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 id="2147483662" r:id="rId6"/>
    <p:sldMasterId id="2147483675" r:id="rId7"/>
    <p:sldMasterId id="2147483688" r:id="rId8"/>
    <p:sldMasterId id="2147483700" r:id="rId9"/>
    <p:sldMasterId id="2147483714" r:id="rId10"/>
    <p:sldMasterId id="2147483728" r:id="rId11"/>
  </p:sldMasterIdLst>
  <p:notesMasterIdLst>
    <p:notesMasterId r:id="rId62"/>
  </p:notesMasterIdLst>
  <p:handoutMasterIdLst>
    <p:handoutMasterId r:id="rId63"/>
  </p:handoutMasterIdLst>
  <p:sldIdLst>
    <p:sldId id="265" r:id="rId12"/>
    <p:sldId id="268" r:id="rId13"/>
    <p:sldId id="341" r:id="rId14"/>
    <p:sldId id="344" r:id="rId15"/>
    <p:sldId id="302" r:id="rId16"/>
    <p:sldId id="351" r:id="rId17"/>
    <p:sldId id="274" r:id="rId18"/>
    <p:sldId id="276" r:id="rId19"/>
    <p:sldId id="277" r:id="rId20"/>
    <p:sldId id="270" r:id="rId21"/>
    <p:sldId id="298" r:id="rId22"/>
    <p:sldId id="363" r:id="rId23"/>
    <p:sldId id="336" r:id="rId24"/>
    <p:sldId id="292" r:id="rId25"/>
    <p:sldId id="304" r:id="rId26"/>
    <p:sldId id="305" r:id="rId27"/>
    <p:sldId id="308" r:id="rId28"/>
    <p:sldId id="307" r:id="rId29"/>
    <p:sldId id="311" r:id="rId30"/>
    <p:sldId id="310" r:id="rId31"/>
    <p:sldId id="342" r:id="rId32"/>
    <p:sldId id="340" r:id="rId33"/>
    <p:sldId id="345" r:id="rId34"/>
    <p:sldId id="309" r:id="rId35"/>
    <p:sldId id="281" r:id="rId36"/>
    <p:sldId id="366" r:id="rId37"/>
    <p:sldId id="312" r:id="rId38"/>
    <p:sldId id="313" r:id="rId39"/>
    <p:sldId id="315" r:id="rId40"/>
    <p:sldId id="365" r:id="rId41"/>
    <p:sldId id="354" r:id="rId42"/>
    <p:sldId id="318" r:id="rId43"/>
    <p:sldId id="319" r:id="rId44"/>
    <p:sldId id="321" r:id="rId45"/>
    <p:sldId id="346" r:id="rId46"/>
    <p:sldId id="322" r:id="rId47"/>
    <p:sldId id="348" r:id="rId48"/>
    <p:sldId id="357" r:id="rId49"/>
    <p:sldId id="362" r:id="rId50"/>
    <p:sldId id="367" r:id="rId51"/>
    <p:sldId id="323" r:id="rId52"/>
    <p:sldId id="327" r:id="rId53"/>
    <p:sldId id="294" r:id="rId54"/>
    <p:sldId id="358" r:id="rId55"/>
    <p:sldId id="332" r:id="rId56"/>
    <p:sldId id="364" r:id="rId57"/>
    <p:sldId id="352" r:id="rId58"/>
    <p:sldId id="361" r:id="rId59"/>
    <p:sldId id="360" r:id="rId60"/>
    <p:sldId id="347"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50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FFB0"/>
    <a:srgbClr val="171D23"/>
    <a:srgbClr val="F8FF67"/>
    <a:srgbClr val="DE6126"/>
    <a:srgbClr val="28B6D5"/>
    <a:srgbClr val="44C7D5"/>
    <a:srgbClr val="FFEE26"/>
    <a:srgbClr val="787D83"/>
    <a:srgbClr val="5E626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635"/>
    <p:restoredTop sz="96336" autoAdjust="0"/>
  </p:normalViewPr>
  <p:slideViewPr>
    <p:cSldViewPr snapToGrid="0">
      <p:cViewPr varScale="1">
        <p:scale>
          <a:sx n="136" d="100"/>
          <a:sy n="136" d="100"/>
        </p:scale>
        <p:origin x="138" y="348"/>
      </p:cViewPr>
      <p:guideLst>
        <p:guide orient="horz" pos="1692"/>
        <p:guide pos="504"/>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16" d="100"/>
          <a:sy n="116" d="100"/>
        </p:scale>
        <p:origin x="336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handoutMaster" Target="handoutMasters/handoutMaster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Master" Target="slideMasters/slideMaster7.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slide" Target="slides/slide50.xml"/><Relationship Id="rId10" Type="http://schemas.openxmlformats.org/officeDocument/2006/relationships/slideMaster" Target="slideMasters/slideMaster6.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slide" Target="slides/slide49.xml"/><Relationship Id="rId65"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presProps" Target="presProps.xml"/><Relationship Id="rId8" Type="http://schemas.openxmlformats.org/officeDocument/2006/relationships/slideMaster" Target="slideMasters/slideMaster4.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67" Type="http://schemas.openxmlformats.org/officeDocument/2006/relationships/tableStyles" Target="tableStyles.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EA7726C-ACAE-124E-B040-09E55DEF4DA0}" type="datetimeFigureOut">
              <a:rPr lang="en-US" smtClean="0"/>
              <a:t>9/18/2018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81C18C3-2E63-8349-A502-4ACA2BEDD3E4}" type="slidenum">
              <a:rPr lang="en-US" smtClean="0"/>
              <a:t>‹#›</a:t>
            </a:fld>
            <a:endParaRPr lang="en-US"/>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5010" y="0"/>
            <a:ext cx="2971800" cy="459317"/>
          </a:xfrm>
          <a:prstGeom prst="rect">
            <a:avLst/>
          </a:prstGeom>
        </p:spPr>
        <p:txBody>
          <a:bodyPr vert="horz" lIns="91440" tIns="45720" rIns="91440" bIns="45720" rtlCol="0"/>
          <a:lstStyle>
            <a:lvl1pPr algn="r">
              <a:defRPr sz="1200"/>
            </a:lvl1pPr>
          </a:lstStyle>
          <a:p>
            <a:fld id="{425A2FED-D181-B140-88CD-24EDDA56626D}" type="datetimeFigureOut">
              <a:rPr lang="en-US" smtClean="0"/>
              <a:t>9/18/2018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2"/>
            <a:ext cx="5486400" cy="360044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4685"/>
            <a:ext cx="2971800" cy="459316"/>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5010" y="8684685"/>
            <a:ext cx="2971800" cy="459316"/>
          </a:xfrm>
          <a:prstGeom prst="rect">
            <a:avLst/>
          </a:prstGeom>
        </p:spPr>
        <p:txBody>
          <a:bodyPr vert="horz" lIns="91440" tIns="45720" rIns="91440" bIns="45720" rtlCol="0" anchor="b"/>
          <a:lstStyle>
            <a:lvl1pPr algn="r">
              <a:defRPr sz="1200"/>
            </a:lvl1pPr>
          </a:lstStyle>
          <a:p>
            <a:fld id="{A035E6FC-CCC7-F34C-83D9-78C7523946F2}" type="slidenum">
              <a:rPr lang="en-US" smtClean="0"/>
              <a:t>‹#›</a:t>
            </a:fld>
            <a:endParaRPr lang="en-US"/>
          </a:p>
        </p:txBody>
      </p:sp>
    </p:spTree>
    <p:extLst>
      <p:ext uri="{BB962C8B-B14F-4D97-AF65-F5344CB8AC3E}">
        <p14:creationId xmlns:p14="http://schemas.microsoft.com/office/powerpoint/2010/main" val="156636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a:t>
            </a:fld>
            <a:endParaRPr lang="en-US"/>
          </a:p>
        </p:txBody>
      </p:sp>
    </p:spTree>
    <p:extLst>
      <p:ext uri="{BB962C8B-B14F-4D97-AF65-F5344CB8AC3E}">
        <p14:creationId xmlns:p14="http://schemas.microsoft.com/office/powerpoint/2010/main" val="11574989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10</a:t>
            </a:fld>
            <a:endParaRPr lang="en-US"/>
          </a:p>
        </p:txBody>
      </p:sp>
    </p:spTree>
    <p:extLst>
      <p:ext uri="{BB962C8B-B14F-4D97-AF65-F5344CB8AC3E}">
        <p14:creationId xmlns:p14="http://schemas.microsoft.com/office/powerpoint/2010/main" val="1938959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11</a:t>
            </a:fld>
            <a:endParaRPr lang="en-US"/>
          </a:p>
        </p:txBody>
      </p:sp>
    </p:spTree>
    <p:extLst>
      <p:ext uri="{BB962C8B-B14F-4D97-AF65-F5344CB8AC3E}">
        <p14:creationId xmlns:p14="http://schemas.microsoft.com/office/powerpoint/2010/main" val="1590804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12</a:t>
            </a:fld>
            <a:endParaRPr lang="en-US"/>
          </a:p>
        </p:txBody>
      </p:sp>
    </p:spTree>
    <p:extLst>
      <p:ext uri="{BB962C8B-B14F-4D97-AF65-F5344CB8AC3E}">
        <p14:creationId xmlns:p14="http://schemas.microsoft.com/office/powerpoint/2010/main" val="26111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13</a:t>
            </a:fld>
            <a:endParaRPr lang="en-US"/>
          </a:p>
        </p:txBody>
      </p:sp>
    </p:spTree>
    <p:extLst>
      <p:ext uri="{BB962C8B-B14F-4D97-AF65-F5344CB8AC3E}">
        <p14:creationId xmlns:p14="http://schemas.microsoft.com/office/powerpoint/2010/main" val="11334396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de-DE" sz="1200" smtClean="0">
                <a:latin typeface="Calibri"/>
                <a:ea typeface="Calibri"/>
                <a:cs typeface="Calibri"/>
                <a:sym typeface="Calibri"/>
              </a:rPr>
              <a:pPr algn="r">
                <a:buSzPct val="25000"/>
              </a:pPr>
              <a:t>14</a:t>
            </a:fld>
            <a:endParaRPr lang="de-DE" sz="1200">
              <a:latin typeface="Calibri"/>
              <a:ea typeface="Calibri"/>
              <a:cs typeface="Calibri"/>
              <a:sym typeface="Calibri"/>
            </a:endParaRPr>
          </a:p>
        </p:txBody>
      </p:sp>
    </p:spTree>
    <p:extLst>
      <p:ext uri="{BB962C8B-B14F-4D97-AF65-F5344CB8AC3E}">
        <p14:creationId xmlns:p14="http://schemas.microsoft.com/office/powerpoint/2010/main" val="17705980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xfrm>
            <a:off x="1512065" y="4656668"/>
            <a:ext cx="5486400" cy="360044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2FD50945-F61A-B747-AE4B-F17F9497841C}" type="slidenum">
              <a:rPr lang="en-US" altLang="en-US"/>
              <a:pPr fontAlgn="base">
                <a:spcBef>
                  <a:spcPct val="0"/>
                </a:spcBef>
                <a:spcAft>
                  <a:spcPct val="0"/>
                </a:spcAft>
              </a:pPr>
              <a:t>15</a:t>
            </a:fld>
            <a:endParaRPr lang="en-US" altLang="en-US"/>
          </a:p>
        </p:txBody>
      </p:sp>
    </p:spTree>
    <p:extLst>
      <p:ext uri="{BB962C8B-B14F-4D97-AF65-F5344CB8AC3E}">
        <p14:creationId xmlns:p14="http://schemas.microsoft.com/office/powerpoint/2010/main" val="18887062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317F1A78-239E-A54B-88C7-0F7FA2D83A71}" type="slidenum">
              <a:rPr lang="en-US" altLang="en-US"/>
              <a:pPr fontAlgn="base">
                <a:spcBef>
                  <a:spcPct val="0"/>
                </a:spcBef>
                <a:spcAft>
                  <a:spcPct val="0"/>
                </a:spcAft>
              </a:pPr>
              <a:t>16</a:t>
            </a:fld>
            <a:endParaRPr lang="en-US" altLang="en-US"/>
          </a:p>
        </p:txBody>
      </p:sp>
    </p:spTree>
    <p:extLst>
      <p:ext uri="{BB962C8B-B14F-4D97-AF65-F5344CB8AC3E}">
        <p14:creationId xmlns:p14="http://schemas.microsoft.com/office/powerpoint/2010/main" val="902516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4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9AD40156-CA8C-CD43-87F4-F77F6D9B497D}" type="slidenum">
              <a:rPr lang="en-US" altLang="en-US"/>
              <a:pPr fontAlgn="base">
                <a:spcBef>
                  <a:spcPct val="0"/>
                </a:spcBef>
                <a:spcAft>
                  <a:spcPct val="0"/>
                </a:spcAft>
              </a:pPr>
              <a:t>17</a:t>
            </a:fld>
            <a:endParaRPr lang="en-US" altLang="en-US"/>
          </a:p>
        </p:txBody>
      </p:sp>
    </p:spTree>
    <p:extLst>
      <p:ext uri="{BB962C8B-B14F-4D97-AF65-F5344CB8AC3E}">
        <p14:creationId xmlns:p14="http://schemas.microsoft.com/office/powerpoint/2010/main" val="7750724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C15BDD9E-E0D0-F84A-A94A-F3F9A55C9C67}" type="slidenum">
              <a:rPr lang="en-US" altLang="en-US"/>
              <a:pPr fontAlgn="base">
                <a:spcBef>
                  <a:spcPct val="0"/>
                </a:spcBef>
                <a:spcAft>
                  <a:spcPct val="0"/>
                </a:spcAft>
              </a:pPr>
              <a:t>18</a:t>
            </a:fld>
            <a:endParaRPr lang="en-US" altLang="en-US"/>
          </a:p>
        </p:txBody>
      </p:sp>
    </p:spTree>
    <p:extLst>
      <p:ext uri="{BB962C8B-B14F-4D97-AF65-F5344CB8AC3E}">
        <p14:creationId xmlns:p14="http://schemas.microsoft.com/office/powerpoint/2010/main" val="983028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19</a:t>
            </a:fld>
            <a:endParaRPr lang="en-US"/>
          </a:p>
        </p:txBody>
      </p:sp>
    </p:spTree>
    <p:extLst>
      <p:ext uri="{BB962C8B-B14F-4D97-AF65-F5344CB8AC3E}">
        <p14:creationId xmlns:p14="http://schemas.microsoft.com/office/powerpoint/2010/main" val="20946174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a:p>
        </p:txBody>
      </p:sp>
    </p:spTree>
    <p:extLst>
      <p:ext uri="{BB962C8B-B14F-4D97-AF65-F5344CB8AC3E}">
        <p14:creationId xmlns:p14="http://schemas.microsoft.com/office/powerpoint/2010/main" val="10024866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2FD50945-F61A-B747-AE4B-F17F9497841C}" type="slidenum">
              <a:rPr lang="en-US" altLang="en-US"/>
              <a:pPr fontAlgn="base">
                <a:spcBef>
                  <a:spcPct val="0"/>
                </a:spcBef>
                <a:spcAft>
                  <a:spcPct val="0"/>
                </a:spcAft>
              </a:pPr>
              <a:t>20</a:t>
            </a:fld>
            <a:endParaRPr lang="en-US" altLang="en-US"/>
          </a:p>
        </p:txBody>
      </p:sp>
    </p:spTree>
    <p:extLst>
      <p:ext uri="{BB962C8B-B14F-4D97-AF65-F5344CB8AC3E}">
        <p14:creationId xmlns:p14="http://schemas.microsoft.com/office/powerpoint/2010/main" val="11447399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2FD50945-F61A-B747-AE4B-F17F9497841C}" type="slidenum">
              <a:rPr lang="en-US" altLang="en-US"/>
              <a:pPr fontAlgn="base">
                <a:spcBef>
                  <a:spcPct val="0"/>
                </a:spcBef>
                <a:spcAft>
                  <a:spcPct val="0"/>
                </a:spcAft>
              </a:pPr>
              <a:t>21</a:t>
            </a:fld>
            <a:endParaRPr lang="en-US" altLang="en-US"/>
          </a:p>
        </p:txBody>
      </p:sp>
    </p:spTree>
    <p:extLst>
      <p:ext uri="{BB962C8B-B14F-4D97-AF65-F5344CB8AC3E}">
        <p14:creationId xmlns:p14="http://schemas.microsoft.com/office/powerpoint/2010/main" val="19637224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22</a:t>
            </a:fld>
            <a:endParaRPr lang="en-US"/>
          </a:p>
        </p:txBody>
      </p:sp>
    </p:spTree>
    <p:extLst>
      <p:ext uri="{BB962C8B-B14F-4D97-AF65-F5344CB8AC3E}">
        <p14:creationId xmlns:p14="http://schemas.microsoft.com/office/powerpoint/2010/main" val="3124692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23</a:t>
            </a:fld>
            <a:endParaRPr lang="en-US"/>
          </a:p>
        </p:txBody>
      </p:sp>
    </p:spTree>
    <p:extLst>
      <p:ext uri="{BB962C8B-B14F-4D97-AF65-F5344CB8AC3E}">
        <p14:creationId xmlns:p14="http://schemas.microsoft.com/office/powerpoint/2010/main" val="210619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de-DE" sz="1200" smtClean="0">
                <a:latin typeface="Calibri"/>
                <a:ea typeface="Calibri"/>
                <a:cs typeface="Calibri"/>
                <a:sym typeface="Calibri"/>
              </a:rPr>
              <a:pPr algn="r">
                <a:buSzPct val="25000"/>
              </a:pPr>
              <a:t>24</a:t>
            </a:fld>
            <a:endParaRPr lang="de-DE" sz="1200">
              <a:latin typeface="Calibri"/>
              <a:ea typeface="Calibri"/>
              <a:cs typeface="Calibri"/>
              <a:sym typeface="Calibri"/>
            </a:endParaRPr>
          </a:p>
        </p:txBody>
      </p:sp>
    </p:spTree>
    <p:extLst>
      <p:ext uri="{BB962C8B-B14F-4D97-AF65-F5344CB8AC3E}">
        <p14:creationId xmlns:p14="http://schemas.microsoft.com/office/powerpoint/2010/main" val="9428140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Shape 250"/>
          <p:cNvSpPr txBox="1">
            <a:spLocks noGrp="1"/>
          </p:cNvSpPr>
          <p:nvPr>
            <p:ph type="body" idx="1"/>
          </p:nvPr>
        </p:nvSpPr>
        <p:spPr>
          <a:xfrm>
            <a:off x="514350" y="5867399"/>
            <a:ext cx="4114800" cy="4800597"/>
          </a:xfrm>
          <a:prstGeom prst="rect">
            <a:avLst/>
          </a:prstGeom>
        </p:spPr>
        <p:txBody>
          <a:bodyPr lIns="91425" tIns="91425" rIns="91425" bIns="91425" anchor="t" anchorCtr="0">
            <a:noAutofit/>
          </a:bodyPr>
          <a:lstStyle/>
          <a:p>
            <a:pPr lvl="0">
              <a:spcBef>
                <a:spcPts val="0"/>
              </a:spcBef>
              <a:buNone/>
            </a:pPr>
            <a:endParaRPr/>
          </a:p>
        </p:txBody>
      </p:sp>
      <p:sp>
        <p:nvSpPr>
          <p:cNvPr id="251" name="Shape 251"/>
          <p:cNvSpPr>
            <a:spLocks noGrp="1" noRot="1" noChangeAspect="1"/>
          </p:cNvSpPr>
          <p:nvPr>
            <p:ph type="sldImg" idx="2"/>
          </p:nvPr>
        </p:nvSpPr>
        <p:spPr>
          <a:xfrm>
            <a:off x="-1085850" y="1524000"/>
            <a:ext cx="7315200" cy="41148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9441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2B57DE38-C52F-144D-B58B-3D4F01225B72}" type="slidenum">
              <a:rPr lang="en-US" altLang="en-US"/>
              <a:pPr fontAlgn="base">
                <a:spcBef>
                  <a:spcPct val="0"/>
                </a:spcBef>
                <a:spcAft>
                  <a:spcPct val="0"/>
                </a:spcAft>
              </a:pPr>
              <a:t>26</a:t>
            </a:fld>
            <a:endParaRPr lang="en-US" altLang="en-US"/>
          </a:p>
        </p:txBody>
      </p:sp>
    </p:spTree>
    <p:extLst>
      <p:ext uri="{BB962C8B-B14F-4D97-AF65-F5344CB8AC3E}">
        <p14:creationId xmlns:p14="http://schemas.microsoft.com/office/powerpoint/2010/main" val="8036752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27</a:t>
            </a:fld>
            <a:endParaRPr lang="en-US"/>
          </a:p>
        </p:txBody>
      </p:sp>
    </p:spTree>
    <p:extLst>
      <p:ext uri="{BB962C8B-B14F-4D97-AF65-F5344CB8AC3E}">
        <p14:creationId xmlns:p14="http://schemas.microsoft.com/office/powerpoint/2010/main" val="1821444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28</a:t>
            </a:fld>
            <a:endParaRPr lang="en-US"/>
          </a:p>
        </p:txBody>
      </p:sp>
    </p:spTree>
    <p:extLst>
      <p:ext uri="{BB962C8B-B14F-4D97-AF65-F5344CB8AC3E}">
        <p14:creationId xmlns:p14="http://schemas.microsoft.com/office/powerpoint/2010/main" val="3518225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29</a:t>
            </a:fld>
            <a:endParaRPr lang="en-US"/>
          </a:p>
        </p:txBody>
      </p:sp>
    </p:spTree>
    <p:extLst>
      <p:ext uri="{BB962C8B-B14F-4D97-AF65-F5344CB8AC3E}">
        <p14:creationId xmlns:p14="http://schemas.microsoft.com/office/powerpoint/2010/main" val="134198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a:p>
        </p:txBody>
      </p:sp>
    </p:spTree>
    <p:extLst>
      <p:ext uri="{BB962C8B-B14F-4D97-AF65-F5344CB8AC3E}">
        <p14:creationId xmlns:p14="http://schemas.microsoft.com/office/powerpoint/2010/main" val="1542540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3EE92CFB-8D1E-AE4F-833F-BD766CEF9202}" type="slidenum">
              <a:rPr lang="en-US" altLang="en-US"/>
              <a:pPr fontAlgn="base">
                <a:spcBef>
                  <a:spcPct val="0"/>
                </a:spcBef>
                <a:spcAft>
                  <a:spcPct val="0"/>
                </a:spcAft>
              </a:pPr>
              <a:t>30</a:t>
            </a:fld>
            <a:endParaRPr lang="en-US" altLang="en-US"/>
          </a:p>
        </p:txBody>
      </p:sp>
    </p:spTree>
    <p:extLst>
      <p:ext uri="{BB962C8B-B14F-4D97-AF65-F5344CB8AC3E}">
        <p14:creationId xmlns:p14="http://schemas.microsoft.com/office/powerpoint/2010/main" val="21363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31</a:t>
            </a:fld>
            <a:endParaRPr lang="en-US"/>
          </a:p>
        </p:txBody>
      </p:sp>
    </p:spTree>
    <p:extLst>
      <p:ext uri="{BB962C8B-B14F-4D97-AF65-F5344CB8AC3E}">
        <p14:creationId xmlns:p14="http://schemas.microsoft.com/office/powerpoint/2010/main" val="13900824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de-DE" sz="1200" smtClean="0">
                <a:latin typeface="Calibri"/>
                <a:ea typeface="Calibri"/>
                <a:cs typeface="Calibri"/>
                <a:sym typeface="Calibri"/>
              </a:rPr>
              <a:pPr algn="r">
                <a:buSzPct val="25000"/>
              </a:pPr>
              <a:t>32</a:t>
            </a:fld>
            <a:endParaRPr lang="de-DE" sz="1200">
              <a:latin typeface="Calibri"/>
              <a:ea typeface="Calibri"/>
              <a:cs typeface="Calibri"/>
              <a:sym typeface="Calibri"/>
            </a:endParaRPr>
          </a:p>
        </p:txBody>
      </p:sp>
    </p:spTree>
    <p:extLst>
      <p:ext uri="{BB962C8B-B14F-4D97-AF65-F5344CB8AC3E}">
        <p14:creationId xmlns:p14="http://schemas.microsoft.com/office/powerpoint/2010/main" val="10595672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33</a:t>
            </a:fld>
            <a:endParaRPr lang="en-US"/>
          </a:p>
        </p:txBody>
      </p:sp>
    </p:spTree>
    <p:extLst>
      <p:ext uri="{BB962C8B-B14F-4D97-AF65-F5344CB8AC3E}">
        <p14:creationId xmlns:p14="http://schemas.microsoft.com/office/powerpoint/2010/main" val="6959283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34</a:t>
            </a:fld>
            <a:endParaRPr lang="en-US"/>
          </a:p>
        </p:txBody>
      </p:sp>
    </p:spTree>
    <p:extLst>
      <p:ext uri="{BB962C8B-B14F-4D97-AF65-F5344CB8AC3E}">
        <p14:creationId xmlns:p14="http://schemas.microsoft.com/office/powerpoint/2010/main" val="20867062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35</a:t>
            </a:fld>
            <a:endParaRPr lang="en-US"/>
          </a:p>
        </p:txBody>
      </p:sp>
    </p:spTree>
    <p:extLst>
      <p:ext uri="{BB962C8B-B14F-4D97-AF65-F5344CB8AC3E}">
        <p14:creationId xmlns:p14="http://schemas.microsoft.com/office/powerpoint/2010/main" val="21065883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de-DE" sz="1200" smtClean="0">
                <a:latin typeface="Calibri"/>
                <a:ea typeface="Calibri"/>
                <a:cs typeface="Calibri"/>
                <a:sym typeface="Calibri"/>
              </a:rPr>
              <a:pPr algn="r">
                <a:buSzPct val="25000"/>
              </a:pPr>
              <a:t>36</a:t>
            </a:fld>
            <a:endParaRPr lang="de-DE" sz="1200">
              <a:latin typeface="Calibri"/>
              <a:ea typeface="Calibri"/>
              <a:cs typeface="Calibri"/>
              <a:sym typeface="Calibri"/>
            </a:endParaRPr>
          </a:p>
        </p:txBody>
      </p:sp>
    </p:spTree>
    <p:extLst>
      <p:ext uri="{BB962C8B-B14F-4D97-AF65-F5344CB8AC3E}">
        <p14:creationId xmlns:p14="http://schemas.microsoft.com/office/powerpoint/2010/main" val="754171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37</a:t>
            </a:fld>
            <a:endParaRPr lang="en-US"/>
          </a:p>
        </p:txBody>
      </p:sp>
    </p:spTree>
    <p:extLst>
      <p:ext uri="{BB962C8B-B14F-4D97-AF65-F5344CB8AC3E}">
        <p14:creationId xmlns:p14="http://schemas.microsoft.com/office/powerpoint/2010/main" val="202012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38</a:t>
            </a:fld>
            <a:endParaRPr lang="en-US"/>
          </a:p>
        </p:txBody>
      </p:sp>
    </p:spTree>
    <p:extLst>
      <p:ext uri="{BB962C8B-B14F-4D97-AF65-F5344CB8AC3E}">
        <p14:creationId xmlns:p14="http://schemas.microsoft.com/office/powerpoint/2010/main" val="1876752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39</a:t>
            </a:fld>
            <a:endParaRPr lang="en-US"/>
          </a:p>
        </p:txBody>
      </p:sp>
    </p:spTree>
    <p:extLst>
      <p:ext uri="{BB962C8B-B14F-4D97-AF65-F5344CB8AC3E}">
        <p14:creationId xmlns:p14="http://schemas.microsoft.com/office/powerpoint/2010/main" val="1221160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a:t>
            </a:fld>
            <a:endParaRPr lang="en-US"/>
          </a:p>
        </p:txBody>
      </p:sp>
    </p:spTree>
    <p:extLst>
      <p:ext uri="{BB962C8B-B14F-4D97-AF65-F5344CB8AC3E}">
        <p14:creationId xmlns:p14="http://schemas.microsoft.com/office/powerpoint/2010/main" val="219371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9C085B13-06E2-644A-ABA3-B3AFDF836708}" type="slidenum">
              <a:rPr lang="en-US" altLang="en-US">
                <a:solidFill>
                  <a:prstClr val="black"/>
                </a:solidFill>
              </a:rPr>
              <a:pPr fontAlgn="base">
                <a:spcBef>
                  <a:spcPct val="0"/>
                </a:spcBef>
                <a:spcAft>
                  <a:spcPct val="0"/>
                </a:spcAft>
              </a:pPr>
              <a:t>40</a:t>
            </a:fld>
            <a:endParaRPr lang="en-US" altLang="en-US">
              <a:solidFill>
                <a:prstClr val="black"/>
              </a:solidFill>
            </a:endParaRPr>
          </a:p>
        </p:txBody>
      </p:sp>
    </p:spTree>
    <p:extLst>
      <p:ext uri="{BB962C8B-B14F-4D97-AF65-F5344CB8AC3E}">
        <p14:creationId xmlns:p14="http://schemas.microsoft.com/office/powerpoint/2010/main" val="11003881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algn="r">
              <a:buSzPct val="25000"/>
            </a:pPr>
            <a:fld id="{00000000-1234-1234-1234-123412341234}" type="slidenum">
              <a:rPr lang="de-DE" sz="1200" smtClean="0">
                <a:latin typeface="Calibri"/>
                <a:ea typeface="Calibri"/>
                <a:cs typeface="Calibri"/>
                <a:sym typeface="Calibri"/>
              </a:rPr>
              <a:pPr algn="r">
                <a:buSzPct val="25000"/>
              </a:pPr>
              <a:t>41</a:t>
            </a:fld>
            <a:endParaRPr lang="de-DE" sz="1200">
              <a:latin typeface="Calibri"/>
              <a:ea typeface="Calibri"/>
              <a:cs typeface="Calibri"/>
              <a:sym typeface="Calibri"/>
            </a:endParaRPr>
          </a:p>
        </p:txBody>
      </p:sp>
    </p:spTree>
    <p:extLst>
      <p:ext uri="{BB962C8B-B14F-4D97-AF65-F5344CB8AC3E}">
        <p14:creationId xmlns:p14="http://schemas.microsoft.com/office/powerpoint/2010/main" val="15152202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2250" y="914400"/>
            <a:ext cx="8128000" cy="4572000"/>
          </a:xfrm>
        </p:spPr>
      </p:sp>
      <p:sp>
        <p:nvSpPr>
          <p:cNvPr id="3" name="Notizenplatzhalter 2"/>
          <p:cNvSpPr>
            <a:spLocks noGrp="1"/>
          </p:cNvSpPr>
          <p:nvPr>
            <p:ph type="body" idx="1"/>
          </p:nvPr>
        </p:nvSpPr>
        <p:spPr/>
        <p:txBody>
          <a:bodyPr/>
          <a:lstStyle/>
          <a:p>
            <a:r>
              <a:rPr lang="de-DE"/>
              <a:t>CRIS</a:t>
            </a:r>
            <a:r>
              <a:rPr lang="de-DE" baseline="0"/>
              <a:t> aggregation in </a:t>
            </a:r>
            <a:r>
              <a:rPr lang="de-DE" baseline="0" err="1"/>
              <a:t>the</a:t>
            </a:r>
            <a:r>
              <a:rPr lang="de-DE" baseline="0"/>
              <a:t> </a:t>
            </a:r>
            <a:r>
              <a:rPr lang="de-DE" baseline="0" err="1"/>
              <a:t>Netherlands</a:t>
            </a:r>
            <a:endParaRPr lang="de-DE"/>
          </a:p>
        </p:txBody>
      </p:sp>
      <p:sp>
        <p:nvSpPr>
          <p:cNvPr id="4" name="Foliennummernplatzhalter 3"/>
          <p:cNvSpPr>
            <a:spLocks noGrp="1"/>
          </p:cNvSpPr>
          <p:nvPr>
            <p:ph type="sldNum" idx="10"/>
          </p:nvPr>
        </p:nvSpPr>
        <p:spPr>
          <a:xfrm>
            <a:off x="3885010" y="8684683"/>
            <a:ext cx="2971799" cy="459315"/>
          </a:xfrm>
          <a:prstGeom prst="rect">
            <a:avLst/>
          </a:prstGeom>
        </p:spPr>
        <p:txBody>
          <a:bodyPr/>
          <a:lstStyle/>
          <a:p>
            <a:pPr marL="0" marR="0" lvl="0" indent="0" algn="r" rtl="0">
              <a:spcBef>
                <a:spcPts val="0"/>
              </a:spcBef>
              <a:buSzPct val="25000"/>
              <a:buNone/>
            </a:pPr>
            <a:fld id="{00000000-1234-1234-1234-123412341234}" type="slidenum">
              <a:rPr lang="de-DE" sz="1200" b="0" i="0" u="none" strike="noStrike" cap="none" smtClean="0">
                <a:solidFill>
                  <a:schemeClr val="dk1"/>
                </a:solidFill>
                <a:latin typeface="Calibri"/>
                <a:ea typeface="Calibri"/>
                <a:cs typeface="Calibri"/>
                <a:sym typeface="Calibri"/>
              </a:rPr>
              <a:t>42</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39398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rtl="0">
              <a:spcBef>
                <a:spcPts val="0"/>
              </a:spcBef>
              <a:buSzPct val="25000"/>
              <a:buNone/>
            </a:pPr>
            <a:r>
              <a:rPr lang="en-US"/>
              <a:t>SHARE has</a:t>
            </a:r>
            <a:r>
              <a:rPr lang="en-US" baseline="0"/>
              <a:t> 165 aggregated sources as of Oct 24, 2017</a:t>
            </a:r>
            <a:endParaRPr lang="en-US"/>
          </a:p>
        </p:txBody>
      </p:sp>
      <p:sp>
        <p:nvSpPr>
          <p:cNvPr id="4" name="Foliennummernplatzhalter 3"/>
          <p:cNvSpPr>
            <a:spLocks noGrp="1"/>
          </p:cNvSpPr>
          <p:nvPr>
            <p:ph type="sldNum" idx="10"/>
          </p:nvPr>
        </p:nvSpPr>
        <p:spPr/>
        <p:txBody>
          <a:bodyPr/>
          <a:lstStyle/>
          <a:p>
            <a:pPr marL="0" marR="0" lvl="0" indent="0" algn="r" rtl="0">
              <a:spcBef>
                <a:spcPts val="0"/>
              </a:spcBef>
              <a:buSzPct val="25000"/>
              <a:buNone/>
            </a:pPr>
            <a:fld id="{00000000-1234-1234-1234-123412341234}" type="slidenum">
              <a:rPr lang="de-DE" sz="1200" b="0" i="0" u="none" strike="noStrike" cap="none" smtClean="0">
                <a:solidFill>
                  <a:schemeClr val="dk1"/>
                </a:solidFill>
                <a:latin typeface="Calibri"/>
                <a:ea typeface="Calibri"/>
                <a:cs typeface="Calibri"/>
                <a:sym typeface="Calibri"/>
              </a:rPr>
              <a:t>43</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190296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492250" y="914400"/>
            <a:ext cx="8128000" cy="4572000"/>
          </a:xfrm>
        </p:spPr>
      </p:sp>
      <p:sp>
        <p:nvSpPr>
          <p:cNvPr id="3" name="Notizenplatzhalter 2"/>
          <p:cNvSpPr>
            <a:spLocks noGrp="1"/>
          </p:cNvSpPr>
          <p:nvPr>
            <p:ph type="body" idx="1"/>
          </p:nvPr>
        </p:nvSpPr>
        <p:spPr>
          <a:xfrm>
            <a:off x="685800" y="5919731"/>
            <a:ext cx="5263309" cy="2081269"/>
          </a:xfrm>
        </p:spPr>
        <p:txBody>
          <a:bodyPr/>
          <a:lstStyle/>
          <a:p>
            <a:endParaRPr lang="de-DE" dirty="0"/>
          </a:p>
        </p:txBody>
      </p:sp>
      <p:sp>
        <p:nvSpPr>
          <p:cNvPr id="4" name="Foliennummernplatzhalter 3"/>
          <p:cNvSpPr>
            <a:spLocks noGrp="1"/>
          </p:cNvSpPr>
          <p:nvPr>
            <p:ph type="sldNum" idx="10"/>
          </p:nvPr>
        </p:nvSpPr>
        <p:spPr>
          <a:xfrm>
            <a:off x="3885010" y="8684683"/>
            <a:ext cx="2971799" cy="459315"/>
          </a:xfrm>
          <a:prstGeom prst="rect">
            <a:avLst/>
          </a:prstGeom>
        </p:spPr>
        <p:txBody>
          <a:bodyPr/>
          <a:lstStyle/>
          <a:p>
            <a:pPr marL="0" marR="0" lvl="0" indent="0" algn="r" rtl="0">
              <a:spcBef>
                <a:spcPts val="0"/>
              </a:spcBef>
              <a:buSzPct val="25000"/>
              <a:buNone/>
            </a:pPr>
            <a:fld id="{00000000-1234-1234-1234-123412341234}" type="slidenum">
              <a:rPr lang="de-DE" sz="1200" b="0" i="0" u="none" strike="noStrike" cap="none" smtClean="0">
                <a:solidFill>
                  <a:schemeClr val="dk1"/>
                </a:solidFill>
                <a:latin typeface="Calibri"/>
                <a:ea typeface="Calibri"/>
                <a:cs typeface="Calibri"/>
                <a:sym typeface="Calibri"/>
              </a:rPr>
              <a:t>44</a:t>
            </a:fld>
            <a:endParaRPr lang="de-D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184512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fontAlgn="base">
              <a:spcBef>
                <a:spcPct val="0"/>
              </a:spcBef>
              <a:spcAft>
                <a:spcPct val="0"/>
              </a:spcAft>
            </a:pPr>
            <a:fld id="{2FD50945-F61A-B747-AE4B-F17F9497841C}" type="slidenum">
              <a:rPr lang="en-US" altLang="en-US"/>
              <a:pPr fontAlgn="base">
                <a:spcBef>
                  <a:spcPct val="0"/>
                </a:spcBef>
                <a:spcAft>
                  <a:spcPct val="0"/>
                </a:spcAft>
              </a:pPr>
              <a:t>45</a:t>
            </a:fld>
            <a:endParaRPr lang="en-US" altLang="en-US"/>
          </a:p>
        </p:txBody>
      </p:sp>
    </p:spTree>
    <p:extLst>
      <p:ext uri="{BB962C8B-B14F-4D97-AF65-F5344CB8AC3E}">
        <p14:creationId xmlns:p14="http://schemas.microsoft.com/office/powerpoint/2010/main" val="1241559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46</a:t>
            </a:fld>
            <a:endParaRPr lang="en-US"/>
          </a:p>
        </p:txBody>
      </p:sp>
    </p:spTree>
    <p:extLst>
      <p:ext uri="{BB962C8B-B14F-4D97-AF65-F5344CB8AC3E}">
        <p14:creationId xmlns:p14="http://schemas.microsoft.com/office/powerpoint/2010/main" val="81550566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47</a:t>
            </a:fld>
            <a:endParaRPr lang="en-US"/>
          </a:p>
        </p:txBody>
      </p:sp>
    </p:spTree>
    <p:extLst>
      <p:ext uri="{BB962C8B-B14F-4D97-AF65-F5344CB8AC3E}">
        <p14:creationId xmlns:p14="http://schemas.microsoft.com/office/powerpoint/2010/main" val="21232681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48</a:t>
            </a:fld>
            <a:endParaRPr lang="en-US"/>
          </a:p>
        </p:txBody>
      </p:sp>
    </p:spTree>
    <p:extLst>
      <p:ext uri="{BB962C8B-B14F-4D97-AF65-F5344CB8AC3E}">
        <p14:creationId xmlns:p14="http://schemas.microsoft.com/office/powerpoint/2010/main" val="13091563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49</a:t>
            </a:fld>
            <a:endParaRPr lang="en-US"/>
          </a:p>
        </p:txBody>
      </p:sp>
    </p:spTree>
    <p:extLst>
      <p:ext uri="{BB962C8B-B14F-4D97-AF65-F5344CB8AC3E}">
        <p14:creationId xmlns:p14="http://schemas.microsoft.com/office/powerpoint/2010/main" val="76490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a:t>
            </a:fld>
            <a:endParaRPr lang="en-US"/>
          </a:p>
        </p:txBody>
      </p:sp>
    </p:spTree>
    <p:extLst>
      <p:ext uri="{BB962C8B-B14F-4D97-AF65-F5344CB8AC3E}">
        <p14:creationId xmlns:p14="http://schemas.microsoft.com/office/powerpoint/2010/main" val="18893340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50</a:t>
            </a:fld>
            <a:endParaRPr lang="en-US"/>
          </a:p>
        </p:txBody>
      </p:sp>
    </p:spTree>
    <p:extLst>
      <p:ext uri="{BB962C8B-B14F-4D97-AF65-F5344CB8AC3E}">
        <p14:creationId xmlns:p14="http://schemas.microsoft.com/office/powerpoint/2010/main" val="1373398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6</a:t>
            </a:fld>
            <a:endParaRPr lang="en-US"/>
          </a:p>
        </p:txBody>
      </p:sp>
    </p:spTree>
    <p:extLst>
      <p:ext uri="{BB962C8B-B14F-4D97-AF65-F5344CB8AC3E}">
        <p14:creationId xmlns:p14="http://schemas.microsoft.com/office/powerpoint/2010/main" val="1209466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035E6FC-CCC7-F34C-83D9-78C7523946F2}" type="slidenum">
              <a:rPr lang="en-US" smtClean="0"/>
              <a:t>7</a:t>
            </a:fld>
            <a:endParaRPr lang="en-US"/>
          </a:p>
        </p:txBody>
      </p:sp>
    </p:spTree>
    <p:extLst>
      <p:ext uri="{BB962C8B-B14F-4D97-AF65-F5344CB8AC3E}">
        <p14:creationId xmlns:p14="http://schemas.microsoft.com/office/powerpoint/2010/main" val="1203861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a:p>
            <a:pPr lvl="0"/>
            <a:r>
              <a:rPr lang="en-US" sz="2400" dirty="0"/>
              <a:t>OCLC Research </a:t>
            </a:r>
          </a:p>
        </p:txBody>
      </p:sp>
      <p:sp>
        <p:nvSpPr>
          <p:cNvPr id="4" name="Slide Number Placeholder 3"/>
          <p:cNvSpPr>
            <a:spLocks noGrp="1"/>
          </p:cNvSpPr>
          <p:nvPr>
            <p:ph type="sldNum" sz="quarter" idx="10"/>
          </p:nvPr>
        </p:nvSpPr>
        <p:spPr/>
        <p:txBody>
          <a:bodyPr/>
          <a:lstStyle/>
          <a:p>
            <a:fld id="{8E3C1866-0D27-4135-AFDA-818C1B805942}" type="slidenum">
              <a:rPr lang="en-US" smtClean="0"/>
              <a:pPr/>
              <a:t>8</a:t>
            </a:fld>
            <a:endParaRPr lang="en-US"/>
          </a:p>
        </p:txBody>
      </p:sp>
    </p:spTree>
    <p:extLst>
      <p:ext uri="{BB962C8B-B14F-4D97-AF65-F5344CB8AC3E}">
        <p14:creationId xmlns:p14="http://schemas.microsoft.com/office/powerpoint/2010/main" val="67518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a:p>
            <a:pPr lvl="0"/>
            <a:r>
              <a:rPr lang="en-US" sz="2400"/>
              <a:t>OCLC Research </a:t>
            </a:r>
          </a:p>
        </p:txBody>
      </p:sp>
      <p:sp>
        <p:nvSpPr>
          <p:cNvPr id="4" name="Slide Number Placeholder 3"/>
          <p:cNvSpPr>
            <a:spLocks noGrp="1"/>
          </p:cNvSpPr>
          <p:nvPr>
            <p:ph type="sldNum" sz="quarter" idx="10"/>
          </p:nvPr>
        </p:nvSpPr>
        <p:spPr/>
        <p:txBody>
          <a:bodyPr/>
          <a:lstStyle/>
          <a:p>
            <a:fld id="{8E3C1866-0D27-4135-AFDA-818C1B805942}" type="slidenum">
              <a:rPr lang="en-US" smtClean="0"/>
              <a:pPr/>
              <a:t>9</a:t>
            </a:fld>
            <a:endParaRPr lang="en-US"/>
          </a:p>
        </p:txBody>
      </p:sp>
    </p:spTree>
    <p:extLst>
      <p:ext uri="{BB962C8B-B14F-4D97-AF65-F5344CB8AC3E}">
        <p14:creationId xmlns:p14="http://schemas.microsoft.com/office/powerpoint/2010/main" val="5579122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g"/><Relationship Id="rId5" Type="http://schemas.microsoft.com/office/2007/relationships/hdphoto" Target="../media/hdphoto1.wdp"/><Relationship Id="rId4" Type="http://schemas.openxmlformats.org/officeDocument/2006/relationships/image" Target="../media/image5.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b="6982"/>
          <a:stretch/>
        </p:blipFill>
        <p:spPr>
          <a:xfrm>
            <a:off x="4546829" y="1"/>
            <a:ext cx="4597172" cy="4081669"/>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4"/>
          <p:cNvPicPr>
            <a:picLocks noChangeAspect="1"/>
          </p:cNvPicPr>
          <p:nvPr userDrawn="1"/>
        </p:nvPicPr>
        <p:blipFill rotWithShape="1">
          <a:blip r:embed="rId4">
            <a:duotone>
              <a:schemeClr val="bg2">
                <a:shade val="45000"/>
                <a:satMod val="135000"/>
              </a:schemeClr>
              <a:prstClr val="white"/>
            </a:duotone>
            <a:extLst>
              <a:ext uri="{BEBA8EAE-BF5A-486C-A8C5-ECC9F3942E4B}">
                <a14:imgProps xmlns:a14="http://schemas.microsoft.com/office/drawing/2010/main">
                  <a14:imgLayer r:embed="rId5">
                    <a14:imgEffect>
                      <a14:colorTemperature colorTemp="11200"/>
                    </a14:imgEffect>
                  </a14:imgLayer>
                </a14:imgProps>
              </a:ext>
            </a:extLst>
          </a:blip>
          <a:srcRect t="1" b="5032"/>
          <a:stretch/>
        </p:blipFill>
        <p:spPr>
          <a:xfrm>
            <a:off x="240428" y="4456549"/>
            <a:ext cx="625385" cy="300450"/>
          </a:xfrm>
          <a:prstGeom prst="rect">
            <a:avLst/>
          </a:prstGeom>
        </p:spPr>
      </p:pic>
      <p:pic>
        <p:nvPicPr>
          <p:cNvPr id="2" name="Picture 1"/>
          <p:cNvPicPr>
            <a:picLocks noChangeAspect="1"/>
          </p:cNvPicPr>
          <p:nvPr userDrawn="1"/>
        </p:nvPicPr>
        <p:blipFill>
          <a:blip r:embed="rId6">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Leer">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628650" y="4767262"/>
            <a:ext cx="2057398" cy="273843"/>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3028950" y="4767262"/>
            <a:ext cx="3086099" cy="273843"/>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6457951" y="4767262"/>
            <a:ext cx="2057398" cy="273843"/>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de-DE" sz="900" b="0" i="0" u="none" strike="noStrike" cap="none">
                <a:solidFill>
                  <a:srgbClr val="888888"/>
                </a:solidFill>
                <a:latin typeface="Calibri"/>
                <a:ea typeface="Calibri"/>
                <a:cs typeface="Calibri"/>
                <a:sym typeface="Calibri"/>
              </a:rPr>
              <a:t>‹#›</a:t>
            </a:fld>
            <a:endParaRPr lang="de-DE" sz="9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34253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1"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273844"/>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9" y="273844"/>
            <a:ext cx="4321969"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Closing Slide - 2">
    <p:spTree>
      <p:nvGrpSpPr>
        <p:cNvPr id="1" name="Shape 10"/>
        <p:cNvGrpSpPr/>
        <p:nvPr/>
      </p:nvGrpSpPr>
      <p:grpSpPr>
        <a:xfrm>
          <a:off x="0" y="0"/>
          <a:ext cx="0" cy="0"/>
          <a:chOff x="0" y="0"/>
          <a:chExt cx="0" cy="0"/>
        </a:xfrm>
      </p:grpSpPr>
      <p:sp>
        <p:nvSpPr>
          <p:cNvPr id="11" name="Shape 11"/>
          <p:cNvSpPr/>
          <p:nvPr/>
        </p:nvSpPr>
        <p:spPr>
          <a:xfrm rot="-5400000">
            <a:off x="477189" y="3861998"/>
            <a:ext cx="607721" cy="292100"/>
          </a:xfrm>
          <a:prstGeom prst="rect">
            <a:avLst/>
          </a:prstGeom>
          <a:solidFill>
            <a:srgbClr val="007DBA"/>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12" name="Shape 12"/>
          <p:cNvSpPr txBox="1"/>
          <p:nvPr/>
        </p:nvSpPr>
        <p:spPr>
          <a:xfrm>
            <a:off x="5924930" y="3701653"/>
            <a:ext cx="422275" cy="184666"/>
          </a:xfrm>
          <a:prstGeom prst="rect">
            <a:avLst/>
          </a:prstGeom>
          <a:noFill/>
          <a:ln>
            <a:noFill/>
          </a:ln>
        </p:spPr>
        <p:txBody>
          <a:bodyPr lIns="91425" tIns="45700" rIns="91425" bIns="45700" anchor="t" anchorCtr="0">
            <a:noAutofit/>
          </a:bodyPr>
          <a:lstStyle/>
          <a:p>
            <a:pPr defTabSz="914400">
              <a:buSzPct val="25000"/>
            </a:pPr>
            <a:r>
              <a:rPr lang="de-DE" sz="600" kern="0">
                <a:solidFill>
                  <a:srgbClr val="FFFFFF"/>
                </a:solidFill>
                <a:ea typeface="Arial"/>
                <a:cs typeface="Arial"/>
                <a:sym typeface="Arial"/>
              </a:rPr>
              <a:t>SM</a:t>
            </a:r>
          </a:p>
        </p:txBody>
      </p:sp>
      <p:sp>
        <p:nvSpPr>
          <p:cNvPr id="13" name="Shape 13"/>
          <p:cNvSpPr/>
          <p:nvPr/>
        </p:nvSpPr>
        <p:spPr>
          <a:xfrm>
            <a:off x="0" y="3704187"/>
            <a:ext cx="635000" cy="607721"/>
          </a:xfrm>
          <a:prstGeom prst="rect">
            <a:avLst/>
          </a:prstGeom>
          <a:solidFill>
            <a:srgbClr val="236192"/>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14" name="Shape 14"/>
          <p:cNvSpPr txBox="1">
            <a:spLocks noGrp="1"/>
          </p:cNvSpPr>
          <p:nvPr>
            <p:ph type="body" idx="1"/>
          </p:nvPr>
        </p:nvSpPr>
        <p:spPr>
          <a:xfrm>
            <a:off x="731839" y="831454"/>
            <a:ext cx="4180695" cy="1400383"/>
          </a:xfrm>
          <a:prstGeom prst="rect">
            <a:avLst/>
          </a:prstGeom>
          <a:noFill/>
          <a:ln w="101600" cap="flat" cmpd="sng">
            <a:solidFill>
              <a:srgbClr val="236192"/>
            </a:solidFill>
            <a:prstDash val="solid"/>
            <a:miter/>
            <a:headEnd type="none" w="med" len="med"/>
            <a:tailEnd type="none" w="med" len="med"/>
          </a:ln>
        </p:spPr>
        <p:txBody>
          <a:bodyPr lIns="91425" tIns="91425" rIns="91425" bIns="91425" anchor="t" anchorCtr="0"/>
          <a:lstStyle>
            <a:lvl1pPr marL="0" marR="0" lvl="0" indent="0" algn="l" rtl="0">
              <a:spcBef>
                <a:spcPts val="0"/>
              </a:spcBef>
              <a:buClr>
                <a:srgbClr val="236192"/>
              </a:buClr>
              <a:buFont typeface="Arial"/>
              <a:buNone/>
              <a:defRPr sz="5500" b="1" i="0" u="none" strike="noStrike" cap="none">
                <a:solidFill>
                  <a:srgbClr val="23619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5" name="Shape 15"/>
          <p:cNvSpPr txBox="1">
            <a:spLocks noGrp="1"/>
          </p:cNvSpPr>
          <p:nvPr>
            <p:ph type="body" idx="2"/>
          </p:nvPr>
        </p:nvSpPr>
        <p:spPr>
          <a:xfrm>
            <a:off x="698250" y="2397541"/>
            <a:ext cx="3887787" cy="304288"/>
          </a:xfrm>
          <a:prstGeom prst="rect">
            <a:avLst/>
          </a:prstGeom>
          <a:noFill/>
          <a:ln>
            <a:noFill/>
          </a:ln>
        </p:spPr>
        <p:txBody>
          <a:bodyPr lIns="91425" tIns="91425" rIns="91425" bIns="91425" anchor="t" anchorCtr="0"/>
          <a:lstStyle>
            <a:lvl1pPr marL="0" marR="0" lvl="0" indent="0" algn="l" rtl="0">
              <a:spcBef>
                <a:spcPts val="360"/>
              </a:spcBef>
              <a:buClr>
                <a:srgbClr val="000000"/>
              </a:buClr>
              <a:buFont typeface="Arial"/>
              <a:buNone/>
              <a:defRPr sz="1800" b="1" i="0" u="none" strike="noStrike" cap="none">
                <a:solidFill>
                  <a:srgbClr val="000000"/>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6" name="Shape 16"/>
          <p:cNvSpPr txBox="1">
            <a:spLocks noGrp="1"/>
          </p:cNvSpPr>
          <p:nvPr>
            <p:ph type="body" idx="3"/>
          </p:nvPr>
        </p:nvSpPr>
        <p:spPr>
          <a:xfrm>
            <a:off x="698064" y="2688126"/>
            <a:ext cx="3887787" cy="269270"/>
          </a:xfrm>
          <a:prstGeom prst="rect">
            <a:avLst/>
          </a:prstGeom>
          <a:noFill/>
          <a:ln>
            <a:noFill/>
          </a:ln>
        </p:spPr>
        <p:txBody>
          <a:bodyPr lIns="91425" tIns="91425" rIns="91425" bIns="91425" anchor="t" anchorCtr="0"/>
          <a:lstStyle>
            <a:lvl1pPr marL="0" marR="0" lvl="0" indent="0" algn="l" rtl="0">
              <a:spcBef>
                <a:spcPts val="280"/>
              </a:spcBef>
              <a:buClr>
                <a:srgbClr val="000000"/>
              </a:buClr>
              <a:buFont typeface="Arial"/>
              <a:buNone/>
              <a:defRPr sz="1400" b="0" i="0" u="none" strike="noStrike" cap="none">
                <a:solidFill>
                  <a:srgbClr val="000000"/>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 name="Shape 17"/>
          <p:cNvSpPr txBox="1">
            <a:spLocks noGrp="1"/>
          </p:cNvSpPr>
          <p:nvPr>
            <p:ph type="body" idx="4"/>
          </p:nvPr>
        </p:nvSpPr>
        <p:spPr>
          <a:xfrm>
            <a:off x="698064" y="2957399"/>
            <a:ext cx="3887787" cy="229120"/>
          </a:xfrm>
          <a:prstGeom prst="rect">
            <a:avLst/>
          </a:prstGeom>
          <a:noFill/>
          <a:ln>
            <a:noFill/>
          </a:ln>
        </p:spPr>
        <p:txBody>
          <a:bodyPr lIns="91425" tIns="91425" rIns="91425" bIns="91425" anchor="t" anchorCtr="0"/>
          <a:lstStyle>
            <a:lvl1pPr marL="0" marR="0" lvl="0" indent="0" algn="l" rtl="0">
              <a:spcBef>
                <a:spcPts val="280"/>
              </a:spcBef>
              <a:buClr>
                <a:schemeClr val="accent2"/>
              </a:buClr>
              <a:buFont typeface="Arial"/>
              <a:buNone/>
              <a:defRPr sz="1400" b="1" i="0" u="none" strike="noStrike" cap="none">
                <a:solidFill>
                  <a:schemeClr val="accen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8" name="Shape 18"/>
          <p:cNvSpPr txBox="1">
            <a:spLocks noGrp="1"/>
          </p:cNvSpPr>
          <p:nvPr>
            <p:ph type="body" idx="5"/>
          </p:nvPr>
        </p:nvSpPr>
        <p:spPr>
          <a:xfrm>
            <a:off x="0" y="312441"/>
            <a:ext cx="3679824" cy="566309"/>
          </a:xfrm>
          <a:prstGeom prst="rect">
            <a:avLst/>
          </a:prstGeom>
          <a:solidFill>
            <a:srgbClr val="236192"/>
          </a:solidFill>
          <a:ln>
            <a:noFill/>
          </a:ln>
        </p:spPr>
        <p:txBody>
          <a:bodyPr lIns="91425" tIns="91425" rIns="91425" bIns="91425" anchor="t" anchorCtr="0"/>
          <a:lstStyle>
            <a:lvl1pPr marL="0" marR="0" lvl="0" indent="0" algn="l" rtl="0">
              <a:spcBef>
                <a:spcPts val="400"/>
              </a:spcBef>
              <a:buClr>
                <a:schemeClr val="lt1"/>
              </a:buClr>
              <a:buFont typeface="Arial"/>
              <a:buNone/>
              <a:defRPr sz="2000" b="0" i="0" u="none" strike="noStrike" cap="none">
                <a:solidFill>
                  <a:schemeClr val="lt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9" name="Shape 19" descr="ppt-because-tag.psd"/>
          <p:cNvPicPr preferRelativeResize="0"/>
          <p:nvPr/>
        </p:nvPicPr>
        <p:blipFill rotWithShape="1">
          <a:blip r:embed="rId2">
            <a:alphaModFix/>
          </a:blip>
          <a:srcRect/>
          <a:stretch/>
        </p:blipFill>
        <p:spPr>
          <a:xfrm>
            <a:off x="927100" y="3704187"/>
            <a:ext cx="8216893" cy="607721"/>
          </a:xfrm>
          <a:prstGeom prst="rect">
            <a:avLst/>
          </a:prstGeom>
          <a:noFill/>
          <a:ln>
            <a:noFill/>
          </a:ln>
        </p:spPr>
      </p:pic>
      <p:pic>
        <p:nvPicPr>
          <p:cNvPr id="20" name="Shape 20" descr="OCLC_H_PMS.eps"/>
          <p:cNvPicPr preferRelativeResize="0"/>
          <p:nvPr/>
        </p:nvPicPr>
        <p:blipFill rotWithShape="1">
          <a:blip r:embed="rId3">
            <a:alphaModFix/>
          </a:blip>
          <a:srcRect/>
          <a:stretch/>
        </p:blipFill>
        <p:spPr>
          <a:xfrm>
            <a:off x="8236924" y="4760705"/>
            <a:ext cx="723437" cy="24068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Leer">
    <p:spTree>
      <p:nvGrpSpPr>
        <p:cNvPr id="1" name="Shape 28"/>
        <p:cNvGrpSpPr/>
        <p:nvPr/>
      </p:nvGrpSpPr>
      <p:grpSpPr>
        <a:xfrm>
          <a:off x="0" y="0"/>
          <a:ext cx="0" cy="0"/>
          <a:chOff x="0" y="0"/>
          <a:chExt cx="0" cy="0"/>
        </a:xfrm>
      </p:grpSpPr>
      <p:sp>
        <p:nvSpPr>
          <p:cNvPr id="29" name="Shape 29"/>
          <p:cNvSpPr txBox="1">
            <a:spLocks noGrp="1"/>
          </p:cNvSpPr>
          <p:nvPr>
            <p:ph type="dt" idx="10"/>
          </p:nvPr>
        </p:nvSpPr>
        <p:spPr>
          <a:xfrm>
            <a:off x="628650" y="4767262"/>
            <a:ext cx="2057398" cy="273843"/>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30" name="Shape 30"/>
          <p:cNvSpPr txBox="1">
            <a:spLocks noGrp="1"/>
          </p:cNvSpPr>
          <p:nvPr>
            <p:ph type="ftr" idx="11"/>
          </p:nvPr>
        </p:nvSpPr>
        <p:spPr>
          <a:xfrm>
            <a:off x="3028950" y="4767262"/>
            <a:ext cx="3086099" cy="273843"/>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31" name="Shape 31"/>
          <p:cNvSpPr txBox="1">
            <a:spLocks noGrp="1"/>
          </p:cNvSpPr>
          <p:nvPr>
            <p:ph type="sldNum" idx="12"/>
          </p:nvPr>
        </p:nvSpPr>
        <p:spPr>
          <a:xfrm>
            <a:off x="6457951" y="4767262"/>
            <a:ext cx="2057398" cy="273843"/>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de-DE" sz="900" kern="0">
                <a:solidFill>
                  <a:srgbClr val="888888"/>
                </a:solidFill>
                <a:latin typeface="Calibri"/>
                <a:ea typeface="Calibri"/>
                <a:cs typeface="Calibri"/>
                <a:sym typeface="Calibri"/>
              </a:rPr>
              <a:pPr algn="r" defTabSz="914400">
                <a:buSzPct val="25000"/>
              </a:pPr>
              <a:t>‹#›</a:t>
            </a:fld>
            <a:endParaRPr lang="de-DE" sz="900" kern="0">
              <a:solidFill>
                <a:srgbClr val="888888"/>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New Section">
    <p:spTree>
      <p:nvGrpSpPr>
        <p:cNvPr id="1" name="Shape 32"/>
        <p:cNvGrpSpPr/>
        <p:nvPr/>
      </p:nvGrpSpPr>
      <p:grpSpPr>
        <a:xfrm>
          <a:off x="0" y="0"/>
          <a:ext cx="0" cy="0"/>
          <a:chOff x="0" y="0"/>
          <a:chExt cx="0" cy="0"/>
        </a:xfrm>
      </p:grpSpPr>
      <p:sp>
        <p:nvSpPr>
          <p:cNvPr id="33" name="Shape 33"/>
          <p:cNvSpPr/>
          <p:nvPr/>
        </p:nvSpPr>
        <p:spPr>
          <a:xfrm>
            <a:off x="0" y="0"/>
            <a:ext cx="9144000" cy="5143499"/>
          </a:xfrm>
          <a:prstGeom prst="rect">
            <a:avLst/>
          </a:prstGeom>
          <a:solidFill>
            <a:srgbClr val="00AFD7"/>
          </a:solidFill>
          <a:ln w="9525" cap="flat" cmpd="sng">
            <a:solidFill>
              <a:srgbClr val="00ADD7"/>
            </a:solidFill>
            <a:prstDash val="solid"/>
            <a:round/>
            <a:headEnd type="none" w="med" len="med"/>
            <a:tailEnd type="none" w="med" len="med"/>
          </a:ln>
          <a:effectLst>
            <a:outerShdw blurRad="39999" dist="23000" dir="5400000" rotWithShape="0">
              <a:srgbClr val="000000">
                <a:alpha val="34901"/>
              </a:srgbClr>
            </a:outerShdw>
          </a:effectLst>
        </p:spPr>
        <p:txBody>
          <a:bodyPr lIns="91425" tIns="45700" rIns="91425" bIns="45700" anchor="ctr" anchorCtr="0">
            <a:noAutofit/>
          </a:bodyPr>
          <a:lstStyle/>
          <a:p>
            <a:pPr algn="ctr" defTabSz="914400"/>
            <a:endParaRPr kern="0">
              <a:solidFill>
                <a:srgbClr val="FFFFFF"/>
              </a:solidFill>
              <a:ea typeface="Arial"/>
              <a:cs typeface="Arial"/>
              <a:sym typeface="Arial"/>
            </a:endParaRPr>
          </a:p>
        </p:txBody>
      </p:sp>
      <p:sp>
        <p:nvSpPr>
          <p:cNvPr id="34" name="Shape 34"/>
          <p:cNvSpPr txBox="1">
            <a:spLocks noGrp="1"/>
          </p:cNvSpPr>
          <p:nvPr>
            <p:ph type="body" idx="1"/>
          </p:nvPr>
        </p:nvSpPr>
        <p:spPr>
          <a:xfrm>
            <a:off x="315259" y="831061"/>
            <a:ext cx="8174037" cy="646331"/>
          </a:xfrm>
          <a:prstGeom prst="rect">
            <a:avLst/>
          </a:prstGeom>
          <a:noFill/>
          <a:ln w="28575" cap="flat" cmpd="sng">
            <a:solidFill>
              <a:srgbClr val="FFFFFF"/>
            </a:solidFill>
            <a:prstDash val="solid"/>
            <a:round/>
            <a:headEnd type="none" w="med" len="med"/>
            <a:tailEnd type="none" w="med" len="med"/>
          </a:ln>
        </p:spPr>
        <p:txBody>
          <a:bodyPr lIns="91425" tIns="91425" rIns="91425" bIns="91425" anchor="t" anchorCtr="0"/>
          <a:lstStyle>
            <a:lvl1pPr marL="0" marR="0" lvl="0" indent="0" algn="l" rtl="0">
              <a:lnSpc>
                <a:spcPct val="100000"/>
              </a:lnSpc>
              <a:spcBef>
                <a:spcPts val="720"/>
              </a:spcBef>
              <a:spcAft>
                <a:spcPts val="0"/>
              </a:spcAft>
              <a:buClr>
                <a:schemeClr val="lt1"/>
              </a:buClr>
              <a:buFont typeface="Arial"/>
              <a:buNone/>
              <a:defRPr sz="3600" b="1" i="0" u="none" strike="noStrike" cap="none">
                <a:solidFill>
                  <a:schemeClr val="lt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5" name="Shape 35"/>
          <p:cNvSpPr txBox="1">
            <a:spLocks noGrp="1"/>
          </p:cNvSpPr>
          <p:nvPr>
            <p:ph type="body" idx="2"/>
          </p:nvPr>
        </p:nvSpPr>
        <p:spPr>
          <a:xfrm>
            <a:off x="176213" y="638175"/>
            <a:ext cx="265111" cy="4505325"/>
          </a:xfrm>
          <a:prstGeom prst="rect">
            <a:avLst/>
          </a:prstGeom>
          <a:solidFill>
            <a:srgbClr val="00AFD7"/>
          </a:solid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36" name="Shape 36"/>
          <p:cNvSpPr txBox="1">
            <a:spLocks noGrp="1"/>
          </p:cNvSpPr>
          <p:nvPr>
            <p:ph type="body" idx="3"/>
          </p:nvPr>
        </p:nvSpPr>
        <p:spPr>
          <a:xfrm>
            <a:off x="8411956" y="638175"/>
            <a:ext cx="265111" cy="4074628"/>
          </a:xfrm>
          <a:prstGeom prst="rect">
            <a:avLst/>
          </a:prstGeom>
          <a:solidFill>
            <a:srgbClr val="00AFD7"/>
          </a:solidFill>
          <a:ln>
            <a:noFill/>
          </a:ln>
        </p:spPr>
        <p:txBody>
          <a:bodyPr lIns="91425" tIns="91425" rIns="91425" bIns="91425" anchor="t" anchorCtr="0"/>
          <a:lstStyle>
            <a:lvl1pPr marL="0" marR="0" lvl="0" indent="0" algn="l" rtl="0">
              <a:spcBef>
                <a:spcPts val="640"/>
              </a:spcBef>
              <a:buClr>
                <a:schemeClr val="dk1"/>
              </a:buClr>
              <a:buFont typeface="Arial"/>
              <a:buNone/>
              <a:defRPr sz="32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37" name="Shape 37"/>
          <p:cNvPicPr preferRelativeResize="0"/>
          <p:nvPr/>
        </p:nvPicPr>
        <p:blipFill rotWithShape="1">
          <a:blip r:embed="rId2">
            <a:alphaModFix/>
          </a:blip>
          <a:srcRect/>
          <a:stretch/>
        </p:blipFill>
        <p:spPr>
          <a:xfrm>
            <a:off x="8310053" y="4817244"/>
            <a:ext cx="687170" cy="218718"/>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Content- Header">
    <p:spTree>
      <p:nvGrpSpPr>
        <p:cNvPr id="1" name="Shape 38"/>
        <p:cNvGrpSpPr/>
        <p:nvPr/>
      </p:nvGrpSpPr>
      <p:grpSpPr>
        <a:xfrm>
          <a:off x="0" y="0"/>
          <a:ext cx="0" cy="0"/>
          <a:chOff x="0" y="0"/>
          <a:chExt cx="0" cy="0"/>
        </a:xfrm>
      </p:grpSpPr>
      <p:sp>
        <p:nvSpPr>
          <p:cNvPr id="39" name="Shape 39"/>
          <p:cNvSpPr/>
          <p:nvPr/>
        </p:nvSpPr>
        <p:spPr>
          <a:xfrm>
            <a:off x="0" y="4686300"/>
            <a:ext cx="2209799" cy="457200"/>
          </a:xfrm>
          <a:prstGeom prst="rect">
            <a:avLst/>
          </a:prstGeom>
          <a:solidFill>
            <a:srgbClr val="236192"/>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40" name="Shape 40"/>
          <p:cNvSpPr/>
          <p:nvPr/>
        </p:nvSpPr>
        <p:spPr>
          <a:xfrm>
            <a:off x="2209800" y="4686300"/>
            <a:ext cx="1060449" cy="457200"/>
          </a:xfrm>
          <a:prstGeom prst="rect">
            <a:avLst/>
          </a:prstGeom>
          <a:solidFill>
            <a:srgbClr val="007DBA"/>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41" name="Shape 41"/>
          <p:cNvSpPr/>
          <p:nvPr/>
        </p:nvSpPr>
        <p:spPr>
          <a:xfrm>
            <a:off x="3270250" y="4686300"/>
            <a:ext cx="5873749" cy="457200"/>
          </a:xfrm>
          <a:prstGeom prst="rect">
            <a:avLst/>
          </a:prstGeom>
          <a:solidFill>
            <a:srgbClr val="00AFD7"/>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42" name="Shape 42"/>
          <p:cNvSpPr txBox="1">
            <a:spLocks noGrp="1"/>
          </p:cNvSpPr>
          <p:nvPr>
            <p:ph type="body" idx="1"/>
          </p:nvPr>
        </p:nvSpPr>
        <p:spPr>
          <a:xfrm>
            <a:off x="340786" y="343304"/>
            <a:ext cx="8439147" cy="686442"/>
          </a:xfrm>
          <a:prstGeom prst="rect">
            <a:avLst/>
          </a:prstGeom>
          <a:noFill/>
          <a:ln>
            <a:noFill/>
          </a:ln>
        </p:spPr>
        <p:txBody>
          <a:bodyPr lIns="91425" tIns="91425" rIns="91425" bIns="91425" anchor="t" anchorCtr="0"/>
          <a:lstStyle>
            <a:lvl1pPr marL="0" marR="0" lvl="0" indent="0" algn="l" rtl="0">
              <a:spcBef>
                <a:spcPts val="500"/>
              </a:spcBef>
              <a:buClr>
                <a:schemeClr val="dk2"/>
              </a:buClr>
              <a:buFont typeface="Arial"/>
              <a:buNone/>
              <a:defRPr sz="2500" b="1" i="0" u="none" strike="noStrike" cap="none">
                <a:solidFill>
                  <a:schemeClr val="dk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43" name="Shape 43"/>
          <p:cNvPicPr preferRelativeResize="0"/>
          <p:nvPr/>
        </p:nvPicPr>
        <p:blipFill rotWithShape="1">
          <a:blip r:embed="rId2">
            <a:alphaModFix/>
          </a:blip>
          <a:srcRect/>
          <a:stretch/>
        </p:blipFill>
        <p:spPr>
          <a:xfrm>
            <a:off x="8310053" y="4817244"/>
            <a:ext cx="687170" cy="218718"/>
          </a:xfrm>
          <a:prstGeom prst="rect">
            <a:avLst/>
          </a:prstGeom>
          <a:noFill/>
          <a:ln>
            <a:noFill/>
          </a:ln>
        </p:spPr>
      </p:pic>
      <p:sp>
        <p:nvSpPr>
          <p:cNvPr id="7" name="Shape 29">
            <a:extLst>
              <a:ext uri="{FF2B5EF4-FFF2-40B4-BE49-F238E27FC236}">
                <a16:creationId xmlns:a16="http://schemas.microsoft.com/office/drawing/2014/main" id="{E2832911-BCDB-4F1E-8A0E-700ED78666D5}"/>
              </a:ext>
            </a:extLst>
          </p:cNvPr>
          <p:cNvSpPr txBox="1">
            <a:spLocks noGrp="1"/>
          </p:cNvSpPr>
          <p:nvPr>
            <p:ph type="dt" idx="10"/>
          </p:nvPr>
        </p:nvSpPr>
        <p:spPr>
          <a:xfrm>
            <a:off x="628650" y="4767262"/>
            <a:ext cx="2057398" cy="273843"/>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8" name="Shape 30">
            <a:extLst>
              <a:ext uri="{FF2B5EF4-FFF2-40B4-BE49-F238E27FC236}">
                <a16:creationId xmlns:a16="http://schemas.microsoft.com/office/drawing/2014/main" id="{6F097E37-BD8E-4727-8A2A-3E0C914D3DFA}"/>
              </a:ext>
            </a:extLst>
          </p:cNvPr>
          <p:cNvSpPr txBox="1">
            <a:spLocks noGrp="1"/>
          </p:cNvSpPr>
          <p:nvPr>
            <p:ph type="ftr" idx="11"/>
          </p:nvPr>
        </p:nvSpPr>
        <p:spPr>
          <a:xfrm>
            <a:off x="3028950" y="4767262"/>
            <a:ext cx="3086099" cy="273843"/>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9" name="Shape 31">
            <a:extLst>
              <a:ext uri="{FF2B5EF4-FFF2-40B4-BE49-F238E27FC236}">
                <a16:creationId xmlns:a16="http://schemas.microsoft.com/office/drawing/2014/main" id="{40D608F8-FD6D-4EC7-A282-264CFF4AB57D}"/>
              </a:ext>
            </a:extLst>
          </p:cNvPr>
          <p:cNvSpPr txBox="1">
            <a:spLocks noGrp="1"/>
          </p:cNvSpPr>
          <p:nvPr>
            <p:ph type="sldNum" idx="12"/>
          </p:nvPr>
        </p:nvSpPr>
        <p:spPr>
          <a:xfrm>
            <a:off x="6457951" y="4767262"/>
            <a:ext cx="2057398" cy="273843"/>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de-DE" sz="900" kern="0">
                <a:solidFill>
                  <a:srgbClr val="888888"/>
                </a:solidFill>
                <a:latin typeface="Calibri"/>
                <a:ea typeface="Calibri"/>
                <a:cs typeface="Calibri"/>
                <a:sym typeface="Calibri"/>
              </a:rPr>
              <a:pPr algn="r" defTabSz="914400">
                <a:buSzPct val="25000"/>
              </a:pPr>
              <a:t>‹#›</a:t>
            </a:fld>
            <a:endParaRPr lang="de-DE" sz="900" kern="0">
              <a:solidFill>
                <a:srgbClr val="888888"/>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Title Slide">
    <p:spTree>
      <p:nvGrpSpPr>
        <p:cNvPr id="1" name="Shape 52"/>
        <p:cNvGrpSpPr/>
        <p:nvPr/>
      </p:nvGrpSpPr>
      <p:grpSpPr>
        <a:xfrm>
          <a:off x="0" y="0"/>
          <a:ext cx="0" cy="0"/>
          <a:chOff x="0" y="0"/>
          <a:chExt cx="0" cy="0"/>
        </a:xfrm>
      </p:grpSpPr>
      <p:pic>
        <p:nvPicPr>
          <p:cNvPr id="53" name="Shape 53"/>
          <p:cNvPicPr preferRelativeResize="0"/>
          <p:nvPr/>
        </p:nvPicPr>
        <p:blipFill rotWithShape="1">
          <a:blip r:embed="rId2">
            <a:alphaModFix/>
          </a:blip>
          <a:srcRect l="23295" b="48278"/>
          <a:stretch/>
        </p:blipFill>
        <p:spPr>
          <a:xfrm>
            <a:off x="3163889" y="1"/>
            <a:ext cx="5980110" cy="1060063"/>
          </a:xfrm>
          <a:prstGeom prst="rect">
            <a:avLst/>
          </a:prstGeom>
          <a:noFill/>
          <a:ln>
            <a:noFill/>
          </a:ln>
        </p:spPr>
      </p:pic>
      <p:sp>
        <p:nvSpPr>
          <p:cNvPr id="54" name="Shape 54"/>
          <p:cNvSpPr/>
          <p:nvPr/>
        </p:nvSpPr>
        <p:spPr>
          <a:xfrm>
            <a:off x="0" y="4686300"/>
            <a:ext cx="2209799" cy="457200"/>
          </a:xfrm>
          <a:prstGeom prst="rect">
            <a:avLst/>
          </a:prstGeom>
          <a:solidFill>
            <a:srgbClr val="236192"/>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55" name="Shape 55"/>
          <p:cNvSpPr/>
          <p:nvPr/>
        </p:nvSpPr>
        <p:spPr>
          <a:xfrm>
            <a:off x="2209800" y="4686300"/>
            <a:ext cx="1060449" cy="457200"/>
          </a:xfrm>
          <a:prstGeom prst="rect">
            <a:avLst/>
          </a:prstGeom>
          <a:solidFill>
            <a:srgbClr val="007DBA"/>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56" name="Shape 56"/>
          <p:cNvSpPr/>
          <p:nvPr/>
        </p:nvSpPr>
        <p:spPr>
          <a:xfrm>
            <a:off x="3270250" y="4686300"/>
            <a:ext cx="5873749" cy="457200"/>
          </a:xfrm>
          <a:prstGeom prst="rect">
            <a:avLst/>
          </a:prstGeom>
          <a:solidFill>
            <a:srgbClr val="00AFD7"/>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57" name="Shape 57"/>
          <p:cNvSpPr/>
          <p:nvPr/>
        </p:nvSpPr>
        <p:spPr>
          <a:xfrm>
            <a:off x="0" y="1"/>
            <a:ext cx="3190874" cy="1060064"/>
          </a:xfrm>
          <a:prstGeom prst="rect">
            <a:avLst/>
          </a:prstGeom>
          <a:solidFill>
            <a:srgbClr val="00AFD7"/>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58" name="Shape 58"/>
          <p:cNvSpPr txBox="1">
            <a:spLocks noGrp="1"/>
          </p:cNvSpPr>
          <p:nvPr>
            <p:ph type="body" idx="1"/>
          </p:nvPr>
        </p:nvSpPr>
        <p:spPr>
          <a:xfrm>
            <a:off x="1" y="1329875"/>
            <a:ext cx="3582591" cy="569387"/>
          </a:xfrm>
          <a:prstGeom prst="rect">
            <a:avLst/>
          </a:prstGeom>
          <a:solidFill>
            <a:schemeClr val="accent2"/>
          </a:solidFill>
          <a:ln>
            <a:noFill/>
          </a:ln>
        </p:spPr>
        <p:txBody>
          <a:bodyPr lIns="91425" tIns="91425" rIns="91425" bIns="91425" anchor="t" anchorCtr="0"/>
          <a:lstStyle>
            <a:lvl1pPr marL="0" marR="0" lvl="0" indent="0" algn="l" rtl="0">
              <a:lnSpc>
                <a:spcPct val="100000"/>
              </a:lnSpc>
              <a:spcBef>
                <a:spcPts val="0"/>
              </a:spcBef>
              <a:spcAft>
                <a:spcPts val="0"/>
              </a:spcAft>
              <a:buClr>
                <a:schemeClr val="lt1"/>
              </a:buClr>
              <a:buFont typeface="Arial"/>
              <a:buNone/>
              <a:defRPr sz="1600" b="0" i="0" u="none" strike="noStrike" cap="none">
                <a:solidFill>
                  <a:schemeClr val="lt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9" name="Shape 59"/>
          <p:cNvSpPr txBox="1">
            <a:spLocks noGrp="1"/>
          </p:cNvSpPr>
          <p:nvPr>
            <p:ph type="body" idx="2"/>
          </p:nvPr>
        </p:nvSpPr>
        <p:spPr>
          <a:xfrm>
            <a:off x="779470" y="1852401"/>
            <a:ext cx="7754769" cy="1234772"/>
          </a:xfrm>
          <a:prstGeom prst="rect">
            <a:avLst/>
          </a:prstGeom>
          <a:noFill/>
          <a:ln w="101600" cap="flat" cmpd="sng">
            <a:solidFill>
              <a:schemeClr val="accent2"/>
            </a:solidFill>
            <a:prstDash val="solid"/>
            <a:miter/>
            <a:headEnd type="none" w="med" len="med"/>
            <a:tailEnd type="none" w="med" len="med"/>
          </a:ln>
        </p:spPr>
        <p:txBody>
          <a:bodyPr lIns="91425" tIns="91425" rIns="91425" bIns="91425" anchor="t" anchorCtr="0"/>
          <a:lstStyle>
            <a:lvl1pPr marL="0" marR="0" lvl="0" indent="0" algn="l" rtl="0">
              <a:spcBef>
                <a:spcPts val="0"/>
              </a:spcBef>
              <a:buClr>
                <a:schemeClr val="accent2"/>
              </a:buClr>
              <a:buFont typeface="Arial"/>
              <a:buNone/>
              <a:defRPr sz="4400" b="1" i="0" u="none" strike="noStrike" cap="none">
                <a:solidFill>
                  <a:schemeClr val="accent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60" name="Shape 60"/>
          <p:cNvPicPr preferRelativeResize="0"/>
          <p:nvPr/>
        </p:nvPicPr>
        <p:blipFill rotWithShape="1">
          <a:blip r:embed="rId3">
            <a:alphaModFix/>
          </a:blip>
          <a:srcRect/>
          <a:stretch/>
        </p:blipFill>
        <p:spPr>
          <a:xfrm>
            <a:off x="8310053" y="4817244"/>
            <a:ext cx="687170" cy="218718"/>
          </a:xfrm>
          <a:prstGeom prst="rect">
            <a:avLst/>
          </a:prstGeom>
          <a:noFill/>
          <a:ln>
            <a:noFill/>
          </a:ln>
        </p:spPr>
      </p:pic>
      <p:sp>
        <p:nvSpPr>
          <p:cNvPr id="61" name="Shape 61"/>
          <p:cNvSpPr txBox="1">
            <a:spLocks noGrp="1"/>
          </p:cNvSpPr>
          <p:nvPr>
            <p:ph type="body" idx="3"/>
          </p:nvPr>
        </p:nvSpPr>
        <p:spPr>
          <a:xfrm>
            <a:off x="728693" y="3206972"/>
            <a:ext cx="1860270" cy="400109"/>
          </a:xfrm>
          <a:prstGeom prst="rect">
            <a:avLst/>
          </a:prstGeom>
          <a:noFill/>
          <a:ln>
            <a:noFill/>
          </a:ln>
        </p:spPr>
        <p:txBody>
          <a:bodyPr lIns="91425" tIns="91425" rIns="91425" bIns="91425" anchor="t" anchorCtr="0"/>
          <a:lstStyle>
            <a:lvl1pPr marL="0" marR="0" lvl="0" indent="0" algn="l" rtl="0">
              <a:spcBef>
                <a:spcPts val="400"/>
              </a:spcBef>
              <a:buClr>
                <a:schemeClr val="dk1"/>
              </a:buClr>
              <a:buFont typeface="Arial"/>
              <a:buNone/>
              <a:defRPr sz="2000" b="1"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2" name="Shape 62"/>
          <p:cNvSpPr txBox="1">
            <a:spLocks noGrp="1"/>
          </p:cNvSpPr>
          <p:nvPr>
            <p:ph type="body" idx="4"/>
          </p:nvPr>
        </p:nvSpPr>
        <p:spPr>
          <a:xfrm>
            <a:off x="728695" y="3613837"/>
            <a:ext cx="1364722" cy="307777"/>
          </a:xfrm>
          <a:prstGeom prst="rect">
            <a:avLst/>
          </a:prstGeom>
          <a:noFill/>
          <a:ln>
            <a:noFill/>
          </a:ln>
        </p:spPr>
        <p:txBody>
          <a:bodyPr lIns="91425" tIns="91425" rIns="91425" bIns="91425" anchor="t" anchorCtr="0"/>
          <a:lstStyle>
            <a:lvl1pPr marL="0" marR="0" lvl="0" indent="0" algn="l" rtl="0">
              <a:spcBef>
                <a:spcPts val="340"/>
              </a:spcBef>
              <a:buClr>
                <a:schemeClr val="dk1"/>
              </a:buClr>
              <a:buFont typeface="Arial"/>
              <a:buNone/>
              <a:defRPr sz="1700" b="0" i="0" u="none" strike="noStrike" cap="none">
                <a:solidFill>
                  <a:schemeClr val="dk1"/>
                </a:solidFill>
                <a:latin typeface="Arial"/>
                <a:ea typeface="Arial"/>
                <a:cs typeface="Arial"/>
                <a:sym typeface="Arial"/>
              </a:defRPr>
            </a:lvl1pPr>
            <a:lvl2pPr marL="457200" marR="0" lvl="1" indent="0" algn="l" rtl="0">
              <a:spcBef>
                <a:spcPts val="560"/>
              </a:spcBef>
              <a:buClr>
                <a:schemeClr val="dk1"/>
              </a:buClr>
              <a:buFont typeface="Arial"/>
              <a:buNone/>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1828800" marR="0" lvl="4" indent="0" algn="l" rtl="0">
              <a:spcBef>
                <a:spcPts val="400"/>
              </a:spcBef>
              <a:buClr>
                <a:schemeClr val="dk1"/>
              </a:buClr>
              <a:buFont typeface="Arial"/>
              <a:buNone/>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3" name="Shape 63"/>
          <p:cNvSpPr/>
          <p:nvPr/>
        </p:nvSpPr>
        <p:spPr>
          <a:xfrm>
            <a:off x="3136900" y="0"/>
            <a:ext cx="445693" cy="1060064"/>
          </a:xfrm>
          <a:prstGeom prst="rect">
            <a:avLst/>
          </a:prstGeom>
          <a:solidFill>
            <a:srgbClr val="00AFD7">
              <a:alpha val="62745"/>
            </a:srgbClr>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2_Content- Header">
    <p:spTree>
      <p:nvGrpSpPr>
        <p:cNvPr id="1" name="Shape 84"/>
        <p:cNvGrpSpPr/>
        <p:nvPr/>
      </p:nvGrpSpPr>
      <p:grpSpPr>
        <a:xfrm>
          <a:off x="0" y="0"/>
          <a:ext cx="0" cy="0"/>
          <a:chOff x="0" y="0"/>
          <a:chExt cx="0" cy="0"/>
        </a:xfrm>
      </p:grpSpPr>
      <p:sp>
        <p:nvSpPr>
          <p:cNvPr id="85" name="Shape 85"/>
          <p:cNvSpPr/>
          <p:nvPr/>
        </p:nvSpPr>
        <p:spPr>
          <a:xfrm>
            <a:off x="0" y="4686300"/>
            <a:ext cx="2209799" cy="457200"/>
          </a:xfrm>
          <a:prstGeom prst="rect">
            <a:avLst/>
          </a:prstGeom>
          <a:solidFill>
            <a:srgbClr val="236192"/>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86" name="Shape 86"/>
          <p:cNvSpPr/>
          <p:nvPr/>
        </p:nvSpPr>
        <p:spPr>
          <a:xfrm>
            <a:off x="2209800" y="4686300"/>
            <a:ext cx="1060449" cy="457200"/>
          </a:xfrm>
          <a:prstGeom prst="rect">
            <a:avLst/>
          </a:prstGeom>
          <a:solidFill>
            <a:srgbClr val="007DBA"/>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87" name="Shape 87"/>
          <p:cNvSpPr/>
          <p:nvPr/>
        </p:nvSpPr>
        <p:spPr>
          <a:xfrm>
            <a:off x="3270250" y="4686300"/>
            <a:ext cx="5873749" cy="457200"/>
          </a:xfrm>
          <a:prstGeom prst="rect">
            <a:avLst/>
          </a:prstGeom>
          <a:solidFill>
            <a:srgbClr val="00AFD7"/>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88" name="Shape 88"/>
          <p:cNvSpPr txBox="1">
            <a:spLocks noGrp="1"/>
          </p:cNvSpPr>
          <p:nvPr>
            <p:ph type="body" idx="1"/>
          </p:nvPr>
        </p:nvSpPr>
        <p:spPr>
          <a:xfrm>
            <a:off x="340786" y="343304"/>
            <a:ext cx="8439147" cy="686442"/>
          </a:xfrm>
          <a:prstGeom prst="rect">
            <a:avLst/>
          </a:prstGeom>
          <a:noFill/>
          <a:ln>
            <a:noFill/>
          </a:ln>
        </p:spPr>
        <p:txBody>
          <a:bodyPr lIns="91425" tIns="91425" rIns="91425" bIns="91425" anchor="t" anchorCtr="0"/>
          <a:lstStyle>
            <a:lvl1pPr marL="0" marR="0" lvl="0" indent="0" algn="l" rtl="0">
              <a:spcBef>
                <a:spcPts val="500"/>
              </a:spcBef>
              <a:buClr>
                <a:schemeClr val="dk2"/>
              </a:buClr>
              <a:buFont typeface="Arial"/>
              <a:buNone/>
              <a:defRPr sz="2500" b="1" i="0" u="none" strike="noStrike" cap="none">
                <a:solidFill>
                  <a:schemeClr val="dk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89" name="Shape 89"/>
          <p:cNvPicPr preferRelativeResize="0"/>
          <p:nvPr/>
        </p:nvPicPr>
        <p:blipFill rotWithShape="1">
          <a:blip r:embed="rId2">
            <a:alphaModFix/>
          </a:blip>
          <a:srcRect/>
          <a:stretch/>
        </p:blipFill>
        <p:spPr>
          <a:xfrm>
            <a:off x="8310053" y="4817244"/>
            <a:ext cx="687170" cy="218718"/>
          </a:xfrm>
          <a:prstGeom prst="rect">
            <a:avLst/>
          </a:prstGeom>
          <a:noFill/>
          <a:ln>
            <a:noFill/>
          </a:ln>
        </p:spPr>
      </p:pic>
      <p:sp>
        <p:nvSpPr>
          <p:cNvPr id="7" name="Shape 29">
            <a:extLst>
              <a:ext uri="{FF2B5EF4-FFF2-40B4-BE49-F238E27FC236}">
                <a16:creationId xmlns:a16="http://schemas.microsoft.com/office/drawing/2014/main" id="{8F225E4E-8565-4A4B-91E3-65C1FCF32104}"/>
              </a:ext>
            </a:extLst>
          </p:cNvPr>
          <p:cNvSpPr txBox="1">
            <a:spLocks noGrp="1"/>
          </p:cNvSpPr>
          <p:nvPr>
            <p:ph type="dt" idx="10"/>
          </p:nvPr>
        </p:nvSpPr>
        <p:spPr>
          <a:xfrm>
            <a:off x="628650" y="4767262"/>
            <a:ext cx="2057398" cy="273843"/>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8" name="Shape 30">
            <a:extLst>
              <a:ext uri="{FF2B5EF4-FFF2-40B4-BE49-F238E27FC236}">
                <a16:creationId xmlns:a16="http://schemas.microsoft.com/office/drawing/2014/main" id="{D99241A0-62CD-4EBB-A486-0C5AA98FEB4C}"/>
              </a:ext>
            </a:extLst>
          </p:cNvPr>
          <p:cNvSpPr txBox="1">
            <a:spLocks noGrp="1"/>
          </p:cNvSpPr>
          <p:nvPr>
            <p:ph type="ftr" idx="11"/>
          </p:nvPr>
        </p:nvSpPr>
        <p:spPr>
          <a:xfrm>
            <a:off x="3028950" y="4767262"/>
            <a:ext cx="3086099" cy="273843"/>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9" name="Shape 31">
            <a:extLst>
              <a:ext uri="{FF2B5EF4-FFF2-40B4-BE49-F238E27FC236}">
                <a16:creationId xmlns:a16="http://schemas.microsoft.com/office/drawing/2014/main" id="{6CE3720C-AB52-46D8-BAB5-C92212F96ED1}"/>
              </a:ext>
            </a:extLst>
          </p:cNvPr>
          <p:cNvSpPr txBox="1">
            <a:spLocks noGrp="1"/>
          </p:cNvSpPr>
          <p:nvPr>
            <p:ph type="sldNum" idx="12"/>
          </p:nvPr>
        </p:nvSpPr>
        <p:spPr>
          <a:xfrm>
            <a:off x="6457951" y="4767262"/>
            <a:ext cx="2057398" cy="273843"/>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de-DE" sz="900" kern="0">
                <a:solidFill>
                  <a:srgbClr val="888888"/>
                </a:solidFill>
                <a:latin typeface="Calibri"/>
                <a:ea typeface="Calibri"/>
                <a:cs typeface="Calibri"/>
                <a:sym typeface="Calibri"/>
              </a:rPr>
              <a:pPr algn="r" defTabSz="914400">
                <a:buSzPct val="25000"/>
              </a:pPr>
              <a:t>‹#›</a:t>
            </a:fld>
            <a:endParaRPr lang="de-DE" sz="900" kern="0">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a:p>
          <a:p>
            <a:endParaRPr lang="en-US"/>
          </a:p>
          <a:p>
            <a:endParaRPr lang="en-US"/>
          </a:p>
          <a:p>
            <a:r>
              <a:rPr lang="en-US"/>
              <a:t>Place Speaker </a:t>
            </a:r>
            <a:br>
              <a:rPr lang="en-US"/>
            </a:br>
            <a:r>
              <a:rPr lang="en-US"/>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Content - Bar">
    <p:spTree>
      <p:nvGrpSpPr>
        <p:cNvPr id="1" name="Shape 90"/>
        <p:cNvGrpSpPr/>
        <p:nvPr/>
      </p:nvGrpSpPr>
      <p:grpSpPr>
        <a:xfrm>
          <a:off x="0" y="0"/>
          <a:ext cx="0" cy="0"/>
          <a:chOff x="0" y="0"/>
          <a:chExt cx="0" cy="0"/>
        </a:xfrm>
      </p:grpSpPr>
      <p:sp>
        <p:nvSpPr>
          <p:cNvPr id="91" name="Shape 91"/>
          <p:cNvSpPr/>
          <p:nvPr/>
        </p:nvSpPr>
        <p:spPr>
          <a:xfrm>
            <a:off x="0" y="4686300"/>
            <a:ext cx="2209799" cy="457200"/>
          </a:xfrm>
          <a:prstGeom prst="rect">
            <a:avLst/>
          </a:prstGeom>
          <a:solidFill>
            <a:srgbClr val="236192"/>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92" name="Shape 92"/>
          <p:cNvSpPr/>
          <p:nvPr/>
        </p:nvSpPr>
        <p:spPr>
          <a:xfrm>
            <a:off x="2209800" y="4686300"/>
            <a:ext cx="1060449" cy="457200"/>
          </a:xfrm>
          <a:prstGeom prst="rect">
            <a:avLst/>
          </a:prstGeom>
          <a:solidFill>
            <a:srgbClr val="007DBA"/>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sp>
        <p:nvSpPr>
          <p:cNvPr id="93" name="Shape 93"/>
          <p:cNvSpPr/>
          <p:nvPr/>
        </p:nvSpPr>
        <p:spPr>
          <a:xfrm>
            <a:off x="3270250" y="4686300"/>
            <a:ext cx="5873749" cy="457200"/>
          </a:xfrm>
          <a:prstGeom prst="rect">
            <a:avLst/>
          </a:prstGeom>
          <a:solidFill>
            <a:srgbClr val="00AFD7"/>
          </a:solidFill>
          <a:ln>
            <a:noFill/>
          </a:ln>
        </p:spPr>
        <p:txBody>
          <a:bodyPr lIns="91425" tIns="45700" rIns="91425" bIns="45700" anchor="ctr" anchorCtr="0">
            <a:noAutofit/>
          </a:bodyPr>
          <a:lstStyle/>
          <a:p>
            <a:pPr algn="ctr" defTabSz="914400"/>
            <a:endParaRPr kern="0">
              <a:solidFill>
                <a:srgbClr val="3D527F"/>
              </a:solidFill>
              <a:ea typeface="Arial"/>
              <a:cs typeface="Arial"/>
              <a:sym typeface="Arial"/>
            </a:endParaRPr>
          </a:p>
        </p:txBody>
      </p:sp>
      <p:pic>
        <p:nvPicPr>
          <p:cNvPr id="94" name="Shape 94"/>
          <p:cNvPicPr preferRelativeResize="0"/>
          <p:nvPr/>
        </p:nvPicPr>
        <p:blipFill rotWithShape="1">
          <a:blip r:embed="rId2">
            <a:alphaModFix/>
          </a:blip>
          <a:srcRect/>
          <a:stretch/>
        </p:blipFill>
        <p:spPr>
          <a:xfrm>
            <a:off x="8310053" y="4817244"/>
            <a:ext cx="687170" cy="218718"/>
          </a:xfrm>
          <a:prstGeom prst="rect">
            <a:avLst/>
          </a:prstGeom>
          <a:noFill/>
          <a:ln>
            <a:noFill/>
          </a:ln>
        </p:spPr>
      </p:pic>
      <p:sp>
        <p:nvSpPr>
          <p:cNvPr id="6" name="Shape 29">
            <a:extLst>
              <a:ext uri="{FF2B5EF4-FFF2-40B4-BE49-F238E27FC236}">
                <a16:creationId xmlns:a16="http://schemas.microsoft.com/office/drawing/2014/main" id="{F14878B0-D712-4D9F-A950-CDA03C48A987}"/>
              </a:ext>
            </a:extLst>
          </p:cNvPr>
          <p:cNvSpPr txBox="1">
            <a:spLocks noGrp="1"/>
          </p:cNvSpPr>
          <p:nvPr>
            <p:ph type="dt" idx="10"/>
          </p:nvPr>
        </p:nvSpPr>
        <p:spPr>
          <a:xfrm>
            <a:off x="628650" y="4767262"/>
            <a:ext cx="2057398" cy="273843"/>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7" name="Shape 30">
            <a:extLst>
              <a:ext uri="{FF2B5EF4-FFF2-40B4-BE49-F238E27FC236}">
                <a16:creationId xmlns:a16="http://schemas.microsoft.com/office/drawing/2014/main" id="{1AF2D008-D002-484C-86B8-427FD8C681B9}"/>
              </a:ext>
            </a:extLst>
          </p:cNvPr>
          <p:cNvSpPr txBox="1">
            <a:spLocks noGrp="1"/>
          </p:cNvSpPr>
          <p:nvPr>
            <p:ph type="ftr" idx="11"/>
          </p:nvPr>
        </p:nvSpPr>
        <p:spPr>
          <a:xfrm>
            <a:off x="3028950" y="4767262"/>
            <a:ext cx="3086099" cy="273843"/>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8" name="Shape 31">
            <a:extLst>
              <a:ext uri="{FF2B5EF4-FFF2-40B4-BE49-F238E27FC236}">
                <a16:creationId xmlns:a16="http://schemas.microsoft.com/office/drawing/2014/main" id="{864A7DBB-58D7-4892-BF24-3B6B7C371A1A}"/>
              </a:ext>
            </a:extLst>
          </p:cNvPr>
          <p:cNvSpPr txBox="1">
            <a:spLocks noGrp="1"/>
          </p:cNvSpPr>
          <p:nvPr>
            <p:ph type="sldNum" idx="12"/>
          </p:nvPr>
        </p:nvSpPr>
        <p:spPr>
          <a:xfrm>
            <a:off x="6457951" y="4767262"/>
            <a:ext cx="2057398" cy="273843"/>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de-DE" sz="900" kern="0">
                <a:solidFill>
                  <a:srgbClr val="888888"/>
                </a:solidFill>
                <a:latin typeface="Calibri"/>
                <a:ea typeface="Calibri"/>
                <a:cs typeface="Calibri"/>
                <a:sym typeface="Calibri"/>
              </a:rPr>
              <a:pPr algn="r" defTabSz="914400">
                <a:buSzPct val="25000"/>
              </a:pPr>
              <a:t>‹#›</a:t>
            </a:fld>
            <a:endParaRPr lang="de-DE" sz="900" kern="0">
              <a:solidFill>
                <a:srgbClr val="888888"/>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Content- Blank">
    <p:spTree>
      <p:nvGrpSpPr>
        <p:cNvPr id="1" name="Shape 95"/>
        <p:cNvGrpSpPr/>
        <p:nvPr/>
      </p:nvGrpSpPr>
      <p:grpSpPr>
        <a:xfrm>
          <a:off x="0" y="0"/>
          <a:ext cx="0" cy="0"/>
          <a:chOff x="0" y="0"/>
          <a:chExt cx="0" cy="0"/>
        </a:xfrm>
      </p:grpSpPr>
      <p:pic>
        <p:nvPicPr>
          <p:cNvPr id="96" name="Shape 96" descr="OCLC_H_PMS.eps"/>
          <p:cNvPicPr preferRelativeResize="0"/>
          <p:nvPr/>
        </p:nvPicPr>
        <p:blipFill rotWithShape="1">
          <a:blip r:embed="rId2">
            <a:alphaModFix/>
          </a:blip>
          <a:srcRect/>
          <a:stretch/>
        </p:blipFill>
        <p:spPr>
          <a:xfrm>
            <a:off x="8236924" y="4760705"/>
            <a:ext cx="723437" cy="240685"/>
          </a:xfrm>
          <a:prstGeom prst="rect">
            <a:avLst/>
          </a:prstGeom>
          <a:noFill/>
          <a:ln>
            <a:noFill/>
          </a:ln>
        </p:spPr>
      </p:pic>
      <p:sp>
        <p:nvSpPr>
          <p:cNvPr id="3" name="Shape 29">
            <a:extLst>
              <a:ext uri="{FF2B5EF4-FFF2-40B4-BE49-F238E27FC236}">
                <a16:creationId xmlns:a16="http://schemas.microsoft.com/office/drawing/2014/main" id="{46859FB8-08DA-4B88-B4A5-B55694F90CF6}"/>
              </a:ext>
            </a:extLst>
          </p:cNvPr>
          <p:cNvSpPr txBox="1">
            <a:spLocks noGrp="1"/>
          </p:cNvSpPr>
          <p:nvPr>
            <p:ph type="dt" idx="10"/>
          </p:nvPr>
        </p:nvSpPr>
        <p:spPr>
          <a:xfrm>
            <a:off x="628650" y="4767262"/>
            <a:ext cx="2057398" cy="273843"/>
          </a:xfrm>
          <a:prstGeom prst="rect">
            <a:avLst/>
          </a:prstGeom>
          <a:noFill/>
          <a:ln>
            <a:noFill/>
          </a:ln>
        </p:spPr>
        <p:txBody>
          <a:bodyPr lIns="91425" tIns="91425" rIns="91425" bIns="91425" anchor="ctr" anchorCtr="0"/>
          <a:lstStyle>
            <a:lvl1pPr marL="0" marR="0" lvl="0" indent="0" algn="l"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4" name="Shape 30">
            <a:extLst>
              <a:ext uri="{FF2B5EF4-FFF2-40B4-BE49-F238E27FC236}">
                <a16:creationId xmlns:a16="http://schemas.microsoft.com/office/drawing/2014/main" id="{2C6195AA-69AB-4FA5-9E60-FC66911D0B56}"/>
              </a:ext>
            </a:extLst>
          </p:cNvPr>
          <p:cNvSpPr txBox="1">
            <a:spLocks noGrp="1"/>
          </p:cNvSpPr>
          <p:nvPr>
            <p:ph type="ftr" idx="11"/>
          </p:nvPr>
        </p:nvSpPr>
        <p:spPr>
          <a:xfrm>
            <a:off x="3028950" y="4767262"/>
            <a:ext cx="3086099" cy="273843"/>
          </a:xfrm>
          <a:prstGeom prst="rect">
            <a:avLst/>
          </a:prstGeom>
          <a:noFill/>
          <a:ln>
            <a:noFill/>
          </a:ln>
        </p:spPr>
        <p:txBody>
          <a:bodyPr lIns="91425" tIns="91425" rIns="91425" bIns="91425" anchor="ctr" anchorCtr="0"/>
          <a:lstStyle>
            <a:lvl1pPr marL="0" marR="0" lvl="0" indent="0" algn="ctr" rtl="0">
              <a:spcBef>
                <a:spcPts val="0"/>
              </a:spcBef>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Clr>
                <a:schemeClr val="dk1"/>
              </a:buClr>
              <a:buFont typeface="Calibri"/>
              <a:buNone/>
              <a:defRPr sz="1350" b="0" i="0" u="none" strike="noStrike" cap="none">
                <a:solidFill>
                  <a:schemeClr val="dk1"/>
                </a:solidFill>
                <a:latin typeface="Calibri"/>
                <a:ea typeface="Calibri"/>
                <a:cs typeface="Calibri"/>
                <a:sym typeface="Calibri"/>
              </a:defRPr>
            </a:lvl9pPr>
          </a:lstStyle>
          <a:p>
            <a:pPr defTabSz="914400"/>
            <a:endParaRPr kern="0"/>
          </a:p>
        </p:txBody>
      </p:sp>
      <p:sp>
        <p:nvSpPr>
          <p:cNvPr id="5" name="Shape 31">
            <a:extLst>
              <a:ext uri="{FF2B5EF4-FFF2-40B4-BE49-F238E27FC236}">
                <a16:creationId xmlns:a16="http://schemas.microsoft.com/office/drawing/2014/main" id="{92600D0B-F800-4D1A-8C4C-EF93BB2B2288}"/>
              </a:ext>
            </a:extLst>
          </p:cNvPr>
          <p:cNvSpPr txBox="1">
            <a:spLocks noGrp="1"/>
          </p:cNvSpPr>
          <p:nvPr>
            <p:ph type="sldNum" idx="12"/>
          </p:nvPr>
        </p:nvSpPr>
        <p:spPr>
          <a:xfrm>
            <a:off x="6457951" y="4767262"/>
            <a:ext cx="2057398" cy="273843"/>
          </a:xfrm>
          <a:prstGeom prst="rect">
            <a:avLst/>
          </a:prstGeom>
          <a:noFill/>
          <a:ln>
            <a:noFill/>
          </a:ln>
        </p:spPr>
        <p:txBody>
          <a:bodyPr lIns="91425" tIns="45700" rIns="91425" bIns="45700" anchor="ctr" anchorCtr="0">
            <a:noAutofit/>
          </a:bodyPr>
          <a:lstStyle/>
          <a:p>
            <a:pPr algn="r" defTabSz="914400">
              <a:buSzPct val="25000"/>
            </a:pPr>
            <a:fld id="{00000000-1234-1234-1234-123412341234}" type="slidenum">
              <a:rPr lang="de-DE" sz="900" kern="0">
                <a:solidFill>
                  <a:srgbClr val="888888"/>
                </a:solidFill>
                <a:latin typeface="Calibri"/>
                <a:ea typeface="Calibri"/>
                <a:cs typeface="Calibri"/>
                <a:sym typeface="Calibri"/>
              </a:rPr>
              <a:pPr algn="r" defTabSz="914400">
                <a:buSzPct val="25000"/>
              </a:pPr>
              <a:t>‹#›</a:t>
            </a:fld>
            <a:endParaRPr lang="de-DE" sz="900" kern="0">
              <a:solidFill>
                <a:srgbClr val="888888"/>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Full page image">
    <p:spTree>
      <p:nvGrpSpPr>
        <p:cNvPr id="1" name="Shape 97"/>
        <p:cNvGrpSpPr/>
        <p:nvPr/>
      </p:nvGrpSpPr>
      <p:grpSpPr>
        <a:xfrm>
          <a:off x="0" y="0"/>
          <a:ext cx="0" cy="0"/>
          <a:chOff x="0" y="0"/>
          <a:chExt cx="0" cy="0"/>
        </a:xfrm>
      </p:grpSpPr>
      <p:sp>
        <p:nvSpPr>
          <p:cNvPr id="98" name="Shape 98"/>
          <p:cNvSpPr>
            <a:spLocks noGrp="1"/>
          </p:cNvSpPr>
          <p:nvPr>
            <p:ph type="pic" idx="2"/>
          </p:nvPr>
        </p:nvSpPr>
        <p:spPr>
          <a:xfrm>
            <a:off x="0" y="0"/>
            <a:ext cx="9144000" cy="5143499"/>
          </a:xfrm>
          <a:prstGeom prst="rect">
            <a:avLst/>
          </a:prstGeom>
          <a:noFill/>
          <a:ln>
            <a:noFill/>
          </a:ln>
        </p:spPr>
        <p:txBody>
          <a:bodyPr lIns="91425" tIns="91425" rIns="91425" bIns="91425" anchor="ctr" anchorCtr="0"/>
          <a:lstStyle>
            <a:lvl1pPr marL="0" marR="0" lvl="0" indent="0" algn="l" rtl="0">
              <a:spcBef>
                <a:spcPts val="380"/>
              </a:spcBef>
              <a:buClr>
                <a:schemeClr val="dk1"/>
              </a:buClr>
              <a:buFont typeface="Arial"/>
              <a:buNone/>
              <a:defRPr sz="1900" b="0" i="0" u="none" strike="noStrike" cap="none">
                <a:solidFill>
                  <a:schemeClr val="dk1"/>
                </a:solidFill>
                <a:latin typeface="Arial"/>
                <a:ea typeface="Arial"/>
                <a:cs typeface="Arial"/>
                <a:sym typeface="Arial"/>
              </a:defRPr>
            </a:lvl1pPr>
            <a:lvl2pPr marL="457200" marR="0" lvl="1" indent="0" algn="l" rtl="0">
              <a:spcBef>
                <a:spcPts val="480"/>
              </a:spcBef>
              <a:buClr>
                <a:schemeClr val="dk1"/>
              </a:buClr>
              <a:buFont typeface="Arial"/>
              <a:buNone/>
              <a:defRPr sz="24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99" name="Shape 99"/>
          <p:cNvSpPr txBox="1">
            <a:spLocks noGrp="1"/>
          </p:cNvSpPr>
          <p:nvPr>
            <p:ph type="body" idx="1"/>
          </p:nvPr>
        </p:nvSpPr>
        <p:spPr>
          <a:xfrm>
            <a:off x="7583490" y="-15478"/>
            <a:ext cx="433386" cy="5174456"/>
          </a:xfrm>
          <a:prstGeom prst="rect">
            <a:avLst/>
          </a:prstGeom>
          <a:solidFill>
            <a:schemeClr val="accent1">
              <a:alpha val="77647"/>
            </a:schemeClr>
          </a:solidFill>
          <a:ln>
            <a:noFill/>
          </a:ln>
        </p:spPr>
        <p:txBody>
          <a:bodyPr lIns="91425" tIns="91425" rIns="91425" bIns="91425" anchor="t" anchorCtr="0"/>
          <a:lstStyle>
            <a:lvl1pPr marL="0" marR="0" lvl="0" indent="0" algn="l" rtl="0">
              <a:spcBef>
                <a:spcPts val="640"/>
              </a:spcBef>
              <a:buClr>
                <a:schemeClr val="accent1"/>
              </a:buClr>
              <a:buFont typeface="Arial"/>
              <a:buNone/>
              <a:defRPr sz="3200" b="0" i="0" u="none" strike="noStrike" cap="none">
                <a:solidFill>
                  <a:schemeClr val="accent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0" name="Shape 100"/>
          <p:cNvSpPr txBox="1">
            <a:spLocks noGrp="1"/>
          </p:cNvSpPr>
          <p:nvPr>
            <p:ph type="body" idx="3"/>
          </p:nvPr>
        </p:nvSpPr>
        <p:spPr>
          <a:xfrm>
            <a:off x="8016878" y="-15478"/>
            <a:ext cx="1127125" cy="5174456"/>
          </a:xfrm>
          <a:prstGeom prst="rect">
            <a:avLst/>
          </a:prstGeom>
          <a:solidFill>
            <a:schemeClr val="accent1"/>
          </a:solidFill>
          <a:ln>
            <a:noFill/>
          </a:ln>
        </p:spPr>
        <p:txBody>
          <a:bodyPr lIns="91425" tIns="91425" rIns="91425" bIns="91425" anchor="t" anchorCtr="0"/>
          <a:lstStyle>
            <a:lvl1pPr marL="0" marR="0" lvl="0" indent="0" algn="l" rtl="0">
              <a:spcBef>
                <a:spcPts val="640"/>
              </a:spcBef>
              <a:buClr>
                <a:schemeClr val="accent1"/>
              </a:buClr>
              <a:buFont typeface="Arial"/>
              <a:buNone/>
              <a:defRPr sz="3200" b="0" i="0" u="none" strike="noStrike" cap="none">
                <a:solidFill>
                  <a:schemeClr val="accent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1" name="Shape 101"/>
          <p:cNvSpPr txBox="1">
            <a:spLocks noGrp="1"/>
          </p:cNvSpPr>
          <p:nvPr>
            <p:ph type="body" idx="4"/>
          </p:nvPr>
        </p:nvSpPr>
        <p:spPr>
          <a:xfrm>
            <a:off x="-14111" y="3748282"/>
            <a:ext cx="6153149" cy="715580"/>
          </a:xfrm>
          <a:prstGeom prst="rect">
            <a:avLst/>
          </a:prstGeom>
          <a:solidFill>
            <a:schemeClr val="lt1"/>
          </a:solidFill>
          <a:ln>
            <a:noFill/>
          </a:ln>
        </p:spPr>
        <p:txBody>
          <a:bodyPr lIns="91425" tIns="91425" rIns="91425" bIns="91425" anchor="t" anchorCtr="0"/>
          <a:lstStyle>
            <a:lvl1pPr marL="0" marR="0" lvl="0" indent="0" algn="l" rtl="0">
              <a:spcBef>
                <a:spcPts val="480"/>
              </a:spcBef>
              <a:buClr>
                <a:srgbClr val="236192"/>
              </a:buClr>
              <a:buFont typeface="Arial"/>
              <a:buNone/>
              <a:defRPr sz="2400" b="1" i="0" u="none" strike="noStrike" cap="none">
                <a:solidFill>
                  <a:srgbClr val="236192"/>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02" name="Shape 102"/>
          <p:cNvSpPr txBox="1">
            <a:spLocks noGrp="1"/>
          </p:cNvSpPr>
          <p:nvPr>
            <p:ph type="body" idx="5"/>
          </p:nvPr>
        </p:nvSpPr>
        <p:spPr>
          <a:xfrm>
            <a:off x="534916" y="4085464"/>
            <a:ext cx="5610224" cy="264319"/>
          </a:xfrm>
          <a:prstGeom prst="rect">
            <a:avLst/>
          </a:prstGeom>
          <a:noFill/>
          <a:ln>
            <a:noFill/>
          </a:ln>
        </p:spPr>
        <p:txBody>
          <a:bodyPr lIns="91425" tIns="91425" rIns="91425" bIns="91425" anchor="t" anchorCtr="0"/>
          <a:lstStyle>
            <a:lvl1pPr marL="0" marR="0" lvl="0" indent="0" algn="l" rtl="0">
              <a:spcBef>
                <a:spcPts val="360"/>
              </a:spcBef>
              <a:buClr>
                <a:schemeClr val="dk1"/>
              </a:buClr>
              <a:buFont typeface="Arial"/>
              <a:buNone/>
              <a:defRPr sz="1800" b="0" i="0" u="none" strike="noStrike" cap="none">
                <a:solidFill>
                  <a:schemeClr val="dk1"/>
                </a:solidFill>
                <a:latin typeface="Arial"/>
                <a:ea typeface="Arial"/>
                <a:cs typeface="Arial"/>
                <a:sym typeface="Arial"/>
              </a:defRPr>
            </a:lvl1pPr>
            <a:lvl2pPr marL="742950" marR="0" lvl="1" indent="-107950" algn="l" rtl="0">
              <a:spcBef>
                <a:spcPts val="560"/>
              </a:spcBef>
              <a:buClr>
                <a:schemeClr val="dk1"/>
              </a:buClr>
              <a:buSzPct val="100000"/>
              <a:buFont typeface="Arial"/>
              <a:buChar char="–"/>
              <a:defRPr sz="2800" b="0" i="0" u="none" strike="noStrike" cap="none">
                <a:solidFill>
                  <a:schemeClr val="dk1"/>
                </a:solidFill>
                <a:latin typeface="Arial"/>
                <a:ea typeface="Arial"/>
                <a:cs typeface="Arial"/>
                <a:sym typeface="Arial"/>
              </a:defRPr>
            </a:lvl2pPr>
            <a:lvl3pPr marL="1143000" marR="0" lvl="2" indent="-76200" algn="l" rtl="0">
              <a:spcBef>
                <a:spcPts val="480"/>
              </a:spcBef>
              <a:buClr>
                <a:schemeClr val="dk1"/>
              </a:buClr>
              <a:buSzPct val="100000"/>
              <a:buFont typeface="Arial"/>
              <a:buChar char="•"/>
              <a:defRPr sz="2400" b="0" i="0" u="none" strike="noStrike" cap="none">
                <a:solidFill>
                  <a:schemeClr val="dk1"/>
                </a:solidFill>
                <a:latin typeface="Arial"/>
                <a:ea typeface="Arial"/>
                <a:cs typeface="Arial"/>
                <a:sym typeface="Arial"/>
              </a:defRPr>
            </a:lvl3pPr>
            <a:lvl4pPr marL="1600200" marR="0" lvl="3"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4pPr>
            <a:lvl5pPr marL="2057400" marR="0" lvl="4"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5pPr>
            <a:lvl6pPr marL="2514600" marR="0" lvl="5"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6pPr>
            <a:lvl7pPr marL="2971800" marR="0" lvl="6"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7pPr>
            <a:lvl8pPr marL="3429000" marR="0" lvl="7"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8pPr>
            <a:lvl9pPr marL="3886200" marR="0" lvl="8" indent="-101600" algn="l" rtl="0">
              <a:spcBef>
                <a:spcPts val="400"/>
              </a:spcBef>
              <a:buClr>
                <a:schemeClr val="dk1"/>
              </a:buClr>
              <a:buSzPct val="100000"/>
              <a:buFont typeface="Arial"/>
              <a:buChar char="•"/>
              <a:defRPr sz="2000" b="0" i="0" u="none" strike="noStrike" cap="none">
                <a:solidFill>
                  <a:schemeClr val="dk1"/>
                </a:solidFill>
                <a:latin typeface="Arial"/>
                <a:ea typeface="Arial"/>
                <a:cs typeface="Arial"/>
                <a:sym typeface="Arial"/>
              </a:defRPr>
            </a:lvl9pPr>
          </a:lstStyle>
          <a:p>
            <a:endParaRPr/>
          </a:p>
        </p:txBody>
      </p:sp>
      <p:pic>
        <p:nvPicPr>
          <p:cNvPr id="103" name="Shape 103"/>
          <p:cNvPicPr preferRelativeResize="0"/>
          <p:nvPr/>
        </p:nvPicPr>
        <p:blipFill rotWithShape="1">
          <a:blip r:embed="rId2">
            <a:alphaModFix/>
          </a:blip>
          <a:srcRect/>
          <a:stretch/>
        </p:blipFill>
        <p:spPr>
          <a:xfrm>
            <a:off x="8310053" y="4817244"/>
            <a:ext cx="687170" cy="218718"/>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83">
              <a:defRPr/>
            </a:pPr>
            <a:endParaRPr lang="en-US" kern="0">
              <a:solidFill>
                <a:srgbClr val="3D527F"/>
              </a:solidFill>
              <a:sym typeface="Aria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83">
              <a:defRPr/>
            </a:pPr>
            <a:endParaRPr lang="en-US" kern="0">
              <a:solidFill>
                <a:srgbClr val="3D527F"/>
              </a:solidFill>
              <a:sym typeface="Aria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83">
              <a:defRPr/>
            </a:pPr>
            <a:endParaRPr lang="en-US" kern="0">
              <a:solidFill>
                <a:srgbClr val="3D527F"/>
              </a:solidFill>
              <a:sym typeface="Arial"/>
            </a:endParaRPr>
          </a:p>
        </p:txBody>
      </p:sp>
      <p:sp>
        <p:nvSpPr>
          <p:cNvPr id="6" name="Text Placeholder 5"/>
          <p:cNvSpPr>
            <a:spLocks noGrp="1"/>
          </p:cNvSpPr>
          <p:nvPr>
            <p:ph type="body" sz="quarter" idx="13" hasCustomPrompt="1"/>
          </p:nvPr>
        </p:nvSpPr>
        <p:spPr>
          <a:xfrm>
            <a:off x="340788"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6"/>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340788" y="1029748"/>
            <a:ext cx="8439148" cy="3356378"/>
          </a:xfrm>
          <a:prstGeom prst="rect">
            <a:avLst/>
          </a:prstGeom>
        </p:spPr>
        <p:txBody>
          <a:bodyPr vert="horz"/>
          <a:lstStyle>
            <a:lvl1pPr marL="342884" indent="-342884">
              <a:buFont typeface="Arial"/>
              <a:buChar char="•"/>
              <a:defRPr sz="2400" baseline="0"/>
            </a:lvl1pPr>
            <a:lvl2pPr>
              <a:defRPr sz="2200"/>
            </a:lvl2pPr>
            <a:lvl3pPr>
              <a:defRPr sz="2300"/>
            </a:lvl3pPr>
            <a:lvl4pPr>
              <a:defRPr/>
            </a:lvl4pPr>
            <a:lvl5pPr>
              <a:defRPr/>
            </a:lvl5pPr>
            <a:lvl6pPr>
              <a:defRPr/>
            </a:lvl6pPr>
            <a:lvl7pPr>
              <a:defRPr/>
            </a:lvl7pPr>
            <a:lvl8pPr marL="3200240" indent="0">
              <a:buNone/>
              <a:defRPr/>
            </a:lvl8pPr>
            <a:lvl9pPr marL="3657418" indent="0">
              <a:buNone/>
              <a:defRPr/>
            </a:lvl9pPr>
          </a:lstStyle>
          <a:p>
            <a:pPr lvl="0"/>
            <a:r>
              <a:rPr lang="en-US"/>
              <a:t>Click to add copy</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a:prstGeom prst="rect">
            <a:avLst/>
          </a:prstGeom>
        </p:spPr>
        <p:txBody>
          <a:bodyPr/>
          <a:lstStyle/>
          <a:p>
            <a:r>
              <a:rPr lang="it-IT"/>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it-IT"/>
              <a:t>Click to edit Master subtitle style</a:t>
            </a:r>
            <a:endParaRPr lang="en-US"/>
          </a:p>
        </p:txBody>
      </p:sp>
      <p:sp>
        <p:nvSpPr>
          <p:cNvPr id="4" name="Date Placeholder 3"/>
          <p:cNvSpPr>
            <a:spLocks noGrp="1"/>
          </p:cNvSpPr>
          <p:nvPr>
            <p:ph type="dt" sz="half" idx="10"/>
          </p:nvPr>
        </p:nvSpPr>
        <p:spPr>
          <a:xfrm>
            <a:off x="457200" y="4767263"/>
            <a:ext cx="2133600" cy="273844"/>
          </a:xfrm>
          <a:prstGeom prst="rect">
            <a:avLst/>
          </a:prstGeom>
        </p:spPr>
        <p:txBody>
          <a:bodyPr/>
          <a:lstStyle/>
          <a:p>
            <a:pPr defTabSz="914400"/>
            <a:fld id="{0BEA516B-5DE9-7346-B0C2-B60CAA906B5B}" type="datetimeFigureOut">
              <a:rPr lang="en-US" sz="1400" kern="0" smtClean="0">
                <a:solidFill>
                  <a:srgbClr val="000000"/>
                </a:solidFill>
                <a:ea typeface="Arial"/>
                <a:cs typeface="Arial"/>
                <a:sym typeface="Arial"/>
              </a:rPr>
              <a:pPr defTabSz="914400"/>
              <a:t>9/18/2018</a:t>
            </a:fld>
            <a:endParaRPr lang="en-US" sz="1400" kern="0">
              <a:solidFill>
                <a:srgbClr val="000000"/>
              </a:solidFill>
              <a:ea typeface="Arial"/>
              <a:cs typeface="Arial"/>
              <a:sym typeface="Arial"/>
            </a:endParaRPr>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pPr defTabSz="914400"/>
            <a:endParaRPr lang="en-US" sz="1400" kern="0">
              <a:solidFill>
                <a:srgbClr val="000000"/>
              </a:solidFill>
              <a:ea typeface="Arial"/>
              <a:cs typeface="Arial"/>
              <a:sym typeface="Arial"/>
            </a:endParaRPr>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pPr defTabSz="914400"/>
            <a:fld id="{A1C37766-67A3-7D4C-9C56-2DC36CAEFD66}" type="slidenum">
              <a:rPr lang="en-US" sz="1400" kern="0" smtClean="0">
                <a:solidFill>
                  <a:srgbClr val="000000"/>
                </a:solidFill>
                <a:ea typeface="Arial"/>
                <a:cs typeface="Arial"/>
                <a:sym typeface="Arial"/>
              </a:rPr>
              <a:pPr defTabSz="914400"/>
              <a:t>‹#›</a:t>
            </a:fld>
            <a:endParaRPr lang="en-US" sz="1400" kern="0">
              <a:solidFill>
                <a:srgbClr val="000000"/>
              </a:solidFill>
              <a:ea typeface="Arial"/>
              <a:cs typeface="Arial"/>
              <a:sym typeface="Arial"/>
            </a:endParaRPr>
          </a:p>
        </p:txBody>
      </p:sp>
    </p:spTree>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628651" y="273843"/>
            <a:ext cx="7886699" cy="994172"/>
          </a:xfrm>
          <a:prstGeom prst="rect">
            <a:avLst/>
          </a:prstGeom>
          <a:noFill/>
          <a:ln>
            <a:noFill/>
          </a:ln>
        </p:spPr>
        <p:txBody>
          <a:bodyPr wrap="square" lIns="91425" tIns="91425" rIns="91425" bIns="91425" anchor="ctr" anchorCtr="0"/>
          <a:lstStyle>
            <a:lvl1pPr marL="0" marR="0" lvl="0" indent="0" algn="l" rtl="0">
              <a:lnSpc>
                <a:spcPct val="90000"/>
              </a:lnSpc>
              <a:spcBef>
                <a:spcPts val="0"/>
              </a:spcBef>
              <a:spcAft>
                <a:spcPts val="0"/>
              </a:spcAft>
              <a:buClr>
                <a:schemeClr val="dk1"/>
              </a:buClr>
              <a:buFont typeface="Calibri"/>
              <a:buNone/>
              <a:defRPr sz="3300" b="0" i="0" u="none" strike="noStrike" cap="none">
                <a:solidFill>
                  <a:schemeClr val="dk1"/>
                </a:solidFill>
                <a:latin typeface="Calibri"/>
                <a:ea typeface="Calibri"/>
                <a:cs typeface="Calibri"/>
                <a:sym typeface="Calibri"/>
              </a:defRPr>
            </a:lvl1pPr>
            <a:lvl2pPr lvl="1" indent="0">
              <a:spcBef>
                <a:spcPts val="0"/>
              </a:spcBef>
              <a:buFont typeface="Arial"/>
              <a:buNone/>
              <a:defRPr sz="1350"/>
            </a:lvl2pPr>
            <a:lvl3pPr lvl="2" indent="0">
              <a:spcBef>
                <a:spcPts val="0"/>
              </a:spcBef>
              <a:buFont typeface="Arial"/>
              <a:buNone/>
              <a:defRPr sz="1350"/>
            </a:lvl3pPr>
            <a:lvl4pPr lvl="3" indent="0">
              <a:spcBef>
                <a:spcPts val="0"/>
              </a:spcBef>
              <a:buFont typeface="Arial"/>
              <a:buNone/>
              <a:defRPr sz="1350"/>
            </a:lvl4pPr>
            <a:lvl5pPr lvl="4" indent="0">
              <a:spcBef>
                <a:spcPts val="0"/>
              </a:spcBef>
              <a:buFont typeface="Arial"/>
              <a:buNone/>
              <a:defRPr sz="1350"/>
            </a:lvl5pPr>
            <a:lvl6pPr lvl="5" indent="0">
              <a:spcBef>
                <a:spcPts val="0"/>
              </a:spcBef>
              <a:buFont typeface="Arial"/>
              <a:buNone/>
              <a:defRPr sz="1350"/>
            </a:lvl6pPr>
            <a:lvl7pPr lvl="6" indent="0">
              <a:spcBef>
                <a:spcPts val="0"/>
              </a:spcBef>
              <a:buFont typeface="Arial"/>
              <a:buNone/>
              <a:defRPr sz="1350"/>
            </a:lvl7pPr>
            <a:lvl8pPr lvl="7" indent="0">
              <a:spcBef>
                <a:spcPts val="0"/>
              </a:spcBef>
              <a:buFont typeface="Arial"/>
              <a:buNone/>
              <a:defRPr sz="1350"/>
            </a:lvl8pPr>
            <a:lvl9pPr lvl="8" indent="0">
              <a:spcBef>
                <a:spcPts val="0"/>
              </a:spcBef>
              <a:buFont typeface="Arial"/>
              <a:buNone/>
              <a:defRPr sz="1350"/>
            </a:lvl9pPr>
          </a:lstStyle>
          <a:p>
            <a:endParaRPr/>
          </a:p>
        </p:txBody>
      </p:sp>
      <p:sp>
        <p:nvSpPr>
          <p:cNvPr id="13" name="Shape 13"/>
          <p:cNvSpPr txBox="1">
            <a:spLocks noGrp="1"/>
          </p:cNvSpPr>
          <p:nvPr>
            <p:ph type="body" idx="1"/>
          </p:nvPr>
        </p:nvSpPr>
        <p:spPr>
          <a:xfrm>
            <a:off x="628651" y="1369219"/>
            <a:ext cx="7886699" cy="3263504"/>
          </a:xfrm>
          <a:prstGeom prst="rect">
            <a:avLst/>
          </a:prstGeom>
          <a:noFill/>
          <a:ln>
            <a:noFill/>
          </a:ln>
        </p:spPr>
        <p:txBody>
          <a:bodyPr wrap="square" lIns="91425" tIns="91425" rIns="91425" bIns="91425" anchor="t" anchorCtr="0"/>
          <a:lstStyle>
            <a:lvl1pPr marL="171450" marR="0" lvl="0" indent="228600" algn="l" rtl="0">
              <a:lnSpc>
                <a:spcPct val="90000"/>
              </a:lnSpc>
              <a:spcBef>
                <a:spcPts val="750"/>
              </a:spcBef>
              <a:spcAft>
                <a:spcPts val="0"/>
              </a:spcAft>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14350" marR="0" lvl="1" indent="171450" algn="l" rtl="0">
              <a:lnSpc>
                <a:spcPct val="90000"/>
              </a:lnSpc>
              <a:spcBef>
                <a:spcPts val="375"/>
              </a:spcBef>
              <a:spcAft>
                <a:spcPts val="0"/>
              </a:spcAft>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57250" marR="0" lvl="2" indent="114300" algn="l" rtl="0">
              <a:lnSpc>
                <a:spcPct val="90000"/>
              </a:lnSpc>
              <a:spcBef>
                <a:spcPts val="375"/>
              </a:spcBef>
              <a:spcAft>
                <a:spcPts val="0"/>
              </a:spcAft>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0150" marR="0" lvl="3"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4pPr>
            <a:lvl5pPr marL="1543050" marR="0" lvl="4"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5pPr>
            <a:lvl6pPr marL="1885950" marR="0" lvl="5"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6pPr>
            <a:lvl7pPr marL="2228850" marR="0" lvl="6"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7pPr>
            <a:lvl8pPr marL="2571750" marR="0" lvl="7"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8pPr>
            <a:lvl9pPr marL="2914650" marR="0" lvl="8" indent="85725" algn="l" rtl="0">
              <a:lnSpc>
                <a:spcPct val="90000"/>
              </a:lnSpc>
              <a:spcBef>
                <a:spcPts val="375"/>
              </a:spcBef>
              <a:spcAft>
                <a:spcPts val="0"/>
              </a:spcAft>
              <a:buClr>
                <a:schemeClr val="dk1"/>
              </a:buClr>
              <a:buSzPct val="1000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628651" y="4767263"/>
            <a:ext cx="2057399" cy="273844"/>
          </a:xfrm>
          <a:prstGeom prst="rect">
            <a:avLst/>
          </a:prstGeom>
          <a:noFill/>
          <a:ln>
            <a:noFill/>
          </a:ln>
        </p:spPr>
        <p:txBody>
          <a:bodyPr wrap="square" lIns="91425" tIns="91425" rIns="91425" bIns="91425" anchor="ctr" anchorCtr="0"/>
          <a:lstStyle>
            <a:lvl1pPr marL="0" marR="0" lvl="0" indent="0" algn="l"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3028950" y="4767263"/>
            <a:ext cx="3086100" cy="273844"/>
          </a:xfrm>
          <a:prstGeom prst="rect">
            <a:avLst/>
          </a:prstGeom>
          <a:noFill/>
          <a:ln>
            <a:noFill/>
          </a:ln>
        </p:spPr>
        <p:txBody>
          <a:bodyPr wrap="square" lIns="91425" tIns="91425" rIns="91425" bIns="91425" anchor="ctr" anchorCtr="0"/>
          <a:lstStyle>
            <a:lvl1pPr marL="0" marR="0" lvl="0" indent="0" algn="ctr" rtl="0">
              <a:lnSpc>
                <a:spcPct val="100000"/>
              </a:lnSpc>
              <a:spcBef>
                <a:spcPts val="0"/>
              </a:spcBef>
              <a:spcAft>
                <a:spcPts val="0"/>
              </a:spcAft>
              <a:buClr>
                <a:srgbClr val="888888"/>
              </a:buClr>
              <a:buFont typeface="Calibri"/>
              <a:buNone/>
              <a:defRPr sz="900" b="0" i="0" u="none" strike="noStrike" cap="none">
                <a:solidFill>
                  <a:srgbClr val="888888"/>
                </a:solidFill>
                <a:latin typeface="Calibri"/>
                <a:ea typeface="Calibri"/>
                <a:cs typeface="Calibri"/>
                <a:sym typeface="Calibri"/>
              </a:defRPr>
            </a:lvl1pPr>
            <a:lvl2pPr marL="342900" marR="0" lvl="1"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2pPr>
            <a:lvl3pPr marL="685800" marR="0" lvl="2"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3pPr>
            <a:lvl4pPr marL="1028700" marR="0" lvl="3"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4pPr>
            <a:lvl5pPr marL="1371600" marR="0" lvl="4"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5pPr>
            <a:lvl6pPr marL="1714500" marR="0" lvl="5"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6pPr>
            <a:lvl7pPr marL="2057400" marR="0" lvl="6"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7pPr>
            <a:lvl8pPr marL="2400300" marR="0" lvl="7"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8pPr>
            <a:lvl9pPr marL="2743200" marR="0" lvl="8" indent="0" algn="l" rtl="0">
              <a:lnSpc>
                <a:spcPct val="100000"/>
              </a:lnSpc>
              <a:spcBef>
                <a:spcPts val="0"/>
              </a:spcBef>
              <a:spcAft>
                <a:spcPts val="0"/>
              </a:spcAft>
              <a:buClr>
                <a:schemeClr val="dk1"/>
              </a:buClr>
              <a:buFont typeface="Calibri"/>
              <a:buNone/>
              <a:defRPr sz="1350" b="0" i="0" u="none" strike="noStrike" cap="none">
                <a:solidFill>
                  <a:schemeClr val="dk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6457951" y="4767263"/>
            <a:ext cx="2057399" cy="273844"/>
          </a:xfrm>
          <a:prstGeom prst="rect">
            <a:avLst/>
          </a:prstGeom>
          <a:noFill/>
          <a:ln>
            <a:noFill/>
          </a:ln>
        </p:spPr>
        <p:txBody>
          <a:bodyPr wrap="square" lIns="91425" tIns="45700" rIns="91425" bIns="45700" anchor="ctr" anchorCtr="0">
            <a:noAutofit/>
          </a:bodyPr>
          <a:lstStyle/>
          <a:p>
            <a:pPr algn="r">
              <a:buClr>
                <a:srgbClr val="888888"/>
              </a:buClr>
              <a:buSzPct val="25000"/>
            </a:pPr>
            <a:fld id="{00000000-1234-1234-1234-123412341234}" type="slidenum">
              <a:rPr lang="en-US" sz="900" smtClean="0">
                <a:solidFill>
                  <a:srgbClr val="888888"/>
                </a:solidFill>
                <a:latin typeface="Calibri"/>
                <a:ea typeface="Calibri"/>
                <a:cs typeface="Calibri"/>
                <a:sym typeface="Calibri"/>
              </a:rPr>
              <a:pPr algn="r">
                <a:buClr>
                  <a:srgbClr val="888888"/>
                </a:buClr>
                <a:buSzPct val="25000"/>
              </a:pPr>
              <a:t>‹#›</a:t>
            </a:fld>
            <a:endParaRPr lang="en-US"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3497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Nur Titel">
    <p:spTree>
      <p:nvGrpSpPr>
        <p:cNvPr id="1" name="Shape 110"/>
        <p:cNvGrpSpPr/>
        <p:nvPr/>
      </p:nvGrpSpPr>
      <p:grpSpPr>
        <a:xfrm>
          <a:off x="0" y="0"/>
          <a:ext cx="0" cy="0"/>
          <a:chOff x="0" y="0"/>
          <a:chExt cx="0" cy="0"/>
        </a:xfrm>
      </p:grpSpPr>
      <p:sp>
        <p:nvSpPr>
          <p:cNvPr id="111" name="Shape 111"/>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12" name="Shape 112"/>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Shape 121"/>
        <p:cNvGrpSpPr/>
        <p:nvPr/>
      </p:nvGrpSpPr>
      <p:grpSpPr>
        <a:xfrm>
          <a:off x="0" y="0"/>
          <a:ext cx="0" cy="0"/>
          <a:chOff x="0" y="0"/>
          <a:chExt cx="0" cy="0"/>
        </a:xfrm>
      </p:grpSpPr>
      <p:sp>
        <p:nvSpPr>
          <p:cNvPr id="122" name="Shape 122"/>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23" name="Shape 123"/>
          <p:cNvSpPr txBox="1">
            <a:spLocks noGrp="1"/>
          </p:cNvSpPr>
          <p:nvPr>
            <p:ph type="body" idx="1"/>
          </p:nvPr>
        </p:nvSpPr>
        <p:spPr>
          <a:xfrm>
            <a:off x="628650" y="1369218"/>
            <a:ext cx="78867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24" name="Shape 124"/>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5" name="Shape 125"/>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26" name="Shape 126"/>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Abschnitts- überschrift">
    <p:spTree>
      <p:nvGrpSpPr>
        <p:cNvPr id="1" name="Shape 127"/>
        <p:cNvGrpSpPr/>
        <p:nvPr/>
      </p:nvGrpSpPr>
      <p:grpSpPr>
        <a:xfrm>
          <a:off x="0" y="0"/>
          <a:ext cx="0" cy="0"/>
          <a:chOff x="0" y="0"/>
          <a:chExt cx="0" cy="0"/>
        </a:xfrm>
      </p:grpSpPr>
      <p:sp>
        <p:nvSpPr>
          <p:cNvPr id="128" name="Shape 128"/>
          <p:cNvSpPr txBox="1">
            <a:spLocks noGrp="1"/>
          </p:cNvSpPr>
          <p:nvPr>
            <p:ph type="title"/>
          </p:nvPr>
        </p:nvSpPr>
        <p:spPr>
          <a:xfrm>
            <a:off x="623887" y="1282303"/>
            <a:ext cx="7886700" cy="2139600"/>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45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29" name="Shape 129"/>
          <p:cNvSpPr txBox="1">
            <a:spLocks noGrp="1"/>
          </p:cNvSpPr>
          <p:nvPr>
            <p:ph type="body" idx="1"/>
          </p:nvPr>
        </p:nvSpPr>
        <p:spPr>
          <a:xfrm>
            <a:off x="623887" y="3442097"/>
            <a:ext cx="7886700" cy="1125300"/>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888888"/>
              </a:buClr>
              <a:buFont typeface="Arial"/>
              <a:buNone/>
              <a:defRPr sz="1800" b="0" i="0" u="none" strike="noStrike" cap="none">
                <a:solidFill>
                  <a:srgbClr val="888888"/>
                </a:solidFill>
                <a:latin typeface="Calibri"/>
                <a:ea typeface="Calibri"/>
                <a:cs typeface="Calibri"/>
                <a:sym typeface="Calibri"/>
              </a:defRPr>
            </a:lvl1pPr>
            <a:lvl2pPr marL="342900" marR="0" lvl="1" indent="0" algn="l" rtl="0">
              <a:lnSpc>
                <a:spcPct val="90000"/>
              </a:lnSpc>
              <a:spcBef>
                <a:spcPts val="400"/>
              </a:spcBef>
              <a:buClr>
                <a:srgbClr val="888888"/>
              </a:buClr>
              <a:buFont typeface="Arial"/>
              <a:buNone/>
              <a:defRPr sz="1500" b="0" i="0" u="none" strike="noStrike" cap="none">
                <a:solidFill>
                  <a:srgbClr val="888888"/>
                </a:solidFill>
                <a:latin typeface="Calibri"/>
                <a:ea typeface="Calibri"/>
                <a:cs typeface="Calibri"/>
                <a:sym typeface="Calibri"/>
              </a:defRPr>
            </a:lvl2pPr>
            <a:lvl3pPr marL="685800" marR="0" lvl="2" indent="0" algn="l" rtl="0">
              <a:lnSpc>
                <a:spcPct val="90000"/>
              </a:lnSpc>
              <a:spcBef>
                <a:spcPts val="400"/>
              </a:spcBef>
              <a:buClr>
                <a:srgbClr val="888888"/>
              </a:buClr>
              <a:buFont typeface="Arial"/>
              <a:buNone/>
              <a:defRPr sz="1400" b="0" i="0" u="none" strike="noStrike" cap="none">
                <a:solidFill>
                  <a:srgbClr val="888888"/>
                </a:solidFill>
                <a:latin typeface="Calibri"/>
                <a:ea typeface="Calibri"/>
                <a:cs typeface="Calibri"/>
                <a:sym typeface="Calibri"/>
              </a:defRPr>
            </a:lvl3pPr>
            <a:lvl4pPr marL="1028700" marR="0" lvl="3"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4pPr>
            <a:lvl5pPr marL="1371600" marR="0" lvl="4"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5pPr>
            <a:lvl6pPr marL="1714500" marR="0" lvl="5"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6pPr>
            <a:lvl7pPr marL="2057400" marR="0" lvl="6"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7pPr>
            <a:lvl8pPr marL="2400300" marR="0" lvl="7"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8pPr>
            <a:lvl9pPr marL="2743200" marR="0" lvl="8" indent="0" algn="l" rtl="0">
              <a:lnSpc>
                <a:spcPct val="90000"/>
              </a:lnSpc>
              <a:spcBef>
                <a:spcPts val="400"/>
              </a:spcBef>
              <a:buClr>
                <a:srgbClr val="888888"/>
              </a:buClr>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130" name="Shape 130"/>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1" name="Shape 131"/>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2" name="Shape 132"/>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Shape 133"/>
        <p:cNvGrpSpPr/>
        <p:nvPr/>
      </p:nvGrpSpPr>
      <p:grpSpPr>
        <a:xfrm>
          <a:off x="0" y="0"/>
          <a:ext cx="0" cy="0"/>
          <a:chOff x="0" y="0"/>
          <a:chExt cx="0" cy="0"/>
        </a:xfrm>
      </p:grpSpPr>
      <p:sp>
        <p:nvSpPr>
          <p:cNvPr id="134" name="Shape 134"/>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35" name="Shape 135"/>
          <p:cNvSpPr txBox="1">
            <a:spLocks noGrp="1"/>
          </p:cNvSpPr>
          <p:nvPr>
            <p:ph type="body" idx="1"/>
          </p:nvPr>
        </p:nvSpPr>
        <p:spPr>
          <a:xfrm>
            <a:off x="628650" y="1369218"/>
            <a:ext cx="38862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body" idx="2"/>
          </p:nvPr>
        </p:nvSpPr>
        <p:spPr>
          <a:xfrm>
            <a:off x="4629150" y="1369218"/>
            <a:ext cx="38862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37" name="Shape 137"/>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8" name="Shape 138"/>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39" name="Shape 139"/>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cSld name="Vergleich">
    <p:spTree>
      <p:nvGrpSpPr>
        <p:cNvPr id="1" name="Shape 140"/>
        <p:cNvGrpSpPr/>
        <p:nvPr/>
      </p:nvGrpSpPr>
      <p:grpSpPr>
        <a:xfrm>
          <a:off x="0" y="0"/>
          <a:ext cx="0" cy="0"/>
          <a:chOff x="0" y="0"/>
          <a:chExt cx="0" cy="0"/>
        </a:xfrm>
      </p:grpSpPr>
      <p:sp>
        <p:nvSpPr>
          <p:cNvPr id="141" name="Shape 141"/>
          <p:cNvSpPr txBox="1">
            <a:spLocks noGrp="1"/>
          </p:cNvSpPr>
          <p:nvPr>
            <p:ph type="title"/>
          </p:nvPr>
        </p:nvSpPr>
        <p:spPr>
          <a:xfrm>
            <a:off x="62984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42" name="Shape 142"/>
          <p:cNvSpPr txBox="1">
            <a:spLocks noGrp="1"/>
          </p:cNvSpPr>
          <p:nvPr>
            <p:ph type="body" idx="1"/>
          </p:nvPr>
        </p:nvSpPr>
        <p:spPr>
          <a:xfrm>
            <a:off x="629840" y="1260872"/>
            <a:ext cx="3868500" cy="61799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43" name="Shape 143"/>
          <p:cNvSpPr txBox="1">
            <a:spLocks noGrp="1"/>
          </p:cNvSpPr>
          <p:nvPr>
            <p:ph type="body" idx="2"/>
          </p:nvPr>
        </p:nvSpPr>
        <p:spPr>
          <a:xfrm>
            <a:off x="629840" y="1878806"/>
            <a:ext cx="3868500" cy="27633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4" name="Shape 144"/>
          <p:cNvSpPr txBox="1">
            <a:spLocks noGrp="1"/>
          </p:cNvSpPr>
          <p:nvPr>
            <p:ph type="body" idx="3"/>
          </p:nvPr>
        </p:nvSpPr>
        <p:spPr>
          <a:xfrm>
            <a:off x="4629150" y="1260872"/>
            <a:ext cx="3887400" cy="617999"/>
          </a:xfrm>
          <a:prstGeom prst="rect">
            <a:avLst/>
          </a:prstGeom>
          <a:noFill/>
          <a:ln>
            <a:noFill/>
          </a:ln>
        </p:spPr>
        <p:txBody>
          <a:bodyPr lIns="68575" tIns="68575" rIns="68575" bIns="68575" anchor="b" anchorCtr="0"/>
          <a:lstStyle>
            <a:lvl1pPr marL="0" marR="0" lvl="0" indent="0" algn="l" rtl="0">
              <a:lnSpc>
                <a:spcPct val="90000"/>
              </a:lnSpc>
              <a:spcBef>
                <a:spcPts val="800"/>
              </a:spcBef>
              <a:buClr>
                <a:schemeClr val="dk1"/>
              </a:buClr>
              <a:buFont typeface="Arial"/>
              <a:buNone/>
              <a:defRPr sz="1800" b="1"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500" b="1"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1400" b="1"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45" name="Shape 145"/>
          <p:cNvSpPr txBox="1">
            <a:spLocks noGrp="1"/>
          </p:cNvSpPr>
          <p:nvPr>
            <p:ph type="body" idx="4"/>
          </p:nvPr>
        </p:nvSpPr>
        <p:spPr>
          <a:xfrm>
            <a:off x="4629150" y="1878806"/>
            <a:ext cx="3887400" cy="27633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Leer">
    <p:spTree>
      <p:nvGrpSpPr>
        <p:cNvPr id="1" name="Shape 149"/>
        <p:cNvGrpSpPr/>
        <p:nvPr/>
      </p:nvGrpSpPr>
      <p:grpSpPr>
        <a:xfrm>
          <a:off x="0" y="0"/>
          <a:ext cx="0" cy="0"/>
          <a:chOff x="0" y="0"/>
          <a:chExt cx="0" cy="0"/>
        </a:xfrm>
      </p:grpSpPr>
      <p:sp>
        <p:nvSpPr>
          <p:cNvPr id="150" name="Shape 150"/>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51" name="Shape 151"/>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52" name="Shape 152"/>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cSld name="Inhalt mit Überschrift">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629840" y="342900"/>
            <a:ext cx="2949000" cy="1200300"/>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55" name="Shape 155"/>
          <p:cNvSpPr txBox="1">
            <a:spLocks noGrp="1"/>
          </p:cNvSpPr>
          <p:nvPr>
            <p:ph type="body" idx="1"/>
          </p:nvPr>
        </p:nvSpPr>
        <p:spPr>
          <a:xfrm>
            <a:off x="3887390" y="740568"/>
            <a:ext cx="4629300" cy="3655200"/>
          </a:xfrm>
          <a:prstGeom prst="rect">
            <a:avLst/>
          </a:prstGeom>
          <a:noFill/>
          <a:ln>
            <a:noFill/>
          </a:ln>
        </p:spPr>
        <p:txBody>
          <a:bodyPr lIns="68575" tIns="68575" rIns="68575" bIns="68575" anchor="t" anchorCtr="0"/>
          <a:lstStyle>
            <a:lvl1pPr marL="177800" marR="0" lvl="0" indent="-25400" algn="l" rtl="0">
              <a:lnSpc>
                <a:spcPct val="90000"/>
              </a:lnSpc>
              <a:spcBef>
                <a:spcPts val="8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1pPr>
            <a:lvl2pPr marL="520700" marR="0" lvl="1" indent="-38100" algn="l" rtl="0">
              <a:lnSpc>
                <a:spcPct val="90000"/>
              </a:lnSpc>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2pPr>
            <a:lvl3pPr marL="863600" marR="0" lvl="2"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3pPr>
            <a:lvl4pPr marL="1206500" marR="0" lvl="3"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4pPr>
            <a:lvl5pPr marL="1549400" marR="0" lvl="4"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5pPr>
            <a:lvl6pPr marL="1892300" marR="0" lvl="5"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6pPr>
            <a:lvl7pPr marL="2235200" marR="0" lvl="6"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7pPr>
            <a:lvl8pPr marL="2578100" marR="0" lvl="7"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8pPr>
            <a:lvl9pPr marL="2921000" marR="0" lvl="8"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56" name="Shape 156"/>
          <p:cNvSpPr txBox="1">
            <a:spLocks noGrp="1"/>
          </p:cNvSpPr>
          <p:nvPr>
            <p:ph type="body" idx="2"/>
          </p:nvPr>
        </p:nvSpPr>
        <p:spPr>
          <a:xfrm>
            <a:off x="629840" y="1543050"/>
            <a:ext cx="2949000" cy="2858700"/>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57" name="Shape 157"/>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58" name="Shape 158"/>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59" name="Shape 159"/>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cSld name="Bild mit Überschrift">
    <p:spTree>
      <p:nvGrpSpPr>
        <p:cNvPr id="1" name="Shape 160"/>
        <p:cNvGrpSpPr/>
        <p:nvPr/>
      </p:nvGrpSpPr>
      <p:grpSpPr>
        <a:xfrm>
          <a:off x="0" y="0"/>
          <a:ext cx="0" cy="0"/>
          <a:chOff x="0" y="0"/>
          <a:chExt cx="0" cy="0"/>
        </a:xfrm>
      </p:grpSpPr>
      <p:sp>
        <p:nvSpPr>
          <p:cNvPr id="161" name="Shape 161"/>
          <p:cNvSpPr txBox="1">
            <a:spLocks noGrp="1"/>
          </p:cNvSpPr>
          <p:nvPr>
            <p:ph type="title"/>
          </p:nvPr>
        </p:nvSpPr>
        <p:spPr>
          <a:xfrm>
            <a:off x="629840" y="342900"/>
            <a:ext cx="2949000" cy="1200300"/>
          </a:xfrm>
          <a:prstGeom prst="rect">
            <a:avLst/>
          </a:prstGeom>
          <a:noFill/>
          <a:ln>
            <a:noFill/>
          </a:ln>
        </p:spPr>
        <p:txBody>
          <a:bodyPr lIns="68575" tIns="68575" rIns="68575" bIns="68575" anchor="b" anchorCtr="0"/>
          <a:lstStyle>
            <a:lvl1pPr marL="0" marR="0" lvl="0" indent="0" algn="l" rtl="0">
              <a:lnSpc>
                <a:spcPct val="90000"/>
              </a:lnSpc>
              <a:spcBef>
                <a:spcPts val="0"/>
              </a:spcBef>
              <a:buClr>
                <a:schemeClr val="dk1"/>
              </a:buClr>
              <a:buFont typeface="Calibri"/>
              <a:buNone/>
              <a:defRPr sz="24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62" name="Shape 162"/>
          <p:cNvSpPr>
            <a:spLocks noGrp="1"/>
          </p:cNvSpPr>
          <p:nvPr>
            <p:ph type="pic" idx="2"/>
          </p:nvPr>
        </p:nvSpPr>
        <p:spPr>
          <a:xfrm>
            <a:off x="3887390" y="740568"/>
            <a:ext cx="4629300" cy="3655200"/>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SzPct val="45833"/>
              <a:buFont typeface="Arial"/>
              <a:buNone/>
              <a:defRPr sz="24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163" name="Shape 163"/>
          <p:cNvSpPr txBox="1">
            <a:spLocks noGrp="1"/>
          </p:cNvSpPr>
          <p:nvPr>
            <p:ph type="body" idx="1"/>
          </p:nvPr>
        </p:nvSpPr>
        <p:spPr>
          <a:xfrm>
            <a:off x="629840" y="1543050"/>
            <a:ext cx="2949000" cy="2858700"/>
          </a:xfrm>
          <a:prstGeom prst="rect">
            <a:avLst/>
          </a:prstGeom>
          <a:noFill/>
          <a:ln>
            <a:noFill/>
          </a:ln>
        </p:spPr>
        <p:txBody>
          <a:bodyPr lIns="68575" tIns="68575" rIns="68575" bIns="68575" anchor="t" anchorCtr="0"/>
          <a:lstStyle>
            <a:lvl1pPr marL="0" marR="0" lvl="0" indent="0" algn="l" rtl="0">
              <a:lnSpc>
                <a:spcPct val="90000"/>
              </a:lnSpc>
              <a:spcBef>
                <a:spcPts val="800"/>
              </a:spcBef>
              <a:buClr>
                <a:schemeClr val="dk1"/>
              </a:buClr>
              <a:buFont typeface="Arial"/>
              <a:buNone/>
              <a:defRPr sz="1200" b="0" i="0" u="none" strike="noStrike" cap="none">
                <a:solidFill>
                  <a:schemeClr val="dk1"/>
                </a:solidFill>
                <a:latin typeface="Calibri"/>
                <a:ea typeface="Calibri"/>
                <a:cs typeface="Calibri"/>
                <a:sym typeface="Calibri"/>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alibri"/>
                <a:ea typeface="Calibri"/>
                <a:cs typeface="Calibri"/>
                <a:sym typeface="Calibri"/>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alibri"/>
                <a:ea typeface="Calibri"/>
                <a:cs typeface="Calibri"/>
                <a:sym typeface="Calibri"/>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alibri"/>
                <a:ea typeface="Calibri"/>
                <a:cs typeface="Calibri"/>
                <a:sym typeface="Calibri"/>
              </a:defRPr>
            </a:lvl9pPr>
          </a:lstStyle>
          <a:p>
            <a:endParaRPr/>
          </a:p>
        </p:txBody>
      </p:sp>
      <p:sp>
        <p:nvSpPr>
          <p:cNvPr id="164" name="Shape 164"/>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65" name="Shape 165"/>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66" name="Shape 166"/>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cSld name="Titel und vertikaler Text">
    <p:spTree>
      <p:nvGrpSpPr>
        <p:cNvPr id="1" name="Shape 167"/>
        <p:cNvGrpSpPr/>
        <p:nvPr/>
      </p:nvGrpSpPr>
      <p:grpSpPr>
        <a:xfrm>
          <a:off x="0" y="0"/>
          <a:ext cx="0" cy="0"/>
          <a:chOff x="0" y="0"/>
          <a:chExt cx="0" cy="0"/>
        </a:xfrm>
      </p:grpSpPr>
      <p:sp>
        <p:nvSpPr>
          <p:cNvPr id="168" name="Shape 168"/>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69" name="Shape 169"/>
          <p:cNvSpPr txBox="1">
            <a:spLocks noGrp="1"/>
          </p:cNvSpPr>
          <p:nvPr>
            <p:ph type="body" idx="1"/>
          </p:nvPr>
        </p:nvSpPr>
        <p:spPr>
          <a:xfrm rot="5400000">
            <a:off x="2940300" y="-942431"/>
            <a:ext cx="3263400" cy="78867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0" name="Shape 170"/>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71" name="Shape 171"/>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72" name="Shape 172"/>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cSld name="Vertikaler Titel und Text">
    <p:spTree>
      <p:nvGrpSpPr>
        <p:cNvPr id="1" name="Shape 173"/>
        <p:cNvGrpSpPr/>
        <p:nvPr/>
      </p:nvGrpSpPr>
      <p:grpSpPr>
        <a:xfrm>
          <a:off x="0" y="0"/>
          <a:ext cx="0" cy="0"/>
          <a:chOff x="0" y="0"/>
          <a:chExt cx="0" cy="0"/>
        </a:xfrm>
      </p:grpSpPr>
      <p:sp>
        <p:nvSpPr>
          <p:cNvPr id="174" name="Shape 174"/>
          <p:cNvSpPr txBox="1">
            <a:spLocks noGrp="1"/>
          </p:cNvSpPr>
          <p:nvPr>
            <p:ph type="title"/>
          </p:nvPr>
        </p:nvSpPr>
        <p:spPr>
          <a:xfrm rot="5400000">
            <a:off x="5350050" y="1467543"/>
            <a:ext cx="4359000" cy="19716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None/>
              <a:defRPr sz="1400"/>
            </a:lvl2pPr>
            <a:lvl3pPr lvl="2" indent="0" rtl="0">
              <a:spcBef>
                <a:spcPts val="0"/>
              </a:spcBef>
              <a:buNone/>
              <a:defRPr sz="1400"/>
            </a:lvl3pPr>
            <a:lvl4pPr lvl="3" indent="0" rtl="0">
              <a:spcBef>
                <a:spcPts val="0"/>
              </a:spcBef>
              <a:buNone/>
              <a:defRPr sz="1400"/>
            </a:lvl4pPr>
            <a:lvl5pPr lvl="4" indent="0" rtl="0">
              <a:spcBef>
                <a:spcPts val="0"/>
              </a:spcBef>
              <a:buNone/>
              <a:defRPr sz="1400"/>
            </a:lvl5pPr>
            <a:lvl6pPr lvl="5" indent="0" rtl="0">
              <a:spcBef>
                <a:spcPts val="0"/>
              </a:spcBef>
              <a:buNone/>
              <a:defRPr sz="1400"/>
            </a:lvl6pPr>
            <a:lvl7pPr lvl="6" indent="0" rtl="0">
              <a:spcBef>
                <a:spcPts val="0"/>
              </a:spcBef>
              <a:buNone/>
              <a:defRPr sz="1400"/>
            </a:lvl7pPr>
            <a:lvl8pPr lvl="7" indent="0" rtl="0">
              <a:spcBef>
                <a:spcPts val="0"/>
              </a:spcBef>
              <a:buNone/>
              <a:defRPr sz="1400"/>
            </a:lvl8pPr>
            <a:lvl9pPr lvl="8" indent="0" rtl="0">
              <a:spcBef>
                <a:spcPts val="0"/>
              </a:spcBef>
              <a:buNone/>
              <a:defRPr sz="1400"/>
            </a:lvl9pPr>
          </a:lstStyle>
          <a:p>
            <a:endParaRPr/>
          </a:p>
        </p:txBody>
      </p:sp>
      <p:sp>
        <p:nvSpPr>
          <p:cNvPr id="175" name="Shape 175"/>
          <p:cNvSpPr txBox="1">
            <a:spLocks noGrp="1"/>
          </p:cNvSpPr>
          <p:nvPr>
            <p:ph type="body" idx="1"/>
          </p:nvPr>
        </p:nvSpPr>
        <p:spPr>
          <a:xfrm rot="5400000">
            <a:off x="1349475" y="-447056"/>
            <a:ext cx="4359000" cy="58008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76" name="Shape 176"/>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77" name="Shape 177"/>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None/>
              <a:defRPr sz="900">
                <a:solidFill>
                  <a:srgbClr val="888888"/>
                </a:solidFill>
                <a:latin typeface="Calibri"/>
                <a:ea typeface="Calibri"/>
                <a:cs typeface="Calibri"/>
                <a:sym typeface="Calibri"/>
              </a:defRPr>
            </a:lvl1pPr>
            <a:lvl2pPr marL="342900" marR="0" lvl="1" indent="0" algn="l" rtl="0">
              <a:spcBef>
                <a:spcPts val="0"/>
              </a:spcBef>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None/>
              <a:defRPr sz="1400" b="0" i="0" u="none" strike="noStrike" cap="none">
                <a:solidFill>
                  <a:schemeClr val="dk1"/>
                </a:solidFill>
                <a:latin typeface="Calibri"/>
                <a:ea typeface="Calibri"/>
                <a:cs typeface="Calibri"/>
                <a:sym typeface="Calibri"/>
              </a:defRPr>
            </a:lvl9pPr>
          </a:lstStyle>
          <a:p>
            <a:endParaRPr/>
          </a:p>
        </p:txBody>
      </p:sp>
      <p:sp>
        <p:nvSpPr>
          <p:cNvPr id="178" name="Shape 178"/>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a:buSzPct val="25000"/>
            </a:pPr>
            <a:fld id="{00000000-1234-1234-1234-123412341234}" type="slidenum">
              <a:rPr lang="de-DE" sz="900">
                <a:solidFill>
                  <a:srgbClr val="888888"/>
                </a:solidFill>
                <a:latin typeface="Calibri"/>
                <a:ea typeface="Calibri"/>
                <a:cs typeface="Calibri"/>
                <a:sym typeface="Calibri"/>
              </a:rPr>
              <a:pPr algn="r">
                <a:buSzPct val="25000"/>
              </a:pPr>
              <a:t>‹#›</a:t>
            </a:fld>
            <a:endParaRPr lang="de-DE" sz="900">
              <a:solidFill>
                <a:srgbClr val="888888"/>
              </a:solidFill>
              <a:latin typeface="Calibri"/>
              <a:ea typeface="Calibri"/>
              <a:cs typeface="Calibri"/>
              <a:sym typeface="Calibri"/>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9"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2"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68"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2" indent="0">
              <a:buNone/>
              <a:defRPr sz="563"/>
            </a:lvl7pPr>
            <a:lvl8pPr marL="1800180" indent="0">
              <a:buNone/>
              <a:defRPr sz="563"/>
            </a:lvl8pPr>
            <a:lvl9pPr marL="2057348"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1800"/>
            </a:lvl1pPr>
            <a:lvl2pPr marL="257168"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2" indent="0">
              <a:buNone/>
              <a:defRPr sz="1125"/>
            </a:lvl7pPr>
            <a:lvl8pPr marL="1800180" indent="0">
              <a:buNone/>
              <a:defRPr sz="1125"/>
            </a:lvl8pPr>
            <a:lvl9pPr marL="2057348"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68"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2" indent="0">
              <a:buNone/>
              <a:defRPr sz="563"/>
            </a:lvl7pPr>
            <a:lvl8pPr marL="1800180" indent="0">
              <a:buNone/>
              <a:defRPr sz="563"/>
            </a:lvl8pPr>
            <a:lvl9pPr marL="2057348"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273845"/>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90" y="273845"/>
            <a:ext cx="4321969"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a:defRPr/>
            </a:pPr>
            <a:endParaRPr lang="en-US" sz="1800" kern="0">
              <a:solidFill>
                <a:srgbClr val="3D527F"/>
              </a:solidFill>
              <a:sym typeface="Aria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a:defRPr/>
            </a:pPr>
            <a:endParaRPr lang="en-US" sz="1800" kern="0">
              <a:solidFill>
                <a:srgbClr val="3D527F"/>
              </a:solidFill>
              <a:sym typeface="Aria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a:defRPr/>
            </a:pPr>
            <a:endParaRPr lang="en-US" sz="1800" kern="0">
              <a:solidFill>
                <a:srgbClr val="3D527F"/>
              </a:solidFill>
              <a:sym typeface="Arial"/>
            </a:endParaRPr>
          </a:p>
        </p:txBody>
      </p:sp>
      <p:sp>
        <p:nvSpPr>
          <p:cNvPr id="6" name="Text Placeholder 5"/>
          <p:cNvSpPr>
            <a:spLocks noGrp="1"/>
          </p:cNvSpPr>
          <p:nvPr>
            <p:ph type="body" sz="quarter" idx="13" hasCustomPrompt="1"/>
          </p:nvPr>
        </p:nvSpPr>
        <p:spPr>
          <a:xfrm>
            <a:off x="340788"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7"/>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340788" y="1029748"/>
            <a:ext cx="8439148" cy="3356378"/>
          </a:xfrm>
          <a:prstGeom prst="rect">
            <a:avLst/>
          </a:prstGeom>
        </p:spPr>
        <p:txBody>
          <a:bodyPr vert="horz"/>
          <a:lstStyle>
            <a:lvl1pPr marL="342875" indent="-342875">
              <a:buFont typeface="Arial"/>
              <a:buChar char="•"/>
              <a:defRPr sz="2400" baseline="0"/>
            </a:lvl1pPr>
            <a:lvl2pPr>
              <a:defRPr sz="2200"/>
            </a:lvl2pPr>
            <a:lvl3pPr>
              <a:defRPr sz="2300"/>
            </a:lvl3pPr>
            <a:lvl4pPr>
              <a:defRPr/>
            </a:lvl4pPr>
            <a:lvl5pPr>
              <a:defRPr/>
            </a:lvl5pPr>
            <a:lvl6pPr>
              <a:defRPr/>
            </a:lvl6pPr>
            <a:lvl7pPr>
              <a:defRPr/>
            </a:lvl7pPr>
            <a:lvl8pPr marL="3200160" indent="0">
              <a:buNone/>
              <a:defRPr/>
            </a:lvl8pPr>
            <a:lvl9pPr marL="3657326" indent="0">
              <a:buNone/>
              <a:defRPr/>
            </a:lvl9pPr>
          </a:lstStyle>
          <a:p>
            <a:pPr lvl="0"/>
            <a:r>
              <a:rPr lang="en-US"/>
              <a:t>Click to add copy</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68" indent="0" algn="ctr">
              <a:buNone/>
              <a:defRPr sz="1125"/>
            </a:lvl2pPr>
            <a:lvl3pPr marL="514337" indent="0" algn="ctr">
              <a:buNone/>
              <a:defRPr sz="1013"/>
            </a:lvl3pPr>
            <a:lvl4pPr marL="771506" indent="0" algn="ctr">
              <a:buNone/>
              <a:defRPr sz="900"/>
            </a:lvl4pPr>
            <a:lvl5pPr marL="1028675" indent="0" algn="ctr">
              <a:buNone/>
              <a:defRPr sz="900"/>
            </a:lvl5pPr>
            <a:lvl6pPr marL="1285843" indent="0" algn="ctr">
              <a:buNone/>
              <a:defRPr sz="900"/>
            </a:lvl6pPr>
            <a:lvl7pPr marL="1543012" indent="0" algn="ctr">
              <a:buNone/>
              <a:defRPr sz="900"/>
            </a:lvl7pPr>
            <a:lvl8pPr marL="1800180" indent="0" algn="ctr">
              <a:buNone/>
              <a:defRPr sz="900"/>
            </a:lvl8pPr>
            <a:lvl9pPr marL="2057348"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6"/>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350">
                <a:solidFill>
                  <a:schemeClr val="tx1">
                    <a:tint val="75000"/>
                  </a:schemeClr>
                </a:solidFill>
              </a:defRPr>
            </a:lvl1pPr>
            <a:lvl2pPr marL="257168" indent="0">
              <a:buNone/>
              <a:defRPr sz="1125">
                <a:solidFill>
                  <a:schemeClr val="tx1">
                    <a:tint val="75000"/>
                  </a:schemeClr>
                </a:solidFill>
              </a:defRPr>
            </a:lvl2pPr>
            <a:lvl3pPr marL="514337" indent="0">
              <a:buNone/>
              <a:defRPr sz="1013">
                <a:solidFill>
                  <a:schemeClr val="tx1">
                    <a:tint val="75000"/>
                  </a:schemeClr>
                </a:solidFill>
              </a:defRPr>
            </a:lvl3pPr>
            <a:lvl4pPr marL="771506" indent="0">
              <a:buNone/>
              <a:defRPr sz="900">
                <a:solidFill>
                  <a:schemeClr val="tx1">
                    <a:tint val="75000"/>
                  </a:schemeClr>
                </a:solidFill>
              </a:defRPr>
            </a:lvl4pPr>
            <a:lvl5pPr marL="1028675" indent="0">
              <a:buNone/>
              <a:defRPr sz="900">
                <a:solidFill>
                  <a:schemeClr val="tx1">
                    <a:tint val="75000"/>
                  </a:schemeClr>
                </a:solidFill>
              </a:defRPr>
            </a:lvl5pPr>
            <a:lvl6pPr marL="1285843" indent="0">
              <a:buNone/>
              <a:defRPr sz="900">
                <a:solidFill>
                  <a:schemeClr val="tx1">
                    <a:tint val="75000"/>
                  </a:schemeClr>
                </a:solidFill>
              </a:defRPr>
            </a:lvl6pPr>
            <a:lvl7pPr marL="1543012" indent="0">
              <a:buNone/>
              <a:defRPr sz="900">
                <a:solidFill>
                  <a:schemeClr val="tx1">
                    <a:tint val="75000"/>
                  </a:schemeClr>
                </a:solidFill>
              </a:defRPr>
            </a:lvl7pPr>
            <a:lvl8pPr marL="1800180" indent="0">
              <a:buNone/>
              <a:defRPr sz="900">
                <a:solidFill>
                  <a:schemeClr val="tx1">
                    <a:tint val="75000"/>
                  </a:schemeClr>
                </a:solidFill>
              </a:defRPr>
            </a:lvl8pPr>
            <a:lvl9pPr marL="2057348"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9"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2" y="1369219"/>
            <a:ext cx="2900363"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6"/>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350" b="1"/>
            </a:lvl1pPr>
            <a:lvl2pPr marL="257168" indent="0">
              <a:buNone/>
              <a:defRPr sz="1125" b="1"/>
            </a:lvl2pPr>
            <a:lvl3pPr marL="514337" indent="0">
              <a:buNone/>
              <a:defRPr sz="1013" b="1"/>
            </a:lvl3pPr>
            <a:lvl4pPr marL="771506" indent="0">
              <a:buNone/>
              <a:defRPr sz="900" b="1"/>
            </a:lvl4pPr>
            <a:lvl5pPr marL="1028675" indent="0">
              <a:buNone/>
              <a:defRPr sz="900" b="1"/>
            </a:lvl5pPr>
            <a:lvl6pPr marL="1285843" indent="0">
              <a:buNone/>
              <a:defRPr sz="900" b="1"/>
            </a:lvl6pPr>
            <a:lvl7pPr marL="1543012" indent="0">
              <a:buNone/>
              <a:defRPr sz="900" b="1"/>
            </a:lvl7pPr>
            <a:lvl8pPr marL="1800180" indent="0">
              <a:buNone/>
              <a:defRPr sz="900" b="1"/>
            </a:lvl8pPr>
            <a:lvl9pPr marL="2057348"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71"/>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68"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2" indent="0">
              <a:buNone/>
              <a:defRPr sz="563"/>
            </a:lvl7pPr>
            <a:lvl8pPr marL="1800180" indent="0">
              <a:buNone/>
              <a:defRPr sz="563"/>
            </a:lvl8pPr>
            <a:lvl9pPr marL="2057348"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71"/>
            <a:ext cx="4629150" cy="3655219"/>
          </a:xfrm>
        </p:spPr>
        <p:txBody>
          <a:bodyPr/>
          <a:lstStyle>
            <a:lvl1pPr marL="0" indent="0">
              <a:buNone/>
              <a:defRPr sz="1800"/>
            </a:lvl1pPr>
            <a:lvl2pPr marL="257168" indent="0">
              <a:buNone/>
              <a:defRPr sz="1575"/>
            </a:lvl2pPr>
            <a:lvl3pPr marL="514337" indent="0">
              <a:buNone/>
              <a:defRPr sz="1350"/>
            </a:lvl3pPr>
            <a:lvl4pPr marL="771506" indent="0">
              <a:buNone/>
              <a:defRPr sz="1125"/>
            </a:lvl4pPr>
            <a:lvl5pPr marL="1028675" indent="0">
              <a:buNone/>
              <a:defRPr sz="1125"/>
            </a:lvl5pPr>
            <a:lvl6pPr marL="1285843" indent="0">
              <a:buNone/>
              <a:defRPr sz="1125"/>
            </a:lvl6pPr>
            <a:lvl7pPr marL="1543012" indent="0">
              <a:buNone/>
              <a:defRPr sz="1125"/>
            </a:lvl7pPr>
            <a:lvl8pPr marL="1800180" indent="0">
              <a:buNone/>
              <a:defRPr sz="1125"/>
            </a:lvl8pPr>
            <a:lvl9pPr marL="2057348" indent="0">
              <a:buNone/>
              <a:defRPr sz="1125"/>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900"/>
            </a:lvl1pPr>
            <a:lvl2pPr marL="257168" indent="0">
              <a:buNone/>
              <a:defRPr sz="788"/>
            </a:lvl2pPr>
            <a:lvl3pPr marL="514337" indent="0">
              <a:buNone/>
              <a:defRPr sz="675"/>
            </a:lvl3pPr>
            <a:lvl4pPr marL="771506" indent="0">
              <a:buNone/>
              <a:defRPr sz="563"/>
            </a:lvl4pPr>
            <a:lvl5pPr marL="1028675" indent="0">
              <a:buNone/>
              <a:defRPr sz="563"/>
            </a:lvl5pPr>
            <a:lvl6pPr marL="1285843" indent="0">
              <a:buNone/>
              <a:defRPr sz="563"/>
            </a:lvl6pPr>
            <a:lvl7pPr marL="1543012" indent="0">
              <a:buNone/>
              <a:defRPr sz="563"/>
            </a:lvl7pPr>
            <a:lvl8pPr marL="1800180" indent="0">
              <a:buNone/>
              <a:defRPr sz="563"/>
            </a:lvl8pPr>
            <a:lvl9pPr marL="2057348"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8" y="273845"/>
            <a:ext cx="1478756"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90" y="273845"/>
            <a:ext cx="4321969"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9/18/2018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800">
              <a:defRPr/>
            </a:pPr>
            <a:endParaRPr lang="en-US" sz="1800">
              <a:solidFill>
                <a:srgbClr val="3D527F"/>
              </a:solidFill>
            </a:endParaRPr>
          </a:p>
        </p:txBody>
      </p:sp>
      <p:sp>
        <p:nvSpPr>
          <p:cNvPr id="6" name="Text Placeholder 5"/>
          <p:cNvSpPr>
            <a:spLocks noGrp="1"/>
          </p:cNvSpPr>
          <p:nvPr>
            <p:ph type="body" sz="quarter" idx="13" hasCustomPrompt="1"/>
          </p:nvPr>
        </p:nvSpPr>
        <p:spPr>
          <a:xfrm>
            <a:off x="340787"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5"/>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9"/>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a:defRPr/>
            </a:pPr>
            <a:endParaRPr lang="en-US" sz="1800" kern="0">
              <a:solidFill>
                <a:srgbClr val="3D527F"/>
              </a:solidFill>
              <a:sym typeface="Aria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a:defRPr/>
            </a:pPr>
            <a:endParaRPr lang="en-US" sz="1800" kern="0">
              <a:solidFill>
                <a:srgbClr val="3D527F"/>
              </a:solidFill>
              <a:sym typeface="Aria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685766">
              <a:defRPr/>
            </a:pPr>
            <a:endParaRPr lang="en-US" sz="1800" kern="0">
              <a:solidFill>
                <a:srgbClr val="3D527F"/>
              </a:solidFill>
              <a:sym typeface="Arial"/>
            </a:endParaRPr>
          </a:p>
        </p:txBody>
      </p:sp>
      <p:sp>
        <p:nvSpPr>
          <p:cNvPr id="6" name="Text Placeholder 5"/>
          <p:cNvSpPr>
            <a:spLocks noGrp="1"/>
          </p:cNvSpPr>
          <p:nvPr>
            <p:ph type="body" sz="quarter" idx="13" hasCustomPrompt="1"/>
          </p:nvPr>
        </p:nvSpPr>
        <p:spPr>
          <a:xfrm>
            <a:off x="340788" y="343304"/>
            <a:ext cx="8439148" cy="686442"/>
          </a:xfrm>
          <a:prstGeom prst="rect">
            <a:avLst/>
          </a:prstGeom>
        </p:spPr>
        <p:txBody>
          <a:bodyPr vert="horz"/>
          <a:lstStyle>
            <a:lvl1pPr marL="0" indent="0">
              <a:buNone/>
              <a:defRPr sz="3600" b="1" baseline="0">
                <a:solidFill>
                  <a:schemeClr val="tx2"/>
                </a:solidFill>
              </a:defRPr>
            </a:lvl1pPr>
          </a:lstStyle>
          <a:p>
            <a:pPr lvl="0"/>
            <a:r>
              <a:rPr lang="en-US"/>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5" y="4817247"/>
            <a:ext cx="687170" cy="2187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3"/>
          <p:cNvSpPr>
            <a:spLocks noGrp="1"/>
          </p:cNvSpPr>
          <p:nvPr>
            <p:ph type="body" sz="quarter" idx="12" hasCustomPrompt="1"/>
          </p:nvPr>
        </p:nvSpPr>
        <p:spPr>
          <a:xfrm>
            <a:off x="340788" y="1029748"/>
            <a:ext cx="8439148" cy="3356378"/>
          </a:xfrm>
          <a:prstGeom prst="rect">
            <a:avLst/>
          </a:prstGeom>
        </p:spPr>
        <p:txBody>
          <a:bodyPr vert="horz"/>
          <a:lstStyle>
            <a:lvl1pPr marL="342875" indent="-342875">
              <a:buFont typeface="Arial"/>
              <a:buChar char="•"/>
              <a:defRPr sz="2400" baseline="0"/>
            </a:lvl1pPr>
            <a:lvl2pPr>
              <a:defRPr sz="2200"/>
            </a:lvl2pPr>
            <a:lvl3pPr>
              <a:defRPr sz="2300"/>
            </a:lvl3pPr>
            <a:lvl4pPr>
              <a:defRPr/>
            </a:lvl4pPr>
            <a:lvl5pPr>
              <a:defRPr/>
            </a:lvl5pPr>
            <a:lvl6pPr>
              <a:defRPr/>
            </a:lvl6pPr>
            <a:lvl7pPr>
              <a:defRPr/>
            </a:lvl7pPr>
            <a:lvl8pPr marL="3200160" indent="0">
              <a:buNone/>
              <a:defRPr/>
            </a:lvl8pPr>
            <a:lvl9pPr marL="3657326" indent="0">
              <a:buNone/>
              <a:defRPr/>
            </a:lvl9pPr>
          </a:lstStyle>
          <a:p>
            <a:pPr lvl="0"/>
            <a:r>
              <a:rPr lang="en-US"/>
              <a:t>Click to add copy</a:t>
            </a:r>
          </a:p>
        </p:txBody>
      </p:sp>
    </p:spTree>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3B52C8D4-BDC9-9343-B2E9-AD5411F9DCDA}" type="datetimeFigureOut">
              <a:rPr lang="en-US">
                <a:solidFill>
                  <a:prstClr val="black">
                    <a:tint val="75000"/>
                  </a:prstClr>
                </a:solidFill>
              </a:rPr>
              <a:pPr>
                <a:defRPr/>
              </a:pPr>
              <a:t>9/18/2018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FFFCEB00-90A4-2345-A419-BA509472D19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64129E0B-BD70-6D4F-B090-D2C817FD3CBD}" type="datetimeFigureOut">
              <a:rPr lang="en-US">
                <a:solidFill>
                  <a:prstClr val="black">
                    <a:tint val="75000"/>
                  </a:prstClr>
                </a:solidFill>
              </a:rPr>
              <a:pPr>
                <a:defRPr/>
              </a:pPr>
              <a:t>9/18/2018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537A0D62-0CCA-2E46-B81D-1B8D672B740E}"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80C1D1AE-4103-1D4B-B3D2-F52B9436A353}" type="datetimeFigureOut">
              <a:rPr lang="en-US">
                <a:solidFill>
                  <a:prstClr val="black">
                    <a:tint val="75000"/>
                  </a:prstClr>
                </a:solidFill>
              </a:rPr>
              <a:pPr>
                <a:defRPr/>
              </a:pPr>
              <a:t>9/18/2018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13D9B222-3E02-7348-9A2B-F953CA1C8BF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4A34481A-8B90-1543-8EB0-9320CFA7835F}" type="datetimeFigureOut">
              <a:rPr lang="en-US">
                <a:solidFill>
                  <a:prstClr val="black">
                    <a:tint val="75000"/>
                  </a:prstClr>
                </a:solidFill>
              </a:rPr>
              <a:pPr>
                <a:defRPr/>
              </a:pPr>
              <a:t>9/18/2018</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A2B2B241-BBFB-9A4E-AA9A-24A237223F3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42C48BE0-DFC1-FC4D-8E12-584A729862ED}" type="datetimeFigureOut">
              <a:rPr lang="en-US">
                <a:solidFill>
                  <a:prstClr val="black">
                    <a:tint val="75000"/>
                  </a:prstClr>
                </a:solidFill>
              </a:rPr>
              <a:pPr>
                <a:defRPr/>
              </a:pPr>
              <a:t>9/18/2018</a:t>
            </a:fld>
            <a:endParaRPr lang="en-US">
              <a:solidFill>
                <a:prstClr val="black">
                  <a:tint val="75000"/>
                </a:prstClr>
              </a:solidFill>
            </a:endParaRPr>
          </a:p>
        </p:txBody>
      </p:sp>
      <p:sp>
        <p:nvSpPr>
          <p:cNvPr id="8"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9DA28BB4-42D3-6C43-A7D4-C85F7CA37906}"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3AFB9806-98EE-7F4A-9FDB-59AF1DFA94E4}" type="datetimeFigureOut">
              <a:rPr lang="en-US">
                <a:solidFill>
                  <a:prstClr val="black">
                    <a:tint val="75000"/>
                  </a:prstClr>
                </a:solidFill>
              </a:rPr>
              <a:pPr>
                <a:defRPr/>
              </a:pPr>
              <a:t>9/18/2018</a:t>
            </a:fld>
            <a:endParaRPr lang="en-US">
              <a:solidFill>
                <a:prstClr val="black">
                  <a:tint val="75000"/>
                </a:prstClr>
              </a:solidFill>
            </a:endParaRPr>
          </a:p>
        </p:txBody>
      </p:sp>
      <p:sp>
        <p:nvSpPr>
          <p:cNvPr id="4"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A90BDA2A-CA05-4444-9516-C6BEA360C61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BF5F4EF8-E826-DE43-A529-9018965A72C6}" type="datetimeFigureOut">
              <a:rPr lang="en-US">
                <a:solidFill>
                  <a:prstClr val="black">
                    <a:tint val="75000"/>
                  </a:prstClr>
                </a:solidFill>
              </a:rPr>
              <a:pPr>
                <a:defRPr/>
              </a:pPr>
              <a:t>9/18/2018</a:t>
            </a:fld>
            <a:endParaRPr lang="en-US">
              <a:solidFill>
                <a:prstClr val="black">
                  <a:tint val="75000"/>
                </a:prstClr>
              </a:solidFill>
            </a:endParaRPr>
          </a:p>
        </p:txBody>
      </p:sp>
      <p:sp>
        <p:nvSpPr>
          <p:cNvPr id="3"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34AF9604-FC24-664F-B13C-35D01E026D19}"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71FD0268-AA81-AB48-85D1-0D0D6F042B47}" type="datetimeFigureOut">
              <a:rPr lang="en-US">
                <a:solidFill>
                  <a:prstClr val="black">
                    <a:tint val="75000"/>
                  </a:prstClr>
                </a:solidFill>
              </a:rPr>
              <a:pPr>
                <a:defRPr/>
              </a:pPr>
              <a:t>9/18/2018</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CC53C8E6-ED08-664A-B7BC-3A0E46D29A30}"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2C5D49E0-4D42-FC4A-8C8C-2C2F8B09544B}" type="datetimeFigureOut">
              <a:rPr lang="en-US">
                <a:solidFill>
                  <a:prstClr val="black">
                    <a:tint val="75000"/>
                  </a:prstClr>
                </a:solidFill>
              </a:rPr>
              <a:pPr>
                <a:defRPr/>
              </a:pPr>
              <a:t>9/18/2018</a:t>
            </a:fld>
            <a:endParaRPr lang="en-US">
              <a:solidFill>
                <a:prstClr val="black">
                  <a:tint val="75000"/>
                </a:prstClr>
              </a:solidFill>
            </a:endParaRPr>
          </a:p>
        </p:txBody>
      </p:sp>
      <p:sp>
        <p:nvSpPr>
          <p:cNvPr id="6"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830F5F3C-B4D4-5444-B9DC-30583D29C24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E468DE8A-EB02-9042-B8CC-8B1C1D9B51C6}" type="datetimeFigureOut">
              <a:rPr lang="en-US">
                <a:solidFill>
                  <a:prstClr val="black">
                    <a:tint val="75000"/>
                  </a:prstClr>
                </a:solidFill>
              </a:rPr>
              <a:pPr>
                <a:defRPr/>
              </a:pPr>
              <a:t>9/18/2018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AD177BF8-EADF-5245-AA7B-1459C6E057DC}"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10632DC-F871-4F57-A045-546763D6705D}"/>
              </a:ext>
            </a:extLst>
          </p:cNvPr>
          <p:cNvSpPr>
            <a:spLocks noGrp="1"/>
          </p:cNvSpPr>
          <p:nvPr>
            <p:ph type="dt" sz="half" idx="10"/>
          </p:nvPr>
        </p:nvSpPr>
        <p:spPr/>
        <p:txBody>
          <a:bodyPr/>
          <a:lstStyle>
            <a:lvl1pPr>
              <a:defRPr/>
            </a:lvl1pPr>
          </a:lstStyle>
          <a:p>
            <a:pPr>
              <a:defRPr/>
            </a:pPr>
            <a:fld id="{FE5DB4B3-D78E-2E40-8EA5-33E359E9BDD2}" type="datetimeFigureOut">
              <a:rPr lang="en-US">
                <a:solidFill>
                  <a:prstClr val="black">
                    <a:tint val="75000"/>
                  </a:prstClr>
                </a:solidFill>
              </a:rPr>
              <a:pPr>
                <a:defRPr/>
              </a:pPr>
              <a:t>9/18/2018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BFA2F9-C6E4-4955-A129-415525972217}"/>
              </a:ext>
            </a:extLst>
          </p:cNvPr>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6A0DD8-1DAA-4DB0-BCA7-5665CED98C83}"/>
              </a:ext>
            </a:extLst>
          </p:cNvPr>
          <p:cNvSpPr>
            <a:spLocks noGrp="1"/>
          </p:cNvSpPr>
          <p:nvPr>
            <p:ph type="sldNum" sz="quarter" idx="12"/>
          </p:nvPr>
        </p:nvSpPr>
        <p:spPr/>
        <p:txBody>
          <a:bodyPr/>
          <a:lstStyle>
            <a:lvl1pPr>
              <a:defRPr/>
            </a:lvl1pPr>
          </a:lstStyle>
          <a:p>
            <a:pPr>
              <a:defRPr/>
            </a:pPr>
            <a:fld id="{826DDF0F-FBDB-B346-83ED-C72902F723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a:t>     </a:t>
            </a:r>
          </a:p>
          <a:p>
            <a:pPr lvl="0"/>
            <a:endParaRPr lang="en-US"/>
          </a:p>
          <a:p>
            <a:pPr lvl="0"/>
            <a:r>
              <a:rPr lang="en-US"/>
              <a:t> </a:t>
            </a:r>
          </a:p>
          <a:p>
            <a:pPr lvl="0"/>
            <a:r>
              <a:rPr lang="en-US"/>
              <a:t> </a:t>
            </a:r>
          </a:p>
          <a:p>
            <a:pPr lvl="0"/>
            <a:r>
              <a:rPr lang="en-US"/>
              <a:t> </a:t>
            </a:r>
          </a:p>
          <a:p>
            <a:pPr lvl="0"/>
            <a:endParaRPr lang="en-US"/>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a:t> </a:t>
            </a:r>
          </a:p>
          <a:p>
            <a:pPr lvl="0"/>
            <a:r>
              <a:rPr lang="en-US"/>
              <a:t> </a:t>
            </a:r>
          </a:p>
          <a:p>
            <a:pPr lvl="0"/>
            <a:r>
              <a:rPr lang="en-US"/>
              <a:t> </a:t>
            </a:r>
          </a:p>
          <a:p>
            <a:pPr lvl="0"/>
            <a:r>
              <a:rPr lang="en-US"/>
              <a:t> </a:t>
            </a:r>
          </a:p>
          <a:p>
            <a:pPr lvl="0"/>
            <a:r>
              <a:rPr lang="en-US"/>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54" r:id="rId7"/>
    <p:sldLayoutId id="2147483658" r:id="rId8"/>
    <p:sldLayoutId id="2147483657" r:id="rId9"/>
    <p:sldLayoutId id="2147483656" r:id="rId10"/>
    <p:sldLayoutId id="2147483659" r:id="rId11"/>
    <p:sldLayoutId id="214748367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800"/>
            <a:fld id="{5E67DE87-7FAE-4F5D-B60D-8CCD09822C55}" type="datetimeFigureOut">
              <a:rPr lang="en-US" smtClean="0">
                <a:solidFill>
                  <a:prstClr val="black">
                    <a:tint val="75000"/>
                  </a:prstClr>
                </a:solidFill>
              </a:rPr>
              <a:pPr defTabSz="685800"/>
              <a:t>9/18/2018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800"/>
            <a:fld id="{4971ACC7-CBD7-49E9-BCD7-D974A92BFAA4}"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56790833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309649267"/>
      </p:ext>
    </p:extLst>
  </p:cSld>
  <p:clrMap bg1="lt1" tx1="dk1" bg2="dk2" tx2="lt2" accent1="accent1" accent2="accent2" accent3="accent3" accent4="accent4" accent5="accent5" accent6="accent6" hlink="hlink" folHlink="folHlink"/>
  <p:sldLayoutIdLst>
    <p:sldLayoutId id="2147483676"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99"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628650" y="273843"/>
            <a:ext cx="7886700" cy="994200"/>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alibri"/>
              <a:buNone/>
              <a:defRPr sz="3300" b="0" i="0" u="none" strike="noStrike" cap="none">
                <a:solidFill>
                  <a:schemeClr val="dk1"/>
                </a:solidFill>
                <a:latin typeface="Calibri"/>
                <a:ea typeface="Calibri"/>
                <a:cs typeface="Calibri"/>
                <a:sym typeface="Calibri"/>
              </a:defRPr>
            </a:lvl1pPr>
            <a:lvl2pPr lvl="1" indent="0" rtl="0">
              <a:spcBef>
                <a:spcPts val="0"/>
              </a:spcBef>
              <a:buSzPct val="78571"/>
              <a:buNone/>
              <a:defRPr sz="1400"/>
            </a:lvl2pPr>
            <a:lvl3pPr lvl="2" indent="0" rtl="0">
              <a:spcBef>
                <a:spcPts val="0"/>
              </a:spcBef>
              <a:buSzPct val="78571"/>
              <a:buNone/>
              <a:defRPr sz="1400"/>
            </a:lvl3pPr>
            <a:lvl4pPr lvl="3" indent="0" rtl="0">
              <a:spcBef>
                <a:spcPts val="0"/>
              </a:spcBef>
              <a:buSzPct val="78571"/>
              <a:buNone/>
              <a:defRPr sz="1400"/>
            </a:lvl4pPr>
            <a:lvl5pPr lvl="4" indent="0" rtl="0">
              <a:spcBef>
                <a:spcPts val="0"/>
              </a:spcBef>
              <a:buSzPct val="78571"/>
              <a:buNone/>
              <a:defRPr sz="1400"/>
            </a:lvl5pPr>
            <a:lvl6pPr lvl="5" indent="0" rtl="0">
              <a:spcBef>
                <a:spcPts val="0"/>
              </a:spcBef>
              <a:buSzPct val="78571"/>
              <a:buNone/>
              <a:defRPr sz="1400"/>
            </a:lvl6pPr>
            <a:lvl7pPr lvl="6" indent="0" rtl="0">
              <a:spcBef>
                <a:spcPts val="0"/>
              </a:spcBef>
              <a:buSzPct val="78571"/>
              <a:buNone/>
              <a:defRPr sz="1400"/>
            </a:lvl7pPr>
            <a:lvl8pPr lvl="7" indent="0" rtl="0">
              <a:spcBef>
                <a:spcPts val="0"/>
              </a:spcBef>
              <a:buSzPct val="78571"/>
              <a:buNone/>
              <a:defRPr sz="1400"/>
            </a:lvl8pPr>
            <a:lvl9pPr lvl="8" indent="0" rtl="0">
              <a:spcBef>
                <a:spcPts val="0"/>
              </a:spcBef>
              <a:buSzPct val="78571"/>
              <a:buNone/>
              <a:defRPr sz="1400"/>
            </a:lvl9pPr>
          </a:lstStyle>
          <a:p>
            <a:endParaRPr/>
          </a:p>
        </p:txBody>
      </p:sp>
      <p:sp>
        <p:nvSpPr>
          <p:cNvPr id="106" name="Shape 106"/>
          <p:cNvSpPr txBox="1">
            <a:spLocks noGrp="1"/>
          </p:cNvSpPr>
          <p:nvPr>
            <p:ph type="body" idx="1"/>
          </p:nvPr>
        </p:nvSpPr>
        <p:spPr>
          <a:xfrm>
            <a:off x="628650" y="1369218"/>
            <a:ext cx="7886700" cy="3263400"/>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alibri"/>
                <a:ea typeface="Calibri"/>
                <a:cs typeface="Calibri"/>
                <a:sym typeface="Calibri"/>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dt" idx="10"/>
          </p:nvPr>
        </p:nvSpPr>
        <p:spPr>
          <a:xfrm>
            <a:off x="628650" y="4767262"/>
            <a:ext cx="2057400" cy="273900"/>
          </a:xfrm>
          <a:prstGeom prst="rect">
            <a:avLst/>
          </a:prstGeom>
          <a:noFill/>
          <a:ln>
            <a:noFill/>
          </a:ln>
        </p:spPr>
        <p:txBody>
          <a:bodyPr lIns="68575" tIns="68575" rIns="68575" bIns="68575" anchor="ctr" anchorCtr="0"/>
          <a:lstStyle>
            <a:lvl1pPr marL="0" marR="0" lvl="0" indent="0" algn="l"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pPr defTabSz="914400"/>
            <a:endParaRPr kern="0"/>
          </a:p>
        </p:txBody>
      </p:sp>
      <p:sp>
        <p:nvSpPr>
          <p:cNvPr id="108" name="Shape 108"/>
          <p:cNvSpPr txBox="1">
            <a:spLocks noGrp="1"/>
          </p:cNvSpPr>
          <p:nvPr>
            <p:ph type="ftr" idx="11"/>
          </p:nvPr>
        </p:nvSpPr>
        <p:spPr>
          <a:xfrm>
            <a:off x="3028950" y="4767262"/>
            <a:ext cx="3086100" cy="273900"/>
          </a:xfrm>
          <a:prstGeom prst="rect">
            <a:avLst/>
          </a:prstGeom>
          <a:noFill/>
          <a:ln>
            <a:noFill/>
          </a:ln>
        </p:spPr>
        <p:txBody>
          <a:bodyPr lIns="68575" tIns="68575" rIns="68575" bIns="68575" anchor="ctr" anchorCtr="0"/>
          <a:lstStyle>
            <a:lvl1pPr marL="0" marR="0" lvl="0" indent="0" algn="ctr" rtl="0">
              <a:spcBef>
                <a:spcPts val="0"/>
              </a:spcBef>
              <a:buSzPct val="122222"/>
              <a:buNone/>
              <a:defRPr sz="900" b="0" i="0" u="none" strike="noStrike" cap="none">
                <a:solidFill>
                  <a:srgbClr val="888888"/>
                </a:solidFill>
                <a:latin typeface="Calibri"/>
                <a:ea typeface="Calibri"/>
                <a:cs typeface="Calibri"/>
                <a:sym typeface="Calibri"/>
              </a:defRPr>
            </a:lvl1pPr>
            <a:lvl2pPr marL="342900" marR="0" lvl="1" indent="0" algn="l" rtl="0">
              <a:spcBef>
                <a:spcPts val="0"/>
              </a:spcBef>
              <a:buSzPct val="78571"/>
              <a:buNone/>
              <a:defRPr sz="1400" b="0" i="0" u="none" strike="noStrike" cap="none">
                <a:solidFill>
                  <a:schemeClr val="dk1"/>
                </a:solidFill>
                <a:latin typeface="Calibri"/>
                <a:ea typeface="Calibri"/>
                <a:cs typeface="Calibri"/>
                <a:sym typeface="Calibri"/>
              </a:defRPr>
            </a:lvl2pPr>
            <a:lvl3pPr marL="685800" marR="0" lvl="2" indent="0" algn="l" rtl="0">
              <a:spcBef>
                <a:spcPts val="0"/>
              </a:spcBef>
              <a:buSzPct val="78571"/>
              <a:buNone/>
              <a:defRPr sz="1400" b="0" i="0" u="none" strike="noStrike" cap="none">
                <a:solidFill>
                  <a:schemeClr val="dk1"/>
                </a:solidFill>
                <a:latin typeface="Calibri"/>
                <a:ea typeface="Calibri"/>
                <a:cs typeface="Calibri"/>
                <a:sym typeface="Calibri"/>
              </a:defRPr>
            </a:lvl3pPr>
            <a:lvl4pPr marL="1028700" marR="0" lvl="3" indent="0" algn="l" rtl="0">
              <a:spcBef>
                <a:spcPts val="0"/>
              </a:spcBef>
              <a:buSzPct val="78571"/>
              <a:buNone/>
              <a:defRPr sz="1400" b="0" i="0" u="none" strike="noStrike" cap="none">
                <a:solidFill>
                  <a:schemeClr val="dk1"/>
                </a:solidFill>
                <a:latin typeface="Calibri"/>
                <a:ea typeface="Calibri"/>
                <a:cs typeface="Calibri"/>
                <a:sym typeface="Calibri"/>
              </a:defRPr>
            </a:lvl4pPr>
            <a:lvl5pPr marL="1371600" marR="0" lvl="4" indent="0" algn="l" rtl="0">
              <a:spcBef>
                <a:spcPts val="0"/>
              </a:spcBef>
              <a:buSzPct val="78571"/>
              <a:buNone/>
              <a:defRPr sz="1400" b="0" i="0" u="none" strike="noStrike" cap="none">
                <a:solidFill>
                  <a:schemeClr val="dk1"/>
                </a:solidFill>
                <a:latin typeface="Calibri"/>
                <a:ea typeface="Calibri"/>
                <a:cs typeface="Calibri"/>
                <a:sym typeface="Calibri"/>
              </a:defRPr>
            </a:lvl5pPr>
            <a:lvl6pPr marL="1714500" marR="0" lvl="5" indent="0" algn="l" rtl="0">
              <a:spcBef>
                <a:spcPts val="0"/>
              </a:spcBef>
              <a:buSzPct val="78571"/>
              <a:buNone/>
              <a:defRPr sz="1400" b="0" i="0" u="none" strike="noStrike" cap="none">
                <a:solidFill>
                  <a:schemeClr val="dk1"/>
                </a:solidFill>
                <a:latin typeface="Calibri"/>
                <a:ea typeface="Calibri"/>
                <a:cs typeface="Calibri"/>
                <a:sym typeface="Calibri"/>
              </a:defRPr>
            </a:lvl6pPr>
            <a:lvl7pPr marL="2057400" marR="0" lvl="6" indent="0" algn="l" rtl="0">
              <a:spcBef>
                <a:spcPts val="0"/>
              </a:spcBef>
              <a:buSzPct val="78571"/>
              <a:buNone/>
              <a:defRPr sz="1400" b="0" i="0" u="none" strike="noStrike" cap="none">
                <a:solidFill>
                  <a:schemeClr val="dk1"/>
                </a:solidFill>
                <a:latin typeface="Calibri"/>
                <a:ea typeface="Calibri"/>
                <a:cs typeface="Calibri"/>
                <a:sym typeface="Calibri"/>
              </a:defRPr>
            </a:lvl7pPr>
            <a:lvl8pPr marL="2400300" marR="0" lvl="7" indent="0" algn="l" rtl="0">
              <a:spcBef>
                <a:spcPts val="0"/>
              </a:spcBef>
              <a:buSzPct val="78571"/>
              <a:buNone/>
              <a:defRPr sz="1400" b="0" i="0" u="none" strike="noStrike" cap="none">
                <a:solidFill>
                  <a:schemeClr val="dk1"/>
                </a:solidFill>
                <a:latin typeface="Calibri"/>
                <a:ea typeface="Calibri"/>
                <a:cs typeface="Calibri"/>
                <a:sym typeface="Calibri"/>
              </a:defRPr>
            </a:lvl8pPr>
            <a:lvl9pPr marL="2743200" marR="0" lvl="8" indent="0" algn="l" rtl="0">
              <a:spcBef>
                <a:spcPts val="0"/>
              </a:spcBef>
              <a:buSzPct val="78571"/>
              <a:buNone/>
              <a:defRPr sz="1400" b="0" i="0" u="none" strike="noStrike" cap="none">
                <a:solidFill>
                  <a:schemeClr val="dk1"/>
                </a:solidFill>
                <a:latin typeface="Calibri"/>
                <a:ea typeface="Calibri"/>
                <a:cs typeface="Calibri"/>
                <a:sym typeface="Calibri"/>
              </a:defRPr>
            </a:lvl9pPr>
          </a:lstStyle>
          <a:p>
            <a:pPr defTabSz="914400"/>
            <a:endParaRPr kern="0"/>
          </a:p>
        </p:txBody>
      </p:sp>
      <p:sp>
        <p:nvSpPr>
          <p:cNvPr id="109" name="Shape 109"/>
          <p:cNvSpPr txBox="1">
            <a:spLocks noGrp="1"/>
          </p:cNvSpPr>
          <p:nvPr>
            <p:ph type="sldNum" idx="12"/>
          </p:nvPr>
        </p:nvSpPr>
        <p:spPr>
          <a:xfrm>
            <a:off x="6457950" y="4767262"/>
            <a:ext cx="2057400" cy="273900"/>
          </a:xfrm>
          <a:prstGeom prst="rect">
            <a:avLst/>
          </a:prstGeom>
          <a:noFill/>
          <a:ln>
            <a:noFill/>
          </a:ln>
        </p:spPr>
        <p:txBody>
          <a:bodyPr lIns="68575" tIns="34275" rIns="68575" bIns="34275" anchor="ctr" anchorCtr="0">
            <a:noAutofit/>
          </a:bodyPr>
          <a:lstStyle/>
          <a:p>
            <a:pPr algn="r" defTabSz="914400">
              <a:buSzPct val="25000"/>
            </a:pPr>
            <a:fld id="{00000000-1234-1234-1234-123412341234}" type="slidenum">
              <a:rPr lang="de-DE" sz="900" kern="0">
                <a:solidFill>
                  <a:srgbClr val="888888"/>
                </a:solidFill>
                <a:latin typeface="Calibri"/>
                <a:ea typeface="Calibri"/>
                <a:cs typeface="Calibri"/>
                <a:sym typeface="Calibri"/>
              </a:rPr>
              <a:pPr algn="r" defTabSz="914400">
                <a:buSzPct val="25000"/>
              </a:pPr>
              <a:t>‹#›</a:t>
            </a:fld>
            <a:endParaRPr lang="de-DE" sz="9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11843696"/>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783"/>
            <a:fld id="{5E67DE87-7FAE-4F5D-B60D-8CCD09822C55}" type="datetimeFigureOut">
              <a:rPr lang="en-US" smtClean="0">
                <a:solidFill>
                  <a:prstClr val="black">
                    <a:tint val="75000"/>
                  </a:prstClr>
                </a:solidFill>
              </a:rPr>
              <a:pPr defTabSz="685783"/>
              <a:t>9/18/2018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783"/>
            <a:fld id="{4971ACC7-CBD7-49E9-BCD7-D974A92BFAA4}"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277593426"/>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6"/>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685783"/>
            <a:fld id="{5E67DE87-7FAE-4F5D-B60D-8CCD09822C55}" type="datetimeFigureOut">
              <a:rPr lang="en-US" smtClean="0">
                <a:solidFill>
                  <a:prstClr val="black">
                    <a:tint val="75000"/>
                  </a:prstClr>
                </a:solidFill>
              </a:rPr>
              <a:pPr defTabSz="685783"/>
              <a:t>9/18/2018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685783"/>
            <a:fld id="{4971ACC7-CBD7-49E9-BCD7-D974A92BFAA4}"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147529326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xStyles>
    <p:titleStyle>
      <a:lvl1pPr algn="l" defTabSz="514337"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5" indent="-128585" algn="l" defTabSz="514337"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54" indent="-128585" algn="l" defTabSz="514337"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22" indent="-128585" algn="l" defTabSz="514337"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91"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59"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28"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34" indent="-128585" algn="l" defTabSz="514337"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8"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2"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8" algn="l" defTabSz="514337" rtl="0" eaLnBrk="1" latinLnBrk="0" hangingPunct="1">
        <a:defRPr sz="1013"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10632DC-F871-4F57-A045-546763D6705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ts val="0"/>
              </a:spcBef>
              <a:spcAft>
                <a:spcPts val="0"/>
              </a:spcAft>
              <a:defRPr sz="900">
                <a:solidFill>
                  <a:schemeClr val="tx1">
                    <a:tint val="75000"/>
                  </a:schemeClr>
                </a:solidFill>
                <a:latin typeface="+mn-lt"/>
              </a:defRPr>
            </a:lvl1pPr>
          </a:lstStyle>
          <a:p>
            <a:pPr defTabSz="685800">
              <a:defRPr/>
            </a:pPr>
            <a:fld id="{A359E0ED-0FB3-3448-A941-43BE9E379B9A}" type="datetimeFigureOut">
              <a:rPr lang="en-US" smtClean="0">
                <a:solidFill>
                  <a:prstClr val="black">
                    <a:tint val="75000"/>
                  </a:prstClr>
                </a:solidFill>
              </a:rPr>
              <a:pPr defTabSz="685800">
                <a:defRPr/>
              </a:pPr>
              <a:t>9/18/2018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3BFA2F9-C6E4-4955-A129-41552597221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defTabSz="685800">
              <a:defRPr/>
            </a:pPr>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86A0DD8-1DAA-4DB0-BCA7-5665CED98C83}"/>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ts val="0"/>
              </a:spcBef>
              <a:spcAft>
                <a:spcPts val="0"/>
              </a:spcAft>
              <a:defRPr sz="900">
                <a:solidFill>
                  <a:schemeClr val="tx1">
                    <a:tint val="75000"/>
                  </a:schemeClr>
                </a:solidFill>
                <a:latin typeface="+mn-lt"/>
              </a:defRPr>
            </a:lvl1pPr>
          </a:lstStyle>
          <a:p>
            <a:pPr defTabSz="685800">
              <a:defRPr/>
            </a:pPr>
            <a:fld id="{49318761-4BA0-3D43-B12D-2368B3A8CAFF}"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9525677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charset="0"/>
        </a:defRPr>
      </a:lvl2pPr>
      <a:lvl3pPr algn="l" rtl="0" eaLnBrk="0" fontAlgn="base" hangingPunct="0">
        <a:lnSpc>
          <a:spcPct val="90000"/>
        </a:lnSpc>
        <a:spcBef>
          <a:spcPct val="0"/>
        </a:spcBef>
        <a:spcAft>
          <a:spcPct val="0"/>
        </a:spcAft>
        <a:defRPr sz="3300">
          <a:solidFill>
            <a:schemeClr val="tx1"/>
          </a:solidFill>
          <a:latin typeface="Calibri Light" charset="0"/>
        </a:defRPr>
      </a:lvl3pPr>
      <a:lvl4pPr algn="l" rtl="0" eaLnBrk="0" fontAlgn="base" hangingPunct="0">
        <a:lnSpc>
          <a:spcPct val="90000"/>
        </a:lnSpc>
        <a:spcBef>
          <a:spcPct val="0"/>
        </a:spcBef>
        <a:spcAft>
          <a:spcPct val="0"/>
        </a:spcAft>
        <a:defRPr sz="3300">
          <a:solidFill>
            <a:schemeClr val="tx1"/>
          </a:solidFill>
          <a:latin typeface="Calibri Light" charset="0"/>
        </a:defRPr>
      </a:lvl4pPr>
      <a:lvl5pPr algn="l" rtl="0" eaLnBrk="0" fontAlgn="base" hangingPunct="0">
        <a:lnSpc>
          <a:spcPct val="90000"/>
        </a:lnSpc>
        <a:spcBef>
          <a:spcPct val="0"/>
        </a:spcBef>
        <a:spcAft>
          <a:spcPct val="0"/>
        </a:spcAft>
        <a:defRPr sz="3300">
          <a:solidFill>
            <a:schemeClr val="tx1"/>
          </a:solidFill>
          <a:latin typeface="Calibri Light" charset="0"/>
        </a:defRPr>
      </a:lvl5pPr>
      <a:lvl6pPr marL="342900" algn="l" rtl="0" fontAlgn="base">
        <a:lnSpc>
          <a:spcPct val="90000"/>
        </a:lnSpc>
        <a:spcBef>
          <a:spcPct val="0"/>
        </a:spcBef>
        <a:spcAft>
          <a:spcPct val="0"/>
        </a:spcAft>
        <a:defRPr sz="3300">
          <a:solidFill>
            <a:schemeClr val="tx1"/>
          </a:solidFill>
          <a:latin typeface="Calibri Light" charset="0"/>
        </a:defRPr>
      </a:lvl6pPr>
      <a:lvl7pPr marL="685800" algn="l" rtl="0" fontAlgn="base">
        <a:lnSpc>
          <a:spcPct val="90000"/>
        </a:lnSpc>
        <a:spcBef>
          <a:spcPct val="0"/>
        </a:spcBef>
        <a:spcAft>
          <a:spcPct val="0"/>
        </a:spcAft>
        <a:defRPr sz="3300">
          <a:solidFill>
            <a:schemeClr val="tx1"/>
          </a:solidFill>
          <a:latin typeface="Calibri Light" charset="0"/>
        </a:defRPr>
      </a:lvl7pPr>
      <a:lvl8pPr marL="1028700" algn="l" rtl="0" fontAlgn="base">
        <a:lnSpc>
          <a:spcPct val="90000"/>
        </a:lnSpc>
        <a:spcBef>
          <a:spcPct val="0"/>
        </a:spcBef>
        <a:spcAft>
          <a:spcPct val="0"/>
        </a:spcAft>
        <a:defRPr sz="3300">
          <a:solidFill>
            <a:schemeClr val="tx1"/>
          </a:solidFill>
          <a:latin typeface="Calibri Light" charset="0"/>
        </a:defRPr>
      </a:lvl8pPr>
      <a:lvl9pPr marL="1371600" algn="l" rtl="0" fontAlgn="base">
        <a:lnSpc>
          <a:spcPct val="90000"/>
        </a:lnSpc>
        <a:spcBef>
          <a:spcPct val="0"/>
        </a:spcBef>
        <a:spcAft>
          <a:spcPct val="0"/>
        </a:spcAft>
        <a:defRPr sz="3300">
          <a:solidFill>
            <a:schemeClr val="tx1"/>
          </a:solidFill>
          <a:latin typeface="Calibri Light" charset="0"/>
        </a:defRPr>
      </a:lvl9pPr>
    </p:titleStyle>
    <p:bodyStyle>
      <a:lvl1pPr marL="171450" indent="-171450" algn="l"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hyperlink" Target="http://orweblog.oclc.org/stitching-costs/"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hyperlink" Target="https://creativecommons.org/licenses/by/4.0/" TargetMode="External"/><Relationship Id="rId5" Type="http://schemas.openxmlformats.org/officeDocument/2006/relationships/hyperlink" Target="https://doi.org/10.25333/C3PG8J" TargetMode="External"/><Relationship Id="rId4" Type="http://schemas.openxmlformats.org/officeDocument/2006/relationships/hyperlink" Target="http://www.oclc.org/research"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hyperlink" Target="https://creativecommons.org/licenses/by/4.0/" TargetMode="External"/><Relationship Id="rId5" Type="http://schemas.openxmlformats.org/officeDocument/2006/relationships/hyperlink" Target="https://doi.org/10.25333/C3Z039" TargetMode="External"/><Relationship Id="rId4" Type="http://schemas.openxmlformats.org/officeDocument/2006/relationships/hyperlink" Target="http://www.oclc.org/research"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1.png"/><Relationship Id="rId7" Type="http://schemas.openxmlformats.org/officeDocument/2006/relationships/hyperlink" Target="https://creativecommons.org/licenses/by/4.0/" TargetMode="External"/><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hyperlink" Target="https://doi.org/10.25333/C3PG8J" TargetMode="External"/><Relationship Id="rId5" Type="http://schemas.openxmlformats.org/officeDocument/2006/relationships/hyperlink" Target="https://doi.org/10.25333/C3Z039" TargetMode="External"/><Relationship Id="rId4" Type="http://schemas.openxmlformats.org/officeDocument/2006/relationships/hyperlink" Target="http://www.oclc.org/research"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hyperlink" Target="https://creativecommons.org/licenses/by/4.0/" TargetMode="External"/><Relationship Id="rId5" Type="http://schemas.openxmlformats.org/officeDocument/2006/relationships/hyperlink" Target="https://doi.org/10.25333/C3Z039" TargetMode="External"/><Relationship Id="rId4" Type="http://schemas.openxmlformats.org/officeDocument/2006/relationships/hyperlink" Target="http://www.oclc.org/research"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creativecommons.org/licenses/by/4.0/" TargetMode="External"/><Relationship Id="rId5" Type="http://schemas.openxmlformats.org/officeDocument/2006/relationships/hyperlink" Target="https://doi.org/10.25333/C3PG8J" TargetMode="External"/><Relationship Id="rId4" Type="http://schemas.openxmlformats.org/officeDocument/2006/relationships/hyperlink" Target="http://www.oclc.org/research"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hyperlink" Target="https://creativecommons.org/licenses/by/4.0/" TargetMode="External"/><Relationship Id="rId5" Type="http://schemas.openxmlformats.org/officeDocument/2006/relationships/hyperlink" Target="https://doi.org/10.25333/C3PG8J" TargetMode="External"/><Relationship Id="rId4" Type="http://schemas.openxmlformats.org/officeDocument/2006/relationships/hyperlink" Target="http://www.oclc.org/research"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oclc.org/research/themes/research-collections/rdm.html" TargetMode="External"/><Relationship Id="rId7" Type="http://schemas.openxmlformats.org/officeDocument/2006/relationships/hyperlink" Target="http://www.oclc.org/research/events/2017/07-25.html"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http://www.oclc.org/research/publications/library/2013/2013-08r.html" TargetMode="External"/><Relationship Id="rId5" Type="http://schemas.openxmlformats.org/officeDocument/2006/relationships/hyperlink" Target="http://www.oclc.org/research/publications/2016/oclcresearch-data-management-building-blocks-2016.html" TargetMode="External"/><Relationship Id="rId4" Type="http://schemas.openxmlformats.org/officeDocument/2006/relationships/hyperlink" Target="http://www.oclc.org/research/publications/2016/oclcresearch-making-research-data-management-sustainable-2016.html"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creativecommons.org/licenses/by/4.0/"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28.emf"/></Relationships>
</file>

<file path=ppt/slides/_rels/slide27.xml.rels><?xml version="1.0" encoding="UTF-8" standalone="yes"?>
<Relationships xmlns="http://schemas.openxmlformats.org/package/2006/relationships"><Relationship Id="rId8" Type="http://schemas.openxmlformats.org/officeDocument/2006/relationships/image" Target="../media/image34.tiff"/><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12.xml"/><Relationship Id="rId6" Type="http://schemas.openxmlformats.org/officeDocument/2006/relationships/image" Target="../media/image32.tiff"/><Relationship Id="rId5" Type="http://schemas.openxmlformats.org/officeDocument/2006/relationships/image" Target="../media/image31.tiff"/><Relationship Id="rId10" Type="http://schemas.openxmlformats.org/officeDocument/2006/relationships/image" Target="../media/image36.tiff"/><Relationship Id="rId4" Type="http://schemas.openxmlformats.org/officeDocument/2006/relationships/image" Target="../media/image30.tiff"/><Relationship Id="rId9" Type="http://schemas.openxmlformats.org/officeDocument/2006/relationships/image" Target="../media/image35.tiff"/></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12.xml"/><Relationship Id="rId6" Type="http://schemas.openxmlformats.org/officeDocument/2006/relationships/image" Target="../media/image36.tiff"/><Relationship Id="rId5" Type="http://schemas.openxmlformats.org/officeDocument/2006/relationships/image" Target="../media/image34.tiff"/><Relationship Id="rId4" Type="http://schemas.openxmlformats.org/officeDocument/2006/relationships/image" Target="../media/image30.tiff"/></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creativecommons.org/licenses/by/4.0/"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38.emf"/></Relationships>
</file>

<file path=ppt/slides/_rels/slide31.xml.rels><?xml version="1.0" encoding="UTF-8" standalone="yes"?>
<Relationships xmlns="http://schemas.openxmlformats.org/package/2006/relationships"><Relationship Id="rId3" Type="http://schemas.openxmlformats.org/officeDocument/2006/relationships/hyperlink" Target="http://www.oclc.org/research/themes/research-collections/rim.html" TargetMode="External"/><Relationship Id="rId2" Type="http://schemas.openxmlformats.org/officeDocument/2006/relationships/notesSlide" Target="../notesSlides/notesSlide31.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4.xml"/><Relationship Id="rId1" Type="http://schemas.openxmlformats.org/officeDocument/2006/relationships/slideLayout" Target="../slideLayouts/slideLayout3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creativecommons.org/licenses/by/4.0/" TargetMode="External"/><Relationship Id="rId2" Type="http://schemas.openxmlformats.org/officeDocument/2006/relationships/notesSlide" Target="../notesSlides/notesSlide40.xml"/><Relationship Id="rId1" Type="http://schemas.openxmlformats.org/officeDocument/2006/relationships/slideLayout" Target="../slideLayouts/slideLayout78.xml"/><Relationship Id="rId6" Type="http://schemas.openxmlformats.org/officeDocument/2006/relationships/hyperlink" Target="https://doi.org/10.25333/C3NK88" TargetMode="External"/><Relationship Id="rId5" Type="http://schemas.openxmlformats.org/officeDocument/2006/relationships/hyperlink" Target="http://www.oclc.org/research" TargetMode="External"/><Relationship Id="rId4" Type="http://schemas.openxmlformats.org/officeDocument/2006/relationships/image" Target="../media/image42.em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hyperlink" Target="https://www.narcis.nl/" TargetMode="External"/><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37.xml"/><Relationship Id="rId6" Type="http://schemas.openxmlformats.org/officeDocument/2006/relationships/image" Target="../media/image31.tiff"/><Relationship Id="rId5" Type="http://schemas.openxmlformats.org/officeDocument/2006/relationships/image" Target="../media/image47.png"/><Relationship Id="rId4" Type="http://schemas.openxmlformats.org/officeDocument/2006/relationships/image" Target="../media/image46.tiff"/><Relationship Id="rId9" Type="http://schemas.openxmlformats.org/officeDocument/2006/relationships/image" Target="../media/image49.tiff"/></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35.xml"/><Relationship Id="rId5" Type="http://schemas.openxmlformats.org/officeDocument/2006/relationships/image" Target="../media/image45.png"/><Relationship Id="rId4" Type="http://schemas.openxmlformats.org/officeDocument/2006/relationships/image" Target="../media/image50.tiff"/></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www.oclc.org/research/themes/research-collections/rim.html" TargetMode="External"/><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cdn.nmc.org/media/2017-nmc-horizon-report-library-EN.pdf"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hyperlink" Target="http://www.oclc.org/content/dam/research/publications/library/2014/oclcresearch-evolving-scholarly-record-2014-5-a4.pdf"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 y="1329876"/>
            <a:ext cx="5076390" cy="569387"/>
          </a:xfrm>
        </p:spPr>
        <p:txBody>
          <a:bodyPr/>
          <a:lstStyle/>
          <a:p>
            <a:r>
              <a:rPr lang="en-US"/>
              <a:t>Baltimore, MD - 1 November 2017    *   #</a:t>
            </a:r>
            <a:r>
              <a:rPr lang="en-US" err="1"/>
              <a:t>oclcrlp</a:t>
            </a:r>
            <a:endParaRPr lang="en-US"/>
          </a:p>
        </p:txBody>
      </p:sp>
      <p:sp>
        <p:nvSpPr>
          <p:cNvPr id="3" name="Text Placeholder 2"/>
          <p:cNvSpPr>
            <a:spLocks noGrp="1"/>
          </p:cNvSpPr>
          <p:nvPr>
            <p:ph type="body" sz="quarter" idx="16"/>
          </p:nvPr>
        </p:nvSpPr>
        <p:spPr/>
        <p:txBody>
          <a:bodyPr>
            <a:normAutofit fontScale="55000" lnSpcReduction="20000"/>
          </a:bodyPr>
          <a:lstStyle/>
          <a:p>
            <a:r>
              <a:rPr lang="en-US" dirty="0"/>
              <a:t>The interoperability imperative for libraries: supporting scholarly services and workflows</a:t>
            </a:r>
          </a:p>
        </p:txBody>
      </p:sp>
      <p:sp>
        <p:nvSpPr>
          <p:cNvPr id="4" name="Text Placeholder 3"/>
          <p:cNvSpPr>
            <a:spLocks noGrp="1"/>
          </p:cNvSpPr>
          <p:nvPr>
            <p:ph type="body" sz="quarter" idx="17"/>
          </p:nvPr>
        </p:nvSpPr>
        <p:spPr>
          <a:xfrm>
            <a:off x="728694" y="3206972"/>
            <a:ext cx="2031967" cy="400110"/>
          </a:xfrm>
        </p:spPr>
        <p:txBody>
          <a:bodyPr/>
          <a:lstStyle/>
          <a:p>
            <a:r>
              <a:rPr lang="en-US"/>
              <a:t>Rebecca Bryant</a:t>
            </a:r>
          </a:p>
        </p:txBody>
      </p:sp>
      <p:sp>
        <p:nvSpPr>
          <p:cNvPr id="5" name="Text Placeholder 4"/>
          <p:cNvSpPr>
            <a:spLocks noGrp="1"/>
          </p:cNvSpPr>
          <p:nvPr>
            <p:ph type="body" sz="quarter" idx="18"/>
          </p:nvPr>
        </p:nvSpPr>
        <p:spPr>
          <a:xfrm>
            <a:off x="728695" y="3613838"/>
            <a:ext cx="3533981" cy="935641"/>
          </a:xfrm>
        </p:spPr>
        <p:txBody>
          <a:bodyPr/>
          <a:lstStyle/>
          <a:p>
            <a:r>
              <a:rPr lang="en-US"/>
              <a:t>Senior Program Officer</a:t>
            </a:r>
          </a:p>
          <a:p>
            <a:r>
              <a:rPr lang="en-US"/>
              <a:t>    @rebeccabryant18</a:t>
            </a:r>
          </a:p>
          <a:p>
            <a:r>
              <a:rPr lang="en-US"/>
              <a:t>     </a:t>
            </a:r>
            <a:r>
              <a:rPr lang="mr-IN" err="1"/>
              <a:t>orcid.org</a:t>
            </a:r>
            <a:r>
              <a:rPr lang="mr-IN"/>
              <a:t>/0000-0002-0725-6493</a:t>
            </a:r>
            <a:r>
              <a:rPr lang="en-US"/>
              <a:t> </a:t>
            </a:r>
          </a:p>
        </p:txBody>
      </p:sp>
      <p:sp>
        <p:nvSpPr>
          <p:cNvPr id="6" name="Text Placeholder 3"/>
          <p:cNvSpPr txBox="1">
            <a:spLocks/>
          </p:cNvSpPr>
          <p:nvPr/>
        </p:nvSpPr>
        <p:spPr>
          <a:xfrm>
            <a:off x="5357401" y="3213728"/>
            <a:ext cx="1628266" cy="400110"/>
          </a:xfrm>
          <a:prstGeom prst="rect">
            <a:avLst/>
          </a:prstGeom>
        </p:spPr>
        <p:txBody>
          <a:bodyPr vert="horz" wrap="none" lIns="0">
            <a:spAutoFit/>
          </a:bodyPr>
          <a:lstStyle>
            <a:lvl1pPr marL="0" indent="0" algn="l" defTabSz="457200" rtl="0" eaLnBrk="1" latinLnBrk="0" hangingPunct="1">
              <a:spcBef>
                <a:spcPct val="20000"/>
              </a:spcBef>
              <a:buFont typeface="Arial"/>
              <a:buNone/>
              <a:defRPr sz="2000" b="1"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Roy Tennant</a:t>
            </a:r>
          </a:p>
        </p:txBody>
      </p:sp>
      <p:sp>
        <p:nvSpPr>
          <p:cNvPr id="7" name="Text Placeholder 4"/>
          <p:cNvSpPr txBox="1">
            <a:spLocks/>
          </p:cNvSpPr>
          <p:nvPr/>
        </p:nvSpPr>
        <p:spPr>
          <a:xfrm>
            <a:off x="5357402" y="3620594"/>
            <a:ext cx="3412153" cy="935641"/>
          </a:xfrm>
          <a:prstGeom prst="rect">
            <a:avLst/>
          </a:prstGeom>
        </p:spPr>
        <p:txBody>
          <a:bodyPr vert="horz" wrap="none" lIns="0" tIns="0">
            <a:spAutoFit/>
          </a:bodyPr>
          <a:lstStyle>
            <a:lvl1pPr marL="0" indent="0" algn="l" defTabSz="457200" rtl="0" eaLnBrk="1" latinLnBrk="0" hangingPunct="1">
              <a:spcBef>
                <a:spcPct val="20000"/>
              </a:spcBef>
              <a:buFont typeface="Arial"/>
              <a:buNone/>
              <a:defRPr sz="1700" b="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t>Senior Program Officer</a:t>
            </a:r>
          </a:p>
          <a:p>
            <a:r>
              <a:rPr lang="en-US"/>
              <a:t>     @</a:t>
            </a:r>
            <a:r>
              <a:rPr lang="en-US" err="1"/>
              <a:t>rtennant</a:t>
            </a:r>
            <a:endParaRPr lang="en-US"/>
          </a:p>
          <a:p>
            <a:r>
              <a:rPr lang="en-US"/>
              <a:t>    </a:t>
            </a:r>
            <a:r>
              <a:rPr lang="mr-IN" err="1"/>
              <a:t>orcid.org</a:t>
            </a:r>
            <a:r>
              <a:rPr lang="mr-IN"/>
              <a:t>/0000-0002-0725-6493</a:t>
            </a:r>
            <a:endParaRPr lang="en-US"/>
          </a:p>
        </p:txBody>
      </p:sp>
      <p:pic>
        <p:nvPicPr>
          <p:cNvPr id="8" name="Picture 7"/>
          <p:cNvPicPr>
            <a:picLocks noChangeAspect="1"/>
          </p:cNvPicPr>
          <p:nvPr/>
        </p:nvPicPr>
        <p:blipFill>
          <a:blip r:embed="rId3"/>
          <a:stretch>
            <a:fillRect/>
          </a:stretch>
        </p:blipFill>
        <p:spPr>
          <a:xfrm>
            <a:off x="728694" y="3973034"/>
            <a:ext cx="248171" cy="248171"/>
          </a:xfrm>
          <a:prstGeom prst="rect">
            <a:avLst/>
          </a:prstGeom>
        </p:spPr>
      </p:pic>
      <p:pic>
        <p:nvPicPr>
          <p:cNvPr id="9" name="Picture 8"/>
          <p:cNvPicPr>
            <a:picLocks noChangeAspect="1"/>
          </p:cNvPicPr>
          <p:nvPr/>
        </p:nvPicPr>
        <p:blipFill>
          <a:blip r:embed="rId3"/>
          <a:stretch>
            <a:fillRect/>
          </a:stretch>
        </p:blipFill>
        <p:spPr>
          <a:xfrm>
            <a:off x="5366586" y="3994132"/>
            <a:ext cx="248171" cy="248171"/>
          </a:xfrm>
          <a:prstGeom prst="rect">
            <a:avLst/>
          </a:prstGeom>
        </p:spPr>
      </p:pic>
      <p:pic>
        <p:nvPicPr>
          <p:cNvPr id="10" name="Picture 9"/>
          <p:cNvPicPr>
            <a:picLocks noChangeAspect="1"/>
          </p:cNvPicPr>
          <p:nvPr/>
        </p:nvPicPr>
        <p:blipFill>
          <a:blip r:embed="rId4"/>
          <a:stretch>
            <a:fillRect/>
          </a:stretch>
        </p:blipFill>
        <p:spPr>
          <a:xfrm>
            <a:off x="751179" y="4274224"/>
            <a:ext cx="203200" cy="203200"/>
          </a:xfrm>
          <a:prstGeom prst="rect">
            <a:avLst/>
          </a:prstGeom>
        </p:spPr>
      </p:pic>
      <p:pic>
        <p:nvPicPr>
          <p:cNvPr id="11" name="Picture 10"/>
          <p:cNvPicPr>
            <a:picLocks noChangeAspect="1"/>
          </p:cNvPicPr>
          <p:nvPr/>
        </p:nvPicPr>
        <p:blipFill>
          <a:blip r:embed="rId4"/>
          <a:stretch>
            <a:fillRect/>
          </a:stretch>
        </p:blipFill>
        <p:spPr>
          <a:xfrm>
            <a:off x="5372266" y="4297669"/>
            <a:ext cx="203200" cy="203200"/>
          </a:xfrm>
          <a:prstGeom prst="rect">
            <a:avLst/>
          </a:prstGeom>
        </p:spPr>
      </p:pic>
    </p:spTree>
    <p:extLst>
      <p:ext uri="{BB962C8B-B14F-4D97-AF65-F5344CB8AC3E}">
        <p14:creationId xmlns:p14="http://schemas.microsoft.com/office/powerpoint/2010/main" val="602409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sz="2400"/>
              <a:t>Rethinking Institutional Repository Strategies</a:t>
            </a:r>
          </a:p>
        </p:txBody>
      </p:sp>
      <p:pic>
        <p:nvPicPr>
          <p:cNvPr id="2" name="Picture 1"/>
          <p:cNvPicPr>
            <a:picLocks noChangeAspect="1"/>
          </p:cNvPicPr>
          <p:nvPr/>
        </p:nvPicPr>
        <p:blipFill>
          <a:blip r:embed="rId3"/>
          <a:stretch>
            <a:fillRect/>
          </a:stretch>
        </p:blipFill>
        <p:spPr>
          <a:xfrm>
            <a:off x="5720934" y="1029746"/>
            <a:ext cx="2711256" cy="3510643"/>
          </a:xfrm>
          <a:prstGeom prst="rect">
            <a:avLst/>
          </a:prstGeom>
          <a:effectLst>
            <a:innerShdw blurRad="114300">
              <a:prstClr val="black"/>
            </a:innerShdw>
          </a:effectLst>
        </p:spPr>
      </p:pic>
      <p:sp>
        <p:nvSpPr>
          <p:cNvPr id="3" name="TextBox 2"/>
          <p:cNvSpPr txBox="1"/>
          <p:nvPr/>
        </p:nvSpPr>
        <p:spPr>
          <a:xfrm>
            <a:off x="340786" y="4109502"/>
            <a:ext cx="5496488" cy="430887"/>
          </a:xfrm>
          <a:prstGeom prst="rect">
            <a:avLst/>
          </a:prstGeom>
          <a:noFill/>
        </p:spPr>
        <p:txBody>
          <a:bodyPr wrap="square" rtlCol="0">
            <a:spAutoFit/>
          </a:bodyPr>
          <a:lstStyle/>
          <a:p>
            <a:r>
              <a:rPr lang="en-US" sz="1100"/>
              <a:t>https://</a:t>
            </a:r>
            <a:r>
              <a:rPr lang="en-US" sz="1100" err="1"/>
              <a:t>www.cni.org</a:t>
            </a:r>
            <a:r>
              <a:rPr lang="en-US" sz="1100"/>
              <a:t>/</a:t>
            </a:r>
            <a:r>
              <a:rPr lang="en-US" sz="1100" err="1"/>
              <a:t>wp</a:t>
            </a:r>
            <a:r>
              <a:rPr lang="en-US" sz="1100"/>
              <a:t>-content/uploads/2017/05/CNI-rethinking-irs-exec-rndtbl.report.S17.v1.pdf</a:t>
            </a:r>
          </a:p>
        </p:txBody>
      </p:sp>
      <p:sp>
        <p:nvSpPr>
          <p:cNvPr id="5" name="TextBox 4"/>
          <p:cNvSpPr txBox="1"/>
          <p:nvPr/>
        </p:nvSpPr>
        <p:spPr>
          <a:xfrm>
            <a:off x="619125" y="1030288"/>
            <a:ext cx="4924425" cy="2246769"/>
          </a:xfrm>
          <a:prstGeom prst="rect">
            <a:avLst/>
          </a:prstGeom>
          <a:noFill/>
        </p:spPr>
        <p:txBody>
          <a:bodyPr wrap="square" rtlCol="0" anchor="t">
            <a:spAutoFit/>
          </a:bodyPr>
          <a:lstStyle/>
          <a:p>
            <a:pPr marL="285750" indent="-285750">
              <a:buFont typeface="Arial"/>
              <a:buChar char="•"/>
            </a:pPr>
            <a:r>
              <a:rPr lang="en-US" sz="2000"/>
              <a:t>How</a:t>
            </a:r>
            <a:r>
              <a:rPr lang="en-US" sz="2000">
                <a:cs typeface="Arial"/>
              </a:rPr>
              <a:t> does the IR relate (or not) to other systems? RIM, RDM, repositories of digitized content?</a:t>
            </a:r>
            <a:endParaRPr lang="en-US">
              <a:cs typeface="Arial"/>
            </a:endParaRPr>
          </a:p>
          <a:p>
            <a:pPr marL="285750" indent="-285750">
              <a:buFont typeface="Arial"/>
              <a:buChar char="•"/>
            </a:pPr>
            <a:r>
              <a:rPr lang="en-US" sz="2000">
                <a:cs typeface="Arial"/>
              </a:rPr>
              <a:t>Is it possible to have one system fulfill a variety of roles?</a:t>
            </a:r>
            <a:endParaRPr lang="en-US">
              <a:cs typeface="Arial"/>
            </a:endParaRPr>
          </a:p>
          <a:p>
            <a:pPr marL="285750" indent="-285750">
              <a:buFont typeface="Arial"/>
              <a:buChar char="•"/>
            </a:pPr>
            <a:r>
              <a:rPr lang="en-US" sz="2000">
                <a:cs typeface="Arial"/>
              </a:rPr>
              <a:t>What next steps are you contemplating?</a:t>
            </a:r>
            <a:endParaRPr lang="en-US">
              <a:cs typeface="Arial"/>
            </a:endParaRPr>
          </a:p>
        </p:txBody>
      </p:sp>
    </p:spTree>
    <p:extLst>
      <p:ext uri="{BB962C8B-B14F-4D97-AF65-F5344CB8AC3E}">
        <p14:creationId xmlns:p14="http://schemas.microsoft.com/office/powerpoint/2010/main" val="281593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“Stitching costs”</a:t>
            </a:r>
          </a:p>
        </p:txBody>
      </p:sp>
      <p:pic>
        <p:nvPicPr>
          <p:cNvPr id="3" name="Picture 2"/>
          <p:cNvPicPr>
            <a:picLocks noChangeAspect="1"/>
          </p:cNvPicPr>
          <p:nvPr/>
        </p:nvPicPr>
        <p:blipFill>
          <a:blip r:embed="rId3"/>
          <a:stretch>
            <a:fillRect/>
          </a:stretch>
        </p:blipFill>
        <p:spPr>
          <a:xfrm>
            <a:off x="4560360" y="686525"/>
            <a:ext cx="4059251" cy="3285398"/>
          </a:xfrm>
          <a:prstGeom prst="rect">
            <a:avLst/>
          </a:prstGeom>
          <a:effectLst>
            <a:innerShdw blurRad="114300">
              <a:prstClr val="black"/>
            </a:innerShdw>
          </a:effectLst>
        </p:spPr>
      </p:pic>
      <p:sp>
        <p:nvSpPr>
          <p:cNvPr id="4" name="TextBox 3"/>
          <p:cNvSpPr txBox="1"/>
          <p:nvPr/>
        </p:nvSpPr>
        <p:spPr>
          <a:xfrm>
            <a:off x="115950" y="4430541"/>
            <a:ext cx="8888819" cy="246221"/>
          </a:xfrm>
          <a:prstGeom prst="rect">
            <a:avLst/>
          </a:prstGeom>
          <a:noFill/>
        </p:spPr>
        <p:txBody>
          <a:bodyPr wrap="square" rtlCol="0">
            <a:spAutoFit/>
          </a:bodyPr>
          <a:lstStyle/>
          <a:p>
            <a:pPr algn="ctr"/>
            <a:r>
              <a:rPr lang="en-US" sz="1000"/>
              <a:t>Dempsey, </a:t>
            </a:r>
            <a:r>
              <a:rPr lang="en-US" sz="1000" err="1"/>
              <a:t>Lorcan</a:t>
            </a:r>
            <a:r>
              <a:rPr lang="en-US" sz="1000"/>
              <a:t>. “Stitching Costs.” </a:t>
            </a:r>
            <a:r>
              <a:rPr lang="en-US" sz="1000" i="1" err="1"/>
              <a:t>Lorcan</a:t>
            </a:r>
            <a:r>
              <a:rPr lang="en-US" sz="1000" i="1"/>
              <a:t> Dempsey’s Weblog</a:t>
            </a:r>
            <a:r>
              <a:rPr lang="en-US" sz="1000"/>
              <a:t>. October 8, 2008. </a:t>
            </a:r>
            <a:r>
              <a:rPr lang="en-US" sz="1000">
                <a:hlinkClick r:id="rId4"/>
              </a:rPr>
              <a:t>http://orweblog.oclc.org/stitching-costs/</a:t>
            </a:r>
            <a:r>
              <a:rPr lang="en-US" sz="1000"/>
              <a:t>. </a:t>
            </a:r>
          </a:p>
        </p:txBody>
      </p:sp>
      <p:sp>
        <p:nvSpPr>
          <p:cNvPr id="5" name="TextBox 4"/>
          <p:cNvSpPr txBox="1"/>
          <p:nvPr/>
        </p:nvSpPr>
        <p:spPr>
          <a:xfrm>
            <a:off x="435935" y="1127052"/>
            <a:ext cx="3964102" cy="2492990"/>
          </a:xfrm>
          <a:prstGeom prst="rect">
            <a:avLst/>
          </a:prstGeom>
          <a:noFill/>
        </p:spPr>
        <p:txBody>
          <a:bodyPr wrap="square" rtlCol="0">
            <a:spAutoFit/>
          </a:bodyPr>
          <a:lstStyle/>
          <a:p>
            <a:pPr marL="285750" indent="-285750">
              <a:buFont typeface="Arial" charset="0"/>
              <a:buChar char="•"/>
            </a:pPr>
            <a:r>
              <a:rPr lang="en-US"/>
              <a:t>Integration costs</a:t>
            </a:r>
          </a:p>
          <a:p>
            <a:pPr marL="285750" indent="-285750">
              <a:buFont typeface="Arial" charset="0"/>
              <a:buChar char="•"/>
            </a:pPr>
            <a:r>
              <a:rPr lang="en-US"/>
              <a:t>Increased need for interoperable &amp;/or integration between these 3 service categories</a:t>
            </a:r>
          </a:p>
          <a:p>
            <a:pPr marL="285750" indent="-285750">
              <a:buFont typeface="Arial" charset="0"/>
              <a:buChar char="•"/>
            </a:pPr>
            <a:r>
              <a:rPr lang="en-US"/>
              <a:t>Institutional scale</a:t>
            </a:r>
          </a:p>
          <a:p>
            <a:pPr marL="285750" indent="-285750">
              <a:buFont typeface="Arial" charset="0"/>
              <a:buChar char="•"/>
            </a:pPr>
            <a:r>
              <a:rPr lang="en-US"/>
              <a:t>Drivers include:</a:t>
            </a:r>
          </a:p>
          <a:p>
            <a:pPr marL="742950" lvl="1" indent="-285750">
              <a:buFont typeface="Arial" charset="0"/>
              <a:buChar char="•"/>
            </a:pPr>
            <a:r>
              <a:rPr lang="en-US" sz="1600"/>
              <a:t>&gt; researcher workflows</a:t>
            </a:r>
          </a:p>
          <a:p>
            <a:pPr marL="742950" lvl="1" indent="-285750">
              <a:buFont typeface="Arial" charset="0"/>
              <a:buChar char="•"/>
            </a:pPr>
            <a:r>
              <a:rPr lang="en-US" sz="1600"/>
              <a:t>&gt; metadata harvesting at scale</a:t>
            </a:r>
          </a:p>
          <a:p>
            <a:pPr marL="742950" lvl="1" indent="-285750">
              <a:buFont typeface="Arial" charset="0"/>
              <a:buChar char="•"/>
            </a:pPr>
            <a:r>
              <a:rPr lang="en-US" sz="1600"/>
              <a:t>&gt; OA mandates/tracking needed</a:t>
            </a:r>
          </a:p>
        </p:txBody>
      </p:sp>
    </p:spTree>
    <p:extLst>
      <p:ext uri="{BB962C8B-B14F-4D97-AF65-F5344CB8AC3E}">
        <p14:creationId xmlns:p14="http://schemas.microsoft.com/office/powerpoint/2010/main" val="88516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B6D5"/>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5046718" y="1525308"/>
            <a:ext cx="2419913" cy="2419913"/>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ndParaRPr>
          </a:p>
        </p:txBody>
      </p:sp>
      <p:sp>
        <p:nvSpPr>
          <p:cNvPr id="28" name="TextBox 27"/>
          <p:cNvSpPr txBox="1"/>
          <p:nvPr/>
        </p:nvSpPr>
        <p:spPr>
          <a:xfrm>
            <a:off x="4899627" y="3841584"/>
            <a:ext cx="1266528" cy="646331"/>
          </a:xfrm>
          <a:prstGeom prst="rect">
            <a:avLst/>
          </a:prstGeom>
          <a:noFill/>
        </p:spPr>
        <p:txBody>
          <a:bodyPr wrap="square" rtlCol="0">
            <a:spAutoFit/>
          </a:bodyPr>
          <a:lstStyle/>
          <a:p>
            <a:pPr defTabSz="685783"/>
            <a:r>
              <a:rPr lang="en-US" sz="1200" b="1">
                <a:solidFill>
                  <a:prstClr val="white"/>
                </a:solidFill>
              </a:rPr>
              <a:t>Office of undergraduate research</a:t>
            </a:r>
          </a:p>
        </p:txBody>
      </p:sp>
      <p:sp>
        <p:nvSpPr>
          <p:cNvPr id="29" name="TextBox 28"/>
          <p:cNvSpPr txBox="1"/>
          <p:nvPr/>
        </p:nvSpPr>
        <p:spPr>
          <a:xfrm>
            <a:off x="7497580" y="3192493"/>
            <a:ext cx="1033430" cy="461665"/>
          </a:xfrm>
          <a:prstGeom prst="rect">
            <a:avLst/>
          </a:prstGeom>
          <a:noFill/>
        </p:spPr>
        <p:txBody>
          <a:bodyPr wrap="square" rtlCol="0">
            <a:spAutoFit/>
          </a:bodyPr>
          <a:lstStyle/>
          <a:p>
            <a:pPr defTabSz="685783"/>
            <a:r>
              <a:rPr lang="en-US" sz="1200" b="1">
                <a:solidFill>
                  <a:prstClr val="white"/>
                </a:solidFill>
              </a:rPr>
              <a:t>Disciplines &amp; departments</a:t>
            </a:r>
          </a:p>
        </p:txBody>
      </p:sp>
      <p:sp>
        <p:nvSpPr>
          <p:cNvPr id="31" name="TextBox 30"/>
          <p:cNvSpPr txBox="1"/>
          <p:nvPr/>
        </p:nvSpPr>
        <p:spPr>
          <a:xfrm>
            <a:off x="3233414" y="3329649"/>
            <a:ext cx="1612788" cy="276999"/>
          </a:xfrm>
          <a:prstGeom prst="rect">
            <a:avLst/>
          </a:prstGeom>
          <a:noFill/>
        </p:spPr>
        <p:txBody>
          <a:bodyPr wrap="square" rtlCol="0">
            <a:spAutoFit/>
          </a:bodyPr>
          <a:lstStyle/>
          <a:p>
            <a:pPr defTabSz="685783"/>
            <a:r>
              <a:rPr lang="en-US" sz="1200" b="1">
                <a:solidFill>
                  <a:prstClr val="white"/>
                </a:solidFill>
              </a:rPr>
              <a:t>Graduate school </a:t>
            </a:r>
          </a:p>
        </p:txBody>
      </p:sp>
      <p:sp>
        <p:nvSpPr>
          <p:cNvPr id="32" name="TextBox 31"/>
          <p:cNvSpPr txBox="1"/>
          <p:nvPr/>
        </p:nvSpPr>
        <p:spPr>
          <a:xfrm>
            <a:off x="4591931" y="566837"/>
            <a:ext cx="1646267" cy="461665"/>
          </a:xfrm>
          <a:prstGeom prst="rect">
            <a:avLst/>
          </a:prstGeom>
          <a:noFill/>
        </p:spPr>
        <p:txBody>
          <a:bodyPr wrap="square" rtlCol="0">
            <a:spAutoFit/>
          </a:bodyPr>
          <a:lstStyle/>
          <a:p>
            <a:pPr defTabSz="685783"/>
            <a:r>
              <a:rPr lang="en-US" sz="1200" b="1">
                <a:solidFill>
                  <a:prstClr val="white"/>
                </a:solidFill>
              </a:rPr>
              <a:t>Vice president for research</a:t>
            </a:r>
          </a:p>
        </p:txBody>
      </p:sp>
      <p:sp>
        <p:nvSpPr>
          <p:cNvPr id="33" name="TextBox 32"/>
          <p:cNvSpPr txBox="1"/>
          <p:nvPr/>
        </p:nvSpPr>
        <p:spPr>
          <a:xfrm>
            <a:off x="4421495" y="1798190"/>
            <a:ext cx="682488" cy="276999"/>
          </a:xfrm>
          <a:prstGeom prst="rect">
            <a:avLst/>
          </a:prstGeom>
          <a:noFill/>
        </p:spPr>
        <p:txBody>
          <a:bodyPr wrap="square" rtlCol="0">
            <a:spAutoFit/>
          </a:bodyPr>
          <a:lstStyle/>
          <a:p>
            <a:pPr defTabSz="685783"/>
            <a:r>
              <a:rPr lang="en-US" sz="1200" b="1">
                <a:solidFill>
                  <a:prstClr val="white"/>
                </a:solidFill>
              </a:rPr>
              <a:t>Provost</a:t>
            </a:r>
          </a:p>
        </p:txBody>
      </p:sp>
      <p:sp>
        <p:nvSpPr>
          <p:cNvPr id="34" name="TextBox 33"/>
          <p:cNvSpPr txBox="1"/>
          <p:nvPr/>
        </p:nvSpPr>
        <p:spPr>
          <a:xfrm>
            <a:off x="3568534" y="1382209"/>
            <a:ext cx="1311889" cy="461665"/>
          </a:xfrm>
          <a:prstGeom prst="rect">
            <a:avLst/>
          </a:prstGeom>
          <a:noFill/>
        </p:spPr>
        <p:txBody>
          <a:bodyPr wrap="square" rtlCol="0">
            <a:spAutoFit/>
          </a:bodyPr>
          <a:lstStyle/>
          <a:p>
            <a:pPr defTabSz="685783"/>
            <a:r>
              <a:rPr lang="en-US" sz="1200" b="1">
                <a:solidFill>
                  <a:prstClr val="white"/>
                </a:solidFill>
              </a:rPr>
              <a:t>Institutional Reporting</a:t>
            </a:r>
          </a:p>
        </p:txBody>
      </p:sp>
      <p:sp>
        <p:nvSpPr>
          <p:cNvPr id="36" name="TextBox 35"/>
          <p:cNvSpPr txBox="1"/>
          <p:nvPr/>
        </p:nvSpPr>
        <p:spPr>
          <a:xfrm>
            <a:off x="5328466" y="1144687"/>
            <a:ext cx="648140" cy="276999"/>
          </a:xfrm>
          <a:prstGeom prst="rect">
            <a:avLst/>
          </a:prstGeom>
          <a:noFill/>
        </p:spPr>
        <p:txBody>
          <a:bodyPr wrap="square" rtlCol="0">
            <a:spAutoFit/>
          </a:bodyPr>
          <a:lstStyle/>
          <a:p>
            <a:pPr defTabSz="685783"/>
            <a:r>
              <a:rPr lang="en-US" sz="1200" b="1">
                <a:solidFill>
                  <a:prstClr val="white"/>
                </a:solidFill>
              </a:rPr>
              <a:t>CIO</a:t>
            </a:r>
          </a:p>
        </p:txBody>
      </p:sp>
      <p:sp>
        <p:nvSpPr>
          <p:cNvPr id="37" name="TextBox 36"/>
          <p:cNvSpPr txBox="1"/>
          <p:nvPr/>
        </p:nvSpPr>
        <p:spPr>
          <a:xfrm>
            <a:off x="6759624" y="4284533"/>
            <a:ext cx="1414012" cy="646331"/>
          </a:xfrm>
          <a:prstGeom prst="rect">
            <a:avLst/>
          </a:prstGeom>
          <a:noFill/>
        </p:spPr>
        <p:txBody>
          <a:bodyPr wrap="square" rtlCol="0">
            <a:spAutoFit/>
          </a:bodyPr>
          <a:lstStyle/>
          <a:p>
            <a:pPr defTabSz="685783"/>
            <a:r>
              <a:rPr lang="en-US" sz="1200" b="1">
                <a:solidFill>
                  <a:prstClr val="white"/>
                </a:solidFill>
              </a:rPr>
              <a:t>Campus center for teaching &amp; learning</a:t>
            </a:r>
          </a:p>
        </p:txBody>
      </p:sp>
      <p:sp>
        <p:nvSpPr>
          <p:cNvPr id="3" name="TextBox 2"/>
          <p:cNvSpPr txBox="1"/>
          <p:nvPr/>
        </p:nvSpPr>
        <p:spPr>
          <a:xfrm>
            <a:off x="2514437" y="922074"/>
            <a:ext cx="973224" cy="461665"/>
          </a:xfrm>
          <a:prstGeom prst="rect">
            <a:avLst/>
          </a:prstGeom>
          <a:noFill/>
        </p:spPr>
        <p:txBody>
          <a:bodyPr wrap="square" rtlCol="0">
            <a:spAutoFit/>
          </a:bodyPr>
          <a:lstStyle/>
          <a:p>
            <a:pPr defTabSz="685783"/>
            <a:r>
              <a:rPr lang="en-US" sz="1200" b="1">
                <a:solidFill>
                  <a:prstClr val="white"/>
                </a:solidFill>
              </a:rPr>
              <a:t>Medical center</a:t>
            </a:r>
          </a:p>
        </p:txBody>
      </p:sp>
      <p:sp>
        <p:nvSpPr>
          <p:cNvPr id="6" name="TextBox 5"/>
          <p:cNvSpPr txBox="1"/>
          <p:nvPr/>
        </p:nvSpPr>
        <p:spPr>
          <a:xfrm>
            <a:off x="2526685" y="2572789"/>
            <a:ext cx="184731" cy="276999"/>
          </a:xfrm>
          <a:prstGeom prst="rect">
            <a:avLst/>
          </a:prstGeom>
          <a:noFill/>
        </p:spPr>
        <p:txBody>
          <a:bodyPr wrap="none" rtlCol="0">
            <a:spAutoFit/>
          </a:bodyPr>
          <a:lstStyle/>
          <a:p>
            <a:pPr defTabSz="685783"/>
            <a:endParaRPr lang="en-US" sz="1200" b="1">
              <a:solidFill>
                <a:prstClr val="white"/>
              </a:solidFill>
            </a:endParaRPr>
          </a:p>
        </p:txBody>
      </p:sp>
      <p:sp>
        <p:nvSpPr>
          <p:cNvPr id="26" name="TextBox 25"/>
          <p:cNvSpPr txBox="1"/>
          <p:nvPr/>
        </p:nvSpPr>
        <p:spPr>
          <a:xfrm>
            <a:off x="3312482" y="1132107"/>
            <a:ext cx="1712733" cy="276999"/>
          </a:xfrm>
          <a:prstGeom prst="rect">
            <a:avLst/>
          </a:prstGeom>
          <a:noFill/>
        </p:spPr>
        <p:txBody>
          <a:bodyPr wrap="square" rtlCol="0">
            <a:spAutoFit/>
          </a:bodyPr>
          <a:lstStyle/>
          <a:p>
            <a:pPr defTabSz="685783"/>
            <a:r>
              <a:rPr lang="en-US" sz="1200" b="1">
                <a:solidFill>
                  <a:prstClr val="white"/>
                </a:solidFill>
              </a:rPr>
              <a:t>Tech Transfer Office</a:t>
            </a:r>
          </a:p>
        </p:txBody>
      </p:sp>
      <p:sp>
        <p:nvSpPr>
          <p:cNvPr id="2" name="TextBox 1"/>
          <p:cNvSpPr txBox="1"/>
          <p:nvPr/>
        </p:nvSpPr>
        <p:spPr>
          <a:xfrm>
            <a:off x="6033330" y="2532196"/>
            <a:ext cx="817470" cy="300082"/>
          </a:xfrm>
          <a:prstGeom prst="rect">
            <a:avLst/>
          </a:prstGeom>
          <a:noFill/>
          <a:ln>
            <a:solidFill>
              <a:srgbClr val="C00000"/>
            </a:solidFill>
          </a:ln>
        </p:spPr>
        <p:txBody>
          <a:bodyPr wrap="square" rtlCol="0">
            <a:spAutoFit/>
          </a:bodyPr>
          <a:lstStyle/>
          <a:p>
            <a:pPr defTabSz="685783"/>
            <a:r>
              <a:rPr lang="en-US" sz="1350" b="1">
                <a:solidFill>
                  <a:prstClr val="white"/>
                </a:solidFill>
              </a:rPr>
              <a:t>LIBRARY</a:t>
            </a:r>
          </a:p>
        </p:txBody>
      </p:sp>
      <p:sp>
        <p:nvSpPr>
          <p:cNvPr id="38" name="TextBox 37"/>
          <p:cNvSpPr txBox="1"/>
          <p:nvPr/>
        </p:nvSpPr>
        <p:spPr>
          <a:xfrm>
            <a:off x="2493084" y="1854328"/>
            <a:ext cx="1137433" cy="646331"/>
          </a:xfrm>
          <a:prstGeom prst="rect">
            <a:avLst/>
          </a:prstGeom>
          <a:noFill/>
        </p:spPr>
        <p:txBody>
          <a:bodyPr wrap="square" rtlCol="0">
            <a:spAutoFit/>
          </a:bodyPr>
          <a:lstStyle/>
          <a:p>
            <a:pPr defTabSz="685783"/>
            <a:r>
              <a:rPr lang="en-US" sz="1200" b="1">
                <a:solidFill>
                  <a:prstClr val="white"/>
                </a:solidFill>
              </a:rPr>
              <a:t>Advancement &amp; corporate relations </a:t>
            </a:r>
          </a:p>
        </p:txBody>
      </p:sp>
      <p:sp>
        <p:nvSpPr>
          <p:cNvPr id="7" name="Rectangle 6"/>
          <p:cNvSpPr/>
          <p:nvPr/>
        </p:nvSpPr>
        <p:spPr>
          <a:xfrm>
            <a:off x="3537841" y="2073675"/>
            <a:ext cx="1245469" cy="276999"/>
          </a:xfrm>
          <a:prstGeom prst="rect">
            <a:avLst/>
          </a:prstGeom>
        </p:spPr>
        <p:txBody>
          <a:bodyPr wrap="none">
            <a:spAutoFit/>
          </a:bodyPr>
          <a:lstStyle/>
          <a:p>
            <a:pPr defTabSz="685783"/>
            <a:r>
              <a:rPr lang="en-US" sz="1200" b="1">
                <a:solidFill>
                  <a:prstClr val="white"/>
                </a:solidFill>
              </a:rPr>
              <a:t>Data Warehouse</a:t>
            </a:r>
          </a:p>
        </p:txBody>
      </p:sp>
      <p:sp>
        <p:nvSpPr>
          <p:cNvPr id="40" name="Arc 39"/>
          <p:cNvSpPr/>
          <p:nvPr/>
        </p:nvSpPr>
        <p:spPr>
          <a:xfrm rot="3888225">
            <a:off x="3492690" y="849482"/>
            <a:ext cx="2449027" cy="2826559"/>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900" b="1">
              <a:solidFill>
                <a:prstClr val="white"/>
              </a:solidFill>
            </a:endParaRPr>
          </a:p>
        </p:txBody>
      </p:sp>
      <p:sp>
        <p:nvSpPr>
          <p:cNvPr id="30" name="TextBox 29"/>
          <p:cNvSpPr txBox="1"/>
          <p:nvPr/>
        </p:nvSpPr>
        <p:spPr>
          <a:xfrm>
            <a:off x="2370615" y="1530231"/>
            <a:ext cx="1311889" cy="276999"/>
          </a:xfrm>
          <a:prstGeom prst="rect">
            <a:avLst/>
          </a:prstGeom>
          <a:noFill/>
        </p:spPr>
        <p:txBody>
          <a:bodyPr wrap="square" rtlCol="0">
            <a:spAutoFit/>
          </a:bodyPr>
          <a:lstStyle/>
          <a:p>
            <a:pPr defTabSz="685783"/>
            <a:r>
              <a:rPr lang="en-US" sz="1200" b="1">
                <a:solidFill>
                  <a:prstClr val="white"/>
                </a:solidFill>
              </a:rPr>
              <a:t>News Bureau</a:t>
            </a:r>
          </a:p>
        </p:txBody>
      </p:sp>
      <p:sp>
        <p:nvSpPr>
          <p:cNvPr id="35" name="Arc 34"/>
          <p:cNvSpPr/>
          <p:nvPr/>
        </p:nvSpPr>
        <p:spPr>
          <a:xfrm rot="8504012">
            <a:off x="5136366" y="-316900"/>
            <a:ext cx="2214994" cy="2826559"/>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1013">
              <a:solidFill>
                <a:prstClr val="black"/>
              </a:solidFill>
            </a:endParaRPr>
          </a:p>
        </p:txBody>
      </p:sp>
      <p:sp>
        <p:nvSpPr>
          <p:cNvPr id="43" name="Arc 42"/>
          <p:cNvSpPr/>
          <p:nvPr/>
        </p:nvSpPr>
        <p:spPr>
          <a:xfrm rot="15427944">
            <a:off x="5758964" y="1942792"/>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1200">
              <a:solidFill>
                <a:prstClr val="white"/>
              </a:solidFill>
            </a:endParaRPr>
          </a:p>
        </p:txBody>
      </p:sp>
      <p:sp>
        <p:nvSpPr>
          <p:cNvPr id="44" name="Arc 43"/>
          <p:cNvSpPr/>
          <p:nvPr/>
        </p:nvSpPr>
        <p:spPr>
          <a:xfrm rot="19682342">
            <a:off x="4270515" y="2443713"/>
            <a:ext cx="2035861" cy="3279551"/>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1013">
              <a:solidFill>
                <a:prstClr val="black"/>
              </a:solidFill>
            </a:endParaRPr>
          </a:p>
        </p:txBody>
      </p:sp>
      <p:sp>
        <p:nvSpPr>
          <p:cNvPr id="45" name="Arc 44"/>
          <p:cNvSpPr/>
          <p:nvPr/>
        </p:nvSpPr>
        <p:spPr>
          <a:xfrm rot="10800000">
            <a:off x="6786321" y="1152242"/>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1200">
              <a:solidFill>
                <a:prstClr val="white"/>
              </a:solidFill>
            </a:endParaRPr>
          </a:p>
        </p:txBody>
      </p:sp>
      <p:sp>
        <p:nvSpPr>
          <p:cNvPr id="39" name="TextBox 38"/>
          <p:cNvSpPr txBox="1"/>
          <p:nvPr/>
        </p:nvSpPr>
        <p:spPr>
          <a:xfrm>
            <a:off x="3460995" y="2640160"/>
            <a:ext cx="1311889" cy="276999"/>
          </a:xfrm>
          <a:prstGeom prst="rect">
            <a:avLst/>
          </a:prstGeom>
          <a:noFill/>
        </p:spPr>
        <p:txBody>
          <a:bodyPr wrap="square" rtlCol="0">
            <a:spAutoFit/>
          </a:bodyPr>
          <a:lstStyle/>
          <a:p>
            <a:pPr defTabSz="685783"/>
            <a:r>
              <a:rPr lang="en-US" sz="1200" b="1">
                <a:solidFill>
                  <a:prstClr val="white"/>
                </a:solidFill>
              </a:rPr>
              <a:t>Colleges &amp; depts</a:t>
            </a:r>
          </a:p>
        </p:txBody>
      </p:sp>
      <p:sp>
        <p:nvSpPr>
          <p:cNvPr id="14" name="TextBox 13"/>
          <p:cNvSpPr txBox="1"/>
          <p:nvPr/>
        </p:nvSpPr>
        <p:spPr>
          <a:xfrm>
            <a:off x="5849056" y="1567608"/>
            <a:ext cx="1171013" cy="715581"/>
          </a:xfrm>
          <a:prstGeom prst="rect">
            <a:avLst/>
          </a:prstGeom>
          <a:solidFill>
            <a:srgbClr val="FFFFFF"/>
          </a:solidFill>
        </p:spPr>
        <p:txBody>
          <a:bodyPr wrap="square" rtlCol="0">
            <a:spAutoFit/>
          </a:bodyPr>
          <a:lstStyle/>
          <a:p>
            <a:pPr algn="ctr" defTabSz="685783"/>
            <a:r>
              <a:rPr lang="en-US" sz="1350" b="1">
                <a:solidFill>
                  <a:srgbClr val="C00000"/>
                </a:solidFill>
              </a:rPr>
              <a:t>Research Data Management</a:t>
            </a:r>
          </a:p>
        </p:txBody>
      </p:sp>
      <p:sp>
        <p:nvSpPr>
          <p:cNvPr id="19" name="TextBox 18"/>
          <p:cNvSpPr txBox="1"/>
          <p:nvPr/>
        </p:nvSpPr>
        <p:spPr>
          <a:xfrm>
            <a:off x="7038974" y="2390252"/>
            <a:ext cx="994988" cy="507831"/>
          </a:xfrm>
          <a:prstGeom prst="rect">
            <a:avLst/>
          </a:prstGeom>
          <a:solidFill>
            <a:srgbClr val="FFFFFF"/>
          </a:solidFill>
        </p:spPr>
        <p:txBody>
          <a:bodyPr wrap="square" rtlCol="0">
            <a:spAutoFit/>
          </a:bodyPr>
          <a:lstStyle/>
          <a:p>
            <a:pPr algn="ctr" defTabSz="685783"/>
            <a:r>
              <a:rPr lang="en-US" sz="1350" b="1">
                <a:solidFill>
                  <a:srgbClr val="C00000"/>
                </a:solidFill>
              </a:rPr>
              <a:t>Digital scholarship</a:t>
            </a:r>
          </a:p>
        </p:txBody>
      </p:sp>
      <p:sp>
        <p:nvSpPr>
          <p:cNvPr id="18" name="TextBox 17"/>
          <p:cNvSpPr txBox="1"/>
          <p:nvPr/>
        </p:nvSpPr>
        <p:spPr>
          <a:xfrm>
            <a:off x="6108062" y="3151519"/>
            <a:ext cx="904920" cy="715581"/>
          </a:xfrm>
          <a:prstGeom prst="rect">
            <a:avLst/>
          </a:prstGeom>
          <a:solidFill>
            <a:srgbClr val="FFFFFF"/>
          </a:solidFill>
        </p:spPr>
        <p:txBody>
          <a:bodyPr wrap="square" rtlCol="0">
            <a:spAutoFit/>
          </a:bodyPr>
          <a:lstStyle/>
          <a:p>
            <a:pPr defTabSz="685783"/>
            <a:r>
              <a:rPr lang="en-US" sz="1350" b="1">
                <a:solidFill>
                  <a:srgbClr val="C00000"/>
                </a:solidFill>
              </a:rPr>
              <a:t>User education &amp; training</a:t>
            </a:r>
          </a:p>
        </p:txBody>
      </p:sp>
      <p:sp>
        <p:nvSpPr>
          <p:cNvPr id="16" name="TextBox 15"/>
          <p:cNvSpPr txBox="1"/>
          <p:nvPr/>
        </p:nvSpPr>
        <p:spPr>
          <a:xfrm>
            <a:off x="4738129" y="2240585"/>
            <a:ext cx="1170443" cy="507831"/>
          </a:xfrm>
          <a:prstGeom prst="rect">
            <a:avLst/>
          </a:prstGeom>
          <a:solidFill>
            <a:srgbClr val="FFFFFF"/>
          </a:solidFill>
        </p:spPr>
        <p:txBody>
          <a:bodyPr wrap="square" rtlCol="0">
            <a:spAutoFit/>
          </a:bodyPr>
          <a:lstStyle/>
          <a:p>
            <a:pPr algn="ctr" defTabSz="685783"/>
            <a:r>
              <a:rPr lang="en-US" sz="1350" b="1">
                <a:solidFill>
                  <a:srgbClr val="C00000"/>
                </a:solidFill>
              </a:rPr>
              <a:t>RIM/Profiling system</a:t>
            </a:r>
          </a:p>
        </p:txBody>
      </p:sp>
      <p:sp>
        <p:nvSpPr>
          <p:cNvPr id="17" name="TextBox 16"/>
          <p:cNvSpPr txBox="1"/>
          <p:nvPr/>
        </p:nvSpPr>
        <p:spPr>
          <a:xfrm>
            <a:off x="4421495" y="2955504"/>
            <a:ext cx="1083600" cy="507831"/>
          </a:xfrm>
          <a:prstGeom prst="rect">
            <a:avLst/>
          </a:prstGeom>
          <a:solidFill>
            <a:srgbClr val="FFFFFF"/>
          </a:solidFill>
        </p:spPr>
        <p:txBody>
          <a:bodyPr wrap="square" rtlCol="0">
            <a:spAutoFit/>
          </a:bodyPr>
          <a:lstStyle/>
          <a:p>
            <a:pPr defTabSz="685783"/>
            <a:r>
              <a:rPr lang="en-US" sz="1350" b="1">
                <a:solidFill>
                  <a:srgbClr val="C00000"/>
                </a:solidFill>
              </a:rPr>
              <a:t>Institutional Repository</a:t>
            </a:r>
          </a:p>
        </p:txBody>
      </p:sp>
      <p:sp>
        <p:nvSpPr>
          <p:cNvPr id="5" name="TextBox 4"/>
          <p:cNvSpPr txBox="1"/>
          <p:nvPr/>
        </p:nvSpPr>
        <p:spPr>
          <a:xfrm>
            <a:off x="164333" y="137593"/>
            <a:ext cx="8669437" cy="590931"/>
          </a:xfrm>
          <a:prstGeom prst="rect">
            <a:avLst/>
          </a:prstGeom>
          <a:noFill/>
        </p:spPr>
        <p:txBody>
          <a:bodyPr wrap="square" rtlCol="0">
            <a:spAutoFit/>
          </a:bodyPr>
          <a:lstStyle/>
          <a:p>
            <a:pPr defTabSz="514337">
              <a:lnSpc>
                <a:spcPct val="90000"/>
              </a:lnSpc>
              <a:spcBef>
                <a:spcPts val="563"/>
              </a:spcBef>
            </a:pPr>
            <a:r>
              <a:rPr lang="en-US" sz="3600" b="1">
                <a:solidFill>
                  <a:srgbClr val="44546A"/>
                </a:solidFill>
              </a:rPr>
              <a:t>Exercise 1</a:t>
            </a:r>
            <a:endParaRPr lang="en-US" sz="2000" b="1">
              <a:solidFill>
                <a:prstClr val="white"/>
              </a:solidFill>
            </a:endParaRPr>
          </a:p>
        </p:txBody>
      </p:sp>
      <p:sp>
        <p:nvSpPr>
          <p:cNvPr id="41" name="Oval 40"/>
          <p:cNvSpPr/>
          <p:nvPr/>
        </p:nvSpPr>
        <p:spPr>
          <a:xfrm rot="19281804">
            <a:off x="3540452" y="1578134"/>
            <a:ext cx="4436224" cy="1809648"/>
          </a:xfrm>
          <a:prstGeom prst="ellipse">
            <a:avLst/>
          </a:prstGeom>
          <a:noFill/>
          <a:ln w="53975">
            <a:solidFill>
              <a:srgbClr val="F8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8" name="TextBox 7"/>
          <p:cNvSpPr txBox="1"/>
          <p:nvPr/>
        </p:nvSpPr>
        <p:spPr>
          <a:xfrm>
            <a:off x="263191" y="739267"/>
            <a:ext cx="1710536" cy="784830"/>
          </a:xfrm>
          <a:prstGeom prst="rect">
            <a:avLst/>
          </a:prstGeom>
          <a:noFill/>
        </p:spPr>
        <p:txBody>
          <a:bodyPr wrap="square" rtlCol="0">
            <a:spAutoFit/>
          </a:bodyPr>
          <a:lstStyle/>
          <a:p>
            <a:pPr defTabSz="685800"/>
            <a:r>
              <a:rPr lang="en-US" sz="1200">
                <a:solidFill>
                  <a:prstClr val="black"/>
                </a:solidFill>
              </a:rPr>
              <a:t>What campus units do you CURRENTLY collaborate with?</a:t>
            </a:r>
          </a:p>
          <a:p>
            <a:pPr defTabSz="685800"/>
            <a:endParaRPr lang="en-US" sz="900">
              <a:solidFill>
                <a:prstClr val="black"/>
              </a:solidFill>
            </a:endParaRPr>
          </a:p>
        </p:txBody>
      </p:sp>
    </p:spTree>
    <p:extLst>
      <p:ext uri="{BB962C8B-B14F-4D97-AF65-F5344CB8AC3E}">
        <p14:creationId xmlns:p14="http://schemas.microsoft.com/office/powerpoint/2010/main" val="407666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Group scale/integration</a:t>
            </a:r>
          </a:p>
        </p:txBody>
      </p:sp>
      <p:sp>
        <p:nvSpPr>
          <p:cNvPr id="3" name="Text Placeholder 2"/>
          <p:cNvSpPr>
            <a:spLocks noGrp="1"/>
          </p:cNvSpPr>
          <p:nvPr>
            <p:ph type="body" sz="quarter" idx="14"/>
          </p:nvPr>
        </p:nvSpPr>
        <p:spPr/>
        <p:txBody>
          <a:bodyPr/>
          <a:lstStyle/>
          <a:p>
            <a:r>
              <a:rPr lang="en-US"/>
              <a:t>Are there benefits of working across institutions? </a:t>
            </a:r>
          </a:p>
          <a:p>
            <a:r>
              <a:rPr lang="en-US"/>
              <a:t>Can we increase efficiency? Reduce redundant efforts?</a:t>
            </a:r>
          </a:p>
          <a:p>
            <a:r>
              <a:rPr lang="en-US"/>
              <a:t>What problems can we solve by working at group scale?</a:t>
            </a:r>
          </a:p>
        </p:txBody>
      </p:sp>
    </p:spTree>
    <p:extLst>
      <p:ext uri="{BB962C8B-B14F-4D97-AF65-F5344CB8AC3E}">
        <p14:creationId xmlns:p14="http://schemas.microsoft.com/office/powerpoint/2010/main" val="213951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15260" y="297661"/>
            <a:ext cx="8174037" cy="1331371"/>
          </a:xfrm>
        </p:spPr>
        <p:txBody>
          <a:bodyPr>
            <a:normAutofit/>
          </a:bodyPr>
          <a:lstStyle/>
          <a:p>
            <a:r>
              <a:rPr lang="en-US" b="0"/>
              <a:t>The Realities of Research Data Management</a:t>
            </a:r>
            <a:endParaRPr lang="en-US"/>
          </a:p>
        </p:txBody>
      </p:sp>
      <p:sp>
        <p:nvSpPr>
          <p:cNvPr id="5" name="TextBox 4"/>
          <p:cNvSpPr txBox="1"/>
          <p:nvPr/>
        </p:nvSpPr>
        <p:spPr>
          <a:xfrm>
            <a:off x="3723345" y="1819514"/>
            <a:ext cx="4765951" cy="3046988"/>
          </a:xfrm>
          <a:prstGeom prst="rect">
            <a:avLst/>
          </a:prstGeom>
          <a:noFill/>
          <a:ln w="19050">
            <a:solidFill>
              <a:schemeClr val="bg1"/>
            </a:solidFill>
          </a:ln>
        </p:spPr>
        <p:txBody>
          <a:bodyPr wrap="square" rtlCol="0">
            <a:spAutoFit/>
          </a:bodyPr>
          <a:lstStyle/>
          <a:p>
            <a:pPr marL="285750" indent="-285750" defTabSz="914400">
              <a:buFont typeface="Arial" charset="0"/>
              <a:buChar char="•"/>
            </a:pPr>
            <a:r>
              <a:rPr lang="en-US" sz="2400">
                <a:solidFill>
                  <a:schemeClr val="bg1"/>
                </a:solidFill>
              </a:rPr>
              <a:t>Explores how research universities are addressing the challenge of managing research data throughout the research lifecycle</a:t>
            </a:r>
          </a:p>
          <a:p>
            <a:pPr marL="285750" indent="-285750" defTabSz="914400">
              <a:buFont typeface="Arial" charset="0"/>
              <a:buChar char="•"/>
            </a:pPr>
            <a:r>
              <a:rPr lang="en-US" sz="2400">
                <a:solidFill>
                  <a:schemeClr val="bg1"/>
                </a:solidFill>
              </a:rPr>
              <a:t>Case studies of four institutions</a:t>
            </a:r>
          </a:p>
          <a:p>
            <a:pPr marL="285750" indent="-285750" defTabSz="914400">
              <a:buFont typeface="Arial" charset="0"/>
              <a:buChar char="•"/>
            </a:pPr>
            <a:r>
              <a:rPr lang="en-US" sz="2400" kern="0">
                <a:solidFill>
                  <a:schemeClr val="bg1"/>
                </a:solidFill>
                <a:ea typeface="Arial"/>
                <a:cs typeface="Arial"/>
                <a:sym typeface="Arial"/>
              </a:rPr>
              <a:t>Offers model for RIM adoption</a:t>
            </a:r>
          </a:p>
          <a:p>
            <a:pPr marL="285750" indent="-285750" defTabSz="914400">
              <a:buFont typeface="Arial" charset="0"/>
              <a:buChar char="•"/>
            </a:pPr>
            <a:r>
              <a:rPr lang="en-US" sz="2400" kern="0" err="1">
                <a:solidFill>
                  <a:schemeClr val="bg1"/>
                </a:solidFill>
                <a:ea typeface="Arial"/>
                <a:cs typeface="Arial"/>
                <a:sym typeface="Arial"/>
              </a:rPr>
              <a:t>oc.lc</a:t>
            </a:r>
            <a:r>
              <a:rPr lang="en-US" sz="2400" kern="0">
                <a:solidFill>
                  <a:schemeClr val="bg1"/>
                </a:solidFill>
                <a:ea typeface="Arial"/>
                <a:cs typeface="Arial"/>
                <a:sym typeface="Arial"/>
              </a:rPr>
              <a:t>/</a:t>
            </a:r>
            <a:r>
              <a:rPr lang="en-US" sz="2400" kern="0" err="1">
                <a:solidFill>
                  <a:schemeClr val="bg1"/>
                </a:solidFill>
                <a:ea typeface="Arial"/>
                <a:cs typeface="Arial"/>
                <a:sym typeface="Arial"/>
              </a:rPr>
              <a:t>rdm</a:t>
            </a:r>
            <a:endParaRPr lang="en-US" sz="2400" kern="0">
              <a:solidFill>
                <a:schemeClr val="bg1"/>
              </a:solidFill>
              <a:ea typeface="Arial"/>
              <a:cs typeface="Arial"/>
              <a:sym typeface="Arial"/>
            </a:endParaRPr>
          </a:p>
        </p:txBody>
      </p:sp>
      <p:pic>
        <p:nvPicPr>
          <p:cNvPr id="6" name="Picture 4" descr="http://www.oclc.org/content/dam/research/images/publications/rdm-cover-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735" y="1629032"/>
            <a:ext cx="2402294" cy="3108400"/>
          </a:xfrm>
          <a:prstGeom prst="rect">
            <a:avLst/>
          </a:prstGeom>
          <a:noFill/>
          <a:ln w="34925">
            <a:solidFill>
              <a:schemeClr val="bg1"/>
            </a:solidFill>
            <a:miter lim="800000"/>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879577" y="1819514"/>
            <a:ext cx="2457927" cy="3181115"/>
          </a:xfrm>
          <a:prstGeom prst="rect">
            <a:avLst/>
          </a:prstGeom>
          <a:ln w="28575">
            <a:solidFill>
              <a:schemeClr val="bg1"/>
            </a:solidFill>
          </a:ln>
        </p:spPr>
      </p:pic>
    </p:spTree>
    <p:extLst>
      <p:ext uri="{BB962C8B-B14F-4D97-AF65-F5344CB8AC3E}">
        <p14:creationId xmlns:p14="http://schemas.microsoft.com/office/powerpoint/2010/main" val="1715332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632" y="490418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1878807" y="4841082"/>
            <a:ext cx="6060281"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750"/>
              <a:t>“RDM Service Categories” by </a:t>
            </a:r>
            <a:r>
              <a:rPr lang="en-US" altLang="en-US" sz="750">
                <a:hlinkClick r:id="rId4"/>
              </a:rPr>
              <a:t>OCLC Research</a:t>
            </a:r>
            <a:r>
              <a:rPr lang="en-US" altLang="en-US" sz="750" i="1"/>
              <a:t>, </a:t>
            </a:r>
            <a:r>
              <a:rPr lang="en-US" altLang="en-US" sz="750"/>
              <a:t>from </a:t>
            </a:r>
            <a:r>
              <a:rPr lang="en-US" altLang="en-US" sz="750">
                <a:hlinkClick r:id="rId5"/>
              </a:rPr>
              <a:t>The Realities of Research Data Management. Part One: A Tour of the Research Data Management (RDM) Service Space (</a:t>
            </a:r>
            <a:r>
              <a:rPr lang="mr-IN" altLang="en-US" sz="750">
                <a:ea typeface="Mangal" charset="0"/>
                <a:hlinkClick r:id="rId5"/>
              </a:rPr>
              <a:t>https://doi.org/10.25333/C3PG8J</a:t>
            </a:r>
            <a:r>
              <a:rPr lang="en-US" altLang="en-US" sz="750">
                <a:sym typeface="Wingdings" charset="2"/>
                <a:hlinkClick r:id="rId5"/>
              </a:rPr>
              <a:t>)</a:t>
            </a:r>
            <a:r>
              <a:rPr lang="en-US" altLang="en-US" sz="750"/>
              <a:t>,</a:t>
            </a:r>
            <a:r>
              <a:rPr lang="en-US" altLang="en-US" sz="750" i="1"/>
              <a:t> </a:t>
            </a:r>
            <a:r>
              <a:rPr lang="en-US" altLang="en-US" sz="750">
                <a:hlinkClick r:id="rId6"/>
              </a:rPr>
              <a:t>CC BY 4.0</a:t>
            </a:r>
            <a:br>
              <a:rPr lang="en-US" altLang="en-US" sz="825"/>
            </a:br>
            <a:endParaRPr lang="en-US" altLang="en-US" sz="825"/>
          </a:p>
        </p:txBody>
      </p:sp>
      <p:pic>
        <p:nvPicPr>
          <p:cNvPr id="1536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08510" y="427435"/>
            <a:ext cx="6336506" cy="429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70927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741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632" y="490418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7"/>
          <p:cNvSpPr>
            <a:spLocks noChangeArrowheads="1"/>
          </p:cNvSpPr>
          <p:nvPr/>
        </p:nvSpPr>
        <p:spPr bwMode="auto">
          <a:xfrm>
            <a:off x="1878807" y="4841082"/>
            <a:ext cx="6060281"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750"/>
              <a:t>“RDM Service  Bundle Highlights: University of Illinois at Urbana-Champaign” by </a:t>
            </a:r>
            <a:r>
              <a:rPr lang="en-US" altLang="en-US" sz="750">
                <a:hlinkClick r:id="rId4"/>
              </a:rPr>
              <a:t>OCLC Research</a:t>
            </a:r>
            <a:r>
              <a:rPr lang="en-US" altLang="en-US" sz="750" i="1"/>
              <a:t>, </a:t>
            </a:r>
            <a:r>
              <a:rPr lang="en-US" altLang="en-US" sz="750"/>
              <a:t>from </a:t>
            </a:r>
            <a:r>
              <a:rPr lang="en-US" altLang="en-US" sz="750">
                <a:hlinkClick r:id="rId5"/>
              </a:rPr>
              <a:t>The Realities of Research Data Management Part Two: Scoping the University RDM Service Bundle (</a:t>
            </a:r>
            <a:r>
              <a:rPr lang="mr-IN" altLang="en-US" sz="750">
                <a:ea typeface="Mangal" charset="0"/>
                <a:hlinkClick r:id="rId5"/>
              </a:rPr>
              <a:t>https://doi.org/10.25333/C3Z039</a:t>
            </a:r>
            <a:r>
              <a:rPr lang="en-US" altLang="en-US" sz="750">
                <a:hlinkClick r:id="rId5"/>
              </a:rPr>
              <a:t>)</a:t>
            </a:r>
            <a:r>
              <a:rPr lang="en-US" altLang="en-US" sz="750"/>
              <a:t>,</a:t>
            </a:r>
            <a:r>
              <a:rPr lang="en-US" altLang="en-US" sz="750" i="1"/>
              <a:t> </a:t>
            </a:r>
            <a:r>
              <a:rPr lang="en-US" altLang="en-US" sz="750">
                <a:hlinkClick r:id="rId6"/>
              </a:rPr>
              <a:t>CC BY 4.0</a:t>
            </a:r>
            <a:br>
              <a:rPr lang="en-US" altLang="en-US" sz="825"/>
            </a:br>
            <a:endParaRPr lang="en-US" altLang="en-US" sz="825"/>
          </a:p>
        </p:txBody>
      </p:sp>
      <p:pic>
        <p:nvPicPr>
          <p:cNvPr id="17412"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34704" y="75010"/>
            <a:ext cx="6274594"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297540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355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632" y="490418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7"/>
          <p:cNvSpPr>
            <a:spLocks noChangeArrowheads="1"/>
          </p:cNvSpPr>
          <p:nvPr/>
        </p:nvSpPr>
        <p:spPr bwMode="auto">
          <a:xfrm>
            <a:off x="1878807" y="4841082"/>
            <a:ext cx="6060281"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750"/>
              <a:t>“RDM Service  Bundle Highlights: Wageningen University &amp; Research” by </a:t>
            </a:r>
            <a:r>
              <a:rPr lang="en-US" altLang="en-US" sz="750">
                <a:hlinkClick r:id="rId4"/>
              </a:rPr>
              <a:t>OCLC Research</a:t>
            </a:r>
            <a:r>
              <a:rPr lang="en-US" altLang="en-US" sz="750" i="1"/>
              <a:t>, </a:t>
            </a:r>
            <a:r>
              <a:rPr lang="en-US" altLang="en-US" sz="750"/>
              <a:t>from </a:t>
            </a:r>
            <a:r>
              <a:rPr lang="en-US" altLang="en-US" sz="750">
                <a:hlinkClick r:id="rId5"/>
              </a:rPr>
              <a:t>The Realities of Research Data Management Part Two: Scoping the University RDM Service Bundle (</a:t>
            </a:r>
            <a:r>
              <a:rPr lang="mr-IN" altLang="en-US" sz="750">
                <a:ea typeface="Mangal" charset="0"/>
                <a:hlinkClick r:id="rId5"/>
              </a:rPr>
              <a:t>https://doi.org/10.25333/C3Z039</a:t>
            </a:r>
            <a:r>
              <a:rPr lang="en-US" altLang="en-US" sz="750">
                <a:hlinkClick r:id="rId6"/>
              </a:rPr>
              <a:t>)</a:t>
            </a:r>
            <a:r>
              <a:rPr lang="en-US" altLang="en-US" sz="750"/>
              <a:t>,</a:t>
            </a:r>
            <a:r>
              <a:rPr lang="en-US" altLang="en-US" sz="750" i="1"/>
              <a:t> </a:t>
            </a:r>
            <a:r>
              <a:rPr lang="en-US" altLang="en-US" sz="750">
                <a:hlinkClick r:id="rId7"/>
              </a:rPr>
              <a:t>CC BY 4.0</a:t>
            </a:r>
            <a:br>
              <a:rPr lang="en-US" altLang="en-US" sz="825"/>
            </a:br>
            <a:endParaRPr lang="en-US" altLang="en-US" sz="825"/>
          </a:p>
        </p:txBody>
      </p:sp>
      <p:pic>
        <p:nvPicPr>
          <p:cNvPr id="23556" name="Picture 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434704" y="84535"/>
            <a:ext cx="6274594"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403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 name="Straight Connector 2"/>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2150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632" y="490418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7"/>
          <p:cNvSpPr>
            <a:spLocks noChangeArrowheads="1"/>
          </p:cNvSpPr>
          <p:nvPr/>
        </p:nvSpPr>
        <p:spPr bwMode="auto">
          <a:xfrm>
            <a:off x="1878807" y="4841082"/>
            <a:ext cx="6060281"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750"/>
              <a:t>“RDM Service  Bundle Highlights: Monash University” by </a:t>
            </a:r>
            <a:r>
              <a:rPr lang="en-US" altLang="en-US" sz="750">
                <a:hlinkClick r:id="rId4"/>
              </a:rPr>
              <a:t>OCLC Research</a:t>
            </a:r>
            <a:r>
              <a:rPr lang="en-US" altLang="en-US" sz="750" i="1"/>
              <a:t>, </a:t>
            </a:r>
            <a:r>
              <a:rPr lang="en-US" altLang="en-US" sz="750">
                <a:hlinkClick r:id="rId5"/>
              </a:rPr>
              <a:t>The Realities of Research Data Management Part Two: Scoping the University RDM Service Bundle (</a:t>
            </a:r>
            <a:r>
              <a:rPr lang="mr-IN" altLang="en-US" sz="750">
                <a:ea typeface="Mangal" charset="0"/>
                <a:hlinkClick r:id="rId5"/>
              </a:rPr>
              <a:t>https://doi.org/10.25333/C3Z039</a:t>
            </a:r>
            <a:r>
              <a:rPr lang="en-US" altLang="en-US" sz="750">
                <a:hlinkClick r:id="rId5"/>
              </a:rPr>
              <a:t>)</a:t>
            </a:r>
            <a:r>
              <a:rPr lang="en-US" altLang="en-US" sz="750"/>
              <a:t>,</a:t>
            </a:r>
            <a:r>
              <a:rPr lang="en-US" altLang="en-US" sz="750" i="1"/>
              <a:t> </a:t>
            </a:r>
            <a:r>
              <a:rPr lang="en-US" altLang="en-US" sz="750">
                <a:hlinkClick r:id="rId6"/>
              </a:rPr>
              <a:t>CC BY 4.0</a:t>
            </a:r>
            <a:br>
              <a:rPr lang="en-US" altLang="en-US" sz="825"/>
            </a:br>
            <a:endParaRPr lang="en-US" altLang="en-US" sz="825"/>
          </a:p>
        </p:txBody>
      </p:sp>
      <p:pic>
        <p:nvPicPr>
          <p:cNvPr id="21508" name="Picture 5"/>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34704" y="75010"/>
            <a:ext cx="6274594"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3967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t>Key findings for your reflection</a:t>
            </a:r>
          </a:p>
        </p:txBody>
      </p:sp>
      <p:sp>
        <p:nvSpPr>
          <p:cNvPr id="6" name="Text Placeholder 5"/>
          <p:cNvSpPr>
            <a:spLocks noGrp="1"/>
          </p:cNvSpPr>
          <p:nvPr>
            <p:ph type="body" sz="quarter" idx="14"/>
          </p:nvPr>
        </p:nvSpPr>
        <p:spPr>
          <a:xfrm>
            <a:off x="341313" y="1030288"/>
            <a:ext cx="8439150" cy="3637405"/>
          </a:xfrm>
        </p:spPr>
        <p:txBody>
          <a:bodyPr>
            <a:normAutofit fontScale="92500" lnSpcReduction="10000"/>
          </a:bodyPr>
          <a:lstStyle/>
          <a:p>
            <a:r>
              <a:rPr lang="en-US"/>
              <a:t>Each institution’s offer is unique &amp; shaped by local AND external factors</a:t>
            </a:r>
          </a:p>
          <a:p>
            <a:r>
              <a:rPr lang="en-US"/>
              <a:t>It may not be necessary for an institution to implement the full range of possible services </a:t>
            </a:r>
          </a:p>
          <a:p>
            <a:r>
              <a:rPr lang="en-US"/>
              <a:t>The RDM service bundle is NOT just local offerings, but also the external offerings researchers may use</a:t>
            </a:r>
          </a:p>
          <a:p>
            <a:pPr lvl="1"/>
            <a:r>
              <a:rPr lang="en-US"/>
              <a:t>External data centers are important supplements</a:t>
            </a:r>
          </a:p>
          <a:p>
            <a:r>
              <a:rPr lang="en-US"/>
              <a:t>RDM curation services may or may not be subsumed in the IR </a:t>
            </a:r>
          </a:p>
          <a:p>
            <a:endParaRPr lang="en-US"/>
          </a:p>
        </p:txBody>
      </p:sp>
    </p:spTree>
    <p:extLst>
      <p:ext uri="{BB962C8B-B14F-4D97-AF65-F5344CB8AC3E}">
        <p14:creationId xmlns:p14="http://schemas.microsoft.com/office/powerpoint/2010/main" val="21246037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70474" y="638175"/>
            <a:ext cx="8174038" cy="692497"/>
          </a:xfrm>
        </p:spPr>
        <p:txBody>
          <a:bodyPr/>
          <a:lstStyle/>
          <a:p>
            <a:r>
              <a:rPr lang="en-US"/>
              <a:t>Today’s goals</a:t>
            </a:r>
          </a:p>
        </p:txBody>
      </p:sp>
      <p:sp>
        <p:nvSpPr>
          <p:cNvPr id="7" name="Text Placeholder 6"/>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
        <p:nvSpPr>
          <p:cNvPr id="2" name="TextBox 1"/>
          <p:cNvSpPr txBox="1"/>
          <p:nvPr/>
        </p:nvSpPr>
        <p:spPr>
          <a:xfrm>
            <a:off x="441325" y="1330672"/>
            <a:ext cx="7970630" cy="3785652"/>
          </a:xfrm>
          <a:prstGeom prst="rect">
            <a:avLst/>
          </a:prstGeom>
          <a:noFill/>
        </p:spPr>
        <p:txBody>
          <a:bodyPr wrap="square" rtlCol="0">
            <a:spAutoFit/>
          </a:bodyPr>
          <a:lstStyle/>
          <a:p>
            <a:pPr marL="342900" indent="-342900">
              <a:buFont typeface="Arial" charset="0"/>
              <a:buChar char="•"/>
            </a:pPr>
            <a:endParaRPr lang="en-US" sz="2000">
              <a:solidFill>
                <a:schemeClr val="bg1"/>
              </a:solidFill>
            </a:endParaRPr>
          </a:p>
          <a:p>
            <a:pPr marL="342900" indent="-342900">
              <a:buFont typeface="Arial" charset="0"/>
              <a:buChar char="•"/>
            </a:pPr>
            <a:r>
              <a:rPr lang="en-US" sz="2000">
                <a:solidFill>
                  <a:schemeClr val="bg1"/>
                </a:solidFill>
              </a:rPr>
              <a:t>Share with and learn from fellow RLP institutions</a:t>
            </a:r>
          </a:p>
          <a:p>
            <a:pPr marL="342900" indent="-342900">
              <a:buFont typeface="Arial" charset="0"/>
              <a:buChar char="•"/>
            </a:pPr>
            <a:endParaRPr lang="en-US" sz="2000">
              <a:solidFill>
                <a:schemeClr val="bg1"/>
              </a:solidFill>
            </a:endParaRPr>
          </a:p>
          <a:p>
            <a:pPr marL="342900" indent="-342900">
              <a:buFont typeface="Arial" charset="0"/>
              <a:buChar char="•"/>
            </a:pPr>
            <a:r>
              <a:rPr lang="en-US" sz="2000">
                <a:solidFill>
                  <a:schemeClr val="bg1"/>
                </a:solidFill>
              </a:rPr>
              <a:t>Do so within the context of recent OCLC Research &amp; CNI research on scholarly communications topics</a:t>
            </a:r>
          </a:p>
          <a:p>
            <a:pPr marL="342900" indent="-342900">
              <a:buFont typeface="Arial" charset="0"/>
              <a:buChar char="•"/>
            </a:pPr>
            <a:endParaRPr lang="en-US" sz="2000">
              <a:solidFill>
                <a:schemeClr val="bg1"/>
              </a:solidFill>
            </a:endParaRPr>
          </a:p>
          <a:p>
            <a:pPr marL="342900" indent="-342900">
              <a:buFont typeface="Arial" charset="0"/>
              <a:buChar char="•"/>
            </a:pPr>
            <a:r>
              <a:rPr lang="en-US" sz="2000">
                <a:solidFill>
                  <a:schemeClr val="bg1"/>
                </a:solidFill>
              </a:rPr>
              <a:t>Consider past, present, and future needs—and interoperability</a:t>
            </a:r>
          </a:p>
          <a:p>
            <a:pPr marL="342900" indent="-342900">
              <a:buFont typeface="Arial" charset="0"/>
              <a:buChar char="•"/>
            </a:pPr>
            <a:endParaRPr lang="en-US" sz="2000">
              <a:solidFill>
                <a:schemeClr val="bg1"/>
              </a:solidFill>
            </a:endParaRPr>
          </a:p>
          <a:p>
            <a:pPr marL="342900" indent="-342900">
              <a:buFont typeface="Arial" charset="0"/>
              <a:buChar char="•"/>
            </a:pPr>
            <a:r>
              <a:rPr lang="en-US" sz="2000">
                <a:solidFill>
                  <a:schemeClr val="bg1"/>
                </a:solidFill>
              </a:rPr>
              <a:t>To inform future research directions &amp; priorities for OCLC Research</a:t>
            </a:r>
          </a:p>
          <a:p>
            <a:endParaRPr lang="en-US" sz="2000">
              <a:solidFill>
                <a:schemeClr val="bg1"/>
              </a:solidFill>
            </a:endParaRPr>
          </a:p>
          <a:p>
            <a:endParaRPr lang="en-US" sz="2000">
              <a:solidFill>
                <a:schemeClr val="bg1"/>
              </a:solidFill>
            </a:endParaRPr>
          </a:p>
        </p:txBody>
      </p:sp>
    </p:spTree>
    <p:extLst>
      <p:ext uri="{BB962C8B-B14F-4D97-AF65-F5344CB8AC3E}">
        <p14:creationId xmlns:p14="http://schemas.microsoft.com/office/powerpoint/2010/main" val="257866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632" y="490418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1878807" y="4841082"/>
            <a:ext cx="6060281"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750"/>
              <a:t>“RDM Service Categories” by </a:t>
            </a:r>
            <a:r>
              <a:rPr lang="en-US" altLang="en-US" sz="750">
                <a:hlinkClick r:id="rId4"/>
              </a:rPr>
              <a:t>OCLC Research</a:t>
            </a:r>
            <a:r>
              <a:rPr lang="en-US" altLang="en-US" sz="750" i="1"/>
              <a:t>, </a:t>
            </a:r>
            <a:r>
              <a:rPr lang="en-US" altLang="en-US" sz="750"/>
              <a:t>from </a:t>
            </a:r>
            <a:r>
              <a:rPr lang="en-US" altLang="en-US" sz="750">
                <a:hlinkClick r:id="rId5"/>
              </a:rPr>
              <a:t>The Realities of Research Data Management. Part One: A Tour of the Research Data Management (RDM) Service Space (</a:t>
            </a:r>
            <a:r>
              <a:rPr lang="mr-IN" altLang="en-US" sz="750">
                <a:ea typeface="Mangal" charset="0"/>
                <a:hlinkClick r:id="rId5"/>
              </a:rPr>
              <a:t>https://doi.org/10.25333/C3PG8J</a:t>
            </a:r>
            <a:r>
              <a:rPr lang="en-US" altLang="en-US" sz="750">
                <a:sym typeface="Wingdings" charset="2"/>
                <a:hlinkClick r:id="rId5"/>
              </a:rPr>
              <a:t>)</a:t>
            </a:r>
            <a:r>
              <a:rPr lang="en-US" altLang="en-US" sz="750"/>
              <a:t>,</a:t>
            </a:r>
            <a:r>
              <a:rPr lang="en-US" altLang="en-US" sz="750" i="1"/>
              <a:t> </a:t>
            </a:r>
            <a:r>
              <a:rPr lang="en-US" altLang="en-US" sz="750">
                <a:hlinkClick r:id="rId6"/>
              </a:rPr>
              <a:t>CC BY 4.0</a:t>
            </a:r>
            <a:br>
              <a:rPr lang="en-US" altLang="en-US" sz="825"/>
            </a:br>
            <a:endParaRPr lang="en-US" altLang="en-US" sz="825"/>
          </a:p>
        </p:txBody>
      </p:sp>
      <p:pic>
        <p:nvPicPr>
          <p:cNvPr id="1536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356928" y="983697"/>
            <a:ext cx="4602523" cy="3121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3"/>
          </p:nvPr>
        </p:nvSpPr>
        <p:spPr/>
        <p:txBody>
          <a:bodyPr/>
          <a:lstStyle/>
          <a:p>
            <a:r>
              <a:rPr lang="en-US"/>
              <a:t>Exercise 2</a:t>
            </a:r>
          </a:p>
        </p:txBody>
      </p:sp>
      <p:sp>
        <p:nvSpPr>
          <p:cNvPr id="4" name="Text Placeholder 3"/>
          <p:cNvSpPr>
            <a:spLocks noGrp="1"/>
          </p:cNvSpPr>
          <p:nvPr>
            <p:ph type="body" sz="quarter" idx="14"/>
          </p:nvPr>
        </p:nvSpPr>
        <p:spPr>
          <a:xfrm>
            <a:off x="253999" y="1026559"/>
            <a:ext cx="4102929" cy="3404881"/>
          </a:xfrm>
        </p:spPr>
        <p:txBody>
          <a:bodyPr>
            <a:normAutofit fontScale="92500" lnSpcReduction="10000"/>
          </a:bodyPr>
          <a:lstStyle/>
          <a:p>
            <a:r>
              <a:rPr lang="en-US"/>
              <a:t>Use this model to articulate the RDM service bundle at YOUR institution</a:t>
            </a:r>
          </a:p>
          <a:p>
            <a:pPr lvl="3"/>
            <a:r>
              <a:rPr lang="en-US"/>
              <a:t>Current</a:t>
            </a:r>
          </a:p>
          <a:p>
            <a:pPr lvl="3"/>
            <a:r>
              <a:rPr lang="en-US"/>
              <a:t>Planned</a:t>
            </a:r>
          </a:p>
          <a:p>
            <a:pPr lvl="3"/>
            <a:r>
              <a:rPr lang="en-US"/>
              <a:t>Thinking about? </a:t>
            </a:r>
          </a:p>
          <a:p>
            <a:r>
              <a:rPr lang="en-US"/>
              <a:t>Discuss &amp; share</a:t>
            </a:r>
          </a:p>
          <a:p>
            <a:r>
              <a:rPr lang="en-US"/>
              <a:t>Aggregate for group</a:t>
            </a:r>
          </a:p>
          <a:p>
            <a:endParaRPr lang="en-US"/>
          </a:p>
          <a:p>
            <a:endParaRPr lang="en-US"/>
          </a:p>
        </p:txBody>
      </p:sp>
    </p:spTree>
    <p:extLst>
      <p:ext uri="{BB962C8B-B14F-4D97-AF65-F5344CB8AC3E}">
        <p14:creationId xmlns:p14="http://schemas.microsoft.com/office/powerpoint/2010/main" val="47088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53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632" y="490418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7"/>
          <p:cNvSpPr>
            <a:spLocks noChangeArrowheads="1"/>
          </p:cNvSpPr>
          <p:nvPr/>
        </p:nvSpPr>
        <p:spPr bwMode="auto">
          <a:xfrm>
            <a:off x="1878807" y="4841082"/>
            <a:ext cx="6060281"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750"/>
              <a:t>“RDM Service Categories” by </a:t>
            </a:r>
            <a:r>
              <a:rPr lang="en-US" altLang="en-US" sz="750">
                <a:hlinkClick r:id="rId4"/>
              </a:rPr>
              <a:t>OCLC Research</a:t>
            </a:r>
            <a:r>
              <a:rPr lang="en-US" altLang="en-US" sz="750" i="1"/>
              <a:t>, </a:t>
            </a:r>
            <a:r>
              <a:rPr lang="en-US" altLang="en-US" sz="750"/>
              <a:t>from </a:t>
            </a:r>
            <a:r>
              <a:rPr lang="en-US" altLang="en-US" sz="750">
                <a:hlinkClick r:id="rId5"/>
              </a:rPr>
              <a:t>The Realities of Research Data Management. Part One: A Tour of the Research Data Management (RDM) Service Space (</a:t>
            </a:r>
            <a:r>
              <a:rPr lang="mr-IN" altLang="en-US" sz="750">
                <a:ea typeface="Mangal" charset="0"/>
                <a:hlinkClick r:id="rId5"/>
              </a:rPr>
              <a:t>https://doi.org/10.25333/C3PG8J</a:t>
            </a:r>
            <a:r>
              <a:rPr lang="en-US" altLang="en-US" sz="750">
                <a:sym typeface="Wingdings" charset="2"/>
                <a:hlinkClick r:id="rId5"/>
              </a:rPr>
              <a:t>)</a:t>
            </a:r>
            <a:r>
              <a:rPr lang="en-US" altLang="en-US" sz="750"/>
              <a:t>,</a:t>
            </a:r>
            <a:r>
              <a:rPr lang="en-US" altLang="en-US" sz="750" i="1"/>
              <a:t> </a:t>
            </a:r>
            <a:r>
              <a:rPr lang="en-US" altLang="en-US" sz="750">
                <a:hlinkClick r:id="rId6"/>
              </a:rPr>
              <a:t>CC BY 4.0</a:t>
            </a:r>
            <a:br>
              <a:rPr lang="en-US" altLang="en-US" sz="825"/>
            </a:br>
            <a:endParaRPr lang="en-US" altLang="en-US" sz="825"/>
          </a:p>
        </p:txBody>
      </p:sp>
      <p:pic>
        <p:nvPicPr>
          <p:cNvPr id="15364"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408510" y="427435"/>
            <a:ext cx="6336506" cy="4296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7030" y="107206"/>
            <a:ext cx="2610598" cy="1569660"/>
          </a:xfrm>
          <a:prstGeom prst="rect">
            <a:avLst/>
          </a:prstGeom>
          <a:noFill/>
        </p:spPr>
        <p:txBody>
          <a:bodyPr wrap="square" rtlCol="0">
            <a:spAutoFit/>
          </a:bodyPr>
          <a:lstStyle/>
          <a:p>
            <a:r>
              <a:rPr lang="en-US" sz="1200"/>
              <a:t>Education:</a:t>
            </a:r>
          </a:p>
          <a:p>
            <a:endParaRPr lang="en-US" sz="1200"/>
          </a:p>
          <a:p>
            <a:endParaRPr lang="en-US" sz="1200"/>
          </a:p>
          <a:p>
            <a:endParaRPr lang="en-US" sz="1200"/>
          </a:p>
          <a:p>
            <a:endParaRPr lang="en-US" sz="1200"/>
          </a:p>
          <a:p>
            <a:endParaRPr lang="en-US" sz="1200"/>
          </a:p>
          <a:p>
            <a:endParaRPr lang="en-US" sz="1200"/>
          </a:p>
          <a:p>
            <a:endParaRPr lang="en-US" sz="1200"/>
          </a:p>
        </p:txBody>
      </p:sp>
      <p:sp>
        <p:nvSpPr>
          <p:cNvPr id="7" name="TextBox 6"/>
          <p:cNvSpPr txBox="1"/>
          <p:nvPr/>
        </p:nvSpPr>
        <p:spPr>
          <a:xfrm>
            <a:off x="5833358" y="3297589"/>
            <a:ext cx="2402959" cy="1384995"/>
          </a:xfrm>
          <a:prstGeom prst="rect">
            <a:avLst/>
          </a:prstGeom>
          <a:noFill/>
        </p:spPr>
        <p:txBody>
          <a:bodyPr wrap="square" rtlCol="0">
            <a:spAutoFit/>
          </a:bodyPr>
          <a:lstStyle/>
          <a:p>
            <a:r>
              <a:rPr lang="en-US" sz="1200"/>
              <a:t>Curation:</a:t>
            </a:r>
          </a:p>
          <a:p>
            <a:endParaRPr lang="en-US" sz="1200"/>
          </a:p>
          <a:p>
            <a:endParaRPr lang="en-US" sz="1200"/>
          </a:p>
          <a:p>
            <a:endParaRPr lang="en-US" sz="1200"/>
          </a:p>
          <a:p>
            <a:endParaRPr lang="en-US" sz="1200"/>
          </a:p>
          <a:p>
            <a:endParaRPr lang="en-US" sz="1200"/>
          </a:p>
          <a:p>
            <a:endParaRPr lang="en-US" sz="1200"/>
          </a:p>
        </p:txBody>
      </p:sp>
      <p:sp>
        <p:nvSpPr>
          <p:cNvPr id="8" name="TextBox 7"/>
          <p:cNvSpPr txBox="1"/>
          <p:nvPr/>
        </p:nvSpPr>
        <p:spPr>
          <a:xfrm>
            <a:off x="6236660" y="107206"/>
            <a:ext cx="2402959" cy="1569660"/>
          </a:xfrm>
          <a:prstGeom prst="rect">
            <a:avLst/>
          </a:prstGeom>
          <a:noFill/>
        </p:spPr>
        <p:txBody>
          <a:bodyPr wrap="square" rtlCol="0">
            <a:spAutoFit/>
          </a:bodyPr>
          <a:lstStyle/>
          <a:p>
            <a:r>
              <a:rPr lang="en-US" sz="1200"/>
              <a:t>Expertise:</a:t>
            </a:r>
          </a:p>
          <a:p>
            <a:endParaRPr lang="en-US" sz="1200"/>
          </a:p>
          <a:p>
            <a:endParaRPr lang="en-US" sz="1200"/>
          </a:p>
          <a:p>
            <a:endParaRPr lang="en-US" sz="1200"/>
          </a:p>
          <a:p>
            <a:endParaRPr lang="en-US" sz="1200"/>
          </a:p>
          <a:p>
            <a:endParaRPr lang="en-US" sz="1200"/>
          </a:p>
          <a:p>
            <a:endParaRPr lang="en-US" sz="1200"/>
          </a:p>
          <a:p>
            <a:endParaRPr lang="en-US" sz="1200"/>
          </a:p>
        </p:txBody>
      </p:sp>
    </p:spTree>
    <p:extLst>
      <p:ext uri="{BB962C8B-B14F-4D97-AF65-F5344CB8AC3E}">
        <p14:creationId xmlns:p14="http://schemas.microsoft.com/office/powerpoint/2010/main" val="12604713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a:t>More OCLC Research on RDM</a:t>
            </a:r>
          </a:p>
        </p:txBody>
      </p:sp>
      <p:sp>
        <p:nvSpPr>
          <p:cNvPr id="3" name="Text Placeholder 2"/>
          <p:cNvSpPr>
            <a:spLocks noGrp="1"/>
          </p:cNvSpPr>
          <p:nvPr>
            <p:ph type="body" sz="quarter" idx="14"/>
          </p:nvPr>
        </p:nvSpPr>
        <p:spPr>
          <a:xfrm>
            <a:off x="340784" y="1038766"/>
            <a:ext cx="8439150" cy="3488549"/>
          </a:xfrm>
        </p:spPr>
        <p:txBody>
          <a:bodyPr>
            <a:normAutofit fontScale="77500" lnSpcReduction="20000"/>
          </a:bodyPr>
          <a:lstStyle/>
          <a:p>
            <a:pPr marL="0" indent="0">
              <a:buNone/>
            </a:pPr>
            <a:r>
              <a:rPr lang="en-US">
                <a:hlinkClick r:id="rId3"/>
              </a:rPr>
              <a:t>http://www.oclc.org/research/themes/research-collections/rdm.html</a:t>
            </a:r>
            <a:r>
              <a:rPr lang="en-US"/>
              <a:t> </a:t>
            </a:r>
          </a:p>
          <a:p>
            <a:pPr marL="0" indent="0">
              <a:buNone/>
            </a:pPr>
            <a:endParaRPr lang="en-US"/>
          </a:p>
          <a:p>
            <a:pPr lvl="1" fontAlgn="base"/>
            <a:r>
              <a:rPr lang="en-US">
                <a:hlinkClick r:id="rId4"/>
              </a:rPr>
              <a:t>If You Build It, Will They Fund? Making Research Data Management Sustainable</a:t>
            </a:r>
            <a:r>
              <a:rPr lang="en-US"/>
              <a:t>, 2016.</a:t>
            </a:r>
          </a:p>
          <a:p>
            <a:pPr lvl="1" fontAlgn="base"/>
            <a:r>
              <a:rPr lang="en-US">
                <a:hlinkClick r:id="rId5"/>
              </a:rPr>
              <a:t>Building Blocks: Laying the Foundation for a Research Data Management Program</a:t>
            </a:r>
            <a:r>
              <a:rPr lang="en-US"/>
              <a:t>, 2016.</a:t>
            </a:r>
          </a:p>
          <a:p>
            <a:pPr lvl="1" fontAlgn="base"/>
            <a:r>
              <a:rPr lang="en-US">
                <a:hlinkClick r:id="rId6"/>
              </a:rPr>
              <a:t>Starting the Conversation: University-wide Research Data Management Policy</a:t>
            </a:r>
            <a:r>
              <a:rPr lang="en-US"/>
              <a:t>, 2013.</a:t>
            </a:r>
          </a:p>
          <a:p>
            <a:pPr lvl="1" fontAlgn="base"/>
            <a:endParaRPr lang="en-US"/>
          </a:p>
          <a:p>
            <a:pPr fontAlgn="base"/>
            <a:r>
              <a:rPr lang="en-US"/>
              <a:t>Webinar, </a:t>
            </a:r>
            <a:r>
              <a:rPr lang="en-US" i="1"/>
              <a:t>Policy Realities in Research Data Management, </a:t>
            </a:r>
            <a:r>
              <a:rPr lang="en-US"/>
              <a:t>featuring the University of Illinois and </a:t>
            </a:r>
            <a:r>
              <a:rPr lang="en-US" err="1"/>
              <a:t>Wageningen</a:t>
            </a:r>
            <a:r>
              <a:rPr lang="en-US"/>
              <a:t> University. </a:t>
            </a:r>
            <a:r>
              <a:rPr lang="en-US">
                <a:hlinkClick r:id="rId7"/>
              </a:rPr>
              <a:t>http://www.oclc.org/research/events/2017/07-25.html</a:t>
            </a:r>
            <a:r>
              <a:rPr lang="en-US"/>
              <a:t> </a:t>
            </a:r>
          </a:p>
          <a:p>
            <a:pPr lvl="1" fontAlgn="base"/>
            <a:endParaRPr lang="en-US"/>
          </a:p>
          <a:p>
            <a:endParaRPr lang="en-US"/>
          </a:p>
        </p:txBody>
      </p:sp>
    </p:spTree>
    <p:extLst>
      <p:ext uri="{BB962C8B-B14F-4D97-AF65-F5344CB8AC3E}">
        <p14:creationId xmlns:p14="http://schemas.microsoft.com/office/powerpoint/2010/main" val="47683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BREAK</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135723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15260" y="297661"/>
            <a:ext cx="8174037" cy="1331371"/>
          </a:xfrm>
        </p:spPr>
        <p:txBody>
          <a:bodyPr>
            <a:normAutofit/>
          </a:bodyPr>
          <a:lstStyle/>
          <a:p>
            <a:r>
              <a:rPr lang="en-US" b="0"/>
              <a:t>Research Information Management: Defining RIM and the Library’s Role</a:t>
            </a:r>
            <a:endParaRPr lang="en-US"/>
          </a:p>
        </p:txBody>
      </p:sp>
      <p:sp>
        <p:nvSpPr>
          <p:cNvPr id="5" name="TextBox 4"/>
          <p:cNvSpPr txBox="1"/>
          <p:nvPr/>
        </p:nvSpPr>
        <p:spPr>
          <a:xfrm>
            <a:off x="4636889" y="1819514"/>
            <a:ext cx="3852408" cy="2862322"/>
          </a:xfrm>
          <a:prstGeom prst="rect">
            <a:avLst/>
          </a:prstGeom>
          <a:noFill/>
          <a:ln w="19050">
            <a:solidFill>
              <a:schemeClr val="bg1"/>
            </a:solidFill>
          </a:ln>
        </p:spPr>
        <p:txBody>
          <a:bodyPr wrap="square" rtlCol="0">
            <a:spAutoFit/>
          </a:bodyPr>
          <a:lstStyle/>
          <a:p>
            <a:pPr marL="285750" indent="-285750" defTabSz="914400">
              <a:buFont typeface="Arial" charset="0"/>
              <a:buChar char="•"/>
            </a:pPr>
            <a:r>
              <a:rPr lang="en-US" kern="0">
                <a:solidFill>
                  <a:srgbClr val="FFFFFF"/>
                </a:solidFill>
                <a:ea typeface="Arial"/>
                <a:cs typeface="Arial"/>
                <a:sym typeface="Arial"/>
              </a:rPr>
              <a:t>Provides an international framework for understanding RIM practices</a:t>
            </a:r>
          </a:p>
          <a:p>
            <a:pPr marL="285750" indent="-285750" defTabSz="914400">
              <a:buFont typeface="Arial" charset="0"/>
              <a:buChar char="•"/>
            </a:pPr>
            <a:r>
              <a:rPr lang="en-US" kern="0">
                <a:solidFill>
                  <a:srgbClr val="FFFFFF"/>
                </a:solidFill>
                <a:ea typeface="Arial"/>
                <a:cs typeface="Arial"/>
                <a:sym typeface="Arial"/>
              </a:rPr>
              <a:t>Synthesizes the value proposition of libraries in RIM service provision</a:t>
            </a:r>
          </a:p>
          <a:p>
            <a:pPr marL="285750" indent="-285750" defTabSz="914400">
              <a:buFont typeface="Arial" charset="0"/>
              <a:buChar char="•"/>
            </a:pPr>
            <a:r>
              <a:rPr lang="en-US" kern="0">
                <a:solidFill>
                  <a:srgbClr val="FFFFFF"/>
                </a:solidFill>
                <a:ea typeface="Arial"/>
                <a:cs typeface="Arial"/>
                <a:sym typeface="Arial"/>
              </a:rPr>
              <a:t>Developed in collaboration with RLP member librarians on 3 continents</a:t>
            </a:r>
          </a:p>
          <a:p>
            <a:pPr marL="285750" indent="-285750" defTabSz="914400">
              <a:buFont typeface="Arial" charset="0"/>
              <a:buChar char="•"/>
            </a:pPr>
            <a:r>
              <a:rPr lang="en-US" kern="0" err="1">
                <a:solidFill>
                  <a:srgbClr val="FFFFFF"/>
                </a:solidFill>
                <a:ea typeface="Arial"/>
                <a:cs typeface="Arial"/>
                <a:sym typeface="Arial"/>
              </a:rPr>
              <a:t>oc.lc</a:t>
            </a:r>
            <a:r>
              <a:rPr lang="en-US" kern="0">
                <a:solidFill>
                  <a:srgbClr val="FFFFFF"/>
                </a:solidFill>
                <a:ea typeface="Arial"/>
                <a:cs typeface="Arial"/>
                <a:sym typeface="Arial"/>
              </a:rPr>
              <a:t>/rim </a:t>
            </a:r>
          </a:p>
        </p:txBody>
      </p:sp>
      <p:pic>
        <p:nvPicPr>
          <p:cNvPr id="2" name="Picture 1"/>
          <p:cNvPicPr>
            <a:picLocks noChangeAspect="1"/>
          </p:cNvPicPr>
          <p:nvPr/>
        </p:nvPicPr>
        <p:blipFill>
          <a:blip r:embed="rId3"/>
          <a:stretch>
            <a:fillRect/>
          </a:stretch>
        </p:blipFill>
        <p:spPr>
          <a:xfrm>
            <a:off x="1031358" y="1746066"/>
            <a:ext cx="2580702" cy="3325257"/>
          </a:xfrm>
          <a:prstGeom prst="rect">
            <a:avLst/>
          </a:prstGeom>
          <a:effectLst>
            <a:innerShdw blurRad="114300">
              <a:prstClr val="black"/>
            </a:innerShdw>
          </a:effectLst>
        </p:spPr>
      </p:pic>
    </p:spTree>
    <p:extLst>
      <p:ext uri="{BB962C8B-B14F-4D97-AF65-F5344CB8AC3E}">
        <p14:creationId xmlns:p14="http://schemas.microsoft.com/office/powerpoint/2010/main" val="2064614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Shape 253"/>
          <p:cNvSpPr txBox="1">
            <a:spLocks noGrp="1"/>
          </p:cNvSpPr>
          <p:nvPr>
            <p:ph type="body" idx="4294967295"/>
          </p:nvPr>
        </p:nvSpPr>
        <p:spPr>
          <a:xfrm>
            <a:off x="340786" y="979412"/>
            <a:ext cx="8613209" cy="3356377"/>
          </a:xfrm>
          <a:prstGeom prst="rect">
            <a:avLst/>
          </a:prstGeom>
          <a:noFill/>
          <a:ln>
            <a:noFill/>
          </a:ln>
        </p:spPr>
        <p:txBody>
          <a:bodyPr lIns="91425" tIns="45700" rIns="91425" bIns="45700" anchor="t" anchorCtr="0">
            <a:normAutofit lnSpcReduction="10000"/>
          </a:bodyPr>
          <a:lstStyle/>
          <a:p>
            <a:pPr marL="0" marR="0" lvl="0" indent="0" algn="l" rtl="0">
              <a:lnSpc>
                <a:spcPct val="80000"/>
              </a:lnSpc>
              <a:spcBef>
                <a:spcPts val="0"/>
              </a:spcBef>
              <a:spcAft>
                <a:spcPts val="0"/>
              </a:spcAft>
              <a:buClr>
                <a:schemeClr val="dk1"/>
              </a:buClr>
              <a:buSzPct val="25000"/>
              <a:buFont typeface="Arial"/>
              <a:buNone/>
            </a:pPr>
            <a:r>
              <a:rPr lang="de-DE" b="0" i="0" u="none" strike="noStrike" cap="none">
                <a:solidFill>
                  <a:srgbClr val="0070C0"/>
                </a:solidFill>
                <a:latin typeface="Arial"/>
                <a:ea typeface="Arial"/>
                <a:cs typeface="Arial"/>
                <a:sym typeface="Arial"/>
              </a:rPr>
              <a:t>The </a:t>
            </a:r>
            <a:r>
              <a:rPr lang="de-DE" b="0" i="0" u="none" strike="noStrike" cap="none" err="1">
                <a:solidFill>
                  <a:srgbClr val="0070C0"/>
                </a:solidFill>
                <a:latin typeface="Arial"/>
                <a:ea typeface="Arial"/>
                <a:cs typeface="Arial"/>
                <a:sym typeface="Arial"/>
              </a:rPr>
              <a:t>aggregation</a:t>
            </a:r>
            <a:r>
              <a:rPr lang="de-DE" b="0" i="0" u="none" strike="noStrike" cap="none">
                <a:solidFill>
                  <a:srgbClr val="0070C0"/>
                </a:solidFill>
                <a:latin typeface="Arial"/>
                <a:ea typeface="Arial"/>
                <a:cs typeface="Arial"/>
                <a:sym typeface="Arial"/>
              </a:rPr>
              <a:t>, </a:t>
            </a:r>
            <a:r>
              <a:rPr lang="de-DE" b="0" i="0" u="none" strike="noStrike" cap="none" err="1">
                <a:solidFill>
                  <a:srgbClr val="0070C0"/>
                </a:solidFill>
                <a:latin typeface="Arial"/>
                <a:ea typeface="Arial"/>
                <a:cs typeface="Arial"/>
                <a:sym typeface="Arial"/>
              </a:rPr>
              <a:t>curation</a:t>
            </a:r>
            <a:r>
              <a:rPr lang="de-DE" b="0" i="0" u="none" strike="noStrike" cap="none">
                <a:solidFill>
                  <a:srgbClr val="0070C0"/>
                </a:solidFill>
                <a:latin typeface="Arial"/>
                <a:ea typeface="Arial"/>
                <a:cs typeface="Arial"/>
                <a:sym typeface="Arial"/>
              </a:rPr>
              <a:t>, &amp; </a:t>
            </a:r>
            <a:r>
              <a:rPr lang="de-DE" b="0" i="0" u="none" strike="noStrike" cap="none" err="1">
                <a:solidFill>
                  <a:srgbClr val="0070C0"/>
                </a:solidFill>
                <a:latin typeface="Arial"/>
                <a:ea typeface="Arial"/>
                <a:cs typeface="Arial"/>
                <a:sym typeface="Arial"/>
              </a:rPr>
              <a:t>utilization</a:t>
            </a:r>
            <a:r>
              <a:rPr lang="de-DE" b="0" i="0" u="none" strike="noStrike" cap="none">
                <a:solidFill>
                  <a:srgbClr val="0070C0"/>
                </a:solidFill>
                <a:latin typeface="Arial"/>
                <a:ea typeface="Arial"/>
                <a:cs typeface="Arial"/>
                <a:sym typeface="Arial"/>
              </a:rPr>
              <a:t> </a:t>
            </a:r>
            <a:r>
              <a:rPr lang="de-DE" b="0" i="0" u="none" strike="noStrike" cap="none" err="1">
                <a:solidFill>
                  <a:srgbClr val="0070C0"/>
                </a:solidFill>
                <a:latin typeface="Arial"/>
                <a:ea typeface="Arial"/>
                <a:cs typeface="Arial"/>
                <a:sym typeface="Arial"/>
              </a:rPr>
              <a:t>of</a:t>
            </a:r>
            <a:r>
              <a:rPr lang="de-DE" b="0" i="0" u="none" strike="noStrike" cap="none">
                <a:solidFill>
                  <a:srgbClr val="0070C0"/>
                </a:solidFill>
                <a:latin typeface="Arial"/>
                <a:ea typeface="Arial"/>
                <a:cs typeface="Arial"/>
                <a:sym typeface="Arial"/>
              </a:rPr>
              <a:t> </a:t>
            </a:r>
            <a:r>
              <a:rPr lang="de-DE" b="0" i="0" u="none" strike="noStrike" cap="none" err="1">
                <a:solidFill>
                  <a:srgbClr val="0070C0"/>
                </a:solidFill>
                <a:latin typeface="Arial"/>
                <a:ea typeface="Arial"/>
                <a:cs typeface="Arial"/>
                <a:sym typeface="Arial"/>
              </a:rPr>
              <a:t>metadata</a:t>
            </a:r>
            <a:r>
              <a:rPr lang="de-DE" b="0" i="0" u="none" strike="noStrike" cap="none">
                <a:solidFill>
                  <a:srgbClr val="0070C0"/>
                </a:solidFill>
                <a:latin typeface="Arial"/>
                <a:ea typeface="Arial"/>
                <a:cs typeface="Arial"/>
                <a:sym typeface="Arial"/>
              </a:rPr>
              <a:t> </a:t>
            </a:r>
            <a:r>
              <a:rPr lang="de-DE" b="0" i="0" u="none" strike="noStrike" cap="none" err="1">
                <a:solidFill>
                  <a:srgbClr val="0070C0"/>
                </a:solidFill>
                <a:latin typeface="Arial"/>
                <a:ea typeface="Arial"/>
                <a:cs typeface="Arial"/>
                <a:sym typeface="Arial"/>
              </a:rPr>
              <a:t>about</a:t>
            </a:r>
            <a:r>
              <a:rPr lang="de-DE" b="0" i="0" u="none" strike="noStrike" cap="none">
                <a:solidFill>
                  <a:srgbClr val="0070C0"/>
                </a:solidFill>
                <a:latin typeface="Arial"/>
                <a:ea typeface="Arial"/>
                <a:cs typeface="Arial"/>
                <a:sym typeface="Arial"/>
              </a:rPr>
              <a:t> </a:t>
            </a:r>
            <a:r>
              <a:rPr lang="de-DE" b="0" i="0" u="none" strike="noStrike" cap="none" err="1">
                <a:solidFill>
                  <a:srgbClr val="0070C0"/>
                </a:solidFill>
                <a:latin typeface="Arial"/>
                <a:ea typeface="Arial"/>
                <a:cs typeface="Arial"/>
                <a:sym typeface="Arial"/>
              </a:rPr>
              <a:t>research</a:t>
            </a:r>
            <a:r>
              <a:rPr lang="de-DE" b="0" i="0" u="none" strike="noStrike" cap="none">
                <a:solidFill>
                  <a:srgbClr val="0070C0"/>
                </a:solidFill>
                <a:latin typeface="Arial"/>
                <a:ea typeface="Arial"/>
                <a:cs typeface="Arial"/>
                <a:sym typeface="Arial"/>
              </a:rPr>
              <a:t> </a:t>
            </a:r>
            <a:r>
              <a:rPr lang="de-DE" b="0" i="0" u="none" strike="noStrike" cap="none" err="1">
                <a:solidFill>
                  <a:srgbClr val="0070C0"/>
                </a:solidFill>
                <a:latin typeface="Arial"/>
                <a:ea typeface="Arial"/>
                <a:cs typeface="Arial"/>
                <a:sym typeface="Arial"/>
              </a:rPr>
              <a:t>activities</a:t>
            </a:r>
            <a:endParaRPr lang="de-DE" b="0" i="0" u="none" strike="noStrike" cap="none">
              <a:solidFill>
                <a:srgbClr val="0070C0"/>
              </a:solidFill>
              <a:latin typeface="Arial"/>
              <a:ea typeface="Arial"/>
              <a:cs typeface="Arial"/>
              <a:sym typeface="Arial"/>
            </a:endParaRPr>
          </a:p>
          <a:p>
            <a:pPr marL="0" marR="0" lvl="0" indent="0" algn="l" rtl="0">
              <a:lnSpc>
                <a:spcPct val="80000"/>
              </a:lnSpc>
              <a:spcBef>
                <a:spcPts val="0"/>
              </a:spcBef>
              <a:spcAft>
                <a:spcPts val="0"/>
              </a:spcAft>
              <a:buClr>
                <a:schemeClr val="dk1"/>
              </a:buClr>
              <a:buSzPct val="25000"/>
              <a:buFont typeface="Arial"/>
              <a:buNone/>
            </a:pPr>
            <a:endParaRPr lang="de-DE" sz="2220" b="0" i="0" u="none" strike="noStrike" cap="none">
              <a:solidFill>
                <a:schemeClr val="dk1"/>
              </a:solidFill>
              <a:latin typeface="Arial"/>
              <a:ea typeface="Arial"/>
              <a:cs typeface="Arial"/>
              <a:sym typeface="Arial"/>
            </a:endParaRPr>
          </a:p>
          <a:p>
            <a:pPr marL="800100" marR="0" lvl="2" indent="0" algn="l" rtl="0">
              <a:lnSpc>
                <a:spcPct val="80000"/>
              </a:lnSpc>
              <a:spcBef>
                <a:spcPts val="444"/>
              </a:spcBef>
              <a:spcAft>
                <a:spcPts val="0"/>
              </a:spcAft>
              <a:buClr>
                <a:schemeClr val="dk1"/>
              </a:buClr>
              <a:buSzPct val="25000"/>
              <a:buFont typeface="Arial"/>
              <a:buNone/>
            </a:pPr>
            <a:r>
              <a:rPr lang="de-DE" sz="2000" b="0" i="0" u="none" strike="noStrike" cap="none" err="1">
                <a:solidFill>
                  <a:schemeClr val="dk1"/>
                </a:solidFill>
                <a:latin typeface="Arial"/>
                <a:ea typeface="Arial"/>
                <a:cs typeface="Arial"/>
                <a:sym typeface="Arial"/>
              </a:rPr>
              <a:t>Overlapping</a:t>
            </a:r>
            <a:r>
              <a:rPr lang="de-DE" sz="2000" b="0" i="0" u="none" strike="noStrike" cap="none">
                <a:solidFill>
                  <a:schemeClr val="dk1"/>
                </a:solidFill>
                <a:latin typeface="Arial"/>
                <a:ea typeface="Arial"/>
                <a:cs typeface="Arial"/>
                <a:sym typeface="Arial"/>
              </a:rPr>
              <a:t> </a:t>
            </a:r>
            <a:r>
              <a:rPr lang="de-DE" sz="2000" b="0" i="0" u="none" strike="noStrike" cap="none" err="1">
                <a:solidFill>
                  <a:schemeClr val="dk1"/>
                </a:solidFill>
                <a:latin typeface="Arial"/>
                <a:ea typeface="Arial"/>
                <a:cs typeface="Arial"/>
                <a:sym typeface="Arial"/>
              </a:rPr>
              <a:t>terms</a:t>
            </a:r>
            <a:r>
              <a:rPr lang="de-DE" sz="2000" b="0" i="0" u="none" strike="noStrike" cap="none">
                <a:solidFill>
                  <a:schemeClr val="dk1"/>
                </a:solidFill>
                <a:latin typeface="Arial"/>
                <a:ea typeface="Arial"/>
                <a:cs typeface="Arial"/>
                <a:sym typeface="Arial"/>
              </a:rPr>
              <a:t>:</a:t>
            </a:r>
          </a:p>
          <a:p>
            <a:pPr marL="1143000" marR="0" lvl="2" indent="-228600" algn="l" rtl="0">
              <a:lnSpc>
                <a:spcPct val="80000"/>
              </a:lnSpc>
              <a:spcBef>
                <a:spcPts val="444"/>
              </a:spcBef>
              <a:spcAft>
                <a:spcPts val="0"/>
              </a:spcAft>
              <a:buClr>
                <a:schemeClr val="dk1"/>
              </a:buClr>
              <a:buSzPct val="100909"/>
              <a:buFont typeface="Arial"/>
              <a:buChar char="•"/>
            </a:pPr>
            <a:r>
              <a:rPr lang="de-DE" sz="2000" b="0" i="0" u="none" strike="noStrike" cap="none">
                <a:solidFill>
                  <a:schemeClr val="dk1"/>
                </a:solidFill>
                <a:latin typeface="Arial"/>
                <a:ea typeface="Arial"/>
                <a:cs typeface="Arial"/>
                <a:sym typeface="Arial"/>
              </a:rPr>
              <a:t>CRIS (</a:t>
            </a:r>
            <a:r>
              <a:rPr lang="de-DE" sz="2000" b="0" i="0" u="none" strike="noStrike" cap="none" err="1">
                <a:solidFill>
                  <a:schemeClr val="dk1"/>
                </a:solidFill>
                <a:latin typeface="Arial"/>
                <a:ea typeface="Arial"/>
                <a:cs typeface="Arial"/>
                <a:sym typeface="Arial"/>
              </a:rPr>
              <a:t>Current</a:t>
            </a:r>
            <a:r>
              <a:rPr lang="de-DE" sz="2000" b="0" i="0" u="none" strike="noStrike" cap="none">
                <a:solidFill>
                  <a:schemeClr val="dk1"/>
                </a:solidFill>
                <a:latin typeface="Arial"/>
                <a:ea typeface="Arial"/>
                <a:cs typeface="Arial"/>
                <a:sym typeface="Arial"/>
              </a:rPr>
              <a:t> Research Information System)</a:t>
            </a:r>
          </a:p>
          <a:p>
            <a:pPr marL="1143000" marR="0" lvl="2" indent="-228600" algn="l" rtl="0">
              <a:lnSpc>
                <a:spcPct val="80000"/>
              </a:lnSpc>
              <a:spcBef>
                <a:spcPts val="444"/>
              </a:spcBef>
              <a:spcAft>
                <a:spcPts val="0"/>
              </a:spcAft>
              <a:buClr>
                <a:schemeClr val="dk1"/>
              </a:buClr>
              <a:buSzPct val="100909"/>
              <a:buFont typeface="Arial"/>
              <a:buChar char="•"/>
            </a:pPr>
            <a:r>
              <a:rPr lang="de-DE" sz="2000" b="0" i="0" u="none" strike="noStrike" cap="none">
                <a:solidFill>
                  <a:schemeClr val="dk1"/>
                </a:solidFill>
                <a:latin typeface="Arial"/>
                <a:ea typeface="Arial"/>
                <a:cs typeface="Arial"/>
                <a:sym typeface="Arial"/>
              </a:rPr>
              <a:t>RIS (Research Information System)</a:t>
            </a:r>
          </a:p>
          <a:p>
            <a:pPr marL="1143000" marR="0" lvl="2" indent="-228600" algn="l" rtl="0">
              <a:lnSpc>
                <a:spcPct val="80000"/>
              </a:lnSpc>
              <a:spcBef>
                <a:spcPts val="444"/>
              </a:spcBef>
              <a:spcAft>
                <a:spcPts val="0"/>
              </a:spcAft>
              <a:buClr>
                <a:schemeClr val="dk1"/>
              </a:buClr>
              <a:buSzPct val="100909"/>
              <a:buFont typeface="Arial"/>
              <a:buChar char="•"/>
            </a:pPr>
            <a:r>
              <a:rPr lang="de-DE" sz="2000" b="0" i="0" u="none" strike="noStrike" cap="none">
                <a:solidFill>
                  <a:schemeClr val="dk1"/>
                </a:solidFill>
                <a:latin typeface="Arial"/>
                <a:ea typeface="Arial"/>
                <a:cs typeface="Arial"/>
                <a:sym typeface="Arial"/>
              </a:rPr>
              <a:t>RNS (Research Networking System)</a:t>
            </a:r>
          </a:p>
          <a:p>
            <a:pPr marL="1143000" marR="0" lvl="2" indent="-228600" algn="l" rtl="0">
              <a:lnSpc>
                <a:spcPct val="80000"/>
              </a:lnSpc>
              <a:spcBef>
                <a:spcPts val="444"/>
              </a:spcBef>
              <a:spcAft>
                <a:spcPts val="0"/>
              </a:spcAft>
              <a:buClr>
                <a:schemeClr val="dk1"/>
              </a:buClr>
              <a:buSzPct val="100909"/>
              <a:buFont typeface="Arial"/>
              <a:buChar char="•"/>
            </a:pPr>
            <a:r>
              <a:rPr lang="de-DE" sz="2000" b="0" i="0" u="none" strike="noStrike" cap="none">
                <a:solidFill>
                  <a:schemeClr val="dk1"/>
                </a:solidFill>
                <a:latin typeface="Arial"/>
                <a:ea typeface="Arial"/>
                <a:cs typeface="Arial"/>
                <a:sym typeface="Arial"/>
              </a:rPr>
              <a:t>RPS (Research </a:t>
            </a:r>
            <a:r>
              <a:rPr lang="de-DE" sz="2000" b="0" i="0" u="none" strike="noStrike" cap="none" err="1">
                <a:solidFill>
                  <a:schemeClr val="dk1"/>
                </a:solidFill>
                <a:latin typeface="Arial"/>
                <a:ea typeface="Arial"/>
                <a:cs typeface="Arial"/>
                <a:sym typeface="Arial"/>
              </a:rPr>
              <a:t>Profiling</a:t>
            </a:r>
            <a:r>
              <a:rPr lang="de-DE" sz="2000" b="0" i="0" u="none" strike="noStrike" cap="none">
                <a:solidFill>
                  <a:schemeClr val="dk1"/>
                </a:solidFill>
                <a:latin typeface="Arial"/>
                <a:ea typeface="Arial"/>
                <a:cs typeface="Arial"/>
                <a:sym typeface="Arial"/>
              </a:rPr>
              <a:t> System)</a:t>
            </a:r>
          </a:p>
          <a:p>
            <a:pPr marL="1143000" marR="0" lvl="2" indent="-228600" algn="l" rtl="0">
              <a:lnSpc>
                <a:spcPct val="80000"/>
              </a:lnSpc>
              <a:spcBef>
                <a:spcPts val="444"/>
              </a:spcBef>
              <a:spcAft>
                <a:spcPts val="0"/>
              </a:spcAft>
              <a:buClr>
                <a:schemeClr val="dk1"/>
              </a:buClr>
              <a:buSzPct val="100909"/>
              <a:buFont typeface="Arial"/>
              <a:buChar char="•"/>
            </a:pPr>
            <a:r>
              <a:rPr lang="de-DE" sz="2000"/>
              <a:t>FAR (</a:t>
            </a:r>
            <a:r>
              <a:rPr lang="de-DE" sz="2000" err="1"/>
              <a:t>Faculty</a:t>
            </a:r>
            <a:r>
              <a:rPr lang="de-DE" sz="2000"/>
              <a:t> </a:t>
            </a:r>
            <a:r>
              <a:rPr lang="de-DE" sz="2000" err="1"/>
              <a:t>Activity</a:t>
            </a:r>
            <a:r>
              <a:rPr lang="de-DE" sz="2000"/>
              <a:t> Reporting)</a:t>
            </a:r>
            <a:endParaRPr lang="de-DE" sz="2000" b="0" i="0" u="none" strike="noStrike" cap="none">
              <a:solidFill>
                <a:schemeClr val="dk1"/>
              </a:solidFill>
              <a:latin typeface="Arial"/>
              <a:ea typeface="Arial"/>
              <a:cs typeface="Arial"/>
              <a:sym typeface="Arial"/>
            </a:endParaRPr>
          </a:p>
          <a:p>
            <a:pPr marL="1143000" marR="0" lvl="2" indent="-228600" algn="l" rtl="0">
              <a:lnSpc>
                <a:spcPct val="80000"/>
              </a:lnSpc>
              <a:spcBef>
                <a:spcPts val="444"/>
              </a:spcBef>
              <a:spcAft>
                <a:spcPts val="0"/>
              </a:spcAft>
              <a:buClr>
                <a:schemeClr val="dk1"/>
              </a:buClr>
              <a:buSzPct val="100909"/>
              <a:buFont typeface="Arial"/>
              <a:buNone/>
            </a:pPr>
            <a:endParaRPr sz="2000" b="0" i="0" u="none" strike="noStrike" cap="none">
              <a:solidFill>
                <a:schemeClr val="dk1"/>
              </a:solidFill>
              <a:latin typeface="Arial"/>
              <a:ea typeface="Arial"/>
              <a:cs typeface="Arial"/>
              <a:sym typeface="Arial"/>
            </a:endParaRPr>
          </a:p>
          <a:p>
            <a:pPr lvl="2" indent="-342900">
              <a:lnSpc>
                <a:spcPct val="80000"/>
              </a:lnSpc>
              <a:spcBef>
                <a:spcPts val="444"/>
              </a:spcBef>
              <a:buSzPct val="100909"/>
            </a:pPr>
            <a:r>
              <a:rPr lang="de-DE" sz="1800" b="0" i="0" u="none" strike="noStrike" cap="none">
                <a:solidFill>
                  <a:schemeClr val="dk1"/>
                </a:solidFill>
                <a:latin typeface="Arial"/>
                <a:ea typeface="Arial"/>
                <a:cs typeface="Arial"/>
                <a:sym typeface="Arial"/>
              </a:rPr>
              <a:t>RIMs </a:t>
            </a:r>
            <a:r>
              <a:rPr lang="de-DE" sz="1800"/>
              <a:t>≠ </a:t>
            </a:r>
            <a:r>
              <a:rPr lang="de-DE" sz="1800" b="0" i="0" u="none" strike="noStrike" cap="none" err="1">
                <a:solidFill>
                  <a:schemeClr val="dk1"/>
                </a:solidFill>
                <a:latin typeface="Arial"/>
                <a:ea typeface="Arial"/>
                <a:cs typeface="Arial"/>
                <a:sym typeface="Arial"/>
              </a:rPr>
              <a:t>social</a:t>
            </a:r>
            <a:r>
              <a:rPr lang="de-DE" sz="1800" b="0" i="0" u="none" strike="noStrike" cap="none">
                <a:solidFill>
                  <a:schemeClr val="dk1"/>
                </a:solidFill>
                <a:latin typeface="Arial"/>
                <a:ea typeface="Arial"/>
                <a:cs typeface="Arial"/>
                <a:sym typeface="Arial"/>
              </a:rPr>
              <a:t> </a:t>
            </a:r>
            <a:r>
              <a:rPr lang="de-DE" sz="1800" b="0" i="0" u="none" strike="noStrike" cap="none" err="1">
                <a:solidFill>
                  <a:schemeClr val="dk1"/>
                </a:solidFill>
                <a:latin typeface="Arial"/>
                <a:ea typeface="Arial"/>
                <a:cs typeface="Arial"/>
                <a:sym typeface="Arial"/>
              </a:rPr>
              <a:t>networking</a:t>
            </a:r>
            <a:r>
              <a:rPr lang="de-DE" sz="1800" b="0" i="0" u="none" strike="noStrike" cap="none">
                <a:solidFill>
                  <a:schemeClr val="dk1"/>
                </a:solidFill>
                <a:latin typeface="Arial"/>
                <a:ea typeface="Arial"/>
                <a:cs typeface="Arial"/>
                <a:sym typeface="Arial"/>
              </a:rPr>
              <a:t> </a:t>
            </a:r>
            <a:r>
              <a:rPr lang="de-DE" sz="1800" b="0" i="0" u="none" strike="noStrike" cap="none" err="1">
                <a:solidFill>
                  <a:schemeClr val="dk1"/>
                </a:solidFill>
                <a:latin typeface="Arial"/>
                <a:ea typeface="Arial"/>
                <a:cs typeface="Arial"/>
                <a:sym typeface="Arial"/>
              </a:rPr>
              <a:t>platforms</a:t>
            </a:r>
            <a:r>
              <a:rPr lang="de-DE" sz="1800" b="0" i="0" u="none" strike="noStrike" cap="none">
                <a:solidFill>
                  <a:schemeClr val="dk1"/>
                </a:solidFill>
                <a:latin typeface="Arial"/>
                <a:ea typeface="Arial"/>
                <a:cs typeface="Arial"/>
                <a:sym typeface="Arial"/>
              </a:rPr>
              <a:t> like </a:t>
            </a:r>
            <a:r>
              <a:rPr lang="de-DE" sz="1800" b="0" i="0" u="none" strike="noStrike" cap="none" err="1">
                <a:solidFill>
                  <a:schemeClr val="dk1"/>
                </a:solidFill>
                <a:latin typeface="Arial"/>
                <a:ea typeface="Arial"/>
                <a:cs typeface="Arial"/>
                <a:sym typeface="Arial"/>
              </a:rPr>
              <a:t>ResearchGate</a:t>
            </a:r>
            <a:r>
              <a:rPr lang="de-DE" sz="1800" b="0" i="0" u="none" strike="noStrike" cap="none">
                <a:solidFill>
                  <a:schemeClr val="dk1"/>
                </a:solidFill>
                <a:latin typeface="Arial"/>
                <a:ea typeface="Arial"/>
                <a:cs typeface="Arial"/>
                <a:sym typeface="Arial"/>
              </a:rPr>
              <a:t> </a:t>
            </a:r>
            <a:r>
              <a:rPr lang="de-DE" sz="1800" b="0" i="0" u="none" strike="noStrike" cap="none" err="1">
                <a:solidFill>
                  <a:schemeClr val="dk1"/>
                </a:solidFill>
                <a:latin typeface="Arial"/>
                <a:ea typeface="Arial"/>
                <a:cs typeface="Arial"/>
                <a:sym typeface="Arial"/>
              </a:rPr>
              <a:t>or</a:t>
            </a:r>
            <a:r>
              <a:rPr lang="de-DE" sz="1800" b="0" i="0" u="none" strike="noStrike" cap="none">
                <a:solidFill>
                  <a:schemeClr val="dk1"/>
                </a:solidFill>
                <a:latin typeface="Arial"/>
                <a:ea typeface="Arial"/>
                <a:cs typeface="Arial"/>
                <a:sym typeface="Arial"/>
              </a:rPr>
              <a:t> </a:t>
            </a:r>
            <a:r>
              <a:rPr lang="de-DE" sz="1800" b="0" i="0" u="none" strike="noStrike" cap="none" err="1">
                <a:solidFill>
                  <a:schemeClr val="dk1"/>
                </a:solidFill>
                <a:latin typeface="Arial"/>
                <a:ea typeface="Arial"/>
                <a:cs typeface="Arial"/>
                <a:sym typeface="Arial"/>
              </a:rPr>
              <a:t>Academia.edu</a:t>
            </a:r>
            <a:r>
              <a:rPr lang="de-DE" sz="1800" b="0" i="0" u="none" strike="noStrike" cap="none">
                <a:solidFill>
                  <a:schemeClr val="dk1"/>
                </a:solidFill>
                <a:latin typeface="Arial"/>
                <a:ea typeface="Arial"/>
                <a:cs typeface="Arial"/>
                <a:sym typeface="Arial"/>
              </a:rPr>
              <a:t> </a:t>
            </a:r>
          </a:p>
          <a:p>
            <a:pPr marL="1143000" marR="0" lvl="2" indent="-342900" algn="l" rtl="0">
              <a:lnSpc>
                <a:spcPct val="80000"/>
              </a:lnSpc>
              <a:spcBef>
                <a:spcPts val="444"/>
              </a:spcBef>
              <a:buClr>
                <a:schemeClr val="dk1"/>
              </a:buClr>
              <a:buSzPct val="100909"/>
              <a:buFont typeface="Arial"/>
              <a:buChar char="•"/>
            </a:pPr>
            <a:r>
              <a:rPr lang="de-DE" sz="1800" b="0" i="0" u="none" strike="noStrike" cap="none">
                <a:solidFill>
                  <a:schemeClr val="dk1"/>
                </a:solidFill>
                <a:latin typeface="Arial"/>
                <a:ea typeface="Arial"/>
                <a:cs typeface="Arial"/>
                <a:sym typeface="Arial"/>
              </a:rPr>
              <a:t>RIM ≠ Research Data Management (RDM)</a:t>
            </a:r>
            <a:endParaRPr lang="de-DE" sz="2220" b="0" i="0" u="none" strike="noStrike" cap="none">
              <a:solidFill>
                <a:schemeClr val="dk1"/>
              </a:solidFill>
              <a:latin typeface="Arial"/>
              <a:ea typeface="Arial"/>
              <a:cs typeface="Arial"/>
              <a:sym typeface="Arial"/>
            </a:endParaRPr>
          </a:p>
        </p:txBody>
      </p:sp>
      <p:sp>
        <p:nvSpPr>
          <p:cNvPr id="254" name="Shape 254"/>
          <p:cNvSpPr txBox="1">
            <a:spLocks noGrp="1"/>
          </p:cNvSpPr>
          <p:nvPr>
            <p:ph type="body" idx="4294967295"/>
          </p:nvPr>
        </p:nvSpPr>
        <p:spPr>
          <a:xfrm>
            <a:off x="340786" y="343304"/>
            <a:ext cx="8439147" cy="686442"/>
          </a:xfrm>
          <a:prstGeom prst="rect">
            <a:avLst/>
          </a:prstGeom>
          <a:noFill/>
          <a:ln>
            <a:noFill/>
          </a:ln>
        </p:spPr>
        <p:txBody>
          <a:bodyPr lIns="91425" tIns="45700" rIns="91425" bIns="45700" anchor="t" anchorCtr="0">
            <a:noAutofit/>
          </a:bodyPr>
          <a:lstStyle/>
          <a:p>
            <a:pPr marL="0" marR="0" lvl="0" indent="0" algn="l" rtl="0">
              <a:spcBef>
                <a:spcPts val="0"/>
              </a:spcBef>
              <a:buClr>
                <a:schemeClr val="dk2"/>
              </a:buClr>
              <a:buSzPct val="25000"/>
              <a:buFont typeface="Arial"/>
              <a:buNone/>
            </a:pPr>
            <a:r>
              <a:rPr lang="de-DE" sz="2500" b="1" i="0" u="none" strike="noStrike" cap="none">
                <a:solidFill>
                  <a:schemeClr val="dk2"/>
                </a:solidFill>
                <a:latin typeface="Arial"/>
                <a:ea typeface="Arial"/>
                <a:cs typeface="Arial"/>
                <a:sym typeface="Arial"/>
              </a:rPr>
              <a:t>What is Research Information Management (RIM)?</a:t>
            </a:r>
          </a:p>
        </p:txBody>
      </p:sp>
      <p:pic>
        <p:nvPicPr>
          <p:cNvPr id="255" name="Shape 255"/>
          <p:cNvPicPr preferRelativeResize="0"/>
          <p:nvPr/>
        </p:nvPicPr>
        <p:blipFill rotWithShape="1">
          <a:blip r:embed="rId3">
            <a:alphaModFix/>
          </a:blip>
          <a:srcRect/>
          <a:stretch/>
        </p:blipFill>
        <p:spPr>
          <a:xfrm>
            <a:off x="284906" y="3756905"/>
            <a:ext cx="711200" cy="711200"/>
          </a:xfrm>
          <a:prstGeom prst="rect">
            <a:avLst/>
          </a:prstGeom>
          <a:noFill/>
          <a:ln>
            <a:noFill/>
          </a:ln>
        </p:spPr>
      </p:pic>
      <p:pic>
        <p:nvPicPr>
          <p:cNvPr id="256" name="Shape 256"/>
          <p:cNvPicPr preferRelativeResize="0"/>
          <p:nvPr/>
        </p:nvPicPr>
        <p:blipFill rotWithShape="1">
          <a:blip r:embed="rId4">
            <a:alphaModFix/>
          </a:blip>
          <a:srcRect/>
          <a:stretch/>
        </p:blipFill>
        <p:spPr>
          <a:xfrm>
            <a:off x="229026" y="2271287"/>
            <a:ext cx="822960" cy="822960"/>
          </a:xfrm>
          <a:prstGeom prst="rect">
            <a:avLst/>
          </a:prstGeom>
          <a:noFill/>
          <a:ln>
            <a:noFill/>
          </a:ln>
        </p:spPr>
      </p:pic>
    </p:spTree>
    <p:extLst>
      <p:ext uri="{BB962C8B-B14F-4D97-AF65-F5344CB8AC3E}">
        <p14:creationId xmlns:p14="http://schemas.microsoft.com/office/powerpoint/2010/main" val="97163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5126D79-5EBB-4B36-A155-CD01529A6E15}"/>
              </a:ext>
            </a:extLst>
          </p:cNvPr>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409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632" y="490418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88828" y="-652962"/>
            <a:ext cx="7490998" cy="578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7"/>
          <p:cNvSpPr>
            <a:spLocks noChangeArrowheads="1"/>
          </p:cNvSpPr>
          <p:nvPr/>
        </p:nvSpPr>
        <p:spPr bwMode="auto">
          <a:xfrm>
            <a:off x="1878807" y="4841082"/>
            <a:ext cx="6060281"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750"/>
              <a:t>“RIM Metadata” by </a:t>
            </a:r>
            <a:r>
              <a:rPr lang="en-US" altLang="en-US" sz="750">
                <a:hlinkClick r:id="rId5"/>
              </a:rPr>
              <a:t>OCLC Research</a:t>
            </a:r>
            <a:r>
              <a:rPr lang="en-US" altLang="en-US" sz="750" i="1"/>
              <a:t>, </a:t>
            </a:r>
            <a:r>
              <a:rPr lang="en-US" altLang="en-US" sz="750"/>
              <a:t>from </a:t>
            </a:r>
            <a:r>
              <a:rPr lang="en-US" altLang="en-US" sz="750" i="1"/>
              <a:t>Research Information Management: Defining RIM and the Library’s Role</a:t>
            </a:r>
            <a:r>
              <a:rPr lang="en-US" altLang="en-US" sz="750"/>
              <a:t> (</a:t>
            </a:r>
            <a:r>
              <a:rPr lang="en-US" altLang="en-US" sz="750">
                <a:hlinkClick r:id="rId6"/>
              </a:rPr>
              <a:t>d</a:t>
            </a:r>
            <a:r>
              <a:rPr lang="mr-IN" altLang="en-US" sz="750">
                <a:ea typeface="Mangal" charset="0"/>
                <a:hlinkClick r:id="rId6"/>
              </a:rPr>
              <a:t>oi.org/10.25333/C3NK88</a:t>
            </a:r>
            <a:r>
              <a:rPr lang="en-US" altLang="en-US" sz="750"/>
              <a:t>),</a:t>
            </a:r>
            <a:r>
              <a:rPr lang="en-US" altLang="en-US" sz="750" i="1"/>
              <a:t> </a:t>
            </a:r>
            <a:r>
              <a:rPr lang="en-US" altLang="en-US" sz="750">
                <a:hlinkClick r:id="rId7"/>
              </a:rPr>
              <a:t>CC BY 4.0</a:t>
            </a:r>
            <a:br>
              <a:rPr lang="en-US" altLang="en-US" sz="825"/>
            </a:br>
            <a:endParaRPr lang="en-US" altLang="en-US" sz="825"/>
          </a:p>
        </p:txBody>
      </p:sp>
    </p:spTree>
    <p:extLst>
      <p:ext uri="{BB962C8B-B14F-4D97-AF65-F5344CB8AC3E}">
        <p14:creationId xmlns:p14="http://schemas.microsoft.com/office/powerpoint/2010/main" val="4794527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de-DE" sz="900" b="0" i="0" u="none" strike="noStrike" cap="none" smtClean="0">
                <a:solidFill>
                  <a:srgbClr val="888888"/>
                </a:solidFill>
                <a:latin typeface="Calibri"/>
                <a:ea typeface="Calibri"/>
                <a:cs typeface="Calibri"/>
                <a:sym typeface="Calibri"/>
              </a:rPr>
              <a:t>27</a:t>
            </a:fld>
            <a:endParaRPr lang="de-DE" sz="900" b="0" i="0" u="none" strike="noStrike" cap="none">
              <a:solidFill>
                <a:srgbClr val="888888"/>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1064334" y="116958"/>
            <a:ext cx="7480649" cy="5407925"/>
          </a:xfrm>
          <a:prstGeom prst="rect">
            <a:avLst/>
          </a:prstGeom>
        </p:spPr>
      </p:pic>
      <p:pic>
        <p:nvPicPr>
          <p:cNvPr id="4" name="Picture 3"/>
          <p:cNvPicPr>
            <a:picLocks noChangeAspect="1"/>
          </p:cNvPicPr>
          <p:nvPr/>
        </p:nvPicPr>
        <p:blipFill>
          <a:blip r:embed="rId4"/>
          <a:stretch>
            <a:fillRect/>
          </a:stretch>
        </p:blipFill>
        <p:spPr>
          <a:xfrm>
            <a:off x="597112" y="565446"/>
            <a:ext cx="997505" cy="855361"/>
          </a:xfrm>
          <a:prstGeom prst="rect">
            <a:avLst/>
          </a:prstGeom>
        </p:spPr>
      </p:pic>
      <p:pic>
        <p:nvPicPr>
          <p:cNvPr id="5" name="Picture 4"/>
          <p:cNvPicPr>
            <a:picLocks noChangeAspect="1"/>
          </p:cNvPicPr>
          <p:nvPr/>
        </p:nvPicPr>
        <p:blipFill>
          <a:blip r:embed="rId5"/>
          <a:stretch>
            <a:fillRect/>
          </a:stretch>
        </p:blipFill>
        <p:spPr>
          <a:xfrm>
            <a:off x="1624251" y="1022410"/>
            <a:ext cx="808783" cy="251837"/>
          </a:xfrm>
          <a:prstGeom prst="rect">
            <a:avLst/>
          </a:prstGeom>
        </p:spPr>
      </p:pic>
      <p:pic>
        <p:nvPicPr>
          <p:cNvPr id="6" name="Picture 5"/>
          <p:cNvPicPr>
            <a:picLocks noChangeAspect="1"/>
          </p:cNvPicPr>
          <p:nvPr/>
        </p:nvPicPr>
        <p:blipFill>
          <a:blip r:embed="rId6"/>
          <a:stretch>
            <a:fillRect/>
          </a:stretch>
        </p:blipFill>
        <p:spPr>
          <a:xfrm>
            <a:off x="1064334" y="3576865"/>
            <a:ext cx="703468" cy="703468"/>
          </a:xfrm>
          <a:prstGeom prst="rect">
            <a:avLst/>
          </a:prstGeom>
        </p:spPr>
      </p:pic>
      <p:pic>
        <p:nvPicPr>
          <p:cNvPr id="8" name="Picture 7"/>
          <p:cNvPicPr>
            <a:picLocks noChangeAspect="1"/>
          </p:cNvPicPr>
          <p:nvPr/>
        </p:nvPicPr>
        <p:blipFill>
          <a:blip r:embed="rId7"/>
          <a:stretch>
            <a:fillRect/>
          </a:stretch>
        </p:blipFill>
        <p:spPr>
          <a:xfrm>
            <a:off x="4095568" y="2029514"/>
            <a:ext cx="949744" cy="350992"/>
          </a:xfrm>
          <a:prstGeom prst="rect">
            <a:avLst/>
          </a:prstGeom>
        </p:spPr>
      </p:pic>
      <p:pic>
        <p:nvPicPr>
          <p:cNvPr id="9" name="Picture 8"/>
          <p:cNvPicPr>
            <a:picLocks noChangeAspect="1"/>
          </p:cNvPicPr>
          <p:nvPr/>
        </p:nvPicPr>
        <p:blipFill>
          <a:blip r:embed="rId8"/>
          <a:stretch>
            <a:fillRect/>
          </a:stretch>
        </p:blipFill>
        <p:spPr>
          <a:xfrm>
            <a:off x="6602117" y="480411"/>
            <a:ext cx="2167996" cy="541999"/>
          </a:xfrm>
          <a:prstGeom prst="rect">
            <a:avLst/>
          </a:prstGeom>
        </p:spPr>
      </p:pic>
      <p:pic>
        <p:nvPicPr>
          <p:cNvPr id="10" name="Picture 9"/>
          <p:cNvPicPr>
            <a:picLocks noChangeAspect="1"/>
          </p:cNvPicPr>
          <p:nvPr/>
        </p:nvPicPr>
        <p:blipFill>
          <a:blip r:embed="rId9"/>
          <a:stretch>
            <a:fillRect/>
          </a:stretch>
        </p:blipFill>
        <p:spPr>
          <a:xfrm>
            <a:off x="7486650" y="2205010"/>
            <a:ext cx="1058333" cy="357243"/>
          </a:xfrm>
          <a:prstGeom prst="rect">
            <a:avLst/>
          </a:prstGeom>
        </p:spPr>
      </p:pic>
      <p:pic>
        <p:nvPicPr>
          <p:cNvPr id="11" name="Picture 10"/>
          <p:cNvPicPr>
            <a:picLocks noChangeAspect="1"/>
          </p:cNvPicPr>
          <p:nvPr/>
        </p:nvPicPr>
        <p:blipFill>
          <a:blip r:embed="rId10"/>
          <a:stretch>
            <a:fillRect/>
          </a:stretch>
        </p:blipFill>
        <p:spPr>
          <a:xfrm>
            <a:off x="4194905" y="3058283"/>
            <a:ext cx="956733" cy="596274"/>
          </a:xfrm>
          <a:prstGeom prst="rect">
            <a:avLst/>
          </a:prstGeom>
        </p:spPr>
      </p:pic>
    </p:spTree>
    <p:extLst>
      <p:ext uri="{BB962C8B-B14F-4D97-AF65-F5344CB8AC3E}">
        <p14:creationId xmlns:p14="http://schemas.microsoft.com/office/powerpoint/2010/main" val="1654515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marR="0" lvl="0" indent="0" algn="r" rtl="0">
              <a:spcBef>
                <a:spcPts val="0"/>
              </a:spcBef>
              <a:buSzPct val="25000"/>
              <a:buNone/>
            </a:pPr>
            <a:fld id="{00000000-1234-1234-1234-123412341234}" type="slidenum">
              <a:rPr lang="de-DE" sz="900" b="0" i="0" u="none" strike="noStrike" cap="none" smtClean="0">
                <a:solidFill>
                  <a:srgbClr val="888888"/>
                </a:solidFill>
                <a:latin typeface="Calibri"/>
                <a:ea typeface="Calibri"/>
                <a:cs typeface="Calibri"/>
                <a:sym typeface="Calibri"/>
              </a:rPr>
              <a:t>28</a:t>
            </a:fld>
            <a:endParaRPr lang="de-DE" sz="900" b="0" i="0" u="none" strike="noStrike" cap="none">
              <a:solidFill>
                <a:srgbClr val="888888"/>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989597" y="0"/>
            <a:ext cx="7164805" cy="5143500"/>
          </a:xfrm>
          <a:prstGeom prst="rect">
            <a:avLst/>
          </a:prstGeom>
        </p:spPr>
      </p:pic>
      <p:pic>
        <p:nvPicPr>
          <p:cNvPr id="4" name="Picture 3"/>
          <p:cNvPicPr>
            <a:picLocks noChangeAspect="1"/>
          </p:cNvPicPr>
          <p:nvPr/>
        </p:nvPicPr>
        <p:blipFill>
          <a:blip r:embed="rId4"/>
          <a:stretch>
            <a:fillRect/>
          </a:stretch>
        </p:blipFill>
        <p:spPr>
          <a:xfrm>
            <a:off x="1304646" y="564473"/>
            <a:ext cx="997505" cy="855361"/>
          </a:xfrm>
          <a:prstGeom prst="rect">
            <a:avLst/>
          </a:prstGeom>
        </p:spPr>
      </p:pic>
      <p:pic>
        <p:nvPicPr>
          <p:cNvPr id="6" name="Picture 5"/>
          <p:cNvPicPr>
            <a:picLocks noChangeAspect="1"/>
          </p:cNvPicPr>
          <p:nvPr/>
        </p:nvPicPr>
        <p:blipFill>
          <a:blip r:embed="rId5"/>
          <a:stretch>
            <a:fillRect/>
          </a:stretch>
        </p:blipFill>
        <p:spPr>
          <a:xfrm>
            <a:off x="6790267" y="233231"/>
            <a:ext cx="1937512" cy="484378"/>
          </a:xfrm>
          <a:prstGeom prst="rect">
            <a:avLst/>
          </a:prstGeom>
        </p:spPr>
      </p:pic>
      <p:pic>
        <p:nvPicPr>
          <p:cNvPr id="9" name="Picture 8"/>
          <p:cNvPicPr>
            <a:picLocks noChangeAspect="1"/>
          </p:cNvPicPr>
          <p:nvPr/>
        </p:nvPicPr>
        <p:blipFill>
          <a:blip r:embed="rId6"/>
          <a:stretch>
            <a:fillRect/>
          </a:stretch>
        </p:blipFill>
        <p:spPr>
          <a:xfrm>
            <a:off x="4047567" y="2833323"/>
            <a:ext cx="854633" cy="532641"/>
          </a:xfrm>
          <a:prstGeom prst="rect">
            <a:avLst/>
          </a:prstGeom>
        </p:spPr>
      </p:pic>
      <p:pic>
        <p:nvPicPr>
          <p:cNvPr id="10" name="Picture 9"/>
          <p:cNvPicPr>
            <a:picLocks noChangeAspect="1"/>
          </p:cNvPicPr>
          <p:nvPr/>
        </p:nvPicPr>
        <p:blipFill>
          <a:blip r:embed="rId6"/>
          <a:stretch>
            <a:fillRect/>
          </a:stretch>
        </p:blipFill>
        <p:spPr>
          <a:xfrm>
            <a:off x="846666" y="2769690"/>
            <a:ext cx="956733" cy="596274"/>
          </a:xfrm>
          <a:prstGeom prst="rect">
            <a:avLst/>
          </a:prstGeom>
        </p:spPr>
      </p:pic>
    </p:spTree>
    <p:extLst>
      <p:ext uri="{BB962C8B-B14F-4D97-AF65-F5344CB8AC3E}">
        <p14:creationId xmlns:p14="http://schemas.microsoft.com/office/powerpoint/2010/main" val="639752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p:txBody>
          <a:bodyPr/>
          <a:lstStyle/>
          <a:p>
            <a:r>
              <a:rPr lang="en-US"/>
              <a:t>Exercise 3</a:t>
            </a:r>
          </a:p>
        </p:txBody>
      </p:sp>
      <p:sp>
        <p:nvSpPr>
          <p:cNvPr id="5" name="Text Placeholder 4"/>
          <p:cNvSpPr>
            <a:spLocks noGrp="1"/>
          </p:cNvSpPr>
          <p:nvPr>
            <p:ph type="body" sz="quarter" idx="14"/>
          </p:nvPr>
        </p:nvSpPr>
        <p:spPr>
          <a:xfrm>
            <a:off x="341313" y="1030288"/>
            <a:ext cx="3748087" cy="3317875"/>
          </a:xfrm>
        </p:spPr>
        <p:txBody>
          <a:bodyPr/>
          <a:lstStyle/>
          <a:p>
            <a:r>
              <a:rPr lang="en-US"/>
              <a:t>Identify the RIM uses at YOUR institution</a:t>
            </a:r>
          </a:p>
          <a:p>
            <a:pPr lvl="2"/>
            <a:r>
              <a:rPr lang="en-US"/>
              <a:t>Current</a:t>
            </a:r>
          </a:p>
          <a:p>
            <a:pPr lvl="2"/>
            <a:r>
              <a:rPr lang="en-US"/>
              <a:t>Planned</a:t>
            </a:r>
          </a:p>
          <a:p>
            <a:r>
              <a:rPr lang="en-US"/>
              <a:t>Discuss &amp; share</a:t>
            </a:r>
          </a:p>
          <a:p>
            <a:r>
              <a:rPr lang="en-US"/>
              <a:t>Aggregate for group</a:t>
            </a:r>
          </a:p>
        </p:txBody>
      </p:sp>
      <p:sp>
        <p:nvSpPr>
          <p:cNvPr id="2" name="Slide Number Placeholder 1"/>
          <p:cNvSpPr>
            <a:spLocks noGrp="1"/>
          </p:cNvSpPr>
          <p:nvPr>
            <p:ph type="sldNum" idx="4294967295"/>
          </p:nvPr>
        </p:nvSpPr>
        <p:spPr>
          <a:xfrm>
            <a:off x="7086600" y="4767263"/>
            <a:ext cx="2057400" cy="273050"/>
          </a:xfrm>
          <a:prstGeom prst="rect">
            <a:avLst/>
          </a:prstGeom>
        </p:spPr>
        <p:txBody>
          <a:bodyPr/>
          <a:lstStyle/>
          <a:p>
            <a:pPr marL="0" marR="0" lvl="0" indent="0" algn="r" rtl="0">
              <a:spcBef>
                <a:spcPts val="0"/>
              </a:spcBef>
              <a:buSzPct val="25000"/>
              <a:buNone/>
            </a:pPr>
            <a:fld id="{00000000-1234-1234-1234-123412341234}" type="slidenum">
              <a:rPr lang="de-DE" sz="900" b="0" i="0" u="none" strike="noStrike" cap="none" smtClean="0">
                <a:solidFill>
                  <a:srgbClr val="888888"/>
                </a:solidFill>
                <a:latin typeface="Calibri"/>
                <a:ea typeface="Calibri"/>
                <a:cs typeface="Calibri"/>
                <a:sym typeface="Calibri"/>
              </a:rPr>
              <a:t>29</a:t>
            </a:fld>
            <a:endParaRPr lang="de-DE" sz="900" b="0" i="0" u="none" strike="noStrike" cap="none">
              <a:solidFill>
                <a:srgbClr val="888888"/>
              </a:solidFill>
              <a:latin typeface="Calibri"/>
              <a:ea typeface="Calibri"/>
              <a:cs typeface="Calibri"/>
              <a:sym typeface="Calibri"/>
            </a:endParaRPr>
          </a:p>
        </p:txBody>
      </p:sp>
      <p:pic>
        <p:nvPicPr>
          <p:cNvPr id="3" name="Picture 2"/>
          <p:cNvPicPr>
            <a:picLocks noChangeAspect="1"/>
          </p:cNvPicPr>
          <p:nvPr/>
        </p:nvPicPr>
        <p:blipFill>
          <a:blip r:embed="rId3"/>
          <a:stretch>
            <a:fillRect/>
          </a:stretch>
        </p:blipFill>
        <p:spPr>
          <a:xfrm>
            <a:off x="4274467" y="686525"/>
            <a:ext cx="4869533" cy="3520292"/>
          </a:xfrm>
          <a:prstGeom prst="rect">
            <a:avLst/>
          </a:prstGeom>
        </p:spPr>
      </p:pic>
    </p:spTree>
    <p:extLst>
      <p:ext uri="{BB962C8B-B14F-4D97-AF65-F5344CB8AC3E}">
        <p14:creationId xmlns:p14="http://schemas.microsoft.com/office/powerpoint/2010/main" val="1966740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70474" y="638175"/>
            <a:ext cx="8174038" cy="692497"/>
          </a:xfrm>
        </p:spPr>
        <p:txBody>
          <a:bodyPr/>
          <a:lstStyle/>
          <a:p>
            <a:r>
              <a:rPr lang="en-US"/>
              <a:t>PLAN FOR THE DAY</a:t>
            </a:r>
          </a:p>
        </p:txBody>
      </p:sp>
      <p:sp>
        <p:nvSpPr>
          <p:cNvPr id="7" name="Text Placeholder 6"/>
          <p:cNvSpPr>
            <a:spLocks noGrp="1"/>
          </p:cNvSpPr>
          <p:nvPr>
            <p:ph type="body" sz="quarter" idx="11"/>
          </p:nvPr>
        </p:nvSpPr>
        <p:spPr/>
        <p:txBody>
          <a:bodyPr/>
          <a:lstStyle/>
          <a:p>
            <a:endParaRPr lang="en-US"/>
          </a:p>
        </p:txBody>
      </p:sp>
      <p:sp>
        <p:nvSpPr>
          <p:cNvPr id="8" name="Text Placeholder 7"/>
          <p:cNvSpPr>
            <a:spLocks noGrp="1"/>
          </p:cNvSpPr>
          <p:nvPr>
            <p:ph type="body" sz="quarter" idx="12"/>
          </p:nvPr>
        </p:nvSpPr>
        <p:spPr/>
        <p:txBody>
          <a:bodyPr/>
          <a:lstStyle/>
          <a:p>
            <a:endParaRPr lang="en-US"/>
          </a:p>
        </p:txBody>
      </p:sp>
      <p:sp>
        <p:nvSpPr>
          <p:cNvPr id="2" name="TextBox 1"/>
          <p:cNvSpPr txBox="1"/>
          <p:nvPr/>
        </p:nvSpPr>
        <p:spPr>
          <a:xfrm>
            <a:off x="441324" y="1330672"/>
            <a:ext cx="7970631" cy="3046988"/>
          </a:xfrm>
          <a:prstGeom prst="rect">
            <a:avLst/>
          </a:prstGeom>
          <a:noFill/>
        </p:spPr>
        <p:txBody>
          <a:bodyPr wrap="square" rtlCol="0">
            <a:spAutoFit/>
          </a:bodyPr>
          <a:lstStyle/>
          <a:p>
            <a:r>
              <a:rPr lang="en-US" sz="2000">
                <a:solidFill>
                  <a:schemeClr val="bg1"/>
                </a:solidFill>
              </a:rPr>
              <a:t>1.	</a:t>
            </a:r>
            <a:r>
              <a:rPr lang="en-US" sz="2400">
                <a:solidFill>
                  <a:schemeClr val="bg1"/>
                </a:solidFill>
              </a:rPr>
              <a:t>Discuss your current practices &amp; OCLC Research into</a:t>
            </a:r>
          </a:p>
          <a:p>
            <a:pPr marL="742950" lvl="1" indent="-285750">
              <a:buFont typeface="Arial" charset="0"/>
              <a:buChar char="•"/>
            </a:pPr>
            <a:r>
              <a:rPr lang="en-US" sz="2400">
                <a:solidFill>
                  <a:schemeClr val="bg1"/>
                </a:solidFill>
              </a:rPr>
              <a:t>Research Data Management</a:t>
            </a:r>
          </a:p>
          <a:p>
            <a:pPr marL="742950" lvl="1" indent="-285750">
              <a:buFont typeface="Arial" charset="0"/>
              <a:buChar char="•"/>
            </a:pPr>
            <a:r>
              <a:rPr lang="en-US" sz="2400">
                <a:solidFill>
                  <a:schemeClr val="bg1"/>
                </a:solidFill>
              </a:rPr>
              <a:t>Research Information Management</a:t>
            </a:r>
          </a:p>
          <a:p>
            <a:pPr marL="742950" lvl="1" indent="-285750">
              <a:buFont typeface="Arial" charset="0"/>
              <a:buChar char="•"/>
            </a:pPr>
            <a:r>
              <a:rPr lang="en-US" sz="2400">
                <a:solidFill>
                  <a:schemeClr val="bg1"/>
                </a:solidFill>
              </a:rPr>
              <a:t>Institutional Repositories</a:t>
            </a:r>
          </a:p>
          <a:p>
            <a:pPr marL="742950" lvl="1" indent="-285750">
              <a:buFont typeface="Arial" charset="0"/>
              <a:buChar char="•"/>
            </a:pPr>
            <a:endParaRPr lang="en-US" sz="2400">
              <a:solidFill>
                <a:schemeClr val="bg1"/>
              </a:solidFill>
            </a:endParaRPr>
          </a:p>
          <a:p>
            <a:pPr marL="342900" indent="-342900">
              <a:buAutoNum type="arabicPeriod" startAt="2"/>
            </a:pPr>
            <a:r>
              <a:rPr lang="en-US" sz="2400">
                <a:solidFill>
                  <a:schemeClr val="bg1"/>
                </a:solidFill>
              </a:rPr>
              <a:t>Discuss the interoperability imperative</a:t>
            </a:r>
          </a:p>
          <a:p>
            <a:pPr marL="800100" lvl="1" indent="-342900">
              <a:buFont typeface="Arial" charset="0"/>
              <a:buChar char="•"/>
            </a:pPr>
            <a:r>
              <a:rPr lang="en-US" sz="2400">
                <a:solidFill>
                  <a:schemeClr val="bg1"/>
                </a:solidFill>
              </a:rPr>
              <a:t>Local interoperability/scaling</a:t>
            </a:r>
          </a:p>
          <a:p>
            <a:pPr marL="800100" lvl="1" indent="-342900">
              <a:buFont typeface="Arial" charset="0"/>
              <a:buChar char="•"/>
            </a:pPr>
            <a:r>
              <a:rPr lang="en-US" sz="2400">
                <a:solidFill>
                  <a:schemeClr val="bg1"/>
                </a:solidFill>
              </a:rPr>
              <a:t>Group scale activities between institutions/groups</a:t>
            </a:r>
          </a:p>
        </p:txBody>
      </p:sp>
    </p:spTree>
    <p:extLst>
      <p:ext uri="{BB962C8B-B14F-4D97-AF65-F5344CB8AC3E}">
        <p14:creationId xmlns:p14="http://schemas.microsoft.com/office/powerpoint/2010/main" val="73945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EF20A4D9-2B32-4EB8-88CF-AB96B89F263F}"/>
              </a:ext>
            </a:extLst>
          </p:cNvPr>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61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633" y="4904186"/>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7443" y="-461210"/>
            <a:ext cx="7625232" cy="5891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7"/>
          <p:cNvSpPr>
            <a:spLocks noChangeArrowheads="1"/>
          </p:cNvSpPr>
          <p:nvPr/>
        </p:nvSpPr>
        <p:spPr bwMode="auto">
          <a:xfrm>
            <a:off x="1878808" y="4841083"/>
            <a:ext cx="6060281" cy="334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en-US" altLang="en-US" sz="750"/>
              <a:t>“RIM Uses” by </a:t>
            </a:r>
            <a:r>
              <a:rPr lang="en-US" altLang="en-US" sz="750">
                <a:hlinkClick r:id="rId5"/>
              </a:rPr>
              <a:t>OCLC Research</a:t>
            </a:r>
            <a:r>
              <a:rPr lang="en-US" altLang="en-US" sz="750" i="1"/>
              <a:t>, </a:t>
            </a:r>
            <a:r>
              <a:rPr lang="en-US" altLang="en-US" sz="750"/>
              <a:t>from </a:t>
            </a:r>
            <a:r>
              <a:rPr lang="en-US" altLang="en-US" sz="750" i="1"/>
              <a:t>Research Information Management: Defining RIM and the Library’s Role</a:t>
            </a:r>
            <a:r>
              <a:rPr lang="en-US" altLang="en-US" sz="750"/>
              <a:t> (</a:t>
            </a:r>
            <a:r>
              <a:rPr lang="en-US" altLang="en-US" sz="750">
                <a:hlinkClick r:id="rId6"/>
              </a:rPr>
              <a:t>d</a:t>
            </a:r>
            <a:r>
              <a:rPr lang="mr-IN" altLang="en-US" sz="750">
                <a:ea typeface="Mangal" charset="0"/>
                <a:hlinkClick r:id="rId6"/>
              </a:rPr>
              <a:t>oi.org/10.25333/C3NK88</a:t>
            </a:r>
            <a:r>
              <a:rPr lang="en-US" altLang="en-US" sz="750"/>
              <a:t>),</a:t>
            </a:r>
            <a:r>
              <a:rPr lang="en-US" altLang="en-US" sz="750" i="1"/>
              <a:t> </a:t>
            </a:r>
            <a:r>
              <a:rPr lang="en-US" altLang="en-US" sz="750">
                <a:hlinkClick r:id="rId7"/>
              </a:rPr>
              <a:t>CC BY 4.0</a:t>
            </a:r>
            <a:br>
              <a:rPr lang="en-US" altLang="en-US" sz="825"/>
            </a:br>
            <a:endParaRPr lang="en-US" altLang="en-US" sz="825"/>
          </a:p>
        </p:txBody>
      </p:sp>
    </p:spTree>
    <p:extLst>
      <p:ext uri="{BB962C8B-B14F-4D97-AF65-F5344CB8AC3E}">
        <p14:creationId xmlns:p14="http://schemas.microsoft.com/office/powerpoint/2010/main" val="85480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62500" lnSpcReduction="20000"/>
          </a:bodyPr>
          <a:lstStyle/>
          <a:p>
            <a:r>
              <a:rPr lang="en-US"/>
              <a:t>Survey on Research Information Management Practices</a:t>
            </a:r>
          </a:p>
        </p:txBody>
      </p:sp>
      <p:sp>
        <p:nvSpPr>
          <p:cNvPr id="3" name="Text Placeholder 2"/>
          <p:cNvSpPr>
            <a:spLocks noGrp="1"/>
          </p:cNvSpPr>
          <p:nvPr>
            <p:ph type="body" sz="quarter" idx="14"/>
          </p:nvPr>
        </p:nvSpPr>
        <p:spPr>
          <a:xfrm>
            <a:off x="341313" y="1030288"/>
            <a:ext cx="4220054" cy="3317875"/>
          </a:xfrm>
        </p:spPr>
        <p:txBody>
          <a:bodyPr/>
          <a:lstStyle/>
          <a:p>
            <a:pPr marL="457200" lvl="0" indent="-381000">
              <a:spcBef>
                <a:spcPts val="0"/>
              </a:spcBef>
              <a:buFont typeface="Calibri"/>
            </a:pPr>
            <a:r>
              <a:rPr lang="en-US">
                <a:latin typeface="Calibri"/>
                <a:ea typeface="Calibri"/>
                <a:cs typeface="Calibri"/>
                <a:sym typeface="Calibri"/>
              </a:rPr>
              <a:t>Global survey to learn about RIM activities, drivers, &amp; practices</a:t>
            </a:r>
          </a:p>
          <a:p>
            <a:pPr marL="457200" lvl="0" indent="-381000">
              <a:spcBef>
                <a:spcPts val="0"/>
              </a:spcBef>
              <a:buFont typeface="Calibri"/>
            </a:pPr>
            <a:r>
              <a:rPr lang="en-US">
                <a:latin typeface="Calibri"/>
                <a:ea typeface="Calibri"/>
                <a:cs typeface="Calibri"/>
                <a:sym typeface="Calibri"/>
              </a:rPr>
              <a:t>Survey findings and data</a:t>
            </a:r>
            <a:r>
              <a:rPr lang="en-US">
                <a:solidFill>
                  <a:srgbClr val="333333"/>
                </a:solidFill>
                <a:highlight>
                  <a:srgbClr val="FFFFFF"/>
                </a:highlight>
                <a:latin typeface="Calibri"/>
                <a:ea typeface="Calibri"/>
                <a:cs typeface="Calibri"/>
                <a:sym typeface="Calibri"/>
              </a:rPr>
              <a:t> will be published CC-BY in 2018</a:t>
            </a:r>
          </a:p>
          <a:p>
            <a:endParaRPr lang="en-US"/>
          </a:p>
        </p:txBody>
      </p:sp>
      <p:sp>
        <p:nvSpPr>
          <p:cNvPr id="4" name="Text Placeholder 2"/>
          <p:cNvSpPr txBox="1">
            <a:spLocks/>
          </p:cNvSpPr>
          <p:nvPr/>
        </p:nvSpPr>
        <p:spPr>
          <a:xfrm>
            <a:off x="4559137" y="891524"/>
            <a:ext cx="4220054" cy="3127584"/>
          </a:xfrm>
          <a:prstGeom prst="rect">
            <a:avLst/>
          </a:prstGeom>
        </p:spPr>
        <p:txBody>
          <a:bodyPr vert="horz">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lvl="0" indent="-381000">
              <a:spcBef>
                <a:spcPts val="0"/>
              </a:spcBef>
              <a:buFont typeface="Calibri"/>
            </a:pPr>
            <a:r>
              <a:rPr lang="en-US" u="sng">
                <a:solidFill>
                  <a:schemeClr val="hlink"/>
                </a:solidFill>
                <a:latin typeface="Calibri"/>
                <a:ea typeface="Calibri"/>
                <a:cs typeface="Calibri"/>
                <a:sym typeface="Calibri"/>
                <a:hlinkClick r:id="rId3"/>
              </a:rPr>
              <a:t>oc.lc/rim</a:t>
            </a:r>
          </a:p>
          <a:p>
            <a:pPr marL="457200" lvl="0" indent="-381000">
              <a:spcBef>
                <a:spcPts val="0"/>
              </a:spcBef>
              <a:buFont typeface="Calibri"/>
            </a:pPr>
            <a:r>
              <a:rPr lang="en-US">
                <a:latin typeface="Calibri"/>
                <a:ea typeface="Calibri"/>
                <a:cs typeface="Calibri"/>
                <a:sym typeface="Calibri"/>
              </a:rPr>
              <a:t>PLEASE participate</a:t>
            </a:r>
          </a:p>
          <a:p>
            <a:pPr marL="457200" lvl="0" indent="-381000">
              <a:spcBef>
                <a:spcPts val="0"/>
              </a:spcBef>
              <a:buFont typeface="Calibri"/>
            </a:pPr>
            <a:r>
              <a:rPr lang="en-US">
                <a:latin typeface="Calibri"/>
                <a:ea typeface="Calibri"/>
                <a:cs typeface="Calibri"/>
                <a:sym typeface="Calibri"/>
              </a:rPr>
              <a:t>Survey closes January 2018</a:t>
            </a:r>
          </a:p>
          <a:p>
            <a:pPr marL="457200" lvl="0" indent="-381000">
              <a:spcBef>
                <a:spcPts val="0"/>
              </a:spcBef>
              <a:buFont typeface="Calibri"/>
            </a:pPr>
            <a:r>
              <a:rPr lang="en-US">
                <a:latin typeface="Calibri"/>
                <a:ea typeface="Calibri"/>
                <a:cs typeface="Calibri"/>
                <a:sym typeface="Calibri"/>
              </a:rPr>
              <a:t>Jointly developed by </a:t>
            </a:r>
          </a:p>
          <a:p>
            <a:endParaRPr lang="en-US"/>
          </a:p>
        </p:txBody>
      </p:sp>
      <p:pic>
        <p:nvPicPr>
          <p:cNvPr id="5" name="Shape 67"/>
          <p:cNvPicPr preferRelativeResize="0"/>
          <p:nvPr/>
        </p:nvPicPr>
        <p:blipFill rotWithShape="1">
          <a:blip r:embed="rId4">
            <a:alphaModFix/>
          </a:blip>
          <a:srcRect/>
          <a:stretch/>
        </p:blipFill>
        <p:spPr>
          <a:xfrm>
            <a:off x="4761099" y="3504776"/>
            <a:ext cx="1803506" cy="1062553"/>
          </a:xfrm>
          <a:prstGeom prst="rect">
            <a:avLst/>
          </a:prstGeom>
          <a:noFill/>
          <a:ln>
            <a:noFill/>
          </a:ln>
        </p:spPr>
      </p:pic>
      <p:pic>
        <p:nvPicPr>
          <p:cNvPr id="6" name="Shape 69"/>
          <p:cNvPicPr preferRelativeResize="0"/>
          <p:nvPr/>
        </p:nvPicPr>
        <p:blipFill rotWithShape="1">
          <a:blip r:embed="rId5">
            <a:alphaModFix/>
          </a:blip>
          <a:srcRect/>
          <a:stretch/>
        </p:blipFill>
        <p:spPr>
          <a:xfrm>
            <a:off x="6825437" y="3504776"/>
            <a:ext cx="2156876" cy="413433"/>
          </a:xfrm>
          <a:prstGeom prst="rect">
            <a:avLst/>
          </a:prstGeom>
          <a:noFill/>
          <a:ln>
            <a:noFill/>
          </a:ln>
        </p:spPr>
      </p:pic>
    </p:spTree>
    <p:extLst>
      <p:ext uri="{BB962C8B-B14F-4D97-AF65-F5344CB8AC3E}">
        <p14:creationId xmlns:p14="http://schemas.microsoft.com/office/powerpoint/2010/main" val="1424920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15260" y="297661"/>
            <a:ext cx="8481607" cy="718339"/>
          </a:xfrm>
        </p:spPr>
        <p:txBody>
          <a:bodyPr>
            <a:normAutofit lnSpcReduction="10000"/>
          </a:bodyPr>
          <a:lstStyle/>
          <a:p>
            <a:r>
              <a:rPr lang="en-US" b="0"/>
              <a:t>Rethinking IR Strategies</a:t>
            </a:r>
            <a:endParaRPr lang="en-US"/>
          </a:p>
        </p:txBody>
      </p:sp>
      <p:pic>
        <p:nvPicPr>
          <p:cNvPr id="6" name="Picture 5"/>
          <p:cNvPicPr>
            <a:picLocks noChangeAspect="1"/>
          </p:cNvPicPr>
          <p:nvPr/>
        </p:nvPicPr>
        <p:blipFill>
          <a:blip r:embed="rId3"/>
          <a:stretch>
            <a:fillRect/>
          </a:stretch>
        </p:blipFill>
        <p:spPr>
          <a:xfrm>
            <a:off x="796034" y="1282059"/>
            <a:ext cx="2616033" cy="3387344"/>
          </a:xfrm>
          <a:prstGeom prst="rect">
            <a:avLst/>
          </a:prstGeom>
          <a:effectLst>
            <a:innerShdw blurRad="114300">
              <a:prstClr val="black"/>
            </a:innerShdw>
          </a:effectLst>
        </p:spPr>
      </p:pic>
      <p:sp>
        <p:nvSpPr>
          <p:cNvPr id="7" name="TextBox 6"/>
          <p:cNvSpPr txBox="1"/>
          <p:nvPr/>
        </p:nvSpPr>
        <p:spPr>
          <a:xfrm>
            <a:off x="268471" y="4800991"/>
            <a:ext cx="6627280" cy="230832"/>
          </a:xfrm>
          <a:prstGeom prst="rect">
            <a:avLst/>
          </a:prstGeom>
          <a:noFill/>
        </p:spPr>
        <p:txBody>
          <a:bodyPr wrap="square" rtlCol="0">
            <a:spAutoFit/>
          </a:bodyPr>
          <a:lstStyle/>
          <a:p>
            <a:r>
              <a:rPr lang="en-US" sz="900"/>
              <a:t>https://</a:t>
            </a:r>
            <a:r>
              <a:rPr lang="en-US" sz="900" err="1"/>
              <a:t>www.cni.org</a:t>
            </a:r>
            <a:r>
              <a:rPr lang="en-US" sz="900"/>
              <a:t>/</a:t>
            </a:r>
            <a:r>
              <a:rPr lang="en-US" sz="900" err="1"/>
              <a:t>wp</a:t>
            </a:r>
            <a:r>
              <a:rPr lang="en-US" sz="900"/>
              <a:t>-content/uploads/2017/05/CNI-rethinking-irs-exec-rndtbl.report.S17.v1.pdf</a:t>
            </a:r>
          </a:p>
        </p:txBody>
      </p:sp>
      <p:sp>
        <p:nvSpPr>
          <p:cNvPr id="2" name="TextBox 1"/>
          <p:cNvSpPr txBox="1"/>
          <p:nvPr/>
        </p:nvSpPr>
        <p:spPr>
          <a:xfrm>
            <a:off x="3886200" y="1552575"/>
            <a:ext cx="4572000" cy="304698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solidFill>
                  <a:srgbClr val="FFFFFF"/>
                </a:solidFill>
              </a:rPr>
              <a:t>Many institutions have had an IR for 5-15 years</a:t>
            </a:r>
            <a:r>
              <a:rPr lang="en-US" sz="2400">
                <a:solidFill>
                  <a:srgbClr val="FFFFFF"/>
                </a:solidFill>
                <a:cs typeface="Arial"/>
              </a:rPr>
              <a:t>​; time for assessment?</a:t>
            </a:r>
          </a:p>
          <a:p>
            <a:pPr marL="285750" indent="-285750">
              <a:buFont typeface="Arial"/>
              <a:buChar char="•"/>
            </a:pPr>
            <a:r>
              <a:rPr lang="en-US" sz="2400">
                <a:solidFill>
                  <a:srgbClr val="FFFFFF"/>
                </a:solidFill>
                <a:cs typeface="Arial"/>
              </a:rPr>
              <a:t>What were our goals? Are we meeting them?</a:t>
            </a:r>
          </a:p>
          <a:p>
            <a:pPr marL="285750" indent="-285750">
              <a:buFont typeface="Arial"/>
              <a:buChar char="•"/>
            </a:pPr>
            <a:r>
              <a:rPr lang="en-US" sz="2400">
                <a:solidFill>
                  <a:srgbClr val="FFFFFF"/>
                </a:solidFill>
                <a:cs typeface="Arial"/>
              </a:rPr>
              <a:t>Can what the IR supports be done better by something else?</a:t>
            </a:r>
          </a:p>
        </p:txBody>
      </p:sp>
    </p:spTree>
    <p:extLst>
      <p:ext uri="{BB962C8B-B14F-4D97-AF65-F5344CB8AC3E}">
        <p14:creationId xmlns:p14="http://schemas.microsoft.com/office/powerpoint/2010/main" val="11380108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r>
              <a:rPr lang="en-US">
                <a:solidFill>
                  <a:schemeClr val="bg2"/>
                </a:solidFill>
              </a:rPr>
              <a:t>Discussion/synthesis of report</a:t>
            </a:r>
          </a:p>
        </p:txBody>
      </p:sp>
      <p:sp>
        <p:nvSpPr>
          <p:cNvPr id="6" name="Text Placeholder 5"/>
          <p:cNvSpPr>
            <a:spLocks noGrp="1"/>
          </p:cNvSpPr>
          <p:nvPr>
            <p:ph type="body" sz="quarter" idx="12"/>
          </p:nvPr>
        </p:nvSpPr>
        <p:spPr/>
        <p:txBody>
          <a:bodyPr vert="horz" anchor="t"/>
          <a:lstStyle/>
          <a:p>
            <a:pPr marL="342265" indent="-342265">
              <a:lnSpc>
                <a:spcPct val="150000"/>
              </a:lnSpc>
            </a:pPr>
            <a:r>
              <a:rPr lang="en-US"/>
              <a:t>Spotty adoption by campus faculty</a:t>
            </a:r>
          </a:p>
          <a:p>
            <a:pPr marL="342265" indent="-342265">
              <a:lnSpc>
                <a:spcPct val="150000"/>
              </a:lnSpc>
            </a:pPr>
            <a:r>
              <a:rPr lang="en-US"/>
              <a:t>Shifting systems ecology</a:t>
            </a:r>
          </a:p>
          <a:p>
            <a:pPr marL="342265" indent="-342265">
              <a:lnSpc>
                <a:spcPct val="150000"/>
              </a:lnSpc>
            </a:pPr>
            <a:r>
              <a:rPr lang="en-US"/>
              <a:t>Appropriate role(s) for the IR?</a:t>
            </a:r>
            <a:endParaRPr lang="en-US">
              <a:solidFill>
                <a:schemeClr val="tx1"/>
              </a:solidFill>
            </a:endParaRPr>
          </a:p>
          <a:p>
            <a:pPr marL="342265" indent="-342265">
              <a:lnSpc>
                <a:spcPct val="150000"/>
              </a:lnSpc>
            </a:pPr>
            <a:r>
              <a:rPr lang="en-US"/>
              <a:t>Potential multiple systems providing similar services</a:t>
            </a:r>
          </a:p>
          <a:p>
            <a:pPr marL="342265" indent="-342265">
              <a:lnSpc>
                <a:spcPct val="150000"/>
              </a:lnSpc>
            </a:pPr>
            <a:r>
              <a:rPr lang="en-US">
                <a:solidFill>
                  <a:schemeClr val="tx1"/>
                </a:solidFill>
              </a:rPr>
              <a:t>Aging infrastructure </a:t>
            </a:r>
          </a:p>
          <a:p>
            <a:pPr marL="342265" indent="-342265">
              <a:lnSpc>
                <a:spcPct val="150000"/>
              </a:lnSpc>
            </a:pPr>
            <a:r>
              <a:rPr lang="en-US">
                <a:solidFill>
                  <a:schemeClr val="tx1"/>
                </a:solidFill>
              </a:rPr>
              <a:t>Lack of unified discovery</a:t>
            </a:r>
          </a:p>
        </p:txBody>
      </p:sp>
    </p:spTree>
    <p:extLst>
      <p:ext uri="{BB962C8B-B14F-4D97-AF65-F5344CB8AC3E}">
        <p14:creationId xmlns:p14="http://schemas.microsoft.com/office/powerpoint/2010/main" val="14731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40788" y="352328"/>
            <a:ext cx="8439148" cy="686442"/>
          </a:xfrm>
        </p:spPr>
        <p:txBody>
          <a:bodyPr/>
          <a:lstStyle/>
          <a:p>
            <a:r>
              <a:rPr lang="en-US">
                <a:solidFill>
                  <a:schemeClr val="bg2"/>
                </a:solidFill>
              </a:rPr>
              <a:t>Exercise 4</a:t>
            </a:r>
          </a:p>
        </p:txBody>
      </p:sp>
      <p:sp>
        <p:nvSpPr>
          <p:cNvPr id="4" name="Text Placeholder 4"/>
          <p:cNvSpPr>
            <a:spLocks noGrp="1"/>
          </p:cNvSpPr>
          <p:nvPr>
            <p:ph type="body" sz="quarter" idx="12"/>
          </p:nvPr>
        </p:nvSpPr>
        <p:spPr>
          <a:xfrm>
            <a:off x="340788" y="1029748"/>
            <a:ext cx="3520012" cy="3356378"/>
          </a:xfrm>
        </p:spPr>
        <p:txBody>
          <a:bodyPr vert="horz" anchor="t"/>
          <a:lstStyle/>
          <a:p>
            <a:pPr marL="342265" indent="-342265"/>
            <a:r>
              <a:rPr lang="en-US"/>
              <a:t>Discuss the role of your institutional repository, both now and what you see for the future</a:t>
            </a:r>
          </a:p>
          <a:p>
            <a:pPr marL="342265" indent="-342265"/>
            <a:r>
              <a:rPr lang="en-US"/>
              <a:t>Aggregate for the group</a:t>
            </a:r>
          </a:p>
        </p:txBody>
      </p:sp>
      <p:pic>
        <p:nvPicPr>
          <p:cNvPr id="3" name="Picture 4"/>
          <p:cNvPicPr>
            <a:picLocks noChangeAspect="1"/>
          </p:cNvPicPr>
          <p:nvPr/>
        </p:nvPicPr>
        <p:blipFill>
          <a:blip r:embed="rId3"/>
          <a:stretch>
            <a:fillRect/>
          </a:stretch>
        </p:blipFill>
        <p:spPr>
          <a:xfrm>
            <a:off x="3652308" y="381000"/>
            <a:ext cx="5670359" cy="3547534"/>
          </a:xfrm>
          <a:prstGeom prst="rect">
            <a:avLst/>
          </a:prstGeom>
        </p:spPr>
      </p:pic>
    </p:spTree>
    <p:extLst>
      <p:ext uri="{BB962C8B-B14F-4D97-AF65-F5344CB8AC3E}">
        <p14:creationId xmlns:p14="http://schemas.microsoft.com/office/powerpoint/2010/main" val="517599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p:txBody>
          <a:bodyPr/>
          <a:lstStyle/>
          <a:p>
            <a:r>
              <a:rPr lang="en-US"/>
              <a:t>LUNCH</a:t>
            </a:r>
          </a:p>
        </p:txBody>
      </p:sp>
    </p:spTree>
    <p:extLst>
      <p:ext uri="{BB962C8B-B14F-4D97-AF65-F5344CB8AC3E}">
        <p14:creationId xmlns:p14="http://schemas.microsoft.com/office/powerpoint/2010/main" val="1607456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15260" y="297661"/>
            <a:ext cx="8481607" cy="718339"/>
          </a:xfrm>
        </p:spPr>
        <p:txBody>
          <a:bodyPr>
            <a:normAutofit lnSpcReduction="10000"/>
          </a:bodyPr>
          <a:lstStyle/>
          <a:p>
            <a:r>
              <a:rPr lang="en-US" b="0"/>
              <a:t>PART 4: Stitching costs</a:t>
            </a:r>
            <a:endParaRPr lang="en-US"/>
          </a:p>
        </p:txBody>
      </p:sp>
      <p:sp>
        <p:nvSpPr>
          <p:cNvPr id="5" name="TextBox 4"/>
          <p:cNvSpPr txBox="1"/>
          <p:nvPr/>
        </p:nvSpPr>
        <p:spPr>
          <a:xfrm>
            <a:off x="4433689" y="1335812"/>
            <a:ext cx="3852408" cy="2031325"/>
          </a:xfrm>
          <a:prstGeom prst="rect">
            <a:avLst/>
          </a:prstGeom>
          <a:noFill/>
          <a:ln w="19050">
            <a:solidFill>
              <a:schemeClr val="bg1"/>
            </a:solidFill>
          </a:ln>
        </p:spPr>
        <p:txBody>
          <a:bodyPr wrap="square" rtlCol="0">
            <a:spAutoFit/>
          </a:bodyPr>
          <a:lstStyle/>
          <a:p>
            <a:pPr marL="285750" indent="-285750" defTabSz="914400">
              <a:buFont typeface="Arial" charset="0"/>
              <a:buChar char="•"/>
            </a:pPr>
            <a:r>
              <a:rPr lang="en-US" kern="0">
                <a:solidFill>
                  <a:srgbClr val="FFFFFF"/>
                </a:solidFill>
                <a:ea typeface="Arial"/>
                <a:cs typeface="Arial"/>
                <a:sym typeface="Arial"/>
              </a:rPr>
              <a:t>We’re seeing transformations in this landscape, particularly outside the US</a:t>
            </a:r>
          </a:p>
          <a:p>
            <a:pPr marL="285750" indent="-285750" defTabSz="914400">
              <a:buFont typeface="Arial" charset="0"/>
              <a:buChar char="•"/>
            </a:pPr>
            <a:r>
              <a:rPr lang="en-US" kern="0">
                <a:solidFill>
                  <a:srgbClr val="FFFFFF"/>
                </a:solidFill>
                <a:ea typeface="Arial"/>
                <a:cs typeface="Arial"/>
                <a:sym typeface="Arial"/>
              </a:rPr>
              <a:t>Examples</a:t>
            </a:r>
          </a:p>
          <a:p>
            <a:pPr marL="285750" indent="-285750" defTabSz="914400">
              <a:buFont typeface="Arial" charset="0"/>
              <a:buChar char="•"/>
            </a:pPr>
            <a:r>
              <a:rPr lang="en-US" kern="0">
                <a:solidFill>
                  <a:srgbClr val="FFFFFF"/>
                </a:solidFill>
                <a:ea typeface="Arial"/>
                <a:cs typeface="Arial"/>
                <a:sym typeface="Arial"/>
              </a:rPr>
              <a:t>Where do you think your systems are going—where do you want to be in 5 years?</a:t>
            </a:r>
          </a:p>
        </p:txBody>
      </p:sp>
      <p:pic>
        <p:nvPicPr>
          <p:cNvPr id="8" name="Picture 7"/>
          <p:cNvPicPr>
            <a:picLocks noChangeAspect="1"/>
          </p:cNvPicPr>
          <p:nvPr/>
        </p:nvPicPr>
        <p:blipFill>
          <a:blip r:embed="rId3"/>
          <a:stretch>
            <a:fillRect/>
          </a:stretch>
        </p:blipFill>
        <p:spPr>
          <a:xfrm>
            <a:off x="200027" y="1265796"/>
            <a:ext cx="4059251" cy="3285398"/>
          </a:xfrm>
          <a:prstGeom prst="rect">
            <a:avLst/>
          </a:prstGeom>
          <a:effectLst>
            <a:innerShdw blurRad="114300">
              <a:prstClr val="black"/>
            </a:innerShdw>
          </a:effectLst>
        </p:spPr>
      </p:pic>
    </p:spTree>
    <p:extLst>
      <p:ext uri="{BB962C8B-B14F-4D97-AF65-F5344CB8AC3E}">
        <p14:creationId xmlns:p14="http://schemas.microsoft.com/office/powerpoint/2010/main" val="1185524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p:cNvSpPr/>
          <p:nvPr/>
        </p:nvSpPr>
        <p:spPr>
          <a:xfrm>
            <a:off x="6744645" y="833523"/>
            <a:ext cx="2306393" cy="3856366"/>
          </a:xfrm>
          <a:prstGeom prst="rect">
            <a:avLst/>
          </a:prstGeom>
          <a:solidFill>
            <a:srgbClr val="92D05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68009" y="833523"/>
            <a:ext cx="6569485" cy="3856366"/>
          </a:xfrm>
          <a:prstGeom prst="rect">
            <a:avLst/>
          </a:prstGeom>
          <a:solidFill>
            <a:schemeClr val="bg1">
              <a:lumMod val="85000"/>
            </a:schemeClr>
          </a:solidFill>
          <a:ln>
            <a:solidFill>
              <a:srgbClr val="171D2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Can 4"/>
          <p:cNvSpPr/>
          <p:nvPr/>
        </p:nvSpPr>
        <p:spPr>
          <a:xfrm>
            <a:off x="1465813" y="3221665"/>
            <a:ext cx="2147777" cy="1275907"/>
          </a:xfrm>
          <a:prstGeom prst="can">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err="1">
                <a:solidFill>
                  <a:schemeClr val="bg1"/>
                </a:solidFill>
              </a:rPr>
              <a:t>MyResearch</a:t>
            </a:r>
            <a:endParaRPr lang="en-US">
              <a:solidFill>
                <a:schemeClr val="bg1"/>
              </a:solidFill>
            </a:endParaRPr>
          </a:p>
          <a:p>
            <a:pPr algn="ctr"/>
            <a:r>
              <a:rPr lang="en-US">
                <a:solidFill>
                  <a:schemeClr val="bg1"/>
                </a:solidFill>
              </a:rPr>
              <a:t>RIM</a:t>
            </a:r>
          </a:p>
        </p:txBody>
      </p:sp>
      <p:sp>
        <p:nvSpPr>
          <p:cNvPr id="11" name="TextBox 10"/>
          <p:cNvSpPr txBox="1"/>
          <p:nvPr/>
        </p:nvSpPr>
        <p:spPr>
          <a:xfrm>
            <a:off x="3288612" y="3571967"/>
            <a:ext cx="3071716" cy="1200329"/>
          </a:xfrm>
          <a:prstGeom prst="rect">
            <a:avLst/>
          </a:prstGeom>
          <a:solidFill>
            <a:schemeClr val="bg1"/>
          </a:solidFill>
          <a:ln>
            <a:solidFill>
              <a:schemeClr val="tx2">
                <a:lumMod val="60000"/>
                <a:lumOff val="40000"/>
              </a:schemeClr>
            </a:solidFill>
          </a:ln>
          <a:effectLst/>
        </p:spPr>
        <p:txBody>
          <a:bodyPr wrap="square" rtlCol="0">
            <a:spAutoFit/>
          </a:bodyPr>
          <a:lstStyle/>
          <a:p>
            <a:pPr marL="380990" indent="-380990">
              <a:buFont typeface="Arial" charset="0"/>
              <a:buChar char="•"/>
            </a:pPr>
            <a:r>
              <a:rPr lang="en-US" sz="1200">
                <a:latin typeface="Calibri" charset="0"/>
                <a:ea typeface="Calibri" charset="0"/>
                <a:cs typeface="Calibri" charset="0"/>
              </a:rPr>
              <a:t>Integrated RIM/IR approach</a:t>
            </a:r>
          </a:p>
          <a:p>
            <a:pPr marL="380990" indent="-380990">
              <a:buFont typeface="Arial" charset="0"/>
              <a:buChar char="•"/>
            </a:pPr>
            <a:r>
              <a:rPr lang="en-US" sz="1200">
                <a:latin typeface="Calibri" charset="0"/>
                <a:ea typeface="Calibri" charset="0"/>
                <a:cs typeface="Calibri" charset="0"/>
              </a:rPr>
              <a:t>Complete campus bibliography with metadata on all publications</a:t>
            </a:r>
          </a:p>
          <a:p>
            <a:pPr marL="380990" indent="-380990">
              <a:buFont typeface="Arial" charset="0"/>
              <a:buChar char="•"/>
            </a:pPr>
            <a:r>
              <a:rPr lang="en-US" sz="1200">
                <a:latin typeface="Calibri" charset="0"/>
                <a:ea typeface="Calibri" charset="0"/>
                <a:cs typeface="Calibri" charset="0"/>
              </a:rPr>
              <a:t>Stores &amp; provides links to OA publications</a:t>
            </a:r>
          </a:p>
          <a:p>
            <a:pPr marL="380990" indent="-380990">
              <a:buFont typeface="Arial" charset="0"/>
              <a:buChar char="•"/>
            </a:pPr>
            <a:r>
              <a:rPr lang="en-US" sz="1200">
                <a:latin typeface="Calibri" charset="0"/>
                <a:ea typeface="Calibri" charset="0"/>
                <a:cs typeface="Calibri" charset="0"/>
              </a:rPr>
              <a:t>Elsevier Pure product</a:t>
            </a:r>
          </a:p>
        </p:txBody>
      </p:sp>
      <p:sp>
        <p:nvSpPr>
          <p:cNvPr id="13" name="TextBox 12"/>
          <p:cNvSpPr txBox="1"/>
          <p:nvPr/>
        </p:nvSpPr>
        <p:spPr>
          <a:xfrm>
            <a:off x="4127976" y="1254501"/>
            <a:ext cx="2538401" cy="1015663"/>
          </a:xfrm>
          <a:prstGeom prst="rect">
            <a:avLst/>
          </a:prstGeom>
          <a:solidFill>
            <a:schemeClr val="bg1"/>
          </a:solidFill>
          <a:ln>
            <a:solidFill>
              <a:schemeClr val="tx2">
                <a:lumMod val="75000"/>
              </a:schemeClr>
            </a:solidFill>
          </a:ln>
        </p:spPr>
        <p:txBody>
          <a:bodyPr wrap="square" rtlCol="0">
            <a:spAutoFit/>
          </a:bodyPr>
          <a:lstStyle/>
          <a:p>
            <a:pPr marL="171450" indent="-171450">
              <a:buFont typeface="Arial" charset="0"/>
              <a:buChar char="•"/>
            </a:pPr>
            <a:r>
              <a:rPr lang="en-US" sz="1200">
                <a:latin typeface="Calibri" charset="0"/>
                <a:ea typeface="Calibri" charset="0"/>
                <a:cs typeface="Calibri" charset="0"/>
              </a:rPr>
              <a:t>Grey literature, working papers, data &amp; media files</a:t>
            </a:r>
          </a:p>
          <a:p>
            <a:pPr marL="171450" indent="-171450">
              <a:buFont typeface="Arial" charset="0"/>
              <a:buChar char="•"/>
            </a:pPr>
            <a:r>
              <a:rPr lang="en-US" sz="1200">
                <a:latin typeface="Calibri" charset="0"/>
                <a:ea typeface="Calibri" charset="0"/>
                <a:cs typeface="Calibri" charset="0"/>
              </a:rPr>
              <a:t>Theses</a:t>
            </a:r>
          </a:p>
          <a:p>
            <a:pPr marL="171450" indent="-171450">
              <a:buFont typeface="Arial" charset="0"/>
              <a:buChar char="•"/>
            </a:pPr>
            <a:r>
              <a:rPr lang="en-US" sz="1200">
                <a:latin typeface="Calibri" charset="0"/>
                <a:ea typeface="Calibri" charset="0"/>
                <a:cs typeface="Calibri" charset="0"/>
              </a:rPr>
              <a:t>Private or public (useful for active data management &amp; collaboration)</a:t>
            </a:r>
          </a:p>
        </p:txBody>
      </p:sp>
      <p:sp>
        <p:nvSpPr>
          <p:cNvPr id="14" name="Can 13"/>
          <p:cNvSpPr/>
          <p:nvPr/>
        </p:nvSpPr>
        <p:spPr>
          <a:xfrm>
            <a:off x="184893" y="898886"/>
            <a:ext cx="1453579" cy="932803"/>
          </a:xfrm>
          <a:prstGeom prst="can">
            <a:avLst/>
          </a:prstGeom>
          <a:solidFill>
            <a:schemeClr val="bg1">
              <a:lumMod val="6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a:solidFill>
                  <a:schemeClr val="bg1"/>
                </a:solidFill>
              </a:rPr>
              <a:t>ARROW IR</a:t>
            </a:r>
          </a:p>
        </p:txBody>
      </p:sp>
      <p:sp>
        <p:nvSpPr>
          <p:cNvPr id="9" name="Can 8"/>
          <p:cNvSpPr/>
          <p:nvPr/>
        </p:nvSpPr>
        <p:spPr>
          <a:xfrm>
            <a:off x="4550136" y="2196501"/>
            <a:ext cx="1757473" cy="691397"/>
          </a:xfrm>
          <a:prstGeom prst="can">
            <a:avLst/>
          </a:prstGeom>
          <a:solidFill>
            <a:schemeClr val="accent5">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err="1">
                <a:solidFill>
                  <a:schemeClr val="bg1"/>
                </a:solidFill>
              </a:rPr>
              <a:t>Monash.figshare</a:t>
            </a:r>
            <a:endParaRPr lang="en-US" sz="1600">
              <a:solidFill>
                <a:schemeClr val="bg1"/>
              </a:solidFill>
            </a:endParaRPr>
          </a:p>
        </p:txBody>
      </p:sp>
      <p:cxnSp>
        <p:nvCxnSpPr>
          <p:cNvPr id="16" name="Straight Arrow Connector 15" title="Theses &amp; data sets migrated"/>
          <p:cNvCxnSpPr/>
          <p:nvPr/>
        </p:nvCxnSpPr>
        <p:spPr>
          <a:xfrm>
            <a:off x="1761689" y="1397101"/>
            <a:ext cx="2644153" cy="1039175"/>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rot="1316705">
            <a:off x="2200797" y="1649403"/>
            <a:ext cx="1945917" cy="276999"/>
          </a:xfrm>
          <a:prstGeom prst="rect">
            <a:avLst/>
          </a:prstGeom>
          <a:noFill/>
        </p:spPr>
        <p:txBody>
          <a:bodyPr wrap="none" rtlCol="0">
            <a:spAutoFit/>
          </a:bodyPr>
          <a:lstStyle/>
          <a:p>
            <a:r>
              <a:rPr lang="en-US" sz="1200">
                <a:latin typeface="Calibri" charset="0"/>
                <a:ea typeface="Calibri" charset="0"/>
                <a:cs typeface="Calibri" charset="0"/>
              </a:rPr>
              <a:t>Theses &amp; data sets migrated</a:t>
            </a:r>
          </a:p>
        </p:txBody>
      </p:sp>
      <p:cxnSp>
        <p:nvCxnSpPr>
          <p:cNvPr id="19" name="Straight Arrow Connector 18" title="Theses &amp; data sets migrated"/>
          <p:cNvCxnSpPr/>
          <p:nvPr/>
        </p:nvCxnSpPr>
        <p:spPr>
          <a:xfrm>
            <a:off x="1264282" y="1991219"/>
            <a:ext cx="425260" cy="119563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285008" y="2348043"/>
            <a:ext cx="1055501" cy="461665"/>
          </a:xfrm>
          <a:prstGeom prst="rect">
            <a:avLst/>
          </a:prstGeom>
          <a:noFill/>
        </p:spPr>
        <p:txBody>
          <a:bodyPr wrap="square" rtlCol="0">
            <a:spAutoFit/>
          </a:bodyPr>
          <a:lstStyle/>
          <a:p>
            <a:pPr algn="r"/>
            <a:r>
              <a:rPr lang="en-US" sz="1200">
                <a:latin typeface="Calibri" charset="0"/>
                <a:ea typeface="Calibri" charset="0"/>
                <a:cs typeface="Calibri" charset="0"/>
              </a:rPr>
              <a:t>Publications</a:t>
            </a:r>
          </a:p>
          <a:p>
            <a:pPr algn="r"/>
            <a:r>
              <a:rPr lang="en-US" sz="1200">
                <a:latin typeface="Calibri" charset="0"/>
                <a:ea typeface="Calibri" charset="0"/>
                <a:cs typeface="Calibri" charset="0"/>
              </a:rPr>
              <a:t>migrated</a:t>
            </a:r>
          </a:p>
        </p:txBody>
      </p:sp>
      <p:sp>
        <p:nvSpPr>
          <p:cNvPr id="33" name="TextBox 32"/>
          <p:cNvSpPr txBox="1"/>
          <p:nvPr/>
        </p:nvSpPr>
        <p:spPr>
          <a:xfrm rot="20186605">
            <a:off x="2979746" y="2632314"/>
            <a:ext cx="1831530" cy="461665"/>
          </a:xfrm>
          <a:prstGeom prst="rect">
            <a:avLst/>
          </a:prstGeom>
          <a:noFill/>
        </p:spPr>
        <p:txBody>
          <a:bodyPr wrap="square" rtlCol="0">
            <a:spAutoFit/>
          </a:bodyPr>
          <a:lstStyle/>
          <a:p>
            <a:pPr algn="ctr"/>
            <a:r>
              <a:rPr lang="en-US" sz="1200">
                <a:latin typeface="Calibri" charset="0"/>
                <a:ea typeface="Calibri" charset="0"/>
                <a:cs typeface="Calibri" charset="0"/>
              </a:rPr>
              <a:t>Goal:</a:t>
            </a:r>
          </a:p>
          <a:p>
            <a:pPr algn="ctr"/>
            <a:r>
              <a:rPr lang="en-US" sz="1200">
                <a:latin typeface="Calibri" charset="0"/>
                <a:ea typeface="Calibri" charset="0"/>
                <a:cs typeface="Calibri" charset="0"/>
              </a:rPr>
              <a:t> interoperability</a:t>
            </a:r>
          </a:p>
        </p:txBody>
      </p:sp>
      <p:cxnSp>
        <p:nvCxnSpPr>
          <p:cNvPr id="26" name="Straight Arrow Connector 25"/>
          <p:cNvCxnSpPr/>
          <p:nvPr/>
        </p:nvCxnSpPr>
        <p:spPr>
          <a:xfrm flipH="1">
            <a:off x="3214304" y="2645076"/>
            <a:ext cx="1191538" cy="517431"/>
          </a:xfrm>
          <a:prstGeom prst="straightConnector1">
            <a:avLst/>
          </a:prstGeom>
          <a:ln>
            <a:solidFill>
              <a:srgbClr val="FF0000"/>
            </a:solidFill>
            <a:prstDash val="lgDash"/>
            <a:headEnd type="triangle"/>
            <a:tailEnd type="triangle"/>
          </a:ln>
        </p:spPr>
        <p:style>
          <a:lnRef idx="1">
            <a:schemeClr val="accent6"/>
          </a:lnRef>
          <a:fillRef idx="0">
            <a:schemeClr val="accent6"/>
          </a:fillRef>
          <a:effectRef idx="0">
            <a:schemeClr val="accent6"/>
          </a:effectRef>
          <a:fontRef idx="minor">
            <a:schemeClr val="tx1"/>
          </a:fontRef>
        </p:style>
      </p:cxnSp>
      <p:cxnSp>
        <p:nvCxnSpPr>
          <p:cNvPr id="34" name="Straight Arrow Connector 33" title="Theses &amp; data sets migrated"/>
          <p:cNvCxnSpPr/>
          <p:nvPr/>
        </p:nvCxnSpPr>
        <p:spPr>
          <a:xfrm flipV="1">
            <a:off x="6348766" y="2083790"/>
            <a:ext cx="771637" cy="392376"/>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37" name="Can 36"/>
          <p:cNvSpPr/>
          <p:nvPr/>
        </p:nvSpPr>
        <p:spPr>
          <a:xfrm>
            <a:off x="7178379" y="1635548"/>
            <a:ext cx="1438926" cy="855166"/>
          </a:xfrm>
          <a:prstGeom prst="can">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400">
                <a:solidFill>
                  <a:schemeClr val="bg1"/>
                </a:solidFill>
              </a:rPr>
              <a:t>Research Data Australia</a:t>
            </a:r>
          </a:p>
        </p:txBody>
      </p:sp>
      <p:sp>
        <p:nvSpPr>
          <p:cNvPr id="12" name="TextBox 11"/>
          <p:cNvSpPr txBox="1"/>
          <p:nvPr/>
        </p:nvSpPr>
        <p:spPr>
          <a:xfrm>
            <a:off x="194468" y="4759509"/>
            <a:ext cx="7654898" cy="276999"/>
          </a:xfrm>
          <a:prstGeom prst="rect">
            <a:avLst/>
          </a:prstGeom>
          <a:noFill/>
        </p:spPr>
        <p:txBody>
          <a:bodyPr wrap="square" rtlCol="0">
            <a:spAutoFit/>
          </a:bodyPr>
          <a:lstStyle/>
          <a:p>
            <a:r>
              <a:rPr lang="en-US" sz="1200">
                <a:solidFill>
                  <a:schemeClr val="bg1"/>
                </a:solidFill>
              </a:rPr>
              <a:t>https://www.monash.edu/library/about/initiatives/repository </a:t>
            </a:r>
          </a:p>
        </p:txBody>
      </p:sp>
      <p:sp>
        <p:nvSpPr>
          <p:cNvPr id="51" name="TextBox 50"/>
          <p:cNvSpPr txBox="1"/>
          <p:nvPr/>
        </p:nvSpPr>
        <p:spPr>
          <a:xfrm>
            <a:off x="6773528" y="912781"/>
            <a:ext cx="2251910" cy="338554"/>
          </a:xfrm>
          <a:prstGeom prst="rect">
            <a:avLst/>
          </a:prstGeom>
          <a:noFill/>
        </p:spPr>
        <p:txBody>
          <a:bodyPr wrap="square" rtlCol="0">
            <a:spAutoFit/>
          </a:bodyPr>
          <a:lstStyle/>
          <a:p>
            <a:pPr algn="ctr"/>
            <a:r>
              <a:rPr lang="en-US" sz="1600">
                <a:latin typeface="Calibri" charset="0"/>
                <a:ea typeface="Calibri" charset="0"/>
                <a:cs typeface="Calibri" charset="0"/>
              </a:rPr>
              <a:t>Group-scale</a:t>
            </a:r>
          </a:p>
        </p:txBody>
      </p:sp>
      <p:sp>
        <p:nvSpPr>
          <p:cNvPr id="20" name="Can 19"/>
          <p:cNvSpPr/>
          <p:nvPr/>
        </p:nvSpPr>
        <p:spPr>
          <a:xfrm>
            <a:off x="7152777" y="3015333"/>
            <a:ext cx="1464527" cy="973017"/>
          </a:xfrm>
          <a:prstGeom prst="can">
            <a:avLst/>
          </a:prstGeom>
          <a:solidFill>
            <a:schemeClr val="accent4">
              <a:lumMod val="5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sz="1200">
                <a:solidFill>
                  <a:schemeClr val="bg1"/>
                </a:solidFill>
              </a:rPr>
              <a:t>Research Data Services/ </a:t>
            </a:r>
            <a:r>
              <a:rPr lang="en-US" sz="1200" err="1">
                <a:solidFill>
                  <a:schemeClr val="bg1"/>
                </a:solidFill>
              </a:rPr>
              <a:t>VicNode</a:t>
            </a:r>
            <a:endParaRPr lang="en-US" sz="1200">
              <a:solidFill>
                <a:schemeClr val="bg1"/>
              </a:solidFill>
            </a:endParaRPr>
          </a:p>
        </p:txBody>
      </p:sp>
      <p:cxnSp>
        <p:nvCxnSpPr>
          <p:cNvPr id="22" name="Straight Arrow Connector 21" title="Theses &amp; data sets migrated"/>
          <p:cNvCxnSpPr/>
          <p:nvPr/>
        </p:nvCxnSpPr>
        <p:spPr>
          <a:xfrm>
            <a:off x="6347061" y="2812898"/>
            <a:ext cx="688017" cy="524721"/>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7378912" y="3884661"/>
            <a:ext cx="1012256" cy="276999"/>
          </a:xfrm>
          <a:prstGeom prst="rect">
            <a:avLst/>
          </a:prstGeom>
          <a:solidFill>
            <a:schemeClr val="bg1"/>
          </a:solidFill>
          <a:ln>
            <a:solidFill>
              <a:schemeClr val="tx2">
                <a:lumMod val="75000"/>
              </a:schemeClr>
            </a:solidFill>
          </a:ln>
        </p:spPr>
        <p:txBody>
          <a:bodyPr wrap="square" rtlCol="0">
            <a:spAutoFit/>
          </a:bodyPr>
          <a:lstStyle/>
          <a:p>
            <a:pPr algn="ctr"/>
            <a:r>
              <a:rPr lang="en-US" sz="1200">
                <a:latin typeface="Calibri" charset="0"/>
                <a:ea typeface="Calibri" charset="0"/>
                <a:cs typeface="Calibri" charset="0"/>
              </a:rPr>
              <a:t>Preservation</a:t>
            </a:r>
          </a:p>
        </p:txBody>
      </p:sp>
      <p:sp>
        <p:nvSpPr>
          <p:cNvPr id="27" name="TextBox 26"/>
          <p:cNvSpPr txBox="1"/>
          <p:nvPr/>
        </p:nvSpPr>
        <p:spPr>
          <a:xfrm>
            <a:off x="7391713" y="2401482"/>
            <a:ext cx="1012256" cy="276999"/>
          </a:xfrm>
          <a:prstGeom prst="rect">
            <a:avLst/>
          </a:prstGeom>
          <a:solidFill>
            <a:schemeClr val="bg1"/>
          </a:solidFill>
          <a:ln>
            <a:solidFill>
              <a:schemeClr val="tx2">
                <a:lumMod val="75000"/>
              </a:schemeClr>
            </a:solidFill>
          </a:ln>
        </p:spPr>
        <p:txBody>
          <a:bodyPr wrap="square" rtlCol="0">
            <a:spAutoFit/>
          </a:bodyPr>
          <a:lstStyle/>
          <a:p>
            <a:pPr algn="ctr"/>
            <a:r>
              <a:rPr lang="en-US" sz="1200">
                <a:latin typeface="Calibri" charset="0"/>
                <a:ea typeface="Calibri" charset="0"/>
                <a:cs typeface="Calibri" charset="0"/>
              </a:rPr>
              <a:t>Discovery</a:t>
            </a:r>
          </a:p>
        </p:txBody>
      </p:sp>
      <p:sp>
        <p:nvSpPr>
          <p:cNvPr id="8" name="Text Placeholder 7"/>
          <p:cNvSpPr>
            <a:spLocks noGrp="1"/>
          </p:cNvSpPr>
          <p:nvPr>
            <p:ph type="body" sz="quarter" idx="13"/>
          </p:nvPr>
        </p:nvSpPr>
        <p:spPr>
          <a:xfrm>
            <a:off x="182577" y="87923"/>
            <a:ext cx="6281859" cy="686442"/>
          </a:xfrm>
        </p:spPr>
        <p:txBody>
          <a:bodyPr/>
          <a:lstStyle/>
          <a:p>
            <a:r>
              <a:rPr lang="en-US" sz="2800"/>
              <a:t>IR-RIM-RDM at Monash University</a:t>
            </a:r>
          </a:p>
        </p:txBody>
      </p:sp>
      <p:sp>
        <p:nvSpPr>
          <p:cNvPr id="35" name="TextBox 34"/>
          <p:cNvSpPr txBox="1"/>
          <p:nvPr/>
        </p:nvSpPr>
        <p:spPr>
          <a:xfrm>
            <a:off x="2340509" y="850510"/>
            <a:ext cx="2251910" cy="338554"/>
          </a:xfrm>
          <a:prstGeom prst="rect">
            <a:avLst/>
          </a:prstGeom>
          <a:noFill/>
        </p:spPr>
        <p:txBody>
          <a:bodyPr wrap="square" rtlCol="0">
            <a:spAutoFit/>
          </a:bodyPr>
          <a:lstStyle/>
          <a:p>
            <a:pPr algn="ctr"/>
            <a:r>
              <a:rPr lang="en-US" sz="1600">
                <a:latin typeface="Calibri" charset="0"/>
                <a:ea typeface="Calibri" charset="0"/>
                <a:cs typeface="Calibri" charset="0"/>
              </a:rPr>
              <a:t>Institution-scale</a:t>
            </a:r>
          </a:p>
        </p:txBody>
      </p:sp>
      <p:sp>
        <p:nvSpPr>
          <p:cNvPr id="23" name="TextBox 22"/>
          <p:cNvSpPr txBox="1"/>
          <p:nvPr/>
        </p:nvSpPr>
        <p:spPr>
          <a:xfrm>
            <a:off x="-81241" y="1472794"/>
            <a:ext cx="1976310" cy="276999"/>
          </a:xfrm>
          <a:prstGeom prst="rect">
            <a:avLst/>
          </a:prstGeom>
          <a:noFill/>
        </p:spPr>
        <p:txBody>
          <a:bodyPr wrap="square" rtlCol="0">
            <a:spAutoFit/>
          </a:bodyPr>
          <a:lstStyle/>
          <a:p>
            <a:pPr algn="ctr"/>
            <a:r>
              <a:rPr lang="en-US" sz="1200">
                <a:solidFill>
                  <a:schemeClr val="bg1"/>
                </a:solidFill>
              </a:rPr>
              <a:t>decommissioned</a:t>
            </a:r>
          </a:p>
        </p:txBody>
      </p:sp>
    </p:spTree>
    <p:extLst>
      <p:ext uri="{BB962C8B-B14F-4D97-AF65-F5344CB8AC3E}">
        <p14:creationId xmlns:p14="http://schemas.microsoft.com/office/powerpoint/2010/main" val="1606847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8"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p:cTn id="7" dur="500" fill="hold"/>
                                        <p:tgtEl>
                                          <p:spTgt spid="42"/>
                                        </p:tgtEl>
                                        <p:attrNameLst>
                                          <p:attrName>ppt_x</p:attrName>
                                        </p:attrNameLst>
                                      </p:cBhvr>
                                      <p:tavLst>
                                        <p:tav tm="0">
                                          <p:val>
                                            <p:strVal val="#ppt_x-#ppt_w/2"/>
                                          </p:val>
                                        </p:tav>
                                        <p:tav tm="100000">
                                          <p:val>
                                            <p:strVal val="#ppt_x"/>
                                          </p:val>
                                        </p:tav>
                                      </p:tavLst>
                                    </p:anim>
                                    <p:anim calcmode="lin" valueType="num">
                                      <p:cBhvr>
                                        <p:cTn id="8" dur="500" fill="hold"/>
                                        <p:tgtEl>
                                          <p:spTgt spid="42"/>
                                        </p:tgtEl>
                                        <p:attrNameLst>
                                          <p:attrName>ppt_y</p:attrName>
                                        </p:attrNameLst>
                                      </p:cBhvr>
                                      <p:tavLst>
                                        <p:tav tm="0">
                                          <p:val>
                                            <p:strVal val="#ppt_y"/>
                                          </p:val>
                                        </p:tav>
                                        <p:tav tm="100000">
                                          <p:val>
                                            <p:strVal val="#ppt_y"/>
                                          </p:val>
                                        </p:tav>
                                      </p:tavLst>
                                    </p:anim>
                                    <p:anim calcmode="lin" valueType="num">
                                      <p:cBhvr>
                                        <p:cTn id="9" dur="500" fill="hold"/>
                                        <p:tgtEl>
                                          <p:spTgt spid="42"/>
                                        </p:tgtEl>
                                        <p:attrNameLst>
                                          <p:attrName>ppt_w</p:attrName>
                                        </p:attrNameLst>
                                      </p:cBhvr>
                                      <p:tavLst>
                                        <p:tav tm="0">
                                          <p:val>
                                            <p:fltVal val="0"/>
                                          </p:val>
                                        </p:tav>
                                        <p:tav tm="100000">
                                          <p:val>
                                            <p:strVal val="#ppt_w"/>
                                          </p:val>
                                        </p:tav>
                                      </p:tavLst>
                                    </p:anim>
                                    <p:anim calcmode="lin" valueType="num">
                                      <p:cBhvr>
                                        <p:cTn id="10" dur="500" fill="hold"/>
                                        <p:tgtEl>
                                          <p:spTgt spid="42"/>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ppt_x</p:attrName>
                                        </p:attrNameLst>
                                      </p:cBhvr>
                                      <p:tavLst>
                                        <p:tav tm="0">
                                          <p:val>
                                            <p:strVal val="#ppt_x-#ppt_w/2"/>
                                          </p:val>
                                        </p:tav>
                                        <p:tav tm="100000">
                                          <p:val>
                                            <p:strVal val="#ppt_x"/>
                                          </p:val>
                                        </p:tav>
                                      </p:tavLst>
                                    </p:anim>
                                    <p:anim calcmode="lin" valueType="num">
                                      <p:cBhvr>
                                        <p:cTn id="14" dur="500" fill="hold"/>
                                        <p:tgtEl>
                                          <p:spTgt spid="35"/>
                                        </p:tgtEl>
                                        <p:attrNameLst>
                                          <p:attrName>ppt_y</p:attrName>
                                        </p:attrNameLst>
                                      </p:cBhvr>
                                      <p:tavLst>
                                        <p:tav tm="0">
                                          <p:val>
                                            <p:strVal val="#ppt_y"/>
                                          </p:val>
                                        </p:tav>
                                        <p:tav tm="100000">
                                          <p:val>
                                            <p:strVal val="#ppt_y"/>
                                          </p:val>
                                        </p:tav>
                                      </p:tavLst>
                                    </p:anim>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p:tgtEl>
                                          <p:spTgt spid="5"/>
                                        </p:tgtEl>
                                        <p:attrNameLst>
                                          <p:attrName>ppt_y</p:attrName>
                                        </p:attrNameLst>
                                      </p:cBhvr>
                                      <p:tavLst>
                                        <p:tav tm="0">
                                          <p:val>
                                            <p:strVal val="#ppt_y+#ppt_h*1.125000"/>
                                          </p:val>
                                        </p:tav>
                                        <p:tav tm="100000">
                                          <p:val>
                                            <p:strVal val="#ppt_y"/>
                                          </p:val>
                                        </p:tav>
                                      </p:tavLst>
                                    </p:anim>
                                    <p:animEffect transition="in" filter="wipe(up)">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0-#ppt_w/2"/>
                                          </p:val>
                                        </p:tav>
                                        <p:tav tm="100000">
                                          <p:val>
                                            <p:strVal val="#ppt_x"/>
                                          </p:val>
                                        </p:tav>
                                      </p:tavLst>
                                    </p:anim>
                                    <p:anim calcmode="lin" valueType="num">
                                      <p:cBhvr additive="base">
                                        <p:cTn id="38" dur="500" fill="hold"/>
                                        <p:tgtEl>
                                          <p:spTgt spid="21"/>
                                        </p:tgtEl>
                                        <p:attrNameLst>
                                          <p:attrName>ppt_y</p:attrName>
                                        </p:attrNameLst>
                                      </p:cBhvr>
                                      <p:tavLst>
                                        <p:tav tm="0">
                                          <p:val>
                                            <p:strVal val="#ppt_y"/>
                                          </p:val>
                                        </p:tav>
                                        <p:tav tm="100000">
                                          <p:val>
                                            <p:strVal val="#ppt_y"/>
                                          </p:val>
                                        </p:tav>
                                      </p:tavLst>
                                    </p:anim>
                                  </p:childTnLst>
                                </p:cTn>
                              </p:par>
                              <p:par>
                                <p:cTn id="39" presetID="2" presetClass="entr" presetSubtype="8"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additive="base">
                                        <p:cTn id="41" dur="500" fill="hold"/>
                                        <p:tgtEl>
                                          <p:spTgt spid="19"/>
                                        </p:tgtEl>
                                        <p:attrNameLst>
                                          <p:attrName>ppt_x</p:attrName>
                                        </p:attrNameLst>
                                      </p:cBhvr>
                                      <p:tavLst>
                                        <p:tav tm="0">
                                          <p:val>
                                            <p:strVal val="0-#ppt_w/2"/>
                                          </p:val>
                                        </p:tav>
                                        <p:tav tm="100000">
                                          <p:val>
                                            <p:strVal val="#ppt_x"/>
                                          </p:val>
                                        </p:tav>
                                      </p:tavLst>
                                    </p:anim>
                                    <p:anim calcmode="lin" valueType="num">
                                      <p:cBhvr additive="base">
                                        <p:cTn id="4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 fill="hold"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additive="base">
                                        <p:cTn id="53" dur="500" fill="hold"/>
                                        <p:tgtEl>
                                          <p:spTgt spid="16"/>
                                        </p:tgtEl>
                                        <p:attrNameLst>
                                          <p:attrName>ppt_x</p:attrName>
                                        </p:attrNameLst>
                                      </p:cBhvr>
                                      <p:tavLst>
                                        <p:tav tm="0">
                                          <p:val>
                                            <p:strVal val="#ppt_x"/>
                                          </p:val>
                                        </p:tav>
                                        <p:tav tm="100000">
                                          <p:val>
                                            <p:strVal val="#ppt_x"/>
                                          </p:val>
                                        </p:tav>
                                      </p:tavLst>
                                    </p:anim>
                                    <p:anim calcmode="lin" valueType="num">
                                      <p:cBhvr additive="base">
                                        <p:cTn id="54" dur="500" fill="hold"/>
                                        <p:tgtEl>
                                          <p:spTgt spid="16"/>
                                        </p:tgtEl>
                                        <p:attrNameLst>
                                          <p:attrName>ppt_y</p:attrName>
                                        </p:attrNameLst>
                                      </p:cBhvr>
                                      <p:tavLst>
                                        <p:tav tm="0">
                                          <p:val>
                                            <p:strVal val="0-#ppt_h/2"/>
                                          </p:val>
                                        </p:tav>
                                        <p:tav tm="100000">
                                          <p:val>
                                            <p:strVal val="#ppt_y"/>
                                          </p:val>
                                        </p:tav>
                                      </p:tavLst>
                                    </p:anim>
                                  </p:childTnLst>
                                </p:cTn>
                              </p:par>
                              <p:par>
                                <p:cTn id="55" presetID="2" presetClass="entr" presetSubtype="1"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 calcmode="lin" valueType="num">
                                      <p:cBhvr additive="base">
                                        <p:cTn id="57" dur="500" fill="hold"/>
                                        <p:tgtEl>
                                          <p:spTgt spid="18"/>
                                        </p:tgtEl>
                                        <p:attrNameLst>
                                          <p:attrName>ppt_x</p:attrName>
                                        </p:attrNameLst>
                                      </p:cBhvr>
                                      <p:tavLst>
                                        <p:tav tm="0">
                                          <p:val>
                                            <p:strVal val="#ppt_x"/>
                                          </p:val>
                                        </p:tav>
                                        <p:tav tm="100000">
                                          <p:val>
                                            <p:strVal val="#ppt_x"/>
                                          </p:val>
                                        </p:tav>
                                      </p:tavLst>
                                    </p:anim>
                                    <p:anim calcmode="lin" valueType="num">
                                      <p:cBhvr additive="base">
                                        <p:cTn id="5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1"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additive="base">
                                        <p:cTn id="63" dur="500" fill="hold"/>
                                        <p:tgtEl>
                                          <p:spTgt spid="13"/>
                                        </p:tgtEl>
                                        <p:attrNameLst>
                                          <p:attrName>ppt_x</p:attrName>
                                        </p:attrNameLst>
                                      </p:cBhvr>
                                      <p:tavLst>
                                        <p:tav tm="0">
                                          <p:val>
                                            <p:strVal val="#ppt_x"/>
                                          </p:val>
                                        </p:tav>
                                        <p:tav tm="100000">
                                          <p:val>
                                            <p:strVal val="#ppt_x"/>
                                          </p:val>
                                        </p:tav>
                                      </p:tavLst>
                                    </p:anim>
                                    <p:anim calcmode="lin" valueType="num">
                                      <p:cBhvr additive="base">
                                        <p:cTn id="64"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dissolve">
                                      <p:cBhvr>
                                        <p:cTn id="69" dur="500"/>
                                        <p:tgtEl>
                                          <p:spTgt spid="23"/>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dissolve">
                                      <p:cBhvr>
                                        <p:cTn id="74" dur="500"/>
                                        <p:tgtEl>
                                          <p:spTgt spid="33"/>
                                        </p:tgtEl>
                                      </p:cBhvr>
                                    </p:animEffect>
                                  </p:childTnLst>
                                </p:cTn>
                              </p:par>
                              <p:par>
                                <p:cTn id="75" presetID="9" presetClass="entr" presetSubtype="0" fill="hold"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dissolve">
                                      <p:cBhvr>
                                        <p:cTn id="77" dur="500"/>
                                        <p:tgtEl>
                                          <p:spTgt spid="26"/>
                                        </p:tgtEl>
                                      </p:cBhvr>
                                    </p:animEffect>
                                  </p:childTnLst>
                                </p:cTn>
                              </p:par>
                            </p:childTnLst>
                          </p:cTn>
                        </p:par>
                      </p:childTnLst>
                    </p:cTn>
                  </p:par>
                  <p:par>
                    <p:cTn id="78" fill="hold">
                      <p:stCondLst>
                        <p:cond delay="indefinite"/>
                      </p:stCondLst>
                      <p:childTnLst>
                        <p:par>
                          <p:cTn id="79" fill="hold">
                            <p:stCondLst>
                              <p:cond delay="0"/>
                            </p:stCondLst>
                            <p:childTnLst>
                              <p:par>
                                <p:cTn id="80" presetID="17" presetClass="entr" presetSubtype="10" fill="hold" grpId="0" nodeType="clickEffect">
                                  <p:stCondLst>
                                    <p:cond delay="0"/>
                                  </p:stCondLst>
                                  <p:childTnLst>
                                    <p:set>
                                      <p:cBhvr>
                                        <p:cTn id="81" dur="1" fill="hold">
                                          <p:stCondLst>
                                            <p:cond delay="0"/>
                                          </p:stCondLst>
                                        </p:cTn>
                                        <p:tgtEl>
                                          <p:spTgt spid="51"/>
                                        </p:tgtEl>
                                        <p:attrNameLst>
                                          <p:attrName>style.visibility</p:attrName>
                                        </p:attrNameLst>
                                      </p:cBhvr>
                                      <p:to>
                                        <p:strVal val="visible"/>
                                      </p:to>
                                    </p:set>
                                    <p:anim calcmode="lin" valueType="num">
                                      <p:cBhvr>
                                        <p:cTn id="82" dur="500" fill="hold"/>
                                        <p:tgtEl>
                                          <p:spTgt spid="51"/>
                                        </p:tgtEl>
                                        <p:attrNameLst>
                                          <p:attrName>ppt_w</p:attrName>
                                        </p:attrNameLst>
                                      </p:cBhvr>
                                      <p:tavLst>
                                        <p:tav tm="0">
                                          <p:val>
                                            <p:fltVal val="0"/>
                                          </p:val>
                                        </p:tav>
                                        <p:tav tm="100000">
                                          <p:val>
                                            <p:strVal val="#ppt_w"/>
                                          </p:val>
                                        </p:tav>
                                      </p:tavLst>
                                    </p:anim>
                                    <p:anim calcmode="lin" valueType="num">
                                      <p:cBhvr>
                                        <p:cTn id="83" dur="500" fill="hold"/>
                                        <p:tgtEl>
                                          <p:spTgt spid="51"/>
                                        </p:tgtEl>
                                        <p:attrNameLst>
                                          <p:attrName>ppt_h</p:attrName>
                                        </p:attrNameLst>
                                      </p:cBhvr>
                                      <p:tavLst>
                                        <p:tav tm="0">
                                          <p:val>
                                            <p:strVal val="#ppt_h"/>
                                          </p:val>
                                        </p:tav>
                                        <p:tav tm="100000">
                                          <p:val>
                                            <p:strVal val="#ppt_h"/>
                                          </p:val>
                                        </p:tav>
                                      </p:tavLst>
                                    </p:anim>
                                  </p:childTnLst>
                                </p:cTn>
                              </p:par>
                              <p:par>
                                <p:cTn id="84" presetID="17" presetClass="entr" presetSubtype="10" fill="hold" grpId="0" nodeType="withEffect">
                                  <p:stCondLst>
                                    <p:cond delay="0"/>
                                  </p:stCondLst>
                                  <p:childTnLst>
                                    <p:set>
                                      <p:cBhvr>
                                        <p:cTn id="85" dur="1" fill="hold">
                                          <p:stCondLst>
                                            <p:cond delay="0"/>
                                          </p:stCondLst>
                                        </p:cTn>
                                        <p:tgtEl>
                                          <p:spTgt spid="44"/>
                                        </p:tgtEl>
                                        <p:attrNameLst>
                                          <p:attrName>style.visibility</p:attrName>
                                        </p:attrNameLst>
                                      </p:cBhvr>
                                      <p:to>
                                        <p:strVal val="visible"/>
                                      </p:to>
                                    </p:set>
                                    <p:anim calcmode="lin" valueType="num">
                                      <p:cBhvr>
                                        <p:cTn id="86" dur="500" fill="hold"/>
                                        <p:tgtEl>
                                          <p:spTgt spid="44"/>
                                        </p:tgtEl>
                                        <p:attrNameLst>
                                          <p:attrName>ppt_w</p:attrName>
                                        </p:attrNameLst>
                                      </p:cBhvr>
                                      <p:tavLst>
                                        <p:tav tm="0">
                                          <p:val>
                                            <p:fltVal val="0"/>
                                          </p:val>
                                        </p:tav>
                                        <p:tav tm="100000">
                                          <p:val>
                                            <p:strVal val="#ppt_w"/>
                                          </p:val>
                                        </p:tav>
                                      </p:tavLst>
                                    </p:anim>
                                    <p:anim calcmode="lin" valueType="num">
                                      <p:cBhvr>
                                        <p:cTn id="87" dur="500" fill="hold"/>
                                        <p:tgtEl>
                                          <p:spTgt spid="44"/>
                                        </p:tgtEl>
                                        <p:attrNameLst>
                                          <p:attrName>ppt_h</p:attrName>
                                        </p:attrNameLst>
                                      </p:cBhvr>
                                      <p:tavLst>
                                        <p:tav tm="0">
                                          <p:val>
                                            <p:strVal val="#ppt_h"/>
                                          </p:val>
                                        </p:tav>
                                        <p:tav tm="100000">
                                          <p:val>
                                            <p:strVal val="#ppt_h"/>
                                          </p:val>
                                        </p:tav>
                                      </p:tavLst>
                                    </p:anim>
                                  </p:childTnLst>
                                </p:cTn>
                              </p:par>
                            </p:childTnLst>
                          </p:cTn>
                        </p:par>
                      </p:childTnLst>
                    </p:cTn>
                  </p:par>
                  <p:par>
                    <p:cTn id="88" fill="hold">
                      <p:stCondLst>
                        <p:cond delay="indefinite"/>
                      </p:stCondLst>
                      <p:childTnLst>
                        <p:par>
                          <p:cTn id="89" fill="hold">
                            <p:stCondLst>
                              <p:cond delay="0"/>
                            </p:stCondLst>
                            <p:childTnLst>
                              <p:par>
                                <p:cTn id="90" presetID="2" presetClass="entr" presetSubtype="2" fill="hold" nodeType="clickEffect">
                                  <p:stCondLst>
                                    <p:cond delay="0"/>
                                  </p:stCondLst>
                                  <p:childTnLst>
                                    <p:set>
                                      <p:cBhvr>
                                        <p:cTn id="91" dur="1" fill="hold">
                                          <p:stCondLst>
                                            <p:cond delay="0"/>
                                          </p:stCondLst>
                                        </p:cTn>
                                        <p:tgtEl>
                                          <p:spTgt spid="34"/>
                                        </p:tgtEl>
                                        <p:attrNameLst>
                                          <p:attrName>style.visibility</p:attrName>
                                        </p:attrNameLst>
                                      </p:cBhvr>
                                      <p:to>
                                        <p:strVal val="visible"/>
                                      </p:to>
                                    </p:set>
                                    <p:anim calcmode="lin" valueType="num">
                                      <p:cBhvr additive="base">
                                        <p:cTn id="92" dur="500" fill="hold"/>
                                        <p:tgtEl>
                                          <p:spTgt spid="34"/>
                                        </p:tgtEl>
                                        <p:attrNameLst>
                                          <p:attrName>ppt_x</p:attrName>
                                        </p:attrNameLst>
                                      </p:cBhvr>
                                      <p:tavLst>
                                        <p:tav tm="0">
                                          <p:val>
                                            <p:strVal val="1+#ppt_w/2"/>
                                          </p:val>
                                        </p:tav>
                                        <p:tav tm="100000">
                                          <p:val>
                                            <p:strVal val="#ppt_x"/>
                                          </p:val>
                                        </p:tav>
                                      </p:tavLst>
                                    </p:anim>
                                    <p:anim calcmode="lin" valueType="num">
                                      <p:cBhvr additive="base">
                                        <p:cTn id="93" dur="500" fill="hold"/>
                                        <p:tgtEl>
                                          <p:spTgt spid="34"/>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7"/>
                                        </p:tgtEl>
                                        <p:attrNameLst>
                                          <p:attrName>style.visibility</p:attrName>
                                        </p:attrNameLst>
                                      </p:cBhvr>
                                      <p:to>
                                        <p:strVal val="visible"/>
                                      </p:to>
                                    </p:set>
                                    <p:anim calcmode="lin" valueType="num">
                                      <p:cBhvr additive="base">
                                        <p:cTn id="96" dur="500" fill="hold"/>
                                        <p:tgtEl>
                                          <p:spTgt spid="37"/>
                                        </p:tgtEl>
                                        <p:attrNameLst>
                                          <p:attrName>ppt_x</p:attrName>
                                        </p:attrNameLst>
                                      </p:cBhvr>
                                      <p:tavLst>
                                        <p:tav tm="0">
                                          <p:val>
                                            <p:strVal val="1+#ppt_w/2"/>
                                          </p:val>
                                        </p:tav>
                                        <p:tav tm="100000">
                                          <p:val>
                                            <p:strVal val="#ppt_x"/>
                                          </p:val>
                                        </p:tav>
                                      </p:tavLst>
                                    </p:anim>
                                    <p:anim calcmode="lin" valueType="num">
                                      <p:cBhvr additive="base">
                                        <p:cTn id="97" dur="500" fill="hold"/>
                                        <p:tgtEl>
                                          <p:spTgt spid="37"/>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27"/>
                                        </p:tgtEl>
                                        <p:attrNameLst>
                                          <p:attrName>style.visibility</p:attrName>
                                        </p:attrNameLst>
                                      </p:cBhvr>
                                      <p:to>
                                        <p:strVal val="visible"/>
                                      </p:to>
                                    </p:set>
                                    <p:anim calcmode="lin" valueType="num">
                                      <p:cBhvr additive="base">
                                        <p:cTn id="100" dur="500" fill="hold"/>
                                        <p:tgtEl>
                                          <p:spTgt spid="27"/>
                                        </p:tgtEl>
                                        <p:attrNameLst>
                                          <p:attrName>ppt_x</p:attrName>
                                        </p:attrNameLst>
                                      </p:cBhvr>
                                      <p:tavLst>
                                        <p:tav tm="0">
                                          <p:val>
                                            <p:strVal val="1+#ppt_w/2"/>
                                          </p:val>
                                        </p:tav>
                                        <p:tav tm="100000">
                                          <p:val>
                                            <p:strVal val="#ppt_x"/>
                                          </p:val>
                                        </p:tav>
                                      </p:tavLst>
                                    </p:anim>
                                    <p:anim calcmode="lin" valueType="num">
                                      <p:cBhvr additive="base">
                                        <p:cTn id="101"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2" fill="hold" nodeType="click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additive="base">
                                        <p:cTn id="106" dur="500" fill="hold"/>
                                        <p:tgtEl>
                                          <p:spTgt spid="22"/>
                                        </p:tgtEl>
                                        <p:attrNameLst>
                                          <p:attrName>ppt_x</p:attrName>
                                        </p:attrNameLst>
                                      </p:cBhvr>
                                      <p:tavLst>
                                        <p:tav tm="0">
                                          <p:val>
                                            <p:strVal val="1+#ppt_w/2"/>
                                          </p:val>
                                        </p:tav>
                                        <p:tav tm="100000">
                                          <p:val>
                                            <p:strVal val="#ppt_x"/>
                                          </p:val>
                                        </p:tav>
                                      </p:tavLst>
                                    </p:anim>
                                    <p:anim calcmode="lin" valueType="num">
                                      <p:cBhvr additive="base">
                                        <p:cTn id="107" dur="500" fill="hold"/>
                                        <p:tgtEl>
                                          <p:spTgt spid="22"/>
                                        </p:tgtEl>
                                        <p:attrNameLst>
                                          <p:attrName>ppt_y</p:attrName>
                                        </p:attrNameLst>
                                      </p:cBhvr>
                                      <p:tavLst>
                                        <p:tav tm="0">
                                          <p:val>
                                            <p:strVal val="#ppt_y"/>
                                          </p:val>
                                        </p:tav>
                                        <p:tav tm="100000">
                                          <p:val>
                                            <p:strVal val="#ppt_y"/>
                                          </p:val>
                                        </p:tav>
                                      </p:tavLst>
                                    </p:anim>
                                  </p:childTnLst>
                                </p:cTn>
                              </p:par>
                              <p:par>
                                <p:cTn id="108" presetID="2" presetClass="entr" presetSubtype="2" fill="hold" grpId="0" nodeType="withEffect">
                                  <p:stCondLst>
                                    <p:cond delay="0"/>
                                  </p:stCondLst>
                                  <p:childTnLst>
                                    <p:set>
                                      <p:cBhvr>
                                        <p:cTn id="109" dur="1" fill="hold">
                                          <p:stCondLst>
                                            <p:cond delay="0"/>
                                          </p:stCondLst>
                                        </p:cTn>
                                        <p:tgtEl>
                                          <p:spTgt spid="20"/>
                                        </p:tgtEl>
                                        <p:attrNameLst>
                                          <p:attrName>style.visibility</p:attrName>
                                        </p:attrNameLst>
                                      </p:cBhvr>
                                      <p:to>
                                        <p:strVal val="visible"/>
                                      </p:to>
                                    </p:set>
                                    <p:anim calcmode="lin" valueType="num">
                                      <p:cBhvr additive="base">
                                        <p:cTn id="110" dur="500" fill="hold"/>
                                        <p:tgtEl>
                                          <p:spTgt spid="20"/>
                                        </p:tgtEl>
                                        <p:attrNameLst>
                                          <p:attrName>ppt_x</p:attrName>
                                        </p:attrNameLst>
                                      </p:cBhvr>
                                      <p:tavLst>
                                        <p:tav tm="0">
                                          <p:val>
                                            <p:strVal val="1+#ppt_w/2"/>
                                          </p:val>
                                        </p:tav>
                                        <p:tav tm="100000">
                                          <p:val>
                                            <p:strVal val="#ppt_x"/>
                                          </p:val>
                                        </p:tav>
                                      </p:tavLst>
                                    </p:anim>
                                    <p:anim calcmode="lin" valueType="num">
                                      <p:cBhvr additive="base">
                                        <p:cTn id="111" dur="500" fill="hold"/>
                                        <p:tgtEl>
                                          <p:spTgt spid="20"/>
                                        </p:tgtEl>
                                        <p:attrNameLst>
                                          <p:attrName>ppt_y</p:attrName>
                                        </p:attrNameLst>
                                      </p:cBhvr>
                                      <p:tavLst>
                                        <p:tav tm="0">
                                          <p:val>
                                            <p:strVal val="#ppt_y"/>
                                          </p:val>
                                        </p:tav>
                                        <p:tav tm="100000">
                                          <p:val>
                                            <p:strVal val="#ppt_y"/>
                                          </p:val>
                                        </p:tav>
                                      </p:tavLst>
                                    </p:anim>
                                  </p:childTnLst>
                                </p:cTn>
                              </p:par>
                              <p:par>
                                <p:cTn id="112" presetID="2" presetClass="entr" presetSubtype="2" fill="hold" grpId="0" nodeType="withEffect">
                                  <p:stCondLst>
                                    <p:cond delay="0"/>
                                  </p:stCondLst>
                                  <p:childTnLst>
                                    <p:set>
                                      <p:cBhvr>
                                        <p:cTn id="113" dur="1" fill="hold">
                                          <p:stCondLst>
                                            <p:cond delay="0"/>
                                          </p:stCondLst>
                                        </p:cTn>
                                        <p:tgtEl>
                                          <p:spTgt spid="24"/>
                                        </p:tgtEl>
                                        <p:attrNameLst>
                                          <p:attrName>style.visibility</p:attrName>
                                        </p:attrNameLst>
                                      </p:cBhvr>
                                      <p:to>
                                        <p:strVal val="visible"/>
                                      </p:to>
                                    </p:set>
                                    <p:anim calcmode="lin" valueType="num">
                                      <p:cBhvr additive="base">
                                        <p:cTn id="114" dur="500" fill="hold"/>
                                        <p:tgtEl>
                                          <p:spTgt spid="24"/>
                                        </p:tgtEl>
                                        <p:attrNameLst>
                                          <p:attrName>ppt_x</p:attrName>
                                        </p:attrNameLst>
                                      </p:cBhvr>
                                      <p:tavLst>
                                        <p:tav tm="0">
                                          <p:val>
                                            <p:strVal val="1+#ppt_w/2"/>
                                          </p:val>
                                        </p:tav>
                                        <p:tav tm="100000">
                                          <p:val>
                                            <p:strVal val="#ppt_x"/>
                                          </p:val>
                                        </p:tav>
                                      </p:tavLst>
                                    </p:anim>
                                    <p:anim calcmode="lin" valueType="num">
                                      <p:cBhvr additive="base">
                                        <p:cTn id="115"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2" grpId="0" animBg="1"/>
      <p:bldP spid="5" grpId="0" animBg="1"/>
      <p:bldP spid="11" grpId="0" animBg="1"/>
      <p:bldP spid="13" grpId="0" animBg="1"/>
      <p:bldP spid="14" grpId="0" animBg="1"/>
      <p:bldP spid="9" grpId="0" animBg="1"/>
      <p:bldP spid="18" grpId="0"/>
      <p:bldP spid="21" grpId="0"/>
      <p:bldP spid="33" grpId="0"/>
      <p:bldP spid="37" grpId="0" animBg="1"/>
      <p:bldP spid="51" grpId="0"/>
      <p:bldP spid="20" grpId="0" animBg="1"/>
      <p:bldP spid="24" grpId="0" animBg="1"/>
      <p:bldP spid="27" grpId="0" animBg="1"/>
      <p:bldP spid="35" grpId="0"/>
      <p:bldP spid="2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normAutofit fontScale="77500" lnSpcReduction="20000"/>
          </a:bodyPr>
          <a:lstStyle/>
          <a:p>
            <a:r>
              <a:rPr lang="en-US" sz="5900"/>
              <a:t>Discussion</a:t>
            </a:r>
          </a:p>
        </p:txBody>
      </p:sp>
      <p:sp>
        <p:nvSpPr>
          <p:cNvPr id="4" name="Text Placeholder 3"/>
          <p:cNvSpPr>
            <a:spLocks noGrp="1"/>
          </p:cNvSpPr>
          <p:nvPr>
            <p:ph type="body" sz="quarter" idx="14"/>
          </p:nvPr>
        </p:nvSpPr>
        <p:spPr>
          <a:xfrm>
            <a:off x="340786" y="1105787"/>
            <a:ext cx="4113729" cy="3561906"/>
          </a:xfrm>
        </p:spPr>
        <p:txBody>
          <a:bodyPr>
            <a:normAutofit fontScale="62500" lnSpcReduction="20000"/>
          </a:bodyPr>
          <a:lstStyle/>
          <a:p>
            <a:r>
              <a:rPr lang="en-US"/>
              <a:t>How many systems does your researcher have to sign into to report on their activities, share their research, and promote their professional identity? </a:t>
            </a:r>
          </a:p>
          <a:p>
            <a:r>
              <a:rPr lang="en-US"/>
              <a:t>How do your systems interoperate today? Do they need to? What problems are you trying to solve? </a:t>
            </a:r>
          </a:p>
          <a:p>
            <a:r>
              <a:rPr lang="en-US"/>
              <a:t>What about their:</a:t>
            </a:r>
          </a:p>
          <a:p>
            <a:pPr lvl="2"/>
            <a:r>
              <a:rPr lang="en-US"/>
              <a:t>Ease of workflows for researchers?</a:t>
            </a:r>
          </a:p>
          <a:p>
            <a:pPr lvl="2"/>
            <a:r>
              <a:rPr lang="en-US"/>
              <a:t>Functionality?</a:t>
            </a:r>
          </a:p>
          <a:p>
            <a:pPr lvl="2"/>
            <a:r>
              <a:rPr lang="en-US"/>
              <a:t>Scalability? Age?</a:t>
            </a:r>
          </a:p>
          <a:p>
            <a:pPr lvl="2"/>
            <a:r>
              <a:rPr lang="en-US"/>
              <a:t>Support institutional AND library goals?</a:t>
            </a:r>
          </a:p>
        </p:txBody>
      </p:sp>
      <p:sp>
        <p:nvSpPr>
          <p:cNvPr id="5" name="Text Placeholder 3"/>
          <p:cNvSpPr txBox="1">
            <a:spLocks/>
          </p:cNvSpPr>
          <p:nvPr/>
        </p:nvSpPr>
        <p:spPr>
          <a:xfrm>
            <a:off x="4657061" y="665261"/>
            <a:ext cx="3890445" cy="3944678"/>
          </a:xfrm>
          <a:prstGeom prst="rect">
            <a:avLst/>
          </a:prstGeom>
        </p:spPr>
        <p:txBody>
          <a:bodyPr vert="horz">
            <a:normAutofit/>
          </a:bodyPr>
          <a:lstStyle>
            <a:lvl1pPr marL="342900" indent="-342900" algn="l" defTabSz="457200" rtl="0" eaLnBrk="1" latinLnBrk="0" hangingPunct="1">
              <a:spcBef>
                <a:spcPct val="20000"/>
              </a:spcBef>
              <a:buFont typeface="Arial"/>
              <a:buChar char="•"/>
              <a:defRPr sz="28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a:t>Do library problems intersect with other institutional problems? Are there other stakeholders to collaborate with?</a:t>
            </a:r>
          </a:p>
          <a:p>
            <a:r>
              <a:rPr lang="en-US" sz="1800"/>
              <a:t>What do you think you will need to offer your institution &amp; researchers in 5 years? </a:t>
            </a:r>
          </a:p>
          <a:p>
            <a:r>
              <a:rPr lang="en-US" sz="1800"/>
              <a:t>Do you think new technologies, products, and service categories may emerge or blend together?</a:t>
            </a:r>
          </a:p>
          <a:p>
            <a:r>
              <a:rPr lang="en-US" sz="1800"/>
              <a:t>How can OCLC Research investigations help inform these questions? </a:t>
            </a:r>
          </a:p>
        </p:txBody>
      </p:sp>
    </p:spTree>
    <p:extLst>
      <p:ext uri="{BB962C8B-B14F-4D97-AF65-F5344CB8AC3E}">
        <p14:creationId xmlns:p14="http://schemas.microsoft.com/office/powerpoint/2010/main" val="106732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28B6D5"/>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5046718" y="1525308"/>
            <a:ext cx="2419913" cy="2419913"/>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200">
              <a:solidFill>
                <a:prstClr val="white"/>
              </a:solidFill>
            </a:endParaRPr>
          </a:p>
        </p:txBody>
      </p:sp>
      <p:sp>
        <p:nvSpPr>
          <p:cNvPr id="28" name="TextBox 27"/>
          <p:cNvSpPr txBox="1"/>
          <p:nvPr/>
        </p:nvSpPr>
        <p:spPr>
          <a:xfrm>
            <a:off x="4899627" y="3841584"/>
            <a:ext cx="1266528" cy="646331"/>
          </a:xfrm>
          <a:prstGeom prst="rect">
            <a:avLst/>
          </a:prstGeom>
          <a:noFill/>
        </p:spPr>
        <p:txBody>
          <a:bodyPr wrap="square" rtlCol="0">
            <a:spAutoFit/>
          </a:bodyPr>
          <a:lstStyle/>
          <a:p>
            <a:pPr defTabSz="685783"/>
            <a:r>
              <a:rPr lang="en-US" sz="1200" b="1">
                <a:solidFill>
                  <a:prstClr val="white"/>
                </a:solidFill>
              </a:rPr>
              <a:t>Office of undergraduate research</a:t>
            </a:r>
          </a:p>
        </p:txBody>
      </p:sp>
      <p:sp>
        <p:nvSpPr>
          <p:cNvPr id="29" name="TextBox 28"/>
          <p:cNvSpPr txBox="1"/>
          <p:nvPr/>
        </p:nvSpPr>
        <p:spPr>
          <a:xfrm>
            <a:off x="7497580" y="3192493"/>
            <a:ext cx="1033430" cy="461665"/>
          </a:xfrm>
          <a:prstGeom prst="rect">
            <a:avLst/>
          </a:prstGeom>
          <a:noFill/>
        </p:spPr>
        <p:txBody>
          <a:bodyPr wrap="square" rtlCol="0">
            <a:spAutoFit/>
          </a:bodyPr>
          <a:lstStyle/>
          <a:p>
            <a:pPr defTabSz="685783"/>
            <a:r>
              <a:rPr lang="en-US" sz="1200" b="1">
                <a:solidFill>
                  <a:prstClr val="white"/>
                </a:solidFill>
              </a:rPr>
              <a:t>Disciplines &amp; departments</a:t>
            </a:r>
          </a:p>
        </p:txBody>
      </p:sp>
      <p:sp>
        <p:nvSpPr>
          <p:cNvPr id="31" name="TextBox 30"/>
          <p:cNvSpPr txBox="1"/>
          <p:nvPr/>
        </p:nvSpPr>
        <p:spPr>
          <a:xfrm>
            <a:off x="3233414" y="3329649"/>
            <a:ext cx="1612788" cy="276999"/>
          </a:xfrm>
          <a:prstGeom prst="rect">
            <a:avLst/>
          </a:prstGeom>
          <a:noFill/>
        </p:spPr>
        <p:txBody>
          <a:bodyPr wrap="square" rtlCol="0">
            <a:spAutoFit/>
          </a:bodyPr>
          <a:lstStyle/>
          <a:p>
            <a:pPr defTabSz="685783"/>
            <a:r>
              <a:rPr lang="en-US" sz="1200" b="1">
                <a:solidFill>
                  <a:prstClr val="white"/>
                </a:solidFill>
              </a:rPr>
              <a:t>Graduate school </a:t>
            </a:r>
          </a:p>
        </p:txBody>
      </p:sp>
      <p:sp>
        <p:nvSpPr>
          <p:cNvPr id="32" name="TextBox 31"/>
          <p:cNvSpPr txBox="1"/>
          <p:nvPr/>
        </p:nvSpPr>
        <p:spPr>
          <a:xfrm>
            <a:off x="4591931" y="566837"/>
            <a:ext cx="1646267" cy="461665"/>
          </a:xfrm>
          <a:prstGeom prst="rect">
            <a:avLst/>
          </a:prstGeom>
          <a:noFill/>
        </p:spPr>
        <p:txBody>
          <a:bodyPr wrap="square" rtlCol="0">
            <a:spAutoFit/>
          </a:bodyPr>
          <a:lstStyle/>
          <a:p>
            <a:pPr defTabSz="685783"/>
            <a:r>
              <a:rPr lang="en-US" sz="1200" b="1">
                <a:solidFill>
                  <a:prstClr val="white"/>
                </a:solidFill>
              </a:rPr>
              <a:t>Vice president for research</a:t>
            </a:r>
          </a:p>
        </p:txBody>
      </p:sp>
      <p:sp>
        <p:nvSpPr>
          <p:cNvPr id="33" name="TextBox 32"/>
          <p:cNvSpPr txBox="1"/>
          <p:nvPr/>
        </p:nvSpPr>
        <p:spPr>
          <a:xfrm>
            <a:off x="4421495" y="1798190"/>
            <a:ext cx="682488" cy="276999"/>
          </a:xfrm>
          <a:prstGeom prst="rect">
            <a:avLst/>
          </a:prstGeom>
          <a:noFill/>
        </p:spPr>
        <p:txBody>
          <a:bodyPr wrap="square" rtlCol="0">
            <a:spAutoFit/>
          </a:bodyPr>
          <a:lstStyle/>
          <a:p>
            <a:pPr defTabSz="685783"/>
            <a:r>
              <a:rPr lang="en-US" sz="1200" b="1">
                <a:solidFill>
                  <a:prstClr val="white"/>
                </a:solidFill>
              </a:rPr>
              <a:t>Provost</a:t>
            </a:r>
          </a:p>
        </p:txBody>
      </p:sp>
      <p:sp>
        <p:nvSpPr>
          <p:cNvPr id="34" name="TextBox 33"/>
          <p:cNvSpPr txBox="1"/>
          <p:nvPr/>
        </p:nvSpPr>
        <p:spPr>
          <a:xfrm>
            <a:off x="3568534" y="1382209"/>
            <a:ext cx="1311889" cy="461665"/>
          </a:xfrm>
          <a:prstGeom prst="rect">
            <a:avLst/>
          </a:prstGeom>
          <a:noFill/>
        </p:spPr>
        <p:txBody>
          <a:bodyPr wrap="square" rtlCol="0">
            <a:spAutoFit/>
          </a:bodyPr>
          <a:lstStyle/>
          <a:p>
            <a:pPr defTabSz="685783"/>
            <a:r>
              <a:rPr lang="en-US" sz="1200" b="1">
                <a:solidFill>
                  <a:prstClr val="white"/>
                </a:solidFill>
              </a:rPr>
              <a:t>Institutional Reporting</a:t>
            </a:r>
          </a:p>
        </p:txBody>
      </p:sp>
      <p:sp>
        <p:nvSpPr>
          <p:cNvPr id="36" name="TextBox 35"/>
          <p:cNvSpPr txBox="1"/>
          <p:nvPr/>
        </p:nvSpPr>
        <p:spPr>
          <a:xfrm>
            <a:off x="5328466" y="1144687"/>
            <a:ext cx="648140" cy="276999"/>
          </a:xfrm>
          <a:prstGeom prst="rect">
            <a:avLst/>
          </a:prstGeom>
          <a:noFill/>
        </p:spPr>
        <p:txBody>
          <a:bodyPr wrap="square" rtlCol="0">
            <a:spAutoFit/>
          </a:bodyPr>
          <a:lstStyle/>
          <a:p>
            <a:pPr defTabSz="685783"/>
            <a:r>
              <a:rPr lang="en-US" sz="1200" b="1">
                <a:solidFill>
                  <a:prstClr val="white"/>
                </a:solidFill>
              </a:rPr>
              <a:t>CIO</a:t>
            </a:r>
          </a:p>
        </p:txBody>
      </p:sp>
      <p:sp>
        <p:nvSpPr>
          <p:cNvPr id="37" name="TextBox 36"/>
          <p:cNvSpPr txBox="1"/>
          <p:nvPr/>
        </p:nvSpPr>
        <p:spPr>
          <a:xfrm>
            <a:off x="6759624" y="4284533"/>
            <a:ext cx="1414012" cy="646331"/>
          </a:xfrm>
          <a:prstGeom prst="rect">
            <a:avLst/>
          </a:prstGeom>
          <a:noFill/>
        </p:spPr>
        <p:txBody>
          <a:bodyPr wrap="square" rtlCol="0">
            <a:spAutoFit/>
          </a:bodyPr>
          <a:lstStyle/>
          <a:p>
            <a:pPr defTabSz="685783"/>
            <a:r>
              <a:rPr lang="en-US" sz="1200" b="1">
                <a:solidFill>
                  <a:prstClr val="white"/>
                </a:solidFill>
              </a:rPr>
              <a:t>Campus center for teaching &amp; learning</a:t>
            </a:r>
          </a:p>
        </p:txBody>
      </p:sp>
      <p:sp>
        <p:nvSpPr>
          <p:cNvPr id="3" name="TextBox 2"/>
          <p:cNvSpPr txBox="1"/>
          <p:nvPr/>
        </p:nvSpPr>
        <p:spPr>
          <a:xfrm>
            <a:off x="2514437" y="922074"/>
            <a:ext cx="973224" cy="461665"/>
          </a:xfrm>
          <a:prstGeom prst="rect">
            <a:avLst/>
          </a:prstGeom>
          <a:noFill/>
        </p:spPr>
        <p:txBody>
          <a:bodyPr wrap="square" rtlCol="0">
            <a:spAutoFit/>
          </a:bodyPr>
          <a:lstStyle/>
          <a:p>
            <a:pPr defTabSz="685783"/>
            <a:r>
              <a:rPr lang="en-US" sz="1200" b="1">
                <a:solidFill>
                  <a:prstClr val="white"/>
                </a:solidFill>
              </a:rPr>
              <a:t>Medical center</a:t>
            </a:r>
          </a:p>
        </p:txBody>
      </p:sp>
      <p:sp>
        <p:nvSpPr>
          <p:cNvPr id="6" name="TextBox 5"/>
          <p:cNvSpPr txBox="1"/>
          <p:nvPr/>
        </p:nvSpPr>
        <p:spPr>
          <a:xfrm>
            <a:off x="2526685" y="2572789"/>
            <a:ext cx="184731" cy="276999"/>
          </a:xfrm>
          <a:prstGeom prst="rect">
            <a:avLst/>
          </a:prstGeom>
          <a:noFill/>
        </p:spPr>
        <p:txBody>
          <a:bodyPr wrap="none" rtlCol="0">
            <a:spAutoFit/>
          </a:bodyPr>
          <a:lstStyle/>
          <a:p>
            <a:pPr defTabSz="685783"/>
            <a:endParaRPr lang="en-US" sz="1200" b="1">
              <a:solidFill>
                <a:prstClr val="white"/>
              </a:solidFill>
            </a:endParaRPr>
          </a:p>
        </p:txBody>
      </p:sp>
      <p:sp>
        <p:nvSpPr>
          <p:cNvPr id="26" name="TextBox 25"/>
          <p:cNvSpPr txBox="1"/>
          <p:nvPr/>
        </p:nvSpPr>
        <p:spPr>
          <a:xfrm>
            <a:off x="3312482" y="1132107"/>
            <a:ext cx="1712733" cy="276999"/>
          </a:xfrm>
          <a:prstGeom prst="rect">
            <a:avLst/>
          </a:prstGeom>
          <a:noFill/>
        </p:spPr>
        <p:txBody>
          <a:bodyPr wrap="square" rtlCol="0">
            <a:spAutoFit/>
          </a:bodyPr>
          <a:lstStyle/>
          <a:p>
            <a:pPr defTabSz="685783"/>
            <a:r>
              <a:rPr lang="en-US" sz="1200" b="1">
                <a:solidFill>
                  <a:prstClr val="white"/>
                </a:solidFill>
              </a:rPr>
              <a:t>Tech Transfer Office</a:t>
            </a:r>
          </a:p>
        </p:txBody>
      </p:sp>
      <p:sp>
        <p:nvSpPr>
          <p:cNvPr id="2" name="TextBox 1"/>
          <p:cNvSpPr txBox="1"/>
          <p:nvPr/>
        </p:nvSpPr>
        <p:spPr>
          <a:xfrm>
            <a:off x="6033330" y="2532196"/>
            <a:ext cx="817470" cy="300082"/>
          </a:xfrm>
          <a:prstGeom prst="rect">
            <a:avLst/>
          </a:prstGeom>
          <a:noFill/>
          <a:ln>
            <a:solidFill>
              <a:srgbClr val="C00000"/>
            </a:solidFill>
          </a:ln>
        </p:spPr>
        <p:txBody>
          <a:bodyPr wrap="square" rtlCol="0">
            <a:spAutoFit/>
          </a:bodyPr>
          <a:lstStyle/>
          <a:p>
            <a:pPr defTabSz="685783"/>
            <a:r>
              <a:rPr lang="en-US" sz="1350" b="1">
                <a:solidFill>
                  <a:prstClr val="white"/>
                </a:solidFill>
              </a:rPr>
              <a:t>LIBRARY</a:t>
            </a:r>
          </a:p>
        </p:txBody>
      </p:sp>
      <p:sp>
        <p:nvSpPr>
          <p:cNvPr id="38" name="TextBox 37"/>
          <p:cNvSpPr txBox="1"/>
          <p:nvPr/>
        </p:nvSpPr>
        <p:spPr>
          <a:xfrm>
            <a:off x="2493084" y="1854328"/>
            <a:ext cx="1137433" cy="646331"/>
          </a:xfrm>
          <a:prstGeom prst="rect">
            <a:avLst/>
          </a:prstGeom>
          <a:noFill/>
        </p:spPr>
        <p:txBody>
          <a:bodyPr wrap="square" rtlCol="0">
            <a:spAutoFit/>
          </a:bodyPr>
          <a:lstStyle/>
          <a:p>
            <a:pPr defTabSz="685783"/>
            <a:r>
              <a:rPr lang="en-US" sz="1200" b="1">
                <a:solidFill>
                  <a:prstClr val="white"/>
                </a:solidFill>
              </a:rPr>
              <a:t>Advancement &amp; corporate relations </a:t>
            </a:r>
          </a:p>
        </p:txBody>
      </p:sp>
      <p:sp>
        <p:nvSpPr>
          <p:cNvPr id="7" name="Rectangle 6"/>
          <p:cNvSpPr/>
          <p:nvPr/>
        </p:nvSpPr>
        <p:spPr>
          <a:xfrm>
            <a:off x="3537841" y="2073675"/>
            <a:ext cx="1245469" cy="276999"/>
          </a:xfrm>
          <a:prstGeom prst="rect">
            <a:avLst/>
          </a:prstGeom>
        </p:spPr>
        <p:txBody>
          <a:bodyPr wrap="none">
            <a:spAutoFit/>
          </a:bodyPr>
          <a:lstStyle/>
          <a:p>
            <a:pPr defTabSz="685783"/>
            <a:r>
              <a:rPr lang="en-US" sz="1200" b="1">
                <a:solidFill>
                  <a:prstClr val="white"/>
                </a:solidFill>
              </a:rPr>
              <a:t>Data Warehouse</a:t>
            </a:r>
          </a:p>
        </p:txBody>
      </p:sp>
      <p:sp>
        <p:nvSpPr>
          <p:cNvPr id="40" name="Arc 39"/>
          <p:cNvSpPr/>
          <p:nvPr/>
        </p:nvSpPr>
        <p:spPr>
          <a:xfrm rot="3888225">
            <a:off x="3492690" y="849482"/>
            <a:ext cx="2449027" cy="2826559"/>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900" b="1">
              <a:solidFill>
                <a:prstClr val="white"/>
              </a:solidFill>
            </a:endParaRPr>
          </a:p>
        </p:txBody>
      </p:sp>
      <p:sp>
        <p:nvSpPr>
          <p:cNvPr id="30" name="TextBox 29"/>
          <p:cNvSpPr txBox="1"/>
          <p:nvPr/>
        </p:nvSpPr>
        <p:spPr>
          <a:xfrm>
            <a:off x="2370615" y="1530231"/>
            <a:ext cx="1311889" cy="276999"/>
          </a:xfrm>
          <a:prstGeom prst="rect">
            <a:avLst/>
          </a:prstGeom>
          <a:noFill/>
        </p:spPr>
        <p:txBody>
          <a:bodyPr wrap="square" rtlCol="0">
            <a:spAutoFit/>
          </a:bodyPr>
          <a:lstStyle/>
          <a:p>
            <a:pPr defTabSz="685783"/>
            <a:r>
              <a:rPr lang="en-US" sz="1200" b="1">
                <a:solidFill>
                  <a:prstClr val="white"/>
                </a:solidFill>
              </a:rPr>
              <a:t>News Bureau</a:t>
            </a:r>
          </a:p>
        </p:txBody>
      </p:sp>
      <p:sp>
        <p:nvSpPr>
          <p:cNvPr id="35" name="Arc 34"/>
          <p:cNvSpPr/>
          <p:nvPr/>
        </p:nvSpPr>
        <p:spPr>
          <a:xfrm rot="8504012">
            <a:off x="5136366" y="-316900"/>
            <a:ext cx="2214994" cy="2826559"/>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1013">
              <a:solidFill>
                <a:prstClr val="black"/>
              </a:solidFill>
            </a:endParaRPr>
          </a:p>
        </p:txBody>
      </p:sp>
      <p:sp>
        <p:nvSpPr>
          <p:cNvPr id="43" name="Arc 42"/>
          <p:cNvSpPr/>
          <p:nvPr/>
        </p:nvSpPr>
        <p:spPr>
          <a:xfrm rot="15427944">
            <a:off x="5758964" y="1942792"/>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1200">
              <a:solidFill>
                <a:prstClr val="white"/>
              </a:solidFill>
            </a:endParaRPr>
          </a:p>
        </p:txBody>
      </p:sp>
      <p:sp>
        <p:nvSpPr>
          <p:cNvPr id="44" name="Arc 43"/>
          <p:cNvSpPr/>
          <p:nvPr/>
        </p:nvSpPr>
        <p:spPr>
          <a:xfrm rot="19682342">
            <a:off x="4270515" y="2443713"/>
            <a:ext cx="2035861" cy="3279551"/>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1013">
              <a:solidFill>
                <a:prstClr val="black"/>
              </a:solidFill>
            </a:endParaRPr>
          </a:p>
        </p:txBody>
      </p:sp>
      <p:sp>
        <p:nvSpPr>
          <p:cNvPr id="45" name="Arc 44"/>
          <p:cNvSpPr/>
          <p:nvPr/>
        </p:nvSpPr>
        <p:spPr>
          <a:xfrm rot="10800000">
            <a:off x="6786321" y="1152242"/>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783"/>
            <a:endParaRPr lang="en-US" sz="1200">
              <a:solidFill>
                <a:prstClr val="white"/>
              </a:solidFill>
            </a:endParaRPr>
          </a:p>
        </p:txBody>
      </p:sp>
      <p:sp>
        <p:nvSpPr>
          <p:cNvPr id="39" name="TextBox 38"/>
          <p:cNvSpPr txBox="1"/>
          <p:nvPr/>
        </p:nvSpPr>
        <p:spPr>
          <a:xfrm>
            <a:off x="3460995" y="2640160"/>
            <a:ext cx="1311889" cy="276999"/>
          </a:xfrm>
          <a:prstGeom prst="rect">
            <a:avLst/>
          </a:prstGeom>
          <a:noFill/>
        </p:spPr>
        <p:txBody>
          <a:bodyPr wrap="square" rtlCol="0">
            <a:spAutoFit/>
          </a:bodyPr>
          <a:lstStyle/>
          <a:p>
            <a:pPr defTabSz="685783"/>
            <a:r>
              <a:rPr lang="en-US" sz="1200" b="1">
                <a:solidFill>
                  <a:prstClr val="white"/>
                </a:solidFill>
              </a:rPr>
              <a:t>Colleges &amp; depts</a:t>
            </a:r>
          </a:p>
        </p:txBody>
      </p:sp>
      <p:sp>
        <p:nvSpPr>
          <p:cNvPr id="14" name="TextBox 13"/>
          <p:cNvSpPr txBox="1"/>
          <p:nvPr/>
        </p:nvSpPr>
        <p:spPr>
          <a:xfrm>
            <a:off x="5849056" y="1567608"/>
            <a:ext cx="1171013" cy="715581"/>
          </a:xfrm>
          <a:prstGeom prst="rect">
            <a:avLst/>
          </a:prstGeom>
          <a:solidFill>
            <a:srgbClr val="FFFFFF"/>
          </a:solidFill>
        </p:spPr>
        <p:txBody>
          <a:bodyPr wrap="square" rtlCol="0">
            <a:spAutoFit/>
          </a:bodyPr>
          <a:lstStyle/>
          <a:p>
            <a:pPr algn="ctr" defTabSz="685783"/>
            <a:r>
              <a:rPr lang="en-US" sz="1350" b="1">
                <a:solidFill>
                  <a:srgbClr val="C00000"/>
                </a:solidFill>
              </a:rPr>
              <a:t>Research Data Management</a:t>
            </a:r>
          </a:p>
        </p:txBody>
      </p:sp>
      <p:sp>
        <p:nvSpPr>
          <p:cNvPr id="19" name="TextBox 18"/>
          <p:cNvSpPr txBox="1"/>
          <p:nvPr/>
        </p:nvSpPr>
        <p:spPr>
          <a:xfrm>
            <a:off x="7038974" y="2390252"/>
            <a:ext cx="994988" cy="507831"/>
          </a:xfrm>
          <a:prstGeom prst="rect">
            <a:avLst/>
          </a:prstGeom>
          <a:solidFill>
            <a:srgbClr val="FFFFFF"/>
          </a:solidFill>
        </p:spPr>
        <p:txBody>
          <a:bodyPr wrap="square" rtlCol="0">
            <a:spAutoFit/>
          </a:bodyPr>
          <a:lstStyle/>
          <a:p>
            <a:pPr algn="ctr" defTabSz="685783"/>
            <a:r>
              <a:rPr lang="en-US" sz="1350" b="1">
                <a:solidFill>
                  <a:srgbClr val="C00000"/>
                </a:solidFill>
              </a:rPr>
              <a:t>Digital scholarship</a:t>
            </a:r>
          </a:p>
        </p:txBody>
      </p:sp>
      <p:sp>
        <p:nvSpPr>
          <p:cNvPr id="18" name="TextBox 17"/>
          <p:cNvSpPr txBox="1"/>
          <p:nvPr/>
        </p:nvSpPr>
        <p:spPr>
          <a:xfrm>
            <a:off x="6108062" y="3151519"/>
            <a:ext cx="904920" cy="715581"/>
          </a:xfrm>
          <a:prstGeom prst="rect">
            <a:avLst/>
          </a:prstGeom>
          <a:solidFill>
            <a:srgbClr val="FFFFFF"/>
          </a:solidFill>
        </p:spPr>
        <p:txBody>
          <a:bodyPr wrap="square" rtlCol="0">
            <a:spAutoFit/>
          </a:bodyPr>
          <a:lstStyle/>
          <a:p>
            <a:pPr defTabSz="685783"/>
            <a:r>
              <a:rPr lang="en-US" sz="1350" b="1">
                <a:solidFill>
                  <a:srgbClr val="C00000"/>
                </a:solidFill>
              </a:rPr>
              <a:t>User education &amp; training</a:t>
            </a:r>
          </a:p>
        </p:txBody>
      </p:sp>
      <p:sp>
        <p:nvSpPr>
          <p:cNvPr id="16" name="TextBox 15"/>
          <p:cNvSpPr txBox="1"/>
          <p:nvPr/>
        </p:nvSpPr>
        <p:spPr>
          <a:xfrm>
            <a:off x="4738129" y="2240585"/>
            <a:ext cx="1170443" cy="507831"/>
          </a:xfrm>
          <a:prstGeom prst="rect">
            <a:avLst/>
          </a:prstGeom>
          <a:solidFill>
            <a:srgbClr val="FFFFFF"/>
          </a:solidFill>
        </p:spPr>
        <p:txBody>
          <a:bodyPr wrap="square" rtlCol="0">
            <a:spAutoFit/>
          </a:bodyPr>
          <a:lstStyle/>
          <a:p>
            <a:pPr algn="ctr" defTabSz="685783"/>
            <a:r>
              <a:rPr lang="en-US" sz="1350" b="1">
                <a:solidFill>
                  <a:srgbClr val="C00000"/>
                </a:solidFill>
              </a:rPr>
              <a:t>RIM/Profiling system</a:t>
            </a:r>
          </a:p>
        </p:txBody>
      </p:sp>
      <p:sp>
        <p:nvSpPr>
          <p:cNvPr id="17" name="TextBox 16"/>
          <p:cNvSpPr txBox="1"/>
          <p:nvPr/>
        </p:nvSpPr>
        <p:spPr>
          <a:xfrm>
            <a:off x="4421495" y="2955504"/>
            <a:ext cx="1083600" cy="507831"/>
          </a:xfrm>
          <a:prstGeom prst="rect">
            <a:avLst/>
          </a:prstGeom>
          <a:solidFill>
            <a:srgbClr val="FFFFFF"/>
          </a:solidFill>
        </p:spPr>
        <p:txBody>
          <a:bodyPr wrap="square" rtlCol="0">
            <a:spAutoFit/>
          </a:bodyPr>
          <a:lstStyle/>
          <a:p>
            <a:pPr defTabSz="685783"/>
            <a:r>
              <a:rPr lang="en-US" sz="1350" b="1">
                <a:solidFill>
                  <a:srgbClr val="C00000"/>
                </a:solidFill>
              </a:rPr>
              <a:t>Institutional Repository</a:t>
            </a:r>
          </a:p>
        </p:txBody>
      </p:sp>
      <p:sp>
        <p:nvSpPr>
          <p:cNvPr id="5" name="TextBox 4"/>
          <p:cNvSpPr txBox="1"/>
          <p:nvPr/>
        </p:nvSpPr>
        <p:spPr>
          <a:xfrm>
            <a:off x="164333" y="137593"/>
            <a:ext cx="8669437" cy="590931"/>
          </a:xfrm>
          <a:prstGeom prst="rect">
            <a:avLst/>
          </a:prstGeom>
          <a:noFill/>
        </p:spPr>
        <p:txBody>
          <a:bodyPr wrap="square" rtlCol="0">
            <a:spAutoFit/>
          </a:bodyPr>
          <a:lstStyle/>
          <a:p>
            <a:pPr defTabSz="514337">
              <a:lnSpc>
                <a:spcPct val="90000"/>
              </a:lnSpc>
              <a:spcBef>
                <a:spcPts val="563"/>
              </a:spcBef>
            </a:pPr>
            <a:r>
              <a:rPr lang="en-US" sz="3600" b="1">
                <a:solidFill>
                  <a:srgbClr val="44546A"/>
                </a:solidFill>
              </a:rPr>
              <a:t>Exercise 5</a:t>
            </a:r>
            <a:endParaRPr lang="en-US" sz="2000" b="1">
              <a:solidFill>
                <a:prstClr val="white"/>
              </a:solidFill>
            </a:endParaRPr>
          </a:p>
        </p:txBody>
      </p:sp>
      <p:sp>
        <p:nvSpPr>
          <p:cNvPr id="41" name="Oval 40"/>
          <p:cNvSpPr/>
          <p:nvPr/>
        </p:nvSpPr>
        <p:spPr>
          <a:xfrm rot="19281804">
            <a:off x="3438218" y="1384592"/>
            <a:ext cx="4582049" cy="2011323"/>
          </a:xfrm>
          <a:prstGeom prst="ellipse">
            <a:avLst/>
          </a:prstGeom>
          <a:noFill/>
          <a:ln w="53975">
            <a:solidFill>
              <a:srgbClr val="F8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189"/>
            <a:endParaRPr lang="en-US">
              <a:solidFill>
                <a:prstClr val="white"/>
              </a:solidFill>
            </a:endParaRPr>
          </a:p>
        </p:txBody>
      </p:sp>
      <p:sp>
        <p:nvSpPr>
          <p:cNvPr id="8" name="TextBox 7"/>
          <p:cNvSpPr txBox="1"/>
          <p:nvPr/>
        </p:nvSpPr>
        <p:spPr>
          <a:xfrm>
            <a:off x="263191" y="739267"/>
            <a:ext cx="1710536" cy="1154162"/>
          </a:xfrm>
          <a:prstGeom prst="rect">
            <a:avLst/>
          </a:prstGeom>
          <a:noFill/>
        </p:spPr>
        <p:txBody>
          <a:bodyPr wrap="square" rtlCol="0">
            <a:spAutoFit/>
          </a:bodyPr>
          <a:lstStyle/>
          <a:p>
            <a:pPr defTabSz="685800"/>
            <a:r>
              <a:rPr lang="en-US" sz="1200">
                <a:solidFill>
                  <a:prstClr val="black"/>
                </a:solidFill>
              </a:rPr>
              <a:t>To get to where you think you need to go, who do you NEED to develop relationships with? </a:t>
            </a:r>
          </a:p>
          <a:p>
            <a:pPr defTabSz="685800"/>
            <a:endParaRPr lang="en-US" sz="900">
              <a:solidFill>
                <a:prstClr val="black"/>
              </a:solidFill>
            </a:endParaRPr>
          </a:p>
        </p:txBody>
      </p:sp>
    </p:spTree>
    <p:extLst>
      <p:ext uri="{BB962C8B-B14F-4D97-AF65-F5344CB8AC3E}">
        <p14:creationId xmlns:p14="http://schemas.microsoft.com/office/powerpoint/2010/main" val="1178229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370474" y="638175"/>
            <a:ext cx="8174038" cy="692497"/>
          </a:xfrm>
        </p:spPr>
        <p:txBody>
          <a:bodyPr/>
          <a:lstStyle/>
          <a:p>
            <a:r>
              <a:rPr lang="en-US"/>
              <a:t>PLAN FOR THE DAY</a:t>
            </a:r>
          </a:p>
        </p:txBody>
      </p:sp>
      <p:graphicFrame>
        <p:nvGraphicFramePr>
          <p:cNvPr id="4" name="Table 3"/>
          <p:cNvGraphicFramePr>
            <a:graphicFrameLocks noGrp="1"/>
          </p:cNvGraphicFramePr>
          <p:nvPr>
            <p:extLst>
              <p:ext uri="{D42A27DB-BD31-4B8C-83A1-F6EECF244321}">
                <p14:modId xmlns:p14="http://schemas.microsoft.com/office/powerpoint/2010/main" val="1119884805"/>
              </p:ext>
            </p:extLst>
          </p:nvPr>
        </p:nvGraphicFramePr>
        <p:xfrm>
          <a:off x="441325" y="1330670"/>
          <a:ext cx="7970631" cy="3305126"/>
        </p:xfrm>
        <a:graphic>
          <a:graphicData uri="http://schemas.openxmlformats.org/drawingml/2006/table">
            <a:tbl>
              <a:tblPr>
                <a:tableStyleId>{2D5ABB26-0587-4C30-8999-92F81FD0307C}</a:tableStyleId>
              </a:tblPr>
              <a:tblGrid>
                <a:gridCol w="1621259">
                  <a:extLst>
                    <a:ext uri="{9D8B030D-6E8A-4147-A177-3AD203B41FA5}">
                      <a16:colId xmlns:a16="http://schemas.microsoft.com/office/drawing/2014/main" val="20000"/>
                    </a:ext>
                  </a:extLst>
                </a:gridCol>
                <a:gridCol w="6349372">
                  <a:extLst>
                    <a:ext uri="{9D8B030D-6E8A-4147-A177-3AD203B41FA5}">
                      <a16:colId xmlns:a16="http://schemas.microsoft.com/office/drawing/2014/main" val="20001"/>
                    </a:ext>
                  </a:extLst>
                </a:gridCol>
              </a:tblGrid>
              <a:tr h="300466">
                <a:tc>
                  <a:txBody>
                    <a:bodyPr/>
                    <a:lstStyle/>
                    <a:p>
                      <a:pPr algn="l" fontAlgn="b"/>
                      <a:r>
                        <a:rPr lang="is-IS" sz="1800" u="none" strike="noStrike">
                          <a:solidFill>
                            <a:schemeClr val="bg1"/>
                          </a:solidFill>
                          <a:effectLst/>
                          <a:latin typeface="Calibri" charset="0"/>
                          <a:ea typeface="Calibri" charset="0"/>
                          <a:cs typeface="Calibri" charset="0"/>
                        </a:rPr>
                        <a:t>9:00 - 9:30 </a:t>
                      </a:r>
                      <a:endParaRPr lang="is-IS"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Event begins, introductory comments</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0"/>
                  </a:ext>
                </a:extLst>
              </a:tr>
              <a:tr h="300466">
                <a:tc>
                  <a:txBody>
                    <a:bodyPr/>
                    <a:lstStyle/>
                    <a:p>
                      <a:pPr algn="l" fontAlgn="b"/>
                      <a:r>
                        <a:rPr lang="is-IS" sz="1800" u="none" strike="noStrike">
                          <a:solidFill>
                            <a:schemeClr val="bg1"/>
                          </a:solidFill>
                          <a:effectLst/>
                          <a:latin typeface="Calibri" charset="0"/>
                          <a:ea typeface="Calibri" charset="0"/>
                          <a:cs typeface="Calibri" charset="0"/>
                        </a:rPr>
                        <a:t>9:30 - 10:00 </a:t>
                      </a:r>
                      <a:endParaRPr lang="is-IS"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Groups convene. Introduction &amp; goals</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1"/>
                  </a:ext>
                </a:extLst>
              </a:tr>
              <a:tr h="300466">
                <a:tc>
                  <a:txBody>
                    <a:bodyPr/>
                    <a:lstStyle/>
                    <a:p>
                      <a:pPr algn="l" fontAlgn="b"/>
                      <a:r>
                        <a:rPr lang="cs-CZ" sz="1800" u="none" strike="noStrike">
                          <a:solidFill>
                            <a:schemeClr val="bg1"/>
                          </a:solidFill>
                          <a:effectLst/>
                          <a:latin typeface="Calibri" charset="0"/>
                          <a:ea typeface="Calibri" charset="0"/>
                          <a:cs typeface="Calibri" charset="0"/>
                        </a:rPr>
                        <a:t>10:00 - 10:45 </a:t>
                      </a:r>
                      <a:endParaRPr lang="cs-CZ"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RDM discussion &amp; exercise</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2"/>
                  </a:ext>
                </a:extLst>
              </a:tr>
              <a:tr h="300466">
                <a:tc>
                  <a:txBody>
                    <a:bodyPr/>
                    <a:lstStyle/>
                    <a:p>
                      <a:pPr algn="l" fontAlgn="b"/>
                      <a:r>
                        <a:rPr lang="mr-IN" sz="1800" u="none" strike="noStrike">
                          <a:solidFill>
                            <a:schemeClr val="bg1"/>
                          </a:solidFill>
                          <a:effectLst/>
                          <a:latin typeface="Calibri" charset="0"/>
                          <a:ea typeface="Calibri" charset="0"/>
                          <a:cs typeface="Calibri" charset="0"/>
                        </a:rPr>
                        <a:t>10:45</a:t>
                      </a:r>
                      <a:r>
                        <a:rPr lang="en-US" sz="1800" u="none" strike="noStrike">
                          <a:solidFill>
                            <a:schemeClr val="bg1"/>
                          </a:solidFill>
                          <a:effectLst/>
                          <a:latin typeface="Calibri" charset="0"/>
                          <a:ea typeface="Calibri" charset="0"/>
                          <a:cs typeface="Calibri" charset="0"/>
                        </a:rPr>
                        <a:t> </a:t>
                      </a:r>
                      <a:r>
                        <a:rPr lang="mr-IN" sz="1800" u="none" strike="noStrike">
                          <a:solidFill>
                            <a:schemeClr val="bg1"/>
                          </a:solidFill>
                          <a:effectLst/>
                          <a:latin typeface="Calibri" charset="0"/>
                          <a:ea typeface="Calibri" charset="0"/>
                          <a:cs typeface="Calibri" charset="0"/>
                        </a:rPr>
                        <a:t>-11:00 </a:t>
                      </a:r>
                      <a:endParaRPr lang="mr-IN"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BREAK</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3"/>
                  </a:ext>
                </a:extLst>
              </a:tr>
              <a:tr h="300466">
                <a:tc>
                  <a:txBody>
                    <a:bodyPr/>
                    <a:lstStyle/>
                    <a:p>
                      <a:pPr algn="l" fontAlgn="b"/>
                      <a:r>
                        <a:rPr lang="is-IS" sz="1800" u="none" strike="noStrike">
                          <a:solidFill>
                            <a:schemeClr val="bg1"/>
                          </a:solidFill>
                          <a:effectLst/>
                          <a:latin typeface="Calibri" charset="0"/>
                          <a:ea typeface="Calibri" charset="0"/>
                          <a:cs typeface="Calibri" charset="0"/>
                        </a:rPr>
                        <a:t>11:00-11:30 </a:t>
                      </a:r>
                      <a:endParaRPr lang="is-IS"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RIM discussion &amp; exercise</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4"/>
                  </a:ext>
                </a:extLst>
              </a:tr>
              <a:tr h="300466">
                <a:tc>
                  <a:txBody>
                    <a:bodyPr/>
                    <a:lstStyle/>
                    <a:p>
                      <a:pPr algn="l" fontAlgn="b"/>
                      <a:r>
                        <a:rPr lang="mr-IN" sz="1800" u="none" strike="noStrike">
                          <a:solidFill>
                            <a:schemeClr val="bg1"/>
                          </a:solidFill>
                          <a:effectLst/>
                          <a:latin typeface="Calibri" charset="0"/>
                          <a:ea typeface="Calibri" charset="0"/>
                          <a:cs typeface="Calibri" charset="0"/>
                        </a:rPr>
                        <a:t>11:30-12</a:t>
                      </a:r>
                      <a:r>
                        <a:rPr lang="en-US" sz="1800" u="none" strike="noStrike">
                          <a:solidFill>
                            <a:schemeClr val="bg1"/>
                          </a:solidFill>
                          <a:effectLst/>
                          <a:latin typeface="Calibri" charset="0"/>
                          <a:ea typeface="Calibri" charset="0"/>
                          <a:cs typeface="Calibri" charset="0"/>
                        </a:rPr>
                        <a:t>:00</a:t>
                      </a:r>
                      <a:endParaRPr lang="mr-IN"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IR discussion &amp; exercise</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5"/>
                  </a:ext>
                </a:extLst>
              </a:tr>
              <a:tr h="300466">
                <a:tc>
                  <a:txBody>
                    <a:bodyPr/>
                    <a:lstStyle/>
                    <a:p>
                      <a:pPr algn="l" fontAlgn="b"/>
                      <a:r>
                        <a:rPr lang="en-US" sz="1800" u="none" strike="noStrike">
                          <a:solidFill>
                            <a:schemeClr val="bg1"/>
                          </a:solidFill>
                          <a:effectLst/>
                          <a:latin typeface="Calibri" charset="0"/>
                          <a:ea typeface="Calibri" charset="0"/>
                          <a:cs typeface="Calibri" charset="0"/>
                        </a:rPr>
                        <a:t>Noon </a:t>
                      </a:r>
                      <a:r>
                        <a:rPr lang="mr-IN" sz="1800" u="none" strike="noStrike">
                          <a:solidFill>
                            <a:schemeClr val="bg1"/>
                          </a:solidFill>
                          <a:effectLst/>
                          <a:latin typeface="Calibri" charset="0"/>
                          <a:ea typeface="Calibri" charset="0"/>
                          <a:cs typeface="Calibri" charset="0"/>
                        </a:rPr>
                        <a:t>–</a:t>
                      </a:r>
                      <a:r>
                        <a:rPr lang="en-US" sz="1800" u="none" strike="noStrike">
                          <a:solidFill>
                            <a:schemeClr val="bg1"/>
                          </a:solidFill>
                          <a:effectLst/>
                          <a:latin typeface="Calibri" charset="0"/>
                          <a:ea typeface="Calibri" charset="0"/>
                          <a:cs typeface="Calibri" charset="0"/>
                        </a:rPr>
                        <a:t> 1:00</a:t>
                      </a:r>
                      <a:endParaRPr lang="en-US"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LUNCH</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6"/>
                  </a:ext>
                </a:extLst>
              </a:tr>
              <a:tr h="300466">
                <a:tc>
                  <a:txBody>
                    <a:bodyPr/>
                    <a:lstStyle/>
                    <a:p>
                      <a:pPr algn="l" fontAlgn="b"/>
                      <a:r>
                        <a:rPr lang="mr-IN" sz="1800" u="none" strike="noStrike">
                          <a:solidFill>
                            <a:schemeClr val="bg1"/>
                          </a:solidFill>
                          <a:effectLst/>
                          <a:latin typeface="Calibri" charset="0"/>
                          <a:ea typeface="Calibri" charset="0"/>
                          <a:cs typeface="Calibri" charset="0"/>
                        </a:rPr>
                        <a:t>1</a:t>
                      </a:r>
                      <a:r>
                        <a:rPr lang="en-US" sz="1800" u="none" strike="noStrike">
                          <a:solidFill>
                            <a:schemeClr val="bg1"/>
                          </a:solidFill>
                          <a:effectLst/>
                          <a:latin typeface="Calibri" charset="0"/>
                          <a:ea typeface="Calibri" charset="0"/>
                          <a:cs typeface="Calibri" charset="0"/>
                        </a:rPr>
                        <a:t>:00 </a:t>
                      </a:r>
                      <a:r>
                        <a:rPr lang="mr-IN" sz="1800" u="none" strike="noStrike">
                          <a:solidFill>
                            <a:schemeClr val="bg1"/>
                          </a:solidFill>
                          <a:effectLst/>
                          <a:latin typeface="Calibri" charset="0"/>
                          <a:ea typeface="Calibri" charset="0"/>
                          <a:cs typeface="Calibri" charset="0"/>
                        </a:rPr>
                        <a:t>-1:30 </a:t>
                      </a:r>
                      <a:endParaRPr lang="mr-IN"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Stitching costs (local interoperability)</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7"/>
                  </a:ext>
                </a:extLst>
              </a:tr>
              <a:tr h="300466">
                <a:tc>
                  <a:txBody>
                    <a:bodyPr/>
                    <a:lstStyle/>
                    <a:p>
                      <a:pPr algn="l" fontAlgn="b"/>
                      <a:r>
                        <a:rPr lang="mr-IN" sz="1800" u="none" strike="noStrike">
                          <a:solidFill>
                            <a:schemeClr val="bg1"/>
                          </a:solidFill>
                          <a:effectLst/>
                          <a:latin typeface="Calibri" charset="0"/>
                          <a:ea typeface="Calibri" charset="0"/>
                          <a:cs typeface="Calibri" charset="0"/>
                        </a:rPr>
                        <a:t>1:30</a:t>
                      </a:r>
                      <a:r>
                        <a:rPr lang="en-US" sz="1800" u="none" strike="noStrike">
                          <a:solidFill>
                            <a:schemeClr val="bg1"/>
                          </a:solidFill>
                          <a:effectLst/>
                          <a:latin typeface="Calibri" charset="0"/>
                          <a:ea typeface="Calibri" charset="0"/>
                          <a:cs typeface="Calibri" charset="0"/>
                        </a:rPr>
                        <a:t> </a:t>
                      </a:r>
                      <a:r>
                        <a:rPr lang="mr-IN" sz="1800" u="none" strike="noStrike">
                          <a:solidFill>
                            <a:schemeClr val="bg1"/>
                          </a:solidFill>
                          <a:effectLst/>
                          <a:latin typeface="Calibri" charset="0"/>
                          <a:ea typeface="Calibri" charset="0"/>
                          <a:cs typeface="Calibri" charset="0"/>
                        </a:rPr>
                        <a:t>-</a:t>
                      </a:r>
                      <a:r>
                        <a:rPr lang="en-US" sz="1800" u="none" strike="noStrike">
                          <a:solidFill>
                            <a:schemeClr val="bg1"/>
                          </a:solidFill>
                          <a:effectLst/>
                          <a:latin typeface="Calibri" charset="0"/>
                          <a:ea typeface="Calibri" charset="0"/>
                          <a:cs typeface="Calibri" charset="0"/>
                        </a:rPr>
                        <a:t> </a:t>
                      </a:r>
                      <a:r>
                        <a:rPr lang="mr-IN" sz="1800" u="none" strike="noStrike">
                          <a:solidFill>
                            <a:schemeClr val="bg1"/>
                          </a:solidFill>
                          <a:effectLst/>
                          <a:latin typeface="Calibri" charset="0"/>
                          <a:ea typeface="Calibri" charset="0"/>
                          <a:cs typeface="Calibri" charset="0"/>
                        </a:rPr>
                        <a:t>2:00</a:t>
                      </a:r>
                      <a:endParaRPr lang="mr-IN"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Group scale interoperability</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8"/>
                  </a:ext>
                </a:extLst>
              </a:tr>
              <a:tr h="300466">
                <a:tc>
                  <a:txBody>
                    <a:bodyPr/>
                    <a:lstStyle/>
                    <a:p>
                      <a:pPr algn="l" fontAlgn="b"/>
                      <a:r>
                        <a:rPr lang="is-IS" sz="1800" u="none" strike="noStrike">
                          <a:solidFill>
                            <a:schemeClr val="bg1"/>
                          </a:solidFill>
                          <a:effectLst/>
                          <a:latin typeface="Calibri" charset="0"/>
                          <a:ea typeface="Calibri" charset="0"/>
                          <a:cs typeface="Calibri" charset="0"/>
                        </a:rPr>
                        <a:t>2:00 – 2:30 </a:t>
                      </a:r>
                      <a:endParaRPr lang="is-IS"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a:solidFill>
                            <a:schemeClr val="bg1"/>
                          </a:solidFill>
                          <a:effectLst/>
                          <a:latin typeface="Calibri" charset="0"/>
                          <a:ea typeface="Calibri" charset="0"/>
                          <a:cs typeface="Calibri" charset="0"/>
                        </a:rPr>
                        <a:t>Collectively</a:t>
                      </a:r>
                      <a:r>
                        <a:rPr lang="en-US" sz="1800" u="none" strike="noStrike" baseline="0">
                          <a:solidFill>
                            <a:schemeClr val="bg1"/>
                          </a:solidFill>
                          <a:effectLst/>
                          <a:latin typeface="Calibri" charset="0"/>
                          <a:ea typeface="Calibri" charset="0"/>
                          <a:cs typeface="Calibri" charset="0"/>
                        </a:rPr>
                        <a:t> formulating key conclusions/goals for reporting out</a:t>
                      </a:r>
                      <a:endParaRPr lang="en-US" sz="1800" b="0" i="0" u="none" strike="noStrike">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09"/>
                  </a:ext>
                </a:extLst>
              </a:tr>
              <a:tr h="300466">
                <a:tc>
                  <a:txBody>
                    <a:bodyPr/>
                    <a:lstStyle/>
                    <a:p>
                      <a:pPr algn="l" fontAlgn="b"/>
                      <a:r>
                        <a:rPr lang="en-US" sz="1800" u="none" strike="noStrike">
                          <a:solidFill>
                            <a:schemeClr val="bg1"/>
                          </a:solidFill>
                          <a:effectLst/>
                          <a:latin typeface="Calibri" charset="0"/>
                          <a:ea typeface="Calibri" charset="0"/>
                          <a:cs typeface="Calibri" charset="0"/>
                        </a:rPr>
                        <a:t>3:30 - end</a:t>
                      </a:r>
                      <a:endParaRPr lang="en-US" sz="1800" b="0" i="0" u="none" strike="noStrike">
                        <a:solidFill>
                          <a:schemeClr val="bg1"/>
                        </a:solidFill>
                        <a:effectLst/>
                        <a:latin typeface="Calibri" charset="0"/>
                        <a:ea typeface="Calibri" charset="0"/>
                        <a:cs typeface="Calibri" charset="0"/>
                      </a:endParaRPr>
                    </a:p>
                  </a:txBody>
                  <a:tcPr marL="6269" marR="6269" marT="6269" marB="0" anchor="b"/>
                </a:tc>
                <a:tc>
                  <a:txBody>
                    <a:bodyPr/>
                    <a:lstStyle/>
                    <a:p>
                      <a:pPr algn="l" fontAlgn="b"/>
                      <a:r>
                        <a:rPr lang="en-US" sz="1800" u="none" strike="noStrike" dirty="0">
                          <a:solidFill>
                            <a:schemeClr val="bg1"/>
                          </a:solidFill>
                          <a:effectLst/>
                          <a:latin typeface="Calibri" charset="0"/>
                          <a:ea typeface="Calibri" charset="0"/>
                          <a:cs typeface="Calibri" charset="0"/>
                        </a:rPr>
                        <a:t>Entire conference reconvenes/reports</a:t>
                      </a:r>
                      <a:endParaRPr lang="en-US" sz="1800" b="0" i="0" u="none" strike="noStrike" dirty="0">
                        <a:solidFill>
                          <a:schemeClr val="bg1"/>
                        </a:solidFill>
                        <a:effectLst/>
                        <a:latin typeface="Calibri" charset="0"/>
                        <a:ea typeface="Calibri" charset="0"/>
                        <a:cs typeface="Calibri" charset="0"/>
                      </a:endParaRPr>
                    </a:p>
                  </a:txBody>
                  <a:tcPr marL="6269" marR="6269" marT="6269" marB="0" anchor="b"/>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65614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C88F497-0322-46E0-A13D-740E22F4C438}"/>
              </a:ext>
            </a:extLst>
          </p:cNvPr>
          <p:cNvCxnSpPr/>
          <p:nvPr/>
        </p:nvCxnSpPr>
        <p:spPr>
          <a:xfrm>
            <a:off x="1143000" y="4861322"/>
            <a:ext cx="68580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12291"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40632" y="4904185"/>
            <a:ext cx="613172" cy="215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38250" y="0"/>
            <a:ext cx="665678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Rectangle 7"/>
          <p:cNvSpPr>
            <a:spLocks noChangeArrowheads="1"/>
          </p:cNvSpPr>
          <p:nvPr/>
        </p:nvSpPr>
        <p:spPr bwMode="auto">
          <a:xfrm>
            <a:off x="1878807" y="4841082"/>
            <a:ext cx="6060281" cy="450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defTabSz="685800" fontAlgn="base">
              <a:lnSpc>
                <a:spcPct val="100000"/>
              </a:lnSpc>
              <a:spcBef>
                <a:spcPct val="0"/>
              </a:spcBef>
              <a:spcAft>
                <a:spcPct val="0"/>
              </a:spcAft>
              <a:buNone/>
            </a:pPr>
            <a:r>
              <a:rPr lang="en-US" altLang="en-US" sz="750">
                <a:solidFill>
                  <a:prstClr val="black"/>
                </a:solidFill>
              </a:rPr>
              <a:t>“Libraries in Research Information Management” by </a:t>
            </a:r>
            <a:r>
              <a:rPr lang="en-US" altLang="en-US" sz="750">
                <a:solidFill>
                  <a:prstClr val="black"/>
                </a:solidFill>
                <a:hlinkClick r:id="rId5"/>
              </a:rPr>
              <a:t>OCLC Research</a:t>
            </a:r>
            <a:r>
              <a:rPr lang="en-US" altLang="en-US" sz="750" i="1">
                <a:solidFill>
                  <a:prstClr val="black"/>
                </a:solidFill>
              </a:rPr>
              <a:t>, </a:t>
            </a:r>
            <a:r>
              <a:rPr lang="en-US" altLang="en-US" sz="750">
                <a:solidFill>
                  <a:prstClr val="black"/>
                </a:solidFill>
              </a:rPr>
              <a:t>from </a:t>
            </a:r>
            <a:r>
              <a:rPr lang="en-US" altLang="en-US" sz="750" i="1">
                <a:solidFill>
                  <a:prstClr val="black"/>
                </a:solidFill>
              </a:rPr>
              <a:t>Research Information Management: Defining RIM and the Library’s Role</a:t>
            </a:r>
            <a:r>
              <a:rPr lang="en-US" altLang="en-US" sz="750">
                <a:solidFill>
                  <a:prstClr val="black"/>
                </a:solidFill>
              </a:rPr>
              <a:t> (</a:t>
            </a:r>
            <a:r>
              <a:rPr lang="en-US" altLang="en-US" sz="750">
                <a:solidFill>
                  <a:prstClr val="black"/>
                </a:solidFill>
                <a:hlinkClick r:id="rId6"/>
              </a:rPr>
              <a:t>d</a:t>
            </a:r>
            <a:r>
              <a:rPr lang="mr-IN" altLang="en-US" sz="750">
                <a:solidFill>
                  <a:prstClr val="black"/>
                </a:solidFill>
                <a:ea typeface="Mangal" charset="0"/>
                <a:hlinkClick r:id="rId6"/>
              </a:rPr>
              <a:t>oi.org/10.25333/C3NK88</a:t>
            </a:r>
            <a:r>
              <a:rPr lang="en-US" altLang="en-US" sz="750">
                <a:solidFill>
                  <a:prstClr val="black"/>
                </a:solidFill>
              </a:rPr>
              <a:t>),</a:t>
            </a:r>
            <a:r>
              <a:rPr lang="en-US" altLang="en-US" sz="750" i="1">
                <a:solidFill>
                  <a:prstClr val="black"/>
                </a:solidFill>
              </a:rPr>
              <a:t> </a:t>
            </a:r>
            <a:r>
              <a:rPr lang="en-US" altLang="en-US" sz="750">
                <a:solidFill>
                  <a:prstClr val="black"/>
                </a:solidFill>
                <a:hlinkClick r:id="rId7"/>
              </a:rPr>
              <a:t>CC BY 4.0</a:t>
            </a:r>
            <a:br>
              <a:rPr lang="en-US" altLang="en-US" sz="825">
                <a:solidFill>
                  <a:prstClr val="black"/>
                </a:solidFill>
              </a:rPr>
            </a:br>
            <a:endParaRPr lang="en-US" altLang="en-US" sz="825">
              <a:solidFill>
                <a:prstClr val="black"/>
              </a:solidFill>
            </a:endParaRPr>
          </a:p>
        </p:txBody>
      </p:sp>
    </p:spTree>
    <p:extLst>
      <p:ext uri="{BB962C8B-B14F-4D97-AF65-F5344CB8AC3E}">
        <p14:creationId xmlns:p14="http://schemas.microsoft.com/office/powerpoint/2010/main" val="5437403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315260" y="297661"/>
            <a:ext cx="8481607" cy="718339"/>
          </a:xfrm>
        </p:spPr>
        <p:txBody>
          <a:bodyPr>
            <a:normAutofit lnSpcReduction="10000"/>
          </a:bodyPr>
          <a:lstStyle/>
          <a:p>
            <a:r>
              <a:rPr lang="en-US" b="0"/>
              <a:t>PART 5: Group scaling/integration</a:t>
            </a:r>
            <a:endParaRPr lang="en-US"/>
          </a:p>
        </p:txBody>
      </p:sp>
      <p:sp>
        <p:nvSpPr>
          <p:cNvPr id="5" name="TextBox 4"/>
          <p:cNvSpPr txBox="1"/>
          <p:nvPr/>
        </p:nvSpPr>
        <p:spPr>
          <a:xfrm>
            <a:off x="574158" y="1335812"/>
            <a:ext cx="7711939" cy="1477328"/>
          </a:xfrm>
          <a:prstGeom prst="rect">
            <a:avLst/>
          </a:prstGeom>
          <a:noFill/>
          <a:ln w="19050">
            <a:solidFill>
              <a:schemeClr val="bg1"/>
            </a:solidFill>
          </a:ln>
        </p:spPr>
        <p:txBody>
          <a:bodyPr wrap="square" rtlCol="0">
            <a:spAutoFit/>
          </a:bodyPr>
          <a:lstStyle/>
          <a:p>
            <a:pPr marL="285750" indent="-285750" defTabSz="914400">
              <a:buFont typeface="Arial" charset="0"/>
              <a:buChar char="•"/>
            </a:pPr>
            <a:r>
              <a:rPr lang="en-US" kern="0">
                <a:solidFill>
                  <a:srgbClr val="FFFFFF"/>
                </a:solidFill>
                <a:ea typeface="Arial"/>
                <a:cs typeface="Arial"/>
                <a:sym typeface="Arial"/>
              </a:rPr>
              <a:t>We’re seeing transformations in this landscape, particularly outside the US</a:t>
            </a:r>
          </a:p>
          <a:p>
            <a:pPr marL="285750" indent="-285750" defTabSz="914400">
              <a:buFont typeface="Arial" charset="0"/>
              <a:buChar char="•"/>
            </a:pPr>
            <a:r>
              <a:rPr lang="en-US" kern="0">
                <a:solidFill>
                  <a:srgbClr val="FFFFFF"/>
                </a:solidFill>
                <a:ea typeface="Arial"/>
                <a:cs typeface="Arial"/>
                <a:sym typeface="Arial"/>
              </a:rPr>
              <a:t>Where do you think your systems are going—where do you want to be in 5 years?</a:t>
            </a:r>
          </a:p>
          <a:p>
            <a:pPr marL="285750" indent="-285750" defTabSz="914400">
              <a:buFont typeface="Arial" charset="0"/>
              <a:buChar char="•"/>
            </a:pPr>
            <a:r>
              <a:rPr lang="en-US" kern="0">
                <a:solidFill>
                  <a:srgbClr val="FFFFFF"/>
                </a:solidFill>
                <a:ea typeface="Arial"/>
                <a:cs typeface="Arial"/>
                <a:sym typeface="Arial"/>
              </a:rPr>
              <a:t>Distributed vs centralized? </a:t>
            </a:r>
          </a:p>
        </p:txBody>
      </p:sp>
    </p:spTree>
    <p:extLst>
      <p:ext uri="{BB962C8B-B14F-4D97-AF65-F5344CB8AC3E}">
        <p14:creationId xmlns:p14="http://schemas.microsoft.com/office/powerpoint/2010/main" val="48613928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348035" y="473803"/>
            <a:ext cx="4114801" cy="147862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6079406" y="247449"/>
            <a:ext cx="2775370" cy="219043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an 59"/>
          <p:cNvSpPr/>
          <p:nvPr/>
        </p:nvSpPr>
        <p:spPr>
          <a:xfrm>
            <a:off x="1224573" y="4433201"/>
            <a:ext cx="536503" cy="359942"/>
          </a:xfrm>
          <a:prstGeom prst="can">
            <a:avLst/>
          </a:prstGeom>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IR</a:t>
            </a:r>
          </a:p>
        </p:txBody>
      </p:sp>
      <p:pic>
        <p:nvPicPr>
          <p:cNvPr id="9" name="Shape 426" descr="Bank">
            <a:extLst>
              <a:ext uri="{FF2B5EF4-FFF2-40B4-BE49-F238E27FC236}">
                <a16:creationId xmlns:a16="http://schemas.microsoft.com/office/drawing/2014/main" id="{E7596D58-768B-462D-9A71-81829CF24078}"/>
              </a:ext>
            </a:extLst>
          </p:cNvPr>
          <p:cNvPicPr preferRelativeResize="0"/>
          <p:nvPr/>
        </p:nvPicPr>
        <p:blipFill rotWithShape="1">
          <a:blip r:embed="rId3">
            <a:alphaModFix/>
          </a:blip>
          <a:srcRect/>
          <a:stretch/>
        </p:blipFill>
        <p:spPr>
          <a:xfrm>
            <a:off x="1107572" y="3314487"/>
            <a:ext cx="1288800" cy="1194900"/>
          </a:xfrm>
          <a:prstGeom prst="rect">
            <a:avLst/>
          </a:prstGeom>
          <a:noFill/>
          <a:ln>
            <a:noFill/>
          </a:ln>
        </p:spPr>
      </p:pic>
      <p:pic>
        <p:nvPicPr>
          <p:cNvPr id="5" name="Shape 421" descr="Bank">
            <a:extLst>
              <a:ext uri="{FF2B5EF4-FFF2-40B4-BE49-F238E27FC236}">
                <a16:creationId xmlns:a16="http://schemas.microsoft.com/office/drawing/2014/main" id="{A23A9463-F91C-4B6F-8417-FAE043219DD1}"/>
              </a:ext>
            </a:extLst>
          </p:cNvPr>
          <p:cNvPicPr preferRelativeResize="0"/>
          <p:nvPr/>
        </p:nvPicPr>
        <p:blipFill rotWithShape="1">
          <a:blip r:embed="rId3">
            <a:alphaModFix/>
          </a:blip>
          <a:srcRect/>
          <a:stretch/>
        </p:blipFill>
        <p:spPr>
          <a:xfrm>
            <a:off x="756392" y="2309542"/>
            <a:ext cx="1079700" cy="1001100"/>
          </a:xfrm>
          <a:prstGeom prst="rect">
            <a:avLst/>
          </a:prstGeom>
          <a:noFill/>
          <a:ln>
            <a:noFill/>
          </a:ln>
        </p:spPr>
      </p:pic>
      <p:sp>
        <p:nvSpPr>
          <p:cNvPr id="6" name="Shape 422">
            <a:extLst>
              <a:ext uri="{FF2B5EF4-FFF2-40B4-BE49-F238E27FC236}">
                <a16:creationId xmlns:a16="http://schemas.microsoft.com/office/drawing/2014/main" id="{62A60EE1-F688-4B10-83ED-782AF6444695}"/>
              </a:ext>
            </a:extLst>
          </p:cNvPr>
          <p:cNvSpPr/>
          <p:nvPr/>
        </p:nvSpPr>
        <p:spPr>
          <a:xfrm>
            <a:off x="1595123" y="4185836"/>
            <a:ext cx="875832" cy="441518"/>
          </a:xfrm>
          <a:prstGeom prst="flowChartMagneticDisk">
            <a:avLst/>
          </a:prstGeom>
          <a:solidFill>
            <a:schemeClr val="accent2"/>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r>
              <a:rPr lang="de-DE" sz="1400">
                <a:solidFill>
                  <a:schemeClr val="lt1"/>
                </a:solidFill>
                <a:latin typeface="Calibri"/>
                <a:ea typeface="Calibri"/>
                <a:cs typeface="Calibri"/>
                <a:sym typeface="Calibri"/>
              </a:rPr>
              <a:t>RIM</a:t>
            </a:r>
          </a:p>
        </p:txBody>
      </p:sp>
      <p:pic>
        <p:nvPicPr>
          <p:cNvPr id="8" name="Shape 425" descr="Bank">
            <a:extLst>
              <a:ext uri="{FF2B5EF4-FFF2-40B4-BE49-F238E27FC236}">
                <a16:creationId xmlns:a16="http://schemas.microsoft.com/office/drawing/2014/main" id="{0B9B03F6-DA91-45AD-96B6-22333BD09B71}"/>
              </a:ext>
            </a:extLst>
          </p:cNvPr>
          <p:cNvPicPr preferRelativeResize="0"/>
          <p:nvPr/>
        </p:nvPicPr>
        <p:blipFill rotWithShape="1">
          <a:blip r:embed="rId3">
            <a:alphaModFix/>
          </a:blip>
          <a:srcRect/>
          <a:stretch/>
        </p:blipFill>
        <p:spPr>
          <a:xfrm>
            <a:off x="2433454" y="2840556"/>
            <a:ext cx="547799" cy="508200"/>
          </a:xfrm>
          <a:prstGeom prst="rect">
            <a:avLst/>
          </a:prstGeom>
          <a:noFill/>
          <a:ln>
            <a:noFill/>
          </a:ln>
        </p:spPr>
      </p:pic>
      <p:pic>
        <p:nvPicPr>
          <p:cNvPr id="10" name="Shape 427" descr="Bank">
            <a:extLst>
              <a:ext uri="{FF2B5EF4-FFF2-40B4-BE49-F238E27FC236}">
                <a16:creationId xmlns:a16="http://schemas.microsoft.com/office/drawing/2014/main" id="{5E32E143-C05A-4EAB-A164-8E65947768E5}"/>
              </a:ext>
            </a:extLst>
          </p:cNvPr>
          <p:cNvPicPr preferRelativeResize="0"/>
          <p:nvPr/>
        </p:nvPicPr>
        <p:blipFill rotWithShape="1">
          <a:blip r:embed="rId3">
            <a:alphaModFix/>
          </a:blip>
          <a:srcRect/>
          <a:stretch/>
        </p:blipFill>
        <p:spPr>
          <a:xfrm>
            <a:off x="3142689" y="3529069"/>
            <a:ext cx="705300" cy="654000"/>
          </a:xfrm>
          <a:prstGeom prst="rect">
            <a:avLst/>
          </a:prstGeom>
          <a:noFill/>
          <a:ln>
            <a:noFill/>
          </a:ln>
        </p:spPr>
      </p:pic>
      <p:cxnSp>
        <p:nvCxnSpPr>
          <p:cNvPr id="14" name="Shape 431">
            <a:extLst>
              <a:ext uri="{FF2B5EF4-FFF2-40B4-BE49-F238E27FC236}">
                <a16:creationId xmlns:a16="http://schemas.microsoft.com/office/drawing/2014/main" id="{7251CE6B-5108-49B4-8199-B16AF0DC7DB4}"/>
              </a:ext>
            </a:extLst>
          </p:cNvPr>
          <p:cNvCxnSpPr/>
          <p:nvPr/>
        </p:nvCxnSpPr>
        <p:spPr>
          <a:xfrm rot="10800000" flipH="1">
            <a:off x="1809114" y="1601299"/>
            <a:ext cx="561000" cy="956100"/>
          </a:xfrm>
          <a:prstGeom prst="straightConnector1">
            <a:avLst/>
          </a:prstGeom>
          <a:noFill/>
          <a:ln w="38100" cap="flat" cmpd="sng">
            <a:solidFill>
              <a:schemeClr val="dk2"/>
            </a:solidFill>
            <a:prstDash val="solid"/>
            <a:miter/>
            <a:headEnd type="none" w="med" len="med"/>
            <a:tailEnd type="triangle" w="lg" len="lg"/>
          </a:ln>
        </p:spPr>
      </p:cxnSp>
      <p:cxnSp>
        <p:nvCxnSpPr>
          <p:cNvPr id="15" name="Shape 432">
            <a:extLst>
              <a:ext uri="{FF2B5EF4-FFF2-40B4-BE49-F238E27FC236}">
                <a16:creationId xmlns:a16="http://schemas.microsoft.com/office/drawing/2014/main" id="{3EDC2713-23DA-4349-8AC0-36B4426CA986}"/>
              </a:ext>
            </a:extLst>
          </p:cNvPr>
          <p:cNvCxnSpPr/>
          <p:nvPr/>
        </p:nvCxnSpPr>
        <p:spPr>
          <a:xfrm rot="10800000" flipH="1">
            <a:off x="1991183" y="1595213"/>
            <a:ext cx="759900" cy="1867200"/>
          </a:xfrm>
          <a:prstGeom prst="straightConnector1">
            <a:avLst/>
          </a:prstGeom>
          <a:noFill/>
          <a:ln w="38100" cap="flat" cmpd="sng">
            <a:solidFill>
              <a:schemeClr val="dk2"/>
            </a:solidFill>
            <a:prstDash val="solid"/>
            <a:miter/>
            <a:headEnd type="none" w="med" len="med"/>
            <a:tailEnd type="triangle" w="lg" len="lg"/>
          </a:ln>
        </p:spPr>
      </p:cxnSp>
      <p:cxnSp>
        <p:nvCxnSpPr>
          <p:cNvPr id="16" name="Shape 433">
            <a:extLst>
              <a:ext uri="{FF2B5EF4-FFF2-40B4-BE49-F238E27FC236}">
                <a16:creationId xmlns:a16="http://schemas.microsoft.com/office/drawing/2014/main" id="{53C6C274-DCCD-49B3-8235-3BDCD2B57750}"/>
              </a:ext>
            </a:extLst>
          </p:cNvPr>
          <p:cNvCxnSpPr/>
          <p:nvPr/>
        </p:nvCxnSpPr>
        <p:spPr>
          <a:xfrm rot="10800000" flipH="1">
            <a:off x="2809592" y="1602077"/>
            <a:ext cx="294900" cy="1370400"/>
          </a:xfrm>
          <a:prstGeom prst="straightConnector1">
            <a:avLst/>
          </a:prstGeom>
          <a:noFill/>
          <a:ln w="38100" cap="flat" cmpd="sng">
            <a:solidFill>
              <a:schemeClr val="dk2"/>
            </a:solidFill>
            <a:prstDash val="solid"/>
            <a:miter/>
            <a:headEnd type="none" w="med" len="med"/>
            <a:tailEnd type="triangle" w="lg" len="lg"/>
          </a:ln>
        </p:spPr>
      </p:cxnSp>
      <p:sp>
        <p:nvSpPr>
          <p:cNvPr id="22" name="Shape 439">
            <a:extLst>
              <a:ext uri="{FF2B5EF4-FFF2-40B4-BE49-F238E27FC236}">
                <a16:creationId xmlns:a16="http://schemas.microsoft.com/office/drawing/2014/main" id="{CDA4A67F-9442-41EA-AF4C-D14520F34770}"/>
              </a:ext>
            </a:extLst>
          </p:cNvPr>
          <p:cNvSpPr/>
          <p:nvPr/>
        </p:nvSpPr>
        <p:spPr>
          <a:xfrm>
            <a:off x="2570578" y="3220965"/>
            <a:ext cx="587680" cy="274777"/>
          </a:xfrm>
          <a:prstGeom prst="flowChartMagneticDisk">
            <a:avLst/>
          </a:prstGeom>
          <a:solidFill>
            <a:schemeClr val="accent2"/>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endParaRPr lang="de-DE" sz="1400">
              <a:solidFill>
                <a:schemeClr val="lt1"/>
              </a:solidFill>
              <a:latin typeface="Calibri"/>
              <a:ea typeface="Calibri"/>
              <a:cs typeface="Calibri"/>
              <a:sym typeface="Calibri"/>
            </a:endParaRPr>
          </a:p>
        </p:txBody>
      </p:sp>
      <p:sp>
        <p:nvSpPr>
          <p:cNvPr id="23" name="Shape 440">
            <a:extLst>
              <a:ext uri="{FF2B5EF4-FFF2-40B4-BE49-F238E27FC236}">
                <a16:creationId xmlns:a16="http://schemas.microsoft.com/office/drawing/2014/main" id="{2BCF9ECB-6245-4A5C-A3DA-F8E203D132BA}"/>
              </a:ext>
            </a:extLst>
          </p:cNvPr>
          <p:cNvSpPr/>
          <p:nvPr/>
        </p:nvSpPr>
        <p:spPr>
          <a:xfrm>
            <a:off x="1171030" y="3038718"/>
            <a:ext cx="666539" cy="364655"/>
          </a:xfrm>
          <a:prstGeom prst="flowChartMagneticDisk">
            <a:avLst/>
          </a:prstGeom>
          <a:solidFill>
            <a:schemeClr val="accent2"/>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endParaRPr lang="de-DE" sz="1400">
              <a:solidFill>
                <a:schemeClr val="lt1"/>
              </a:solidFill>
              <a:latin typeface="Calibri"/>
              <a:ea typeface="Calibri"/>
              <a:cs typeface="Calibri"/>
              <a:sym typeface="Calibri"/>
            </a:endParaRPr>
          </a:p>
        </p:txBody>
      </p:sp>
      <p:sp>
        <p:nvSpPr>
          <p:cNvPr id="26" name="Shape 443">
            <a:extLst>
              <a:ext uri="{FF2B5EF4-FFF2-40B4-BE49-F238E27FC236}">
                <a16:creationId xmlns:a16="http://schemas.microsoft.com/office/drawing/2014/main" id="{A4B955E5-BB42-4A9C-B3B5-38DBCD76FB5E}"/>
              </a:ext>
            </a:extLst>
          </p:cNvPr>
          <p:cNvSpPr/>
          <p:nvPr/>
        </p:nvSpPr>
        <p:spPr>
          <a:xfrm>
            <a:off x="3366789" y="3960524"/>
            <a:ext cx="666539" cy="364655"/>
          </a:xfrm>
          <a:prstGeom prst="flowChartMagneticDisk">
            <a:avLst/>
          </a:prstGeom>
          <a:solidFill>
            <a:schemeClr val="accent2"/>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endParaRPr lang="de-DE" sz="1400">
              <a:solidFill>
                <a:schemeClr val="lt1"/>
              </a:solidFill>
              <a:latin typeface="Calibri"/>
              <a:ea typeface="Calibri"/>
              <a:cs typeface="Calibri"/>
              <a:sym typeface="Calibri"/>
            </a:endParaRPr>
          </a:p>
        </p:txBody>
      </p:sp>
      <p:sp>
        <p:nvSpPr>
          <p:cNvPr id="7" name="Shape 423">
            <a:extLst>
              <a:ext uri="{FF2B5EF4-FFF2-40B4-BE49-F238E27FC236}">
                <a16:creationId xmlns:a16="http://schemas.microsoft.com/office/drawing/2014/main" id="{A01E0789-2DEF-4720-9640-3085F6932E6E}"/>
              </a:ext>
            </a:extLst>
          </p:cNvPr>
          <p:cNvSpPr/>
          <p:nvPr/>
        </p:nvSpPr>
        <p:spPr>
          <a:xfrm>
            <a:off x="2524528" y="510060"/>
            <a:ext cx="1787236" cy="782781"/>
          </a:xfrm>
          <a:prstGeom prst="flowChartMagneticDisk">
            <a:avLst/>
          </a:prstGeom>
          <a:solidFill>
            <a:schemeClr val="accent2"/>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endParaRPr sz="1100"/>
          </a:p>
        </p:txBody>
      </p:sp>
      <p:pic>
        <p:nvPicPr>
          <p:cNvPr id="11" name="Shape 428" descr="Bank">
            <a:extLst>
              <a:ext uri="{FF2B5EF4-FFF2-40B4-BE49-F238E27FC236}">
                <a16:creationId xmlns:a16="http://schemas.microsoft.com/office/drawing/2014/main" id="{59A8EC41-2DB3-49E6-8502-035939C715E3}"/>
              </a:ext>
            </a:extLst>
          </p:cNvPr>
          <p:cNvPicPr preferRelativeResize="0"/>
          <p:nvPr/>
        </p:nvPicPr>
        <p:blipFill rotWithShape="1">
          <a:blip r:embed="rId3">
            <a:alphaModFix/>
          </a:blip>
          <a:srcRect/>
          <a:stretch/>
        </p:blipFill>
        <p:spPr>
          <a:xfrm>
            <a:off x="3478320" y="2438317"/>
            <a:ext cx="1005000" cy="931800"/>
          </a:xfrm>
          <a:prstGeom prst="rect">
            <a:avLst/>
          </a:prstGeom>
          <a:noFill/>
          <a:ln>
            <a:noFill/>
          </a:ln>
        </p:spPr>
      </p:pic>
      <p:pic>
        <p:nvPicPr>
          <p:cNvPr id="12" name="Shape 429" descr="Bank">
            <a:extLst>
              <a:ext uri="{FF2B5EF4-FFF2-40B4-BE49-F238E27FC236}">
                <a16:creationId xmlns:a16="http://schemas.microsoft.com/office/drawing/2014/main" id="{07264584-4FD6-4C2B-BD8E-A76FD7852CCF}"/>
              </a:ext>
            </a:extLst>
          </p:cNvPr>
          <p:cNvPicPr preferRelativeResize="0"/>
          <p:nvPr/>
        </p:nvPicPr>
        <p:blipFill rotWithShape="1">
          <a:blip r:embed="rId3">
            <a:alphaModFix/>
          </a:blip>
          <a:srcRect/>
          <a:stretch/>
        </p:blipFill>
        <p:spPr>
          <a:xfrm>
            <a:off x="4938987" y="2700492"/>
            <a:ext cx="824400" cy="764400"/>
          </a:xfrm>
          <a:prstGeom prst="rect">
            <a:avLst/>
          </a:prstGeom>
          <a:noFill/>
          <a:ln>
            <a:noFill/>
          </a:ln>
        </p:spPr>
      </p:pic>
      <p:pic>
        <p:nvPicPr>
          <p:cNvPr id="13" name="Shape 430" descr="Bank">
            <a:extLst>
              <a:ext uri="{FF2B5EF4-FFF2-40B4-BE49-F238E27FC236}">
                <a16:creationId xmlns:a16="http://schemas.microsoft.com/office/drawing/2014/main" id="{F0AD7E7B-AD92-4DAC-B69D-BF1C0D4A0250}"/>
              </a:ext>
            </a:extLst>
          </p:cNvPr>
          <p:cNvPicPr preferRelativeResize="0"/>
          <p:nvPr/>
        </p:nvPicPr>
        <p:blipFill rotWithShape="1">
          <a:blip r:embed="rId3">
            <a:alphaModFix/>
          </a:blip>
          <a:srcRect/>
          <a:stretch/>
        </p:blipFill>
        <p:spPr>
          <a:xfrm>
            <a:off x="4365914" y="3489454"/>
            <a:ext cx="577800" cy="535799"/>
          </a:xfrm>
          <a:prstGeom prst="rect">
            <a:avLst/>
          </a:prstGeom>
          <a:noFill/>
          <a:ln>
            <a:noFill/>
          </a:ln>
        </p:spPr>
      </p:pic>
      <p:cxnSp>
        <p:nvCxnSpPr>
          <p:cNvPr id="17" name="Shape 434">
            <a:extLst>
              <a:ext uri="{FF2B5EF4-FFF2-40B4-BE49-F238E27FC236}">
                <a16:creationId xmlns:a16="http://schemas.microsoft.com/office/drawing/2014/main" id="{7777D9E2-5776-455A-8DC7-C4C49A9631B0}"/>
              </a:ext>
            </a:extLst>
          </p:cNvPr>
          <p:cNvCxnSpPr/>
          <p:nvPr/>
        </p:nvCxnSpPr>
        <p:spPr>
          <a:xfrm rot="10800000" flipH="1">
            <a:off x="3429369" y="1603100"/>
            <a:ext cx="51000" cy="1908600"/>
          </a:xfrm>
          <a:prstGeom prst="straightConnector1">
            <a:avLst/>
          </a:prstGeom>
          <a:noFill/>
          <a:ln w="38100" cap="flat" cmpd="sng">
            <a:solidFill>
              <a:schemeClr val="dk2"/>
            </a:solidFill>
            <a:prstDash val="solid"/>
            <a:miter/>
            <a:headEnd type="none" w="med" len="med"/>
            <a:tailEnd type="triangle" w="lg" len="lg"/>
          </a:ln>
        </p:spPr>
      </p:cxnSp>
      <p:cxnSp>
        <p:nvCxnSpPr>
          <p:cNvPr id="18" name="Shape 435">
            <a:extLst>
              <a:ext uri="{FF2B5EF4-FFF2-40B4-BE49-F238E27FC236}">
                <a16:creationId xmlns:a16="http://schemas.microsoft.com/office/drawing/2014/main" id="{D7D0A321-0E6E-4D8D-A94F-8D0D6B88FADC}"/>
              </a:ext>
            </a:extLst>
          </p:cNvPr>
          <p:cNvCxnSpPr/>
          <p:nvPr/>
        </p:nvCxnSpPr>
        <p:spPr>
          <a:xfrm rot="10800000">
            <a:off x="3831550" y="1602077"/>
            <a:ext cx="55500" cy="868200"/>
          </a:xfrm>
          <a:prstGeom prst="straightConnector1">
            <a:avLst/>
          </a:prstGeom>
          <a:noFill/>
          <a:ln w="38100" cap="flat" cmpd="sng">
            <a:solidFill>
              <a:schemeClr val="dk2"/>
            </a:solidFill>
            <a:prstDash val="solid"/>
            <a:miter/>
            <a:headEnd type="none" w="med" len="med"/>
            <a:tailEnd type="triangle" w="lg" len="lg"/>
          </a:ln>
        </p:spPr>
      </p:cxnSp>
      <p:cxnSp>
        <p:nvCxnSpPr>
          <p:cNvPr id="19" name="Shape 436">
            <a:extLst>
              <a:ext uri="{FF2B5EF4-FFF2-40B4-BE49-F238E27FC236}">
                <a16:creationId xmlns:a16="http://schemas.microsoft.com/office/drawing/2014/main" id="{2F4FE69E-29DB-4087-89B6-5056CC636472}"/>
              </a:ext>
            </a:extLst>
          </p:cNvPr>
          <p:cNvCxnSpPr/>
          <p:nvPr/>
        </p:nvCxnSpPr>
        <p:spPr>
          <a:xfrm rot="10800000">
            <a:off x="4178328" y="1602077"/>
            <a:ext cx="474900" cy="1791300"/>
          </a:xfrm>
          <a:prstGeom prst="straightConnector1">
            <a:avLst/>
          </a:prstGeom>
          <a:noFill/>
          <a:ln w="38100" cap="flat" cmpd="sng">
            <a:solidFill>
              <a:schemeClr val="dk2"/>
            </a:solidFill>
            <a:prstDash val="solid"/>
            <a:miter/>
            <a:headEnd type="none" w="med" len="med"/>
            <a:tailEnd type="triangle" w="lg" len="lg"/>
          </a:ln>
        </p:spPr>
      </p:cxnSp>
      <p:cxnSp>
        <p:nvCxnSpPr>
          <p:cNvPr id="20" name="Shape 437">
            <a:extLst>
              <a:ext uri="{FF2B5EF4-FFF2-40B4-BE49-F238E27FC236}">
                <a16:creationId xmlns:a16="http://schemas.microsoft.com/office/drawing/2014/main" id="{0EE63C0A-D9BA-413A-BE00-699434F2C161}"/>
              </a:ext>
            </a:extLst>
          </p:cNvPr>
          <p:cNvCxnSpPr/>
          <p:nvPr/>
        </p:nvCxnSpPr>
        <p:spPr>
          <a:xfrm rot="10800000">
            <a:off x="4496906" y="1590294"/>
            <a:ext cx="447600" cy="1215600"/>
          </a:xfrm>
          <a:prstGeom prst="straightConnector1">
            <a:avLst/>
          </a:prstGeom>
          <a:noFill/>
          <a:ln w="38100" cap="flat" cmpd="sng">
            <a:solidFill>
              <a:schemeClr val="dk2"/>
            </a:solidFill>
            <a:prstDash val="solid"/>
            <a:miter/>
            <a:headEnd type="none" w="med" len="med"/>
            <a:tailEnd type="triangle" w="lg" len="lg"/>
          </a:ln>
        </p:spPr>
      </p:cxnSp>
      <p:sp>
        <p:nvSpPr>
          <p:cNvPr id="69" name="Can 68"/>
          <p:cNvSpPr/>
          <p:nvPr/>
        </p:nvSpPr>
        <p:spPr>
          <a:xfrm>
            <a:off x="1005776" y="3242701"/>
            <a:ext cx="375605" cy="302255"/>
          </a:xfrm>
          <a:prstGeom prst="can">
            <a:avLst/>
          </a:prstGeom>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1" name="Shape 438">
            <a:extLst>
              <a:ext uri="{FF2B5EF4-FFF2-40B4-BE49-F238E27FC236}">
                <a16:creationId xmlns:a16="http://schemas.microsoft.com/office/drawing/2014/main" id="{A45137FD-30BA-40C8-9C52-CF2843B2FFB1}"/>
              </a:ext>
            </a:extLst>
          </p:cNvPr>
          <p:cNvSpPr/>
          <p:nvPr/>
        </p:nvSpPr>
        <p:spPr>
          <a:xfrm>
            <a:off x="3898370" y="3107281"/>
            <a:ext cx="666539" cy="364655"/>
          </a:xfrm>
          <a:prstGeom prst="flowChartMagneticDisk">
            <a:avLst/>
          </a:prstGeom>
          <a:solidFill>
            <a:schemeClr val="accent2"/>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endParaRPr lang="de-DE" sz="1400">
              <a:solidFill>
                <a:schemeClr val="lt1"/>
              </a:solidFill>
              <a:latin typeface="Calibri"/>
              <a:ea typeface="Calibri"/>
              <a:cs typeface="Calibri"/>
              <a:sym typeface="Calibri"/>
            </a:endParaRPr>
          </a:p>
        </p:txBody>
      </p:sp>
      <p:sp>
        <p:nvSpPr>
          <p:cNvPr id="25" name="Shape 442">
            <a:extLst>
              <a:ext uri="{FF2B5EF4-FFF2-40B4-BE49-F238E27FC236}">
                <a16:creationId xmlns:a16="http://schemas.microsoft.com/office/drawing/2014/main" id="{F6A98025-7AD1-47F4-91C6-F8ED49EE2573}"/>
              </a:ext>
            </a:extLst>
          </p:cNvPr>
          <p:cNvSpPr/>
          <p:nvPr/>
        </p:nvSpPr>
        <p:spPr>
          <a:xfrm>
            <a:off x="5244385" y="3247002"/>
            <a:ext cx="853440" cy="422012"/>
          </a:xfrm>
          <a:prstGeom prst="flowChartMagneticDisk">
            <a:avLst/>
          </a:prstGeom>
          <a:solidFill>
            <a:schemeClr val="accent2"/>
          </a:solidFill>
          <a:ln w="19050" cap="flat" cmpd="sng">
            <a:solidFill>
              <a:schemeClr val="accent6"/>
            </a:solidFill>
            <a:prstDash val="solid"/>
            <a:miter/>
            <a:headEnd type="none" w="med" len="med"/>
            <a:tailEnd type="none" w="med" len="med"/>
          </a:ln>
        </p:spPr>
        <p:txBody>
          <a:bodyPr lIns="68575" tIns="34275" rIns="68575" bIns="34275" anchor="ctr" anchorCtr="0">
            <a:noAutofit/>
          </a:bodyPr>
          <a:lstStyle/>
          <a:p>
            <a:pPr algn="ctr">
              <a:buSzPct val="25000"/>
            </a:pPr>
            <a:r>
              <a:rPr lang="de-DE" sz="1400">
                <a:solidFill>
                  <a:schemeClr val="lt1"/>
                </a:solidFill>
                <a:latin typeface="Calibri"/>
                <a:ea typeface="Calibri"/>
                <a:cs typeface="Calibri"/>
                <a:sym typeface="Calibri"/>
              </a:rPr>
              <a:t>RIM/IR</a:t>
            </a:r>
          </a:p>
        </p:txBody>
      </p:sp>
      <p:pic>
        <p:nvPicPr>
          <p:cNvPr id="48" name="Shape 451" descr="screenshot-www.narcis.nl 2017-06-26 13-44-57.jpg">
            <a:extLst>
              <a:ext uri="{FF2B5EF4-FFF2-40B4-BE49-F238E27FC236}">
                <a16:creationId xmlns:a16="http://schemas.microsoft.com/office/drawing/2014/main" id="{73FC5404-93DB-42D0-B743-2BE480558736}"/>
              </a:ext>
            </a:extLst>
          </p:cNvPr>
          <p:cNvPicPr preferRelativeResize="0"/>
          <p:nvPr/>
        </p:nvPicPr>
        <p:blipFill>
          <a:blip r:embed="rId4">
            <a:alphaModFix/>
          </a:blip>
          <a:stretch>
            <a:fillRect/>
          </a:stretch>
        </p:blipFill>
        <p:spPr>
          <a:xfrm>
            <a:off x="2802699" y="833697"/>
            <a:ext cx="1266825" cy="333375"/>
          </a:xfrm>
          <a:prstGeom prst="rect">
            <a:avLst/>
          </a:prstGeom>
          <a:noFill/>
          <a:ln>
            <a:noFill/>
          </a:ln>
        </p:spPr>
      </p:pic>
      <p:sp>
        <p:nvSpPr>
          <p:cNvPr id="49" name="Shape 408">
            <a:extLst>
              <a:ext uri="{FF2B5EF4-FFF2-40B4-BE49-F238E27FC236}">
                <a16:creationId xmlns:a16="http://schemas.microsoft.com/office/drawing/2014/main" id="{5C4FFA22-D4F6-443E-9B12-BAFD97218608}"/>
              </a:ext>
            </a:extLst>
          </p:cNvPr>
          <p:cNvSpPr txBox="1">
            <a:spLocks/>
          </p:cNvSpPr>
          <p:nvPr/>
        </p:nvSpPr>
        <p:spPr>
          <a:xfrm>
            <a:off x="76765" y="80925"/>
            <a:ext cx="6756205" cy="68640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chemeClr val="dk2"/>
              </a:buClr>
              <a:buSzPct val="25000"/>
              <a:buFont typeface="Arial"/>
              <a:buNone/>
            </a:pPr>
            <a:r>
              <a:rPr lang="de-DE" sz="2500" b="1">
                <a:solidFill>
                  <a:schemeClr val="dk2"/>
                </a:solidFill>
              </a:rPr>
              <a:t>Group </a:t>
            </a:r>
            <a:r>
              <a:rPr lang="de-DE" sz="2500" b="1" err="1">
                <a:solidFill>
                  <a:schemeClr val="dk2"/>
                </a:solidFill>
              </a:rPr>
              <a:t>scale</a:t>
            </a:r>
            <a:r>
              <a:rPr lang="de-DE" sz="2500" b="1">
                <a:solidFill>
                  <a:schemeClr val="dk2"/>
                </a:solidFill>
              </a:rPr>
              <a:t> </a:t>
            </a:r>
            <a:r>
              <a:rPr lang="de-DE" sz="2500" b="1" err="1">
                <a:solidFill>
                  <a:schemeClr val="dk2"/>
                </a:solidFill>
              </a:rPr>
              <a:t>efforts</a:t>
            </a:r>
            <a:r>
              <a:rPr lang="de-DE" sz="2500" b="1">
                <a:solidFill>
                  <a:schemeClr val="dk2"/>
                </a:solidFill>
              </a:rPr>
              <a:t> in </a:t>
            </a:r>
            <a:r>
              <a:rPr lang="de-DE" sz="2500" b="1" err="1">
                <a:solidFill>
                  <a:schemeClr val="dk2"/>
                </a:solidFill>
              </a:rPr>
              <a:t>the</a:t>
            </a:r>
            <a:r>
              <a:rPr lang="de-DE" sz="2500" b="1">
                <a:solidFill>
                  <a:schemeClr val="dk2"/>
                </a:solidFill>
              </a:rPr>
              <a:t> </a:t>
            </a:r>
            <a:r>
              <a:rPr lang="de-DE" sz="2500" b="1" err="1">
                <a:solidFill>
                  <a:schemeClr val="dk2"/>
                </a:solidFill>
              </a:rPr>
              <a:t>Netherlands</a:t>
            </a:r>
            <a:endParaRPr lang="de-DE" sz="2500" b="1">
              <a:solidFill>
                <a:schemeClr val="dk2"/>
              </a:solidFill>
            </a:endParaRPr>
          </a:p>
        </p:txBody>
      </p:sp>
      <p:sp>
        <p:nvSpPr>
          <p:cNvPr id="51" name="Can 50"/>
          <p:cNvSpPr/>
          <p:nvPr/>
        </p:nvSpPr>
        <p:spPr>
          <a:xfrm>
            <a:off x="6293976" y="968211"/>
            <a:ext cx="1564127" cy="597648"/>
          </a:xfrm>
          <a:prstGeom prst="can">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DANS-EASY RDM</a:t>
            </a:r>
          </a:p>
        </p:txBody>
      </p:sp>
      <p:sp>
        <p:nvSpPr>
          <p:cNvPr id="53" name="Can 52"/>
          <p:cNvSpPr/>
          <p:nvPr/>
        </p:nvSpPr>
        <p:spPr>
          <a:xfrm>
            <a:off x="6282563" y="1691627"/>
            <a:ext cx="1564127" cy="597648"/>
          </a:xfrm>
          <a:prstGeom prst="can">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4TU RDM</a:t>
            </a:r>
          </a:p>
        </p:txBody>
      </p:sp>
      <p:sp>
        <p:nvSpPr>
          <p:cNvPr id="62" name="Can 61"/>
          <p:cNvSpPr/>
          <p:nvPr/>
        </p:nvSpPr>
        <p:spPr>
          <a:xfrm>
            <a:off x="3053344" y="4124471"/>
            <a:ext cx="536503" cy="359942"/>
          </a:xfrm>
          <a:prstGeom prst="can">
            <a:avLst/>
          </a:prstGeom>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6" name="Shape 437">
            <a:extLst>
              <a:ext uri="{FF2B5EF4-FFF2-40B4-BE49-F238E27FC236}">
                <a16:creationId xmlns:a16="http://schemas.microsoft.com/office/drawing/2014/main" id="{0EE63C0A-D9BA-413A-BE00-699434F2C161}"/>
              </a:ext>
            </a:extLst>
          </p:cNvPr>
          <p:cNvCxnSpPr/>
          <p:nvPr/>
        </p:nvCxnSpPr>
        <p:spPr>
          <a:xfrm flipH="1" flipV="1">
            <a:off x="4462055" y="887665"/>
            <a:ext cx="1683291" cy="455000"/>
          </a:xfrm>
          <a:prstGeom prst="straightConnector1">
            <a:avLst/>
          </a:prstGeom>
          <a:noFill/>
          <a:ln w="38100" cap="flat" cmpd="sng">
            <a:solidFill>
              <a:schemeClr val="dk2"/>
            </a:solidFill>
            <a:prstDash val="solid"/>
            <a:miter/>
            <a:headEnd type="none" w="med" len="med"/>
            <a:tailEnd type="triangle" w="lg" len="lg"/>
          </a:ln>
        </p:spPr>
      </p:cxnSp>
      <p:sp>
        <p:nvSpPr>
          <p:cNvPr id="65" name="Can 64"/>
          <p:cNvSpPr/>
          <p:nvPr/>
        </p:nvSpPr>
        <p:spPr>
          <a:xfrm>
            <a:off x="2841486" y="2962921"/>
            <a:ext cx="536503" cy="359942"/>
          </a:xfrm>
          <a:prstGeom prst="can">
            <a:avLst/>
          </a:prstGeom>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7" name="Shape 437">
            <a:extLst>
              <a:ext uri="{FF2B5EF4-FFF2-40B4-BE49-F238E27FC236}">
                <a16:creationId xmlns:a16="http://schemas.microsoft.com/office/drawing/2014/main" id="{0EE63C0A-D9BA-413A-BE00-699434F2C161}"/>
              </a:ext>
            </a:extLst>
          </p:cNvPr>
          <p:cNvCxnSpPr/>
          <p:nvPr/>
        </p:nvCxnSpPr>
        <p:spPr>
          <a:xfrm flipH="1" flipV="1">
            <a:off x="4496906" y="1283238"/>
            <a:ext cx="1683291" cy="455000"/>
          </a:xfrm>
          <a:prstGeom prst="straightConnector1">
            <a:avLst/>
          </a:prstGeom>
          <a:noFill/>
          <a:ln w="38100" cap="flat" cmpd="sng">
            <a:solidFill>
              <a:schemeClr val="dk2"/>
            </a:solidFill>
            <a:prstDash val="solid"/>
            <a:miter/>
            <a:headEnd type="none" w="med" len="med"/>
            <a:tailEnd type="triangle" w="lg" len="lg"/>
          </a:ln>
        </p:spPr>
      </p:cxnSp>
      <p:sp>
        <p:nvSpPr>
          <p:cNvPr id="3" name="TextBox 2"/>
          <p:cNvSpPr txBox="1"/>
          <p:nvPr/>
        </p:nvSpPr>
        <p:spPr>
          <a:xfrm>
            <a:off x="242897" y="787912"/>
            <a:ext cx="2347101" cy="584775"/>
          </a:xfrm>
          <a:prstGeom prst="rect">
            <a:avLst/>
          </a:prstGeom>
          <a:solidFill>
            <a:schemeClr val="bg1"/>
          </a:solidFill>
          <a:ln>
            <a:solidFill>
              <a:schemeClr val="bg2">
                <a:lumMod val="75000"/>
              </a:schemeClr>
            </a:solidFill>
          </a:ln>
        </p:spPr>
        <p:txBody>
          <a:bodyPr wrap="square" rtlCol="0">
            <a:spAutoFit/>
          </a:bodyPr>
          <a:lstStyle/>
          <a:p>
            <a:pPr algn="ctr"/>
            <a:r>
              <a:rPr lang="en-US" sz="1600">
                <a:latin typeface="Calibri" charset="0"/>
                <a:ea typeface="Calibri" charset="0"/>
                <a:cs typeface="Calibri" charset="0"/>
              </a:rPr>
              <a:t>Group-scale aggregation: combined IR/RIM/RDM</a:t>
            </a:r>
          </a:p>
        </p:txBody>
      </p:sp>
      <p:sp>
        <p:nvSpPr>
          <p:cNvPr id="38" name="Shape 442">
            <a:extLst>
              <a:ext uri="{FF2B5EF4-FFF2-40B4-BE49-F238E27FC236}">
                <a16:creationId xmlns:a16="http://schemas.microsoft.com/office/drawing/2014/main" id="{F6A98025-7AD1-47F4-91C6-F8ED49EE2573}"/>
              </a:ext>
            </a:extLst>
          </p:cNvPr>
          <p:cNvSpPr/>
          <p:nvPr/>
        </p:nvSpPr>
        <p:spPr>
          <a:xfrm>
            <a:off x="4622319" y="3845499"/>
            <a:ext cx="550577" cy="307082"/>
          </a:xfrm>
          <a:prstGeom prst="flowChartMagneticDisk">
            <a:avLst/>
          </a:prstGeom>
          <a:solidFill>
            <a:schemeClr val="accent2"/>
          </a:solidFill>
          <a:ln w="19050" cap="flat" cmpd="sng">
            <a:solidFill>
              <a:schemeClr val="accent6"/>
            </a:solidFill>
            <a:prstDash val="solid"/>
            <a:miter/>
            <a:headEnd type="none" w="med" len="med"/>
            <a:tailEnd type="none" w="med" len="med"/>
          </a:ln>
        </p:spPr>
        <p:txBody>
          <a:bodyPr lIns="68575" tIns="34275" rIns="68575" bIns="34275" anchor="ctr" anchorCtr="0">
            <a:noAutofit/>
          </a:bodyPr>
          <a:lstStyle/>
          <a:p>
            <a:pPr algn="ctr">
              <a:buSzPct val="25000"/>
            </a:pPr>
            <a:r>
              <a:rPr lang="de-DE" sz="900">
                <a:solidFill>
                  <a:schemeClr val="lt1"/>
                </a:solidFill>
                <a:latin typeface="Calibri"/>
                <a:ea typeface="Calibri"/>
                <a:cs typeface="Calibri"/>
                <a:sym typeface="Calibri"/>
              </a:rPr>
              <a:t>RIM/IR</a:t>
            </a:r>
          </a:p>
        </p:txBody>
      </p:sp>
      <p:sp>
        <p:nvSpPr>
          <p:cNvPr id="27" name="TextBox 26"/>
          <p:cNvSpPr txBox="1"/>
          <p:nvPr/>
        </p:nvSpPr>
        <p:spPr>
          <a:xfrm>
            <a:off x="6136988" y="304987"/>
            <a:ext cx="2708814" cy="338554"/>
          </a:xfrm>
          <a:prstGeom prst="rect">
            <a:avLst/>
          </a:prstGeom>
          <a:noFill/>
        </p:spPr>
        <p:txBody>
          <a:bodyPr wrap="square" rtlCol="0">
            <a:spAutoFit/>
          </a:bodyPr>
          <a:lstStyle/>
          <a:p>
            <a:pPr algn="ctr"/>
            <a:r>
              <a:rPr lang="en-US" sz="1600">
                <a:solidFill>
                  <a:schemeClr val="bg1"/>
                </a:solidFill>
                <a:latin typeface="Calibri" charset="0"/>
                <a:ea typeface="Calibri" charset="0"/>
                <a:cs typeface="Calibri" charset="0"/>
              </a:rPr>
              <a:t>Group-scale data curation</a:t>
            </a:r>
          </a:p>
        </p:txBody>
      </p:sp>
      <p:sp>
        <p:nvSpPr>
          <p:cNvPr id="28" name="TextBox 27"/>
          <p:cNvSpPr txBox="1"/>
          <p:nvPr/>
        </p:nvSpPr>
        <p:spPr>
          <a:xfrm>
            <a:off x="6079406" y="4759888"/>
            <a:ext cx="2636874" cy="307777"/>
          </a:xfrm>
          <a:prstGeom prst="rect">
            <a:avLst/>
          </a:prstGeom>
          <a:noFill/>
        </p:spPr>
        <p:txBody>
          <a:bodyPr wrap="square" rtlCol="0">
            <a:spAutoFit/>
          </a:bodyPr>
          <a:lstStyle/>
          <a:p>
            <a:pPr algn="r"/>
            <a:r>
              <a:rPr lang="en-US" sz="1400">
                <a:latin typeface="Calibri" charset="0"/>
                <a:ea typeface="Calibri" charset="0"/>
                <a:cs typeface="Calibri" charset="0"/>
                <a:hlinkClick r:id="rId5"/>
              </a:rPr>
              <a:t>https://www.narcis.nl/</a:t>
            </a:r>
            <a:r>
              <a:rPr lang="en-US" sz="1400">
                <a:latin typeface="Calibri" charset="0"/>
                <a:ea typeface="Calibri" charset="0"/>
                <a:cs typeface="Calibri" charset="0"/>
              </a:rPr>
              <a:t> </a:t>
            </a:r>
          </a:p>
        </p:txBody>
      </p:sp>
      <p:sp>
        <p:nvSpPr>
          <p:cNvPr id="68" name="Can 67"/>
          <p:cNvSpPr/>
          <p:nvPr/>
        </p:nvSpPr>
        <p:spPr>
          <a:xfrm>
            <a:off x="4183324" y="2968327"/>
            <a:ext cx="349643" cy="254298"/>
          </a:xfrm>
          <a:prstGeom prst="can">
            <a:avLst/>
          </a:prstGeom>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40" name="Picture 39"/>
          <p:cNvPicPr>
            <a:picLocks noChangeAspect="1"/>
          </p:cNvPicPr>
          <p:nvPr/>
        </p:nvPicPr>
        <p:blipFill>
          <a:blip r:embed="rId6"/>
          <a:stretch>
            <a:fillRect/>
          </a:stretch>
        </p:blipFill>
        <p:spPr>
          <a:xfrm>
            <a:off x="1145624" y="471350"/>
            <a:ext cx="1557780" cy="283233"/>
          </a:xfrm>
          <a:prstGeom prst="rect">
            <a:avLst/>
          </a:prstGeom>
        </p:spPr>
      </p:pic>
    </p:spTree>
    <p:extLst>
      <p:ext uri="{BB962C8B-B14F-4D97-AF65-F5344CB8AC3E}">
        <p14:creationId xmlns:p14="http://schemas.microsoft.com/office/powerpoint/2010/main" val="1864138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dissolve">
                                      <p:cBhvr>
                                        <p:cTn id="23" dur="500"/>
                                        <p:tgtEl>
                                          <p:spTgt spid="60"/>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dissolve">
                                      <p:cBhvr>
                                        <p:cTn id="26" dur="500"/>
                                        <p:tgtEl>
                                          <p:spTgt spid="6"/>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69"/>
                                        </p:tgtEl>
                                        <p:attrNameLst>
                                          <p:attrName>style.visibility</p:attrName>
                                        </p:attrNameLst>
                                      </p:cBhvr>
                                      <p:to>
                                        <p:strVal val="visible"/>
                                      </p:to>
                                    </p:set>
                                    <p:animEffect transition="in" filter="dissolve">
                                      <p:cBhvr>
                                        <p:cTn id="29" dur="500"/>
                                        <p:tgtEl>
                                          <p:spTgt spid="69"/>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dissolve">
                                      <p:cBhvr>
                                        <p:cTn id="32" dur="500"/>
                                        <p:tgtEl>
                                          <p:spTgt spid="23"/>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dissolve">
                                      <p:cBhvr>
                                        <p:cTn id="35" dur="500"/>
                                        <p:tgtEl>
                                          <p:spTgt spid="22"/>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dissolve">
                                      <p:cBhvr>
                                        <p:cTn id="38" dur="500"/>
                                        <p:tgtEl>
                                          <p:spTgt spid="65"/>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62"/>
                                        </p:tgtEl>
                                        <p:attrNameLst>
                                          <p:attrName>style.visibility</p:attrName>
                                        </p:attrNameLst>
                                      </p:cBhvr>
                                      <p:to>
                                        <p:strVal val="visible"/>
                                      </p:to>
                                    </p:set>
                                    <p:animEffect transition="in" filter="dissolve">
                                      <p:cBhvr>
                                        <p:cTn id="41" dur="500"/>
                                        <p:tgtEl>
                                          <p:spTgt spid="62"/>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visible"/>
                                      </p:to>
                                    </p:set>
                                    <p:animEffect transition="in" filter="dissolve">
                                      <p:cBhvr>
                                        <p:cTn id="47" dur="500"/>
                                        <p:tgtEl>
                                          <p:spTgt spid="68"/>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dissolve">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9"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dissolve">
                                      <p:cBhvr>
                                        <p:cTn id="55" dur="500"/>
                                        <p:tgtEl>
                                          <p:spTgt spid="38"/>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dissolve">
                                      <p:cBhvr>
                                        <p:cTn id="58" dur="500"/>
                                        <p:tgtEl>
                                          <p:spTgt spid="25"/>
                                        </p:tgtEl>
                                      </p:cBhvr>
                                    </p:animEffect>
                                  </p:childTnLst>
                                </p:cTn>
                              </p:par>
                            </p:childTnLst>
                          </p:cTn>
                        </p:par>
                      </p:childTnLst>
                    </p:cTn>
                  </p:par>
                  <p:par>
                    <p:cTn id="59" fill="hold">
                      <p:stCondLst>
                        <p:cond delay="indefinite"/>
                      </p:stCondLst>
                      <p:childTnLst>
                        <p:par>
                          <p:cTn id="60" fill="hold">
                            <p:stCondLst>
                              <p:cond delay="0"/>
                            </p:stCondLst>
                            <p:childTnLst>
                              <p:par>
                                <p:cTn id="61" presetID="9" presetClass="entr" presetSubtype="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dissolve">
                                      <p:cBhvr>
                                        <p:cTn id="63" dur="500"/>
                                        <p:tgtEl>
                                          <p:spTgt spid="14"/>
                                        </p:tgtEl>
                                      </p:cBhvr>
                                    </p:animEffect>
                                  </p:childTnLst>
                                </p:cTn>
                              </p:par>
                              <p:par>
                                <p:cTn id="64" presetID="9" presetClass="entr" presetSubtype="0" fill="hold" nodeType="with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dissolve">
                                      <p:cBhvr>
                                        <p:cTn id="66" dur="500"/>
                                        <p:tgtEl>
                                          <p:spTgt spid="15"/>
                                        </p:tgtEl>
                                      </p:cBhvr>
                                    </p:animEffect>
                                  </p:childTnLst>
                                </p:cTn>
                              </p:par>
                              <p:par>
                                <p:cTn id="67" presetID="9" presetClass="entr" presetSubtype="0" fill="hold"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dissolve">
                                      <p:cBhvr>
                                        <p:cTn id="69" dur="500"/>
                                        <p:tgtEl>
                                          <p:spTgt spid="16"/>
                                        </p:tgtEl>
                                      </p:cBhvr>
                                    </p:animEffect>
                                  </p:childTnLst>
                                </p:cTn>
                              </p:par>
                              <p:par>
                                <p:cTn id="70" presetID="9" presetClass="entr" presetSubtype="0"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dissolve">
                                      <p:cBhvr>
                                        <p:cTn id="72" dur="500"/>
                                        <p:tgtEl>
                                          <p:spTgt spid="17"/>
                                        </p:tgtEl>
                                      </p:cBhvr>
                                    </p:animEffect>
                                  </p:childTnLst>
                                </p:cTn>
                              </p:par>
                              <p:par>
                                <p:cTn id="73" presetID="9" presetClass="entr" presetSubtype="0" fill="hold"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dissolve">
                                      <p:cBhvr>
                                        <p:cTn id="75" dur="500"/>
                                        <p:tgtEl>
                                          <p:spTgt spid="18"/>
                                        </p:tgtEl>
                                      </p:cBhvr>
                                    </p:animEffect>
                                  </p:childTnLst>
                                </p:cTn>
                              </p:par>
                              <p:par>
                                <p:cTn id="76" presetID="9" presetClass="entr" presetSubtype="0" fill="hold"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dissolve">
                                      <p:cBhvr>
                                        <p:cTn id="78" dur="500"/>
                                        <p:tgtEl>
                                          <p:spTgt spid="19"/>
                                        </p:tgtEl>
                                      </p:cBhvr>
                                    </p:animEffect>
                                  </p:childTnLst>
                                </p:cTn>
                              </p:par>
                              <p:par>
                                <p:cTn id="79" presetID="9" presetClass="entr" presetSubtype="0" fill="hold" nodeType="withEffect">
                                  <p:stCondLst>
                                    <p:cond delay="0"/>
                                  </p:stCondLst>
                                  <p:childTnLst>
                                    <p:set>
                                      <p:cBhvr>
                                        <p:cTn id="80" dur="1" fill="hold">
                                          <p:stCondLst>
                                            <p:cond delay="0"/>
                                          </p:stCondLst>
                                        </p:cTn>
                                        <p:tgtEl>
                                          <p:spTgt spid="20"/>
                                        </p:tgtEl>
                                        <p:attrNameLst>
                                          <p:attrName>style.visibility</p:attrName>
                                        </p:attrNameLst>
                                      </p:cBhvr>
                                      <p:to>
                                        <p:strVal val="visible"/>
                                      </p:to>
                                    </p:set>
                                    <p:animEffect transition="in" filter="dissolve">
                                      <p:cBhvr>
                                        <p:cTn id="81" dur="500"/>
                                        <p:tgtEl>
                                          <p:spTgt spid="20"/>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grpId="0" nodeType="clickEffect">
                                  <p:stCondLst>
                                    <p:cond delay="0"/>
                                  </p:stCondLst>
                                  <p:childTnLst>
                                    <p:set>
                                      <p:cBhvr>
                                        <p:cTn id="85" dur="1" fill="hold">
                                          <p:stCondLst>
                                            <p:cond delay="0"/>
                                          </p:stCondLst>
                                        </p:cTn>
                                        <p:tgtEl>
                                          <p:spTgt spid="39"/>
                                        </p:tgtEl>
                                        <p:attrNameLst>
                                          <p:attrName>style.visibility</p:attrName>
                                        </p:attrNameLst>
                                      </p:cBhvr>
                                      <p:to>
                                        <p:strVal val="visible"/>
                                      </p:to>
                                    </p:set>
                                    <p:animEffect transition="in" filter="dissolve">
                                      <p:cBhvr>
                                        <p:cTn id="86" dur="500"/>
                                        <p:tgtEl>
                                          <p:spTgt spid="39"/>
                                        </p:tgtEl>
                                      </p:cBhvr>
                                    </p:animEffect>
                                  </p:childTnLst>
                                </p:cTn>
                              </p:par>
                              <p:par>
                                <p:cTn id="87" presetID="9" presetClass="entr" presetSubtype="0" fill="hold" grpId="0" nodeType="withEffect">
                                  <p:stCondLst>
                                    <p:cond delay="0"/>
                                  </p:stCondLst>
                                  <p:childTnLst>
                                    <p:set>
                                      <p:cBhvr>
                                        <p:cTn id="88" dur="1" fill="hold">
                                          <p:stCondLst>
                                            <p:cond delay="0"/>
                                          </p:stCondLst>
                                        </p:cTn>
                                        <p:tgtEl>
                                          <p:spTgt spid="7"/>
                                        </p:tgtEl>
                                        <p:attrNameLst>
                                          <p:attrName>style.visibility</p:attrName>
                                        </p:attrNameLst>
                                      </p:cBhvr>
                                      <p:to>
                                        <p:strVal val="visible"/>
                                      </p:to>
                                    </p:set>
                                    <p:animEffect transition="in" filter="dissolve">
                                      <p:cBhvr>
                                        <p:cTn id="89" dur="500"/>
                                        <p:tgtEl>
                                          <p:spTgt spid="7"/>
                                        </p:tgtEl>
                                      </p:cBhvr>
                                    </p:animEffect>
                                  </p:childTnLst>
                                </p:cTn>
                              </p:par>
                              <p:par>
                                <p:cTn id="90" presetID="9" presetClass="entr" presetSubtype="0" fill="hold" nodeType="withEffect">
                                  <p:stCondLst>
                                    <p:cond delay="0"/>
                                  </p:stCondLst>
                                  <p:childTnLst>
                                    <p:set>
                                      <p:cBhvr>
                                        <p:cTn id="91" dur="1" fill="hold">
                                          <p:stCondLst>
                                            <p:cond delay="0"/>
                                          </p:stCondLst>
                                        </p:cTn>
                                        <p:tgtEl>
                                          <p:spTgt spid="48"/>
                                        </p:tgtEl>
                                        <p:attrNameLst>
                                          <p:attrName>style.visibility</p:attrName>
                                        </p:attrNameLst>
                                      </p:cBhvr>
                                      <p:to>
                                        <p:strVal val="visible"/>
                                      </p:to>
                                    </p:set>
                                    <p:animEffect transition="in" filter="dissolve">
                                      <p:cBhvr>
                                        <p:cTn id="92" dur="500"/>
                                        <p:tgtEl>
                                          <p:spTgt spid="48"/>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grpId="0" nodeType="click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dissolve">
                                      <p:cBhvr>
                                        <p:cTn id="97" dur="500"/>
                                        <p:tgtEl>
                                          <p:spTgt spid="3"/>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grpId="0" nodeType="clickEffect">
                                  <p:stCondLst>
                                    <p:cond delay="0"/>
                                  </p:stCondLst>
                                  <p:childTnLst>
                                    <p:set>
                                      <p:cBhvr>
                                        <p:cTn id="101" dur="1" fill="hold">
                                          <p:stCondLst>
                                            <p:cond delay="0"/>
                                          </p:stCondLst>
                                        </p:cTn>
                                        <p:tgtEl>
                                          <p:spTgt spid="27"/>
                                        </p:tgtEl>
                                        <p:attrNameLst>
                                          <p:attrName>style.visibility</p:attrName>
                                        </p:attrNameLst>
                                      </p:cBhvr>
                                      <p:to>
                                        <p:strVal val="visible"/>
                                      </p:to>
                                    </p:set>
                                    <p:animEffect transition="in" filter="dissolve">
                                      <p:cBhvr>
                                        <p:cTn id="102" dur="500"/>
                                        <p:tgtEl>
                                          <p:spTgt spid="27"/>
                                        </p:tgtEl>
                                      </p:cBhvr>
                                    </p:animEffect>
                                  </p:childTnLst>
                                </p:cTn>
                              </p:par>
                              <p:par>
                                <p:cTn id="103" presetID="9" presetClass="entr" presetSubtype="0" fill="hold" grpId="0" nodeType="withEffect">
                                  <p:stCondLst>
                                    <p:cond delay="0"/>
                                  </p:stCondLst>
                                  <p:childTnLst>
                                    <p:set>
                                      <p:cBhvr>
                                        <p:cTn id="104" dur="1" fill="hold">
                                          <p:stCondLst>
                                            <p:cond delay="0"/>
                                          </p:stCondLst>
                                        </p:cTn>
                                        <p:tgtEl>
                                          <p:spTgt spid="4"/>
                                        </p:tgtEl>
                                        <p:attrNameLst>
                                          <p:attrName>style.visibility</p:attrName>
                                        </p:attrNameLst>
                                      </p:cBhvr>
                                      <p:to>
                                        <p:strVal val="visible"/>
                                      </p:to>
                                    </p:set>
                                    <p:animEffect transition="in" filter="dissolve">
                                      <p:cBhvr>
                                        <p:cTn id="105" dur="500"/>
                                        <p:tgtEl>
                                          <p:spTgt spid="4"/>
                                        </p:tgtEl>
                                      </p:cBhvr>
                                    </p:animEffect>
                                  </p:childTnLst>
                                </p:cTn>
                              </p:par>
                            </p:childTnLst>
                          </p:cTn>
                        </p:par>
                      </p:childTnLst>
                    </p:cTn>
                  </p:par>
                  <p:par>
                    <p:cTn id="106" fill="hold">
                      <p:stCondLst>
                        <p:cond delay="indefinite"/>
                      </p:stCondLst>
                      <p:childTnLst>
                        <p:par>
                          <p:cTn id="107" fill="hold">
                            <p:stCondLst>
                              <p:cond delay="0"/>
                            </p:stCondLst>
                            <p:childTnLst>
                              <p:par>
                                <p:cTn id="108" presetID="9" presetClass="entr" presetSubtype="0" fill="hold" grpId="0" nodeType="clickEffect">
                                  <p:stCondLst>
                                    <p:cond delay="0"/>
                                  </p:stCondLst>
                                  <p:childTnLst>
                                    <p:set>
                                      <p:cBhvr>
                                        <p:cTn id="109" dur="1" fill="hold">
                                          <p:stCondLst>
                                            <p:cond delay="0"/>
                                          </p:stCondLst>
                                        </p:cTn>
                                        <p:tgtEl>
                                          <p:spTgt spid="51"/>
                                        </p:tgtEl>
                                        <p:attrNameLst>
                                          <p:attrName>style.visibility</p:attrName>
                                        </p:attrNameLst>
                                      </p:cBhvr>
                                      <p:to>
                                        <p:strVal val="visible"/>
                                      </p:to>
                                    </p:set>
                                    <p:animEffect transition="in" filter="dissolve">
                                      <p:cBhvr>
                                        <p:cTn id="110" dur="500"/>
                                        <p:tgtEl>
                                          <p:spTgt spid="51"/>
                                        </p:tgtEl>
                                      </p:cBhvr>
                                    </p:animEffect>
                                  </p:childTnLst>
                                </p:cTn>
                              </p:par>
                              <p:par>
                                <p:cTn id="111" presetID="9" presetClass="entr" presetSubtype="0" fill="hold" grpId="0" nodeType="withEffect">
                                  <p:stCondLst>
                                    <p:cond delay="0"/>
                                  </p:stCondLst>
                                  <p:childTnLst>
                                    <p:set>
                                      <p:cBhvr>
                                        <p:cTn id="112" dur="1" fill="hold">
                                          <p:stCondLst>
                                            <p:cond delay="0"/>
                                          </p:stCondLst>
                                        </p:cTn>
                                        <p:tgtEl>
                                          <p:spTgt spid="53"/>
                                        </p:tgtEl>
                                        <p:attrNameLst>
                                          <p:attrName>style.visibility</p:attrName>
                                        </p:attrNameLst>
                                      </p:cBhvr>
                                      <p:to>
                                        <p:strVal val="visible"/>
                                      </p:to>
                                    </p:set>
                                    <p:animEffect transition="in" filter="dissolve">
                                      <p:cBhvr>
                                        <p:cTn id="113" dur="500"/>
                                        <p:tgtEl>
                                          <p:spTgt spid="53"/>
                                        </p:tgtEl>
                                      </p:cBhvr>
                                    </p:animEffect>
                                  </p:childTnLst>
                                </p:cTn>
                              </p:par>
                            </p:childTnLst>
                          </p:cTn>
                        </p:par>
                      </p:childTnLst>
                    </p:cTn>
                  </p:par>
                  <p:par>
                    <p:cTn id="114" fill="hold">
                      <p:stCondLst>
                        <p:cond delay="indefinite"/>
                      </p:stCondLst>
                      <p:childTnLst>
                        <p:par>
                          <p:cTn id="115" fill="hold">
                            <p:stCondLst>
                              <p:cond delay="0"/>
                            </p:stCondLst>
                            <p:childTnLst>
                              <p:par>
                                <p:cTn id="116" presetID="9" presetClass="entr" presetSubtype="0" fill="hold" nodeType="clickEffect">
                                  <p:stCondLst>
                                    <p:cond delay="0"/>
                                  </p:stCondLst>
                                  <p:childTnLst>
                                    <p:set>
                                      <p:cBhvr>
                                        <p:cTn id="117" dur="1" fill="hold">
                                          <p:stCondLst>
                                            <p:cond delay="0"/>
                                          </p:stCondLst>
                                        </p:cTn>
                                        <p:tgtEl>
                                          <p:spTgt spid="67"/>
                                        </p:tgtEl>
                                        <p:attrNameLst>
                                          <p:attrName>style.visibility</p:attrName>
                                        </p:attrNameLst>
                                      </p:cBhvr>
                                      <p:to>
                                        <p:strVal val="visible"/>
                                      </p:to>
                                    </p:set>
                                    <p:animEffect transition="in" filter="dissolve">
                                      <p:cBhvr>
                                        <p:cTn id="118" dur="500"/>
                                        <p:tgtEl>
                                          <p:spTgt spid="67"/>
                                        </p:tgtEl>
                                      </p:cBhvr>
                                    </p:animEffect>
                                  </p:childTnLst>
                                </p:cTn>
                              </p:par>
                              <p:par>
                                <p:cTn id="119" presetID="9" presetClass="entr" presetSubtype="0" fill="hold" nodeType="withEffect">
                                  <p:stCondLst>
                                    <p:cond delay="0"/>
                                  </p:stCondLst>
                                  <p:childTnLst>
                                    <p:set>
                                      <p:cBhvr>
                                        <p:cTn id="120" dur="1" fill="hold">
                                          <p:stCondLst>
                                            <p:cond delay="0"/>
                                          </p:stCondLst>
                                        </p:cTn>
                                        <p:tgtEl>
                                          <p:spTgt spid="66"/>
                                        </p:tgtEl>
                                        <p:attrNameLst>
                                          <p:attrName>style.visibility</p:attrName>
                                        </p:attrNameLst>
                                      </p:cBhvr>
                                      <p:to>
                                        <p:strVal val="visible"/>
                                      </p:to>
                                    </p:set>
                                    <p:animEffect transition="in" filter="dissolve">
                                      <p:cBhvr>
                                        <p:cTn id="121" dur="500"/>
                                        <p:tgtEl>
                                          <p:spTgt spid="66"/>
                                        </p:tgtEl>
                                      </p:cBhvr>
                                    </p:animEffect>
                                  </p:childTnLst>
                                </p:cTn>
                              </p:par>
                            </p:childTnLst>
                          </p:cTn>
                        </p:par>
                      </p:childTnLst>
                    </p:cTn>
                  </p:par>
                  <p:par>
                    <p:cTn id="122" fill="hold">
                      <p:stCondLst>
                        <p:cond delay="indefinite"/>
                      </p:stCondLst>
                      <p:childTnLst>
                        <p:par>
                          <p:cTn id="123" fill="hold">
                            <p:stCondLst>
                              <p:cond delay="0"/>
                            </p:stCondLst>
                            <p:childTnLst>
                              <p:par>
                                <p:cTn id="124" presetID="9" presetClass="entr" presetSubtype="0" fill="hold" nodeType="clickEffect">
                                  <p:stCondLst>
                                    <p:cond delay="0"/>
                                  </p:stCondLst>
                                  <p:childTnLst>
                                    <p:set>
                                      <p:cBhvr>
                                        <p:cTn id="125" dur="1" fill="hold">
                                          <p:stCondLst>
                                            <p:cond delay="0"/>
                                          </p:stCondLst>
                                        </p:cTn>
                                        <p:tgtEl>
                                          <p:spTgt spid="40"/>
                                        </p:tgtEl>
                                        <p:attrNameLst>
                                          <p:attrName>style.visibility</p:attrName>
                                        </p:attrNameLst>
                                      </p:cBhvr>
                                      <p:to>
                                        <p:strVal val="visible"/>
                                      </p:to>
                                    </p:set>
                                    <p:animEffect transition="in" filter="dissolve">
                                      <p:cBhvr>
                                        <p:cTn id="12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 grpId="0" animBg="1"/>
      <p:bldP spid="60" grpId="0" animBg="1"/>
      <p:bldP spid="6" grpId="0" animBg="1"/>
      <p:bldP spid="22" grpId="0" animBg="1"/>
      <p:bldP spid="23" grpId="0" animBg="1"/>
      <p:bldP spid="26" grpId="0" animBg="1"/>
      <p:bldP spid="7" grpId="0" animBg="1"/>
      <p:bldP spid="69" grpId="0" animBg="1"/>
      <p:bldP spid="21" grpId="0" animBg="1"/>
      <p:bldP spid="25" grpId="0" animBg="1"/>
      <p:bldP spid="51" grpId="0" animBg="1"/>
      <p:bldP spid="53" grpId="0" animBg="1"/>
      <p:bldP spid="62" grpId="0" animBg="1"/>
      <p:bldP spid="65" grpId="0" animBg="1"/>
      <p:bldP spid="3" grpId="0" animBg="1"/>
      <p:bldP spid="38" grpId="0" animBg="1"/>
      <p:bldP spid="27" grpId="0"/>
      <p:bldP spid="6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p:cNvSpPr/>
          <p:nvPr/>
        </p:nvSpPr>
        <p:spPr>
          <a:xfrm>
            <a:off x="6079406" y="247449"/>
            <a:ext cx="2775370" cy="2190432"/>
          </a:xfrm>
          <a:prstGeom prst="rect">
            <a:avLst/>
          </a:prstGeom>
          <a:solidFill>
            <a:schemeClr val="accent6">
              <a:lumMod val="40000"/>
              <a:lumOff val="60000"/>
            </a:schemeClr>
          </a:solidFill>
          <a:ln w="25400" cap="flat" cmpd="sng" algn="ctr">
            <a:solidFill>
              <a:srgbClr val="00AFD7">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
              <a:cs typeface=""/>
            </a:endParaRPr>
          </a:p>
        </p:txBody>
      </p:sp>
      <p:sp>
        <p:nvSpPr>
          <p:cNvPr id="50" name="TextBox 49"/>
          <p:cNvSpPr txBox="1"/>
          <p:nvPr/>
        </p:nvSpPr>
        <p:spPr>
          <a:xfrm>
            <a:off x="6136988" y="304987"/>
            <a:ext cx="2708814" cy="584775"/>
          </a:xfrm>
          <a:prstGeom prst="rect">
            <a:avLst/>
          </a:prstGeom>
          <a:noFill/>
        </p:spPr>
        <p:txBody>
          <a:bodyPr wrap="square" rtlCol="0">
            <a:spAutoFit/>
          </a:bodyPr>
          <a:lstStyle/>
          <a:p>
            <a:pPr algn="ctr"/>
            <a:r>
              <a:rPr lang="en-US" sz="1600">
                <a:latin typeface="Calibri" charset="0"/>
                <a:ea typeface="Calibri" charset="0"/>
                <a:cs typeface="Calibri" charset="0"/>
              </a:rPr>
              <a:t>Data centers, preprint repositories</a:t>
            </a:r>
          </a:p>
        </p:txBody>
      </p:sp>
      <p:pic>
        <p:nvPicPr>
          <p:cNvPr id="9" name="Shape 426" descr="Bank">
            <a:extLst>
              <a:ext uri="{FF2B5EF4-FFF2-40B4-BE49-F238E27FC236}">
                <a16:creationId xmlns:a16="http://schemas.microsoft.com/office/drawing/2014/main" id="{E7596D58-768B-462D-9A71-81829CF24078}"/>
              </a:ext>
            </a:extLst>
          </p:cNvPr>
          <p:cNvPicPr preferRelativeResize="0"/>
          <p:nvPr/>
        </p:nvPicPr>
        <p:blipFill rotWithShape="1">
          <a:blip r:embed="rId3">
            <a:alphaModFix/>
          </a:blip>
          <a:srcRect/>
          <a:stretch/>
        </p:blipFill>
        <p:spPr>
          <a:xfrm>
            <a:off x="1734489" y="3302912"/>
            <a:ext cx="1288800" cy="1194900"/>
          </a:xfrm>
          <a:prstGeom prst="rect">
            <a:avLst/>
          </a:prstGeom>
          <a:noFill/>
          <a:ln>
            <a:noFill/>
          </a:ln>
        </p:spPr>
      </p:pic>
      <p:pic>
        <p:nvPicPr>
          <p:cNvPr id="5" name="Shape 421" descr="Bank">
            <a:extLst>
              <a:ext uri="{FF2B5EF4-FFF2-40B4-BE49-F238E27FC236}">
                <a16:creationId xmlns:a16="http://schemas.microsoft.com/office/drawing/2014/main" id="{A23A9463-F91C-4B6F-8417-FAE043219DD1}"/>
              </a:ext>
            </a:extLst>
          </p:cNvPr>
          <p:cNvPicPr preferRelativeResize="0"/>
          <p:nvPr/>
        </p:nvPicPr>
        <p:blipFill rotWithShape="1">
          <a:blip r:embed="rId3">
            <a:alphaModFix/>
          </a:blip>
          <a:srcRect/>
          <a:stretch/>
        </p:blipFill>
        <p:spPr>
          <a:xfrm>
            <a:off x="1382732" y="2277700"/>
            <a:ext cx="1079700" cy="1001100"/>
          </a:xfrm>
          <a:prstGeom prst="rect">
            <a:avLst/>
          </a:prstGeom>
          <a:noFill/>
          <a:ln>
            <a:noFill/>
          </a:ln>
        </p:spPr>
      </p:pic>
      <p:sp>
        <p:nvSpPr>
          <p:cNvPr id="6" name="Shape 422">
            <a:extLst>
              <a:ext uri="{FF2B5EF4-FFF2-40B4-BE49-F238E27FC236}">
                <a16:creationId xmlns:a16="http://schemas.microsoft.com/office/drawing/2014/main" id="{62A60EE1-F688-4B10-83ED-782AF6444695}"/>
              </a:ext>
            </a:extLst>
          </p:cNvPr>
          <p:cNvSpPr/>
          <p:nvPr/>
        </p:nvSpPr>
        <p:spPr>
          <a:xfrm>
            <a:off x="2313764" y="4228659"/>
            <a:ext cx="875832" cy="441518"/>
          </a:xfrm>
          <a:prstGeom prst="flowChartMagneticDisk">
            <a:avLst/>
          </a:prstGeom>
          <a:solidFill>
            <a:schemeClr val="accent2"/>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SzPct val="25000"/>
              <a:buNone/>
            </a:pPr>
            <a:r>
              <a:rPr lang="de-DE" sz="1400" b="0" i="0" u="none" strike="noStrike" cap="none">
                <a:solidFill>
                  <a:schemeClr val="lt1"/>
                </a:solidFill>
                <a:latin typeface="Calibri"/>
                <a:ea typeface="Calibri"/>
                <a:cs typeface="Calibri"/>
                <a:sym typeface="Calibri"/>
              </a:rPr>
              <a:t>RIM</a:t>
            </a:r>
          </a:p>
        </p:txBody>
      </p:sp>
      <p:pic>
        <p:nvPicPr>
          <p:cNvPr id="8" name="Shape 425" descr="Bank">
            <a:extLst>
              <a:ext uri="{FF2B5EF4-FFF2-40B4-BE49-F238E27FC236}">
                <a16:creationId xmlns:a16="http://schemas.microsoft.com/office/drawing/2014/main" id="{0B9B03F6-DA91-45AD-96B6-22333BD09B71}"/>
              </a:ext>
            </a:extLst>
          </p:cNvPr>
          <p:cNvPicPr preferRelativeResize="0"/>
          <p:nvPr/>
        </p:nvPicPr>
        <p:blipFill rotWithShape="1">
          <a:blip r:embed="rId3">
            <a:alphaModFix/>
          </a:blip>
          <a:srcRect/>
          <a:stretch/>
        </p:blipFill>
        <p:spPr>
          <a:xfrm>
            <a:off x="3744760" y="3532063"/>
            <a:ext cx="690437" cy="746291"/>
          </a:xfrm>
          <a:prstGeom prst="rect">
            <a:avLst/>
          </a:prstGeom>
          <a:noFill/>
          <a:ln>
            <a:noFill/>
          </a:ln>
        </p:spPr>
      </p:pic>
      <p:pic>
        <p:nvPicPr>
          <p:cNvPr id="10" name="Shape 427" descr="Bank">
            <a:extLst>
              <a:ext uri="{FF2B5EF4-FFF2-40B4-BE49-F238E27FC236}">
                <a16:creationId xmlns:a16="http://schemas.microsoft.com/office/drawing/2014/main" id="{5E32E143-C05A-4EAB-A164-8E65947768E5}"/>
              </a:ext>
            </a:extLst>
          </p:cNvPr>
          <p:cNvPicPr preferRelativeResize="0"/>
          <p:nvPr/>
        </p:nvPicPr>
        <p:blipFill rotWithShape="1">
          <a:blip r:embed="rId3">
            <a:alphaModFix/>
          </a:blip>
          <a:srcRect/>
          <a:stretch/>
        </p:blipFill>
        <p:spPr>
          <a:xfrm>
            <a:off x="3035621" y="2447218"/>
            <a:ext cx="705300" cy="654000"/>
          </a:xfrm>
          <a:prstGeom prst="rect">
            <a:avLst/>
          </a:prstGeom>
          <a:noFill/>
          <a:ln>
            <a:noFill/>
          </a:ln>
        </p:spPr>
      </p:pic>
      <p:pic>
        <p:nvPicPr>
          <p:cNvPr id="11" name="Shape 428" descr="Bank">
            <a:extLst>
              <a:ext uri="{FF2B5EF4-FFF2-40B4-BE49-F238E27FC236}">
                <a16:creationId xmlns:a16="http://schemas.microsoft.com/office/drawing/2014/main" id="{59A8EC41-2DB3-49E6-8502-035939C715E3}"/>
              </a:ext>
            </a:extLst>
          </p:cNvPr>
          <p:cNvPicPr preferRelativeResize="0"/>
          <p:nvPr/>
        </p:nvPicPr>
        <p:blipFill rotWithShape="1">
          <a:blip r:embed="rId3">
            <a:alphaModFix/>
          </a:blip>
          <a:srcRect/>
          <a:stretch/>
        </p:blipFill>
        <p:spPr>
          <a:xfrm>
            <a:off x="4105237" y="2426742"/>
            <a:ext cx="1005000" cy="931800"/>
          </a:xfrm>
          <a:prstGeom prst="rect">
            <a:avLst/>
          </a:prstGeom>
          <a:noFill/>
          <a:ln>
            <a:noFill/>
          </a:ln>
        </p:spPr>
      </p:pic>
      <p:pic>
        <p:nvPicPr>
          <p:cNvPr id="12" name="Shape 429" descr="Bank">
            <a:extLst>
              <a:ext uri="{FF2B5EF4-FFF2-40B4-BE49-F238E27FC236}">
                <a16:creationId xmlns:a16="http://schemas.microsoft.com/office/drawing/2014/main" id="{07264584-4FD6-4C2B-BD8E-A76FD7852CCF}"/>
              </a:ext>
            </a:extLst>
          </p:cNvPr>
          <p:cNvPicPr preferRelativeResize="0"/>
          <p:nvPr/>
        </p:nvPicPr>
        <p:blipFill rotWithShape="1">
          <a:blip r:embed="rId3">
            <a:alphaModFix/>
          </a:blip>
          <a:srcRect/>
          <a:stretch/>
        </p:blipFill>
        <p:spPr>
          <a:xfrm>
            <a:off x="5587169" y="2688917"/>
            <a:ext cx="824400" cy="764400"/>
          </a:xfrm>
          <a:prstGeom prst="rect">
            <a:avLst/>
          </a:prstGeom>
          <a:noFill/>
          <a:ln>
            <a:noFill/>
          </a:ln>
        </p:spPr>
      </p:pic>
      <p:pic>
        <p:nvPicPr>
          <p:cNvPr id="13" name="Shape 430" descr="Bank">
            <a:extLst>
              <a:ext uri="{FF2B5EF4-FFF2-40B4-BE49-F238E27FC236}">
                <a16:creationId xmlns:a16="http://schemas.microsoft.com/office/drawing/2014/main" id="{F0AD7E7B-AD92-4DAC-B69D-BF1C0D4A0250}"/>
              </a:ext>
            </a:extLst>
          </p:cNvPr>
          <p:cNvPicPr preferRelativeResize="0"/>
          <p:nvPr/>
        </p:nvPicPr>
        <p:blipFill rotWithShape="1">
          <a:blip r:embed="rId3">
            <a:alphaModFix/>
          </a:blip>
          <a:srcRect/>
          <a:stretch/>
        </p:blipFill>
        <p:spPr>
          <a:xfrm>
            <a:off x="4992831" y="3477878"/>
            <a:ext cx="577800" cy="535799"/>
          </a:xfrm>
          <a:prstGeom prst="rect">
            <a:avLst/>
          </a:prstGeom>
          <a:noFill/>
          <a:ln>
            <a:noFill/>
          </a:ln>
        </p:spPr>
      </p:pic>
      <p:sp>
        <p:nvSpPr>
          <p:cNvPr id="49" name="Shape 408">
            <a:extLst>
              <a:ext uri="{FF2B5EF4-FFF2-40B4-BE49-F238E27FC236}">
                <a16:creationId xmlns:a16="http://schemas.microsoft.com/office/drawing/2014/main" id="{5C4FFA22-D4F6-443E-9B12-BAFD97218608}"/>
              </a:ext>
            </a:extLst>
          </p:cNvPr>
          <p:cNvSpPr txBox="1">
            <a:spLocks/>
          </p:cNvSpPr>
          <p:nvPr/>
        </p:nvSpPr>
        <p:spPr>
          <a:xfrm>
            <a:off x="340786" y="343304"/>
            <a:ext cx="6756205" cy="68640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chemeClr val="dk2"/>
              </a:buClr>
              <a:buSzPct val="25000"/>
              <a:buFont typeface="Arial"/>
              <a:buNone/>
            </a:pPr>
            <a:r>
              <a:rPr lang="de-DE" sz="2500" b="1">
                <a:solidFill>
                  <a:schemeClr val="dk2"/>
                </a:solidFill>
              </a:rPr>
              <a:t>United States</a:t>
            </a:r>
          </a:p>
        </p:txBody>
      </p:sp>
      <p:sp>
        <p:nvSpPr>
          <p:cNvPr id="29" name="Can 28"/>
          <p:cNvSpPr/>
          <p:nvPr/>
        </p:nvSpPr>
        <p:spPr>
          <a:xfrm>
            <a:off x="1921573" y="4329442"/>
            <a:ext cx="458739" cy="384964"/>
          </a:xfrm>
          <a:prstGeom prst="can">
            <a:avLst/>
          </a:prstGeom>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IR</a:t>
            </a:r>
          </a:p>
        </p:txBody>
      </p:sp>
      <p:sp>
        <p:nvSpPr>
          <p:cNvPr id="30" name="Can 29"/>
          <p:cNvSpPr/>
          <p:nvPr/>
        </p:nvSpPr>
        <p:spPr>
          <a:xfrm>
            <a:off x="2288506" y="4542703"/>
            <a:ext cx="557779" cy="343406"/>
          </a:xfrm>
          <a:prstGeom prst="can">
            <a:avLst/>
          </a:prstGeom>
          <a:solidFill>
            <a:schemeClr val="accent4"/>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RDM</a:t>
            </a:r>
          </a:p>
        </p:txBody>
      </p:sp>
      <p:sp>
        <p:nvSpPr>
          <p:cNvPr id="31" name="Can 30"/>
          <p:cNvSpPr/>
          <p:nvPr/>
        </p:nvSpPr>
        <p:spPr>
          <a:xfrm>
            <a:off x="4651498" y="3056998"/>
            <a:ext cx="458739" cy="384964"/>
          </a:xfrm>
          <a:prstGeom prst="can">
            <a:avLst/>
          </a:prstGeom>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IR</a:t>
            </a:r>
          </a:p>
        </p:txBody>
      </p:sp>
      <p:sp>
        <p:nvSpPr>
          <p:cNvPr id="32" name="Can 31"/>
          <p:cNvSpPr/>
          <p:nvPr/>
        </p:nvSpPr>
        <p:spPr>
          <a:xfrm>
            <a:off x="2949568" y="2846994"/>
            <a:ext cx="458739" cy="384964"/>
          </a:xfrm>
          <a:prstGeom prst="can">
            <a:avLst/>
          </a:prstGeom>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7" name="Can 36"/>
          <p:cNvSpPr/>
          <p:nvPr/>
        </p:nvSpPr>
        <p:spPr>
          <a:xfrm>
            <a:off x="3294376" y="3101218"/>
            <a:ext cx="446546" cy="260857"/>
          </a:xfrm>
          <a:prstGeom prst="can">
            <a:avLst/>
          </a:prstGeom>
          <a:solidFill>
            <a:schemeClr val="accent4"/>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8" name="Can 37"/>
          <p:cNvSpPr/>
          <p:nvPr/>
        </p:nvSpPr>
        <p:spPr>
          <a:xfrm>
            <a:off x="1375955" y="2979688"/>
            <a:ext cx="555711" cy="384964"/>
          </a:xfrm>
          <a:prstGeom prst="can">
            <a:avLst/>
          </a:prstGeom>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9" name="Can 38"/>
          <p:cNvSpPr/>
          <p:nvPr/>
        </p:nvSpPr>
        <p:spPr>
          <a:xfrm>
            <a:off x="5570631" y="3917270"/>
            <a:ext cx="555711" cy="384964"/>
          </a:xfrm>
          <a:prstGeom prst="can">
            <a:avLst/>
          </a:prstGeom>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41" name="Shape 442">
            <a:extLst>
              <a:ext uri="{FF2B5EF4-FFF2-40B4-BE49-F238E27FC236}">
                <a16:creationId xmlns:a16="http://schemas.microsoft.com/office/drawing/2014/main" id="{F6A98025-7AD1-47F4-91C6-F8ED49EE2573}"/>
              </a:ext>
            </a:extLst>
          </p:cNvPr>
          <p:cNvSpPr/>
          <p:nvPr/>
        </p:nvSpPr>
        <p:spPr>
          <a:xfrm>
            <a:off x="5941503" y="3230956"/>
            <a:ext cx="853440" cy="422012"/>
          </a:xfrm>
          <a:prstGeom prst="flowChartMagneticDisk">
            <a:avLst/>
          </a:prstGeom>
          <a:solidFill>
            <a:schemeClr val="accent2"/>
          </a:solidFill>
          <a:ln w="19050" cap="flat" cmpd="sng">
            <a:solidFill>
              <a:schemeClr val="accent6"/>
            </a:solidFill>
            <a:prstDash val="solid"/>
            <a:miter/>
            <a:headEnd type="none" w="med" len="med"/>
            <a:tailEnd type="none" w="med" len="med"/>
          </a:ln>
        </p:spPr>
        <p:txBody>
          <a:bodyPr lIns="68575" tIns="34275" rIns="68575" bIns="34275" anchor="ctr" anchorCtr="0">
            <a:noAutofit/>
          </a:bodyPr>
          <a:lstStyle/>
          <a:p>
            <a:pPr algn="ctr">
              <a:buSzPct val="25000"/>
            </a:pPr>
            <a:r>
              <a:rPr lang="de-DE" sz="1400">
                <a:solidFill>
                  <a:schemeClr val="lt1"/>
                </a:solidFill>
                <a:latin typeface="Calibri"/>
                <a:ea typeface="Calibri"/>
                <a:cs typeface="Calibri"/>
                <a:sym typeface="Calibri"/>
              </a:rPr>
              <a:t>RIM/IR</a:t>
            </a:r>
          </a:p>
        </p:txBody>
      </p:sp>
      <p:pic>
        <p:nvPicPr>
          <p:cNvPr id="2" name="Picture 1"/>
          <p:cNvPicPr>
            <a:picLocks noChangeAspect="1"/>
          </p:cNvPicPr>
          <p:nvPr/>
        </p:nvPicPr>
        <p:blipFill>
          <a:blip r:embed="rId4"/>
          <a:stretch>
            <a:fillRect/>
          </a:stretch>
        </p:blipFill>
        <p:spPr>
          <a:xfrm>
            <a:off x="3819672" y="628425"/>
            <a:ext cx="1290565" cy="1032452"/>
          </a:xfrm>
          <a:prstGeom prst="rect">
            <a:avLst/>
          </a:prstGeom>
        </p:spPr>
      </p:pic>
      <p:cxnSp>
        <p:nvCxnSpPr>
          <p:cNvPr id="42" name="Shape 434">
            <a:extLst>
              <a:ext uri="{FF2B5EF4-FFF2-40B4-BE49-F238E27FC236}">
                <a16:creationId xmlns:a16="http://schemas.microsoft.com/office/drawing/2014/main" id="{7777D9E2-5776-455A-8DC7-C4C49A9631B0}"/>
              </a:ext>
            </a:extLst>
          </p:cNvPr>
          <p:cNvCxnSpPr/>
          <p:nvPr/>
        </p:nvCxnSpPr>
        <p:spPr>
          <a:xfrm flipH="1">
            <a:off x="5042729" y="1089123"/>
            <a:ext cx="943257" cy="12086"/>
          </a:xfrm>
          <a:prstGeom prst="straightConnector1">
            <a:avLst/>
          </a:prstGeom>
          <a:noFill/>
          <a:ln w="38100" cap="flat" cmpd="sng">
            <a:solidFill>
              <a:schemeClr val="dk2"/>
            </a:solidFill>
            <a:prstDash val="solid"/>
            <a:miter/>
            <a:headEnd type="none" w="med" len="med"/>
            <a:tailEnd type="triangle" w="lg" len="lg"/>
          </a:ln>
        </p:spPr>
      </p:cxnSp>
      <p:pic>
        <p:nvPicPr>
          <p:cNvPr id="22" name="Picture 21"/>
          <p:cNvPicPr>
            <a:picLocks noChangeAspect="1"/>
          </p:cNvPicPr>
          <p:nvPr/>
        </p:nvPicPr>
        <p:blipFill>
          <a:blip r:embed="rId5"/>
          <a:stretch>
            <a:fillRect/>
          </a:stretch>
        </p:blipFill>
        <p:spPr>
          <a:xfrm>
            <a:off x="6308106" y="1795123"/>
            <a:ext cx="986138" cy="310358"/>
          </a:xfrm>
          <a:prstGeom prst="rect">
            <a:avLst/>
          </a:prstGeom>
        </p:spPr>
      </p:pic>
      <p:pic>
        <p:nvPicPr>
          <p:cNvPr id="53" name="Picture 52"/>
          <p:cNvPicPr>
            <a:picLocks noChangeAspect="1"/>
          </p:cNvPicPr>
          <p:nvPr/>
        </p:nvPicPr>
        <p:blipFill>
          <a:blip r:embed="rId6"/>
          <a:stretch>
            <a:fillRect/>
          </a:stretch>
        </p:blipFill>
        <p:spPr>
          <a:xfrm>
            <a:off x="7552566" y="1133232"/>
            <a:ext cx="1051450" cy="327398"/>
          </a:xfrm>
          <a:prstGeom prst="rect">
            <a:avLst/>
          </a:prstGeom>
        </p:spPr>
      </p:pic>
      <p:cxnSp>
        <p:nvCxnSpPr>
          <p:cNvPr id="44" name="Shape 434">
            <a:extLst>
              <a:ext uri="{FF2B5EF4-FFF2-40B4-BE49-F238E27FC236}">
                <a16:creationId xmlns:a16="http://schemas.microsoft.com/office/drawing/2014/main" id="{7777D9E2-5776-455A-8DC7-C4C49A9631B0}"/>
              </a:ext>
            </a:extLst>
          </p:cNvPr>
          <p:cNvCxnSpPr/>
          <p:nvPr/>
        </p:nvCxnSpPr>
        <p:spPr>
          <a:xfrm flipV="1">
            <a:off x="3514485" y="1573110"/>
            <a:ext cx="841987" cy="916156"/>
          </a:xfrm>
          <a:prstGeom prst="straightConnector1">
            <a:avLst/>
          </a:prstGeom>
          <a:noFill/>
          <a:ln w="38100" cap="flat" cmpd="sng">
            <a:solidFill>
              <a:schemeClr val="dk2"/>
            </a:solidFill>
            <a:prstDash val="solid"/>
            <a:miter/>
            <a:headEnd type="none" w="med" len="med"/>
            <a:tailEnd type="triangle" w="lg" len="lg"/>
          </a:ln>
        </p:spPr>
      </p:cxnSp>
      <p:cxnSp>
        <p:nvCxnSpPr>
          <p:cNvPr id="45" name="Shape 434">
            <a:extLst>
              <a:ext uri="{FF2B5EF4-FFF2-40B4-BE49-F238E27FC236}">
                <a16:creationId xmlns:a16="http://schemas.microsoft.com/office/drawing/2014/main" id="{7777D9E2-5776-455A-8DC7-C4C49A9631B0}"/>
              </a:ext>
            </a:extLst>
          </p:cNvPr>
          <p:cNvCxnSpPr/>
          <p:nvPr/>
        </p:nvCxnSpPr>
        <p:spPr>
          <a:xfrm flipV="1">
            <a:off x="2401640" y="1527405"/>
            <a:ext cx="1753072" cy="961861"/>
          </a:xfrm>
          <a:prstGeom prst="straightConnector1">
            <a:avLst/>
          </a:prstGeom>
          <a:noFill/>
          <a:ln w="38100" cap="flat" cmpd="sng">
            <a:solidFill>
              <a:schemeClr val="dk2"/>
            </a:solidFill>
            <a:prstDash val="solid"/>
            <a:miter/>
            <a:headEnd type="none" w="med" len="med"/>
            <a:tailEnd type="triangle" w="lg" len="lg"/>
          </a:ln>
        </p:spPr>
      </p:cxnSp>
      <p:pic>
        <p:nvPicPr>
          <p:cNvPr id="4" name="Picture 3"/>
          <p:cNvPicPr>
            <a:picLocks noChangeAspect="1"/>
          </p:cNvPicPr>
          <p:nvPr/>
        </p:nvPicPr>
        <p:blipFill>
          <a:blip r:embed="rId7"/>
          <a:stretch>
            <a:fillRect/>
          </a:stretch>
        </p:blipFill>
        <p:spPr>
          <a:xfrm>
            <a:off x="470996" y="1115187"/>
            <a:ext cx="2280684" cy="414670"/>
          </a:xfrm>
          <a:prstGeom prst="rect">
            <a:avLst/>
          </a:prstGeom>
        </p:spPr>
      </p:pic>
      <p:pic>
        <p:nvPicPr>
          <p:cNvPr id="7" name="Picture 6"/>
          <p:cNvPicPr>
            <a:picLocks noChangeAspect="1"/>
          </p:cNvPicPr>
          <p:nvPr/>
        </p:nvPicPr>
        <p:blipFill>
          <a:blip r:embed="rId8"/>
          <a:stretch>
            <a:fillRect/>
          </a:stretch>
        </p:blipFill>
        <p:spPr>
          <a:xfrm>
            <a:off x="7402178" y="1615340"/>
            <a:ext cx="1302135" cy="728208"/>
          </a:xfrm>
          <a:prstGeom prst="rect">
            <a:avLst/>
          </a:prstGeom>
        </p:spPr>
      </p:pic>
      <p:pic>
        <p:nvPicPr>
          <p:cNvPr id="14" name="Picture 13"/>
          <p:cNvPicPr>
            <a:picLocks noChangeAspect="1"/>
          </p:cNvPicPr>
          <p:nvPr/>
        </p:nvPicPr>
        <p:blipFill>
          <a:blip r:embed="rId9"/>
          <a:stretch>
            <a:fillRect/>
          </a:stretch>
        </p:blipFill>
        <p:spPr>
          <a:xfrm>
            <a:off x="6411568" y="900394"/>
            <a:ext cx="730458" cy="730458"/>
          </a:xfrm>
          <a:prstGeom prst="rect">
            <a:avLst/>
          </a:prstGeom>
        </p:spPr>
      </p:pic>
      <p:cxnSp>
        <p:nvCxnSpPr>
          <p:cNvPr id="40" name="Shape 434">
            <a:extLst>
              <a:ext uri="{FF2B5EF4-FFF2-40B4-BE49-F238E27FC236}">
                <a16:creationId xmlns:a16="http://schemas.microsoft.com/office/drawing/2014/main" id="{7777D9E2-5776-455A-8DC7-C4C49A9631B0}"/>
              </a:ext>
            </a:extLst>
          </p:cNvPr>
          <p:cNvCxnSpPr>
            <a:stCxn id="11" idx="0"/>
          </p:cNvCxnSpPr>
          <p:nvPr/>
        </p:nvCxnSpPr>
        <p:spPr>
          <a:xfrm flipH="1" flipV="1">
            <a:off x="4578152" y="1706807"/>
            <a:ext cx="29585" cy="719935"/>
          </a:xfrm>
          <a:prstGeom prst="straightConnector1">
            <a:avLst/>
          </a:prstGeom>
          <a:noFill/>
          <a:ln w="38100" cap="flat" cmpd="sng">
            <a:solidFill>
              <a:schemeClr val="dk2"/>
            </a:solidFill>
            <a:prstDash val="solid"/>
            <a:miter/>
            <a:headEnd type="none" w="med" len="med"/>
            <a:tailEnd type="triangle" w="lg" len="lg"/>
          </a:ln>
        </p:spPr>
      </p:cxnSp>
      <p:pic>
        <p:nvPicPr>
          <p:cNvPr id="43" name="Shape 430" descr="Bank">
            <a:extLst>
              <a:ext uri="{FF2B5EF4-FFF2-40B4-BE49-F238E27FC236}">
                <a16:creationId xmlns:a16="http://schemas.microsoft.com/office/drawing/2014/main" id="{F0AD7E7B-AD92-4DAC-B69D-BF1C0D4A0250}"/>
              </a:ext>
            </a:extLst>
          </p:cNvPr>
          <p:cNvPicPr preferRelativeResize="0"/>
          <p:nvPr/>
        </p:nvPicPr>
        <p:blipFill rotWithShape="1">
          <a:blip r:embed="rId3">
            <a:alphaModFix/>
          </a:blip>
          <a:srcRect/>
          <a:stretch/>
        </p:blipFill>
        <p:spPr>
          <a:xfrm>
            <a:off x="4692157" y="4171494"/>
            <a:ext cx="621514" cy="645075"/>
          </a:xfrm>
          <a:prstGeom prst="rect">
            <a:avLst/>
          </a:prstGeom>
          <a:noFill/>
          <a:ln>
            <a:noFill/>
          </a:ln>
        </p:spPr>
      </p:pic>
      <p:pic>
        <p:nvPicPr>
          <p:cNvPr id="46" name="Shape 430" descr="Bank">
            <a:extLst>
              <a:ext uri="{FF2B5EF4-FFF2-40B4-BE49-F238E27FC236}">
                <a16:creationId xmlns:a16="http://schemas.microsoft.com/office/drawing/2014/main" id="{F0AD7E7B-AD92-4DAC-B69D-BF1C0D4A0250}"/>
              </a:ext>
            </a:extLst>
          </p:cNvPr>
          <p:cNvPicPr preferRelativeResize="0"/>
          <p:nvPr/>
        </p:nvPicPr>
        <p:blipFill rotWithShape="1">
          <a:blip r:embed="rId3">
            <a:alphaModFix/>
          </a:blip>
          <a:srcRect/>
          <a:stretch/>
        </p:blipFill>
        <p:spPr>
          <a:xfrm>
            <a:off x="6355598" y="3685572"/>
            <a:ext cx="621514" cy="645075"/>
          </a:xfrm>
          <a:prstGeom prst="rect">
            <a:avLst/>
          </a:prstGeom>
          <a:noFill/>
          <a:ln>
            <a:noFill/>
          </a:ln>
        </p:spPr>
      </p:pic>
      <p:pic>
        <p:nvPicPr>
          <p:cNvPr id="51" name="Shape 430" descr="Bank">
            <a:extLst>
              <a:ext uri="{FF2B5EF4-FFF2-40B4-BE49-F238E27FC236}">
                <a16:creationId xmlns:a16="http://schemas.microsoft.com/office/drawing/2014/main" id="{F0AD7E7B-AD92-4DAC-B69D-BF1C0D4A0250}"/>
              </a:ext>
            </a:extLst>
          </p:cNvPr>
          <p:cNvPicPr preferRelativeResize="0"/>
          <p:nvPr/>
        </p:nvPicPr>
        <p:blipFill rotWithShape="1">
          <a:blip r:embed="rId3">
            <a:alphaModFix/>
          </a:blip>
          <a:srcRect/>
          <a:stretch/>
        </p:blipFill>
        <p:spPr>
          <a:xfrm>
            <a:off x="5790055" y="4378470"/>
            <a:ext cx="621514" cy="645075"/>
          </a:xfrm>
          <a:prstGeom prst="rect">
            <a:avLst/>
          </a:prstGeom>
          <a:noFill/>
          <a:ln>
            <a:noFill/>
          </a:ln>
        </p:spPr>
      </p:pic>
      <p:pic>
        <p:nvPicPr>
          <p:cNvPr id="52" name="Shape 430" descr="Bank">
            <a:extLst>
              <a:ext uri="{FF2B5EF4-FFF2-40B4-BE49-F238E27FC236}">
                <a16:creationId xmlns:a16="http://schemas.microsoft.com/office/drawing/2014/main" id="{F0AD7E7B-AD92-4DAC-B69D-BF1C0D4A0250}"/>
              </a:ext>
            </a:extLst>
          </p:cNvPr>
          <p:cNvPicPr preferRelativeResize="0"/>
          <p:nvPr/>
        </p:nvPicPr>
        <p:blipFill rotWithShape="1">
          <a:blip r:embed="rId3">
            <a:alphaModFix/>
          </a:blip>
          <a:srcRect/>
          <a:stretch/>
        </p:blipFill>
        <p:spPr>
          <a:xfrm>
            <a:off x="3322669" y="4301922"/>
            <a:ext cx="621514" cy="645075"/>
          </a:xfrm>
          <a:prstGeom prst="rect">
            <a:avLst/>
          </a:prstGeom>
          <a:noFill/>
          <a:ln>
            <a:noFill/>
          </a:ln>
        </p:spPr>
      </p:pic>
      <p:sp>
        <p:nvSpPr>
          <p:cNvPr id="54" name="Can 53"/>
          <p:cNvSpPr/>
          <p:nvPr/>
        </p:nvSpPr>
        <p:spPr>
          <a:xfrm>
            <a:off x="4956741" y="4564343"/>
            <a:ext cx="555711" cy="384964"/>
          </a:xfrm>
          <a:prstGeom prst="can">
            <a:avLst>
              <a:gd name="adj" fmla="val 33428"/>
            </a:avLst>
          </a:prstGeom>
          <a:ln w="63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Shape 441">
            <a:extLst>
              <a:ext uri="{FF2B5EF4-FFF2-40B4-BE49-F238E27FC236}">
                <a16:creationId xmlns:a16="http://schemas.microsoft.com/office/drawing/2014/main" id="{F7A711CF-BF0A-4C74-AA1F-68521ABF07D5}"/>
              </a:ext>
            </a:extLst>
          </p:cNvPr>
          <p:cNvSpPr/>
          <p:nvPr/>
        </p:nvSpPr>
        <p:spPr>
          <a:xfrm>
            <a:off x="5279081" y="4790670"/>
            <a:ext cx="463980" cy="250355"/>
          </a:xfrm>
          <a:prstGeom prst="flowChartMagneticDisk">
            <a:avLst/>
          </a:prstGeom>
          <a:solidFill>
            <a:schemeClr val="accent2"/>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
        <p:nvSpPr>
          <p:cNvPr id="24" name="Shape 441">
            <a:extLst>
              <a:ext uri="{FF2B5EF4-FFF2-40B4-BE49-F238E27FC236}">
                <a16:creationId xmlns:a16="http://schemas.microsoft.com/office/drawing/2014/main" id="{F7A711CF-BF0A-4C74-AA1F-68521ABF07D5}"/>
              </a:ext>
            </a:extLst>
          </p:cNvPr>
          <p:cNvSpPr/>
          <p:nvPr/>
        </p:nvSpPr>
        <p:spPr>
          <a:xfrm>
            <a:off x="5234597" y="3859397"/>
            <a:ext cx="463980" cy="250355"/>
          </a:xfrm>
          <a:prstGeom prst="flowChartMagneticDisk">
            <a:avLst/>
          </a:prstGeom>
          <a:solidFill>
            <a:schemeClr val="accent2"/>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marL="0" marR="0" lvl="0" indent="0" algn="ctr" rtl="0">
              <a:spcBef>
                <a:spcPts val="0"/>
              </a:spcBef>
              <a:buNone/>
            </a:pP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14882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ssolve">
                                      <p:cBhvr>
                                        <p:cTn id="10" dur="500"/>
                                        <p:tgtEl>
                                          <p:spTgt spid="9"/>
                                        </p:tgtEl>
                                      </p:cBhvr>
                                    </p:animEffect>
                                  </p:childTnLst>
                                </p:cTn>
                              </p:par>
                              <p:par>
                                <p:cTn id="11" presetID="9"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dissolve">
                                      <p:cBhvr>
                                        <p:cTn id="13" dur="500"/>
                                        <p:tgtEl>
                                          <p:spTgt spid="8"/>
                                        </p:tgtEl>
                                      </p:cBhvr>
                                    </p:animEffect>
                                  </p:childTnLst>
                                </p:cTn>
                              </p:par>
                              <p:par>
                                <p:cTn id="14" presetID="9"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dissolve">
                                      <p:cBhvr>
                                        <p:cTn id="16" dur="500"/>
                                        <p:tgtEl>
                                          <p:spTgt spid="11"/>
                                        </p:tgtEl>
                                      </p:cBhvr>
                                    </p:animEffect>
                                  </p:childTnLst>
                                </p:cTn>
                              </p:par>
                              <p:par>
                                <p:cTn id="17" presetID="9"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par>
                                <p:cTn id="20" presetID="9" presetClass="entr" presetSubtype="0" fill="hold" nodeType="with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dissolve">
                                      <p:cBhvr>
                                        <p:cTn id="22" dur="500"/>
                                        <p:tgtEl>
                                          <p:spTgt spid="52"/>
                                        </p:tgtEl>
                                      </p:cBhvr>
                                    </p:animEffect>
                                  </p:childTnLst>
                                </p:cTn>
                              </p:par>
                              <p:par>
                                <p:cTn id="23" presetID="9" presetClass="entr" presetSubtype="0" fill="hold"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dissolve">
                                      <p:cBhvr>
                                        <p:cTn id="25" dur="500"/>
                                        <p:tgtEl>
                                          <p:spTgt spid="43"/>
                                        </p:tgtEl>
                                      </p:cBhvr>
                                    </p:animEffect>
                                  </p:childTnLst>
                                </p:cTn>
                              </p:par>
                              <p:par>
                                <p:cTn id="26" presetID="9"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animEffect transition="in" filter="dissolve">
                                      <p:cBhvr>
                                        <p:cTn id="31" dur="500"/>
                                        <p:tgtEl>
                                          <p:spTgt spid="51"/>
                                        </p:tgtEl>
                                      </p:cBhvr>
                                    </p:animEffect>
                                  </p:childTnLst>
                                </p:cTn>
                              </p:par>
                              <p:par>
                                <p:cTn id="32" presetID="9" presetClass="entr" presetSubtype="0" fill="hold" nodeType="with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dissolve">
                                      <p:cBhvr>
                                        <p:cTn id="34" dur="500"/>
                                        <p:tgtEl>
                                          <p:spTgt spid="46"/>
                                        </p:tgtEl>
                                      </p:cBhvr>
                                    </p:animEffect>
                                  </p:childTnLst>
                                </p:cTn>
                              </p:par>
                              <p:par>
                                <p:cTn id="35" presetID="9"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dissolve">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dissolve">
                                      <p:cBhvr>
                                        <p:cTn id="42" dur="500"/>
                                        <p:tgtEl>
                                          <p:spTgt spid="29"/>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dissolve">
                                      <p:cBhvr>
                                        <p:cTn id="45" dur="500"/>
                                        <p:tgtEl>
                                          <p:spTgt spid="38"/>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dissolve">
                                      <p:cBhvr>
                                        <p:cTn id="48" dur="500"/>
                                        <p:tgtEl>
                                          <p:spTgt spid="31"/>
                                        </p:tgtEl>
                                      </p:cBhvr>
                                    </p:animEffect>
                                  </p:childTnLst>
                                </p:cTn>
                              </p:par>
                              <p:par>
                                <p:cTn id="49" presetID="9" presetClass="entr" presetSubtype="0"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dissolve">
                                      <p:cBhvr>
                                        <p:cTn id="51" dur="500"/>
                                        <p:tgtEl>
                                          <p:spTgt spid="32"/>
                                        </p:tgtEl>
                                      </p:cBhvr>
                                    </p:animEffect>
                                  </p:childTnLst>
                                </p:cTn>
                              </p:par>
                              <p:par>
                                <p:cTn id="52" presetID="9" presetClass="entr" presetSubtype="0" fill="hold" grpId="0" nodeType="withEffect">
                                  <p:stCondLst>
                                    <p:cond delay="0"/>
                                  </p:stCondLst>
                                  <p:childTnLst>
                                    <p:set>
                                      <p:cBhvr>
                                        <p:cTn id="53" dur="1" fill="hold">
                                          <p:stCondLst>
                                            <p:cond delay="0"/>
                                          </p:stCondLst>
                                        </p:cTn>
                                        <p:tgtEl>
                                          <p:spTgt spid="54"/>
                                        </p:tgtEl>
                                        <p:attrNameLst>
                                          <p:attrName>style.visibility</p:attrName>
                                        </p:attrNameLst>
                                      </p:cBhvr>
                                      <p:to>
                                        <p:strVal val="visible"/>
                                      </p:to>
                                    </p:set>
                                    <p:animEffect transition="in" filter="dissolve">
                                      <p:cBhvr>
                                        <p:cTn id="54" dur="500"/>
                                        <p:tgtEl>
                                          <p:spTgt spid="54"/>
                                        </p:tgtEl>
                                      </p:cBhvr>
                                    </p:animEffect>
                                  </p:childTnLst>
                                </p:cTn>
                              </p:par>
                              <p:par>
                                <p:cTn id="55" presetID="9"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dissolv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grpId="0" nodeType="click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dissolve">
                                      <p:cBhvr>
                                        <p:cTn id="62" dur="500"/>
                                        <p:tgtEl>
                                          <p:spTgt spid="6"/>
                                        </p:tgtEl>
                                      </p:cBhvr>
                                    </p:animEffect>
                                  </p:childTnLst>
                                </p:cTn>
                              </p:par>
                              <p:par>
                                <p:cTn id="63" presetID="9"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dissolve">
                                      <p:cBhvr>
                                        <p:cTn id="65" dur="500"/>
                                        <p:tgtEl>
                                          <p:spTgt spid="24"/>
                                        </p:tgtEl>
                                      </p:cBhvr>
                                    </p:animEffect>
                                  </p:childTnLst>
                                </p:cTn>
                              </p:par>
                              <p:par>
                                <p:cTn id="66" presetID="9" presetClass="entr" presetSubtype="0" fill="hold" grpId="0"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dissolve">
                                      <p:cBhvr>
                                        <p:cTn id="68" dur="500"/>
                                        <p:tgtEl>
                                          <p:spTgt spid="55"/>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dissolve">
                                      <p:cBhvr>
                                        <p:cTn id="73" dur="500"/>
                                        <p:tgtEl>
                                          <p:spTgt spid="37"/>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dissolve">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9" presetClass="entr" presetSubtype="0" fill="hold" grpId="0" nodeType="click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dissolve">
                                      <p:cBhvr>
                                        <p:cTn id="81" dur="500"/>
                                        <p:tgtEl>
                                          <p:spTgt spid="41"/>
                                        </p:tgtEl>
                                      </p:cBhvr>
                                    </p:animEffect>
                                  </p:childTnLst>
                                </p:cTn>
                              </p:par>
                            </p:childTnLst>
                          </p:cTn>
                        </p:par>
                      </p:childTnLst>
                    </p:cTn>
                  </p:par>
                  <p:par>
                    <p:cTn id="82" fill="hold">
                      <p:stCondLst>
                        <p:cond delay="indefinite"/>
                      </p:stCondLst>
                      <p:childTnLst>
                        <p:par>
                          <p:cTn id="83" fill="hold">
                            <p:stCondLst>
                              <p:cond delay="0"/>
                            </p:stCondLst>
                            <p:childTnLst>
                              <p:par>
                                <p:cTn id="84" presetID="9" presetClass="entr" presetSubtype="0" fill="hold" nodeType="click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dissolve">
                                      <p:cBhvr>
                                        <p:cTn id="86" dur="500"/>
                                        <p:tgtEl>
                                          <p:spTgt spid="40"/>
                                        </p:tgtEl>
                                      </p:cBhvr>
                                    </p:animEffect>
                                  </p:childTnLst>
                                </p:cTn>
                              </p:par>
                              <p:par>
                                <p:cTn id="87" presetID="9" presetClass="entr" presetSubtype="0" fill="hold"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dissolve">
                                      <p:cBhvr>
                                        <p:cTn id="89" dur="500"/>
                                        <p:tgtEl>
                                          <p:spTgt spid="44"/>
                                        </p:tgtEl>
                                      </p:cBhvr>
                                    </p:animEffect>
                                  </p:childTnLst>
                                </p:cTn>
                              </p:par>
                              <p:par>
                                <p:cTn id="90" presetID="9" presetClass="entr" presetSubtype="0" fill="hold" nodeType="withEffect">
                                  <p:stCondLst>
                                    <p:cond delay="0"/>
                                  </p:stCondLst>
                                  <p:childTnLst>
                                    <p:set>
                                      <p:cBhvr>
                                        <p:cTn id="91" dur="1" fill="hold">
                                          <p:stCondLst>
                                            <p:cond delay="0"/>
                                          </p:stCondLst>
                                        </p:cTn>
                                        <p:tgtEl>
                                          <p:spTgt spid="45"/>
                                        </p:tgtEl>
                                        <p:attrNameLst>
                                          <p:attrName>style.visibility</p:attrName>
                                        </p:attrNameLst>
                                      </p:cBhvr>
                                      <p:to>
                                        <p:strVal val="visible"/>
                                      </p:to>
                                    </p:set>
                                    <p:animEffect transition="in" filter="dissolve">
                                      <p:cBhvr>
                                        <p:cTn id="92" dur="500"/>
                                        <p:tgtEl>
                                          <p:spTgt spid="45"/>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dissolve">
                                      <p:cBhvr>
                                        <p:cTn id="97" dur="500"/>
                                        <p:tgtEl>
                                          <p:spTgt spid="2"/>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4"/>
                                        </p:tgtEl>
                                        <p:attrNameLst>
                                          <p:attrName>style.visibility</p:attrName>
                                        </p:attrNameLst>
                                      </p:cBhvr>
                                      <p:to>
                                        <p:strVal val="visible"/>
                                      </p:to>
                                    </p:set>
                                    <p:animEffect transition="in" filter="dissolve">
                                      <p:cBhvr>
                                        <p:cTn id="102" dur="500"/>
                                        <p:tgtEl>
                                          <p:spTgt spid="4"/>
                                        </p:tgtEl>
                                      </p:cBhvr>
                                    </p:animEffect>
                                  </p:childTnLst>
                                </p:cTn>
                              </p:par>
                            </p:childTnLst>
                          </p:cTn>
                        </p:par>
                      </p:childTnLst>
                    </p:cTn>
                  </p:par>
                  <p:par>
                    <p:cTn id="103" fill="hold">
                      <p:stCondLst>
                        <p:cond delay="indefinite"/>
                      </p:stCondLst>
                      <p:childTnLst>
                        <p:par>
                          <p:cTn id="104" fill="hold">
                            <p:stCondLst>
                              <p:cond delay="0"/>
                            </p:stCondLst>
                            <p:childTnLst>
                              <p:par>
                                <p:cTn id="105" presetID="17" presetClass="entr" presetSubtype="10" fill="hold" grpId="0" nodeType="clickEffect">
                                  <p:stCondLst>
                                    <p:cond delay="0"/>
                                  </p:stCondLst>
                                  <p:childTnLst>
                                    <p:set>
                                      <p:cBhvr>
                                        <p:cTn id="106" dur="1" fill="hold">
                                          <p:stCondLst>
                                            <p:cond delay="0"/>
                                          </p:stCondLst>
                                        </p:cTn>
                                        <p:tgtEl>
                                          <p:spTgt spid="48"/>
                                        </p:tgtEl>
                                        <p:attrNameLst>
                                          <p:attrName>style.visibility</p:attrName>
                                        </p:attrNameLst>
                                      </p:cBhvr>
                                      <p:to>
                                        <p:strVal val="visible"/>
                                      </p:to>
                                    </p:set>
                                    <p:anim calcmode="lin" valueType="num">
                                      <p:cBhvr>
                                        <p:cTn id="107" dur="500" fill="hold"/>
                                        <p:tgtEl>
                                          <p:spTgt spid="48"/>
                                        </p:tgtEl>
                                        <p:attrNameLst>
                                          <p:attrName>ppt_w</p:attrName>
                                        </p:attrNameLst>
                                      </p:cBhvr>
                                      <p:tavLst>
                                        <p:tav tm="0">
                                          <p:val>
                                            <p:fltVal val="0"/>
                                          </p:val>
                                        </p:tav>
                                        <p:tav tm="100000">
                                          <p:val>
                                            <p:strVal val="#ppt_w"/>
                                          </p:val>
                                        </p:tav>
                                      </p:tavLst>
                                    </p:anim>
                                    <p:anim calcmode="lin" valueType="num">
                                      <p:cBhvr>
                                        <p:cTn id="108" dur="500" fill="hold"/>
                                        <p:tgtEl>
                                          <p:spTgt spid="48"/>
                                        </p:tgtEl>
                                        <p:attrNameLst>
                                          <p:attrName>ppt_h</p:attrName>
                                        </p:attrNameLst>
                                      </p:cBhvr>
                                      <p:tavLst>
                                        <p:tav tm="0">
                                          <p:val>
                                            <p:strVal val="#ppt_h"/>
                                          </p:val>
                                        </p:tav>
                                        <p:tav tm="100000">
                                          <p:val>
                                            <p:strVal val="#ppt_h"/>
                                          </p:val>
                                        </p:tav>
                                      </p:tavLst>
                                    </p:anim>
                                  </p:childTnLst>
                                </p:cTn>
                              </p:par>
                              <p:par>
                                <p:cTn id="109" presetID="17" presetClass="entr" presetSubtype="10" fill="hold" grpId="0" nodeType="withEffect">
                                  <p:stCondLst>
                                    <p:cond delay="0"/>
                                  </p:stCondLst>
                                  <p:childTnLst>
                                    <p:set>
                                      <p:cBhvr>
                                        <p:cTn id="110" dur="1" fill="hold">
                                          <p:stCondLst>
                                            <p:cond delay="0"/>
                                          </p:stCondLst>
                                        </p:cTn>
                                        <p:tgtEl>
                                          <p:spTgt spid="50"/>
                                        </p:tgtEl>
                                        <p:attrNameLst>
                                          <p:attrName>style.visibility</p:attrName>
                                        </p:attrNameLst>
                                      </p:cBhvr>
                                      <p:to>
                                        <p:strVal val="visible"/>
                                      </p:to>
                                    </p:set>
                                    <p:anim calcmode="lin" valueType="num">
                                      <p:cBhvr>
                                        <p:cTn id="111" dur="500" fill="hold"/>
                                        <p:tgtEl>
                                          <p:spTgt spid="50"/>
                                        </p:tgtEl>
                                        <p:attrNameLst>
                                          <p:attrName>ppt_w</p:attrName>
                                        </p:attrNameLst>
                                      </p:cBhvr>
                                      <p:tavLst>
                                        <p:tav tm="0">
                                          <p:val>
                                            <p:fltVal val="0"/>
                                          </p:val>
                                        </p:tav>
                                        <p:tav tm="100000">
                                          <p:val>
                                            <p:strVal val="#ppt_w"/>
                                          </p:val>
                                        </p:tav>
                                      </p:tavLst>
                                    </p:anim>
                                    <p:anim calcmode="lin" valueType="num">
                                      <p:cBhvr>
                                        <p:cTn id="112" dur="500" fill="hold"/>
                                        <p:tgtEl>
                                          <p:spTgt spid="50"/>
                                        </p:tgtEl>
                                        <p:attrNameLst>
                                          <p:attrName>ppt_h</p:attrName>
                                        </p:attrNameLst>
                                      </p:cBhvr>
                                      <p:tavLst>
                                        <p:tav tm="0">
                                          <p:val>
                                            <p:strVal val="#ppt_h"/>
                                          </p:val>
                                        </p:tav>
                                        <p:tav tm="100000">
                                          <p:val>
                                            <p:strVal val="#ppt_h"/>
                                          </p:val>
                                        </p:tav>
                                      </p:tavLst>
                                    </p:anim>
                                  </p:childTnLst>
                                </p:cTn>
                              </p:par>
                            </p:childTnLst>
                          </p:cTn>
                        </p:par>
                      </p:childTnLst>
                    </p:cTn>
                  </p:par>
                  <p:par>
                    <p:cTn id="113" fill="hold">
                      <p:stCondLst>
                        <p:cond delay="indefinite"/>
                      </p:stCondLst>
                      <p:childTnLst>
                        <p:par>
                          <p:cTn id="114" fill="hold">
                            <p:stCondLst>
                              <p:cond delay="0"/>
                            </p:stCondLst>
                            <p:childTnLst>
                              <p:par>
                                <p:cTn id="115" presetID="9" presetClass="entr" presetSubtype="0" fill="hold" nodeType="clickEffect">
                                  <p:stCondLst>
                                    <p:cond delay="0"/>
                                  </p:stCondLst>
                                  <p:childTnLst>
                                    <p:set>
                                      <p:cBhvr>
                                        <p:cTn id="116" dur="1" fill="hold">
                                          <p:stCondLst>
                                            <p:cond delay="0"/>
                                          </p:stCondLst>
                                        </p:cTn>
                                        <p:tgtEl>
                                          <p:spTgt spid="14"/>
                                        </p:tgtEl>
                                        <p:attrNameLst>
                                          <p:attrName>style.visibility</p:attrName>
                                        </p:attrNameLst>
                                      </p:cBhvr>
                                      <p:to>
                                        <p:strVal val="visible"/>
                                      </p:to>
                                    </p:set>
                                    <p:animEffect transition="in" filter="dissolve">
                                      <p:cBhvr>
                                        <p:cTn id="117" dur="500"/>
                                        <p:tgtEl>
                                          <p:spTgt spid="14"/>
                                        </p:tgtEl>
                                      </p:cBhvr>
                                    </p:animEffect>
                                  </p:childTnLst>
                                </p:cTn>
                              </p:par>
                              <p:par>
                                <p:cTn id="118" presetID="9" presetClass="entr" presetSubtype="0" fill="hold" nodeType="withEffect">
                                  <p:stCondLst>
                                    <p:cond delay="0"/>
                                  </p:stCondLst>
                                  <p:childTnLst>
                                    <p:set>
                                      <p:cBhvr>
                                        <p:cTn id="119" dur="1" fill="hold">
                                          <p:stCondLst>
                                            <p:cond delay="0"/>
                                          </p:stCondLst>
                                        </p:cTn>
                                        <p:tgtEl>
                                          <p:spTgt spid="22"/>
                                        </p:tgtEl>
                                        <p:attrNameLst>
                                          <p:attrName>style.visibility</p:attrName>
                                        </p:attrNameLst>
                                      </p:cBhvr>
                                      <p:to>
                                        <p:strVal val="visible"/>
                                      </p:to>
                                    </p:set>
                                    <p:animEffect transition="in" filter="dissolve">
                                      <p:cBhvr>
                                        <p:cTn id="120" dur="500"/>
                                        <p:tgtEl>
                                          <p:spTgt spid="22"/>
                                        </p:tgtEl>
                                      </p:cBhvr>
                                    </p:animEffect>
                                  </p:childTnLst>
                                </p:cTn>
                              </p:par>
                              <p:par>
                                <p:cTn id="121" presetID="9" presetClass="entr" presetSubtype="0" fill="hold" nodeType="withEffect">
                                  <p:stCondLst>
                                    <p:cond delay="0"/>
                                  </p:stCondLst>
                                  <p:childTnLst>
                                    <p:set>
                                      <p:cBhvr>
                                        <p:cTn id="122" dur="1" fill="hold">
                                          <p:stCondLst>
                                            <p:cond delay="0"/>
                                          </p:stCondLst>
                                        </p:cTn>
                                        <p:tgtEl>
                                          <p:spTgt spid="53"/>
                                        </p:tgtEl>
                                        <p:attrNameLst>
                                          <p:attrName>style.visibility</p:attrName>
                                        </p:attrNameLst>
                                      </p:cBhvr>
                                      <p:to>
                                        <p:strVal val="visible"/>
                                      </p:to>
                                    </p:set>
                                    <p:animEffect transition="in" filter="dissolve">
                                      <p:cBhvr>
                                        <p:cTn id="123" dur="500"/>
                                        <p:tgtEl>
                                          <p:spTgt spid="53"/>
                                        </p:tgtEl>
                                      </p:cBhvr>
                                    </p:animEffect>
                                  </p:childTnLst>
                                </p:cTn>
                              </p:par>
                              <p:par>
                                <p:cTn id="124" presetID="9" presetClass="entr" presetSubtype="0" fill="hold" nodeType="withEffect">
                                  <p:stCondLst>
                                    <p:cond delay="0"/>
                                  </p:stCondLst>
                                  <p:childTnLst>
                                    <p:set>
                                      <p:cBhvr>
                                        <p:cTn id="125" dur="1" fill="hold">
                                          <p:stCondLst>
                                            <p:cond delay="0"/>
                                          </p:stCondLst>
                                        </p:cTn>
                                        <p:tgtEl>
                                          <p:spTgt spid="7"/>
                                        </p:tgtEl>
                                        <p:attrNameLst>
                                          <p:attrName>style.visibility</p:attrName>
                                        </p:attrNameLst>
                                      </p:cBhvr>
                                      <p:to>
                                        <p:strVal val="visible"/>
                                      </p:to>
                                    </p:set>
                                    <p:animEffect transition="in" filter="dissolve">
                                      <p:cBhvr>
                                        <p:cTn id="126" dur="500"/>
                                        <p:tgtEl>
                                          <p:spTgt spid="7"/>
                                        </p:tgtEl>
                                      </p:cBhvr>
                                    </p:animEffect>
                                  </p:childTnLst>
                                </p:cTn>
                              </p:par>
                            </p:childTnLst>
                          </p:cTn>
                        </p:par>
                      </p:childTnLst>
                    </p:cTn>
                  </p:par>
                  <p:par>
                    <p:cTn id="127" fill="hold">
                      <p:stCondLst>
                        <p:cond delay="indefinite"/>
                      </p:stCondLst>
                      <p:childTnLst>
                        <p:par>
                          <p:cTn id="128" fill="hold">
                            <p:stCondLst>
                              <p:cond delay="0"/>
                            </p:stCondLst>
                            <p:childTnLst>
                              <p:par>
                                <p:cTn id="129" presetID="9" presetClass="entr" presetSubtype="0" fill="hold"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dissolve">
                                      <p:cBhvr>
                                        <p:cTn id="13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p:bldP spid="6" grpId="0" animBg="1"/>
      <p:bldP spid="29" grpId="0" animBg="1"/>
      <p:bldP spid="30" grpId="0" animBg="1"/>
      <p:bldP spid="31" grpId="0" animBg="1"/>
      <p:bldP spid="32" grpId="0" animBg="1"/>
      <p:bldP spid="37" grpId="0" animBg="1"/>
      <p:bldP spid="38" grpId="0" animBg="1"/>
      <p:bldP spid="39" grpId="0" animBg="1"/>
      <p:bldP spid="41" grpId="0" animBg="1"/>
      <p:bldP spid="54" grpId="0" animBg="1"/>
      <p:bldP spid="55" grpId="0" animBg="1"/>
      <p:bldP spid="2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79406" y="247449"/>
            <a:ext cx="2775370" cy="2190432"/>
          </a:xfrm>
          <a:prstGeom prst="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an 68"/>
          <p:cNvSpPr/>
          <p:nvPr/>
        </p:nvSpPr>
        <p:spPr>
          <a:xfrm>
            <a:off x="992919" y="3187199"/>
            <a:ext cx="375605" cy="302255"/>
          </a:xfrm>
          <a:prstGeom prst="can">
            <a:avLst/>
          </a:prstGeom>
          <a:solidFill>
            <a:schemeClr val="accent5">
              <a:lumMod val="75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8" name="Can 67"/>
          <p:cNvSpPr/>
          <p:nvPr/>
        </p:nvSpPr>
        <p:spPr>
          <a:xfrm>
            <a:off x="4183324" y="2978960"/>
            <a:ext cx="349643" cy="254298"/>
          </a:xfrm>
          <a:prstGeom prst="can">
            <a:avLst/>
          </a:prstGeom>
          <a:solidFill>
            <a:schemeClr val="accent5">
              <a:lumMod val="75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5" name="Can 64"/>
          <p:cNvSpPr/>
          <p:nvPr/>
        </p:nvSpPr>
        <p:spPr>
          <a:xfrm>
            <a:off x="2841486" y="2940299"/>
            <a:ext cx="536503" cy="359942"/>
          </a:xfrm>
          <a:prstGeom prst="can">
            <a:avLst/>
          </a:prstGeom>
          <a:solidFill>
            <a:schemeClr val="accent5">
              <a:lumMod val="75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0" name="Can 59"/>
          <p:cNvSpPr/>
          <p:nvPr/>
        </p:nvSpPr>
        <p:spPr>
          <a:xfrm>
            <a:off x="1212324" y="4410579"/>
            <a:ext cx="536503" cy="359942"/>
          </a:xfrm>
          <a:prstGeom prst="can">
            <a:avLst/>
          </a:prstGeom>
          <a:solidFill>
            <a:schemeClr val="accent5">
              <a:lumMod val="75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IR</a:t>
            </a:r>
          </a:p>
        </p:txBody>
      </p:sp>
      <p:pic>
        <p:nvPicPr>
          <p:cNvPr id="9" name="Shape 426" descr="Bank">
            <a:extLst>
              <a:ext uri="{FF2B5EF4-FFF2-40B4-BE49-F238E27FC236}">
                <a16:creationId xmlns:a16="http://schemas.microsoft.com/office/drawing/2014/main" id="{E7596D58-768B-462D-9A71-81829CF24078}"/>
              </a:ext>
            </a:extLst>
          </p:cNvPr>
          <p:cNvPicPr preferRelativeResize="0"/>
          <p:nvPr/>
        </p:nvPicPr>
        <p:blipFill rotWithShape="1">
          <a:blip r:embed="rId3">
            <a:alphaModFix/>
          </a:blip>
          <a:srcRect/>
          <a:stretch/>
        </p:blipFill>
        <p:spPr>
          <a:xfrm>
            <a:off x="1086307" y="3325120"/>
            <a:ext cx="1288800" cy="1194900"/>
          </a:xfrm>
          <a:prstGeom prst="rect">
            <a:avLst/>
          </a:prstGeom>
          <a:noFill/>
          <a:ln>
            <a:noFill/>
          </a:ln>
        </p:spPr>
      </p:pic>
      <p:pic>
        <p:nvPicPr>
          <p:cNvPr id="5" name="Shape 421" descr="Bank">
            <a:extLst>
              <a:ext uri="{FF2B5EF4-FFF2-40B4-BE49-F238E27FC236}">
                <a16:creationId xmlns:a16="http://schemas.microsoft.com/office/drawing/2014/main" id="{A23A9463-F91C-4B6F-8417-FAE043219DD1}"/>
              </a:ext>
            </a:extLst>
          </p:cNvPr>
          <p:cNvPicPr preferRelativeResize="0"/>
          <p:nvPr/>
        </p:nvPicPr>
        <p:blipFill rotWithShape="1">
          <a:blip r:embed="rId3">
            <a:alphaModFix/>
          </a:blip>
          <a:srcRect/>
          <a:stretch/>
        </p:blipFill>
        <p:spPr>
          <a:xfrm>
            <a:off x="734550" y="2289275"/>
            <a:ext cx="1079700" cy="1001100"/>
          </a:xfrm>
          <a:prstGeom prst="rect">
            <a:avLst/>
          </a:prstGeom>
          <a:noFill/>
          <a:ln>
            <a:noFill/>
          </a:ln>
        </p:spPr>
      </p:pic>
      <p:sp>
        <p:nvSpPr>
          <p:cNvPr id="6" name="Shape 422">
            <a:extLst>
              <a:ext uri="{FF2B5EF4-FFF2-40B4-BE49-F238E27FC236}">
                <a16:creationId xmlns:a16="http://schemas.microsoft.com/office/drawing/2014/main" id="{62A60EE1-F688-4B10-83ED-782AF6444695}"/>
              </a:ext>
            </a:extLst>
          </p:cNvPr>
          <p:cNvSpPr/>
          <p:nvPr/>
        </p:nvSpPr>
        <p:spPr>
          <a:xfrm>
            <a:off x="1582874" y="4152581"/>
            <a:ext cx="875832" cy="441518"/>
          </a:xfrm>
          <a:prstGeom prst="flowChartMagneticDisk">
            <a:avLst/>
          </a:prstGeom>
          <a:solidFill>
            <a:schemeClr val="bg2">
              <a:lumMod val="60000"/>
              <a:lumOff val="40000"/>
            </a:schemeClr>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r>
              <a:rPr lang="de-DE" sz="1400">
                <a:solidFill>
                  <a:schemeClr val="lt1"/>
                </a:solidFill>
                <a:latin typeface="Calibri"/>
                <a:ea typeface="Calibri"/>
                <a:cs typeface="Calibri"/>
                <a:sym typeface="Calibri"/>
              </a:rPr>
              <a:t>RIM</a:t>
            </a:r>
          </a:p>
        </p:txBody>
      </p:sp>
      <p:pic>
        <p:nvPicPr>
          <p:cNvPr id="8" name="Shape 425" descr="Bank">
            <a:extLst>
              <a:ext uri="{FF2B5EF4-FFF2-40B4-BE49-F238E27FC236}">
                <a16:creationId xmlns:a16="http://schemas.microsoft.com/office/drawing/2014/main" id="{0B9B03F6-DA91-45AD-96B6-22333BD09B71}"/>
              </a:ext>
            </a:extLst>
          </p:cNvPr>
          <p:cNvPicPr preferRelativeResize="0"/>
          <p:nvPr/>
        </p:nvPicPr>
        <p:blipFill rotWithShape="1">
          <a:blip r:embed="rId3">
            <a:alphaModFix/>
          </a:blip>
          <a:srcRect/>
          <a:stretch/>
        </p:blipFill>
        <p:spPr>
          <a:xfrm>
            <a:off x="2412189" y="2840556"/>
            <a:ext cx="547799" cy="508200"/>
          </a:xfrm>
          <a:prstGeom prst="rect">
            <a:avLst/>
          </a:prstGeom>
          <a:noFill/>
          <a:ln>
            <a:noFill/>
          </a:ln>
        </p:spPr>
      </p:pic>
      <p:pic>
        <p:nvPicPr>
          <p:cNvPr id="10" name="Shape 427" descr="Bank">
            <a:extLst>
              <a:ext uri="{FF2B5EF4-FFF2-40B4-BE49-F238E27FC236}">
                <a16:creationId xmlns:a16="http://schemas.microsoft.com/office/drawing/2014/main" id="{5E32E143-C05A-4EAB-A164-8E65947768E5}"/>
              </a:ext>
            </a:extLst>
          </p:cNvPr>
          <p:cNvPicPr preferRelativeResize="0"/>
          <p:nvPr/>
        </p:nvPicPr>
        <p:blipFill rotWithShape="1">
          <a:blip r:embed="rId3">
            <a:alphaModFix/>
          </a:blip>
          <a:srcRect/>
          <a:stretch/>
        </p:blipFill>
        <p:spPr>
          <a:xfrm>
            <a:off x="3121424" y="3529069"/>
            <a:ext cx="705300" cy="654000"/>
          </a:xfrm>
          <a:prstGeom prst="rect">
            <a:avLst/>
          </a:prstGeom>
          <a:noFill/>
          <a:ln>
            <a:noFill/>
          </a:ln>
        </p:spPr>
      </p:pic>
      <p:cxnSp>
        <p:nvCxnSpPr>
          <p:cNvPr id="14" name="Shape 431">
            <a:extLst>
              <a:ext uri="{FF2B5EF4-FFF2-40B4-BE49-F238E27FC236}">
                <a16:creationId xmlns:a16="http://schemas.microsoft.com/office/drawing/2014/main" id="{7251CE6B-5108-49B4-8199-B16AF0DC7DB4}"/>
              </a:ext>
            </a:extLst>
          </p:cNvPr>
          <p:cNvCxnSpPr/>
          <p:nvPr/>
        </p:nvCxnSpPr>
        <p:spPr>
          <a:xfrm rot="10800000" flipH="1">
            <a:off x="1809114" y="1601299"/>
            <a:ext cx="561000" cy="956100"/>
          </a:xfrm>
          <a:prstGeom prst="straightConnector1">
            <a:avLst/>
          </a:prstGeom>
          <a:noFill/>
          <a:ln w="38100" cap="flat" cmpd="sng">
            <a:solidFill>
              <a:schemeClr val="dk2"/>
            </a:solidFill>
            <a:prstDash val="solid"/>
            <a:miter/>
            <a:headEnd type="none" w="med" len="med"/>
            <a:tailEnd type="triangle" w="lg" len="lg"/>
          </a:ln>
        </p:spPr>
      </p:cxnSp>
      <p:cxnSp>
        <p:nvCxnSpPr>
          <p:cNvPr id="15" name="Shape 432">
            <a:extLst>
              <a:ext uri="{FF2B5EF4-FFF2-40B4-BE49-F238E27FC236}">
                <a16:creationId xmlns:a16="http://schemas.microsoft.com/office/drawing/2014/main" id="{3EDC2713-23DA-4349-8AC0-36B4426CA986}"/>
              </a:ext>
            </a:extLst>
          </p:cNvPr>
          <p:cNvCxnSpPr/>
          <p:nvPr/>
        </p:nvCxnSpPr>
        <p:spPr>
          <a:xfrm rot="10800000" flipH="1">
            <a:off x="1991183" y="1595213"/>
            <a:ext cx="759900" cy="1867200"/>
          </a:xfrm>
          <a:prstGeom prst="straightConnector1">
            <a:avLst/>
          </a:prstGeom>
          <a:noFill/>
          <a:ln w="38100" cap="flat" cmpd="sng">
            <a:solidFill>
              <a:schemeClr val="dk2"/>
            </a:solidFill>
            <a:prstDash val="solid"/>
            <a:miter/>
            <a:headEnd type="none" w="med" len="med"/>
            <a:tailEnd type="triangle" w="lg" len="lg"/>
          </a:ln>
        </p:spPr>
      </p:cxnSp>
      <p:cxnSp>
        <p:nvCxnSpPr>
          <p:cNvPr id="16" name="Shape 433">
            <a:extLst>
              <a:ext uri="{FF2B5EF4-FFF2-40B4-BE49-F238E27FC236}">
                <a16:creationId xmlns:a16="http://schemas.microsoft.com/office/drawing/2014/main" id="{53C6C274-DCCD-49B3-8235-3BDCD2B57750}"/>
              </a:ext>
            </a:extLst>
          </p:cNvPr>
          <p:cNvCxnSpPr/>
          <p:nvPr/>
        </p:nvCxnSpPr>
        <p:spPr>
          <a:xfrm rot="10800000" flipH="1">
            <a:off x="2809592" y="1602077"/>
            <a:ext cx="294900" cy="1370400"/>
          </a:xfrm>
          <a:prstGeom prst="straightConnector1">
            <a:avLst/>
          </a:prstGeom>
          <a:noFill/>
          <a:ln w="38100" cap="flat" cmpd="sng">
            <a:solidFill>
              <a:schemeClr val="dk2"/>
            </a:solidFill>
            <a:prstDash val="solid"/>
            <a:miter/>
            <a:headEnd type="none" w="med" len="med"/>
            <a:tailEnd type="triangle" w="lg" len="lg"/>
          </a:ln>
        </p:spPr>
      </p:cxnSp>
      <p:sp>
        <p:nvSpPr>
          <p:cNvPr id="22" name="Shape 439">
            <a:extLst>
              <a:ext uri="{FF2B5EF4-FFF2-40B4-BE49-F238E27FC236}">
                <a16:creationId xmlns:a16="http://schemas.microsoft.com/office/drawing/2014/main" id="{CDA4A67F-9442-41EA-AF4C-D14520F34770}"/>
              </a:ext>
            </a:extLst>
          </p:cNvPr>
          <p:cNvSpPr/>
          <p:nvPr/>
        </p:nvSpPr>
        <p:spPr>
          <a:xfrm>
            <a:off x="2558329" y="3187710"/>
            <a:ext cx="587680" cy="274777"/>
          </a:xfrm>
          <a:prstGeom prst="flowChartMagneticDisk">
            <a:avLst/>
          </a:prstGeom>
          <a:solidFill>
            <a:schemeClr val="bg2">
              <a:lumMod val="60000"/>
              <a:lumOff val="40000"/>
            </a:schemeClr>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endParaRPr lang="de-DE" sz="1400">
              <a:solidFill>
                <a:schemeClr val="lt1"/>
              </a:solidFill>
              <a:latin typeface="Calibri"/>
              <a:ea typeface="Calibri"/>
              <a:cs typeface="Calibri"/>
              <a:sym typeface="Calibri"/>
            </a:endParaRPr>
          </a:p>
        </p:txBody>
      </p:sp>
      <p:sp>
        <p:nvSpPr>
          <p:cNvPr id="23" name="Shape 440">
            <a:extLst>
              <a:ext uri="{FF2B5EF4-FFF2-40B4-BE49-F238E27FC236}">
                <a16:creationId xmlns:a16="http://schemas.microsoft.com/office/drawing/2014/main" id="{2BCF9ECB-6245-4A5C-A3DA-F8E203D132BA}"/>
              </a:ext>
            </a:extLst>
          </p:cNvPr>
          <p:cNvSpPr/>
          <p:nvPr/>
        </p:nvSpPr>
        <p:spPr>
          <a:xfrm>
            <a:off x="1158781" y="3005463"/>
            <a:ext cx="666539" cy="364655"/>
          </a:xfrm>
          <a:prstGeom prst="flowChartMagneticDisk">
            <a:avLst/>
          </a:prstGeom>
          <a:solidFill>
            <a:schemeClr val="bg2">
              <a:lumMod val="60000"/>
              <a:lumOff val="40000"/>
            </a:schemeClr>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endParaRPr lang="de-DE" sz="1400">
              <a:solidFill>
                <a:schemeClr val="lt1"/>
              </a:solidFill>
              <a:latin typeface="Calibri"/>
              <a:ea typeface="Calibri"/>
              <a:cs typeface="Calibri"/>
              <a:sym typeface="Calibri"/>
            </a:endParaRPr>
          </a:p>
        </p:txBody>
      </p:sp>
      <p:sp>
        <p:nvSpPr>
          <p:cNvPr id="26" name="Shape 443">
            <a:extLst>
              <a:ext uri="{FF2B5EF4-FFF2-40B4-BE49-F238E27FC236}">
                <a16:creationId xmlns:a16="http://schemas.microsoft.com/office/drawing/2014/main" id="{A4B955E5-BB42-4A9C-B3B5-38DBCD76FB5E}"/>
              </a:ext>
            </a:extLst>
          </p:cNvPr>
          <p:cNvSpPr/>
          <p:nvPr/>
        </p:nvSpPr>
        <p:spPr>
          <a:xfrm>
            <a:off x="3366789" y="3960524"/>
            <a:ext cx="666539" cy="364655"/>
          </a:xfrm>
          <a:prstGeom prst="flowChartMagneticDisk">
            <a:avLst/>
          </a:prstGeom>
          <a:solidFill>
            <a:schemeClr val="bg2">
              <a:lumMod val="60000"/>
              <a:lumOff val="40000"/>
            </a:schemeClr>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endParaRPr lang="de-DE" sz="1400">
              <a:solidFill>
                <a:schemeClr val="lt1"/>
              </a:solidFill>
              <a:latin typeface="Calibri"/>
              <a:ea typeface="Calibri"/>
              <a:cs typeface="Calibri"/>
              <a:sym typeface="Calibri"/>
            </a:endParaRPr>
          </a:p>
        </p:txBody>
      </p:sp>
      <p:pic>
        <p:nvPicPr>
          <p:cNvPr id="11" name="Shape 428" descr="Bank">
            <a:extLst>
              <a:ext uri="{FF2B5EF4-FFF2-40B4-BE49-F238E27FC236}">
                <a16:creationId xmlns:a16="http://schemas.microsoft.com/office/drawing/2014/main" id="{59A8EC41-2DB3-49E6-8502-035939C715E3}"/>
              </a:ext>
            </a:extLst>
          </p:cNvPr>
          <p:cNvPicPr preferRelativeResize="0"/>
          <p:nvPr/>
        </p:nvPicPr>
        <p:blipFill rotWithShape="1">
          <a:blip r:embed="rId3">
            <a:alphaModFix/>
          </a:blip>
          <a:srcRect/>
          <a:stretch/>
        </p:blipFill>
        <p:spPr>
          <a:xfrm>
            <a:off x="3074826" y="2342064"/>
            <a:ext cx="1005000" cy="931800"/>
          </a:xfrm>
          <a:prstGeom prst="rect">
            <a:avLst/>
          </a:prstGeom>
          <a:noFill/>
          <a:ln>
            <a:noFill/>
          </a:ln>
        </p:spPr>
      </p:pic>
      <p:pic>
        <p:nvPicPr>
          <p:cNvPr id="12" name="Shape 429" descr="Bank">
            <a:extLst>
              <a:ext uri="{FF2B5EF4-FFF2-40B4-BE49-F238E27FC236}">
                <a16:creationId xmlns:a16="http://schemas.microsoft.com/office/drawing/2014/main" id="{07264584-4FD6-4C2B-BD8E-A76FD7852CCF}"/>
              </a:ext>
            </a:extLst>
          </p:cNvPr>
          <p:cNvPicPr preferRelativeResize="0"/>
          <p:nvPr/>
        </p:nvPicPr>
        <p:blipFill rotWithShape="1">
          <a:blip r:embed="rId3">
            <a:alphaModFix/>
          </a:blip>
          <a:srcRect/>
          <a:stretch/>
        </p:blipFill>
        <p:spPr>
          <a:xfrm>
            <a:off x="4938987" y="2700492"/>
            <a:ext cx="824400" cy="764400"/>
          </a:xfrm>
          <a:prstGeom prst="rect">
            <a:avLst/>
          </a:prstGeom>
          <a:noFill/>
          <a:ln>
            <a:noFill/>
          </a:ln>
        </p:spPr>
      </p:pic>
      <p:pic>
        <p:nvPicPr>
          <p:cNvPr id="13" name="Shape 430" descr="Bank">
            <a:extLst>
              <a:ext uri="{FF2B5EF4-FFF2-40B4-BE49-F238E27FC236}">
                <a16:creationId xmlns:a16="http://schemas.microsoft.com/office/drawing/2014/main" id="{F0AD7E7B-AD92-4DAC-B69D-BF1C0D4A0250}"/>
              </a:ext>
            </a:extLst>
          </p:cNvPr>
          <p:cNvPicPr preferRelativeResize="0"/>
          <p:nvPr/>
        </p:nvPicPr>
        <p:blipFill rotWithShape="1">
          <a:blip r:embed="rId3">
            <a:alphaModFix/>
          </a:blip>
          <a:srcRect/>
          <a:stretch/>
        </p:blipFill>
        <p:spPr>
          <a:xfrm>
            <a:off x="4344649" y="3489454"/>
            <a:ext cx="577800" cy="535799"/>
          </a:xfrm>
          <a:prstGeom prst="rect">
            <a:avLst/>
          </a:prstGeom>
          <a:noFill/>
          <a:ln>
            <a:noFill/>
          </a:ln>
        </p:spPr>
      </p:pic>
      <p:cxnSp>
        <p:nvCxnSpPr>
          <p:cNvPr id="18" name="Shape 435">
            <a:extLst>
              <a:ext uri="{FF2B5EF4-FFF2-40B4-BE49-F238E27FC236}">
                <a16:creationId xmlns:a16="http://schemas.microsoft.com/office/drawing/2014/main" id="{D7D0A321-0E6E-4D8D-A94F-8D0D6B88FADC}"/>
              </a:ext>
            </a:extLst>
          </p:cNvPr>
          <p:cNvCxnSpPr/>
          <p:nvPr/>
        </p:nvCxnSpPr>
        <p:spPr>
          <a:xfrm rot="10800000">
            <a:off x="3831550" y="1602077"/>
            <a:ext cx="55500" cy="868200"/>
          </a:xfrm>
          <a:prstGeom prst="straightConnector1">
            <a:avLst/>
          </a:prstGeom>
          <a:noFill/>
          <a:ln w="38100" cap="flat" cmpd="sng">
            <a:solidFill>
              <a:schemeClr val="dk2"/>
            </a:solidFill>
            <a:prstDash val="solid"/>
            <a:miter/>
            <a:headEnd type="none" w="med" len="med"/>
            <a:tailEnd type="triangle" w="lg" len="lg"/>
          </a:ln>
        </p:spPr>
      </p:cxnSp>
      <p:cxnSp>
        <p:nvCxnSpPr>
          <p:cNvPr id="19" name="Shape 436">
            <a:extLst>
              <a:ext uri="{FF2B5EF4-FFF2-40B4-BE49-F238E27FC236}">
                <a16:creationId xmlns:a16="http://schemas.microsoft.com/office/drawing/2014/main" id="{2F4FE69E-29DB-4087-89B6-5056CC636472}"/>
              </a:ext>
            </a:extLst>
          </p:cNvPr>
          <p:cNvCxnSpPr/>
          <p:nvPr/>
        </p:nvCxnSpPr>
        <p:spPr>
          <a:xfrm rot="10800000">
            <a:off x="4178328" y="1602077"/>
            <a:ext cx="474900" cy="1791300"/>
          </a:xfrm>
          <a:prstGeom prst="straightConnector1">
            <a:avLst/>
          </a:prstGeom>
          <a:noFill/>
          <a:ln w="38100" cap="flat" cmpd="sng">
            <a:solidFill>
              <a:schemeClr val="dk2"/>
            </a:solidFill>
            <a:prstDash val="solid"/>
            <a:miter/>
            <a:headEnd type="none" w="med" len="med"/>
            <a:tailEnd type="triangle" w="lg" len="lg"/>
          </a:ln>
        </p:spPr>
      </p:cxnSp>
      <p:cxnSp>
        <p:nvCxnSpPr>
          <p:cNvPr id="20" name="Shape 437">
            <a:extLst>
              <a:ext uri="{FF2B5EF4-FFF2-40B4-BE49-F238E27FC236}">
                <a16:creationId xmlns:a16="http://schemas.microsoft.com/office/drawing/2014/main" id="{0EE63C0A-D9BA-413A-BE00-699434F2C161}"/>
              </a:ext>
            </a:extLst>
          </p:cNvPr>
          <p:cNvCxnSpPr/>
          <p:nvPr/>
        </p:nvCxnSpPr>
        <p:spPr>
          <a:xfrm rot="10800000">
            <a:off x="4496906" y="1590294"/>
            <a:ext cx="447600" cy="1215600"/>
          </a:xfrm>
          <a:prstGeom prst="straightConnector1">
            <a:avLst/>
          </a:prstGeom>
          <a:noFill/>
          <a:ln w="38100" cap="flat" cmpd="sng">
            <a:solidFill>
              <a:schemeClr val="dk2"/>
            </a:solidFill>
            <a:prstDash val="solid"/>
            <a:miter/>
            <a:headEnd type="none" w="med" len="med"/>
            <a:tailEnd type="triangle" w="lg" len="lg"/>
          </a:ln>
        </p:spPr>
      </p:cxnSp>
      <p:sp>
        <p:nvSpPr>
          <p:cNvPr id="21" name="Shape 438">
            <a:extLst>
              <a:ext uri="{FF2B5EF4-FFF2-40B4-BE49-F238E27FC236}">
                <a16:creationId xmlns:a16="http://schemas.microsoft.com/office/drawing/2014/main" id="{A45137FD-30BA-40C8-9C52-CF2843B2FFB1}"/>
              </a:ext>
            </a:extLst>
          </p:cNvPr>
          <p:cNvSpPr/>
          <p:nvPr/>
        </p:nvSpPr>
        <p:spPr>
          <a:xfrm>
            <a:off x="3898370" y="3107281"/>
            <a:ext cx="666539" cy="364655"/>
          </a:xfrm>
          <a:prstGeom prst="flowChartMagneticDisk">
            <a:avLst/>
          </a:prstGeom>
          <a:solidFill>
            <a:schemeClr val="bg2">
              <a:lumMod val="60000"/>
              <a:lumOff val="40000"/>
            </a:schemeClr>
          </a:solidFill>
          <a:ln w="12700" cap="flat" cmpd="sng">
            <a:solidFill>
              <a:srgbClr val="AC5B23"/>
            </a:solidFill>
            <a:prstDash val="solid"/>
            <a:miter/>
            <a:headEnd type="none" w="med" len="med"/>
            <a:tailEnd type="none" w="med" len="med"/>
          </a:ln>
        </p:spPr>
        <p:txBody>
          <a:bodyPr lIns="68575" tIns="34275" rIns="68575" bIns="34275" anchor="ctr" anchorCtr="0">
            <a:noAutofit/>
          </a:bodyPr>
          <a:lstStyle/>
          <a:p>
            <a:pPr algn="ctr">
              <a:buSzPct val="25000"/>
            </a:pPr>
            <a:endParaRPr lang="de-DE" sz="1400">
              <a:solidFill>
                <a:schemeClr val="lt1"/>
              </a:solidFill>
              <a:latin typeface="Calibri"/>
              <a:ea typeface="Calibri"/>
              <a:cs typeface="Calibri"/>
              <a:sym typeface="Calibri"/>
            </a:endParaRPr>
          </a:p>
        </p:txBody>
      </p:sp>
      <p:sp>
        <p:nvSpPr>
          <p:cNvPr id="49" name="Shape 408">
            <a:extLst>
              <a:ext uri="{FF2B5EF4-FFF2-40B4-BE49-F238E27FC236}">
                <a16:creationId xmlns:a16="http://schemas.microsoft.com/office/drawing/2014/main" id="{5C4FFA22-D4F6-443E-9B12-BAFD97218608}"/>
              </a:ext>
            </a:extLst>
          </p:cNvPr>
          <p:cNvSpPr txBox="1">
            <a:spLocks/>
          </p:cNvSpPr>
          <p:nvPr/>
        </p:nvSpPr>
        <p:spPr>
          <a:xfrm>
            <a:off x="321955" y="124126"/>
            <a:ext cx="6756205" cy="68640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chemeClr val="dk2"/>
              </a:buClr>
              <a:buSzPct val="25000"/>
              <a:buFont typeface="Arial"/>
              <a:buNone/>
            </a:pPr>
            <a:r>
              <a:rPr lang="de-DE" sz="2500" b="1">
                <a:solidFill>
                  <a:schemeClr val="dk2"/>
                </a:solidFill>
              </a:rPr>
              <a:t>Canada</a:t>
            </a:r>
          </a:p>
        </p:txBody>
      </p:sp>
      <p:sp>
        <p:nvSpPr>
          <p:cNvPr id="51" name="Can 50"/>
          <p:cNvSpPr/>
          <p:nvPr/>
        </p:nvSpPr>
        <p:spPr>
          <a:xfrm>
            <a:off x="6293976" y="968211"/>
            <a:ext cx="1564127" cy="597648"/>
          </a:xfrm>
          <a:prstGeom prst="can">
            <a:avLst/>
          </a:prstGeom>
          <a:solidFill>
            <a:schemeClr val="accent5"/>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2" name="Can 61"/>
          <p:cNvSpPr/>
          <p:nvPr/>
        </p:nvSpPr>
        <p:spPr>
          <a:xfrm>
            <a:off x="3053344" y="4091216"/>
            <a:ext cx="536503" cy="359942"/>
          </a:xfrm>
          <a:prstGeom prst="can">
            <a:avLst/>
          </a:prstGeom>
          <a:solidFill>
            <a:schemeClr val="accent5">
              <a:lumMod val="75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cxnSp>
        <p:nvCxnSpPr>
          <p:cNvPr id="66" name="Shape 437">
            <a:extLst>
              <a:ext uri="{FF2B5EF4-FFF2-40B4-BE49-F238E27FC236}">
                <a16:creationId xmlns:a16="http://schemas.microsoft.com/office/drawing/2014/main" id="{0EE63C0A-D9BA-413A-BE00-699434F2C161}"/>
              </a:ext>
            </a:extLst>
          </p:cNvPr>
          <p:cNvCxnSpPr/>
          <p:nvPr/>
        </p:nvCxnSpPr>
        <p:spPr>
          <a:xfrm flipH="1" flipV="1">
            <a:off x="4564909" y="1284668"/>
            <a:ext cx="1328229" cy="22572"/>
          </a:xfrm>
          <a:prstGeom prst="straightConnector1">
            <a:avLst/>
          </a:prstGeom>
          <a:noFill/>
          <a:ln w="38100" cap="flat" cmpd="sng">
            <a:solidFill>
              <a:schemeClr val="dk2"/>
            </a:solidFill>
            <a:prstDash val="dashDot"/>
            <a:miter/>
            <a:headEnd type="none" w="med" len="med"/>
            <a:tailEnd type="triangle" w="lg" len="lg"/>
          </a:ln>
        </p:spPr>
      </p:cxnSp>
      <p:sp>
        <p:nvSpPr>
          <p:cNvPr id="27" name="TextBox 26"/>
          <p:cNvSpPr txBox="1"/>
          <p:nvPr/>
        </p:nvSpPr>
        <p:spPr>
          <a:xfrm>
            <a:off x="6136988" y="304987"/>
            <a:ext cx="2708814" cy="584775"/>
          </a:xfrm>
          <a:prstGeom prst="rect">
            <a:avLst/>
          </a:prstGeom>
          <a:noFill/>
        </p:spPr>
        <p:txBody>
          <a:bodyPr wrap="square" rtlCol="0">
            <a:spAutoFit/>
          </a:bodyPr>
          <a:lstStyle/>
          <a:p>
            <a:pPr algn="ctr"/>
            <a:r>
              <a:rPr lang="en-US" sz="1600">
                <a:solidFill>
                  <a:schemeClr val="bg1"/>
                </a:solidFill>
                <a:latin typeface="Calibri" charset="0"/>
                <a:ea typeface="Calibri" charset="0"/>
                <a:cs typeface="Calibri" charset="0"/>
              </a:rPr>
              <a:t>National- &amp; group-scale data centers</a:t>
            </a:r>
          </a:p>
        </p:txBody>
      </p:sp>
      <p:pic>
        <p:nvPicPr>
          <p:cNvPr id="2" name="Picture 1"/>
          <p:cNvPicPr>
            <a:picLocks noChangeAspect="1"/>
          </p:cNvPicPr>
          <p:nvPr/>
        </p:nvPicPr>
        <p:blipFill>
          <a:blip r:embed="rId4"/>
          <a:stretch>
            <a:fillRect/>
          </a:stretch>
        </p:blipFill>
        <p:spPr>
          <a:xfrm>
            <a:off x="6628256" y="1163108"/>
            <a:ext cx="1011831" cy="325330"/>
          </a:xfrm>
          <a:prstGeom prst="rect">
            <a:avLst/>
          </a:prstGeom>
        </p:spPr>
      </p:pic>
      <p:sp>
        <p:nvSpPr>
          <p:cNvPr id="41" name="Can 40"/>
          <p:cNvSpPr/>
          <p:nvPr/>
        </p:nvSpPr>
        <p:spPr>
          <a:xfrm>
            <a:off x="2146878" y="4451158"/>
            <a:ext cx="583168" cy="366089"/>
          </a:xfrm>
          <a:prstGeom prst="can">
            <a:avLst/>
          </a:prstGeom>
          <a:solidFill>
            <a:srgbClr val="FFC000"/>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RDM</a:t>
            </a:r>
          </a:p>
        </p:txBody>
      </p:sp>
      <p:sp>
        <p:nvSpPr>
          <p:cNvPr id="45" name="Can 44"/>
          <p:cNvSpPr/>
          <p:nvPr/>
        </p:nvSpPr>
        <p:spPr>
          <a:xfrm>
            <a:off x="2725258" y="3349572"/>
            <a:ext cx="557779" cy="343406"/>
          </a:xfrm>
          <a:prstGeom prst="can">
            <a:avLst/>
          </a:prstGeom>
          <a:solidFill>
            <a:srgbClr val="FFC000"/>
          </a:solidFill>
          <a:ln w="6350" cap="flat" cmpd="sng" algn="ctr">
            <a:solidFill>
              <a:srgbClr val="4472C4"/>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Arial"/>
                <a:ea typeface=""/>
                <a:cs typeface=""/>
              </a:rPr>
              <a:t>RDM</a:t>
            </a:r>
          </a:p>
        </p:txBody>
      </p:sp>
      <p:sp>
        <p:nvSpPr>
          <p:cNvPr id="52" name="Can 51"/>
          <p:cNvSpPr/>
          <p:nvPr/>
        </p:nvSpPr>
        <p:spPr>
          <a:xfrm>
            <a:off x="5458151" y="3170115"/>
            <a:ext cx="536503" cy="359942"/>
          </a:xfrm>
          <a:prstGeom prst="can">
            <a:avLst/>
          </a:prstGeom>
          <a:solidFill>
            <a:schemeClr val="accent5">
              <a:lumMod val="75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IR</a:t>
            </a:r>
          </a:p>
        </p:txBody>
      </p:sp>
      <p:sp>
        <p:nvSpPr>
          <p:cNvPr id="55" name="Can 54"/>
          <p:cNvSpPr/>
          <p:nvPr/>
        </p:nvSpPr>
        <p:spPr>
          <a:xfrm>
            <a:off x="4618370" y="3792639"/>
            <a:ext cx="536503" cy="359942"/>
          </a:xfrm>
          <a:prstGeom prst="can">
            <a:avLst/>
          </a:prstGeom>
          <a:solidFill>
            <a:schemeClr val="accent5">
              <a:lumMod val="75000"/>
            </a:schemeClr>
          </a:solidFill>
          <a:ln w="63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IR</a:t>
            </a:r>
          </a:p>
        </p:txBody>
      </p:sp>
      <p:pic>
        <p:nvPicPr>
          <p:cNvPr id="36" name="Picture 35"/>
          <p:cNvPicPr>
            <a:picLocks noChangeAspect="1"/>
          </p:cNvPicPr>
          <p:nvPr/>
        </p:nvPicPr>
        <p:blipFill>
          <a:blip r:embed="rId5"/>
          <a:stretch>
            <a:fillRect/>
          </a:stretch>
        </p:blipFill>
        <p:spPr>
          <a:xfrm>
            <a:off x="470996" y="1163107"/>
            <a:ext cx="2017119" cy="366749"/>
          </a:xfrm>
          <a:prstGeom prst="rect">
            <a:avLst/>
          </a:prstGeom>
        </p:spPr>
      </p:pic>
      <p:sp>
        <p:nvSpPr>
          <p:cNvPr id="3" name="TextBox 2"/>
          <p:cNvSpPr txBox="1"/>
          <p:nvPr/>
        </p:nvSpPr>
        <p:spPr>
          <a:xfrm>
            <a:off x="3053344" y="304987"/>
            <a:ext cx="1249446" cy="1015663"/>
          </a:xfrm>
          <a:prstGeom prst="rect">
            <a:avLst/>
          </a:prstGeom>
          <a:noFill/>
        </p:spPr>
        <p:txBody>
          <a:bodyPr wrap="square" rtlCol="0">
            <a:spAutoFit/>
          </a:bodyPr>
          <a:lstStyle/>
          <a:p>
            <a:pPr algn="ctr"/>
            <a:r>
              <a:rPr lang="en-US" sz="6000" dirty="0">
                <a:latin typeface="Calibri" charset="0"/>
                <a:ea typeface="Calibri" charset="0"/>
                <a:cs typeface="Calibri" charset="0"/>
              </a:rPr>
              <a:t>?</a:t>
            </a:r>
          </a:p>
        </p:txBody>
      </p:sp>
    </p:spTree>
    <p:extLst>
      <p:ext uri="{BB962C8B-B14F-4D97-AF65-F5344CB8AC3E}">
        <p14:creationId xmlns:p14="http://schemas.microsoft.com/office/powerpoint/2010/main" val="118849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dissolv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408">
            <a:extLst>
              <a:ext uri="{FF2B5EF4-FFF2-40B4-BE49-F238E27FC236}">
                <a16:creationId xmlns:a16="http://schemas.microsoft.com/office/drawing/2014/main" id="{5C4FFA22-D4F6-443E-9B12-BAFD97218608}"/>
              </a:ext>
            </a:extLst>
          </p:cNvPr>
          <p:cNvSpPr txBox="1">
            <a:spLocks/>
          </p:cNvSpPr>
          <p:nvPr/>
        </p:nvSpPr>
        <p:spPr>
          <a:xfrm>
            <a:off x="480802" y="-1098960"/>
            <a:ext cx="6756205" cy="686400"/>
          </a:xfrm>
          <a:prstGeom prst="rect">
            <a:avLst/>
          </a:prstGeom>
          <a:noFill/>
          <a:ln>
            <a:noFill/>
          </a:ln>
        </p:spPr>
        <p:txBody>
          <a:bodyPr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buClr>
                <a:schemeClr val="dk2"/>
              </a:buClr>
              <a:buSzPct val="25000"/>
              <a:buFont typeface="Arial"/>
              <a:buNone/>
            </a:pPr>
            <a:endParaRPr lang="de-DE" sz="2500" b="1">
              <a:solidFill>
                <a:schemeClr val="dk2"/>
              </a:solidFill>
            </a:endParaRPr>
          </a:p>
        </p:txBody>
      </p:sp>
      <p:sp>
        <p:nvSpPr>
          <p:cNvPr id="4" name="Text Placeholder 3"/>
          <p:cNvSpPr>
            <a:spLocks noGrp="1"/>
          </p:cNvSpPr>
          <p:nvPr>
            <p:ph type="body" sz="quarter" idx="13"/>
          </p:nvPr>
        </p:nvSpPr>
        <p:spPr/>
        <p:txBody>
          <a:bodyPr>
            <a:normAutofit fontScale="70000" lnSpcReduction="20000"/>
          </a:bodyPr>
          <a:lstStyle/>
          <a:p>
            <a:pPr>
              <a:buClr>
                <a:schemeClr val="dk2"/>
              </a:buClr>
              <a:buSzPct val="25000"/>
            </a:pPr>
            <a:r>
              <a:rPr lang="de-DE">
                <a:solidFill>
                  <a:schemeClr val="dk2"/>
                </a:solidFill>
              </a:rPr>
              <a:t>Group </a:t>
            </a:r>
            <a:r>
              <a:rPr lang="de-DE" err="1">
                <a:solidFill>
                  <a:schemeClr val="dk2"/>
                </a:solidFill>
              </a:rPr>
              <a:t>scale</a:t>
            </a:r>
            <a:r>
              <a:rPr lang="de-DE">
                <a:solidFill>
                  <a:schemeClr val="dk2"/>
                </a:solidFill>
              </a:rPr>
              <a:t> RDM </a:t>
            </a:r>
            <a:r>
              <a:rPr lang="de-DE" err="1">
                <a:solidFill>
                  <a:schemeClr val="dk2"/>
                </a:solidFill>
              </a:rPr>
              <a:t>expertise</a:t>
            </a:r>
            <a:r>
              <a:rPr lang="de-DE">
                <a:solidFill>
                  <a:schemeClr val="dk2"/>
                </a:solidFill>
              </a:rPr>
              <a:t>: Data </a:t>
            </a:r>
            <a:r>
              <a:rPr lang="de-DE" err="1">
                <a:solidFill>
                  <a:schemeClr val="dk2"/>
                </a:solidFill>
              </a:rPr>
              <a:t>Curation</a:t>
            </a:r>
            <a:r>
              <a:rPr lang="de-DE">
                <a:solidFill>
                  <a:schemeClr val="dk2"/>
                </a:solidFill>
              </a:rPr>
              <a:t> Network</a:t>
            </a:r>
          </a:p>
        </p:txBody>
      </p:sp>
      <p:sp>
        <p:nvSpPr>
          <p:cNvPr id="6" name="TextBox 5"/>
          <p:cNvSpPr txBox="1"/>
          <p:nvPr/>
        </p:nvSpPr>
        <p:spPr>
          <a:xfrm>
            <a:off x="340786" y="4671228"/>
            <a:ext cx="7208875" cy="307777"/>
          </a:xfrm>
          <a:prstGeom prst="rect">
            <a:avLst/>
          </a:prstGeom>
          <a:noFill/>
        </p:spPr>
        <p:txBody>
          <a:bodyPr wrap="square" rtlCol="0">
            <a:spAutoFit/>
          </a:bodyPr>
          <a:lstStyle/>
          <a:p>
            <a:r>
              <a:rPr lang="en-US" sz="1400">
                <a:solidFill>
                  <a:schemeClr val="bg1"/>
                </a:solidFill>
              </a:rPr>
              <a:t>https://</a:t>
            </a:r>
            <a:r>
              <a:rPr lang="en-US" sz="1400" err="1">
                <a:solidFill>
                  <a:schemeClr val="bg1"/>
                </a:solidFill>
              </a:rPr>
              <a:t>sites.google.com</a:t>
            </a:r>
            <a:r>
              <a:rPr lang="en-US" sz="1400">
                <a:solidFill>
                  <a:schemeClr val="bg1"/>
                </a:solidFill>
              </a:rPr>
              <a:t>/site/</a:t>
            </a:r>
            <a:r>
              <a:rPr lang="en-US" sz="1400" err="1">
                <a:solidFill>
                  <a:schemeClr val="bg1"/>
                </a:solidFill>
              </a:rPr>
              <a:t>datacurationnetwork</a:t>
            </a:r>
            <a:r>
              <a:rPr lang="en-US" sz="1400">
                <a:solidFill>
                  <a:schemeClr val="bg1"/>
                </a:solidFill>
              </a:rPr>
              <a:t>/</a:t>
            </a:r>
          </a:p>
        </p:txBody>
      </p:sp>
      <p:pic>
        <p:nvPicPr>
          <p:cNvPr id="8" name="Picture 7"/>
          <p:cNvPicPr>
            <a:picLocks noChangeAspect="1"/>
          </p:cNvPicPr>
          <p:nvPr/>
        </p:nvPicPr>
        <p:blipFill>
          <a:blip r:embed="rId3"/>
          <a:stretch>
            <a:fillRect/>
          </a:stretch>
        </p:blipFill>
        <p:spPr>
          <a:xfrm>
            <a:off x="1041990" y="686525"/>
            <a:ext cx="7336465" cy="3860126"/>
          </a:xfrm>
          <a:prstGeom prst="rect">
            <a:avLst/>
          </a:prstGeom>
        </p:spPr>
      </p:pic>
    </p:spTree>
    <p:extLst>
      <p:ext uri="{BB962C8B-B14F-4D97-AF65-F5344CB8AC3E}">
        <p14:creationId xmlns:p14="http://schemas.microsoft.com/office/powerpoint/2010/main" val="17077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normAutofit fontScale="55000" lnSpcReduction="20000"/>
          </a:bodyPr>
          <a:lstStyle/>
          <a:p>
            <a:r>
              <a:rPr lang="en-US"/>
              <a:t>Discussion</a:t>
            </a:r>
          </a:p>
          <a:p>
            <a:r>
              <a:rPr lang="en-US" sz="2400"/>
              <a:t>What do you need that you can’t do on your own? Or that you don’t want to do on your own?</a:t>
            </a:r>
          </a:p>
        </p:txBody>
      </p:sp>
      <p:sp>
        <p:nvSpPr>
          <p:cNvPr id="3" name="Text Placeholder 2"/>
          <p:cNvSpPr>
            <a:spLocks noGrp="1"/>
          </p:cNvSpPr>
          <p:nvPr>
            <p:ph type="body" sz="quarter" idx="14"/>
          </p:nvPr>
        </p:nvSpPr>
        <p:spPr>
          <a:xfrm>
            <a:off x="341313" y="1030288"/>
            <a:ext cx="8439150" cy="3499182"/>
          </a:xfrm>
        </p:spPr>
        <p:txBody>
          <a:bodyPr>
            <a:normAutofit fontScale="92500"/>
          </a:bodyPr>
          <a:lstStyle/>
          <a:p>
            <a:r>
              <a:rPr lang="en-US"/>
              <a:t>How are you working across institutions? </a:t>
            </a:r>
          </a:p>
          <a:p>
            <a:r>
              <a:rPr lang="en-US"/>
              <a:t>What scale would you naturally turn to? Consortium? </a:t>
            </a:r>
          </a:p>
          <a:p>
            <a:r>
              <a:rPr lang="en-US"/>
              <a:t>Data curation expertise? </a:t>
            </a:r>
          </a:p>
          <a:p>
            <a:r>
              <a:rPr lang="en-US"/>
              <a:t>Improved aggregation? Of RIM? Of IRs? Of data? Of all 3?</a:t>
            </a:r>
          </a:p>
          <a:p>
            <a:r>
              <a:rPr lang="en-US"/>
              <a:t>How can OCLC Research investigations help inform these questions? </a:t>
            </a:r>
          </a:p>
          <a:p>
            <a:endParaRPr lang="en-US"/>
          </a:p>
          <a:p>
            <a:endParaRPr lang="en-US"/>
          </a:p>
          <a:p>
            <a:endParaRPr lang="en-US"/>
          </a:p>
          <a:p>
            <a:endParaRPr lang="en-US"/>
          </a:p>
        </p:txBody>
      </p:sp>
    </p:spTree>
    <p:extLst>
      <p:ext uri="{BB962C8B-B14F-4D97-AF65-F5344CB8AC3E}">
        <p14:creationId xmlns:p14="http://schemas.microsoft.com/office/powerpoint/2010/main" val="22342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t>What’s Next? </a:t>
            </a:r>
          </a:p>
        </p:txBody>
      </p:sp>
      <p:sp>
        <p:nvSpPr>
          <p:cNvPr id="2" name="Slide Number Placeholder 1"/>
          <p:cNvSpPr>
            <a:spLocks noGrp="1"/>
          </p:cNvSpPr>
          <p:nvPr>
            <p:ph type="sldNum" idx="4294967295"/>
          </p:nvPr>
        </p:nvSpPr>
        <p:spPr>
          <a:xfrm>
            <a:off x="7086600" y="4767263"/>
            <a:ext cx="2057400" cy="274637"/>
          </a:xfrm>
          <a:prstGeom prst="rect">
            <a:avLst/>
          </a:prstGeom>
        </p:spPr>
        <p:txBody>
          <a:bodyPr/>
          <a:lstStyle/>
          <a:p>
            <a:pPr algn="r">
              <a:buSzPct val="25000"/>
            </a:pPr>
            <a:fld id="{00000000-1234-1234-1234-123412341234}" type="slidenum">
              <a:rPr lang="de-DE" sz="900" smtClean="0">
                <a:solidFill>
                  <a:srgbClr val="888888"/>
                </a:solidFill>
                <a:latin typeface="Calibri"/>
                <a:ea typeface="Calibri"/>
                <a:cs typeface="Calibri"/>
                <a:sym typeface="Calibri"/>
              </a:rPr>
              <a:pPr algn="r">
                <a:buSzPct val="25000"/>
              </a:pPr>
              <a:t>47</a:t>
            </a:fld>
            <a:endParaRPr lang="de-DE" sz="900">
              <a:solidFill>
                <a:srgbClr val="888888"/>
              </a:solidFill>
              <a:latin typeface="Calibri"/>
              <a:ea typeface="Calibri"/>
              <a:cs typeface="Calibri"/>
              <a:sym typeface="Calibri"/>
            </a:endParaRPr>
          </a:p>
        </p:txBody>
      </p:sp>
      <p:sp>
        <p:nvSpPr>
          <p:cNvPr id="7" name="TextBox 6"/>
          <p:cNvSpPr txBox="1"/>
          <p:nvPr/>
        </p:nvSpPr>
        <p:spPr>
          <a:xfrm>
            <a:off x="315259" y="1658680"/>
            <a:ext cx="8174038" cy="2816156"/>
          </a:xfrm>
          <a:prstGeom prst="rect">
            <a:avLst/>
          </a:prstGeom>
          <a:noFill/>
        </p:spPr>
        <p:txBody>
          <a:bodyPr wrap="square" rtlCol="0">
            <a:spAutoFit/>
          </a:bodyPr>
          <a:lstStyle/>
          <a:p>
            <a:pPr marL="285750" indent="-285750">
              <a:spcBef>
                <a:spcPts val="600"/>
              </a:spcBef>
              <a:buFont typeface="Arial" charset="0"/>
              <a:buChar char="•"/>
            </a:pPr>
            <a:r>
              <a:rPr lang="en-US">
                <a:solidFill>
                  <a:schemeClr val="bg1"/>
                </a:solidFill>
              </a:rPr>
              <a:t>Notes will be synthesized and result in a Hanging Together blog post</a:t>
            </a:r>
          </a:p>
          <a:p>
            <a:pPr marL="285750" indent="-285750">
              <a:spcBef>
                <a:spcPts val="600"/>
              </a:spcBef>
              <a:buFont typeface="Arial" charset="0"/>
              <a:buChar char="•"/>
            </a:pPr>
            <a:r>
              <a:rPr lang="en-US">
                <a:solidFill>
                  <a:schemeClr val="bg1"/>
                </a:solidFill>
              </a:rPr>
              <a:t>We’d like to repeat this conversation with partners in EMEA, AUS/NZ in future</a:t>
            </a:r>
          </a:p>
          <a:p>
            <a:pPr marL="285750" indent="-285750">
              <a:spcBef>
                <a:spcPts val="600"/>
              </a:spcBef>
              <a:buFont typeface="Arial" charset="0"/>
              <a:buChar char="•"/>
            </a:pPr>
            <a:r>
              <a:rPr lang="en-US">
                <a:solidFill>
                  <a:schemeClr val="bg1"/>
                </a:solidFill>
              </a:rPr>
              <a:t>This conversation informs a nascent program of research at OCLC Research about interoperability and its role in supporting the evolving scholarly record</a:t>
            </a:r>
          </a:p>
          <a:p>
            <a:pPr marL="285750" indent="-285750">
              <a:spcBef>
                <a:spcPts val="600"/>
              </a:spcBef>
              <a:buFont typeface="Arial" charset="0"/>
              <a:buChar char="•"/>
            </a:pPr>
            <a:r>
              <a:rPr lang="en-US">
                <a:solidFill>
                  <a:schemeClr val="bg1"/>
                </a:solidFill>
              </a:rPr>
              <a:t>Continued engagement with RLP as that research developments—let us know if &amp; how you want to remain engaged</a:t>
            </a:r>
          </a:p>
          <a:p>
            <a:pPr marL="285750" indent="-285750">
              <a:buFont typeface="Arial" charset="0"/>
              <a:buChar char="•"/>
            </a:pPr>
            <a:endParaRPr lang="en-US">
              <a:solidFill>
                <a:schemeClr val="bg1"/>
              </a:solidFill>
            </a:endParaRPr>
          </a:p>
        </p:txBody>
      </p:sp>
      <p:pic>
        <p:nvPicPr>
          <p:cNvPr id="6" name="Shape 69"/>
          <p:cNvPicPr preferRelativeResize="0"/>
          <p:nvPr/>
        </p:nvPicPr>
        <p:blipFill rotWithShape="1">
          <a:blip r:embed="rId3">
            <a:alphaModFix/>
          </a:blip>
          <a:srcRect/>
          <a:stretch/>
        </p:blipFill>
        <p:spPr>
          <a:xfrm>
            <a:off x="5677121" y="970970"/>
            <a:ext cx="2156876" cy="413433"/>
          </a:xfrm>
          <a:prstGeom prst="rect">
            <a:avLst/>
          </a:prstGeom>
          <a:noFill/>
          <a:ln>
            <a:noFill/>
          </a:ln>
        </p:spPr>
      </p:pic>
    </p:spTree>
    <p:extLst>
      <p:ext uri="{BB962C8B-B14F-4D97-AF65-F5344CB8AC3E}">
        <p14:creationId xmlns:p14="http://schemas.microsoft.com/office/powerpoint/2010/main" val="123916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a:t>What’s Next? </a:t>
            </a:r>
          </a:p>
        </p:txBody>
      </p:sp>
      <p:sp>
        <p:nvSpPr>
          <p:cNvPr id="2" name="Slide Number Placeholder 1"/>
          <p:cNvSpPr>
            <a:spLocks noGrp="1"/>
          </p:cNvSpPr>
          <p:nvPr>
            <p:ph type="sldNum" idx="4294967295"/>
          </p:nvPr>
        </p:nvSpPr>
        <p:spPr>
          <a:xfrm>
            <a:off x="7086600" y="4767263"/>
            <a:ext cx="2057400" cy="274637"/>
          </a:xfrm>
          <a:prstGeom prst="rect">
            <a:avLst/>
          </a:prstGeom>
        </p:spPr>
        <p:txBody>
          <a:bodyPr/>
          <a:lstStyle/>
          <a:p>
            <a:pPr algn="r">
              <a:buSzPct val="25000"/>
            </a:pPr>
            <a:fld id="{00000000-1234-1234-1234-123412341234}" type="slidenum">
              <a:rPr lang="de-DE" sz="900" smtClean="0">
                <a:solidFill>
                  <a:srgbClr val="888888"/>
                </a:solidFill>
                <a:latin typeface="Calibri"/>
                <a:ea typeface="Calibri"/>
                <a:cs typeface="Calibri"/>
                <a:sym typeface="Calibri"/>
              </a:rPr>
              <a:pPr algn="r">
                <a:buSzPct val="25000"/>
              </a:pPr>
              <a:t>48</a:t>
            </a:fld>
            <a:endParaRPr lang="de-DE" sz="900">
              <a:solidFill>
                <a:srgbClr val="888888"/>
              </a:solidFill>
              <a:latin typeface="Calibri"/>
              <a:ea typeface="Calibri"/>
              <a:cs typeface="Calibri"/>
              <a:sym typeface="Calibri"/>
            </a:endParaRPr>
          </a:p>
        </p:txBody>
      </p:sp>
      <p:sp>
        <p:nvSpPr>
          <p:cNvPr id="7" name="TextBox 6"/>
          <p:cNvSpPr txBox="1"/>
          <p:nvPr/>
        </p:nvSpPr>
        <p:spPr>
          <a:xfrm>
            <a:off x="315259" y="1658680"/>
            <a:ext cx="8174038" cy="2893100"/>
          </a:xfrm>
          <a:prstGeom prst="rect">
            <a:avLst/>
          </a:prstGeom>
          <a:noFill/>
        </p:spPr>
        <p:txBody>
          <a:bodyPr wrap="square" rtlCol="0">
            <a:spAutoFit/>
          </a:bodyPr>
          <a:lstStyle/>
          <a:p>
            <a:pPr marL="285750" indent="-285750">
              <a:spcBef>
                <a:spcPts val="600"/>
              </a:spcBef>
              <a:buFont typeface="Arial" charset="0"/>
              <a:buChar char="•"/>
            </a:pPr>
            <a:r>
              <a:rPr lang="en-US">
                <a:solidFill>
                  <a:schemeClr val="bg1"/>
                </a:solidFill>
              </a:rPr>
              <a:t>Contribute your institutional experiences to the Survey on Research Information Management Practices </a:t>
            </a:r>
          </a:p>
          <a:p>
            <a:pPr marL="742950" lvl="1" indent="-285750">
              <a:spcBef>
                <a:spcPts val="600"/>
              </a:spcBef>
              <a:buFont typeface="Arial" charset="0"/>
              <a:buChar char="•"/>
            </a:pPr>
            <a:r>
              <a:rPr lang="en-US" u="sng">
                <a:solidFill>
                  <a:schemeClr val="hlink"/>
                </a:solidFill>
                <a:latin typeface="Calibri"/>
                <a:ea typeface="Calibri"/>
                <a:cs typeface="Calibri"/>
                <a:sym typeface="Calibri"/>
                <a:hlinkClick r:id="rId3"/>
              </a:rPr>
              <a:t>oc.lc/rim</a:t>
            </a:r>
            <a:endParaRPr lang="en-US">
              <a:solidFill>
                <a:schemeClr val="bg1"/>
              </a:solidFill>
            </a:endParaRPr>
          </a:p>
          <a:p>
            <a:pPr marL="285750" indent="-285750">
              <a:spcBef>
                <a:spcPts val="600"/>
              </a:spcBef>
              <a:buFont typeface="Arial" charset="0"/>
              <a:buChar char="•"/>
            </a:pPr>
            <a:r>
              <a:rPr lang="en-US">
                <a:solidFill>
                  <a:schemeClr val="bg1"/>
                </a:solidFill>
              </a:rPr>
              <a:t>Consider sharing your institutional successes, leadership, &amp; collaborations in a Works in Progress webinar</a:t>
            </a:r>
          </a:p>
          <a:p>
            <a:pPr marL="285750" indent="-285750">
              <a:spcBef>
                <a:spcPts val="600"/>
              </a:spcBef>
              <a:buFont typeface="Arial" charset="0"/>
              <a:buChar char="•"/>
            </a:pPr>
            <a:r>
              <a:rPr lang="en-US">
                <a:solidFill>
                  <a:schemeClr val="bg1"/>
                </a:solidFill>
              </a:rPr>
              <a:t>Future opportunities for RLP collaborations, conversations</a:t>
            </a:r>
          </a:p>
          <a:p>
            <a:pPr marL="285750" indent="-285750">
              <a:spcBef>
                <a:spcPts val="600"/>
              </a:spcBef>
              <a:buFont typeface="Arial" charset="0"/>
              <a:buChar char="•"/>
            </a:pPr>
            <a:r>
              <a:rPr lang="en-US">
                <a:solidFill>
                  <a:schemeClr val="bg1"/>
                </a:solidFill>
              </a:rPr>
              <a:t>What do you take back to your institution? How will you do this? What is your messaging to other stakeholders at your institution? </a:t>
            </a:r>
          </a:p>
          <a:p>
            <a:pPr marL="285750" indent="-285750">
              <a:buFont typeface="Arial" charset="0"/>
              <a:buChar char="•"/>
            </a:pPr>
            <a:endParaRPr lang="en-US">
              <a:solidFill>
                <a:schemeClr val="bg1"/>
              </a:solidFill>
            </a:endParaRPr>
          </a:p>
        </p:txBody>
      </p:sp>
    </p:spTree>
    <p:extLst>
      <p:ext uri="{BB962C8B-B14F-4D97-AF65-F5344CB8AC3E}">
        <p14:creationId xmlns:p14="http://schemas.microsoft.com/office/powerpoint/2010/main" val="208284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t>Key takeaways</a:t>
            </a:r>
          </a:p>
        </p:txBody>
      </p:sp>
      <p:sp>
        <p:nvSpPr>
          <p:cNvPr id="4" name="Slide Number Placeholder 3"/>
          <p:cNvSpPr>
            <a:spLocks noGrp="1"/>
          </p:cNvSpPr>
          <p:nvPr>
            <p:ph type="sldNum" idx="4294967295"/>
          </p:nvPr>
        </p:nvSpPr>
        <p:spPr>
          <a:xfrm>
            <a:off x="7086600" y="4767263"/>
            <a:ext cx="2057400" cy="274637"/>
          </a:xfrm>
          <a:prstGeom prst="rect">
            <a:avLst/>
          </a:prstGeom>
        </p:spPr>
        <p:txBody>
          <a:bodyPr/>
          <a:lstStyle/>
          <a:p>
            <a:pPr algn="r">
              <a:buSzPct val="25000"/>
            </a:pPr>
            <a:fld id="{00000000-1234-1234-1234-123412341234}" type="slidenum">
              <a:rPr lang="de-DE" sz="900" smtClean="0">
                <a:solidFill>
                  <a:srgbClr val="888888"/>
                </a:solidFill>
                <a:latin typeface="Calibri"/>
                <a:ea typeface="Calibri"/>
                <a:cs typeface="Calibri"/>
                <a:sym typeface="Calibri"/>
              </a:rPr>
              <a:pPr algn="r">
                <a:buSzPct val="25000"/>
              </a:pPr>
              <a:t>49</a:t>
            </a:fld>
            <a:endParaRPr lang="de-DE"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12845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a:t>INTRODUCTION</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
        <p:nvSpPr>
          <p:cNvPr id="5" name="TextBox 4"/>
          <p:cNvSpPr txBox="1"/>
          <p:nvPr/>
        </p:nvSpPr>
        <p:spPr>
          <a:xfrm>
            <a:off x="496540" y="1591734"/>
            <a:ext cx="8047972" cy="646331"/>
          </a:xfrm>
          <a:prstGeom prst="rect">
            <a:avLst/>
          </a:prstGeom>
          <a:noFill/>
        </p:spPr>
        <p:txBody>
          <a:bodyPr wrap="square" rtlCol="0">
            <a:spAutoFit/>
          </a:bodyPr>
          <a:lstStyle/>
          <a:p>
            <a:pPr marL="285750" indent="-285750">
              <a:buFont typeface="Arial" charset="0"/>
              <a:buChar char="•"/>
            </a:pPr>
            <a:r>
              <a:rPr lang="en-US">
                <a:solidFill>
                  <a:schemeClr val="bg1"/>
                </a:solidFill>
              </a:rPr>
              <a:t>Scope</a:t>
            </a:r>
          </a:p>
          <a:p>
            <a:pPr marL="285750" indent="-285750">
              <a:buFont typeface="Arial" charset="0"/>
              <a:buChar char="•"/>
            </a:pPr>
            <a:r>
              <a:rPr lang="en-US">
                <a:solidFill>
                  <a:schemeClr val="bg1"/>
                </a:solidFill>
              </a:rPr>
              <a:t>Literature</a:t>
            </a:r>
          </a:p>
        </p:txBody>
      </p:sp>
    </p:spTree>
    <p:extLst>
      <p:ext uri="{BB962C8B-B14F-4D97-AF65-F5344CB8AC3E}">
        <p14:creationId xmlns:p14="http://schemas.microsoft.com/office/powerpoint/2010/main" val="194562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0"/>
          </p:nvPr>
        </p:nvSpPr>
        <p:spPr/>
        <p:txBody>
          <a:bodyPr/>
          <a:lstStyle/>
          <a:p>
            <a:r>
              <a:rPr lang="en-US"/>
              <a:t>RECONVENE as large group</a:t>
            </a:r>
          </a:p>
        </p:txBody>
      </p:sp>
      <p:sp>
        <p:nvSpPr>
          <p:cNvPr id="14" name="Text Placeholder 13"/>
          <p:cNvSpPr>
            <a:spLocks noGrp="1"/>
          </p:cNvSpPr>
          <p:nvPr>
            <p:ph type="body" sz="quarter" idx="11"/>
          </p:nvPr>
        </p:nvSpPr>
        <p:spPr/>
        <p:txBody>
          <a:bodyPr/>
          <a:lstStyle/>
          <a:p>
            <a:endParaRPr lang="en-US"/>
          </a:p>
        </p:txBody>
      </p:sp>
      <p:sp>
        <p:nvSpPr>
          <p:cNvPr id="15" name="Text Placeholder 14"/>
          <p:cNvSpPr>
            <a:spLocks noGrp="1"/>
          </p:cNvSpPr>
          <p:nvPr>
            <p:ph type="body" sz="quarter" idx="12"/>
          </p:nvPr>
        </p:nvSpPr>
        <p:spPr/>
        <p:txBody>
          <a:bodyPr/>
          <a:lstStyle/>
          <a:p>
            <a:endParaRPr lang="en-US"/>
          </a:p>
        </p:txBody>
      </p:sp>
      <p:sp>
        <p:nvSpPr>
          <p:cNvPr id="4" name="Slide Number Placeholder 3"/>
          <p:cNvSpPr>
            <a:spLocks noGrp="1"/>
          </p:cNvSpPr>
          <p:nvPr>
            <p:ph type="sldNum" idx="4294967295"/>
          </p:nvPr>
        </p:nvSpPr>
        <p:spPr>
          <a:xfrm>
            <a:off x="7086600" y="4767263"/>
            <a:ext cx="2057400" cy="274637"/>
          </a:xfrm>
          <a:prstGeom prst="rect">
            <a:avLst/>
          </a:prstGeom>
        </p:spPr>
        <p:txBody>
          <a:bodyPr/>
          <a:lstStyle/>
          <a:p>
            <a:pPr algn="r">
              <a:buSzPct val="25000"/>
            </a:pPr>
            <a:fld id="{00000000-1234-1234-1234-123412341234}" type="slidenum">
              <a:rPr lang="de-DE" sz="900" smtClean="0">
                <a:solidFill>
                  <a:srgbClr val="888888"/>
                </a:solidFill>
                <a:latin typeface="Calibri"/>
                <a:ea typeface="Calibri"/>
                <a:cs typeface="Calibri"/>
                <a:sym typeface="Calibri"/>
              </a:rPr>
              <a:pPr algn="r">
                <a:buSzPct val="25000"/>
              </a:pPr>
              <a:t>50</a:t>
            </a:fld>
            <a:endParaRPr lang="de-DE"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24708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a:t>Assumptions</a:t>
            </a:r>
          </a:p>
        </p:txBody>
      </p:sp>
      <p:sp>
        <p:nvSpPr>
          <p:cNvPr id="6" name="Text Placeholder 5"/>
          <p:cNvSpPr>
            <a:spLocks noGrp="1"/>
          </p:cNvSpPr>
          <p:nvPr>
            <p:ph type="body" sz="quarter" idx="14"/>
          </p:nvPr>
        </p:nvSpPr>
        <p:spPr>
          <a:xfrm>
            <a:off x="340787" y="1030288"/>
            <a:ext cx="4582088" cy="3329061"/>
          </a:xfrm>
        </p:spPr>
        <p:txBody>
          <a:bodyPr>
            <a:normAutofit fontScale="70000" lnSpcReduction="20000"/>
          </a:bodyPr>
          <a:lstStyle/>
          <a:p>
            <a:r>
              <a:rPr lang="en-US"/>
              <a:t>Changes to the evolving scholarly record are being driven by evolutions in technology</a:t>
            </a:r>
          </a:p>
          <a:p>
            <a:r>
              <a:rPr lang="en-US"/>
              <a:t>Interoperability is becoming a key priority</a:t>
            </a:r>
          </a:p>
          <a:p>
            <a:pPr lvl="1"/>
            <a:r>
              <a:rPr lang="en-US"/>
              <a:t>Efforts to improve workflows for researchers &amp; reduce admin burden</a:t>
            </a:r>
          </a:p>
          <a:p>
            <a:pPr lvl="1"/>
            <a:r>
              <a:rPr lang="en-US"/>
              <a:t>RDM growing in importance</a:t>
            </a:r>
          </a:p>
          <a:p>
            <a:pPr lvl="1"/>
            <a:r>
              <a:rPr lang="en-US"/>
              <a:t>North American institutions are increasingly adopting RIM</a:t>
            </a:r>
          </a:p>
          <a:p>
            <a:endParaRPr lang="en-US"/>
          </a:p>
        </p:txBody>
      </p:sp>
      <p:sp>
        <p:nvSpPr>
          <p:cNvPr id="8" name="TextBox 7"/>
          <p:cNvSpPr txBox="1"/>
          <p:nvPr/>
        </p:nvSpPr>
        <p:spPr>
          <a:xfrm>
            <a:off x="475906" y="3918121"/>
            <a:ext cx="8378456" cy="923330"/>
          </a:xfrm>
          <a:prstGeom prst="rect">
            <a:avLst/>
          </a:prstGeom>
          <a:noFill/>
        </p:spPr>
        <p:txBody>
          <a:bodyPr wrap="square" rtlCol="0">
            <a:spAutoFit/>
          </a:bodyPr>
          <a:lstStyle/>
          <a:p>
            <a:pPr marL="457200" indent="-457200"/>
            <a:r>
              <a:rPr lang="en-US" sz="900"/>
              <a:t>Adams Becker, S., M. Cummins, A. Davis, A. Freeman, C. </a:t>
            </a:r>
            <a:r>
              <a:rPr lang="en-US" sz="900" err="1"/>
              <a:t>Giesinger</a:t>
            </a:r>
            <a:r>
              <a:rPr lang="en-US" sz="900"/>
              <a:t> Hall, V. </a:t>
            </a:r>
            <a:r>
              <a:rPr lang="en-US" sz="900" err="1"/>
              <a:t>Ananthanarayanan</a:t>
            </a:r>
            <a:r>
              <a:rPr lang="en-US" sz="900"/>
              <a:t>, K. Langley, and N Wolfson. </a:t>
            </a:r>
            <a:r>
              <a:rPr lang="en-US" sz="900" i="1"/>
              <a:t>Horizon Report: 2017 Library Edition</a:t>
            </a:r>
            <a:r>
              <a:rPr lang="en-US" sz="900"/>
              <a:t>. Austin, TX: The New Media Consortium, 2017. </a:t>
            </a:r>
            <a:r>
              <a:rPr lang="en-US" sz="900">
                <a:hlinkClick r:id="rId3"/>
              </a:rPr>
              <a:t>http://cdn.nmc.org/media/2017-nmc-horizon-report-library-EN.pdf</a:t>
            </a:r>
            <a:r>
              <a:rPr lang="en-US" sz="900"/>
              <a:t>. </a:t>
            </a:r>
          </a:p>
          <a:p>
            <a:pPr marL="457200" indent="-457200"/>
            <a:endParaRPr lang="en-US" sz="900"/>
          </a:p>
          <a:p>
            <a:pPr marL="457200" indent="-457200"/>
            <a:r>
              <a:rPr lang="en-US" sz="900"/>
              <a:t>Lavoie, Brian, Eric Childress, Ricky </a:t>
            </a:r>
            <a:r>
              <a:rPr lang="en-US" sz="900" err="1"/>
              <a:t>Erway</a:t>
            </a:r>
            <a:r>
              <a:rPr lang="en-US" sz="900"/>
              <a:t>, </a:t>
            </a:r>
            <a:r>
              <a:rPr lang="en-US" sz="900" err="1"/>
              <a:t>Ixchel</a:t>
            </a:r>
            <a:r>
              <a:rPr lang="en-US" sz="900"/>
              <a:t> </a:t>
            </a:r>
            <a:r>
              <a:rPr lang="en-US" sz="900" err="1"/>
              <a:t>Faniel</a:t>
            </a:r>
            <a:r>
              <a:rPr lang="en-US" sz="900"/>
              <a:t>, Constance </a:t>
            </a:r>
            <a:r>
              <a:rPr lang="en-US" sz="900" err="1"/>
              <a:t>Malpas</a:t>
            </a:r>
            <a:r>
              <a:rPr lang="en-US" sz="900"/>
              <a:t>, Jennifer </a:t>
            </a:r>
            <a:r>
              <a:rPr lang="en-US" sz="900" err="1"/>
              <a:t>Schaffner</a:t>
            </a:r>
            <a:r>
              <a:rPr lang="en-US" sz="900"/>
              <a:t>, and </a:t>
            </a:r>
            <a:r>
              <a:rPr lang="en-US" sz="900" err="1"/>
              <a:t>Titia</a:t>
            </a:r>
            <a:r>
              <a:rPr lang="en-US" sz="900"/>
              <a:t> van der </a:t>
            </a:r>
            <a:r>
              <a:rPr lang="en-US" sz="900" err="1"/>
              <a:t>Werf</a:t>
            </a:r>
            <a:r>
              <a:rPr lang="en-US" sz="900"/>
              <a:t>. 2014. </a:t>
            </a:r>
            <a:r>
              <a:rPr lang="en-US" sz="900" i="1"/>
              <a:t>The Evolving Scholarly Record</a:t>
            </a:r>
            <a:r>
              <a:rPr lang="en-US" sz="900"/>
              <a:t>. Dublin, Ohio: OCLC </a:t>
            </a:r>
            <a:r>
              <a:rPr lang="en-US" sz="900" err="1"/>
              <a:t>Research.</a:t>
            </a:r>
            <a:r>
              <a:rPr lang="en-US" sz="900" err="1">
                <a:hlinkClick r:id="rId4"/>
              </a:rPr>
              <a:t>http</a:t>
            </a:r>
            <a:r>
              <a:rPr lang="en-US" sz="900">
                <a:hlinkClick r:id="rId4"/>
              </a:rPr>
              <a:t>://www.oclc.org/content/dam/research/publications/library/2014/oclcresearch-evolving-scholarly-record-2014.pdf</a:t>
            </a:r>
            <a:r>
              <a:rPr lang="en-US" sz="900"/>
              <a:t>.</a:t>
            </a:r>
          </a:p>
          <a:p>
            <a:pPr marL="457200"/>
            <a:endParaRPr lang="en-US" sz="900"/>
          </a:p>
        </p:txBody>
      </p:sp>
      <p:pic>
        <p:nvPicPr>
          <p:cNvPr id="10" name="Picture 10">
            <a:extLst>
              <a:ext uri="{FF2B5EF4-FFF2-40B4-BE49-F238E27FC236}">
                <a16:creationId xmlns:a16="http://schemas.microsoft.com/office/drawing/2014/main" id="{0C78714F-B9AC-4444-BEA5-D9ECDE1B98C1}"/>
              </a:ext>
            </a:extLst>
          </p:cNvPr>
          <p:cNvPicPr>
            <a:picLocks noChangeAspect="1"/>
          </p:cNvPicPr>
          <p:nvPr/>
        </p:nvPicPr>
        <p:blipFill>
          <a:blip r:embed="rId5"/>
          <a:stretch>
            <a:fillRect/>
          </a:stretch>
        </p:blipFill>
        <p:spPr>
          <a:xfrm>
            <a:off x="6971583" y="685887"/>
            <a:ext cx="2135671" cy="2710861"/>
          </a:xfrm>
          <a:prstGeom prst="rect">
            <a:avLst/>
          </a:prstGeom>
        </p:spPr>
      </p:pic>
      <p:pic>
        <p:nvPicPr>
          <p:cNvPr id="7" name="Picture 8">
            <a:extLst>
              <a:ext uri="{FF2B5EF4-FFF2-40B4-BE49-F238E27FC236}">
                <a16:creationId xmlns:a16="http://schemas.microsoft.com/office/drawing/2014/main" id="{FAE93A7A-67B2-420A-BA86-AF719A0C30D4}"/>
              </a:ext>
            </a:extLst>
          </p:cNvPr>
          <p:cNvPicPr>
            <a:picLocks noChangeAspect="1"/>
          </p:cNvPicPr>
          <p:nvPr/>
        </p:nvPicPr>
        <p:blipFill>
          <a:blip r:embed="rId6"/>
          <a:stretch>
            <a:fillRect/>
          </a:stretch>
        </p:blipFill>
        <p:spPr>
          <a:xfrm>
            <a:off x="4662488" y="685763"/>
            <a:ext cx="2224419" cy="2752762"/>
          </a:xfrm>
          <a:prstGeom prst="rect">
            <a:avLst/>
          </a:prstGeom>
        </p:spPr>
      </p:pic>
    </p:spTree>
    <p:extLst>
      <p:ext uri="{BB962C8B-B14F-4D97-AF65-F5344CB8AC3E}">
        <p14:creationId xmlns:p14="http://schemas.microsoft.com/office/powerpoint/2010/main" val="180089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B6D5"/>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4163847" y="1470127"/>
            <a:ext cx="2419913" cy="2419913"/>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200">
              <a:solidFill>
                <a:prstClr val="white"/>
              </a:solidFill>
            </a:endParaRPr>
          </a:p>
        </p:txBody>
      </p:sp>
      <p:sp>
        <p:nvSpPr>
          <p:cNvPr id="28" name="TextBox 27"/>
          <p:cNvSpPr txBox="1"/>
          <p:nvPr/>
        </p:nvSpPr>
        <p:spPr>
          <a:xfrm>
            <a:off x="4016758" y="3786403"/>
            <a:ext cx="1266528" cy="646331"/>
          </a:xfrm>
          <a:prstGeom prst="rect">
            <a:avLst/>
          </a:prstGeom>
          <a:noFill/>
        </p:spPr>
        <p:txBody>
          <a:bodyPr wrap="square" rtlCol="0">
            <a:spAutoFit/>
          </a:bodyPr>
          <a:lstStyle/>
          <a:p>
            <a:pPr defTabSz="685800"/>
            <a:r>
              <a:rPr lang="en-US" sz="1200" b="1">
                <a:solidFill>
                  <a:prstClr val="white"/>
                </a:solidFill>
              </a:rPr>
              <a:t>Office of undergraduate research</a:t>
            </a:r>
          </a:p>
        </p:txBody>
      </p:sp>
      <p:sp>
        <p:nvSpPr>
          <p:cNvPr id="29" name="TextBox 28"/>
          <p:cNvSpPr txBox="1"/>
          <p:nvPr/>
        </p:nvSpPr>
        <p:spPr>
          <a:xfrm>
            <a:off x="6614710" y="3137313"/>
            <a:ext cx="1033430" cy="461665"/>
          </a:xfrm>
          <a:prstGeom prst="rect">
            <a:avLst/>
          </a:prstGeom>
          <a:noFill/>
        </p:spPr>
        <p:txBody>
          <a:bodyPr wrap="square" rtlCol="0">
            <a:spAutoFit/>
          </a:bodyPr>
          <a:lstStyle/>
          <a:p>
            <a:pPr defTabSz="685800"/>
            <a:r>
              <a:rPr lang="en-US" sz="1200" b="1">
                <a:solidFill>
                  <a:prstClr val="white"/>
                </a:solidFill>
              </a:rPr>
              <a:t>Disciplines &amp; departments</a:t>
            </a:r>
          </a:p>
        </p:txBody>
      </p:sp>
      <p:sp>
        <p:nvSpPr>
          <p:cNvPr id="31" name="TextBox 30"/>
          <p:cNvSpPr txBox="1"/>
          <p:nvPr/>
        </p:nvSpPr>
        <p:spPr>
          <a:xfrm>
            <a:off x="2350544" y="3274468"/>
            <a:ext cx="1612788" cy="276999"/>
          </a:xfrm>
          <a:prstGeom prst="rect">
            <a:avLst/>
          </a:prstGeom>
          <a:noFill/>
        </p:spPr>
        <p:txBody>
          <a:bodyPr wrap="square" rtlCol="0">
            <a:spAutoFit/>
          </a:bodyPr>
          <a:lstStyle/>
          <a:p>
            <a:pPr defTabSz="685800"/>
            <a:r>
              <a:rPr lang="en-US" sz="1200" b="1">
                <a:solidFill>
                  <a:prstClr val="white"/>
                </a:solidFill>
              </a:rPr>
              <a:t>Graduate school </a:t>
            </a:r>
          </a:p>
        </p:txBody>
      </p:sp>
      <p:sp>
        <p:nvSpPr>
          <p:cNvPr id="32" name="TextBox 31"/>
          <p:cNvSpPr txBox="1"/>
          <p:nvPr/>
        </p:nvSpPr>
        <p:spPr>
          <a:xfrm>
            <a:off x="3709061" y="511656"/>
            <a:ext cx="1646267" cy="461665"/>
          </a:xfrm>
          <a:prstGeom prst="rect">
            <a:avLst/>
          </a:prstGeom>
          <a:noFill/>
        </p:spPr>
        <p:txBody>
          <a:bodyPr wrap="square" rtlCol="0">
            <a:spAutoFit/>
          </a:bodyPr>
          <a:lstStyle/>
          <a:p>
            <a:pPr defTabSz="685800"/>
            <a:r>
              <a:rPr lang="en-US" sz="1200" b="1">
                <a:solidFill>
                  <a:prstClr val="white"/>
                </a:solidFill>
              </a:rPr>
              <a:t>Vice president for research</a:t>
            </a:r>
          </a:p>
        </p:txBody>
      </p:sp>
      <p:sp>
        <p:nvSpPr>
          <p:cNvPr id="33" name="TextBox 32"/>
          <p:cNvSpPr txBox="1"/>
          <p:nvPr/>
        </p:nvSpPr>
        <p:spPr>
          <a:xfrm>
            <a:off x="3538625" y="1743009"/>
            <a:ext cx="682488" cy="276999"/>
          </a:xfrm>
          <a:prstGeom prst="rect">
            <a:avLst/>
          </a:prstGeom>
          <a:noFill/>
        </p:spPr>
        <p:txBody>
          <a:bodyPr wrap="square" rtlCol="0">
            <a:spAutoFit/>
          </a:bodyPr>
          <a:lstStyle/>
          <a:p>
            <a:pPr defTabSz="685800"/>
            <a:r>
              <a:rPr lang="en-US" sz="1200" b="1">
                <a:solidFill>
                  <a:prstClr val="white"/>
                </a:solidFill>
              </a:rPr>
              <a:t>Provost</a:t>
            </a:r>
          </a:p>
        </p:txBody>
      </p:sp>
      <p:sp>
        <p:nvSpPr>
          <p:cNvPr id="34" name="TextBox 33"/>
          <p:cNvSpPr txBox="1"/>
          <p:nvPr/>
        </p:nvSpPr>
        <p:spPr>
          <a:xfrm>
            <a:off x="2708711" y="1445243"/>
            <a:ext cx="1311889" cy="461665"/>
          </a:xfrm>
          <a:prstGeom prst="rect">
            <a:avLst/>
          </a:prstGeom>
          <a:noFill/>
        </p:spPr>
        <p:txBody>
          <a:bodyPr wrap="square" rtlCol="0">
            <a:spAutoFit/>
          </a:bodyPr>
          <a:lstStyle/>
          <a:p>
            <a:pPr defTabSz="685800"/>
            <a:r>
              <a:rPr lang="en-US" sz="1200" b="1">
                <a:solidFill>
                  <a:prstClr val="white"/>
                </a:solidFill>
              </a:rPr>
              <a:t>Institutional Reporting</a:t>
            </a:r>
          </a:p>
        </p:txBody>
      </p:sp>
      <p:sp>
        <p:nvSpPr>
          <p:cNvPr id="36" name="TextBox 35"/>
          <p:cNvSpPr txBox="1"/>
          <p:nvPr/>
        </p:nvSpPr>
        <p:spPr>
          <a:xfrm>
            <a:off x="4445596" y="1089507"/>
            <a:ext cx="648140" cy="276999"/>
          </a:xfrm>
          <a:prstGeom prst="rect">
            <a:avLst/>
          </a:prstGeom>
          <a:noFill/>
        </p:spPr>
        <p:txBody>
          <a:bodyPr wrap="square" rtlCol="0">
            <a:spAutoFit/>
          </a:bodyPr>
          <a:lstStyle/>
          <a:p>
            <a:pPr defTabSz="685800"/>
            <a:r>
              <a:rPr lang="en-US" sz="1200" b="1">
                <a:solidFill>
                  <a:prstClr val="white"/>
                </a:solidFill>
              </a:rPr>
              <a:t>CIO</a:t>
            </a:r>
          </a:p>
        </p:txBody>
      </p:sp>
      <p:sp>
        <p:nvSpPr>
          <p:cNvPr id="37" name="TextBox 36"/>
          <p:cNvSpPr txBox="1"/>
          <p:nvPr/>
        </p:nvSpPr>
        <p:spPr>
          <a:xfrm>
            <a:off x="5876754" y="4229353"/>
            <a:ext cx="1414012" cy="646331"/>
          </a:xfrm>
          <a:prstGeom prst="rect">
            <a:avLst/>
          </a:prstGeom>
          <a:noFill/>
        </p:spPr>
        <p:txBody>
          <a:bodyPr wrap="square" rtlCol="0">
            <a:spAutoFit/>
          </a:bodyPr>
          <a:lstStyle/>
          <a:p>
            <a:pPr defTabSz="685800"/>
            <a:r>
              <a:rPr lang="en-US" sz="1200" b="1">
                <a:solidFill>
                  <a:prstClr val="white"/>
                </a:solidFill>
              </a:rPr>
              <a:t>Campus center for teaching &amp; learning</a:t>
            </a:r>
          </a:p>
        </p:txBody>
      </p:sp>
      <p:sp>
        <p:nvSpPr>
          <p:cNvPr id="3" name="TextBox 2"/>
          <p:cNvSpPr txBox="1"/>
          <p:nvPr/>
        </p:nvSpPr>
        <p:spPr>
          <a:xfrm>
            <a:off x="1631568" y="866893"/>
            <a:ext cx="973224" cy="461665"/>
          </a:xfrm>
          <a:prstGeom prst="rect">
            <a:avLst/>
          </a:prstGeom>
          <a:noFill/>
        </p:spPr>
        <p:txBody>
          <a:bodyPr wrap="square" rtlCol="0">
            <a:spAutoFit/>
          </a:bodyPr>
          <a:lstStyle/>
          <a:p>
            <a:pPr defTabSz="685800"/>
            <a:r>
              <a:rPr lang="en-US" sz="1200" b="1">
                <a:solidFill>
                  <a:prstClr val="white"/>
                </a:solidFill>
              </a:rPr>
              <a:t>Medical center</a:t>
            </a:r>
          </a:p>
        </p:txBody>
      </p:sp>
      <p:sp>
        <p:nvSpPr>
          <p:cNvPr id="6" name="TextBox 5"/>
          <p:cNvSpPr txBox="1"/>
          <p:nvPr/>
        </p:nvSpPr>
        <p:spPr>
          <a:xfrm>
            <a:off x="1643815" y="2517608"/>
            <a:ext cx="184731" cy="276999"/>
          </a:xfrm>
          <a:prstGeom prst="rect">
            <a:avLst/>
          </a:prstGeom>
          <a:noFill/>
        </p:spPr>
        <p:txBody>
          <a:bodyPr wrap="none" rtlCol="0">
            <a:spAutoFit/>
          </a:bodyPr>
          <a:lstStyle/>
          <a:p>
            <a:pPr defTabSz="685800"/>
            <a:endParaRPr lang="en-US" sz="1200" b="1">
              <a:solidFill>
                <a:prstClr val="white"/>
              </a:solidFill>
            </a:endParaRPr>
          </a:p>
        </p:txBody>
      </p:sp>
      <p:sp>
        <p:nvSpPr>
          <p:cNvPr id="26" name="TextBox 25"/>
          <p:cNvSpPr txBox="1"/>
          <p:nvPr/>
        </p:nvSpPr>
        <p:spPr>
          <a:xfrm>
            <a:off x="2428890" y="1150954"/>
            <a:ext cx="1712733" cy="276999"/>
          </a:xfrm>
          <a:prstGeom prst="rect">
            <a:avLst/>
          </a:prstGeom>
          <a:noFill/>
        </p:spPr>
        <p:txBody>
          <a:bodyPr wrap="square" rtlCol="0">
            <a:spAutoFit/>
          </a:bodyPr>
          <a:lstStyle/>
          <a:p>
            <a:pPr defTabSz="685800"/>
            <a:r>
              <a:rPr lang="en-US" sz="1200" b="1">
                <a:solidFill>
                  <a:prstClr val="white"/>
                </a:solidFill>
              </a:rPr>
              <a:t>Tech Transfer Office</a:t>
            </a:r>
          </a:p>
        </p:txBody>
      </p:sp>
      <p:sp>
        <p:nvSpPr>
          <p:cNvPr id="2" name="TextBox 1"/>
          <p:cNvSpPr txBox="1"/>
          <p:nvPr/>
        </p:nvSpPr>
        <p:spPr>
          <a:xfrm>
            <a:off x="5150461" y="2477016"/>
            <a:ext cx="817470" cy="300082"/>
          </a:xfrm>
          <a:prstGeom prst="rect">
            <a:avLst/>
          </a:prstGeom>
          <a:noFill/>
          <a:ln>
            <a:solidFill>
              <a:srgbClr val="C00000"/>
            </a:solidFill>
          </a:ln>
        </p:spPr>
        <p:txBody>
          <a:bodyPr wrap="square" rtlCol="0">
            <a:spAutoFit/>
          </a:bodyPr>
          <a:lstStyle/>
          <a:p>
            <a:pPr defTabSz="685800"/>
            <a:r>
              <a:rPr lang="en-US" sz="1350" b="1">
                <a:solidFill>
                  <a:prstClr val="white"/>
                </a:solidFill>
              </a:rPr>
              <a:t>LIBRARY</a:t>
            </a:r>
          </a:p>
        </p:txBody>
      </p:sp>
      <p:sp>
        <p:nvSpPr>
          <p:cNvPr id="38" name="TextBox 37"/>
          <p:cNvSpPr txBox="1"/>
          <p:nvPr/>
        </p:nvSpPr>
        <p:spPr>
          <a:xfrm>
            <a:off x="1610214" y="1799148"/>
            <a:ext cx="1137433" cy="646331"/>
          </a:xfrm>
          <a:prstGeom prst="rect">
            <a:avLst/>
          </a:prstGeom>
          <a:noFill/>
        </p:spPr>
        <p:txBody>
          <a:bodyPr wrap="square" rtlCol="0">
            <a:spAutoFit/>
          </a:bodyPr>
          <a:lstStyle/>
          <a:p>
            <a:pPr defTabSz="685800"/>
            <a:r>
              <a:rPr lang="en-US" sz="1200" b="1">
                <a:solidFill>
                  <a:prstClr val="white"/>
                </a:solidFill>
              </a:rPr>
              <a:t>Advancement &amp; corporate relations </a:t>
            </a:r>
          </a:p>
        </p:txBody>
      </p:sp>
      <p:sp>
        <p:nvSpPr>
          <p:cNvPr id="7" name="Rectangle 6"/>
          <p:cNvSpPr/>
          <p:nvPr/>
        </p:nvSpPr>
        <p:spPr>
          <a:xfrm>
            <a:off x="2654971" y="2018494"/>
            <a:ext cx="1245469" cy="276999"/>
          </a:xfrm>
          <a:prstGeom prst="rect">
            <a:avLst/>
          </a:prstGeom>
        </p:spPr>
        <p:txBody>
          <a:bodyPr wrap="none">
            <a:spAutoFit/>
          </a:bodyPr>
          <a:lstStyle/>
          <a:p>
            <a:pPr defTabSz="685800"/>
            <a:r>
              <a:rPr lang="en-US" sz="1200" b="1">
                <a:solidFill>
                  <a:prstClr val="white"/>
                </a:solidFill>
              </a:rPr>
              <a:t>Data Warehouse</a:t>
            </a:r>
          </a:p>
        </p:txBody>
      </p:sp>
      <p:sp>
        <p:nvSpPr>
          <p:cNvPr id="40" name="Arc 39"/>
          <p:cNvSpPr/>
          <p:nvPr/>
        </p:nvSpPr>
        <p:spPr>
          <a:xfrm rot="3888225">
            <a:off x="2609820" y="794301"/>
            <a:ext cx="2449027" cy="2826559"/>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900" b="1">
              <a:solidFill>
                <a:prstClr val="white"/>
              </a:solidFill>
            </a:endParaRPr>
          </a:p>
        </p:txBody>
      </p:sp>
      <p:sp>
        <p:nvSpPr>
          <p:cNvPr id="30" name="TextBox 29"/>
          <p:cNvSpPr txBox="1"/>
          <p:nvPr/>
        </p:nvSpPr>
        <p:spPr>
          <a:xfrm>
            <a:off x="1487745" y="1475050"/>
            <a:ext cx="1311889" cy="276999"/>
          </a:xfrm>
          <a:prstGeom prst="rect">
            <a:avLst/>
          </a:prstGeom>
          <a:noFill/>
        </p:spPr>
        <p:txBody>
          <a:bodyPr wrap="square" rtlCol="0">
            <a:spAutoFit/>
          </a:bodyPr>
          <a:lstStyle/>
          <a:p>
            <a:pPr defTabSz="685800"/>
            <a:r>
              <a:rPr lang="en-US" sz="1200" b="1">
                <a:solidFill>
                  <a:prstClr val="white"/>
                </a:solidFill>
              </a:rPr>
              <a:t>News Bureau</a:t>
            </a:r>
          </a:p>
        </p:txBody>
      </p:sp>
      <p:sp>
        <p:nvSpPr>
          <p:cNvPr id="35" name="Arc 34"/>
          <p:cNvSpPr/>
          <p:nvPr/>
        </p:nvSpPr>
        <p:spPr>
          <a:xfrm rot="8504012">
            <a:off x="4253496" y="-372080"/>
            <a:ext cx="2214994" cy="2826559"/>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endParaRPr>
          </a:p>
        </p:txBody>
      </p:sp>
      <p:sp>
        <p:nvSpPr>
          <p:cNvPr id="43" name="Arc 42"/>
          <p:cNvSpPr/>
          <p:nvPr/>
        </p:nvSpPr>
        <p:spPr>
          <a:xfrm rot="15427944">
            <a:off x="4876094" y="1887611"/>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200">
              <a:solidFill>
                <a:prstClr val="white"/>
              </a:solidFill>
            </a:endParaRPr>
          </a:p>
        </p:txBody>
      </p:sp>
      <p:sp>
        <p:nvSpPr>
          <p:cNvPr id="44" name="Arc 43"/>
          <p:cNvSpPr/>
          <p:nvPr/>
        </p:nvSpPr>
        <p:spPr>
          <a:xfrm rot="19682342">
            <a:off x="3387645" y="2388532"/>
            <a:ext cx="2035861" cy="3279551"/>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013">
              <a:solidFill>
                <a:prstClr val="black"/>
              </a:solidFill>
            </a:endParaRPr>
          </a:p>
        </p:txBody>
      </p:sp>
      <p:sp>
        <p:nvSpPr>
          <p:cNvPr id="45" name="Arc 44"/>
          <p:cNvSpPr/>
          <p:nvPr/>
        </p:nvSpPr>
        <p:spPr>
          <a:xfrm rot="10800000">
            <a:off x="5903452" y="1097062"/>
            <a:ext cx="1302504" cy="3432710"/>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US" sz="1200">
              <a:solidFill>
                <a:prstClr val="white"/>
              </a:solidFill>
            </a:endParaRPr>
          </a:p>
        </p:txBody>
      </p:sp>
      <p:sp>
        <p:nvSpPr>
          <p:cNvPr id="39" name="TextBox 38"/>
          <p:cNvSpPr txBox="1"/>
          <p:nvPr/>
        </p:nvSpPr>
        <p:spPr>
          <a:xfrm>
            <a:off x="2578125" y="2584979"/>
            <a:ext cx="1311889" cy="276999"/>
          </a:xfrm>
          <a:prstGeom prst="rect">
            <a:avLst/>
          </a:prstGeom>
          <a:noFill/>
        </p:spPr>
        <p:txBody>
          <a:bodyPr wrap="square" rtlCol="0">
            <a:spAutoFit/>
          </a:bodyPr>
          <a:lstStyle/>
          <a:p>
            <a:pPr defTabSz="685800"/>
            <a:r>
              <a:rPr lang="en-US" sz="1200" b="1">
                <a:solidFill>
                  <a:prstClr val="white"/>
                </a:solidFill>
              </a:rPr>
              <a:t>Colleges &amp; depts</a:t>
            </a:r>
          </a:p>
        </p:txBody>
      </p:sp>
      <p:sp>
        <p:nvSpPr>
          <p:cNvPr id="14" name="TextBox 13"/>
          <p:cNvSpPr txBox="1"/>
          <p:nvPr/>
        </p:nvSpPr>
        <p:spPr>
          <a:xfrm>
            <a:off x="4966185" y="1512427"/>
            <a:ext cx="1171013" cy="715581"/>
          </a:xfrm>
          <a:prstGeom prst="rect">
            <a:avLst/>
          </a:prstGeom>
          <a:solidFill>
            <a:srgbClr val="FFFFFF"/>
          </a:solidFill>
        </p:spPr>
        <p:txBody>
          <a:bodyPr wrap="square" rtlCol="0">
            <a:spAutoFit/>
          </a:bodyPr>
          <a:lstStyle/>
          <a:p>
            <a:pPr algn="ctr" defTabSz="685800"/>
            <a:r>
              <a:rPr lang="en-US" sz="1350" b="1">
                <a:solidFill>
                  <a:srgbClr val="C00000"/>
                </a:solidFill>
              </a:rPr>
              <a:t>Research Data Management</a:t>
            </a:r>
          </a:p>
        </p:txBody>
      </p:sp>
      <p:sp>
        <p:nvSpPr>
          <p:cNvPr id="19" name="TextBox 18"/>
          <p:cNvSpPr txBox="1"/>
          <p:nvPr/>
        </p:nvSpPr>
        <p:spPr>
          <a:xfrm>
            <a:off x="6156104" y="2335072"/>
            <a:ext cx="994988" cy="507831"/>
          </a:xfrm>
          <a:prstGeom prst="rect">
            <a:avLst/>
          </a:prstGeom>
          <a:solidFill>
            <a:srgbClr val="FFFFFF"/>
          </a:solidFill>
        </p:spPr>
        <p:txBody>
          <a:bodyPr wrap="square" rtlCol="0">
            <a:spAutoFit/>
          </a:bodyPr>
          <a:lstStyle/>
          <a:p>
            <a:pPr algn="ctr" defTabSz="685800"/>
            <a:r>
              <a:rPr lang="en-US" sz="1350" b="1">
                <a:solidFill>
                  <a:srgbClr val="C00000"/>
                </a:solidFill>
              </a:rPr>
              <a:t>Digital scholarship</a:t>
            </a:r>
          </a:p>
        </p:txBody>
      </p:sp>
      <p:sp>
        <p:nvSpPr>
          <p:cNvPr id="18" name="TextBox 17"/>
          <p:cNvSpPr txBox="1"/>
          <p:nvPr/>
        </p:nvSpPr>
        <p:spPr>
          <a:xfrm>
            <a:off x="5225192" y="3096339"/>
            <a:ext cx="904920" cy="715581"/>
          </a:xfrm>
          <a:prstGeom prst="rect">
            <a:avLst/>
          </a:prstGeom>
          <a:solidFill>
            <a:srgbClr val="FFFFFF"/>
          </a:solidFill>
        </p:spPr>
        <p:txBody>
          <a:bodyPr wrap="square" rtlCol="0">
            <a:spAutoFit/>
          </a:bodyPr>
          <a:lstStyle/>
          <a:p>
            <a:pPr defTabSz="685800"/>
            <a:r>
              <a:rPr lang="en-US" sz="1350" b="1">
                <a:solidFill>
                  <a:srgbClr val="C00000"/>
                </a:solidFill>
              </a:rPr>
              <a:t>User education &amp; training</a:t>
            </a:r>
          </a:p>
        </p:txBody>
      </p:sp>
      <p:sp>
        <p:nvSpPr>
          <p:cNvPr id="16" name="TextBox 15"/>
          <p:cNvSpPr txBox="1"/>
          <p:nvPr/>
        </p:nvSpPr>
        <p:spPr>
          <a:xfrm>
            <a:off x="3855259" y="2185405"/>
            <a:ext cx="1170443" cy="507831"/>
          </a:xfrm>
          <a:prstGeom prst="rect">
            <a:avLst/>
          </a:prstGeom>
          <a:solidFill>
            <a:srgbClr val="FFFFFF"/>
          </a:solidFill>
        </p:spPr>
        <p:txBody>
          <a:bodyPr wrap="square" rtlCol="0">
            <a:spAutoFit/>
          </a:bodyPr>
          <a:lstStyle/>
          <a:p>
            <a:pPr algn="ctr" defTabSz="685800"/>
            <a:r>
              <a:rPr lang="en-US" sz="1350" b="1">
                <a:solidFill>
                  <a:srgbClr val="C00000"/>
                </a:solidFill>
              </a:rPr>
              <a:t>RIM/Profiling system</a:t>
            </a:r>
          </a:p>
        </p:txBody>
      </p:sp>
      <p:sp>
        <p:nvSpPr>
          <p:cNvPr id="17" name="TextBox 16"/>
          <p:cNvSpPr txBox="1"/>
          <p:nvPr/>
        </p:nvSpPr>
        <p:spPr>
          <a:xfrm>
            <a:off x="3538625" y="2900323"/>
            <a:ext cx="1083600" cy="507831"/>
          </a:xfrm>
          <a:prstGeom prst="rect">
            <a:avLst/>
          </a:prstGeom>
          <a:solidFill>
            <a:srgbClr val="FFFFFF"/>
          </a:solidFill>
        </p:spPr>
        <p:txBody>
          <a:bodyPr wrap="square" rtlCol="0">
            <a:spAutoFit/>
          </a:bodyPr>
          <a:lstStyle/>
          <a:p>
            <a:pPr defTabSz="685800"/>
            <a:r>
              <a:rPr lang="en-US" sz="1350" b="1">
                <a:solidFill>
                  <a:srgbClr val="C00000"/>
                </a:solidFill>
              </a:rPr>
              <a:t>Institutional Repository</a:t>
            </a:r>
          </a:p>
        </p:txBody>
      </p:sp>
      <p:sp>
        <p:nvSpPr>
          <p:cNvPr id="41" name="Oval 40"/>
          <p:cNvSpPr/>
          <p:nvPr/>
        </p:nvSpPr>
        <p:spPr>
          <a:xfrm rot="19281804">
            <a:off x="2555348" y="1329411"/>
            <a:ext cx="4582049" cy="2011323"/>
          </a:xfrm>
          <a:prstGeom prst="ellipse">
            <a:avLst/>
          </a:prstGeom>
          <a:noFill/>
          <a:ln w="53975">
            <a:solidFill>
              <a:srgbClr val="F8FF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812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anim calcmode="lin" valueType="num">
                                      <p:cBhvr>
                                        <p:cTn id="75" dur="1000" fill="hold"/>
                                        <p:tgtEl>
                                          <p:spTgt spid="34"/>
                                        </p:tgtEl>
                                        <p:attrNameLst>
                                          <p:attrName>ppt_x</p:attrName>
                                        </p:attrNameLst>
                                      </p:cBhvr>
                                      <p:tavLst>
                                        <p:tav tm="0">
                                          <p:val>
                                            <p:strVal val="#ppt_x"/>
                                          </p:val>
                                        </p:tav>
                                        <p:tav tm="100000">
                                          <p:val>
                                            <p:strVal val="#ppt_x"/>
                                          </p:val>
                                        </p:tav>
                                      </p:tavLst>
                                    </p:anim>
                                    <p:anim calcmode="lin" valueType="num">
                                      <p:cBhvr>
                                        <p:cTn id="76" dur="1000" fill="hold"/>
                                        <p:tgtEl>
                                          <p:spTgt spid="3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1000"/>
                                        <p:tgtEl>
                                          <p:spTgt spid="29"/>
                                        </p:tgtEl>
                                      </p:cBhvr>
                                    </p:animEffect>
                                    <p:anim calcmode="lin" valueType="num">
                                      <p:cBhvr>
                                        <p:cTn id="100" dur="1000" fill="hold"/>
                                        <p:tgtEl>
                                          <p:spTgt spid="29"/>
                                        </p:tgtEl>
                                        <p:attrNameLst>
                                          <p:attrName>ppt_x</p:attrName>
                                        </p:attrNameLst>
                                      </p:cBhvr>
                                      <p:tavLst>
                                        <p:tav tm="0">
                                          <p:val>
                                            <p:strVal val="#ppt_x"/>
                                          </p:val>
                                        </p:tav>
                                        <p:tav tm="100000">
                                          <p:val>
                                            <p:strVal val="#ppt_x"/>
                                          </p:val>
                                        </p:tav>
                                      </p:tavLst>
                                    </p:anim>
                                    <p:anim calcmode="lin" valueType="num">
                                      <p:cBhvr>
                                        <p:cTn id="10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 calcmode="lin" valueType="num">
                                      <p:cBhvr additive="base">
                                        <p:cTn id="106" dur="500" fill="hold"/>
                                        <p:tgtEl>
                                          <p:spTgt spid="41"/>
                                        </p:tgtEl>
                                        <p:attrNameLst>
                                          <p:attrName>ppt_x</p:attrName>
                                        </p:attrNameLst>
                                      </p:cBhvr>
                                      <p:tavLst>
                                        <p:tav tm="0">
                                          <p:val>
                                            <p:strVal val="#ppt_x"/>
                                          </p:val>
                                        </p:tav>
                                        <p:tav tm="100000">
                                          <p:val>
                                            <p:strVal val="#ppt_x"/>
                                          </p:val>
                                        </p:tav>
                                      </p:tavLst>
                                    </p:anim>
                                    <p:anim calcmode="lin" valueType="num">
                                      <p:cBhvr additive="base">
                                        <p:cTn id="107"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4" grpId="0"/>
      <p:bldP spid="36" grpId="0"/>
      <p:bldP spid="37" grpId="0"/>
      <p:bldP spid="3" grpId="0"/>
      <p:bldP spid="26" grpId="0"/>
      <p:bldP spid="38" grpId="0"/>
      <p:bldP spid="7" grpId="0"/>
      <p:bldP spid="30" grpId="0"/>
      <p:bldP spid="39" grpId="0"/>
      <p:bldP spid="14" grpId="0" animBg="1"/>
      <p:bldP spid="19" grpId="0" animBg="1"/>
      <p:bldP spid="18" grpId="0" animBg="1"/>
      <p:bldP spid="16" grpId="0" animBg="1"/>
      <p:bldP spid="17"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3" y="0"/>
            <a:ext cx="9144000" cy="4717165"/>
          </a:xfrm>
          <a:prstGeom prst="rect">
            <a:avLst/>
          </a:prstGeom>
        </p:spPr>
      </p:pic>
      <p:sp>
        <p:nvSpPr>
          <p:cNvPr id="35" name="TextBox 34"/>
          <p:cNvSpPr txBox="1"/>
          <p:nvPr/>
        </p:nvSpPr>
        <p:spPr>
          <a:xfrm>
            <a:off x="865793" y="165988"/>
            <a:ext cx="7941783" cy="523220"/>
          </a:xfrm>
          <a:prstGeom prst="rect">
            <a:avLst/>
          </a:prstGeom>
          <a:noFill/>
        </p:spPr>
        <p:txBody>
          <a:bodyPr wrap="square" rtlCol="0">
            <a:spAutoFit/>
          </a:bodyPr>
          <a:lstStyle/>
          <a:p>
            <a:r>
              <a:rPr lang="en-US" sz="2800" b="1">
                <a:solidFill>
                  <a:schemeClr val="bg1"/>
                </a:solidFill>
              </a:rPr>
              <a:t>The Realities of Research Data Management</a:t>
            </a:r>
          </a:p>
        </p:txBody>
      </p:sp>
      <p:sp>
        <p:nvSpPr>
          <p:cNvPr id="11" name="Rectangle 10"/>
          <p:cNvSpPr/>
          <p:nvPr/>
        </p:nvSpPr>
        <p:spPr>
          <a:xfrm>
            <a:off x="13063" y="4717165"/>
            <a:ext cx="3774113" cy="415498"/>
          </a:xfrm>
          <a:prstGeom prst="rect">
            <a:avLst/>
          </a:prstGeom>
          <a:solidFill>
            <a:srgbClr val="A9306F"/>
          </a:solidFill>
        </p:spPr>
        <p:txBody>
          <a:bodyPr wrap="square">
            <a:spAutoFit/>
          </a:bodyPr>
          <a:lstStyle/>
          <a:p>
            <a:pPr algn="ctr"/>
            <a:r>
              <a:rPr lang="en-US" sz="2100" err="1">
                <a:solidFill>
                  <a:schemeClr val="bg1"/>
                </a:solidFill>
              </a:rPr>
              <a:t>oc.lc</a:t>
            </a:r>
            <a:r>
              <a:rPr lang="en-US" sz="2100">
                <a:solidFill>
                  <a:schemeClr val="bg1"/>
                </a:solidFill>
              </a:rPr>
              <a:t>/</a:t>
            </a:r>
            <a:r>
              <a:rPr lang="en-US" sz="2100" err="1">
                <a:solidFill>
                  <a:schemeClr val="bg1"/>
                </a:solidFill>
              </a:rPr>
              <a:t>rdm</a:t>
            </a:r>
            <a:endParaRPr lang="en-US" sz="2100">
              <a:solidFill>
                <a:schemeClr val="bg1"/>
              </a:solidFill>
            </a:endParaRPr>
          </a:p>
        </p:txBody>
      </p:sp>
      <p:pic>
        <p:nvPicPr>
          <p:cNvPr id="13" name="Picture 4" descr="http://www.oclc.org/content/dam/research/images/publications/rdm-cover-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87176" y="983934"/>
            <a:ext cx="2402294" cy="3108400"/>
          </a:xfrm>
          <a:prstGeom prst="rect">
            <a:avLst/>
          </a:prstGeom>
          <a:noFill/>
          <a:ln w="34925">
            <a:solidFill>
              <a:schemeClr val="bg1"/>
            </a:solidFill>
            <a:miter lim="800000"/>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a:stretch>
            <a:fillRect/>
          </a:stretch>
        </p:blipFill>
        <p:spPr>
          <a:xfrm>
            <a:off x="6425372" y="983934"/>
            <a:ext cx="2457927" cy="3181115"/>
          </a:xfrm>
          <a:prstGeom prst="rect">
            <a:avLst/>
          </a:prstGeom>
          <a:ln w="28575">
            <a:solidFill>
              <a:schemeClr val="bg1"/>
            </a:solidFill>
          </a:ln>
        </p:spPr>
      </p:pic>
      <p:sp>
        <p:nvSpPr>
          <p:cNvPr id="5" name="TextBox 4"/>
          <p:cNvSpPr txBox="1"/>
          <p:nvPr/>
        </p:nvSpPr>
        <p:spPr>
          <a:xfrm>
            <a:off x="318977" y="855197"/>
            <a:ext cx="3370521" cy="3693319"/>
          </a:xfrm>
          <a:prstGeom prst="rect">
            <a:avLst/>
          </a:prstGeom>
          <a:noFill/>
        </p:spPr>
        <p:txBody>
          <a:bodyPr wrap="square" rtlCol="0">
            <a:spAutoFit/>
          </a:bodyPr>
          <a:lstStyle/>
          <a:p>
            <a:pPr marL="285750" indent="-285750">
              <a:buFont typeface="Arial" charset="0"/>
              <a:buChar char="•"/>
            </a:pPr>
            <a:r>
              <a:rPr lang="en-US">
                <a:solidFill>
                  <a:schemeClr val="bg1"/>
                </a:solidFill>
              </a:rPr>
              <a:t> 4-part series examining how research universities are developing RDM support services</a:t>
            </a:r>
          </a:p>
          <a:p>
            <a:pPr marL="285750" indent="-285750">
              <a:buFont typeface="Arial" charset="0"/>
              <a:buChar char="•"/>
            </a:pPr>
            <a:r>
              <a:rPr lang="en-US">
                <a:solidFill>
                  <a:schemeClr val="bg1"/>
                </a:solidFill>
              </a:rPr>
              <a:t>4 institutional case studies</a:t>
            </a:r>
          </a:p>
          <a:p>
            <a:pPr marL="742950" lvl="1" indent="-285750">
              <a:buFont typeface="Arial" charset="0"/>
              <a:buChar char="•"/>
            </a:pPr>
            <a:r>
              <a:rPr lang="en-US" sz="1600">
                <a:solidFill>
                  <a:schemeClr val="bg1"/>
                </a:solidFill>
              </a:rPr>
              <a:t>University of Edinburgh (UK)</a:t>
            </a:r>
          </a:p>
          <a:p>
            <a:pPr marL="742950" lvl="1" indent="-285750">
              <a:buFont typeface="Arial" charset="0"/>
              <a:buChar char="•"/>
            </a:pPr>
            <a:r>
              <a:rPr lang="en-US" sz="1600">
                <a:solidFill>
                  <a:schemeClr val="bg1"/>
                </a:solidFill>
              </a:rPr>
              <a:t>University of Illinois at Urbana-Champaign (US)</a:t>
            </a:r>
          </a:p>
          <a:p>
            <a:pPr marL="742950" lvl="1" indent="-285750">
              <a:buFont typeface="Arial" charset="0"/>
              <a:buChar char="•"/>
            </a:pPr>
            <a:r>
              <a:rPr lang="en-US" sz="1600">
                <a:solidFill>
                  <a:schemeClr val="bg1"/>
                </a:solidFill>
              </a:rPr>
              <a:t>Monash University (Australia) </a:t>
            </a:r>
          </a:p>
          <a:p>
            <a:pPr marL="742950" lvl="1" indent="-285750">
              <a:buFont typeface="Arial" charset="0"/>
              <a:buChar char="•"/>
            </a:pPr>
            <a:r>
              <a:rPr lang="en-US" sz="1600" err="1">
                <a:solidFill>
                  <a:schemeClr val="bg1"/>
                </a:solidFill>
              </a:rPr>
              <a:t>Wageningen</a:t>
            </a:r>
            <a:r>
              <a:rPr lang="en-US" sz="1600">
                <a:solidFill>
                  <a:schemeClr val="bg1"/>
                </a:solidFill>
              </a:rPr>
              <a:t> University &amp; Research (the Netherlands)</a:t>
            </a:r>
          </a:p>
        </p:txBody>
      </p:sp>
    </p:spTree>
    <p:extLst>
      <p:ext uri="{BB962C8B-B14F-4D97-AF65-F5344CB8AC3E}">
        <p14:creationId xmlns:p14="http://schemas.microsoft.com/office/powerpoint/2010/main" val="1371137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4717165"/>
          </a:xfrm>
          <a:prstGeom prst="rect">
            <a:avLst/>
          </a:prstGeom>
          <a:solidFill>
            <a:schemeClr val="lt1"/>
          </a:solidFill>
        </p:spPr>
      </p:pic>
      <p:sp>
        <p:nvSpPr>
          <p:cNvPr id="11" name="Rectangle 10"/>
          <p:cNvSpPr/>
          <p:nvPr/>
        </p:nvSpPr>
        <p:spPr>
          <a:xfrm>
            <a:off x="13063" y="4717165"/>
            <a:ext cx="3298841" cy="415498"/>
          </a:xfrm>
          <a:prstGeom prst="rect">
            <a:avLst/>
          </a:prstGeom>
          <a:solidFill>
            <a:srgbClr val="A9306F"/>
          </a:solidFill>
        </p:spPr>
        <p:txBody>
          <a:bodyPr wrap="square">
            <a:spAutoFit/>
          </a:bodyPr>
          <a:lstStyle/>
          <a:p>
            <a:pPr algn="ctr"/>
            <a:r>
              <a:rPr lang="en-US" sz="2100" err="1">
                <a:solidFill>
                  <a:schemeClr val="bg1"/>
                </a:solidFill>
              </a:rPr>
              <a:t>oc.lc</a:t>
            </a:r>
            <a:r>
              <a:rPr lang="en-US" sz="2100">
                <a:solidFill>
                  <a:schemeClr val="bg1"/>
                </a:solidFill>
              </a:rPr>
              <a:t>/rim</a:t>
            </a:r>
          </a:p>
        </p:txBody>
      </p:sp>
      <p:pic>
        <p:nvPicPr>
          <p:cNvPr id="19" name="Picture 4" descr="http://www.oclc.org/content/dam/research/images/publications/rdm-cover-1.png"/>
          <p:cNvPicPr>
            <a:picLocks noChangeAspect="1"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3403517" y="720616"/>
            <a:ext cx="2579885" cy="3338190"/>
          </a:xfrm>
          <a:prstGeom prst="rect">
            <a:avLst/>
          </a:prstGeom>
          <a:solidFill>
            <a:schemeClr val="accent1"/>
          </a:solidFill>
          <a:ln w="34925">
            <a:solidFill>
              <a:schemeClr val="accent6"/>
            </a:solidFill>
            <a:miter lim="800000"/>
          </a:ln>
          <a:extLst/>
        </p:spPr>
      </p:pic>
      <p:sp>
        <p:nvSpPr>
          <p:cNvPr id="20" name="Rectangle 19"/>
          <p:cNvSpPr/>
          <p:nvPr/>
        </p:nvSpPr>
        <p:spPr>
          <a:xfrm>
            <a:off x="3524342" y="904957"/>
            <a:ext cx="2459060" cy="2523768"/>
          </a:xfrm>
          <a:prstGeom prst="rect">
            <a:avLst/>
          </a:prstGeom>
        </p:spPr>
        <p:txBody>
          <a:bodyPr wrap="square">
            <a:spAutoFit/>
          </a:bodyPr>
          <a:lstStyle/>
          <a:p>
            <a:r>
              <a:rPr lang="en-US" b="1" i="1">
                <a:solidFill>
                  <a:schemeClr val="bg1"/>
                </a:solidFill>
                <a:latin typeface="Calibri" charset="0"/>
                <a:ea typeface="Calibri" charset="0"/>
                <a:cs typeface="Calibri" charset="0"/>
              </a:rPr>
              <a:t>Persistent identifiers in a shifting landscape: </a:t>
            </a:r>
          </a:p>
          <a:p>
            <a:r>
              <a:rPr lang="en-US" b="1" i="1">
                <a:solidFill>
                  <a:schemeClr val="bg1"/>
                </a:solidFill>
                <a:latin typeface="Calibri" charset="0"/>
                <a:ea typeface="Calibri" charset="0"/>
                <a:cs typeface="Calibri" charset="0"/>
              </a:rPr>
              <a:t>Case studies in European research information management </a:t>
            </a:r>
          </a:p>
          <a:p>
            <a:r>
              <a:rPr lang="en-US" sz="1400" b="1">
                <a:solidFill>
                  <a:schemeClr val="bg1"/>
                </a:solidFill>
              </a:rPr>
              <a:t>(forthcoming Nov 2017)</a:t>
            </a:r>
          </a:p>
          <a:p>
            <a:br>
              <a:rPr lang="en-US" b="1" i="1">
                <a:solidFill>
                  <a:schemeClr val="bg1"/>
                </a:solidFill>
              </a:rPr>
            </a:br>
            <a:endParaRPr lang="en-US" b="1" i="1">
              <a:solidFill>
                <a:schemeClr val="bg1"/>
              </a:solidFill>
            </a:endParaRPr>
          </a:p>
        </p:txBody>
      </p:sp>
      <p:sp>
        <p:nvSpPr>
          <p:cNvPr id="14" name="TextBox 13"/>
          <p:cNvSpPr txBox="1"/>
          <p:nvPr/>
        </p:nvSpPr>
        <p:spPr>
          <a:xfrm>
            <a:off x="533586" y="203991"/>
            <a:ext cx="8430800" cy="400110"/>
          </a:xfrm>
          <a:prstGeom prst="rect">
            <a:avLst/>
          </a:prstGeom>
          <a:noFill/>
        </p:spPr>
        <p:txBody>
          <a:bodyPr wrap="square" rtlCol="0">
            <a:spAutoFit/>
          </a:bodyPr>
          <a:lstStyle/>
          <a:p>
            <a:r>
              <a:rPr lang="en-US" sz="2000" b="1">
                <a:solidFill>
                  <a:schemeClr val="bg1"/>
                </a:solidFill>
              </a:rPr>
              <a:t>Defining Research Information Management &amp; the Library’s Role</a:t>
            </a:r>
          </a:p>
        </p:txBody>
      </p:sp>
      <p:pic>
        <p:nvPicPr>
          <p:cNvPr id="13" name="Picture 4" descr="http://www.oclc.org/content/dam/research/images/publications/rdm-cover-1.png"/>
          <p:cNvPicPr>
            <a:picLocks noChangeAspect="1" noChangeArrowheads="1"/>
          </p:cNvPicPr>
          <p:nvPr/>
        </p:nvPicPr>
        <p:blipFill>
          <a:blip r:embed="rId4" cstate="screen">
            <a:alphaModFix amt="0"/>
            <a:extLst>
              <a:ext uri="{28A0092B-C50C-407E-A947-70E740481C1C}">
                <a14:useLocalDpi xmlns:a14="http://schemas.microsoft.com/office/drawing/2010/main"/>
              </a:ext>
            </a:extLst>
          </a:blip>
          <a:srcRect/>
          <a:stretch>
            <a:fillRect/>
          </a:stretch>
        </p:blipFill>
        <p:spPr bwMode="auto">
          <a:xfrm>
            <a:off x="6316411" y="720616"/>
            <a:ext cx="2579885" cy="3338190"/>
          </a:xfrm>
          <a:prstGeom prst="rect">
            <a:avLst/>
          </a:prstGeom>
          <a:solidFill>
            <a:schemeClr val="accent3"/>
          </a:solidFill>
          <a:ln w="34925">
            <a:solidFill>
              <a:schemeClr val="accent6"/>
            </a:solidFill>
            <a:miter lim="800000"/>
          </a:ln>
          <a:extLst/>
        </p:spPr>
      </p:pic>
      <p:sp>
        <p:nvSpPr>
          <p:cNvPr id="17" name="Rectangle 16"/>
          <p:cNvSpPr/>
          <p:nvPr/>
        </p:nvSpPr>
        <p:spPr>
          <a:xfrm>
            <a:off x="6505326" y="904957"/>
            <a:ext cx="2192107" cy="1908215"/>
          </a:xfrm>
          <a:prstGeom prst="rect">
            <a:avLst/>
          </a:prstGeom>
        </p:spPr>
        <p:txBody>
          <a:bodyPr wrap="square">
            <a:spAutoFit/>
          </a:bodyPr>
          <a:lstStyle/>
          <a:p>
            <a:r>
              <a:rPr lang="en-US" b="1" i="1">
                <a:solidFill>
                  <a:schemeClr val="bg1"/>
                </a:solidFill>
              </a:rPr>
              <a:t>Survey of Research Information Management Practices </a:t>
            </a:r>
          </a:p>
          <a:p>
            <a:endParaRPr lang="en-US" sz="1400" b="1">
              <a:solidFill>
                <a:schemeClr val="bg1"/>
              </a:solidFill>
            </a:endParaRPr>
          </a:p>
          <a:p>
            <a:r>
              <a:rPr lang="en-US" sz="1400" b="1">
                <a:solidFill>
                  <a:schemeClr val="bg1"/>
                </a:solidFill>
              </a:rPr>
              <a:t>(take the survey!)</a:t>
            </a:r>
          </a:p>
        </p:txBody>
      </p:sp>
      <p:pic>
        <p:nvPicPr>
          <p:cNvPr id="18" name="Picture 17"/>
          <p:cNvPicPr>
            <a:picLocks noChangeAspect="1"/>
          </p:cNvPicPr>
          <p:nvPr/>
        </p:nvPicPr>
        <p:blipFill>
          <a:blip r:embed="rId5"/>
          <a:stretch>
            <a:fillRect/>
          </a:stretch>
        </p:blipFill>
        <p:spPr>
          <a:xfrm>
            <a:off x="519802" y="720617"/>
            <a:ext cx="2590739" cy="3338190"/>
          </a:xfrm>
          <a:prstGeom prst="rect">
            <a:avLst/>
          </a:prstGeom>
          <a:ln w="25400">
            <a:solidFill>
              <a:schemeClr val="accent6"/>
            </a:solidFill>
          </a:ln>
          <a:effectLst/>
        </p:spPr>
      </p:pic>
    </p:spTree>
    <p:extLst>
      <p:ext uri="{BB962C8B-B14F-4D97-AF65-F5344CB8AC3E}">
        <p14:creationId xmlns:p14="http://schemas.microsoft.com/office/powerpoint/2010/main" val="54051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onconfidential">
  <a:themeElements>
    <a:clrScheme name="Custom 4">
      <a:dk1>
        <a:srgbClr val="000000"/>
      </a:dk1>
      <a:lt1>
        <a:srgbClr val="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E5E18206F30604D8C72713BC37C7121" ma:contentTypeVersion="60" ma:contentTypeDescription="Create a new document." ma:contentTypeScope="" ma:versionID="83df95457650116a6a188452ba60cbab">
  <xsd:schema xmlns:xsd="http://www.w3.org/2001/XMLSchema" xmlns:xs="http://www.w3.org/2001/XMLSchema" xmlns:p="http://schemas.microsoft.com/office/2006/metadata/properties" xmlns:ns2="c908eeb5-9d00-41e0-9796-81e9ccc774c3" xmlns:ns3="9b9db491-4385-45f1-9eb7-7d00055b11bb" targetNamespace="http://schemas.microsoft.com/office/2006/metadata/properties" ma:root="true" ma:fieldsID="7ffeb9169145577e4b918c56829bc8bb" ns2:_="" ns3:_="">
    <xsd:import namespace="c908eeb5-9d00-41e0-9796-81e9ccc774c3"/>
    <xsd:import namespace="9b9db491-4385-45f1-9eb7-7d00055b11b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08eeb5-9d00-41e0-9796-81e9ccc774c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b9db491-4385-45f1-9eb7-7d00055b11bb"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e1e867eb-0ccf-46b3-a8be-678a344b5681" ContentTypeId="0x0101" PreviousValue="false"/>
</file>

<file path=customXml/itemProps1.xml><?xml version="1.0" encoding="utf-8"?>
<ds:datastoreItem xmlns:ds="http://schemas.openxmlformats.org/officeDocument/2006/customXml" ds:itemID="{9ADE0A1E-ABFE-4836-A67C-A8ECF1C68563}">
  <ds:schemaRefs>
    <ds:schemaRef ds:uri="http://schemas.microsoft.com/sharepoint/v3/contenttype/forms"/>
  </ds:schemaRefs>
</ds:datastoreItem>
</file>

<file path=customXml/itemProps2.xml><?xml version="1.0" encoding="utf-8"?>
<ds:datastoreItem xmlns:ds="http://schemas.openxmlformats.org/officeDocument/2006/customXml" ds:itemID="{6D0F0A15-7B12-411E-95FA-A145AD835AA3}">
  <ds:schemaRefs>
    <ds:schemaRef ds:uri="http://purl.org/dc/elements/1.1/"/>
    <ds:schemaRef ds:uri="http://purl.org/dc/terms/"/>
    <ds:schemaRef ds:uri="http://purl.org/dc/dcmitype/"/>
    <ds:schemaRef ds:uri="http://www.w3.org/XML/1998/namespace"/>
    <ds:schemaRef ds:uri="http://schemas.openxmlformats.org/package/2006/metadata/core-properties"/>
    <ds:schemaRef ds:uri="c908eeb5-9d00-41e0-9796-81e9ccc774c3"/>
    <ds:schemaRef ds:uri="http://schemas.microsoft.com/office/2006/metadata/properties"/>
    <ds:schemaRef ds:uri="http://schemas.microsoft.com/office/2006/documentManagement/types"/>
    <ds:schemaRef ds:uri="http://schemas.microsoft.com/office/infopath/2007/PartnerControls"/>
    <ds:schemaRef ds:uri="9b9db491-4385-45f1-9eb7-7d00055b11bb"/>
  </ds:schemaRefs>
</ds:datastoreItem>
</file>

<file path=customXml/itemProps3.xml><?xml version="1.0" encoding="utf-8"?>
<ds:datastoreItem xmlns:ds="http://schemas.openxmlformats.org/officeDocument/2006/customXml" ds:itemID="{83917555-A2DB-48A2-A9CF-88CB0EC9CC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908eeb5-9d00-41e0-9796-81e9ccc774c3"/>
    <ds:schemaRef ds:uri="9b9db491-4385-45f1-9eb7-7d00055b11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B35C5C58-0AA2-40BF-B14F-659B07F33D83}">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69</TotalTime>
  <Words>2321</Words>
  <Application>Microsoft Office PowerPoint</Application>
  <PresentationFormat>On-screen Show (16:9)</PresentationFormat>
  <Paragraphs>418</Paragraphs>
  <Slides>50</Slides>
  <Notes>50</Notes>
  <HiddenSlides>1</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50</vt:i4>
      </vt:variant>
    </vt:vector>
  </HeadingPairs>
  <TitlesOfParts>
    <vt:vector size="63" baseType="lpstr">
      <vt:lpstr>ＭＳ Ｐゴシック</vt:lpstr>
      <vt:lpstr>Arial</vt:lpstr>
      <vt:lpstr>Calibri</vt:lpstr>
      <vt:lpstr>Calibri Light</vt:lpstr>
      <vt:lpstr>Mangal</vt:lpstr>
      <vt:lpstr>Wingdings</vt:lpstr>
      <vt:lpstr>Master_Slides_V2</vt:lpstr>
      <vt:lpstr>1_Office Theme</vt:lpstr>
      <vt:lpstr>Nonconfidential</vt:lpstr>
      <vt:lpstr>Office</vt:lpstr>
      <vt:lpstr>2_Office Theme</vt:lpstr>
      <vt:lpstr>3_Office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Interoperability Imperative for Libraries: Supporting Scholarly Services and Workflows</dc:title>
  <dc:creator>Rebecca Bryant and Roy Tennant</dc:creator>
  <dc:description>This presentation was part of a discussion session during the OCLC Research Library Partnership Meeting, 1 November 2018 in Baltimore Maryland (USA). As libraries continue to offer sustained leadership to support open access, they are also supporting the local aggregation, curation, and utilization of information about locally created research outputs through research information management (RIM). RIM activities intersect with many aspects of traditional library services in discovery, acquisition, dissemination, and analysis of scholarly activities, and increasingly do so through interoperability with institutional repositories and data archives. How are libraries working to support improved workflows for researchers? How do library systems add value to non-library institutional goals such as faculty annual review workflows, and institutional reporting? And how do libraries do so while furthering openness and access?</dc:description>
  <cp:lastModifiedBy>McNicol,Jeanette</cp:lastModifiedBy>
  <cp:revision>11</cp:revision>
  <cp:lastPrinted>2017-10-27T19:11:42Z</cp:lastPrinted>
  <dcterms:modified xsi:type="dcterms:W3CDTF">2018-09-19T06:04:11Z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0x010100EE5E18206F30604D8C72713BC37C7121</vt:lpwstr>
  </property>
</Properties>
</file>