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1" r:id="rId6"/>
    <p:sldId id="262" r:id="rId7"/>
    <p:sldId id="263" r:id="rId8"/>
    <p:sldId id="264" r:id="rId9"/>
    <p:sldId id="265" r:id="rId10"/>
    <p:sldId id="266" r:id="rId11"/>
    <p:sldId id="294" r:id="rId12"/>
    <p:sldId id="268" r:id="rId13"/>
    <p:sldId id="269" r:id="rId14"/>
    <p:sldId id="270" r:id="rId15"/>
    <p:sldId id="296" r:id="rId16"/>
    <p:sldId id="272" r:id="rId17"/>
    <p:sldId id="295" r:id="rId18"/>
    <p:sldId id="273" r:id="rId19"/>
    <p:sldId id="274" r:id="rId20"/>
    <p:sldId id="275" r:id="rId21"/>
    <p:sldId id="276" r:id="rId22"/>
    <p:sldId id="277" r:id="rId23"/>
    <p:sldId id="267" r:id="rId24"/>
    <p:sldId id="279" r:id="rId25"/>
    <p:sldId id="278" r:id="rId26"/>
    <p:sldId id="280" r:id="rId27"/>
    <p:sldId id="286" r:id="rId28"/>
    <p:sldId id="281" r:id="rId29"/>
    <p:sldId id="282" r:id="rId30"/>
    <p:sldId id="285" r:id="rId31"/>
    <p:sldId id="287" r:id="rId32"/>
    <p:sldId id="288" r:id="rId33"/>
    <p:sldId id="289" r:id="rId34"/>
    <p:sldId id="290" r:id="rId35"/>
    <p:sldId id="291"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57" autoAdjust="0"/>
    <p:restoredTop sz="82500" autoAdjust="0"/>
  </p:normalViewPr>
  <p:slideViewPr>
    <p:cSldViewPr snapToGrid="0">
      <p:cViewPr varScale="1">
        <p:scale>
          <a:sx n="82" d="100"/>
          <a:sy n="82" d="100"/>
        </p:scale>
        <p:origin x="1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09BC8-8598-46CC-AE64-AEA504E2CC4B}" type="doc">
      <dgm:prSet loTypeId="urn:microsoft.com/office/officeart/2005/8/layout/process4" loCatId="list" qsTypeId="urn:microsoft.com/office/officeart/2005/8/quickstyle/simple1" qsCatId="simple" csTypeId="urn:microsoft.com/office/officeart/2005/8/colors/accent2_3" csCatId="accent2" phldr="1"/>
      <dgm:spPr/>
    </dgm:pt>
    <dgm:pt modelId="{64EF6B9A-0FE3-4947-9438-92E45FAD4353}">
      <dgm:prSet phldrT="[Text]"/>
      <dgm:spPr/>
      <dgm:t>
        <a:bodyPr/>
        <a:lstStyle/>
        <a:p>
          <a:r>
            <a:rPr lang="en-AU" dirty="0"/>
            <a:t>Library-led research data management initiative 2015-  </a:t>
          </a:r>
        </a:p>
      </dgm:t>
    </dgm:pt>
    <dgm:pt modelId="{116BA762-1AE3-4181-B2AF-6A7FB44CDF98}" type="parTrans" cxnId="{155D07B7-F703-4859-81D7-4342D7229C5A}">
      <dgm:prSet/>
      <dgm:spPr/>
      <dgm:t>
        <a:bodyPr/>
        <a:lstStyle/>
        <a:p>
          <a:endParaRPr lang="en-AU"/>
        </a:p>
      </dgm:t>
    </dgm:pt>
    <dgm:pt modelId="{8B0BDD07-04D7-4932-9C2E-9D5C33CC1865}" type="sibTrans" cxnId="{155D07B7-F703-4859-81D7-4342D7229C5A}">
      <dgm:prSet/>
      <dgm:spPr/>
      <dgm:t>
        <a:bodyPr/>
        <a:lstStyle/>
        <a:p>
          <a:endParaRPr lang="en-AU"/>
        </a:p>
      </dgm:t>
    </dgm:pt>
    <dgm:pt modelId="{04AF6E82-71DF-4C4F-8149-9F8C25613091}">
      <dgm:prSet phldrT="[Text]"/>
      <dgm:spPr/>
      <dgm:t>
        <a:bodyPr/>
        <a:lstStyle/>
        <a:p>
          <a:r>
            <a:rPr lang="en-AU" dirty="0"/>
            <a:t>Digital Research Strategy 2015-2018</a:t>
          </a:r>
        </a:p>
      </dgm:t>
    </dgm:pt>
    <dgm:pt modelId="{C3D8A7F2-FF04-42A1-ACC8-67F1A3C371A7}" type="parTrans" cxnId="{3088B9C7-4B96-46D6-ADD9-0AF5C36A1C0E}">
      <dgm:prSet/>
      <dgm:spPr/>
      <dgm:t>
        <a:bodyPr/>
        <a:lstStyle/>
        <a:p>
          <a:endParaRPr lang="en-AU"/>
        </a:p>
      </dgm:t>
    </dgm:pt>
    <dgm:pt modelId="{01DE0E24-95A4-4C83-9C3E-0593A3C55E1E}" type="sibTrans" cxnId="{3088B9C7-4B96-46D6-ADD9-0AF5C36A1C0E}">
      <dgm:prSet/>
      <dgm:spPr/>
      <dgm:t>
        <a:bodyPr/>
        <a:lstStyle/>
        <a:p>
          <a:endParaRPr lang="en-AU"/>
        </a:p>
      </dgm:t>
    </dgm:pt>
    <dgm:pt modelId="{F7D7B2FC-9C69-475D-8224-5B6A7746B174}">
      <dgm:prSet phldrT="[Text]"/>
      <dgm:spPr/>
      <dgm:t>
        <a:bodyPr/>
        <a:lstStyle/>
        <a:p>
          <a:r>
            <a:rPr lang="en-AU" dirty="0"/>
            <a:t>Enterprise Research Data Management Systems (ERDMS) Project 2016-2018</a:t>
          </a:r>
        </a:p>
      </dgm:t>
    </dgm:pt>
    <dgm:pt modelId="{DBEF08C3-8443-4832-8BB4-B1AF9276B256}" type="parTrans" cxnId="{4A548019-45C9-4C74-B3FB-3CD08DF5F49C}">
      <dgm:prSet/>
      <dgm:spPr/>
      <dgm:t>
        <a:bodyPr/>
        <a:lstStyle/>
        <a:p>
          <a:endParaRPr lang="en-AU"/>
        </a:p>
      </dgm:t>
    </dgm:pt>
    <dgm:pt modelId="{B7BC0A3F-3EB2-4EA9-B130-21EDEB734BCE}" type="sibTrans" cxnId="{4A548019-45C9-4C74-B3FB-3CD08DF5F49C}">
      <dgm:prSet/>
      <dgm:spPr/>
      <dgm:t>
        <a:bodyPr/>
        <a:lstStyle/>
        <a:p>
          <a:endParaRPr lang="en-AU"/>
        </a:p>
      </dgm:t>
    </dgm:pt>
    <dgm:pt modelId="{FECFE396-519E-489B-AC23-D896A6E60F92}">
      <dgm:prSet phldrT="[Text]"/>
      <dgm:spPr/>
      <dgm:t>
        <a:bodyPr/>
        <a:lstStyle/>
        <a:p>
          <a:r>
            <a:rPr lang="en-AU" dirty="0"/>
            <a:t>Project for Research Information Management Enablement (PRIME) 2017-2019</a:t>
          </a:r>
        </a:p>
      </dgm:t>
    </dgm:pt>
    <dgm:pt modelId="{DC1FDA3C-84EE-4CB0-9A7D-86A2D67E33B1}" type="parTrans" cxnId="{FE85DB8A-8AA9-468D-B573-6ED9715E05D6}">
      <dgm:prSet/>
      <dgm:spPr/>
      <dgm:t>
        <a:bodyPr/>
        <a:lstStyle/>
        <a:p>
          <a:endParaRPr lang="en-AU"/>
        </a:p>
      </dgm:t>
    </dgm:pt>
    <dgm:pt modelId="{324D652A-5973-4109-A97A-95CC6CB7F49F}" type="sibTrans" cxnId="{FE85DB8A-8AA9-468D-B573-6ED9715E05D6}">
      <dgm:prSet/>
      <dgm:spPr/>
      <dgm:t>
        <a:bodyPr/>
        <a:lstStyle/>
        <a:p>
          <a:endParaRPr lang="en-AU"/>
        </a:p>
      </dgm:t>
    </dgm:pt>
    <dgm:pt modelId="{238DFEA4-4539-43AC-A85D-EAC69647C7AF}">
      <dgm:prSet phldrT="[Text]"/>
      <dgm:spPr/>
      <dgm:t>
        <a:bodyPr/>
        <a:lstStyle/>
        <a:p>
          <a:r>
            <a:rPr lang="en-AU" dirty="0"/>
            <a:t>Projects will unify researchers’ digital presence and simplify their research workflows</a:t>
          </a:r>
        </a:p>
      </dgm:t>
    </dgm:pt>
    <dgm:pt modelId="{F9DCB683-71C3-42D4-A091-D3D9A636DDAD}" type="parTrans" cxnId="{DC1E1F54-59C3-4CFF-B944-43639D78C572}">
      <dgm:prSet/>
      <dgm:spPr/>
      <dgm:t>
        <a:bodyPr/>
        <a:lstStyle/>
        <a:p>
          <a:endParaRPr lang="en-AU"/>
        </a:p>
      </dgm:t>
    </dgm:pt>
    <dgm:pt modelId="{E64F8AD5-8D40-453A-9FEF-A371AA429540}" type="sibTrans" cxnId="{DC1E1F54-59C3-4CFF-B944-43639D78C572}">
      <dgm:prSet/>
      <dgm:spPr/>
      <dgm:t>
        <a:bodyPr/>
        <a:lstStyle/>
        <a:p>
          <a:endParaRPr lang="en-AU"/>
        </a:p>
      </dgm:t>
    </dgm:pt>
    <dgm:pt modelId="{BF4DFC2B-57E0-424E-9184-617D71CFBB20}" type="pres">
      <dgm:prSet presAssocID="{93009BC8-8598-46CC-AE64-AEA504E2CC4B}" presName="Name0" presStyleCnt="0">
        <dgm:presLayoutVars>
          <dgm:dir/>
          <dgm:animLvl val="lvl"/>
          <dgm:resizeHandles val="exact"/>
        </dgm:presLayoutVars>
      </dgm:prSet>
      <dgm:spPr/>
    </dgm:pt>
    <dgm:pt modelId="{63163500-DB39-4D12-82B2-9FBD215F15D6}" type="pres">
      <dgm:prSet presAssocID="{238DFEA4-4539-43AC-A85D-EAC69647C7AF}" presName="boxAndChildren" presStyleCnt="0"/>
      <dgm:spPr/>
    </dgm:pt>
    <dgm:pt modelId="{5C50011A-F927-483B-B42A-4245064DD40C}" type="pres">
      <dgm:prSet presAssocID="{238DFEA4-4539-43AC-A85D-EAC69647C7AF}" presName="parentTextBox" presStyleLbl="node1" presStyleIdx="0" presStyleCnt="5"/>
      <dgm:spPr/>
    </dgm:pt>
    <dgm:pt modelId="{6A045C47-6F91-45E6-84E8-D3D434C392A4}" type="pres">
      <dgm:prSet presAssocID="{324D652A-5973-4109-A97A-95CC6CB7F49F}" presName="sp" presStyleCnt="0"/>
      <dgm:spPr/>
    </dgm:pt>
    <dgm:pt modelId="{49AFD43D-0D12-4732-A6FC-54297C965973}" type="pres">
      <dgm:prSet presAssocID="{FECFE396-519E-489B-AC23-D896A6E60F92}" presName="arrowAndChildren" presStyleCnt="0"/>
      <dgm:spPr/>
    </dgm:pt>
    <dgm:pt modelId="{445BFD1B-173B-4684-A57F-089E21F4B94F}" type="pres">
      <dgm:prSet presAssocID="{FECFE396-519E-489B-AC23-D896A6E60F92}" presName="parentTextArrow" presStyleLbl="node1" presStyleIdx="1" presStyleCnt="5"/>
      <dgm:spPr/>
    </dgm:pt>
    <dgm:pt modelId="{0E38DDE5-C2AA-4B81-9AD2-6D957720FF47}" type="pres">
      <dgm:prSet presAssocID="{B7BC0A3F-3EB2-4EA9-B130-21EDEB734BCE}" presName="sp" presStyleCnt="0"/>
      <dgm:spPr/>
    </dgm:pt>
    <dgm:pt modelId="{484272CB-D249-404B-B933-00A5DEE9C7AB}" type="pres">
      <dgm:prSet presAssocID="{F7D7B2FC-9C69-475D-8224-5B6A7746B174}" presName="arrowAndChildren" presStyleCnt="0"/>
      <dgm:spPr/>
    </dgm:pt>
    <dgm:pt modelId="{2307F347-7EFF-4C30-ACA8-DA6C3CD5F3C9}" type="pres">
      <dgm:prSet presAssocID="{F7D7B2FC-9C69-475D-8224-5B6A7746B174}" presName="parentTextArrow" presStyleLbl="node1" presStyleIdx="2" presStyleCnt="5"/>
      <dgm:spPr/>
    </dgm:pt>
    <dgm:pt modelId="{26A7A861-DE7A-4C17-91E1-6FEA31C0B42B}" type="pres">
      <dgm:prSet presAssocID="{01DE0E24-95A4-4C83-9C3E-0593A3C55E1E}" presName="sp" presStyleCnt="0"/>
      <dgm:spPr/>
    </dgm:pt>
    <dgm:pt modelId="{EF4C3483-1272-4ECC-AD07-AEDAD797FABB}" type="pres">
      <dgm:prSet presAssocID="{04AF6E82-71DF-4C4F-8149-9F8C25613091}" presName="arrowAndChildren" presStyleCnt="0"/>
      <dgm:spPr/>
    </dgm:pt>
    <dgm:pt modelId="{F2FBED9C-EC09-49C6-B8EB-0A22D5F5DD4A}" type="pres">
      <dgm:prSet presAssocID="{04AF6E82-71DF-4C4F-8149-9F8C25613091}" presName="parentTextArrow" presStyleLbl="node1" presStyleIdx="3" presStyleCnt="5"/>
      <dgm:spPr/>
    </dgm:pt>
    <dgm:pt modelId="{F39F74F6-863F-4031-B051-8A65D7CA6FFA}" type="pres">
      <dgm:prSet presAssocID="{8B0BDD07-04D7-4932-9C2E-9D5C33CC1865}" presName="sp" presStyleCnt="0"/>
      <dgm:spPr/>
    </dgm:pt>
    <dgm:pt modelId="{99E06C35-7B88-412A-89DF-FEF8A7CF1C0D}" type="pres">
      <dgm:prSet presAssocID="{64EF6B9A-0FE3-4947-9438-92E45FAD4353}" presName="arrowAndChildren" presStyleCnt="0"/>
      <dgm:spPr/>
    </dgm:pt>
    <dgm:pt modelId="{2B50C309-2D9E-4EC2-8CB4-BBEEB70FAA36}" type="pres">
      <dgm:prSet presAssocID="{64EF6B9A-0FE3-4947-9438-92E45FAD4353}" presName="parentTextArrow" presStyleLbl="node1" presStyleIdx="4" presStyleCnt="5"/>
      <dgm:spPr/>
    </dgm:pt>
  </dgm:ptLst>
  <dgm:cxnLst>
    <dgm:cxn modelId="{C1E85A03-E569-42A3-B043-B88105B3A30A}" type="presOf" srcId="{FECFE396-519E-489B-AC23-D896A6E60F92}" destId="{445BFD1B-173B-4684-A57F-089E21F4B94F}" srcOrd="0" destOrd="0" presId="urn:microsoft.com/office/officeart/2005/8/layout/process4"/>
    <dgm:cxn modelId="{7C0DB818-CCD6-49E4-A68A-2F30B2EE280E}" type="presOf" srcId="{F7D7B2FC-9C69-475D-8224-5B6A7746B174}" destId="{2307F347-7EFF-4C30-ACA8-DA6C3CD5F3C9}" srcOrd="0" destOrd="0" presId="urn:microsoft.com/office/officeart/2005/8/layout/process4"/>
    <dgm:cxn modelId="{4A548019-45C9-4C74-B3FB-3CD08DF5F49C}" srcId="{93009BC8-8598-46CC-AE64-AEA504E2CC4B}" destId="{F7D7B2FC-9C69-475D-8224-5B6A7746B174}" srcOrd="2" destOrd="0" parTransId="{DBEF08C3-8443-4832-8BB4-B1AF9276B256}" sibTransId="{B7BC0A3F-3EB2-4EA9-B130-21EDEB734BCE}"/>
    <dgm:cxn modelId="{64A41D74-4F19-4DCB-93B7-CA0DFD7587CB}" type="presOf" srcId="{93009BC8-8598-46CC-AE64-AEA504E2CC4B}" destId="{BF4DFC2B-57E0-424E-9184-617D71CFBB20}" srcOrd="0" destOrd="0" presId="urn:microsoft.com/office/officeart/2005/8/layout/process4"/>
    <dgm:cxn modelId="{DC1E1F54-59C3-4CFF-B944-43639D78C572}" srcId="{93009BC8-8598-46CC-AE64-AEA504E2CC4B}" destId="{238DFEA4-4539-43AC-A85D-EAC69647C7AF}" srcOrd="4" destOrd="0" parTransId="{F9DCB683-71C3-42D4-A091-D3D9A636DDAD}" sibTransId="{E64F8AD5-8D40-453A-9FEF-A371AA429540}"/>
    <dgm:cxn modelId="{FE85DB8A-8AA9-468D-B573-6ED9715E05D6}" srcId="{93009BC8-8598-46CC-AE64-AEA504E2CC4B}" destId="{FECFE396-519E-489B-AC23-D896A6E60F92}" srcOrd="3" destOrd="0" parTransId="{DC1FDA3C-84EE-4CB0-9A7D-86A2D67E33B1}" sibTransId="{324D652A-5973-4109-A97A-95CC6CB7F49F}"/>
    <dgm:cxn modelId="{F8A0AB8D-E118-4A73-A2E1-7FFF50070462}" type="presOf" srcId="{238DFEA4-4539-43AC-A85D-EAC69647C7AF}" destId="{5C50011A-F927-483B-B42A-4245064DD40C}" srcOrd="0" destOrd="0" presId="urn:microsoft.com/office/officeart/2005/8/layout/process4"/>
    <dgm:cxn modelId="{155D07B7-F703-4859-81D7-4342D7229C5A}" srcId="{93009BC8-8598-46CC-AE64-AEA504E2CC4B}" destId="{64EF6B9A-0FE3-4947-9438-92E45FAD4353}" srcOrd="0" destOrd="0" parTransId="{116BA762-1AE3-4181-B2AF-6A7FB44CDF98}" sibTransId="{8B0BDD07-04D7-4932-9C2E-9D5C33CC1865}"/>
    <dgm:cxn modelId="{3088B9C7-4B96-46D6-ADD9-0AF5C36A1C0E}" srcId="{93009BC8-8598-46CC-AE64-AEA504E2CC4B}" destId="{04AF6E82-71DF-4C4F-8149-9F8C25613091}" srcOrd="1" destOrd="0" parTransId="{C3D8A7F2-FF04-42A1-ACC8-67F1A3C371A7}" sibTransId="{01DE0E24-95A4-4C83-9C3E-0593A3C55E1E}"/>
    <dgm:cxn modelId="{CB5C20C8-0435-4020-9A8F-71EA320788F4}" type="presOf" srcId="{64EF6B9A-0FE3-4947-9438-92E45FAD4353}" destId="{2B50C309-2D9E-4EC2-8CB4-BBEEB70FAA36}" srcOrd="0" destOrd="0" presId="urn:microsoft.com/office/officeart/2005/8/layout/process4"/>
    <dgm:cxn modelId="{808470F0-1E2C-48B7-9040-4C92054C5305}" type="presOf" srcId="{04AF6E82-71DF-4C4F-8149-9F8C25613091}" destId="{F2FBED9C-EC09-49C6-B8EB-0A22D5F5DD4A}" srcOrd="0" destOrd="0" presId="urn:microsoft.com/office/officeart/2005/8/layout/process4"/>
    <dgm:cxn modelId="{ECF4A3B9-8FFF-4145-9BCE-FB8EF010497D}" type="presParOf" srcId="{BF4DFC2B-57E0-424E-9184-617D71CFBB20}" destId="{63163500-DB39-4D12-82B2-9FBD215F15D6}" srcOrd="0" destOrd="0" presId="urn:microsoft.com/office/officeart/2005/8/layout/process4"/>
    <dgm:cxn modelId="{0ED377E0-5327-47D5-A937-35C45CC7BC87}" type="presParOf" srcId="{63163500-DB39-4D12-82B2-9FBD215F15D6}" destId="{5C50011A-F927-483B-B42A-4245064DD40C}" srcOrd="0" destOrd="0" presId="urn:microsoft.com/office/officeart/2005/8/layout/process4"/>
    <dgm:cxn modelId="{6A42D668-FFB9-4EF8-97BF-C6B59652D633}" type="presParOf" srcId="{BF4DFC2B-57E0-424E-9184-617D71CFBB20}" destId="{6A045C47-6F91-45E6-84E8-D3D434C392A4}" srcOrd="1" destOrd="0" presId="urn:microsoft.com/office/officeart/2005/8/layout/process4"/>
    <dgm:cxn modelId="{34AC6B82-02FE-4984-B8A8-77024608B6CC}" type="presParOf" srcId="{BF4DFC2B-57E0-424E-9184-617D71CFBB20}" destId="{49AFD43D-0D12-4732-A6FC-54297C965973}" srcOrd="2" destOrd="0" presId="urn:microsoft.com/office/officeart/2005/8/layout/process4"/>
    <dgm:cxn modelId="{043D61F4-9656-41D1-A81F-AE291A472E39}" type="presParOf" srcId="{49AFD43D-0D12-4732-A6FC-54297C965973}" destId="{445BFD1B-173B-4684-A57F-089E21F4B94F}" srcOrd="0" destOrd="0" presId="urn:microsoft.com/office/officeart/2005/8/layout/process4"/>
    <dgm:cxn modelId="{612A4BDF-2814-4812-93D8-33A5C1006CD3}" type="presParOf" srcId="{BF4DFC2B-57E0-424E-9184-617D71CFBB20}" destId="{0E38DDE5-C2AA-4B81-9AD2-6D957720FF47}" srcOrd="3" destOrd="0" presId="urn:microsoft.com/office/officeart/2005/8/layout/process4"/>
    <dgm:cxn modelId="{6FC264BF-3108-420A-8AF4-351A10786058}" type="presParOf" srcId="{BF4DFC2B-57E0-424E-9184-617D71CFBB20}" destId="{484272CB-D249-404B-B933-00A5DEE9C7AB}" srcOrd="4" destOrd="0" presId="urn:microsoft.com/office/officeart/2005/8/layout/process4"/>
    <dgm:cxn modelId="{EA6E5CFA-4C3C-450D-A433-08A3BC3BB298}" type="presParOf" srcId="{484272CB-D249-404B-B933-00A5DEE9C7AB}" destId="{2307F347-7EFF-4C30-ACA8-DA6C3CD5F3C9}" srcOrd="0" destOrd="0" presId="urn:microsoft.com/office/officeart/2005/8/layout/process4"/>
    <dgm:cxn modelId="{133AC2BE-5ED2-46E0-9A8A-439582831639}" type="presParOf" srcId="{BF4DFC2B-57E0-424E-9184-617D71CFBB20}" destId="{26A7A861-DE7A-4C17-91E1-6FEA31C0B42B}" srcOrd="5" destOrd="0" presId="urn:microsoft.com/office/officeart/2005/8/layout/process4"/>
    <dgm:cxn modelId="{97D6A643-4B21-4B99-8DD9-D1DCA8E16DE2}" type="presParOf" srcId="{BF4DFC2B-57E0-424E-9184-617D71CFBB20}" destId="{EF4C3483-1272-4ECC-AD07-AEDAD797FABB}" srcOrd="6" destOrd="0" presId="urn:microsoft.com/office/officeart/2005/8/layout/process4"/>
    <dgm:cxn modelId="{7517A491-5ECB-4A9C-85CF-F29D154BBC0B}" type="presParOf" srcId="{EF4C3483-1272-4ECC-AD07-AEDAD797FABB}" destId="{F2FBED9C-EC09-49C6-B8EB-0A22D5F5DD4A}" srcOrd="0" destOrd="0" presId="urn:microsoft.com/office/officeart/2005/8/layout/process4"/>
    <dgm:cxn modelId="{245DD085-4D28-445B-B1F3-CBC942E1DCB2}" type="presParOf" srcId="{BF4DFC2B-57E0-424E-9184-617D71CFBB20}" destId="{F39F74F6-863F-4031-B051-8A65D7CA6FFA}" srcOrd="7" destOrd="0" presId="urn:microsoft.com/office/officeart/2005/8/layout/process4"/>
    <dgm:cxn modelId="{56D3BB79-8F2D-4850-8E3E-B2F03054C101}" type="presParOf" srcId="{BF4DFC2B-57E0-424E-9184-617D71CFBB20}" destId="{99E06C35-7B88-412A-89DF-FEF8A7CF1C0D}" srcOrd="8" destOrd="0" presId="urn:microsoft.com/office/officeart/2005/8/layout/process4"/>
    <dgm:cxn modelId="{2475B8FD-AE4F-4A77-B929-A8D1BF0E9247}" type="presParOf" srcId="{99E06C35-7B88-412A-89DF-FEF8A7CF1C0D}" destId="{2B50C309-2D9E-4EC2-8CB4-BBEEB70FAA3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0011A-F927-483B-B42A-4245064DD40C}">
      <dsp:nvSpPr>
        <dsp:cNvPr id="0" name=""/>
        <dsp:cNvSpPr/>
      </dsp:nvSpPr>
      <dsp:spPr>
        <a:xfrm>
          <a:off x="0" y="3736288"/>
          <a:ext cx="10515600" cy="61296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Projects will unify researchers’ digital presence and simplify their research workflows</a:t>
          </a:r>
        </a:p>
      </dsp:txBody>
      <dsp:txXfrm>
        <a:off x="0" y="3736288"/>
        <a:ext cx="10515600" cy="612969"/>
      </dsp:txXfrm>
    </dsp:sp>
    <dsp:sp modelId="{445BFD1B-173B-4684-A57F-089E21F4B94F}">
      <dsp:nvSpPr>
        <dsp:cNvPr id="0" name=""/>
        <dsp:cNvSpPr/>
      </dsp:nvSpPr>
      <dsp:spPr>
        <a:xfrm rot="10800000">
          <a:off x="0" y="2802736"/>
          <a:ext cx="10515600" cy="942746"/>
        </a:xfrm>
        <a:prstGeom prst="upArrowCallout">
          <a:avLst/>
        </a:prstGeom>
        <a:solidFill>
          <a:schemeClr val="accent2">
            <a:shade val="80000"/>
            <a:hueOff val="-120354"/>
            <a:satOff val="2542"/>
            <a:lumOff val="6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Project for Research Information Management Enablement (PRIME) 2017-2019</a:t>
          </a:r>
        </a:p>
      </dsp:txBody>
      <dsp:txXfrm rot="10800000">
        <a:off x="0" y="2802736"/>
        <a:ext cx="10515600" cy="612568"/>
      </dsp:txXfrm>
    </dsp:sp>
    <dsp:sp modelId="{2307F347-7EFF-4C30-ACA8-DA6C3CD5F3C9}">
      <dsp:nvSpPr>
        <dsp:cNvPr id="0" name=""/>
        <dsp:cNvSpPr/>
      </dsp:nvSpPr>
      <dsp:spPr>
        <a:xfrm rot="10800000">
          <a:off x="0" y="1869184"/>
          <a:ext cx="10515600" cy="942746"/>
        </a:xfrm>
        <a:prstGeom prst="upArrowCallout">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Enterprise Research Data Management Systems (ERDMS) Project 2016-2018</a:t>
          </a:r>
        </a:p>
      </dsp:txBody>
      <dsp:txXfrm rot="10800000">
        <a:off x="0" y="1869184"/>
        <a:ext cx="10515600" cy="612568"/>
      </dsp:txXfrm>
    </dsp:sp>
    <dsp:sp modelId="{F2FBED9C-EC09-49C6-B8EB-0A22D5F5DD4A}">
      <dsp:nvSpPr>
        <dsp:cNvPr id="0" name=""/>
        <dsp:cNvSpPr/>
      </dsp:nvSpPr>
      <dsp:spPr>
        <a:xfrm rot="10800000">
          <a:off x="0" y="935632"/>
          <a:ext cx="10515600" cy="942746"/>
        </a:xfrm>
        <a:prstGeom prst="upArrowCallout">
          <a:avLst/>
        </a:prstGeom>
        <a:solidFill>
          <a:schemeClr val="accent2">
            <a:shade val="80000"/>
            <a:hueOff val="-361061"/>
            <a:satOff val="7625"/>
            <a:lumOff val="20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Digital Research Strategy 2015-2018</a:t>
          </a:r>
        </a:p>
      </dsp:txBody>
      <dsp:txXfrm rot="10800000">
        <a:off x="0" y="935632"/>
        <a:ext cx="10515600" cy="612568"/>
      </dsp:txXfrm>
    </dsp:sp>
    <dsp:sp modelId="{2B50C309-2D9E-4EC2-8CB4-BBEEB70FAA36}">
      <dsp:nvSpPr>
        <dsp:cNvPr id="0" name=""/>
        <dsp:cNvSpPr/>
      </dsp:nvSpPr>
      <dsp:spPr>
        <a:xfrm rot="10800000">
          <a:off x="0" y="2080"/>
          <a:ext cx="10515600" cy="942746"/>
        </a:xfrm>
        <a:prstGeom prst="upArrowCallou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Library-led research data management initiative 2015-  </a:t>
          </a:r>
        </a:p>
      </dsp:txBody>
      <dsp:txXfrm rot="10800000">
        <a:off x="0" y="2080"/>
        <a:ext cx="10515600" cy="612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611F9-48CB-49ED-B40A-0FC4FAEABA56}" type="datetimeFigureOut">
              <a:rPr lang="en-US" smtClean="0"/>
              <a:t>2/15/2019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A503B-01CB-42A6-9FFC-2B61CF927AE6}" type="slidenum">
              <a:rPr lang="en-US" smtClean="0"/>
              <a:t>‹#›</a:t>
            </a:fld>
            <a:endParaRPr lang="en-US"/>
          </a:p>
        </p:txBody>
      </p:sp>
    </p:spTree>
    <p:extLst>
      <p:ext uri="{BB962C8B-B14F-4D97-AF65-F5344CB8AC3E}">
        <p14:creationId xmlns:p14="http://schemas.microsoft.com/office/powerpoint/2010/main" val="28083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cap="none" dirty="0">
                <a:solidFill>
                  <a:schemeClr val="dk1"/>
                </a:solidFill>
                <a:effectLst/>
                <a:latin typeface="+mn-lt"/>
                <a:ea typeface="Calibri"/>
                <a:cs typeface="Calibri"/>
                <a:sym typeface="Calibri"/>
              </a:rPr>
              <a:t>OCLC is a global library cooperative that provides shared technology services, original research and community programs for its membership and the library community at large. </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OCLC libraries are part of an active and engaged global network of libraries with more than 16,000 members across 120 countries.</a:t>
            </a:r>
            <a:br>
              <a:rPr lang="en-US" baseline="0" dirty="0"/>
            </a:br>
            <a:endParaRPr lang="en-US" baseline="0" dirty="0"/>
          </a:p>
          <a:p>
            <a:pPr marL="171450" indent="-171450">
              <a:buFont typeface="Arial" panose="020B0604020202020204" pitchFamily="34" charset="0"/>
              <a:buChar char="•"/>
            </a:pPr>
            <a:r>
              <a:rPr lang="en-US" baseline="0" dirty="0"/>
              <a:t>Global network provides unparalleled access to the world’s collected knowledge in ways that cannot be achieved independently</a:t>
            </a:r>
          </a:p>
          <a:p>
            <a:pPr marL="171450" indent="-171450">
              <a:buFont typeface="Arial" panose="020B0604020202020204" pitchFamily="34" charset="0"/>
              <a:buChar char="•"/>
            </a:pPr>
            <a:r>
              <a:rPr lang="en-US" baseline="0" dirty="0"/>
              <a:t>Ability to address shared challenges at scale </a:t>
            </a:r>
          </a:p>
          <a:p>
            <a:pPr marL="171450" indent="-171450">
              <a:buFont typeface="Arial" panose="020B0604020202020204" pitchFamily="34" charset="0"/>
              <a:buChar char="•"/>
            </a:pPr>
            <a:r>
              <a:rPr lang="en-US" baseline="0" dirty="0"/>
              <a:t>Together, we connect people to the information they need to achieve their goals</a:t>
            </a:r>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DF1A503B-01CB-42A6-9FFC-2B61CF927AE6}" type="slidenum">
              <a:rPr lang="en-US" smtClean="0"/>
              <a:t>2</a:t>
            </a:fld>
            <a:endParaRPr lang="en-US"/>
          </a:p>
        </p:txBody>
      </p:sp>
    </p:spTree>
    <p:extLst>
      <p:ext uri="{BB962C8B-B14F-4D97-AF65-F5344CB8AC3E}">
        <p14:creationId xmlns:p14="http://schemas.microsoft.com/office/powerpoint/2010/main" val="37092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University Future Ready Strategic Plan 2013-2017;  Research Plan 2013-2017 ; Library Strategy 2016-2017; Digital</a:t>
            </a:r>
            <a:r>
              <a:rPr lang="en-AU" baseline="0" dirty="0"/>
              <a:t> Research Strategy 2015-2020.</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13</a:t>
            </a:fld>
            <a:endParaRPr lang="en-US"/>
          </a:p>
        </p:txBody>
      </p:sp>
    </p:spTree>
    <p:extLst>
      <p:ext uri="{BB962C8B-B14F-4D97-AF65-F5344CB8AC3E}">
        <p14:creationId xmlns:p14="http://schemas.microsoft.com/office/powerpoint/2010/main" val="16778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14</a:t>
            </a:fld>
            <a:endParaRPr lang="en-US"/>
          </a:p>
        </p:txBody>
      </p:sp>
    </p:spTree>
    <p:extLst>
      <p:ext uri="{BB962C8B-B14F-4D97-AF65-F5344CB8AC3E}">
        <p14:creationId xmlns:p14="http://schemas.microsoft.com/office/powerpoint/2010/main" val="1259836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15</a:t>
            </a:fld>
            <a:endParaRPr lang="en-US"/>
          </a:p>
        </p:txBody>
      </p:sp>
    </p:spTree>
    <p:extLst>
      <p:ext uri="{BB962C8B-B14F-4D97-AF65-F5344CB8AC3E}">
        <p14:creationId xmlns:p14="http://schemas.microsoft.com/office/powerpoint/2010/main" val="38705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16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26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17</a:t>
            </a:fld>
            <a:endParaRPr lang="en-US" dirty="0"/>
          </a:p>
        </p:txBody>
      </p:sp>
    </p:spTree>
    <p:extLst>
      <p:ext uri="{BB962C8B-B14F-4D97-AF65-F5344CB8AC3E}">
        <p14:creationId xmlns:p14="http://schemas.microsoft.com/office/powerpoint/2010/main" val="282632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Stu</a:t>
            </a:r>
          </a:p>
          <a:p>
            <a:endParaRPr lang="en-US" sz="1200" dirty="0"/>
          </a:p>
          <a:p>
            <a:r>
              <a:rPr lang="en-US" sz="1200" dirty="0"/>
              <a:t>Discuss background of selection process </a:t>
            </a:r>
          </a:p>
          <a:p>
            <a:r>
              <a:rPr lang="en-US" sz="1200" dirty="0"/>
              <a:t>Who was consulted</a:t>
            </a:r>
          </a:p>
          <a:p>
            <a:r>
              <a:rPr lang="en-US" sz="1200" dirty="0"/>
              <a:t>When were stakeholders identified</a:t>
            </a:r>
          </a:p>
          <a:p>
            <a:r>
              <a:rPr lang="en-US" sz="1200" dirty="0"/>
              <a:t>Discuss Syracuse ‘Team Approach’</a:t>
            </a:r>
          </a:p>
          <a:p>
            <a:r>
              <a:rPr lang="en-US" sz="1200" dirty="0"/>
              <a:t>To our audience assess your readiness, staffing and project goals to ensure success.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50815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series of challenges</a:t>
            </a:r>
            <a:r>
              <a:rPr lang="en-US" baseline="0" dirty="0"/>
              <a:t> to solve</a:t>
            </a:r>
            <a:endParaRPr lang="en-US" dirty="0"/>
          </a:p>
          <a:p>
            <a:endParaRPr lang="en-US" dirty="0"/>
          </a:p>
          <a:p>
            <a:r>
              <a:rPr lang="en-US" dirty="0"/>
              <a:t>We can</a:t>
            </a:r>
            <a:r>
              <a:rPr lang="en-US" baseline="0" dirty="0"/>
              <a:t> tell the story of Peter being a new VPR and not having a tool to look at research holistically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61623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9888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868191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to leverage through collaborations to address other institutional challenges</a:t>
            </a:r>
          </a:p>
          <a:p>
            <a:r>
              <a:rPr lang="en-US" dirty="0"/>
              <a:t>Opportunities to better address local goals by understanding the problems others at the institution are trying to solve. </a:t>
            </a:r>
          </a:p>
          <a:p>
            <a:pPr lvl="1"/>
            <a:r>
              <a:rPr lang="en-US" sz="1600" dirty="0"/>
              <a:t>Provost &amp; institutional research</a:t>
            </a:r>
          </a:p>
          <a:p>
            <a:pPr lvl="1"/>
            <a:r>
              <a:rPr lang="en-US" sz="1600" dirty="0"/>
              <a:t>Research Office</a:t>
            </a:r>
          </a:p>
          <a:p>
            <a:pPr lvl="1"/>
            <a:r>
              <a:rPr lang="en-US" sz="1600" dirty="0"/>
              <a:t>Campus communications</a:t>
            </a:r>
          </a:p>
          <a:p>
            <a:pPr lvl="1"/>
            <a:r>
              <a:rPr lang="en-US" sz="1600" dirty="0"/>
              <a:t>Library</a:t>
            </a:r>
          </a:p>
          <a:p>
            <a:pPr lvl="1"/>
            <a:r>
              <a:rPr lang="en-US" sz="1600" dirty="0"/>
              <a:t>Researchers!</a:t>
            </a: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23</a:t>
            </a:fld>
            <a:endParaRPr lang="en-US" dirty="0"/>
          </a:p>
        </p:txBody>
      </p:sp>
    </p:spTree>
    <p:extLst>
      <p:ext uri="{BB962C8B-B14F-4D97-AF65-F5344CB8AC3E}">
        <p14:creationId xmlns:p14="http://schemas.microsoft.com/office/powerpoint/2010/main" val="391585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OCLC Research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Sample reports published by OCLC Research on topics such as Digitization and Research Data Management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F1A503B-01CB-42A6-9FFC-2B61CF927AE6}" type="slidenum">
              <a:rPr lang="en-US" smtClean="0"/>
              <a:t>3</a:t>
            </a:fld>
            <a:endParaRPr lang="en-US"/>
          </a:p>
        </p:txBody>
      </p:sp>
    </p:spTree>
    <p:extLst>
      <p:ext uri="{BB962C8B-B14F-4D97-AF65-F5344CB8AC3E}">
        <p14:creationId xmlns:p14="http://schemas.microsoft.com/office/powerpoint/2010/main" val="221879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03B-01CB-42A6-9FFC-2B61CF927AE6}" type="slidenum">
              <a:rPr lang="en-US" smtClean="0"/>
              <a:t>24</a:t>
            </a:fld>
            <a:endParaRPr lang="en-US"/>
          </a:p>
        </p:txBody>
      </p:sp>
    </p:spTree>
    <p:extLst>
      <p:ext uri="{BB962C8B-B14F-4D97-AF65-F5344CB8AC3E}">
        <p14:creationId xmlns:p14="http://schemas.microsoft.com/office/powerpoint/2010/main" val="626526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832462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27</a:t>
            </a:fld>
            <a:endParaRPr lang="en-US" dirty="0"/>
          </a:p>
        </p:txBody>
      </p:sp>
    </p:spTree>
    <p:extLst>
      <p:ext uri="{BB962C8B-B14F-4D97-AF65-F5344CB8AC3E}">
        <p14:creationId xmlns:p14="http://schemas.microsoft.com/office/powerpoint/2010/main" val="405559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a:t>
            </a:r>
            <a:r>
              <a:rPr lang="en-US" baseline="0" dirty="0"/>
              <a:t> that librarians bring are essential to making these tools work</a:t>
            </a:r>
          </a:p>
          <a:p>
            <a:pPr defTabSz="948507">
              <a:defRPr/>
            </a:pPr>
            <a:r>
              <a:rPr lang="en-US" dirty="0"/>
              <a:t>Libraries understand subtle challenges of using aggregated data, distinctions amongst</a:t>
            </a:r>
            <a:r>
              <a:rPr lang="en-US" baseline="0" dirty="0"/>
              <a:t> disciplines, challenges with interpreting journal or book based metrics, etc.</a:t>
            </a:r>
          </a:p>
          <a:p>
            <a:pPr defTabSz="948507">
              <a:defRPr/>
            </a:pPr>
            <a:r>
              <a:rPr lang="en-US" dirty="0"/>
              <a:t>Xml story at SU</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6E348-1EDB-2B44-9628-B949AABC8E14}"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1253210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a:t>
            </a:r>
          </a:p>
          <a:p>
            <a:endParaRPr lang="en-US" dirty="0"/>
          </a:p>
          <a:p>
            <a:r>
              <a:rPr lang="en-US" dirty="0"/>
              <a:t>Nephew – Thomas Dannenhoffer-</a:t>
            </a:r>
            <a:r>
              <a:rPr lang="en-US" dirty="0" err="1"/>
              <a:t>Lafage</a:t>
            </a:r>
            <a:r>
              <a:rPr lang="en-US" dirty="0"/>
              <a:t> is a chemistry PhD candidate at University of Chicago</a:t>
            </a:r>
          </a:p>
          <a:p>
            <a:r>
              <a:rPr lang="en-US" dirty="0"/>
              <a:t>John’s brother – Dr. Robert Dannenhoffer, Roseburg Oregon MD</a:t>
            </a:r>
          </a:p>
          <a:p>
            <a:r>
              <a:rPr lang="en-US" dirty="0"/>
              <a:t>John’s cousin – Ray Dannenhoffer is professor at University of Buffalo Med school</a:t>
            </a:r>
          </a:p>
          <a:p>
            <a:endParaRPr lang="en-US" dirty="0"/>
          </a:p>
          <a:p>
            <a:r>
              <a:rPr lang="en-US" dirty="0"/>
              <a:t>You</a:t>
            </a:r>
            <a:r>
              <a:rPr lang="en-US" baseline="0" dirty="0"/>
              <a:t> may be able to distinguish your own publications, others cannot</a:t>
            </a:r>
          </a:p>
          <a:p>
            <a:endParaRPr lang="en-US" baseline="0" dirty="0"/>
          </a:p>
          <a:p>
            <a:r>
              <a:rPr lang="en-US" baseline="0" dirty="0"/>
              <a:t>The data is good, it isn’t always perfect. Librarians can help untangle issues in Pure and Scopus data about your faculty and their work.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B4CE96-1095-4A7C-8350-A45061F177E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774771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a:t>
            </a:r>
          </a:p>
          <a:p>
            <a:endParaRPr lang="en-US" dirty="0"/>
          </a:p>
          <a:p>
            <a:r>
              <a:rPr lang="en-US" dirty="0"/>
              <a:t>Many of these tools come from companies libraries already work we</a:t>
            </a:r>
            <a:r>
              <a:rPr lang="en-US" baseline="0" dirty="0"/>
              <a:t> have an understanding of their relationships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 time we’ve shown this tool to a</a:t>
            </a:r>
            <a:r>
              <a:rPr lang="en-US" baseline="0" dirty="0"/>
              <a:t> group, we get asked, why isn’t Web of Science data included instead of Scopus</a:t>
            </a: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30</a:t>
            </a:fld>
            <a:endParaRPr lang="en-US" dirty="0"/>
          </a:p>
        </p:txBody>
      </p:sp>
    </p:spTree>
    <p:extLst>
      <p:ext uri="{BB962C8B-B14F-4D97-AF65-F5344CB8AC3E}">
        <p14:creationId xmlns:p14="http://schemas.microsoft.com/office/powerpoint/2010/main" val="1111621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until January</a:t>
            </a:r>
          </a:p>
          <a:p>
            <a:r>
              <a:rPr lang="en-US" dirty="0"/>
              <a:t>Results published in 2018</a:t>
            </a:r>
          </a:p>
          <a:p>
            <a:r>
              <a:rPr lang="en-US" dirty="0"/>
              <a:t>Survey data</a:t>
            </a:r>
            <a:r>
              <a:rPr lang="en-US" baseline="0" dirty="0"/>
              <a:t> will be published CC-BY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Franklin Gothic Medium Cond" panose="020B0606030402020204" pitchFamily="34" charset="0"/>
                <a:ea typeface="+mn-ea"/>
                <a:cs typeface="+mn-cs"/>
              </a:rPr>
              <a:t>Survey seeks input from institutions at all stages of RIM adoption</a:t>
            </a:r>
            <a:endParaRPr lang="en-US" dirty="0">
              <a:effectLst/>
            </a:endParaRPr>
          </a:p>
          <a:p>
            <a:endParaRPr lang="en-US" dirty="0"/>
          </a:p>
          <a:p>
            <a:pPr rtl="0"/>
            <a:r>
              <a:rPr lang="en-US" sz="1200" b="0" i="0" u="none" strike="noStrike" kern="1200" dirty="0">
                <a:solidFill>
                  <a:schemeClr val="tx1"/>
                </a:solidFill>
                <a:effectLst/>
                <a:latin typeface="Franklin Gothic Medium Cond" panose="020B0606030402020204" pitchFamily="34" charset="0"/>
                <a:ea typeface="+mn-ea"/>
                <a:cs typeface="+mn-cs"/>
              </a:rPr>
              <a:t>This survey will help us understand and report on the state of RIM activities worldwide, and it seeks answers to the following questions:</a:t>
            </a:r>
            <a:endParaRPr lang="en-US" dirty="0">
              <a:effectLst/>
            </a:endParaRPr>
          </a:p>
          <a:p>
            <a:endParaRPr lang="en-US" dirty="0"/>
          </a:p>
          <a:p>
            <a:pPr rtl="0"/>
            <a:r>
              <a:rPr lang="en-US" sz="1200" b="0" i="0" u="none" strike="noStrike" kern="1200" dirty="0">
                <a:solidFill>
                  <a:schemeClr val="tx1"/>
                </a:solidFill>
                <a:effectLst/>
                <a:latin typeface="Franklin Gothic Medium Cond" panose="020B0606030402020204" pitchFamily="34" charset="0"/>
                <a:ea typeface="+mn-ea"/>
                <a:cs typeface="+mn-cs"/>
              </a:rPr>
              <a:t>Why?</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We want to identify the different drivers for RIM adoption worldwide</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How?</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We want to understand how institutions are USING RIM functionality</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What?</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Processes, systems, interoperability &amp; scope – other systems, which campus populations?</a:t>
            </a:r>
          </a:p>
          <a:p>
            <a:pPr rtl="0"/>
            <a:r>
              <a:rPr lang="en-US" sz="1200" b="0" i="0" u="none" strike="noStrike" kern="1200" dirty="0">
                <a:solidFill>
                  <a:schemeClr val="tx1"/>
                </a:solidFill>
                <a:effectLst/>
                <a:latin typeface="Franklin Gothic Medium Cond" panose="020B0606030402020204" pitchFamily="34" charset="0"/>
                <a:ea typeface="+mn-ea"/>
                <a:cs typeface="+mn-cs"/>
              </a:rPr>
              <a:t>Who?</a:t>
            </a:r>
            <a:endParaRPr lang="en-US" dirty="0">
              <a:effectLst/>
            </a:endParaRPr>
          </a:p>
          <a:p>
            <a:pPr rtl="0"/>
            <a:r>
              <a:rPr lang="en-US" sz="1200" b="0" i="0" u="none" strike="noStrike" kern="1200" dirty="0">
                <a:solidFill>
                  <a:schemeClr val="tx1"/>
                </a:solidFill>
                <a:effectLst/>
                <a:latin typeface="Franklin Gothic Medium Cond" panose="020B0606030402020204" pitchFamily="34" charset="0"/>
                <a:ea typeface="+mn-ea"/>
                <a:cs typeface="+mn-cs"/>
              </a:rPr>
              <a:t>Stakeholders &amp; collaborators – how much</a:t>
            </a:r>
            <a:r>
              <a:rPr lang="en-US" sz="1200" b="0" i="0" u="none" strike="noStrike" kern="1200" baseline="0" dirty="0">
                <a:solidFill>
                  <a:schemeClr val="tx1"/>
                </a:solidFill>
                <a:effectLst/>
                <a:latin typeface="Franklin Gothic Medium Cond" panose="020B0606030402020204" pitchFamily="34" charset="0"/>
                <a:ea typeface="+mn-ea"/>
                <a:cs typeface="+mn-cs"/>
              </a:rPr>
              <a:t> staffing, from where on campus</a:t>
            </a:r>
          </a:p>
          <a:p>
            <a:pPr rtl="0"/>
            <a:endParaRPr lang="en-US" sz="1200" b="0" i="0" u="none" strike="noStrike" kern="1200" baseline="0" dirty="0">
              <a:solidFill>
                <a:schemeClr val="tx1"/>
              </a:solidFill>
              <a:effectLst/>
              <a:latin typeface="Franklin Gothic Medium Cond" panose="020B0606030402020204" pitchFamily="34" charset="0"/>
              <a:ea typeface="+mn-ea"/>
              <a:cs typeface="+mn-cs"/>
            </a:endParaRPr>
          </a:p>
          <a:p>
            <a:pPr rtl="0"/>
            <a:r>
              <a:rPr lang="en-US" sz="1200" b="0" i="0" u="none" strike="noStrike" kern="1200" baseline="0" dirty="0">
                <a:solidFill>
                  <a:schemeClr val="tx1"/>
                </a:solidFill>
                <a:effectLst/>
                <a:latin typeface="Franklin Gothic Medium Cond" panose="020B0606030402020204" pitchFamily="34" charset="0"/>
                <a:ea typeface="+mn-ea"/>
                <a:cs typeface="+mn-cs"/>
              </a:rPr>
              <a:t>ONE SURVEY per institution</a:t>
            </a:r>
          </a:p>
          <a:p>
            <a:pPr rtl="0"/>
            <a:endParaRPr lang="en-US" dirty="0">
              <a:effectLst/>
            </a:endParaRPr>
          </a:p>
          <a:p>
            <a:pPr rtl="0"/>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31</a:t>
            </a:fld>
            <a:endParaRPr lang="en-US" dirty="0"/>
          </a:p>
        </p:txBody>
      </p:sp>
    </p:spTree>
    <p:extLst>
      <p:ext uri="{BB962C8B-B14F-4D97-AF65-F5344CB8AC3E}">
        <p14:creationId xmlns:p14="http://schemas.microsoft.com/office/powerpoint/2010/main" val="225943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03B-01CB-42A6-9FFC-2B61CF927AE6}" type="slidenum">
              <a:rPr lang="en-US" smtClean="0"/>
              <a:t>4</a:t>
            </a:fld>
            <a:endParaRPr lang="en-US"/>
          </a:p>
        </p:txBody>
      </p:sp>
    </p:spTree>
    <p:extLst>
      <p:ext uri="{BB962C8B-B14F-4D97-AF65-F5344CB8AC3E}">
        <p14:creationId xmlns:p14="http://schemas.microsoft.com/office/powerpoint/2010/main" val="296725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a:latin typeface="+mn-lt"/>
            </a:endParaRPr>
          </a:p>
          <a:p>
            <a:r>
              <a:rPr lang="en-US" sz="1100" dirty="0">
                <a:latin typeface="+mn-lt"/>
              </a:rPr>
              <a:t>Provides an international framework for understanding RIM practices</a:t>
            </a:r>
          </a:p>
          <a:p>
            <a:r>
              <a:rPr lang="en-US" sz="1100" dirty="0">
                <a:latin typeface="+mn-lt"/>
              </a:rPr>
              <a:t>Synthesizes the value proposition of libraries in RIM service provision</a:t>
            </a:r>
          </a:p>
          <a:p>
            <a:r>
              <a:rPr lang="en-US" sz="1100" dirty="0">
                <a:latin typeface="+mn-lt"/>
              </a:rPr>
              <a:t>oc.lc/rim </a:t>
            </a:r>
          </a:p>
          <a:p>
            <a:endParaRPr lang="en-US" sz="1100" baseline="0" dirty="0">
              <a:latin typeface="+mn-lt"/>
            </a:endParaRPr>
          </a:p>
        </p:txBody>
      </p:sp>
      <p:sp>
        <p:nvSpPr>
          <p:cNvPr id="4" name="Slide Number Placeholder 3"/>
          <p:cNvSpPr>
            <a:spLocks noGrp="1"/>
          </p:cNvSpPr>
          <p:nvPr>
            <p:ph type="sldNum" sz="quarter" idx="10"/>
          </p:nvPr>
        </p:nvSpPr>
        <p:spPr/>
        <p:txBody>
          <a:bodyPr/>
          <a:lstStyle/>
          <a:p>
            <a:fld id="{CAC46A66-774A-3846-B0AC-5332EC6B3A0E}" type="slidenum">
              <a:rPr lang="en-US" smtClean="0"/>
              <a:pPr/>
              <a:t>5</a:t>
            </a:fld>
            <a:endParaRPr lang="en-US" dirty="0"/>
          </a:p>
        </p:txBody>
      </p:sp>
    </p:spTree>
    <p:extLst>
      <p:ext uri="{BB962C8B-B14F-4D97-AF65-F5344CB8AC3E}">
        <p14:creationId xmlns:p14="http://schemas.microsoft.com/office/powerpoint/2010/main" val="195295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 ecosystem, not a single system or platform</a:t>
            </a:r>
          </a:p>
          <a:p>
            <a:r>
              <a:rPr lang="en-US" dirty="0"/>
              <a:t>Increasingly more than the most “current”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interest is in how institutions</a:t>
            </a:r>
            <a:r>
              <a:rPr lang="en-US" baseline="0" dirty="0"/>
              <a:t> are managing research information, not how information is being managed in social media platforms like Research Gate outside the institution.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7</a:t>
            </a:fld>
            <a:endParaRPr lang="en-US" dirty="0"/>
          </a:p>
        </p:txBody>
      </p:sp>
    </p:spTree>
    <p:extLst>
      <p:ext uri="{BB962C8B-B14F-4D97-AF65-F5344CB8AC3E}">
        <p14:creationId xmlns:p14="http://schemas.microsoft.com/office/powerpoint/2010/main" val="393786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03B-01CB-42A6-9FFC-2B61CF927AE6}" type="slidenum">
              <a:rPr lang="en-US" smtClean="0"/>
              <a:t>8</a:t>
            </a:fld>
            <a:endParaRPr lang="en-US"/>
          </a:p>
        </p:txBody>
      </p:sp>
    </p:spTree>
    <p:extLst>
      <p:ext uri="{BB962C8B-B14F-4D97-AF65-F5344CB8AC3E}">
        <p14:creationId xmlns:p14="http://schemas.microsoft.com/office/powerpoint/2010/main" val="209403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46A66-774A-3846-B0AC-5332EC6B3A0E}" type="slidenum">
              <a:rPr lang="en-US" smtClean="0"/>
              <a:pPr/>
              <a:t>9</a:t>
            </a:fld>
            <a:endParaRPr lang="en-US" dirty="0"/>
          </a:p>
        </p:txBody>
      </p:sp>
    </p:spTree>
    <p:extLst>
      <p:ext uri="{BB962C8B-B14F-4D97-AF65-F5344CB8AC3E}">
        <p14:creationId xmlns:p14="http://schemas.microsoft.com/office/powerpoint/2010/main" val="237130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46A66-774A-3846-B0AC-5332EC6B3A0E}" type="slidenum">
              <a:rPr lang="en-US" smtClean="0"/>
              <a:pPr/>
              <a:t>10</a:t>
            </a:fld>
            <a:endParaRPr lang="en-US" dirty="0"/>
          </a:p>
        </p:txBody>
      </p:sp>
    </p:spTree>
    <p:extLst>
      <p:ext uri="{BB962C8B-B14F-4D97-AF65-F5344CB8AC3E}">
        <p14:creationId xmlns:p14="http://schemas.microsoft.com/office/powerpoint/2010/main" val="349473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12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23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1F1707-52B8-484C-9993-88512E260EA9}"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25290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403337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8131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 Bulleted List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700"/>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solidFill>
                  <a:srgbClr val="808080"/>
                </a:solidFill>
                <a:latin typeface="Roboto" panose="02000000000000000000" pitchFamily="2" charset="0"/>
                <a:ea typeface="Roboto" panose="02000000000000000000" pitchFamily="2" charset="0"/>
              </a:defRPr>
            </a:lvl1pPr>
            <a:lvl2pPr marL="460363" indent="-236533">
              <a:buFont typeface="Roboto Condensed" panose="02000000000000000000" pitchFamily="2" charset="0"/>
              <a:buChar char="–"/>
              <a:defRPr/>
            </a:lvl2pPr>
          </a:lstStyle>
          <a:p>
            <a:pPr lvl="0"/>
            <a:r>
              <a:rPr lang="en-US" altLang="en-US" noProof="0" dirty="0"/>
              <a:t>Bulleted list</a:t>
            </a:r>
          </a:p>
        </p:txBody>
      </p:sp>
    </p:spTree>
    <p:extLst>
      <p:ext uri="{BB962C8B-B14F-4D97-AF65-F5344CB8AC3E}">
        <p14:creationId xmlns:p14="http://schemas.microsoft.com/office/powerpoint/2010/main" val="232551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700"/>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808080"/>
                </a:solidFill>
                <a:latin typeface="Roboto" panose="02000000000000000000" pitchFamily="2" charset="0"/>
                <a:ea typeface="Roboto" panose="02000000000000000000" pitchFamily="2" charset="0"/>
              </a:defRPr>
            </a:lvl1pPr>
            <a:lvl2pPr marL="460363" indent="-236533">
              <a:buFont typeface="Roboto Condensed" panose="02000000000000000000" pitchFamily="2" charset="0"/>
              <a:buChar char="–"/>
              <a:defRPr/>
            </a:lvl2pPr>
          </a:lstStyle>
          <a:p>
            <a:pPr lvl="0"/>
            <a:r>
              <a:rPr lang="en-US" altLang="en-US" noProof="0" dirty="0"/>
              <a:t>Text</a:t>
            </a:r>
          </a:p>
        </p:txBody>
      </p:sp>
    </p:spTree>
    <p:extLst>
      <p:ext uri="{BB962C8B-B14F-4D97-AF65-F5344CB8AC3E}">
        <p14:creationId xmlns:p14="http://schemas.microsoft.com/office/powerpoint/2010/main" val="395686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9012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1F1707-52B8-484C-9993-88512E260EA9}"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73525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F1707-52B8-484C-9993-88512E260EA9}"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84648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F1707-52B8-484C-9993-88512E260EA9}" type="datetimeFigureOut">
              <a:rPr lang="en-US" smtClean="0"/>
              <a:t>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57758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F1707-52B8-484C-9993-88512E260EA9}" type="datetimeFigureOut">
              <a:rPr lang="en-US" smtClean="0"/>
              <a:t>2/15/2019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156343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F1707-52B8-484C-9993-88512E260EA9}" type="datetimeFigureOut">
              <a:rPr lang="en-US" smtClean="0"/>
              <a:t>2/15/2019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132149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1F1707-52B8-484C-9993-88512E260EA9}"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30108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1F1707-52B8-484C-9993-88512E260EA9}"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85758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F1707-52B8-484C-9993-88512E260EA9}" type="datetimeFigureOut">
              <a:rPr lang="en-US" smtClean="0"/>
              <a:t>2/15/2019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D8ABA-5F3C-4CFB-B3B7-2119F96526D4}" type="slidenum">
              <a:rPr lang="en-US" smtClean="0"/>
              <a:t>‹#›</a:t>
            </a:fld>
            <a:endParaRPr lang="en-US"/>
          </a:p>
        </p:txBody>
      </p:sp>
    </p:spTree>
    <p:extLst>
      <p:ext uri="{BB962C8B-B14F-4D97-AF65-F5344CB8AC3E}">
        <p14:creationId xmlns:p14="http://schemas.microsoft.com/office/powerpoint/2010/main" val="3524635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hyperlink" Target="mailto:bryantr@oclc.org" TargetMode="External"/><Relationship Id="rId7" Type="http://schemas.openxmlformats.org/officeDocument/2006/relationships/hyperlink" Target="mailto:aerauh@syr.edu" TargetMode="External"/><Relationship Id="rId2" Type="http://schemas.openxmlformats.org/officeDocument/2006/relationships/hyperlink" Target="http://orcid.org/0000-0002-2753-3881" TargetMode="External"/><Relationship Id="rId1" Type="http://schemas.openxmlformats.org/officeDocument/2006/relationships/slideLayout" Target="../slideLayouts/slideLayout1.xml"/><Relationship Id="rId6" Type="http://schemas.openxmlformats.org/officeDocument/2006/relationships/hyperlink" Target="http://orcid.org/0000-0001-8323-2314" TargetMode="External"/><Relationship Id="rId5" Type="http://schemas.openxmlformats.org/officeDocument/2006/relationships/hyperlink" Target="mailto:s.huggard@latrobe.edu.au" TargetMode="External"/><Relationship Id="rId4" Type="http://schemas.openxmlformats.org/officeDocument/2006/relationships/hyperlink" Target="orcid.org/0000-0002-0365-112X" TargetMode="External"/><Relationship Id="rId9"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5.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hyperlink" Target="mailto:bryantr@oclc.org" TargetMode="External"/><Relationship Id="rId7" Type="http://schemas.openxmlformats.org/officeDocument/2006/relationships/hyperlink" Target="mailto:aerauh@syr.edu" TargetMode="External"/><Relationship Id="rId2" Type="http://schemas.openxmlformats.org/officeDocument/2006/relationships/hyperlink" Target="http://orcid.org/0000-0002-2753-3881" TargetMode="External"/><Relationship Id="rId1" Type="http://schemas.openxmlformats.org/officeDocument/2006/relationships/slideLayout" Target="../slideLayouts/slideLayout1.xml"/><Relationship Id="rId6" Type="http://schemas.openxmlformats.org/officeDocument/2006/relationships/hyperlink" Target="http://orcid.org/0000-0001-8323-2314" TargetMode="External"/><Relationship Id="rId5" Type="http://schemas.openxmlformats.org/officeDocument/2006/relationships/hyperlink" Target="mailto:s.huggard@latrobe.edu.au" TargetMode="External"/><Relationship Id="rId4" Type="http://schemas.openxmlformats.org/officeDocument/2006/relationships/hyperlink" Target="orcid.org/0000-0002-0365-112X" TargetMode="External"/><Relationship Id="rId9"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hyperlink" Target="http://www.oclc.org/research/partnership.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6411" y="722168"/>
            <a:ext cx="9144000" cy="2387600"/>
          </a:xfrm>
        </p:spPr>
        <p:txBody>
          <a:bodyPr>
            <a:normAutofit fontScale="90000"/>
          </a:bodyPr>
          <a:lstStyle/>
          <a:p>
            <a:r>
              <a:rPr lang="en-US" dirty="0"/>
              <a:t>Libraries and the University Research Enterprise: An International Perspective</a:t>
            </a:r>
          </a:p>
        </p:txBody>
      </p:sp>
      <p:grpSp>
        <p:nvGrpSpPr>
          <p:cNvPr id="22" name="Group 21"/>
          <p:cNvGrpSpPr/>
          <p:nvPr/>
        </p:nvGrpSpPr>
        <p:grpSpPr>
          <a:xfrm>
            <a:off x="720387" y="3671537"/>
            <a:ext cx="3887787" cy="1575623"/>
            <a:chOff x="720387" y="3671537"/>
            <a:chExt cx="3887787" cy="1575623"/>
          </a:xfrm>
        </p:grpSpPr>
        <p:sp>
          <p:nvSpPr>
            <p:cNvPr id="13" name="Shape 242"/>
            <p:cNvSpPr txBox="1">
              <a:spLocks/>
            </p:cNvSpPr>
            <p:nvPr/>
          </p:nvSpPr>
          <p:spPr>
            <a:xfrm>
              <a:off x="720387" y="3671537"/>
              <a:ext cx="2493524" cy="37789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b="1" dirty="0">
                  <a:solidFill>
                    <a:srgbClr val="000000"/>
                  </a:solidFill>
                  <a:ea typeface="Arial"/>
                  <a:cs typeface="Arial"/>
                  <a:sym typeface="Arial"/>
                </a:rPr>
                <a:t>Rebecca Bryant, PhD</a:t>
              </a:r>
            </a:p>
          </p:txBody>
        </p:sp>
        <p:sp>
          <p:nvSpPr>
            <p:cNvPr id="14" name="Shape 243"/>
            <p:cNvSpPr txBox="1">
              <a:spLocks/>
            </p:cNvSpPr>
            <p:nvPr/>
          </p:nvSpPr>
          <p:spPr>
            <a:xfrm>
              <a:off x="720387" y="4026280"/>
              <a:ext cx="2347062" cy="301001"/>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dirty="0">
                  <a:solidFill>
                    <a:srgbClr val="000000"/>
                  </a:solidFill>
                  <a:ea typeface="Arial"/>
                  <a:cs typeface="Arial"/>
                  <a:sym typeface="Arial"/>
                </a:rPr>
                <a:t>OCLC Research, USA</a:t>
              </a:r>
            </a:p>
          </p:txBody>
        </p:sp>
        <p:sp>
          <p:nvSpPr>
            <p:cNvPr id="15" name="Shape 244"/>
            <p:cNvSpPr txBox="1">
              <a:spLocks/>
            </p:cNvSpPr>
            <p:nvPr/>
          </p:nvSpPr>
          <p:spPr>
            <a:xfrm>
              <a:off x="720387" y="4349686"/>
              <a:ext cx="3887787" cy="89747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accent2"/>
                </a:buClr>
                <a:buSzPct val="25000"/>
                <a:buFont typeface="Arial"/>
                <a:buNone/>
              </a:pPr>
              <a:r>
                <a:rPr lang="de-DE" sz="1800" dirty="0">
                  <a:solidFill>
                    <a:schemeClr val="hlink"/>
                  </a:solidFill>
                  <a:sym typeface="Arial"/>
                  <a:hlinkClick r:id="rId2"/>
                </a:rPr>
                <a:t>orcid.org/0000-0002-2753-3881</a:t>
              </a:r>
              <a:r>
                <a:rPr lang="de-DE" sz="1800" dirty="0">
                  <a:solidFill>
                    <a:schemeClr val="accent2"/>
                  </a:solidFill>
                  <a:sym typeface="Arial"/>
                </a:rPr>
                <a:t> </a:t>
              </a:r>
            </a:p>
            <a:p>
              <a:pPr marL="0" indent="0">
                <a:spcBef>
                  <a:spcPts val="240"/>
                </a:spcBef>
                <a:buClr>
                  <a:schemeClr val="accent2"/>
                </a:buClr>
                <a:buSzPct val="25000"/>
                <a:buFont typeface="Arial"/>
                <a:buNone/>
              </a:pPr>
              <a:r>
                <a:rPr lang="de-DE" sz="1800" u="sng" dirty="0">
                  <a:solidFill>
                    <a:schemeClr val="hlink"/>
                  </a:solidFill>
                  <a:ea typeface="Arial"/>
                  <a:cs typeface="Arial"/>
                  <a:sym typeface="Arial"/>
                  <a:hlinkClick r:id="rId3"/>
                </a:rPr>
                <a:t>bryantr@oclc.org</a:t>
              </a:r>
              <a:r>
                <a:rPr lang="de-DE" sz="1800" dirty="0">
                  <a:solidFill>
                    <a:schemeClr val="accent2"/>
                  </a:solidFill>
                  <a:ea typeface="Arial"/>
                  <a:cs typeface="Arial"/>
                  <a:sym typeface="Arial"/>
                </a:rPr>
                <a:t> </a:t>
              </a:r>
            </a:p>
            <a:p>
              <a:pPr marL="0" indent="0">
                <a:spcBef>
                  <a:spcPts val="240"/>
                </a:spcBef>
                <a:buClr>
                  <a:schemeClr val="accent2"/>
                </a:buClr>
                <a:buSzPct val="25000"/>
                <a:buFont typeface="Arial"/>
                <a:buNone/>
              </a:pPr>
              <a:r>
                <a:rPr lang="de-DE" sz="1800" dirty="0">
                  <a:solidFill>
                    <a:schemeClr val="accent2"/>
                  </a:solidFill>
                  <a:ea typeface="Arial"/>
                  <a:cs typeface="Arial"/>
                  <a:sym typeface="Arial"/>
                </a:rPr>
                <a:t>@rebeccabryant18</a:t>
              </a:r>
            </a:p>
            <a:p>
              <a:pPr marL="0" indent="0">
                <a:spcBef>
                  <a:spcPts val="280"/>
                </a:spcBef>
                <a:buClr>
                  <a:schemeClr val="accent2"/>
                </a:buClr>
                <a:buSzPct val="25000"/>
                <a:buFont typeface="Arial"/>
                <a:buNone/>
              </a:pPr>
              <a:endParaRPr lang="de-DE" sz="1800" b="1" dirty="0">
                <a:solidFill>
                  <a:schemeClr val="accent2"/>
                </a:solidFill>
                <a:ea typeface="Arial"/>
                <a:cs typeface="Arial"/>
                <a:sym typeface="Arial"/>
              </a:endParaRPr>
            </a:p>
          </p:txBody>
        </p:sp>
      </p:grpSp>
      <p:grpSp>
        <p:nvGrpSpPr>
          <p:cNvPr id="23" name="Group 22"/>
          <p:cNvGrpSpPr/>
          <p:nvPr/>
        </p:nvGrpSpPr>
        <p:grpSpPr>
          <a:xfrm>
            <a:off x="4198672" y="3671537"/>
            <a:ext cx="3859478" cy="1633725"/>
            <a:chOff x="4198672" y="3671537"/>
            <a:chExt cx="3859478" cy="1633725"/>
          </a:xfrm>
        </p:grpSpPr>
        <p:sp>
          <p:nvSpPr>
            <p:cNvPr id="16" name="TextBox 15"/>
            <p:cNvSpPr txBox="1"/>
            <p:nvPr/>
          </p:nvSpPr>
          <p:spPr>
            <a:xfrm>
              <a:off x="4198672" y="3671537"/>
              <a:ext cx="2613804" cy="369332"/>
            </a:xfrm>
            <a:prstGeom prst="rect">
              <a:avLst/>
            </a:prstGeom>
            <a:noFill/>
          </p:spPr>
          <p:txBody>
            <a:bodyPr wrap="square" rtlCol="0">
              <a:spAutoFit/>
            </a:bodyPr>
            <a:lstStyle/>
            <a:p>
              <a:r>
                <a:rPr lang="de-DE" b="1" dirty="0"/>
                <a:t>Simon Huggard</a:t>
              </a:r>
              <a:endParaRPr lang="en-AU" dirty="0"/>
            </a:p>
          </p:txBody>
        </p:sp>
        <p:sp>
          <p:nvSpPr>
            <p:cNvPr id="17" name="Rectangle 16"/>
            <p:cNvSpPr/>
            <p:nvPr/>
          </p:nvSpPr>
          <p:spPr>
            <a:xfrm>
              <a:off x="4198672" y="4330636"/>
              <a:ext cx="3264727" cy="974626"/>
            </a:xfrm>
            <a:prstGeom prst="rect">
              <a:avLst/>
            </a:prstGeom>
          </p:spPr>
          <p:txBody>
            <a:bodyPr wrap="square">
              <a:spAutoFit/>
            </a:bodyPr>
            <a:lstStyle/>
            <a:p>
              <a:pPr lvl="0">
                <a:buClr>
                  <a:schemeClr val="accent2"/>
                </a:buClr>
                <a:buSzPct val="25000"/>
              </a:pPr>
              <a:r>
                <a:rPr lang="de-DE" dirty="0">
                  <a:solidFill>
                    <a:schemeClr val="hlink"/>
                  </a:solidFill>
                  <a:hlinkClick r:id="rId4"/>
                </a:rPr>
                <a:t>orcid.org/0000-0002-0365-112X</a:t>
              </a:r>
              <a:r>
                <a:rPr lang="de-DE" dirty="0">
                  <a:solidFill>
                    <a:schemeClr val="hlink"/>
                  </a:solidFill>
                </a:rPr>
                <a:t> </a:t>
              </a:r>
              <a:r>
                <a:rPr lang="de-DE" dirty="0">
                  <a:solidFill>
                    <a:schemeClr val="accent2"/>
                  </a:solidFill>
                </a:rPr>
                <a:t> </a:t>
              </a:r>
            </a:p>
            <a:p>
              <a:pPr lvl="0">
                <a:spcBef>
                  <a:spcPts val="240"/>
                </a:spcBef>
                <a:buClr>
                  <a:schemeClr val="accent2"/>
                </a:buClr>
                <a:buSzPct val="25000"/>
              </a:pPr>
              <a:r>
                <a:rPr lang="de-DE" u="sng" dirty="0">
                  <a:solidFill>
                    <a:schemeClr val="hlink"/>
                  </a:solidFill>
                  <a:hlinkClick r:id="rId5"/>
                </a:rPr>
                <a:t>s.huggard@latrobe.edu.au</a:t>
              </a:r>
              <a:r>
                <a:rPr lang="de-DE" dirty="0">
                  <a:solidFill>
                    <a:schemeClr val="accent2"/>
                  </a:solidFill>
                </a:rPr>
                <a:t> </a:t>
              </a:r>
            </a:p>
            <a:p>
              <a:pPr lvl="0">
                <a:spcBef>
                  <a:spcPts val="240"/>
                </a:spcBef>
                <a:buClr>
                  <a:schemeClr val="accent2"/>
                </a:buClr>
                <a:buSzPct val="25000"/>
              </a:pPr>
              <a:r>
                <a:rPr lang="de-DE" dirty="0">
                  <a:solidFill>
                    <a:schemeClr val="accent2"/>
                  </a:solidFill>
                </a:rPr>
                <a:t>@simonhuggard</a:t>
              </a:r>
            </a:p>
          </p:txBody>
        </p:sp>
        <p:sp>
          <p:nvSpPr>
            <p:cNvPr id="18" name="Shape 243"/>
            <p:cNvSpPr txBox="1">
              <a:spLocks/>
            </p:cNvSpPr>
            <p:nvPr/>
          </p:nvSpPr>
          <p:spPr>
            <a:xfrm>
              <a:off x="4198672" y="4026280"/>
              <a:ext cx="3859478" cy="2692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nSpc>
                  <a:spcPct val="80000"/>
                </a:lnSpc>
                <a:spcBef>
                  <a:spcPts val="0"/>
                </a:spcBef>
                <a:buSzPct val="25000"/>
              </a:pPr>
              <a:r>
                <a:rPr lang="de-DE" sz="1800" dirty="0">
                  <a:latin typeface="+mn-lt"/>
                </a:rPr>
                <a:t>La Trobe University Library, Australia</a:t>
              </a:r>
            </a:p>
          </p:txBody>
        </p:sp>
      </p:grpSp>
      <p:grpSp>
        <p:nvGrpSpPr>
          <p:cNvPr id="24" name="Group 23"/>
          <p:cNvGrpSpPr/>
          <p:nvPr/>
        </p:nvGrpSpPr>
        <p:grpSpPr>
          <a:xfrm>
            <a:off x="7990348" y="3671537"/>
            <a:ext cx="3317386" cy="1633725"/>
            <a:chOff x="7818898" y="3671537"/>
            <a:chExt cx="3317386" cy="1633725"/>
          </a:xfrm>
        </p:grpSpPr>
        <p:sp>
          <p:nvSpPr>
            <p:cNvPr id="19" name="TextBox 18"/>
            <p:cNvSpPr txBox="1"/>
            <p:nvPr/>
          </p:nvSpPr>
          <p:spPr>
            <a:xfrm>
              <a:off x="7818898" y="3671537"/>
              <a:ext cx="2613804" cy="369332"/>
            </a:xfrm>
            <a:prstGeom prst="rect">
              <a:avLst/>
            </a:prstGeom>
            <a:noFill/>
          </p:spPr>
          <p:txBody>
            <a:bodyPr wrap="square" rtlCol="0">
              <a:spAutoFit/>
            </a:bodyPr>
            <a:lstStyle/>
            <a:p>
              <a:r>
                <a:rPr lang="de-DE" b="1" dirty="0"/>
                <a:t>Anne Rauh</a:t>
              </a:r>
              <a:endParaRPr lang="en-AU" dirty="0"/>
            </a:p>
          </p:txBody>
        </p:sp>
        <p:sp>
          <p:nvSpPr>
            <p:cNvPr id="20" name="Shape 243"/>
            <p:cNvSpPr txBox="1">
              <a:spLocks/>
            </p:cNvSpPr>
            <p:nvPr/>
          </p:nvSpPr>
          <p:spPr>
            <a:xfrm>
              <a:off x="7818898" y="4026280"/>
              <a:ext cx="3317386" cy="2692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nSpc>
                  <a:spcPct val="80000"/>
                </a:lnSpc>
                <a:spcBef>
                  <a:spcPts val="0"/>
                </a:spcBef>
                <a:buSzPct val="25000"/>
              </a:pPr>
              <a:r>
                <a:rPr lang="de-DE" sz="1800" dirty="0">
                  <a:latin typeface="+mn-lt"/>
                </a:rPr>
                <a:t>Syracuse University Libraries, USA</a:t>
              </a:r>
            </a:p>
          </p:txBody>
        </p:sp>
        <p:sp>
          <p:nvSpPr>
            <p:cNvPr id="21" name="Rectangle 20"/>
            <p:cNvSpPr/>
            <p:nvPr/>
          </p:nvSpPr>
          <p:spPr>
            <a:xfrm>
              <a:off x="7818898" y="4330636"/>
              <a:ext cx="3231538" cy="974626"/>
            </a:xfrm>
            <a:prstGeom prst="rect">
              <a:avLst/>
            </a:prstGeom>
          </p:spPr>
          <p:txBody>
            <a:bodyPr wrap="square">
              <a:spAutoFit/>
            </a:bodyPr>
            <a:lstStyle/>
            <a:p>
              <a:pPr lvl="0">
                <a:buClr>
                  <a:schemeClr val="accent2"/>
                </a:buClr>
                <a:buSzPct val="25000"/>
              </a:pPr>
              <a:r>
                <a:rPr lang="en-AU" dirty="0">
                  <a:hlinkClick r:id="rId6"/>
                </a:rPr>
                <a:t>orcid.org/0000-0001-8323-2314</a:t>
              </a:r>
              <a:r>
                <a:rPr lang="de-DE" dirty="0">
                  <a:solidFill>
                    <a:schemeClr val="accent2"/>
                  </a:solidFill>
                </a:rPr>
                <a:t> </a:t>
              </a:r>
            </a:p>
            <a:p>
              <a:pPr lvl="0">
                <a:spcBef>
                  <a:spcPts val="240"/>
                </a:spcBef>
                <a:buClr>
                  <a:schemeClr val="accent2"/>
                </a:buClr>
                <a:buSzPct val="25000"/>
              </a:pPr>
              <a:r>
                <a:rPr lang="en-US" u="sng" dirty="0">
                  <a:hlinkClick r:id="rId7"/>
                </a:rPr>
                <a:t>aerauh@syr.edu</a:t>
              </a:r>
              <a:r>
                <a:rPr lang="de-DE" dirty="0">
                  <a:solidFill>
                    <a:schemeClr val="accent2"/>
                  </a:solidFill>
                </a:rPr>
                <a:t> </a:t>
              </a:r>
            </a:p>
            <a:p>
              <a:pPr lvl="0">
                <a:spcBef>
                  <a:spcPts val="240"/>
                </a:spcBef>
                <a:buClr>
                  <a:schemeClr val="accent2"/>
                </a:buClr>
                <a:buSzPct val="25000"/>
              </a:pPr>
              <a:r>
                <a:rPr lang="de-DE" dirty="0">
                  <a:solidFill>
                    <a:schemeClr val="accent2"/>
                  </a:solidFill>
                </a:rPr>
                <a:t>@AnnieRauh</a:t>
              </a:r>
            </a:p>
          </p:txBody>
        </p:sp>
      </p:grpSp>
      <p:pic>
        <p:nvPicPr>
          <p:cNvPr id="25" name="Picture 24"/>
          <p:cNvPicPr>
            <a:picLocks noChangeAspect="1"/>
          </p:cNvPicPr>
          <p:nvPr/>
        </p:nvPicPr>
        <p:blipFill>
          <a:blip r:embed="rId8"/>
          <a:stretch>
            <a:fillRect/>
          </a:stretch>
        </p:blipFill>
        <p:spPr>
          <a:xfrm>
            <a:off x="517187" y="4424336"/>
            <a:ext cx="203200" cy="203200"/>
          </a:xfrm>
          <a:prstGeom prst="rect">
            <a:avLst/>
          </a:prstGeom>
        </p:spPr>
      </p:pic>
      <p:pic>
        <p:nvPicPr>
          <p:cNvPr id="26" name="Picture 25"/>
          <p:cNvPicPr>
            <a:picLocks noChangeAspect="1"/>
          </p:cNvPicPr>
          <p:nvPr/>
        </p:nvPicPr>
        <p:blipFill>
          <a:blip r:embed="rId8"/>
          <a:stretch>
            <a:fillRect/>
          </a:stretch>
        </p:blipFill>
        <p:spPr>
          <a:xfrm>
            <a:off x="3995472" y="4447093"/>
            <a:ext cx="203200" cy="203200"/>
          </a:xfrm>
          <a:prstGeom prst="rect">
            <a:avLst/>
          </a:prstGeom>
        </p:spPr>
      </p:pic>
      <p:pic>
        <p:nvPicPr>
          <p:cNvPr id="27" name="Picture 26"/>
          <p:cNvPicPr>
            <a:picLocks noChangeAspect="1"/>
          </p:cNvPicPr>
          <p:nvPr/>
        </p:nvPicPr>
        <p:blipFill>
          <a:blip r:embed="rId8"/>
          <a:stretch>
            <a:fillRect/>
          </a:stretch>
        </p:blipFill>
        <p:spPr>
          <a:xfrm>
            <a:off x="7787148" y="4432661"/>
            <a:ext cx="203200" cy="203200"/>
          </a:xfrm>
          <a:prstGeom prst="rect">
            <a:avLst/>
          </a:prstGeom>
        </p:spPr>
      </p:pic>
      <p:pic>
        <p:nvPicPr>
          <p:cNvPr id="28" name="Picture 27"/>
          <p:cNvPicPr>
            <a:picLocks noChangeAspect="1"/>
          </p:cNvPicPr>
          <p:nvPr/>
        </p:nvPicPr>
        <p:blipFill>
          <a:blip r:embed="rId9"/>
          <a:stretch>
            <a:fillRect/>
          </a:stretch>
        </p:blipFill>
        <p:spPr>
          <a:xfrm>
            <a:off x="472216" y="4936353"/>
            <a:ext cx="248171" cy="248171"/>
          </a:xfrm>
          <a:prstGeom prst="rect">
            <a:avLst/>
          </a:prstGeom>
        </p:spPr>
      </p:pic>
      <p:pic>
        <p:nvPicPr>
          <p:cNvPr id="29" name="Picture 28"/>
          <p:cNvPicPr>
            <a:picLocks noChangeAspect="1"/>
          </p:cNvPicPr>
          <p:nvPr/>
        </p:nvPicPr>
        <p:blipFill>
          <a:blip r:embed="rId9"/>
          <a:stretch>
            <a:fillRect/>
          </a:stretch>
        </p:blipFill>
        <p:spPr>
          <a:xfrm>
            <a:off x="3995472" y="5014173"/>
            <a:ext cx="248171" cy="248171"/>
          </a:xfrm>
          <a:prstGeom prst="rect">
            <a:avLst/>
          </a:prstGeom>
        </p:spPr>
      </p:pic>
      <p:pic>
        <p:nvPicPr>
          <p:cNvPr id="30" name="Picture 29"/>
          <p:cNvPicPr>
            <a:picLocks noChangeAspect="1"/>
          </p:cNvPicPr>
          <p:nvPr/>
        </p:nvPicPr>
        <p:blipFill>
          <a:blip r:embed="rId9"/>
          <a:stretch>
            <a:fillRect/>
          </a:stretch>
        </p:blipFill>
        <p:spPr>
          <a:xfrm>
            <a:off x="7787148" y="4998989"/>
            <a:ext cx="248171" cy="248171"/>
          </a:xfrm>
          <a:prstGeom prst="rect">
            <a:avLst/>
          </a:prstGeom>
        </p:spPr>
      </p:pic>
    </p:spTree>
    <p:extLst>
      <p:ext uri="{BB962C8B-B14F-4D97-AF65-F5344CB8AC3E}">
        <p14:creationId xmlns:p14="http://schemas.microsoft.com/office/powerpoint/2010/main" val="28317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2347"/>
          <a:stretch/>
        </p:blipFill>
        <p:spPr>
          <a:xfrm>
            <a:off x="1219200" y="649940"/>
            <a:ext cx="10528300" cy="6671428"/>
          </a:xfrm>
          <a:prstGeom prst="rect">
            <a:avLst/>
          </a:prstGeom>
        </p:spPr>
      </p:pic>
      <p:sp>
        <p:nvSpPr>
          <p:cNvPr id="2" name="Title 1"/>
          <p:cNvSpPr>
            <a:spLocks noGrp="1"/>
          </p:cNvSpPr>
          <p:nvPr>
            <p:ph type="title"/>
          </p:nvPr>
        </p:nvSpPr>
        <p:spPr/>
        <p:txBody>
          <a:bodyPr/>
          <a:lstStyle/>
          <a:p>
            <a:r>
              <a:rPr lang="en-US" dirty="0"/>
              <a:t>RIM Uses</a:t>
            </a:r>
          </a:p>
        </p:txBody>
      </p:sp>
    </p:spTree>
    <p:extLst>
      <p:ext uri="{BB962C8B-B14F-4D97-AF65-F5344CB8AC3E}">
        <p14:creationId xmlns:p14="http://schemas.microsoft.com/office/powerpoint/2010/main" val="277445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t>La Trobe University (Victoria, Australia)</a:t>
            </a:r>
            <a:endParaRPr lang="en-US" dirty="0"/>
          </a:p>
        </p:txBody>
      </p:sp>
      <p:sp>
        <p:nvSpPr>
          <p:cNvPr id="3" name="Content Placeholder 2"/>
          <p:cNvSpPr>
            <a:spLocks noGrp="1"/>
          </p:cNvSpPr>
          <p:nvPr>
            <p:ph idx="1"/>
          </p:nvPr>
        </p:nvSpPr>
        <p:spPr>
          <a:xfrm>
            <a:off x="838200" y="1825625"/>
            <a:ext cx="11049000" cy="2122920"/>
          </a:xfrm>
        </p:spPr>
        <p:txBody>
          <a:bodyPr>
            <a:normAutofit fontScale="70000" lnSpcReduction="20000"/>
          </a:bodyPr>
          <a:lstStyle/>
          <a:p>
            <a:r>
              <a:rPr lang="en-US" dirty="0"/>
              <a:t>Established in 1964</a:t>
            </a:r>
          </a:p>
          <a:p>
            <a:r>
              <a:rPr lang="en-US" dirty="0"/>
              <a:t>More than 36,000 students (27, 971 full-time equivalent)</a:t>
            </a:r>
          </a:p>
          <a:p>
            <a:r>
              <a:rPr lang="en-US" dirty="0"/>
              <a:t>20% are graduate students (6,847)  ;  1,636 Research students</a:t>
            </a:r>
          </a:p>
          <a:p>
            <a:r>
              <a:rPr lang="en-US" dirty="0"/>
              <a:t>23% are international (8451) ; 1,488 Faculty academic staff</a:t>
            </a:r>
          </a:p>
          <a:p>
            <a:r>
              <a:rPr lang="en-US" dirty="0"/>
              <a:t>Main campus in Melbourne; 4 regional campuses in the state of Victoria</a:t>
            </a:r>
          </a:p>
          <a:p>
            <a:r>
              <a:rPr lang="en-US" dirty="0"/>
              <a:t>$26m Library budget (AUD); $14m Information Resources budget</a:t>
            </a:r>
          </a:p>
        </p:txBody>
      </p:sp>
      <p:pic>
        <p:nvPicPr>
          <p:cNvPr id="4" name="Picture 3"/>
          <p:cNvPicPr>
            <a:picLocks noChangeAspect="1"/>
          </p:cNvPicPr>
          <p:nvPr/>
        </p:nvPicPr>
        <p:blipFill>
          <a:blip r:embed="rId2"/>
          <a:stretch>
            <a:fillRect/>
          </a:stretch>
        </p:blipFill>
        <p:spPr>
          <a:xfrm>
            <a:off x="838200" y="3837508"/>
            <a:ext cx="4114800" cy="2762250"/>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606" y="3781990"/>
            <a:ext cx="4012320" cy="298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7907482" y="1413244"/>
            <a:ext cx="3849326" cy="1725685"/>
          </a:xfrm>
          <a:prstGeom prst="rect">
            <a:avLst/>
          </a:prstGeom>
        </p:spPr>
      </p:pic>
      <p:pic>
        <p:nvPicPr>
          <p:cNvPr id="7" name="Picture 6"/>
          <p:cNvPicPr>
            <a:picLocks noChangeAspect="1"/>
          </p:cNvPicPr>
          <p:nvPr/>
        </p:nvPicPr>
        <p:blipFill>
          <a:blip r:embed="rId5"/>
          <a:stretch>
            <a:fillRect/>
          </a:stretch>
        </p:blipFill>
        <p:spPr>
          <a:xfrm>
            <a:off x="9513946" y="6220214"/>
            <a:ext cx="2552700" cy="546100"/>
          </a:xfrm>
          <a:prstGeom prst="rect">
            <a:avLst/>
          </a:prstGeom>
        </p:spPr>
      </p:pic>
    </p:spTree>
    <p:extLst>
      <p:ext uri="{BB962C8B-B14F-4D97-AF65-F5344CB8AC3E}">
        <p14:creationId xmlns:p14="http://schemas.microsoft.com/office/powerpoint/2010/main" val="198900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buSzPct val="25000"/>
            </a:pPr>
            <a:fld id="{00000000-1234-1234-1234-123412341234}" type="slidenum">
              <a:rPr lang="de-DE">
                <a:solidFill>
                  <a:srgbClr val="888888"/>
                </a:solidFill>
                <a:latin typeface="Calibri"/>
                <a:ea typeface="Calibri"/>
                <a:cs typeface="Calibri"/>
                <a:sym typeface="Calibri"/>
              </a:rPr>
              <a:pPr>
                <a:buSzPct val="25000"/>
              </a:pPr>
              <a:t>12</a:t>
            </a:fld>
            <a:endParaRPr lang="de-DE" dirty="0">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50219" y="0"/>
            <a:ext cx="10262420" cy="6858000"/>
          </a:xfrm>
          <a:prstGeom prst="rect">
            <a:avLst/>
          </a:prstGeom>
        </p:spPr>
      </p:pic>
      <p:pic>
        <p:nvPicPr>
          <p:cNvPr id="4" name="Picture 3"/>
          <p:cNvPicPr>
            <a:picLocks noChangeAspect="1"/>
          </p:cNvPicPr>
          <p:nvPr/>
        </p:nvPicPr>
        <p:blipFill>
          <a:blip r:embed="rId4"/>
          <a:stretch>
            <a:fillRect/>
          </a:stretch>
        </p:blipFill>
        <p:spPr>
          <a:xfrm>
            <a:off x="784638" y="-44510"/>
            <a:ext cx="10328001" cy="6765985"/>
          </a:xfrm>
          <a:prstGeom prst="rect">
            <a:avLst/>
          </a:prstGeom>
        </p:spPr>
      </p:pic>
      <p:pic>
        <p:nvPicPr>
          <p:cNvPr id="5" name="Picture 4"/>
          <p:cNvPicPr>
            <a:picLocks noChangeAspect="1"/>
          </p:cNvPicPr>
          <p:nvPr/>
        </p:nvPicPr>
        <p:blipFill>
          <a:blip r:embed="rId5"/>
          <a:stretch>
            <a:fillRect/>
          </a:stretch>
        </p:blipFill>
        <p:spPr>
          <a:xfrm>
            <a:off x="9628246" y="6265861"/>
            <a:ext cx="2552700" cy="546100"/>
          </a:xfrm>
          <a:prstGeom prst="rect">
            <a:avLst/>
          </a:prstGeom>
        </p:spPr>
      </p:pic>
    </p:spTree>
    <p:extLst>
      <p:ext uri="{BB962C8B-B14F-4D97-AF65-F5344CB8AC3E}">
        <p14:creationId xmlns:p14="http://schemas.microsoft.com/office/powerpoint/2010/main" val="25686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933209" y="1276780"/>
            <a:ext cx="5108865" cy="5262131"/>
          </a:xfrm>
          <a:prstGeom prst="rect">
            <a:avLst/>
          </a:prstGeom>
        </p:spPr>
      </p:pic>
      <p:sp>
        <p:nvSpPr>
          <p:cNvPr id="2" name="Title 1"/>
          <p:cNvSpPr>
            <a:spLocks noGrp="1"/>
          </p:cNvSpPr>
          <p:nvPr>
            <p:ph type="title"/>
          </p:nvPr>
        </p:nvSpPr>
        <p:spPr/>
        <p:txBody>
          <a:bodyPr/>
          <a:lstStyle/>
          <a:p>
            <a:r>
              <a:rPr lang="en-AU" dirty="0"/>
              <a:t>La Trobe University Strategic Goals and Plans</a:t>
            </a:r>
          </a:p>
        </p:txBody>
      </p:sp>
      <p:sp>
        <p:nvSpPr>
          <p:cNvPr id="3" name="Content Placeholder 2"/>
          <p:cNvSpPr>
            <a:spLocks noGrp="1"/>
          </p:cNvSpPr>
          <p:nvPr>
            <p:ph idx="1"/>
          </p:nvPr>
        </p:nvSpPr>
        <p:spPr>
          <a:xfrm>
            <a:off x="838199" y="1825625"/>
            <a:ext cx="5022273" cy="4351338"/>
          </a:xfrm>
        </p:spPr>
        <p:txBody>
          <a:bodyPr>
            <a:normAutofit fontScale="92500"/>
          </a:bodyPr>
          <a:lstStyle/>
          <a:p>
            <a:pPr marL="380990" indent="-380990"/>
            <a:r>
              <a:rPr lang="en-AU" altLang="en-US" dirty="0"/>
              <a:t>Improve research quality and impact</a:t>
            </a:r>
          </a:p>
          <a:p>
            <a:pPr marL="380990" indent="-380990"/>
            <a:r>
              <a:rPr lang="en-AU" dirty="0"/>
              <a:t>Support excellent research </a:t>
            </a:r>
          </a:p>
          <a:p>
            <a:pPr marL="380990" indent="-380990"/>
            <a:r>
              <a:rPr lang="en-AU" dirty="0"/>
              <a:t>Investment in state of the art  IT and </a:t>
            </a:r>
            <a:br>
              <a:rPr lang="en-AU" dirty="0"/>
            </a:br>
            <a:r>
              <a:rPr lang="en-AU" dirty="0"/>
              <a:t>  e-Research infrastructure</a:t>
            </a:r>
          </a:p>
          <a:p>
            <a:pPr marL="380990" indent="-380990"/>
            <a:r>
              <a:rPr lang="en-AU" dirty="0"/>
              <a:t>Improve La Trobe’s international </a:t>
            </a:r>
            <a:br>
              <a:rPr lang="en-AU" dirty="0"/>
            </a:br>
            <a:r>
              <a:rPr lang="en-AU" dirty="0"/>
              <a:t>ranking by promoting research</a:t>
            </a:r>
          </a:p>
          <a:p>
            <a:pPr marL="380990" indent="-380990"/>
            <a:r>
              <a:rPr lang="en-AU" altLang="en-US" dirty="0"/>
              <a:t>Increase research quantity and quality </a:t>
            </a:r>
            <a:endParaRPr lang="en-AU" dirty="0"/>
          </a:p>
        </p:txBody>
      </p:sp>
      <p:pic>
        <p:nvPicPr>
          <p:cNvPr id="5" name="Picture 4"/>
          <p:cNvPicPr>
            <a:picLocks noChangeAspect="1"/>
          </p:cNvPicPr>
          <p:nvPr/>
        </p:nvPicPr>
        <p:blipFill>
          <a:blip r:embed="rId4"/>
          <a:stretch>
            <a:fillRect/>
          </a:stretch>
        </p:blipFill>
        <p:spPr>
          <a:xfrm>
            <a:off x="9628246" y="6265861"/>
            <a:ext cx="2552700" cy="546100"/>
          </a:xfrm>
          <a:prstGeom prst="rect">
            <a:avLst/>
          </a:prstGeom>
        </p:spPr>
      </p:pic>
    </p:spTree>
    <p:extLst>
      <p:ext uri="{BB962C8B-B14F-4D97-AF65-F5344CB8AC3E}">
        <p14:creationId xmlns:p14="http://schemas.microsoft.com/office/powerpoint/2010/main" val="258018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Initiatives and projects</a:t>
            </a:r>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9628246" y="6265861"/>
            <a:ext cx="2552700" cy="546100"/>
          </a:xfrm>
          <a:prstGeom prst="rect">
            <a:avLst/>
          </a:prstGeom>
        </p:spPr>
      </p:pic>
    </p:spTree>
    <p:extLst>
      <p:ext uri="{BB962C8B-B14F-4D97-AF65-F5344CB8AC3E}">
        <p14:creationId xmlns:p14="http://schemas.microsoft.com/office/powerpoint/2010/main" val="193215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3441"/>
            <a:ext cx="10515600" cy="1617755"/>
          </a:xfrm>
        </p:spPr>
        <p:txBody>
          <a:bodyPr>
            <a:normAutofit/>
          </a:bodyPr>
          <a:lstStyle/>
          <a:p>
            <a:r>
              <a:rPr lang="en-AU" b="1" dirty="0"/>
              <a:t>Australian Research Information </a:t>
            </a:r>
            <a:br>
              <a:rPr lang="en-AU" b="1" dirty="0"/>
            </a:br>
            <a:r>
              <a:rPr lang="en-AU" b="1" dirty="0"/>
              <a:t>Management Landscape</a:t>
            </a:r>
          </a:p>
        </p:txBody>
      </p:sp>
      <p:sp>
        <p:nvSpPr>
          <p:cNvPr id="3" name="Content Placeholder 2"/>
          <p:cNvSpPr>
            <a:spLocks noGrp="1"/>
          </p:cNvSpPr>
          <p:nvPr>
            <p:ph idx="1"/>
          </p:nvPr>
        </p:nvSpPr>
        <p:spPr>
          <a:xfrm>
            <a:off x="2828122" y="2489012"/>
            <a:ext cx="8952583" cy="3815133"/>
          </a:xfrm>
        </p:spPr>
        <p:txBody>
          <a:bodyPr/>
          <a:lstStyle/>
          <a:p>
            <a:pPr marL="380990" indent="-380990"/>
            <a:r>
              <a:rPr lang="en-AU" dirty="0">
                <a:solidFill>
                  <a:schemeClr val="tx1"/>
                </a:solidFill>
                <a:latin typeface="+mn-lt"/>
              </a:rPr>
              <a:t>Government reporting</a:t>
            </a:r>
          </a:p>
          <a:p>
            <a:pPr marL="380990" indent="-380990"/>
            <a:r>
              <a:rPr lang="en-AU" dirty="0">
                <a:solidFill>
                  <a:schemeClr val="tx1"/>
                </a:solidFill>
                <a:latin typeface="+mn-lt"/>
              </a:rPr>
              <a:t>Funder mandates</a:t>
            </a:r>
          </a:p>
          <a:p>
            <a:pPr marL="380990" indent="-380990"/>
            <a:r>
              <a:rPr lang="en-AU" dirty="0">
                <a:solidFill>
                  <a:schemeClr val="tx1"/>
                </a:solidFill>
                <a:latin typeface="+mn-lt"/>
              </a:rPr>
              <a:t>Changing policies</a:t>
            </a:r>
          </a:p>
          <a:p>
            <a:pPr marL="380990" indent="-380990"/>
            <a:r>
              <a:rPr lang="en-AU" dirty="0">
                <a:solidFill>
                  <a:schemeClr val="tx1"/>
                </a:solidFill>
                <a:latin typeface="+mn-lt"/>
              </a:rPr>
              <a:t>Australian Code for the Responsible Conduct of Research</a:t>
            </a: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p>
        </p:txBody>
      </p:sp>
      <p:pic>
        <p:nvPicPr>
          <p:cNvPr id="5" name="Picture 4"/>
          <p:cNvPicPr>
            <a:picLocks noChangeAspect="1"/>
          </p:cNvPicPr>
          <p:nvPr/>
        </p:nvPicPr>
        <p:blipFill>
          <a:blip r:embed="rId3"/>
          <a:stretch>
            <a:fillRect/>
          </a:stretch>
        </p:blipFill>
        <p:spPr>
          <a:xfrm>
            <a:off x="7647214" y="373411"/>
            <a:ext cx="3543300" cy="2466975"/>
          </a:xfrm>
          <a:prstGeom prst="rect">
            <a:avLst/>
          </a:prstGeom>
        </p:spPr>
      </p:pic>
      <p:pic>
        <p:nvPicPr>
          <p:cNvPr id="4" name="Picture 3"/>
          <p:cNvPicPr>
            <a:picLocks noChangeAspect="1"/>
          </p:cNvPicPr>
          <p:nvPr/>
        </p:nvPicPr>
        <p:blipFill>
          <a:blip r:embed="rId4"/>
          <a:stretch>
            <a:fillRect/>
          </a:stretch>
        </p:blipFill>
        <p:spPr>
          <a:xfrm>
            <a:off x="1080440" y="2413357"/>
            <a:ext cx="1043627" cy="819831"/>
          </a:xfrm>
          <a:prstGeom prst="rect">
            <a:avLst/>
          </a:prstGeom>
        </p:spPr>
      </p:pic>
      <p:pic>
        <p:nvPicPr>
          <p:cNvPr id="6" name="Picture 5"/>
          <p:cNvPicPr>
            <a:picLocks noChangeAspect="1"/>
          </p:cNvPicPr>
          <p:nvPr/>
        </p:nvPicPr>
        <p:blipFill>
          <a:blip r:embed="rId5"/>
          <a:stretch>
            <a:fillRect/>
          </a:stretch>
        </p:blipFill>
        <p:spPr>
          <a:xfrm>
            <a:off x="1080440" y="3250302"/>
            <a:ext cx="1043627" cy="743063"/>
          </a:xfrm>
          <a:prstGeom prst="rect">
            <a:avLst/>
          </a:prstGeom>
        </p:spPr>
      </p:pic>
      <p:pic>
        <p:nvPicPr>
          <p:cNvPr id="7" name="Picture 6"/>
          <p:cNvPicPr>
            <a:picLocks noChangeAspect="1"/>
          </p:cNvPicPr>
          <p:nvPr/>
        </p:nvPicPr>
        <p:blipFill>
          <a:blip r:embed="rId6"/>
          <a:stretch>
            <a:fillRect/>
          </a:stretch>
        </p:blipFill>
        <p:spPr>
          <a:xfrm>
            <a:off x="1080440" y="4204089"/>
            <a:ext cx="1043627" cy="733671"/>
          </a:xfrm>
          <a:prstGeom prst="rect">
            <a:avLst/>
          </a:prstGeom>
        </p:spPr>
      </p:pic>
      <p:pic>
        <p:nvPicPr>
          <p:cNvPr id="8" name="Picture 7"/>
          <p:cNvPicPr>
            <a:picLocks noChangeAspect="1"/>
          </p:cNvPicPr>
          <p:nvPr/>
        </p:nvPicPr>
        <p:blipFill>
          <a:blip r:embed="rId7"/>
          <a:stretch>
            <a:fillRect/>
          </a:stretch>
        </p:blipFill>
        <p:spPr>
          <a:xfrm>
            <a:off x="1080440" y="5110391"/>
            <a:ext cx="1000892" cy="1193755"/>
          </a:xfrm>
          <a:prstGeom prst="rect">
            <a:avLst/>
          </a:prstGeom>
        </p:spPr>
      </p:pic>
      <p:pic>
        <p:nvPicPr>
          <p:cNvPr id="9" name="Picture 8"/>
          <p:cNvPicPr>
            <a:picLocks noChangeAspect="1"/>
          </p:cNvPicPr>
          <p:nvPr/>
        </p:nvPicPr>
        <p:blipFill>
          <a:blip r:embed="rId8"/>
          <a:stretch>
            <a:fillRect/>
          </a:stretch>
        </p:blipFill>
        <p:spPr>
          <a:xfrm>
            <a:off x="11025246" y="1"/>
            <a:ext cx="1155700" cy="292100"/>
          </a:xfrm>
          <a:prstGeom prst="rect">
            <a:avLst/>
          </a:prstGeom>
        </p:spPr>
      </p:pic>
      <p:pic>
        <p:nvPicPr>
          <p:cNvPr id="10" name="Picture 9"/>
          <p:cNvPicPr>
            <a:picLocks noChangeAspect="1"/>
          </p:cNvPicPr>
          <p:nvPr/>
        </p:nvPicPr>
        <p:blipFill>
          <a:blip r:embed="rId9"/>
          <a:stretch>
            <a:fillRect/>
          </a:stretch>
        </p:blipFill>
        <p:spPr>
          <a:xfrm>
            <a:off x="9628246" y="6265861"/>
            <a:ext cx="2552700" cy="546100"/>
          </a:xfrm>
          <a:prstGeom prst="rect">
            <a:avLst/>
          </a:prstGeom>
        </p:spPr>
      </p:pic>
    </p:spTree>
    <p:extLst>
      <p:ext uri="{BB962C8B-B14F-4D97-AF65-F5344CB8AC3E}">
        <p14:creationId xmlns:p14="http://schemas.microsoft.com/office/powerpoint/2010/main" val="61090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buSzPct val="25000"/>
            </a:pPr>
            <a:fld id="{00000000-1234-1234-1234-123412341234}" type="slidenum">
              <a:rPr lang="de-DE">
                <a:solidFill>
                  <a:srgbClr val="888888"/>
                </a:solidFill>
                <a:latin typeface="Calibri"/>
                <a:ea typeface="Calibri"/>
                <a:cs typeface="Calibri"/>
                <a:sym typeface="Calibri"/>
              </a:rPr>
              <a:pPr>
                <a:buSzPct val="25000"/>
              </a:pPr>
              <a:t>16</a:t>
            </a:fld>
            <a:endParaRPr lang="de-DE" dirty="0">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50219" y="0"/>
            <a:ext cx="10262420" cy="6858000"/>
          </a:xfrm>
          <a:prstGeom prst="rect">
            <a:avLst/>
          </a:prstGeom>
        </p:spPr>
      </p:pic>
      <p:pic>
        <p:nvPicPr>
          <p:cNvPr id="4" name="Picture 3"/>
          <p:cNvPicPr>
            <a:picLocks noChangeAspect="1"/>
          </p:cNvPicPr>
          <p:nvPr/>
        </p:nvPicPr>
        <p:blipFill>
          <a:blip r:embed="rId4"/>
          <a:stretch>
            <a:fillRect/>
          </a:stretch>
        </p:blipFill>
        <p:spPr>
          <a:xfrm>
            <a:off x="850219" y="0"/>
            <a:ext cx="10328001" cy="6765985"/>
          </a:xfrm>
          <a:prstGeom prst="rect">
            <a:avLst/>
          </a:prstGeom>
        </p:spPr>
      </p:pic>
      <p:pic>
        <p:nvPicPr>
          <p:cNvPr id="5" name="Picture 4"/>
          <p:cNvPicPr>
            <a:picLocks noChangeAspect="1"/>
          </p:cNvPicPr>
          <p:nvPr/>
        </p:nvPicPr>
        <p:blipFill>
          <a:blip r:embed="rId5"/>
          <a:stretch>
            <a:fillRect/>
          </a:stretch>
        </p:blipFill>
        <p:spPr>
          <a:xfrm>
            <a:off x="9628246" y="6265861"/>
            <a:ext cx="2552700" cy="546100"/>
          </a:xfrm>
          <a:prstGeom prst="rect">
            <a:avLst/>
          </a:prstGeom>
        </p:spPr>
      </p:pic>
    </p:spTree>
    <p:extLst>
      <p:ext uri="{BB962C8B-B14F-4D97-AF65-F5344CB8AC3E}">
        <p14:creationId xmlns:p14="http://schemas.microsoft.com/office/powerpoint/2010/main" val="324406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Syracuse University (Syracuse, NY, USA)</a:t>
            </a:r>
          </a:p>
        </p:txBody>
      </p:sp>
      <p:sp>
        <p:nvSpPr>
          <p:cNvPr id="3" name="Content Placeholder 2"/>
          <p:cNvSpPr>
            <a:spLocks noGrp="1"/>
          </p:cNvSpPr>
          <p:nvPr>
            <p:ph sz="half" idx="2"/>
          </p:nvPr>
        </p:nvSpPr>
        <p:spPr>
          <a:xfrm>
            <a:off x="609600" y="1556335"/>
            <a:ext cx="5386917" cy="3951288"/>
          </a:xfrm>
        </p:spPr>
        <p:txBody>
          <a:bodyPr/>
          <a:lstStyle/>
          <a:p>
            <a:r>
              <a:rPr lang="en-US" dirty="0"/>
              <a:t>Private research university</a:t>
            </a:r>
          </a:p>
          <a:p>
            <a:r>
              <a:rPr lang="en-US" dirty="0"/>
              <a:t>In the 2015 Carnegie Classification of Institutions of Higher Education, moved from R2 to R1</a:t>
            </a:r>
          </a:p>
        </p:txBody>
      </p:sp>
      <p:sp>
        <p:nvSpPr>
          <p:cNvPr id="7" name="Content Placeholder 6"/>
          <p:cNvSpPr>
            <a:spLocks noGrp="1"/>
          </p:cNvSpPr>
          <p:nvPr>
            <p:ph sz="quarter" idx="4"/>
          </p:nvPr>
        </p:nvSpPr>
        <p:spPr>
          <a:xfrm>
            <a:off x="6289620" y="1561261"/>
            <a:ext cx="5389033" cy="3951288"/>
          </a:xfrm>
        </p:spPr>
        <p:txBody>
          <a:bodyPr/>
          <a:lstStyle/>
          <a:p>
            <a:r>
              <a:rPr lang="en-US" dirty="0"/>
              <a:t>15,000 undergraduates</a:t>
            </a:r>
          </a:p>
          <a:p>
            <a:r>
              <a:rPr lang="en-US" dirty="0"/>
              <a:t>5,000 graduate students</a:t>
            </a:r>
          </a:p>
          <a:p>
            <a:r>
              <a:rPr lang="en-US" dirty="0"/>
              <a:t>Located in Central NY</a:t>
            </a:r>
          </a:p>
          <a:p>
            <a:pPr marL="0" indent="0">
              <a:buNone/>
            </a:pPr>
            <a:endParaRPr lang="en-US" dirty="0"/>
          </a:p>
          <a:p>
            <a:endParaRPr lang="en-US" dirty="0"/>
          </a:p>
        </p:txBody>
      </p:sp>
      <p:pic>
        <p:nvPicPr>
          <p:cNvPr id="4" name="Picture 3"/>
          <p:cNvPicPr>
            <a:picLocks noChangeAspect="1"/>
          </p:cNvPicPr>
          <p:nvPr/>
        </p:nvPicPr>
        <p:blipFill rotWithShape="1">
          <a:blip r:embed="rId3"/>
          <a:srcRect r="1497"/>
          <a:stretch/>
        </p:blipFill>
        <p:spPr>
          <a:xfrm>
            <a:off x="0" y="3474587"/>
            <a:ext cx="12192000" cy="3383413"/>
          </a:xfrm>
          <a:prstGeom prst="rect">
            <a:avLst/>
          </a:prstGeom>
        </p:spPr>
      </p:pic>
    </p:spTree>
    <p:extLst>
      <p:ext uri="{BB962C8B-B14F-4D97-AF65-F5344CB8AC3E}">
        <p14:creationId xmlns:p14="http://schemas.microsoft.com/office/powerpoint/2010/main" val="200825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Syracuse University Rim Goals</a:t>
            </a:r>
          </a:p>
        </p:txBody>
      </p:sp>
      <p:sp>
        <p:nvSpPr>
          <p:cNvPr id="3" name="Content Placeholder 2"/>
          <p:cNvSpPr>
            <a:spLocks noGrp="1"/>
          </p:cNvSpPr>
          <p:nvPr>
            <p:ph idx="1"/>
          </p:nvPr>
        </p:nvSpPr>
        <p:spPr/>
        <p:txBody>
          <a:bodyPr/>
          <a:lstStyle/>
          <a:p>
            <a:r>
              <a:rPr lang="en-US" dirty="0"/>
              <a:t>Find Expertise </a:t>
            </a:r>
          </a:p>
          <a:p>
            <a:r>
              <a:rPr lang="en-US" dirty="0"/>
              <a:t>Grow Collaboration </a:t>
            </a:r>
          </a:p>
          <a:p>
            <a:r>
              <a:rPr lang="en-US" dirty="0"/>
              <a:t>Propel Research</a:t>
            </a:r>
          </a:p>
        </p:txBody>
      </p:sp>
      <p:pic>
        <p:nvPicPr>
          <p:cNvPr id="4" name="Picture 3"/>
          <p:cNvPicPr>
            <a:picLocks noChangeAspect="1"/>
          </p:cNvPicPr>
          <p:nvPr/>
        </p:nvPicPr>
        <p:blipFill>
          <a:blip r:embed="rId3">
            <a:alphaModFix amt="70000"/>
          </a:blip>
          <a:stretch>
            <a:fillRect/>
          </a:stretch>
        </p:blipFill>
        <p:spPr>
          <a:xfrm>
            <a:off x="6296248" y="1937544"/>
            <a:ext cx="4139628" cy="4127500"/>
          </a:xfrm>
          <a:prstGeom prst="rect">
            <a:avLst/>
          </a:prstGeom>
        </p:spPr>
      </p:pic>
    </p:spTree>
    <p:extLst>
      <p:ext uri="{BB962C8B-B14F-4D97-AF65-F5344CB8AC3E}">
        <p14:creationId xmlns:p14="http://schemas.microsoft.com/office/powerpoint/2010/main" val="280421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1: Identifying Expertise</a:t>
            </a:r>
          </a:p>
        </p:txBody>
      </p:sp>
      <p:sp>
        <p:nvSpPr>
          <p:cNvPr id="3" name="Content Placeholder 2"/>
          <p:cNvSpPr>
            <a:spLocks noGrp="1"/>
          </p:cNvSpPr>
          <p:nvPr>
            <p:ph idx="1"/>
          </p:nvPr>
        </p:nvSpPr>
        <p:spPr/>
        <p:txBody>
          <a:bodyPr/>
          <a:lstStyle/>
          <a:p>
            <a:r>
              <a:rPr lang="en-US" dirty="0"/>
              <a:t>No systematic way to identify which faculty do what research</a:t>
            </a:r>
          </a:p>
          <a:p>
            <a:r>
              <a:rPr lang="en-US" dirty="0"/>
              <a:t>No expertise database</a:t>
            </a:r>
          </a:p>
          <a:p>
            <a:r>
              <a:rPr lang="en-US" dirty="0"/>
              <a:t>No way to see interdepartmental or cross-college collaborations</a:t>
            </a:r>
          </a:p>
          <a:p>
            <a:endParaRPr lang="en-US" dirty="0"/>
          </a:p>
          <a:p>
            <a:endParaRPr lang="en-US" dirty="0"/>
          </a:p>
        </p:txBody>
      </p:sp>
    </p:spTree>
    <p:extLst>
      <p:ext uri="{BB962C8B-B14F-4D97-AF65-F5344CB8AC3E}">
        <p14:creationId xmlns:p14="http://schemas.microsoft.com/office/powerpoint/2010/main" val="293974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OCLC: A global network of libraries</a:t>
            </a:r>
          </a:p>
        </p:txBody>
      </p:sp>
      <p:pic>
        <p:nvPicPr>
          <p:cNvPr id="5" name="Picture 4"/>
          <p:cNvPicPr>
            <a:picLocks noChangeAspect="1"/>
          </p:cNvPicPr>
          <p:nvPr/>
        </p:nvPicPr>
        <p:blipFill>
          <a:blip r:embed="rId3"/>
          <a:stretch>
            <a:fillRect/>
          </a:stretch>
        </p:blipFill>
        <p:spPr>
          <a:xfrm>
            <a:off x="2521925" y="2060615"/>
            <a:ext cx="6870700" cy="3987800"/>
          </a:xfrm>
          <a:prstGeom prst="rect">
            <a:avLst/>
          </a:prstGeom>
        </p:spPr>
      </p:pic>
      <p:sp>
        <p:nvSpPr>
          <p:cNvPr id="6" name="TextBox 5"/>
          <p:cNvSpPr txBox="1"/>
          <p:nvPr/>
        </p:nvSpPr>
        <p:spPr>
          <a:xfrm>
            <a:off x="1998073" y="3653124"/>
            <a:ext cx="1425240" cy="461665"/>
          </a:xfrm>
          <a:prstGeom prst="rect">
            <a:avLst/>
          </a:prstGeom>
          <a:solidFill>
            <a:srgbClr val="007DBA"/>
          </a:solidFill>
        </p:spPr>
        <p:txBody>
          <a:bodyPr wrap="square" lIns="182880" tIns="91440" bIns="91440" rtlCol="0">
            <a:spAutoFit/>
          </a:bodyPr>
          <a:lstStyle/>
          <a:p>
            <a:pPr defTabSz="457166"/>
            <a:r>
              <a:rPr lang="en-US" b="1" dirty="0">
                <a:solidFill>
                  <a:prstClr val="white"/>
                </a:solidFill>
              </a:rPr>
              <a:t>Americas</a:t>
            </a:r>
          </a:p>
        </p:txBody>
      </p:sp>
      <p:sp>
        <p:nvSpPr>
          <p:cNvPr id="7" name="TextBox 6"/>
          <p:cNvSpPr txBox="1"/>
          <p:nvPr/>
        </p:nvSpPr>
        <p:spPr>
          <a:xfrm>
            <a:off x="2383248" y="4114790"/>
            <a:ext cx="2080135" cy="738664"/>
          </a:xfrm>
          <a:prstGeom prst="rect">
            <a:avLst/>
          </a:prstGeom>
          <a:solidFill>
            <a:schemeClr val="accent2"/>
          </a:solidFill>
        </p:spPr>
        <p:txBody>
          <a:bodyPr wrap="square" lIns="182880" tIns="91440" bIns="91440" rtlCol="0">
            <a:spAutoFit/>
          </a:bodyPr>
          <a:lstStyle/>
          <a:p>
            <a:pPr defTabSz="457166"/>
            <a:r>
              <a:rPr lang="en-US" dirty="0">
                <a:solidFill>
                  <a:prstClr val="white"/>
                </a:solidFill>
              </a:rPr>
              <a:t>10,817 members in 27 countries</a:t>
            </a:r>
          </a:p>
        </p:txBody>
      </p:sp>
      <p:sp>
        <p:nvSpPr>
          <p:cNvPr id="8" name="TextBox 7"/>
          <p:cNvSpPr txBox="1"/>
          <p:nvPr/>
        </p:nvSpPr>
        <p:spPr>
          <a:xfrm>
            <a:off x="4982730" y="2452795"/>
            <a:ext cx="1036292" cy="461665"/>
          </a:xfrm>
          <a:prstGeom prst="rect">
            <a:avLst/>
          </a:prstGeom>
          <a:solidFill>
            <a:srgbClr val="4C8C2B"/>
          </a:solidFill>
        </p:spPr>
        <p:txBody>
          <a:bodyPr wrap="square" lIns="182880" tIns="91440" bIns="91440" rtlCol="0">
            <a:spAutoFit/>
          </a:bodyPr>
          <a:lstStyle/>
          <a:p>
            <a:pPr defTabSz="457166"/>
            <a:r>
              <a:rPr lang="en-US" b="1" dirty="0">
                <a:solidFill>
                  <a:prstClr val="white"/>
                </a:solidFill>
              </a:rPr>
              <a:t>EMEA</a:t>
            </a:r>
          </a:p>
        </p:txBody>
      </p:sp>
      <p:sp>
        <p:nvSpPr>
          <p:cNvPr id="9" name="TextBox 8"/>
          <p:cNvSpPr txBox="1"/>
          <p:nvPr/>
        </p:nvSpPr>
        <p:spPr>
          <a:xfrm>
            <a:off x="5367903" y="2914460"/>
            <a:ext cx="2080135" cy="738664"/>
          </a:xfrm>
          <a:prstGeom prst="rect">
            <a:avLst/>
          </a:prstGeom>
          <a:solidFill>
            <a:schemeClr val="accent4"/>
          </a:solidFill>
        </p:spPr>
        <p:txBody>
          <a:bodyPr wrap="square" lIns="182880" tIns="91440" bIns="91440" rtlCol="0">
            <a:spAutoFit/>
          </a:bodyPr>
          <a:lstStyle/>
          <a:p>
            <a:pPr defTabSz="457166"/>
            <a:r>
              <a:rPr lang="en-US" dirty="0">
                <a:solidFill>
                  <a:prstClr val="white"/>
                </a:solidFill>
              </a:rPr>
              <a:t>3,734 members in 69 countries</a:t>
            </a:r>
          </a:p>
        </p:txBody>
      </p:sp>
      <p:sp>
        <p:nvSpPr>
          <p:cNvPr id="10" name="TextBox 9"/>
          <p:cNvSpPr txBox="1"/>
          <p:nvPr/>
        </p:nvSpPr>
        <p:spPr>
          <a:xfrm>
            <a:off x="7915694" y="3883956"/>
            <a:ext cx="1737325" cy="461665"/>
          </a:xfrm>
          <a:prstGeom prst="rect">
            <a:avLst/>
          </a:prstGeom>
          <a:solidFill>
            <a:schemeClr val="accent5"/>
          </a:solidFill>
        </p:spPr>
        <p:txBody>
          <a:bodyPr wrap="square" lIns="182880" tIns="91440" bIns="91440" rtlCol="0">
            <a:spAutoFit/>
          </a:bodyPr>
          <a:lstStyle/>
          <a:p>
            <a:pPr defTabSz="457166"/>
            <a:r>
              <a:rPr lang="en-US" b="1">
                <a:solidFill>
                  <a:prstClr val="white"/>
                </a:solidFill>
              </a:rPr>
              <a:t>Asia Pacific</a:t>
            </a:r>
            <a:endParaRPr lang="en-US" b="1" dirty="0">
              <a:solidFill>
                <a:prstClr val="white"/>
              </a:solidFill>
            </a:endParaRPr>
          </a:p>
        </p:txBody>
      </p:sp>
      <p:sp>
        <p:nvSpPr>
          <p:cNvPr id="11" name="TextBox 10"/>
          <p:cNvSpPr txBox="1"/>
          <p:nvPr/>
        </p:nvSpPr>
        <p:spPr>
          <a:xfrm>
            <a:off x="8300867" y="4345622"/>
            <a:ext cx="2080135" cy="738664"/>
          </a:xfrm>
          <a:prstGeom prst="rect">
            <a:avLst/>
          </a:prstGeom>
          <a:solidFill>
            <a:srgbClr val="DE6126"/>
          </a:solidFill>
        </p:spPr>
        <p:txBody>
          <a:bodyPr wrap="square" lIns="182880" tIns="91440" bIns="91440" rtlCol="0">
            <a:spAutoFit/>
          </a:bodyPr>
          <a:lstStyle/>
          <a:p>
            <a:pPr defTabSz="457166"/>
            <a:r>
              <a:rPr lang="en-US" dirty="0">
                <a:solidFill>
                  <a:prstClr val="white"/>
                </a:solidFill>
              </a:rPr>
              <a:t>1,580 members in 24 countries</a:t>
            </a:r>
          </a:p>
        </p:txBody>
      </p:sp>
    </p:spTree>
    <p:extLst>
      <p:ext uri="{BB962C8B-B14F-4D97-AF65-F5344CB8AC3E}">
        <p14:creationId xmlns:p14="http://schemas.microsoft.com/office/powerpoint/2010/main" val="150444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 2: Matching Funding</a:t>
            </a:r>
          </a:p>
        </p:txBody>
      </p:sp>
      <p:sp>
        <p:nvSpPr>
          <p:cNvPr id="3" name="Content Placeholder 2"/>
          <p:cNvSpPr>
            <a:spLocks noGrp="1"/>
          </p:cNvSpPr>
          <p:nvPr>
            <p:ph idx="1"/>
          </p:nvPr>
        </p:nvSpPr>
        <p:spPr/>
        <p:txBody>
          <a:bodyPr/>
          <a:lstStyle/>
          <a:p>
            <a:r>
              <a:rPr lang="en-US" dirty="0"/>
              <a:t>No systematic way to align funding opportunities with researchers</a:t>
            </a:r>
          </a:p>
          <a:p>
            <a:r>
              <a:rPr lang="en-US" dirty="0"/>
              <a:t>University’s other funding search mechanisms require significant researcher effort</a:t>
            </a:r>
          </a:p>
          <a:p>
            <a:endParaRPr lang="en-US" dirty="0"/>
          </a:p>
        </p:txBody>
      </p:sp>
    </p:spTree>
    <p:extLst>
      <p:ext uri="{BB962C8B-B14F-4D97-AF65-F5344CB8AC3E}">
        <p14:creationId xmlns:p14="http://schemas.microsoft.com/office/powerpoint/2010/main" val="185309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 3: Reduce Burden</a:t>
            </a:r>
          </a:p>
        </p:txBody>
      </p:sp>
      <p:sp>
        <p:nvSpPr>
          <p:cNvPr id="3" name="Content Placeholder 2"/>
          <p:cNvSpPr>
            <a:spLocks noGrp="1"/>
          </p:cNvSpPr>
          <p:nvPr>
            <p:ph idx="1"/>
          </p:nvPr>
        </p:nvSpPr>
        <p:spPr/>
        <p:txBody>
          <a:bodyPr/>
          <a:lstStyle/>
          <a:p>
            <a:r>
              <a:rPr lang="en-US" dirty="0"/>
              <a:t>Reduce duplicate efforts to maintain publication records and grant information across campus</a:t>
            </a:r>
          </a:p>
          <a:p>
            <a:r>
              <a:rPr lang="en-US" dirty="0"/>
              <a:t>Reduce faculty time spent keeping multiple profiles up to date</a:t>
            </a:r>
          </a:p>
          <a:p>
            <a:r>
              <a:rPr lang="en-US" dirty="0"/>
              <a:t>Facilitate outsiders to quickly find experts or potential collaborators</a:t>
            </a:r>
          </a:p>
          <a:p>
            <a:r>
              <a:rPr lang="en-US" dirty="0"/>
              <a:t>Potential for simplifying data collection and reporting for internal and external requests</a:t>
            </a:r>
          </a:p>
        </p:txBody>
      </p:sp>
    </p:spTree>
    <p:extLst>
      <p:ext uri="{BB962C8B-B14F-4D97-AF65-F5344CB8AC3E}">
        <p14:creationId xmlns:p14="http://schemas.microsoft.com/office/powerpoint/2010/main" val="82704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p>
        </p:txBody>
      </p:sp>
      <p:sp>
        <p:nvSpPr>
          <p:cNvPr id="3" name="Subtitle 2"/>
          <p:cNvSpPr>
            <a:spLocks noGrp="1"/>
          </p:cNvSpPr>
          <p:nvPr>
            <p:ph type="body" idx="1"/>
          </p:nvPr>
        </p:nvSpPr>
        <p:spPr/>
        <p:txBody>
          <a:bodyPr/>
          <a:lstStyle/>
          <a:p>
            <a:r>
              <a:rPr lang="en-US" dirty="0">
                <a:solidFill>
                  <a:schemeClr val="tx1"/>
                </a:solidFill>
              </a:rPr>
              <a:t>Enterprise-wide collaboration and the role of the library</a:t>
            </a:r>
          </a:p>
          <a:p>
            <a:endParaRPr lang="en-US" dirty="0"/>
          </a:p>
        </p:txBody>
      </p:sp>
    </p:spTree>
    <p:extLst>
      <p:ext uri="{BB962C8B-B14F-4D97-AF65-F5344CB8AC3E}">
        <p14:creationId xmlns:p14="http://schemas.microsoft.com/office/powerpoint/2010/main" val="3984281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8980"/>
          <a:stretch/>
        </p:blipFill>
        <p:spPr>
          <a:xfrm>
            <a:off x="1257300" y="1047305"/>
            <a:ext cx="9905999" cy="5976853"/>
          </a:xfrm>
          <a:prstGeom prst="rect">
            <a:avLst/>
          </a:prstGeom>
        </p:spPr>
      </p:pic>
      <p:sp>
        <p:nvSpPr>
          <p:cNvPr id="2" name="Title 1"/>
          <p:cNvSpPr>
            <a:spLocks noGrp="1"/>
          </p:cNvSpPr>
          <p:nvPr>
            <p:ph type="title"/>
          </p:nvPr>
        </p:nvSpPr>
        <p:spPr/>
        <p:txBody>
          <a:bodyPr/>
          <a:lstStyle/>
          <a:p>
            <a:r>
              <a:rPr lang="en-US" dirty="0"/>
              <a:t>Institutional Collaborators</a:t>
            </a:r>
          </a:p>
        </p:txBody>
      </p:sp>
    </p:spTree>
    <p:extLst>
      <p:ext uri="{BB962C8B-B14F-4D97-AF65-F5344CB8AC3E}">
        <p14:creationId xmlns:p14="http://schemas.microsoft.com/office/powerpoint/2010/main" val="2877421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Doing More. Together.</a:t>
            </a:r>
          </a:p>
        </p:txBody>
      </p:sp>
      <p:sp>
        <p:nvSpPr>
          <p:cNvPr id="8" name="Content Placeholder 7"/>
          <p:cNvSpPr>
            <a:spLocks noGrp="1"/>
          </p:cNvSpPr>
          <p:nvPr>
            <p:ph idx="1"/>
          </p:nvPr>
        </p:nvSpPr>
        <p:spPr/>
        <p:txBody>
          <a:bodyPr/>
          <a:lstStyle/>
          <a:p>
            <a:r>
              <a:rPr lang="en-US" dirty="0"/>
              <a:t>Opportunities to leverage through collaborations to address other institutional challenges</a:t>
            </a:r>
          </a:p>
          <a:p>
            <a:r>
              <a:rPr lang="en-US" dirty="0"/>
              <a:t>Opportunities to better address local goals by understanding the problems others at the institution are trying to solve. </a:t>
            </a:r>
          </a:p>
          <a:p>
            <a:pPr lvl="1"/>
            <a:r>
              <a:rPr lang="en-US" dirty="0"/>
              <a:t>Provost &amp; institutional research</a:t>
            </a:r>
          </a:p>
          <a:p>
            <a:pPr lvl="1"/>
            <a:r>
              <a:rPr lang="en-US" dirty="0"/>
              <a:t>Research Office</a:t>
            </a:r>
          </a:p>
          <a:p>
            <a:pPr lvl="1"/>
            <a:r>
              <a:rPr lang="en-US" dirty="0"/>
              <a:t>Campus communications</a:t>
            </a:r>
          </a:p>
          <a:p>
            <a:pPr lvl="1"/>
            <a:r>
              <a:rPr lang="en-US" dirty="0"/>
              <a:t>Library</a:t>
            </a:r>
          </a:p>
          <a:p>
            <a:pPr lvl="1"/>
            <a:r>
              <a:rPr lang="en-US" dirty="0"/>
              <a:t>Researchers!</a:t>
            </a:r>
          </a:p>
        </p:txBody>
      </p:sp>
    </p:spTree>
    <p:extLst>
      <p:ext uri="{BB962C8B-B14F-4D97-AF65-F5344CB8AC3E}">
        <p14:creationId xmlns:p14="http://schemas.microsoft.com/office/powerpoint/2010/main" val="1758457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Syracuse University Division of Responsibilities</a:t>
            </a:r>
          </a:p>
        </p:txBody>
      </p:sp>
      <p:sp>
        <p:nvSpPr>
          <p:cNvPr id="7" name="Text Placeholder 6"/>
          <p:cNvSpPr>
            <a:spLocks noGrp="1"/>
          </p:cNvSpPr>
          <p:nvPr>
            <p:ph type="body" idx="1"/>
          </p:nvPr>
        </p:nvSpPr>
        <p:spPr>
          <a:xfrm>
            <a:off x="295278" y="1425576"/>
            <a:ext cx="3681935" cy="639763"/>
          </a:xfrm>
        </p:spPr>
        <p:txBody>
          <a:bodyPr>
            <a:normAutofit/>
          </a:bodyPr>
          <a:lstStyle/>
          <a:p>
            <a:pPr algn="ctr"/>
            <a:r>
              <a:rPr lang="en-US" sz="2200" dirty="0"/>
              <a:t>Office of Research</a:t>
            </a:r>
          </a:p>
        </p:txBody>
      </p:sp>
      <p:sp>
        <p:nvSpPr>
          <p:cNvPr id="5" name="Content Placeholder 4"/>
          <p:cNvSpPr>
            <a:spLocks noGrp="1"/>
          </p:cNvSpPr>
          <p:nvPr>
            <p:ph sz="half" idx="2"/>
          </p:nvPr>
        </p:nvSpPr>
        <p:spPr>
          <a:xfrm>
            <a:off x="295278" y="2116137"/>
            <a:ext cx="3571875" cy="3951288"/>
          </a:xfrm>
        </p:spPr>
        <p:txBody>
          <a:bodyPr>
            <a:normAutofit/>
          </a:bodyPr>
          <a:lstStyle/>
          <a:p>
            <a:r>
              <a:rPr lang="en-US" sz="2000" dirty="0"/>
              <a:t>Understanding of research infrastructure</a:t>
            </a:r>
          </a:p>
          <a:p>
            <a:r>
              <a:rPr lang="en-US" sz="2000" dirty="0"/>
              <a:t>Queries from HR tables for profile updates</a:t>
            </a:r>
          </a:p>
          <a:p>
            <a:r>
              <a:rPr lang="en-US" sz="2000" dirty="0"/>
              <a:t>Master profile list maintenance</a:t>
            </a:r>
          </a:p>
          <a:p>
            <a:r>
              <a:rPr lang="en-US" sz="2000" dirty="0"/>
              <a:t>Data hierarchy structures</a:t>
            </a:r>
          </a:p>
          <a:p>
            <a:endParaRPr lang="en-US" dirty="0"/>
          </a:p>
        </p:txBody>
      </p:sp>
      <p:sp>
        <p:nvSpPr>
          <p:cNvPr id="8" name="Text Placeholder 7"/>
          <p:cNvSpPr>
            <a:spLocks noGrp="1"/>
          </p:cNvSpPr>
          <p:nvPr>
            <p:ph type="body" sz="quarter" idx="3"/>
          </p:nvPr>
        </p:nvSpPr>
        <p:spPr>
          <a:xfrm>
            <a:off x="4257675" y="1425576"/>
            <a:ext cx="3695699" cy="639763"/>
          </a:xfrm>
        </p:spPr>
        <p:txBody>
          <a:bodyPr>
            <a:normAutofit fontScale="92500"/>
          </a:bodyPr>
          <a:lstStyle/>
          <a:p>
            <a:pPr algn="ctr"/>
            <a:r>
              <a:rPr lang="en-US" dirty="0"/>
              <a:t>Office of Sponsored Programs</a:t>
            </a:r>
          </a:p>
        </p:txBody>
      </p:sp>
      <p:sp>
        <p:nvSpPr>
          <p:cNvPr id="6" name="Content Placeholder 5"/>
          <p:cNvSpPr>
            <a:spLocks noGrp="1"/>
          </p:cNvSpPr>
          <p:nvPr>
            <p:ph sz="quarter" idx="4"/>
          </p:nvPr>
        </p:nvSpPr>
        <p:spPr>
          <a:xfrm>
            <a:off x="8310035" y="2116137"/>
            <a:ext cx="3567640" cy="3951288"/>
          </a:xfrm>
        </p:spPr>
        <p:txBody>
          <a:bodyPr>
            <a:normAutofit/>
          </a:bodyPr>
          <a:lstStyle/>
          <a:p>
            <a:r>
              <a:rPr lang="en-US" sz="2000" dirty="0"/>
              <a:t>Understanding of scholarly publishing</a:t>
            </a:r>
          </a:p>
          <a:p>
            <a:r>
              <a:rPr lang="en-US" sz="2000" dirty="0"/>
              <a:t>XML support</a:t>
            </a:r>
          </a:p>
          <a:p>
            <a:r>
              <a:rPr lang="en-US" sz="2000" dirty="0"/>
              <a:t>Hands-on training</a:t>
            </a:r>
          </a:p>
          <a:p>
            <a:r>
              <a:rPr lang="en-US" sz="2000" dirty="0"/>
              <a:t> Scopus expertise</a:t>
            </a:r>
          </a:p>
          <a:p>
            <a:r>
              <a:rPr lang="en-US" sz="2000" dirty="0"/>
              <a:t>API integration of other data sources (</a:t>
            </a:r>
            <a:r>
              <a:rPr lang="en-US" sz="2000" dirty="0" err="1"/>
              <a:t>WorldCat</a:t>
            </a:r>
            <a:r>
              <a:rPr lang="en-US" sz="2000" dirty="0"/>
              <a:t>, Web of Science, etc.)</a:t>
            </a:r>
          </a:p>
        </p:txBody>
      </p:sp>
      <p:sp>
        <p:nvSpPr>
          <p:cNvPr id="9" name="Text Placeholder 7"/>
          <p:cNvSpPr txBox="1">
            <a:spLocks/>
          </p:cNvSpPr>
          <p:nvPr/>
        </p:nvSpPr>
        <p:spPr>
          <a:xfrm>
            <a:off x="8233836" y="1425576"/>
            <a:ext cx="3567640" cy="63976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rgbClr val="3E3D3C"/>
                </a:solidFill>
                <a:latin typeface="Franklin Gothic Medium Cond" panose="020B0606030402020204" pitchFamily="34" charset="0"/>
                <a:ea typeface="+mn-ea"/>
                <a:cs typeface="+mn-cs"/>
              </a:defRPr>
            </a:lvl1pPr>
            <a:lvl2pPr marL="457200" indent="0" algn="l" defTabSz="457200" rtl="0" eaLnBrk="1" latinLnBrk="0" hangingPunct="1">
              <a:spcBef>
                <a:spcPct val="20000"/>
              </a:spcBef>
              <a:buFont typeface="Arial"/>
              <a:buNone/>
              <a:defRPr sz="2000" b="1" kern="1200">
                <a:solidFill>
                  <a:srgbClr val="3E3D3C"/>
                </a:solidFill>
                <a:latin typeface="Franklin Gothic Medium Cond" panose="020B0606030402020204" pitchFamily="34" charset="0"/>
                <a:ea typeface="+mn-ea"/>
                <a:cs typeface="+mn-cs"/>
              </a:defRPr>
            </a:lvl2pPr>
            <a:lvl3pPr marL="914400" indent="0" algn="l" defTabSz="457200" rtl="0" eaLnBrk="1" latinLnBrk="0" hangingPunct="1">
              <a:spcBef>
                <a:spcPct val="20000"/>
              </a:spcBef>
              <a:buFont typeface="Arial"/>
              <a:buNone/>
              <a:defRPr sz="1800" b="1" kern="1200">
                <a:solidFill>
                  <a:srgbClr val="3E3D3C"/>
                </a:solidFill>
                <a:latin typeface="Franklin Gothic Medium Cond" panose="020B0606030402020204" pitchFamily="34" charset="0"/>
                <a:ea typeface="+mn-ea"/>
                <a:cs typeface="+mn-cs"/>
              </a:defRPr>
            </a:lvl3pPr>
            <a:lvl4pPr marL="1371600" indent="0" algn="l" defTabSz="457200" rtl="0" eaLnBrk="1" latinLnBrk="0" hangingPunct="1">
              <a:spcBef>
                <a:spcPct val="20000"/>
              </a:spcBef>
              <a:buFont typeface="Arial"/>
              <a:buNone/>
              <a:defRPr sz="1600" b="1" kern="1200">
                <a:solidFill>
                  <a:srgbClr val="3E3D3C"/>
                </a:solidFill>
                <a:latin typeface="Franklin Gothic Medium Cond" panose="020B0606030402020204" pitchFamily="34" charset="0"/>
                <a:ea typeface="+mn-ea"/>
                <a:cs typeface="+mn-cs"/>
              </a:defRPr>
            </a:lvl4pPr>
            <a:lvl5pPr marL="1828800" indent="0" algn="l" defTabSz="457200" rtl="0" eaLnBrk="1" latinLnBrk="0" hangingPunct="1">
              <a:spcBef>
                <a:spcPct val="20000"/>
              </a:spcBef>
              <a:buFont typeface="Arial"/>
              <a:buNone/>
              <a:defRPr sz="1600" b="1" kern="1200">
                <a:solidFill>
                  <a:srgbClr val="3E3D3C"/>
                </a:solidFill>
                <a:latin typeface="Franklin Gothic Medium Cond" panose="020B0606030402020204" pitchFamily="34" charset="0"/>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defTabSz="457189"/>
            <a:r>
              <a:rPr lang="en-US" sz="2200" dirty="0">
                <a:latin typeface="+mn-lt"/>
              </a:rPr>
              <a:t>Libraries</a:t>
            </a:r>
          </a:p>
        </p:txBody>
      </p:sp>
      <p:sp>
        <p:nvSpPr>
          <p:cNvPr id="10" name="Content Placeholder 4"/>
          <p:cNvSpPr txBox="1">
            <a:spLocks/>
          </p:cNvSpPr>
          <p:nvPr/>
        </p:nvSpPr>
        <p:spPr>
          <a:xfrm>
            <a:off x="4257678" y="2116137"/>
            <a:ext cx="3695699" cy="39512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rgbClr val="3E3D3C"/>
                </a:solidFill>
                <a:latin typeface="Franklin Gothic Medium Cond" panose="020B0606030402020204" pitchFamily="34" charset="0"/>
                <a:ea typeface="+mn-ea"/>
                <a:cs typeface="+mn-cs"/>
              </a:defRPr>
            </a:lvl1pPr>
            <a:lvl2pPr marL="742950" indent="-285750" algn="l" defTabSz="457200" rtl="0" eaLnBrk="1" latinLnBrk="0" hangingPunct="1">
              <a:spcBef>
                <a:spcPct val="20000"/>
              </a:spcBef>
              <a:buFont typeface="Arial"/>
              <a:buChar char="–"/>
              <a:defRPr sz="2000" kern="1200">
                <a:solidFill>
                  <a:srgbClr val="3E3D3C"/>
                </a:solidFill>
                <a:latin typeface="Franklin Gothic Medium Cond" panose="020B0606030402020204" pitchFamily="34" charset="0"/>
                <a:ea typeface="+mn-ea"/>
                <a:cs typeface="+mn-cs"/>
              </a:defRPr>
            </a:lvl2pPr>
            <a:lvl3pPr marL="1143000" indent="-228600" algn="l" defTabSz="457200" rtl="0" eaLnBrk="1" latinLnBrk="0" hangingPunct="1">
              <a:spcBef>
                <a:spcPct val="20000"/>
              </a:spcBef>
              <a:buFont typeface="Arial"/>
              <a:buChar char="•"/>
              <a:defRPr sz="1800" kern="1200">
                <a:solidFill>
                  <a:srgbClr val="3E3D3C"/>
                </a:solidFill>
                <a:latin typeface="Franklin Gothic Medium Cond" panose="020B0606030402020204" pitchFamily="34" charset="0"/>
                <a:ea typeface="+mn-ea"/>
                <a:cs typeface="+mn-cs"/>
              </a:defRPr>
            </a:lvl3pPr>
            <a:lvl4pPr marL="1600200" indent="-228600" algn="l" defTabSz="457200" rtl="0" eaLnBrk="1" latinLnBrk="0" hangingPunct="1">
              <a:spcBef>
                <a:spcPct val="20000"/>
              </a:spcBef>
              <a:buFont typeface="Arial"/>
              <a:buChar char="–"/>
              <a:defRPr sz="1600" kern="1200">
                <a:solidFill>
                  <a:srgbClr val="3E3D3C"/>
                </a:solidFill>
                <a:latin typeface="Franklin Gothic Medium Cond" panose="020B0606030402020204" pitchFamily="34" charset="0"/>
                <a:ea typeface="+mn-ea"/>
                <a:cs typeface="+mn-cs"/>
              </a:defRPr>
            </a:lvl4pPr>
            <a:lvl5pPr marL="2057400" indent="-228600" algn="l" defTabSz="457200" rtl="0" eaLnBrk="1" latinLnBrk="0" hangingPunct="1">
              <a:spcBef>
                <a:spcPct val="20000"/>
              </a:spcBef>
              <a:buFont typeface="Arial"/>
              <a:buChar char="»"/>
              <a:defRPr sz="1600" kern="1200">
                <a:solidFill>
                  <a:srgbClr val="3E3D3C"/>
                </a:solidFill>
                <a:latin typeface="Franklin Gothic Medium Cond" panose="020B0606030402020204" pitchFamily="34" charset="0"/>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891" indent="-342891" defTabSz="457189"/>
            <a:r>
              <a:rPr lang="en-US" sz="2000" dirty="0">
                <a:latin typeface="+mn-lt"/>
              </a:rPr>
              <a:t>Understanding of funding landscape</a:t>
            </a:r>
          </a:p>
          <a:p>
            <a:pPr marL="342891" indent="-342891" defTabSz="457189"/>
            <a:r>
              <a:rPr lang="en-US" sz="2000" dirty="0">
                <a:latin typeface="+mn-lt"/>
              </a:rPr>
              <a:t>Data feeds from Sponsored Programs</a:t>
            </a:r>
          </a:p>
          <a:p>
            <a:pPr marL="342891" indent="-342891" defTabSz="457189"/>
            <a:r>
              <a:rPr lang="en-US" sz="2000" dirty="0">
                <a:latin typeface="+mn-lt"/>
              </a:rPr>
              <a:t>Promote the usage of the Funding Discovery module</a:t>
            </a:r>
          </a:p>
          <a:p>
            <a:pPr marL="342891" indent="-342891" defTabSz="457189"/>
            <a:r>
              <a:rPr lang="en-US" sz="2000" dirty="0">
                <a:latin typeface="+mn-lt"/>
              </a:rPr>
              <a:t>Promote networking to facilitate research growth</a:t>
            </a:r>
          </a:p>
        </p:txBody>
      </p:sp>
    </p:spTree>
    <p:extLst>
      <p:ext uri="{BB962C8B-B14F-4D97-AF65-F5344CB8AC3E}">
        <p14:creationId xmlns:p14="http://schemas.microsoft.com/office/powerpoint/2010/main" val="3447920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a:srcRect t="9864" b="12049"/>
          <a:stretch/>
        </p:blipFill>
        <p:spPr>
          <a:xfrm>
            <a:off x="838200" y="1410438"/>
            <a:ext cx="10668000" cy="5447562"/>
          </a:xfrm>
          <a:prstGeom prst="rect">
            <a:avLst/>
          </a:prstGeom>
        </p:spPr>
      </p:pic>
      <p:sp>
        <p:nvSpPr>
          <p:cNvPr id="7" name="Title 6"/>
          <p:cNvSpPr>
            <a:spLocks noGrp="1"/>
          </p:cNvSpPr>
          <p:nvPr>
            <p:ph type="title"/>
          </p:nvPr>
        </p:nvSpPr>
        <p:spPr/>
        <p:txBody>
          <a:bodyPr/>
          <a:lstStyle/>
          <a:p>
            <a:r>
              <a:rPr lang="en-US" dirty="0"/>
              <a:t>Libraries in Research Information Management</a:t>
            </a:r>
          </a:p>
        </p:txBody>
      </p:sp>
    </p:spTree>
    <p:extLst>
      <p:ext uri="{BB962C8B-B14F-4D97-AF65-F5344CB8AC3E}">
        <p14:creationId xmlns:p14="http://schemas.microsoft.com/office/powerpoint/2010/main" val="2523950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Libraries?</a:t>
            </a:r>
          </a:p>
        </p:txBody>
      </p:sp>
      <p:pic>
        <p:nvPicPr>
          <p:cNvPr id="4" name="Content Placeholder 3"/>
          <p:cNvPicPr>
            <a:picLocks noGrp="1" noChangeAspect="1"/>
          </p:cNvPicPr>
          <p:nvPr>
            <p:ph idx="1"/>
          </p:nvPr>
        </p:nvPicPr>
        <p:blipFill>
          <a:blip r:embed="rId3"/>
          <a:stretch>
            <a:fillRect/>
          </a:stretch>
        </p:blipFill>
        <p:spPr>
          <a:xfrm>
            <a:off x="917495" y="1447800"/>
            <a:ext cx="10357009" cy="4525963"/>
          </a:xfrm>
          <a:prstGeom prst="rect">
            <a:avLst/>
          </a:prstGeom>
        </p:spPr>
      </p:pic>
    </p:spTree>
    <p:extLst>
      <p:ext uri="{BB962C8B-B14F-4D97-AF65-F5344CB8AC3E}">
        <p14:creationId xmlns:p14="http://schemas.microsoft.com/office/powerpoint/2010/main" val="377732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Librarian Skills </a:t>
            </a:r>
          </a:p>
        </p:txBody>
      </p:sp>
      <p:pic>
        <p:nvPicPr>
          <p:cNvPr id="4" name="Content Placeholder 3"/>
          <p:cNvPicPr>
            <a:picLocks noGrp="1" noChangeAspect="1"/>
          </p:cNvPicPr>
          <p:nvPr>
            <p:ph idx="1"/>
          </p:nvPr>
        </p:nvPicPr>
        <p:blipFill rotWithShape="1">
          <a:blip r:embed="rId3"/>
          <a:srcRect b="5486"/>
          <a:stretch/>
        </p:blipFill>
        <p:spPr>
          <a:xfrm>
            <a:off x="1194953" y="1410135"/>
            <a:ext cx="9362211" cy="5006164"/>
          </a:xfrm>
          <a:prstGeom prst="rect">
            <a:avLst/>
          </a:prstGeom>
        </p:spPr>
      </p:pic>
    </p:spTree>
    <p:extLst>
      <p:ext uri="{BB962C8B-B14F-4D97-AF65-F5344CB8AC3E}">
        <p14:creationId xmlns:p14="http://schemas.microsoft.com/office/powerpoint/2010/main" val="3465558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 Disambiguation in Publications</a:t>
            </a:r>
          </a:p>
        </p:txBody>
      </p:sp>
      <p:pic>
        <p:nvPicPr>
          <p:cNvPr id="4" name="Picture 3"/>
          <p:cNvPicPr>
            <a:picLocks noChangeAspect="1"/>
          </p:cNvPicPr>
          <p:nvPr/>
        </p:nvPicPr>
        <p:blipFill>
          <a:blip r:embed="rId3"/>
          <a:stretch>
            <a:fillRect/>
          </a:stretch>
        </p:blipFill>
        <p:spPr>
          <a:xfrm>
            <a:off x="1188667" y="1690689"/>
            <a:ext cx="1231499" cy="1603387"/>
          </a:xfrm>
          <a:prstGeom prst="rect">
            <a:avLst/>
          </a:prstGeom>
        </p:spPr>
      </p:pic>
      <p:pic>
        <p:nvPicPr>
          <p:cNvPr id="5" name="Picture 4"/>
          <p:cNvPicPr>
            <a:picLocks noChangeAspect="1"/>
          </p:cNvPicPr>
          <p:nvPr/>
        </p:nvPicPr>
        <p:blipFill>
          <a:blip r:embed="rId4"/>
          <a:stretch>
            <a:fillRect/>
          </a:stretch>
        </p:blipFill>
        <p:spPr>
          <a:xfrm>
            <a:off x="5021445" y="1690688"/>
            <a:ext cx="1243692" cy="1603387"/>
          </a:xfrm>
          <a:prstGeom prst="rect">
            <a:avLst/>
          </a:prstGeom>
        </p:spPr>
      </p:pic>
      <p:pic>
        <p:nvPicPr>
          <p:cNvPr id="7" name="Picture 6"/>
          <p:cNvPicPr>
            <a:picLocks noChangeAspect="1"/>
          </p:cNvPicPr>
          <p:nvPr/>
        </p:nvPicPr>
        <p:blipFill>
          <a:blip r:embed="rId5"/>
          <a:stretch>
            <a:fillRect/>
          </a:stretch>
        </p:blipFill>
        <p:spPr>
          <a:xfrm>
            <a:off x="1094169" y="4460179"/>
            <a:ext cx="1420491" cy="1420491"/>
          </a:xfrm>
          <a:prstGeom prst="rect">
            <a:avLst/>
          </a:prstGeom>
        </p:spPr>
      </p:pic>
      <p:pic>
        <p:nvPicPr>
          <p:cNvPr id="8" name="Picture 7"/>
          <p:cNvPicPr>
            <a:picLocks noChangeAspect="1"/>
          </p:cNvPicPr>
          <p:nvPr/>
        </p:nvPicPr>
        <p:blipFill>
          <a:blip r:embed="rId6"/>
          <a:stretch>
            <a:fillRect/>
          </a:stretch>
        </p:blipFill>
        <p:spPr>
          <a:xfrm>
            <a:off x="5027541" y="4387021"/>
            <a:ext cx="1237595" cy="1493649"/>
          </a:xfrm>
          <a:prstGeom prst="rect">
            <a:avLst/>
          </a:prstGeom>
        </p:spPr>
      </p:pic>
      <p:cxnSp>
        <p:nvCxnSpPr>
          <p:cNvPr id="10" name="Straight Connector 9"/>
          <p:cNvCxnSpPr/>
          <p:nvPr/>
        </p:nvCxnSpPr>
        <p:spPr>
          <a:xfrm flipV="1">
            <a:off x="2420166" y="2492381"/>
            <a:ext cx="2601279" cy="1"/>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3"/>
          </p:cNvCxnSpPr>
          <p:nvPr/>
        </p:nvCxnSpPr>
        <p:spPr>
          <a:xfrm flipV="1">
            <a:off x="6265138" y="2492381"/>
            <a:ext cx="2744711" cy="1"/>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a:endCxn id="8" idx="1"/>
          </p:cNvCxnSpPr>
          <p:nvPr/>
        </p:nvCxnSpPr>
        <p:spPr>
          <a:xfrm flipV="1">
            <a:off x="2514661" y="5133845"/>
            <a:ext cx="2512881" cy="36579"/>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08832" y="2529297"/>
            <a:ext cx="0" cy="2604547"/>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81641" y="2129737"/>
            <a:ext cx="878767" cy="307777"/>
          </a:xfrm>
          <a:prstGeom prst="rect">
            <a:avLst/>
          </a:prstGeom>
          <a:noFill/>
        </p:spPr>
        <p:txBody>
          <a:bodyPr wrap="none" rtlCol="0">
            <a:spAutoFit/>
          </a:bodyPr>
          <a:lstStyle/>
          <a:p>
            <a:pPr defTabSz="457189"/>
            <a:r>
              <a:rPr lang="en-US" sz="1400" dirty="0">
                <a:solidFill>
                  <a:prstClr val="white">
                    <a:lumMod val="50000"/>
                  </a:prstClr>
                </a:solidFill>
                <a:latin typeface="Calibri"/>
              </a:rPr>
              <a:t>(spouses)</a:t>
            </a:r>
          </a:p>
        </p:txBody>
      </p:sp>
      <p:sp>
        <p:nvSpPr>
          <p:cNvPr id="18" name="TextBox 17"/>
          <p:cNvSpPr txBox="1"/>
          <p:nvPr/>
        </p:nvSpPr>
        <p:spPr>
          <a:xfrm>
            <a:off x="7409769" y="2098713"/>
            <a:ext cx="833883" cy="307777"/>
          </a:xfrm>
          <a:prstGeom prst="rect">
            <a:avLst/>
          </a:prstGeom>
          <a:noFill/>
        </p:spPr>
        <p:txBody>
          <a:bodyPr wrap="none" rtlCol="0">
            <a:spAutoFit/>
          </a:bodyPr>
          <a:lstStyle/>
          <a:p>
            <a:pPr defTabSz="457189"/>
            <a:r>
              <a:rPr lang="en-US" sz="1400" dirty="0">
                <a:solidFill>
                  <a:prstClr val="white">
                    <a:lumMod val="50000"/>
                  </a:prstClr>
                </a:solidFill>
                <a:latin typeface="Calibri"/>
              </a:rPr>
              <a:t>(siblings)</a:t>
            </a:r>
          </a:p>
        </p:txBody>
      </p:sp>
      <p:sp>
        <p:nvSpPr>
          <p:cNvPr id="19" name="TextBox 18"/>
          <p:cNvSpPr txBox="1"/>
          <p:nvPr/>
        </p:nvSpPr>
        <p:spPr>
          <a:xfrm>
            <a:off x="3204082" y="5233072"/>
            <a:ext cx="833883" cy="307777"/>
          </a:xfrm>
          <a:prstGeom prst="rect">
            <a:avLst/>
          </a:prstGeom>
          <a:noFill/>
        </p:spPr>
        <p:txBody>
          <a:bodyPr wrap="none" rtlCol="0">
            <a:spAutoFit/>
          </a:bodyPr>
          <a:lstStyle/>
          <a:p>
            <a:pPr defTabSz="457189"/>
            <a:r>
              <a:rPr lang="en-US" sz="1400" dirty="0">
                <a:solidFill>
                  <a:prstClr val="white">
                    <a:lumMod val="50000"/>
                  </a:prstClr>
                </a:solidFill>
                <a:latin typeface="Calibri"/>
              </a:rPr>
              <a:t>(siblings)</a:t>
            </a:r>
          </a:p>
        </p:txBody>
      </p:sp>
      <p:sp>
        <p:nvSpPr>
          <p:cNvPr id="20" name="Rectangle 19"/>
          <p:cNvSpPr/>
          <p:nvPr/>
        </p:nvSpPr>
        <p:spPr>
          <a:xfrm>
            <a:off x="723101" y="3253618"/>
            <a:ext cx="2458540" cy="646331"/>
          </a:xfrm>
          <a:prstGeom prst="rect">
            <a:avLst/>
          </a:prstGeom>
        </p:spPr>
        <p:txBody>
          <a:bodyPr wrap="square">
            <a:spAutoFit/>
          </a:bodyPr>
          <a:lstStyle/>
          <a:p>
            <a:pPr defTabSz="457189"/>
            <a:r>
              <a:rPr lang="en-US" dirty="0">
                <a:solidFill>
                  <a:prstClr val="black"/>
                </a:solidFill>
                <a:latin typeface="Calibri"/>
              </a:rPr>
              <a:t>Joan V. Dannenhoffer</a:t>
            </a:r>
          </a:p>
          <a:p>
            <a:pPr defTabSz="457189"/>
            <a:r>
              <a:rPr lang="en-US" dirty="0">
                <a:solidFill>
                  <a:prstClr val="black"/>
                </a:solidFill>
                <a:latin typeface="Calibri"/>
              </a:rPr>
              <a:t>Syracuse University</a:t>
            </a:r>
          </a:p>
        </p:txBody>
      </p:sp>
      <p:sp>
        <p:nvSpPr>
          <p:cNvPr id="21" name="TextBox 20"/>
          <p:cNvSpPr txBox="1"/>
          <p:nvPr/>
        </p:nvSpPr>
        <p:spPr>
          <a:xfrm>
            <a:off x="4370307" y="3321411"/>
            <a:ext cx="2403928" cy="646331"/>
          </a:xfrm>
          <a:prstGeom prst="rect">
            <a:avLst/>
          </a:prstGeom>
          <a:noFill/>
        </p:spPr>
        <p:txBody>
          <a:bodyPr wrap="none" rtlCol="0">
            <a:spAutoFit/>
          </a:bodyPr>
          <a:lstStyle/>
          <a:p>
            <a:pPr defTabSz="457189"/>
            <a:r>
              <a:rPr lang="en-US" dirty="0">
                <a:solidFill>
                  <a:prstClr val="black"/>
                </a:solidFill>
                <a:latin typeface="Calibri"/>
              </a:rPr>
              <a:t>John F. Dannenhoffer III</a:t>
            </a:r>
          </a:p>
          <a:p>
            <a:pPr defTabSz="457189"/>
            <a:r>
              <a:rPr lang="en-US" dirty="0">
                <a:solidFill>
                  <a:prstClr val="black"/>
                </a:solidFill>
                <a:latin typeface="Calibri"/>
              </a:rPr>
              <a:t>Syracuse University</a:t>
            </a:r>
          </a:p>
        </p:txBody>
      </p:sp>
      <p:sp>
        <p:nvSpPr>
          <p:cNvPr id="23" name="Rectangle 22"/>
          <p:cNvSpPr/>
          <p:nvPr/>
        </p:nvSpPr>
        <p:spPr>
          <a:xfrm>
            <a:off x="599959" y="6065337"/>
            <a:ext cx="2481128" cy="646331"/>
          </a:xfrm>
          <a:prstGeom prst="rect">
            <a:avLst/>
          </a:prstGeom>
        </p:spPr>
        <p:txBody>
          <a:bodyPr wrap="none">
            <a:spAutoFit/>
          </a:bodyPr>
          <a:lstStyle/>
          <a:p>
            <a:pPr defTabSz="457189"/>
            <a:r>
              <a:rPr lang="en-US" dirty="0">
                <a:solidFill>
                  <a:prstClr val="black"/>
                </a:solidFill>
                <a:latin typeface="Calibri"/>
              </a:rPr>
              <a:t>Joanne V. Dannenhoffer </a:t>
            </a:r>
          </a:p>
          <a:p>
            <a:pPr defTabSz="457189"/>
            <a:r>
              <a:rPr lang="en-US" dirty="0">
                <a:solidFill>
                  <a:prstClr val="black"/>
                </a:solidFill>
                <a:latin typeface="Calibri"/>
              </a:rPr>
              <a:t>M.D. May 2013</a:t>
            </a:r>
          </a:p>
        </p:txBody>
      </p:sp>
      <p:sp>
        <p:nvSpPr>
          <p:cNvPr id="25" name="TextBox 24"/>
          <p:cNvSpPr txBox="1"/>
          <p:nvPr/>
        </p:nvSpPr>
        <p:spPr>
          <a:xfrm>
            <a:off x="4203301" y="6013363"/>
            <a:ext cx="2419958" cy="646331"/>
          </a:xfrm>
          <a:prstGeom prst="rect">
            <a:avLst/>
          </a:prstGeom>
          <a:noFill/>
        </p:spPr>
        <p:txBody>
          <a:bodyPr wrap="none" rtlCol="0">
            <a:spAutoFit/>
          </a:bodyPr>
          <a:lstStyle/>
          <a:p>
            <a:pPr defTabSz="457189"/>
            <a:r>
              <a:rPr lang="en-US" dirty="0">
                <a:solidFill>
                  <a:prstClr val="black"/>
                </a:solidFill>
                <a:latin typeface="Calibri"/>
              </a:rPr>
              <a:t>John F. Dannenhoffer IV</a:t>
            </a:r>
          </a:p>
          <a:p>
            <a:pPr defTabSz="457189"/>
            <a:r>
              <a:rPr lang="en-US" dirty="0">
                <a:solidFill>
                  <a:prstClr val="black"/>
                </a:solidFill>
                <a:latin typeface="Calibri"/>
              </a:rPr>
              <a:t>Engineer, Pratt &amp; Miller</a:t>
            </a:r>
          </a:p>
        </p:txBody>
      </p:sp>
      <p:pic>
        <p:nvPicPr>
          <p:cNvPr id="1026" name="Picture 2" descr="Photo of Joanne Dannenhoff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5928" y="1732179"/>
            <a:ext cx="1048553" cy="152040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016019" y="3322226"/>
            <a:ext cx="2817053" cy="646331"/>
          </a:xfrm>
          <a:prstGeom prst="rect">
            <a:avLst/>
          </a:prstGeom>
        </p:spPr>
        <p:txBody>
          <a:bodyPr wrap="none">
            <a:spAutoFit/>
          </a:bodyPr>
          <a:lstStyle/>
          <a:p>
            <a:pPr defTabSz="457189"/>
            <a:r>
              <a:rPr lang="en-US" dirty="0">
                <a:solidFill>
                  <a:prstClr val="black"/>
                </a:solidFill>
                <a:latin typeface="Calibri"/>
              </a:rPr>
              <a:t>Joanne M. Dannenhoffer</a:t>
            </a:r>
          </a:p>
          <a:p>
            <a:pPr defTabSz="457189"/>
            <a:r>
              <a:rPr lang="en-US" dirty="0">
                <a:solidFill>
                  <a:prstClr val="black"/>
                </a:solidFill>
                <a:latin typeface="Calibri"/>
              </a:rPr>
              <a:t>Central Michigan University </a:t>
            </a:r>
          </a:p>
        </p:txBody>
      </p:sp>
      <p:pic>
        <p:nvPicPr>
          <p:cNvPr id="3" name="Picture 2"/>
          <p:cNvPicPr>
            <a:picLocks noChangeAspect="1"/>
          </p:cNvPicPr>
          <p:nvPr/>
        </p:nvPicPr>
        <p:blipFill>
          <a:blip r:embed="rId8"/>
          <a:stretch>
            <a:fillRect/>
          </a:stretch>
        </p:blipFill>
        <p:spPr>
          <a:xfrm>
            <a:off x="8062165" y="3888993"/>
            <a:ext cx="4072481" cy="2969009"/>
          </a:xfrm>
          <a:prstGeom prst="rect">
            <a:avLst/>
          </a:prstGeom>
        </p:spPr>
      </p:pic>
    </p:spTree>
    <p:extLst>
      <p:ext uri="{BB962C8B-B14F-4D97-AF65-F5344CB8AC3E}">
        <p14:creationId xmlns:p14="http://schemas.microsoft.com/office/powerpoint/2010/main" val="23528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OCLC Research</a:t>
            </a:r>
          </a:p>
        </p:txBody>
      </p:sp>
      <p:sp>
        <p:nvSpPr>
          <p:cNvPr id="3" name="Content Placeholder 2"/>
          <p:cNvSpPr>
            <a:spLocks noGrp="1"/>
          </p:cNvSpPr>
          <p:nvPr>
            <p:ph idx="1"/>
          </p:nvPr>
        </p:nvSpPr>
        <p:spPr>
          <a:xfrm>
            <a:off x="838201" y="1825625"/>
            <a:ext cx="3562350" cy="4137025"/>
          </a:xfrm>
        </p:spPr>
        <p:txBody>
          <a:bodyPr>
            <a:normAutofit fontScale="92500" lnSpcReduction="20000"/>
          </a:bodyPr>
          <a:lstStyle/>
          <a:p>
            <a:pPr fontAlgn="base"/>
            <a:r>
              <a:rPr lang="en-US" dirty="0"/>
              <a:t>Division of OCLC</a:t>
            </a:r>
          </a:p>
          <a:p>
            <a:pPr fontAlgn="base"/>
            <a:r>
              <a:rPr lang="en-US" dirty="0"/>
              <a:t>Devoted to challenges facing libraries and archives since 1978</a:t>
            </a:r>
          </a:p>
          <a:p>
            <a:pPr fontAlgn="base"/>
            <a:r>
              <a:rPr lang="en-US" dirty="0"/>
              <a:t>Community resource for shared Research and Development (R&amp;D)</a:t>
            </a:r>
          </a:p>
          <a:p>
            <a:pPr fontAlgn="base"/>
            <a:r>
              <a:rPr lang="en-US" dirty="0"/>
              <a:t>Engagement with OCLC members and the community around shared concerns</a:t>
            </a:r>
          </a:p>
          <a:p>
            <a:endParaRPr lang="en-US" dirty="0"/>
          </a:p>
        </p:txBody>
      </p:sp>
      <p:pic>
        <p:nvPicPr>
          <p:cNvPr id="4" name="Picture 4" descr="http://www.oclc.org/content/dam/research/images/publications/rdm-cover-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5825" y="1825625"/>
            <a:ext cx="2978277" cy="3853681"/>
          </a:xfrm>
          <a:prstGeom prst="rect">
            <a:avLst/>
          </a:prstGeom>
          <a:noFill/>
          <a:ln w="34925">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29625" y="1825625"/>
            <a:ext cx="2838450" cy="3854433"/>
          </a:xfrm>
          <a:prstGeom prst="rect">
            <a:avLst/>
          </a:prstGeom>
          <a:ln w="28575">
            <a:solidFill>
              <a:schemeClr val="bg1"/>
            </a:solidFill>
            <a:miter lim="800000"/>
          </a:ln>
        </p:spPr>
      </p:pic>
      <p:sp>
        <p:nvSpPr>
          <p:cNvPr id="6" name="Rectangle 5"/>
          <p:cNvSpPr/>
          <p:nvPr/>
        </p:nvSpPr>
        <p:spPr>
          <a:xfrm>
            <a:off x="5412441" y="5814243"/>
            <a:ext cx="1138517" cy="369332"/>
          </a:xfrm>
          <a:prstGeom prst="rect">
            <a:avLst/>
          </a:prstGeom>
        </p:spPr>
        <p:txBody>
          <a:bodyPr wrap="none">
            <a:spAutoFit/>
          </a:bodyPr>
          <a:lstStyle/>
          <a:p>
            <a:r>
              <a:rPr lang="en-US" dirty="0"/>
              <a:t>oc.lc/</a:t>
            </a:r>
            <a:r>
              <a:rPr lang="en-US" dirty="0" err="1"/>
              <a:t>rdm</a:t>
            </a:r>
            <a:r>
              <a:rPr lang="en-US" dirty="0"/>
              <a:t> </a:t>
            </a:r>
          </a:p>
        </p:txBody>
      </p:sp>
      <p:sp>
        <p:nvSpPr>
          <p:cNvPr id="8" name="Rectangle 7"/>
          <p:cNvSpPr/>
          <p:nvPr/>
        </p:nvSpPr>
        <p:spPr>
          <a:xfrm>
            <a:off x="8721288" y="5814243"/>
            <a:ext cx="2546787" cy="369332"/>
          </a:xfrm>
          <a:prstGeom prst="rect">
            <a:avLst/>
          </a:prstGeom>
        </p:spPr>
        <p:txBody>
          <a:bodyPr wrap="none">
            <a:spAutoFit/>
          </a:bodyPr>
          <a:lstStyle/>
          <a:p>
            <a:r>
              <a:rPr lang="en-US" dirty="0"/>
              <a:t>oc.lc/</a:t>
            </a:r>
            <a:r>
              <a:rPr lang="en-US" dirty="0" err="1"/>
              <a:t>NatlDigitalPlatform</a:t>
            </a:r>
            <a:r>
              <a:rPr lang="en-US" dirty="0"/>
              <a:t> </a:t>
            </a:r>
          </a:p>
        </p:txBody>
      </p:sp>
    </p:spTree>
    <p:extLst>
      <p:ext uri="{BB962C8B-B14F-4D97-AF65-F5344CB8AC3E}">
        <p14:creationId xmlns:p14="http://schemas.microsoft.com/office/powerpoint/2010/main" val="642850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Market</a:t>
            </a:r>
          </a:p>
        </p:txBody>
      </p:sp>
      <p:grpSp>
        <p:nvGrpSpPr>
          <p:cNvPr id="18" name="Group 17"/>
          <p:cNvGrpSpPr/>
          <p:nvPr/>
        </p:nvGrpSpPr>
        <p:grpSpPr>
          <a:xfrm>
            <a:off x="939333" y="1920749"/>
            <a:ext cx="2851909" cy="3968003"/>
            <a:chOff x="939333" y="1848265"/>
            <a:chExt cx="2851909" cy="3968003"/>
          </a:xfrm>
        </p:grpSpPr>
        <p:pic>
          <p:nvPicPr>
            <p:cNvPr id="4" name="Picture 2" descr="Image result for figshar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767" y="4659361"/>
              <a:ext cx="1867041" cy="933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172113" y="3784339"/>
              <a:ext cx="2386348" cy="819659"/>
            </a:xfrm>
            <a:prstGeom prst="rect">
              <a:avLst/>
            </a:prstGeom>
          </p:spPr>
        </p:pic>
        <p:pic>
          <p:nvPicPr>
            <p:cNvPr id="11" name="Picture 4" descr="Image result for digital scienc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0387" y="2056121"/>
              <a:ext cx="2209800" cy="60769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39333" y="1848265"/>
              <a:ext cx="2851909" cy="3968003"/>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4556109" y="1848265"/>
            <a:ext cx="3005880" cy="4040487"/>
            <a:chOff x="4583698" y="1600201"/>
            <a:chExt cx="3005880" cy="4040487"/>
          </a:xfrm>
        </p:grpSpPr>
        <p:grpSp>
          <p:nvGrpSpPr>
            <p:cNvPr id="5" name="Group 4"/>
            <p:cNvGrpSpPr/>
            <p:nvPr/>
          </p:nvGrpSpPr>
          <p:grpSpPr>
            <a:xfrm>
              <a:off x="4938327" y="1937036"/>
              <a:ext cx="2408578" cy="3525988"/>
              <a:chOff x="3623323" y="2087547"/>
              <a:chExt cx="2408578" cy="3525988"/>
            </a:xfrm>
          </p:grpSpPr>
          <p:pic>
            <p:nvPicPr>
              <p:cNvPr id="6" name="Picture 5"/>
              <p:cNvPicPr>
                <a:picLocks noChangeAspect="1"/>
              </p:cNvPicPr>
              <p:nvPr/>
            </p:nvPicPr>
            <p:blipFill>
              <a:blip r:embed="rId6"/>
              <a:stretch>
                <a:fillRect/>
              </a:stretch>
            </p:blipFill>
            <p:spPr>
              <a:xfrm>
                <a:off x="5051478" y="4834836"/>
                <a:ext cx="980423" cy="77869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3323" y="2087547"/>
                <a:ext cx="1028552" cy="1130893"/>
              </a:xfrm>
              <a:prstGeom prst="rect">
                <a:avLst/>
              </a:prstGeom>
            </p:spPr>
          </p:pic>
        </p:grpSp>
        <p:pic>
          <p:nvPicPr>
            <p:cNvPr id="8" name="Picture 7"/>
            <p:cNvPicPr>
              <a:picLocks noChangeAspect="1"/>
            </p:cNvPicPr>
            <p:nvPr/>
          </p:nvPicPr>
          <p:blipFill>
            <a:blip r:embed="rId8"/>
            <a:stretch>
              <a:fillRect/>
            </a:stretch>
          </p:blipFill>
          <p:spPr>
            <a:xfrm>
              <a:off x="6147427" y="2116108"/>
              <a:ext cx="1261603" cy="567075"/>
            </a:xfrm>
            <a:prstGeom prst="rect">
              <a:avLst/>
            </a:prstGeom>
          </p:spPr>
        </p:pic>
        <p:sp>
          <p:nvSpPr>
            <p:cNvPr id="9" name="Rounded Rectangle 8"/>
            <p:cNvSpPr/>
            <p:nvPr/>
          </p:nvSpPr>
          <p:spPr>
            <a:xfrm>
              <a:off x="4583698" y="1600201"/>
              <a:ext cx="3005880" cy="4040487"/>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4212" y="4790779"/>
              <a:ext cx="1461756" cy="448678"/>
            </a:xfrm>
            <a:prstGeom prst="rect">
              <a:avLst/>
            </a:prstGeom>
          </p:spPr>
        </p:pic>
      </p:grpSp>
      <p:grpSp>
        <p:nvGrpSpPr>
          <p:cNvPr id="20" name="Group 19"/>
          <p:cNvGrpSpPr/>
          <p:nvPr/>
        </p:nvGrpSpPr>
        <p:grpSpPr>
          <a:xfrm>
            <a:off x="8326855" y="1920749"/>
            <a:ext cx="2851909" cy="3968003"/>
            <a:chOff x="8326855" y="1823196"/>
            <a:chExt cx="2851909" cy="3968003"/>
          </a:xfrm>
        </p:grpSpPr>
        <p:sp>
          <p:nvSpPr>
            <p:cNvPr id="14" name="Rounded Rectangle 13"/>
            <p:cNvSpPr/>
            <p:nvPr/>
          </p:nvSpPr>
          <p:spPr>
            <a:xfrm>
              <a:off x="8326855" y="1823196"/>
              <a:ext cx="2851909" cy="3968003"/>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1558" y="2016402"/>
              <a:ext cx="2542502" cy="1147501"/>
            </a:xfrm>
            <a:prstGeom prst="rect">
              <a:avLst/>
            </a:prstGeom>
          </p:spPr>
        </p:pic>
        <p:pic>
          <p:nvPicPr>
            <p:cNvPr id="16" name="Picture 15"/>
            <p:cNvPicPr>
              <a:picLocks noChangeAspect="1"/>
            </p:cNvPicPr>
            <p:nvPr/>
          </p:nvPicPr>
          <p:blipFill>
            <a:blip r:embed="rId11"/>
            <a:stretch>
              <a:fillRect/>
            </a:stretch>
          </p:blipFill>
          <p:spPr>
            <a:xfrm>
              <a:off x="8576472" y="3109593"/>
              <a:ext cx="2352675" cy="485775"/>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4413" y="4731403"/>
              <a:ext cx="2436793" cy="378991"/>
            </a:xfrm>
            <a:prstGeom prst="rect">
              <a:avLst/>
            </a:prstGeom>
          </p:spPr>
        </p:pic>
      </p:grpSp>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1087" t="34218" r="13015" b="36986"/>
          <a:stretch/>
        </p:blipFill>
        <p:spPr>
          <a:xfrm>
            <a:off x="1112015" y="3013413"/>
            <a:ext cx="2446446" cy="625137"/>
          </a:xfrm>
          <a:prstGeom prst="rect">
            <a:avLst/>
          </a:prstGeom>
        </p:spPr>
      </p:pic>
      <p:pic>
        <p:nvPicPr>
          <p:cNvPr id="24" name="Picture 23"/>
          <p:cNvPicPr>
            <a:picLocks noChangeAspect="1"/>
          </p:cNvPicPr>
          <p:nvPr/>
        </p:nvPicPr>
        <p:blipFill>
          <a:blip r:embed="rId14"/>
          <a:stretch>
            <a:fillRect/>
          </a:stretch>
        </p:blipFill>
        <p:spPr>
          <a:xfrm>
            <a:off x="5448852" y="4166207"/>
            <a:ext cx="1341971" cy="694667"/>
          </a:xfrm>
          <a:prstGeom prst="rect">
            <a:avLst/>
          </a:prstGeom>
        </p:spPr>
      </p:pic>
      <p:pic>
        <p:nvPicPr>
          <p:cNvPr id="25" name="Picture 24"/>
          <p:cNvPicPr>
            <a:picLocks noChangeAspect="1"/>
          </p:cNvPicPr>
          <p:nvPr/>
        </p:nvPicPr>
        <p:blipFill>
          <a:blip r:embed="rId15"/>
          <a:stretch>
            <a:fillRect/>
          </a:stretch>
        </p:blipFill>
        <p:spPr>
          <a:xfrm>
            <a:off x="8852696" y="3980782"/>
            <a:ext cx="1800225" cy="476250"/>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95288" y="3473570"/>
            <a:ext cx="1766182" cy="507212"/>
          </a:xfrm>
          <a:prstGeom prst="rect">
            <a:avLst/>
          </a:prstGeom>
        </p:spPr>
      </p:pic>
    </p:spTree>
    <p:extLst>
      <p:ext uri="{BB962C8B-B14F-4D97-AF65-F5344CB8AC3E}">
        <p14:creationId xmlns:p14="http://schemas.microsoft.com/office/powerpoint/2010/main" val="209420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Survey on Global RIM Practices</a:t>
            </a:r>
          </a:p>
        </p:txBody>
      </p:sp>
      <p:sp>
        <p:nvSpPr>
          <p:cNvPr id="3" name="Content Placeholder 2"/>
          <p:cNvSpPr>
            <a:spLocks noGrp="1"/>
          </p:cNvSpPr>
          <p:nvPr>
            <p:ph idx="1"/>
          </p:nvPr>
        </p:nvSpPr>
        <p:spPr/>
        <p:txBody>
          <a:bodyPr>
            <a:normAutofit/>
          </a:bodyPr>
          <a:lstStyle/>
          <a:p>
            <a:r>
              <a:rPr lang="en-US" dirty="0"/>
              <a:t>Rebecca Bryant, OCLC Research</a:t>
            </a:r>
          </a:p>
          <a:p>
            <a:r>
              <a:rPr lang="en-US" dirty="0"/>
              <a:t>Pablo de Castro, University of Strathclyde &amp; </a:t>
            </a:r>
            <a:r>
              <a:rPr lang="en-US" dirty="0" err="1"/>
              <a:t>euroCRIS</a:t>
            </a:r>
            <a:endParaRPr lang="en-US" dirty="0"/>
          </a:p>
          <a:p>
            <a:r>
              <a:rPr lang="en-US" dirty="0"/>
              <a:t>Anna Clements, University of St Andrews &amp; </a:t>
            </a:r>
            <a:r>
              <a:rPr lang="en-US" dirty="0" err="1"/>
              <a:t>euroCRIS</a:t>
            </a:r>
            <a:endParaRPr lang="en-US" dirty="0"/>
          </a:p>
          <a:p>
            <a:r>
              <a:rPr lang="en-US" dirty="0"/>
              <a:t>Jan Fransen, University of Minnesota, Twin Cities</a:t>
            </a:r>
          </a:p>
          <a:p>
            <a:r>
              <a:rPr lang="en-US" dirty="0"/>
              <a:t>Constance </a:t>
            </a:r>
            <a:r>
              <a:rPr lang="en-US" dirty="0" err="1"/>
              <a:t>Malpas</a:t>
            </a:r>
            <a:r>
              <a:rPr lang="en-US" dirty="0"/>
              <a:t>, OCLC Research</a:t>
            </a:r>
          </a:p>
          <a:p>
            <a:r>
              <a:rPr lang="en-US" dirty="0"/>
              <a:t>Michele </a:t>
            </a:r>
            <a:r>
              <a:rPr lang="en-US" dirty="0" err="1"/>
              <a:t>Mennielli</a:t>
            </a:r>
            <a:r>
              <a:rPr lang="en-US" dirty="0"/>
              <a:t>, </a:t>
            </a:r>
            <a:r>
              <a:rPr lang="en-US" dirty="0" err="1"/>
              <a:t>DuraSpace</a:t>
            </a:r>
            <a:r>
              <a:rPr lang="en-US" dirty="0"/>
              <a:t> &amp; </a:t>
            </a:r>
            <a:r>
              <a:rPr lang="en-US" dirty="0" err="1"/>
              <a:t>euroCRIS</a:t>
            </a:r>
            <a:endParaRPr lang="en-US" dirty="0"/>
          </a:p>
          <a:p>
            <a:r>
              <a:rPr lang="en-US" dirty="0"/>
              <a:t>Rachael Samberg, University of California, Berkeley</a:t>
            </a:r>
          </a:p>
        </p:txBody>
      </p:sp>
      <p:sp>
        <p:nvSpPr>
          <p:cNvPr id="4" name="Rectangle 3"/>
          <p:cNvSpPr/>
          <p:nvPr/>
        </p:nvSpPr>
        <p:spPr>
          <a:xfrm>
            <a:off x="8686800" y="5054600"/>
            <a:ext cx="3276600" cy="157480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788400" y="5364946"/>
            <a:ext cx="3098800" cy="954107"/>
          </a:xfrm>
          <a:prstGeom prst="rect">
            <a:avLst/>
          </a:prstGeom>
        </p:spPr>
        <p:txBody>
          <a:bodyPr wrap="square">
            <a:spAutoFit/>
          </a:bodyPr>
          <a:lstStyle/>
          <a:p>
            <a:pPr algn="ctr"/>
            <a:r>
              <a:rPr lang="en-US" sz="2800" dirty="0">
                <a:solidFill>
                  <a:srgbClr val="000000"/>
                </a:solidFill>
                <a:latin typeface="Sherman Sans" pitchFamily="2" charset="0"/>
              </a:rPr>
              <a:t>More information at:</a:t>
            </a:r>
            <a:endParaRPr lang="en-US" sz="2800" dirty="0">
              <a:latin typeface="Sherman Sans" pitchFamily="2" charset="0"/>
            </a:endParaRPr>
          </a:p>
          <a:p>
            <a:pPr algn="ctr"/>
            <a:r>
              <a:rPr lang="en-US" sz="2800" dirty="0">
                <a:solidFill>
                  <a:srgbClr val="000000"/>
                </a:solidFill>
                <a:latin typeface="Sherman Sans" pitchFamily="2" charset="0"/>
              </a:rPr>
              <a:t>oc.lc/rim</a:t>
            </a:r>
            <a:endParaRPr lang="en-US" sz="2800" dirty="0">
              <a:latin typeface="Sherman Sans" pitchFamily="2" charset="0"/>
            </a:endParaRPr>
          </a:p>
        </p:txBody>
      </p:sp>
      <p:pic>
        <p:nvPicPr>
          <p:cNvPr id="6" name="Picture 5"/>
          <p:cNvPicPr>
            <a:picLocks noChangeAspect="1"/>
          </p:cNvPicPr>
          <p:nvPr/>
        </p:nvPicPr>
        <p:blipFill>
          <a:blip r:embed="rId3"/>
          <a:stretch>
            <a:fillRect/>
          </a:stretch>
        </p:blipFill>
        <p:spPr>
          <a:xfrm>
            <a:off x="9264739" y="2523494"/>
            <a:ext cx="2300832" cy="1357492"/>
          </a:xfrm>
          <a:prstGeom prst="rect">
            <a:avLst/>
          </a:prstGeom>
        </p:spPr>
      </p:pic>
      <p:pic>
        <p:nvPicPr>
          <p:cNvPr id="7" name="Picture 6"/>
          <p:cNvPicPr>
            <a:picLocks noChangeAspect="1"/>
          </p:cNvPicPr>
          <p:nvPr/>
        </p:nvPicPr>
        <p:blipFill>
          <a:blip r:embed="rId4"/>
          <a:stretch>
            <a:fillRect/>
          </a:stretch>
        </p:blipFill>
        <p:spPr>
          <a:xfrm>
            <a:off x="7976075" y="1579625"/>
            <a:ext cx="3644425" cy="697869"/>
          </a:xfrm>
          <a:prstGeom prst="rect">
            <a:avLst/>
          </a:prstGeom>
        </p:spPr>
      </p:pic>
    </p:spTree>
    <p:extLst>
      <p:ext uri="{BB962C8B-B14F-4D97-AF65-F5344CB8AC3E}">
        <p14:creationId xmlns:p14="http://schemas.microsoft.com/office/powerpoint/2010/main" val="148523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p:txBody>
          <a:bodyPr>
            <a:normAutofit lnSpcReduction="10000"/>
          </a:bodyPr>
          <a:lstStyle/>
          <a:p>
            <a:pPr marL="0" indent="0" algn="ctr">
              <a:buNone/>
            </a:pPr>
            <a:r>
              <a:rPr lang="en-US" b="1" dirty="0"/>
              <a:t>Processes, systems, interoperability &amp; scope</a:t>
            </a:r>
          </a:p>
          <a:p>
            <a:pPr marL="0" indent="0">
              <a:buNone/>
            </a:pPr>
            <a:endParaRPr lang="en-US" dirty="0"/>
          </a:p>
          <a:p>
            <a:r>
              <a:rPr lang="en-US" dirty="0"/>
              <a:t>System(s) in use &amp; when implemented</a:t>
            </a:r>
          </a:p>
          <a:p>
            <a:r>
              <a:rPr lang="en-US" dirty="0"/>
              <a:t>Interoperability with internal &amp; external systems</a:t>
            </a:r>
          </a:p>
          <a:p>
            <a:r>
              <a:rPr lang="en-US" dirty="0"/>
              <a:t>Sources of publications metadata</a:t>
            </a:r>
          </a:p>
          <a:p>
            <a:r>
              <a:rPr lang="en-US" dirty="0"/>
              <a:t>Use of persistent identifiers &amp; vocabularies</a:t>
            </a:r>
          </a:p>
          <a:p>
            <a:r>
              <a:rPr lang="en-US" dirty="0"/>
              <a:t>Which campus populations are included in the RIM?</a:t>
            </a:r>
          </a:p>
          <a:p>
            <a:r>
              <a:rPr lang="en-US" dirty="0"/>
              <a:t>All disciplines?</a:t>
            </a:r>
          </a:p>
          <a:p>
            <a:r>
              <a:rPr lang="en-US" dirty="0"/>
              <a:t>How many researchers are included?</a:t>
            </a:r>
          </a:p>
          <a:p>
            <a:pPr marL="0" indent="0">
              <a:buNone/>
            </a:pPr>
            <a:endParaRPr lang="en-US" dirty="0"/>
          </a:p>
        </p:txBody>
      </p:sp>
    </p:spTree>
    <p:extLst>
      <p:ext uri="{BB962C8B-B14F-4D97-AF65-F5344CB8AC3E}">
        <p14:creationId xmlns:p14="http://schemas.microsoft.com/office/powerpoint/2010/main" val="341210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p>
        </p:txBody>
      </p:sp>
      <p:sp>
        <p:nvSpPr>
          <p:cNvPr id="3" name="Content Placeholder 2"/>
          <p:cNvSpPr>
            <a:spLocks noGrp="1"/>
          </p:cNvSpPr>
          <p:nvPr>
            <p:ph idx="1"/>
          </p:nvPr>
        </p:nvSpPr>
        <p:spPr/>
        <p:txBody>
          <a:bodyPr/>
          <a:lstStyle/>
          <a:p>
            <a:pPr marL="0" indent="0" algn="ctr">
              <a:buNone/>
            </a:pPr>
            <a:r>
              <a:rPr lang="en-US" b="1" dirty="0"/>
              <a:t>Stakeholders &amp; collaborators</a:t>
            </a:r>
          </a:p>
          <a:p>
            <a:pPr marL="0" indent="0">
              <a:buNone/>
            </a:pPr>
            <a:endParaRPr lang="en-US" dirty="0"/>
          </a:p>
          <a:p>
            <a:r>
              <a:rPr lang="en-US" dirty="0"/>
              <a:t>Who are the institutional stakeholders involved in RIM adoption? </a:t>
            </a:r>
          </a:p>
          <a:p>
            <a:r>
              <a:rPr lang="en-US" dirty="0"/>
              <a:t>What’s the specific role of the library?</a:t>
            </a:r>
          </a:p>
          <a:p>
            <a:r>
              <a:rPr lang="en-US" dirty="0"/>
              <a:t>Staff resources?</a:t>
            </a:r>
          </a:p>
          <a:p>
            <a:r>
              <a:rPr lang="en-US" dirty="0"/>
              <a:t>Outreach &amp; education activities?</a:t>
            </a:r>
          </a:p>
          <a:p>
            <a:r>
              <a:rPr lang="en-US" dirty="0"/>
              <a:t>Measures of success?</a:t>
            </a:r>
          </a:p>
          <a:p>
            <a:endParaRPr lang="en-US" dirty="0"/>
          </a:p>
        </p:txBody>
      </p:sp>
    </p:spTree>
    <p:extLst>
      <p:ext uri="{BB962C8B-B14F-4D97-AF65-F5344CB8AC3E}">
        <p14:creationId xmlns:p14="http://schemas.microsoft.com/office/powerpoint/2010/main" val="4178554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Participate?</a:t>
            </a:r>
          </a:p>
        </p:txBody>
      </p:sp>
      <p:sp>
        <p:nvSpPr>
          <p:cNvPr id="3" name="Content Placeholder 2"/>
          <p:cNvSpPr>
            <a:spLocks noGrp="1"/>
          </p:cNvSpPr>
          <p:nvPr>
            <p:ph idx="1"/>
          </p:nvPr>
        </p:nvSpPr>
        <p:spPr/>
        <p:txBody>
          <a:bodyPr/>
          <a:lstStyle/>
          <a:p>
            <a:r>
              <a:rPr lang="en-US" dirty="0"/>
              <a:t>Universities, research institutes, and other organizations supporting research and research management</a:t>
            </a:r>
          </a:p>
          <a:p>
            <a:r>
              <a:rPr lang="en-US" dirty="0"/>
              <a:t>Institutions should participate regardless of the status of RIM implementation</a:t>
            </a:r>
          </a:p>
          <a:p>
            <a:pPr lvl="1"/>
            <a:r>
              <a:rPr lang="en-US" dirty="0"/>
              <a:t>In production</a:t>
            </a:r>
          </a:p>
          <a:p>
            <a:pPr lvl="1"/>
            <a:r>
              <a:rPr lang="en-US" dirty="0"/>
              <a:t>In process of implementation</a:t>
            </a:r>
          </a:p>
          <a:p>
            <a:pPr lvl="1"/>
            <a:r>
              <a:rPr lang="en-US" dirty="0"/>
              <a:t>Exploring RIM options</a:t>
            </a:r>
          </a:p>
          <a:p>
            <a:r>
              <a:rPr lang="en-US" dirty="0"/>
              <a:t>Only one survey per institution</a:t>
            </a:r>
          </a:p>
          <a:p>
            <a:pPr marL="0" indent="0">
              <a:buNone/>
            </a:pPr>
            <a:endParaRPr lang="en-US" dirty="0"/>
          </a:p>
        </p:txBody>
      </p:sp>
    </p:spTree>
    <p:extLst>
      <p:ext uri="{BB962C8B-B14F-4D97-AF65-F5344CB8AC3E}">
        <p14:creationId xmlns:p14="http://schemas.microsoft.com/office/powerpoint/2010/main" val="3270679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Timeline</a:t>
            </a:r>
          </a:p>
        </p:txBody>
      </p:sp>
      <p:sp>
        <p:nvSpPr>
          <p:cNvPr id="3" name="Content Placeholder 2"/>
          <p:cNvSpPr>
            <a:spLocks noGrp="1"/>
          </p:cNvSpPr>
          <p:nvPr>
            <p:ph idx="1"/>
          </p:nvPr>
        </p:nvSpPr>
        <p:spPr/>
        <p:txBody>
          <a:bodyPr/>
          <a:lstStyle/>
          <a:p>
            <a:r>
              <a:rPr lang="en-US" dirty="0"/>
              <a:t>Survey launched October 18</a:t>
            </a:r>
          </a:p>
          <a:p>
            <a:pPr lvl="1"/>
            <a:r>
              <a:rPr lang="en-US" dirty="0"/>
              <a:t>Spanish language coming November, thanks to CONCYTEC</a:t>
            </a:r>
          </a:p>
          <a:p>
            <a:pPr lvl="1"/>
            <a:r>
              <a:rPr lang="en-US" dirty="0"/>
              <a:t>Closes mid-January</a:t>
            </a:r>
          </a:p>
          <a:p>
            <a:r>
              <a:rPr lang="en-US" dirty="0"/>
              <a:t>Survey results will be published in 2018 as an OCLC Research report and made openly available to the community. </a:t>
            </a:r>
          </a:p>
          <a:p>
            <a:r>
              <a:rPr lang="en-US" dirty="0"/>
              <a:t>Survey data will be published CC-BY</a:t>
            </a:r>
          </a:p>
          <a:p>
            <a:endParaRPr lang="en-US" dirty="0"/>
          </a:p>
        </p:txBody>
      </p:sp>
      <p:sp>
        <p:nvSpPr>
          <p:cNvPr id="4" name="Rectangle 3"/>
          <p:cNvSpPr/>
          <p:nvPr/>
        </p:nvSpPr>
        <p:spPr>
          <a:xfrm>
            <a:off x="8077200" y="4602163"/>
            <a:ext cx="3276600" cy="157480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178800" y="4912509"/>
            <a:ext cx="3098800" cy="954107"/>
          </a:xfrm>
          <a:prstGeom prst="rect">
            <a:avLst/>
          </a:prstGeom>
        </p:spPr>
        <p:txBody>
          <a:bodyPr wrap="square">
            <a:spAutoFit/>
          </a:bodyPr>
          <a:lstStyle/>
          <a:p>
            <a:pPr algn="ctr"/>
            <a:r>
              <a:rPr lang="en-US" sz="2800" dirty="0">
                <a:solidFill>
                  <a:srgbClr val="000000"/>
                </a:solidFill>
                <a:latin typeface="Sherman Sans" pitchFamily="2" charset="0"/>
              </a:rPr>
              <a:t>More information at:</a:t>
            </a:r>
            <a:endParaRPr lang="en-US" sz="2800" dirty="0">
              <a:latin typeface="Sherman Sans" pitchFamily="2" charset="0"/>
            </a:endParaRPr>
          </a:p>
          <a:p>
            <a:pPr algn="ctr"/>
            <a:r>
              <a:rPr lang="en-US" sz="2800" dirty="0">
                <a:solidFill>
                  <a:srgbClr val="000000"/>
                </a:solidFill>
                <a:latin typeface="Sherman Sans" pitchFamily="2" charset="0"/>
              </a:rPr>
              <a:t>oc.lc/rim</a:t>
            </a:r>
            <a:endParaRPr lang="en-US" sz="2800" dirty="0">
              <a:latin typeface="Sherman Sans" pitchFamily="2" charset="0"/>
            </a:endParaRPr>
          </a:p>
        </p:txBody>
      </p:sp>
    </p:spTree>
    <p:extLst>
      <p:ext uri="{BB962C8B-B14F-4D97-AF65-F5344CB8AC3E}">
        <p14:creationId xmlns:p14="http://schemas.microsoft.com/office/powerpoint/2010/main" val="3031360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6411" y="722168"/>
            <a:ext cx="9144000" cy="2062596"/>
          </a:xfrm>
        </p:spPr>
        <p:txBody>
          <a:bodyPr>
            <a:normAutofit/>
          </a:bodyPr>
          <a:lstStyle/>
          <a:p>
            <a:r>
              <a:rPr lang="en-US" dirty="0"/>
              <a:t>Questions?</a:t>
            </a:r>
          </a:p>
        </p:txBody>
      </p:sp>
      <p:grpSp>
        <p:nvGrpSpPr>
          <p:cNvPr id="22" name="Group 21"/>
          <p:cNvGrpSpPr/>
          <p:nvPr/>
        </p:nvGrpSpPr>
        <p:grpSpPr>
          <a:xfrm>
            <a:off x="720387" y="3671537"/>
            <a:ext cx="3887787" cy="1575623"/>
            <a:chOff x="720387" y="3671537"/>
            <a:chExt cx="3887787" cy="1575623"/>
          </a:xfrm>
        </p:grpSpPr>
        <p:sp>
          <p:nvSpPr>
            <p:cNvPr id="13" name="Shape 242"/>
            <p:cNvSpPr txBox="1">
              <a:spLocks/>
            </p:cNvSpPr>
            <p:nvPr/>
          </p:nvSpPr>
          <p:spPr>
            <a:xfrm>
              <a:off x="720387" y="3671537"/>
              <a:ext cx="2493524" cy="37789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b="1" dirty="0">
                  <a:solidFill>
                    <a:srgbClr val="000000"/>
                  </a:solidFill>
                  <a:ea typeface="Arial"/>
                  <a:cs typeface="Arial"/>
                  <a:sym typeface="Arial"/>
                </a:rPr>
                <a:t>Rebecca Bryant, PhD</a:t>
              </a:r>
            </a:p>
          </p:txBody>
        </p:sp>
        <p:sp>
          <p:nvSpPr>
            <p:cNvPr id="14" name="Shape 243"/>
            <p:cNvSpPr txBox="1">
              <a:spLocks/>
            </p:cNvSpPr>
            <p:nvPr/>
          </p:nvSpPr>
          <p:spPr>
            <a:xfrm>
              <a:off x="720387" y="4026280"/>
              <a:ext cx="2347062" cy="301001"/>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dirty="0">
                  <a:solidFill>
                    <a:srgbClr val="000000"/>
                  </a:solidFill>
                  <a:ea typeface="Arial"/>
                  <a:cs typeface="Arial"/>
                  <a:sym typeface="Arial"/>
                </a:rPr>
                <a:t>OCLC Research, USA</a:t>
              </a:r>
            </a:p>
          </p:txBody>
        </p:sp>
        <p:sp>
          <p:nvSpPr>
            <p:cNvPr id="15" name="Shape 244"/>
            <p:cNvSpPr txBox="1">
              <a:spLocks/>
            </p:cNvSpPr>
            <p:nvPr/>
          </p:nvSpPr>
          <p:spPr>
            <a:xfrm>
              <a:off x="720387" y="4349686"/>
              <a:ext cx="3887787" cy="89747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accent2"/>
                </a:buClr>
                <a:buSzPct val="25000"/>
                <a:buFont typeface="Arial"/>
                <a:buNone/>
              </a:pPr>
              <a:r>
                <a:rPr lang="de-DE" sz="1800" dirty="0">
                  <a:solidFill>
                    <a:schemeClr val="hlink"/>
                  </a:solidFill>
                  <a:sym typeface="Arial"/>
                  <a:hlinkClick r:id="rId2"/>
                </a:rPr>
                <a:t>orcid.org/0000-0002-2753-3881</a:t>
              </a:r>
              <a:r>
                <a:rPr lang="de-DE" sz="1800" dirty="0">
                  <a:solidFill>
                    <a:schemeClr val="accent2"/>
                  </a:solidFill>
                  <a:sym typeface="Arial"/>
                </a:rPr>
                <a:t> </a:t>
              </a:r>
            </a:p>
            <a:p>
              <a:pPr marL="0" indent="0">
                <a:spcBef>
                  <a:spcPts val="240"/>
                </a:spcBef>
                <a:buClr>
                  <a:schemeClr val="accent2"/>
                </a:buClr>
                <a:buSzPct val="25000"/>
                <a:buFont typeface="Arial"/>
                <a:buNone/>
              </a:pPr>
              <a:r>
                <a:rPr lang="de-DE" sz="1800" u="sng" dirty="0">
                  <a:solidFill>
                    <a:schemeClr val="hlink"/>
                  </a:solidFill>
                  <a:ea typeface="Arial"/>
                  <a:cs typeface="Arial"/>
                  <a:sym typeface="Arial"/>
                  <a:hlinkClick r:id="rId3"/>
                </a:rPr>
                <a:t>bryantr@oclc.org</a:t>
              </a:r>
              <a:r>
                <a:rPr lang="de-DE" sz="1800" dirty="0">
                  <a:solidFill>
                    <a:schemeClr val="accent2"/>
                  </a:solidFill>
                  <a:ea typeface="Arial"/>
                  <a:cs typeface="Arial"/>
                  <a:sym typeface="Arial"/>
                </a:rPr>
                <a:t> </a:t>
              </a:r>
            </a:p>
            <a:p>
              <a:pPr marL="0" indent="0">
                <a:spcBef>
                  <a:spcPts val="240"/>
                </a:spcBef>
                <a:buClr>
                  <a:schemeClr val="accent2"/>
                </a:buClr>
                <a:buSzPct val="25000"/>
                <a:buFont typeface="Arial"/>
                <a:buNone/>
              </a:pPr>
              <a:r>
                <a:rPr lang="de-DE" sz="1800" dirty="0">
                  <a:solidFill>
                    <a:schemeClr val="accent2"/>
                  </a:solidFill>
                  <a:ea typeface="Arial"/>
                  <a:cs typeface="Arial"/>
                  <a:sym typeface="Arial"/>
                </a:rPr>
                <a:t>@rebeccabryant18</a:t>
              </a:r>
            </a:p>
            <a:p>
              <a:pPr marL="0" indent="0">
                <a:spcBef>
                  <a:spcPts val="280"/>
                </a:spcBef>
                <a:buClr>
                  <a:schemeClr val="accent2"/>
                </a:buClr>
                <a:buSzPct val="25000"/>
                <a:buFont typeface="Arial"/>
                <a:buNone/>
              </a:pPr>
              <a:endParaRPr lang="de-DE" sz="1800" b="1" dirty="0">
                <a:solidFill>
                  <a:schemeClr val="accent2"/>
                </a:solidFill>
                <a:ea typeface="Arial"/>
                <a:cs typeface="Arial"/>
                <a:sym typeface="Arial"/>
              </a:endParaRPr>
            </a:p>
          </p:txBody>
        </p:sp>
      </p:grpSp>
      <p:grpSp>
        <p:nvGrpSpPr>
          <p:cNvPr id="23" name="Group 22"/>
          <p:cNvGrpSpPr/>
          <p:nvPr/>
        </p:nvGrpSpPr>
        <p:grpSpPr>
          <a:xfrm>
            <a:off x="4198672" y="3671537"/>
            <a:ext cx="3859478" cy="1633725"/>
            <a:chOff x="4198672" y="3671537"/>
            <a:chExt cx="3859478" cy="1633725"/>
          </a:xfrm>
        </p:grpSpPr>
        <p:sp>
          <p:nvSpPr>
            <p:cNvPr id="16" name="TextBox 15"/>
            <p:cNvSpPr txBox="1"/>
            <p:nvPr/>
          </p:nvSpPr>
          <p:spPr>
            <a:xfrm>
              <a:off x="4198672" y="3671537"/>
              <a:ext cx="2613804" cy="369332"/>
            </a:xfrm>
            <a:prstGeom prst="rect">
              <a:avLst/>
            </a:prstGeom>
            <a:noFill/>
          </p:spPr>
          <p:txBody>
            <a:bodyPr wrap="square" rtlCol="0">
              <a:spAutoFit/>
            </a:bodyPr>
            <a:lstStyle/>
            <a:p>
              <a:r>
                <a:rPr lang="de-DE" b="1" dirty="0"/>
                <a:t>Simon Huggard</a:t>
              </a:r>
              <a:endParaRPr lang="en-AU" dirty="0"/>
            </a:p>
          </p:txBody>
        </p:sp>
        <p:sp>
          <p:nvSpPr>
            <p:cNvPr id="17" name="Rectangle 16"/>
            <p:cNvSpPr/>
            <p:nvPr/>
          </p:nvSpPr>
          <p:spPr>
            <a:xfrm>
              <a:off x="4198672" y="4330636"/>
              <a:ext cx="3264727" cy="974626"/>
            </a:xfrm>
            <a:prstGeom prst="rect">
              <a:avLst/>
            </a:prstGeom>
          </p:spPr>
          <p:txBody>
            <a:bodyPr wrap="square">
              <a:spAutoFit/>
            </a:bodyPr>
            <a:lstStyle/>
            <a:p>
              <a:pPr lvl="0">
                <a:buClr>
                  <a:schemeClr val="accent2"/>
                </a:buClr>
                <a:buSzPct val="25000"/>
              </a:pPr>
              <a:r>
                <a:rPr lang="de-DE" dirty="0">
                  <a:solidFill>
                    <a:schemeClr val="hlink"/>
                  </a:solidFill>
                  <a:hlinkClick r:id="rId4"/>
                </a:rPr>
                <a:t>orcid.org/0000-0002-0365-112X</a:t>
              </a:r>
              <a:r>
                <a:rPr lang="de-DE" dirty="0">
                  <a:solidFill>
                    <a:schemeClr val="hlink"/>
                  </a:solidFill>
                </a:rPr>
                <a:t> </a:t>
              </a:r>
              <a:r>
                <a:rPr lang="de-DE" dirty="0">
                  <a:solidFill>
                    <a:schemeClr val="accent2"/>
                  </a:solidFill>
                </a:rPr>
                <a:t> </a:t>
              </a:r>
            </a:p>
            <a:p>
              <a:pPr lvl="0">
                <a:spcBef>
                  <a:spcPts val="240"/>
                </a:spcBef>
                <a:buClr>
                  <a:schemeClr val="accent2"/>
                </a:buClr>
                <a:buSzPct val="25000"/>
              </a:pPr>
              <a:r>
                <a:rPr lang="de-DE" u="sng" dirty="0">
                  <a:solidFill>
                    <a:schemeClr val="hlink"/>
                  </a:solidFill>
                  <a:hlinkClick r:id="rId5"/>
                </a:rPr>
                <a:t>s.huggard@latrobe.edu.au</a:t>
              </a:r>
              <a:r>
                <a:rPr lang="de-DE" dirty="0">
                  <a:solidFill>
                    <a:schemeClr val="accent2"/>
                  </a:solidFill>
                </a:rPr>
                <a:t> </a:t>
              </a:r>
            </a:p>
            <a:p>
              <a:pPr lvl="0">
                <a:spcBef>
                  <a:spcPts val="240"/>
                </a:spcBef>
                <a:buClr>
                  <a:schemeClr val="accent2"/>
                </a:buClr>
                <a:buSzPct val="25000"/>
              </a:pPr>
              <a:r>
                <a:rPr lang="de-DE" dirty="0">
                  <a:solidFill>
                    <a:schemeClr val="accent2"/>
                  </a:solidFill>
                </a:rPr>
                <a:t>@simonhuggard</a:t>
              </a:r>
            </a:p>
          </p:txBody>
        </p:sp>
        <p:sp>
          <p:nvSpPr>
            <p:cNvPr id="18" name="Shape 243"/>
            <p:cNvSpPr txBox="1">
              <a:spLocks/>
            </p:cNvSpPr>
            <p:nvPr/>
          </p:nvSpPr>
          <p:spPr>
            <a:xfrm>
              <a:off x="4198672" y="4026280"/>
              <a:ext cx="3859478" cy="2692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nSpc>
                  <a:spcPct val="80000"/>
                </a:lnSpc>
                <a:spcBef>
                  <a:spcPts val="0"/>
                </a:spcBef>
                <a:buSzPct val="25000"/>
              </a:pPr>
              <a:r>
                <a:rPr lang="de-DE" sz="1800" dirty="0">
                  <a:latin typeface="+mn-lt"/>
                </a:rPr>
                <a:t>La Trobe University Library, Australia</a:t>
              </a:r>
            </a:p>
          </p:txBody>
        </p:sp>
      </p:grpSp>
      <p:grpSp>
        <p:nvGrpSpPr>
          <p:cNvPr id="24" name="Group 23"/>
          <p:cNvGrpSpPr/>
          <p:nvPr/>
        </p:nvGrpSpPr>
        <p:grpSpPr>
          <a:xfrm>
            <a:off x="7990348" y="3671537"/>
            <a:ext cx="3317386" cy="1633725"/>
            <a:chOff x="7818898" y="3671537"/>
            <a:chExt cx="3317386" cy="1633725"/>
          </a:xfrm>
        </p:grpSpPr>
        <p:sp>
          <p:nvSpPr>
            <p:cNvPr id="19" name="TextBox 18"/>
            <p:cNvSpPr txBox="1"/>
            <p:nvPr/>
          </p:nvSpPr>
          <p:spPr>
            <a:xfrm>
              <a:off x="7818898" y="3671537"/>
              <a:ext cx="2613804" cy="369332"/>
            </a:xfrm>
            <a:prstGeom prst="rect">
              <a:avLst/>
            </a:prstGeom>
            <a:noFill/>
          </p:spPr>
          <p:txBody>
            <a:bodyPr wrap="square" rtlCol="0">
              <a:spAutoFit/>
            </a:bodyPr>
            <a:lstStyle/>
            <a:p>
              <a:r>
                <a:rPr lang="de-DE" b="1" dirty="0"/>
                <a:t>Anne Rauh</a:t>
              </a:r>
              <a:endParaRPr lang="en-AU" dirty="0"/>
            </a:p>
          </p:txBody>
        </p:sp>
        <p:sp>
          <p:nvSpPr>
            <p:cNvPr id="20" name="Shape 243"/>
            <p:cNvSpPr txBox="1">
              <a:spLocks/>
            </p:cNvSpPr>
            <p:nvPr/>
          </p:nvSpPr>
          <p:spPr>
            <a:xfrm>
              <a:off x="7818898" y="4026280"/>
              <a:ext cx="3317386" cy="2692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nSpc>
                  <a:spcPct val="80000"/>
                </a:lnSpc>
                <a:spcBef>
                  <a:spcPts val="0"/>
                </a:spcBef>
                <a:buSzPct val="25000"/>
              </a:pPr>
              <a:r>
                <a:rPr lang="de-DE" sz="1800" dirty="0">
                  <a:latin typeface="+mn-lt"/>
                </a:rPr>
                <a:t>Syracuse University Libraries, USA</a:t>
              </a:r>
            </a:p>
          </p:txBody>
        </p:sp>
        <p:sp>
          <p:nvSpPr>
            <p:cNvPr id="21" name="Rectangle 20"/>
            <p:cNvSpPr/>
            <p:nvPr/>
          </p:nvSpPr>
          <p:spPr>
            <a:xfrm>
              <a:off x="7818898" y="4330636"/>
              <a:ext cx="3231538" cy="974626"/>
            </a:xfrm>
            <a:prstGeom prst="rect">
              <a:avLst/>
            </a:prstGeom>
          </p:spPr>
          <p:txBody>
            <a:bodyPr wrap="square">
              <a:spAutoFit/>
            </a:bodyPr>
            <a:lstStyle/>
            <a:p>
              <a:pPr lvl="0">
                <a:buClr>
                  <a:schemeClr val="accent2"/>
                </a:buClr>
                <a:buSzPct val="25000"/>
              </a:pPr>
              <a:r>
                <a:rPr lang="en-AU" dirty="0">
                  <a:hlinkClick r:id="rId6"/>
                </a:rPr>
                <a:t>orcid.org/0000-0001-8323-2314</a:t>
              </a:r>
              <a:r>
                <a:rPr lang="de-DE" dirty="0">
                  <a:solidFill>
                    <a:schemeClr val="accent2"/>
                  </a:solidFill>
                </a:rPr>
                <a:t> </a:t>
              </a:r>
            </a:p>
            <a:p>
              <a:pPr lvl="0">
                <a:spcBef>
                  <a:spcPts val="240"/>
                </a:spcBef>
                <a:buClr>
                  <a:schemeClr val="accent2"/>
                </a:buClr>
                <a:buSzPct val="25000"/>
              </a:pPr>
              <a:r>
                <a:rPr lang="en-US" u="sng" dirty="0">
                  <a:hlinkClick r:id="rId7"/>
                </a:rPr>
                <a:t>aerauh@syr.edu</a:t>
              </a:r>
              <a:r>
                <a:rPr lang="de-DE" dirty="0">
                  <a:solidFill>
                    <a:schemeClr val="accent2"/>
                  </a:solidFill>
                </a:rPr>
                <a:t> </a:t>
              </a:r>
            </a:p>
            <a:p>
              <a:pPr lvl="0">
                <a:spcBef>
                  <a:spcPts val="240"/>
                </a:spcBef>
                <a:buClr>
                  <a:schemeClr val="accent2"/>
                </a:buClr>
                <a:buSzPct val="25000"/>
              </a:pPr>
              <a:r>
                <a:rPr lang="de-DE" dirty="0">
                  <a:solidFill>
                    <a:schemeClr val="accent2"/>
                  </a:solidFill>
                </a:rPr>
                <a:t>@AnnieRauh</a:t>
              </a:r>
            </a:p>
          </p:txBody>
        </p:sp>
      </p:grpSp>
      <p:pic>
        <p:nvPicPr>
          <p:cNvPr id="25" name="Picture 24"/>
          <p:cNvPicPr>
            <a:picLocks noChangeAspect="1"/>
          </p:cNvPicPr>
          <p:nvPr/>
        </p:nvPicPr>
        <p:blipFill>
          <a:blip r:embed="rId8"/>
          <a:stretch>
            <a:fillRect/>
          </a:stretch>
        </p:blipFill>
        <p:spPr>
          <a:xfrm>
            <a:off x="517187" y="4424336"/>
            <a:ext cx="203200" cy="203200"/>
          </a:xfrm>
          <a:prstGeom prst="rect">
            <a:avLst/>
          </a:prstGeom>
        </p:spPr>
      </p:pic>
      <p:pic>
        <p:nvPicPr>
          <p:cNvPr id="26" name="Picture 25"/>
          <p:cNvPicPr>
            <a:picLocks noChangeAspect="1"/>
          </p:cNvPicPr>
          <p:nvPr/>
        </p:nvPicPr>
        <p:blipFill>
          <a:blip r:embed="rId8"/>
          <a:stretch>
            <a:fillRect/>
          </a:stretch>
        </p:blipFill>
        <p:spPr>
          <a:xfrm>
            <a:off x="3995472" y="4447093"/>
            <a:ext cx="203200" cy="203200"/>
          </a:xfrm>
          <a:prstGeom prst="rect">
            <a:avLst/>
          </a:prstGeom>
        </p:spPr>
      </p:pic>
      <p:pic>
        <p:nvPicPr>
          <p:cNvPr id="27" name="Picture 26"/>
          <p:cNvPicPr>
            <a:picLocks noChangeAspect="1"/>
          </p:cNvPicPr>
          <p:nvPr/>
        </p:nvPicPr>
        <p:blipFill>
          <a:blip r:embed="rId8"/>
          <a:stretch>
            <a:fillRect/>
          </a:stretch>
        </p:blipFill>
        <p:spPr>
          <a:xfrm>
            <a:off x="7787148" y="4432661"/>
            <a:ext cx="203200" cy="203200"/>
          </a:xfrm>
          <a:prstGeom prst="rect">
            <a:avLst/>
          </a:prstGeom>
        </p:spPr>
      </p:pic>
      <p:pic>
        <p:nvPicPr>
          <p:cNvPr id="28" name="Picture 27"/>
          <p:cNvPicPr>
            <a:picLocks noChangeAspect="1"/>
          </p:cNvPicPr>
          <p:nvPr/>
        </p:nvPicPr>
        <p:blipFill>
          <a:blip r:embed="rId9"/>
          <a:stretch>
            <a:fillRect/>
          </a:stretch>
        </p:blipFill>
        <p:spPr>
          <a:xfrm>
            <a:off x="472216" y="4936353"/>
            <a:ext cx="248171" cy="248171"/>
          </a:xfrm>
          <a:prstGeom prst="rect">
            <a:avLst/>
          </a:prstGeom>
        </p:spPr>
      </p:pic>
      <p:pic>
        <p:nvPicPr>
          <p:cNvPr id="29" name="Picture 28"/>
          <p:cNvPicPr>
            <a:picLocks noChangeAspect="1"/>
          </p:cNvPicPr>
          <p:nvPr/>
        </p:nvPicPr>
        <p:blipFill>
          <a:blip r:embed="rId9"/>
          <a:stretch>
            <a:fillRect/>
          </a:stretch>
        </p:blipFill>
        <p:spPr>
          <a:xfrm>
            <a:off x="3995472" y="5014173"/>
            <a:ext cx="248171" cy="248171"/>
          </a:xfrm>
          <a:prstGeom prst="rect">
            <a:avLst/>
          </a:prstGeom>
        </p:spPr>
      </p:pic>
      <p:pic>
        <p:nvPicPr>
          <p:cNvPr id="30" name="Picture 29"/>
          <p:cNvPicPr>
            <a:picLocks noChangeAspect="1"/>
          </p:cNvPicPr>
          <p:nvPr/>
        </p:nvPicPr>
        <p:blipFill>
          <a:blip r:embed="rId9"/>
          <a:stretch>
            <a:fillRect/>
          </a:stretch>
        </p:blipFill>
        <p:spPr>
          <a:xfrm>
            <a:off x="7787148" y="4998989"/>
            <a:ext cx="248171" cy="248171"/>
          </a:xfrm>
          <a:prstGeom prst="rect">
            <a:avLst/>
          </a:prstGeom>
        </p:spPr>
      </p:pic>
    </p:spTree>
    <p:extLst>
      <p:ext uri="{BB962C8B-B14F-4D97-AF65-F5344CB8AC3E}">
        <p14:creationId xmlns:p14="http://schemas.microsoft.com/office/powerpoint/2010/main" val="383405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OCLC Research Library Partnership (RLP)</a:t>
            </a:r>
          </a:p>
        </p:txBody>
      </p:sp>
      <p:sp>
        <p:nvSpPr>
          <p:cNvPr id="3" name="Content Placeholder 2"/>
          <p:cNvSpPr>
            <a:spLocks noGrp="1"/>
          </p:cNvSpPr>
          <p:nvPr>
            <p:ph idx="1"/>
          </p:nvPr>
        </p:nvSpPr>
        <p:spPr/>
        <p:txBody>
          <a:bodyPr/>
          <a:lstStyle/>
          <a:p>
            <a:r>
              <a:rPr lang="en-US" dirty="0"/>
              <a:t>~150 research libraries worldwide</a:t>
            </a:r>
          </a:p>
          <a:p>
            <a:r>
              <a:rPr lang="en-US" dirty="0"/>
              <a:t>Facilitates collaboration, research, &amp; sharing across member institutions &amp; with OCLC Research</a:t>
            </a:r>
          </a:p>
          <a:p>
            <a:pPr lvl="1"/>
            <a:r>
              <a:rPr lang="en-US" dirty="0"/>
              <a:t>Working groups</a:t>
            </a:r>
          </a:p>
          <a:p>
            <a:pPr lvl="1"/>
            <a:r>
              <a:rPr lang="en-US" dirty="0"/>
              <a:t>Research reports</a:t>
            </a:r>
          </a:p>
          <a:p>
            <a:pPr lvl="1"/>
            <a:r>
              <a:rPr lang="en-US" dirty="0"/>
              <a:t>Webinars</a:t>
            </a:r>
          </a:p>
          <a:p>
            <a:pPr lvl="1"/>
            <a:r>
              <a:rPr lang="en-US" dirty="0"/>
              <a:t>Consultations &amp; events</a:t>
            </a:r>
          </a:p>
          <a:p>
            <a:r>
              <a:rPr lang="en-US" dirty="0">
                <a:hlinkClick r:id="rId3"/>
              </a:rPr>
              <a:t>www.oclc.org/research/partnership.html</a:t>
            </a:r>
            <a:r>
              <a:rPr lang="en-US" dirty="0"/>
              <a:t> </a:t>
            </a:r>
          </a:p>
        </p:txBody>
      </p:sp>
    </p:spTree>
    <p:extLst>
      <p:ext uri="{BB962C8B-B14F-4D97-AF65-F5344CB8AC3E}">
        <p14:creationId xmlns:p14="http://schemas.microsoft.com/office/powerpoint/2010/main" val="167588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92300"/>
            <a:ext cx="10972800" cy="4622800"/>
          </a:xfrm>
        </p:spPr>
        <p:txBody>
          <a:bodyPr>
            <a:normAutofit fontScale="92500" lnSpcReduction="20000"/>
          </a:bodyPr>
          <a:lstStyle/>
          <a:p>
            <a:pPr marL="0" indent="0">
              <a:buNone/>
            </a:pPr>
            <a:r>
              <a:rPr lang="en-US" dirty="0"/>
              <a:t>Position paper published 10/19/17</a:t>
            </a:r>
          </a:p>
          <a:p>
            <a:r>
              <a:rPr lang="en-US" dirty="0"/>
              <a:t>Rebecca Bryant, OCLC Research</a:t>
            </a:r>
          </a:p>
          <a:p>
            <a:r>
              <a:rPr lang="en-US" dirty="0"/>
              <a:t>Anna Clements, University of St Andrews</a:t>
            </a:r>
          </a:p>
          <a:p>
            <a:r>
              <a:rPr lang="en-US" dirty="0"/>
              <a:t>Carol </a:t>
            </a:r>
            <a:r>
              <a:rPr lang="en-US" dirty="0" err="1"/>
              <a:t>Feltes</a:t>
            </a:r>
            <a:r>
              <a:rPr lang="en-US" dirty="0"/>
              <a:t>, Rockefeller University</a:t>
            </a:r>
          </a:p>
          <a:p>
            <a:r>
              <a:rPr lang="en-US" dirty="0"/>
              <a:t>David </a:t>
            </a:r>
            <a:r>
              <a:rPr lang="en-US" dirty="0" err="1"/>
              <a:t>Groenewegen</a:t>
            </a:r>
            <a:r>
              <a:rPr lang="en-US" dirty="0"/>
              <a:t>, Monash University</a:t>
            </a:r>
          </a:p>
          <a:p>
            <a:r>
              <a:rPr lang="en-US" dirty="0"/>
              <a:t>Simon Huggard, La Trobe University</a:t>
            </a:r>
          </a:p>
          <a:p>
            <a:r>
              <a:rPr lang="en-US" dirty="0"/>
              <a:t>Holly Mercer, University of Tennessee, Knoxville</a:t>
            </a:r>
          </a:p>
          <a:p>
            <a:r>
              <a:rPr lang="en-US" dirty="0"/>
              <a:t>Roxanne </a:t>
            </a:r>
            <a:r>
              <a:rPr lang="en-US" dirty="0" err="1"/>
              <a:t>Missingham</a:t>
            </a:r>
            <a:r>
              <a:rPr lang="en-US" dirty="0"/>
              <a:t>, Australian National University</a:t>
            </a:r>
          </a:p>
          <a:p>
            <a:r>
              <a:rPr lang="en-US" dirty="0" err="1"/>
              <a:t>Maliaca</a:t>
            </a:r>
            <a:r>
              <a:rPr lang="en-US" dirty="0"/>
              <a:t> </a:t>
            </a:r>
            <a:r>
              <a:rPr lang="en-US" dirty="0" err="1"/>
              <a:t>Oxnam</a:t>
            </a:r>
            <a:r>
              <a:rPr lang="en-US" dirty="0"/>
              <a:t>, University of Arizona</a:t>
            </a:r>
          </a:p>
          <a:p>
            <a:r>
              <a:rPr lang="en-US" dirty="0"/>
              <a:t>Anne Rauh, Syracuse University</a:t>
            </a:r>
          </a:p>
          <a:p>
            <a:r>
              <a:rPr lang="en-US" dirty="0"/>
              <a:t>John Wright, University of Calgary</a:t>
            </a:r>
          </a:p>
          <a:p>
            <a:pPr marL="0" indent="0">
              <a:buNone/>
            </a:pPr>
            <a:endParaRPr lang="en-US" dirty="0"/>
          </a:p>
          <a:p>
            <a:pPr marL="0" indent="0">
              <a:buNone/>
            </a:pPr>
            <a:endParaRPr lang="en-US" dirty="0"/>
          </a:p>
        </p:txBody>
      </p:sp>
      <p:sp>
        <p:nvSpPr>
          <p:cNvPr id="2" name="Title 1"/>
          <p:cNvSpPr>
            <a:spLocks noGrp="1"/>
          </p:cNvSpPr>
          <p:nvPr>
            <p:ph type="title"/>
          </p:nvPr>
        </p:nvSpPr>
        <p:spPr>
          <a:xfrm>
            <a:off x="609600" y="439738"/>
            <a:ext cx="10972800" cy="1143000"/>
          </a:xfrm>
        </p:spPr>
        <p:txBody>
          <a:bodyPr>
            <a:noAutofit/>
          </a:bodyPr>
          <a:lstStyle/>
          <a:p>
            <a:r>
              <a:rPr lang="en-US" dirty="0"/>
              <a:t>Research Information Management: </a:t>
            </a:r>
            <a:br>
              <a:rPr lang="en-US" dirty="0"/>
            </a:br>
            <a:r>
              <a:rPr lang="en-US" dirty="0"/>
              <a:t>Defining RIM and the Library’s Role</a:t>
            </a:r>
          </a:p>
        </p:txBody>
      </p:sp>
      <p:sp>
        <p:nvSpPr>
          <p:cNvPr id="4" name="Rectangle 3"/>
          <p:cNvSpPr/>
          <p:nvPr/>
        </p:nvSpPr>
        <p:spPr>
          <a:xfrm>
            <a:off x="7442200" y="2476500"/>
            <a:ext cx="3276600" cy="157480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543800" y="2786846"/>
            <a:ext cx="3098800" cy="954107"/>
          </a:xfrm>
          <a:prstGeom prst="rect">
            <a:avLst/>
          </a:prstGeom>
        </p:spPr>
        <p:txBody>
          <a:bodyPr wrap="square">
            <a:spAutoFit/>
          </a:bodyPr>
          <a:lstStyle/>
          <a:p>
            <a:pPr algn="ctr"/>
            <a:r>
              <a:rPr lang="en-US" sz="2800" dirty="0">
                <a:solidFill>
                  <a:srgbClr val="000000"/>
                </a:solidFill>
                <a:latin typeface="Sherman Sans" pitchFamily="2" charset="0"/>
              </a:rPr>
              <a:t>More information at:</a:t>
            </a:r>
            <a:endParaRPr lang="en-US" sz="2800" dirty="0">
              <a:latin typeface="Sherman Sans" pitchFamily="2" charset="0"/>
            </a:endParaRPr>
          </a:p>
          <a:p>
            <a:pPr algn="ctr"/>
            <a:r>
              <a:rPr lang="en-US" sz="2800" dirty="0">
                <a:solidFill>
                  <a:srgbClr val="000000"/>
                </a:solidFill>
                <a:latin typeface="Sherman Sans" pitchFamily="2" charset="0"/>
              </a:rPr>
              <a:t>oc.lc/rim</a:t>
            </a:r>
            <a:endParaRPr lang="en-US" sz="2800" dirty="0">
              <a:latin typeface="Sherman Sans" pitchFamily="2" charset="0"/>
            </a:endParaRPr>
          </a:p>
        </p:txBody>
      </p:sp>
    </p:spTree>
    <p:extLst>
      <p:ext uri="{BB962C8B-B14F-4D97-AF65-F5344CB8AC3E}">
        <p14:creationId xmlns:p14="http://schemas.microsoft.com/office/powerpoint/2010/main" val="2871260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Description</a:t>
            </a:r>
          </a:p>
        </p:txBody>
      </p:sp>
      <p:sp>
        <p:nvSpPr>
          <p:cNvPr id="3" name="Content Placeholder 2"/>
          <p:cNvSpPr>
            <a:spLocks noGrp="1"/>
          </p:cNvSpPr>
          <p:nvPr>
            <p:ph idx="1"/>
          </p:nvPr>
        </p:nvSpPr>
        <p:spPr/>
        <p:txBody>
          <a:bodyPr/>
          <a:lstStyle/>
          <a:p>
            <a:r>
              <a:rPr lang="en-US" dirty="0"/>
              <a:t>The goal of this report is to help libraries and other institutional stakeholders understand developing research information management practices—and particularly the value add that libraries can offer in this complex ecosystem. </a:t>
            </a:r>
          </a:p>
          <a:p>
            <a:pPr lvl="1"/>
            <a:r>
              <a:rPr lang="en-US" sz="1900" dirty="0"/>
              <a:t>It offers a definition of RIM practices and nomenclature, offering models to explain the metadata sources, uses, and institutional stakeholders.</a:t>
            </a:r>
          </a:p>
          <a:p>
            <a:pPr lvl="1"/>
            <a:r>
              <a:rPr lang="en-US" sz="1900" dirty="0"/>
              <a:t>It also provides examples and models of library engagement in RIM.</a:t>
            </a:r>
            <a:endParaRPr lang="en-US" dirty="0"/>
          </a:p>
        </p:txBody>
      </p:sp>
    </p:spTree>
    <p:extLst>
      <p:ext uri="{BB962C8B-B14F-4D97-AF65-F5344CB8AC3E}">
        <p14:creationId xmlns:p14="http://schemas.microsoft.com/office/powerpoint/2010/main" val="2017770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Research Information Management?</a:t>
            </a:r>
          </a:p>
        </p:txBody>
      </p:sp>
      <p:sp>
        <p:nvSpPr>
          <p:cNvPr id="3" name="Content Placeholder 2"/>
          <p:cNvSpPr>
            <a:spLocks noGrp="1"/>
          </p:cNvSpPr>
          <p:nvPr>
            <p:ph idx="1"/>
          </p:nvPr>
        </p:nvSpPr>
        <p:spPr/>
        <p:txBody>
          <a:bodyPr>
            <a:normAutofit/>
          </a:bodyPr>
          <a:lstStyle/>
          <a:p>
            <a:r>
              <a:rPr lang="en-US" dirty="0"/>
              <a:t>The aggregation, curation, &amp; utilization of metadata about research activities</a:t>
            </a:r>
          </a:p>
          <a:p>
            <a:pPr marL="0" indent="0">
              <a:buNone/>
            </a:pPr>
            <a:endParaRPr lang="en-US" dirty="0"/>
          </a:p>
          <a:p>
            <a:pPr lvl="2"/>
            <a:r>
              <a:rPr lang="en-US" sz="2800" dirty="0"/>
              <a:t>RIMs are not:</a:t>
            </a:r>
          </a:p>
          <a:p>
            <a:pPr lvl="3"/>
            <a:r>
              <a:rPr lang="en-US" sz="2800" dirty="0"/>
              <a:t>Social networking platforms</a:t>
            </a:r>
          </a:p>
          <a:p>
            <a:pPr lvl="3"/>
            <a:r>
              <a:rPr lang="en-US" sz="2800" dirty="0"/>
              <a:t>Research Data Management</a:t>
            </a:r>
          </a:p>
        </p:txBody>
      </p:sp>
      <p:pic>
        <p:nvPicPr>
          <p:cNvPr id="5" name="Shape 255"/>
          <p:cNvPicPr preferRelativeResize="0"/>
          <p:nvPr/>
        </p:nvPicPr>
        <p:blipFill rotWithShape="1">
          <a:blip r:embed="rId3">
            <a:alphaModFix/>
          </a:blip>
          <a:srcRect/>
          <a:stretch/>
        </p:blipFill>
        <p:spPr>
          <a:xfrm>
            <a:off x="943246" y="3566357"/>
            <a:ext cx="932907" cy="869874"/>
          </a:xfrm>
          <a:prstGeom prst="rect">
            <a:avLst/>
          </a:prstGeom>
          <a:noFill/>
          <a:ln>
            <a:noFill/>
          </a:ln>
        </p:spPr>
      </p:pic>
    </p:spTree>
    <p:extLst>
      <p:ext uri="{BB962C8B-B14F-4D97-AF65-F5344CB8AC3E}">
        <p14:creationId xmlns:p14="http://schemas.microsoft.com/office/powerpoint/2010/main" val="388595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call it Research Information Management?</a:t>
            </a:r>
            <a:br>
              <a:rPr lang="en-US" dirty="0"/>
            </a:br>
            <a:endParaRPr lang="en-US" dirty="0"/>
          </a:p>
        </p:txBody>
      </p:sp>
      <p:sp>
        <p:nvSpPr>
          <p:cNvPr id="3" name="Content Placeholder 2"/>
          <p:cNvSpPr>
            <a:spLocks noGrp="1"/>
          </p:cNvSpPr>
          <p:nvPr>
            <p:ph idx="1"/>
          </p:nvPr>
        </p:nvSpPr>
        <p:spPr/>
        <p:txBody>
          <a:bodyPr/>
          <a:lstStyle/>
          <a:p>
            <a:r>
              <a:rPr lang="en-US" dirty="0"/>
              <a:t>An ecosystem, not a single system or platform</a:t>
            </a:r>
          </a:p>
          <a:p>
            <a:r>
              <a:rPr lang="en-US" dirty="0"/>
              <a:t>Increasingly more than the most “current” information</a:t>
            </a:r>
          </a:p>
          <a:p>
            <a:endParaRPr lang="en-US" dirty="0"/>
          </a:p>
          <a:p>
            <a:pPr lvl="4"/>
            <a:r>
              <a:rPr lang="en-US" sz="2800" dirty="0"/>
              <a:t>Overlapping terms:</a:t>
            </a:r>
          </a:p>
          <a:p>
            <a:pPr lvl="5"/>
            <a:r>
              <a:rPr lang="en-US" sz="2800" dirty="0"/>
              <a:t>CRIS (Current Research Information System)</a:t>
            </a:r>
          </a:p>
          <a:p>
            <a:pPr lvl="5"/>
            <a:r>
              <a:rPr lang="en-US" sz="2800" dirty="0"/>
              <a:t>RIS (Research Information System)</a:t>
            </a:r>
          </a:p>
          <a:p>
            <a:pPr lvl="5"/>
            <a:r>
              <a:rPr lang="en-US" sz="2800" dirty="0"/>
              <a:t>RNS (Research Networking System)</a:t>
            </a:r>
          </a:p>
          <a:p>
            <a:pPr lvl="5"/>
            <a:r>
              <a:rPr lang="en-US" sz="2800" dirty="0"/>
              <a:t>RPS (Research Profiling System)</a:t>
            </a:r>
          </a:p>
          <a:p>
            <a:pPr lvl="5"/>
            <a:r>
              <a:rPr lang="en-US" sz="2800" dirty="0"/>
              <a:t>FAR (Faculty Activity Reporting)</a:t>
            </a:r>
          </a:p>
          <a:p>
            <a:pPr lvl="4"/>
            <a:endParaRPr lang="en-US" sz="2800" dirty="0"/>
          </a:p>
          <a:p>
            <a:endParaRPr lang="en-US" dirty="0"/>
          </a:p>
        </p:txBody>
      </p:sp>
      <p:pic>
        <p:nvPicPr>
          <p:cNvPr id="4" name="Shape 256"/>
          <p:cNvPicPr preferRelativeResize="0"/>
          <p:nvPr/>
        </p:nvPicPr>
        <p:blipFill rotWithShape="1">
          <a:blip r:embed="rId3">
            <a:alphaModFix/>
          </a:blip>
          <a:srcRect/>
          <a:stretch/>
        </p:blipFill>
        <p:spPr>
          <a:xfrm>
            <a:off x="1419133" y="4001294"/>
            <a:ext cx="1290851" cy="1298278"/>
          </a:xfrm>
          <a:prstGeom prst="rect">
            <a:avLst/>
          </a:prstGeom>
          <a:noFill/>
          <a:ln>
            <a:noFill/>
          </a:ln>
        </p:spPr>
      </p:pic>
    </p:spTree>
    <p:extLst>
      <p:ext uri="{BB962C8B-B14F-4D97-AF65-F5344CB8AC3E}">
        <p14:creationId xmlns:p14="http://schemas.microsoft.com/office/powerpoint/2010/main" val="426294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9501"/>
          <a:stretch/>
        </p:blipFill>
        <p:spPr>
          <a:xfrm>
            <a:off x="1511301" y="860287"/>
            <a:ext cx="9023970" cy="6284568"/>
          </a:xfrm>
          <a:prstGeom prst="rect">
            <a:avLst/>
          </a:prstGeom>
        </p:spPr>
      </p:pic>
      <p:sp>
        <p:nvSpPr>
          <p:cNvPr id="2" name="Title 1"/>
          <p:cNvSpPr>
            <a:spLocks noGrp="1"/>
          </p:cNvSpPr>
          <p:nvPr>
            <p:ph type="title"/>
          </p:nvPr>
        </p:nvSpPr>
        <p:spPr/>
        <p:txBody>
          <a:bodyPr/>
          <a:lstStyle/>
          <a:p>
            <a:r>
              <a:rPr lang="en-US" dirty="0"/>
              <a:t>RIM Metadata</a:t>
            </a:r>
          </a:p>
        </p:txBody>
      </p:sp>
    </p:spTree>
    <p:extLst>
      <p:ext uri="{BB962C8B-B14F-4D97-AF65-F5344CB8AC3E}">
        <p14:creationId xmlns:p14="http://schemas.microsoft.com/office/powerpoint/2010/main" val="3187518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TotalTime>
  <Words>1797</Words>
  <Application>Microsoft Office PowerPoint</Application>
  <PresentationFormat>Widescreen</PresentationFormat>
  <Paragraphs>331</Paragraphs>
  <Slides>36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Franklin Gothic Medium Cond</vt:lpstr>
      <vt:lpstr>Roboto</vt:lpstr>
      <vt:lpstr>Roboto Condensed</vt:lpstr>
      <vt:lpstr>Sherman Sans</vt:lpstr>
      <vt:lpstr>Office Theme</vt:lpstr>
      <vt:lpstr>Libraries and the University Research Enterprise: An International Perspective</vt:lpstr>
      <vt:lpstr>OCLC: A global network of libraries</vt:lpstr>
      <vt:lpstr>OCLC Research</vt:lpstr>
      <vt:lpstr>OCLC Research Library Partnership (RLP)</vt:lpstr>
      <vt:lpstr>Research Information Management:  Defining RIM and the Library’s Role</vt:lpstr>
      <vt:lpstr>Report Description</vt:lpstr>
      <vt:lpstr>What is Research Information Management?</vt:lpstr>
      <vt:lpstr>Why call it Research Information Management? </vt:lpstr>
      <vt:lpstr>RIM Metadata</vt:lpstr>
      <vt:lpstr>RIM Uses</vt:lpstr>
      <vt:lpstr>La Trobe University (Victoria, Australia)</vt:lpstr>
      <vt:lpstr>PowerPoint Presentation</vt:lpstr>
      <vt:lpstr>La Trobe University Strategic Goals and Plans</vt:lpstr>
      <vt:lpstr>Initiatives and projects</vt:lpstr>
      <vt:lpstr>Australian Research Information  Management Landscape</vt:lpstr>
      <vt:lpstr>PowerPoint Presentation</vt:lpstr>
      <vt:lpstr>Syracuse University (Syracuse, NY, USA)</vt:lpstr>
      <vt:lpstr>Syracuse University Rim Goals</vt:lpstr>
      <vt:lpstr>Challenge 1: Identifying Expertise</vt:lpstr>
      <vt:lpstr>Challenge 2: Matching Funding</vt:lpstr>
      <vt:lpstr>Challenge 3: Reduce Burden</vt:lpstr>
      <vt:lpstr>Who?</vt:lpstr>
      <vt:lpstr>Institutional Collaborators</vt:lpstr>
      <vt:lpstr>Doing More. Together.</vt:lpstr>
      <vt:lpstr>Syracuse University Division of Responsibilities</vt:lpstr>
      <vt:lpstr>Libraries in Research Information Management</vt:lpstr>
      <vt:lpstr>Why Libraries?</vt:lpstr>
      <vt:lpstr>Librarian Skills </vt:lpstr>
      <vt:lpstr>Author Disambiguation in Publications</vt:lpstr>
      <vt:lpstr>Information Market</vt:lpstr>
      <vt:lpstr>Survey on Global RIM Practices</vt:lpstr>
      <vt:lpstr>What?</vt:lpstr>
      <vt:lpstr>Who?</vt:lpstr>
      <vt:lpstr>Who Should Participate?</vt:lpstr>
      <vt:lpstr>Survey Timeline</vt:lpstr>
      <vt:lpstr>Questions?</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Libraries and the University Research Enterprise: An International Perspective</dc:title>
  <dc:creator>Anne E. Rauh</dc:creator>
  <cp:lastModifiedBy>McNicol,Jeanette</cp:lastModifiedBy>
  <cp:revision>19</cp:revision>
  <dcterms:created xsi:type="dcterms:W3CDTF">2017-10-30T16:26:46Z</dcterms:created>
  <dcterms:modified xsi:type="dcterms:W3CDTF">2019-02-15T22:08:54Z</dcterms:modified>
</cp:coreProperties>
</file>