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42"/>
  </p:notesMasterIdLst>
  <p:sldIdLst>
    <p:sldId id="256" r:id="rId3"/>
    <p:sldId id="258" r:id="rId4"/>
    <p:sldId id="259" r:id="rId5"/>
    <p:sldId id="260" r:id="rId6"/>
    <p:sldId id="261" r:id="rId7"/>
    <p:sldId id="262" r:id="rId8"/>
    <p:sldId id="264" r:id="rId9"/>
    <p:sldId id="302" r:id="rId10"/>
    <p:sldId id="266" r:id="rId11"/>
    <p:sldId id="298" r:id="rId12"/>
    <p:sldId id="269" r:id="rId13"/>
    <p:sldId id="270" r:id="rId14"/>
    <p:sldId id="299" r:id="rId15"/>
    <p:sldId id="300" r:id="rId16"/>
    <p:sldId id="30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5" r:id="rId34"/>
    <p:sldId id="296" r:id="rId35"/>
    <p:sldId id="297" r:id="rId36"/>
    <p:sldId id="290" r:id="rId37"/>
    <p:sldId id="291" r:id="rId38"/>
    <p:sldId id="292" r:id="rId39"/>
    <p:sldId id="293" r:id="rId40"/>
    <p:sldId id="294" r:id="rId41"/>
  </p:sldIdLst>
  <p:sldSz cx="9144000" cy="5143500" type="screen16x9"/>
  <p:notesSz cx="9305925" cy="70199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5D5"/>
    <a:srgbClr val="0BD5CC"/>
    <a:srgbClr val="0CA8D5"/>
    <a:srgbClr val="11A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F18A4C-5F2B-45CD-80A2-21FC58E26731}">
  <a:tblStyle styleId="{04F18A4C-5F2B-45CD-80A2-21FC58E2673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D7ACAE6D-BC5E-49CB-9A81-EC97CC7DCB36}" styleName="Table_1">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1"/>
    <p:restoredTop sz="86371"/>
  </p:normalViewPr>
  <p:slideViewPr>
    <p:cSldViewPr snapToGrid="0" snapToObjects="1">
      <p:cViewPr varScale="1">
        <p:scale>
          <a:sx n="82" d="100"/>
          <a:sy n="82" d="100"/>
        </p:scale>
        <p:origin x="108" y="3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32567" cy="35262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71742" y="0"/>
            <a:ext cx="4032567" cy="35262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47938" y="877887"/>
            <a:ext cx="421004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667303"/>
            <a:ext cx="4032567" cy="35262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71742" y="6667303"/>
            <a:ext cx="4032567" cy="352620"/>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88" name="Shape 188"/>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Academic researchers in history and social sciences - may be looking at the actual </a:t>
            </a:r>
            <a:r>
              <a:rPr lang="en-US" sz="1200" b="1" i="0" u="none" strike="noStrike" cap="none">
                <a:solidFill>
                  <a:schemeClr val="dk1"/>
                </a:solidFill>
                <a:latin typeface="Calibri"/>
                <a:ea typeface="Calibri"/>
                <a:cs typeface="Calibri"/>
                <a:sym typeface="Calibri"/>
              </a:rPr>
              <a:t>content</a:t>
            </a:r>
            <a:r>
              <a:rPr lang="en-US" sz="1200" b="0" i="0" u="none" strike="noStrike" cap="none">
                <a:solidFill>
                  <a:schemeClr val="dk1"/>
                </a:solidFill>
                <a:latin typeface="Calibri"/>
                <a:ea typeface="Calibri"/>
                <a:cs typeface="Calibri"/>
                <a:sym typeface="Calibri"/>
              </a:rPr>
              <a:t> of web pages - looking for information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Digital humanists and data analysts - using web archives for data and text mining</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Web and computer scientists - technology development, systems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5271742" y="6667303"/>
            <a:ext cx="4032600" cy="352498"/>
          </a:xfrm>
          <a:prstGeom prst="rect">
            <a:avLst/>
          </a:prstGeom>
          <a:noFill/>
          <a:ln>
            <a:noFill/>
          </a:ln>
        </p:spPr>
        <p:txBody>
          <a:bodyPr lIns="93275" tIns="46625" rIns="93275" bIns="46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marL="457200" lvl="0" indent="-304800" rtl="0">
              <a:spcBef>
                <a:spcPts val="0"/>
              </a:spcBef>
              <a:buSzPct val="100000"/>
              <a:buFont typeface="Arial"/>
              <a:buChar char="•"/>
            </a:pPr>
            <a:r>
              <a:rPr lang="en-US" b="1" dirty="0">
                <a:latin typeface="Arial"/>
                <a:ea typeface="Arial"/>
                <a:cs typeface="Arial"/>
                <a:sym typeface="Arial"/>
              </a:rPr>
              <a:t>Navigational</a:t>
            </a:r>
            <a:r>
              <a:rPr lang="en-US" dirty="0">
                <a:latin typeface="Arial"/>
                <a:ea typeface="Arial"/>
                <a:cs typeface="Arial"/>
                <a:sym typeface="Arial"/>
              </a:rPr>
              <a:t>: find a specific website that the user already has in mind</a:t>
            </a:r>
          </a:p>
          <a:p>
            <a:pPr marL="457200" lvl="0" indent="-304800" rtl="0">
              <a:spcBef>
                <a:spcPts val="0"/>
              </a:spcBef>
              <a:buSzPct val="100000"/>
              <a:buFont typeface="Arial"/>
              <a:buChar char="•"/>
            </a:pPr>
            <a:r>
              <a:rPr lang="en-US" b="1" dirty="0">
                <a:latin typeface="Arial"/>
                <a:ea typeface="Arial"/>
                <a:cs typeface="Arial"/>
                <a:sym typeface="Arial"/>
              </a:rPr>
              <a:t>Informational: </a:t>
            </a:r>
            <a:r>
              <a:rPr lang="en-US" dirty="0">
                <a:latin typeface="Arial"/>
                <a:ea typeface="Arial"/>
                <a:cs typeface="Arial"/>
                <a:sym typeface="Arial"/>
              </a:rPr>
              <a:t>collect information about a topic from multiple sources</a:t>
            </a:r>
          </a:p>
          <a:p>
            <a:pPr marL="457200" lvl="0" indent="-304800" rtl="0">
              <a:spcBef>
                <a:spcPts val="0"/>
              </a:spcBef>
              <a:buSzPct val="100000"/>
              <a:buFont typeface="Arial"/>
              <a:buChar char="•"/>
            </a:pPr>
            <a:r>
              <a:rPr lang="en-US" b="1" dirty="0">
                <a:latin typeface="Arial"/>
                <a:ea typeface="Arial"/>
                <a:cs typeface="Arial"/>
                <a:sym typeface="Arial"/>
              </a:rPr>
              <a:t>Transactional: </a:t>
            </a:r>
            <a:r>
              <a:rPr lang="en-US" dirty="0">
                <a:latin typeface="Arial"/>
                <a:ea typeface="Arial"/>
                <a:cs typeface="Arial"/>
                <a:sym typeface="Arial"/>
              </a:rPr>
              <a:t>perform a web-mediated activity such as downloading a file, which is often a first step to combining large amounts of data across multiple web archives</a:t>
            </a:r>
          </a:p>
          <a:p>
            <a:pPr lvl="0">
              <a:spcBef>
                <a:spcPts val="0"/>
              </a:spcBef>
              <a:buNone/>
            </a:pPr>
            <a:endParaRPr dirty="0"/>
          </a:p>
        </p:txBody>
      </p:sp>
      <p:sp>
        <p:nvSpPr>
          <p:cNvPr id="282" name="Shape 282"/>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R="0" lvl="0" algn="l" rtl="0">
              <a:spcBef>
                <a:spcPts val="0"/>
              </a:spcBef>
              <a:spcAft>
                <a:spcPts val="0"/>
              </a:spcAft>
              <a:buNone/>
            </a:pPr>
            <a:r>
              <a:rPr lang="en-US" dirty="0"/>
              <a:t>raw data presents a high barrier to use by those new to web archiving - user friendly interfaces are desirable with federated searching across archives. On the other hand, researchers want to be able to extract and re-purpose the data - it needs to be flexible. </a:t>
            </a:r>
          </a:p>
          <a:p>
            <a:pPr marR="0" lvl="0" algn="l" rtl="0">
              <a:spcBef>
                <a:spcPts val="0"/>
              </a:spcBef>
              <a:spcAft>
                <a:spcPts val="0"/>
              </a:spcAft>
              <a:buNone/>
            </a:pPr>
            <a:r>
              <a:rPr lang="en-US" dirty="0"/>
              <a:t>Meghan Dougherty has talked about the need for more engagement between practitioners and researchers, but that engagement extends further in relation to metadata - researchers want to be able to access and add their own metadata</a:t>
            </a:r>
          </a:p>
          <a:p>
            <a:pPr marR="0" lvl="0" algn="l" rtl="0">
              <a:spcBef>
                <a:spcPts val="0"/>
              </a:spcBef>
              <a:spcAft>
                <a:spcPts val="0"/>
              </a:spcAft>
              <a:buNone/>
            </a:pPr>
            <a:r>
              <a:rPr lang="en-US" dirty="0"/>
              <a:t>Users want clarity about access and re-use...at least, as much as we can give them.</a:t>
            </a:r>
          </a:p>
          <a:p>
            <a:pPr marR="0" lvl="0" algn="l" rtl="0">
              <a:spcBef>
                <a:spcPts val="0"/>
              </a:spcBef>
              <a:spcAft>
                <a:spcPts val="0"/>
              </a:spcAft>
              <a:buNone/>
            </a:pPr>
            <a:r>
              <a:rPr lang="en-US" dirty="0"/>
              <a:t>Archived vs. live</a:t>
            </a:r>
          </a:p>
          <a:p>
            <a:pPr marR="0" lvl="0" algn="l" rtl="0">
              <a:spcBef>
                <a:spcPts val="0"/>
              </a:spcBef>
              <a:spcAft>
                <a:spcPts val="0"/>
              </a:spcAft>
              <a:buNone/>
            </a:pPr>
            <a:r>
              <a:rPr lang="en-US" dirty="0"/>
              <a:t>Adding context (will come up again soon) is highly important. Users want subject and topic information.</a:t>
            </a:r>
          </a:p>
          <a:p>
            <a:pPr marR="0" lvl="0" algn="l" rtl="0">
              <a:spcBef>
                <a:spcPts val="0"/>
              </a:spcBef>
              <a:spcAft>
                <a:spcPts val="0"/>
              </a:spcAft>
              <a:buNone/>
            </a:pPr>
            <a:endParaRPr dirty="0"/>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5271742" y="6667303"/>
            <a:ext cx="4032600" cy="352498"/>
          </a:xfrm>
          <a:prstGeom prst="rect">
            <a:avLst/>
          </a:prstGeom>
          <a:noFill/>
          <a:ln>
            <a:noFill/>
          </a:ln>
        </p:spPr>
        <p:txBody>
          <a:bodyPr lIns="93275" tIns="46625" rIns="93275" bIns="46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1861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marL="457200" lvl="0" indent="-228600" rtl="0">
              <a:spcBef>
                <a:spcPts val="0"/>
              </a:spcBef>
              <a:buSzPct val="100000"/>
              <a:buChar char="-"/>
            </a:pPr>
            <a:r>
              <a:rPr lang="en-US"/>
              <a:t>Provenance from users’ perspectives: why, when and by whom a website was created and collected</a:t>
            </a:r>
          </a:p>
        </p:txBody>
      </p:sp>
      <p:sp>
        <p:nvSpPr>
          <p:cNvPr id="291" name="Shape 291"/>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14</a:t>
            </a:fld>
            <a:endParaRPr lang="en-US"/>
          </a:p>
        </p:txBody>
      </p:sp>
    </p:spTree>
    <p:extLst>
      <p:ext uri="{BB962C8B-B14F-4D97-AF65-F5344CB8AC3E}">
        <p14:creationId xmlns:p14="http://schemas.microsoft.com/office/powerpoint/2010/main" val="46202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Much of this was confirmed by our review of institution-specific metadata guidelines.</a:t>
            </a:r>
          </a:p>
        </p:txBody>
      </p:sp>
      <p:sp>
        <p:nvSpPr>
          <p:cNvPr id="297" name="Shape 297"/>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01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dirty="0"/>
              <a:t>Websites are messy. No standards for presentation</a:t>
            </a:r>
            <a:r>
              <a:rPr lang="en-US" baseline="0" dirty="0"/>
              <a:t> of data elements such as exist for published materials. </a:t>
            </a:r>
          </a:p>
          <a:p>
            <a:pPr marL="0" marR="0" lvl="0" indent="0" algn="l" rtl="0">
              <a:spcBef>
                <a:spcPts val="0"/>
              </a:spcBef>
              <a:buClr>
                <a:schemeClr val="dk1"/>
              </a:buClr>
              <a:buSzPct val="25000"/>
              <a:buFont typeface="Calibri"/>
              <a:buNone/>
            </a:pPr>
            <a:r>
              <a:rPr lang="en-US" baseline="0" dirty="0"/>
              <a:t>How does a metadata practitioner decide which elements of a site are most important to translate into metadata? And then how to formulate the content of each of those elements?</a:t>
            </a:r>
          </a:p>
          <a:p>
            <a:pPr marL="0" marR="0" lvl="0" indent="0" algn="l" rtl="0">
              <a:spcBef>
                <a:spcPts val="0"/>
              </a:spcBef>
              <a:buClr>
                <a:schemeClr val="dk1"/>
              </a:buClr>
              <a:buSzPct val="25000"/>
              <a:buFont typeface="Calibri"/>
              <a:buNone/>
            </a:pPr>
            <a:endParaRPr dirty="0"/>
          </a:p>
        </p:txBody>
      </p:sp>
      <p:sp>
        <p:nvSpPr>
          <p:cNvPr id="308" name="Shape 308"/>
          <p:cNvSpPr>
            <a:spLocks noGrp="1" noRot="1" noChangeAspect="1"/>
          </p:cNvSpPr>
          <p:nvPr>
            <p:ph type="sldImg" idx="2"/>
          </p:nvPr>
        </p:nvSpPr>
        <p:spPr>
          <a:xfrm>
            <a:off x="2547938" y="877887"/>
            <a:ext cx="4210048"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3" name="Shape 313"/>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319" name="Shape 31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R="0" lvl="0" algn="l" rtl="0">
              <a:spcBef>
                <a:spcPts val="0"/>
              </a:spcBef>
              <a:buNone/>
            </a:pPr>
            <a:endParaRPr/>
          </a:p>
        </p:txBody>
      </p:sp>
      <p:sp>
        <p:nvSpPr>
          <p:cNvPr id="324" name="Shape 32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for most institutions the publisher was optional; for others it was mandatory.</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And hey, what does “place of publication” mean on the web?</a:t>
            </a:r>
          </a:p>
        </p:txBody>
      </p:sp>
      <p:sp>
        <p:nvSpPr>
          <p:cNvPr id="330" name="Shape 330"/>
          <p:cNvSpPr txBox="1">
            <a:spLocks noGrp="1"/>
          </p:cNvSpPr>
          <p:nvPr>
            <p:ph type="sldNum" idx="12"/>
          </p:nvPr>
        </p:nvSpPr>
        <p:spPr>
          <a:xfrm>
            <a:off x="5271742" y="6667303"/>
            <a:ext cx="4032600" cy="352499"/>
          </a:xfrm>
          <a:prstGeom prst="rect">
            <a:avLst/>
          </a:prstGeom>
          <a:noFill/>
          <a:ln>
            <a:noFill/>
          </a:ln>
        </p:spPr>
        <p:txBody>
          <a:bodyPr lIns="93275" tIns="46625" rIns="93275" bIns="46625"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4" name="Shape 204"/>
          <p:cNvSpPr>
            <a:spLocks noGrp="1" noRot="1" noChangeAspect="1"/>
          </p:cNvSpPr>
          <p:nvPr>
            <p:ph type="sldImg" idx="2"/>
          </p:nvPr>
        </p:nvSpPr>
        <p:spPr>
          <a:xfrm>
            <a:off x="2547938" y="877887"/>
            <a:ext cx="421004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2547938" y="877887"/>
            <a:ext cx="4209900" cy="2368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rtl="0">
              <a:spcBef>
                <a:spcPts val="0"/>
              </a:spcBef>
              <a:buNone/>
            </a:pPr>
            <a:endParaRPr/>
          </a:p>
        </p:txBody>
      </p:sp>
      <p:sp>
        <p:nvSpPr>
          <p:cNvPr id="356" name="Shape 356"/>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rtl="0">
              <a:spcBef>
                <a:spcPts val="0"/>
              </a:spcBef>
              <a:buClr>
                <a:schemeClr val="dk1"/>
              </a:buClr>
              <a:buSzPct val="25000"/>
              <a:buFont typeface="Calibri"/>
              <a:buNone/>
            </a:pPr>
            <a:fld id="{00000000-1234-1234-1234-123412341234}" type="slidenum">
              <a:rPr lang="en-US"/>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rtl="0">
              <a:spcBef>
                <a:spcPts val="0"/>
              </a:spcBef>
              <a:buNone/>
            </a:pPr>
            <a:endParaRPr/>
          </a:p>
        </p:txBody>
      </p:sp>
      <p:sp>
        <p:nvSpPr>
          <p:cNvPr id="363" name="Shape 363"/>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rtl="0">
              <a:spcBef>
                <a:spcPts val="0"/>
              </a:spcBef>
              <a:buClr>
                <a:schemeClr val="dk1"/>
              </a:buClr>
              <a:buSzPct val="25000"/>
              <a:buFont typeface="Calibri"/>
              <a:buNone/>
            </a:pPr>
            <a:fld id="{00000000-1234-1234-1234-123412341234}" type="slidenum">
              <a:rPr lang="en-US"/>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2547938" y="877887"/>
            <a:ext cx="4209900" cy="2368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2547938" y="877887"/>
            <a:ext cx="4209900" cy="2368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rtl="0">
              <a:spcBef>
                <a:spcPts val="0"/>
              </a:spcBef>
              <a:buNone/>
            </a:pPr>
            <a:endParaRPr/>
          </a:p>
        </p:txBody>
      </p:sp>
      <p:sp>
        <p:nvSpPr>
          <p:cNvPr id="417" name="Shape 417"/>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rtl="0">
              <a:spcBef>
                <a:spcPts val="0"/>
              </a:spcBef>
              <a:buClr>
                <a:schemeClr val="dk1"/>
              </a:buClr>
              <a:buSzPct val="25000"/>
              <a:buFont typeface="Calibri"/>
              <a:buNone/>
            </a:pPr>
            <a:fld id="{00000000-1234-1234-1234-123412341234}" type="slidenum">
              <a:rPr lang="en-US"/>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24" name="Shape 42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5271742" y="6667303"/>
            <a:ext cx="4032600" cy="352498"/>
          </a:xfrm>
          <a:prstGeom prst="rect">
            <a:avLst/>
          </a:prstGeom>
          <a:noFill/>
          <a:ln>
            <a:noFill/>
          </a:ln>
        </p:spPr>
        <p:txBody>
          <a:bodyPr lIns="93275" tIns="46625" rIns="93275" bIns="46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6" name="Shape 436"/>
          <p:cNvSpPr>
            <a:spLocks noGrp="1" noRot="1" noChangeAspect="1"/>
          </p:cNvSpPr>
          <p:nvPr>
            <p:ph type="sldImg" idx="2"/>
          </p:nvPr>
        </p:nvSpPr>
        <p:spPr>
          <a:xfrm>
            <a:off x="2547938" y="877887"/>
            <a:ext cx="4209900" cy="23684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1" name="Shape 441"/>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2547938" y="877887"/>
            <a:ext cx="4209900" cy="2368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2547938" y="877887"/>
            <a:ext cx="4209900" cy="2368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0" name="Shape 230"/>
          <p:cNvSpPr>
            <a:spLocks noGrp="1" noRot="1" noChangeAspect="1"/>
          </p:cNvSpPr>
          <p:nvPr>
            <p:ph type="sldImg" idx="2"/>
          </p:nvPr>
        </p:nvSpPr>
        <p:spPr>
          <a:xfrm>
            <a:off x="2547938" y="877887"/>
            <a:ext cx="4209900" cy="23684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txBox="1">
            <a:spLocks noGrp="1"/>
          </p:cNvSpPr>
          <p:nvPr>
            <p:ph type="sldNum" idx="12"/>
          </p:nvPr>
        </p:nvSpPr>
        <p:spPr>
          <a:xfrm>
            <a:off x="5271742" y="6667303"/>
            <a:ext cx="4032600" cy="35250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dirty="0"/>
              <a:t>Created two literature reviews, one focused on end users needs and the other on metadata practitioners. We recognized at the outset of our work that this was a necessary prelude to defining best practices.</a:t>
            </a:r>
          </a:p>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Purpose of report is to inform community-wide understanding of document user needs and behaviors. This will serve as evidence to determine best practice guidelines for web archiving metadata. </a:t>
            </a:r>
          </a:p>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dirty="0"/>
              <a:t> We identified and gathered over 60 articles, reports, blog posts, conference presentations, and social media exchanges  that were related to in some way to metadata needs for users and practitioners of web archives.</a:t>
            </a:r>
          </a:p>
          <a:p>
            <a:pPr lvl="0" rtl="0">
              <a:spcBef>
                <a:spcPts val="0"/>
              </a:spcBef>
              <a:buClr>
                <a:schemeClr val="dk1"/>
              </a:buClr>
              <a:buSzPct val="25000"/>
              <a:buFont typeface="Calibri"/>
              <a:buNone/>
            </a:pPr>
            <a:endParaRPr lang="en-US" dirty="0"/>
          </a:p>
          <a:p>
            <a:pPr lvl="0" rtl="0">
              <a:spcBef>
                <a:spcPts val="0"/>
              </a:spcBef>
              <a:buClr>
                <a:schemeClr val="dk1"/>
              </a:buClr>
              <a:buSzPct val="25000"/>
              <a:buFont typeface="Calibri"/>
              <a:buNone/>
            </a:pPr>
            <a:r>
              <a:rPr lang="en-US" dirty="0"/>
              <a:t>From abstracts we created a synthesis of findings based on main topics that emerged from readings.</a:t>
            </a:r>
          </a:p>
          <a:p>
            <a:pPr marL="0" marR="0" lvl="0" indent="0" algn="l" rtl="0">
              <a:spcBef>
                <a:spcPts val="0"/>
              </a:spcBef>
              <a:buClr>
                <a:schemeClr val="dk1"/>
              </a:buClr>
              <a:buSzPct val="25000"/>
              <a:buFont typeface="Arial"/>
              <a:buNone/>
            </a:pPr>
            <a:endParaRPr lang="en-US" dirty="0"/>
          </a:p>
        </p:txBody>
      </p:sp>
      <p:sp>
        <p:nvSpPr>
          <p:cNvPr id="256" name="Shape 256"/>
          <p:cNvSpPr>
            <a:spLocks noGrp="1" noRot="1" noChangeAspect="1"/>
          </p:cNvSpPr>
          <p:nvPr>
            <p:ph type="sldImg" idx="2"/>
          </p:nvPr>
        </p:nvSpPr>
        <p:spPr>
          <a:xfrm>
            <a:off x="953320" y="877790"/>
            <a:ext cx="7399500" cy="236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dirty="0"/>
              <a:t>Various topologies in the literature. Primarily focused on academic-</a:t>
            </a:r>
            <a:r>
              <a:rPr lang="en-US" dirty="0" err="1"/>
              <a:t>ish</a:t>
            </a:r>
            <a:r>
              <a:rPr lang="en-US" dirty="0"/>
              <a:t> research. Some national libraries have conducted studies including the general public, but not much detail is known about them.</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62" name="Shape 262"/>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7244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3163890" y="0"/>
            <a:ext cx="5980110" cy="1060063"/>
          </a:xfrm>
          <a:prstGeom prst="rect">
            <a:avLst/>
          </a:prstGeom>
          <a:noFill/>
          <a:ln>
            <a:noFill/>
          </a:ln>
        </p:spPr>
      </p:pic>
      <p:sp>
        <p:nvSpPr>
          <p:cNvPr id="13" name="Shape 13"/>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4" name="Shape 14"/>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 name="Shape 15"/>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 name="Shape 16"/>
          <p:cNvSpPr/>
          <p:nvPr/>
        </p:nvSpPr>
        <p:spPr>
          <a:xfrm>
            <a:off x="0" y="0"/>
            <a:ext cx="3190873" cy="1060063"/>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7" name="Shape 17"/>
          <p:cNvSpPr txBox="1">
            <a:spLocks noGrp="1"/>
          </p:cNvSpPr>
          <p:nvPr>
            <p:ph type="body" idx="1"/>
          </p:nvPr>
        </p:nvSpPr>
        <p:spPr>
          <a:xfrm>
            <a:off x="1" y="1329875"/>
            <a:ext cx="3582591" cy="569387"/>
          </a:xfrm>
          <a:prstGeom prst="rect">
            <a:avLst/>
          </a:prstGeom>
          <a:solidFill>
            <a:schemeClr val="accent2"/>
          </a:solid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6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body" idx="2"/>
          </p:nvPr>
        </p:nvSpPr>
        <p:spPr>
          <a:xfrm>
            <a:off x="779470" y="1852400"/>
            <a:ext cx="7754769" cy="1234771"/>
          </a:xfrm>
          <a:prstGeom prst="rect">
            <a:avLst/>
          </a:prstGeom>
          <a:noFill/>
          <a:ln w="101600" cap="flat" cmpd="sng">
            <a:solidFill>
              <a:schemeClr val="accent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Arial"/>
              <a:buNone/>
              <a:defRPr sz="4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9" name="Shape 19"/>
          <p:cNvPicPr preferRelativeResize="0"/>
          <p:nvPr/>
        </p:nvPicPr>
        <p:blipFill rotWithShape="1">
          <a:blip r:embed="rId3">
            <a:alphaModFix/>
          </a:blip>
          <a:srcRect/>
          <a:stretch/>
        </p:blipFill>
        <p:spPr>
          <a:xfrm>
            <a:off x="8310053" y="4817244"/>
            <a:ext cx="687170" cy="218718"/>
          </a:xfrm>
          <a:prstGeom prst="rect">
            <a:avLst/>
          </a:prstGeom>
          <a:noFill/>
          <a:ln>
            <a:noFill/>
          </a:ln>
        </p:spPr>
      </p:pic>
      <p:sp>
        <p:nvSpPr>
          <p:cNvPr id="20" name="Shape 20"/>
          <p:cNvSpPr txBox="1">
            <a:spLocks noGrp="1"/>
          </p:cNvSpPr>
          <p:nvPr>
            <p:ph type="body" idx="3"/>
          </p:nvPr>
        </p:nvSpPr>
        <p:spPr>
          <a:xfrm>
            <a:off x="728693" y="3206972"/>
            <a:ext cx="1860270" cy="40010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4"/>
          </p:nvPr>
        </p:nvSpPr>
        <p:spPr>
          <a:xfrm>
            <a:off x="728695" y="3613839"/>
            <a:ext cx="1364721" cy="307777"/>
          </a:xfrm>
          <a:prstGeom prst="rect">
            <a:avLst/>
          </a:prstGeom>
          <a:noFill/>
          <a:ln>
            <a:noFill/>
          </a:ln>
        </p:spPr>
        <p:txBody>
          <a:bodyPr lIns="91425" tIns="91425" rIns="91425" bIns="91425" anchor="t" anchorCtr="0"/>
          <a:lstStyle>
            <a:lvl1pPr marL="0" marR="0" lvl="0" indent="0" algn="l" rtl="0">
              <a:lnSpc>
                <a:spcPct val="100000"/>
              </a:lnSpc>
              <a:spcBef>
                <a:spcPts val="340"/>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p:nvPr/>
        </p:nvSpPr>
        <p:spPr>
          <a:xfrm>
            <a:off x="3136900" y="0"/>
            <a:ext cx="445691" cy="1060063"/>
          </a:xfrm>
          <a:prstGeom prst="rect">
            <a:avLst/>
          </a:prstGeom>
          <a:solidFill>
            <a:srgbClr val="00AFD7">
              <a:alpha val="6196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0" y="0"/>
            <a:ext cx="9144000" cy="5143499"/>
          </a:xfrm>
          <a:prstGeom prst="rect">
            <a:avLst/>
          </a:prstGeom>
          <a:noFill/>
          <a:ln>
            <a:noFill/>
          </a:ln>
        </p:spPr>
        <p:txBody>
          <a:bodyPr lIns="91425" tIns="91425" rIns="91425" bIns="91425" anchor="ctr" anchorCtr="0"/>
          <a:lstStyle>
            <a:lvl1pPr marL="0" marR="0" lvl="0" indent="0" algn="l" rtl="0">
              <a:lnSpc>
                <a:spcPct val="100000"/>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1"/>
          </p:nvPr>
        </p:nvSpPr>
        <p:spPr>
          <a:xfrm>
            <a:off x="7583489" y="-15477"/>
            <a:ext cx="433386" cy="5174456"/>
          </a:xfrm>
          <a:prstGeom prst="rect">
            <a:avLst/>
          </a:prstGeom>
          <a:solidFill>
            <a:schemeClr val="accent1">
              <a:alpha val="76862"/>
            </a:scheme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3"/>
          </p:nvPr>
        </p:nvSpPr>
        <p:spPr>
          <a:xfrm>
            <a:off x="8016878" y="-15477"/>
            <a:ext cx="1127125" cy="5174456"/>
          </a:xfrm>
          <a:prstGeom prst="rect">
            <a:avLst/>
          </a:prstGeom>
          <a:solidFill>
            <a:schemeClr val="accent1"/>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body" idx="4"/>
          </p:nvPr>
        </p:nvSpPr>
        <p:spPr>
          <a:xfrm>
            <a:off x="-14111" y="3748282"/>
            <a:ext cx="6153149" cy="715580"/>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480"/>
              </a:spcBef>
              <a:spcAft>
                <a:spcPts val="0"/>
              </a:spcAft>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5"/>
          </p:nvPr>
        </p:nvSpPr>
        <p:spPr>
          <a:xfrm>
            <a:off x="534916" y="4085464"/>
            <a:ext cx="5610226" cy="26431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7" name="Shape 87"/>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 - 1">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240430" y="194731"/>
            <a:ext cx="3980965" cy="781047"/>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rgbClr val="236192"/>
              </a:buClr>
              <a:buFont typeface="Arial"/>
              <a:buNone/>
              <a:defRPr sz="32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body" idx="2"/>
          </p:nvPr>
        </p:nvSpPr>
        <p:spPr>
          <a:xfrm>
            <a:off x="240613" y="990754"/>
            <a:ext cx="3887786" cy="30428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3"/>
          </p:nvPr>
        </p:nvSpPr>
        <p:spPr>
          <a:xfrm>
            <a:off x="240430" y="1267825"/>
            <a:ext cx="3887786" cy="26927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4"/>
          </p:nvPr>
        </p:nvSpPr>
        <p:spPr>
          <a:xfrm>
            <a:off x="240430" y="1508233"/>
            <a:ext cx="3887786" cy="22911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236192"/>
              </a:buClr>
              <a:buFont typeface="Arial"/>
              <a:buNone/>
              <a:defRPr sz="1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Shape 93" descr="ppt-because-pattern.psd"/>
          <p:cNvPicPr preferRelativeResize="0"/>
          <p:nvPr/>
        </p:nvPicPr>
        <p:blipFill rotWithShape="1">
          <a:blip r:embed="rId2">
            <a:alphaModFix/>
          </a:blip>
          <a:srcRect b="6979"/>
          <a:stretch/>
        </p:blipFill>
        <p:spPr>
          <a:xfrm>
            <a:off x="4546828" y="0"/>
            <a:ext cx="4597172" cy="4081669"/>
          </a:xfrm>
          <a:prstGeom prst="rect">
            <a:avLst/>
          </a:prstGeom>
          <a:noFill/>
          <a:ln>
            <a:noFill/>
          </a:ln>
        </p:spPr>
      </p:pic>
      <p:sp>
        <p:nvSpPr>
          <p:cNvPr id="94" name="Shape 94"/>
          <p:cNvSpPr/>
          <p:nvPr/>
        </p:nvSpPr>
        <p:spPr>
          <a:xfrm rot="10800000">
            <a:off x="11336" y="3929399"/>
            <a:ext cx="9144000" cy="179783"/>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3D527F"/>
              </a:solidFill>
              <a:latin typeface="Calibri"/>
              <a:ea typeface="Calibri"/>
              <a:cs typeface="Calibri"/>
              <a:sym typeface="Calibri"/>
            </a:endParaRPr>
          </a:p>
        </p:txBody>
      </p:sp>
      <p:pic>
        <p:nvPicPr>
          <p:cNvPr id="95" name="Shape 95" descr="OCLC_H_PMS.eps"/>
          <p:cNvPicPr preferRelativeResize="0"/>
          <p:nvPr/>
        </p:nvPicPr>
        <p:blipFill rotWithShape="1">
          <a:blip r:embed="rId3">
            <a:alphaModFix/>
          </a:blip>
          <a:srcRect/>
          <a:stretch/>
        </p:blipFill>
        <p:spPr>
          <a:xfrm>
            <a:off x="7377452" y="4379980"/>
            <a:ext cx="1498089" cy="488093"/>
          </a:xfrm>
          <a:prstGeom prst="rect">
            <a:avLst/>
          </a:prstGeom>
          <a:noFill/>
          <a:ln>
            <a:noFill/>
          </a:ln>
        </p:spPr>
      </p:pic>
      <p:pic>
        <p:nvPicPr>
          <p:cNvPr id="96" name="Shape 96"/>
          <p:cNvPicPr preferRelativeResize="0"/>
          <p:nvPr/>
        </p:nvPicPr>
        <p:blipFill rotWithShape="1">
          <a:blip r:embed="rId4">
            <a:alphaModFix/>
          </a:blip>
          <a:srcRect t="1" b="5032"/>
          <a:stretch/>
        </p:blipFill>
        <p:spPr>
          <a:xfrm>
            <a:off x="240429" y="4456548"/>
            <a:ext cx="625385" cy="300449"/>
          </a:xfrm>
          <a:prstGeom prst="rect">
            <a:avLst/>
          </a:prstGeom>
          <a:noFill/>
          <a:ln>
            <a:noFill/>
          </a:ln>
        </p:spPr>
      </p:pic>
      <p:pic>
        <p:nvPicPr>
          <p:cNvPr id="97" name="Shape 97"/>
          <p:cNvPicPr preferRelativeResize="0"/>
          <p:nvPr/>
        </p:nvPicPr>
        <p:blipFill rotWithShape="1">
          <a:blip r:embed="rId5">
            <a:alphaModFix/>
          </a:blip>
          <a:srcRect/>
          <a:stretch/>
        </p:blipFill>
        <p:spPr>
          <a:xfrm>
            <a:off x="226139" y="4475989"/>
            <a:ext cx="608901" cy="3246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ew Section">
    <p:spTree>
      <p:nvGrpSpPr>
        <p:cNvPr id="1" name="Shape 99"/>
        <p:cNvGrpSpPr/>
        <p:nvPr/>
      </p:nvGrpSpPr>
      <p:grpSpPr>
        <a:xfrm>
          <a:off x="0" y="0"/>
          <a:ext cx="0" cy="0"/>
          <a:chOff x="0" y="0"/>
          <a:chExt cx="0" cy="0"/>
        </a:xfrm>
      </p:grpSpPr>
      <p:sp>
        <p:nvSpPr>
          <p:cNvPr id="100" name="Shape 100"/>
          <p:cNvSpPr/>
          <p:nvPr/>
        </p:nvSpPr>
        <p:spPr>
          <a:xfrm>
            <a:off x="0" y="0"/>
            <a:ext cx="9144000" cy="51434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117"/>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1" name="Shape 101"/>
          <p:cNvSpPr txBox="1">
            <a:spLocks noGrp="1"/>
          </p:cNvSpPr>
          <p:nvPr>
            <p:ph type="body" idx="1"/>
          </p:nvPr>
        </p:nvSpPr>
        <p:spPr>
          <a:xfrm>
            <a:off x="315259" y="831062"/>
            <a:ext cx="8174099" cy="7011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176213" y="638175"/>
            <a:ext cx="265198" cy="4505399"/>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3"/>
          </p:nvPr>
        </p:nvSpPr>
        <p:spPr>
          <a:xfrm>
            <a:off x="8411956" y="638177"/>
            <a:ext cx="265198" cy="4074599"/>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4" name="Shape 104"/>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Bullet">
    <p:spTree>
      <p:nvGrpSpPr>
        <p:cNvPr id="1" name="Shape 105"/>
        <p:cNvGrpSpPr/>
        <p:nvPr/>
      </p:nvGrpSpPr>
      <p:grpSpPr>
        <a:xfrm>
          <a:off x="0" y="0"/>
          <a:ext cx="0" cy="0"/>
          <a:chOff x="0" y="0"/>
          <a:chExt cx="0" cy="0"/>
        </a:xfrm>
      </p:grpSpPr>
      <p:sp>
        <p:nvSpPr>
          <p:cNvPr id="106" name="Shape 106"/>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7" name="Shape 107"/>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8" name="Shape 108"/>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9" name="Shape 109"/>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0" name="Shape 110"/>
          <p:cNvPicPr preferRelativeResize="0"/>
          <p:nvPr/>
        </p:nvPicPr>
        <p:blipFill rotWithShape="1">
          <a:blip r:embed="rId2">
            <a:alphaModFix/>
          </a:blip>
          <a:srcRect/>
          <a:stretch/>
        </p:blipFill>
        <p:spPr>
          <a:xfrm>
            <a:off x="8310053" y="4817244"/>
            <a:ext cx="687300" cy="218699"/>
          </a:xfrm>
          <a:prstGeom prst="rect">
            <a:avLst/>
          </a:prstGeom>
          <a:noFill/>
          <a:ln>
            <a:noFill/>
          </a:ln>
        </p:spPr>
      </p:pic>
      <p:sp>
        <p:nvSpPr>
          <p:cNvPr id="111" name="Shape 111"/>
          <p:cNvSpPr txBox="1">
            <a:spLocks noGrp="1"/>
          </p:cNvSpPr>
          <p:nvPr>
            <p:ph type="body" idx="2"/>
          </p:nvPr>
        </p:nvSpPr>
        <p:spPr>
          <a:xfrm>
            <a:off x="341312" y="1030287"/>
            <a:ext cx="8439300" cy="3317999"/>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3163890" y="0"/>
            <a:ext cx="5980198" cy="1060198"/>
          </a:xfrm>
          <a:prstGeom prst="rect">
            <a:avLst/>
          </a:prstGeom>
          <a:noFill/>
          <a:ln>
            <a:noFill/>
          </a:ln>
        </p:spPr>
      </p:pic>
      <p:sp>
        <p:nvSpPr>
          <p:cNvPr id="114" name="Shape 114"/>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5" name="Shape 115"/>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6" name="Shape 116"/>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7" name="Shape 117"/>
          <p:cNvSpPr/>
          <p:nvPr/>
        </p:nvSpPr>
        <p:spPr>
          <a:xfrm>
            <a:off x="0" y="0"/>
            <a:ext cx="3190799" cy="1060198"/>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8" name="Shape 118"/>
          <p:cNvSpPr txBox="1">
            <a:spLocks noGrp="1"/>
          </p:cNvSpPr>
          <p:nvPr>
            <p:ph type="body" idx="1"/>
          </p:nvPr>
        </p:nvSpPr>
        <p:spPr>
          <a:xfrm>
            <a:off x="2" y="1329875"/>
            <a:ext cx="3582600" cy="569398"/>
          </a:xfrm>
          <a:prstGeom prst="rect">
            <a:avLst/>
          </a:prstGeom>
          <a:solidFill>
            <a:schemeClr val="accent2"/>
          </a:solid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6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body" idx="2"/>
          </p:nvPr>
        </p:nvSpPr>
        <p:spPr>
          <a:xfrm>
            <a:off x="779470" y="1852400"/>
            <a:ext cx="7754698" cy="1234798"/>
          </a:xfrm>
          <a:prstGeom prst="rect">
            <a:avLst/>
          </a:prstGeom>
          <a:noFill/>
          <a:ln w="101600" cap="flat" cmpd="sng">
            <a:solidFill>
              <a:schemeClr val="accent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Arial"/>
              <a:buNone/>
              <a:defRPr sz="4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0" name="Shape 120"/>
          <p:cNvPicPr preferRelativeResize="0"/>
          <p:nvPr/>
        </p:nvPicPr>
        <p:blipFill rotWithShape="1">
          <a:blip r:embed="rId3">
            <a:alphaModFix/>
          </a:blip>
          <a:srcRect/>
          <a:stretch/>
        </p:blipFill>
        <p:spPr>
          <a:xfrm>
            <a:off x="8310053" y="4817244"/>
            <a:ext cx="687300" cy="218699"/>
          </a:xfrm>
          <a:prstGeom prst="rect">
            <a:avLst/>
          </a:prstGeom>
          <a:noFill/>
          <a:ln>
            <a:noFill/>
          </a:ln>
        </p:spPr>
      </p:pic>
      <p:sp>
        <p:nvSpPr>
          <p:cNvPr id="121" name="Shape 121"/>
          <p:cNvSpPr txBox="1">
            <a:spLocks noGrp="1"/>
          </p:cNvSpPr>
          <p:nvPr>
            <p:ph type="body" idx="3"/>
          </p:nvPr>
        </p:nvSpPr>
        <p:spPr>
          <a:xfrm>
            <a:off x="728693" y="3206972"/>
            <a:ext cx="1860300" cy="400198"/>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4"/>
          </p:nvPr>
        </p:nvSpPr>
        <p:spPr>
          <a:xfrm>
            <a:off x="728695" y="3613839"/>
            <a:ext cx="1364699" cy="307800"/>
          </a:xfrm>
          <a:prstGeom prst="rect">
            <a:avLst/>
          </a:prstGeom>
          <a:noFill/>
          <a:ln>
            <a:noFill/>
          </a:ln>
        </p:spPr>
        <p:txBody>
          <a:bodyPr lIns="91425" tIns="91425" rIns="91425" bIns="91425" anchor="t" anchorCtr="0"/>
          <a:lstStyle>
            <a:lvl1pPr marL="0" marR="0" lvl="0" indent="0" algn="l" rtl="0">
              <a:lnSpc>
                <a:spcPct val="100000"/>
              </a:lnSpc>
              <a:spcBef>
                <a:spcPts val="340"/>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p:nvPr/>
        </p:nvSpPr>
        <p:spPr>
          <a:xfrm>
            <a:off x="3136900" y="0"/>
            <a:ext cx="445799" cy="1060198"/>
          </a:xfrm>
          <a:prstGeom prst="rect">
            <a:avLst/>
          </a:prstGeom>
          <a:solidFill>
            <a:srgbClr val="00AFD7">
              <a:alpha val="6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losing Slide - 2">
    <p:spTree>
      <p:nvGrpSpPr>
        <p:cNvPr id="1" name="Shape 124"/>
        <p:cNvGrpSpPr/>
        <p:nvPr/>
      </p:nvGrpSpPr>
      <p:grpSpPr>
        <a:xfrm>
          <a:off x="0" y="0"/>
          <a:ext cx="0" cy="0"/>
          <a:chOff x="0" y="0"/>
          <a:chExt cx="0" cy="0"/>
        </a:xfrm>
      </p:grpSpPr>
      <p:sp>
        <p:nvSpPr>
          <p:cNvPr id="125" name="Shape 125"/>
          <p:cNvSpPr/>
          <p:nvPr/>
        </p:nvSpPr>
        <p:spPr>
          <a:xfrm rot="-5400000">
            <a:off x="477199" y="3649232"/>
            <a:ext cx="607800" cy="292199"/>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26" name="Shape 126"/>
          <p:cNvSpPr txBox="1"/>
          <p:nvPr/>
        </p:nvSpPr>
        <p:spPr>
          <a:xfrm>
            <a:off x="5924930" y="3722857"/>
            <a:ext cx="4223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600" b="0" i="0" u="none" strike="noStrike" cap="none">
                <a:solidFill>
                  <a:schemeClr val="lt1"/>
                </a:solidFill>
                <a:latin typeface="Arial"/>
                <a:ea typeface="Arial"/>
                <a:cs typeface="Arial"/>
                <a:sym typeface="Arial"/>
              </a:rPr>
              <a:t>SM</a:t>
            </a:r>
          </a:p>
        </p:txBody>
      </p:sp>
      <p:sp>
        <p:nvSpPr>
          <p:cNvPr id="127" name="Shape 127"/>
          <p:cNvSpPr/>
          <p:nvPr/>
        </p:nvSpPr>
        <p:spPr>
          <a:xfrm>
            <a:off x="0" y="3491512"/>
            <a:ext cx="635100" cy="6078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28" name="Shape 128"/>
          <p:cNvSpPr txBox="1">
            <a:spLocks noGrp="1"/>
          </p:cNvSpPr>
          <p:nvPr>
            <p:ph type="body" idx="1"/>
          </p:nvPr>
        </p:nvSpPr>
        <p:spPr>
          <a:xfrm>
            <a:off x="731841" y="725439"/>
            <a:ext cx="4177800" cy="1492798"/>
          </a:xfrm>
          <a:prstGeom prst="rect">
            <a:avLst/>
          </a:prstGeom>
          <a:noFill/>
          <a:ln w="101600" cap="flat" cmpd="sng">
            <a:solidFill>
              <a:srgbClr val="23619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rgbClr val="236192"/>
              </a:buClr>
              <a:buFont typeface="Arial"/>
              <a:buNone/>
              <a:defRPr sz="55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2"/>
          </p:nvPr>
        </p:nvSpPr>
        <p:spPr>
          <a:xfrm>
            <a:off x="698252" y="2291525"/>
            <a:ext cx="3887698" cy="3042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000000"/>
              </a:buClr>
              <a:buFont typeface="Arial"/>
              <a:buNone/>
              <a:defRPr sz="1800" b="1"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3"/>
          </p:nvPr>
        </p:nvSpPr>
        <p:spPr>
          <a:xfrm>
            <a:off x="698064" y="2582108"/>
            <a:ext cx="3887698" cy="2694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4"/>
          </p:nvPr>
        </p:nvSpPr>
        <p:spPr>
          <a:xfrm>
            <a:off x="698064" y="2851383"/>
            <a:ext cx="3887698" cy="2291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2"/>
              </a:buClr>
              <a:buFont typeface="Arial"/>
              <a:buNone/>
              <a:defRPr sz="1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body" idx="5"/>
          </p:nvPr>
        </p:nvSpPr>
        <p:spPr>
          <a:xfrm>
            <a:off x="0" y="206426"/>
            <a:ext cx="3679800" cy="566400"/>
          </a:xfrm>
          <a:prstGeom prst="rect">
            <a:avLst/>
          </a:prstGeom>
          <a:solidFill>
            <a:srgbClr val="236192"/>
          </a:solidFill>
          <a:ln>
            <a:noFill/>
          </a:ln>
        </p:spPr>
        <p:txBody>
          <a:bodyPr lIns="91425" tIns="91425" rIns="91425" bIns="91425" anchor="t"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3" name="Shape 133" descr="ppt-because-tag.psd"/>
          <p:cNvPicPr preferRelativeResize="0"/>
          <p:nvPr/>
        </p:nvPicPr>
        <p:blipFill rotWithShape="1">
          <a:blip r:embed="rId2">
            <a:alphaModFix/>
          </a:blip>
          <a:srcRect/>
          <a:stretch/>
        </p:blipFill>
        <p:spPr>
          <a:xfrm>
            <a:off x="918633" y="3491512"/>
            <a:ext cx="8217000" cy="607800"/>
          </a:xfrm>
          <a:prstGeom prst="rect">
            <a:avLst/>
          </a:prstGeom>
          <a:noFill/>
          <a:ln>
            <a:noFill/>
          </a:ln>
        </p:spPr>
      </p:pic>
      <p:pic>
        <p:nvPicPr>
          <p:cNvPr id="134" name="Shape 134" descr="OCLC_H_PMS.eps"/>
          <p:cNvPicPr preferRelativeResize="0"/>
          <p:nvPr/>
        </p:nvPicPr>
        <p:blipFill rotWithShape="1">
          <a:blip r:embed="rId3">
            <a:alphaModFix/>
          </a:blip>
          <a:srcRect/>
          <a:stretch/>
        </p:blipFill>
        <p:spPr>
          <a:xfrm>
            <a:off x="7377452" y="4379980"/>
            <a:ext cx="1498198" cy="488099"/>
          </a:xfrm>
          <a:prstGeom prst="rect">
            <a:avLst/>
          </a:prstGeom>
          <a:noFill/>
          <a:ln>
            <a:noFill/>
          </a:ln>
        </p:spPr>
      </p:pic>
      <p:pic>
        <p:nvPicPr>
          <p:cNvPr id="135" name="Shape 135"/>
          <p:cNvPicPr preferRelativeResize="0"/>
          <p:nvPr/>
        </p:nvPicPr>
        <p:blipFill rotWithShape="1">
          <a:blip r:embed="rId4">
            <a:alphaModFix/>
          </a:blip>
          <a:srcRect/>
          <a:stretch/>
        </p:blipFill>
        <p:spPr>
          <a:xfrm>
            <a:off x="226139" y="4475989"/>
            <a:ext cx="608998" cy="32459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882653" y="1493045"/>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Shape 138"/>
          <p:cNvSpPr/>
          <p:nvPr/>
        </p:nvSpPr>
        <p:spPr>
          <a:xfrm rot="5400000">
            <a:off x="-524200" y="2014912"/>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39" name="Shape 139"/>
          <p:cNvSpPr txBox="1">
            <a:spLocks noGrp="1"/>
          </p:cNvSpPr>
          <p:nvPr>
            <p:ph type="body" idx="1"/>
          </p:nvPr>
        </p:nvSpPr>
        <p:spPr>
          <a:xfrm>
            <a:off x="3416307" y="2073400"/>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0" name="Shape 140"/>
          <p:cNvCxnSpPr/>
          <p:nvPr/>
        </p:nvCxnSpPr>
        <p:spPr>
          <a:xfrm>
            <a:off x="3416301" y="2712525"/>
            <a:ext cx="5727599" cy="0"/>
          </a:xfrm>
          <a:prstGeom prst="straightConnector1">
            <a:avLst/>
          </a:prstGeom>
          <a:noFill/>
          <a:ln w="19050" cap="flat" cmpd="sng">
            <a:solidFill>
              <a:srgbClr val="3F3F3F"/>
            </a:solidFill>
            <a:prstDash val="solid"/>
            <a:round/>
            <a:headEnd type="none" w="med" len="med"/>
            <a:tailEnd type="none" w="med" len="med"/>
          </a:ln>
        </p:spPr>
      </p:cxnSp>
      <p:sp>
        <p:nvSpPr>
          <p:cNvPr id="141" name="Shape 141"/>
          <p:cNvSpPr txBox="1">
            <a:spLocks noGrp="1"/>
          </p:cNvSpPr>
          <p:nvPr>
            <p:ph type="body" idx="3"/>
          </p:nvPr>
        </p:nvSpPr>
        <p:spPr>
          <a:xfrm>
            <a:off x="3416301" y="1490662"/>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4"/>
          </p:nvPr>
        </p:nvSpPr>
        <p:spPr>
          <a:xfrm>
            <a:off x="882650" y="1493044"/>
            <a:ext cx="162000" cy="1928699"/>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882653" y="590743"/>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p:nvPr/>
        </p:nvSpPr>
        <p:spPr>
          <a:xfrm rot="5400000">
            <a:off x="-524200" y="1112612"/>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46" name="Shape 146"/>
          <p:cNvSpPr txBox="1">
            <a:spLocks noGrp="1"/>
          </p:cNvSpPr>
          <p:nvPr>
            <p:ph type="body" idx="1"/>
          </p:nvPr>
        </p:nvSpPr>
        <p:spPr>
          <a:xfrm>
            <a:off x="3416307" y="1171099"/>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7" name="Shape 147"/>
          <p:cNvCxnSpPr/>
          <p:nvPr/>
        </p:nvCxnSpPr>
        <p:spPr>
          <a:xfrm>
            <a:off x="3416301" y="1810225"/>
            <a:ext cx="5727599" cy="0"/>
          </a:xfrm>
          <a:prstGeom prst="straightConnector1">
            <a:avLst/>
          </a:prstGeom>
          <a:noFill/>
          <a:ln w="19050" cap="flat" cmpd="sng">
            <a:solidFill>
              <a:srgbClr val="3F3F3F"/>
            </a:solidFill>
            <a:prstDash val="solid"/>
            <a:round/>
            <a:headEnd type="none" w="med" len="med"/>
            <a:tailEnd type="none" w="med" len="med"/>
          </a:ln>
        </p:spPr>
      </p:cxnSp>
      <p:sp>
        <p:nvSpPr>
          <p:cNvPr id="148" name="Shape 148"/>
          <p:cNvSpPr txBox="1">
            <a:spLocks noGrp="1"/>
          </p:cNvSpPr>
          <p:nvPr>
            <p:ph type="body" idx="3"/>
          </p:nvPr>
        </p:nvSpPr>
        <p:spPr>
          <a:xfrm>
            <a:off x="3416301" y="588364"/>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body" idx="4"/>
          </p:nvPr>
        </p:nvSpPr>
        <p:spPr>
          <a:xfrm>
            <a:off x="882650" y="590741"/>
            <a:ext cx="162000" cy="1928699"/>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Shape 150"/>
          <p:cNvSpPr>
            <a:spLocks noGrp="1"/>
          </p:cNvSpPr>
          <p:nvPr>
            <p:ph type="pic" idx="5"/>
          </p:nvPr>
        </p:nvSpPr>
        <p:spPr>
          <a:xfrm>
            <a:off x="882653" y="2873891"/>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Shape 151"/>
          <p:cNvSpPr/>
          <p:nvPr/>
        </p:nvSpPr>
        <p:spPr>
          <a:xfrm rot="5400000">
            <a:off x="-524200" y="3395759"/>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2" name="Shape 152"/>
          <p:cNvSpPr txBox="1">
            <a:spLocks noGrp="1"/>
          </p:cNvSpPr>
          <p:nvPr>
            <p:ph type="body" idx="6"/>
          </p:nvPr>
        </p:nvSpPr>
        <p:spPr>
          <a:xfrm>
            <a:off x="3416307" y="3454248"/>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53" name="Shape 153"/>
          <p:cNvCxnSpPr/>
          <p:nvPr/>
        </p:nvCxnSpPr>
        <p:spPr>
          <a:xfrm>
            <a:off x="3416301" y="4093376"/>
            <a:ext cx="5727599" cy="0"/>
          </a:xfrm>
          <a:prstGeom prst="straightConnector1">
            <a:avLst/>
          </a:prstGeom>
          <a:noFill/>
          <a:ln w="19050" cap="flat" cmpd="sng">
            <a:solidFill>
              <a:srgbClr val="3F3F3F"/>
            </a:solidFill>
            <a:prstDash val="solid"/>
            <a:round/>
            <a:headEnd type="none" w="med" len="med"/>
            <a:tailEnd type="none" w="med" len="med"/>
          </a:ln>
        </p:spPr>
      </p:cxnSp>
      <p:sp>
        <p:nvSpPr>
          <p:cNvPr id="154" name="Shape 154"/>
          <p:cNvSpPr txBox="1">
            <a:spLocks noGrp="1"/>
          </p:cNvSpPr>
          <p:nvPr>
            <p:ph type="body" idx="7"/>
          </p:nvPr>
        </p:nvSpPr>
        <p:spPr>
          <a:xfrm>
            <a:off x="3416301" y="2871509"/>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8"/>
          </p:nvPr>
        </p:nvSpPr>
        <p:spPr>
          <a:xfrm>
            <a:off x="882650" y="2873891"/>
            <a:ext cx="162000" cy="1928699"/>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ntent- Header">
    <p:spTree>
      <p:nvGrpSpPr>
        <p:cNvPr id="1" name="Shape 156"/>
        <p:cNvGrpSpPr/>
        <p:nvPr/>
      </p:nvGrpSpPr>
      <p:grpSpPr>
        <a:xfrm>
          <a:off x="0" y="0"/>
          <a:ext cx="0" cy="0"/>
          <a:chOff x="0" y="0"/>
          <a:chExt cx="0" cy="0"/>
        </a:xfrm>
      </p:grpSpPr>
      <p:sp>
        <p:nvSpPr>
          <p:cNvPr id="157" name="Shape 157"/>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8" name="Shape 158"/>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9" name="Shape 159"/>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0" name="Shape 160"/>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1" name="Shape 161"/>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 Bar">
    <p:spTree>
      <p:nvGrpSpPr>
        <p:cNvPr id="1" name="Shape 162"/>
        <p:cNvGrpSpPr/>
        <p:nvPr/>
      </p:nvGrpSpPr>
      <p:grpSpPr>
        <a:xfrm>
          <a:off x="0" y="0"/>
          <a:ext cx="0" cy="0"/>
          <a:chOff x="0" y="0"/>
          <a:chExt cx="0" cy="0"/>
        </a:xfrm>
      </p:grpSpPr>
      <p:sp>
        <p:nvSpPr>
          <p:cNvPr id="163" name="Shape 163"/>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4" name="Shape 164"/>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5" name="Shape 165"/>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pic>
        <p:nvPicPr>
          <p:cNvPr id="166" name="Shape 166"/>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New Section">
    <p:spTree>
      <p:nvGrpSpPr>
        <p:cNvPr id="1" name="Shape 23"/>
        <p:cNvGrpSpPr/>
        <p:nvPr/>
      </p:nvGrpSpPr>
      <p:grpSpPr>
        <a:xfrm>
          <a:off x="0" y="0"/>
          <a:ext cx="0" cy="0"/>
          <a:chOff x="0" y="0"/>
          <a:chExt cx="0" cy="0"/>
        </a:xfrm>
      </p:grpSpPr>
      <p:sp>
        <p:nvSpPr>
          <p:cNvPr id="24" name="Shape 24"/>
          <p:cNvSpPr/>
          <p:nvPr/>
        </p:nvSpPr>
        <p:spPr>
          <a:xfrm>
            <a:off x="0" y="0"/>
            <a:ext cx="9144000" cy="51434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117"/>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25" name="Shape 25"/>
          <p:cNvSpPr txBox="1">
            <a:spLocks noGrp="1"/>
          </p:cNvSpPr>
          <p:nvPr>
            <p:ph type="body" idx="1"/>
          </p:nvPr>
        </p:nvSpPr>
        <p:spPr>
          <a:xfrm>
            <a:off x="315259" y="831062"/>
            <a:ext cx="8174036" cy="701152"/>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176213" y="638175"/>
            <a:ext cx="265113" cy="4505325"/>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3"/>
          </p:nvPr>
        </p:nvSpPr>
        <p:spPr>
          <a:xfrm>
            <a:off x="8411956" y="638177"/>
            <a:ext cx="265113" cy="4074628"/>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8" name="Shape 28"/>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167"/>
        <p:cNvGrpSpPr/>
        <p:nvPr/>
      </p:nvGrpSpPr>
      <p:grpSpPr>
        <a:xfrm>
          <a:off x="0" y="0"/>
          <a:ext cx="0" cy="0"/>
          <a:chOff x="0" y="0"/>
          <a:chExt cx="0" cy="0"/>
        </a:xfrm>
      </p:grpSpPr>
      <p:pic>
        <p:nvPicPr>
          <p:cNvPr id="168" name="Shape 168" descr="OCLC_H_PMS.eps"/>
          <p:cNvPicPr preferRelativeResize="0"/>
          <p:nvPr/>
        </p:nvPicPr>
        <p:blipFill rotWithShape="1">
          <a:blip r:embed="rId2">
            <a:alphaModFix/>
          </a:blip>
          <a:srcRect/>
          <a:stretch/>
        </p:blipFill>
        <p:spPr>
          <a:xfrm>
            <a:off x="8236925" y="4760705"/>
            <a:ext cx="723299" cy="240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169"/>
        <p:cNvGrpSpPr/>
        <p:nvPr/>
      </p:nvGrpSpPr>
      <p:grpSpPr>
        <a:xfrm>
          <a:off x="0" y="0"/>
          <a:ext cx="0" cy="0"/>
          <a:chOff x="0" y="0"/>
          <a:chExt cx="0" cy="0"/>
        </a:xfrm>
      </p:grpSpPr>
      <p:sp>
        <p:nvSpPr>
          <p:cNvPr id="170" name="Shape 170"/>
          <p:cNvSpPr>
            <a:spLocks noGrp="1"/>
          </p:cNvSpPr>
          <p:nvPr>
            <p:ph type="pic" idx="2"/>
          </p:nvPr>
        </p:nvSpPr>
        <p:spPr>
          <a:xfrm>
            <a:off x="0" y="0"/>
            <a:ext cx="9144000" cy="5143499"/>
          </a:xfrm>
          <a:prstGeom prst="rect">
            <a:avLst/>
          </a:prstGeom>
          <a:noFill/>
          <a:ln>
            <a:noFill/>
          </a:ln>
        </p:spPr>
        <p:txBody>
          <a:bodyPr lIns="91425" tIns="91425" rIns="91425" bIns="91425" anchor="ctr" anchorCtr="0"/>
          <a:lstStyle>
            <a:lvl1pPr marL="0" marR="0" lvl="0" indent="0" algn="l" rtl="0">
              <a:lnSpc>
                <a:spcPct val="100000"/>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body" idx="1"/>
          </p:nvPr>
        </p:nvSpPr>
        <p:spPr>
          <a:xfrm>
            <a:off x="7583489" y="-15477"/>
            <a:ext cx="433500" cy="5174398"/>
          </a:xfrm>
          <a:prstGeom prst="rect">
            <a:avLst/>
          </a:prstGeom>
          <a:solidFill>
            <a:schemeClr val="accent1">
              <a:alpha val="77254"/>
            </a:scheme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body" idx="3"/>
          </p:nvPr>
        </p:nvSpPr>
        <p:spPr>
          <a:xfrm>
            <a:off x="8016878" y="-15477"/>
            <a:ext cx="1127099" cy="5174398"/>
          </a:xfrm>
          <a:prstGeom prst="rect">
            <a:avLst/>
          </a:prstGeom>
          <a:solidFill>
            <a:schemeClr val="accent1"/>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body" idx="4"/>
          </p:nvPr>
        </p:nvSpPr>
        <p:spPr>
          <a:xfrm>
            <a:off x="-14111" y="3748282"/>
            <a:ext cx="6153000" cy="715499"/>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480"/>
              </a:spcBef>
              <a:spcAft>
                <a:spcPts val="0"/>
              </a:spcAft>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body" idx="5"/>
          </p:nvPr>
        </p:nvSpPr>
        <p:spPr>
          <a:xfrm>
            <a:off x="534916" y="4085464"/>
            <a:ext cx="5610300" cy="2643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5" name="Shape 175"/>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losing Slide - 1">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240430" y="194731"/>
            <a:ext cx="3981000" cy="780897"/>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rgbClr val="236192"/>
              </a:buClr>
              <a:buFont typeface="Arial"/>
              <a:buNone/>
              <a:defRPr sz="32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body" idx="2"/>
          </p:nvPr>
        </p:nvSpPr>
        <p:spPr>
          <a:xfrm>
            <a:off x="240613" y="990754"/>
            <a:ext cx="3887698" cy="3042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body" idx="3"/>
          </p:nvPr>
        </p:nvSpPr>
        <p:spPr>
          <a:xfrm>
            <a:off x="240430" y="1267825"/>
            <a:ext cx="3887698" cy="2694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body" idx="4"/>
          </p:nvPr>
        </p:nvSpPr>
        <p:spPr>
          <a:xfrm>
            <a:off x="240430" y="1508233"/>
            <a:ext cx="3887698" cy="2291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236192"/>
              </a:buClr>
              <a:buFont typeface="Arial"/>
              <a:buNone/>
              <a:defRPr sz="1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81" name="Shape 181" descr="ppt-because-pattern.psd"/>
          <p:cNvPicPr preferRelativeResize="0"/>
          <p:nvPr/>
        </p:nvPicPr>
        <p:blipFill rotWithShape="1">
          <a:blip r:embed="rId2">
            <a:alphaModFix/>
          </a:blip>
          <a:srcRect b="6983"/>
          <a:stretch/>
        </p:blipFill>
        <p:spPr>
          <a:xfrm>
            <a:off x="4546828" y="0"/>
            <a:ext cx="4597200" cy="4081798"/>
          </a:xfrm>
          <a:prstGeom prst="rect">
            <a:avLst/>
          </a:prstGeom>
          <a:noFill/>
          <a:ln>
            <a:noFill/>
          </a:ln>
        </p:spPr>
      </p:pic>
      <p:sp>
        <p:nvSpPr>
          <p:cNvPr id="182" name="Shape 182"/>
          <p:cNvSpPr/>
          <p:nvPr/>
        </p:nvSpPr>
        <p:spPr>
          <a:xfrm rot="10800000">
            <a:off x="11337" y="3929485"/>
            <a:ext cx="9144000" cy="1797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3D527F"/>
              </a:solidFill>
              <a:latin typeface="Calibri"/>
              <a:ea typeface="Calibri"/>
              <a:cs typeface="Calibri"/>
              <a:sym typeface="Calibri"/>
            </a:endParaRPr>
          </a:p>
        </p:txBody>
      </p:sp>
      <p:pic>
        <p:nvPicPr>
          <p:cNvPr id="183" name="Shape 183" descr="OCLC_H_PMS.eps"/>
          <p:cNvPicPr preferRelativeResize="0"/>
          <p:nvPr/>
        </p:nvPicPr>
        <p:blipFill rotWithShape="1">
          <a:blip r:embed="rId3">
            <a:alphaModFix/>
          </a:blip>
          <a:srcRect/>
          <a:stretch/>
        </p:blipFill>
        <p:spPr>
          <a:xfrm>
            <a:off x="7377452" y="4379980"/>
            <a:ext cx="1498198" cy="488099"/>
          </a:xfrm>
          <a:prstGeom prst="rect">
            <a:avLst/>
          </a:prstGeom>
          <a:noFill/>
          <a:ln>
            <a:noFill/>
          </a:ln>
        </p:spPr>
      </p:pic>
      <p:pic>
        <p:nvPicPr>
          <p:cNvPr id="184" name="Shape 184"/>
          <p:cNvPicPr preferRelativeResize="0"/>
          <p:nvPr/>
        </p:nvPicPr>
        <p:blipFill rotWithShape="1">
          <a:blip r:embed="rId4">
            <a:alphaModFix/>
          </a:blip>
          <a:srcRect b="5031"/>
          <a:stretch/>
        </p:blipFill>
        <p:spPr>
          <a:xfrm>
            <a:off x="240429" y="4456548"/>
            <a:ext cx="625499" cy="300300"/>
          </a:xfrm>
          <a:prstGeom prst="rect">
            <a:avLst/>
          </a:prstGeom>
          <a:noFill/>
          <a:ln>
            <a:noFill/>
          </a:ln>
        </p:spPr>
      </p:pic>
      <p:pic>
        <p:nvPicPr>
          <p:cNvPr id="185" name="Shape 185"/>
          <p:cNvPicPr preferRelativeResize="0"/>
          <p:nvPr/>
        </p:nvPicPr>
        <p:blipFill rotWithShape="1">
          <a:blip r:embed="rId5">
            <a:alphaModFix/>
          </a:blip>
          <a:srcRect/>
          <a:stretch/>
        </p:blipFill>
        <p:spPr>
          <a:xfrm>
            <a:off x="226139" y="4475989"/>
            <a:ext cx="608998" cy="3245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Bullet">
    <p:spTree>
      <p:nvGrpSpPr>
        <p:cNvPr id="1" name="Shape 29"/>
        <p:cNvGrpSpPr/>
        <p:nvPr/>
      </p:nvGrpSpPr>
      <p:grpSpPr>
        <a:xfrm>
          <a:off x="0" y="0"/>
          <a:ext cx="0" cy="0"/>
          <a:chOff x="0" y="0"/>
          <a:chExt cx="0" cy="0"/>
        </a:xfrm>
      </p:grpSpPr>
      <p:sp>
        <p:nvSpPr>
          <p:cNvPr id="30" name="Shape 30"/>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1" name="Shape 31"/>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2" name="Shape 32"/>
          <p:cNvSpPr/>
          <p:nvPr/>
        </p:nvSpPr>
        <p:spPr>
          <a:xfrm>
            <a:off x="6880088" y="4686300"/>
            <a:ext cx="2263912"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3D527F"/>
              </a:buClr>
              <a:buSzPct val="25000"/>
              <a:buFont typeface="Arial"/>
              <a:buNone/>
            </a:pPr>
            <a:fld id="{00000000-1234-1234-1234-123412341234}" type="slidenum">
              <a:rPr lang="en-US" sz="1800" b="0" i="0" u="none" strike="noStrike" cap="none">
                <a:solidFill>
                  <a:srgbClr val="3D527F"/>
                </a:solidFill>
                <a:latin typeface="Arial"/>
                <a:ea typeface="Arial"/>
                <a:cs typeface="Arial"/>
                <a:sym typeface="Arial"/>
              </a:rPr>
              <a:t>‹#›</a:t>
            </a:fld>
            <a:endParaRPr lang="en-US" sz="1800" b="0" i="0" u="none" strike="noStrike" cap="none">
              <a:solidFill>
                <a:srgbClr val="3D527F"/>
              </a:solidFill>
              <a:latin typeface="Arial"/>
              <a:ea typeface="Arial"/>
              <a:cs typeface="Arial"/>
              <a:sym typeface="Arial"/>
            </a:endParaRPr>
          </a:p>
        </p:txBody>
      </p:sp>
      <p:sp>
        <p:nvSpPr>
          <p:cNvPr id="33" name="Shape 33"/>
          <p:cNvSpPr txBox="1">
            <a:spLocks noGrp="1"/>
          </p:cNvSpPr>
          <p:nvPr>
            <p:ph type="body" idx="1"/>
          </p:nvPr>
        </p:nvSpPr>
        <p:spPr>
          <a:xfrm>
            <a:off x="340787" y="343304"/>
            <a:ext cx="8439147" cy="686442"/>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4" name="Shape 34"/>
          <p:cNvPicPr preferRelativeResize="0"/>
          <p:nvPr/>
        </p:nvPicPr>
        <p:blipFill rotWithShape="1">
          <a:blip r:embed="rId2">
            <a:alphaModFix/>
          </a:blip>
          <a:srcRect/>
          <a:stretch/>
        </p:blipFill>
        <p:spPr>
          <a:xfrm>
            <a:off x="8310053" y="4817244"/>
            <a:ext cx="687170" cy="218718"/>
          </a:xfrm>
          <a:prstGeom prst="rect">
            <a:avLst/>
          </a:prstGeom>
          <a:noFill/>
          <a:ln>
            <a:noFill/>
          </a:ln>
        </p:spPr>
      </p:pic>
      <p:sp>
        <p:nvSpPr>
          <p:cNvPr id="35" name="Shape 35"/>
          <p:cNvSpPr txBox="1">
            <a:spLocks noGrp="1"/>
          </p:cNvSpPr>
          <p:nvPr>
            <p:ph type="body" idx="2"/>
          </p:nvPr>
        </p:nvSpPr>
        <p:spPr>
          <a:xfrm>
            <a:off x="341312" y="1030287"/>
            <a:ext cx="8439150" cy="3317875"/>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losing Slide - 2">
    <p:spTree>
      <p:nvGrpSpPr>
        <p:cNvPr id="1" name="Shape 36"/>
        <p:cNvGrpSpPr/>
        <p:nvPr/>
      </p:nvGrpSpPr>
      <p:grpSpPr>
        <a:xfrm>
          <a:off x="0" y="0"/>
          <a:ext cx="0" cy="0"/>
          <a:chOff x="0" y="0"/>
          <a:chExt cx="0" cy="0"/>
        </a:xfrm>
      </p:grpSpPr>
      <p:sp>
        <p:nvSpPr>
          <p:cNvPr id="37" name="Shape 37"/>
          <p:cNvSpPr/>
          <p:nvPr/>
        </p:nvSpPr>
        <p:spPr>
          <a:xfrm rot="-5400000">
            <a:off x="477189" y="3649321"/>
            <a:ext cx="607721" cy="2921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8" name="Shape 38"/>
          <p:cNvSpPr txBox="1"/>
          <p:nvPr/>
        </p:nvSpPr>
        <p:spPr>
          <a:xfrm>
            <a:off x="5924930" y="3722857"/>
            <a:ext cx="422275"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600" b="0" i="0" u="none" strike="noStrike" cap="none">
                <a:solidFill>
                  <a:schemeClr val="lt1"/>
                </a:solidFill>
                <a:latin typeface="Arial"/>
                <a:ea typeface="Arial"/>
                <a:cs typeface="Arial"/>
                <a:sym typeface="Arial"/>
              </a:rPr>
              <a:t>SM</a:t>
            </a:r>
          </a:p>
        </p:txBody>
      </p:sp>
      <p:sp>
        <p:nvSpPr>
          <p:cNvPr id="39" name="Shape 39"/>
          <p:cNvSpPr/>
          <p:nvPr/>
        </p:nvSpPr>
        <p:spPr>
          <a:xfrm>
            <a:off x="0" y="3491512"/>
            <a:ext cx="635001" cy="607721"/>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40" name="Shape 40"/>
          <p:cNvSpPr txBox="1">
            <a:spLocks noGrp="1"/>
          </p:cNvSpPr>
          <p:nvPr>
            <p:ph type="body" idx="1"/>
          </p:nvPr>
        </p:nvSpPr>
        <p:spPr>
          <a:xfrm>
            <a:off x="731841" y="725439"/>
            <a:ext cx="4177898" cy="1492716"/>
          </a:xfrm>
          <a:prstGeom prst="rect">
            <a:avLst/>
          </a:prstGeom>
          <a:noFill/>
          <a:ln w="101600" cap="flat" cmpd="sng">
            <a:solidFill>
              <a:srgbClr val="23619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rgbClr val="236192"/>
              </a:buClr>
              <a:buFont typeface="Arial"/>
              <a:buNone/>
              <a:defRPr sz="55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698252" y="2291525"/>
            <a:ext cx="3887786" cy="30428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000000"/>
              </a:buClr>
              <a:buFont typeface="Arial"/>
              <a:buNone/>
              <a:defRPr sz="1800" b="1"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3"/>
          </p:nvPr>
        </p:nvSpPr>
        <p:spPr>
          <a:xfrm>
            <a:off x="698064" y="2582108"/>
            <a:ext cx="3887786" cy="26927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4"/>
          </p:nvPr>
        </p:nvSpPr>
        <p:spPr>
          <a:xfrm>
            <a:off x="698064" y="2851383"/>
            <a:ext cx="3887786" cy="22911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2"/>
              </a:buClr>
              <a:buFont typeface="Arial"/>
              <a:buNone/>
              <a:defRPr sz="1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5"/>
          </p:nvPr>
        </p:nvSpPr>
        <p:spPr>
          <a:xfrm>
            <a:off x="0" y="206426"/>
            <a:ext cx="3679824" cy="566309"/>
          </a:xfrm>
          <a:prstGeom prst="rect">
            <a:avLst/>
          </a:prstGeom>
          <a:solidFill>
            <a:srgbClr val="236192"/>
          </a:solidFill>
          <a:ln>
            <a:noFill/>
          </a:ln>
        </p:spPr>
        <p:txBody>
          <a:bodyPr lIns="91425" tIns="91425" rIns="91425" bIns="91425" anchor="t"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5" name="Shape 45" descr="ppt-because-tag.psd"/>
          <p:cNvPicPr preferRelativeResize="0"/>
          <p:nvPr/>
        </p:nvPicPr>
        <p:blipFill rotWithShape="1">
          <a:blip r:embed="rId2">
            <a:alphaModFix/>
          </a:blip>
          <a:srcRect/>
          <a:stretch/>
        </p:blipFill>
        <p:spPr>
          <a:xfrm>
            <a:off x="918633" y="3491512"/>
            <a:ext cx="8216892" cy="607721"/>
          </a:xfrm>
          <a:prstGeom prst="rect">
            <a:avLst/>
          </a:prstGeom>
          <a:noFill/>
          <a:ln>
            <a:noFill/>
          </a:ln>
        </p:spPr>
      </p:pic>
      <p:pic>
        <p:nvPicPr>
          <p:cNvPr id="46" name="Shape 46" descr="OCLC_H_PMS.eps"/>
          <p:cNvPicPr preferRelativeResize="0"/>
          <p:nvPr/>
        </p:nvPicPr>
        <p:blipFill rotWithShape="1">
          <a:blip r:embed="rId3">
            <a:alphaModFix/>
          </a:blip>
          <a:srcRect/>
          <a:stretch/>
        </p:blipFill>
        <p:spPr>
          <a:xfrm>
            <a:off x="7377452" y="4379980"/>
            <a:ext cx="1498089" cy="488093"/>
          </a:xfrm>
          <a:prstGeom prst="rect">
            <a:avLst/>
          </a:prstGeom>
          <a:noFill/>
          <a:ln>
            <a:noFill/>
          </a:ln>
        </p:spPr>
      </p:pic>
      <p:pic>
        <p:nvPicPr>
          <p:cNvPr id="47" name="Shape 47"/>
          <p:cNvPicPr preferRelativeResize="0"/>
          <p:nvPr/>
        </p:nvPicPr>
        <p:blipFill rotWithShape="1">
          <a:blip r:embed="rId4">
            <a:alphaModFix/>
          </a:blip>
          <a:srcRect/>
          <a:stretch/>
        </p:blipFill>
        <p:spPr>
          <a:xfrm>
            <a:off x="226139" y="4475989"/>
            <a:ext cx="608901" cy="324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48"/>
        <p:cNvGrpSpPr/>
        <p:nvPr/>
      </p:nvGrpSpPr>
      <p:grpSpPr>
        <a:xfrm>
          <a:off x="0" y="0"/>
          <a:ext cx="0" cy="0"/>
          <a:chOff x="0" y="0"/>
          <a:chExt cx="0" cy="0"/>
        </a:xfrm>
      </p:grpSpPr>
      <p:sp>
        <p:nvSpPr>
          <p:cNvPr id="49" name="Shape 49"/>
          <p:cNvSpPr>
            <a:spLocks noGrp="1"/>
          </p:cNvSpPr>
          <p:nvPr>
            <p:ph type="pic" idx="2"/>
          </p:nvPr>
        </p:nvSpPr>
        <p:spPr>
          <a:xfrm>
            <a:off x="882653" y="1493045"/>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Shape 50"/>
          <p:cNvSpPr/>
          <p:nvPr/>
        </p:nvSpPr>
        <p:spPr>
          <a:xfrm rot="5400000">
            <a:off x="-524272" y="2014935"/>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51" name="Shape 51"/>
          <p:cNvSpPr txBox="1">
            <a:spLocks noGrp="1"/>
          </p:cNvSpPr>
          <p:nvPr>
            <p:ph type="body" idx="1"/>
          </p:nvPr>
        </p:nvSpPr>
        <p:spPr>
          <a:xfrm>
            <a:off x="3416307" y="2073400"/>
            <a:ext cx="5727697"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2" name="Shape 52"/>
          <p:cNvCxnSpPr/>
          <p:nvPr/>
        </p:nvCxnSpPr>
        <p:spPr>
          <a:xfrm>
            <a:off x="3416301" y="2712525"/>
            <a:ext cx="5727697" cy="0"/>
          </a:xfrm>
          <a:prstGeom prst="straightConnector1">
            <a:avLst/>
          </a:prstGeom>
          <a:noFill/>
          <a:ln w="19050" cap="flat" cmpd="sng">
            <a:solidFill>
              <a:srgbClr val="3F3F3F"/>
            </a:solidFill>
            <a:prstDash val="solid"/>
            <a:round/>
            <a:headEnd type="none" w="med" len="med"/>
            <a:tailEnd type="none" w="med" len="med"/>
          </a:ln>
        </p:spPr>
      </p:cxnSp>
      <p:sp>
        <p:nvSpPr>
          <p:cNvPr id="53" name="Shape 53"/>
          <p:cNvSpPr txBox="1">
            <a:spLocks noGrp="1"/>
          </p:cNvSpPr>
          <p:nvPr>
            <p:ph type="body" idx="3"/>
          </p:nvPr>
        </p:nvSpPr>
        <p:spPr>
          <a:xfrm>
            <a:off x="3416301" y="1490662"/>
            <a:ext cx="5727697"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4"/>
          </p:nvPr>
        </p:nvSpPr>
        <p:spPr>
          <a:xfrm>
            <a:off x="882650" y="1493044"/>
            <a:ext cx="161925" cy="1928814"/>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55"/>
        <p:cNvGrpSpPr/>
        <p:nvPr/>
      </p:nvGrpSpPr>
      <p:grpSpPr>
        <a:xfrm>
          <a:off x="0" y="0"/>
          <a:ext cx="0" cy="0"/>
          <a:chOff x="0" y="0"/>
          <a:chExt cx="0" cy="0"/>
        </a:xfrm>
      </p:grpSpPr>
      <p:sp>
        <p:nvSpPr>
          <p:cNvPr id="56" name="Shape 56"/>
          <p:cNvSpPr>
            <a:spLocks noGrp="1"/>
          </p:cNvSpPr>
          <p:nvPr>
            <p:ph type="pic" idx="2"/>
          </p:nvPr>
        </p:nvSpPr>
        <p:spPr>
          <a:xfrm>
            <a:off x="882653" y="590743"/>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p:nvPr/>
        </p:nvSpPr>
        <p:spPr>
          <a:xfrm rot="5400000">
            <a:off x="-524272" y="1112634"/>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58" name="Shape 58"/>
          <p:cNvSpPr txBox="1">
            <a:spLocks noGrp="1"/>
          </p:cNvSpPr>
          <p:nvPr>
            <p:ph type="body" idx="1"/>
          </p:nvPr>
        </p:nvSpPr>
        <p:spPr>
          <a:xfrm>
            <a:off x="3416307" y="1171099"/>
            <a:ext cx="5727697"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9" name="Shape 59"/>
          <p:cNvCxnSpPr/>
          <p:nvPr/>
        </p:nvCxnSpPr>
        <p:spPr>
          <a:xfrm>
            <a:off x="3416301" y="1810225"/>
            <a:ext cx="5727697" cy="0"/>
          </a:xfrm>
          <a:prstGeom prst="straightConnector1">
            <a:avLst/>
          </a:prstGeom>
          <a:noFill/>
          <a:ln w="19050" cap="flat" cmpd="sng">
            <a:solidFill>
              <a:srgbClr val="3F3F3F"/>
            </a:solidFill>
            <a:prstDash val="solid"/>
            <a:round/>
            <a:headEnd type="none" w="med" len="med"/>
            <a:tailEnd type="none" w="med" len="med"/>
          </a:ln>
        </p:spPr>
      </p:cxnSp>
      <p:sp>
        <p:nvSpPr>
          <p:cNvPr id="60" name="Shape 60"/>
          <p:cNvSpPr txBox="1">
            <a:spLocks noGrp="1"/>
          </p:cNvSpPr>
          <p:nvPr>
            <p:ph type="body" idx="3"/>
          </p:nvPr>
        </p:nvSpPr>
        <p:spPr>
          <a:xfrm>
            <a:off x="3416301" y="588364"/>
            <a:ext cx="5727697"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4"/>
          </p:nvPr>
        </p:nvSpPr>
        <p:spPr>
          <a:xfrm>
            <a:off x="882650" y="590741"/>
            <a:ext cx="161925" cy="1928814"/>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a:spLocks noGrp="1"/>
          </p:cNvSpPr>
          <p:nvPr>
            <p:ph type="pic" idx="5"/>
          </p:nvPr>
        </p:nvSpPr>
        <p:spPr>
          <a:xfrm>
            <a:off x="882653" y="2873891"/>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p:nvPr/>
        </p:nvSpPr>
        <p:spPr>
          <a:xfrm rot="5400000">
            <a:off x="-524272" y="3395782"/>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64" name="Shape 64"/>
          <p:cNvSpPr txBox="1">
            <a:spLocks noGrp="1"/>
          </p:cNvSpPr>
          <p:nvPr>
            <p:ph type="body" idx="6"/>
          </p:nvPr>
        </p:nvSpPr>
        <p:spPr>
          <a:xfrm>
            <a:off x="3416307" y="3454248"/>
            <a:ext cx="5727697"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5" name="Shape 65"/>
          <p:cNvCxnSpPr/>
          <p:nvPr/>
        </p:nvCxnSpPr>
        <p:spPr>
          <a:xfrm>
            <a:off x="3416301" y="4093376"/>
            <a:ext cx="5727697" cy="0"/>
          </a:xfrm>
          <a:prstGeom prst="straightConnector1">
            <a:avLst/>
          </a:prstGeom>
          <a:noFill/>
          <a:ln w="19050" cap="flat" cmpd="sng">
            <a:solidFill>
              <a:srgbClr val="3F3F3F"/>
            </a:solidFill>
            <a:prstDash val="solid"/>
            <a:round/>
            <a:headEnd type="none" w="med" len="med"/>
            <a:tailEnd type="none" w="med" len="med"/>
          </a:ln>
        </p:spPr>
      </p:cxnSp>
      <p:sp>
        <p:nvSpPr>
          <p:cNvPr id="66" name="Shape 66"/>
          <p:cNvSpPr txBox="1">
            <a:spLocks noGrp="1"/>
          </p:cNvSpPr>
          <p:nvPr>
            <p:ph type="body" idx="7"/>
          </p:nvPr>
        </p:nvSpPr>
        <p:spPr>
          <a:xfrm>
            <a:off x="3416301" y="2871509"/>
            <a:ext cx="5727697"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8"/>
          </p:nvPr>
        </p:nvSpPr>
        <p:spPr>
          <a:xfrm>
            <a:off x="882650" y="2873891"/>
            <a:ext cx="161925" cy="1928814"/>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ontent- Header">
    <p:spTree>
      <p:nvGrpSpPr>
        <p:cNvPr id="1" name="Shape 68"/>
        <p:cNvGrpSpPr/>
        <p:nvPr/>
      </p:nvGrpSpPr>
      <p:grpSpPr>
        <a:xfrm>
          <a:off x="0" y="0"/>
          <a:ext cx="0" cy="0"/>
          <a:chOff x="0" y="0"/>
          <a:chExt cx="0" cy="0"/>
        </a:xfrm>
      </p:grpSpPr>
      <p:sp>
        <p:nvSpPr>
          <p:cNvPr id="69" name="Shape 69"/>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0" name="Shape 70"/>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1" name="Shape 71"/>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2" name="Shape 72"/>
          <p:cNvSpPr txBox="1">
            <a:spLocks noGrp="1"/>
          </p:cNvSpPr>
          <p:nvPr>
            <p:ph type="body" idx="1"/>
          </p:nvPr>
        </p:nvSpPr>
        <p:spPr>
          <a:xfrm>
            <a:off x="340787" y="343304"/>
            <a:ext cx="8439147" cy="686442"/>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3" name="Shape 73"/>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 Bar">
    <p:spTree>
      <p:nvGrpSpPr>
        <p:cNvPr id="1" name="Shape 74"/>
        <p:cNvGrpSpPr/>
        <p:nvPr/>
      </p:nvGrpSpPr>
      <p:grpSpPr>
        <a:xfrm>
          <a:off x="0" y="0"/>
          <a:ext cx="0" cy="0"/>
          <a:chOff x="0" y="0"/>
          <a:chExt cx="0" cy="0"/>
        </a:xfrm>
      </p:grpSpPr>
      <p:sp>
        <p:nvSpPr>
          <p:cNvPr id="75" name="Shape 75"/>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6" name="Shape 76"/>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7" name="Shape 77"/>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pic>
        <p:nvPicPr>
          <p:cNvPr id="78" name="Shape 78"/>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79"/>
        <p:cNvGrpSpPr/>
        <p:nvPr/>
      </p:nvGrpSpPr>
      <p:grpSpPr>
        <a:xfrm>
          <a:off x="0" y="0"/>
          <a:ext cx="0" cy="0"/>
          <a:chOff x="0" y="0"/>
          <a:chExt cx="0" cy="0"/>
        </a:xfrm>
      </p:grpSpPr>
      <p:pic>
        <p:nvPicPr>
          <p:cNvPr id="80" name="Shape 80" descr="OCLC_H_PMS.eps"/>
          <p:cNvPicPr preferRelativeResize="0"/>
          <p:nvPr/>
        </p:nvPicPr>
        <p:blipFill rotWithShape="1">
          <a:blip r:embed="rId2">
            <a:alphaModFix/>
          </a:blip>
          <a:srcRect/>
          <a:stretch/>
        </p:blipFill>
        <p:spPr>
          <a:xfrm>
            <a:off x="8236925" y="4760705"/>
            <a:ext cx="723434" cy="2406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7912724" y="4660185"/>
            <a:ext cx="341395" cy="246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strike="noStrike" cap="none">
                <a:solidFill>
                  <a:schemeClr val="dk1"/>
                </a:solidFill>
                <a:latin typeface="Arial"/>
                <a:ea typeface="Arial"/>
                <a:cs typeface="Arial"/>
                <a:sym typeface="Arial"/>
              </a:rPr>
              <a:t>‹#›</a:t>
            </a:fld>
            <a:endParaRPr lang="en-US" sz="10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ldcat.org/search?q=au:Association+for+Research+into+Crimes+against+Art,&amp;qt=hot_author"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ooleyj@oclc.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291350" y="133875"/>
            <a:ext cx="5742000" cy="981900"/>
          </a:xfrm>
          <a:prstGeom prst="rect">
            <a:avLst/>
          </a:prstGeom>
          <a:solidFill>
            <a:schemeClr val="accent2"/>
          </a:solidFill>
          <a:ln>
            <a:noFill/>
          </a:ln>
        </p:spPr>
        <p:txBody>
          <a:bodyPr lIns="457200" tIns="137150" rIns="274300" bIns="18287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dirty="0"/>
              <a:t>IIPC, London Web Archiving Week</a:t>
            </a:r>
          </a:p>
          <a:p>
            <a:pPr marL="0" marR="0" lvl="0" indent="0" algn="l" rtl="0">
              <a:lnSpc>
                <a:spcPct val="100000"/>
              </a:lnSpc>
              <a:spcBef>
                <a:spcPts val="0"/>
              </a:spcBef>
              <a:spcAft>
                <a:spcPts val="0"/>
              </a:spcAft>
              <a:buClr>
                <a:schemeClr val="lt1"/>
              </a:buClr>
              <a:buSzPct val="25000"/>
              <a:buFont typeface="Arial"/>
              <a:buNone/>
            </a:pPr>
            <a:r>
              <a:rPr lang="en-US" sz="2000" dirty="0"/>
              <a:t>16 June 2017</a:t>
            </a:r>
          </a:p>
          <a:p>
            <a:pPr marL="0" marR="0" lvl="0" indent="0" algn="l" rtl="0">
              <a:lnSpc>
                <a:spcPct val="100000"/>
              </a:lnSpc>
              <a:spcBef>
                <a:spcPts val="0"/>
              </a:spcBef>
              <a:spcAft>
                <a:spcPts val="0"/>
              </a:spcAft>
              <a:buClr>
                <a:schemeClr val="lt1"/>
              </a:buClr>
              <a:buSzPct val="25000"/>
              <a:buFont typeface="Arial"/>
              <a:buNone/>
            </a:pPr>
            <a:endParaRPr dirty="0"/>
          </a:p>
        </p:txBody>
      </p:sp>
      <p:sp>
        <p:nvSpPr>
          <p:cNvPr id="191" name="Shape 191"/>
          <p:cNvSpPr txBox="1">
            <a:spLocks noGrp="1"/>
          </p:cNvSpPr>
          <p:nvPr>
            <p:ph type="body" idx="2"/>
          </p:nvPr>
        </p:nvSpPr>
        <p:spPr>
          <a:xfrm>
            <a:off x="664950" y="1288956"/>
            <a:ext cx="7946400" cy="2277900"/>
          </a:xfrm>
          <a:prstGeom prst="rect">
            <a:avLst/>
          </a:prstGeom>
          <a:noFill/>
          <a:ln w="101600" cap="flat" cmpd="sng">
            <a:solidFill>
              <a:schemeClr val="accent2"/>
            </a:solidFill>
            <a:prstDash val="solid"/>
            <a:miter/>
            <a:headEnd type="none" w="med" len="med"/>
            <a:tailEnd type="none" w="med" len="med"/>
          </a:ln>
        </p:spPr>
        <p:txBody>
          <a:bodyPr lIns="548625" tIns="274300" rIns="457200" bIns="365750" anchor="t" anchorCtr="0">
            <a:noAutofit/>
          </a:bodyPr>
          <a:lstStyle/>
          <a:p>
            <a:pPr lvl="0" algn="ctr" rtl="0">
              <a:spcBef>
                <a:spcPts val="0"/>
              </a:spcBef>
              <a:buClr>
                <a:schemeClr val="dk1"/>
              </a:buClr>
              <a:buSzPct val="30555"/>
              <a:buFont typeface="Arial"/>
              <a:buNone/>
            </a:pPr>
            <a:r>
              <a:rPr lang="en-US" sz="3600" b="0" dirty="0">
                <a:solidFill>
                  <a:schemeClr val="dk1"/>
                </a:solidFill>
              </a:rPr>
              <a:t>Best Practices for Descriptive Metadata</a:t>
            </a:r>
          </a:p>
          <a:p>
            <a:pPr lvl="0" algn="ctr" rtl="0">
              <a:spcBef>
                <a:spcPts val="0"/>
              </a:spcBef>
              <a:buClr>
                <a:schemeClr val="dk1"/>
              </a:buClr>
              <a:buSzPct val="122222"/>
              <a:buFont typeface="Arial"/>
              <a:buNone/>
            </a:pPr>
            <a:endParaRPr sz="900" b="0" dirty="0">
              <a:solidFill>
                <a:schemeClr val="dk1"/>
              </a:solidFill>
            </a:endParaRPr>
          </a:p>
          <a:p>
            <a:pPr lvl="0" algn="ctr" rtl="0">
              <a:spcBef>
                <a:spcPts val="0"/>
              </a:spcBef>
              <a:buClr>
                <a:schemeClr val="dk1"/>
              </a:buClr>
              <a:buSzPct val="61111"/>
              <a:buFont typeface="Arial"/>
              <a:buNone/>
            </a:pPr>
            <a:r>
              <a:rPr lang="en-US" sz="1800" b="0" dirty="0">
                <a:solidFill>
                  <a:srgbClr val="595959"/>
                </a:solidFill>
              </a:rPr>
              <a:t>Recommendations of the OCLC Research Library Partnership </a:t>
            </a:r>
          </a:p>
          <a:p>
            <a:pPr lvl="0" algn="ctr" rtl="0">
              <a:spcBef>
                <a:spcPts val="0"/>
              </a:spcBef>
              <a:buClr>
                <a:schemeClr val="dk1"/>
              </a:buClr>
              <a:buSzPct val="61111"/>
              <a:buFont typeface="Arial"/>
              <a:buNone/>
            </a:pPr>
            <a:r>
              <a:rPr lang="en-US" sz="1800" b="0" dirty="0">
                <a:solidFill>
                  <a:srgbClr val="595959"/>
                </a:solidFill>
              </a:rPr>
              <a:t>Web Archiving Metadata Working Group  </a:t>
            </a:r>
          </a:p>
          <a:p>
            <a:pPr marL="0" marR="0" lvl="0" indent="0" algn="l" rtl="0">
              <a:lnSpc>
                <a:spcPct val="100000"/>
              </a:lnSpc>
              <a:spcBef>
                <a:spcPts val="0"/>
              </a:spcBef>
              <a:spcAft>
                <a:spcPts val="0"/>
              </a:spcAft>
              <a:buClr>
                <a:schemeClr val="accent2"/>
              </a:buClr>
              <a:buSzPct val="25000"/>
              <a:buFont typeface="Arial"/>
              <a:buNone/>
            </a:pPr>
            <a:endParaRPr sz="2400" dirty="0"/>
          </a:p>
        </p:txBody>
      </p:sp>
      <p:sp>
        <p:nvSpPr>
          <p:cNvPr id="192" name="Shape 192"/>
          <p:cNvSpPr txBox="1">
            <a:spLocks noGrp="1"/>
          </p:cNvSpPr>
          <p:nvPr>
            <p:ph type="body" idx="3"/>
          </p:nvPr>
        </p:nvSpPr>
        <p:spPr>
          <a:xfrm>
            <a:off x="3341155" y="3782825"/>
            <a:ext cx="5363998" cy="338699"/>
          </a:xfrm>
          <a:prstGeom prst="rect">
            <a:avLst/>
          </a:prstGeom>
          <a:noFill/>
          <a:ln>
            <a:noFill/>
          </a:ln>
        </p:spPr>
        <p:txBody>
          <a:bodyPr lIns="0" tIns="45700" rIns="91425" bIns="45700" anchor="t" anchorCtr="0">
            <a:noAutofit/>
          </a:bodyPr>
          <a:lstStyle/>
          <a:p>
            <a:pPr lvl="0">
              <a:spcBef>
                <a:spcPts val="0"/>
              </a:spcBef>
              <a:buSzPct val="25000"/>
            </a:pPr>
            <a:r>
              <a:rPr lang="en-US" sz="1600" b="1" i="0" u="none" strike="noStrike" cap="none" dirty="0">
                <a:solidFill>
                  <a:schemeClr val="dk1"/>
                </a:solidFill>
                <a:latin typeface="Arial"/>
                <a:ea typeface="Arial"/>
                <a:cs typeface="Arial"/>
                <a:sym typeface="Arial"/>
              </a:rPr>
              <a:t>Alexis </a:t>
            </a:r>
            <a:r>
              <a:rPr lang="en-US" sz="1600" b="1" i="0" u="none" strike="noStrike" cap="none" dirty="0" err="1">
                <a:solidFill>
                  <a:schemeClr val="dk1"/>
                </a:solidFill>
                <a:latin typeface="Arial"/>
                <a:ea typeface="Arial"/>
                <a:cs typeface="Arial"/>
                <a:sym typeface="Arial"/>
              </a:rPr>
              <a:t>Antracoli</a:t>
            </a:r>
            <a:r>
              <a:rPr lang="en-US" sz="1600" b="1" i="0" u="none" strike="noStrike" cap="none" dirty="0">
                <a:solidFill>
                  <a:schemeClr val="dk1"/>
                </a:solidFill>
                <a:latin typeface="Arial"/>
                <a:ea typeface="Arial"/>
                <a:cs typeface="Arial"/>
                <a:sym typeface="Arial"/>
              </a:rPr>
              <a:t>, </a:t>
            </a:r>
            <a:r>
              <a:rPr lang="en-US" sz="1600" dirty="0"/>
              <a:t>Karen Stoll Farrell, Jackie Dooley</a:t>
            </a:r>
          </a:p>
          <a:p>
            <a:pPr lvl="0">
              <a:spcBef>
                <a:spcPts val="0"/>
              </a:spcBef>
              <a:buSzPct val="25000"/>
            </a:pPr>
            <a:endParaRPr lang="en-US" sz="1600" dirty="0"/>
          </a:p>
        </p:txBody>
      </p:sp>
      <p:sp>
        <p:nvSpPr>
          <p:cNvPr id="194" name="Shape 194"/>
          <p:cNvSpPr txBox="1"/>
          <p:nvPr/>
        </p:nvSpPr>
        <p:spPr>
          <a:xfrm>
            <a:off x="914332" y="3910775"/>
            <a:ext cx="1122286" cy="408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C78D8"/>
              </a:buClr>
              <a:buSzPct val="25000"/>
              <a:buFont typeface="Arial"/>
              <a:buNone/>
            </a:pPr>
            <a:r>
              <a:rPr lang="en-US" sz="1400" b="1" i="0" u="none" strike="noStrike" cap="none" dirty="0" err="1">
                <a:solidFill>
                  <a:srgbClr val="3C78D8"/>
                </a:solidFill>
                <a:latin typeface="Arial"/>
                <a:ea typeface="Arial"/>
                <a:cs typeface="Arial"/>
                <a:sym typeface="Arial"/>
              </a:rPr>
              <a:t>oc.lc</a:t>
            </a:r>
            <a:r>
              <a:rPr lang="en-US" sz="1400" b="1" i="0" u="none" strike="noStrike" cap="none" dirty="0">
                <a:solidFill>
                  <a:srgbClr val="3C78D8"/>
                </a:solidFill>
                <a:latin typeface="Arial"/>
                <a:ea typeface="Arial"/>
                <a:cs typeface="Arial"/>
                <a:sym typeface="Arial"/>
              </a:rPr>
              <a:t>/</a:t>
            </a:r>
            <a:r>
              <a:rPr lang="en-US" sz="1400" b="1" i="0" u="none" strike="noStrike" cap="none" dirty="0" err="1">
                <a:solidFill>
                  <a:srgbClr val="3C78D8"/>
                </a:solidFill>
                <a:latin typeface="Arial"/>
                <a:ea typeface="Arial"/>
                <a:cs typeface="Arial"/>
                <a:sym typeface="Arial"/>
              </a:rPr>
              <a:t>wam</a:t>
            </a:r>
            <a:endParaRPr lang="en-US" sz="1400" b="1" i="0" u="none" strike="noStrike" cap="none" dirty="0">
              <a:solidFill>
                <a:srgbClr val="3C78D8"/>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340787" y="343304"/>
            <a:ext cx="8439000" cy="68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dirty="0"/>
              <a:t>Who are the end users of web archives?</a:t>
            </a:r>
          </a:p>
        </p:txBody>
      </p:sp>
      <p:sp>
        <p:nvSpPr>
          <p:cNvPr id="265" name="Shape 265"/>
          <p:cNvSpPr txBox="1">
            <a:spLocks noGrp="1"/>
          </p:cNvSpPr>
          <p:nvPr>
            <p:ph type="body" idx="2"/>
          </p:nvPr>
        </p:nvSpPr>
        <p:spPr>
          <a:xfrm>
            <a:off x="530100" y="1292975"/>
            <a:ext cx="3900300" cy="331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200" dirty="0"/>
              <a:t>Digital humanists</a:t>
            </a:r>
          </a:p>
          <a:p>
            <a:pPr marL="0" marR="0" lvl="0" indent="0" algn="l" rtl="0">
              <a:lnSpc>
                <a:spcPct val="100000"/>
              </a:lnSpc>
              <a:spcBef>
                <a:spcPts val="0"/>
              </a:spcBef>
              <a:spcAft>
                <a:spcPts val="0"/>
              </a:spcAft>
              <a:buNone/>
            </a:pPr>
            <a:r>
              <a:rPr lang="en-US" sz="2200" dirty="0">
                <a:solidFill>
                  <a:srgbClr val="FF0000"/>
                </a:solidFill>
              </a:rPr>
              <a:t>Web scientists</a:t>
            </a:r>
          </a:p>
          <a:p>
            <a:pPr marL="0" marR="0" lvl="0" indent="0" algn="l" rtl="0">
              <a:lnSpc>
                <a:spcPct val="100000"/>
              </a:lnSpc>
              <a:spcBef>
                <a:spcPts val="0"/>
              </a:spcBef>
              <a:spcAft>
                <a:spcPts val="0"/>
              </a:spcAft>
              <a:buNone/>
            </a:pPr>
            <a:r>
              <a:rPr lang="en-US" sz="2200" dirty="0"/>
              <a:t>Computer scientists</a:t>
            </a:r>
          </a:p>
          <a:p>
            <a:pPr marL="0" marR="0" lvl="0" indent="0" algn="l" rtl="0">
              <a:lnSpc>
                <a:spcPct val="100000"/>
              </a:lnSpc>
              <a:spcBef>
                <a:spcPts val="0"/>
              </a:spcBef>
              <a:spcAft>
                <a:spcPts val="0"/>
              </a:spcAft>
              <a:buNone/>
            </a:pPr>
            <a:r>
              <a:rPr lang="en-US" sz="2200" dirty="0">
                <a:solidFill>
                  <a:srgbClr val="FF0000"/>
                </a:solidFill>
              </a:rPr>
              <a:t>Data analysts</a:t>
            </a:r>
          </a:p>
          <a:p>
            <a:pPr marL="0" marR="0" lvl="0" indent="0" algn="l" rtl="0">
              <a:lnSpc>
                <a:spcPct val="100000"/>
              </a:lnSpc>
              <a:spcBef>
                <a:spcPts val="0"/>
              </a:spcBef>
              <a:spcAft>
                <a:spcPts val="0"/>
              </a:spcAft>
              <a:buNone/>
            </a:pPr>
            <a:r>
              <a:rPr lang="en-US" sz="2200" dirty="0"/>
              <a:t>Journalists</a:t>
            </a:r>
          </a:p>
          <a:p>
            <a:pPr marL="0" marR="0" lvl="0" indent="0" algn="l" rtl="0">
              <a:lnSpc>
                <a:spcPct val="100000"/>
              </a:lnSpc>
              <a:spcBef>
                <a:spcPts val="0"/>
              </a:spcBef>
              <a:spcAft>
                <a:spcPts val="0"/>
              </a:spcAft>
              <a:buNone/>
            </a:pPr>
            <a:r>
              <a:rPr lang="en-US" sz="2200" dirty="0">
                <a:solidFill>
                  <a:srgbClr val="FF0000"/>
                </a:solidFill>
              </a:rPr>
              <a:t>Lawyers</a:t>
            </a:r>
          </a:p>
          <a:p>
            <a:pPr marL="0" marR="0" lvl="0" indent="0" algn="l" rtl="0">
              <a:lnSpc>
                <a:spcPct val="100000"/>
              </a:lnSpc>
              <a:spcBef>
                <a:spcPts val="0"/>
              </a:spcBef>
              <a:spcAft>
                <a:spcPts val="0"/>
              </a:spcAft>
              <a:buNone/>
            </a:pPr>
            <a:r>
              <a:rPr lang="en-US" sz="2200" dirty="0"/>
              <a:t>Website owners</a:t>
            </a:r>
          </a:p>
          <a:p>
            <a:pPr marL="0" marR="0" lvl="0" indent="0" algn="l" rtl="0">
              <a:lnSpc>
                <a:spcPct val="100000"/>
              </a:lnSpc>
              <a:spcBef>
                <a:spcPts val="0"/>
              </a:spcBef>
              <a:spcAft>
                <a:spcPts val="0"/>
              </a:spcAft>
              <a:buNone/>
            </a:pPr>
            <a:r>
              <a:rPr lang="en-US" sz="2200" dirty="0">
                <a:solidFill>
                  <a:srgbClr val="FF0000"/>
                </a:solidFill>
              </a:rPr>
              <a:t>Website designers</a:t>
            </a:r>
          </a:p>
          <a:p>
            <a:pPr marL="0" marR="0" lvl="0" indent="0" algn="l" rtl="0">
              <a:lnSpc>
                <a:spcPct val="100000"/>
              </a:lnSpc>
              <a:spcBef>
                <a:spcPts val="0"/>
              </a:spcBef>
              <a:spcAft>
                <a:spcPts val="0"/>
              </a:spcAft>
              <a:buNone/>
            </a:pPr>
            <a:r>
              <a:rPr lang="en-US" sz="2200" dirty="0"/>
              <a:t>Government employees</a:t>
            </a:r>
          </a:p>
          <a:p>
            <a:pPr marL="0" marR="0" lvl="0" indent="0" algn="l" rtl="0">
              <a:lnSpc>
                <a:spcPct val="100000"/>
              </a:lnSpc>
              <a:spcBef>
                <a:spcPts val="48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endParaRPr dirty="0"/>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
        <p:nvSpPr>
          <p:cNvPr id="266" name="Shape 266"/>
          <p:cNvSpPr txBox="1">
            <a:spLocks noGrp="1"/>
          </p:cNvSpPr>
          <p:nvPr>
            <p:ph type="body" idx="2"/>
          </p:nvPr>
        </p:nvSpPr>
        <p:spPr>
          <a:xfrm>
            <a:off x="4576852" y="1292969"/>
            <a:ext cx="3900299" cy="331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200" dirty="0">
                <a:solidFill>
                  <a:srgbClr val="FF0000"/>
                </a:solidFill>
              </a:rPr>
              <a:t>Genealogists</a:t>
            </a:r>
          </a:p>
          <a:p>
            <a:pPr marL="0" marR="0" lvl="0" indent="0" algn="l" rtl="0">
              <a:lnSpc>
                <a:spcPct val="100000"/>
              </a:lnSpc>
              <a:spcBef>
                <a:spcPts val="0"/>
              </a:spcBef>
              <a:spcAft>
                <a:spcPts val="0"/>
              </a:spcAft>
              <a:buNone/>
            </a:pPr>
            <a:r>
              <a:rPr lang="en-US" sz="2200" dirty="0"/>
              <a:t>Patent applicants</a:t>
            </a:r>
          </a:p>
          <a:p>
            <a:pPr marL="0" marR="0" lvl="0" indent="0" algn="l" rtl="0">
              <a:lnSpc>
                <a:spcPct val="100000"/>
              </a:lnSpc>
              <a:spcBef>
                <a:spcPts val="0"/>
              </a:spcBef>
              <a:spcAft>
                <a:spcPts val="0"/>
              </a:spcAft>
              <a:buNone/>
            </a:pPr>
            <a:r>
              <a:rPr lang="en-US" sz="2200" dirty="0">
                <a:solidFill>
                  <a:srgbClr val="FF0000"/>
                </a:solidFill>
              </a:rPr>
              <a:t>Instructors</a:t>
            </a:r>
          </a:p>
          <a:p>
            <a:pPr marL="0" marR="0" lvl="0" indent="0" algn="l" rtl="0">
              <a:lnSpc>
                <a:spcPct val="100000"/>
              </a:lnSpc>
              <a:spcBef>
                <a:spcPts val="0"/>
              </a:spcBef>
              <a:spcAft>
                <a:spcPts val="0"/>
              </a:spcAft>
              <a:buNone/>
            </a:pPr>
            <a:r>
              <a:rPr lang="en-US" sz="2200" dirty="0"/>
              <a:t>Students</a:t>
            </a:r>
          </a:p>
          <a:p>
            <a:pPr marL="0" marR="0" lvl="0" indent="0" algn="l" rtl="0">
              <a:lnSpc>
                <a:spcPct val="100000"/>
              </a:lnSpc>
              <a:spcBef>
                <a:spcPts val="0"/>
              </a:spcBef>
              <a:spcAft>
                <a:spcPts val="0"/>
              </a:spcAft>
              <a:buNone/>
            </a:pPr>
            <a:r>
              <a:rPr lang="en-US" sz="2200" dirty="0">
                <a:solidFill>
                  <a:srgbClr val="FF0000"/>
                </a:solidFill>
              </a:rPr>
              <a:t>Linguists</a:t>
            </a:r>
          </a:p>
          <a:p>
            <a:pPr marL="0" marR="0" lvl="0" indent="0" algn="l" rtl="0">
              <a:lnSpc>
                <a:spcPct val="100000"/>
              </a:lnSpc>
              <a:spcBef>
                <a:spcPts val="0"/>
              </a:spcBef>
              <a:spcAft>
                <a:spcPts val="0"/>
              </a:spcAft>
              <a:buNone/>
            </a:pPr>
            <a:r>
              <a:rPr lang="en-US" sz="2200" dirty="0"/>
              <a:t>Sociologists</a:t>
            </a:r>
          </a:p>
          <a:p>
            <a:pPr marL="0" marR="0" lvl="0" indent="0" algn="l" rtl="0">
              <a:lnSpc>
                <a:spcPct val="100000"/>
              </a:lnSpc>
              <a:spcBef>
                <a:spcPts val="0"/>
              </a:spcBef>
              <a:spcAft>
                <a:spcPts val="0"/>
              </a:spcAft>
              <a:buNone/>
            </a:pPr>
            <a:r>
              <a:rPr lang="en-US" sz="2200" dirty="0">
                <a:solidFill>
                  <a:srgbClr val="FF0000"/>
                </a:solidFill>
              </a:rPr>
              <a:t>Political scientists</a:t>
            </a:r>
          </a:p>
          <a:p>
            <a:pPr marL="0" marR="0" lvl="0" indent="0" algn="l" rtl="0">
              <a:lnSpc>
                <a:spcPct val="100000"/>
              </a:lnSpc>
              <a:spcBef>
                <a:spcPts val="0"/>
              </a:spcBef>
              <a:spcAft>
                <a:spcPts val="0"/>
              </a:spcAft>
              <a:buNone/>
            </a:pPr>
            <a:r>
              <a:rPr lang="en-US" sz="2200" dirty="0"/>
              <a:t>Historians</a:t>
            </a:r>
          </a:p>
          <a:p>
            <a:pPr marL="0" marR="0" lvl="0" indent="0" algn="l" rtl="0">
              <a:lnSpc>
                <a:spcPct val="100000"/>
              </a:lnSpc>
              <a:spcBef>
                <a:spcPts val="0"/>
              </a:spcBef>
              <a:spcAft>
                <a:spcPts val="0"/>
              </a:spcAft>
              <a:buNone/>
            </a:pPr>
            <a:r>
              <a:rPr lang="en-US" sz="2200" dirty="0">
                <a:solidFill>
                  <a:srgbClr val="FF0000"/>
                </a:solidFill>
              </a:rPr>
              <a:t>Anthropologists</a:t>
            </a:r>
          </a:p>
          <a:p>
            <a:pPr marL="0" marR="0" lvl="0" indent="0" algn="l" rtl="0">
              <a:lnSpc>
                <a:spcPct val="100000"/>
              </a:lnSpc>
              <a:spcBef>
                <a:spcPts val="480"/>
              </a:spcBef>
              <a:spcAft>
                <a:spcPts val="0"/>
              </a:spcAft>
              <a:buNone/>
            </a:pPr>
            <a:endParaRPr dirty="0"/>
          </a:p>
          <a:p>
            <a:pPr marL="0" marR="0" lvl="0" indent="0" algn="l" rtl="0">
              <a:lnSpc>
                <a:spcPct val="100000"/>
              </a:lnSpc>
              <a:spcBef>
                <a:spcPts val="48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endParaRPr dirty="0"/>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7742050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dirty="0"/>
              <a:t>How are they using web archives?</a:t>
            </a:r>
          </a:p>
        </p:txBody>
      </p:sp>
      <p:sp>
        <p:nvSpPr>
          <p:cNvPr id="278" name="Shape 278"/>
          <p:cNvSpPr txBox="1">
            <a:spLocks noGrp="1"/>
          </p:cNvSpPr>
          <p:nvPr>
            <p:ph type="body" idx="2"/>
          </p:nvPr>
        </p:nvSpPr>
        <p:spPr>
          <a:xfrm>
            <a:off x="1003186" y="1428416"/>
            <a:ext cx="7776600" cy="3086999"/>
          </a:xfrm>
          <a:prstGeom prst="rect">
            <a:avLst/>
          </a:prstGeom>
          <a:noFill/>
          <a:ln>
            <a:noFill/>
          </a:ln>
        </p:spPr>
        <p:txBody>
          <a:bodyPr lIns="91425" tIns="91425" rIns="91425" bIns="91425" anchor="t" anchorCtr="0">
            <a:noAutofit/>
          </a:bodyPr>
          <a:lstStyle/>
          <a:p>
            <a:pPr marL="34290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
        <p:nvSpPr>
          <p:cNvPr id="2" name="TextBox 1"/>
          <p:cNvSpPr txBox="1"/>
          <p:nvPr/>
        </p:nvSpPr>
        <p:spPr>
          <a:xfrm>
            <a:off x="1210733" y="1329267"/>
            <a:ext cx="6265333" cy="1885131"/>
          </a:xfrm>
          <a:prstGeom prst="rect">
            <a:avLst/>
          </a:prstGeom>
          <a:noFill/>
        </p:spPr>
        <p:txBody>
          <a:bodyPr wrap="square" rtlCol="0">
            <a:spAutoFit/>
          </a:bodyPr>
          <a:lstStyle/>
          <a:p>
            <a:pPr marL="685800" lvl="0" indent="-342900">
              <a:buClr>
                <a:schemeClr val="dk1"/>
              </a:buClr>
              <a:buSzPct val="100000"/>
              <a:buFont typeface="Arial" charset="0"/>
              <a:buChar char="•"/>
            </a:pPr>
            <a:r>
              <a:rPr lang="en-US" sz="2200" dirty="0"/>
              <a:t>Read specific web pages/sites</a:t>
            </a:r>
          </a:p>
          <a:p>
            <a:pPr marL="685800" lvl="0" indent="-342900">
              <a:buClr>
                <a:schemeClr val="dk1"/>
              </a:buClr>
              <a:buSzPct val="100000"/>
              <a:buFont typeface="Arial" charset="0"/>
              <a:buChar char="•"/>
            </a:pPr>
            <a:endParaRPr lang="en-US" sz="1200" dirty="0"/>
          </a:p>
          <a:p>
            <a:pPr marL="685800" lvl="0" indent="-342900">
              <a:spcBef>
                <a:spcPts val="480"/>
              </a:spcBef>
              <a:buClr>
                <a:schemeClr val="dk1"/>
              </a:buClr>
              <a:buSzPct val="100000"/>
              <a:buFont typeface="Arial" charset="0"/>
              <a:buChar char="•"/>
            </a:pPr>
            <a:r>
              <a:rPr lang="en-US" sz="2200" dirty="0"/>
              <a:t>Data and text mining</a:t>
            </a:r>
          </a:p>
          <a:p>
            <a:pPr marL="685800" lvl="0" indent="-342900">
              <a:spcBef>
                <a:spcPts val="480"/>
              </a:spcBef>
              <a:buClr>
                <a:schemeClr val="dk1"/>
              </a:buClr>
              <a:buSzPct val="100000"/>
              <a:buFont typeface="Arial" charset="0"/>
              <a:buChar char="•"/>
            </a:pPr>
            <a:endParaRPr lang="en-US" sz="1200" b="1" dirty="0"/>
          </a:p>
          <a:p>
            <a:pPr marL="685800" lvl="0" indent="-342900">
              <a:spcBef>
                <a:spcPts val="480"/>
              </a:spcBef>
              <a:buClr>
                <a:schemeClr val="dk1"/>
              </a:buClr>
              <a:buSzPct val="100000"/>
              <a:buFont typeface="Arial" charset="0"/>
              <a:buChar char="•"/>
            </a:pPr>
            <a:r>
              <a:rPr lang="en-US" sz="2200" dirty="0"/>
              <a:t>Technology development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dirty="0"/>
              <a:t>What behaviors do they use?</a:t>
            </a:r>
          </a:p>
        </p:txBody>
      </p:sp>
      <p:sp>
        <p:nvSpPr>
          <p:cNvPr id="285" name="Shape 285"/>
          <p:cNvSpPr txBox="1">
            <a:spLocks noGrp="1"/>
          </p:cNvSpPr>
          <p:nvPr>
            <p:ph type="body" idx="2"/>
          </p:nvPr>
        </p:nvSpPr>
        <p:spPr>
          <a:xfrm>
            <a:off x="340774" y="1296725"/>
            <a:ext cx="7935600" cy="3318000"/>
          </a:xfrm>
          <a:prstGeom prst="rect">
            <a:avLst/>
          </a:prstGeom>
        </p:spPr>
        <p:txBody>
          <a:bodyPr lIns="91425" tIns="91425" rIns="91425" bIns="91425" anchor="t" anchorCtr="0">
            <a:noAutofit/>
          </a:bodyPr>
          <a:lstStyle/>
          <a:p>
            <a:pPr marL="0" lvl="0" indent="0" rtl="0">
              <a:spcBef>
                <a:spcPts val="0"/>
              </a:spcBef>
              <a:buNone/>
            </a:pPr>
            <a:r>
              <a:rPr lang="en-US" sz="2200" dirty="0"/>
              <a:t>Costa and Silva (2010) classify needs into three behavioral groups; much cited by others.</a:t>
            </a:r>
          </a:p>
          <a:p>
            <a:pPr marL="0" lvl="0" indent="0" rtl="0">
              <a:spcBef>
                <a:spcPts val="0"/>
              </a:spcBef>
              <a:buNone/>
            </a:pPr>
            <a:endParaRPr lang="en-US" sz="1200" dirty="0"/>
          </a:p>
          <a:p>
            <a:pPr marL="0" lvl="0" indent="0" rtl="0">
              <a:spcBef>
                <a:spcPts val="0"/>
              </a:spcBef>
              <a:buNone/>
            </a:pPr>
            <a:endParaRPr sz="1000" dirty="0"/>
          </a:p>
          <a:p>
            <a:pPr marL="2628900" lvl="5" indent="-355600">
              <a:spcBef>
                <a:spcPts val="0"/>
              </a:spcBef>
            </a:pPr>
            <a:r>
              <a:rPr lang="en-US" sz="2200" dirty="0"/>
              <a:t>Navigational</a:t>
            </a:r>
          </a:p>
          <a:p>
            <a:pPr marL="2628900" lvl="5" indent="-355600">
              <a:spcBef>
                <a:spcPts val="0"/>
              </a:spcBef>
            </a:pPr>
            <a:endParaRPr lang="en-US" sz="1000" dirty="0"/>
          </a:p>
          <a:p>
            <a:pPr marL="2628900" lvl="5" indent="-355600">
              <a:spcBef>
                <a:spcPts val="0"/>
              </a:spcBef>
            </a:pPr>
            <a:r>
              <a:rPr lang="en-US" sz="2200" dirty="0"/>
              <a:t>Informational</a:t>
            </a:r>
          </a:p>
          <a:p>
            <a:pPr marL="2628900" lvl="5" indent="-355600">
              <a:spcBef>
                <a:spcPts val="0"/>
              </a:spcBef>
            </a:pPr>
            <a:endParaRPr lang="en-US" sz="1000" dirty="0"/>
          </a:p>
          <a:p>
            <a:pPr marL="2628900" lvl="5" indent="-355600">
              <a:spcBef>
                <a:spcPts val="0"/>
              </a:spcBef>
            </a:pPr>
            <a:r>
              <a:rPr lang="en-US" sz="2200" dirty="0"/>
              <a:t>Transactional</a:t>
            </a:r>
            <a:endParaRPr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dirty="0"/>
              <a:t>Takeaways for end-user needs</a:t>
            </a:r>
          </a:p>
        </p:txBody>
      </p:sp>
      <p:sp>
        <p:nvSpPr>
          <p:cNvPr id="287" name="Shape 287"/>
          <p:cNvSpPr txBox="1">
            <a:spLocks noGrp="1"/>
          </p:cNvSpPr>
          <p:nvPr>
            <p:ph type="body" idx="2"/>
          </p:nvPr>
        </p:nvSpPr>
        <p:spPr>
          <a:xfrm>
            <a:off x="1138541" y="1209450"/>
            <a:ext cx="7888200" cy="3318000"/>
          </a:xfrm>
          <a:prstGeom prst="rect">
            <a:avLst/>
          </a:prstGeom>
          <a:noFill/>
          <a:ln>
            <a:noFill/>
          </a:ln>
        </p:spPr>
        <p:txBody>
          <a:bodyPr lIns="91425" tIns="91425" rIns="91425" bIns="91425" anchor="t" anchorCtr="0">
            <a:noAutofit/>
          </a:bodyPr>
          <a:lstStyle/>
          <a:p>
            <a:pPr marL="457200" marR="0" lvl="0" indent="-368300" algn="l" rtl="0">
              <a:lnSpc>
                <a:spcPct val="150000"/>
              </a:lnSpc>
              <a:spcBef>
                <a:spcPts val="0"/>
              </a:spcBef>
              <a:spcAft>
                <a:spcPts val="0"/>
              </a:spcAft>
              <a:buClr>
                <a:schemeClr val="dk1"/>
              </a:buClr>
              <a:buSzPct val="100000"/>
              <a:buFont typeface="Arial"/>
              <a:buChar char="•"/>
            </a:pPr>
            <a:r>
              <a:rPr lang="en-US" sz="2200" dirty="0"/>
              <a:t>Flexible Formats</a:t>
            </a:r>
          </a:p>
          <a:p>
            <a:pPr marL="457200" lvl="0" indent="-368300" rtl="0">
              <a:lnSpc>
                <a:spcPct val="150000"/>
              </a:lnSpc>
              <a:spcBef>
                <a:spcPts val="0"/>
              </a:spcBef>
              <a:buClr>
                <a:schemeClr val="dk1"/>
              </a:buClr>
              <a:buSzPct val="100000"/>
              <a:buFont typeface="Arial"/>
              <a:buChar char="•"/>
            </a:pPr>
            <a:r>
              <a:rPr lang="en-US" sz="2200" dirty="0"/>
              <a:t>Engagement</a:t>
            </a:r>
          </a:p>
          <a:p>
            <a:pPr marL="457200" lvl="0" indent="-368300" rtl="0">
              <a:lnSpc>
                <a:spcPct val="150000"/>
              </a:lnSpc>
              <a:spcBef>
                <a:spcPts val="0"/>
              </a:spcBef>
              <a:buClr>
                <a:schemeClr val="dk1"/>
              </a:buClr>
              <a:buSzPct val="100000"/>
              <a:buFont typeface="Arial"/>
              <a:buChar char="•"/>
            </a:pPr>
            <a:r>
              <a:rPr lang="en-US" sz="2200" dirty="0"/>
              <a:t>Access and re-use/rights statements</a:t>
            </a:r>
          </a:p>
          <a:p>
            <a:pPr marL="457200" lvl="0" indent="-368300" rtl="0">
              <a:lnSpc>
                <a:spcPct val="150000"/>
              </a:lnSpc>
              <a:spcBef>
                <a:spcPts val="0"/>
              </a:spcBef>
              <a:buClr>
                <a:schemeClr val="dk1"/>
              </a:buClr>
              <a:buSzPct val="100000"/>
              <a:buFont typeface="Arial"/>
              <a:buChar char="•"/>
            </a:pPr>
            <a:r>
              <a:rPr lang="en-US" sz="2200" dirty="0"/>
              <a:t>Archived vs. live</a:t>
            </a:r>
          </a:p>
          <a:p>
            <a:pPr marL="457200" lvl="0" indent="-368300" rtl="0">
              <a:lnSpc>
                <a:spcPct val="150000"/>
              </a:lnSpc>
              <a:spcBef>
                <a:spcPts val="0"/>
              </a:spcBef>
              <a:buClr>
                <a:schemeClr val="dk1"/>
              </a:buClr>
              <a:buSzPct val="100000"/>
              <a:buFont typeface="Arial"/>
              <a:buChar char="•"/>
            </a:pPr>
            <a:r>
              <a:rPr lang="en-US" sz="2200" dirty="0"/>
              <a:t>Subject access</a:t>
            </a:r>
          </a:p>
        </p:txBody>
      </p:sp>
    </p:spTree>
    <p:extLst>
      <p:ext uri="{BB962C8B-B14F-4D97-AF65-F5344CB8AC3E}">
        <p14:creationId xmlns:p14="http://schemas.microsoft.com/office/powerpoint/2010/main" val="137993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dirty="0"/>
              <a:t>“Provenance” metadata</a:t>
            </a:r>
          </a:p>
        </p:txBody>
      </p:sp>
      <p:sp>
        <p:nvSpPr>
          <p:cNvPr id="294" name="Shape 294"/>
          <p:cNvSpPr txBox="1">
            <a:spLocks noGrp="1"/>
          </p:cNvSpPr>
          <p:nvPr>
            <p:ph type="body" idx="2"/>
          </p:nvPr>
        </p:nvSpPr>
        <p:spPr>
          <a:xfrm>
            <a:off x="1215736" y="1383578"/>
            <a:ext cx="7793476" cy="2450668"/>
          </a:xfrm>
          <a:prstGeom prst="rect">
            <a:avLst/>
          </a:prstGeom>
        </p:spPr>
        <p:txBody>
          <a:bodyPr lIns="91425" tIns="91425" rIns="91425" bIns="91425" anchor="t" anchorCtr="0">
            <a:noAutofit/>
          </a:bodyPr>
          <a:lstStyle/>
          <a:p>
            <a:pPr marL="457200" lvl="0" indent="-228600" rtl="0">
              <a:spcBef>
                <a:spcPts val="0"/>
              </a:spcBef>
            </a:pPr>
            <a:r>
              <a:rPr lang="en-US" sz="2200" dirty="0"/>
              <a:t>“The </a:t>
            </a:r>
            <a:r>
              <a:rPr lang="en-US" sz="2200" b="1" dirty="0"/>
              <a:t>critical</a:t>
            </a:r>
            <a:r>
              <a:rPr lang="en-US" sz="2200" dirty="0"/>
              <a:t> missing piece”</a:t>
            </a:r>
          </a:p>
          <a:p>
            <a:pPr marL="457200" lvl="0" indent="-228600" rtl="0">
              <a:spcBef>
                <a:spcPts val="0"/>
              </a:spcBef>
            </a:pPr>
            <a:endParaRPr lang="en-US" sz="1000" dirty="0"/>
          </a:p>
          <a:p>
            <a:pPr marL="457200" lvl="0" indent="-228600" rtl="0">
              <a:spcBef>
                <a:spcPts val="0"/>
              </a:spcBef>
            </a:pPr>
            <a:r>
              <a:rPr lang="en-US" sz="2200" dirty="0"/>
              <a:t>Provides context</a:t>
            </a:r>
          </a:p>
          <a:p>
            <a:pPr marL="457200" lvl="0" indent="-228600" rtl="0">
              <a:spcBef>
                <a:spcPts val="0"/>
              </a:spcBef>
            </a:pPr>
            <a:endParaRPr lang="en-US" sz="1000" dirty="0"/>
          </a:p>
          <a:p>
            <a:pPr marL="457200" lvl="0" indent="-228600" rtl="0">
              <a:spcBef>
                <a:spcPts val="0"/>
              </a:spcBef>
            </a:pPr>
            <a:r>
              <a:rPr lang="en-US" sz="2200" dirty="0"/>
              <a:t>Why</a:t>
            </a:r>
            <a:r>
              <a:rPr lang="en-US" sz="2200" i="1" dirty="0"/>
              <a:t> </a:t>
            </a:r>
            <a:r>
              <a:rPr lang="en-US" sz="2200" dirty="0"/>
              <a:t>was the content archived?</a:t>
            </a:r>
          </a:p>
          <a:p>
            <a:pPr marL="457200" lvl="0" indent="-228600" rtl="0">
              <a:spcBef>
                <a:spcPts val="0"/>
              </a:spcBef>
            </a:pPr>
            <a:endParaRPr lang="en-US" sz="1000" dirty="0"/>
          </a:p>
          <a:p>
            <a:pPr marL="457200" lvl="0" indent="-228600" rtl="0">
              <a:spcBef>
                <a:spcPts val="0"/>
              </a:spcBef>
            </a:pPr>
            <a:r>
              <a:rPr lang="en-US" sz="2200" dirty="0"/>
              <a:t>Selection criteria</a:t>
            </a:r>
          </a:p>
          <a:p>
            <a:pPr marL="457200" lvl="0" indent="-228600" rtl="0">
              <a:spcBef>
                <a:spcPts val="0"/>
              </a:spcBef>
            </a:pPr>
            <a:endParaRPr lang="en-US" sz="1000" dirty="0"/>
          </a:p>
          <a:p>
            <a:pPr marL="457200" lvl="0" indent="-228600" rtl="0">
              <a:spcBef>
                <a:spcPts val="0"/>
              </a:spcBef>
            </a:pPr>
            <a:r>
              <a:rPr lang="en-US" sz="2200" dirty="0"/>
              <a:t>Scope</a:t>
            </a:r>
          </a:p>
        </p:txBody>
      </p:sp>
    </p:spTree>
    <p:extLst>
      <p:ext uri="{BB962C8B-B14F-4D97-AF65-F5344CB8AC3E}">
        <p14:creationId xmlns:p14="http://schemas.microsoft.com/office/powerpoint/2010/main" val="182488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246525" y="361525"/>
            <a:ext cx="88244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400"/>
              <a:t>Takeaways for metadata practitioners</a:t>
            </a:r>
          </a:p>
        </p:txBody>
      </p:sp>
      <p:sp>
        <p:nvSpPr>
          <p:cNvPr id="300" name="Shape 300"/>
          <p:cNvSpPr txBox="1">
            <a:spLocks noGrp="1"/>
          </p:cNvSpPr>
          <p:nvPr>
            <p:ph type="body" idx="2"/>
          </p:nvPr>
        </p:nvSpPr>
        <p:spPr>
          <a:xfrm>
            <a:off x="708315" y="1243024"/>
            <a:ext cx="7434000" cy="3452400"/>
          </a:xfrm>
          <a:prstGeom prst="rect">
            <a:avLst/>
          </a:prstGeom>
          <a:noFill/>
          <a:ln>
            <a:noFill/>
          </a:ln>
        </p:spPr>
        <p:txBody>
          <a:bodyPr lIns="91425" tIns="45700" rIns="91425" bIns="45700" anchor="t" anchorCtr="0">
            <a:noAutofit/>
          </a:bodyPr>
          <a:lstStyle/>
          <a:p>
            <a:pPr marL="457200" marR="0" lvl="0" indent="-355600" algn="l" rtl="0">
              <a:spcBef>
                <a:spcPts val="0"/>
              </a:spcBef>
              <a:spcAft>
                <a:spcPts val="0"/>
              </a:spcAft>
              <a:buClr>
                <a:schemeClr val="dk1"/>
              </a:buClr>
              <a:buSzPct val="100000"/>
              <a:buFont typeface="Arial"/>
              <a:buChar char="•"/>
            </a:pPr>
            <a:r>
              <a:rPr lang="en-US" sz="2000" b="1" dirty="0"/>
              <a:t>Archival</a:t>
            </a:r>
            <a:r>
              <a:rPr lang="en-US" sz="2200" b="1" dirty="0"/>
              <a:t> </a:t>
            </a:r>
            <a:r>
              <a:rPr lang="en-US" sz="2200" dirty="0"/>
              <a:t>and</a:t>
            </a:r>
            <a:r>
              <a:rPr lang="en-US" sz="2200" b="1" dirty="0"/>
              <a:t> </a:t>
            </a:r>
            <a:r>
              <a:rPr lang="en-US" sz="2000" b="1" dirty="0"/>
              <a:t>bibliographic</a:t>
            </a:r>
            <a:r>
              <a:rPr lang="en-US" sz="2200" b="1" dirty="0"/>
              <a:t> </a:t>
            </a:r>
            <a:r>
              <a:rPr lang="en-US" sz="2200" dirty="0"/>
              <a:t>approaches</a:t>
            </a:r>
          </a:p>
          <a:p>
            <a:pPr marL="857250" lvl="1" indent="-355600">
              <a:spcBef>
                <a:spcPts val="0"/>
              </a:spcBef>
              <a:buFont typeface="Arial"/>
              <a:buChar char="•"/>
            </a:pPr>
            <a:r>
              <a:rPr lang="en-US" sz="1600" b="0" i="0" u="none" strike="noStrike" cap="none" dirty="0">
                <a:solidFill>
                  <a:schemeClr val="dk1"/>
                </a:solidFill>
                <a:latin typeface="Arial"/>
                <a:ea typeface="Arial"/>
                <a:cs typeface="Arial"/>
                <a:sym typeface="Arial"/>
              </a:rPr>
              <a:t>RDA, </a:t>
            </a:r>
            <a:r>
              <a:rPr lang="en-US" sz="1400" b="0" i="0" u="none" strike="noStrike" cap="none" dirty="0">
                <a:solidFill>
                  <a:schemeClr val="dk1"/>
                </a:solidFill>
                <a:sym typeface="Arial"/>
              </a:rPr>
              <a:t>MARC, Dublin Core, MODS, </a:t>
            </a:r>
            <a:r>
              <a:rPr lang="en-US" sz="1400" dirty="0"/>
              <a:t>f</a:t>
            </a:r>
            <a:r>
              <a:rPr lang="en-US" sz="1400" b="0" i="0" u="none" strike="noStrike" cap="none" dirty="0">
                <a:solidFill>
                  <a:schemeClr val="dk1"/>
                </a:solidFill>
                <a:sym typeface="Arial"/>
              </a:rPr>
              <a:t>inding aids, DACS</a:t>
            </a:r>
          </a:p>
          <a:p>
            <a:pPr marL="857250" lvl="1" indent="-355600">
              <a:spcBef>
                <a:spcPts val="0"/>
              </a:spcBef>
              <a:buFont typeface="Arial"/>
              <a:buChar char="•"/>
            </a:pPr>
            <a:endParaRPr lang="en-US" sz="1200" b="0" i="0" u="none" strike="noStrike" cap="none" dirty="0">
              <a:solidFill>
                <a:schemeClr val="dk1"/>
              </a:solidFill>
              <a:sym typeface="Arial"/>
            </a:endParaRPr>
          </a:p>
          <a:p>
            <a:pPr marL="457200" marR="0" lvl="0" indent="-3556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Data elements</a:t>
            </a:r>
            <a:r>
              <a:rPr lang="en-US" sz="2000" b="0" i="0"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vary widely</a:t>
            </a:r>
          </a:p>
          <a:p>
            <a:pPr marL="857250" lvl="1" indent="-355600">
              <a:spcBef>
                <a:spcPts val="0"/>
              </a:spcBef>
              <a:buFont typeface="Arial"/>
              <a:buChar char="•"/>
            </a:pPr>
            <a:r>
              <a:rPr lang="en-US" sz="1800" dirty="0"/>
              <a:t>S</a:t>
            </a:r>
            <a:r>
              <a:rPr lang="en-US" sz="1800" b="0" i="0" u="none" strike="noStrike" cap="none" dirty="0">
                <a:solidFill>
                  <a:schemeClr val="dk1"/>
                </a:solidFill>
                <a:sym typeface="Arial"/>
              </a:rPr>
              <a:t>ame element name, different meanings</a:t>
            </a:r>
          </a:p>
          <a:p>
            <a:pPr marL="857250" lvl="1" indent="-355600">
              <a:spcBef>
                <a:spcPts val="0"/>
              </a:spcBef>
              <a:buFont typeface="Arial"/>
              <a:buChar char="•"/>
            </a:pPr>
            <a:endParaRPr lang="en-US" sz="1000" b="0" i="0" u="none" strike="noStrike" cap="none" dirty="0">
              <a:solidFill>
                <a:schemeClr val="dk1"/>
              </a:solidFill>
              <a:sym typeface="Arial"/>
            </a:endParaRPr>
          </a:p>
          <a:p>
            <a:pPr marL="457200" marR="0" lvl="0" indent="-3556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Level of description</a:t>
            </a:r>
            <a:endParaRPr lang="en-US" sz="2000" b="0" i="0" u="none" strike="noStrike" cap="none" dirty="0">
              <a:solidFill>
                <a:schemeClr val="dk1"/>
              </a:solidFill>
              <a:latin typeface="Arial"/>
              <a:ea typeface="Arial"/>
              <a:cs typeface="Arial"/>
              <a:sym typeface="Arial"/>
            </a:endParaRPr>
          </a:p>
          <a:p>
            <a:pPr marR="0" lvl="1" algn="l" rtl="0">
              <a:spcBef>
                <a:spcPts val="0"/>
              </a:spcBef>
              <a:spcAft>
                <a:spcPts val="0"/>
              </a:spcAft>
              <a:buClr>
                <a:schemeClr val="dk1"/>
              </a:buClr>
              <a:buSzPct val="100000"/>
              <a:buFont typeface="Arial"/>
            </a:pPr>
            <a:r>
              <a:rPr lang="en-US" sz="1800" b="0" i="0" u="none" strike="noStrike" cap="none" dirty="0">
                <a:solidFill>
                  <a:schemeClr val="dk1"/>
                </a:solidFill>
                <a:sym typeface="Arial"/>
              </a:rPr>
              <a:t>Single site, collection of sites, seed</a:t>
            </a:r>
            <a:r>
              <a:rPr lang="en-US" sz="1800" dirty="0"/>
              <a:t> URLs</a:t>
            </a:r>
          </a:p>
          <a:p>
            <a:pPr marR="0" lvl="1" algn="l" rtl="0">
              <a:spcBef>
                <a:spcPts val="0"/>
              </a:spcBef>
              <a:spcAft>
                <a:spcPts val="0"/>
              </a:spcAft>
              <a:buClr>
                <a:schemeClr val="dk1"/>
              </a:buClr>
              <a:buSzPct val="100000"/>
              <a:buFont typeface="Arial"/>
            </a:pPr>
            <a:endParaRPr lang="en-US" sz="1200" dirty="0"/>
          </a:p>
          <a:p>
            <a:pPr marL="457200" marR="0" lvl="0" indent="-355600" algn="l" rtl="0">
              <a:spcBef>
                <a:spcPts val="0"/>
              </a:spcBef>
              <a:spcAft>
                <a:spcPts val="0"/>
              </a:spcAft>
              <a:buClr>
                <a:schemeClr val="dk1"/>
              </a:buClr>
              <a:buSzPct val="100000"/>
              <a:buFont typeface="Arial"/>
              <a:buChar char="•"/>
            </a:pPr>
            <a:r>
              <a:rPr lang="en-US" sz="2000" b="1" dirty="0"/>
              <a:t>Scalability</a:t>
            </a:r>
            <a:r>
              <a:rPr lang="en-US" sz="2200" b="1" dirty="0"/>
              <a:t> </a:t>
            </a:r>
            <a:r>
              <a:rPr lang="en-US" sz="2200" dirty="0"/>
              <a:t>and limited resources</a:t>
            </a:r>
          </a:p>
        </p:txBody>
      </p:sp>
    </p:spTree>
    <p:extLst>
      <p:ext uri="{BB962C8B-B14F-4D97-AF65-F5344CB8AC3E}">
        <p14:creationId xmlns:p14="http://schemas.microsoft.com/office/powerpoint/2010/main" val="104852024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192675" y="551862"/>
            <a:ext cx="8662799" cy="1011465"/>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000" b="1" i="0" u="none" strike="noStrike" cap="none">
                <a:solidFill>
                  <a:schemeClr val="lt1"/>
                </a:solidFill>
                <a:latin typeface="Arial"/>
                <a:ea typeface="Arial"/>
                <a:cs typeface="Arial"/>
                <a:sym typeface="Arial"/>
              </a:rPr>
              <a:t>DEVELOPING </a:t>
            </a:r>
            <a:r>
              <a:rPr lang="en-US" sz="3000"/>
              <a:t>DESCRIPTIVE </a:t>
            </a:r>
            <a:r>
              <a:rPr lang="en-US" sz="3000" b="1" i="0" u="none" strike="noStrike" cap="none">
                <a:solidFill>
                  <a:schemeClr val="lt1"/>
                </a:solidFill>
                <a:latin typeface="Arial"/>
                <a:ea typeface="Arial"/>
                <a:cs typeface="Arial"/>
                <a:sym typeface="Arial"/>
              </a:rPr>
              <a:t>METADATA BEST PRACTICES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Methodology</a:t>
            </a:r>
          </a:p>
        </p:txBody>
      </p:sp>
      <p:sp>
        <p:nvSpPr>
          <p:cNvPr id="316" name="Shape 316"/>
          <p:cNvSpPr txBox="1">
            <a:spLocks noGrp="1"/>
          </p:cNvSpPr>
          <p:nvPr>
            <p:ph type="body" idx="2"/>
          </p:nvPr>
        </p:nvSpPr>
        <p:spPr>
          <a:xfrm>
            <a:off x="916775" y="1152475"/>
            <a:ext cx="7287000" cy="364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i="0" u="none" strike="noStrike" cap="none" dirty="0">
                <a:solidFill>
                  <a:schemeClr val="dk1"/>
                </a:solidFill>
              </a:rPr>
              <a:t>Analyze</a:t>
            </a:r>
            <a:r>
              <a:rPr lang="en-US" sz="2200" b="0" i="0" u="none" strike="noStrike" cap="none" dirty="0">
                <a:solidFill>
                  <a:schemeClr val="dk1"/>
                </a:solidFill>
                <a:latin typeface="Arial"/>
                <a:ea typeface="Arial"/>
                <a:cs typeface="Arial"/>
                <a:sym typeface="Arial"/>
              </a:rPr>
              <a:t> metadata </a:t>
            </a:r>
            <a:r>
              <a:rPr lang="en-US" sz="2000" b="1" i="0" u="none" strike="noStrike" cap="none" dirty="0">
                <a:solidFill>
                  <a:schemeClr val="dk1"/>
                </a:solidFill>
              </a:rPr>
              <a:t>standards &amp; </a:t>
            </a:r>
            <a:r>
              <a:rPr lang="en-US" sz="2000" b="1" dirty="0"/>
              <a:t>institutional</a:t>
            </a:r>
            <a:r>
              <a:rPr lang="en-US" sz="2000" b="1" i="0" u="none" strike="noStrike" cap="none" dirty="0">
                <a:solidFill>
                  <a:schemeClr val="dk1"/>
                </a:solidFill>
              </a:rPr>
              <a:t> guidelines</a:t>
            </a:r>
          </a:p>
          <a:p>
            <a:pPr marR="0" lvl="1" algn="l" rtl="0">
              <a:lnSpc>
                <a:spcPct val="100000"/>
              </a:lnSpc>
              <a:spcBef>
                <a:spcPts val="0"/>
              </a:spcBef>
              <a:spcAft>
                <a:spcPts val="0"/>
              </a:spcAft>
              <a:buSzPct val="100000"/>
            </a:pPr>
            <a:r>
              <a:rPr lang="en-US" sz="1800" dirty="0"/>
              <a:t>RDA (libraries), DACS (archives), Dublin Core (simplified)</a:t>
            </a:r>
          </a:p>
          <a:p>
            <a:pPr marL="0" marR="0" lvl="0" indent="0" algn="l" rtl="0">
              <a:lnSpc>
                <a:spcPct val="100000"/>
              </a:lnSpc>
              <a:spcBef>
                <a:spcPts val="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i="0" u="none" strike="noStrike" cap="none" dirty="0">
                <a:solidFill>
                  <a:schemeClr val="dk1"/>
                </a:solidFill>
              </a:rPr>
              <a:t>Evaluate</a:t>
            </a:r>
            <a:r>
              <a:rPr lang="en-US" sz="22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rPr>
              <a:t>existing </a:t>
            </a:r>
            <a:r>
              <a:rPr lang="en-US" sz="2000" b="1" dirty="0"/>
              <a:t>metadata records</a:t>
            </a:r>
            <a:r>
              <a:rPr lang="en-US" sz="2200" b="0" i="0" u="none" strike="noStrike" cap="none" dirty="0">
                <a:solidFill>
                  <a:schemeClr val="dk1"/>
                </a:solidFill>
                <a:latin typeface="Arial"/>
                <a:ea typeface="Arial"/>
                <a:cs typeface="Arial"/>
                <a:sym typeface="Arial"/>
              </a:rPr>
              <a:t> “in the wild”</a:t>
            </a:r>
          </a:p>
          <a:p>
            <a:pPr lvl="1" rtl="0">
              <a:spcBef>
                <a:spcPts val="400"/>
              </a:spcBef>
              <a:buSzPct val="100000"/>
            </a:pPr>
            <a:r>
              <a:rPr lang="en-US" sz="1800" dirty="0"/>
              <a:t>WorldCat, ArchiveGrid, Archive-It</a:t>
            </a:r>
          </a:p>
          <a:p>
            <a:pPr marL="0" marR="0" lvl="0" indent="0" algn="l" rtl="0">
              <a:lnSpc>
                <a:spcPct val="100000"/>
              </a:lnSpc>
              <a:spcBef>
                <a:spcPts val="44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i="0" u="none" strike="noStrike" cap="none" dirty="0">
                <a:solidFill>
                  <a:schemeClr val="dk1"/>
                </a:solidFill>
              </a:rPr>
              <a:t>Identify</a:t>
            </a:r>
            <a:r>
              <a:rPr lang="en-US" sz="2200" b="0" i="0" u="none" strike="noStrike" cap="none" dirty="0">
                <a:solidFill>
                  <a:schemeClr val="dk1"/>
                </a:solidFill>
                <a:latin typeface="Arial"/>
                <a:ea typeface="Arial"/>
                <a:cs typeface="Arial"/>
                <a:sym typeface="Arial"/>
              </a:rPr>
              <a:t> </a:t>
            </a:r>
            <a:r>
              <a:rPr lang="en-US" sz="2000" b="1" dirty="0"/>
              <a:t>dilemmas</a:t>
            </a:r>
            <a:r>
              <a:rPr lang="en-US" sz="2200" b="0" i="0" u="none" strike="noStrike" cap="none" dirty="0">
                <a:solidFill>
                  <a:schemeClr val="dk1"/>
                </a:solidFill>
                <a:latin typeface="Arial"/>
                <a:ea typeface="Arial"/>
                <a:cs typeface="Arial"/>
                <a:sym typeface="Arial"/>
              </a:rPr>
              <a:t> specific to web archiving</a:t>
            </a:r>
          </a:p>
          <a:p>
            <a:pPr marL="0" marR="0" lvl="0" indent="0" algn="l" rtl="0">
              <a:lnSpc>
                <a:spcPct val="100000"/>
              </a:lnSpc>
              <a:spcBef>
                <a:spcPts val="44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i="0" u="none" strike="noStrike" cap="none" dirty="0">
                <a:solidFill>
                  <a:schemeClr val="dk1"/>
                </a:solidFill>
              </a:rPr>
              <a:t>Incorporate</a:t>
            </a:r>
            <a:r>
              <a:rPr lang="en-US" sz="2200" b="0" i="0" u="none" strike="noStrike" cap="none" dirty="0">
                <a:solidFill>
                  <a:schemeClr val="dk1"/>
                </a:solidFill>
                <a:latin typeface="Arial"/>
                <a:ea typeface="Arial"/>
                <a:cs typeface="Arial"/>
                <a:sym typeface="Arial"/>
              </a:rPr>
              <a:t> findings from </a:t>
            </a:r>
            <a:r>
              <a:rPr lang="en-US" sz="2000" b="1" i="0" u="none" strike="noStrike" cap="none" dirty="0">
                <a:solidFill>
                  <a:schemeClr val="dk1"/>
                </a:solidFill>
              </a:rPr>
              <a:t>literature reviews</a:t>
            </a:r>
          </a:p>
          <a:p>
            <a:pPr marL="0" marR="0" lvl="0" indent="0" algn="l" rtl="0">
              <a:lnSpc>
                <a:spcPct val="100000"/>
              </a:lnSpc>
              <a:spcBef>
                <a:spcPts val="440"/>
              </a:spcBef>
              <a:spcAft>
                <a:spcPts val="0"/>
              </a:spcAft>
              <a:buNone/>
            </a:pPr>
            <a:endParaRPr sz="800" dirty="0"/>
          </a:p>
          <a:p>
            <a:pPr marL="342900" marR="0" lvl="0" indent="-342900" algn="l" rtl="0">
              <a:lnSpc>
                <a:spcPct val="100000"/>
              </a:lnSpc>
              <a:spcBef>
                <a:spcPts val="440"/>
              </a:spcBef>
              <a:spcAft>
                <a:spcPts val="0"/>
              </a:spcAft>
              <a:buClr>
                <a:schemeClr val="dk1"/>
              </a:buClr>
              <a:buSzPct val="100000"/>
              <a:buFont typeface="Arial"/>
              <a:buChar char="•"/>
            </a:pPr>
            <a:r>
              <a:rPr lang="en-US" sz="2200" dirty="0"/>
              <a:t>Prepare </a:t>
            </a:r>
            <a:r>
              <a:rPr lang="en-US" sz="2000" b="1" dirty="0"/>
              <a:t>data dictionary</a:t>
            </a:r>
            <a:r>
              <a:rPr lang="en-US" sz="2200" dirty="0"/>
              <a:t> and report narrative</a:t>
            </a: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273700" y="406125"/>
            <a:ext cx="8702700" cy="14460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dirty="0"/>
              <a:t>WEB-SPECIFIC DILEMMAS</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body" idx="2"/>
          </p:nvPr>
        </p:nvSpPr>
        <p:spPr>
          <a:xfrm>
            <a:off x="572000" y="306175"/>
            <a:ext cx="7865418" cy="4182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200" dirty="0"/>
          </a:p>
          <a:p>
            <a:pPr marL="660400" lvl="0" indent="-342900" rtl="0">
              <a:spcBef>
                <a:spcPts val="0"/>
              </a:spcBef>
              <a:buClr>
                <a:schemeClr val="dk1"/>
              </a:buClr>
              <a:buSzPct val="127272"/>
              <a:buFont typeface="Arial" charset="0"/>
              <a:buChar char="•"/>
            </a:pPr>
            <a:r>
              <a:rPr lang="en-US" sz="2200" dirty="0"/>
              <a:t>Is the </a:t>
            </a:r>
            <a:r>
              <a:rPr lang="en-US" sz="2000" b="1" dirty="0"/>
              <a:t>website creator/owner</a:t>
            </a:r>
            <a:r>
              <a:rPr lang="en-US" sz="2200" dirty="0"/>
              <a:t> </a:t>
            </a:r>
            <a:r>
              <a:rPr lang="en-US" sz="1800" dirty="0"/>
              <a:t>the … publisher? author? subject?</a:t>
            </a:r>
          </a:p>
          <a:p>
            <a:pPr marL="171450" lvl="0" indent="-171450" rtl="0">
              <a:spcBef>
                <a:spcPts val="0"/>
              </a:spcBef>
              <a:buFont typeface="Arial" charset="0"/>
              <a:buChar char="•"/>
            </a:pPr>
            <a:endParaRPr sz="800" dirty="0"/>
          </a:p>
          <a:p>
            <a:pPr marL="660400" lvl="0" indent="-342900" rtl="0">
              <a:spcBef>
                <a:spcPts val="0"/>
              </a:spcBef>
              <a:buClr>
                <a:schemeClr val="dk1"/>
              </a:buClr>
              <a:buSzPct val="127272"/>
              <a:buFont typeface="Arial" charset="0"/>
              <a:buChar char="•"/>
            </a:pPr>
            <a:r>
              <a:rPr lang="en-US" sz="2200" b="0" i="0" u="none" strike="noStrike" cap="none" dirty="0">
                <a:solidFill>
                  <a:schemeClr val="dk1"/>
                </a:solidFill>
                <a:latin typeface="Arial"/>
                <a:ea typeface="Arial"/>
                <a:cs typeface="Arial"/>
                <a:sym typeface="Arial"/>
              </a:rPr>
              <a:t>Should the </a:t>
            </a:r>
            <a:r>
              <a:rPr lang="en-US" sz="2000" b="1" i="0" u="none" strike="noStrike" cap="none" dirty="0">
                <a:solidFill>
                  <a:schemeClr val="dk1"/>
                </a:solidFill>
                <a:latin typeface="Arial"/>
                <a:ea typeface="Arial"/>
                <a:cs typeface="Arial"/>
                <a:sym typeface="Arial"/>
              </a:rPr>
              <a:t>title</a:t>
            </a:r>
            <a:r>
              <a:rPr lang="en-US" sz="2200" b="0" i="0" u="none" strike="noStrike" cap="none" dirty="0">
                <a:solidFill>
                  <a:schemeClr val="dk1"/>
                </a:solidFill>
                <a:latin typeface="Arial"/>
                <a:ea typeface="Arial"/>
                <a:cs typeface="Arial"/>
                <a:sym typeface="Arial"/>
              </a:rPr>
              <a:t> be </a:t>
            </a:r>
            <a:r>
              <a:rPr lang="en-US" sz="1800" b="0" i="0" u="none" strike="noStrike" cap="none" dirty="0">
                <a:solidFill>
                  <a:schemeClr val="dk1"/>
                </a:solidFill>
                <a:latin typeface="Arial"/>
                <a:ea typeface="Arial"/>
                <a:cs typeface="Arial"/>
                <a:sym typeface="Arial"/>
              </a:rPr>
              <a:t>… transcribed verbatim from the head of the site? Edited to clarify the nature/scope of the site? </a:t>
            </a:r>
            <a:r>
              <a:rPr lang="en-US" sz="1800" dirty="0"/>
              <a:t>Append e.g.</a:t>
            </a:r>
            <a:r>
              <a:rPr lang="en-US" sz="1800" b="0" i="0" u="none" strike="noStrike" cap="none" dirty="0">
                <a:solidFill>
                  <a:schemeClr val="dk1"/>
                </a:solidFill>
                <a:latin typeface="Arial"/>
                <a:ea typeface="Arial"/>
                <a:cs typeface="Arial"/>
                <a:sym typeface="Arial"/>
              </a:rPr>
              <a:t> "</a:t>
            </a:r>
            <a:r>
              <a:rPr lang="en-US" sz="1800" dirty="0"/>
              <a:t>web archive”?</a:t>
            </a:r>
          </a:p>
          <a:p>
            <a:pPr marL="171450" lvl="0" indent="-171450" rtl="0">
              <a:spcBef>
                <a:spcPts val="0"/>
              </a:spcBef>
              <a:buFont typeface="Arial" charset="0"/>
              <a:buChar char="•"/>
            </a:pPr>
            <a:endParaRPr sz="800" dirty="0"/>
          </a:p>
          <a:p>
            <a:pPr marL="660400" lvl="0" indent="-342900" rtl="0">
              <a:spcBef>
                <a:spcPts val="0"/>
              </a:spcBef>
              <a:buClr>
                <a:schemeClr val="dk1"/>
              </a:buClr>
              <a:buSzPct val="127272"/>
              <a:buFont typeface="Arial" charset="0"/>
              <a:buChar char="•"/>
            </a:pPr>
            <a:r>
              <a:rPr lang="en-US" sz="2200" b="0" i="0" u="none" strike="noStrike" cap="none" dirty="0">
                <a:solidFill>
                  <a:schemeClr val="dk1"/>
                </a:solidFill>
                <a:latin typeface="Arial"/>
                <a:ea typeface="Arial"/>
                <a:cs typeface="Arial"/>
                <a:sym typeface="Arial"/>
              </a:rPr>
              <a:t>Which </a:t>
            </a:r>
            <a:r>
              <a:rPr lang="en-US" sz="2000" b="1" i="0" u="none" strike="noStrike" cap="none" dirty="0">
                <a:solidFill>
                  <a:schemeClr val="dk1"/>
                </a:solidFill>
                <a:latin typeface="Arial"/>
                <a:ea typeface="Arial"/>
                <a:cs typeface="Arial"/>
                <a:sym typeface="Arial"/>
              </a:rPr>
              <a:t>dates</a:t>
            </a:r>
            <a:r>
              <a:rPr lang="en-US" sz="2200" b="0" i="0" u="none" strike="noStrike" cap="none" dirty="0">
                <a:solidFill>
                  <a:schemeClr val="dk1"/>
                </a:solidFill>
                <a:latin typeface="Arial"/>
                <a:ea typeface="Arial"/>
                <a:cs typeface="Arial"/>
                <a:sym typeface="Arial"/>
              </a:rPr>
              <a:t> are important</a:t>
            </a:r>
            <a:r>
              <a:rPr lang="en-US" sz="2200" dirty="0"/>
              <a:t>/</a:t>
            </a:r>
            <a:r>
              <a:rPr lang="en-US" sz="2200" b="0" i="0" u="none" strike="noStrike" cap="none" dirty="0">
                <a:solidFill>
                  <a:schemeClr val="dk1"/>
                </a:solidFill>
                <a:latin typeface="Arial"/>
                <a:ea typeface="Arial"/>
                <a:cs typeface="Arial"/>
                <a:sym typeface="Arial"/>
              </a:rPr>
              <a:t>feasible other than </a:t>
            </a:r>
            <a:r>
              <a:rPr lang="en-US" sz="1800" dirty="0"/>
              <a:t>capture dates</a:t>
            </a:r>
            <a:r>
              <a:rPr lang="en-US" sz="2200" b="0"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Beginning/end of the site's existence?</a:t>
            </a:r>
            <a:r>
              <a:rPr lang="en-US" sz="1800" dirty="0"/>
              <a:t> </a:t>
            </a:r>
            <a:r>
              <a:rPr lang="en-US" sz="1800" b="0" i="0" u="none" strike="noStrike" cap="none" dirty="0">
                <a:solidFill>
                  <a:schemeClr val="dk1"/>
                </a:solidFill>
                <a:latin typeface="Arial"/>
                <a:ea typeface="Arial"/>
                <a:cs typeface="Arial"/>
                <a:sym typeface="Arial"/>
              </a:rPr>
              <a:t>Date of the content? Copyright?</a:t>
            </a:r>
          </a:p>
          <a:p>
            <a:pPr marL="171450" lvl="0" indent="-171450" rtl="0">
              <a:spcBef>
                <a:spcPts val="0"/>
              </a:spcBef>
              <a:buFont typeface="Arial" charset="0"/>
              <a:buChar char="•"/>
            </a:pPr>
            <a:endParaRPr sz="800" dirty="0"/>
          </a:p>
          <a:p>
            <a:pPr marL="660400" lvl="0" indent="-342900" rtl="0">
              <a:spcBef>
                <a:spcPts val="0"/>
              </a:spcBef>
              <a:buClr>
                <a:schemeClr val="dk1"/>
              </a:buClr>
              <a:buSzPct val="127272"/>
              <a:buFont typeface="Arial" charset="0"/>
              <a:buChar char="•"/>
            </a:pPr>
            <a:r>
              <a:rPr lang="en-US" sz="2200" dirty="0"/>
              <a:t>How should </a:t>
            </a:r>
            <a:r>
              <a:rPr lang="en-US" sz="2000" b="1" dirty="0"/>
              <a:t>extent/size</a:t>
            </a:r>
            <a:r>
              <a:rPr lang="en-US" sz="2200" dirty="0"/>
              <a:t> be expressed? </a:t>
            </a:r>
            <a:r>
              <a:rPr lang="en-US" sz="1800" dirty="0"/>
              <a:t>1 archived website? 1 online resource? 6.25 Gb? approximately 300 websites?</a:t>
            </a:r>
          </a:p>
          <a:p>
            <a:pPr marL="171450" lvl="0" indent="-171450" rtl="0">
              <a:spcBef>
                <a:spcPts val="0"/>
              </a:spcBef>
              <a:buFont typeface="Arial" charset="0"/>
              <a:buChar char="•"/>
            </a:pPr>
            <a:endParaRPr sz="800" dirty="0"/>
          </a:p>
          <a:p>
            <a:pPr marL="660400" lvl="0" indent="-342900" rtl="0">
              <a:spcBef>
                <a:spcPts val="0"/>
              </a:spcBef>
              <a:buClr>
                <a:schemeClr val="dk1"/>
              </a:buClr>
              <a:buSzPct val="127272"/>
              <a:buFont typeface="Arial" charset="0"/>
              <a:buChar char="•"/>
            </a:pPr>
            <a:r>
              <a:rPr lang="en-US" sz="2200" dirty="0"/>
              <a:t>Is the </a:t>
            </a:r>
            <a:r>
              <a:rPr lang="en-US" sz="2000" b="1" dirty="0"/>
              <a:t>host</a:t>
            </a:r>
            <a:r>
              <a:rPr lang="en-US" sz="2000" dirty="0"/>
              <a:t> </a:t>
            </a:r>
            <a:r>
              <a:rPr lang="en-US" sz="2000" b="1" dirty="0"/>
              <a:t>institution</a:t>
            </a:r>
            <a:r>
              <a:rPr lang="en-US" sz="2200" dirty="0"/>
              <a:t> that harvests and manages the archived content the </a:t>
            </a:r>
            <a:r>
              <a:rPr lang="en-US" sz="1800" dirty="0"/>
              <a:t>repository? creator? publisher? selector?</a:t>
            </a:r>
          </a:p>
          <a:p>
            <a:pPr marL="0" marR="0" lvl="0" indent="0" algn="l" rtl="0">
              <a:lnSpc>
                <a:spcPct val="100000"/>
              </a:lnSpc>
              <a:spcBef>
                <a:spcPts val="0"/>
              </a:spcBef>
              <a:spcAft>
                <a:spcPts val="0"/>
              </a:spcAft>
              <a:buNone/>
            </a:pPr>
            <a:endParaRPr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315259" y="831062"/>
            <a:ext cx="8174036" cy="692497"/>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a:t>THE PROBLEM</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2"/>
          </p:nvPr>
        </p:nvSpPr>
        <p:spPr>
          <a:xfrm>
            <a:off x="435477" y="496388"/>
            <a:ext cx="8137023" cy="4017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dirty="0"/>
          </a:p>
          <a:p>
            <a:pPr marR="0" lvl="0" algn="l" rtl="0">
              <a:lnSpc>
                <a:spcPct val="100000"/>
              </a:lnSpc>
              <a:spcBef>
                <a:spcPts val="0"/>
              </a:spcBef>
              <a:spcAft>
                <a:spcPts val="0"/>
              </a:spcAft>
              <a:buClr>
                <a:schemeClr val="dk1"/>
              </a:buClr>
              <a:buSzPct val="100000"/>
              <a:buFont typeface="Arial" charset="0"/>
              <a:buChar char="•"/>
            </a:pPr>
            <a:r>
              <a:rPr lang="en-US" sz="2200" dirty="0"/>
              <a:t>Is it important to clearly state that the resource </a:t>
            </a:r>
            <a:r>
              <a:rPr lang="en-US" sz="2000" b="1" dirty="0"/>
              <a:t>is</a:t>
            </a:r>
            <a:r>
              <a:rPr lang="en-US" sz="2000" i="1" dirty="0"/>
              <a:t> </a:t>
            </a:r>
            <a:r>
              <a:rPr lang="en-US" sz="2000" b="1" dirty="0"/>
              <a:t>a website</a:t>
            </a:r>
            <a:r>
              <a:rPr lang="en-US" sz="2200" dirty="0"/>
              <a:t>? </a:t>
            </a:r>
            <a:r>
              <a:rPr lang="en-US" sz="1800" dirty="0"/>
              <a:t>If so, where? In the title? description? extent statement? all of these?</a:t>
            </a:r>
          </a:p>
          <a:p>
            <a:pPr marL="171450" marR="0" lvl="0" indent="-171450" algn="l" rtl="0">
              <a:lnSpc>
                <a:spcPct val="100000"/>
              </a:lnSpc>
              <a:spcBef>
                <a:spcPts val="0"/>
              </a:spcBef>
              <a:spcAft>
                <a:spcPts val="0"/>
              </a:spcAft>
              <a:buFont typeface="Arial" charset="0"/>
              <a:buChar char="•"/>
            </a:pPr>
            <a:endParaRPr sz="800" dirty="0"/>
          </a:p>
          <a:p>
            <a:pPr marR="0" lvl="0" algn="l" rtl="0">
              <a:lnSpc>
                <a:spcPct val="100000"/>
              </a:lnSpc>
              <a:spcBef>
                <a:spcPts val="0"/>
              </a:spcBef>
              <a:spcAft>
                <a:spcPts val="0"/>
              </a:spcAft>
              <a:buClr>
                <a:schemeClr val="dk1"/>
              </a:buClr>
              <a:buSzPct val="100000"/>
              <a:buFont typeface="Arial" charset="0"/>
              <a:buChar char="•"/>
            </a:pPr>
            <a:r>
              <a:rPr lang="en-US" sz="2200" b="0" i="0" u="none" strike="noStrike" cap="none" dirty="0">
                <a:solidFill>
                  <a:schemeClr val="dk1"/>
                </a:solidFill>
                <a:latin typeface="Arial"/>
                <a:ea typeface="Arial"/>
                <a:cs typeface="Arial"/>
                <a:sym typeface="Arial"/>
              </a:rPr>
              <a:t>Does </a:t>
            </a:r>
            <a:r>
              <a:rPr lang="en-US" sz="2000" b="1" i="0" u="none" strike="noStrike" cap="none" dirty="0">
                <a:solidFill>
                  <a:schemeClr val="dk1"/>
                </a:solidFill>
                <a:latin typeface="Arial"/>
                <a:ea typeface="Arial"/>
                <a:cs typeface="Arial"/>
                <a:sym typeface="Arial"/>
              </a:rPr>
              <a:t>provenance</a:t>
            </a:r>
            <a:r>
              <a:rPr lang="en-US" sz="2200" b="0" i="0" u="none" strike="noStrike" cap="none" dirty="0">
                <a:solidFill>
                  <a:schemeClr val="dk1"/>
                </a:solidFill>
                <a:latin typeface="Arial"/>
                <a:ea typeface="Arial"/>
                <a:cs typeface="Arial"/>
                <a:sym typeface="Arial"/>
              </a:rPr>
              <a:t> refer to </a:t>
            </a:r>
            <a:r>
              <a:rPr lang="en-US" sz="1800" b="0" i="0" u="none" strike="noStrike" cap="none" dirty="0">
                <a:solidFill>
                  <a:schemeClr val="dk1"/>
                </a:solidFill>
                <a:latin typeface="Arial"/>
                <a:ea typeface="Arial"/>
                <a:cs typeface="Arial"/>
                <a:sym typeface="Arial"/>
              </a:rPr>
              <a:t>…the site owner? the repository that harvests and hosts the site? ways in which the site evolved?</a:t>
            </a:r>
          </a:p>
          <a:p>
            <a:pPr marL="171450" marR="0" lvl="0" indent="-171450" algn="l" rtl="0">
              <a:lnSpc>
                <a:spcPct val="100000"/>
              </a:lnSpc>
              <a:spcBef>
                <a:spcPts val="0"/>
              </a:spcBef>
              <a:spcAft>
                <a:spcPts val="0"/>
              </a:spcAft>
              <a:buFont typeface="Arial" charset="0"/>
              <a:buChar char="•"/>
            </a:pPr>
            <a:endParaRPr sz="800" dirty="0"/>
          </a:p>
          <a:p>
            <a:pPr marR="0" lvl="0" algn="l" rtl="0">
              <a:lnSpc>
                <a:spcPct val="100000"/>
              </a:lnSpc>
              <a:spcBef>
                <a:spcPts val="0"/>
              </a:spcBef>
              <a:spcAft>
                <a:spcPts val="0"/>
              </a:spcAft>
              <a:buClr>
                <a:schemeClr val="dk1"/>
              </a:buClr>
              <a:buSzPct val="100000"/>
              <a:buFont typeface="Arial" charset="0"/>
              <a:buChar char="•"/>
            </a:pPr>
            <a:r>
              <a:rPr lang="en-US" sz="2200" b="0" i="0" u="none" strike="noStrike" cap="none" dirty="0">
                <a:solidFill>
                  <a:schemeClr val="dk1"/>
                </a:solidFill>
                <a:latin typeface="Arial"/>
                <a:ea typeface="Arial"/>
                <a:cs typeface="Arial"/>
                <a:sym typeface="Arial"/>
              </a:rPr>
              <a:t>Does </a:t>
            </a:r>
            <a:r>
              <a:rPr lang="en-US" sz="2000" b="1" i="0" u="none" strike="noStrike" cap="none" dirty="0">
                <a:solidFill>
                  <a:schemeClr val="dk1"/>
                </a:solidFill>
                <a:latin typeface="Arial"/>
                <a:ea typeface="Arial"/>
                <a:cs typeface="Arial"/>
                <a:sym typeface="Arial"/>
              </a:rPr>
              <a:t>appraisal</a:t>
            </a:r>
            <a:r>
              <a:rPr lang="en-US" sz="2200" b="0" i="0" u="none" strike="noStrike" cap="none" dirty="0">
                <a:solidFill>
                  <a:schemeClr val="dk1"/>
                </a:solidFill>
                <a:latin typeface="Arial"/>
                <a:ea typeface="Arial"/>
                <a:cs typeface="Arial"/>
                <a:sym typeface="Arial"/>
              </a:rPr>
              <a:t> mean …</a:t>
            </a:r>
            <a:r>
              <a:rPr lang="en-US" sz="1800" b="0" i="0" u="none" strike="noStrike" cap="none" dirty="0">
                <a:solidFill>
                  <a:schemeClr val="dk1"/>
                </a:solidFill>
                <a:latin typeface="Arial"/>
                <a:ea typeface="Arial"/>
                <a:cs typeface="Arial"/>
                <a:sym typeface="Arial"/>
              </a:rPr>
              <a:t>the reason the site warrants being archived? a collection of sites named by the repository? the parts of the site that were harvested?</a:t>
            </a:r>
          </a:p>
          <a:p>
            <a:pPr marL="171450" marR="0" lvl="0" indent="-171450" algn="l" rtl="0">
              <a:lnSpc>
                <a:spcPct val="100000"/>
              </a:lnSpc>
              <a:spcBef>
                <a:spcPts val="0"/>
              </a:spcBef>
              <a:spcAft>
                <a:spcPts val="0"/>
              </a:spcAft>
              <a:buFont typeface="Arial" charset="0"/>
              <a:buChar char="•"/>
            </a:pPr>
            <a:endParaRPr sz="800" dirty="0"/>
          </a:p>
          <a:p>
            <a:pPr marR="0" lvl="0" algn="l" rtl="0">
              <a:lnSpc>
                <a:spcPct val="100000"/>
              </a:lnSpc>
              <a:spcBef>
                <a:spcPts val="0"/>
              </a:spcBef>
              <a:spcAft>
                <a:spcPts val="0"/>
              </a:spcAft>
              <a:buClr>
                <a:schemeClr val="dk1"/>
              </a:buClr>
              <a:buSzPct val="100000"/>
              <a:buFont typeface="Arial" charset="0"/>
              <a:buChar char="•"/>
            </a:pPr>
            <a:r>
              <a:rPr lang="en-US" sz="2200" b="0" i="0" u="none" strike="noStrike" cap="none" dirty="0">
                <a:solidFill>
                  <a:schemeClr val="dk1"/>
                </a:solidFill>
                <a:latin typeface="Arial"/>
                <a:ea typeface="Arial"/>
                <a:cs typeface="Arial"/>
                <a:sym typeface="Arial"/>
              </a:rPr>
              <a:t>Which </a:t>
            </a:r>
            <a:r>
              <a:rPr lang="en-US" sz="2000" b="1" i="0" u="none" strike="noStrike" cap="none" dirty="0">
                <a:solidFill>
                  <a:schemeClr val="dk1"/>
                </a:solidFill>
                <a:latin typeface="Arial"/>
                <a:ea typeface="Arial"/>
                <a:cs typeface="Arial"/>
                <a:sym typeface="Arial"/>
              </a:rPr>
              <a:t>URLs</a:t>
            </a:r>
            <a:r>
              <a:rPr lang="en-US" sz="2200" b="0" i="0" u="none" strike="noStrike" cap="none" dirty="0">
                <a:solidFill>
                  <a:schemeClr val="dk1"/>
                </a:solidFill>
                <a:latin typeface="Arial"/>
                <a:ea typeface="Arial"/>
                <a:cs typeface="Arial"/>
                <a:sym typeface="Arial"/>
              </a:rPr>
              <a:t> should be included? </a:t>
            </a:r>
            <a:r>
              <a:rPr lang="en-US" sz="1800" b="0" i="0" u="none" strike="noStrike" cap="none" dirty="0">
                <a:solidFill>
                  <a:schemeClr val="dk1"/>
                </a:solidFill>
                <a:latin typeface="Arial"/>
                <a:ea typeface="Arial"/>
                <a:cs typeface="Arial"/>
                <a:sym typeface="Arial"/>
              </a:rPr>
              <a:t>Seed? access? landing page?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199250" y="831050"/>
            <a:ext cx="8677800" cy="701100"/>
          </a:xfrm>
          <a:prstGeom prst="rect">
            <a:avLst/>
          </a:prstGeom>
        </p:spPr>
        <p:txBody>
          <a:bodyPr lIns="91425" tIns="91425" rIns="91425" bIns="91425" anchor="t" anchorCtr="0">
            <a:noAutofit/>
          </a:bodyPr>
          <a:lstStyle/>
          <a:p>
            <a:pPr lvl="0">
              <a:spcBef>
                <a:spcPts val="0"/>
              </a:spcBef>
              <a:buNone/>
            </a:pPr>
            <a:r>
              <a:rPr lang="en-US"/>
              <a:t>RECOMMENDED BEST PRACTICES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dirty="0"/>
              <a:t>Setting the context</a:t>
            </a:r>
          </a:p>
        </p:txBody>
      </p:sp>
      <p:sp>
        <p:nvSpPr>
          <p:cNvPr id="345" name="Shape 345"/>
          <p:cNvSpPr txBox="1">
            <a:spLocks noGrp="1"/>
          </p:cNvSpPr>
          <p:nvPr>
            <p:ph type="body" idx="2"/>
          </p:nvPr>
        </p:nvSpPr>
        <p:spPr>
          <a:xfrm>
            <a:off x="340637" y="1303887"/>
            <a:ext cx="8439300" cy="3318000"/>
          </a:xfrm>
          <a:prstGeom prst="rect">
            <a:avLst/>
          </a:prstGeom>
        </p:spPr>
        <p:txBody>
          <a:bodyPr lIns="91425" tIns="91425" rIns="91425" bIns="91425" anchor="t" anchorCtr="0">
            <a:noAutofit/>
          </a:bodyPr>
          <a:lstStyle/>
          <a:p>
            <a:pPr indent="-342900">
              <a:spcBef>
                <a:spcPts val="0"/>
              </a:spcBef>
            </a:pPr>
            <a:r>
              <a:rPr lang="en-US" sz="2200" dirty="0"/>
              <a:t>Use cases: library, archives, researcher</a:t>
            </a:r>
          </a:p>
          <a:p>
            <a:pPr indent="-342900">
              <a:spcBef>
                <a:spcPts val="0"/>
              </a:spcBef>
            </a:pPr>
            <a:endParaRPr lang="en-US" sz="1200" dirty="0"/>
          </a:p>
          <a:p>
            <a:pPr indent="-342900">
              <a:spcBef>
                <a:spcPts val="0"/>
              </a:spcBef>
            </a:pPr>
            <a:r>
              <a:rPr lang="en-US" sz="2200" dirty="0"/>
              <a:t>Comparisons between …</a:t>
            </a:r>
          </a:p>
          <a:p>
            <a:pPr marL="0" lvl="0" indent="0" rtl="0">
              <a:spcBef>
                <a:spcPts val="0"/>
              </a:spcBef>
              <a:buNone/>
            </a:pPr>
            <a:endParaRPr sz="800" dirty="0"/>
          </a:p>
          <a:p>
            <a:pPr marL="857250" lvl="1" indent="-368300">
              <a:spcBef>
                <a:spcPts val="0"/>
              </a:spcBef>
              <a:buSzPct val="110000"/>
            </a:pPr>
            <a:r>
              <a:rPr lang="en-US" sz="1600" b="1" dirty="0"/>
              <a:t>Bibliographic and archival</a:t>
            </a:r>
            <a:r>
              <a:rPr lang="en-US" sz="1800" dirty="0"/>
              <a:t> approaches to description</a:t>
            </a:r>
          </a:p>
          <a:p>
            <a:pPr marL="400050" lvl="1" indent="0">
              <a:spcBef>
                <a:spcPts val="0"/>
              </a:spcBef>
              <a:buNone/>
            </a:pPr>
            <a:endParaRPr sz="600" dirty="0"/>
          </a:p>
          <a:p>
            <a:pPr marL="857250" lvl="1" indent="-368300">
              <a:spcBef>
                <a:spcPts val="0"/>
              </a:spcBef>
            </a:pPr>
            <a:r>
              <a:rPr lang="en-US" sz="1800" dirty="0"/>
              <a:t>Description of </a:t>
            </a:r>
            <a:r>
              <a:rPr lang="en-US" sz="1600" b="1" dirty="0"/>
              <a:t>archived and live</a:t>
            </a:r>
            <a:r>
              <a:rPr lang="en-US" sz="1800" dirty="0"/>
              <a:t> sites</a:t>
            </a:r>
          </a:p>
          <a:p>
            <a:pPr marL="400050" lvl="1" indent="0">
              <a:spcBef>
                <a:spcPts val="0"/>
              </a:spcBef>
              <a:buNone/>
            </a:pPr>
            <a:endParaRPr sz="600" dirty="0"/>
          </a:p>
          <a:p>
            <a:pPr marL="857250" lvl="1" indent="-368300">
              <a:spcBef>
                <a:spcPts val="0"/>
              </a:spcBef>
              <a:buSzPct val="110000"/>
            </a:pPr>
            <a:r>
              <a:rPr lang="en-US" sz="1600" b="1" dirty="0"/>
              <a:t>Collection, site, and document-level</a:t>
            </a:r>
            <a:r>
              <a:rPr lang="en-US" sz="1800" dirty="0"/>
              <a:t> descriptions</a:t>
            </a:r>
          </a:p>
          <a:p>
            <a:pPr marL="0" lvl="0" indent="0">
              <a:spcBef>
                <a:spcPts val="0"/>
              </a:spcBef>
              <a:buNone/>
            </a:pPr>
            <a:endParaRPr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205300" y="343300"/>
            <a:ext cx="8575200" cy="686400"/>
          </a:xfrm>
          <a:prstGeom prst="rect">
            <a:avLst/>
          </a:prstGeom>
        </p:spPr>
        <p:txBody>
          <a:bodyPr lIns="91425" tIns="91425" rIns="91425" bIns="91425" anchor="t" anchorCtr="0">
            <a:noAutofit/>
          </a:bodyPr>
          <a:lstStyle/>
          <a:p>
            <a:pPr lvl="0">
              <a:spcBef>
                <a:spcPts val="0"/>
              </a:spcBef>
              <a:buNone/>
            </a:pPr>
            <a:r>
              <a:rPr lang="en-US" sz="3200"/>
              <a:t>Data dictionary characteristics</a:t>
            </a:r>
          </a:p>
          <a:p>
            <a:pPr lvl="0">
              <a:spcBef>
                <a:spcPts val="0"/>
              </a:spcBef>
              <a:buNone/>
            </a:pPr>
            <a:endParaRPr/>
          </a:p>
        </p:txBody>
      </p:sp>
      <p:sp>
        <p:nvSpPr>
          <p:cNvPr id="352" name="Shape 352"/>
          <p:cNvSpPr txBox="1">
            <a:spLocks noGrp="1"/>
          </p:cNvSpPr>
          <p:nvPr>
            <p:ph type="body" idx="2"/>
          </p:nvPr>
        </p:nvSpPr>
        <p:spPr>
          <a:xfrm>
            <a:off x="352362" y="1180787"/>
            <a:ext cx="8439300" cy="3318000"/>
          </a:xfrm>
          <a:prstGeom prst="rect">
            <a:avLst/>
          </a:prstGeom>
        </p:spPr>
        <p:txBody>
          <a:bodyPr lIns="91425" tIns="91425" rIns="91425" bIns="91425" anchor="t" anchorCtr="0">
            <a:noAutofit/>
          </a:bodyPr>
          <a:lstStyle/>
          <a:p>
            <a:pPr marL="457200" lvl="0" indent="-355600" rtl="0">
              <a:lnSpc>
                <a:spcPct val="115000"/>
              </a:lnSpc>
              <a:spcBef>
                <a:spcPts val="0"/>
              </a:spcBef>
              <a:buSzPct val="100000"/>
              <a:buFont typeface="Calibri"/>
            </a:pPr>
            <a:r>
              <a:rPr lang="en-US" sz="2000" b="1" dirty="0">
                <a:latin typeface="Calibri"/>
                <a:ea typeface="Calibri"/>
                <a:cs typeface="Calibri"/>
                <a:sym typeface="Calibri"/>
              </a:rPr>
              <a:t>Lean</a:t>
            </a:r>
            <a:r>
              <a:rPr lang="en-US" sz="2000" dirty="0">
                <a:latin typeface="Calibri"/>
                <a:ea typeface="Calibri"/>
                <a:cs typeface="Calibri"/>
                <a:sym typeface="Calibri"/>
              </a:rPr>
              <a:t> (14 elements); use on its own or with granular library and archives standards</a:t>
            </a:r>
          </a:p>
          <a:p>
            <a:pPr marL="0" lvl="0" indent="0" rtl="0">
              <a:lnSpc>
                <a:spcPct val="115000"/>
              </a:lnSpc>
              <a:spcBef>
                <a:spcPts val="0"/>
              </a:spcBef>
              <a:buNone/>
            </a:pPr>
            <a:endParaRPr sz="800" dirty="0">
              <a:latin typeface="Calibri"/>
              <a:ea typeface="Calibri"/>
              <a:cs typeface="Calibri"/>
              <a:sym typeface="Calibri"/>
            </a:endParaRPr>
          </a:p>
          <a:p>
            <a:pPr marL="457200" lvl="0" indent="-355600" rtl="0">
              <a:lnSpc>
                <a:spcPct val="115000"/>
              </a:lnSpc>
              <a:spcBef>
                <a:spcPts val="0"/>
              </a:spcBef>
              <a:buSzPct val="100000"/>
              <a:buFont typeface="Calibri"/>
            </a:pPr>
            <a:r>
              <a:rPr lang="en-US" sz="2000" dirty="0">
                <a:latin typeface="Calibri"/>
                <a:ea typeface="Calibri"/>
                <a:cs typeface="Calibri"/>
                <a:sym typeface="Calibri"/>
              </a:rPr>
              <a:t>Element </a:t>
            </a:r>
            <a:r>
              <a:rPr lang="en-US" sz="2000" b="1" dirty="0">
                <a:latin typeface="Calibri"/>
                <a:ea typeface="Calibri"/>
                <a:cs typeface="Calibri"/>
                <a:sym typeface="Calibri"/>
              </a:rPr>
              <a:t>names and definitions </a:t>
            </a:r>
            <a:r>
              <a:rPr lang="en-US" sz="2000" dirty="0">
                <a:latin typeface="Calibri"/>
                <a:ea typeface="Calibri"/>
                <a:cs typeface="Calibri"/>
                <a:sym typeface="Calibri"/>
              </a:rPr>
              <a:t>adopted or adapted from standards</a:t>
            </a:r>
          </a:p>
          <a:p>
            <a:pPr marL="0" lvl="0" indent="0" rtl="0">
              <a:lnSpc>
                <a:spcPct val="115000"/>
              </a:lnSpc>
              <a:spcBef>
                <a:spcPts val="0"/>
              </a:spcBef>
              <a:buNone/>
            </a:pPr>
            <a:endParaRPr sz="800" dirty="0">
              <a:latin typeface="Calibri"/>
              <a:ea typeface="Calibri"/>
              <a:cs typeface="Calibri"/>
              <a:sym typeface="Calibri"/>
            </a:endParaRPr>
          </a:p>
          <a:p>
            <a:pPr marL="457200" lvl="0" indent="-355600" rtl="0">
              <a:lnSpc>
                <a:spcPct val="115000"/>
              </a:lnSpc>
              <a:spcBef>
                <a:spcPts val="0"/>
              </a:spcBef>
              <a:buSzPct val="100000"/>
              <a:buFont typeface="Calibri"/>
            </a:pPr>
            <a:r>
              <a:rPr lang="en-US" sz="2000" b="1" dirty="0">
                <a:latin typeface="Calibri"/>
                <a:ea typeface="Calibri"/>
                <a:cs typeface="Calibri"/>
                <a:sym typeface="Calibri"/>
              </a:rPr>
              <a:t>Usage notes</a:t>
            </a:r>
            <a:r>
              <a:rPr lang="en-US" sz="2000" dirty="0">
                <a:latin typeface="Calibri"/>
                <a:ea typeface="Calibri"/>
                <a:cs typeface="Calibri"/>
                <a:sym typeface="Calibri"/>
              </a:rPr>
              <a:t> explain how to formulate the content of each element</a:t>
            </a:r>
          </a:p>
          <a:p>
            <a:pPr marL="0" lvl="0" indent="0" rtl="0">
              <a:lnSpc>
                <a:spcPct val="115000"/>
              </a:lnSpc>
              <a:spcBef>
                <a:spcPts val="0"/>
              </a:spcBef>
              <a:buNone/>
            </a:pPr>
            <a:endParaRPr sz="800" dirty="0">
              <a:latin typeface="Calibri"/>
              <a:ea typeface="Calibri"/>
              <a:cs typeface="Calibri"/>
              <a:sym typeface="Calibri"/>
            </a:endParaRPr>
          </a:p>
          <a:p>
            <a:pPr marL="457200" lvl="0" indent="-355600" rtl="0">
              <a:lnSpc>
                <a:spcPct val="115000"/>
              </a:lnSpc>
              <a:spcBef>
                <a:spcPts val="0"/>
              </a:spcBef>
              <a:buSzPct val="100000"/>
              <a:buFont typeface="Calibri"/>
            </a:pPr>
            <a:r>
              <a:rPr lang="en-US" sz="2000" dirty="0">
                <a:latin typeface="Calibri"/>
                <a:ea typeface="Calibri"/>
                <a:cs typeface="Calibri"/>
                <a:sym typeface="Calibri"/>
              </a:rPr>
              <a:t>The </a:t>
            </a:r>
            <a:r>
              <a:rPr lang="en-US" sz="2000" b="1" dirty="0">
                <a:latin typeface="Calibri"/>
                <a:ea typeface="Calibri"/>
                <a:cs typeface="Calibri"/>
                <a:sym typeface="Calibri"/>
              </a:rPr>
              <a:t>same element</a:t>
            </a:r>
            <a:r>
              <a:rPr lang="en-US" sz="2000" dirty="0">
                <a:latin typeface="Calibri"/>
                <a:ea typeface="Calibri"/>
                <a:cs typeface="Calibri"/>
                <a:sym typeface="Calibri"/>
              </a:rPr>
              <a:t> is used for a concept </a:t>
            </a:r>
            <a:r>
              <a:rPr lang="en-US" sz="2000" b="1" dirty="0">
                <a:latin typeface="Calibri"/>
                <a:ea typeface="Calibri"/>
                <a:cs typeface="Calibri"/>
                <a:sym typeface="Calibri"/>
              </a:rPr>
              <a:t>at all levels of description</a:t>
            </a:r>
            <a:r>
              <a:rPr lang="en-US" sz="2000" dirty="0">
                <a:latin typeface="Calibri"/>
                <a:ea typeface="Calibri"/>
                <a:cs typeface="Calibri"/>
                <a:sym typeface="Calibri"/>
              </a:rPr>
              <a:t> as per  multilevel principles expressed in archival standards (DACS and EAD).</a:t>
            </a:r>
          </a:p>
          <a:p>
            <a:pPr marL="0" lvl="0" indent="0" rtl="0">
              <a:lnSpc>
                <a:spcPct val="115000"/>
              </a:lnSpc>
              <a:spcBef>
                <a:spcPts val="0"/>
              </a:spcBef>
              <a:buNone/>
            </a:pPr>
            <a:endParaRPr sz="1800" dirty="0">
              <a:latin typeface="Calibri"/>
              <a:ea typeface="Calibri"/>
              <a:cs typeface="Calibri"/>
              <a:sym typeface="Calibri"/>
            </a:endParaRPr>
          </a:p>
          <a:p>
            <a:pPr lvl="0">
              <a:spcBef>
                <a:spcPts val="0"/>
              </a:spcBef>
              <a:buNone/>
            </a:pPr>
            <a:endParaRP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205300" y="343300"/>
            <a:ext cx="8575200" cy="686400"/>
          </a:xfrm>
          <a:prstGeom prst="rect">
            <a:avLst/>
          </a:prstGeom>
        </p:spPr>
        <p:txBody>
          <a:bodyPr lIns="91425" tIns="91425" rIns="91425" bIns="91425" anchor="t" anchorCtr="0">
            <a:noAutofit/>
          </a:bodyPr>
          <a:lstStyle/>
          <a:p>
            <a:pPr lvl="0" rtl="0">
              <a:spcBef>
                <a:spcPts val="0"/>
              </a:spcBef>
              <a:buNone/>
            </a:pPr>
            <a:r>
              <a:rPr lang="en-US" sz="3200"/>
              <a:t>Data dictionary inclusion criteria</a:t>
            </a:r>
          </a:p>
          <a:p>
            <a:pPr lvl="0" rtl="0">
              <a:spcBef>
                <a:spcPts val="0"/>
              </a:spcBef>
              <a:buNone/>
            </a:pPr>
            <a:endParaRPr/>
          </a:p>
        </p:txBody>
      </p:sp>
      <p:sp>
        <p:nvSpPr>
          <p:cNvPr id="359" name="Shape 359"/>
          <p:cNvSpPr txBox="1">
            <a:spLocks noGrp="1"/>
          </p:cNvSpPr>
          <p:nvPr>
            <p:ph type="body" idx="2"/>
          </p:nvPr>
        </p:nvSpPr>
        <p:spPr>
          <a:xfrm>
            <a:off x="352362" y="1262837"/>
            <a:ext cx="8439300" cy="3318000"/>
          </a:xfrm>
          <a:prstGeom prst="rect">
            <a:avLst/>
          </a:prstGeom>
        </p:spPr>
        <p:txBody>
          <a:bodyPr lIns="91425" tIns="91425" rIns="91425" bIns="91425" anchor="t" anchorCtr="0">
            <a:noAutofit/>
          </a:bodyPr>
          <a:lstStyle/>
          <a:p>
            <a:pPr marL="457200" lvl="0" indent="-355600" rtl="0">
              <a:lnSpc>
                <a:spcPct val="115000"/>
              </a:lnSpc>
              <a:spcBef>
                <a:spcPts val="0"/>
              </a:spcBef>
              <a:buSzPct val="100000"/>
              <a:buFont typeface="Calibri"/>
            </a:pPr>
            <a:r>
              <a:rPr lang="en-US" sz="2000" dirty="0">
                <a:latin typeface="Calibri"/>
                <a:ea typeface="Calibri"/>
                <a:cs typeface="Calibri"/>
                <a:sym typeface="Calibri"/>
              </a:rPr>
              <a:t>Includes </a:t>
            </a:r>
            <a:r>
              <a:rPr lang="en-US" sz="2000" b="1" dirty="0">
                <a:latin typeface="Calibri"/>
                <a:ea typeface="Calibri"/>
                <a:cs typeface="Calibri"/>
                <a:sym typeface="Calibri"/>
              </a:rPr>
              <a:t>common elements</a:t>
            </a:r>
            <a:r>
              <a:rPr lang="en-US" sz="2000" dirty="0">
                <a:latin typeface="Calibri"/>
                <a:ea typeface="Calibri"/>
                <a:cs typeface="Calibri"/>
                <a:sym typeface="Calibri"/>
              </a:rPr>
              <a:t> used for identification and discovery of all types of resource (e.g., Creator, Date, Subject, Title)</a:t>
            </a:r>
          </a:p>
          <a:p>
            <a:pPr marL="0" lvl="0" indent="0" rtl="0">
              <a:lnSpc>
                <a:spcPct val="115000"/>
              </a:lnSpc>
              <a:spcBef>
                <a:spcPts val="0"/>
              </a:spcBef>
              <a:buNone/>
            </a:pPr>
            <a:endParaRPr sz="800" dirty="0">
              <a:latin typeface="Calibri"/>
              <a:ea typeface="Calibri"/>
              <a:cs typeface="Calibri"/>
              <a:sym typeface="Calibri"/>
            </a:endParaRPr>
          </a:p>
          <a:p>
            <a:pPr marL="457200" lvl="0" indent="-355600" rtl="0">
              <a:lnSpc>
                <a:spcPct val="115000"/>
              </a:lnSpc>
              <a:spcBef>
                <a:spcPts val="0"/>
              </a:spcBef>
              <a:buSzPct val="100000"/>
              <a:buFont typeface="Calibri"/>
            </a:pPr>
            <a:r>
              <a:rPr lang="en-US" sz="2000" dirty="0">
                <a:latin typeface="Calibri"/>
                <a:ea typeface="Calibri"/>
                <a:cs typeface="Calibri"/>
                <a:sym typeface="Calibri"/>
              </a:rPr>
              <a:t>Other elements must have </a:t>
            </a:r>
            <a:r>
              <a:rPr lang="en-US" sz="2000" b="1" dirty="0">
                <a:latin typeface="Calibri"/>
                <a:ea typeface="Calibri"/>
                <a:cs typeface="Calibri"/>
                <a:sym typeface="Calibri"/>
              </a:rPr>
              <a:t>clear applicability</a:t>
            </a:r>
            <a:r>
              <a:rPr lang="en-US" sz="2000" dirty="0">
                <a:latin typeface="Calibri"/>
                <a:ea typeface="Calibri"/>
                <a:cs typeface="Calibri"/>
                <a:sym typeface="Calibri"/>
              </a:rPr>
              <a:t> to archived websites (e.g.  Access Conditions, Description, URL)</a:t>
            </a:r>
          </a:p>
          <a:p>
            <a:pPr marL="0" lvl="0" indent="0" rtl="0">
              <a:lnSpc>
                <a:spcPct val="115000"/>
              </a:lnSpc>
              <a:spcBef>
                <a:spcPts val="0"/>
              </a:spcBef>
              <a:buNone/>
            </a:pPr>
            <a:endParaRPr sz="800" dirty="0">
              <a:latin typeface="Calibri"/>
              <a:ea typeface="Calibri"/>
              <a:cs typeface="Calibri"/>
              <a:sym typeface="Calibri"/>
            </a:endParaRPr>
          </a:p>
          <a:p>
            <a:pPr marL="457200" lvl="0" indent="-355600" rtl="0">
              <a:lnSpc>
                <a:spcPct val="115000"/>
              </a:lnSpc>
              <a:spcBef>
                <a:spcPts val="0"/>
              </a:spcBef>
              <a:buSzPct val="100000"/>
              <a:buFont typeface="Calibri"/>
            </a:pPr>
            <a:r>
              <a:rPr lang="en-US" sz="2000" dirty="0">
                <a:latin typeface="Calibri"/>
                <a:ea typeface="Calibri"/>
                <a:cs typeface="Calibri"/>
                <a:sym typeface="Calibri"/>
              </a:rPr>
              <a:t>Elements </a:t>
            </a:r>
            <a:r>
              <a:rPr lang="en-US" sz="2000" b="1" i="1" dirty="0">
                <a:latin typeface="Calibri"/>
                <a:ea typeface="Calibri"/>
                <a:cs typeface="Calibri"/>
                <a:sym typeface="Calibri"/>
              </a:rPr>
              <a:t>excluded</a:t>
            </a:r>
            <a:r>
              <a:rPr lang="en-US" sz="2000" dirty="0">
                <a:latin typeface="Calibri"/>
                <a:ea typeface="Calibri"/>
                <a:cs typeface="Calibri"/>
                <a:sym typeface="Calibri"/>
              </a:rPr>
              <a:t> that rarely (if ever) appear in guidelines and/or extant metadata records and have no web-specific meaning (e.g. audience, publisher, statement of responsibility)</a:t>
            </a:r>
          </a:p>
          <a:p>
            <a:pPr marL="0" lvl="0" indent="0" rtl="0">
              <a:lnSpc>
                <a:spcPct val="115000"/>
              </a:lnSpc>
              <a:spcBef>
                <a:spcPts val="0"/>
              </a:spcBef>
              <a:buNone/>
            </a:pPr>
            <a:endParaRPr sz="1800" dirty="0">
              <a:latin typeface="Calibri"/>
              <a:ea typeface="Calibri"/>
              <a:cs typeface="Calibri"/>
              <a:sym typeface="Calibri"/>
            </a:endParaRPr>
          </a:p>
          <a:p>
            <a:pPr lvl="0" rtl="0">
              <a:spcBef>
                <a:spcPts val="0"/>
              </a:spcBef>
              <a:buNone/>
            </a:pP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rtl="0">
              <a:spcBef>
                <a:spcPts val="0"/>
              </a:spcBef>
              <a:buNone/>
            </a:pPr>
            <a:r>
              <a:rPr lang="en-US" sz="3200" dirty="0"/>
              <a:t>WAM data elements</a:t>
            </a:r>
            <a:endParaRPr dirty="0"/>
          </a:p>
        </p:txBody>
      </p:sp>
      <p:graphicFrame>
        <p:nvGraphicFramePr>
          <p:cNvPr id="366" name="Shape 366"/>
          <p:cNvGraphicFramePr/>
          <p:nvPr>
            <p:extLst>
              <p:ext uri="{D42A27DB-BD31-4B8C-83A1-F6EECF244321}">
                <p14:modId xmlns:p14="http://schemas.microsoft.com/office/powerpoint/2010/main" val="1411818640"/>
              </p:ext>
            </p:extLst>
          </p:nvPr>
        </p:nvGraphicFramePr>
        <p:xfrm>
          <a:off x="860800" y="1194525"/>
          <a:ext cx="6910700" cy="2895420"/>
        </p:xfrm>
        <a:graphic>
          <a:graphicData uri="http://schemas.openxmlformats.org/drawingml/2006/table">
            <a:tbl>
              <a:tblPr>
                <a:noFill/>
                <a:tableStyleId>{04F18A4C-5F2B-45CD-80A2-21FC58E26731}</a:tableStyleId>
              </a:tblPr>
              <a:tblGrid>
                <a:gridCol w="2399350">
                  <a:extLst>
                    <a:ext uri="{9D8B030D-6E8A-4147-A177-3AD203B41FA5}">
                      <a16:colId xmlns:a16="http://schemas.microsoft.com/office/drawing/2014/main" val="20000"/>
                    </a:ext>
                  </a:extLst>
                </a:gridCol>
                <a:gridCol w="2891750">
                  <a:extLst>
                    <a:ext uri="{9D8B030D-6E8A-4147-A177-3AD203B41FA5}">
                      <a16:colId xmlns:a16="http://schemas.microsoft.com/office/drawing/2014/main" val="20001"/>
                    </a:ext>
                  </a:extLst>
                </a:gridCol>
                <a:gridCol w="1619600">
                  <a:extLst>
                    <a:ext uri="{9D8B030D-6E8A-4147-A177-3AD203B41FA5}">
                      <a16:colId xmlns:a16="http://schemas.microsoft.com/office/drawing/2014/main" val="20002"/>
                    </a:ext>
                  </a:extLst>
                </a:gridCol>
              </a:tblGrid>
              <a:tr h="381000">
                <a:tc>
                  <a:txBody>
                    <a:bodyPr/>
                    <a:lstStyle/>
                    <a:p>
                      <a:pPr lvl="0" rtl="0">
                        <a:spcBef>
                          <a:spcPts val="0"/>
                        </a:spcBef>
                        <a:buNone/>
                      </a:pPr>
                      <a:r>
                        <a:rPr lang="en-US" sz="1800" b="1" dirty="0"/>
                        <a:t>Access/Rights </a:t>
                      </a:r>
                      <a:r>
                        <a:rPr lang="en-US" sz="2000" b="1" dirty="0">
                          <a:solidFill>
                            <a:srgbClr val="FF0000"/>
                          </a:solidFill>
                        </a:rPr>
                        <a:t>*</a:t>
                      </a:r>
                      <a:endParaRPr lang="en-US" sz="1800" b="1" dirty="0"/>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Extent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Title</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lvl="0" rtl="0">
                        <a:spcBef>
                          <a:spcPts val="0"/>
                        </a:spcBef>
                        <a:buNone/>
                      </a:pPr>
                      <a:r>
                        <a:rPr lang="en-US" sz="1800" b="1"/>
                        <a:t>Collector</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Genre/Form</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URL</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lvl="0" rtl="0">
                        <a:spcBef>
                          <a:spcPts val="0"/>
                        </a:spcBef>
                        <a:buNone/>
                      </a:pPr>
                      <a:r>
                        <a:rPr lang="en-US" sz="1800" b="1" dirty="0"/>
                        <a:t>Contributor </a:t>
                      </a:r>
                      <a:r>
                        <a:rPr lang="en-US" sz="2000" b="1" dirty="0">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Language</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lvl="0" rtl="0">
                        <a:spcBef>
                          <a:spcPts val="0"/>
                        </a:spcBef>
                        <a:buNone/>
                      </a:pPr>
                      <a:r>
                        <a:rPr lang="en-US" sz="1800" b="1"/>
                        <a:t>Creator</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Relation</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lvl="0" rtl="0">
                        <a:spcBef>
                          <a:spcPts val="0"/>
                        </a:spcBef>
                        <a:buNone/>
                      </a:pPr>
                      <a:r>
                        <a:rPr lang="en-US" sz="1800" b="1"/>
                        <a:t>Date</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Source of Description</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lvl="0" rtl="0">
                        <a:spcBef>
                          <a:spcPts val="0"/>
                        </a:spcBef>
                        <a:buNone/>
                      </a:pPr>
                      <a:r>
                        <a:rPr lang="en-US" sz="1800" b="1"/>
                        <a:t>Description</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Subject</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dirty="0"/>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67" name="Shape 367"/>
          <p:cNvSpPr txBox="1"/>
          <p:nvPr/>
        </p:nvSpPr>
        <p:spPr>
          <a:xfrm>
            <a:off x="1915196" y="4167566"/>
            <a:ext cx="6104413" cy="855300"/>
          </a:xfrm>
          <a:prstGeom prst="rect">
            <a:avLst/>
          </a:prstGeom>
          <a:noFill/>
          <a:ln>
            <a:noFill/>
          </a:ln>
        </p:spPr>
        <p:txBody>
          <a:bodyPr lIns="91425" tIns="91425" rIns="91425" bIns="91425" anchor="t" anchorCtr="0">
            <a:noAutofit/>
          </a:bodyPr>
          <a:lstStyle/>
          <a:p>
            <a:pPr lvl="0" rtl="0">
              <a:spcBef>
                <a:spcPts val="0"/>
              </a:spcBef>
              <a:buNone/>
            </a:pPr>
            <a:r>
              <a:rPr lang="en-US" sz="1800" b="1" dirty="0">
                <a:solidFill>
                  <a:schemeClr val="dk1"/>
                </a:solidFill>
              </a:rPr>
              <a:t> </a:t>
            </a:r>
            <a:r>
              <a:rPr lang="en-US" sz="2000" b="1" dirty="0">
                <a:solidFill>
                  <a:srgbClr val="FF0000"/>
                </a:solidFill>
              </a:rPr>
              <a:t>*</a:t>
            </a:r>
            <a:r>
              <a:rPr lang="en-US" sz="1800" dirty="0"/>
              <a:t> = 9 of 14 element names/meanings match Dublin Core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352512" y="261229"/>
            <a:ext cx="8439000" cy="686400"/>
          </a:xfrm>
          <a:prstGeom prst="rect">
            <a:avLst/>
          </a:prstGeom>
        </p:spPr>
        <p:txBody>
          <a:bodyPr lIns="91425" tIns="91425" rIns="91425" bIns="91425" anchor="t" anchorCtr="0">
            <a:noAutofit/>
          </a:bodyPr>
          <a:lstStyle/>
          <a:p>
            <a:pPr lvl="0">
              <a:spcBef>
                <a:spcPts val="0"/>
              </a:spcBef>
              <a:buNone/>
            </a:pPr>
            <a:r>
              <a:rPr lang="en-US" sz="3200" dirty="0"/>
              <a:t>Access Conditions </a:t>
            </a:r>
            <a:r>
              <a:rPr lang="en-US" sz="2200" dirty="0">
                <a:solidFill>
                  <a:srgbClr val="FF0000"/>
                </a:solidFill>
              </a:rPr>
              <a:t>[to be renamed Rights]</a:t>
            </a:r>
          </a:p>
        </p:txBody>
      </p:sp>
      <p:sp>
        <p:nvSpPr>
          <p:cNvPr id="374" name="Shape 374"/>
          <p:cNvSpPr txBox="1">
            <a:spLocks noGrp="1"/>
          </p:cNvSpPr>
          <p:nvPr>
            <p:ph type="body" idx="2"/>
          </p:nvPr>
        </p:nvSpPr>
        <p:spPr>
          <a:xfrm>
            <a:off x="352500" y="1100125"/>
            <a:ext cx="8619000" cy="31074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US" sz="1800" b="1" dirty="0">
                <a:solidFill>
                  <a:srgbClr val="434343"/>
                </a:solidFill>
                <a:latin typeface="Calibri"/>
                <a:ea typeface="Calibri"/>
                <a:cs typeface="Calibri"/>
                <a:sym typeface="Calibri"/>
              </a:rPr>
              <a:t>Definition: Circumstances that affect the availability [</a:t>
            </a:r>
            <a:r>
              <a:rPr lang="en-US" sz="1800" b="1" dirty="0">
                <a:solidFill>
                  <a:srgbClr val="FF0000"/>
                </a:solidFill>
                <a:latin typeface="Calibri"/>
                <a:ea typeface="Calibri"/>
                <a:cs typeface="Calibri"/>
                <a:sym typeface="Calibri"/>
              </a:rPr>
              <a:t>and/or re-use] </a:t>
            </a:r>
            <a:r>
              <a:rPr lang="en-US" sz="1800" b="1" dirty="0">
                <a:solidFill>
                  <a:srgbClr val="434343"/>
                </a:solidFill>
                <a:latin typeface="Calibri"/>
                <a:ea typeface="Calibri"/>
                <a:cs typeface="Calibri"/>
                <a:sym typeface="Calibri"/>
              </a:rPr>
              <a:t>of an archived website or collection.</a:t>
            </a:r>
          </a:p>
          <a:p>
            <a:pPr marL="0" lvl="0" indent="-69850" rtl="0">
              <a:lnSpc>
                <a:spcPct val="115000"/>
              </a:lnSpc>
              <a:spcBef>
                <a:spcPts val="0"/>
              </a:spcBef>
              <a:buClr>
                <a:schemeClr val="dk1"/>
              </a:buClr>
              <a:buSzPct val="137500"/>
              <a:buFont typeface="Arial"/>
              <a:buNone/>
            </a:pPr>
            <a:endParaRPr sz="800" dirty="0">
              <a:latin typeface="Calibri"/>
              <a:ea typeface="Calibri"/>
              <a:cs typeface="Calibri"/>
              <a:sym typeface="Calibri"/>
            </a:endParaRPr>
          </a:p>
          <a:p>
            <a:pPr marL="0" lvl="0" indent="-69850" rtl="0">
              <a:lnSpc>
                <a:spcPct val="115000"/>
              </a:lnSpc>
              <a:spcBef>
                <a:spcPts val="0"/>
              </a:spcBef>
              <a:buClr>
                <a:schemeClr val="dk1"/>
              </a:buClr>
              <a:buSzPct val="61111"/>
              <a:buFont typeface="Arial"/>
              <a:buNone/>
            </a:pPr>
            <a:r>
              <a:rPr lang="en-US" sz="1800" dirty="0">
                <a:highlight>
                  <a:srgbClr val="FFFFFF"/>
                </a:highlight>
                <a:latin typeface="Calibri"/>
                <a:ea typeface="Calibri"/>
                <a:cs typeface="Calibri"/>
                <a:sym typeface="Calibri"/>
              </a:rPr>
              <a:t>Use </a:t>
            </a:r>
            <a:r>
              <a:rPr lang="en-US" sz="1800" b="1" dirty="0">
                <a:highlight>
                  <a:srgbClr val="FFFFFF"/>
                </a:highlight>
                <a:latin typeface="Calibri"/>
                <a:ea typeface="Calibri"/>
                <a:cs typeface="Calibri"/>
                <a:sym typeface="Calibri"/>
              </a:rPr>
              <a:t>Access Conditions</a:t>
            </a:r>
            <a:r>
              <a:rPr lang="en-US" sz="1800" dirty="0">
                <a:highlight>
                  <a:srgbClr val="FFFFFF"/>
                </a:highlight>
                <a:latin typeface="Calibri"/>
                <a:ea typeface="Calibri"/>
                <a:cs typeface="Calibri"/>
                <a:sym typeface="Calibri"/>
              </a:rPr>
              <a:t> to record </a:t>
            </a:r>
            <a:r>
              <a:rPr lang="en-US" sz="1800" i="1" dirty="0">
                <a:highlight>
                  <a:srgbClr val="FFFFFF"/>
                </a:highlight>
                <a:latin typeface="Calibri"/>
                <a:ea typeface="Calibri"/>
                <a:cs typeface="Calibri"/>
                <a:sym typeface="Calibri"/>
              </a:rPr>
              <a:t>whether or not conditions exist that restrict user access </a:t>
            </a:r>
            <a:r>
              <a:rPr lang="en-US" sz="1800" dirty="0">
                <a:highlight>
                  <a:srgbClr val="FFFFFF"/>
                </a:highlight>
                <a:latin typeface="Calibri"/>
                <a:ea typeface="Calibri"/>
                <a:cs typeface="Calibri"/>
                <a:sym typeface="Calibri"/>
              </a:rPr>
              <a:t>to the archived content. These might include the need to make an appointment for onsite use or a specified period of time during which the content is embargoed. Such conditions may be imposed by an archival repository, donor, other agency, or legal statute.</a:t>
            </a:r>
          </a:p>
          <a:p>
            <a:pPr marL="0" lvl="0" indent="-69850" rtl="0">
              <a:lnSpc>
                <a:spcPct val="115000"/>
              </a:lnSpc>
              <a:spcBef>
                <a:spcPts val="0"/>
              </a:spcBef>
              <a:buClr>
                <a:schemeClr val="dk1"/>
              </a:buClr>
              <a:buSzPct val="137500"/>
              <a:buFont typeface="Arial"/>
              <a:buNone/>
            </a:pPr>
            <a:endParaRPr sz="800" dirty="0">
              <a:latin typeface="Calibri"/>
              <a:ea typeface="Calibri"/>
              <a:cs typeface="Calibri"/>
              <a:sym typeface="Calibri"/>
            </a:endParaRP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This content is embargoed from public access until 2025.</a:t>
            </a:r>
          </a:p>
          <a:p>
            <a:pPr marL="457200" lvl="0" indent="-69850" rtl="0">
              <a:lnSpc>
                <a:spcPct val="115000"/>
              </a:lnSpc>
              <a:spcBef>
                <a:spcPts val="0"/>
              </a:spcBef>
              <a:buClr>
                <a:schemeClr val="dk1"/>
              </a:buClr>
              <a:buSzPct val="61111"/>
              <a:buFont typeface="Arial"/>
              <a:buNone/>
            </a:pPr>
            <a:endParaRPr lang="en-US" sz="800" dirty="0">
              <a:solidFill>
                <a:srgbClr val="0000FF"/>
              </a:solidFill>
              <a:highlight>
                <a:srgbClr val="FFFFFF"/>
              </a:highlight>
              <a:latin typeface="Calibri"/>
              <a:ea typeface="Calibri"/>
              <a:cs typeface="Calibri"/>
              <a:sym typeface="Calibri"/>
            </a:endParaRPr>
          </a:p>
          <a:p>
            <a:pPr marL="457200" lvl="0" indent="-69850" rtl="0">
              <a:lnSpc>
                <a:spcPct val="115000"/>
              </a:lnSpc>
              <a:spcBef>
                <a:spcPts val="0"/>
              </a:spcBef>
              <a:buClr>
                <a:schemeClr val="dk1"/>
              </a:buClr>
              <a:buSzPct val="61111"/>
              <a:buFont typeface="Arial"/>
              <a:buNone/>
            </a:pPr>
            <a:r>
              <a:rPr lang="en-US" sz="1800" dirty="0">
                <a:solidFill>
                  <a:srgbClr val="0000FF"/>
                </a:solidFill>
                <a:highlight>
                  <a:srgbClr val="FFFFFF"/>
                </a:highlight>
                <a:latin typeface="Calibri"/>
                <a:ea typeface="Calibri"/>
                <a:cs typeface="Calibri"/>
                <a:sym typeface="Calibri"/>
              </a:rPr>
              <a:t>Due to Twitter's Terms of Service, this data archive is accessible only to the University of Miami community … </a:t>
            </a:r>
          </a:p>
        </p:txBody>
      </p:sp>
      <p:sp>
        <p:nvSpPr>
          <p:cNvPr id="375" name="Shape 375"/>
          <p:cNvSpPr txBox="1"/>
          <p:nvPr/>
        </p:nvSpPr>
        <p:spPr>
          <a:xfrm>
            <a:off x="5418300" y="4291501"/>
            <a:ext cx="3725700" cy="448800"/>
          </a:xfrm>
          <a:prstGeom prst="rect">
            <a:avLst/>
          </a:prstGeom>
          <a:noFill/>
          <a:ln>
            <a:noFill/>
          </a:ln>
        </p:spPr>
        <p:txBody>
          <a:bodyPr lIns="91425" tIns="91425" rIns="91425" bIns="91425" anchor="t" anchorCtr="0">
            <a:noAutofit/>
          </a:bodyPr>
          <a:lstStyle/>
          <a:p>
            <a:pPr lvl="0">
              <a:spcBef>
                <a:spcPts val="0"/>
              </a:spcBef>
              <a:buNone/>
            </a:pPr>
            <a:r>
              <a:rPr lang="en-US" sz="1600" dirty="0"/>
              <a:t>Maps to “Rights” in Dublin Core.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352512" y="274904"/>
            <a:ext cx="8439000" cy="686400"/>
          </a:xfrm>
          <a:prstGeom prst="rect">
            <a:avLst/>
          </a:prstGeom>
        </p:spPr>
        <p:txBody>
          <a:bodyPr lIns="91425" tIns="91425" rIns="91425" bIns="91425" anchor="t" anchorCtr="0">
            <a:noAutofit/>
          </a:bodyPr>
          <a:lstStyle/>
          <a:p>
            <a:pPr lvl="0" rtl="0">
              <a:spcBef>
                <a:spcPts val="0"/>
              </a:spcBef>
              <a:buNone/>
            </a:pPr>
            <a:r>
              <a:rPr lang="en-US" sz="3200"/>
              <a:t>Access Conditions: Crosswalks</a:t>
            </a:r>
          </a:p>
        </p:txBody>
      </p:sp>
      <p:graphicFrame>
        <p:nvGraphicFramePr>
          <p:cNvPr id="382" name="Shape 382"/>
          <p:cNvGraphicFramePr/>
          <p:nvPr>
            <p:extLst>
              <p:ext uri="{D42A27DB-BD31-4B8C-83A1-F6EECF244321}">
                <p14:modId xmlns:p14="http://schemas.microsoft.com/office/powerpoint/2010/main" val="1766299457"/>
              </p:ext>
            </p:extLst>
          </p:nvPr>
        </p:nvGraphicFramePr>
        <p:xfrm>
          <a:off x="1034862" y="1106039"/>
          <a:ext cx="5885483" cy="2745892"/>
        </p:xfrm>
        <a:graphic>
          <a:graphicData uri="http://schemas.openxmlformats.org/drawingml/2006/table">
            <a:tbl>
              <a:tblPr>
                <a:noFill/>
                <a:tableStyleId>{D7ACAE6D-BC5E-49CB-9A81-EC97CC7DCB36}</a:tableStyleId>
              </a:tblPr>
              <a:tblGrid>
                <a:gridCol w="2410427">
                  <a:extLst>
                    <a:ext uri="{9D8B030D-6E8A-4147-A177-3AD203B41FA5}">
                      <a16:colId xmlns:a16="http://schemas.microsoft.com/office/drawing/2014/main" val="20000"/>
                    </a:ext>
                  </a:extLst>
                </a:gridCol>
                <a:gridCol w="3475056">
                  <a:extLst>
                    <a:ext uri="{9D8B030D-6E8A-4147-A177-3AD203B41FA5}">
                      <a16:colId xmlns:a16="http://schemas.microsoft.com/office/drawing/2014/main" val="20001"/>
                    </a:ext>
                  </a:extLst>
                </a:gridCol>
              </a:tblGrid>
              <a:tr h="493687">
                <a:tc>
                  <a:txBody>
                    <a:bodyPr/>
                    <a:lstStyle/>
                    <a:p>
                      <a:pPr lvl="0" rtl="0">
                        <a:lnSpc>
                          <a:spcPct val="115000"/>
                        </a:lnSpc>
                        <a:spcBef>
                          <a:spcPts val="0"/>
                        </a:spcBef>
                        <a:buNone/>
                      </a:pPr>
                      <a:r>
                        <a:rPr lang="en-US" sz="2200">
                          <a:solidFill>
                            <a:srgbClr val="38761D"/>
                          </a:solidFill>
                          <a:highlight>
                            <a:srgbClr val="C5E0B3"/>
                          </a:highlight>
                          <a:latin typeface="Calibri"/>
                          <a:ea typeface="Calibri"/>
                          <a:cs typeface="Calibri"/>
                          <a:sym typeface="Calibri"/>
                        </a:rPr>
                        <a:t>Crosswalks</a:t>
                      </a:r>
                    </a:p>
                  </a:txBody>
                  <a:tcPr marL="25400" marR="25400" marT="0" marB="0">
                    <a:solidFill>
                      <a:srgbClr val="C5E0B3"/>
                    </a:solidFill>
                  </a:tcPr>
                </a:tc>
                <a:tc>
                  <a:txBody>
                    <a:bodyPr/>
                    <a:lstStyle/>
                    <a:p>
                      <a:pPr lvl="0" rtl="0">
                        <a:lnSpc>
                          <a:spcPct val="115000"/>
                        </a:lnSpc>
                        <a:spcBef>
                          <a:spcPts val="0"/>
                        </a:spcBef>
                        <a:buNone/>
                      </a:pPr>
                      <a:endParaRPr sz="2200">
                        <a:solidFill>
                          <a:srgbClr val="38761D"/>
                        </a:solidFill>
                        <a:latin typeface="Calibri"/>
                        <a:ea typeface="Calibri"/>
                        <a:cs typeface="Calibri"/>
                        <a:sym typeface="Calibri"/>
                      </a:endParaRPr>
                    </a:p>
                  </a:txBody>
                  <a:tcPr marL="25400" marR="25400" marT="0" marB="0" anchor="b"/>
                </a:tc>
                <a:extLst>
                  <a:ext uri="{0D108BD9-81ED-4DB2-BD59-A6C34878D82A}">
                    <a16:rowId xmlns:a16="http://schemas.microsoft.com/office/drawing/2014/main" val="10000"/>
                  </a:ext>
                </a:extLst>
              </a:tr>
              <a:tr h="493687">
                <a:tc>
                  <a:txBody>
                    <a:bodyPr/>
                    <a:lstStyle/>
                    <a:p>
                      <a:pPr lvl="0" rtl="0">
                        <a:lnSpc>
                          <a:spcPct val="115000"/>
                        </a:lnSpc>
                        <a:spcBef>
                          <a:spcPts val="0"/>
                        </a:spcBef>
                        <a:buNone/>
                      </a:pPr>
                      <a:r>
                        <a:rPr lang="en-US" sz="2200">
                          <a:solidFill>
                            <a:srgbClr val="38761D"/>
                          </a:solidFill>
                          <a:latin typeface="Calibri"/>
                          <a:ea typeface="Calibri"/>
                          <a:cs typeface="Calibri"/>
                          <a:sym typeface="Calibri"/>
                        </a:rPr>
                        <a:t>Dublin Core</a:t>
                      </a:r>
                    </a:p>
                  </a:txBody>
                  <a:tcPr marL="25400" marR="25400" marT="0" marB="0"/>
                </a:tc>
                <a:tc>
                  <a:txBody>
                    <a:bodyPr/>
                    <a:lstStyle/>
                    <a:p>
                      <a:pPr lvl="0" rtl="0">
                        <a:lnSpc>
                          <a:spcPct val="115000"/>
                        </a:lnSpc>
                        <a:spcBef>
                          <a:spcPts val="0"/>
                        </a:spcBef>
                        <a:buNone/>
                      </a:pPr>
                      <a:r>
                        <a:rPr lang="en-US" sz="2200">
                          <a:solidFill>
                            <a:srgbClr val="38761D"/>
                          </a:solidFill>
                          <a:latin typeface="Calibri"/>
                          <a:ea typeface="Calibri"/>
                          <a:cs typeface="Calibri"/>
                          <a:sym typeface="Calibri"/>
                        </a:rPr>
                        <a:t>Rights</a:t>
                      </a:r>
                    </a:p>
                  </a:txBody>
                  <a:tcPr marL="25400" marR="25400" marT="0" marB="0"/>
                </a:tc>
                <a:extLst>
                  <a:ext uri="{0D108BD9-81ED-4DB2-BD59-A6C34878D82A}">
                    <a16:rowId xmlns:a16="http://schemas.microsoft.com/office/drawing/2014/main" val="10001"/>
                  </a:ext>
                </a:extLst>
              </a:tr>
              <a:tr h="493687">
                <a:tc>
                  <a:txBody>
                    <a:bodyPr/>
                    <a:lstStyle/>
                    <a:p>
                      <a:pPr lvl="0" rtl="0">
                        <a:lnSpc>
                          <a:spcPct val="115000"/>
                        </a:lnSpc>
                        <a:spcBef>
                          <a:spcPts val="0"/>
                        </a:spcBef>
                        <a:buNone/>
                      </a:pPr>
                      <a:r>
                        <a:rPr lang="en-US" sz="2200">
                          <a:solidFill>
                            <a:srgbClr val="38761D"/>
                          </a:solidFill>
                          <a:latin typeface="Calibri"/>
                          <a:ea typeface="Calibri"/>
                          <a:cs typeface="Calibri"/>
                          <a:sym typeface="Calibri"/>
                        </a:rPr>
                        <a:t>EAD</a:t>
                      </a:r>
                    </a:p>
                  </a:txBody>
                  <a:tcPr marL="25400" marR="2540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&lt;</a:t>
                      </a:r>
                      <a:r>
                        <a:rPr lang="en-US" sz="2200" dirty="0" err="1">
                          <a:solidFill>
                            <a:srgbClr val="38761D"/>
                          </a:solidFill>
                          <a:latin typeface="Calibri"/>
                          <a:ea typeface="Calibri"/>
                          <a:cs typeface="Calibri"/>
                          <a:sym typeface="Calibri"/>
                        </a:rPr>
                        <a:t>accessrestrict</a:t>
                      </a:r>
                      <a:r>
                        <a:rPr lang="en-US" sz="2200" dirty="0">
                          <a:solidFill>
                            <a:srgbClr val="38761D"/>
                          </a:solidFill>
                          <a:latin typeface="Calibri"/>
                          <a:ea typeface="Calibri"/>
                          <a:cs typeface="Calibri"/>
                          <a:sym typeface="Calibri"/>
                        </a:rPr>
                        <a:t>&gt;</a:t>
                      </a:r>
                    </a:p>
                    <a:p>
                      <a:pPr lvl="0" rtl="0">
                        <a:lnSpc>
                          <a:spcPct val="115000"/>
                        </a:lnSpc>
                        <a:spcBef>
                          <a:spcPts val="0"/>
                        </a:spcBef>
                        <a:buNone/>
                      </a:pPr>
                      <a:r>
                        <a:rPr lang="en-US" sz="2200" dirty="0">
                          <a:solidFill>
                            <a:srgbClr val="38761D"/>
                          </a:solidFill>
                          <a:latin typeface="Calibri"/>
                          <a:ea typeface="Calibri"/>
                          <a:cs typeface="Calibri"/>
                          <a:sym typeface="Calibri"/>
                        </a:rPr>
                        <a:t>&lt;</a:t>
                      </a:r>
                      <a:r>
                        <a:rPr lang="en-US" sz="2200" dirty="0" err="1">
                          <a:solidFill>
                            <a:srgbClr val="38761D"/>
                          </a:solidFill>
                          <a:latin typeface="Calibri"/>
                          <a:ea typeface="Calibri"/>
                          <a:cs typeface="Calibri"/>
                          <a:sym typeface="Calibri"/>
                        </a:rPr>
                        <a:t>userestrict</a:t>
                      </a:r>
                      <a:r>
                        <a:rPr lang="en-US" sz="2200" dirty="0">
                          <a:solidFill>
                            <a:srgbClr val="38761D"/>
                          </a:solidFill>
                          <a:latin typeface="Calibri"/>
                          <a:ea typeface="Calibri"/>
                          <a:cs typeface="Calibri"/>
                          <a:sym typeface="Calibri"/>
                        </a:rPr>
                        <a:t>&gt;</a:t>
                      </a:r>
                    </a:p>
                  </a:txBody>
                  <a:tcPr marL="25400" marR="25400" marT="0" marB="0"/>
                </a:tc>
                <a:extLst>
                  <a:ext uri="{0D108BD9-81ED-4DB2-BD59-A6C34878D82A}">
                    <a16:rowId xmlns:a16="http://schemas.microsoft.com/office/drawing/2014/main" val="10002"/>
                  </a:ext>
                </a:extLst>
              </a:tr>
              <a:tr h="493687">
                <a:tc>
                  <a:txBody>
                    <a:bodyPr/>
                    <a:lstStyle/>
                    <a:p>
                      <a:pPr lvl="0" rtl="0">
                        <a:lnSpc>
                          <a:spcPct val="115000"/>
                        </a:lnSpc>
                        <a:spcBef>
                          <a:spcPts val="0"/>
                        </a:spcBef>
                        <a:buNone/>
                      </a:pPr>
                      <a:r>
                        <a:rPr lang="en-US" sz="2200">
                          <a:solidFill>
                            <a:srgbClr val="38761D"/>
                          </a:solidFill>
                          <a:latin typeface="Calibri"/>
                          <a:ea typeface="Calibri"/>
                          <a:cs typeface="Calibri"/>
                          <a:sym typeface="Calibri"/>
                        </a:rPr>
                        <a:t>MARC</a:t>
                      </a:r>
                    </a:p>
                  </a:txBody>
                  <a:tcPr marL="25400" marR="25400" marT="0" marB="0"/>
                </a:tc>
                <a:tc>
                  <a:txBody>
                    <a:bodyPr/>
                    <a:lstStyle/>
                    <a:p>
                      <a:pPr lvl="0" rtl="0">
                        <a:lnSpc>
                          <a:spcPct val="115000"/>
                        </a:lnSpc>
                        <a:spcBef>
                          <a:spcPts val="0"/>
                        </a:spcBef>
                        <a:buNone/>
                      </a:pPr>
                      <a:r>
                        <a:rPr lang="en-US" sz="2200">
                          <a:solidFill>
                            <a:srgbClr val="38761D"/>
                          </a:solidFill>
                          <a:latin typeface="Calibri"/>
                          <a:ea typeface="Calibri"/>
                          <a:cs typeface="Calibri"/>
                          <a:sym typeface="Calibri"/>
                        </a:rPr>
                        <a:t>506</a:t>
                      </a:r>
                    </a:p>
                  </a:txBody>
                  <a:tcPr marL="25400" marR="25400" marT="0" marB="0"/>
                </a:tc>
                <a:extLst>
                  <a:ext uri="{0D108BD9-81ED-4DB2-BD59-A6C34878D82A}">
                    <a16:rowId xmlns:a16="http://schemas.microsoft.com/office/drawing/2014/main" val="10003"/>
                  </a:ext>
                </a:extLst>
              </a:tr>
              <a:tr h="493687">
                <a:tc>
                  <a:txBody>
                    <a:bodyPr/>
                    <a:lstStyle/>
                    <a:p>
                      <a:pPr lvl="0" rtl="0">
                        <a:lnSpc>
                          <a:spcPct val="115000"/>
                        </a:lnSpc>
                        <a:spcBef>
                          <a:spcPts val="0"/>
                        </a:spcBef>
                        <a:buNone/>
                      </a:pPr>
                      <a:r>
                        <a:rPr lang="en-US" sz="2200">
                          <a:solidFill>
                            <a:srgbClr val="38761D"/>
                          </a:solidFill>
                          <a:latin typeface="Calibri"/>
                          <a:ea typeface="Calibri"/>
                          <a:cs typeface="Calibri"/>
                          <a:sym typeface="Calibri"/>
                        </a:rPr>
                        <a:t>MODS</a:t>
                      </a:r>
                    </a:p>
                  </a:txBody>
                  <a:tcPr marL="25400" marR="2540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&lt;</a:t>
                      </a:r>
                      <a:r>
                        <a:rPr lang="en-US" sz="2200" dirty="0" err="1">
                          <a:solidFill>
                            <a:srgbClr val="38761D"/>
                          </a:solidFill>
                          <a:latin typeface="Calibri"/>
                          <a:ea typeface="Calibri"/>
                          <a:cs typeface="Calibri"/>
                          <a:sym typeface="Calibri"/>
                        </a:rPr>
                        <a:t>accessCondition</a:t>
                      </a:r>
                      <a:r>
                        <a:rPr lang="en-US" sz="2200" dirty="0">
                          <a:solidFill>
                            <a:srgbClr val="38761D"/>
                          </a:solidFill>
                          <a:latin typeface="Calibri"/>
                          <a:ea typeface="Calibri"/>
                          <a:cs typeface="Calibri"/>
                          <a:sym typeface="Calibri"/>
                        </a:rPr>
                        <a:t>&gt;</a:t>
                      </a:r>
                    </a:p>
                  </a:txBody>
                  <a:tcPr marL="25400" marR="25400" marT="0" marB="0"/>
                </a:tc>
                <a:extLst>
                  <a:ext uri="{0D108BD9-81ED-4DB2-BD59-A6C34878D82A}">
                    <a16:rowId xmlns:a16="http://schemas.microsoft.com/office/drawing/2014/main" val="10004"/>
                  </a:ext>
                </a:extLst>
              </a:tr>
            </a:tbl>
          </a:graphicData>
        </a:graphic>
      </p:graphicFrame>
      <p:graphicFrame>
        <p:nvGraphicFramePr>
          <p:cNvPr id="383" name="Shape 383"/>
          <p:cNvGraphicFramePr/>
          <p:nvPr>
            <p:extLst>
              <p:ext uri="{D42A27DB-BD31-4B8C-83A1-F6EECF244321}">
                <p14:modId xmlns:p14="http://schemas.microsoft.com/office/powerpoint/2010/main" val="1658406212"/>
              </p:ext>
            </p:extLst>
          </p:nvPr>
        </p:nvGraphicFramePr>
        <p:xfrm>
          <a:off x="1034862" y="3829325"/>
          <a:ext cx="5879845" cy="771144"/>
        </p:xfrm>
        <a:graphic>
          <a:graphicData uri="http://schemas.openxmlformats.org/drawingml/2006/table">
            <a:tbl>
              <a:tblPr>
                <a:noFill/>
                <a:tableStyleId>{D7ACAE6D-BC5E-49CB-9A81-EC97CC7DCB36}</a:tableStyleId>
              </a:tblPr>
              <a:tblGrid>
                <a:gridCol w="2409573">
                  <a:extLst>
                    <a:ext uri="{9D8B030D-6E8A-4147-A177-3AD203B41FA5}">
                      <a16:colId xmlns:a16="http://schemas.microsoft.com/office/drawing/2014/main" val="20000"/>
                    </a:ext>
                  </a:extLst>
                </a:gridCol>
                <a:gridCol w="3470272">
                  <a:extLst>
                    <a:ext uri="{9D8B030D-6E8A-4147-A177-3AD203B41FA5}">
                      <a16:colId xmlns:a16="http://schemas.microsoft.com/office/drawing/2014/main" val="20001"/>
                    </a:ext>
                  </a:extLst>
                </a:gridCol>
              </a:tblGrid>
              <a:tr h="705707">
                <a:tc>
                  <a:txBody>
                    <a:bodyPr/>
                    <a:lstStyle/>
                    <a:p>
                      <a:pPr lvl="0" rtl="0">
                        <a:lnSpc>
                          <a:spcPct val="115000"/>
                        </a:lnSpc>
                        <a:spcBef>
                          <a:spcPts val="0"/>
                        </a:spcBef>
                        <a:buNone/>
                      </a:pPr>
                      <a:r>
                        <a:rPr lang="en-US" sz="2200" dirty="0" err="1">
                          <a:solidFill>
                            <a:srgbClr val="38761D"/>
                          </a:solidFill>
                          <a:latin typeface="Calibri"/>
                          <a:ea typeface="Calibri"/>
                          <a:cs typeface="Calibri"/>
                          <a:sym typeface="Calibri"/>
                        </a:rPr>
                        <a:t>schema.org</a:t>
                      </a:r>
                      <a:endParaRPr lang="en-US" sz="2200" dirty="0">
                        <a:solidFill>
                          <a:srgbClr val="38761D"/>
                        </a:solidFill>
                        <a:latin typeface="Calibri"/>
                        <a:ea typeface="Calibri"/>
                        <a:cs typeface="Calibri"/>
                        <a:sym typeface="Calibri"/>
                      </a:endParaRPr>
                    </a:p>
                  </a:txBody>
                  <a:tcPr marL="25400" marR="25400" marT="0" marB="0"/>
                </a:tc>
                <a:tc>
                  <a:txBody>
                    <a:bodyPr/>
                    <a:lstStyle/>
                    <a:p>
                      <a:pPr lvl="0" rtl="0">
                        <a:lnSpc>
                          <a:spcPct val="115000"/>
                        </a:lnSpc>
                        <a:spcBef>
                          <a:spcPts val="0"/>
                        </a:spcBef>
                        <a:buNone/>
                      </a:pPr>
                      <a:r>
                        <a:rPr lang="en-US" sz="2200" dirty="0" err="1">
                          <a:solidFill>
                            <a:srgbClr val="38761D"/>
                          </a:solidFill>
                          <a:latin typeface="Calibri"/>
                          <a:ea typeface="Calibri"/>
                          <a:cs typeface="Calibri"/>
                          <a:sym typeface="Calibri"/>
                        </a:rPr>
                        <a:t>schema:license</a:t>
                      </a:r>
                      <a:r>
                        <a:rPr lang="en-US" sz="2200" dirty="0">
                          <a:solidFill>
                            <a:srgbClr val="38761D"/>
                          </a:solidFill>
                          <a:latin typeface="Calibri"/>
                          <a:ea typeface="Calibri"/>
                          <a:cs typeface="Calibri"/>
                          <a:sym typeface="Calibri"/>
                        </a:rPr>
                        <a:t> </a:t>
                      </a:r>
                      <a:r>
                        <a:rPr lang="en-US" sz="2200" dirty="0" err="1">
                          <a:solidFill>
                            <a:srgbClr val="38761D"/>
                          </a:solidFill>
                          <a:latin typeface="Calibri"/>
                          <a:ea typeface="Calibri"/>
                          <a:cs typeface="Calibri"/>
                          <a:sym typeface="Calibri"/>
                        </a:rPr>
                        <a:t>schema:isAccessiblrForFree</a:t>
                      </a:r>
                      <a:endParaRPr lang="en-US" sz="2200" dirty="0">
                        <a:solidFill>
                          <a:srgbClr val="38761D"/>
                        </a:solidFill>
                        <a:latin typeface="Calibri"/>
                        <a:ea typeface="Calibri"/>
                        <a:cs typeface="Calibri"/>
                        <a:sym typeface="Calibri"/>
                      </a:endParaRPr>
                    </a:p>
                  </a:txBody>
                  <a:tcPr marL="25400" marR="2540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a:t>Collector</a:t>
            </a:r>
          </a:p>
        </p:txBody>
      </p:sp>
      <p:sp>
        <p:nvSpPr>
          <p:cNvPr id="390" name="Shape 390"/>
          <p:cNvSpPr txBox="1">
            <a:spLocks noGrp="1"/>
          </p:cNvSpPr>
          <p:nvPr>
            <p:ph type="body" idx="2"/>
          </p:nvPr>
        </p:nvSpPr>
        <p:spPr>
          <a:xfrm>
            <a:off x="340787" y="1255715"/>
            <a:ext cx="8439300" cy="2532899"/>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US" sz="1800" b="1" dirty="0">
                <a:solidFill>
                  <a:srgbClr val="434343"/>
                </a:solidFill>
                <a:latin typeface="Calibri"/>
                <a:ea typeface="Calibri"/>
                <a:cs typeface="Calibri"/>
                <a:sym typeface="Calibri"/>
              </a:rPr>
              <a:t>Definition: The organization</a:t>
            </a:r>
            <a:r>
              <a:rPr lang="en-US" sz="1800" b="1" dirty="0">
                <a:latin typeface="Calibri"/>
                <a:ea typeface="Calibri"/>
                <a:cs typeface="Calibri"/>
                <a:sym typeface="Calibri"/>
              </a:rPr>
              <a:t> </a:t>
            </a:r>
            <a:r>
              <a:rPr lang="en-US" sz="1800" b="1" dirty="0">
                <a:solidFill>
                  <a:srgbClr val="434343"/>
                </a:solidFill>
                <a:highlight>
                  <a:srgbClr val="FFFFFF"/>
                </a:highlight>
              </a:rPr>
              <a:t>responsible for curation and stewardship of an archived website or collection.</a:t>
            </a:r>
          </a:p>
          <a:p>
            <a:pPr marL="0" lvl="0" indent="-69850" rtl="0">
              <a:lnSpc>
                <a:spcPct val="115000"/>
              </a:lnSpc>
              <a:spcBef>
                <a:spcPts val="0"/>
              </a:spcBef>
              <a:buClr>
                <a:schemeClr val="dk1"/>
              </a:buClr>
              <a:buSzPct val="137500"/>
              <a:buFont typeface="Arial"/>
              <a:buNone/>
            </a:pPr>
            <a:endParaRPr sz="800" b="1" dirty="0">
              <a:solidFill>
                <a:srgbClr val="333333"/>
              </a:solidFill>
              <a:highlight>
                <a:srgbClr val="FFFFFF"/>
              </a:highlight>
            </a:endParaRPr>
          </a:p>
          <a:p>
            <a:pPr marL="0" lvl="0" indent="-69850" rtl="0">
              <a:lnSpc>
                <a:spcPct val="115000"/>
              </a:lnSpc>
              <a:spcBef>
                <a:spcPts val="0"/>
              </a:spcBef>
              <a:buClr>
                <a:schemeClr val="dk1"/>
              </a:buClr>
              <a:buSzPct val="61111"/>
              <a:buFont typeface="Arial"/>
              <a:buNone/>
            </a:pPr>
            <a:r>
              <a:rPr lang="en-US" sz="1800" dirty="0">
                <a:latin typeface="Calibri"/>
                <a:ea typeface="Calibri"/>
                <a:cs typeface="Calibri"/>
                <a:sym typeface="Calibri"/>
              </a:rPr>
              <a:t>Use </a:t>
            </a:r>
            <a:r>
              <a:rPr lang="en-US" sz="1800" b="1" dirty="0">
                <a:latin typeface="Calibri"/>
                <a:ea typeface="Calibri"/>
                <a:cs typeface="Calibri"/>
                <a:sym typeface="Calibri"/>
              </a:rPr>
              <a:t>Collector</a:t>
            </a:r>
            <a:r>
              <a:rPr lang="en-US" sz="1800" dirty="0">
                <a:latin typeface="Calibri"/>
                <a:ea typeface="Calibri"/>
                <a:cs typeface="Calibri"/>
                <a:sym typeface="Calibri"/>
              </a:rPr>
              <a:t> for the organization that selects the web content for archiving, creates metadata and performs other activities associated with “ownership” of a resource. Stated another way, this is the organization that has taken responsibility for the archived content, although the digital files are not necessarily stored and maintained by this organization (collections harvested using Archive-It are a prominent example).</a:t>
            </a:r>
          </a:p>
          <a:p>
            <a:pPr marL="342900" marR="0" lvl="0" indent="190500" algn="l" rtl="0">
              <a:lnSpc>
                <a:spcPct val="100000"/>
              </a:lnSpc>
              <a:spcBef>
                <a:spcPts val="560"/>
              </a:spcBef>
              <a:spcAft>
                <a:spcPts val="0"/>
              </a:spcAft>
              <a:buNone/>
            </a:pPr>
            <a:endParaRPr dirty="0"/>
          </a:p>
        </p:txBody>
      </p:sp>
      <p:sp>
        <p:nvSpPr>
          <p:cNvPr id="391" name="Shape 391"/>
          <p:cNvSpPr txBox="1"/>
          <p:nvPr/>
        </p:nvSpPr>
        <p:spPr>
          <a:xfrm>
            <a:off x="5535261" y="4014625"/>
            <a:ext cx="4113900" cy="450300"/>
          </a:xfrm>
          <a:prstGeom prst="rect">
            <a:avLst/>
          </a:prstGeom>
          <a:noFill/>
          <a:ln>
            <a:noFill/>
          </a:ln>
        </p:spPr>
        <p:txBody>
          <a:bodyPr lIns="91425" tIns="91425" rIns="91425" bIns="91425" anchor="t" anchorCtr="0">
            <a:noAutofit/>
          </a:bodyPr>
          <a:lstStyle/>
          <a:p>
            <a:pPr lvl="0">
              <a:spcBef>
                <a:spcPts val="0"/>
              </a:spcBef>
              <a:buClr>
                <a:schemeClr val="dk1"/>
              </a:buClr>
              <a:buSzPct val="68750"/>
              <a:buFont typeface="Arial"/>
              <a:buNone/>
            </a:pPr>
            <a:r>
              <a:rPr lang="en-US" sz="1600" i="1" dirty="0">
                <a:solidFill>
                  <a:schemeClr val="dk1"/>
                </a:solidFill>
              </a:rPr>
              <a:t>No equivalent in Dublin Core.</a:t>
            </a:r>
          </a:p>
          <a:p>
            <a:pPr lvl="0">
              <a:spcBef>
                <a:spcPts val="0"/>
              </a:spcBef>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a:t>Collector: Lifecycle activities</a:t>
            </a:r>
          </a:p>
          <a:p>
            <a:pPr lvl="0">
              <a:spcBef>
                <a:spcPts val="0"/>
              </a:spcBef>
              <a:buNone/>
            </a:pPr>
            <a:endParaRPr/>
          </a:p>
        </p:txBody>
      </p:sp>
      <p:sp>
        <p:nvSpPr>
          <p:cNvPr id="398" name="Shape 398"/>
          <p:cNvSpPr txBox="1">
            <a:spLocks noGrp="1"/>
          </p:cNvSpPr>
          <p:nvPr>
            <p:ph type="body" idx="2"/>
          </p:nvPr>
        </p:nvSpPr>
        <p:spPr>
          <a:xfrm>
            <a:off x="352362" y="1167087"/>
            <a:ext cx="8439300" cy="33180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US" sz="1800">
                <a:latin typeface="Calibri"/>
                <a:ea typeface="Calibri"/>
                <a:cs typeface="Calibri"/>
                <a:sym typeface="Calibri"/>
              </a:rPr>
              <a:t>Institutions involved in web archiving engage in a variety of activities during the lifecycle of archiving web content. We identified four activities performed by the institution that assumes responsibility for archiving web content:</a:t>
            </a:r>
          </a:p>
          <a:p>
            <a:pPr marL="0" lvl="0" indent="-69850" rtl="0">
              <a:lnSpc>
                <a:spcPct val="115000"/>
              </a:lnSpc>
              <a:spcBef>
                <a:spcPts val="0"/>
              </a:spcBef>
              <a:buClr>
                <a:schemeClr val="dk1"/>
              </a:buClr>
              <a:buSzPct val="137500"/>
              <a:buFont typeface="Arial"/>
              <a:buNone/>
            </a:pPr>
            <a:endParaRPr sz="800">
              <a:latin typeface="Calibri"/>
              <a:ea typeface="Calibri"/>
              <a:cs typeface="Calibri"/>
              <a:sym typeface="Calibri"/>
            </a:endParaRPr>
          </a:p>
          <a:p>
            <a:pPr marL="457200" lvl="0" indent="-342900" rtl="0">
              <a:lnSpc>
                <a:spcPct val="115000"/>
              </a:lnSpc>
              <a:spcBef>
                <a:spcPts val="0"/>
              </a:spcBef>
              <a:buSzPct val="100000"/>
              <a:buFont typeface="Calibri"/>
            </a:pPr>
            <a:r>
              <a:rPr lang="en-US" sz="1800" b="1">
                <a:latin typeface="Calibri"/>
                <a:ea typeface="Calibri"/>
                <a:cs typeface="Calibri"/>
                <a:sym typeface="Calibri"/>
              </a:rPr>
              <a:t>Selecting</a:t>
            </a:r>
            <a:r>
              <a:rPr lang="en-US" sz="1800">
                <a:latin typeface="Calibri"/>
                <a:ea typeface="Calibri"/>
                <a:cs typeface="Calibri"/>
                <a:sym typeface="Calibri"/>
              </a:rPr>
              <a:t> websites for archiving</a:t>
            </a:r>
          </a:p>
          <a:p>
            <a:pPr marL="457200" lvl="0" indent="-342900" rtl="0">
              <a:lnSpc>
                <a:spcPct val="115000"/>
              </a:lnSpc>
              <a:spcBef>
                <a:spcPts val="0"/>
              </a:spcBef>
              <a:buSzPct val="100000"/>
              <a:buFont typeface="Calibri"/>
            </a:pPr>
            <a:r>
              <a:rPr lang="en-US" sz="1800" b="1">
                <a:latin typeface="Calibri"/>
                <a:ea typeface="Calibri"/>
                <a:cs typeface="Calibri"/>
                <a:sym typeface="Calibri"/>
              </a:rPr>
              <a:t>Harvesting</a:t>
            </a:r>
            <a:r>
              <a:rPr lang="en-US" sz="1800">
                <a:latin typeface="Calibri"/>
                <a:ea typeface="Calibri"/>
                <a:cs typeface="Calibri"/>
                <a:sym typeface="Calibri"/>
              </a:rPr>
              <a:t> the content of the designated seed URLs</a:t>
            </a:r>
          </a:p>
          <a:p>
            <a:pPr marL="457200" lvl="0" indent="-342900" rtl="0">
              <a:lnSpc>
                <a:spcPct val="115000"/>
              </a:lnSpc>
              <a:spcBef>
                <a:spcPts val="0"/>
              </a:spcBef>
              <a:buSzPct val="100000"/>
              <a:buFont typeface="Calibri"/>
            </a:pPr>
            <a:r>
              <a:rPr lang="en-US" sz="1800">
                <a:latin typeface="Calibri"/>
                <a:ea typeface="Calibri"/>
                <a:cs typeface="Calibri"/>
                <a:sym typeface="Calibri"/>
              </a:rPr>
              <a:t>Creating and maintaining </a:t>
            </a:r>
            <a:r>
              <a:rPr lang="en-US" sz="1800" b="1">
                <a:latin typeface="Calibri"/>
                <a:ea typeface="Calibri"/>
                <a:cs typeface="Calibri"/>
                <a:sym typeface="Calibri"/>
              </a:rPr>
              <a:t>metadata</a:t>
            </a:r>
            <a:r>
              <a:rPr lang="en-US" sz="1800">
                <a:latin typeface="Calibri"/>
                <a:ea typeface="Calibri"/>
                <a:cs typeface="Calibri"/>
                <a:sym typeface="Calibri"/>
              </a:rPr>
              <a:t> to describe the content</a:t>
            </a:r>
          </a:p>
          <a:p>
            <a:pPr marL="457200" lvl="0" indent="-342900" rtl="0">
              <a:lnSpc>
                <a:spcPct val="115000"/>
              </a:lnSpc>
              <a:spcBef>
                <a:spcPts val="0"/>
              </a:spcBef>
              <a:buSzPct val="100000"/>
              <a:buFont typeface="Calibri"/>
            </a:pPr>
            <a:r>
              <a:rPr lang="en-US" sz="1800">
                <a:latin typeface="Calibri"/>
                <a:ea typeface="Calibri"/>
                <a:cs typeface="Calibri"/>
                <a:sym typeface="Calibri"/>
              </a:rPr>
              <a:t>Making </a:t>
            </a:r>
            <a:r>
              <a:rPr lang="en-US" sz="1800" b="1">
                <a:latin typeface="Calibri"/>
                <a:ea typeface="Calibri"/>
                <a:cs typeface="Calibri"/>
                <a:sym typeface="Calibri"/>
              </a:rPr>
              <a:t>decisions</a:t>
            </a:r>
            <a:r>
              <a:rPr lang="en-US" sz="1800">
                <a:latin typeface="Calibri"/>
                <a:ea typeface="Calibri"/>
                <a:cs typeface="Calibri"/>
                <a:sym typeface="Calibri"/>
              </a:rPr>
              <a:t> about other aspects of </a:t>
            </a:r>
            <a:r>
              <a:rPr lang="en-US" sz="1800" b="1">
                <a:latin typeface="Calibri"/>
                <a:ea typeface="Calibri"/>
                <a:cs typeface="Calibri"/>
                <a:sym typeface="Calibri"/>
              </a:rPr>
              <a:t>collections management</a:t>
            </a:r>
            <a:r>
              <a:rPr lang="en-US" sz="1800">
                <a:latin typeface="Calibri"/>
                <a:ea typeface="Calibri"/>
                <a:cs typeface="Calibri"/>
                <a:sym typeface="Calibri"/>
              </a:rPr>
              <a:t>, including how the harvested files will be preserved and how will access be provided.</a:t>
            </a:r>
          </a:p>
          <a:p>
            <a:pPr marL="0" lvl="0" indent="-69850" rtl="0">
              <a:lnSpc>
                <a:spcPct val="115000"/>
              </a:lnSpc>
              <a:spcBef>
                <a:spcPts val="0"/>
              </a:spcBef>
              <a:buClr>
                <a:schemeClr val="dk1"/>
              </a:buClr>
              <a:buSzPct val="61111"/>
              <a:buFont typeface="Arial"/>
              <a:buNone/>
            </a:pPr>
            <a:endParaRPr sz="1800">
              <a:latin typeface="Calibri"/>
              <a:ea typeface="Calibri"/>
              <a:cs typeface="Calibri"/>
              <a:sym typeface="Calibri"/>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2"/>
          </p:nvPr>
        </p:nvSpPr>
        <p:spPr>
          <a:xfrm>
            <a:off x="617800" y="903287"/>
            <a:ext cx="7871219" cy="3317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Archived websites often are </a:t>
            </a:r>
            <a:r>
              <a:rPr lang="en-US" sz="2000" b="1" i="0" u="none" strike="noStrike" cap="none" dirty="0">
                <a:solidFill>
                  <a:schemeClr val="dk1"/>
                </a:solidFill>
                <a:latin typeface="Arial"/>
                <a:ea typeface="Arial"/>
                <a:cs typeface="Arial"/>
                <a:sym typeface="Arial"/>
              </a:rPr>
              <a:t>not easily discoverable</a:t>
            </a:r>
            <a:r>
              <a:rPr lang="en-US" sz="2000" b="0" i="1"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via search engines or library and archives catalogs and finding aid systems, </a:t>
            </a:r>
            <a:r>
              <a:rPr lang="en-US" sz="2200" b="0" i="0" u="none" strike="noStrike" cap="none" dirty="0">
                <a:solidFill>
                  <a:srgbClr val="000000"/>
                </a:solidFill>
                <a:latin typeface="Arial"/>
                <a:ea typeface="Arial"/>
                <a:cs typeface="Arial"/>
                <a:sym typeface="Arial"/>
              </a:rPr>
              <a:t>which </a:t>
            </a:r>
            <a:r>
              <a:rPr lang="en-US" sz="2000" b="1" i="0" u="none" strike="noStrike" cap="none" dirty="0">
                <a:solidFill>
                  <a:srgbClr val="000000"/>
                </a:solidFill>
                <a:latin typeface="Arial"/>
                <a:ea typeface="Arial"/>
                <a:cs typeface="Arial"/>
                <a:sym typeface="Arial"/>
              </a:rPr>
              <a:t>inhibits use</a:t>
            </a:r>
            <a:r>
              <a:rPr lang="en-US" sz="2200" b="0" i="0" u="none" strike="noStrike" cap="none" dirty="0">
                <a:solidFill>
                  <a:srgbClr val="000000"/>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440"/>
              </a:spcBef>
              <a:spcAft>
                <a:spcPts val="0"/>
              </a:spcAft>
              <a:buClr>
                <a:srgbClr val="000000"/>
              </a:buClr>
              <a:buSzPct val="100000"/>
              <a:buFont typeface="Arial"/>
              <a:buChar char="•"/>
            </a:pPr>
            <a:r>
              <a:rPr lang="en-US" sz="2200" i="0" u="none" strike="noStrike" cap="none" dirty="0">
                <a:solidFill>
                  <a:srgbClr val="000000"/>
                </a:solidFill>
                <a:latin typeface="Arial"/>
                <a:ea typeface="Arial"/>
                <a:cs typeface="Arial"/>
                <a:sym typeface="Arial"/>
              </a:rPr>
              <a:t>Absence of community best practices for descriptive metadata </a:t>
            </a:r>
            <a:r>
              <a:rPr lang="en-US" sz="2200" b="0" i="0" u="none" strike="noStrike" cap="none" dirty="0">
                <a:solidFill>
                  <a:schemeClr val="dk1"/>
                </a:solidFill>
                <a:latin typeface="Arial"/>
                <a:ea typeface="Arial"/>
                <a:cs typeface="Arial"/>
                <a:sym typeface="Arial"/>
              </a:rPr>
              <a:t>was the </a:t>
            </a:r>
            <a:r>
              <a:rPr lang="en-US" sz="2000" b="1" i="0" u="none" strike="noStrike" cap="none" dirty="0">
                <a:solidFill>
                  <a:schemeClr val="dk1"/>
                </a:solidFill>
                <a:latin typeface="Arial"/>
                <a:ea typeface="Arial"/>
                <a:cs typeface="Arial"/>
                <a:sym typeface="Arial"/>
              </a:rPr>
              <a:t>most widely-shared web archiving challenge</a:t>
            </a:r>
            <a:r>
              <a:rPr lang="en-US" sz="2000" b="1" i="1"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identified in two surveys: </a:t>
            </a:r>
          </a:p>
          <a:p>
            <a:pPr marL="0" marR="0" lvl="0" indent="0" algn="l" rtl="0">
              <a:lnSpc>
                <a:spcPct val="100000"/>
              </a:lnSpc>
              <a:spcBef>
                <a:spcPts val="44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742950" marR="0" lvl="1" indent="-273050" algn="l" rtl="0">
              <a:lnSpc>
                <a:spcPct val="100000"/>
              </a:lnSpc>
              <a:spcBef>
                <a:spcPts val="4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OCLC Research Library Partnership (2015)</a:t>
            </a:r>
          </a:p>
          <a:p>
            <a:pPr marL="742950" marR="0" lvl="1" indent="-273050" algn="l" rtl="0">
              <a:lnSpc>
                <a:spcPct val="100000"/>
              </a:lnSpc>
              <a:spcBef>
                <a:spcPts val="4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Weber/Chapman study of users of archived website (2016)</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a:t>Collector: Examples</a:t>
            </a:r>
          </a:p>
        </p:txBody>
      </p:sp>
      <p:sp>
        <p:nvSpPr>
          <p:cNvPr id="405" name="Shape 405"/>
          <p:cNvSpPr txBox="1">
            <a:spLocks noGrp="1"/>
          </p:cNvSpPr>
          <p:nvPr>
            <p:ph type="body" idx="2"/>
          </p:nvPr>
        </p:nvSpPr>
        <p:spPr>
          <a:xfrm>
            <a:off x="341600" y="1030274"/>
            <a:ext cx="8439000" cy="3422100"/>
          </a:xfrm>
          <a:prstGeom prst="rect">
            <a:avLst/>
          </a:prstGeom>
        </p:spPr>
        <p:txBody>
          <a:bodyPr lIns="91425" tIns="91425" rIns="91425" bIns="91425" anchor="t" anchorCtr="0">
            <a:noAutofit/>
          </a:bodyPr>
          <a:lstStyle/>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Creator: Seattle (Wash.)</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Title: City of Seattle Harvested Websites</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Collector: Seattle Municipal Archives</a:t>
            </a:r>
          </a:p>
          <a:p>
            <a:pPr marL="457200" lvl="0" indent="-69850" rtl="0">
              <a:lnSpc>
                <a:spcPct val="115000"/>
              </a:lnSpc>
              <a:spcBef>
                <a:spcPts val="0"/>
              </a:spcBef>
              <a:buClr>
                <a:schemeClr val="dk1"/>
              </a:buClr>
              <a:buSzPct val="137500"/>
              <a:buFont typeface="Arial"/>
              <a:buNone/>
            </a:pPr>
            <a:r>
              <a:rPr lang="en-US" sz="800">
                <a:solidFill>
                  <a:srgbClr val="0000FF"/>
                </a:solidFill>
                <a:latin typeface="Calibri"/>
                <a:ea typeface="Calibri"/>
                <a:cs typeface="Calibri"/>
                <a:sym typeface="Calibri"/>
              </a:rPr>
              <a:t>-</a:t>
            </a:r>
            <a:r>
              <a:rPr lang="en-US" sz="800" b="1">
                <a:solidFill>
                  <a:srgbClr val="000000"/>
                </a:solidFill>
                <a:latin typeface="Calibri"/>
                <a:ea typeface="Calibri"/>
                <a:cs typeface="Calibri"/>
                <a:sym typeface="Calibri"/>
              </a:rPr>
              <a:t>============</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Title: Globalchange.gov</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Contributor: U.S. Global Change Research Program</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Collector: Federal Depository Library Program</a:t>
            </a:r>
          </a:p>
          <a:p>
            <a:pPr marL="457200" lvl="0" indent="-69850" rtl="0">
              <a:lnSpc>
                <a:spcPct val="115000"/>
              </a:lnSpc>
              <a:spcBef>
                <a:spcPts val="0"/>
              </a:spcBef>
              <a:buClr>
                <a:schemeClr val="dk1"/>
              </a:buClr>
              <a:buSzPct val="137500"/>
              <a:buFont typeface="Arial"/>
              <a:buNone/>
            </a:pPr>
            <a:r>
              <a:rPr lang="en-US" sz="800" b="1">
                <a:solidFill>
                  <a:srgbClr val="000000"/>
                </a:solidFill>
                <a:latin typeface="Calibri"/>
                <a:ea typeface="Calibri"/>
                <a:cs typeface="Calibri"/>
                <a:sym typeface="Calibri"/>
              </a:rPr>
              <a:t>============</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Creator: </a:t>
            </a:r>
            <a:r>
              <a:rPr lang="en-US" sz="1800">
                <a:solidFill>
                  <a:srgbClr val="0000FF"/>
                </a:solidFill>
                <a:latin typeface="Calibri"/>
                <a:ea typeface="Calibri"/>
                <a:cs typeface="Calibri"/>
                <a:sym typeface="Calibri"/>
                <a:hlinkClick r:id="rId3"/>
              </a:rPr>
              <a:t>Association for Research into Crimes against Art</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Title: ARCAblog : promoting the study and research of art crime and cultural heritage protection</a:t>
            </a:r>
          </a:p>
          <a:p>
            <a:pPr marL="457200" lvl="0" indent="-69850" rtl="0">
              <a:lnSpc>
                <a:spcPct val="115000"/>
              </a:lnSpc>
              <a:spcBef>
                <a:spcPts val="0"/>
              </a:spcBef>
              <a:buClr>
                <a:schemeClr val="dk1"/>
              </a:buClr>
              <a:buSzPct val="61111"/>
              <a:buFont typeface="Arial"/>
              <a:buNone/>
            </a:pPr>
            <a:r>
              <a:rPr lang="en-US" sz="1800">
                <a:solidFill>
                  <a:srgbClr val="0000FF"/>
                </a:solidFill>
                <a:latin typeface="Calibri"/>
                <a:ea typeface="Calibri"/>
                <a:cs typeface="Calibri"/>
                <a:sym typeface="Calibri"/>
              </a:rPr>
              <a:t>Collector: New York Art Resources Consortium</a:t>
            </a:r>
          </a:p>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352512" y="192854"/>
            <a:ext cx="8439000" cy="686400"/>
          </a:xfrm>
          <a:prstGeom prst="rect">
            <a:avLst/>
          </a:prstGeom>
        </p:spPr>
        <p:txBody>
          <a:bodyPr lIns="91425" tIns="91425" rIns="91425" bIns="91425" anchor="t" anchorCtr="0">
            <a:noAutofit/>
          </a:bodyPr>
          <a:lstStyle/>
          <a:p>
            <a:pPr lvl="0">
              <a:spcBef>
                <a:spcPts val="0"/>
              </a:spcBef>
              <a:buNone/>
            </a:pPr>
            <a:r>
              <a:rPr lang="en-US" sz="3200"/>
              <a:t>Collector: Crosswalks</a:t>
            </a:r>
          </a:p>
        </p:txBody>
      </p:sp>
      <p:graphicFrame>
        <p:nvGraphicFramePr>
          <p:cNvPr id="412" name="Shape 412"/>
          <p:cNvGraphicFramePr/>
          <p:nvPr>
            <p:extLst>
              <p:ext uri="{D42A27DB-BD31-4B8C-83A1-F6EECF244321}">
                <p14:modId xmlns:p14="http://schemas.microsoft.com/office/powerpoint/2010/main" val="545135187"/>
              </p:ext>
            </p:extLst>
          </p:nvPr>
        </p:nvGraphicFramePr>
        <p:xfrm>
          <a:off x="597100" y="1111826"/>
          <a:ext cx="6001127" cy="2776093"/>
        </p:xfrm>
        <a:graphic>
          <a:graphicData uri="http://schemas.openxmlformats.org/drawingml/2006/table">
            <a:tbl>
              <a:tblPr>
                <a:noFill/>
                <a:tableStyleId>{D7ACAE6D-BC5E-49CB-9A81-EC97CC7DCB36}</a:tableStyleId>
              </a:tblPr>
              <a:tblGrid>
                <a:gridCol w="2861705">
                  <a:extLst>
                    <a:ext uri="{9D8B030D-6E8A-4147-A177-3AD203B41FA5}">
                      <a16:colId xmlns:a16="http://schemas.microsoft.com/office/drawing/2014/main" val="20000"/>
                    </a:ext>
                  </a:extLst>
                </a:gridCol>
                <a:gridCol w="3139422">
                  <a:extLst>
                    <a:ext uri="{9D8B030D-6E8A-4147-A177-3AD203B41FA5}">
                      <a16:colId xmlns:a16="http://schemas.microsoft.com/office/drawing/2014/main" val="20001"/>
                    </a:ext>
                  </a:extLst>
                </a:gridCol>
              </a:tblGrid>
              <a:tr h="383892">
                <a:tc>
                  <a:txBody>
                    <a:bodyPr/>
                    <a:lstStyle/>
                    <a:p>
                      <a:pPr lvl="0" rtl="0">
                        <a:lnSpc>
                          <a:spcPct val="115000"/>
                        </a:lnSpc>
                        <a:spcBef>
                          <a:spcPts val="0"/>
                        </a:spcBef>
                        <a:buNone/>
                      </a:pPr>
                      <a:r>
                        <a:rPr lang="en-US" sz="2200">
                          <a:solidFill>
                            <a:srgbClr val="38761D"/>
                          </a:solidFill>
                          <a:highlight>
                            <a:srgbClr val="C5E0B3"/>
                          </a:highlight>
                          <a:latin typeface="Calibri"/>
                          <a:ea typeface="Calibri"/>
                          <a:cs typeface="Calibri"/>
                          <a:sym typeface="Calibri"/>
                        </a:rPr>
                        <a:t>Crosswalks</a:t>
                      </a:r>
                    </a:p>
                  </a:txBody>
                  <a:tcPr marL="25400" marR="25400" marT="0" marB="0">
                    <a:solidFill>
                      <a:srgbClr val="C5E0B3"/>
                    </a:solidFill>
                  </a:tcPr>
                </a:tc>
                <a:tc>
                  <a:txBody>
                    <a:bodyPr/>
                    <a:lstStyle/>
                    <a:p>
                      <a:pPr lvl="0" rtl="0">
                        <a:lnSpc>
                          <a:spcPct val="115000"/>
                        </a:lnSpc>
                        <a:spcBef>
                          <a:spcPts val="0"/>
                        </a:spcBef>
                        <a:buNone/>
                      </a:pPr>
                      <a:endParaRPr sz="2200">
                        <a:solidFill>
                          <a:srgbClr val="38761D"/>
                        </a:solidFill>
                        <a:latin typeface="Calibri"/>
                        <a:ea typeface="Calibri"/>
                        <a:cs typeface="Calibri"/>
                        <a:sym typeface="Calibri"/>
                      </a:endParaRPr>
                    </a:p>
                  </a:txBody>
                  <a:tcPr marL="25400" marR="25400" marT="0" marB="0" anchor="b"/>
                </a:tc>
                <a:extLst>
                  <a:ext uri="{0D108BD9-81ED-4DB2-BD59-A6C34878D82A}">
                    <a16:rowId xmlns:a16="http://schemas.microsoft.com/office/drawing/2014/main" val="10000"/>
                  </a:ext>
                </a:extLst>
              </a:tr>
              <a:tr h="383892">
                <a:tc>
                  <a:txBody>
                    <a:bodyPr/>
                    <a:lstStyle/>
                    <a:p>
                      <a:pPr lvl="0" rtl="0">
                        <a:lnSpc>
                          <a:spcPct val="115000"/>
                        </a:lnSpc>
                        <a:spcBef>
                          <a:spcPts val="0"/>
                        </a:spcBef>
                        <a:buNone/>
                      </a:pPr>
                      <a:r>
                        <a:rPr lang="en-US" sz="2200">
                          <a:solidFill>
                            <a:srgbClr val="38761D"/>
                          </a:solidFill>
                          <a:latin typeface="Calibri"/>
                          <a:ea typeface="Calibri"/>
                          <a:cs typeface="Calibri"/>
                          <a:sym typeface="Calibri"/>
                        </a:rPr>
                        <a:t>Dublin Core</a:t>
                      </a:r>
                    </a:p>
                  </a:txBody>
                  <a:tcPr marL="25400" marR="25400" marT="0" marB="0"/>
                </a:tc>
                <a:tc>
                  <a:txBody>
                    <a:bodyPr/>
                    <a:lstStyle/>
                    <a:p>
                      <a:pPr lvl="0" rtl="0">
                        <a:lnSpc>
                          <a:spcPct val="115000"/>
                        </a:lnSpc>
                        <a:spcBef>
                          <a:spcPts val="0"/>
                        </a:spcBef>
                        <a:buNone/>
                      </a:pPr>
                      <a:r>
                        <a:rPr lang="en-US" sz="2200">
                          <a:solidFill>
                            <a:srgbClr val="38761D"/>
                          </a:solidFill>
                          <a:latin typeface="Calibri"/>
                          <a:ea typeface="Calibri"/>
                          <a:cs typeface="Calibri"/>
                          <a:sym typeface="Calibri"/>
                        </a:rPr>
                        <a:t>Contributor</a:t>
                      </a:r>
                    </a:p>
                  </a:txBody>
                  <a:tcPr marL="25400" marR="25400" marT="0" marB="0"/>
                </a:tc>
                <a:extLst>
                  <a:ext uri="{0D108BD9-81ED-4DB2-BD59-A6C34878D82A}">
                    <a16:rowId xmlns:a16="http://schemas.microsoft.com/office/drawing/2014/main" val="10001"/>
                  </a:ext>
                </a:extLst>
              </a:tr>
              <a:tr h="383892">
                <a:tc>
                  <a:txBody>
                    <a:bodyPr/>
                    <a:lstStyle/>
                    <a:p>
                      <a:pPr lvl="0" rtl="0">
                        <a:lnSpc>
                          <a:spcPct val="115000"/>
                        </a:lnSpc>
                        <a:spcBef>
                          <a:spcPts val="0"/>
                        </a:spcBef>
                        <a:buNone/>
                      </a:pPr>
                      <a:r>
                        <a:rPr lang="en-US" sz="2200">
                          <a:solidFill>
                            <a:srgbClr val="38761D"/>
                          </a:solidFill>
                          <a:latin typeface="Calibri"/>
                          <a:ea typeface="Calibri"/>
                          <a:cs typeface="Calibri"/>
                          <a:sym typeface="Calibri"/>
                        </a:rPr>
                        <a:t>EAD</a:t>
                      </a:r>
                    </a:p>
                  </a:txBody>
                  <a:tcPr marL="25400" marR="25400" marT="0" marB="0"/>
                </a:tc>
                <a:tc>
                  <a:txBody>
                    <a:bodyPr/>
                    <a:lstStyle/>
                    <a:p>
                      <a:pPr lvl="0" rtl="0">
                        <a:lnSpc>
                          <a:spcPct val="115000"/>
                        </a:lnSpc>
                        <a:spcBef>
                          <a:spcPts val="0"/>
                        </a:spcBef>
                        <a:buNone/>
                      </a:pPr>
                      <a:r>
                        <a:rPr lang="en-US" sz="2200">
                          <a:solidFill>
                            <a:srgbClr val="38761D"/>
                          </a:solidFill>
                          <a:latin typeface="Calibri"/>
                          <a:ea typeface="Calibri"/>
                          <a:cs typeface="Calibri"/>
                          <a:sym typeface="Calibri"/>
                        </a:rPr>
                        <a:t>&lt;repository&gt;</a:t>
                      </a:r>
                    </a:p>
                  </a:txBody>
                  <a:tcPr marL="25400" marR="25400" marT="0" marB="0"/>
                </a:tc>
                <a:extLst>
                  <a:ext uri="{0D108BD9-81ED-4DB2-BD59-A6C34878D82A}">
                    <a16:rowId xmlns:a16="http://schemas.microsoft.com/office/drawing/2014/main" val="10002"/>
                  </a:ext>
                </a:extLst>
              </a:tr>
              <a:tr h="1151652">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MARC</a:t>
                      </a:r>
                    </a:p>
                  </a:txBody>
                  <a:tcPr marL="25400" marR="2540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524</a:t>
                      </a:r>
                    </a:p>
                    <a:p>
                      <a:pPr lvl="0" rtl="0">
                        <a:lnSpc>
                          <a:spcPct val="115000"/>
                        </a:lnSpc>
                        <a:spcBef>
                          <a:spcPts val="0"/>
                        </a:spcBef>
                        <a:buNone/>
                      </a:pPr>
                      <a:r>
                        <a:rPr lang="en-US" sz="2200" dirty="0">
                          <a:solidFill>
                            <a:srgbClr val="38761D"/>
                          </a:solidFill>
                          <a:latin typeface="Calibri"/>
                          <a:ea typeface="Calibri"/>
                          <a:cs typeface="Calibri"/>
                          <a:sym typeface="Calibri"/>
                        </a:rPr>
                        <a:t>852 subfield a</a:t>
                      </a:r>
                    </a:p>
                    <a:p>
                      <a:pPr lvl="0" rtl="0">
                        <a:lnSpc>
                          <a:spcPct val="115000"/>
                        </a:lnSpc>
                        <a:spcBef>
                          <a:spcPts val="0"/>
                        </a:spcBef>
                        <a:buNone/>
                      </a:pPr>
                      <a:r>
                        <a:rPr lang="en-US" sz="2200" dirty="0">
                          <a:solidFill>
                            <a:srgbClr val="38761D"/>
                          </a:solidFill>
                          <a:latin typeface="Calibri"/>
                          <a:ea typeface="Calibri"/>
                          <a:cs typeface="Calibri"/>
                          <a:sym typeface="Calibri"/>
                        </a:rPr>
                        <a:t>852 subfield b</a:t>
                      </a:r>
                    </a:p>
                  </a:txBody>
                  <a:tcPr marL="25400" marR="25400" marT="0" marB="0"/>
                </a:tc>
                <a:extLst>
                  <a:ext uri="{0D108BD9-81ED-4DB2-BD59-A6C34878D82A}">
                    <a16:rowId xmlns:a16="http://schemas.microsoft.com/office/drawing/2014/main" val="10003"/>
                  </a:ext>
                </a:extLst>
              </a:tr>
              <a:tr h="460656">
                <a:tc>
                  <a:txBody>
                    <a:bodyPr/>
                    <a:lstStyle/>
                    <a:p>
                      <a:pPr lvl="0" rtl="0">
                        <a:lnSpc>
                          <a:spcPct val="115000"/>
                        </a:lnSpc>
                        <a:spcBef>
                          <a:spcPts val="0"/>
                        </a:spcBef>
                        <a:buNone/>
                      </a:pPr>
                      <a:r>
                        <a:rPr lang="en-US" sz="2200">
                          <a:solidFill>
                            <a:srgbClr val="38761D"/>
                          </a:solidFill>
                          <a:latin typeface="Calibri"/>
                          <a:ea typeface="Calibri"/>
                          <a:cs typeface="Calibri"/>
                          <a:sym typeface="Calibri"/>
                        </a:rPr>
                        <a:t>MODS</a:t>
                      </a:r>
                    </a:p>
                  </a:txBody>
                  <a:tcPr marL="25400" marR="25400" marT="0" marB="0"/>
                </a:tc>
                <a:tc>
                  <a:txBody>
                    <a:bodyPr/>
                    <a:lstStyle/>
                    <a:p>
                      <a:pPr lvl="0" rtl="0">
                        <a:lnSpc>
                          <a:spcPct val="138000"/>
                        </a:lnSpc>
                        <a:spcBef>
                          <a:spcPts val="0"/>
                        </a:spcBef>
                        <a:buNone/>
                      </a:pPr>
                      <a:r>
                        <a:rPr lang="en-US" sz="2200" dirty="0">
                          <a:solidFill>
                            <a:srgbClr val="38761D"/>
                          </a:solidFill>
                          <a:latin typeface="Calibri"/>
                          <a:ea typeface="Calibri"/>
                          <a:cs typeface="Calibri"/>
                          <a:sym typeface="Calibri"/>
                        </a:rPr>
                        <a:t>&lt;location&gt; </a:t>
                      </a:r>
                    </a:p>
                  </a:txBody>
                  <a:tcPr marL="25400" marR="25400" marT="0" marB="0"/>
                </a:tc>
                <a:extLst>
                  <a:ext uri="{0D108BD9-81ED-4DB2-BD59-A6C34878D82A}">
                    <a16:rowId xmlns:a16="http://schemas.microsoft.com/office/drawing/2014/main" val="10004"/>
                  </a:ext>
                </a:extLst>
              </a:tr>
            </a:tbl>
          </a:graphicData>
        </a:graphic>
      </p:graphicFrame>
      <p:graphicFrame>
        <p:nvGraphicFramePr>
          <p:cNvPr id="413" name="Shape 413"/>
          <p:cNvGraphicFramePr/>
          <p:nvPr>
            <p:extLst>
              <p:ext uri="{D42A27DB-BD31-4B8C-83A1-F6EECF244321}">
                <p14:modId xmlns:p14="http://schemas.microsoft.com/office/powerpoint/2010/main" val="796088523"/>
              </p:ext>
            </p:extLst>
          </p:nvPr>
        </p:nvGraphicFramePr>
        <p:xfrm>
          <a:off x="597099" y="3887919"/>
          <a:ext cx="6001127" cy="385572"/>
        </p:xfrm>
        <a:graphic>
          <a:graphicData uri="http://schemas.openxmlformats.org/drawingml/2006/table">
            <a:tbl>
              <a:tblPr>
                <a:noFill/>
                <a:tableStyleId>{D7ACAE6D-BC5E-49CB-9A81-EC97CC7DCB36}</a:tableStyleId>
              </a:tblPr>
              <a:tblGrid>
                <a:gridCol w="2855228">
                  <a:extLst>
                    <a:ext uri="{9D8B030D-6E8A-4147-A177-3AD203B41FA5}">
                      <a16:colId xmlns:a16="http://schemas.microsoft.com/office/drawing/2014/main" val="20000"/>
                    </a:ext>
                  </a:extLst>
                </a:gridCol>
                <a:gridCol w="3145899">
                  <a:extLst>
                    <a:ext uri="{9D8B030D-6E8A-4147-A177-3AD203B41FA5}">
                      <a16:colId xmlns:a16="http://schemas.microsoft.com/office/drawing/2014/main" val="20001"/>
                    </a:ext>
                  </a:extLst>
                </a:gridCol>
              </a:tblGrid>
              <a:tr h="0">
                <a:tc>
                  <a:txBody>
                    <a:bodyPr/>
                    <a:lstStyle/>
                    <a:p>
                      <a:pPr lvl="0" rtl="0">
                        <a:lnSpc>
                          <a:spcPct val="115000"/>
                        </a:lnSpc>
                        <a:spcBef>
                          <a:spcPts val="0"/>
                        </a:spcBef>
                        <a:buNone/>
                      </a:pPr>
                      <a:r>
                        <a:rPr lang="en-US" sz="2200">
                          <a:solidFill>
                            <a:srgbClr val="38761D"/>
                          </a:solidFill>
                          <a:latin typeface="Calibri"/>
                          <a:ea typeface="Calibri"/>
                          <a:cs typeface="Calibri"/>
                          <a:sym typeface="Calibri"/>
                        </a:rPr>
                        <a:t>schema.org</a:t>
                      </a:r>
                    </a:p>
                  </a:txBody>
                  <a:tcPr marL="25400" marR="25400" marT="0" marB="0"/>
                </a:tc>
                <a:tc>
                  <a:txBody>
                    <a:bodyPr/>
                    <a:lstStyle/>
                    <a:p>
                      <a:pPr lvl="0" rtl="0">
                        <a:lnSpc>
                          <a:spcPct val="115000"/>
                        </a:lnSpc>
                        <a:spcBef>
                          <a:spcPts val="0"/>
                        </a:spcBef>
                        <a:buNone/>
                      </a:pPr>
                      <a:r>
                        <a:rPr lang="en-US" sz="2200" dirty="0" err="1">
                          <a:solidFill>
                            <a:srgbClr val="38761D"/>
                          </a:solidFill>
                          <a:latin typeface="Calibri"/>
                          <a:ea typeface="Calibri"/>
                          <a:cs typeface="Calibri"/>
                          <a:sym typeface="Calibri"/>
                        </a:rPr>
                        <a:t>schema:OwnershipInfo</a:t>
                      </a:r>
                      <a:endParaRPr lang="en-US" sz="2200" dirty="0">
                        <a:solidFill>
                          <a:srgbClr val="38761D"/>
                        </a:solidFill>
                        <a:latin typeface="Calibri"/>
                        <a:ea typeface="Calibri"/>
                        <a:cs typeface="Calibri"/>
                        <a:sym typeface="Calibri"/>
                      </a:endParaRPr>
                    </a:p>
                  </a:txBody>
                  <a:tcPr marL="25400" marR="2540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Source of description</a:t>
            </a:r>
          </a:p>
        </p:txBody>
      </p:sp>
      <p:sp>
        <p:nvSpPr>
          <p:cNvPr id="3" name="Text Placeholder 2"/>
          <p:cNvSpPr>
            <a:spLocks noGrp="1"/>
          </p:cNvSpPr>
          <p:nvPr>
            <p:ph type="body" idx="2"/>
          </p:nvPr>
        </p:nvSpPr>
        <p:spPr>
          <a:xfrm>
            <a:off x="340787" y="1041726"/>
            <a:ext cx="8439150" cy="3094904"/>
          </a:xfrm>
        </p:spPr>
        <p:txBody>
          <a:bodyPr/>
          <a:lstStyle/>
          <a:p>
            <a:pPr indent="0">
              <a:buNone/>
            </a:pPr>
            <a:r>
              <a:rPr lang="en-US" sz="1800" b="1" dirty="0">
                <a:solidFill>
                  <a:schemeClr val="tx1">
                    <a:lumMod val="50000"/>
                    <a:lumOff val="50000"/>
                  </a:schemeClr>
                </a:solidFill>
              </a:rPr>
              <a:t>Definition: Information about the gathering or creation of the metadata itself, such as sources of data or the date on which source data was obtained. </a:t>
            </a:r>
          </a:p>
          <a:p>
            <a:pPr indent="0">
              <a:buNone/>
            </a:pPr>
            <a:endParaRPr lang="en-US" sz="1000" dirty="0">
              <a:solidFill>
                <a:schemeClr val="tx1">
                  <a:lumMod val="50000"/>
                  <a:lumOff val="50000"/>
                </a:schemeClr>
              </a:solidFill>
            </a:endParaRPr>
          </a:p>
          <a:p>
            <a:pPr indent="0">
              <a:buNone/>
            </a:pPr>
            <a:r>
              <a:rPr lang="en-US" sz="1800" b="1" dirty="0"/>
              <a:t>Source of Information </a:t>
            </a:r>
            <a:r>
              <a:rPr lang="en-US" sz="1800" dirty="0"/>
              <a:t>is used to identify the source of all or some of the metadata, particularly for descriptions of single sites. Basic aspects of a website (creator name, title, etc.) may change significantly, but the responsible institution is unlikely to have the resources to become aware of changes, let alone update the metadata. Include the date on which the site was examined and the location from which the information was taken.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extBox 3"/>
          <p:cNvSpPr txBox="1"/>
          <p:nvPr/>
        </p:nvSpPr>
        <p:spPr>
          <a:xfrm>
            <a:off x="5680222" y="4149129"/>
            <a:ext cx="2513830" cy="307777"/>
          </a:xfrm>
          <a:prstGeom prst="rect">
            <a:avLst/>
          </a:prstGeom>
          <a:noFill/>
        </p:spPr>
        <p:txBody>
          <a:bodyPr wrap="none" rtlCol="0">
            <a:spAutoFit/>
          </a:bodyPr>
          <a:lstStyle/>
          <a:p>
            <a:r>
              <a:rPr lang="en-US" dirty="0"/>
              <a:t>No equivalent in Dublin Core.</a:t>
            </a:r>
          </a:p>
        </p:txBody>
      </p:sp>
    </p:spTree>
    <p:extLst>
      <p:ext uri="{BB962C8B-B14F-4D97-AF65-F5344CB8AC3E}">
        <p14:creationId xmlns:p14="http://schemas.microsoft.com/office/powerpoint/2010/main" val="163457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Source of description: Examples</a:t>
            </a:r>
          </a:p>
        </p:txBody>
      </p:sp>
      <p:sp>
        <p:nvSpPr>
          <p:cNvPr id="3" name="Text Placeholder 2"/>
          <p:cNvSpPr>
            <a:spLocks noGrp="1"/>
          </p:cNvSpPr>
          <p:nvPr>
            <p:ph type="body" idx="2"/>
          </p:nvPr>
        </p:nvSpPr>
        <p:spPr>
          <a:xfrm>
            <a:off x="340787" y="1238105"/>
            <a:ext cx="8439150" cy="3317875"/>
          </a:xfrm>
        </p:spPr>
        <p:txBody>
          <a:bodyPr/>
          <a:lstStyle/>
          <a:p>
            <a:pPr indent="0">
              <a:buNone/>
            </a:pPr>
            <a:r>
              <a:rPr lang="en-US" sz="1800" dirty="0">
                <a:solidFill>
                  <a:srgbClr val="0B85D5"/>
                </a:solidFill>
              </a:rPr>
              <a:t>Description based on archived web page captured Sept. 22, 2016; title from title screen (viewed Oct. 27, 2016)</a:t>
            </a:r>
          </a:p>
          <a:p>
            <a:pPr indent="0">
              <a:buNone/>
            </a:pPr>
            <a:endParaRPr lang="en-US" sz="800" dirty="0">
              <a:solidFill>
                <a:srgbClr val="0B85D5"/>
              </a:solidFill>
            </a:endParaRPr>
          </a:p>
          <a:p>
            <a:pPr indent="0">
              <a:spcBef>
                <a:spcPts val="0"/>
              </a:spcBef>
              <a:buNone/>
            </a:pPr>
            <a:r>
              <a:rPr lang="en-US" sz="1800" dirty="0">
                <a:solidFill>
                  <a:srgbClr val="0B85D5"/>
                </a:solidFill>
              </a:rPr>
              <a:t>Title from home page last updated June 21, 2012 (viewed June 22, 2012)</a:t>
            </a:r>
          </a:p>
          <a:p>
            <a:pPr indent="0">
              <a:spcBef>
                <a:spcPts val="0"/>
              </a:spcBef>
              <a:buNone/>
            </a:pPr>
            <a:endParaRPr lang="en-US" sz="800" dirty="0">
              <a:solidFill>
                <a:srgbClr val="0B85D5"/>
              </a:solidFill>
            </a:endParaRPr>
          </a:p>
          <a:p>
            <a:pPr indent="0">
              <a:spcBef>
                <a:spcPts val="0"/>
              </a:spcBef>
              <a:buNone/>
            </a:pPr>
            <a:r>
              <a:rPr lang="en-US" sz="1800" dirty="0">
                <a:solidFill>
                  <a:srgbClr val="0B85D5"/>
                </a:solidFill>
              </a:rPr>
              <a:t>Title from home page (viewed on Oct. 11, 2007)</a:t>
            </a:r>
          </a:p>
          <a:p>
            <a:pPr indent="0">
              <a:spcBef>
                <a:spcPts val="0"/>
              </a:spcBef>
              <a:buNone/>
            </a:pPr>
            <a:endParaRPr lang="en-US" sz="800" dirty="0">
              <a:solidFill>
                <a:srgbClr val="0B85D5"/>
              </a:solidFill>
            </a:endParaRPr>
          </a:p>
          <a:p>
            <a:pPr indent="0">
              <a:spcBef>
                <a:spcPts val="0"/>
              </a:spcBef>
              <a:buNone/>
            </a:pPr>
            <a:r>
              <a:rPr lang="en-US" sz="1800" dirty="0">
                <a:solidFill>
                  <a:srgbClr val="0B85D5"/>
                </a:solidFill>
              </a:rPr>
              <a:t>Title from HTML header (viewed Feb. 16, 2006)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5963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Source of description: Crosswalks</a:t>
            </a:r>
          </a:p>
        </p:txBody>
      </p:sp>
      <p:pic>
        <p:nvPicPr>
          <p:cNvPr id="4" name="Picture 3"/>
          <p:cNvPicPr>
            <a:picLocks noChangeAspect="1"/>
          </p:cNvPicPr>
          <p:nvPr/>
        </p:nvPicPr>
        <p:blipFill>
          <a:blip r:embed="rId2"/>
          <a:stretch>
            <a:fillRect/>
          </a:stretch>
        </p:blipFill>
        <p:spPr>
          <a:xfrm>
            <a:off x="768928" y="1029746"/>
            <a:ext cx="6561719" cy="3484755"/>
          </a:xfrm>
          <a:prstGeom prst="rect">
            <a:avLst/>
          </a:prstGeom>
        </p:spPr>
      </p:pic>
    </p:spTree>
    <p:extLst>
      <p:ext uri="{BB962C8B-B14F-4D97-AF65-F5344CB8AC3E}">
        <p14:creationId xmlns:p14="http://schemas.microsoft.com/office/powerpoint/2010/main" val="1753329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rtl="0">
              <a:spcBef>
                <a:spcPts val="0"/>
              </a:spcBef>
              <a:buNone/>
            </a:pPr>
            <a:r>
              <a:rPr lang="en-US" sz="3200"/>
              <a:t>WAM data elements (14)</a:t>
            </a:r>
          </a:p>
          <a:p>
            <a:pPr lvl="0" rtl="0">
              <a:spcBef>
                <a:spcPts val="0"/>
              </a:spcBef>
              <a:buNone/>
            </a:pPr>
            <a:endParaRPr/>
          </a:p>
        </p:txBody>
      </p:sp>
      <p:graphicFrame>
        <p:nvGraphicFramePr>
          <p:cNvPr id="420" name="Shape 420"/>
          <p:cNvGraphicFramePr/>
          <p:nvPr/>
        </p:nvGraphicFramePr>
        <p:xfrm>
          <a:off x="860800" y="1194525"/>
          <a:ext cx="6910700" cy="2895420"/>
        </p:xfrm>
        <a:graphic>
          <a:graphicData uri="http://schemas.openxmlformats.org/drawingml/2006/table">
            <a:tbl>
              <a:tblPr>
                <a:noFill/>
                <a:tableStyleId>{04F18A4C-5F2B-45CD-80A2-21FC58E26731}</a:tableStyleId>
              </a:tblPr>
              <a:tblGrid>
                <a:gridCol w="2399350">
                  <a:extLst>
                    <a:ext uri="{9D8B030D-6E8A-4147-A177-3AD203B41FA5}">
                      <a16:colId xmlns:a16="http://schemas.microsoft.com/office/drawing/2014/main" val="20000"/>
                    </a:ext>
                  </a:extLst>
                </a:gridCol>
                <a:gridCol w="2891750">
                  <a:extLst>
                    <a:ext uri="{9D8B030D-6E8A-4147-A177-3AD203B41FA5}">
                      <a16:colId xmlns:a16="http://schemas.microsoft.com/office/drawing/2014/main" val="20001"/>
                    </a:ext>
                  </a:extLst>
                </a:gridCol>
                <a:gridCol w="1619600">
                  <a:extLst>
                    <a:ext uri="{9D8B030D-6E8A-4147-A177-3AD203B41FA5}">
                      <a16:colId xmlns:a16="http://schemas.microsoft.com/office/drawing/2014/main" val="20002"/>
                    </a:ext>
                  </a:extLst>
                </a:gridCol>
              </a:tblGrid>
              <a:tr h="381000">
                <a:tc>
                  <a:txBody>
                    <a:bodyPr/>
                    <a:lstStyle/>
                    <a:p>
                      <a:pPr lvl="0" rtl="0">
                        <a:spcBef>
                          <a:spcPts val="0"/>
                        </a:spcBef>
                        <a:buNone/>
                      </a:pPr>
                      <a:r>
                        <a:rPr lang="en-US" sz="1800" b="1" dirty="0"/>
                        <a:t>Access/Rights </a:t>
                      </a:r>
                      <a:r>
                        <a:rPr lang="en-US" sz="2000" b="1" dirty="0">
                          <a:solidFill>
                            <a:srgbClr val="FF0000"/>
                          </a:solidFill>
                        </a:rPr>
                        <a:t>*</a:t>
                      </a:r>
                      <a:endParaRPr lang="en-US" sz="1800" b="1" dirty="0"/>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Extent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Title</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lvl="0" rtl="0">
                        <a:spcBef>
                          <a:spcPts val="0"/>
                        </a:spcBef>
                        <a:buNone/>
                      </a:pPr>
                      <a:r>
                        <a:rPr lang="en-US" sz="1800" b="1"/>
                        <a:t>Collector</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Genre/Form</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URL</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lvl="0" rtl="0">
                        <a:spcBef>
                          <a:spcPts val="0"/>
                        </a:spcBef>
                        <a:buNone/>
                      </a:pPr>
                      <a:r>
                        <a:rPr lang="en-US" sz="1800" b="1"/>
                        <a:t>Contributor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Language</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lvl="0" rtl="0">
                        <a:spcBef>
                          <a:spcPts val="0"/>
                        </a:spcBef>
                        <a:buNone/>
                      </a:pPr>
                      <a:r>
                        <a:rPr lang="en-US" sz="1800" b="1"/>
                        <a:t>Creator</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Relation</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lvl="0" rtl="0">
                        <a:spcBef>
                          <a:spcPts val="0"/>
                        </a:spcBef>
                        <a:buNone/>
                      </a:pPr>
                      <a:r>
                        <a:rPr lang="en-US" sz="1800" b="1"/>
                        <a:t>Date</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Source of Description</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lvl="0" rtl="0">
                        <a:spcBef>
                          <a:spcPts val="0"/>
                        </a:spcBef>
                        <a:buNone/>
                      </a:pPr>
                      <a:r>
                        <a:rPr lang="en-US" sz="1800" b="1"/>
                        <a:t>Description</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r>
                        <a:rPr lang="en-US" sz="1800" b="1"/>
                        <a:t>Subject</a:t>
                      </a:r>
                      <a:r>
                        <a:rPr lang="en-US" sz="1800" b="1">
                          <a:solidFill>
                            <a:schemeClr val="dk1"/>
                          </a:solidFill>
                        </a:rPr>
                        <a:t> </a:t>
                      </a:r>
                      <a:r>
                        <a:rPr lang="en-US" sz="2000" b="1">
                          <a:solidFill>
                            <a:srgbClr val="FF0000"/>
                          </a:solidFill>
                        </a:rPr>
                        <a:t>*</a:t>
                      </a:r>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tc>
                  <a:txBody>
                    <a:bodyPr/>
                    <a:lstStyle/>
                    <a:p>
                      <a:pPr lvl="0" rtl="0">
                        <a:spcBef>
                          <a:spcPts val="0"/>
                        </a:spcBef>
                        <a:buNone/>
                      </a:pPr>
                      <a:endParaRPr sz="1800" b="1" dirty="0"/>
                    </a:p>
                  </a:txBody>
                  <a:tcPr marL="91425" marR="91425" marT="91425" marB="91425">
                    <a:lnL w="76200" cap="flat" cmpd="sng">
                      <a:solidFill>
                        <a:srgbClr val="9E9E9E"/>
                      </a:solidFill>
                      <a:prstDash val="solid"/>
                      <a:round/>
                      <a:headEnd type="none" w="med" len="med"/>
                      <a:tailEnd type="none" w="med" len="med"/>
                    </a:lnL>
                    <a:lnR w="76200" cap="flat" cmpd="sng">
                      <a:solidFill>
                        <a:srgbClr val="9E9E9E"/>
                      </a:solidFill>
                      <a:prstDash val="solid"/>
                      <a:round/>
                      <a:headEnd type="none" w="med" len="med"/>
                      <a:tailEnd type="none" w="med" len="med"/>
                    </a:lnR>
                    <a:lnT w="76200" cap="flat" cmpd="sng">
                      <a:solidFill>
                        <a:srgbClr val="9E9E9E"/>
                      </a:solidFill>
                      <a:prstDash val="solid"/>
                      <a:round/>
                      <a:headEnd type="none" w="med" len="med"/>
                      <a:tailEnd type="none" w="med" len="med"/>
                    </a:lnT>
                    <a:lnB w="76200"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21" name="Shape 421"/>
          <p:cNvSpPr txBox="1"/>
          <p:nvPr/>
        </p:nvSpPr>
        <p:spPr>
          <a:xfrm>
            <a:off x="1912776" y="4188445"/>
            <a:ext cx="6384702" cy="855300"/>
          </a:xfrm>
          <a:prstGeom prst="rect">
            <a:avLst/>
          </a:prstGeom>
          <a:noFill/>
          <a:ln>
            <a:noFill/>
          </a:ln>
        </p:spPr>
        <p:txBody>
          <a:bodyPr lIns="91425" tIns="91425" rIns="91425" bIns="91425" anchor="t" anchorCtr="0">
            <a:noAutofit/>
          </a:bodyPr>
          <a:lstStyle/>
          <a:p>
            <a:pPr lvl="0">
              <a:spcBef>
                <a:spcPts val="0"/>
              </a:spcBef>
              <a:buNone/>
            </a:pPr>
            <a:r>
              <a:rPr lang="en-US" sz="1800" b="1" dirty="0">
                <a:solidFill>
                  <a:schemeClr val="dk1"/>
                </a:solidFill>
              </a:rPr>
              <a:t> </a:t>
            </a:r>
            <a:r>
              <a:rPr lang="en-US" sz="2000" b="1" dirty="0">
                <a:solidFill>
                  <a:srgbClr val="FF0000"/>
                </a:solidFill>
              </a:rPr>
              <a:t>*</a:t>
            </a:r>
            <a:r>
              <a:rPr lang="en-US" sz="1800" dirty="0"/>
              <a:t> = </a:t>
            </a:r>
            <a:r>
              <a:rPr lang="en-US" sz="1800"/>
              <a:t>9 of 14 element </a:t>
            </a:r>
            <a:r>
              <a:rPr lang="en-US" sz="1800" dirty="0"/>
              <a:t>names/meanings match Dublin Core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199224" y="455888"/>
            <a:ext cx="8273400" cy="13584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dirty="0"/>
              <a:t>PUBLICATION IN LATE JULY</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a:solidFill>
                  <a:srgbClr val="0B5394"/>
                </a:solidFill>
              </a:rPr>
              <a:t>Three simultaneous reports </a:t>
            </a:r>
          </a:p>
        </p:txBody>
      </p:sp>
      <p:sp>
        <p:nvSpPr>
          <p:cNvPr id="433" name="Shape 433"/>
          <p:cNvSpPr txBox="1"/>
          <p:nvPr/>
        </p:nvSpPr>
        <p:spPr>
          <a:xfrm>
            <a:off x="1155875" y="1068150"/>
            <a:ext cx="6808800" cy="3007200"/>
          </a:xfrm>
          <a:prstGeom prst="rect">
            <a:avLst/>
          </a:prstGeom>
          <a:noFill/>
          <a:ln>
            <a:noFill/>
          </a:ln>
        </p:spPr>
        <p:txBody>
          <a:bodyPr lIns="91425" tIns="91425" rIns="91425" bIns="91425" anchor="ctr" anchorCtr="0">
            <a:noAutofit/>
          </a:bodyPr>
          <a:lstStyle/>
          <a:p>
            <a:pPr marL="457200" lvl="0" indent="-368300" rtl="0">
              <a:spcBef>
                <a:spcPts val="560"/>
              </a:spcBef>
              <a:buClr>
                <a:schemeClr val="dk1"/>
              </a:buClr>
              <a:buSzPct val="100000"/>
              <a:buChar char="●"/>
            </a:pPr>
            <a:r>
              <a:rPr lang="en-US" sz="2200" dirty="0">
                <a:solidFill>
                  <a:schemeClr val="dk1"/>
                </a:solidFill>
              </a:rPr>
              <a:t>Best practices for </a:t>
            </a:r>
            <a:r>
              <a:rPr lang="en-US" sz="2000" b="1" dirty="0">
                <a:solidFill>
                  <a:schemeClr val="dk1"/>
                </a:solidFill>
              </a:rPr>
              <a:t>descriptive metadata</a:t>
            </a:r>
          </a:p>
          <a:p>
            <a:pPr marL="914400" marR="0" lvl="1" indent="-342900" algn="l" rtl="0">
              <a:lnSpc>
                <a:spcPct val="100000"/>
              </a:lnSpc>
              <a:spcBef>
                <a:spcPts val="560"/>
              </a:spcBef>
              <a:spcAft>
                <a:spcPts val="0"/>
              </a:spcAft>
              <a:buClr>
                <a:schemeClr val="dk1"/>
              </a:buClr>
              <a:buSzPct val="100000"/>
              <a:buChar char="○"/>
            </a:pPr>
            <a:r>
              <a:rPr lang="en-US" sz="1800" dirty="0">
                <a:solidFill>
                  <a:schemeClr val="dk1"/>
                </a:solidFill>
              </a:rPr>
              <a:t>With data dictionary</a:t>
            </a:r>
          </a:p>
          <a:p>
            <a:pPr marL="457200" marR="0" lvl="0" indent="0" algn="l" rtl="0">
              <a:lnSpc>
                <a:spcPct val="100000"/>
              </a:lnSpc>
              <a:spcBef>
                <a:spcPts val="560"/>
              </a:spcBef>
              <a:spcAft>
                <a:spcPts val="0"/>
              </a:spcAft>
              <a:buNone/>
            </a:pPr>
            <a:endParaRPr sz="1000" dirty="0">
              <a:solidFill>
                <a:schemeClr val="dk1"/>
              </a:solidFill>
            </a:endParaRPr>
          </a:p>
          <a:p>
            <a:pPr marL="457200" marR="0" lvl="0" indent="-368300" algn="l" rtl="0">
              <a:lnSpc>
                <a:spcPct val="100000"/>
              </a:lnSpc>
              <a:spcBef>
                <a:spcPts val="56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User</a:t>
            </a:r>
            <a:r>
              <a:rPr lang="en-US" sz="20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needs</a:t>
            </a:r>
            <a:r>
              <a:rPr lang="en-US" sz="2000" b="0" i="0" u="none" strike="noStrike" cap="none" dirty="0">
                <a:solidFill>
                  <a:schemeClr val="dk1"/>
                </a:solidFill>
                <a:latin typeface="Arial"/>
                <a:ea typeface="Arial"/>
                <a:cs typeface="Arial"/>
                <a:sym typeface="Arial"/>
              </a:rPr>
              <a:t> </a:t>
            </a:r>
          </a:p>
          <a:p>
            <a:pPr marL="914400" marR="0" lvl="1" indent="-342900" algn="l" rtl="0">
              <a:lnSpc>
                <a:spcPct val="100000"/>
              </a:lnSpc>
              <a:spcBef>
                <a:spcPts val="56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With annotated bibliography</a:t>
            </a:r>
          </a:p>
          <a:p>
            <a:pPr marR="0" lvl="0" algn="l" rtl="0">
              <a:lnSpc>
                <a:spcPct val="100000"/>
              </a:lnSpc>
              <a:spcBef>
                <a:spcPts val="560"/>
              </a:spcBef>
              <a:spcAft>
                <a:spcPts val="0"/>
              </a:spcAft>
              <a:buNone/>
            </a:pPr>
            <a:endParaRPr sz="1000" b="0" i="0" u="none" strike="noStrike" cap="none" dirty="0">
              <a:solidFill>
                <a:schemeClr val="dk1"/>
              </a:solidFill>
              <a:latin typeface="Arial"/>
              <a:ea typeface="Arial"/>
              <a:cs typeface="Arial"/>
              <a:sym typeface="Arial"/>
            </a:endParaRPr>
          </a:p>
          <a:p>
            <a:pPr marL="457200" lvl="0" indent="-368300" rtl="0">
              <a:spcBef>
                <a:spcPts val="0"/>
              </a:spcBef>
              <a:buClr>
                <a:schemeClr val="dk1"/>
              </a:buClr>
              <a:buSzPct val="100000"/>
              <a:buChar char="●"/>
            </a:pPr>
            <a:r>
              <a:rPr lang="en-US" sz="2000" b="1" dirty="0">
                <a:solidFill>
                  <a:schemeClr val="dk1"/>
                </a:solidFill>
              </a:rPr>
              <a:t>Tools</a:t>
            </a:r>
            <a:r>
              <a:rPr lang="en-US" sz="2200" dirty="0">
                <a:solidFill>
                  <a:schemeClr val="dk1"/>
                </a:solidFill>
              </a:rPr>
              <a:t> </a:t>
            </a:r>
          </a:p>
          <a:p>
            <a:pPr marL="914400" lvl="1" indent="-228600" rtl="0">
              <a:spcBef>
                <a:spcPts val="0"/>
              </a:spcBef>
              <a:buClr>
                <a:schemeClr val="dk1"/>
              </a:buClr>
              <a:buChar char="○"/>
            </a:pPr>
            <a:r>
              <a:rPr lang="en-US" sz="1800" dirty="0">
                <a:solidFill>
                  <a:schemeClr val="dk1"/>
                </a:solidFill>
              </a:rPr>
              <a:t>With evaluation grids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232309" y="797887"/>
            <a:ext cx="8174100" cy="7011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a:t>Q&amp;A</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2"/>
          </p:nvPr>
        </p:nvSpPr>
        <p:spPr>
          <a:xfrm>
            <a:off x="1345352" y="2080400"/>
            <a:ext cx="3887700" cy="30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Jackie Dooley</a:t>
            </a:r>
          </a:p>
        </p:txBody>
      </p:sp>
      <p:sp>
        <p:nvSpPr>
          <p:cNvPr id="444" name="Shape 444"/>
          <p:cNvSpPr txBox="1">
            <a:spLocks noGrp="1"/>
          </p:cNvSpPr>
          <p:nvPr>
            <p:ph type="body" idx="3"/>
          </p:nvPr>
        </p:nvSpPr>
        <p:spPr>
          <a:xfrm>
            <a:off x="1345352" y="2384900"/>
            <a:ext cx="3887700" cy="474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Program Officer, OCLC Research</a:t>
            </a:r>
          </a:p>
          <a:p>
            <a:pPr marL="0" marR="0" lvl="0" indent="0" algn="l" rtl="0">
              <a:lnSpc>
                <a:spcPct val="100000"/>
              </a:lnSpc>
              <a:spcBef>
                <a:spcPts val="320"/>
              </a:spcBef>
              <a:spcAft>
                <a:spcPts val="0"/>
              </a:spcAft>
              <a:buClr>
                <a:srgbClr val="000000"/>
              </a:buClr>
              <a:buSzPct val="250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320"/>
              </a:spcBef>
              <a:spcAft>
                <a:spcPts val="0"/>
              </a:spcAft>
              <a:buClr>
                <a:srgbClr val="000000"/>
              </a:buClr>
              <a:buSzPct val="25000"/>
              <a:buFont typeface="Arial"/>
              <a:buNone/>
            </a:pPr>
            <a:endParaRPr sz="1600" b="0" i="0" u="none" strike="noStrike" cap="none" dirty="0">
              <a:solidFill>
                <a:srgbClr val="000000"/>
              </a:solidFill>
              <a:latin typeface="Arial"/>
              <a:ea typeface="Arial"/>
              <a:cs typeface="Arial"/>
              <a:sym typeface="Arial"/>
            </a:endParaRPr>
          </a:p>
        </p:txBody>
      </p:sp>
      <p:sp>
        <p:nvSpPr>
          <p:cNvPr id="445" name="Shape 445"/>
          <p:cNvSpPr txBox="1">
            <a:spLocks noGrp="1"/>
          </p:cNvSpPr>
          <p:nvPr>
            <p:ph type="body" idx="4"/>
          </p:nvPr>
        </p:nvSpPr>
        <p:spPr>
          <a:xfrm>
            <a:off x="1370247" y="2806225"/>
            <a:ext cx="3291300" cy="650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Arial"/>
              <a:buNone/>
            </a:pPr>
            <a:r>
              <a:rPr lang="en-US" sz="1300" b="1" i="0" u="sng" strike="noStrike" cap="none">
                <a:solidFill>
                  <a:schemeClr val="hlink"/>
                </a:solidFill>
                <a:latin typeface="Arial"/>
                <a:ea typeface="Arial"/>
                <a:cs typeface="Arial"/>
                <a:sym typeface="Arial"/>
                <a:hlinkClick r:id="rId3"/>
              </a:rPr>
              <a:t>dooleyj@oclc.org</a:t>
            </a:r>
          </a:p>
          <a:p>
            <a:pPr marL="0" marR="0" lvl="0" indent="0" algn="l" rtl="0">
              <a:lnSpc>
                <a:spcPct val="100000"/>
              </a:lnSpc>
              <a:spcBef>
                <a:spcPts val="260"/>
              </a:spcBef>
              <a:spcAft>
                <a:spcPts val="0"/>
              </a:spcAft>
              <a:buClr>
                <a:schemeClr val="accent2"/>
              </a:buClr>
              <a:buSzPct val="25000"/>
              <a:buFont typeface="Arial"/>
              <a:buNone/>
            </a:pPr>
            <a:r>
              <a:rPr lang="en-US" sz="1300" b="1" i="0" u="none" strike="noStrike" cap="none">
                <a:solidFill>
                  <a:schemeClr val="accent2"/>
                </a:solidFill>
                <a:latin typeface="Arial"/>
                <a:ea typeface="Arial"/>
                <a:cs typeface="Arial"/>
                <a:sym typeface="Arial"/>
              </a:rPr>
              <a:t>@minniedw</a:t>
            </a:r>
          </a:p>
        </p:txBody>
      </p:sp>
      <p:sp>
        <p:nvSpPr>
          <p:cNvPr id="446" name="Shape 446"/>
          <p:cNvSpPr txBox="1">
            <a:spLocks noGrp="1"/>
          </p:cNvSpPr>
          <p:nvPr>
            <p:ph type="body" idx="5"/>
          </p:nvPr>
        </p:nvSpPr>
        <p:spPr>
          <a:xfrm>
            <a:off x="134572" y="211622"/>
            <a:ext cx="4875967" cy="1115271"/>
          </a:xfrm>
          <a:prstGeom prst="rect">
            <a:avLst/>
          </a:prstGeom>
          <a:solidFill>
            <a:srgbClr val="236192"/>
          </a:solidFill>
          <a:ln>
            <a:noFill/>
          </a:ln>
        </p:spPr>
        <p:txBody>
          <a:bodyPr lIns="640075" tIns="91425" rIns="91425" bIns="16457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dirty="0"/>
              <a:t>IIPC, </a:t>
            </a:r>
            <a:r>
              <a:rPr lang="en-US" sz="2400"/>
              <a:t>Web Archiving Week</a:t>
            </a:r>
            <a:endParaRPr lang="en-US" sz="2400" dirty="0"/>
          </a:p>
          <a:p>
            <a:pPr marL="0" marR="0" lvl="0" indent="0" algn="l" rtl="0">
              <a:lnSpc>
                <a:spcPct val="100000"/>
              </a:lnSpc>
              <a:spcBef>
                <a:spcPts val="280"/>
              </a:spcBef>
              <a:spcAft>
                <a:spcPts val="0"/>
              </a:spcAft>
              <a:buClr>
                <a:schemeClr val="lt1"/>
              </a:buClr>
              <a:buSzPct val="25000"/>
              <a:buFont typeface="Arial"/>
              <a:buNone/>
            </a:pPr>
            <a:r>
              <a:rPr lang="en-US" dirty="0"/>
              <a:t>16 June 2017</a:t>
            </a:r>
          </a:p>
        </p:txBody>
      </p:sp>
      <p:sp>
        <p:nvSpPr>
          <p:cNvPr id="447" name="Shape 447"/>
          <p:cNvSpPr/>
          <p:nvPr/>
        </p:nvSpPr>
        <p:spPr>
          <a:xfrm>
            <a:off x="865812" y="4402412"/>
            <a:ext cx="5377761" cy="6001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87D83"/>
              </a:buClr>
              <a:buSzPct val="25000"/>
              <a:buFont typeface="Arial"/>
              <a:buNone/>
            </a:pPr>
            <a:r>
              <a:rPr lang="en-US" sz="750" b="0" i="0" u="none" strike="noStrike" cap="none">
                <a:solidFill>
                  <a:srgbClr val="787D83"/>
                </a:solidFill>
                <a:latin typeface="Arial"/>
                <a:ea typeface="Arial"/>
                <a:cs typeface="Arial"/>
                <a:sym typeface="Arial"/>
              </a:rPr>
              <a:t>©2016 OCLC. This work is licensed under a Creative Commons Attribution 4.0 International License. Suggested attribution: “This work uses content from </a:t>
            </a:r>
            <a:r>
              <a:rPr lang="en-US" sz="750" b="1" i="0" u="none" strike="noStrike" cap="none">
                <a:solidFill>
                  <a:schemeClr val="accent2"/>
                </a:solidFill>
                <a:latin typeface="Arial"/>
                <a:ea typeface="Arial"/>
                <a:cs typeface="Arial"/>
                <a:sym typeface="Arial"/>
              </a:rPr>
              <a:t>Developing Best Practices for Web Archiving Metadata to Meet User Needs</a:t>
            </a:r>
          </a:p>
          <a:p>
            <a:pPr marL="0" marR="0" lvl="0" indent="0" algn="l" rtl="0">
              <a:lnSpc>
                <a:spcPct val="100000"/>
              </a:lnSpc>
              <a:spcBef>
                <a:spcPts val="0"/>
              </a:spcBef>
              <a:spcAft>
                <a:spcPts val="0"/>
              </a:spcAft>
              <a:buClr>
                <a:srgbClr val="787D83"/>
              </a:buClr>
              <a:buSzPct val="25000"/>
              <a:buFont typeface="Arial"/>
              <a:buNone/>
            </a:pPr>
            <a:r>
              <a:rPr lang="en-US" sz="750" b="0" i="0" u="none" strike="noStrike" cap="none">
                <a:solidFill>
                  <a:srgbClr val="787D83"/>
                </a:solidFill>
                <a:latin typeface="Arial"/>
                <a:ea typeface="Arial"/>
                <a:cs typeface="Arial"/>
                <a:sym typeface="Arial"/>
              </a:rPr>
              <a:t> © OCLC, used under a Creative Commons Attribution 4.0 International License: http://creativecommons.org/licenses/by/4.0/.” </a:t>
            </a:r>
          </a:p>
          <a:p>
            <a:pPr marL="0" marR="0" lvl="0" indent="0" algn="l" rtl="0">
              <a:lnSpc>
                <a:spcPct val="100000"/>
              </a:lnSpc>
              <a:spcBef>
                <a:spcPts val="0"/>
              </a:spcBef>
              <a:spcAft>
                <a:spcPts val="0"/>
              </a:spcAft>
              <a:buClr>
                <a:schemeClr val="dk1"/>
              </a:buClr>
              <a:buFont typeface="Arial"/>
              <a:buNone/>
            </a:pPr>
            <a:endParaRPr sz="1050" b="0" i="0" u="none" strike="noStrike" cap="none">
              <a:solidFill>
                <a:srgbClr val="A5A5A5"/>
              </a:solidFill>
              <a:latin typeface="Arial"/>
              <a:ea typeface="Arial"/>
              <a:cs typeface="Arial"/>
              <a:sym typeface="Arial"/>
            </a:endParaRPr>
          </a:p>
        </p:txBody>
      </p:sp>
      <p:sp>
        <p:nvSpPr>
          <p:cNvPr id="448" name="Shape 448"/>
          <p:cNvSpPr txBox="1"/>
          <p:nvPr/>
        </p:nvSpPr>
        <p:spPr>
          <a:xfrm>
            <a:off x="865812" y="1618296"/>
            <a:ext cx="3341100" cy="47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For more information, please contact:</a:t>
            </a:r>
          </a:p>
        </p:txBody>
      </p:sp>
      <p:sp>
        <p:nvSpPr>
          <p:cNvPr id="449" name="Shape 449"/>
          <p:cNvSpPr txBox="1"/>
          <p:nvPr/>
        </p:nvSpPr>
        <p:spPr>
          <a:xfrm>
            <a:off x="7474875" y="2644350"/>
            <a:ext cx="1203000" cy="412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C78D8"/>
              </a:buClr>
              <a:buSzPct val="25000"/>
              <a:buFont typeface="Arial"/>
              <a:buNone/>
            </a:pPr>
            <a:r>
              <a:rPr lang="en-US" sz="1600" b="1" i="0" strike="noStrike" cap="none" dirty="0" err="1">
                <a:solidFill>
                  <a:srgbClr val="3C78D8"/>
                </a:solidFill>
                <a:latin typeface="Arial"/>
                <a:ea typeface="Arial"/>
                <a:cs typeface="Arial"/>
                <a:sym typeface="Arial"/>
              </a:rPr>
              <a:t>oc.lc</a:t>
            </a:r>
            <a:r>
              <a:rPr lang="en-US" sz="1600" b="1" i="0" strike="noStrike" cap="none" dirty="0">
                <a:solidFill>
                  <a:srgbClr val="3C78D8"/>
                </a:solidFill>
                <a:latin typeface="Arial"/>
                <a:ea typeface="Arial"/>
                <a:cs typeface="Arial"/>
                <a:sym typeface="Arial"/>
              </a:rPr>
              <a:t>/</a:t>
            </a:r>
            <a:r>
              <a:rPr lang="en-US" sz="1600" b="1" i="0" strike="noStrike" cap="none" dirty="0" err="1">
                <a:solidFill>
                  <a:srgbClr val="3C78D8"/>
                </a:solidFill>
                <a:latin typeface="Arial"/>
                <a:ea typeface="Arial"/>
                <a:cs typeface="Arial"/>
                <a:sym typeface="Arial"/>
              </a:rPr>
              <a:t>wam</a:t>
            </a:r>
            <a:endParaRPr lang="en-US" sz="1600" b="1" i="0" strike="noStrike" cap="none" dirty="0">
              <a:solidFill>
                <a:srgbClr val="3C78D8"/>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a:blip r:embed="rId3">
            <a:alphaModFix/>
          </a:blip>
          <a:stretch>
            <a:fillRect/>
          </a:stretch>
        </p:blipFill>
        <p:spPr>
          <a:xfrm>
            <a:off x="152400" y="152400"/>
            <a:ext cx="4165700" cy="4462550"/>
          </a:xfrm>
          <a:prstGeom prst="rect">
            <a:avLst/>
          </a:prstGeom>
          <a:noFill/>
          <a:ln w="28575" cap="flat" cmpd="sng">
            <a:solidFill>
              <a:schemeClr val="dk2"/>
            </a:solidFill>
            <a:prstDash val="solid"/>
            <a:round/>
            <a:headEnd type="none" w="med" len="med"/>
            <a:tailEnd type="none" w="med" len="med"/>
          </a:ln>
        </p:spPr>
      </p:pic>
      <p:pic>
        <p:nvPicPr>
          <p:cNvPr id="218" name="Shape 218"/>
          <p:cNvPicPr preferRelativeResize="0"/>
          <p:nvPr/>
        </p:nvPicPr>
        <p:blipFill>
          <a:blip r:embed="rId4">
            <a:alphaModFix/>
          </a:blip>
          <a:stretch>
            <a:fillRect/>
          </a:stretch>
        </p:blipFill>
        <p:spPr>
          <a:xfrm>
            <a:off x="4752525" y="152400"/>
            <a:ext cx="4239074" cy="4462549"/>
          </a:xfrm>
          <a:prstGeom prst="rect">
            <a:avLst/>
          </a:prstGeom>
          <a:noFill/>
          <a:ln w="28575" cap="flat" cmpd="sng">
            <a:solidFill>
              <a:schemeClr val="dk2"/>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a:blip r:embed="rId3">
            <a:alphaModFix/>
          </a:blip>
          <a:stretch>
            <a:fillRect/>
          </a:stretch>
        </p:blipFill>
        <p:spPr>
          <a:xfrm>
            <a:off x="783900" y="123075"/>
            <a:ext cx="7576198" cy="4465799"/>
          </a:xfrm>
          <a:prstGeom prst="rect">
            <a:avLst/>
          </a:prstGeom>
          <a:noFill/>
          <a:ln w="28575" cap="flat" cmpd="sng">
            <a:solidFill>
              <a:schemeClr val="dk2"/>
            </a:solidFill>
            <a:prstDash val="solid"/>
            <a:round/>
            <a:headEnd type="none" w="med" len="med"/>
            <a:tailEnd type="none" w="med" len="med"/>
          </a:ln>
        </p:spPr>
      </p:pic>
      <p:sp>
        <p:nvSpPr>
          <p:cNvPr id="225" name="Shape 225"/>
          <p:cNvSpPr/>
          <p:nvPr/>
        </p:nvSpPr>
        <p:spPr>
          <a:xfrm>
            <a:off x="2285050" y="2538450"/>
            <a:ext cx="1303200" cy="408300"/>
          </a:xfrm>
          <a:prstGeom prst="ellipse">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4665650" y="3694000"/>
            <a:ext cx="1772400" cy="451800"/>
          </a:xfrm>
          <a:prstGeom prst="flowChartAlternateProcess">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p:nvPr/>
        </p:nvSpPr>
        <p:spPr>
          <a:xfrm>
            <a:off x="2180800" y="1104875"/>
            <a:ext cx="1720277" cy="1033938"/>
          </a:xfrm>
          <a:prstGeom prst="irregularSeal1">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17325" y="513699"/>
            <a:ext cx="8171999" cy="16284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OCLC RESEARCH LIBRARY PARTNERSHIP </a:t>
            </a:r>
          </a:p>
          <a:p>
            <a:pPr marL="0" marR="0" lvl="0" indent="0" algn="l"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Arial"/>
                <a:ea typeface="Arial"/>
                <a:cs typeface="Arial"/>
                <a:sym typeface="Arial"/>
              </a:rPr>
              <a:t>WEB ARCHIVING METADATA WORKING GROUP</a:t>
            </a:r>
          </a:p>
          <a:p>
            <a:pPr marL="0" marR="0" lvl="0" indent="0" algn="l" rtl="0">
              <a:lnSpc>
                <a:spcPct val="100000"/>
              </a:lnSpc>
              <a:spcBef>
                <a:spcPts val="0"/>
              </a:spcBef>
              <a:spcAft>
                <a:spcPts val="0"/>
              </a:spcAft>
              <a:buClr>
                <a:schemeClr val="lt1"/>
              </a:buClr>
              <a:buSzPct val="25000"/>
              <a:buFont typeface="Arial"/>
              <a:buNone/>
            </a:pPr>
            <a:endParaRPr sz="3600" b="1" i="0" u="none" strike="noStrike" cap="none">
              <a:solidFill>
                <a:schemeClr val="lt1"/>
              </a:solidFill>
              <a:latin typeface="Arial"/>
              <a:ea typeface="Arial"/>
              <a:cs typeface="Arial"/>
              <a:sym typeface="Arial"/>
            </a:endParaRPr>
          </a:p>
        </p:txBody>
      </p:sp>
      <p:pic>
        <p:nvPicPr>
          <p:cNvPr id="233" name="Shape 233" descr="WAM home page screen shot.png"/>
          <p:cNvPicPr preferRelativeResize="0"/>
          <p:nvPr/>
        </p:nvPicPr>
        <p:blipFill rotWithShape="1">
          <a:blip r:embed="rId3">
            <a:alphaModFix/>
          </a:blip>
          <a:srcRect/>
          <a:stretch/>
        </p:blipFill>
        <p:spPr>
          <a:xfrm>
            <a:off x="5173007" y="1795676"/>
            <a:ext cx="3620398" cy="3049498"/>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dirty="0"/>
              <a:t>Objective</a:t>
            </a:r>
          </a:p>
        </p:txBody>
      </p:sp>
      <p:sp>
        <p:nvSpPr>
          <p:cNvPr id="247" name="Shape 247"/>
          <p:cNvSpPr txBox="1">
            <a:spLocks noGrp="1"/>
          </p:cNvSpPr>
          <p:nvPr>
            <p:ph type="body" idx="2"/>
          </p:nvPr>
        </p:nvSpPr>
        <p:spPr>
          <a:xfrm>
            <a:off x="340787" y="1253751"/>
            <a:ext cx="8096631" cy="3318000"/>
          </a:xfrm>
          <a:prstGeom prst="rect">
            <a:avLst/>
          </a:prstGeom>
        </p:spPr>
        <p:txBody>
          <a:bodyPr lIns="91425" tIns="91425" rIns="91425" bIns="91425" anchor="t" anchorCtr="0">
            <a:noAutofit/>
          </a:bodyPr>
          <a:lstStyle/>
          <a:p>
            <a:pPr marL="457200" indent="-457200">
              <a:spcBef>
                <a:spcPts val="0"/>
              </a:spcBef>
            </a:pPr>
            <a:r>
              <a:rPr lang="en-US" sz="2200" dirty="0"/>
              <a:t>Recommend best practices for web archiving descriptive metadata that are </a:t>
            </a:r>
            <a:r>
              <a:rPr lang="en-US" sz="2200" b="1" dirty="0"/>
              <a:t>community-neutral </a:t>
            </a:r>
            <a:r>
              <a:rPr lang="en-US" sz="2200" dirty="0"/>
              <a:t>and</a:t>
            </a:r>
            <a:r>
              <a:rPr lang="en-US" sz="2200" b="1" dirty="0"/>
              <a:t> standards-neutral</a:t>
            </a:r>
            <a:endParaRPr lang="en-US" sz="2200" dirty="0"/>
          </a:p>
          <a:p>
            <a:pPr marL="457200" indent="-457200">
              <a:spcBef>
                <a:spcPts val="0"/>
              </a:spcBef>
            </a:pPr>
            <a:endParaRPr lang="en-US" sz="1200" dirty="0"/>
          </a:p>
          <a:p>
            <a:pPr indent="-342900">
              <a:spcBef>
                <a:spcPts val="0"/>
              </a:spcBef>
            </a:pPr>
            <a:r>
              <a:rPr lang="en-US" sz="2200" dirty="0"/>
              <a:t>A set of defined data elements (i.e., a </a:t>
            </a:r>
            <a:r>
              <a:rPr lang="en-US" sz="2200" b="1" dirty="0"/>
              <a:t>data dictionary</a:t>
            </a:r>
            <a:r>
              <a:rPr lang="en-US" sz="2200" dirty="0"/>
              <a:t>)</a:t>
            </a:r>
          </a:p>
          <a:p>
            <a:pPr lvl="0">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Outputs (July 2017)</a:t>
            </a:r>
          </a:p>
        </p:txBody>
      </p:sp>
      <p:sp>
        <p:nvSpPr>
          <p:cNvPr id="3" name="Text Placeholder 2"/>
          <p:cNvSpPr>
            <a:spLocks noGrp="1"/>
          </p:cNvSpPr>
          <p:nvPr>
            <p:ph type="body" idx="2"/>
          </p:nvPr>
        </p:nvSpPr>
        <p:spPr>
          <a:xfrm>
            <a:off x="417512" y="1140354"/>
            <a:ext cx="8057621" cy="3317875"/>
          </a:xfrm>
        </p:spPr>
        <p:txBody>
          <a:bodyPr/>
          <a:lstStyle/>
          <a:p>
            <a:pPr lvl="0"/>
            <a:r>
              <a:rPr lang="en-US" sz="2200" dirty="0"/>
              <a:t>L</a:t>
            </a:r>
            <a:r>
              <a:rPr lang="en-US" sz="2200" dirty="0">
                <a:solidFill>
                  <a:srgbClr val="000000"/>
                </a:solidFill>
              </a:rPr>
              <a:t>iterature review </a:t>
            </a:r>
            <a:r>
              <a:rPr lang="en-US" sz="2200" dirty="0"/>
              <a:t>to inform our understanding of documented </a:t>
            </a:r>
            <a:r>
              <a:rPr lang="en-US" sz="2200" b="1" dirty="0"/>
              <a:t>user needs</a:t>
            </a:r>
            <a:r>
              <a:rPr lang="en-US" sz="2200" dirty="0"/>
              <a:t> and behaviors</a:t>
            </a:r>
          </a:p>
          <a:p>
            <a:pPr lvl="0"/>
            <a:endParaRPr lang="en-US" sz="1200" dirty="0"/>
          </a:p>
          <a:p>
            <a:r>
              <a:rPr lang="en-US" sz="2200" dirty="0"/>
              <a:t>Best practices for </a:t>
            </a:r>
            <a:r>
              <a:rPr lang="en-US" sz="2200" b="1" dirty="0"/>
              <a:t>descriptive metadata</a:t>
            </a:r>
            <a:r>
              <a:rPr lang="en-US" sz="2200" dirty="0"/>
              <a:t> address both single-site and collection approaches</a:t>
            </a:r>
            <a:endParaRPr lang="en-US" sz="1200" dirty="0"/>
          </a:p>
          <a:p>
            <a:pPr lvl="0"/>
            <a:endParaRPr lang="en-US" sz="1200" dirty="0"/>
          </a:p>
          <a:p>
            <a:r>
              <a:rPr lang="en-US" sz="2200" dirty="0"/>
              <a:t>Analysis of descriptive metadata functionalities of eleven harvesting </a:t>
            </a:r>
            <a:r>
              <a:rPr lang="en-US" sz="2200" b="1" dirty="0"/>
              <a:t>tools </a:t>
            </a:r>
            <a:r>
              <a:rPr lang="en-US" sz="1600" dirty="0"/>
              <a:t>[not covered in today’s session]</a:t>
            </a:r>
          </a:p>
          <a:p>
            <a:pPr lvl="0"/>
            <a:endParaRPr lang="en-US" dirty="0"/>
          </a:p>
          <a:p>
            <a:endParaRPr lang="en-US" dirty="0"/>
          </a:p>
          <a:p>
            <a:endParaRPr lang="en-US" dirty="0"/>
          </a:p>
        </p:txBody>
      </p:sp>
    </p:spTree>
    <p:extLst>
      <p:ext uri="{BB962C8B-B14F-4D97-AF65-F5344CB8AC3E}">
        <p14:creationId xmlns:p14="http://schemas.microsoft.com/office/powerpoint/2010/main" val="191366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315250" y="831050"/>
            <a:ext cx="8636399" cy="7011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Arial"/>
                <a:ea typeface="Arial"/>
                <a:cs typeface="Arial"/>
                <a:sym typeface="Arial"/>
              </a:rPr>
              <a:t>LITERATURE REVIEW</a:t>
            </a:r>
            <a:r>
              <a:rPr lang="en-US"/>
              <a:t>S</a:t>
            </a:r>
          </a:p>
          <a:p>
            <a:pPr marL="0" marR="0" lvl="0" indent="0" algn="l" rtl="0">
              <a:lnSpc>
                <a:spcPct val="100000"/>
              </a:lnSpc>
              <a:spcBef>
                <a:spcPts val="0"/>
              </a:spcBef>
              <a:spcAft>
                <a:spcPts val="0"/>
              </a:spcAft>
              <a:buClr>
                <a:schemeClr val="lt1"/>
              </a:buClr>
              <a:buSzPct val="25000"/>
              <a:buFont typeface="Arial"/>
              <a:buNone/>
            </a:pPr>
            <a:endParaRPr sz="3600" b="1" i="0" u="none" strike="noStrike" cap="none">
              <a:solidFill>
                <a:schemeClr val="lt1"/>
              </a:solidFill>
              <a:latin typeface="Arial"/>
              <a:ea typeface="Arial"/>
              <a:cs typeface="Arial"/>
              <a:sym typeface="Arial"/>
            </a:endParaRPr>
          </a:p>
        </p:txBody>
      </p:sp>
      <p:sp>
        <p:nvSpPr>
          <p:cNvPr id="259" name="Shape 259"/>
          <p:cNvSpPr txBox="1"/>
          <p:nvPr/>
        </p:nvSpPr>
        <p:spPr>
          <a:xfrm>
            <a:off x="820875" y="1874100"/>
            <a:ext cx="7797300" cy="2742300"/>
          </a:xfrm>
          <a:prstGeom prst="rect">
            <a:avLst/>
          </a:prstGeom>
          <a:noFill/>
          <a:ln>
            <a:noFill/>
          </a:ln>
        </p:spPr>
        <p:txBody>
          <a:bodyPr lIns="91425" tIns="91425" rIns="91425" bIns="91425" anchor="ctr" anchorCtr="0">
            <a:noAutofit/>
          </a:bodyPr>
          <a:lstStyle/>
          <a:p>
            <a:pPr lvl="0" rtl="0">
              <a:spcBef>
                <a:spcPts val="0"/>
              </a:spcBef>
              <a:buNone/>
            </a:pPr>
            <a:r>
              <a:rPr lang="en-US" sz="1800">
                <a:solidFill>
                  <a:schemeClr val="dk1"/>
                </a:solidFill>
              </a:rPr>
              <a:t>Bailey et al. </a:t>
            </a:r>
            <a:r>
              <a:rPr lang="en-US" sz="1800">
                <a:solidFill>
                  <a:srgbClr val="FFFF00"/>
                </a:solidFill>
              </a:rPr>
              <a:t>Ben-David &amp; Huurdeman</a:t>
            </a:r>
            <a:r>
              <a:rPr lang="en-US" sz="1800">
                <a:solidFill>
                  <a:srgbClr val="FF0000"/>
                </a:solidFill>
              </a:rPr>
              <a:t> </a:t>
            </a:r>
            <a:r>
              <a:rPr lang="en-US" sz="1800">
                <a:solidFill>
                  <a:schemeClr val="dk1"/>
                </a:solidFill>
              </a:rPr>
              <a:t>Bernstein </a:t>
            </a:r>
            <a:r>
              <a:rPr lang="en-US" sz="1800">
                <a:solidFill>
                  <a:srgbClr val="FFFF00"/>
                </a:solidFill>
              </a:rPr>
              <a:t>Bragg &amp; Hanna</a:t>
            </a:r>
            <a:r>
              <a:rPr lang="en-US" sz="1800">
                <a:solidFill>
                  <a:srgbClr val="FF0000"/>
                </a:solidFill>
              </a:rPr>
              <a:t> </a:t>
            </a:r>
            <a:r>
              <a:rPr lang="en-US" sz="1800">
                <a:solidFill>
                  <a:schemeClr val="dk1"/>
                </a:solidFill>
              </a:rPr>
              <a:t>Costa </a:t>
            </a:r>
            <a:r>
              <a:rPr lang="en-US" sz="1800">
                <a:solidFill>
                  <a:srgbClr val="FFFF00"/>
                </a:solidFill>
              </a:rPr>
              <a:t>Costa &amp; Gomes</a:t>
            </a:r>
            <a:r>
              <a:rPr lang="en-US" sz="1800">
                <a:solidFill>
                  <a:srgbClr val="FF0000"/>
                </a:solidFill>
              </a:rPr>
              <a:t> </a:t>
            </a:r>
            <a:r>
              <a:rPr lang="en-US" sz="1800">
                <a:solidFill>
                  <a:schemeClr val="dk1"/>
                </a:solidFill>
              </a:rPr>
              <a:t>Costa &amp; Silva </a:t>
            </a:r>
            <a:r>
              <a:rPr lang="en-US" sz="1800">
                <a:solidFill>
                  <a:srgbClr val="FFFF00"/>
                </a:solidFill>
              </a:rPr>
              <a:t>Cruz &amp; Gomes</a:t>
            </a:r>
            <a:r>
              <a:rPr lang="en-US" sz="1800">
                <a:solidFill>
                  <a:srgbClr val="FF0000"/>
                </a:solidFill>
              </a:rPr>
              <a:t> </a:t>
            </a:r>
            <a:r>
              <a:rPr lang="en-US" sz="1800">
                <a:solidFill>
                  <a:schemeClr val="dk1"/>
                </a:solidFill>
              </a:rPr>
              <a:t>Dougherty &amp; Meyer </a:t>
            </a:r>
            <a:r>
              <a:rPr lang="en-US" sz="1800">
                <a:solidFill>
                  <a:srgbClr val="FFFF00"/>
                </a:solidFill>
              </a:rPr>
              <a:t>Galligan</a:t>
            </a:r>
            <a:r>
              <a:rPr lang="en-US" sz="1800">
                <a:solidFill>
                  <a:srgbClr val="FF0000"/>
                </a:solidFill>
              </a:rPr>
              <a:t> </a:t>
            </a:r>
            <a:r>
              <a:rPr lang="en-US" sz="1800">
                <a:solidFill>
                  <a:schemeClr val="dk1"/>
                </a:solidFill>
              </a:rPr>
              <a:t>Gatenby </a:t>
            </a:r>
            <a:r>
              <a:rPr lang="en-US" sz="1800">
                <a:solidFill>
                  <a:srgbClr val="FFFF00"/>
                </a:solidFill>
              </a:rPr>
              <a:t>Gibbons</a:t>
            </a:r>
            <a:r>
              <a:rPr lang="en-US" sz="1800">
                <a:solidFill>
                  <a:srgbClr val="FF0000"/>
                </a:solidFill>
              </a:rPr>
              <a:t> </a:t>
            </a:r>
            <a:r>
              <a:rPr lang="en-US" sz="1800">
                <a:solidFill>
                  <a:schemeClr val="dk1"/>
                </a:solidFill>
              </a:rPr>
              <a:t>Goel </a:t>
            </a:r>
            <a:r>
              <a:rPr lang="en-US" sz="1800">
                <a:solidFill>
                  <a:srgbClr val="FFFF00"/>
                </a:solidFill>
              </a:rPr>
              <a:t>Goethals</a:t>
            </a:r>
            <a:r>
              <a:rPr lang="en-US" sz="1800">
                <a:solidFill>
                  <a:srgbClr val="FF0000"/>
                </a:solidFill>
              </a:rPr>
              <a:t> </a:t>
            </a:r>
            <a:r>
              <a:rPr lang="en-US" sz="1800">
                <a:solidFill>
                  <a:schemeClr val="dk1"/>
                </a:solidFill>
              </a:rPr>
              <a:t>Guenther </a:t>
            </a:r>
            <a:r>
              <a:rPr lang="en-US" sz="1800">
                <a:solidFill>
                  <a:srgbClr val="FFFF00"/>
                </a:solidFill>
              </a:rPr>
              <a:t>Hartman et al.</a:t>
            </a:r>
            <a:r>
              <a:rPr lang="en-US" sz="1800">
                <a:solidFill>
                  <a:srgbClr val="FF0000"/>
                </a:solidFill>
              </a:rPr>
              <a:t> </a:t>
            </a:r>
            <a:r>
              <a:rPr lang="en-US" sz="1800">
                <a:solidFill>
                  <a:schemeClr val="dk1"/>
                </a:solidFill>
              </a:rPr>
              <a:t>Hockx-Yu </a:t>
            </a:r>
            <a:r>
              <a:rPr lang="en-US" sz="1800">
                <a:solidFill>
                  <a:srgbClr val="FFFF00"/>
                </a:solidFill>
              </a:rPr>
              <a:t>Jackson</a:t>
            </a:r>
            <a:r>
              <a:rPr lang="en-US" sz="1800">
                <a:solidFill>
                  <a:srgbClr val="FF0000"/>
                </a:solidFill>
              </a:rPr>
              <a:t> </a:t>
            </a:r>
            <a:r>
              <a:rPr lang="en-US" sz="1800">
                <a:solidFill>
                  <a:schemeClr val="dk1"/>
                </a:solidFill>
              </a:rPr>
              <a:t>Jones &amp; Shankar </a:t>
            </a:r>
            <a:r>
              <a:rPr lang="en-US" sz="1800">
                <a:solidFill>
                  <a:srgbClr val="FFFF00"/>
                </a:solidFill>
              </a:rPr>
              <a:t>Lavoie</a:t>
            </a:r>
            <a:r>
              <a:rPr lang="en-US" sz="1800">
                <a:solidFill>
                  <a:srgbClr val="FF0000"/>
                </a:solidFill>
              </a:rPr>
              <a:t> </a:t>
            </a:r>
            <a:r>
              <a:rPr lang="en-US" sz="1800">
                <a:solidFill>
                  <a:srgbClr val="FFFF00"/>
                </a:solidFill>
              </a:rPr>
              <a:t>&amp; Gartner </a:t>
            </a:r>
            <a:r>
              <a:rPr lang="en-US" sz="1800">
                <a:solidFill>
                  <a:schemeClr val="dk1"/>
                </a:solidFill>
              </a:rPr>
              <a:t>Leetaru </a:t>
            </a:r>
            <a:r>
              <a:rPr lang="en-US" sz="1800">
                <a:solidFill>
                  <a:srgbClr val="FFFF00"/>
                </a:solidFill>
              </a:rPr>
              <a:t>Mannheimer</a:t>
            </a:r>
            <a:r>
              <a:rPr lang="en-US" sz="1800">
                <a:solidFill>
                  <a:srgbClr val="FF0000"/>
                </a:solidFill>
              </a:rPr>
              <a:t> </a:t>
            </a:r>
            <a:r>
              <a:rPr lang="en-US" sz="1800">
                <a:solidFill>
                  <a:schemeClr val="dk1"/>
                </a:solidFill>
              </a:rPr>
              <a:t>Masanès </a:t>
            </a:r>
            <a:r>
              <a:rPr lang="en-US" sz="1800">
                <a:solidFill>
                  <a:srgbClr val="FFFF00"/>
                </a:solidFill>
              </a:rPr>
              <a:t>Milligan</a:t>
            </a:r>
            <a:r>
              <a:rPr lang="en-US" sz="1800">
                <a:solidFill>
                  <a:srgbClr val="FF0000"/>
                </a:solidFill>
              </a:rPr>
              <a:t> </a:t>
            </a:r>
            <a:r>
              <a:rPr lang="en-US" sz="1800">
                <a:solidFill>
                  <a:schemeClr val="dk1"/>
                </a:solidFill>
              </a:rPr>
              <a:t>Murray &amp; Hsieh </a:t>
            </a:r>
            <a:r>
              <a:rPr lang="en-US" sz="1800">
                <a:solidFill>
                  <a:srgbClr val="FFFF00"/>
                </a:solidFill>
              </a:rPr>
              <a:t>Neubert</a:t>
            </a:r>
            <a:r>
              <a:rPr lang="en-US" sz="1800">
                <a:solidFill>
                  <a:srgbClr val="FF0000"/>
                </a:solidFill>
              </a:rPr>
              <a:t> </a:t>
            </a:r>
            <a:r>
              <a:rPr lang="en-US" sz="1800">
                <a:solidFill>
                  <a:schemeClr val="dk1"/>
                </a:solidFill>
              </a:rPr>
              <a:t>Niu </a:t>
            </a:r>
            <a:r>
              <a:rPr lang="en-US" sz="1800">
                <a:solidFill>
                  <a:srgbClr val="FFFF00"/>
                </a:solidFill>
              </a:rPr>
              <a:t>O’Dell</a:t>
            </a:r>
            <a:r>
              <a:rPr lang="en-US" sz="1800">
                <a:solidFill>
                  <a:srgbClr val="FF0000"/>
                </a:solidFill>
              </a:rPr>
              <a:t> </a:t>
            </a:r>
            <a:r>
              <a:rPr lang="en-US" sz="1800">
                <a:solidFill>
                  <a:schemeClr val="dk1"/>
                </a:solidFill>
              </a:rPr>
              <a:t>Peterson </a:t>
            </a:r>
            <a:r>
              <a:rPr lang="en-US" sz="1800">
                <a:solidFill>
                  <a:srgbClr val="FFFF00"/>
                </a:solidFill>
              </a:rPr>
              <a:t>Phillips</a:t>
            </a:r>
            <a:r>
              <a:rPr lang="en-US" sz="1800">
                <a:solidFill>
                  <a:srgbClr val="FF0000"/>
                </a:solidFill>
              </a:rPr>
              <a:t> </a:t>
            </a:r>
            <a:r>
              <a:rPr lang="en-US" sz="1800">
                <a:solidFill>
                  <a:srgbClr val="FFFF00"/>
                </a:solidFill>
              </a:rPr>
              <a:t>&amp; Koerbin </a:t>
            </a:r>
            <a:r>
              <a:rPr lang="en-US" sz="1800">
                <a:solidFill>
                  <a:schemeClr val="dk1"/>
                </a:solidFill>
              </a:rPr>
              <a:t>Pregill </a:t>
            </a:r>
            <a:r>
              <a:rPr lang="en-US" sz="1800">
                <a:solidFill>
                  <a:srgbClr val="FFFF00"/>
                </a:solidFill>
              </a:rPr>
              <a:t>Prom</a:t>
            </a:r>
            <a:r>
              <a:rPr lang="en-US" sz="1800">
                <a:solidFill>
                  <a:srgbClr val="FF0000"/>
                </a:solidFill>
              </a:rPr>
              <a:t> </a:t>
            </a:r>
            <a:r>
              <a:rPr lang="en-US" sz="1800">
                <a:solidFill>
                  <a:srgbClr val="FFFF00"/>
                </a:solidFill>
              </a:rPr>
              <a:t>&amp; Swain </a:t>
            </a:r>
            <a:r>
              <a:rPr lang="en-US" sz="1800">
                <a:solidFill>
                  <a:schemeClr val="dk1"/>
                </a:solidFill>
              </a:rPr>
              <a:t>Ras &amp; van Bussel </a:t>
            </a:r>
            <a:r>
              <a:rPr lang="en-US" sz="1800">
                <a:solidFill>
                  <a:srgbClr val="FFFF00"/>
                </a:solidFill>
              </a:rPr>
              <a:t>Reynolds</a:t>
            </a:r>
            <a:r>
              <a:rPr lang="en-US" sz="1800">
                <a:solidFill>
                  <a:srgbClr val="FF0000"/>
                </a:solidFill>
              </a:rPr>
              <a:t> </a:t>
            </a:r>
            <a:r>
              <a:rPr lang="en-US" sz="1800">
                <a:solidFill>
                  <a:schemeClr val="dk1"/>
                </a:solidFill>
              </a:rPr>
              <a:t>Riley &amp; Crookston </a:t>
            </a:r>
            <a:r>
              <a:rPr lang="en-US" sz="1800">
                <a:solidFill>
                  <a:srgbClr val="FFFF00"/>
                </a:solidFill>
              </a:rPr>
              <a:t>Stirling et al.</a:t>
            </a:r>
            <a:r>
              <a:rPr lang="en-US" sz="1800">
                <a:solidFill>
                  <a:srgbClr val="FF0000"/>
                </a:solidFill>
              </a:rPr>
              <a:t> </a:t>
            </a:r>
            <a:r>
              <a:rPr lang="en-US" sz="1800">
                <a:solidFill>
                  <a:schemeClr val="dk1"/>
                </a:solidFill>
              </a:rPr>
              <a:t>Sweetser </a:t>
            </a:r>
            <a:r>
              <a:rPr lang="en-US" sz="1800">
                <a:solidFill>
                  <a:srgbClr val="FFFF00"/>
                </a:solidFill>
              </a:rPr>
              <a:t>Taylor</a:t>
            </a:r>
            <a:r>
              <a:rPr lang="en-US" sz="1800">
                <a:solidFill>
                  <a:srgbClr val="FF0000"/>
                </a:solidFill>
              </a:rPr>
              <a:t> </a:t>
            </a:r>
            <a:r>
              <a:rPr lang="en-US" sz="1800">
                <a:solidFill>
                  <a:schemeClr val="dk1"/>
                </a:solidFill>
              </a:rPr>
              <a:t>Thomas et al. </a:t>
            </a:r>
            <a:r>
              <a:rPr lang="en-US" sz="1800">
                <a:solidFill>
                  <a:srgbClr val="FFFF00"/>
                </a:solidFill>
              </a:rPr>
              <a:t>Thurman</a:t>
            </a:r>
            <a:r>
              <a:rPr lang="en-US" sz="1800">
                <a:solidFill>
                  <a:srgbClr val="FF0000"/>
                </a:solidFill>
              </a:rPr>
              <a:t> </a:t>
            </a:r>
            <a:r>
              <a:rPr lang="en-US" sz="1800">
                <a:solidFill>
                  <a:srgbClr val="FFFF00"/>
                </a:solidFill>
              </a:rPr>
              <a:t>&amp; O’Hanlon </a:t>
            </a:r>
            <a:r>
              <a:rPr lang="en-US" sz="1800">
                <a:solidFill>
                  <a:schemeClr val="dk1"/>
                </a:solidFill>
              </a:rPr>
              <a:t>Tillinghast </a:t>
            </a:r>
            <a:r>
              <a:rPr lang="en-US" sz="1800">
                <a:solidFill>
                  <a:srgbClr val="FFFF00"/>
                </a:solidFill>
              </a:rPr>
              <a:t>Truman</a:t>
            </a:r>
            <a:r>
              <a:rPr lang="en-US" sz="1800">
                <a:solidFill>
                  <a:srgbClr val="FF0000"/>
                </a:solidFill>
              </a:rPr>
              <a:t> </a:t>
            </a:r>
            <a:r>
              <a:rPr lang="en-US" sz="1800">
                <a:solidFill>
                  <a:schemeClr val="dk1"/>
                </a:solidFill>
              </a:rPr>
              <a:t>Weber&amp;Graham </a:t>
            </a:r>
            <a:r>
              <a:rPr lang="en-US" sz="1800">
                <a:solidFill>
                  <a:srgbClr val="FFFF00"/>
                </a:solidFill>
              </a:rPr>
              <a:t>Webster</a:t>
            </a:r>
            <a:r>
              <a:rPr lang="en-US" sz="1800">
                <a:solidFill>
                  <a:srgbClr val="FF0000"/>
                </a:solidFill>
              </a:rPr>
              <a:t> </a:t>
            </a:r>
            <a:r>
              <a:rPr lang="en-US" sz="1800">
                <a:solidFill>
                  <a:schemeClr val="dk1"/>
                </a:solidFill>
              </a:rPr>
              <a:t>Wuet al. </a:t>
            </a:r>
            <a:r>
              <a:rPr lang="en-US" sz="1800">
                <a:solidFill>
                  <a:srgbClr val="FFFF00"/>
                </a:solidFill>
              </a:rPr>
              <a:t>Zhang et al.</a:t>
            </a:r>
          </a:p>
        </p:txBody>
      </p:sp>
    </p:spTree>
  </p:cSld>
  <p:clrMapOvr>
    <a:masterClrMapping/>
  </p:clrMapOvr>
  <p:transition spd="med">
    <p:fade/>
  </p:transition>
</p:sld>
</file>

<file path=ppt/theme/theme1.xml><?xml version="1.0" encoding="utf-8"?>
<a:theme xmlns:a="http://schemas.openxmlformats.org/drawingml/2006/main" name="Master_Slides_V2">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_Slides_V2">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2276</Words>
  <Application>Microsoft Office PowerPoint</Application>
  <PresentationFormat>On-screen Show (16:9)</PresentationFormat>
  <Paragraphs>330</Paragraphs>
  <Slides>39</Slides>
  <Notes>35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39</vt:i4>
      </vt:variant>
    </vt:vector>
  </HeadingPairs>
  <TitlesOfParts>
    <vt:vector size="43" baseType="lpstr">
      <vt:lpstr>Arial</vt:lpstr>
      <vt:lpstr>Calibri</vt:lpstr>
      <vt:lpstr>Master_Slides_V2</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Descriptive Metadata</dc:title>
  <dc:creator>Alexis Antracoli, Karen Stoll Farrell and Jackie Dooley</dc:creator>
  <cp:keywords>discoverability, metadata best practices, web archiving</cp:keywords>
  <dc:description>Presented at the International Internet Preservation Consortium (IIPC) Web Archiving Week, University of London, 16 June 2017.</dc:description>
  <cp:lastModifiedBy>McNicol,Jeanette</cp:lastModifiedBy>
  <cp:revision>30</cp:revision>
  <dcterms:modified xsi:type="dcterms:W3CDTF">2017-06-24T00:28:20Z</dcterms:modified>
</cp:coreProperties>
</file>