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0" r:id="rId1"/>
    <p:sldMasterId id="2147483671" r:id="rId2"/>
  </p:sldMasterIdLst>
  <p:notesMasterIdLst>
    <p:notesMasterId r:id="rId40"/>
  </p:notesMasterIdLst>
  <p:handoutMasterIdLst>
    <p:handoutMasterId r:id="rId41"/>
  </p:handoutMasterIdLst>
  <p:sldIdLst>
    <p:sldId id="256" r:id="rId3"/>
    <p:sldId id="258" r:id="rId4"/>
    <p:sldId id="259" r:id="rId5"/>
    <p:sldId id="260" r:id="rId6"/>
    <p:sldId id="261" r:id="rId7"/>
    <p:sldId id="262" r:id="rId8"/>
    <p:sldId id="264" r:id="rId9"/>
    <p:sldId id="303" r:id="rId10"/>
    <p:sldId id="305" r:id="rId11"/>
    <p:sldId id="266" r:id="rId12"/>
    <p:sldId id="298" r:id="rId13"/>
    <p:sldId id="300" r:id="rId14"/>
    <p:sldId id="301" r:id="rId15"/>
    <p:sldId id="275" r:id="rId16"/>
    <p:sldId id="276" r:id="rId17"/>
    <p:sldId id="277" r:id="rId18"/>
    <p:sldId id="278" r:id="rId19"/>
    <p:sldId id="311" r:id="rId20"/>
    <p:sldId id="307" r:id="rId21"/>
    <p:sldId id="308" r:id="rId22"/>
    <p:sldId id="309" r:id="rId23"/>
    <p:sldId id="310" r:id="rId24"/>
    <p:sldId id="279" r:id="rId25"/>
    <p:sldId id="302" r:id="rId26"/>
    <p:sldId id="282" r:id="rId27"/>
    <p:sldId id="306" r:id="rId28"/>
    <p:sldId id="286" r:id="rId29"/>
    <p:sldId id="287" r:id="rId30"/>
    <p:sldId id="288" r:id="rId31"/>
    <p:sldId id="289" r:id="rId32"/>
    <p:sldId id="295" r:id="rId33"/>
    <p:sldId id="296" r:id="rId34"/>
    <p:sldId id="297" r:id="rId35"/>
    <p:sldId id="291" r:id="rId36"/>
    <p:sldId id="292" r:id="rId37"/>
    <p:sldId id="293" r:id="rId38"/>
    <p:sldId id="294" r:id="rId39"/>
  </p:sldIdLst>
  <p:sldSz cx="9144000" cy="5143500" type="screen16x9"/>
  <p:notesSz cx="7019925" cy="930592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85D5"/>
    <a:srgbClr val="0BD5CC"/>
    <a:srgbClr val="0CA8D5"/>
    <a:srgbClr val="11A0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4F18A4C-5F2B-45CD-80A2-21FC58E26731}">
  <a:tblStyle styleId="{04F18A4C-5F2B-45CD-80A2-21FC58E2673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D7ACAE6D-BC5E-49CB-9A81-EC97CC7DCB36}" styleName="Table_1">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46"/>
    <p:restoredTop sz="86371"/>
  </p:normalViewPr>
  <p:slideViewPr>
    <p:cSldViewPr snapToGrid="0" snapToObjects="1">
      <p:cViewPr varScale="1">
        <p:scale>
          <a:sx n="108" d="100"/>
          <a:sy n="108" d="100"/>
        </p:scale>
        <p:origin x="78" y="462"/>
      </p:cViewPr>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1728" cy="46719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5802" y="2"/>
            <a:ext cx="3042926" cy="467190"/>
          </a:xfrm>
          <a:prstGeom prst="rect">
            <a:avLst/>
          </a:prstGeom>
        </p:spPr>
        <p:txBody>
          <a:bodyPr vert="horz" lIns="91440" tIns="45720" rIns="91440" bIns="45720" rtlCol="0"/>
          <a:lstStyle>
            <a:lvl1pPr algn="r">
              <a:defRPr sz="1200"/>
            </a:lvl1pPr>
          </a:lstStyle>
          <a:p>
            <a:fld id="{0F8A8552-6016-5A4E-BE60-331DB2D0BCDA}" type="datetimeFigureOut">
              <a:rPr lang="en-US" smtClean="0"/>
              <a:t>8/1/2017</a:t>
            </a:fld>
            <a:endParaRPr lang="en-US"/>
          </a:p>
        </p:txBody>
      </p:sp>
      <p:sp>
        <p:nvSpPr>
          <p:cNvPr id="4" name="Footer Placeholder 3"/>
          <p:cNvSpPr>
            <a:spLocks noGrp="1"/>
          </p:cNvSpPr>
          <p:nvPr>
            <p:ph type="ftr" sz="quarter" idx="2"/>
          </p:nvPr>
        </p:nvSpPr>
        <p:spPr>
          <a:xfrm>
            <a:off x="0" y="8838737"/>
            <a:ext cx="3041728" cy="4671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5802" y="8838737"/>
            <a:ext cx="3042926" cy="467190"/>
          </a:xfrm>
          <a:prstGeom prst="rect">
            <a:avLst/>
          </a:prstGeom>
        </p:spPr>
        <p:txBody>
          <a:bodyPr vert="horz" lIns="91440" tIns="45720" rIns="91440" bIns="45720" rtlCol="0" anchor="b"/>
          <a:lstStyle>
            <a:lvl1pPr algn="r">
              <a:defRPr sz="1200"/>
            </a:lvl1pPr>
          </a:lstStyle>
          <a:p>
            <a:fld id="{CFCD6181-8AFD-754C-9C7B-98813D5D0BCB}" type="slidenum">
              <a:rPr lang="en-US" smtClean="0"/>
              <a:t>‹#›</a:t>
            </a:fld>
            <a:endParaRPr lang="en-US"/>
          </a:p>
        </p:txBody>
      </p:sp>
    </p:spTree>
    <p:extLst>
      <p:ext uri="{BB962C8B-B14F-4D97-AF65-F5344CB8AC3E}">
        <p14:creationId xmlns:p14="http://schemas.microsoft.com/office/powerpoint/2010/main" val="114696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41967" cy="4674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6740" y="0"/>
            <a:ext cx="3041967" cy="4674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991" y="4478479"/>
            <a:ext cx="5615940" cy="3664207"/>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38473"/>
            <a:ext cx="3041967" cy="4674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6740" y="8838473"/>
            <a:ext cx="3041967" cy="46744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01991" y="4478479"/>
            <a:ext cx="5615940" cy="366420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88" name="Shape 188"/>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701991" y="4478476"/>
            <a:ext cx="5615985" cy="3664347"/>
          </a:xfrm>
          <a:prstGeom prst="rect">
            <a:avLst/>
          </a:prstGeom>
        </p:spPr>
        <p:txBody>
          <a:bodyPr lIns="91425" tIns="91425" rIns="91425" bIns="91425" anchor="t" anchorCtr="0">
            <a:noAutofit/>
          </a:bodyPr>
          <a:lstStyle/>
          <a:p>
            <a:pPr marL="457200" lvl="0" indent="-228600" rtl="0">
              <a:spcBef>
                <a:spcPts val="0"/>
              </a:spcBef>
              <a:buSzPct val="100000"/>
              <a:buChar char="-"/>
            </a:pPr>
            <a:r>
              <a:rPr lang="en-US"/>
              <a:t>Provenance from users’ perspectives: why, when and by whom a website was created and collected</a:t>
            </a:r>
          </a:p>
        </p:txBody>
      </p:sp>
      <p:sp>
        <p:nvSpPr>
          <p:cNvPr id="291" name="Shape 291"/>
          <p:cNvSpPr txBox="1">
            <a:spLocks noGrp="1"/>
          </p:cNvSpPr>
          <p:nvPr>
            <p:ph type="sldNum" idx="12"/>
          </p:nvPr>
        </p:nvSpPr>
        <p:spPr>
          <a:xfrm>
            <a:off x="3976739" y="8838473"/>
            <a:ext cx="3041992" cy="46729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12</a:t>
            </a:fld>
            <a:endParaRPr lang="en-US"/>
          </a:p>
        </p:txBody>
      </p:sp>
    </p:spTree>
    <p:extLst>
      <p:ext uri="{BB962C8B-B14F-4D97-AF65-F5344CB8AC3E}">
        <p14:creationId xmlns:p14="http://schemas.microsoft.com/office/powerpoint/2010/main" val="462025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701991" y="4478476"/>
            <a:ext cx="5615985" cy="366434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Much of this was confirmed by our review of institution-specific metadata guidelines.</a:t>
            </a:r>
          </a:p>
        </p:txBody>
      </p:sp>
      <p:sp>
        <p:nvSpPr>
          <p:cNvPr id="297" name="Shape 297"/>
          <p:cNvSpPr>
            <a:spLocks noGrp="1" noRot="1" noChangeAspect="1"/>
          </p:cNvSpPr>
          <p:nvPr>
            <p:ph type="sldImg" idx="2"/>
          </p:nvPr>
        </p:nvSpPr>
        <p:spPr>
          <a:xfrm>
            <a:off x="720725" y="1163638"/>
            <a:ext cx="5580063"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9017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701991" y="4478476"/>
            <a:ext cx="5615985" cy="366434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3" name="Shape 313"/>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701991" y="4478476"/>
            <a:ext cx="5615985" cy="366434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319" name="Shape 319"/>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701991" y="4478479"/>
            <a:ext cx="5615940" cy="3664207"/>
          </a:xfrm>
          <a:prstGeom prst="rect">
            <a:avLst/>
          </a:prstGeom>
          <a:noFill/>
          <a:ln>
            <a:noFill/>
          </a:ln>
        </p:spPr>
        <p:txBody>
          <a:bodyPr lIns="91425" tIns="91425" rIns="91425" bIns="91425" anchor="t" anchorCtr="0">
            <a:noAutofit/>
          </a:bodyPr>
          <a:lstStyle/>
          <a:p>
            <a:pPr marR="0" lvl="0" algn="l" rtl="0">
              <a:spcBef>
                <a:spcPts val="0"/>
              </a:spcBef>
              <a:buNone/>
            </a:pPr>
            <a:endParaRPr/>
          </a:p>
        </p:txBody>
      </p:sp>
      <p:sp>
        <p:nvSpPr>
          <p:cNvPr id="324" name="Shape 324"/>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701991" y="4478476"/>
            <a:ext cx="5615985" cy="3664347"/>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for most institutions the publisher was optional; for others it was mandatory.</a:t>
            </a:r>
          </a:p>
          <a:p>
            <a:pPr marL="457200" marR="0" lvl="0" indent="-22860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And hey, what does “place of publication” mean on the web?</a:t>
            </a:r>
          </a:p>
        </p:txBody>
      </p:sp>
      <p:sp>
        <p:nvSpPr>
          <p:cNvPr id="330" name="Shape 330"/>
          <p:cNvSpPr txBox="1">
            <a:spLocks noGrp="1"/>
          </p:cNvSpPr>
          <p:nvPr>
            <p:ph type="sldNum" idx="12"/>
          </p:nvPr>
        </p:nvSpPr>
        <p:spPr>
          <a:xfrm>
            <a:off x="3976739" y="8838474"/>
            <a:ext cx="3041992" cy="467288"/>
          </a:xfrm>
          <a:prstGeom prst="rect">
            <a:avLst/>
          </a:prstGeom>
          <a:noFill/>
          <a:ln>
            <a:noFill/>
          </a:ln>
        </p:spPr>
        <p:txBody>
          <a:bodyPr lIns="93275" tIns="46625" rIns="93275" bIns="46625"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701991" y="4478476"/>
            <a:ext cx="5615985" cy="366434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319" name="Shape 319"/>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78516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1991" y="4478476"/>
            <a:ext cx="5615985" cy="3664347"/>
          </a:xfrm>
          <a:prstGeom prst="rect">
            <a:avLst/>
          </a:prstGeom>
        </p:spPr>
        <p:txBody>
          <a:bodyPr lIns="91425" tIns="91425" rIns="91425" bIns="91425" anchor="t" anchorCtr="0">
            <a:noAutofit/>
          </a:bodyPr>
          <a:lstStyle/>
          <a:p>
            <a:pPr lvl="0">
              <a:spcBef>
                <a:spcPts val="0"/>
              </a:spcBef>
              <a:buNone/>
            </a:pPr>
            <a:endParaRPr/>
          </a:p>
        </p:txBody>
      </p:sp>
      <p:sp>
        <p:nvSpPr>
          <p:cNvPr id="336" name="Shape 336"/>
          <p:cNvSpPr txBox="1">
            <a:spLocks noGrp="1"/>
          </p:cNvSpPr>
          <p:nvPr>
            <p:ph type="sldNum" idx="12"/>
          </p:nvPr>
        </p:nvSpPr>
        <p:spPr>
          <a:xfrm>
            <a:off x="3976739" y="8838473"/>
            <a:ext cx="3041992" cy="46729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701991" y="4478476"/>
            <a:ext cx="5615985" cy="3664347"/>
          </a:xfrm>
          <a:prstGeom prst="rect">
            <a:avLst/>
          </a:prstGeom>
        </p:spPr>
        <p:txBody>
          <a:bodyPr lIns="91425" tIns="91425" rIns="91425" bIns="91425" anchor="t" anchorCtr="0">
            <a:noAutofit/>
          </a:bodyPr>
          <a:lstStyle/>
          <a:p>
            <a:pPr lvl="0" rtl="0">
              <a:spcBef>
                <a:spcPts val="0"/>
              </a:spcBef>
              <a:buNone/>
            </a:pPr>
            <a:endParaRPr/>
          </a:p>
        </p:txBody>
      </p:sp>
      <p:sp>
        <p:nvSpPr>
          <p:cNvPr id="356" name="Shape 356"/>
          <p:cNvSpPr txBox="1">
            <a:spLocks noGrp="1"/>
          </p:cNvSpPr>
          <p:nvPr>
            <p:ph type="sldNum" idx="12"/>
          </p:nvPr>
        </p:nvSpPr>
        <p:spPr>
          <a:xfrm>
            <a:off x="3976739" y="8838473"/>
            <a:ext cx="3041992" cy="467290"/>
          </a:xfrm>
          <a:prstGeom prst="rect">
            <a:avLst/>
          </a:prstGeom>
        </p:spPr>
        <p:txBody>
          <a:bodyPr lIns="93275" tIns="46625" rIns="93275" bIns="46625" anchor="b" anchorCtr="0">
            <a:noAutofit/>
          </a:bodyPr>
          <a:lstStyle/>
          <a:p>
            <a:pPr lvl="0" rtl="0">
              <a:spcBef>
                <a:spcPts val="0"/>
              </a:spcBef>
              <a:buClr>
                <a:schemeClr val="dk1"/>
              </a:buClr>
              <a:buSzPct val="25000"/>
              <a:buFont typeface="Calibri"/>
              <a:buNone/>
            </a:pPr>
            <a:fld id="{00000000-1234-1234-1234-123412341234}" type="slidenum">
              <a:rPr lang="en-US"/>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1991" y="4478476"/>
            <a:ext cx="5615985" cy="3664347"/>
          </a:xfrm>
          <a:prstGeom prst="rect">
            <a:avLst/>
          </a:prstGeom>
        </p:spPr>
        <p:txBody>
          <a:bodyPr lIns="91425" tIns="91425" rIns="91425" bIns="91425" anchor="t" anchorCtr="0">
            <a:noAutofit/>
          </a:bodyPr>
          <a:lstStyle/>
          <a:p>
            <a:pPr lvl="0">
              <a:spcBef>
                <a:spcPts val="0"/>
              </a:spcBef>
              <a:buNone/>
            </a:pPr>
            <a:endParaRPr/>
          </a:p>
        </p:txBody>
      </p:sp>
      <p:sp>
        <p:nvSpPr>
          <p:cNvPr id="371" name="Shape 371"/>
          <p:cNvSpPr txBox="1">
            <a:spLocks noGrp="1"/>
          </p:cNvSpPr>
          <p:nvPr>
            <p:ph type="sldNum" idx="12"/>
          </p:nvPr>
        </p:nvSpPr>
        <p:spPr>
          <a:xfrm>
            <a:off x="3976739" y="8838473"/>
            <a:ext cx="3041992" cy="46729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26</a:t>
            </a:fld>
            <a:endParaRPr lang="en-US"/>
          </a:p>
        </p:txBody>
      </p:sp>
    </p:spTree>
    <p:extLst>
      <p:ext uri="{BB962C8B-B14F-4D97-AF65-F5344CB8AC3E}">
        <p14:creationId xmlns:p14="http://schemas.microsoft.com/office/powerpoint/2010/main" val="31702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701991" y="4478479"/>
            <a:ext cx="5615940" cy="366420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4" name="Shape 204"/>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701991" y="4478476"/>
            <a:ext cx="5615985" cy="3664347"/>
          </a:xfrm>
          <a:prstGeom prst="rect">
            <a:avLst/>
          </a:prstGeom>
        </p:spPr>
        <p:txBody>
          <a:bodyPr lIns="91425" tIns="91425" rIns="91425" bIns="91425" anchor="t" anchorCtr="0">
            <a:noAutofit/>
          </a:bodyPr>
          <a:lstStyle/>
          <a:p>
            <a:pPr lvl="0">
              <a:spcBef>
                <a:spcPts val="0"/>
              </a:spcBef>
              <a:buNone/>
            </a:pPr>
            <a:endParaRPr/>
          </a:p>
        </p:txBody>
      </p:sp>
      <p:sp>
        <p:nvSpPr>
          <p:cNvPr id="387" name="Shape 387"/>
          <p:cNvSpPr txBox="1">
            <a:spLocks noGrp="1"/>
          </p:cNvSpPr>
          <p:nvPr>
            <p:ph type="sldNum" idx="12"/>
          </p:nvPr>
        </p:nvSpPr>
        <p:spPr>
          <a:xfrm>
            <a:off x="3976739" y="8838473"/>
            <a:ext cx="3041992" cy="46729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701991" y="4478476"/>
            <a:ext cx="5615985" cy="3664347"/>
          </a:xfrm>
          <a:prstGeom prst="rect">
            <a:avLst/>
          </a:prstGeom>
        </p:spPr>
        <p:txBody>
          <a:bodyPr lIns="91425" tIns="91425" rIns="91425" bIns="91425" anchor="t" anchorCtr="0">
            <a:noAutofit/>
          </a:bodyPr>
          <a:lstStyle/>
          <a:p>
            <a:pPr lvl="0">
              <a:spcBef>
                <a:spcPts val="0"/>
              </a:spcBef>
              <a:buNone/>
            </a:pPr>
            <a:endParaRPr/>
          </a:p>
        </p:txBody>
      </p:sp>
      <p:sp>
        <p:nvSpPr>
          <p:cNvPr id="395" name="Shape 395"/>
          <p:cNvSpPr txBox="1">
            <a:spLocks noGrp="1"/>
          </p:cNvSpPr>
          <p:nvPr>
            <p:ph type="sldNum" idx="12"/>
          </p:nvPr>
        </p:nvSpPr>
        <p:spPr>
          <a:xfrm>
            <a:off x="3976739" y="8838473"/>
            <a:ext cx="3041992" cy="46729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701991" y="4478476"/>
            <a:ext cx="5615985" cy="3664347"/>
          </a:xfrm>
          <a:prstGeom prst="rect">
            <a:avLst/>
          </a:prstGeom>
        </p:spPr>
        <p:txBody>
          <a:bodyPr lIns="91425" tIns="91425" rIns="91425" bIns="91425" anchor="t" anchorCtr="0">
            <a:noAutofit/>
          </a:bodyPr>
          <a:lstStyle/>
          <a:p>
            <a:pPr lvl="0">
              <a:spcBef>
                <a:spcPts val="0"/>
              </a:spcBef>
              <a:buNone/>
            </a:pPr>
            <a:endParaRPr/>
          </a:p>
        </p:txBody>
      </p:sp>
      <p:sp>
        <p:nvSpPr>
          <p:cNvPr id="402" name="Shape 402"/>
          <p:cNvSpPr txBox="1">
            <a:spLocks noGrp="1"/>
          </p:cNvSpPr>
          <p:nvPr>
            <p:ph type="sldNum" idx="12"/>
          </p:nvPr>
        </p:nvSpPr>
        <p:spPr>
          <a:xfrm>
            <a:off x="3976739" y="8838473"/>
            <a:ext cx="3041992" cy="46729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701991" y="4478476"/>
            <a:ext cx="5615985" cy="3664347"/>
          </a:xfrm>
          <a:prstGeom prst="rect">
            <a:avLst/>
          </a:prstGeom>
        </p:spPr>
        <p:txBody>
          <a:bodyPr lIns="91425" tIns="91425" rIns="91425" bIns="91425" anchor="t" anchorCtr="0">
            <a:noAutofit/>
          </a:bodyPr>
          <a:lstStyle/>
          <a:p>
            <a:pPr lvl="0">
              <a:spcBef>
                <a:spcPts val="0"/>
              </a:spcBef>
              <a:buNone/>
            </a:pPr>
            <a:endParaRPr/>
          </a:p>
        </p:txBody>
      </p:sp>
      <p:sp>
        <p:nvSpPr>
          <p:cNvPr id="409" name="Shape 409"/>
          <p:cNvSpPr txBox="1">
            <a:spLocks noGrp="1"/>
          </p:cNvSpPr>
          <p:nvPr>
            <p:ph type="sldNum" idx="12"/>
          </p:nvPr>
        </p:nvSpPr>
        <p:spPr>
          <a:xfrm>
            <a:off x="3976739" y="8838473"/>
            <a:ext cx="3041992" cy="46729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701991" y="4478476"/>
            <a:ext cx="5615985" cy="366434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24" name="Shape 424"/>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701991" y="4478476"/>
            <a:ext cx="5615985" cy="366434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0" name="Shape 430"/>
          <p:cNvSpPr txBox="1">
            <a:spLocks noGrp="1"/>
          </p:cNvSpPr>
          <p:nvPr>
            <p:ph type="sldNum" idx="12"/>
          </p:nvPr>
        </p:nvSpPr>
        <p:spPr>
          <a:xfrm>
            <a:off x="3976739" y="8838475"/>
            <a:ext cx="3041992" cy="467287"/>
          </a:xfrm>
          <a:prstGeom prst="rect">
            <a:avLst/>
          </a:prstGeom>
          <a:noFill/>
          <a:ln>
            <a:noFill/>
          </a:ln>
        </p:spPr>
        <p:txBody>
          <a:bodyPr lIns="93275" tIns="46625" rIns="93275" bIns="466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701991" y="4478476"/>
            <a:ext cx="5615985" cy="366434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6" name="Shape 436"/>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701991" y="4478479"/>
            <a:ext cx="5615940" cy="366420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41" name="Shape 441"/>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701991" y="4478479"/>
            <a:ext cx="5615940" cy="366420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9" name="Shape 209"/>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701991" y="4478476"/>
            <a:ext cx="5615985" cy="3664347"/>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txBox="1">
            <a:spLocks noGrp="1"/>
          </p:cNvSpPr>
          <p:nvPr>
            <p:ph type="sldNum" idx="12"/>
          </p:nvPr>
        </p:nvSpPr>
        <p:spPr>
          <a:xfrm>
            <a:off x="3976739" y="8838473"/>
            <a:ext cx="3041992" cy="46729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701991" y="4478476"/>
            <a:ext cx="5615985" cy="3664347"/>
          </a:xfrm>
          <a:prstGeom prst="rect">
            <a:avLst/>
          </a:prstGeom>
        </p:spPr>
        <p:txBody>
          <a:bodyPr lIns="91425" tIns="91425" rIns="91425" bIns="91425" anchor="t" anchorCtr="0">
            <a:noAutofit/>
          </a:bodyPr>
          <a:lstStyle/>
          <a:p>
            <a:pPr lvl="0">
              <a:spcBef>
                <a:spcPts val="0"/>
              </a:spcBef>
              <a:buNone/>
            </a:pPr>
            <a:endParaRPr/>
          </a:p>
        </p:txBody>
      </p:sp>
      <p:sp>
        <p:nvSpPr>
          <p:cNvPr id="222" name="Shape 222"/>
          <p:cNvSpPr txBox="1">
            <a:spLocks noGrp="1"/>
          </p:cNvSpPr>
          <p:nvPr>
            <p:ph type="sldNum" idx="12"/>
          </p:nvPr>
        </p:nvSpPr>
        <p:spPr>
          <a:xfrm>
            <a:off x="3976739" y="8838473"/>
            <a:ext cx="3041992" cy="46729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701991" y="4478476"/>
            <a:ext cx="5615985" cy="366434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0" name="Shape 230"/>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701991" y="4478476"/>
            <a:ext cx="5615985" cy="3664347"/>
          </a:xfrm>
          <a:prstGeom prst="rect">
            <a:avLst/>
          </a:prstGeom>
        </p:spPr>
        <p:txBody>
          <a:bodyPr lIns="91425" tIns="91425" rIns="91425" bIns="91425" anchor="t" anchorCtr="0">
            <a:noAutofit/>
          </a:bodyPr>
          <a:lstStyle/>
          <a:p>
            <a:pPr lvl="0">
              <a:spcBef>
                <a:spcPts val="0"/>
              </a:spcBef>
              <a:buNone/>
            </a:pPr>
            <a:endParaRPr/>
          </a:p>
        </p:txBody>
      </p:sp>
      <p:sp>
        <p:nvSpPr>
          <p:cNvPr id="244" name="Shape 244"/>
          <p:cNvSpPr txBox="1">
            <a:spLocks noGrp="1"/>
          </p:cNvSpPr>
          <p:nvPr>
            <p:ph type="sldNum" idx="12"/>
          </p:nvPr>
        </p:nvSpPr>
        <p:spPr>
          <a:xfrm>
            <a:off x="3976739" y="8838473"/>
            <a:ext cx="3041992" cy="467290"/>
          </a:xfrm>
          <a:prstGeom prst="rect">
            <a:avLst/>
          </a:prstGeom>
        </p:spPr>
        <p:txBody>
          <a:bodyPr lIns="93275" tIns="46625" rIns="93275" bIns="46625" anchor="b" anchorCtr="0">
            <a:noAutofit/>
          </a:bodyPr>
          <a:lstStyle/>
          <a:p>
            <a:pPr lvl="0">
              <a:spcBef>
                <a:spcPts val="0"/>
              </a:spcBef>
              <a:buClr>
                <a:schemeClr val="dk1"/>
              </a:buClr>
              <a:buSzPct val="25000"/>
              <a:buFont typeface="Calibri"/>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01991" y="4478476"/>
            <a:ext cx="5615985" cy="3664347"/>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dirty="0"/>
              <a:t>Created two literature reviews, one focused on end users needs and the other on metadata practitioners. We recognized at the outset of our work that this was a necessary prelude to defining best practices.</a:t>
            </a:r>
          </a:p>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Calibri"/>
                <a:ea typeface="Calibri"/>
                <a:cs typeface="Calibri"/>
                <a:sym typeface="Calibri"/>
              </a:rPr>
              <a:t>Purpose of report is to inform community-wide understanding of document user needs and behaviors. This will serve as evidence to determine best practice guidelines for web archiving metadata. </a:t>
            </a:r>
          </a:p>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dirty="0"/>
              <a:t> We identified and gathered over 60 articles, reports, blog posts, conference presentations, and social media exchanges  that were related to in some way to metadata needs for users and practitioners of web archives.</a:t>
            </a:r>
          </a:p>
          <a:p>
            <a:pPr lvl="0" rtl="0">
              <a:spcBef>
                <a:spcPts val="0"/>
              </a:spcBef>
              <a:buClr>
                <a:schemeClr val="dk1"/>
              </a:buClr>
              <a:buSzPct val="25000"/>
              <a:buFont typeface="Calibri"/>
              <a:buNone/>
            </a:pPr>
            <a:endParaRPr lang="en-US" dirty="0"/>
          </a:p>
          <a:p>
            <a:pPr lvl="0" rtl="0">
              <a:spcBef>
                <a:spcPts val="0"/>
              </a:spcBef>
              <a:buClr>
                <a:schemeClr val="dk1"/>
              </a:buClr>
              <a:buSzPct val="25000"/>
              <a:buFont typeface="Calibri"/>
              <a:buNone/>
            </a:pPr>
            <a:r>
              <a:rPr lang="en-US" dirty="0"/>
              <a:t>From abstracts we created a synthesis of findings based on main topics that emerged from readings.</a:t>
            </a:r>
          </a:p>
          <a:p>
            <a:pPr marL="0" marR="0" lvl="0" indent="0" algn="l" rtl="0">
              <a:spcBef>
                <a:spcPts val="0"/>
              </a:spcBef>
              <a:buClr>
                <a:schemeClr val="dk1"/>
              </a:buClr>
              <a:buSzPct val="25000"/>
              <a:buFont typeface="Arial"/>
              <a:buNone/>
            </a:pPr>
            <a:endParaRPr lang="en-US" dirty="0"/>
          </a:p>
        </p:txBody>
      </p:sp>
      <p:sp>
        <p:nvSpPr>
          <p:cNvPr id="256" name="Shape 256"/>
          <p:cNvSpPr>
            <a:spLocks noGrp="1" noRot="1" noChangeAspect="1"/>
          </p:cNvSpPr>
          <p:nvPr>
            <p:ph type="sldImg" idx="2"/>
          </p:nvPr>
        </p:nvSpPr>
        <p:spPr>
          <a:xfrm>
            <a:off x="720725" y="1163638"/>
            <a:ext cx="5580063"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701991" y="4478476"/>
            <a:ext cx="5615985" cy="3664347"/>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dirty="0"/>
              <a:t>Various topologies in the literature. Primarily focused on academic-</a:t>
            </a:r>
            <a:r>
              <a:rPr lang="en-US" dirty="0" err="1"/>
              <a:t>ish</a:t>
            </a:r>
            <a:r>
              <a:rPr lang="en-US" dirty="0"/>
              <a:t> research. Some national libraries have conducted studies including the general public, but not much detail is known about them.</a:t>
            </a:r>
          </a:p>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62" name="Shape 262"/>
          <p:cNvSpPr>
            <a:spLocks noGrp="1" noRot="1" noChangeAspect="1"/>
          </p:cNvSpPr>
          <p:nvPr>
            <p:ph type="sldImg" idx="2"/>
          </p:nvPr>
        </p:nvSpPr>
        <p:spPr>
          <a:xfrm>
            <a:off x="720725" y="1163638"/>
            <a:ext cx="5580063"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17244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5.jp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3163890" y="0"/>
            <a:ext cx="5980110" cy="1060063"/>
          </a:xfrm>
          <a:prstGeom prst="rect">
            <a:avLst/>
          </a:prstGeom>
          <a:noFill/>
          <a:ln>
            <a:noFill/>
          </a:ln>
        </p:spPr>
      </p:pic>
      <p:sp>
        <p:nvSpPr>
          <p:cNvPr id="13" name="Shape 13"/>
          <p:cNvSpPr/>
          <p:nvPr/>
        </p:nvSpPr>
        <p:spPr>
          <a:xfrm>
            <a:off x="0" y="4686300"/>
            <a:ext cx="2209801"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4" name="Shape 14"/>
          <p:cNvSpPr/>
          <p:nvPr/>
        </p:nvSpPr>
        <p:spPr>
          <a:xfrm>
            <a:off x="2209800" y="4686300"/>
            <a:ext cx="1060447"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5" name="Shape 15"/>
          <p:cNvSpPr/>
          <p:nvPr/>
        </p:nvSpPr>
        <p:spPr>
          <a:xfrm>
            <a:off x="3270250" y="4686300"/>
            <a:ext cx="5873749"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6" name="Shape 16"/>
          <p:cNvSpPr/>
          <p:nvPr/>
        </p:nvSpPr>
        <p:spPr>
          <a:xfrm>
            <a:off x="0" y="0"/>
            <a:ext cx="3190873" cy="1060063"/>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7" name="Shape 17"/>
          <p:cNvSpPr txBox="1">
            <a:spLocks noGrp="1"/>
          </p:cNvSpPr>
          <p:nvPr>
            <p:ph type="body" idx="1"/>
          </p:nvPr>
        </p:nvSpPr>
        <p:spPr>
          <a:xfrm>
            <a:off x="1" y="1329875"/>
            <a:ext cx="3582591" cy="569387"/>
          </a:xfrm>
          <a:prstGeom prst="rect">
            <a:avLst/>
          </a:prstGeom>
          <a:solidFill>
            <a:schemeClr val="accent2"/>
          </a:solid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16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body" idx="2"/>
          </p:nvPr>
        </p:nvSpPr>
        <p:spPr>
          <a:xfrm>
            <a:off x="779470" y="1852400"/>
            <a:ext cx="7754769" cy="1234771"/>
          </a:xfrm>
          <a:prstGeom prst="rect">
            <a:avLst/>
          </a:prstGeom>
          <a:noFill/>
          <a:ln w="101600" cap="flat" cmpd="sng">
            <a:solidFill>
              <a:schemeClr val="accent2"/>
            </a:solidFill>
            <a:prstDash val="solid"/>
            <a:miter/>
            <a:headEnd type="none" w="med" len="med"/>
            <a:tailEnd type="none" w="med" len="med"/>
          </a:ln>
        </p:spPr>
        <p:txBody>
          <a:bodyPr lIns="91425" tIns="91425" rIns="91425" bIns="91425" anchor="t" anchorCtr="0"/>
          <a:lstStyle>
            <a:lvl1pPr marL="0" marR="0" lvl="0" indent="0" algn="l" rtl="0">
              <a:lnSpc>
                <a:spcPct val="100000"/>
              </a:lnSpc>
              <a:spcBef>
                <a:spcPts val="0"/>
              </a:spcBef>
              <a:spcAft>
                <a:spcPts val="0"/>
              </a:spcAft>
              <a:buClr>
                <a:schemeClr val="accent2"/>
              </a:buClr>
              <a:buFont typeface="Arial"/>
              <a:buNone/>
              <a:defRPr sz="4400" b="1" i="0" u="none" strike="noStrike" cap="none">
                <a:solidFill>
                  <a:schemeClr val="accent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9" name="Shape 19"/>
          <p:cNvPicPr preferRelativeResize="0"/>
          <p:nvPr/>
        </p:nvPicPr>
        <p:blipFill rotWithShape="1">
          <a:blip r:embed="rId3">
            <a:alphaModFix/>
          </a:blip>
          <a:srcRect/>
          <a:stretch/>
        </p:blipFill>
        <p:spPr>
          <a:xfrm>
            <a:off x="8310053" y="4817244"/>
            <a:ext cx="687170" cy="218718"/>
          </a:xfrm>
          <a:prstGeom prst="rect">
            <a:avLst/>
          </a:prstGeom>
          <a:noFill/>
          <a:ln>
            <a:noFill/>
          </a:ln>
        </p:spPr>
      </p:pic>
      <p:sp>
        <p:nvSpPr>
          <p:cNvPr id="20" name="Shape 20"/>
          <p:cNvSpPr txBox="1">
            <a:spLocks noGrp="1"/>
          </p:cNvSpPr>
          <p:nvPr>
            <p:ph type="body" idx="3"/>
          </p:nvPr>
        </p:nvSpPr>
        <p:spPr>
          <a:xfrm>
            <a:off x="728693" y="3206972"/>
            <a:ext cx="1860270" cy="40010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body" idx="4"/>
          </p:nvPr>
        </p:nvSpPr>
        <p:spPr>
          <a:xfrm>
            <a:off x="728695" y="3613839"/>
            <a:ext cx="1364721" cy="307777"/>
          </a:xfrm>
          <a:prstGeom prst="rect">
            <a:avLst/>
          </a:prstGeom>
          <a:noFill/>
          <a:ln>
            <a:noFill/>
          </a:ln>
        </p:spPr>
        <p:txBody>
          <a:bodyPr lIns="91425" tIns="91425" rIns="91425" bIns="91425" anchor="t" anchorCtr="0"/>
          <a:lstStyle>
            <a:lvl1pPr marL="0" marR="0" lvl="0" indent="0" algn="l" rtl="0">
              <a:lnSpc>
                <a:spcPct val="100000"/>
              </a:lnSpc>
              <a:spcBef>
                <a:spcPts val="340"/>
              </a:spcBef>
              <a:spcAft>
                <a:spcPts val="0"/>
              </a:spcAft>
              <a:buClr>
                <a:schemeClr val="dk1"/>
              </a:buClr>
              <a:buFont typeface="Arial"/>
              <a:buNone/>
              <a:defRPr sz="17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Shape 22"/>
          <p:cNvSpPr/>
          <p:nvPr/>
        </p:nvSpPr>
        <p:spPr>
          <a:xfrm>
            <a:off x="3136900" y="0"/>
            <a:ext cx="445691" cy="1060063"/>
          </a:xfrm>
          <a:prstGeom prst="rect">
            <a:avLst/>
          </a:prstGeom>
          <a:solidFill>
            <a:srgbClr val="00AFD7">
              <a:alpha val="61960"/>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Full page image">
    <p:spTree>
      <p:nvGrpSpPr>
        <p:cNvPr id="1" name="Shape 81"/>
        <p:cNvGrpSpPr/>
        <p:nvPr/>
      </p:nvGrpSpPr>
      <p:grpSpPr>
        <a:xfrm>
          <a:off x="0" y="0"/>
          <a:ext cx="0" cy="0"/>
          <a:chOff x="0" y="0"/>
          <a:chExt cx="0" cy="0"/>
        </a:xfrm>
      </p:grpSpPr>
      <p:sp>
        <p:nvSpPr>
          <p:cNvPr id="82" name="Shape 82"/>
          <p:cNvSpPr>
            <a:spLocks noGrp="1"/>
          </p:cNvSpPr>
          <p:nvPr>
            <p:ph type="pic" idx="2"/>
          </p:nvPr>
        </p:nvSpPr>
        <p:spPr>
          <a:xfrm>
            <a:off x="0" y="0"/>
            <a:ext cx="9144000" cy="5143499"/>
          </a:xfrm>
          <a:prstGeom prst="rect">
            <a:avLst/>
          </a:prstGeom>
          <a:noFill/>
          <a:ln>
            <a:noFill/>
          </a:ln>
        </p:spPr>
        <p:txBody>
          <a:bodyPr lIns="91425" tIns="91425" rIns="91425" bIns="91425" anchor="ctr" anchorCtr="0"/>
          <a:lstStyle>
            <a:lvl1pPr marL="0" marR="0" lvl="0" indent="0" algn="l" rtl="0">
              <a:lnSpc>
                <a:spcPct val="100000"/>
              </a:lnSpc>
              <a:spcBef>
                <a:spcPts val="380"/>
              </a:spcBef>
              <a:spcAft>
                <a:spcPts val="0"/>
              </a:spcAft>
              <a:buClr>
                <a:schemeClr val="dk1"/>
              </a:buClr>
              <a:buFont typeface="Arial"/>
              <a:buNone/>
              <a:defRPr sz="1900" b="0" i="0" u="none" strike="noStrike" cap="none">
                <a:solidFill>
                  <a:schemeClr val="dk1"/>
                </a:solidFill>
                <a:latin typeface="Arial"/>
                <a:ea typeface="Arial"/>
                <a:cs typeface="Arial"/>
                <a:sym typeface="Arial"/>
              </a:defRPr>
            </a:lvl1pPr>
            <a:lvl2pPr marL="457200" marR="0" lvl="1"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body" idx="1"/>
          </p:nvPr>
        </p:nvSpPr>
        <p:spPr>
          <a:xfrm>
            <a:off x="7583489" y="-15477"/>
            <a:ext cx="433386" cy="5174456"/>
          </a:xfrm>
          <a:prstGeom prst="rect">
            <a:avLst/>
          </a:prstGeom>
          <a:solidFill>
            <a:schemeClr val="accent1">
              <a:alpha val="76862"/>
            </a:scheme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3"/>
          </p:nvPr>
        </p:nvSpPr>
        <p:spPr>
          <a:xfrm>
            <a:off x="8016878" y="-15477"/>
            <a:ext cx="1127125" cy="5174456"/>
          </a:xfrm>
          <a:prstGeom prst="rect">
            <a:avLst/>
          </a:prstGeom>
          <a:solidFill>
            <a:schemeClr val="accent1"/>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body" idx="4"/>
          </p:nvPr>
        </p:nvSpPr>
        <p:spPr>
          <a:xfrm>
            <a:off x="-14111" y="3748282"/>
            <a:ext cx="6153149" cy="715580"/>
          </a:xfrm>
          <a:prstGeom prst="rect">
            <a:avLst/>
          </a:prstGeom>
          <a:solidFill>
            <a:schemeClr val="lt1"/>
          </a:solidFill>
          <a:ln>
            <a:noFill/>
          </a:ln>
        </p:spPr>
        <p:txBody>
          <a:bodyPr lIns="91425" tIns="91425" rIns="91425" bIns="91425" anchor="t" anchorCtr="0"/>
          <a:lstStyle>
            <a:lvl1pPr marL="0" marR="0" lvl="0" indent="0" algn="l" rtl="0">
              <a:lnSpc>
                <a:spcPct val="100000"/>
              </a:lnSpc>
              <a:spcBef>
                <a:spcPts val="480"/>
              </a:spcBef>
              <a:spcAft>
                <a:spcPts val="0"/>
              </a:spcAft>
              <a:buClr>
                <a:srgbClr val="236192"/>
              </a:buClr>
              <a:buFont typeface="Arial"/>
              <a:buNone/>
              <a:defRPr sz="24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5"/>
          </p:nvPr>
        </p:nvSpPr>
        <p:spPr>
          <a:xfrm>
            <a:off x="534916" y="4085464"/>
            <a:ext cx="5610226" cy="26431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7" name="Shape 87"/>
          <p:cNvPicPr preferRelativeResize="0"/>
          <p:nvPr/>
        </p:nvPicPr>
        <p:blipFill rotWithShape="1">
          <a:blip r:embed="rId2">
            <a:alphaModFix/>
          </a:blip>
          <a:srcRect/>
          <a:stretch/>
        </p:blipFill>
        <p:spPr>
          <a:xfrm>
            <a:off x="8310053" y="4817244"/>
            <a:ext cx="687170" cy="21871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losing Slide - 1">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240430" y="194731"/>
            <a:ext cx="3980965" cy="781047"/>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rgbClr val="236192"/>
              </a:buClr>
              <a:buFont typeface="Arial"/>
              <a:buNone/>
              <a:defRPr sz="32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body" idx="2"/>
          </p:nvPr>
        </p:nvSpPr>
        <p:spPr>
          <a:xfrm>
            <a:off x="240613" y="990754"/>
            <a:ext cx="3887786" cy="304288"/>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body" idx="3"/>
          </p:nvPr>
        </p:nvSpPr>
        <p:spPr>
          <a:xfrm>
            <a:off x="240430" y="1267825"/>
            <a:ext cx="3887786" cy="26927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body" idx="4"/>
          </p:nvPr>
        </p:nvSpPr>
        <p:spPr>
          <a:xfrm>
            <a:off x="240430" y="1508233"/>
            <a:ext cx="3887786" cy="22911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236192"/>
              </a:buClr>
              <a:buFont typeface="Arial"/>
              <a:buNone/>
              <a:defRPr sz="14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Shape 93" descr="ppt-because-pattern.psd"/>
          <p:cNvPicPr preferRelativeResize="0"/>
          <p:nvPr/>
        </p:nvPicPr>
        <p:blipFill rotWithShape="1">
          <a:blip r:embed="rId2">
            <a:alphaModFix/>
          </a:blip>
          <a:srcRect b="6979"/>
          <a:stretch/>
        </p:blipFill>
        <p:spPr>
          <a:xfrm>
            <a:off x="4546828" y="0"/>
            <a:ext cx="4597172" cy="4081669"/>
          </a:xfrm>
          <a:prstGeom prst="rect">
            <a:avLst/>
          </a:prstGeom>
          <a:noFill/>
          <a:ln>
            <a:noFill/>
          </a:ln>
        </p:spPr>
      </p:pic>
      <p:sp>
        <p:nvSpPr>
          <p:cNvPr id="94" name="Shape 94"/>
          <p:cNvSpPr/>
          <p:nvPr/>
        </p:nvSpPr>
        <p:spPr>
          <a:xfrm rot="10800000">
            <a:off x="11336" y="3929399"/>
            <a:ext cx="9144000" cy="179783"/>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1800" b="0" i="0" u="none" strike="noStrike" cap="none">
              <a:solidFill>
                <a:srgbClr val="3D527F"/>
              </a:solidFill>
              <a:latin typeface="Calibri"/>
              <a:ea typeface="Calibri"/>
              <a:cs typeface="Calibri"/>
              <a:sym typeface="Calibri"/>
            </a:endParaRPr>
          </a:p>
        </p:txBody>
      </p:sp>
      <p:pic>
        <p:nvPicPr>
          <p:cNvPr id="95" name="Shape 95" descr="OCLC_H_PMS.eps"/>
          <p:cNvPicPr preferRelativeResize="0"/>
          <p:nvPr/>
        </p:nvPicPr>
        <p:blipFill rotWithShape="1">
          <a:blip r:embed="rId3">
            <a:alphaModFix/>
          </a:blip>
          <a:srcRect/>
          <a:stretch/>
        </p:blipFill>
        <p:spPr>
          <a:xfrm>
            <a:off x="7377452" y="4379980"/>
            <a:ext cx="1498089" cy="488093"/>
          </a:xfrm>
          <a:prstGeom prst="rect">
            <a:avLst/>
          </a:prstGeom>
          <a:noFill/>
          <a:ln>
            <a:noFill/>
          </a:ln>
        </p:spPr>
      </p:pic>
      <p:pic>
        <p:nvPicPr>
          <p:cNvPr id="96" name="Shape 96"/>
          <p:cNvPicPr preferRelativeResize="0"/>
          <p:nvPr/>
        </p:nvPicPr>
        <p:blipFill rotWithShape="1">
          <a:blip r:embed="rId4">
            <a:alphaModFix/>
          </a:blip>
          <a:srcRect t="1" b="5032"/>
          <a:stretch/>
        </p:blipFill>
        <p:spPr>
          <a:xfrm>
            <a:off x="240429" y="4456548"/>
            <a:ext cx="625385" cy="300449"/>
          </a:xfrm>
          <a:prstGeom prst="rect">
            <a:avLst/>
          </a:prstGeom>
          <a:noFill/>
          <a:ln>
            <a:noFill/>
          </a:ln>
        </p:spPr>
      </p:pic>
      <p:pic>
        <p:nvPicPr>
          <p:cNvPr id="97" name="Shape 97"/>
          <p:cNvPicPr preferRelativeResize="0"/>
          <p:nvPr/>
        </p:nvPicPr>
        <p:blipFill rotWithShape="1">
          <a:blip r:embed="rId5">
            <a:alphaModFix/>
          </a:blip>
          <a:srcRect/>
          <a:stretch/>
        </p:blipFill>
        <p:spPr>
          <a:xfrm>
            <a:off x="226139" y="4475989"/>
            <a:ext cx="608901" cy="3246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ew Section">
    <p:spTree>
      <p:nvGrpSpPr>
        <p:cNvPr id="1" name="Shape 99"/>
        <p:cNvGrpSpPr/>
        <p:nvPr/>
      </p:nvGrpSpPr>
      <p:grpSpPr>
        <a:xfrm>
          <a:off x="0" y="0"/>
          <a:ext cx="0" cy="0"/>
          <a:chOff x="0" y="0"/>
          <a:chExt cx="0" cy="0"/>
        </a:xfrm>
      </p:grpSpPr>
      <p:sp>
        <p:nvSpPr>
          <p:cNvPr id="100" name="Shape 100"/>
          <p:cNvSpPr/>
          <p:nvPr/>
        </p:nvSpPr>
        <p:spPr>
          <a:xfrm>
            <a:off x="0" y="0"/>
            <a:ext cx="9144000" cy="5143499"/>
          </a:xfrm>
          <a:prstGeom prst="rect">
            <a:avLst/>
          </a:prstGeom>
          <a:solidFill>
            <a:srgbClr val="00AFD7"/>
          </a:solidFill>
          <a:ln w="9525" cap="flat" cmpd="sng">
            <a:solidFill>
              <a:srgbClr val="00ADD7"/>
            </a:solidFill>
            <a:prstDash val="solid"/>
            <a:round/>
            <a:headEnd type="none" w="med" len="med"/>
            <a:tailEnd type="none" w="med" len="med"/>
          </a:ln>
          <a:effectLst>
            <a:outerShdw blurRad="39999" dist="23000" dir="5400000" rotWithShape="0">
              <a:srgbClr val="000000">
                <a:alpha val="34117"/>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01" name="Shape 101"/>
          <p:cNvSpPr txBox="1">
            <a:spLocks noGrp="1"/>
          </p:cNvSpPr>
          <p:nvPr>
            <p:ph type="body" idx="1"/>
          </p:nvPr>
        </p:nvSpPr>
        <p:spPr>
          <a:xfrm>
            <a:off x="315259" y="831062"/>
            <a:ext cx="8174099" cy="701100"/>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lstStyle>
            <a:lvl1pPr marL="0" marR="0" lvl="0" indent="0" algn="l" rtl="0">
              <a:lnSpc>
                <a:spcPct val="100000"/>
              </a:lnSpc>
              <a:spcBef>
                <a:spcPts val="720"/>
              </a:spcBef>
              <a:spcAft>
                <a:spcPts val="0"/>
              </a:spcAft>
              <a:buClr>
                <a:schemeClr val="lt1"/>
              </a:buClr>
              <a:buFont typeface="Arial"/>
              <a:buNone/>
              <a:defRPr sz="3600" b="1"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body" idx="2"/>
          </p:nvPr>
        </p:nvSpPr>
        <p:spPr>
          <a:xfrm>
            <a:off x="176213" y="638175"/>
            <a:ext cx="265198" cy="4505399"/>
          </a:xfrm>
          <a:prstGeom prst="rect">
            <a:avLst/>
          </a:prstGeom>
          <a:solidFill>
            <a:srgbClr val="00AFD7"/>
          </a:solid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3"/>
          </p:nvPr>
        </p:nvSpPr>
        <p:spPr>
          <a:xfrm>
            <a:off x="8411956" y="638177"/>
            <a:ext cx="265198" cy="4074599"/>
          </a:xfrm>
          <a:prstGeom prst="rect">
            <a:avLst/>
          </a:prstGeom>
          <a:solidFill>
            <a:srgbClr val="00AFD7"/>
          </a:solid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4" name="Shape 104"/>
          <p:cNvPicPr preferRelativeResize="0"/>
          <p:nvPr/>
        </p:nvPicPr>
        <p:blipFill rotWithShape="1">
          <a:blip r:embed="rId2">
            <a:alphaModFix/>
          </a:blip>
          <a:srcRect/>
          <a:stretch/>
        </p:blipFill>
        <p:spPr>
          <a:xfrm>
            <a:off x="8310053" y="4817244"/>
            <a:ext cx="687300" cy="2186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Bullet">
    <p:spTree>
      <p:nvGrpSpPr>
        <p:cNvPr id="1" name="Shape 105"/>
        <p:cNvGrpSpPr/>
        <p:nvPr/>
      </p:nvGrpSpPr>
      <p:grpSpPr>
        <a:xfrm>
          <a:off x="0" y="0"/>
          <a:ext cx="0" cy="0"/>
          <a:chOff x="0" y="0"/>
          <a:chExt cx="0" cy="0"/>
        </a:xfrm>
      </p:grpSpPr>
      <p:sp>
        <p:nvSpPr>
          <p:cNvPr id="106" name="Shape 106"/>
          <p:cNvSpPr/>
          <p:nvPr/>
        </p:nvSpPr>
        <p:spPr>
          <a:xfrm>
            <a:off x="0" y="4686300"/>
            <a:ext cx="2209799"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07" name="Shape 107"/>
          <p:cNvSpPr/>
          <p:nvPr/>
        </p:nvSpPr>
        <p:spPr>
          <a:xfrm>
            <a:off x="2209800" y="4686300"/>
            <a:ext cx="1060500"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08" name="Shape 108"/>
          <p:cNvSpPr/>
          <p:nvPr/>
        </p:nvSpPr>
        <p:spPr>
          <a:xfrm>
            <a:off x="3270250" y="4686300"/>
            <a:ext cx="5873700"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09" name="Shape 109"/>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2"/>
              </a:buClr>
              <a:buFont typeface="Arial"/>
              <a:buNone/>
              <a:defRPr sz="3600" b="1" i="0" u="none" strike="noStrike" cap="none">
                <a:solidFill>
                  <a:schemeClr val="dk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0" name="Shape 110"/>
          <p:cNvPicPr preferRelativeResize="0"/>
          <p:nvPr/>
        </p:nvPicPr>
        <p:blipFill rotWithShape="1">
          <a:blip r:embed="rId2">
            <a:alphaModFix/>
          </a:blip>
          <a:srcRect/>
          <a:stretch/>
        </p:blipFill>
        <p:spPr>
          <a:xfrm>
            <a:off x="8310053" y="4817244"/>
            <a:ext cx="687300" cy="218699"/>
          </a:xfrm>
          <a:prstGeom prst="rect">
            <a:avLst/>
          </a:prstGeom>
          <a:noFill/>
          <a:ln>
            <a:noFill/>
          </a:ln>
        </p:spPr>
      </p:pic>
      <p:sp>
        <p:nvSpPr>
          <p:cNvPr id="111" name="Shape 111"/>
          <p:cNvSpPr txBox="1">
            <a:spLocks noGrp="1"/>
          </p:cNvSpPr>
          <p:nvPr>
            <p:ph type="body" idx="2"/>
          </p:nvPr>
        </p:nvSpPr>
        <p:spPr>
          <a:xfrm>
            <a:off x="341312" y="1030287"/>
            <a:ext cx="8439300" cy="3317999"/>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714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2">
            <a:alphaModFix/>
          </a:blip>
          <a:srcRect/>
          <a:stretch/>
        </p:blipFill>
        <p:spPr>
          <a:xfrm>
            <a:off x="3163890" y="0"/>
            <a:ext cx="5980198" cy="1060198"/>
          </a:xfrm>
          <a:prstGeom prst="rect">
            <a:avLst/>
          </a:prstGeom>
          <a:noFill/>
          <a:ln>
            <a:noFill/>
          </a:ln>
        </p:spPr>
      </p:pic>
      <p:sp>
        <p:nvSpPr>
          <p:cNvPr id="114" name="Shape 114"/>
          <p:cNvSpPr/>
          <p:nvPr/>
        </p:nvSpPr>
        <p:spPr>
          <a:xfrm>
            <a:off x="0" y="4686300"/>
            <a:ext cx="2209799"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15" name="Shape 115"/>
          <p:cNvSpPr/>
          <p:nvPr/>
        </p:nvSpPr>
        <p:spPr>
          <a:xfrm>
            <a:off x="2209800" y="4686300"/>
            <a:ext cx="1060500"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16" name="Shape 116"/>
          <p:cNvSpPr/>
          <p:nvPr/>
        </p:nvSpPr>
        <p:spPr>
          <a:xfrm>
            <a:off x="3270250" y="4686300"/>
            <a:ext cx="5873700"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17" name="Shape 117"/>
          <p:cNvSpPr/>
          <p:nvPr/>
        </p:nvSpPr>
        <p:spPr>
          <a:xfrm>
            <a:off x="0" y="0"/>
            <a:ext cx="3190799" cy="1060198"/>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18" name="Shape 118"/>
          <p:cNvSpPr txBox="1">
            <a:spLocks noGrp="1"/>
          </p:cNvSpPr>
          <p:nvPr>
            <p:ph type="body" idx="1"/>
          </p:nvPr>
        </p:nvSpPr>
        <p:spPr>
          <a:xfrm>
            <a:off x="2" y="1329875"/>
            <a:ext cx="3582600" cy="569398"/>
          </a:xfrm>
          <a:prstGeom prst="rect">
            <a:avLst/>
          </a:prstGeom>
          <a:solidFill>
            <a:schemeClr val="accent2"/>
          </a:solid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16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body" idx="2"/>
          </p:nvPr>
        </p:nvSpPr>
        <p:spPr>
          <a:xfrm>
            <a:off x="779470" y="1852400"/>
            <a:ext cx="7754698" cy="1234798"/>
          </a:xfrm>
          <a:prstGeom prst="rect">
            <a:avLst/>
          </a:prstGeom>
          <a:noFill/>
          <a:ln w="101600" cap="flat" cmpd="sng">
            <a:solidFill>
              <a:schemeClr val="accent2"/>
            </a:solidFill>
            <a:prstDash val="solid"/>
            <a:miter/>
            <a:headEnd type="none" w="med" len="med"/>
            <a:tailEnd type="none" w="med" len="med"/>
          </a:ln>
        </p:spPr>
        <p:txBody>
          <a:bodyPr lIns="91425" tIns="91425" rIns="91425" bIns="91425" anchor="t" anchorCtr="0"/>
          <a:lstStyle>
            <a:lvl1pPr marL="0" marR="0" lvl="0" indent="0" algn="l" rtl="0">
              <a:lnSpc>
                <a:spcPct val="100000"/>
              </a:lnSpc>
              <a:spcBef>
                <a:spcPts val="0"/>
              </a:spcBef>
              <a:spcAft>
                <a:spcPts val="0"/>
              </a:spcAft>
              <a:buClr>
                <a:schemeClr val="accent2"/>
              </a:buClr>
              <a:buFont typeface="Arial"/>
              <a:buNone/>
              <a:defRPr sz="4400" b="1" i="0" u="none" strike="noStrike" cap="none">
                <a:solidFill>
                  <a:schemeClr val="accent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0" name="Shape 120"/>
          <p:cNvPicPr preferRelativeResize="0"/>
          <p:nvPr/>
        </p:nvPicPr>
        <p:blipFill rotWithShape="1">
          <a:blip r:embed="rId3">
            <a:alphaModFix/>
          </a:blip>
          <a:srcRect/>
          <a:stretch/>
        </p:blipFill>
        <p:spPr>
          <a:xfrm>
            <a:off x="8310053" y="4817244"/>
            <a:ext cx="687300" cy="218699"/>
          </a:xfrm>
          <a:prstGeom prst="rect">
            <a:avLst/>
          </a:prstGeom>
          <a:noFill/>
          <a:ln>
            <a:noFill/>
          </a:ln>
        </p:spPr>
      </p:pic>
      <p:sp>
        <p:nvSpPr>
          <p:cNvPr id="121" name="Shape 121"/>
          <p:cNvSpPr txBox="1">
            <a:spLocks noGrp="1"/>
          </p:cNvSpPr>
          <p:nvPr>
            <p:ph type="body" idx="3"/>
          </p:nvPr>
        </p:nvSpPr>
        <p:spPr>
          <a:xfrm>
            <a:off x="728693" y="3206972"/>
            <a:ext cx="1860300" cy="400198"/>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body" idx="4"/>
          </p:nvPr>
        </p:nvSpPr>
        <p:spPr>
          <a:xfrm>
            <a:off x="728695" y="3613839"/>
            <a:ext cx="1364699" cy="307800"/>
          </a:xfrm>
          <a:prstGeom prst="rect">
            <a:avLst/>
          </a:prstGeom>
          <a:noFill/>
          <a:ln>
            <a:noFill/>
          </a:ln>
        </p:spPr>
        <p:txBody>
          <a:bodyPr lIns="91425" tIns="91425" rIns="91425" bIns="91425" anchor="t" anchorCtr="0"/>
          <a:lstStyle>
            <a:lvl1pPr marL="0" marR="0" lvl="0" indent="0" algn="l" rtl="0">
              <a:lnSpc>
                <a:spcPct val="100000"/>
              </a:lnSpc>
              <a:spcBef>
                <a:spcPts val="340"/>
              </a:spcBef>
              <a:spcAft>
                <a:spcPts val="0"/>
              </a:spcAft>
              <a:buClr>
                <a:schemeClr val="dk1"/>
              </a:buClr>
              <a:buFont typeface="Arial"/>
              <a:buNone/>
              <a:defRPr sz="17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Shape 123"/>
          <p:cNvSpPr/>
          <p:nvPr/>
        </p:nvSpPr>
        <p:spPr>
          <a:xfrm>
            <a:off x="3136900" y="0"/>
            <a:ext cx="445799" cy="1060198"/>
          </a:xfrm>
          <a:prstGeom prst="rect">
            <a:avLst/>
          </a:prstGeom>
          <a:solidFill>
            <a:srgbClr val="00AFD7">
              <a:alpha val="62352"/>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losing Slide - 2">
    <p:spTree>
      <p:nvGrpSpPr>
        <p:cNvPr id="1" name="Shape 124"/>
        <p:cNvGrpSpPr/>
        <p:nvPr/>
      </p:nvGrpSpPr>
      <p:grpSpPr>
        <a:xfrm>
          <a:off x="0" y="0"/>
          <a:ext cx="0" cy="0"/>
          <a:chOff x="0" y="0"/>
          <a:chExt cx="0" cy="0"/>
        </a:xfrm>
      </p:grpSpPr>
      <p:sp>
        <p:nvSpPr>
          <p:cNvPr id="125" name="Shape 125"/>
          <p:cNvSpPr/>
          <p:nvPr/>
        </p:nvSpPr>
        <p:spPr>
          <a:xfrm rot="-5400000">
            <a:off x="477199" y="3649232"/>
            <a:ext cx="607800" cy="292199"/>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26" name="Shape 126"/>
          <p:cNvSpPr txBox="1"/>
          <p:nvPr/>
        </p:nvSpPr>
        <p:spPr>
          <a:xfrm>
            <a:off x="5924930" y="3722857"/>
            <a:ext cx="4223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600" b="0" i="0" u="none" strike="noStrike" cap="none">
                <a:solidFill>
                  <a:schemeClr val="lt1"/>
                </a:solidFill>
                <a:latin typeface="Arial"/>
                <a:ea typeface="Arial"/>
                <a:cs typeface="Arial"/>
                <a:sym typeface="Arial"/>
              </a:rPr>
              <a:t>SM</a:t>
            </a:r>
          </a:p>
        </p:txBody>
      </p:sp>
      <p:sp>
        <p:nvSpPr>
          <p:cNvPr id="127" name="Shape 127"/>
          <p:cNvSpPr/>
          <p:nvPr/>
        </p:nvSpPr>
        <p:spPr>
          <a:xfrm>
            <a:off x="0" y="3491512"/>
            <a:ext cx="635100" cy="6078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28" name="Shape 128"/>
          <p:cNvSpPr txBox="1">
            <a:spLocks noGrp="1"/>
          </p:cNvSpPr>
          <p:nvPr>
            <p:ph type="body" idx="1"/>
          </p:nvPr>
        </p:nvSpPr>
        <p:spPr>
          <a:xfrm>
            <a:off x="731841" y="725439"/>
            <a:ext cx="4177800" cy="1492798"/>
          </a:xfrm>
          <a:prstGeom prst="rect">
            <a:avLst/>
          </a:prstGeom>
          <a:noFill/>
          <a:ln w="101600" cap="flat" cmpd="sng">
            <a:solidFill>
              <a:srgbClr val="236192"/>
            </a:solidFill>
            <a:prstDash val="solid"/>
            <a:miter/>
            <a:headEnd type="none" w="med" len="med"/>
            <a:tailEnd type="none" w="med" len="med"/>
          </a:ln>
        </p:spPr>
        <p:txBody>
          <a:bodyPr lIns="91425" tIns="91425" rIns="91425" bIns="91425" anchor="t" anchorCtr="0"/>
          <a:lstStyle>
            <a:lvl1pPr marL="0" marR="0" lvl="0" indent="0" algn="l" rtl="0">
              <a:lnSpc>
                <a:spcPct val="100000"/>
              </a:lnSpc>
              <a:spcBef>
                <a:spcPts val="0"/>
              </a:spcBef>
              <a:spcAft>
                <a:spcPts val="0"/>
              </a:spcAft>
              <a:buClr>
                <a:srgbClr val="236192"/>
              </a:buClr>
              <a:buFont typeface="Arial"/>
              <a:buNone/>
              <a:defRPr sz="55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body" idx="2"/>
          </p:nvPr>
        </p:nvSpPr>
        <p:spPr>
          <a:xfrm>
            <a:off x="698252" y="2291525"/>
            <a:ext cx="3887698" cy="3042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000000"/>
              </a:buClr>
              <a:buFont typeface="Arial"/>
              <a:buNone/>
              <a:defRPr sz="1800" b="1" i="0" u="none" strike="noStrike" cap="none">
                <a:solidFill>
                  <a:srgbClr val="000000"/>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body" idx="3"/>
          </p:nvPr>
        </p:nvSpPr>
        <p:spPr>
          <a:xfrm>
            <a:off x="698064" y="2582108"/>
            <a:ext cx="3887698" cy="2694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body" idx="4"/>
          </p:nvPr>
        </p:nvSpPr>
        <p:spPr>
          <a:xfrm>
            <a:off x="698064" y="2851383"/>
            <a:ext cx="3887698" cy="2291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accent2"/>
              </a:buClr>
              <a:buFont typeface="Arial"/>
              <a:buNone/>
              <a:defRPr sz="1400" b="1" i="0" u="none" strike="noStrike" cap="none">
                <a:solidFill>
                  <a:schemeClr val="accent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body" idx="5"/>
          </p:nvPr>
        </p:nvSpPr>
        <p:spPr>
          <a:xfrm>
            <a:off x="0" y="206426"/>
            <a:ext cx="3679800" cy="566400"/>
          </a:xfrm>
          <a:prstGeom prst="rect">
            <a:avLst/>
          </a:prstGeom>
          <a:solidFill>
            <a:srgbClr val="236192"/>
          </a:solidFill>
          <a:ln>
            <a:noFill/>
          </a:ln>
        </p:spPr>
        <p:txBody>
          <a:bodyPr lIns="91425" tIns="91425" rIns="91425" bIns="91425" anchor="t" anchorCtr="0"/>
          <a:lstStyle>
            <a:lvl1pPr marL="0" marR="0" lvl="0"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3" name="Shape 133" descr="ppt-because-tag.psd"/>
          <p:cNvPicPr preferRelativeResize="0"/>
          <p:nvPr/>
        </p:nvPicPr>
        <p:blipFill rotWithShape="1">
          <a:blip r:embed="rId2">
            <a:alphaModFix/>
          </a:blip>
          <a:srcRect/>
          <a:stretch/>
        </p:blipFill>
        <p:spPr>
          <a:xfrm>
            <a:off x="918633" y="3491512"/>
            <a:ext cx="8217000" cy="607800"/>
          </a:xfrm>
          <a:prstGeom prst="rect">
            <a:avLst/>
          </a:prstGeom>
          <a:noFill/>
          <a:ln>
            <a:noFill/>
          </a:ln>
        </p:spPr>
      </p:pic>
      <p:pic>
        <p:nvPicPr>
          <p:cNvPr id="134" name="Shape 134" descr="OCLC_H_PMS.eps"/>
          <p:cNvPicPr preferRelativeResize="0"/>
          <p:nvPr/>
        </p:nvPicPr>
        <p:blipFill rotWithShape="1">
          <a:blip r:embed="rId3">
            <a:alphaModFix/>
          </a:blip>
          <a:srcRect/>
          <a:stretch/>
        </p:blipFill>
        <p:spPr>
          <a:xfrm>
            <a:off x="7377452" y="4379980"/>
            <a:ext cx="1498198" cy="488099"/>
          </a:xfrm>
          <a:prstGeom prst="rect">
            <a:avLst/>
          </a:prstGeom>
          <a:noFill/>
          <a:ln>
            <a:noFill/>
          </a:ln>
        </p:spPr>
      </p:pic>
      <p:pic>
        <p:nvPicPr>
          <p:cNvPr id="135" name="Shape 135"/>
          <p:cNvPicPr preferRelativeResize="0"/>
          <p:nvPr/>
        </p:nvPicPr>
        <p:blipFill rotWithShape="1">
          <a:blip r:embed="rId4">
            <a:alphaModFix/>
          </a:blip>
          <a:srcRect/>
          <a:stretch/>
        </p:blipFill>
        <p:spPr>
          <a:xfrm>
            <a:off x="226139" y="4475989"/>
            <a:ext cx="608998" cy="32459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peaker Intro">
    <p:spTree>
      <p:nvGrpSpPr>
        <p:cNvPr id="1" name="Shape 136"/>
        <p:cNvGrpSpPr/>
        <p:nvPr/>
      </p:nvGrpSpPr>
      <p:grpSpPr>
        <a:xfrm>
          <a:off x="0" y="0"/>
          <a:ext cx="0" cy="0"/>
          <a:chOff x="0" y="0"/>
          <a:chExt cx="0" cy="0"/>
        </a:xfrm>
      </p:grpSpPr>
      <p:sp>
        <p:nvSpPr>
          <p:cNvPr id="137" name="Shape 137"/>
          <p:cNvSpPr>
            <a:spLocks noGrp="1"/>
          </p:cNvSpPr>
          <p:nvPr>
            <p:ph type="pic" idx="2"/>
          </p:nvPr>
        </p:nvSpPr>
        <p:spPr>
          <a:xfrm>
            <a:off x="882653" y="1493045"/>
            <a:ext cx="2015999" cy="19286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Shape 138"/>
          <p:cNvSpPr/>
          <p:nvPr/>
        </p:nvSpPr>
        <p:spPr>
          <a:xfrm rot="5400000">
            <a:off x="-524200" y="2014912"/>
            <a:ext cx="1931100" cy="8826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39" name="Shape 139"/>
          <p:cNvSpPr txBox="1">
            <a:spLocks noGrp="1"/>
          </p:cNvSpPr>
          <p:nvPr>
            <p:ph type="body" idx="1"/>
          </p:nvPr>
        </p:nvSpPr>
        <p:spPr>
          <a:xfrm>
            <a:off x="3416307" y="2073400"/>
            <a:ext cx="5727599" cy="638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40" name="Shape 140"/>
          <p:cNvCxnSpPr/>
          <p:nvPr/>
        </p:nvCxnSpPr>
        <p:spPr>
          <a:xfrm>
            <a:off x="3416301" y="2712525"/>
            <a:ext cx="5727599" cy="0"/>
          </a:xfrm>
          <a:prstGeom prst="straightConnector1">
            <a:avLst/>
          </a:prstGeom>
          <a:noFill/>
          <a:ln w="19050" cap="flat" cmpd="sng">
            <a:solidFill>
              <a:srgbClr val="3F3F3F"/>
            </a:solidFill>
            <a:prstDash val="solid"/>
            <a:round/>
            <a:headEnd type="none" w="med" len="med"/>
            <a:tailEnd type="none" w="med" len="med"/>
          </a:ln>
        </p:spPr>
      </p:cxnSp>
      <p:sp>
        <p:nvSpPr>
          <p:cNvPr id="141" name="Shape 141"/>
          <p:cNvSpPr txBox="1">
            <a:spLocks noGrp="1"/>
          </p:cNvSpPr>
          <p:nvPr>
            <p:ph type="body" idx="3"/>
          </p:nvPr>
        </p:nvSpPr>
        <p:spPr>
          <a:xfrm>
            <a:off x="3416301" y="1490662"/>
            <a:ext cx="5727599" cy="4880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body" idx="4"/>
          </p:nvPr>
        </p:nvSpPr>
        <p:spPr>
          <a:xfrm>
            <a:off x="882650" y="1493044"/>
            <a:ext cx="162000" cy="1928699"/>
          </a:xfrm>
          <a:prstGeom prst="rect">
            <a:avLst/>
          </a:prstGeom>
          <a:solidFill>
            <a:srgbClr val="236192">
              <a:alpha val="70980"/>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Speaker Intro">
    <p:spTree>
      <p:nvGrpSpPr>
        <p:cNvPr id="1" name="Shape 143"/>
        <p:cNvGrpSpPr/>
        <p:nvPr/>
      </p:nvGrpSpPr>
      <p:grpSpPr>
        <a:xfrm>
          <a:off x="0" y="0"/>
          <a:ext cx="0" cy="0"/>
          <a:chOff x="0" y="0"/>
          <a:chExt cx="0" cy="0"/>
        </a:xfrm>
      </p:grpSpPr>
      <p:sp>
        <p:nvSpPr>
          <p:cNvPr id="144" name="Shape 144"/>
          <p:cNvSpPr>
            <a:spLocks noGrp="1"/>
          </p:cNvSpPr>
          <p:nvPr>
            <p:ph type="pic" idx="2"/>
          </p:nvPr>
        </p:nvSpPr>
        <p:spPr>
          <a:xfrm>
            <a:off x="882653" y="590743"/>
            <a:ext cx="2015999" cy="19286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5" name="Shape 145"/>
          <p:cNvSpPr/>
          <p:nvPr/>
        </p:nvSpPr>
        <p:spPr>
          <a:xfrm rot="5400000">
            <a:off x="-524200" y="1112612"/>
            <a:ext cx="1931100" cy="8826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46" name="Shape 146"/>
          <p:cNvSpPr txBox="1">
            <a:spLocks noGrp="1"/>
          </p:cNvSpPr>
          <p:nvPr>
            <p:ph type="body" idx="1"/>
          </p:nvPr>
        </p:nvSpPr>
        <p:spPr>
          <a:xfrm>
            <a:off x="3416307" y="1171099"/>
            <a:ext cx="5727599" cy="638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47" name="Shape 147"/>
          <p:cNvCxnSpPr/>
          <p:nvPr/>
        </p:nvCxnSpPr>
        <p:spPr>
          <a:xfrm>
            <a:off x="3416301" y="1810225"/>
            <a:ext cx="5727599" cy="0"/>
          </a:xfrm>
          <a:prstGeom prst="straightConnector1">
            <a:avLst/>
          </a:prstGeom>
          <a:noFill/>
          <a:ln w="19050" cap="flat" cmpd="sng">
            <a:solidFill>
              <a:srgbClr val="3F3F3F"/>
            </a:solidFill>
            <a:prstDash val="solid"/>
            <a:round/>
            <a:headEnd type="none" w="med" len="med"/>
            <a:tailEnd type="none" w="med" len="med"/>
          </a:ln>
        </p:spPr>
      </p:cxnSp>
      <p:sp>
        <p:nvSpPr>
          <p:cNvPr id="148" name="Shape 148"/>
          <p:cNvSpPr txBox="1">
            <a:spLocks noGrp="1"/>
          </p:cNvSpPr>
          <p:nvPr>
            <p:ph type="body" idx="3"/>
          </p:nvPr>
        </p:nvSpPr>
        <p:spPr>
          <a:xfrm>
            <a:off x="3416301" y="588364"/>
            <a:ext cx="5727599" cy="4880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body" idx="4"/>
          </p:nvPr>
        </p:nvSpPr>
        <p:spPr>
          <a:xfrm>
            <a:off x="882650" y="590741"/>
            <a:ext cx="162000" cy="1928699"/>
          </a:xfrm>
          <a:prstGeom prst="rect">
            <a:avLst/>
          </a:prstGeom>
          <a:solidFill>
            <a:srgbClr val="236192">
              <a:alpha val="70980"/>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0" name="Shape 150"/>
          <p:cNvSpPr>
            <a:spLocks noGrp="1"/>
          </p:cNvSpPr>
          <p:nvPr>
            <p:ph type="pic" idx="5"/>
          </p:nvPr>
        </p:nvSpPr>
        <p:spPr>
          <a:xfrm>
            <a:off x="882653" y="2873891"/>
            <a:ext cx="2015999" cy="19286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1" name="Shape 151"/>
          <p:cNvSpPr/>
          <p:nvPr/>
        </p:nvSpPr>
        <p:spPr>
          <a:xfrm rot="5400000">
            <a:off x="-524200" y="3395759"/>
            <a:ext cx="1931100" cy="8826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52" name="Shape 152"/>
          <p:cNvSpPr txBox="1">
            <a:spLocks noGrp="1"/>
          </p:cNvSpPr>
          <p:nvPr>
            <p:ph type="body" idx="6"/>
          </p:nvPr>
        </p:nvSpPr>
        <p:spPr>
          <a:xfrm>
            <a:off x="3416307" y="3454248"/>
            <a:ext cx="5727599" cy="638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53" name="Shape 153"/>
          <p:cNvCxnSpPr/>
          <p:nvPr/>
        </p:nvCxnSpPr>
        <p:spPr>
          <a:xfrm>
            <a:off x="3416301" y="4093376"/>
            <a:ext cx="5727599" cy="0"/>
          </a:xfrm>
          <a:prstGeom prst="straightConnector1">
            <a:avLst/>
          </a:prstGeom>
          <a:noFill/>
          <a:ln w="19050" cap="flat" cmpd="sng">
            <a:solidFill>
              <a:srgbClr val="3F3F3F"/>
            </a:solidFill>
            <a:prstDash val="solid"/>
            <a:round/>
            <a:headEnd type="none" w="med" len="med"/>
            <a:tailEnd type="none" w="med" len="med"/>
          </a:ln>
        </p:spPr>
      </p:cxnSp>
      <p:sp>
        <p:nvSpPr>
          <p:cNvPr id="154" name="Shape 154"/>
          <p:cNvSpPr txBox="1">
            <a:spLocks noGrp="1"/>
          </p:cNvSpPr>
          <p:nvPr>
            <p:ph type="body" idx="7"/>
          </p:nvPr>
        </p:nvSpPr>
        <p:spPr>
          <a:xfrm>
            <a:off x="3416301" y="2871509"/>
            <a:ext cx="5727599" cy="4880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body" idx="8"/>
          </p:nvPr>
        </p:nvSpPr>
        <p:spPr>
          <a:xfrm>
            <a:off x="882650" y="2873891"/>
            <a:ext cx="162000" cy="1928699"/>
          </a:xfrm>
          <a:prstGeom prst="rect">
            <a:avLst/>
          </a:prstGeom>
          <a:solidFill>
            <a:srgbClr val="236192">
              <a:alpha val="70980"/>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ontent- Header">
    <p:spTree>
      <p:nvGrpSpPr>
        <p:cNvPr id="1" name="Shape 156"/>
        <p:cNvGrpSpPr/>
        <p:nvPr/>
      </p:nvGrpSpPr>
      <p:grpSpPr>
        <a:xfrm>
          <a:off x="0" y="0"/>
          <a:ext cx="0" cy="0"/>
          <a:chOff x="0" y="0"/>
          <a:chExt cx="0" cy="0"/>
        </a:xfrm>
      </p:grpSpPr>
      <p:sp>
        <p:nvSpPr>
          <p:cNvPr id="157" name="Shape 157"/>
          <p:cNvSpPr/>
          <p:nvPr/>
        </p:nvSpPr>
        <p:spPr>
          <a:xfrm>
            <a:off x="0" y="4686300"/>
            <a:ext cx="2209799"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58" name="Shape 158"/>
          <p:cNvSpPr/>
          <p:nvPr/>
        </p:nvSpPr>
        <p:spPr>
          <a:xfrm>
            <a:off x="2209800" y="4686300"/>
            <a:ext cx="1060500"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59" name="Shape 159"/>
          <p:cNvSpPr/>
          <p:nvPr/>
        </p:nvSpPr>
        <p:spPr>
          <a:xfrm>
            <a:off x="3270250" y="4686300"/>
            <a:ext cx="5873700"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60" name="Shape 160"/>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2"/>
              </a:buClr>
              <a:buFont typeface="Arial"/>
              <a:buNone/>
              <a:defRPr sz="3600" b="1" i="0" u="none" strike="noStrike" cap="none">
                <a:solidFill>
                  <a:schemeClr val="dk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61" name="Shape 161"/>
          <p:cNvPicPr preferRelativeResize="0"/>
          <p:nvPr/>
        </p:nvPicPr>
        <p:blipFill rotWithShape="1">
          <a:blip r:embed="rId2">
            <a:alphaModFix/>
          </a:blip>
          <a:srcRect/>
          <a:stretch/>
        </p:blipFill>
        <p:spPr>
          <a:xfrm>
            <a:off x="8310053" y="4817244"/>
            <a:ext cx="687300" cy="21869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t - Bar">
    <p:spTree>
      <p:nvGrpSpPr>
        <p:cNvPr id="1" name="Shape 162"/>
        <p:cNvGrpSpPr/>
        <p:nvPr/>
      </p:nvGrpSpPr>
      <p:grpSpPr>
        <a:xfrm>
          <a:off x="0" y="0"/>
          <a:ext cx="0" cy="0"/>
          <a:chOff x="0" y="0"/>
          <a:chExt cx="0" cy="0"/>
        </a:xfrm>
      </p:grpSpPr>
      <p:sp>
        <p:nvSpPr>
          <p:cNvPr id="163" name="Shape 163"/>
          <p:cNvSpPr/>
          <p:nvPr/>
        </p:nvSpPr>
        <p:spPr>
          <a:xfrm>
            <a:off x="0" y="4686300"/>
            <a:ext cx="2209799"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64" name="Shape 164"/>
          <p:cNvSpPr/>
          <p:nvPr/>
        </p:nvSpPr>
        <p:spPr>
          <a:xfrm>
            <a:off x="2209800" y="4686300"/>
            <a:ext cx="1060500"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65" name="Shape 165"/>
          <p:cNvSpPr/>
          <p:nvPr/>
        </p:nvSpPr>
        <p:spPr>
          <a:xfrm>
            <a:off x="3270250" y="4686300"/>
            <a:ext cx="5873700"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pic>
        <p:nvPicPr>
          <p:cNvPr id="166" name="Shape 166"/>
          <p:cNvPicPr preferRelativeResize="0"/>
          <p:nvPr/>
        </p:nvPicPr>
        <p:blipFill rotWithShape="1">
          <a:blip r:embed="rId2">
            <a:alphaModFix/>
          </a:blip>
          <a:srcRect/>
          <a:stretch/>
        </p:blipFill>
        <p:spPr>
          <a:xfrm>
            <a:off x="8310053" y="4817244"/>
            <a:ext cx="687300" cy="2186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New Section">
    <p:spTree>
      <p:nvGrpSpPr>
        <p:cNvPr id="1" name="Shape 23"/>
        <p:cNvGrpSpPr/>
        <p:nvPr/>
      </p:nvGrpSpPr>
      <p:grpSpPr>
        <a:xfrm>
          <a:off x="0" y="0"/>
          <a:ext cx="0" cy="0"/>
          <a:chOff x="0" y="0"/>
          <a:chExt cx="0" cy="0"/>
        </a:xfrm>
      </p:grpSpPr>
      <p:sp>
        <p:nvSpPr>
          <p:cNvPr id="24" name="Shape 24"/>
          <p:cNvSpPr/>
          <p:nvPr/>
        </p:nvSpPr>
        <p:spPr>
          <a:xfrm>
            <a:off x="0" y="0"/>
            <a:ext cx="9144000" cy="5143499"/>
          </a:xfrm>
          <a:prstGeom prst="rect">
            <a:avLst/>
          </a:prstGeom>
          <a:solidFill>
            <a:srgbClr val="00AFD7"/>
          </a:solidFill>
          <a:ln w="9525" cap="flat" cmpd="sng">
            <a:solidFill>
              <a:srgbClr val="00ADD7"/>
            </a:solidFill>
            <a:prstDash val="solid"/>
            <a:round/>
            <a:headEnd type="none" w="med" len="med"/>
            <a:tailEnd type="none" w="med" len="med"/>
          </a:ln>
          <a:effectLst>
            <a:outerShdw blurRad="39999" dist="23000" dir="5400000" rotWithShape="0">
              <a:srgbClr val="000000">
                <a:alpha val="34117"/>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25" name="Shape 25"/>
          <p:cNvSpPr txBox="1">
            <a:spLocks noGrp="1"/>
          </p:cNvSpPr>
          <p:nvPr>
            <p:ph type="body" idx="1"/>
          </p:nvPr>
        </p:nvSpPr>
        <p:spPr>
          <a:xfrm>
            <a:off x="315259" y="831062"/>
            <a:ext cx="8174036" cy="701152"/>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lstStyle>
            <a:lvl1pPr marL="0" marR="0" lvl="0" indent="0" algn="l" rtl="0">
              <a:lnSpc>
                <a:spcPct val="100000"/>
              </a:lnSpc>
              <a:spcBef>
                <a:spcPts val="720"/>
              </a:spcBef>
              <a:spcAft>
                <a:spcPts val="0"/>
              </a:spcAft>
              <a:buClr>
                <a:schemeClr val="lt1"/>
              </a:buClr>
              <a:buFont typeface="Arial"/>
              <a:buNone/>
              <a:defRPr sz="3600" b="1"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2"/>
          </p:nvPr>
        </p:nvSpPr>
        <p:spPr>
          <a:xfrm>
            <a:off x="176213" y="638175"/>
            <a:ext cx="265113" cy="4505325"/>
          </a:xfrm>
          <a:prstGeom prst="rect">
            <a:avLst/>
          </a:prstGeom>
          <a:solidFill>
            <a:srgbClr val="00AFD7"/>
          </a:solid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3"/>
          </p:nvPr>
        </p:nvSpPr>
        <p:spPr>
          <a:xfrm>
            <a:off x="8411956" y="638177"/>
            <a:ext cx="265113" cy="4074628"/>
          </a:xfrm>
          <a:prstGeom prst="rect">
            <a:avLst/>
          </a:prstGeom>
          <a:solidFill>
            <a:srgbClr val="00AFD7"/>
          </a:solid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8" name="Shape 28"/>
          <p:cNvPicPr preferRelativeResize="0"/>
          <p:nvPr/>
        </p:nvPicPr>
        <p:blipFill rotWithShape="1">
          <a:blip r:embed="rId2">
            <a:alphaModFix/>
          </a:blip>
          <a:srcRect/>
          <a:stretch/>
        </p:blipFill>
        <p:spPr>
          <a:xfrm>
            <a:off x="8310053" y="4817244"/>
            <a:ext cx="687170" cy="21871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Blank">
    <p:spTree>
      <p:nvGrpSpPr>
        <p:cNvPr id="1" name="Shape 167"/>
        <p:cNvGrpSpPr/>
        <p:nvPr/>
      </p:nvGrpSpPr>
      <p:grpSpPr>
        <a:xfrm>
          <a:off x="0" y="0"/>
          <a:ext cx="0" cy="0"/>
          <a:chOff x="0" y="0"/>
          <a:chExt cx="0" cy="0"/>
        </a:xfrm>
      </p:grpSpPr>
      <p:pic>
        <p:nvPicPr>
          <p:cNvPr id="168" name="Shape 168" descr="OCLC_H_PMS.eps"/>
          <p:cNvPicPr preferRelativeResize="0"/>
          <p:nvPr/>
        </p:nvPicPr>
        <p:blipFill rotWithShape="1">
          <a:blip r:embed="rId2">
            <a:alphaModFix/>
          </a:blip>
          <a:srcRect/>
          <a:stretch/>
        </p:blipFill>
        <p:spPr>
          <a:xfrm>
            <a:off x="8236925" y="4760705"/>
            <a:ext cx="723299" cy="2406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Full page image">
    <p:spTree>
      <p:nvGrpSpPr>
        <p:cNvPr id="1" name="Shape 169"/>
        <p:cNvGrpSpPr/>
        <p:nvPr/>
      </p:nvGrpSpPr>
      <p:grpSpPr>
        <a:xfrm>
          <a:off x="0" y="0"/>
          <a:ext cx="0" cy="0"/>
          <a:chOff x="0" y="0"/>
          <a:chExt cx="0" cy="0"/>
        </a:xfrm>
      </p:grpSpPr>
      <p:sp>
        <p:nvSpPr>
          <p:cNvPr id="170" name="Shape 170"/>
          <p:cNvSpPr>
            <a:spLocks noGrp="1"/>
          </p:cNvSpPr>
          <p:nvPr>
            <p:ph type="pic" idx="2"/>
          </p:nvPr>
        </p:nvSpPr>
        <p:spPr>
          <a:xfrm>
            <a:off x="0" y="0"/>
            <a:ext cx="9144000" cy="5143499"/>
          </a:xfrm>
          <a:prstGeom prst="rect">
            <a:avLst/>
          </a:prstGeom>
          <a:noFill/>
          <a:ln>
            <a:noFill/>
          </a:ln>
        </p:spPr>
        <p:txBody>
          <a:bodyPr lIns="91425" tIns="91425" rIns="91425" bIns="91425" anchor="ctr" anchorCtr="0"/>
          <a:lstStyle>
            <a:lvl1pPr marL="0" marR="0" lvl="0" indent="0" algn="l" rtl="0">
              <a:lnSpc>
                <a:spcPct val="100000"/>
              </a:lnSpc>
              <a:spcBef>
                <a:spcPts val="380"/>
              </a:spcBef>
              <a:spcAft>
                <a:spcPts val="0"/>
              </a:spcAft>
              <a:buClr>
                <a:schemeClr val="dk1"/>
              </a:buClr>
              <a:buFont typeface="Arial"/>
              <a:buNone/>
              <a:defRPr sz="1900" b="0" i="0" u="none" strike="noStrike" cap="none">
                <a:solidFill>
                  <a:schemeClr val="dk1"/>
                </a:solidFill>
                <a:latin typeface="Arial"/>
                <a:ea typeface="Arial"/>
                <a:cs typeface="Arial"/>
                <a:sym typeface="Arial"/>
              </a:defRPr>
            </a:lvl1pPr>
            <a:lvl2pPr marL="457200" marR="0" lvl="1"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1" name="Shape 171"/>
          <p:cNvSpPr txBox="1">
            <a:spLocks noGrp="1"/>
          </p:cNvSpPr>
          <p:nvPr>
            <p:ph type="body" idx="1"/>
          </p:nvPr>
        </p:nvSpPr>
        <p:spPr>
          <a:xfrm>
            <a:off x="7583489" y="-15477"/>
            <a:ext cx="433500" cy="5174398"/>
          </a:xfrm>
          <a:prstGeom prst="rect">
            <a:avLst/>
          </a:prstGeom>
          <a:solidFill>
            <a:schemeClr val="accent1">
              <a:alpha val="77254"/>
            </a:scheme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2" name="Shape 172"/>
          <p:cNvSpPr txBox="1">
            <a:spLocks noGrp="1"/>
          </p:cNvSpPr>
          <p:nvPr>
            <p:ph type="body" idx="3"/>
          </p:nvPr>
        </p:nvSpPr>
        <p:spPr>
          <a:xfrm>
            <a:off x="8016878" y="-15477"/>
            <a:ext cx="1127099" cy="5174398"/>
          </a:xfrm>
          <a:prstGeom prst="rect">
            <a:avLst/>
          </a:prstGeom>
          <a:solidFill>
            <a:schemeClr val="accent1"/>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3" name="Shape 173"/>
          <p:cNvSpPr txBox="1">
            <a:spLocks noGrp="1"/>
          </p:cNvSpPr>
          <p:nvPr>
            <p:ph type="body" idx="4"/>
          </p:nvPr>
        </p:nvSpPr>
        <p:spPr>
          <a:xfrm>
            <a:off x="-14111" y="3748282"/>
            <a:ext cx="6153000" cy="715499"/>
          </a:xfrm>
          <a:prstGeom prst="rect">
            <a:avLst/>
          </a:prstGeom>
          <a:solidFill>
            <a:schemeClr val="lt1"/>
          </a:solidFill>
          <a:ln>
            <a:noFill/>
          </a:ln>
        </p:spPr>
        <p:txBody>
          <a:bodyPr lIns="91425" tIns="91425" rIns="91425" bIns="91425" anchor="t" anchorCtr="0"/>
          <a:lstStyle>
            <a:lvl1pPr marL="0" marR="0" lvl="0" indent="0" algn="l" rtl="0">
              <a:lnSpc>
                <a:spcPct val="100000"/>
              </a:lnSpc>
              <a:spcBef>
                <a:spcPts val="480"/>
              </a:spcBef>
              <a:spcAft>
                <a:spcPts val="0"/>
              </a:spcAft>
              <a:buClr>
                <a:srgbClr val="236192"/>
              </a:buClr>
              <a:buFont typeface="Arial"/>
              <a:buNone/>
              <a:defRPr sz="24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body" idx="5"/>
          </p:nvPr>
        </p:nvSpPr>
        <p:spPr>
          <a:xfrm>
            <a:off x="534916" y="4085464"/>
            <a:ext cx="5610300" cy="2643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75" name="Shape 175"/>
          <p:cNvPicPr preferRelativeResize="0"/>
          <p:nvPr/>
        </p:nvPicPr>
        <p:blipFill rotWithShape="1">
          <a:blip r:embed="rId2">
            <a:alphaModFix/>
          </a:blip>
          <a:srcRect/>
          <a:stretch/>
        </p:blipFill>
        <p:spPr>
          <a:xfrm>
            <a:off x="8310053" y="4817244"/>
            <a:ext cx="687300" cy="21869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losing Slide - 1">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240430" y="194731"/>
            <a:ext cx="3981000" cy="780897"/>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rgbClr val="236192"/>
              </a:buClr>
              <a:buFont typeface="Arial"/>
              <a:buNone/>
              <a:defRPr sz="32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body" idx="2"/>
          </p:nvPr>
        </p:nvSpPr>
        <p:spPr>
          <a:xfrm>
            <a:off x="240613" y="990754"/>
            <a:ext cx="3887698" cy="3042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9" name="Shape 179"/>
          <p:cNvSpPr txBox="1">
            <a:spLocks noGrp="1"/>
          </p:cNvSpPr>
          <p:nvPr>
            <p:ph type="body" idx="3"/>
          </p:nvPr>
        </p:nvSpPr>
        <p:spPr>
          <a:xfrm>
            <a:off x="240430" y="1267825"/>
            <a:ext cx="3887698" cy="2694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body" idx="4"/>
          </p:nvPr>
        </p:nvSpPr>
        <p:spPr>
          <a:xfrm>
            <a:off x="240430" y="1508233"/>
            <a:ext cx="3887698" cy="2291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236192"/>
              </a:buClr>
              <a:buFont typeface="Arial"/>
              <a:buNone/>
              <a:defRPr sz="14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81" name="Shape 181" descr="ppt-because-pattern.psd"/>
          <p:cNvPicPr preferRelativeResize="0"/>
          <p:nvPr/>
        </p:nvPicPr>
        <p:blipFill rotWithShape="1">
          <a:blip r:embed="rId2">
            <a:alphaModFix/>
          </a:blip>
          <a:srcRect b="6983"/>
          <a:stretch/>
        </p:blipFill>
        <p:spPr>
          <a:xfrm>
            <a:off x="4546828" y="0"/>
            <a:ext cx="4597200" cy="4081798"/>
          </a:xfrm>
          <a:prstGeom prst="rect">
            <a:avLst/>
          </a:prstGeom>
          <a:noFill/>
          <a:ln>
            <a:noFill/>
          </a:ln>
        </p:spPr>
      </p:pic>
      <p:sp>
        <p:nvSpPr>
          <p:cNvPr id="182" name="Shape 182"/>
          <p:cNvSpPr/>
          <p:nvPr/>
        </p:nvSpPr>
        <p:spPr>
          <a:xfrm rot="10800000">
            <a:off x="11337" y="3929485"/>
            <a:ext cx="9144000" cy="1797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1800" b="0" i="0" u="none" strike="noStrike" cap="none">
              <a:solidFill>
                <a:srgbClr val="3D527F"/>
              </a:solidFill>
              <a:latin typeface="Calibri"/>
              <a:ea typeface="Calibri"/>
              <a:cs typeface="Calibri"/>
              <a:sym typeface="Calibri"/>
            </a:endParaRPr>
          </a:p>
        </p:txBody>
      </p:sp>
      <p:pic>
        <p:nvPicPr>
          <p:cNvPr id="183" name="Shape 183" descr="OCLC_H_PMS.eps"/>
          <p:cNvPicPr preferRelativeResize="0"/>
          <p:nvPr/>
        </p:nvPicPr>
        <p:blipFill rotWithShape="1">
          <a:blip r:embed="rId3">
            <a:alphaModFix/>
          </a:blip>
          <a:srcRect/>
          <a:stretch/>
        </p:blipFill>
        <p:spPr>
          <a:xfrm>
            <a:off x="7377452" y="4379980"/>
            <a:ext cx="1498198" cy="488099"/>
          </a:xfrm>
          <a:prstGeom prst="rect">
            <a:avLst/>
          </a:prstGeom>
          <a:noFill/>
          <a:ln>
            <a:noFill/>
          </a:ln>
        </p:spPr>
      </p:pic>
      <p:pic>
        <p:nvPicPr>
          <p:cNvPr id="184" name="Shape 184"/>
          <p:cNvPicPr preferRelativeResize="0"/>
          <p:nvPr/>
        </p:nvPicPr>
        <p:blipFill rotWithShape="1">
          <a:blip r:embed="rId4">
            <a:alphaModFix/>
          </a:blip>
          <a:srcRect b="5031"/>
          <a:stretch/>
        </p:blipFill>
        <p:spPr>
          <a:xfrm>
            <a:off x="240429" y="4456548"/>
            <a:ext cx="625499" cy="300300"/>
          </a:xfrm>
          <a:prstGeom prst="rect">
            <a:avLst/>
          </a:prstGeom>
          <a:noFill/>
          <a:ln>
            <a:noFill/>
          </a:ln>
        </p:spPr>
      </p:pic>
      <p:pic>
        <p:nvPicPr>
          <p:cNvPr id="185" name="Shape 185"/>
          <p:cNvPicPr preferRelativeResize="0"/>
          <p:nvPr/>
        </p:nvPicPr>
        <p:blipFill rotWithShape="1">
          <a:blip r:embed="rId5">
            <a:alphaModFix/>
          </a:blip>
          <a:srcRect/>
          <a:stretch/>
        </p:blipFill>
        <p:spPr>
          <a:xfrm>
            <a:off x="226139" y="4475989"/>
            <a:ext cx="608998" cy="3245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ent- Bullet">
    <p:spTree>
      <p:nvGrpSpPr>
        <p:cNvPr id="1" name="Shape 29"/>
        <p:cNvGrpSpPr/>
        <p:nvPr/>
      </p:nvGrpSpPr>
      <p:grpSpPr>
        <a:xfrm>
          <a:off x="0" y="0"/>
          <a:ext cx="0" cy="0"/>
          <a:chOff x="0" y="0"/>
          <a:chExt cx="0" cy="0"/>
        </a:xfrm>
      </p:grpSpPr>
      <p:sp>
        <p:nvSpPr>
          <p:cNvPr id="30" name="Shape 30"/>
          <p:cNvSpPr/>
          <p:nvPr/>
        </p:nvSpPr>
        <p:spPr>
          <a:xfrm>
            <a:off x="0" y="4686300"/>
            <a:ext cx="2209801"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31" name="Shape 31"/>
          <p:cNvSpPr/>
          <p:nvPr/>
        </p:nvSpPr>
        <p:spPr>
          <a:xfrm>
            <a:off x="2209800" y="4686300"/>
            <a:ext cx="1060447"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32" name="Shape 32"/>
          <p:cNvSpPr/>
          <p:nvPr/>
        </p:nvSpPr>
        <p:spPr>
          <a:xfrm>
            <a:off x="6880088" y="4686300"/>
            <a:ext cx="2263912"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3D527F"/>
              </a:buClr>
              <a:buSzPct val="25000"/>
              <a:buFont typeface="Arial"/>
              <a:buNone/>
            </a:pPr>
            <a:fld id="{00000000-1234-1234-1234-123412341234}" type="slidenum">
              <a:rPr lang="en-US" sz="1800" b="0" i="0" u="none" strike="noStrike" cap="none">
                <a:solidFill>
                  <a:srgbClr val="3D527F"/>
                </a:solidFill>
                <a:latin typeface="Arial"/>
                <a:ea typeface="Arial"/>
                <a:cs typeface="Arial"/>
                <a:sym typeface="Arial"/>
              </a:rPr>
              <a:t>‹#›</a:t>
            </a:fld>
            <a:endParaRPr lang="en-US" sz="1800" b="0" i="0" u="none" strike="noStrike" cap="none">
              <a:solidFill>
                <a:srgbClr val="3D527F"/>
              </a:solidFill>
              <a:latin typeface="Arial"/>
              <a:ea typeface="Arial"/>
              <a:cs typeface="Arial"/>
              <a:sym typeface="Arial"/>
            </a:endParaRPr>
          </a:p>
        </p:txBody>
      </p:sp>
      <p:sp>
        <p:nvSpPr>
          <p:cNvPr id="33" name="Shape 33"/>
          <p:cNvSpPr txBox="1">
            <a:spLocks noGrp="1"/>
          </p:cNvSpPr>
          <p:nvPr>
            <p:ph type="body" idx="1"/>
          </p:nvPr>
        </p:nvSpPr>
        <p:spPr>
          <a:xfrm>
            <a:off x="340787" y="343304"/>
            <a:ext cx="8439147" cy="686442"/>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2"/>
              </a:buClr>
              <a:buFont typeface="Arial"/>
              <a:buNone/>
              <a:defRPr sz="3600" b="1" i="0" u="none" strike="noStrike" cap="none">
                <a:solidFill>
                  <a:schemeClr val="dk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4" name="Shape 34"/>
          <p:cNvPicPr preferRelativeResize="0"/>
          <p:nvPr/>
        </p:nvPicPr>
        <p:blipFill rotWithShape="1">
          <a:blip r:embed="rId2">
            <a:alphaModFix/>
          </a:blip>
          <a:srcRect/>
          <a:stretch/>
        </p:blipFill>
        <p:spPr>
          <a:xfrm>
            <a:off x="8310053" y="4817244"/>
            <a:ext cx="687170" cy="218718"/>
          </a:xfrm>
          <a:prstGeom prst="rect">
            <a:avLst/>
          </a:prstGeom>
          <a:noFill/>
          <a:ln>
            <a:noFill/>
          </a:ln>
        </p:spPr>
      </p:pic>
      <p:sp>
        <p:nvSpPr>
          <p:cNvPr id="35" name="Shape 35"/>
          <p:cNvSpPr txBox="1">
            <a:spLocks noGrp="1"/>
          </p:cNvSpPr>
          <p:nvPr>
            <p:ph type="body" idx="2"/>
          </p:nvPr>
        </p:nvSpPr>
        <p:spPr>
          <a:xfrm>
            <a:off x="341312" y="1030287"/>
            <a:ext cx="8439150" cy="3317875"/>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714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losing Slide - 2">
    <p:spTree>
      <p:nvGrpSpPr>
        <p:cNvPr id="1" name="Shape 36"/>
        <p:cNvGrpSpPr/>
        <p:nvPr/>
      </p:nvGrpSpPr>
      <p:grpSpPr>
        <a:xfrm>
          <a:off x="0" y="0"/>
          <a:ext cx="0" cy="0"/>
          <a:chOff x="0" y="0"/>
          <a:chExt cx="0" cy="0"/>
        </a:xfrm>
      </p:grpSpPr>
      <p:sp>
        <p:nvSpPr>
          <p:cNvPr id="37" name="Shape 37"/>
          <p:cNvSpPr/>
          <p:nvPr/>
        </p:nvSpPr>
        <p:spPr>
          <a:xfrm rot="-5400000">
            <a:off x="477189" y="3649321"/>
            <a:ext cx="607721" cy="2921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38" name="Shape 38"/>
          <p:cNvSpPr txBox="1"/>
          <p:nvPr/>
        </p:nvSpPr>
        <p:spPr>
          <a:xfrm>
            <a:off x="5924930" y="3722857"/>
            <a:ext cx="422275"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600" b="0" i="0" u="none" strike="noStrike" cap="none">
                <a:solidFill>
                  <a:schemeClr val="lt1"/>
                </a:solidFill>
                <a:latin typeface="Arial"/>
                <a:ea typeface="Arial"/>
                <a:cs typeface="Arial"/>
                <a:sym typeface="Arial"/>
              </a:rPr>
              <a:t>SM</a:t>
            </a:r>
          </a:p>
        </p:txBody>
      </p:sp>
      <p:sp>
        <p:nvSpPr>
          <p:cNvPr id="39" name="Shape 39"/>
          <p:cNvSpPr/>
          <p:nvPr/>
        </p:nvSpPr>
        <p:spPr>
          <a:xfrm>
            <a:off x="0" y="3491512"/>
            <a:ext cx="635001" cy="607721"/>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40" name="Shape 40"/>
          <p:cNvSpPr txBox="1">
            <a:spLocks noGrp="1"/>
          </p:cNvSpPr>
          <p:nvPr>
            <p:ph type="body" idx="1"/>
          </p:nvPr>
        </p:nvSpPr>
        <p:spPr>
          <a:xfrm>
            <a:off x="731841" y="725439"/>
            <a:ext cx="4177898" cy="1492716"/>
          </a:xfrm>
          <a:prstGeom prst="rect">
            <a:avLst/>
          </a:prstGeom>
          <a:noFill/>
          <a:ln w="101600" cap="flat" cmpd="sng">
            <a:solidFill>
              <a:srgbClr val="236192"/>
            </a:solidFill>
            <a:prstDash val="solid"/>
            <a:miter/>
            <a:headEnd type="none" w="med" len="med"/>
            <a:tailEnd type="none" w="med" len="med"/>
          </a:ln>
        </p:spPr>
        <p:txBody>
          <a:bodyPr lIns="91425" tIns="91425" rIns="91425" bIns="91425" anchor="t" anchorCtr="0"/>
          <a:lstStyle>
            <a:lvl1pPr marL="0" marR="0" lvl="0" indent="0" algn="l" rtl="0">
              <a:lnSpc>
                <a:spcPct val="100000"/>
              </a:lnSpc>
              <a:spcBef>
                <a:spcPts val="0"/>
              </a:spcBef>
              <a:spcAft>
                <a:spcPts val="0"/>
              </a:spcAft>
              <a:buClr>
                <a:srgbClr val="236192"/>
              </a:buClr>
              <a:buFont typeface="Arial"/>
              <a:buNone/>
              <a:defRPr sz="55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698252" y="2291525"/>
            <a:ext cx="3887786" cy="304288"/>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000000"/>
              </a:buClr>
              <a:buFont typeface="Arial"/>
              <a:buNone/>
              <a:defRPr sz="1800" b="1" i="0" u="none" strike="noStrike" cap="none">
                <a:solidFill>
                  <a:srgbClr val="000000"/>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3"/>
          </p:nvPr>
        </p:nvSpPr>
        <p:spPr>
          <a:xfrm>
            <a:off x="698064" y="2582108"/>
            <a:ext cx="3887786" cy="26927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4"/>
          </p:nvPr>
        </p:nvSpPr>
        <p:spPr>
          <a:xfrm>
            <a:off x="698064" y="2851383"/>
            <a:ext cx="3887786" cy="22911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accent2"/>
              </a:buClr>
              <a:buFont typeface="Arial"/>
              <a:buNone/>
              <a:defRPr sz="1400" b="1" i="0" u="none" strike="noStrike" cap="none">
                <a:solidFill>
                  <a:schemeClr val="accent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5"/>
          </p:nvPr>
        </p:nvSpPr>
        <p:spPr>
          <a:xfrm>
            <a:off x="0" y="206426"/>
            <a:ext cx="3679824" cy="566309"/>
          </a:xfrm>
          <a:prstGeom prst="rect">
            <a:avLst/>
          </a:prstGeom>
          <a:solidFill>
            <a:srgbClr val="236192"/>
          </a:solidFill>
          <a:ln>
            <a:noFill/>
          </a:ln>
        </p:spPr>
        <p:txBody>
          <a:bodyPr lIns="91425" tIns="91425" rIns="91425" bIns="91425" anchor="t" anchorCtr="0"/>
          <a:lstStyle>
            <a:lvl1pPr marL="0" marR="0" lvl="0"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5" name="Shape 45" descr="ppt-because-tag.psd"/>
          <p:cNvPicPr preferRelativeResize="0"/>
          <p:nvPr/>
        </p:nvPicPr>
        <p:blipFill rotWithShape="1">
          <a:blip r:embed="rId2">
            <a:alphaModFix/>
          </a:blip>
          <a:srcRect/>
          <a:stretch/>
        </p:blipFill>
        <p:spPr>
          <a:xfrm>
            <a:off x="918633" y="3491512"/>
            <a:ext cx="8216892" cy="607721"/>
          </a:xfrm>
          <a:prstGeom prst="rect">
            <a:avLst/>
          </a:prstGeom>
          <a:noFill/>
          <a:ln>
            <a:noFill/>
          </a:ln>
        </p:spPr>
      </p:pic>
      <p:pic>
        <p:nvPicPr>
          <p:cNvPr id="46" name="Shape 46" descr="OCLC_H_PMS.eps"/>
          <p:cNvPicPr preferRelativeResize="0"/>
          <p:nvPr/>
        </p:nvPicPr>
        <p:blipFill rotWithShape="1">
          <a:blip r:embed="rId3">
            <a:alphaModFix/>
          </a:blip>
          <a:srcRect/>
          <a:stretch/>
        </p:blipFill>
        <p:spPr>
          <a:xfrm>
            <a:off x="7377452" y="4379980"/>
            <a:ext cx="1498089" cy="488093"/>
          </a:xfrm>
          <a:prstGeom prst="rect">
            <a:avLst/>
          </a:prstGeom>
          <a:noFill/>
          <a:ln>
            <a:noFill/>
          </a:ln>
        </p:spPr>
      </p:pic>
      <p:pic>
        <p:nvPicPr>
          <p:cNvPr id="47" name="Shape 47"/>
          <p:cNvPicPr preferRelativeResize="0"/>
          <p:nvPr/>
        </p:nvPicPr>
        <p:blipFill rotWithShape="1">
          <a:blip r:embed="rId4">
            <a:alphaModFix/>
          </a:blip>
          <a:srcRect/>
          <a:stretch/>
        </p:blipFill>
        <p:spPr>
          <a:xfrm>
            <a:off x="226139" y="4475989"/>
            <a:ext cx="608901" cy="3246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peaker Intro">
    <p:spTree>
      <p:nvGrpSpPr>
        <p:cNvPr id="1" name="Shape 48"/>
        <p:cNvGrpSpPr/>
        <p:nvPr/>
      </p:nvGrpSpPr>
      <p:grpSpPr>
        <a:xfrm>
          <a:off x="0" y="0"/>
          <a:ext cx="0" cy="0"/>
          <a:chOff x="0" y="0"/>
          <a:chExt cx="0" cy="0"/>
        </a:xfrm>
      </p:grpSpPr>
      <p:sp>
        <p:nvSpPr>
          <p:cNvPr id="49" name="Shape 49"/>
          <p:cNvSpPr>
            <a:spLocks noGrp="1"/>
          </p:cNvSpPr>
          <p:nvPr>
            <p:ph type="pic" idx="2"/>
          </p:nvPr>
        </p:nvSpPr>
        <p:spPr>
          <a:xfrm>
            <a:off x="882653" y="1493045"/>
            <a:ext cx="2016124" cy="19288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Shape 50"/>
          <p:cNvSpPr/>
          <p:nvPr/>
        </p:nvSpPr>
        <p:spPr>
          <a:xfrm rot="5400000">
            <a:off x="-524272" y="2014935"/>
            <a:ext cx="1931194" cy="882649"/>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51" name="Shape 51"/>
          <p:cNvSpPr txBox="1">
            <a:spLocks noGrp="1"/>
          </p:cNvSpPr>
          <p:nvPr>
            <p:ph type="body" idx="1"/>
          </p:nvPr>
        </p:nvSpPr>
        <p:spPr>
          <a:xfrm>
            <a:off x="3416307" y="2073400"/>
            <a:ext cx="5727697" cy="63912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2" name="Shape 52"/>
          <p:cNvCxnSpPr/>
          <p:nvPr/>
        </p:nvCxnSpPr>
        <p:spPr>
          <a:xfrm>
            <a:off x="3416301" y="2712525"/>
            <a:ext cx="5727697" cy="0"/>
          </a:xfrm>
          <a:prstGeom prst="straightConnector1">
            <a:avLst/>
          </a:prstGeom>
          <a:noFill/>
          <a:ln w="19050" cap="flat" cmpd="sng">
            <a:solidFill>
              <a:srgbClr val="3F3F3F"/>
            </a:solidFill>
            <a:prstDash val="solid"/>
            <a:round/>
            <a:headEnd type="none" w="med" len="med"/>
            <a:tailEnd type="none" w="med" len="med"/>
          </a:ln>
        </p:spPr>
      </p:cxnSp>
      <p:sp>
        <p:nvSpPr>
          <p:cNvPr id="53" name="Shape 53"/>
          <p:cNvSpPr txBox="1">
            <a:spLocks noGrp="1"/>
          </p:cNvSpPr>
          <p:nvPr>
            <p:ph type="body" idx="3"/>
          </p:nvPr>
        </p:nvSpPr>
        <p:spPr>
          <a:xfrm>
            <a:off x="3416301" y="1490662"/>
            <a:ext cx="5727697" cy="48815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4"/>
          </p:nvPr>
        </p:nvSpPr>
        <p:spPr>
          <a:xfrm>
            <a:off x="882650" y="1493044"/>
            <a:ext cx="161925" cy="1928814"/>
          </a:xfrm>
          <a:prstGeom prst="rect">
            <a:avLst/>
          </a:prstGeom>
          <a:solidFill>
            <a:srgbClr val="236192">
              <a:alpha val="70980"/>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Speaker Intro">
    <p:spTree>
      <p:nvGrpSpPr>
        <p:cNvPr id="1" name="Shape 55"/>
        <p:cNvGrpSpPr/>
        <p:nvPr/>
      </p:nvGrpSpPr>
      <p:grpSpPr>
        <a:xfrm>
          <a:off x="0" y="0"/>
          <a:ext cx="0" cy="0"/>
          <a:chOff x="0" y="0"/>
          <a:chExt cx="0" cy="0"/>
        </a:xfrm>
      </p:grpSpPr>
      <p:sp>
        <p:nvSpPr>
          <p:cNvPr id="56" name="Shape 56"/>
          <p:cNvSpPr>
            <a:spLocks noGrp="1"/>
          </p:cNvSpPr>
          <p:nvPr>
            <p:ph type="pic" idx="2"/>
          </p:nvPr>
        </p:nvSpPr>
        <p:spPr>
          <a:xfrm>
            <a:off x="882653" y="590743"/>
            <a:ext cx="2016124" cy="19288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Shape 57"/>
          <p:cNvSpPr/>
          <p:nvPr/>
        </p:nvSpPr>
        <p:spPr>
          <a:xfrm rot="5400000">
            <a:off x="-524272" y="1112634"/>
            <a:ext cx="1931194" cy="882649"/>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58" name="Shape 58"/>
          <p:cNvSpPr txBox="1">
            <a:spLocks noGrp="1"/>
          </p:cNvSpPr>
          <p:nvPr>
            <p:ph type="body" idx="1"/>
          </p:nvPr>
        </p:nvSpPr>
        <p:spPr>
          <a:xfrm>
            <a:off x="3416307" y="1171099"/>
            <a:ext cx="5727697" cy="63912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9" name="Shape 59"/>
          <p:cNvCxnSpPr/>
          <p:nvPr/>
        </p:nvCxnSpPr>
        <p:spPr>
          <a:xfrm>
            <a:off x="3416301" y="1810225"/>
            <a:ext cx="5727697" cy="0"/>
          </a:xfrm>
          <a:prstGeom prst="straightConnector1">
            <a:avLst/>
          </a:prstGeom>
          <a:noFill/>
          <a:ln w="19050" cap="flat" cmpd="sng">
            <a:solidFill>
              <a:srgbClr val="3F3F3F"/>
            </a:solidFill>
            <a:prstDash val="solid"/>
            <a:round/>
            <a:headEnd type="none" w="med" len="med"/>
            <a:tailEnd type="none" w="med" len="med"/>
          </a:ln>
        </p:spPr>
      </p:cxnSp>
      <p:sp>
        <p:nvSpPr>
          <p:cNvPr id="60" name="Shape 60"/>
          <p:cNvSpPr txBox="1">
            <a:spLocks noGrp="1"/>
          </p:cNvSpPr>
          <p:nvPr>
            <p:ph type="body" idx="3"/>
          </p:nvPr>
        </p:nvSpPr>
        <p:spPr>
          <a:xfrm>
            <a:off x="3416301" y="588364"/>
            <a:ext cx="5727697" cy="48815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4"/>
          </p:nvPr>
        </p:nvSpPr>
        <p:spPr>
          <a:xfrm>
            <a:off x="882650" y="590741"/>
            <a:ext cx="161925" cy="1928814"/>
          </a:xfrm>
          <a:prstGeom prst="rect">
            <a:avLst/>
          </a:prstGeom>
          <a:solidFill>
            <a:srgbClr val="236192">
              <a:alpha val="70980"/>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Shape 62"/>
          <p:cNvSpPr>
            <a:spLocks noGrp="1"/>
          </p:cNvSpPr>
          <p:nvPr>
            <p:ph type="pic" idx="5"/>
          </p:nvPr>
        </p:nvSpPr>
        <p:spPr>
          <a:xfrm>
            <a:off x="882653" y="2873891"/>
            <a:ext cx="2016124" cy="19288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Shape 63"/>
          <p:cNvSpPr/>
          <p:nvPr/>
        </p:nvSpPr>
        <p:spPr>
          <a:xfrm rot="5400000">
            <a:off x="-524272" y="3395782"/>
            <a:ext cx="1931194" cy="882649"/>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64" name="Shape 64"/>
          <p:cNvSpPr txBox="1">
            <a:spLocks noGrp="1"/>
          </p:cNvSpPr>
          <p:nvPr>
            <p:ph type="body" idx="6"/>
          </p:nvPr>
        </p:nvSpPr>
        <p:spPr>
          <a:xfrm>
            <a:off x="3416307" y="3454248"/>
            <a:ext cx="5727697" cy="63912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5" name="Shape 65"/>
          <p:cNvCxnSpPr/>
          <p:nvPr/>
        </p:nvCxnSpPr>
        <p:spPr>
          <a:xfrm>
            <a:off x="3416301" y="4093376"/>
            <a:ext cx="5727697" cy="0"/>
          </a:xfrm>
          <a:prstGeom prst="straightConnector1">
            <a:avLst/>
          </a:prstGeom>
          <a:noFill/>
          <a:ln w="19050" cap="flat" cmpd="sng">
            <a:solidFill>
              <a:srgbClr val="3F3F3F"/>
            </a:solidFill>
            <a:prstDash val="solid"/>
            <a:round/>
            <a:headEnd type="none" w="med" len="med"/>
            <a:tailEnd type="none" w="med" len="med"/>
          </a:ln>
        </p:spPr>
      </p:cxnSp>
      <p:sp>
        <p:nvSpPr>
          <p:cNvPr id="66" name="Shape 66"/>
          <p:cNvSpPr txBox="1">
            <a:spLocks noGrp="1"/>
          </p:cNvSpPr>
          <p:nvPr>
            <p:ph type="body" idx="7"/>
          </p:nvPr>
        </p:nvSpPr>
        <p:spPr>
          <a:xfrm>
            <a:off x="3416301" y="2871509"/>
            <a:ext cx="5727697" cy="48815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body" idx="8"/>
          </p:nvPr>
        </p:nvSpPr>
        <p:spPr>
          <a:xfrm>
            <a:off x="882650" y="2873891"/>
            <a:ext cx="161925" cy="1928814"/>
          </a:xfrm>
          <a:prstGeom prst="rect">
            <a:avLst/>
          </a:prstGeom>
          <a:solidFill>
            <a:srgbClr val="236192">
              <a:alpha val="70980"/>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Content- Header">
    <p:spTree>
      <p:nvGrpSpPr>
        <p:cNvPr id="1" name="Shape 68"/>
        <p:cNvGrpSpPr/>
        <p:nvPr/>
      </p:nvGrpSpPr>
      <p:grpSpPr>
        <a:xfrm>
          <a:off x="0" y="0"/>
          <a:ext cx="0" cy="0"/>
          <a:chOff x="0" y="0"/>
          <a:chExt cx="0" cy="0"/>
        </a:xfrm>
      </p:grpSpPr>
      <p:sp>
        <p:nvSpPr>
          <p:cNvPr id="69" name="Shape 69"/>
          <p:cNvSpPr/>
          <p:nvPr/>
        </p:nvSpPr>
        <p:spPr>
          <a:xfrm>
            <a:off x="0" y="4686300"/>
            <a:ext cx="2209801"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70" name="Shape 70"/>
          <p:cNvSpPr/>
          <p:nvPr/>
        </p:nvSpPr>
        <p:spPr>
          <a:xfrm>
            <a:off x="2209800" y="4686300"/>
            <a:ext cx="1060447"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71" name="Shape 71"/>
          <p:cNvSpPr/>
          <p:nvPr/>
        </p:nvSpPr>
        <p:spPr>
          <a:xfrm>
            <a:off x="3270250" y="4686300"/>
            <a:ext cx="5873749"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72" name="Shape 72"/>
          <p:cNvSpPr txBox="1">
            <a:spLocks noGrp="1"/>
          </p:cNvSpPr>
          <p:nvPr>
            <p:ph type="body" idx="1"/>
          </p:nvPr>
        </p:nvSpPr>
        <p:spPr>
          <a:xfrm>
            <a:off x="340787" y="343304"/>
            <a:ext cx="8439147" cy="686442"/>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2"/>
              </a:buClr>
              <a:buFont typeface="Arial"/>
              <a:buNone/>
              <a:defRPr sz="3600" b="1" i="0" u="none" strike="noStrike" cap="none">
                <a:solidFill>
                  <a:schemeClr val="dk2"/>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3" name="Shape 73"/>
          <p:cNvPicPr preferRelativeResize="0"/>
          <p:nvPr/>
        </p:nvPicPr>
        <p:blipFill rotWithShape="1">
          <a:blip r:embed="rId2">
            <a:alphaModFix/>
          </a:blip>
          <a:srcRect/>
          <a:stretch/>
        </p:blipFill>
        <p:spPr>
          <a:xfrm>
            <a:off x="8310053" y="4817244"/>
            <a:ext cx="687170" cy="21871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 Bar">
    <p:spTree>
      <p:nvGrpSpPr>
        <p:cNvPr id="1" name="Shape 74"/>
        <p:cNvGrpSpPr/>
        <p:nvPr/>
      </p:nvGrpSpPr>
      <p:grpSpPr>
        <a:xfrm>
          <a:off x="0" y="0"/>
          <a:ext cx="0" cy="0"/>
          <a:chOff x="0" y="0"/>
          <a:chExt cx="0" cy="0"/>
        </a:xfrm>
      </p:grpSpPr>
      <p:sp>
        <p:nvSpPr>
          <p:cNvPr id="75" name="Shape 75"/>
          <p:cNvSpPr/>
          <p:nvPr/>
        </p:nvSpPr>
        <p:spPr>
          <a:xfrm>
            <a:off x="0" y="4686300"/>
            <a:ext cx="2209801"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76" name="Shape 76"/>
          <p:cNvSpPr/>
          <p:nvPr/>
        </p:nvSpPr>
        <p:spPr>
          <a:xfrm>
            <a:off x="2209800" y="4686300"/>
            <a:ext cx="1060447"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77" name="Shape 77"/>
          <p:cNvSpPr/>
          <p:nvPr/>
        </p:nvSpPr>
        <p:spPr>
          <a:xfrm>
            <a:off x="3270250" y="4686300"/>
            <a:ext cx="5873749"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pic>
        <p:nvPicPr>
          <p:cNvPr id="78" name="Shape 78"/>
          <p:cNvPicPr preferRelativeResize="0"/>
          <p:nvPr/>
        </p:nvPicPr>
        <p:blipFill rotWithShape="1">
          <a:blip r:embed="rId2">
            <a:alphaModFix/>
          </a:blip>
          <a:srcRect/>
          <a:stretch/>
        </p:blipFill>
        <p:spPr>
          <a:xfrm>
            <a:off x="8310053" y="4817244"/>
            <a:ext cx="687170" cy="21871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Blank">
    <p:spTree>
      <p:nvGrpSpPr>
        <p:cNvPr id="1" name="Shape 79"/>
        <p:cNvGrpSpPr/>
        <p:nvPr/>
      </p:nvGrpSpPr>
      <p:grpSpPr>
        <a:xfrm>
          <a:off x="0" y="0"/>
          <a:ext cx="0" cy="0"/>
          <a:chOff x="0" y="0"/>
          <a:chExt cx="0" cy="0"/>
        </a:xfrm>
      </p:grpSpPr>
      <p:pic>
        <p:nvPicPr>
          <p:cNvPr id="80" name="Shape 80" descr="OCLC_H_PMS.eps"/>
          <p:cNvPicPr preferRelativeResize="0"/>
          <p:nvPr/>
        </p:nvPicPr>
        <p:blipFill rotWithShape="1">
          <a:blip r:embed="rId2">
            <a:alphaModFix/>
          </a:blip>
          <a:srcRect/>
          <a:stretch/>
        </p:blipFill>
        <p:spPr>
          <a:xfrm>
            <a:off x="8236925" y="4760705"/>
            <a:ext cx="723434" cy="24068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p:nvPr/>
        </p:nvSpPr>
        <p:spPr>
          <a:xfrm>
            <a:off x="7912724" y="4660185"/>
            <a:ext cx="341395" cy="246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strike="noStrike" cap="none">
                <a:solidFill>
                  <a:schemeClr val="dk1"/>
                </a:solidFill>
                <a:latin typeface="Arial"/>
                <a:ea typeface="Arial"/>
                <a:cs typeface="Arial"/>
                <a:sym typeface="Arial"/>
              </a:rPr>
              <a:t>‹#›</a:t>
            </a:fld>
            <a:endParaRPr lang="en-US" sz="10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dooleyj@oclc.org"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291350" y="133875"/>
            <a:ext cx="5742000" cy="981900"/>
          </a:xfrm>
          <a:prstGeom prst="rect">
            <a:avLst/>
          </a:prstGeom>
          <a:solidFill>
            <a:schemeClr val="accent2"/>
          </a:solidFill>
          <a:ln>
            <a:noFill/>
          </a:ln>
        </p:spPr>
        <p:txBody>
          <a:bodyPr lIns="457200" tIns="137150" rIns="274300" bIns="18287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dirty="0"/>
              <a:t>SAA Description Section</a:t>
            </a:r>
          </a:p>
          <a:p>
            <a:pPr marL="0" marR="0" lvl="0" indent="0" algn="l" rtl="0">
              <a:lnSpc>
                <a:spcPct val="100000"/>
              </a:lnSpc>
              <a:spcBef>
                <a:spcPts val="0"/>
              </a:spcBef>
              <a:spcAft>
                <a:spcPts val="0"/>
              </a:spcAft>
              <a:buClr>
                <a:schemeClr val="lt1"/>
              </a:buClr>
              <a:buSzPct val="25000"/>
              <a:buFont typeface="Arial"/>
              <a:buNone/>
            </a:pPr>
            <a:r>
              <a:rPr lang="en-US" sz="2000" dirty="0"/>
              <a:t>Portland, 26 July 2017</a:t>
            </a:r>
          </a:p>
          <a:p>
            <a:pPr marL="0" marR="0" lvl="0" indent="0" algn="l" rtl="0">
              <a:lnSpc>
                <a:spcPct val="100000"/>
              </a:lnSpc>
              <a:spcBef>
                <a:spcPts val="0"/>
              </a:spcBef>
              <a:spcAft>
                <a:spcPts val="0"/>
              </a:spcAft>
              <a:buClr>
                <a:schemeClr val="lt1"/>
              </a:buClr>
              <a:buSzPct val="25000"/>
              <a:buFont typeface="Arial"/>
              <a:buNone/>
            </a:pPr>
            <a:endParaRPr dirty="0"/>
          </a:p>
        </p:txBody>
      </p:sp>
      <p:sp>
        <p:nvSpPr>
          <p:cNvPr id="191" name="Shape 191"/>
          <p:cNvSpPr txBox="1">
            <a:spLocks noGrp="1"/>
          </p:cNvSpPr>
          <p:nvPr>
            <p:ph type="body" idx="2"/>
          </p:nvPr>
        </p:nvSpPr>
        <p:spPr>
          <a:xfrm>
            <a:off x="664950" y="1288956"/>
            <a:ext cx="7946400" cy="2277900"/>
          </a:xfrm>
          <a:prstGeom prst="rect">
            <a:avLst/>
          </a:prstGeom>
          <a:noFill/>
          <a:ln w="101600" cap="flat" cmpd="sng">
            <a:solidFill>
              <a:schemeClr val="accent2"/>
            </a:solidFill>
            <a:prstDash val="solid"/>
            <a:miter/>
            <a:headEnd type="none" w="med" len="med"/>
            <a:tailEnd type="none" w="med" len="med"/>
          </a:ln>
        </p:spPr>
        <p:txBody>
          <a:bodyPr lIns="548625" tIns="274300" rIns="457200" bIns="365750" anchor="t" anchorCtr="0">
            <a:noAutofit/>
          </a:bodyPr>
          <a:lstStyle/>
          <a:p>
            <a:pPr lvl="0" algn="ctr" rtl="0">
              <a:spcBef>
                <a:spcPts val="0"/>
              </a:spcBef>
              <a:buClr>
                <a:schemeClr val="dk1"/>
              </a:buClr>
              <a:buSzPct val="30555"/>
              <a:buFont typeface="Arial"/>
              <a:buNone/>
            </a:pPr>
            <a:r>
              <a:rPr lang="en-US" sz="3600" b="0" dirty="0">
                <a:solidFill>
                  <a:schemeClr val="dk1"/>
                </a:solidFill>
              </a:rPr>
              <a:t>Best Practices for Descriptive Metadata for Web Archiving</a:t>
            </a:r>
          </a:p>
          <a:p>
            <a:pPr lvl="0" algn="ctr" rtl="0">
              <a:spcBef>
                <a:spcPts val="0"/>
              </a:spcBef>
              <a:buClr>
                <a:schemeClr val="dk1"/>
              </a:buClr>
              <a:buSzPct val="122222"/>
              <a:buFont typeface="Arial"/>
              <a:buNone/>
            </a:pPr>
            <a:endParaRPr sz="900" b="0" dirty="0">
              <a:solidFill>
                <a:schemeClr val="dk1"/>
              </a:solidFill>
            </a:endParaRPr>
          </a:p>
          <a:p>
            <a:pPr lvl="0" algn="ctr" rtl="0">
              <a:spcBef>
                <a:spcPts val="0"/>
              </a:spcBef>
              <a:buClr>
                <a:schemeClr val="dk1"/>
              </a:buClr>
              <a:buSzPct val="61111"/>
              <a:buFont typeface="Arial"/>
              <a:buNone/>
            </a:pPr>
            <a:r>
              <a:rPr lang="en-US" sz="1800" b="0" dirty="0">
                <a:solidFill>
                  <a:srgbClr val="595959"/>
                </a:solidFill>
              </a:rPr>
              <a:t>Recommendations of the OCLC Research Library Partnership </a:t>
            </a:r>
          </a:p>
          <a:p>
            <a:pPr lvl="0" algn="ctr" rtl="0">
              <a:spcBef>
                <a:spcPts val="0"/>
              </a:spcBef>
              <a:buClr>
                <a:schemeClr val="dk1"/>
              </a:buClr>
              <a:buSzPct val="61111"/>
              <a:buFont typeface="Arial"/>
              <a:buNone/>
            </a:pPr>
            <a:r>
              <a:rPr lang="en-US" sz="1800" b="0" dirty="0">
                <a:solidFill>
                  <a:srgbClr val="595959"/>
                </a:solidFill>
              </a:rPr>
              <a:t>Web Archiving Metadata Working Group  </a:t>
            </a:r>
          </a:p>
          <a:p>
            <a:pPr marL="0" marR="0" lvl="0" indent="0" algn="l" rtl="0">
              <a:lnSpc>
                <a:spcPct val="100000"/>
              </a:lnSpc>
              <a:spcBef>
                <a:spcPts val="0"/>
              </a:spcBef>
              <a:spcAft>
                <a:spcPts val="0"/>
              </a:spcAft>
              <a:buClr>
                <a:schemeClr val="accent2"/>
              </a:buClr>
              <a:buSzPct val="25000"/>
              <a:buFont typeface="Arial"/>
              <a:buNone/>
            </a:pPr>
            <a:endParaRPr sz="2400" dirty="0"/>
          </a:p>
        </p:txBody>
      </p:sp>
      <p:sp>
        <p:nvSpPr>
          <p:cNvPr id="192" name="Shape 192"/>
          <p:cNvSpPr txBox="1">
            <a:spLocks noGrp="1"/>
          </p:cNvSpPr>
          <p:nvPr>
            <p:ph type="body" idx="3"/>
          </p:nvPr>
        </p:nvSpPr>
        <p:spPr>
          <a:xfrm>
            <a:off x="4190241" y="3980375"/>
            <a:ext cx="5363998" cy="338699"/>
          </a:xfrm>
          <a:prstGeom prst="rect">
            <a:avLst/>
          </a:prstGeom>
          <a:noFill/>
          <a:ln>
            <a:noFill/>
          </a:ln>
        </p:spPr>
        <p:txBody>
          <a:bodyPr lIns="0" tIns="45700" rIns="91425" bIns="45700" anchor="t" anchorCtr="0">
            <a:noAutofit/>
          </a:bodyPr>
          <a:lstStyle/>
          <a:p>
            <a:pPr lvl="0">
              <a:spcBef>
                <a:spcPts val="0"/>
              </a:spcBef>
              <a:buSzPct val="25000"/>
            </a:pPr>
            <a:r>
              <a:rPr lang="en-US" sz="1600" b="1" i="0" u="none" strike="noStrike" cap="none" dirty="0">
                <a:solidFill>
                  <a:schemeClr val="dk1"/>
                </a:solidFill>
                <a:latin typeface="Arial"/>
                <a:ea typeface="Arial"/>
                <a:cs typeface="Arial"/>
                <a:sym typeface="Arial"/>
              </a:rPr>
              <a:t>Alexis </a:t>
            </a:r>
            <a:r>
              <a:rPr lang="en-US" sz="1600" b="1" i="0" u="none" strike="noStrike" cap="none" dirty="0" err="1">
                <a:solidFill>
                  <a:schemeClr val="dk1"/>
                </a:solidFill>
                <a:latin typeface="Arial"/>
                <a:ea typeface="Arial"/>
                <a:cs typeface="Arial"/>
                <a:sym typeface="Arial"/>
              </a:rPr>
              <a:t>Antracoli</a:t>
            </a:r>
            <a:r>
              <a:rPr lang="en-US" sz="1600" b="1" i="0" u="none" strike="noStrike" cap="none" dirty="0">
                <a:solidFill>
                  <a:schemeClr val="dk1"/>
                </a:solidFill>
                <a:latin typeface="Arial"/>
                <a:ea typeface="Arial"/>
                <a:cs typeface="Arial"/>
                <a:sym typeface="Arial"/>
              </a:rPr>
              <a:t>, </a:t>
            </a:r>
            <a:r>
              <a:rPr lang="en-US" sz="1600" dirty="0"/>
              <a:t>Kate Bowers, Jackie Dooley</a:t>
            </a:r>
          </a:p>
          <a:p>
            <a:pPr lvl="0">
              <a:spcBef>
                <a:spcPts val="0"/>
              </a:spcBef>
              <a:buSzPct val="25000"/>
            </a:pPr>
            <a:endParaRPr lang="en-US" sz="1600" dirty="0"/>
          </a:p>
        </p:txBody>
      </p:sp>
      <p:sp>
        <p:nvSpPr>
          <p:cNvPr id="194" name="Shape 194"/>
          <p:cNvSpPr txBox="1"/>
          <p:nvPr/>
        </p:nvSpPr>
        <p:spPr>
          <a:xfrm>
            <a:off x="914332" y="3910775"/>
            <a:ext cx="1122286" cy="408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C78D8"/>
              </a:buClr>
              <a:buSzPct val="25000"/>
              <a:buFont typeface="Arial"/>
              <a:buNone/>
            </a:pPr>
            <a:r>
              <a:rPr lang="en-US" sz="1400" b="1" i="0" u="none" strike="noStrike" cap="none" dirty="0" err="1">
                <a:solidFill>
                  <a:srgbClr val="3C78D8"/>
                </a:solidFill>
                <a:latin typeface="Arial"/>
                <a:ea typeface="Arial"/>
                <a:cs typeface="Arial"/>
                <a:sym typeface="Arial"/>
              </a:rPr>
              <a:t>oc.lc</a:t>
            </a:r>
            <a:r>
              <a:rPr lang="en-US" sz="1400" b="1" i="0" u="none" strike="noStrike" cap="none" dirty="0">
                <a:solidFill>
                  <a:srgbClr val="3C78D8"/>
                </a:solidFill>
                <a:latin typeface="Arial"/>
                <a:ea typeface="Arial"/>
                <a:cs typeface="Arial"/>
                <a:sym typeface="Arial"/>
              </a:rPr>
              <a:t>/</a:t>
            </a:r>
            <a:r>
              <a:rPr lang="en-US" sz="1400" b="1" i="0" u="none" strike="noStrike" cap="none" dirty="0" err="1">
                <a:solidFill>
                  <a:srgbClr val="3C78D8"/>
                </a:solidFill>
                <a:latin typeface="Arial"/>
                <a:ea typeface="Arial"/>
                <a:cs typeface="Arial"/>
                <a:sym typeface="Arial"/>
              </a:rPr>
              <a:t>wam</a:t>
            </a:r>
            <a:endParaRPr lang="en-US" sz="1400" b="1" i="0" u="none" strike="noStrike" cap="none" dirty="0">
              <a:solidFill>
                <a:srgbClr val="3C78D8"/>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205274" y="831050"/>
            <a:ext cx="8817428" cy="70110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dirty="0"/>
              <a:t>LIT REVIEWS &amp; OTHER RESEARCH</a:t>
            </a:r>
          </a:p>
          <a:p>
            <a:pPr marL="0" marR="0" lvl="0" indent="0" algn="l" rtl="0">
              <a:lnSpc>
                <a:spcPct val="100000"/>
              </a:lnSpc>
              <a:spcBef>
                <a:spcPts val="0"/>
              </a:spcBef>
              <a:spcAft>
                <a:spcPts val="0"/>
              </a:spcAft>
              <a:buClr>
                <a:schemeClr val="lt1"/>
              </a:buClr>
              <a:buSzPct val="25000"/>
              <a:buFont typeface="Arial"/>
              <a:buNone/>
            </a:pPr>
            <a:endParaRPr sz="3600" b="1" i="0" u="none" strike="noStrike" cap="none" dirty="0">
              <a:solidFill>
                <a:schemeClr val="lt1"/>
              </a:solidFill>
              <a:latin typeface="Arial"/>
              <a:ea typeface="Arial"/>
              <a:cs typeface="Arial"/>
              <a:sym typeface="Arial"/>
            </a:endParaRPr>
          </a:p>
        </p:txBody>
      </p:sp>
      <p:sp>
        <p:nvSpPr>
          <p:cNvPr id="259" name="Shape 259"/>
          <p:cNvSpPr txBox="1"/>
          <p:nvPr/>
        </p:nvSpPr>
        <p:spPr>
          <a:xfrm>
            <a:off x="820875" y="1874100"/>
            <a:ext cx="7797300" cy="2742300"/>
          </a:xfrm>
          <a:prstGeom prst="rect">
            <a:avLst/>
          </a:prstGeom>
          <a:noFill/>
          <a:ln>
            <a:noFill/>
          </a:ln>
        </p:spPr>
        <p:txBody>
          <a:bodyPr lIns="91425" tIns="91425" rIns="91425" bIns="91425" anchor="ctr" anchorCtr="0">
            <a:noAutofit/>
          </a:bodyPr>
          <a:lstStyle/>
          <a:p>
            <a:pPr lvl="0" rtl="0">
              <a:spcBef>
                <a:spcPts val="0"/>
              </a:spcBef>
              <a:buNone/>
            </a:pPr>
            <a:r>
              <a:rPr lang="en-US" sz="1800" dirty="0">
                <a:solidFill>
                  <a:schemeClr val="dk1"/>
                </a:solidFill>
              </a:rPr>
              <a:t>Bailey et al. </a:t>
            </a:r>
            <a:r>
              <a:rPr lang="en-US" sz="1800" dirty="0">
                <a:solidFill>
                  <a:srgbClr val="FFFF00"/>
                </a:solidFill>
              </a:rPr>
              <a:t>Ben-David &amp; </a:t>
            </a:r>
            <a:r>
              <a:rPr lang="en-US" sz="1800" dirty="0" err="1">
                <a:solidFill>
                  <a:srgbClr val="FFFF00"/>
                </a:solidFill>
              </a:rPr>
              <a:t>Huurdeman</a:t>
            </a:r>
            <a:r>
              <a:rPr lang="en-US" sz="1800" dirty="0">
                <a:solidFill>
                  <a:srgbClr val="FF0000"/>
                </a:solidFill>
              </a:rPr>
              <a:t> </a:t>
            </a:r>
            <a:r>
              <a:rPr lang="en-US" sz="1800" dirty="0">
                <a:solidFill>
                  <a:schemeClr val="dk1"/>
                </a:solidFill>
              </a:rPr>
              <a:t>Bernstein </a:t>
            </a:r>
            <a:r>
              <a:rPr lang="en-US" sz="1800" dirty="0">
                <a:solidFill>
                  <a:srgbClr val="FFFF00"/>
                </a:solidFill>
              </a:rPr>
              <a:t>Bragg &amp; Hanna</a:t>
            </a:r>
            <a:r>
              <a:rPr lang="en-US" sz="1800" dirty="0">
                <a:solidFill>
                  <a:srgbClr val="FF0000"/>
                </a:solidFill>
              </a:rPr>
              <a:t> </a:t>
            </a:r>
            <a:r>
              <a:rPr lang="en-US" sz="1800" dirty="0">
                <a:solidFill>
                  <a:schemeClr val="dk1"/>
                </a:solidFill>
              </a:rPr>
              <a:t>Costa </a:t>
            </a:r>
            <a:r>
              <a:rPr lang="en-US" sz="1800" dirty="0">
                <a:solidFill>
                  <a:srgbClr val="FFFF00"/>
                </a:solidFill>
              </a:rPr>
              <a:t>Costa &amp; Gomes</a:t>
            </a:r>
            <a:r>
              <a:rPr lang="en-US" sz="1800" dirty="0">
                <a:solidFill>
                  <a:srgbClr val="FF0000"/>
                </a:solidFill>
              </a:rPr>
              <a:t> </a:t>
            </a:r>
            <a:r>
              <a:rPr lang="en-US" sz="1800" dirty="0">
                <a:solidFill>
                  <a:schemeClr val="dk1"/>
                </a:solidFill>
              </a:rPr>
              <a:t>Costa &amp; Silva </a:t>
            </a:r>
            <a:r>
              <a:rPr lang="en-US" sz="1800" dirty="0">
                <a:solidFill>
                  <a:srgbClr val="FFFF00"/>
                </a:solidFill>
              </a:rPr>
              <a:t>Cruz &amp; Gomes</a:t>
            </a:r>
            <a:r>
              <a:rPr lang="en-US" sz="1800" dirty="0">
                <a:solidFill>
                  <a:srgbClr val="FF0000"/>
                </a:solidFill>
              </a:rPr>
              <a:t> </a:t>
            </a:r>
            <a:r>
              <a:rPr lang="en-US" sz="1800" dirty="0">
                <a:solidFill>
                  <a:schemeClr val="dk1"/>
                </a:solidFill>
              </a:rPr>
              <a:t>Dougherty &amp; Meyer </a:t>
            </a:r>
            <a:r>
              <a:rPr lang="en-US" sz="1800" dirty="0" err="1">
                <a:solidFill>
                  <a:srgbClr val="FFFF00"/>
                </a:solidFill>
              </a:rPr>
              <a:t>Galligan</a:t>
            </a:r>
            <a:r>
              <a:rPr lang="en-US" sz="1800" dirty="0">
                <a:solidFill>
                  <a:srgbClr val="FF0000"/>
                </a:solidFill>
              </a:rPr>
              <a:t> </a:t>
            </a:r>
            <a:r>
              <a:rPr lang="en-US" sz="1800" dirty="0" err="1">
                <a:solidFill>
                  <a:schemeClr val="dk1"/>
                </a:solidFill>
              </a:rPr>
              <a:t>Gatenby</a:t>
            </a:r>
            <a:r>
              <a:rPr lang="en-US" sz="1800" dirty="0">
                <a:solidFill>
                  <a:schemeClr val="dk1"/>
                </a:solidFill>
              </a:rPr>
              <a:t> </a:t>
            </a:r>
            <a:r>
              <a:rPr lang="en-US" sz="1800" dirty="0">
                <a:solidFill>
                  <a:srgbClr val="FFFF00"/>
                </a:solidFill>
              </a:rPr>
              <a:t>Gibbons</a:t>
            </a:r>
            <a:r>
              <a:rPr lang="en-US" sz="1800" dirty="0">
                <a:solidFill>
                  <a:srgbClr val="FF0000"/>
                </a:solidFill>
              </a:rPr>
              <a:t> </a:t>
            </a:r>
            <a:r>
              <a:rPr lang="en-US" sz="1800" dirty="0" err="1">
                <a:solidFill>
                  <a:schemeClr val="dk1"/>
                </a:solidFill>
              </a:rPr>
              <a:t>Goel</a:t>
            </a:r>
            <a:r>
              <a:rPr lang="en-US" sz="1800" dirty="0">
                <a:solidFill>
                  <a:schemeClr val="dk1"/>
                </a:solidFill>
              </a:rPr>
              <a:t> </a:t>
            </a:r>
            <a:r>
              <a:rPr lang="en-US" sz="1800" dirty="0">
                <a:solidFill>
                  <a:srgbClr val="FFFF00"/>
                </a:solidFill>
              </a:rPr>
              <a:t>Goethals</a:t>
            </a:r>
            <a:r>
              <a:rPr lang="en-US" sz="1800" dirty="0">
                <a:solidFill>
                  <a:srgbClr val="FF0000"/>
                </a:solidFill>
              </a:rPr>
              <a:t> </a:t>
            </a:r>
            <a:r>
              <a:rPr lang="en-US" sz="1800" dirty="0">
                <a:solidFill>
                  <a:schemeClr val="dk1"/>
                </a:solidFill>
              </a:rPr>
              <a:t>Guenther </a:t>
            </a:r>
            <a:r>
              <a:rPr lang="en-US" sz="1800" dirty="0">
                <a:solidFill>
                  <a:srgbClr val="FFFF00"/>
                </a:solidFill>
              </a:rPr>
              <a:t>Hartman et al.</a:t>
            </a:r>
            <a:r>
              <a:rPr lang="en-US" sz="1800" dirty="0">
                <a:solidFill>
                  <a:srgbClr val="FF0000"/>
                </a:solidFill>
              </a:rPr>
              <a:t> </a:t>
            </a:r>
            <a:r>
              <a:rPr lang="en-US" sz="1800" dirty="0">
                <a:solidFill>
                  <a:schemeClr val="dk1"/>
                </a:solidFill>
              </a:rPr>
              <a:t>Hockx-Yu </a:t>
            </a:r>
            <a:r>
              <a:rPr lang="en-US" sz="1800" dirty="0">
                <a:solidFill>
                  <a:srgbClr val="FFFF00"/>
                </a:solidFill>
              </a:rPr>
              <a:t>Jackson</a:t>
            </a:r>
            <a:r>
              <a:rPr lang="en-US" sz="1800" dirty="0">
                <a:solidFill>
                  <a:srgbClr val="FF0000"/>
                </a:solidFill>
              </a:rPr>
              <a:t> </a:t>
            </a:r>
            <a:r>
              <a:rPr lang="en-US" sz="1800" dirty="0">
                <a:solidFill>
                  <a:schemeClr val="dk1"/>
                </a:solidFill>
              </a:rPr>
              <a:t>Jones &amp; Shankar </a:t>
            </a:r>
            <a:r>
              <a:rPr lang="en-US" sz="1800" dirty="0">
                <a:solidFill>
                  <a:srgbClr val="FFFF00"/>
                </a:solidFill>
              </a:rPr>
              <a:t>Lavoie</a:t>
            </a:r>
            <a:r>
              <a:rPr lang="en-US" sz="1800" dirty="0">
                <a:solidFill>
                  <a:srgbClr val="FF0000"/>
                </a:solidFill>
              </a:rPr>
              <a:t> </a:t>
            </a:r>
            <a:r>
              <a:rPr lang="en-US" sz="1800" dirty="0">
                <a:solidFill>
                  <a:srgbClr val="FFFF00"/>
                </a:solidFill>
              </a:rPr>
              <a:t>&amp; Gartner </a:t>
            </a:r>
            <a:r>
              <a:rPr lang="en-US" sz="1800" dirty="0" err="1">
                <a:solidFill>
                  <a:schemeClr val="dk1"/>
                </a:solidFill>
              </a:rPr>
              <a:t>Leetaru</a:t>
            </a:r>
            <a:r>
              <a:rPr lang="en-US" sz="1800" dirty="0">
                <a:solidFill>
                  <a:schemeClr val="dk1"/>
                </a:solidFill>
              </a:rPr>
              <a:t> </a:t>
            </a:r>
            <a:r>
              <a:rPr lang="en-US" sz="1800" dirty="0">
                <a:solidFill>
                  <a:srgbClr val="FFFF00"/>
                </a:solidFill>
              </a:rPr>
              <a:t>Mannheimer</a:t>
            </a:r>
            <a:r>
              <a:rPr lang="en-US" sz="1800" dirty="0">
                <a:solidFill>
                  <a:srgbClr val="FF0000"/>
                </a:solidFill>
              </a:rPr>
              <a:t> </a:t>
            </a:r>
            <a:r>
              <a:rPr lang="en-US" sz="1800" dirty="0" err="1">
                <a:solidFill>
                  <a:schemeClr val="dk1"/>
                </a:solidFill>
              </a:rPr>
              <a:t>Masanès</a:t>
            </a:r>
            <a:r>
              <a:rPr lang="en-US" sz="1800" dirty="0">
                <a:solidFill>
                  <a:schemeClr val="dk1"/>
                </a:solidFill>
              </a:rPr>
              <a:t> </a:t>
            </a:r>
            <a:r>
              <a:rPr lang="en-US" sz="1800" dirty="0">
                <a:solidFill>
                  <a:srgbClr val="FFFF00"/>
                </a:solidFill>
              </a:rPr>
              <a:t>Milligan</a:t>
            </a:r>
            <a:r>
              <a:rPr lang="en-US" sz="1800" dirty="0">
                <a:solidFill>
                  <a:srgbClr val="FF0000"/>
                </a:solidFill>
              </a:rPr>
              <a:t> </a:t>
            </a:r>
            <a:r>
              <a:rPr lang="en-US" sz="1800" dirty="0">
                <a:solidFill>
                  <a:schemeClr val="dk1"/>
                </a:solidFill>
              </a:rPr>
              <a:t>Murray &amp; Hsieh </a:t>
            </a:r>
            <a:r>
              <a:rPr lang="en-US" sz="1800" dirty="0" err="1">
                <a:solidFill>
                  <a:srgbClr val="FFFF00"/>
                </a:solidFill>
              </a:rPr>
              <a:t>Neubert</a:t>
            </a:r>
            <a:r>
              <a:rPr lang="en-US" sz="1800" dirty="0">
                <a:solidFill>
                  <a:srgbClr val="FF0000"/>
                </a:solidFill>
              </a:rPr>
              <a:t> </a:t>
            </a:r>
            <a:r>
              <a:rPr lang="en-US" sz="1800" dirty="0" err="1">
                <a:solidFill>
                  <a:schemeClr val="dk1"/>
                </a:solidFill>
              </a:rPr>
              <a:t>Niu</a:t>
            </a:r>
            <a:r>
              <a:rPr lang="en-US" sz="1800" dirty="0">
                <a:solidFill>
                  <a:schemeClr val="dk1"/>
                </a:solidFill>
              </a:rPr>
              <a:t> </a:t>
            </a:r>
            <a:r>
              <a:rPr lang="en-US" sz="1800" dirty="0">
                <a:solidFill>
                  <a:srgbClr val="FFFF00"/>
                </a:solidFill>
              </a:rPr>
              <a:t>O’Dell</a:t>
            </a:r>
            <a:r>
              <a:rPr lang="en-US" sz="1800" dirty="0">
                <a:solidFill>
                  <a:srgbClr val="FF0000"/>
                </a:solidFill>
              </a:rPr>
              <a:t> </a:t>
            </a:r>
            <a:r>
              <a:rPr lang="en-US" sz="1800" dirty="0">
                <a:solidFill>
                  <a:schemeClr val="dk1"/>
                </a:solidFill>
              </a:rPr>
              <a:t>Peterson </a:t>
            </a:r>
            <a:r>
              <a:rPr lang="en-US" sz="1800" dirty="0">
                <a:solidFill>
                  <a:srgbClr val="FFFF00"/>
                </a:solidFill>
              </a:rPr>
              <a:t>Phillips</a:t>
            </a:r>
            <a:r>
              <a:rPr lang="en-US" sz="1800" dirty="0">
                <a:solidFill>
                  <a:srgbClr val="FF0000"/>
                </a:solidFill>
              </a:rPr>
              <a:t> </a:t>
            </a:r>
            <a:r>
              <a:rPr lang="en-US" sz="1800" dirty="0">
                <a:solidFill>
                  <a:srgbClr val="FFFF00"/>
                </a:solidFill>
              </a:rPr>
              <a:t>&amp; </a:t>
            </a:r>
            <a:r>
              <a:rPr lang="en-US" sz="1800" dirty="0" err="1">
                <a:solidFill>
                  <a:srgbClr val="FFFF00"/>
                </a:solidFill>
              </a:rPr>
              <a:t>Koerbin</a:t>
            </a:r>
            <a:r>
              <a:rPr lang="en-US" sz="1800" dirty="0">
                <a:solidFill>
                  <a:srgbClr val="FFFF00"/>
                </a:solidFill>
              </a:rPr>
              <a:t> </a:t>
            </a:r>
            <a:r>
              <a:rPr lang="en-US" sz="1800" dirty="0">
                <a:solidFill>
                  <a:schemeClr val="dk1"/>
                </a:solidFill>
              </a:rPr>
              <a:t>Pregill </a:t>
            </a:r>
            <a:r>
              <a:rPr lang="en-US" sz="1800" dirty="0">
                <a:solidFill>
                  <a:srgbClr val="FFFF00"/>
                </a:solidFill>
              </a:rPr>
              <a:t>Prom</a:t>
            </a:r>
            <a:r>
              <a:rPr lang="en-US" sz="1800" dirty="0">
                <a:solidFill>
                  <a:srgbClr val="FF0000"/>
                </a:solidFill>
              </a:rPr>
              <a:t> </a:t>
            </a:r>
            <a:r>
              <a:rPr lang="en-US" sz="1800" dirty="0">
                <a:solidFill>
                  <a:srgbClr val="FFFF00"/>
                </a:solidFill>
              </a:rPr>
              <a:t>&amp; Swain </a:t>
            </a:r>
            <a:r>
              <a:rPr lang="en-US" sz="1800" dirty="0" err="1">
                <a:solidFill>
                  <a:schemeClr val="dk1"/>
                </a:solidFill>
              </a:rPr>
              <a:t>Ras</a:t>
            </a:r>
            <a:r>
              <a:rPr lang="en-US" sz="1800" dirty="0">
                <a:solidFill>
                  <a:schemeClr val="dk1"/>
                </a:solidFill>
              </a:rPr>
              <a:t> &amp; van </a:t>
            </a:r>
            <a:r>
              <a:rPr lang="en-US" sz="1800" dirty="0" err="1">
                <a:solidFill>
                  <a:schemeClr val="dk1"/>
                </a:solidFill>
              </a:rPr>
              <a:t>Bussel</a:t>
            </a:r>
            <a:r>
              <a:rPr lang="en-US" sz="1800" dirty="0">
                <a:solidFill>
                  <a:schemeClr val="dk1"/>
                </a:solidFill>
              </a:rPr>
              <a:t> </a:t>
            </a:r>
            <a:r>
              <a:rPr lang="en-US" sz="1800" dirty="0">
                <a:solidFill>
                  <a:srgbClr val="FFFF00"/>
                </a:solidFill>
              </a:rPr>
              <a:t>Reynolds</a:t>
            </a:r>
            <a:r>
              <a:rPr lang="en-US" sz="1800" dirty="0">
                <a:solidFill>
                  <a:srgbClr val="FF0000"/>
                </a:solidFill>
              </a:rPr>
              <a:t> </a:t>
            </a:r>
            <a:r>
              <a:rPr lang="en-US" sz="1800" dirty="0">
                <a:solidFill>
                  <a:schemeClr val="dk1"/>
                </a:solidFill>
              </a:rPr>
              <a:t>Riley &amp; Crookston </a:t>
            </a:r>
            <a:r>
              <a:rPr lang="en-US" sz="1800" dirty="0" err="1">
                <a:solidFill>
                  <a:srgbClr val="FFFF00"/>
                </a:solidFill>
              </a:rPr>
              <a:t>Stirling</a:t>
            </a:r>
            <a:r>
              <a:rPr lang="en-US" sz="1800" dirty="0">
                <a:solidFill>
                  <a:srgbClr val="FFFF00"/>
                </a:solidFill>
              </a:rPr>
              <a:t> et al.</a:t>
            </a:r>
            <a:r>
              <a:rPr lang="en-US" sz="1800" dirty="0">
                <a:solidFill>
                  <a:srgbClr val="FF0000"/>
                </a:solidFill>
              </a:rPr>
              <a:t> </a:t>
            </a:r>
            <a:r>
              <a:rPr lang="en-US" sz="1800" dirty="0">
                <a:solidFill>
                  <a:schemeClr val="dk1"/>
                </a:solidFill>
              </a:rPr>
              <a:t>Sweetser </a:t>
            </a:r>
            <a:r>
              <a:rPr lang="en-US" sz="1800" dirty="0">
                <a:solidFill>
                  <a:srgbClr val="FFFF00"/>
                </a:solidFill>
              </a:rPr>
              <a:t>Taylor</a:t>
            </a:r>
            <a:r>
              <a:rPr lang="en-US" sz="1800" dirty="0">
                <a:solidFill>
                  <a:srgbClr val="FF0000"/>
                </a:solidFill>
              </a:rPr>
              <a:t> </a:t>
            </a:r>
            <a:r>
              <a:rPr lang="en-US" sz="1800" dirty="0">
                <a:solidFill>
                  <a:schemeClr val="dk1"/>
                </a:solidFill>
              </a:rPr>
              <a:t>Thomas et al. </a:t>
            </a:r>
            <a:r>
              <a:rPr lang="en-US" sz="1800" dirty="0">
                <a:solidFill>
                  <a:srgbClr val="FFFF00"/>
                </a:solidFill>
              </a:rPr>
              <a:t>Thurman</a:t>
            </a:r>
            <a:r>
              <a:rPr lang="en-US" sz="1800" dirty="0">
                <a:solidFill>
                  <a:srgbClr val="FF0000"/>
                </a:solidFill>
              </a:rPr>
              <a:t> </a:t>
            </a:r>
            <a:r>
              <a:rPr lang="en-US" sz="1800" dirty="0">
                <a:solidFill>
                  <a:srgbClr val="FFFF00"/>
                </a:solidFill>
              </a:rPr>
              <a:t>&amp; O’Hanlon </a:t>
            </a:r>
            <a:r>
              <a:rPr lang="en-US" sz="1800" dirty="0" err="1">
                <a:solidFill>
                  <a:schemeClr val="dk1"/>
                </a:solidFill>
              </a:rPr>
              <a:t>Tillinghast</a:t>
            </a:r>
            <a:r>
              <a:rPr lang="en-US" sz="1800" dirty="0">
                <a:solidFill>
                  <a:schemeClr val="dk1"/>
                </a:solidFill>
              </a:rPr>
              <a:t> </a:t>
            </a:r>
            <a:r>
              <a:rPr lang="en-US" sz="1800" dirty="0">
                <a:solidFill>
                  <a:srgbClr val="FFFF00"/>
                </a:solidFill>
              </a:rPr>
              <a:t>Truman</a:t>
            </a:r>
            <a:r>
              <a:rPr lang="en-US" sz="1800" dirty="0">
                <a:solidFill>
                  <a:srgbClr val="FF0000"/>
                </a:solidFill>
              </a:rPr>
              <a:t> </a:t>
            </a:r>
            <a:r>
              <a:rPr lang="en-US" sz="1800" dirty="0">
                <a:solidFill>
                  <a:schemeClr val="dk1"/>
                </a:solidFill>
              </a:rPr>
              <a:t>Weber &amp; Graham </a:t>
            </a:r>
            <a:r>
              <a:rPr lang="en-US" sz="1800" dirty="0">
                <a:solidFill>
                  <a:srgbClr val="FFFF00"/>
                </a:solidFill>
              </a:rPr>
              <a:t>Webster</a:t>
            </a:r>
            <a:r>
              <a:rPr lang="en-US" sz="1800" dirty="0">
                <a:solidFill>
                  <a:srgbClr val="FF0000"/>
                </a:solidFill>
              </a:rPr>
              <a:t> </a:t>
            </a:r>
            <a:r>
              <a:rPr lang="en-US" sz="1800" dirty="0" err="1">
                <a:solidFill>
                  <a:schemeClr val="dk1"/>
                </a:solidFill>
              </a:rPr>
              <a:t>Wuet</a:t>
            </a:r>
            <a:r>
              <a:rPr lang="en-US" sz="1800" dirty="0">
                <a:solidFill>
                  <a:schemeClr val="dk1"/>
                </a:solidFill>
              </a:rPr>
              <a:t> et al. </a:t>
            </a:r>
            <a:r>
              <a:rPr lang="en-US" sz="1800" dirty="0">
                <a:solidFill>
                  <a:srgbClr val="FFFF00"/>
                </a:solidFill>
              </a:rPr>
              <a:t>Zhang et al.</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340787" y="343304"/>
            <a:ext cx="8439000" cy="68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dirty="0"/>
              <a:t>Who uses web archives?</a:t>
            </a:r>
          </a:p>
        </p:txBody>
      </p:sp>
      <p:sp>
        <p:nvSpPr>
          <p:cNvPr id="265" name="Shape 265"/>
          <p:cNvSpPr txBox="1">
            <a:spLocks noGrp="1"/>
          </p:cNvSpPr>
          <p:nvPr>
            <p:ph type="body" idx="2"/>
          </p:nvPr>
        </p:nvSpPr>
        <p:spPr>
          <a:xfrm>
            <a:off x="659987" y="1186359"/>
            <a:ext cx="3900300" cy="331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200" dirty="0">
                <a:solidFill>
                  <a:schemeClr val="tx1"/>
                </a:solidFill>
              </a:rPr>
              <a:t>Digital humanists</a:t>
            </a:r>
          </a:p>
          <a:p>
            <a:pPr marL="0" marR="0" lvl="0" indent="0" algn="l" rtl="0">
              <a:lnSpc>
                <a:spcPct val="100000"/>
              </a:lnSpc>
              <a:spcBef>
                <a:spcPts val="0"/>
              </a:spcBef>
              <a:spcAft>
                <a:spcPts val="0"/>
              </a:spcAft>
              <a:buNone/>
            </a:pPr>
            <a:r>
              <a:rPr lang="en-US" sz="2200" dirty="0">
                <a:solidFill>
                  <a:schemeClr val="tx1"/>
                </a:solidFill>
              </a:rPr>
              <a:t>Web scientists</a:t>
            </a:r>
          </a:p>
          <a:p>
            <a:pPr marL="0" marR="0" lvl="0" indent="0" algn="l" rtl="0">
              <a:lnSpc>
                <a:spcPct val="100000"/>
              </a:lnSpc>
              <a:spcBef>
                <a:spcPts val="0"/>
              </a:spcBef>
              <a:spcAft>
                <a:spcPts val="0"/>
              </a:spcAft>
              <a:buNone/>
            </a:pPr>
            <a:r>
              <a:rPr lang="en-US" sz="2200" dirty="0">
                <a:solidFill>
                  <a:schemeClr val="tx1"/>
                </a:solidFill>
              </a:rPr>
              <a:t>Computer scientists</a:t>
            </a:r>
          </a:p>
          <a:p>
            <a:pPr marL="0" marR="0" lvl="0" indent="0" algn="l" rtl="0">
              <a:lnSpc>
                <a:spcPct val="100000"/>
              </a:lnSpc>
              <a:spcBef>
                <a:spcPts val="0"/>
              </a:spcBef>
              <a:spcAft>
                <a:spcPts val="0"/>
              </a:spcAft>
              <a:buNone/>
            </a:pPr>
            <a:r>
              <a:rPr lang="en-US" sz="2200" dirty="0">
                <a:solidFill>
                  <a:schemeClr val="tx1"/>
                </a:solidFill>
              </a:rPr>
              <a:t>Data analysts</a:t>
            </a:r>
          </a:p>
          <a:p>
            <a:pPr marL="0" marR="0" lvl="0" indent="0" algn="l" rtl="0">
              <a:lnSpc>
                <a:spcPct val="100000"/>
              </a:lnSpc>
              <a:spcBef>
                <a:spcPts val="0"/>
              </a:spcBef>
              <a:spcAft>
                <a:spcPts val="0"/>
              </a:spcAft>
              <a:buNone/>
            </a:pPr>
            <a:r>
              <a:rPr lang="en-US" sz="2200" dirty="0">
                <a:solidFill>
                  <a:schemeClr val="tx1"/>
                </a:solidFill>
              </a:rPr>
              <a:t>Journalists</a:t>
            </a:r>
          </a:p>
          <a:p>
            <a:pPr marL="0" marR="0" lvl="0" indent="0" algn="l" rtl="0">
              <a:lnSpc>
                <a:spcPct val="100000"/>
              </a:lnSpc>
              <a:spcBef>
                <a:spcPts val="0"/>
              </a:spcBef>
              <a:spcAft>
                <a:spcPts val="0"/>
              </a:spcAft>
              <a:buNone/>
            </a:pPr>
            <a:r>
              <a:rPr lang="en-US" sz="2200" dirty="0">
                <a:solidFill>
                  <a:schemeClr val="tx1"/>
                </a:solidFill>
              </a:rPr>
              <a:t>Lawyers</a:t>
            </a:r>
          </a:p>
          <a:p>
            <a:pPr marL="0" marR="0" lvl="0" indent="0" algn="l" rtl="0">
              <a:lnSpc>
                <a:spcPct val="100000"/>
              </a:lnSpc>
              <a:spcBef>
                <a:spcPts val="0"/>
              </a:spcBef>
              <a:spcAft>
                <a:spcPts val="0"/>
              </a:spcAft>
              <a:buNone/>
            </a:pPr>
            <a:r>
              <a:rPr lang="en-US" sz="2200" dirty="0">
                <a:solidFill>
                  <a:schemeClr val="tx1"/>
                </a:solidFill>
              </a:rPr>
              <a:t>Website owners</a:t>
            </a:r>
          </a:p>
          <a:p>
            <a:pPr marL="0" marR="0" lvl="0" indent="0" algn="l" rtl="0">
              <a:lnSpc>
                <a:spcPct val="100000"/>
              </a:lnSpc>
              <a:spcBef>
                <a:spcPts val="0"/>
              </a:spcBef>
              <a:spcAft>
                <a:spcPts val="0"/>
              </a:spcAft>
              <a:buNone/>
            </a:pPr>
            <a:r>
              <a:rPr lang="en-US" sz="2200" dirty="0">
                <a:solidFill>
                  <a:schemeClr val="tx1"/>
                </a:solidFill>
              </a:rPr>
              <a:t>Website designers</a:t>
            </a:r>
          </a:p>
          <a:p>
            <a:pPr marL="0" marR="0" lvl="0" indent="0" algn="l" rtl="0">
              <a:lnSpc>
                <a:spcPct val="100000"/>
              </a:lnSpc>
              <a:spcBef>
                <a:spcPts val="0"/>
              </a:spcBef>
              <a:spcAft>
                <a:spcPts val="0"/>
              </a:spcAft>
              <a:buNone/>
            </a:pPr>
            <a:r>
              <a:rPr lang="en-US" sz="2200" dirty="0">
                <a:solidFill>
                  <a:schemeClr val="tx1"/>
                </a:solidFill>
              </a:rPr>
              <a:t>Government employees</a:t>
            </a:r>
          </a:p>
          <a:p>
            <a:pPr marL="0" marR="0" lvl="0" indent="0" algn="l" rtl="0">
              <a:lnSpc>
                <a:spcPct val="100000"/>
              </a:lnSpc>
              <a:spcBef>
                <a:spcPts val="480"/>
              </a:spcBef>
              <a:spcAft>
                <a:spcPts val="0"/>
              </a:spcAft>
              <a:buClr>
                <a:schemeClr val="dk1"/>
              </a:buClr>
              <a:buSzPct val="25000"/>
              <a:buFont typeface="Arial"/>
              <a:buNone/>
            </a:pP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ct val="25000"/>
              <a:buFont typeface="Arial"/>
              <a:buNone/>
            </a:pPr>
            <a:endParaRPr dirty="0"/>
          </a:p>
          <a:p>
            <a:pPr marL="342900" marR="0" lvl="0" indent="-342900" algn="l" rtl="0">
              <a:lnSpc>
                <a:spcPct val="100000"/>
              </a:lnSpc>
              <a:spcBef>
                <a:spcPts val="48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p:txBody>
      </p:sp>
      <p:sp>
        <p:nvSpPr>
          <p:cNvPr id="266" name="Shape 266"/>
          <p:cNvSpPr txBox="1">
            <a:spLocks noGrp="1"/>
          </p:cNvSpPr>
          <p:nvPr>
            <p:ph type="body" idx="2"/>
          </p:nvPr>
        </p:nvSpPr>
        <p:spPr>
          <a:xfrm>
            <a:off x="4560287" y="1153016"/>
            <a:ext cx="3900299" cy="331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200" dirty="0">
                <a:solidFill>
                  <a:schemeClr val="tx1"/>
                </a:solidFill>
              </a:rPr>
              <a:t>Genealogists</a:t>
            </a:r>
          </a:p>
          <a:p>
            <a:pPr marL="0" marR="0" lvl="0" indent="0" algn="l" rtl="0">
              <a:lnSpc>
                <a:spcPct val="100000"/>
              </a:lnSpc>
              <a:spcBef>
                <a:spcPts val="0"/>
              </a:spcBef>
              <a:spcAft>
                <a:spcPts val="0"/>
              </a:spcAft>
              <a:buNone/>
            </a:pPr>
            <a:r>
              <a:rPr lang="en-US" sz="2200" dirty="0">
                <a:solidFill>
                  <a:schemeClr val="tx1"/>
                </a:solidFill>
              </a:rPr>
              <a:t>Patent applicants</a:t>
            </a:r>
          </a:p>
          <a:p>
            <a:pPr marL="0" marR="0" lvl="0" indent="0" algn="l" rtl="0">
              <a:lnSpc>
                <a:spcPct val="100000"/>
              </a:lnSpc>
              <a:spcBef>
                <a:spcPts val="0"/>
              </a:spcBef>
              <a:spcAft>
                <a:spcPts val="0"/>
              </a:spcAft>
              <a:buNone/>
            </a:pPr>
            <a:r>
              <a:rPr lang="en-US" sz="2200" dirty="0">
                <a:solidFill>
                  <a:schemeClr val="tx1"/>
                </a:solidFill>
              </a:rPr>
              <a:t>Instructors</a:t>
            </a:r>
          </a:p>
          <a:p>
            <a:pPr marL="0" marR="0" lvl="0" indent="0" algn="l" rtl="0">
              <a:lnSpc>
                <a:spcPct val="100000"/>
              </a:lnSpc>
              <a:spcBef>
                <a:spcPts val="0"/>
              </a:spcBef>
              <a:spcAft>
                <a:spcPts val="0"/>
              </a:spcAft>
              <a:buNone/>
            </a:pPr>
            <a:r>
              <a:rPr lang="en-US" sz="2200" dirty="0">
                <a:solidFill>
                  <a:schemeClr val="tx1"/>
                </a:solidFill>
              </a:rPr>
              <a:t>Students</a:t>
            </a:r>
          </a:p>
          <a:p>
            <a:pPr marL="0" marR="0" lvl="0" indent="0" algn="l" rtl="0">
              <a:lnSpc>
                <a:spcPct val="100000"/>
              </a:lnSpc>
              <a:spcBef>
                <a:spcPts val="0"/>
              </a:spcBef>
              <a:spcAft>
                <a:spcPts val="0"/>
              </a:spcAft>
              <a:buNone/>
            </a:pPr>
            <a:r>
              <a:rPr lang="en-US" sz="2200" dirty="0">
                <a:solidFill>
                  <a:schemeClr val="tx1"/>
                </a:solidFill>
              </a:rPr>
              <a:t>Linguists</a:t>
            </a:r>
          </a:p>
          <a:p>
            <a:pPr marL="0" marR="0" lvl="0" indent="0" algn="l" rtl="0">
              <a:lnSpc>
                <a:spcPct val="100000"/>
              </a:lnSpc>
              <a:spcBef>
                <a:spcPts val="0"/>
              </a:spcBef>
              <a:spcAft>
                <a:spcPts val="0"/>
              </a:spcAft>
              <a:buNone/>
            </a:pPr>
            <a:r>
              <a:rPr lang="en-US" sz="2200" dirty="0">
                <a:solidFill>
                  <a:schemeClr val="tx1"/>
                </a:solidFill>
              </a:rPr>
              <a:t>Sociologists</a:t>
            </a:r>
          </a:p>
          <a:p>
            <a:pPr marL="0" marR="0" lvl="0" indent="0" algn="l" rtl="0">
              <a:lnSpc>
                <a:spcPct val="100000"/>
              </a:lnSpc>
              <a:spcBef>
                <a:spcPts val="0"/>
              </a:spcBef>
              <a:spcAft>
                <a:spcPts val="0"/>
              </a:spcAft>
              <a:buNone/>
            </a:pPr>
            <a:r>
              <a:rPr lang="en-US" sz="2200" dirty="0">
                <a:solidFill>
                  <a:schemeClr val="tx1"/>
                </a:solidFill>
              </a:rPr>
              <a:t>Political scientists</a:t>
            </a:r>
          </a:p>
          <a:p>
            <a:pPr marL="0" marR="0" lvl="0" indent="0" algn="l" rtl="0">
              <a:lnSpc>
                <a:spcPct val="100000"/>
              </a:lnSpc>
              <a:spcBef>
                <a:spcPts val="0"/>
              </a:spcBef>
              <a:spcAft>
                <a:spcPts val="0"/>
              </a:spcAft>
              <a:buNone/>
            </a:pPr>
            <a:r>
              <a:rPr lang="en-US" sz="2200" dirty="0">
                <a:solidFill>
                  <a:schemeClr val="tx1"/>
                </a:solidFill>
              </a:rPr>
              <a:t>Historians</a:t>
            </a:r>
          </a:p>
          <a:p>
            <a:pPr marL="0" marR="0" lvl="0" indent="0" algn="l" rtl="0">
              <a:lnSpc>
                <a:spcPct val="100000"/>
              </a:lnSpc>
              <a:spcBef>
                <a:spcPts val="0"/>
              </a:spcBef>
              <a:spcAft>
                <a:spcPts val="0"/>
              </a:spcAft>
              <a:buNone/>
            </a:pPr>
            <a:r>
              <a:rPr lang="en-US" sz="2200" dirty="0">
                <a:solidFill>
                  <a:schemeClr val="tx1"/>
                </a:solidFill>
              </a:rPr>
              <a:t>Anthropologists</a:t>
            </a:r>
          </a:p>
          <a:p>
            <a:pPr marL="0" marR="0" lvl="0" indent="0" algn="l" rtl="0">
              <a:lnSpc>
                <a:spcPct val="100000"/>
              </a:lnSpc>
              <a:spcBef>
                <a:spcPts val="480"/>
              </a:spcBef>
              <a:spcAft>
                <a:spcPts val="0"/>
              </a:spcAft>
              <a:buNone/>
            </a:pPr>
            <a:endParaRPr dirty="0"/>
          </a:p>
          <a:p>
            <a:pPr marL="0" marR="0" lvl="0" indent="0" algn="l" rtl="0">
              <a:lnSpc>
                <a:spcPct val="100000"/>
              </a:lnSpc>
              <a:spcBef>
                <a:spcPts val="480"/>
              </a:spcBef>
              <a:spcAft>
                <a:spcPts val="0"/>
              </a:spcAft>
              <a:buClr>
                <a:schemeClr val="dk1"/>
              </a:buClr>
              <a:buSzPct val="25000"/>
              <a:buFont typeface="Arial"/>
              <a:buNone/>
            </a:pP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ct val="25000"/>
              <a:buFont typeface="Arial"/>
              <a:buNone/>
            </a:pPr>
            <a:endParaRPr dirty="0"/>
          </a:p>
          <a:p>
            <a:pPr marL="342900" marR="0" lvl="0" indent="-342900" algn="l" rtl="0">
              <a:lnSpc>
                <a:spcPct val="100000"/>
              </a:lnSpc>
              <a:spcBef>
                <a:spcPts val="48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7742050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a:spcBef>
                <a:spcPts val="0"/>
              </a:spcBef>
              <a:buNone/>
            </a:pPr>
            <a:r>
              <a:rPr lang="en-US" sz="3200" dirty="0"/>
              <a:t>Users need “provenance” metadata</a:t>
            </a:r>
          </a:p>
        </p:txBody>
      </p:sp>
      <p:sp>
        <p:nvSpPr>
          <p:cNvPr id="294" name="Shape 294"/>
          <p:cNvSpPr txBox="1">
            <a:spLocks noGrp="1"/>
          </p:cNvSpPr>
          <p:nvPr>
            <p:ph type="body" idx="2"/>
          </p:nvPr>
        </p:nvSpPr>
        <p:spPr>
          <a:xfrm>
            <a:off x="1215736" y="1298939"/>
            <a:ext cx="7793476" cy="2450668"/>
          </a:xfrm>
          <a:prstGeom prst="rect">
            <a:avLst/>
          </a:prstGeom>
        </p:spPr>
        <p:txBody>
          <a:bodyPr lIns="91425" tIns="91425" rIns="91425" bIns="91425" anchor="t" anchorCtr="0">
            <a:noAutofit/>
          </a:bodyPr>
          <a:lstStyle/>
          <a:p>
            <a:pPr marL="457200" lvl="0" indent="-228600" rtl="0">
              <a:spcBef>
                <a:spcPts val="0"/>
              </a:spcBef>
            </a:pPr>
            <a:r>
              <a:rPr lang="en-US" sz="2200" dirty="0"/>
              <a:t>“The critical missing piece”</a:t>
            </a:r>
          </a:p>
          <a:p>
            <a:pPr marL="457200" lvl="0" indent="-228600" rtl="0">
              <a:spcBef>
                <a:spcPts val="0"/>
              </a:spcBef>
            </a:pPr>
            <a:endParaRPr lang="en-US" sz="1000" dirty="0"/>
          </a:p>
          <a:p>
            <a:pPr marL="457200" lvl="0" indent="-228600" rtl="0">
              <a:spcBef>
                <a:spcPts val="0"/>
              </a:spcBef>
            </a:pPr>
            <a:r>
              <a:rPr lang="en-US" sz="2200" dirty="0"/>
              <a:t>Provide context</a:t>
            </a:r>
          </a:p>
          <a:p>
            <a:pPr marL="457200" lvl="0" indent="-228600" rtl="0">
              <a:spcBef>
                <a:spcPts val="0"/>
              </a:spcBef>
            </a:pPr>
            <a:endParaRPr lang="en-US" sz="1000" dirty="0"/>
          </a:p>
          <a:p>
            <a:pPr marL="457200" lvl="0" indent="-228600" rtl="0">
              <a:spcBef>
                <a:spcPts val="0"/>
              </a:spcBef>
            </a:pPr>
            <a:r>
              <a:rPr lang="en-US" sz="2200" dirty="0"/>
              <a:t>Why</a:t>
            </a:r>
            <a:r>
              <a:rPr lang="en-US" sz="2200" i="1" dirty="0"/>
              <a:t> </a:t>
            </a:r>
            <a:r>
              <a:rPr lang="en-US" sz="2200" dirty="0"/>
              <a:t>was the content archived?</a:t>
            </a:r>
          </a:p>
          <a:p>
            <a:pPr marL="457200" lvl="0" indent="-228600" rtl="0">
              <a:spcBef>
                <a:spcPts val="0"/>
              </a:spcBef>
            </a:pPr>
            <a:endParaRPr lang="en-US" sz="1000" dirty="0"/>
          </a:p>
          <a:p>
            <a:pPr marL="457200" lvl="0" indent="-228600" rtl="0">
              <a:spcBef>
                <a:spcPts val="0"/>
              </a:spcBef>
            </a:pPr>
            <a:r>
              <a:rPr lang="en-US" sz="2200" dirty="0"/>
              <a:t>Selection criteria</a:t>
            </a:r>
          </a:p>
          <a:p>
            <a:pPr marL="457200" lvl="0" indent="-228600" rtl="0">
              <a:spcBef>
                <a:spcPts val="0"/>
              </a:spcBef>
            </a:pPr>
            <a:endParaRPr lang="en-US" sz="1000" dirty="0"/>
          </a:p>
          <a:p>
            <a:pPr marL="457200" lvl="0" indent="-228600" rtl="0">
              <a:spcBef>
                <a:spcPts val="0"/>
              </a:spcBef>
            </a:pPr>
            <a:r>
              <a:rPr lang="en-US" sz="2200" dirty="0"/>
              <a:t>Scope</a:t>
            </a:r>
          </a:p>
        </p:txBody>
      </p:sp>
      <p:sp>
        <p:nvSpPr>
          <p:cNvPr id="2" name="TextBox 1"/>
          <p:cNvSpPr txBox="1"/>
          <p:nvPr/>
        </p:nvSpPr>
        <p:spPr>
          <a:xfrm>
            <a:off x="575493" y="4018843"/>
            <a:ext cx="8433719" cy="338554"/>
          </a:xfrm>
          <a:prstGeom prst="rect">
            <a:avLst/>
          </a:prstGeom>
          <a:noFill/>
        </p:spPr>
        <p:txBody>
          <a:bodyPr wrap="none" rtlCol="0">
            <a:spAutoFit/>
          </a:bodyPr>
          <a:lstStyle/>
          <a:p>
            <a:r>
              <a:rPr lang="en-US" sz="1600" dirty="0"/>
              <a:t>Note: WAM focused solely on descriptive metadata, not technical or preservation metadata.</a:t>
            </a:r>
          </a:p>
        </p:txBody>
      </p:sp>
    </p:spTree>
    <p:extLst>
      <p:ext uri="{BB962C8B-B14F-4D97-AF65-F5344CB8AC3E}">
        <p14:creationId xmlns:p14="http://schemas.microsoft.com/office/powerpoint/2010/main" val="1824883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246525" y="361525"/>
            <a:ext cx="8824499" cy="686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400" dirty="0"/>
              <a:t>Metadata practitioner needs</a:t>
            </a:r>
          </a:p>
        </p:txBody>
      </p:sp>
      <p:sp>
        <p:nvSpPr>
          <p:cNvPr id="300" name="Shape 300"/>
          <p:cNvSpPr txBox="1">
            <a:spLocks noGrp="1"/>
          </p:cNvSpPr>
          <p:nvPr>
            <p:ph type="body" idx="2"/>
          </p:nvPr>
        </p:nvSpPr>
        <p:spPr>
          <a:xfrm>
            <a:off x="792290" y="1243867"/>
            <a:ext cx="7434000" cy="3452400"/>
          </a:xfrm>
          <a:prstGeom prst="rect">
            <a:avLst/>
          </a:prstGeom>
          <a:noFill/>
          <a:ln>
            <a:noFill/>
          </a:ln>
        </p:spPr>
        <p:txBody>
          <a:bodyPr lIns="91425" tIns="45700" rIns="91425" bIns="45700" anchor="t" anchorCtr="0">
            <a:noAutofit/>
          </a:bodyPr>
          <a:lstStyle/>
          <a:p>
            <a:pPr marL="457200" marR="0" lvl="0" indent="-355600" algn="l" rtl="0">
              <a:spcBef>
                <a:spcPts val="0"/>
              </a:spcBef>
              <a:spcAft>
                <a:spcPts val="0"/>
              </a:spcAft>
              <a:buClr>
                <a:schemeClr val="dk1"/>
              </a:buClr>
              <a:buSzPct val="100000"/>
              <a:buFont typeface="Arial"/>
              <a:buChar char="•"/>
            </a:pPr>
            <a:r>
              <a:rPr lang="en-US" sz="2000" b="1" dirty="0"/>
              <a:t>Archival</a:t>
            </a:r>
            <a:r>
              <a:rPr lang="en-US" sz="2200" b="1" dirty="0"/>
              <a:t> </a:t>
            </a:r>
            <a:r>
              <a:rPr lang="en-US" sz="2200" dirty="0"/>
              <a:t>and</a:t>
            </a:r>
            <a:r>
              <a:rPr lang="en-US" sz="2200" b="1" dirty="0"/>
              <a:t> </a:t>
            </a:r>
            <a:r>
              <a:rPr lang="en-US" sz="2000" b="1" dirty="0"/>
              <a:t>bibliographic</a:t>
            </a:r>
            <a:r>
              <a:rPr lang="en-US" sz="2200" b="1" dirty="0"/>
              <a:t> </a:t>
            </a:r>
            <a:r>
              <a:rPr lang="en-US" sz="2200" dirty="0"/>
              <a:t>approaches</a:t>
            </a:r>
          </a:p>
          <a:p>
            <a:pPr marL="857250" lvl="1" indent="-355600">
              <a:spcBef>
                <a:spcPts val="0"/>
              </a:spcBef>
              <a:buFont typeface="Arial"/>
              <a:buChar char="•"/>
            </a:pPr>
            <a:r>
              <a:rPr lang="en-US" sz="1800" b="0" i="0" u="none" strike="noStrike" cap="none" dirty="0">
                <a:solidFill>
                  <a:schemeClr val="dk1"/>
                </a:solidFill>
                <a:sym typeface="Arial"/>
              </a:rPr>
              <a:t>DACS</a:t>
            </a:r>
            <a:r>
              <a:rPr lang="en-US" sz="1800" dirty="0"/>
              <a:t>, EAD, MARC, Dublin Core, RDA, MODS</a:t>
            </a:r>
            <a:endParaRPr lang="en-US" sz="1800" b="0" i="0" u="none" strike="noStrike" cap="none" dirty="0">
              <a:solidFill>
                <a:schemeClr val="dk1"/>
              </a:solidFill>
              <a:sym typeface="Arial"/>
            </a:endParaRPr>
          </a:p>
          <a:p>
            <a:pPr marL="857250" lvl="1" indent="-355600">
              <a:spcBef>
                <a:spcPts val="0"/>
              </a:spcBef>
              <a:buFont typeface="Arial"/>
              <a:buChar char="•"/>
            </a:pPr>
            <a:endParaRPr lang="en-US" sz="1200" b="0" i="0" u="none" strike="noStrike" cap="none" dirty="0">
              <a:solidFill>
                <a:schemeClr val="dk1"/>
              </a:solidFill>
              <a:sym typeface="Arial"/>
            </a:endParaRPr>
          </a:p>
          <a:p>
            <a:pPr marL="457200" marR="0" lvl="0" indent="-355600" algn="l" rtl="0">
              <a:spcBef>
                <a:spcPts val="0"/>
              </a:spcBef>
              <a:spcAft>
                <a:spcPts val="0"/>
              </a:spcAft>
              <a:buClr>
                <a:schemeClr val="dk1"/>
              </a:buClr>
              <a:buSzPct val="100000"/>
              <a:buFont typeface="Arial"/>
              <a:buChar char="•"/>
            </a:pPr>
            <a:r>
              <a:rPr lang="en-US" sz="2000" b="1" i="0" u="none" strike="noStrike" cap="none" dirty="0">
                <a:solidFill>
                  <a:schemeClr val="dk1"/>
                </a:solidFill>
                <a:latin typeface="Arial"/>
                <a:ea typeface="Arial"/>
                <a:cs typeface="Arial"/>
                <a:sym typeface="Arial"/>
              </a:rPr>
              <a:t>Data elements</a:t>
            </a:r>
            <a:r>
              <a:rPr lang="en-US" sz="2000" b="0" i="0" u="none" strike="noStrike" cap="none" dirty="0">
                <a:solidFill>
                  <a:schemeClr val="dk1"/>
                </a:solidFill>
                <a:latin typeface="Arial"/>
                <a:ea typeface="Arial"/>
                <a:cs typeface="Arial"/>
                <a:sym typeface="Arial"/>
              </a:rPr>
              <a:t> </a:t>
            </a:r>
            <a:r>
              <a:rPr lang="en-US" sz="2200" b="0" i="0" u="none" strike="noStrike" cap="none" dirty="0">
                <a:solidFill>
                  <a:schemeClr val="dk1"/>
                </a:solidFill>
                <a:latin typeface="Arial"/>
                <a:ea typeface="Arial"/>
                <a:cs typeface="Arial"/>
                <a:sym typeface="Arial"/>
              </a:rPr>
              <a:t>vary widely</a:t>
            </a:r>
          </a:p>
          <a:p>
            <a:pPr marL="857250" lvl="1" indent="-355600">
              <a:spcBef>
                <a:spcPts val="0"/>
              </a:spcBef>
              <a:buFont typeface="Arial"/>
              <a:buChar char="•"/>
            </a:pPr>
            <a:r>
              <a:rPr lang="en-US" sz="1800" dirty="0"/>
              <a:t>S</a:t>
            </a:r>
            <a:r>
              <a:rPr lang="en-US" sz="1800" b="0" i="0" u="none" strike="noStrike" cap="none" dirty="0">
                <a:solidFill>
                  <a:schemeClr val="dk1"/>
                </a:solidFill>
                <a:sym typeface="Arial"/>
              </a:rPr>
              <a:t>ame element name, multiple meanings</a:t>
            </a:r>
          </a:p>
          <a:p>
            <a:pPr marL="857250" lvl="1" indent="-355600">
              <a:spcBef>
                <a:spcPts val="0"/>
              </a:spcBef>
              <a:buFont typeface="Arial"/>
              <a:buChar char="•"/>
            </a:pPr>
            <a:endParaRPr lang="en-US" sz="1000" b="0" i="0" u="none" strike="noStrike" cap="none" dirty="0">
              <a:solidFill>
                <a:schemeClr val="dk1"/>
              </a:solidFill>
              <a:sym typeface="Arial"/>
            </a:endParaRPr>
          </a:p>
          <a:p>
            <a:pPr marL="457200" marR="0" lvl="0" indent="-355600" algn="l" rtl="0">
              <a:spcBef>
                <a:spcPts val="0"/>
              </a:spcBef>
              <a:spcAft>
                <a:spcPts val="0"/>
              </a:spcAft>
              <a:buClr>
                <a:schemeClr val="dk1"/>
              </a:buClr>
              <a:buSzPct val="100000"/>
              <a:buFont typeface="Arial"/>
              <a:buChar char="•"/>
            </a:pPr>
            <a:r>
              <a:rPr lang="en-US" sz="2000" b="1" i="0" u="none" strike="noStrike" cap="none" dirty="0">
                <a:solidFill>
                  <a:schemeClr val="dk1"/>
                </a:solidFill>
                <a:latin typeface="Arial"/>
                <a:ea typeface="Arial"/>
                <a:cs typeface="Arial"/>
                <a:sym typeface="Arial"/>
              </a:rPr>
              <a:t>Level of description</a:t>
            </a:r>
            <a:endParaRPr lang="en-US" sz="2000" b="0" i="0" u="none" strike="noStrike" cap="none" dirty="0">
              <a:solidFill>
                <a:schemeClr val="dk1"/>
              </a:solidFill>
              <a:latin typeface="Arial"/>
              <a:ea typeface="Arial"/>
              <a:cs typeface="Arial"/>
              <a:sym typeface="Arial"/>
            </a:endParaRPr>
          </a:p>
          <a:p>
            <a:pPr marR="0" lvl="1" algn="l" rtl="0">
              <a:spcBef>
                <a:spcPts val="0"/>
              </a:spcBef>
              <a:spcAft>
                <a:spcPts val="0"/>
              </a:spcAft>
              <a:buClr>
                <a:schemeClr val="dk1"/>
              </a:buClr>
              <a:buSzPct val="100000"/>
              <a:buFont typeface="Arial"/>
            </a:pPr>
            <a:r>
              <a:rPr lang="en-US" sz="1800" b="0" i="0" u="none" strike="noStrike" cap="none" dirty="0">
                <a:solidFill>
                  <a:schemeClr val="dk1"/>
                </a:solidFill>
                <a:sym typeface="Arial"/>
              </a:rPr>
              <a:t>Single site, collection of sites, seed</a:t>
            </a:r>
            <a:r>
              <a:rPr lang="en-US" sz="1800" dirty="0"/>
              <a:t> URLs</a:t>
            </a:r>
          </a:p>
          <a:p>
            <a:pPr marR="0" lvl="1" algn="l" rtl="0">
              <a:spcBef>
                <a:spcPts val="0"/>
              </a:spcBef>
              <a:spcAft>
                <a:spcPts val="0"/>
              </a:spcAft>
              <a:buClr>
                <a:schemeClr val="dk1"/>
              </a:buClr>
              <a:buSzPct val="100000"/>
              <a:buFont typeface="Arial"/>
            </a:pPr>
            <a:endParaRPr lang="en-US" sz="1200" dirty="0"/>
          </a:p>
          <a:p>
            <a:pPr marL="457200" marR="0" lvl="0" indent="-355600" algn="l" rtl="0">
              <a:spcBef>
                <a:spcPts val="0"/>
              </a:spcBef>
              <a:spcAft>
                <a:spcPts val="0"/>
              </a:spcAft>
              <a:buClr>
                <a:schemeClr val="dk1"/>
              </a:buClr>
              <a:buSzPct val="100000"/>
              <a:buFont typeface="Arial"/>
              <a:buChar char="•"/>
            </a:pPr>
            <a:r>
              <a:rPr lang="en-US" sz="2000" b="1" dirty="0"/>
              <a:t>Scalability</a:t>
            </a:r>
            <a:r>
              <a:rPr lang="en-US" sz="2200" b="1" dirty="0"/>
              <a:t> </a:t>
            </a:r>
            <a:r>
              <a:rPr lang="en-US" sz="2200" dirty="0"/>
              <a:t>and limited resources</a:t>
            </a:r>
          </a:p>
        </p:txBody>
      </p:sp>
    </p:spTree>
    <p:extLst>
      <p:ext uri="{BB962C8B-B14F-4D97-AF65-F5344CB8AC3E}">
        <p14:creationId xmlns:p14="http://schemas.microsoft.com/office/powerpoint/2010/main" val="104852024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340787" y="343304"/>
            <a:ext cx="8438999" cy="686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200" b="1" i="0" u="none" strike="noStrike" cap="none" dirty="0">
                <a:solidFill>
                  <a:schemeClr val="dk2"/>
                </a:solidFill>
                <a:latin typeface="Arial"/>
                <a:ea typeface="Arial"/>
                <a:cs typeface="Arial"/>
                <a:sym typeface="Arial"/>
              </a:rPr>
              <a:t>Best practices methodology</a:t>
            </a:r>
          </a:p>
        </p:txBody>
      </p:sp>
      <p:sp>
        <p:nvSpPr>
          <p:cNvPr id="316" name="Shape 316"/>
          <p:cNvSpPr txBox="1">
            <a:spLocks noGrp="1"/>
          </p:cNvSpPr>
          <p:nvPr>
            <p:ph type="body" idx="2"/>
          </p:nvPr>
        </p:nvSpPr>
        <p:spPr>
          <a:xfrm>
            <a:off x="1203648" y="956533"/>
            <a:ext cx="7000137" cy="20665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000" i="0" u="none" strike="noStrike" cap="none" dirty="0">
                <a:solidFill>
                  <a:schemeClr val="dk1"/>
                </a:solidFill>
              </a:rPr>
              <a:t>Analyze</a:t>
            </a:r>
            <a:r>
              <a:rPr lang="en-US" sz="2000" b="0" i="0" u="none" strike="noStrike" cap="none" dirty="0">
                <a:solidFill>
                  <a:schemeClr val="dk1"/>
                </a:solidFill>
                <a:sym typeface="Arial"/>
              </a:rPr>
              <a:t> metadata </a:t>
            </a:r>
            <a:r>
              <a:rPr lang="en-US" sz="2000" b="1" i="0" u="none" strike="noStrike" cap="none" dirty="0">
                <a:solidFill>
                  <a:schemeClr val="dk1"/>
                </a:solidFill>
              </a:rPr>
              <a:t>standards &amp; </a:t>
            </a:r>
            <a:r>
              <a:rPr lang="en-US" sz="2000" b="1" dirty="0"/>
              <a:t>institutional</a:t>
            </a:r>
            <a:r>
              <a:rPr lang="en-US" sz="2000" b="1" i="0" u="none" strike="noStrike" cap="none" dirty="0">
                <a:solidFill>
                  <a:schemeClr val="dk1"/>
                </a:solidFill>
              </a:rPr>
              <a:t> guidelines</a:t>
            </a:r>
          </a:p>
          <a:p>
            <a:pPr marR="0" lvl="1" algn="l" rtl="0">
              <a:lnSpc>
                <a:spcPct val="100000"/>
              </a:lnSpc>
              <a:spcBef>
                <a:spcPts val="0"/>
              </a:spcBef>
              <a:spcAft>
                <a:spcPts val="0"/>
              </a:spcAft>
              <a:buSzPct val="100000"/>
            </a:pPr>
            <a:r>
              <a:rPr lang="en-US" sz="1600" dirty="0"/>
              <a:t>RDA (libraries), DACS (archives), Dublin Core (simplified)</a:t>
            </a:r>
          </a:p>
          <a:p>
            <a:pPr marL="0" marR="0" lvl="0" indent="0" algn="l" rtl="0">
              <a:lnSpc>
                <a:spcPct val="100000"/>
              </a:lnSpc>
              <a:spcBef>
                <a:spcPts val="0"/>
              </a:spcBef>
              <a:spcAft>
                <a:spcPts val="0"/>
              </a:spcAft>
              <a:buClr>
                <a:schemeClr val="dk1"/>
              </a:buClr>
              <a:buSzPct val="25000"/>
              <a:buFont typeface="Arial"/>
              <a:buNone/>
            </a:pPr>
            <a:endParaRPr sz="800" b="0" i="0" u="none" strike="noStrike" cap="none" dirty="0">
              <a:solidFill>
                <a:schemeClr val="dk1"/>
              </a:solidFill>
              <a:sym typeface="Arial"/>
            </a:endParaRPr>
          </a:p>
          <a:p>
            <a:pPr marL="342900" marR="0" lvl="0" indent="-342900" algn="l" rtl="0">
              <a:lnSpc>
                <a:spcPct val="100000"/>
              </a:lnSpc>
              <a:spcBef>
                <a:spcPts val="440"/>
              </a:spcBef>
              <a:spcAft>
                <a:spcPts val="0"/>
              </a:spcAft>
              <a:buClr>
                <a:schemeClr val="dk1"/>
              </a:buClr>
              <a:buSzPct val="100000"/>
              <a:buFont typeface="Arial"/>
              <a:buChar char="•"/>
            </a:pPr>
            <a:r>
              <a:rPr lang="en-US" sz="2000" i="0" u="none" strike="noStrike" cap="none" dirty="0">
                <a:solidFill>
                  <a:schemeClr val="dk1"/>
                </a:solidFill>
              </a:rPr>
              <a:t>Evaluate</a:t>
            </a:r>
            <a:r>
              <a:rPr lang="en-US" sz="2000" b="0" i="0" u="none" strike="noStrike" cap="none" dirty="0">
                <a:solidFill>
                  <a:schemeClr val="dk1"/>
                </a:solidFill>
                <a:sym typeface="Arial"/>
              </a:rPr>
              <a:t> </a:t>
            </a:r>
            <a:r>
              <a:rPr lang="en-US" sz="2000" b="1" i="0" u="none" strike="noStrike" cap="none" dirty="0">
                <a:solidFill>
                  <a:schemeClr val="dk1"/>
                </a:solidFill>
              </a:rPr>
              <a:t>existing </a:t>
            </a:r>
            <a:r>
              <a:rPr lang="en-US" sz="2000" b="1" dirty="0"/>
              <a:t>metadata records</a:t>
            </a:r>
            <a:r>
              <a:rPr lang="en-US" sz="2000" b="0" i="0" u="none" strike="noStrike" cap="none" dirty="0">
                <a:solidFill>
                  <a:schemeClr val="dk1"/>
                </a:solidFill>
                <a:sym typeface="Arial"/>
              </a:rPr>
              <a:t> “in the wild”</a:t>
            </a:r>
          </a:p>
          <a:p>
            <a:pPr lvl="1">
              <a:spcBef>
                <a:spcPts val="400"/>
              </a:spcBef>
            </a:pPr>
            <a:r>
              <a:rPr lang="en-US" sz="1600" dirty="0"/>
              <a:t>ArchiveGrid, Archive-It, WorldCat</a:t>
            </a:r>
          </a:p>
          <a:p>
            <a:pPr marL="0" marR="0" lvl="0" indent="0" algn="l" rtl="0">
              <a:lnSpc>
                <a:spcPct val="100000"/>
              </a:lnSpc>
              <a:spcBef>
                <a:spcPts val="440"/>
              </a:spcBef>
              <a:spcAft>
                <a:spcPts val="0"/>
              </a:spcAft>
              <a:buClr>
                <a:schemeClr val="dk1"/>
              </a:buClr>
              <a:buSzPct val="25000"/>
              <a:buFont typeface="Arial"/>
              <a:buNone/>
            </a:pPr>
            <a:endParaRPr sz="800" b="0" i="0" u="none" strike="noStrike" cap="none" dirty="0">
              <a:solidFill>
                <a:schemeClr val="dk1"/>
              </a:solidFill>
              <a:sym typeface="Arial"/>
            </a:endParaRPr>
          </a:p>
          <a:p>
            <a:pPr marL="342900" marR="0" lvl="0" indent="-342900" algn="l" rtl="0">
              <a:lnSpc>
                <a:spcPct val="100000"/>
              </a:lnSpc>
              <a:spcBef>
                <a:spcPts val="440"/>
              </a:spcBef>
              <a:spcAft>
                <a:spcPts val="0"/>
              </a:spcAft>
              <a:buClr>
                <a:schemeClr val="dk1"/>
              </a:buClr>
              <a:buSzPct val="100000"/>
              <a:buFont typeface="Arial"/>
              <a:buChar char="•"/>
            </a:pPr>
            <a:r>
              <a:rPr lang="en-US" sz="2000" i="0" u="none" strike="noStrike" cap="none" dirty="0">
                <a:solidFill>
                  <a:schemeClr val="dk1"/>
                </a:solidFill>
              </a:rPr>
              <a:t>Identify</a:t>
            </a:r>
            <a:r>
              <a:rPr lang="en-US" sz="2000" b="0" i="0" u="none" strike="noStrike" cap="none" dirty="0">
                <a:solidFill>
                  <a:schemeClr val="dk1"/>
                </a:solidFill>
                <a:sym typeface="Arial"/>
              </a:rPr>
              <a:t> </a:t>
            </a:r>
            <a:r>
              <a:rPr lang="en-US" sz="2000" b="1" dirty="0"/>
              <a:t>dilemmas</a:t>
            </a:r>
            <a:r>
              <a:rPr lang="en-US" sz="2000" b="0" i="0" u="none" strike="noStrike" cap="none" dirty="0">
                <a:solidFill>
                  <a:schemeClr val="dk1"/>
                </a:solidFill>
                <a:sym typeface="Arial"/>
              </a:rPr>
              <a:t> specific to web archiving</a:t>
            </a:r>
          </a:p>
        </p:txBody>
      </p:sp>
      <p:sp>
        <p:nvSpPr>
          <p:cNvPr id="2" name="TextBox 1"/>
          <p:cNvSpPr txBox="1"/>
          <p:nvPr/>
        </p:nvSpPr>
        <p:spPr>
          <a:xfrm>
            <a:off x="1203648" y="3489650"/>
            <a:ext cx="5641288" cy="933589"/>
          </a:xfrm>
          <a:prstGeom prst="rect">
            <a:avLst/>
          </a:prstGeom>
          <a:noFill/>
        </p:spPr>
        <p:txBody>
          <a:bodyPr wrap="none" rtlCol="0">
            <a:spAutoFit/>
          </a:bodyPr>
          <a:lstStyle/>
          <a:p>
            <a:pPr marL="342900" lvl="0" indent="-342900">
              <a:spcBef>
                <a:spcPts val="440"/>
              </a:spcBef>
              <a:buClr>
                <a:schemeClr val="dk1"/>
              </a:buClr>
              <a:buSzPct val="100000"/>
              <a:buFont typeface="Arial"/>
              <a:buChar char="•"/>
            </a:pPr>
            <a:r>
              <a:rPr lang="en-US" sz="2000" dirty="0">
                <a:solidFill>
                  <a:schemeClr val="dk1"/>
                </a:solidFill>
              </a:rPr>
              <a:t>Incorporate findings from </a:t>
            </a:r>
            <a:r>
              <a:rPr lang="en-US" sz="2000" b="1" dirty="0">
                <a:solidFill>
                  <a:schemeClr val="dk1"/>
                </a:solidFill>
              </a:rPr>
              <a:t>literature reviews</a:t>
            </a:r>
          </a:p>
          <a:p>
            <a:pPr lvl="0">
              <a:spcBef>
                <a:spcPts val="440"/>
              </a:spcBef>
            </a:pPr>
            <a:endParaRPr lang="en-US" sz="800" dirty="0"/>
          </a:p>
          <a:p>
            <a:pPr marL="342900" lvl="0" indent="-342900">
              <a:spcBef>
                <a:spcPts val="440"/>
              </a:spcBef>
              <a:buClr>
                <a:schemeClr val="dk1"/>
              </a:buClr>
              <a:buSzPct val="100000"/>
              <a:buFont typeface="Arial"/>
              <a:buChar char="•"/>
            </a:pPr>
            <a:r>
              <a:rPr lang="en-US" sz="2000" dirty="0"/>
              <a:t>Prepare </a:t>
            </a:r>
            <a:r>
              <a:rPr lang="en-US" sz="2000" b="1" dirty="0"/>
              <a:t>data dictionary</a:t>
            </a:r>
            <a:r>
              <a:rPr lang="en-US" sz="2000" dirty="0"/>
              <a:t> and report narrative</a:t>
            </a:r>
          </a:p>
        </p:txBody>
      </p:sp>
      <p:sp>
        <p:nvSpPr>
          <p:cNvPr id="3" name="TextBox 2"/>
          <p:cNvSpPr txBox="1"/>
          <p:nvPr/>
        </p:nvSpPr>
        <p:spPr>
          <a:xfrm>
            <a:off x="853554" y="2952366"/>
            <a:ext cx="6853158" cy="369332"/>
          </a:xfrm>
          <a:prstGeom prst="rect">
            <a:avLst/>
          </a:prstGeom>
          <a:noFill/>
        </p:spPr>
        <p:txBody>
          <a:bodyPr wrap="none" rtlCol="0">
            <a:spAutoFit/>
          </a:bodyPr>
          <a:lstStyle/>
          <a:p>
            <a:r>
              <a:rPr lang="en-US" sz="1800" b="1" dirty="0">
                <a:solidFill>
                  <a:srgbClr val="FF0000"/>
                </a:solidFill>
              </a:rPr>
              <a:t>General finding: extreme inconsistencies in existing practice</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273700" y="406125"/>
            <a:ext cx="8702700" cy="144600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dirty="0"/>
              <a:t>WEB-SPECIFIC DILEMMAS</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body" idx="2"/>
          </p:nvPr>
        </p:nvSpPr>
        <p:spPr>
          <a:xfrm>
            <a:off x="572000" y="306175"/>
            <a:ext cx="7865418" cy="4182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200" dirty="0"/>
          </a:p>
          <a:p>
            <a:pPr marL="660400" lvl="0" indent="-342900" rtl="0">
              <a:spcBef>
                <a:spcPts val="0"/>
              </a:spcBef>
              <a:buClr>
                <a:schemeClr val="dk1"/>
              </a:buClr>
              <a:buSzPct val="127272"/>
              <a:buFont typeface="Arial" charset="0"/>
              <a:buChar char="•"/>
            </a:pPr>
            <a:r>
              <a:rPr lang="en-US" sz="2200" dirty="0"/>
              <a:t>Is the </a:t>
            </a:r>
            <a:r>
              <a:rPr lang="en-US" sz="2000" b="1" dirty="0"/>
              <a:t>website creator/owner</a:t>
            </a:r>
            <a:r>
              <a:rPr lang="en-US" sz="2200" dirty="0"/>
              <a:t> </a:t>
            </a:r>
            <a:r>
              <a:rPr lang="en-US" sz="1800" dirty="0"/>
              <a:t>the … publisher? author? subject?</a:t>
            </a:r>
          </a:p>
          <a:p>
            <a:pPr marL="171450" lvl="0" indent="-171450" rtl="0">
              <a:spcBef>
                <a:spcPts val="0"/>
              </a:spcBef>
              <a:buFont typeface="Arial" charset="0"/>
              <a:buChar char="•"/>
            </a:pPr>
            <a:endParaRPr sz="800" dirty="0"/>
          </a:p>
          <a:p>
            <a:pPr marL="660400" lvl="0" indent="-342900" rtl="0">
              <a:spcBef>
                <a:spcPts val="0"/>
              </a:spcBef>
              <a:buClr>
                <a:schemeClr val="dk1"/>
              </a:buClr>
              <a:buSzPct val="127272"/>
              <a:buFont typeface="Arial" charset="0"/>
              <a:buChar char="•"/>
            </a:pPr>
            <a:r>
              <a:rPr lang="en-US" sz="2000" b="0" i="0" u="none" strike="noStrike" cap="none" dirty="0">
                <a:solidFill>
                  <a:schemeClr val="dk1"/>
                </a:solidFill>
                <a:latin typeface="Arial"/>
                <a:ea typeface="Arial"/>
                <a:cs typeface="Arial"/>
                <a:sym typeface="Arial"/>
              </a:rPr>
              <a:t>Should the </a:t>
            </a:r>
            <a:r>
              <a:rPr lang="en-US" sz="2000" b="1" i="0" u="none" strike="noStrike" cap="none" dirty="0">
                <a:solidFill>
                  <a:schemeClr val="dk1"/>
                </a:solidFill>
                <a:latin typeface="Arial"/>
                <a:ea typeface="Arial"/>
                <a:cs typeface="Arial"/>
                <a:sym typeface="Arial"/>
              </a:rPr>
              <a:t>title</a:t>
            </a:r>
            <a:r>
              <a:rPr lang="en-US" sz="2200" b="0" i="0" u="none" strike="noStrike" cap="none" dirty="0">
                <a:solidFill>
                  <a:schemeClr val="dk1"/>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be</a:t>
            </a:r>
            <a:r>
              <a:rPr lang="en-US" sz="2200" b="0" i="0"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 transcribed verbatim from the head of the site? Edited to clarify the nature/scope of the site? </a:t>
            </a:r>
            <a:r>
              <a:rPr lang="en-US" sz="1800" dirty="0"/>
              <a:t>Append e.g.</a:t>
            </a:r>
            <a:r>
              <a:rPr lang="en-US" sz="1800" b="0" i="0" u="none" strike="noStrike" cap="none" dirty="0">
                <a:solidFill>
                  <a:schemeClr val="dk1"/>
                </a:solidFill>
                <a:latin typeface="Arial"/>
                <a:ea typeface="Arial"/>
                <a:cs typeface="Arial"/>
                <a:sym typeface="Arial"/>
              </a:rPr>
              <a:t> "</a:t>
            </a:r>
            <a:r>
              <a:rPr lang="en-US" sz="1800" dirty="0"/>
              <a:t>web archive” for a collection?</a:t>
            </a:r>
          </a:p>
          <a:p>
            <a:pPr marL="171450" lvl="0" indent="-171450" rtl="0">
              <a:spcBef>
                <a:spcPts val="0"/>
              </a:spcBef>
              <a:buFont typeface="Arial" charset="0"/>
              <a:buChar char="•"/>
            </a:pPr>
            <a:endParaRPr sz="800" dirty="0"/>
          </a:p>
          <a:p>
            <a:pPr marL="660400" lvl="0" indent="-342900" rtl="0">
              <a:spcBef>
                <a:spcPts val="0"/>
              </a:spcBef>
              <a:buClr>
                <a:schemeClr val="dk1"/>
              </a:buClr>
              <a:buSzPct val="127272"/>
              <a:buFont typeface="Arial" charset="0"/>
              <a:buChar char="•"/>
            </a:pPr>
            <a:r>
              <a:rPr lang="en-US" sz="2000" b="0" i="0" u="none" strike="noStrike" cap="none" dirty="0">
                <a:solidFill>
                  <a:schemeClr val="dk1"/>
                </a:solidFill>
                <a:latin typeface="Arial"/>
                <a:ea typeface="Arial"/>
                <a:cs typeface="Arial"/>
                <a:sym typeface="Arial"/>
              </a:rPr>
              <a:t>Which</a:t>
            </a:r>
            <a:r>
              <a:rPr lang="en-US" sz="2200" b="0" i="0" u="none" strike="noStrike" cap="none" dirty="0">
                <a:solidFill>
                  <a:schemeClr val="dk1"/>
                </a:solidFill>
                <a:latin typeface="Arial"/>
                <a:ea typeface="Arial"/>
                <a:cs typeface="Arial"/>
                <a:sym typeface="Arial"/>
              </a:rPr>
              <a:t> </a:t>
            </a:r>
            <a:r>
              <a:rPr lang="en-US" sz="2000" b="1" i="0" u="none" strike="noStrike" cap="none" dirty="0">
                <a:solidFill>
                  <a:schemeClr val="dk1"/>
                </a:solidFill>
                <a:latin typeface="Arial"/>
                <a:ea typeface="Arial"/>
                <a:cs typeface="Arial"/>
                <a:sym typeface="Arial"/>
              </a:rPr>
              <a:t>dates</a:t>
            </a:r>
            <a:r>
              <a:rPr lang="en-US" sz="2200" b="0" i="0" u="none" strike="noStrike" cap="none" dirty="0">
                <a:solidFill>
                  <a:schemeClr val="dk1"/>
                </a:solidFill>
                <a:latin typeface="Arial"/>
                <a:ea typeface="Arial"/>
                <a:cs typeface="Arial"/>
                <a:sym typeface="Arial"/>
              </a:rPr>
              <a:t> </a:t>
            </a:r>
            <a:r>
              <a:rPr lang="en-US" sz="2000" b="0" i="0" u="none" strike="noStrike" cap="none" dirty="0">
                <a:solidFill>
                  <a:schemeClr val="dk1"/>
                </a:solidFill>
                <a:sym typeface="Arial"/>
              </a:rPr>
              <a:t>are important</a:t>
            </a:r>
            <a:r>
              <a:rPr lang="en-US" sz="2000" dirty="0"/>
              <a:t>/</a:t>
            </a:r>
            <a:r>
              <a:rPr lang="en-US" sz="2000" b="0" i="0" u="none" strike="noStrike" cap="none" dirty="0">
                <a:solidFill>
                  <a:schemeClr val="dk1"/>
                </a:solidFill>
                <a:sym typeface="Arial"/>
              </a:rPr>
              <a:t>feasible other than </a:t>
            </a:r>
            <a:r>
              <a:rPr lang="en-US" sz="1800" dirty="0"/>
              <a:t>capture dates</a:t>
            </a:r>
            <a:r>
              <a:rPr lang="en-US" sz="2200" b="0" i="0"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Beginning/end of the site's existence?</a:t>
            </a:r>
            <a:r>
              <a:rPr lang="en-US" sz="1800" dirty="0"/>
              <a:t> </a:t>
            </a:r>
            <a:r>
              <a:rPr lang="en-US" sz="1800" b="0" i="0" u="none" strike="noStrike" cap="none" dirty="0">
                <a:solidFill>
                  <a:schemeClr val="dk1"/>
                </a:solidFill>
                <a:latin typeface="Arial"/>
                <a:ea typeface="Arial"/>
                <a:cs typeface="Arial"/>
                <a:sym typeface="Arial"/>
              </a:rPr>
              <a:t>Date of the content? Copyright?</a:t>
            </a:r>
          </a:p>
          <a:p>
            <a:pPr marL="171450" lvl="0" indent="-171450" rtl="0">
              <a:spcBef>
                <a:spcPts val="0"/>
              </a:spcBef>
              <a:buFont typeface="Arial" charset="0"/>
              <a:buChar char="•"/>
            </a:pPr>
            <a:endParaRPr sz="800" dirty="0"/>
          </a:p>
          <a:p>
            <a:pPr marL="660400" indent="-342900">
              <a:spcBef>
                <a:spcPts val="0"/>
              </a:spcBef>
              <a:buSzPct val="127272"/>
              <a:buFont typeface="Arial" charset="0"/>
              <a:buChar char="•"/>
            </a:pPr>
            <a:r>
              <a:rPr lang="en-US" sz="2000" dirty="0"/>
              <a:t>How should </a:t>
            </a:r>
            <a:r>
              <a:rPr lang="en-US" sz="2000" b="1" dirty="0"/>
              <a:t>extent/size</a:t>
            </a:r>
            <a:r>
              <a:rPr lang="en-US" sz="2200" dirty="0"/>
              <a:t> </a:t>
            </a:r>
            <a:r>
              <a:rPr lang="en-US" sz="2000" dirty="0"/>
              <a:t>be expressed</a:t>
            </a:r>
            <a:r>
              <a:rPr lang="en-US" sz="2200" dirty="0"/>
              <a:t>? </a:t>
            </a:r>
            <a:r>
              <a:rPr lang="en-US" sz="1800" dirty="0"/>
              <a:t>6.25 Gb? 300 websites? 1 archived website? 1 online resource?</a:t>
            </a:r>
          </a:p>
          <a:p>
            <a:pPr marL="660400" indent="-342900">
              <a:spcBef>
                <a:spcPts val="0"/>
              </a:spcBef>
              <a:buSzPct val="127272"/>
              <a:buFont typeface="Arial" charset="0"/>
              <a:buChar char="•"/>
            </a:pPr>
            <a:endParaRPr sz="800" dirty="0"/>
          </a:p>
          <a:p>
            <a:pPr marL="660400" lvl="0" indent="-342900" rtl="0">
              <a:spcBef>
                <a:spcPts val="0"/>
              </a:spcBef>
              <a:buClr>
                <a:schemeClr val="dk1"/>
              </a:buClr>
              <a:buSzPct val="127272"/>
              <a:buFont typeface="Arial" charset="0"/>
              <a:buChar char="•"/>
            </a:pPr>
            <a:r>
              <a:rPr lang="en-US" sz="2000" dirty="0"/>
              <a:t>Is the </a:t>
            </a:r>
            <a:r>
              <a:rPr lang="en-US" sz="2000" b="1" dirty="0"/>
              <a:t>host</a:t>
            </a:r>
            <a:r>
              <a:rPr lang="en-US" sz="2000" dirty="0"/>
              <a:t> </a:t>
            </a:r>
            <a:r>
              <a:rPr lang="en-US" sz="2000" b="1" dirty="0"/>
              <a:t>institution</a:t>
            </a:r>
            <a:r>
              <a:rPr lang="en-US" sz="2000" dirty="0"/>
              <a:t> that harvests and manages the archived content the </a:t>
            </a:r>
            <a:r>
              <a:rPr lang="en-US" sz="1800" dirty="0"/>
              <a:t>repository? creator? publisher? selector?</a:t>
            </a:r>
          </a:p>
          <a:p>
            <a:pPr marL="0" marR="0" lvl="0" indent="0" algn="l" rtl="0">
              <a:lnSpc>
                <a:spcPct val="100000"/>
              </a:lnSpc>
              <a:spcBef>
                <a:spcPts val="0"/>
              </a:spcBef>
              <a:spcAft>
                <a:spcPts val="0"/>
              </a:spcAft>
              <a:buNone/>
            </a:pPr>
            <a:endParaRPr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body" idx="2"/>
          </p:nvPr>
        </p:nvSpPr>
        <p:spPr>
          <a:xfrm>
            <a:off x="435477" y="496388"/>
            <a:ext cx="8137023" cy="4017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endParaRPr dirty="0"/>
          </a:p>
          <a:p>
            <a:pPr marR="0" lvl="0" algn="l" rtl="0">
              <a:lnSpc>
                <a:spcPct val="100000"/>
              </a:lnSpc>
              <a:spcBef>
                <a:spcPts val="0"/>
              </a:spcBef>
              <a:spcAft>
                <a:spcPts val="0"/>
              </a:spcAft>
              <a:buClr>
                <a:schemeClr val="dk1"/>
              </a:buClr>
              <a:buSzPct val="100000"/>
              <a:buFont typeface="Arial" charset="0"/>
              <a:buChar char="•"/>
            </a:pPr>
            <a:r>
              <a:rPr lang="en-US" sz="2000" dirty="0"/>
              <a:t>Is it important to clearly state that the resource </a:t>
            </a:r>
            <a:r>
              <a:rPr lang="en-US" sz="2000" b="1" dirty="0"/>
              <a:t>is</a:t>
            </a:r>
            <a:r>
              <a:rPr lang="en-US" sz="2000" i="1" dirty="0"/>
              <a:t> </a:t>
            </a:r>
            <a:r>
              <a:rPr lang="en-US" sz="2000" b="1" dirty="0"/>
              <a:t>a website</a:t>
            </a:r>
            <a:r>
              <a:rPr lang="en-US" sz="2000" dirty="0"/>
              <a:t>? </a:t>
            </a:r>
            <a:r>
              <a:rPr lang="en-US" sz="1800" dirty="0"/>
              <a:t>If so, where? In the title? description? extent statement? all of these?</a:t>
            </a:r>
          </a:p>
          <a:p>
            <a:pPr marL="171450" marR="0" lvl="0" indent="-171450" algn="l" rtl="0">
              <a:lnSpc>
                <a:spcPct val="100000"/>
              </a:lnSpc>
              <a:spcBef>
                <a:spcPts val="0"/>
              </a:spcBef>
              <a:spcAft>
                <a:spcPts val="0"/>
              </a:spcAft>
              <a:buFont typeface="Arial" charset="0"/>
              <a:buChar char="•"/>
            </a:pPr>
            <a:endParaRPr sz="800" dirty="0"/>
          </a:p>
          <a:p>
            <a:pPr marR="0" lvl="0" algn="l" rtl="0">
              <a:lnSpc>
                <a:spcPct val="100000"/>
              </a:lnSpc>
              <a:spcBef>
                <a:spcPts val="0"/>
              </a:spcBef>
              <a:spcAft>
                <a:spcPts val="0"/>
              </a:spcAft>
              <a:buClr>
                <a:schemeClr val="dk1"/>
              </a:buClr>
              <a:buSzPct val="100000"/>
              <a:buFont typeface="Arial" charset="0"/>
              <a:buChar char="•"/>
            </a:pPr>
            <a:r>
              <a:rPr lang="en-US" sz="2000" b="0" i="0" u="none" strike="noStrike" cap="none" dirty="0">
                <a:solidFill>
                  <a:schemeClr val="dk1"/>
                </a:solidFill>
                <a:latin typeface="Arial"/>
                <a:ea typeface="Arial"/>
                <a:cs typeface="Arial"/>
                <a:sym typeface="Arial"/>
              </a:rPr>
              <a:t>Does </a:t>
            </a:r>
            <a:r>
              <a:rPr lang="en-US" sz="2000" b="1" i="0" u="none" strike="noStrike" cap="none" dirty="0">
                <a:solidFill>
                  <a:schemeClr val="dk1"/>
                </a:solidFill>
                <a:latin typeface="Arial"/>
                <a:ea typeface="Arial"/>
                <a:cs typeface="Arial"/>
                <a:sym typeface="Arial"/>
              </a:rPr>
              <a:t>provenance</a:t>
            </a:r>
            <a:r>
              <a:rPr lang="en-US" sz="2000" b="0" i="0" u="none" strike="noStrike" cap="none" dirty="0">
                <a:solidFill>
                  <a:schemeClr val="dk1"/>
                </a:solidFill>
                <a:latin typeface="Arial"/>
                <a:ea typeface="Arial"/>
                <a:cs typeface="Arial"/>
                <a:sym typeface="Arial"/>
              </a:rPr>
              <a:t> refer to </a:t>
            </a:r>
            <a:r>
              <a:rPr lang="en-US" sz="1800" b="0" i="0" u="none" strike="noStrike" cap="none" dirty="0">
                <a:solidFill>
                  <a:schemeClr val="dk1"/>
                </a:solidFill>
                <a:latin typeface="Arial"/>
                <a:ea typeface="Arial"/>
                <a:cs typeface="Arial"/>
                <a:sym typeface="Arial"/>
              </a:rPr>
              <a:t>…the site owner? the repository that harvests and hosts the site? ways in which the site evolved?</a:t>
            </a:r>
          </a:p>
          <a:p>
            <a:pPr marL="171450" marR="0" lvl="0" indent="-171450" algn="l" rtl="0">
              <a:lnSpc>
                <a:spcPct val="100000"/>
              </a:lnSpc>
              <a:spcBef>
                <a:spcPts val="0"/>
              </a:spcBef>
              <a:spcAft>
                <a:spcPts val="0"/>
              </a:spcAft>
              <a:buFont typeface="Arial" charset="0"/>
              <a:buChar char="•"/>
            </a:pPr>
            <a:endParaRPr sz="800" dirty="0"/>
          </a:p>
          <a:p>
            <a:pPr marR="0" lvl="0" algn="l" rtl="0">
              <a:lnSpc>
                <a:spcPct val="100000"/>
              </a:lnSpc>
              <a:spcBef>
                <a:spcPts val="0"/>
              </a:spcBef>
              <a:spcAft>
                <a:spcPts val="0"/>
              </a:spcAft>
              <a:buClr>
                <a:schemeClr val="dk1"/>
              </a:buClr>
              <a:buSzPct val="100000"/>
              <a:buFont typeface="Arial" charset="0"/>
              <a:buChar char="•"/>
            </a:pPr>
            <a:r>
              <a:rPr lang="en-US" sz="2000" b="0" i="0" u="none" strike="noStrike" cap="none" dirty="0">
                <a:solidFill>
                  <a:schemeClr val="dk1"/>
                </a:solidFill>
                <a:latin typeface="Arial"/>
                <a:ea typeface="Arial"/>
                <a:cs typeface="Arial"/>
                <a:sym typeface="Arial"/>
              </a:rPr>
              <a:t>Does </a:t>
            </a:r>
            <a:r>
              <a:rPr lang="en-US" sz="2000" b="1" i="0" u="none" strike="noStrike" cap="none" dirty="0">
                <a:solidFill>
                  <a:schemeClr val="dk1"/>
                </a:solidFill>
                <a:latin typeface="Arial"/>
                <a:ea typeface="Arial"/>
                <a:cs typeface="Arial"/>
                <a:sym typeface="Arial"/>
              </a:rPr>
              <a:t>appraisal</a:t>
            </a:r>
            <a:r>
              <a:rPr lang="en-US" sz="2000" b="0" i="0" u="none" strike="noStrike" cap="none" dirty="0">
                <a:solidFill>
                  <a:schemeClr val="dk1"/>
                </a:solidFill>
                <a:latin typeface="Arial"/>
                <a:ea typeface="Arial"/>
                <a:cs typeface="Arial"/>
                <a:sym typeface="Arial"/>
              </a:rPr>
              <a:t> mean </a:t>
            </a:r>
            <a:r>
              <a:rPr lang="en-US" sz="2200" b="0" i="0" u="none" strike="noStrike" cap="none" dirty="0">
                <a:solidFill>
                  <a:schemeClr val="dk1"/>
                </a:solidFill>
                <a:latin typeface="Arial"/>
                <a:ea typeface="Arial"/>
                <a:cs typeface="Arial"/>
                <a:sym typeface="Arial"/>
              </a:rPr>
              <a:t>…</a:t>
            </a:r>
            <a:r>
              <a:rPr lang="en-US" sz="1800" b="0" i="0" u="none" strike="noStrike" cap="none" dirty="0">
                <a:solidFill>
                  <a:schemeClr val="dk1"/>
                </a:solidFill>
                <a:latin typeface="Arial"/>
                <a:ea typeface="Arial"/>
                <a:cs typeface="Arial"/>
                <a:sym typeface="Arial"/>
              </a:rPr>
              <a:t>the reason the site warrants being archived? a collection of sites named by the repository? the parts of the site that were harvested?</a:t>
            </a:r>
          </a:p>
          <a:p>
            <a:pPr marL="171450" marR="0" lvl="0" indent="-171450" algn="l" rtl="0">
              <a:lnSpc>
                <a:spcPct val="100000"/>
              </a:lnSpc>
              <a:spcBef>
                <a:spcPts val="0"/>
              </a:spcBef>
              <a:spcAft>
                <a:spcPts val="0"/>
              </a:spcAft>
              <a:buFont typeface="Arial" charset="0"/>
              <a:buChar char="•"/>
            </a:pPr>
            <a:endParaRPr sz="800" dirty="0"/>
          </a:p>
          <a:p>
            <a:pPr marR="0" lvl="0" algn="l" rtl="0">
              <a:lnSpc>
                <a:spcPct val="100000"/>
              </a:lnSpc>
              <a:spcBef>
                <a:spcPts val="0"/>
              </a:spcBef>
              <a:spcAft>
                <a:spcPts val="0"/>
              </a:spcAft>
              <a:buClr>
                <a:schemeClr val="dk1"/>
              </a:buClr>
              <a:buSzPct val="100000"/>
              <a:buFont typeface="Arial" charset="0"/>
              <a:buChar char="•"/>
            </a:pPr>
            <a:r>
              <a:rPr lang="en-US" sz="2000" b="0" i="0" u="none" strike="noStrike" cap="none" dirty="0">
                <a:solidFill>
                  <a:schemeClr val="dk1"/>
                </a:solidFill>
                <a:latin typeface="Arial"/>
                <a:ea typeface="Arial"/>
                <a:cs typeface="Arial"/>
                <a:sym typeface="Arial"/>
              </a:rPr>
              <a:t>Which </a:t>
            </a:r>
            <a:r>
              <a:rPr lang="en-US" sz="2000" b="1" i="0" u="none" strike="noStrike" cap="none" dirty="0">
                <a:solidFill>
                  <a:schemeClr val="dk1"/>
                </a:solidFill>
                <a:latin typeface="Arial"/>
                <a:ea typeface="Arial"/>
                <a:cs typeface="Arial"/>
                <a:sym typeface="Arial"/>
              </a:rPr>
              <a:t>URLs</a:t>
            </a:r>
            <a:r>
              <a:rPr lang="en-US" sz="2000" b="0" i="0" u="none" strike="noStrike" cap="none" dirty="0">
                <a:solidFill>
                  <a:schemeClr val="dk1"/>
                </a:solidFill>
                <a:latin typeface="Arial"/>
                <a:ea typeface="Arial"/>
                <a:cs typeface="Arial"/>
                <a:sym typeface="Arial"/>
              </a:rPr>
              <a:t> should be included</a:t>
            </a:r>
            <a:r>
              <a:rPr lang="en-US" sz="2200" b="0" i="0"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Seed? access? landing page?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273700" y="406125"/>
            <a:ext cx="8702700" cy="144600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dirty="0">
                <a:solidFill>
                  <a:schemeClr val="bg1"/>
                </a:solidFill>
              </a:rPr>
              <a:t>THE ARCHIVE-IT METADATA INTERFACE</a:t>
            </a:r>
          </a:p>
        </p:txBody>
      </p:sp>
    </p:spTree>
    <p:extLst>
      <p:ext uri="{BB962C8B-B14F-4D97-AF65-F5344CB8AC3E}">
        <p14:creationId xmlns:p14="http://schemas.microsoft.com/office/powerpoint/2010/main" val="21012921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014" y="559475"/>
            <a:ext cx="2624328" cy="3840480"/>
          </a:xfrm>
          <a:prstGeom prst="rect">
            <a:avLst/>
          </a:prstGeom>
          <a:ln w="38100">
            <a:solidFill>
              <a:schemeClr val="accent1">
                <a:lumMod val="60000"/>
                <a:lumOff val="40000"/>
              </a:schemeClr>
            </a:solidFill>
          </a:ln>
        </p:spPr>
      </p:pic>
      <p:sp>
        <p:nvSpPr>
          <p:cNvPr id="3" name="Shape 365"/>
          <p:cNvSpPr txBox="1">
            <a:spLocks/>
          </p:cNvSpPr>
          <p:nvPr/>
        </p:nvSpPr>
        <p:spPr>
          <a:xfrm>
            <a:off x="3532716" y="717359"/>
            <a:ext cx="5026937" cy="3682596"/>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3200" dirty="0"/>
              <a:t>Archive-It, the most widely used web archiving platform, provides for application of DC metadata for collections and seeds</a:t>
            </a:r>
            <a:endParaRPr lang="en-US" dirty="0"/>
          </a:p>
        </p:txBody>
      </p:sp>
    </p:spTree>
    <p:extLst>
      <p:ext uri="{BB962C8B-B14F-4D97-AF65-F5344CB8AC3E}">
        <p14:creationId xmlns:p14="http://schemas.microsoft.com/office/powerpoint/2010/main" val="34238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315259" y="831062"/>
            <a:ext cx="8174036" cy="692497"/>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a:t>THE PROBLEM</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65"/>
          <p:cNvSpPr txBox="1">
            <a:spLocks/>
          </p:cNvSpPr>
          <p:nvPr/>
        </p:nvSpPr>
        <p:spPr>
          <a:xfrm>
            <a:off x="312014" y="343304"/>
            <a:ext cx="8467773" cy="558396"/>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2400" b="1" dirty="0"/>
              <a:t>Detail of the Collection-level metadata editing interface</a:t>
            </a:r>
          </a:p>
        </p:txBody>
      </p:sp>
      <p:pic>
        <p:nvPicPr>
          <p:cNvPr id="4" name="Picture 3"/>
          <p:cNvPicPr>
            <a:picLocks noChangeAspect="1"/>
          </p:cNvPicPr>
          <p:nvPr/>
        </p:nvPicPr>
        <p:blipFill rotWithShape="1">
          <a:blip r:embed="rId2"/>
          <a:srcRect t="12880" b="61657"/>
          <a:stretch/>
        </p:blipFill>
        <p:spPr>
          <a:xfrm>
            <a:off x="312014" y="1054099"/>
            <a:ext cx="8588704" cy="3200401"/>
          </a:xfrm>
          <a:prstGeom prst="rect">
            <a:avLst/>
          </a:prstGeom>
          <a:ln w="38100">
            <a:solidFill>
              <a:schemeClr val="accent1">
                <a:lumMod val="60000"/>
                <a:lumOff val="40000"/>
              </a:schemeClr>
            </a:solidFill>
          </a:ln>
        </p:spPr>
      </p:pic>
    </p:spTree>
    <p:extLst>
      <p:ext uri="{BB962C8B-B14F-4D97-AF65-F5344CB8AC3E}">
        <p14:creationId xmlns:p14="http://schemas.microsoft.com/office/powerpoint/2010/main" val="1295734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65"/>
          <p:cNvSpPr txBox="1">
            <a:spLocks/>
          </p:cNvSpPr>
          <p:nvPr/>
        </p:nvSpPr>
        <p:spPr>
          <a:xfrm>
            <a:off x="488951" y="2896839"/>
            <a:ext cx="7592336" cy="558396"/>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2400" dirty="0"/>
              <a:t>Archive-It has support for non-DC fields</a:t>
            </a:r>
          </a:p>
        </p:txBody>
      </p:sp>
      <p:pic>
        <p:nvPicPr>
          <p:cNvPr id="2" name="Picture 1"/>
          <p:cNvPicPr>
            <a:picLocks noChangeAspect="1"/>
          </p:cNvPicPr>
          <p:nvPr/>
        </p:nvPicPr>
        <p:blipFill rotWithShape="1">
          <a:blip r:embed="rId2"/>
          <a:srcRect t="26004"/>
          <a:stretch/>
        </p:blipFill>
        <p:spPr>
          <a:xfrm>
            <a:off x="184427" y="3556000"/>
            <a:ext cx="8595360" cy="736294"/>
          </a:xfrm>
          <a:prstGeom prst="rect">
            <a:avLst/>
          </a:prstGeom>
          <a:ln w="28575">
            <a:solidFill>
              <a:schemeClr val="accent1">
                <a:lumMod val="60000"/>
                <a:lumOff val="40000"/>
              </a:schemeClr>
            </a:solidFill>
          </a:ln>
        </p:spPr>
      </p:pic>
      <p:pic>
        <p:nvPicPr>
          <p:cNvPr id="6" name="Picture 5"/>
          <p:cNvPicPr>
            <a:picLocks noChangeAspect="1"/>
          </p:cNvPicPr>
          <p:nvPr/>
        </p:nvPicPr>
        <p:blipFill>
          <a:blip r:embed="rId3"/>
          <a:stretch>
            <a:fillRect/>
          </a:stretch>
        </p:blipFill>
        <p:spPr>
          <a:xfrm>
            <a:off x="280987" y="1449953"/>
            <a:ext cx="8503920" cy="587709"/>
          </a:xfrm>
          <a:prstGeom prst="rect">
            <a:avLst/>
          </a:prstGeom>
          <a:ln w="28575">
            <a:solidFill>
              <a:schemeClr val="accent1">
                <a:lumMod val="60000"/>
                <a:lumOff val="40000"/>
              </a:schemeClr>
            </a:solidFill>
          </a:ln>
        </p:spPr>
      </p:pic>
      <p:sp>
        <p:nvSpPr>
          <p:cNvPr id="7" name="Shape 365"/>
          <p:cNvSpPr txBox="1">
            <a:spLocks/>
          </p:cNvSpPr>
          <p:nvPr/>
        </p:nvSpPr>
        <p:spPr>
          <a:xfrm>
            <a:off x="488951" y="850415"/>
            <a:ext cx="8322587" cy="528086"/>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dirty="0"/>
              <a:t>At the seed level, “grab title” can pull a title from HTML</a:t>
            </a:r>
          </a:p>
        </p:txBody>
      </p:sp>
    </p:spTree>
    <p:extLst>
      <p:ext uri="{BB962C8B-B14F-4D97-AF65-F5344CB8AC3E}">
        <p14:creationId xmlns:p14="http://schemas.microsoft.com/office/powerpoint/2010/main" val="1930350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365"/>
          <p:cNvSpPr txBox="1">
            <a:spLocks/>
          </p:cNvSpPr>
          <p:nvPr/>
        </p:nvSpPr>
        <p:spPr>
          <a:xfrm>
            <a:off x="429121" y="512616"/>
            <a:ext cx="8322587" cy="528086"/>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2400" dirty="0"/>
              <a:t>Bulk options include downloading all seed metadata</a:t>
            </a:r>
          </a:p>
        </p:txBody>
      </p:sp>
      <p:pic>
        <p:nvPicPr>
          <p:cNvPr id="5" name="Picture 4"/>
          <p:cNvPicPr>
            <a:picLocks noChangeAspect="1"/>
          </p:cNvPicPr>
          <p:nvPr/>
        </p:nvPicPr>
        <p:blipFill>
          <a:blip r:embed="rId2"/>
          <a:stretch>
            <a:fillRect/>
          </a:stretch>
        </p:blipFill>
        <p:spPr>
          <a:xfrm>
            <a:off x="841375" y="2736735"/>
            <a:ext cx="7772400" cy="1805613"/>
          </a:xfrm>
          <a:prstGeom prst="rect">
            <a:avLst/>
          </a:prstGeom>
          <a:ln>
            <a:solidFill>
              <a:schemeClr val="bg1">
                <a:lumMod val="75000"/>
              </a:schemeClr>
            </a:solidFill>
          </a:ln>
        </p:spPr>
      </p:pic>
      <p:grpSp>
        <p:nvGrpSpPr>
          <p:cNvPr id="11" name="Group 10"/>
          <p:cNvGrpSpPr/>
          <p:nvPr/>
        </p:nvGrpSpPr>
        <p:grpSpPr>
          <a:xfrm>
            <a:off x="841375" y="1036153"/>
            <a:ext cx="7498080" cy="1534223"/>
            <a:chOff x="841375" y="1036153"/>
            <a:chExt cx="7498080" cy="1534223"/>
          </a:xfrm>
        </p:grpSpPr>
        <p:pic>
          <p:nvPicPr>
            <p:cNvPr id="4" name="Picture 3"/>
            <p:cNvPicPr>
              <a:picLocks noChangeAspect="1"/>
            </p:cNvPicPr>
            <p:nvPr/>
          </p:nvPicPr>
          <p:blipFill rotWithShape="1">
            <a:blip r:embed="rId3"/>
            <a:srcRect b="14223"/>
            <a:stretch/>
          </p:blipFill>
          <p:spPr>
            <a:xfrm>
              <a:off x="841375" y="1036153"/>
              <a:ext cx="7498080" cy="1534223"/>
            </a:xfrm>
            <a:prstGeom prst="rect">
              <a:avLst/>
            </a:prstGeom>
            <a:ln w="28575">
              <a:solidFill>
                <a:schemeClr val="accent1">
                  <a:lumMod val="60000"/>
                  <a:lumOff val="40000"/>
                </a:schemeClr>
              </a:solidFill>
            </a:ln>
          </p:spPr>
        </p:pic>
        <p:cxnSp>
          <p:nvCxnSpPr>
            <p:cNvPr id="9" name="Straight Arrow Connector 8"/>
            <p:cNvCxnSpPr/>
            <p:nvPr/>
          </p:nvCxnSpPr>
          <p:spPr>
            <a:xfrm>
              <a:off x="2711450" y="2381250"/>
              <a:ext cx="838200" cy="9525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1372373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199250" y="831050"/>
            <a:ext cx="8677800" cy="701100"/>
          </a:xfrm>
          <a:prstGeom prst="rect">
            <a:avLst/>
          </a:prstGeom>
        </p:spPr>
        <p:txBody>
          <a:bodyPr lIns="91425" tIns="91425" rIns="91425" bIns="91425" anchor="t" anchorCtr="0">
            <a:noAutofit/>
          </a:bodyPr>
          <a:lstStyle/>
          <a:p>
            <a:pPr lvl="0">
              <a:spcBef>
                <a:spcPts val="0"/>
              </a:spcBef>
              <a:buNone/>
            </a:pPr>
            <a:r>
              <a:rPr lang="en-US"/>
              <a:t>RECOMMENDED BEST PRACTICES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WAM data elements</a:t>
            </a:r>
          </a:p>
        </p:txBody>
      </p:sp>
      <p:sp>
        <p:nvSpPr>
          <p:cNvPr id="3" name="Text Placeholder 2"/>
          <p:cNvSpPr>
            <a:spLocks noGrp="1"/>
          </p:cNvSpPr>
          <p:nvPr>
            <p:ph type="body"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p>
          <a:p>
            <a:pPr marL="0" indent="0">
              <a:spcBef>
                <a:spcPts val="0"/>
              </a:spcBef>
              <a:buClrTx/>
              <a:buSzTx/>
              <a:buNone/>
            </a:pPr>
            <a:r>
              <a:rPr lang="en-US" sz="1600" b="1" dirty="0"/>
              <a:t>                                            </a:t>
            </a:r>
            <a:r>
              <a:rPr lang="en-US" sz="1600" b="1" dirty="0">
                <a:solidFill>
                  <a:srgbClr val="FF0000"/>
                </a:solidFill>
              </a:rPr>
              <a:t>*</a:t>
            </a:r>
            <a:r>
              <a:rPr lang="en-US" sz="1600" dirty="0"/>
              <a:t> = 9 of 14 element names/meanings match Dublin Core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82400282"/>
              </p:ext>
            </p:extLst>
          </p:nvPr>
        </p:nvGraphicFramePr>
        <p:xfrm>
          <a:off x="1007707" y="1278291"/>
          <a:ext cx="6288832" cy="2369977"/>
        </p:xfrm>
        <a:graphic>
          <a:graphicData uri="http://schemas.openxmlformats.org/drawingml/2006/table">
            <a:tbl>
              <a:tblPr firstRow="1" bandRow="1">
                <a:tableStyleId>{04F18A4C-5F2B-45CD-80A2-21FC58E26731}</a:tableStyleId>
              </a:tblPr>
              <a:tblGrid>
                <a:gridCol w="1690564">
                  <a:extLst>
                    <a:ext uri="{9D8B030D-6E8A-4147-A177-3AD203B41FA5}">
                      <a16:colId xmlns:a16="http://schemas.microsoft.com/office/drawing/2014/main" val="20000"/>
                    </a:ext>
                  </a:extLst>
                </a:gridCol>
                <a:gridCol w="2015540">
                  <a:extLst>
                    <a:ext uri="{9D8B030D-6E8A-4147-A177-3AD203B41FA5}">
                      <a16:colId xmlns:a16="http://schemas.microsoft.com/office/drawing/2014/main" val="20001"/>
                    </a:ext>
                  </a:extLst>
                </a:gridCol>
                <a:gridCol w="2582728">
                  <a:extLst>
                    <a:ext uri="{9D8B030D-6E8A-4147-A177-3AD203B41FA5}">
                      <a16:colId xmlns:a16="http://schemas.microsoft.com/office/drawing/2014/main" val="20002"/>
                    </a:ext>
                  </a:extLst>
                </a:gridCol>
              </a:tblGrid>
              <a:tr h="491501">
                <a:tc>
                  <a:txBody>
                    <a:bodyPr/>
                    <a:lstStyle/>
                    <a:p>
                      <a:r>
                        <a:rPr lang="en-US" sz="1400" b="1" dirty="0"/>
                        <a:t>Collector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Extent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Source of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Contributor </a:t>
                      </a:r>
                      <a:r>
                        <a:rPr lang="en-US" sz="1400" b="1"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Genre/Form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Subject</a:t>
                      </a:r>
                      <a:r>
                        <a:rPr lang="en-US" sz="1400" b="1" dirty="0">
                          <a:solidFill>
                            <a:schemeClr val="dk1"/>
                          </a:solidFill>
                        </a:rPr>
                        <a:t> </a:t>
                      </a:r>
                      <a:r>
                        <a:rPr lang="en-US" sz="1400" b="1"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1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Creator</a:t>
                      </a:r>
                      <a:r>
                        <a:rPr lang="en-US" sz="1400" b="1" dirty="0">
                          <a:solidFill>
                            <a:schemeClr val="dk1"/>
                          </a:solidFill>
                        </a:rPr>
                        <a:t> </a:t>
                      </a:r>
                      <a:r>
                        <a:rPr lang="en-US" sz="1400" b="1"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Language</a:t>
                      </a:r>
                      <a:r>
                        <a:rPr lang="en-US" sz="1400" b="1" dirty="0">
                          <a:solidFill>
                            <a:schemeClr val="dk1"/>
                          </a:solidFill>
                        </a:rPr>
                        <a:t> </a:t>
                      </a:r>
                      <a:r>
                        <a:rPr lang="en-US" sz="1400" b="1"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Title</a:t>
                      </a:r>
                      <a:r>
                        <a:rPr lang="en-US" sz="1400" b="1" dirty="0">
                          <a:solidFill>
                            <a:schemeClr val="dk1"/>
                          </a:solidFill>
                        </a:rPr>
                        <a:t> </a:t>
                      </a:r>
                      <a:r>
                        <a:rPr lang="en-US" sz="1400" b="1"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1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Date</a:t>
                      </a:r>
                      <a:r>
                        <a:rPr lang="en-US" sz="1400" b="1" dirty="0">
                          <a:solidFill>
                            <a:schemeClr val="dk1"/>
                          </a:solidFill>
                        </a:rPr>
                        <a:t> </a:t>
                      </a:r>
                      <a:r>
                        <a:rPr lang="en-US" sz="1400" b="1"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Relation</a:t>
                      </a:r>
                      <a:r>
                        <a:rPr lang="en-US" sz="1400" b="1" dirty="0">
                          <a:solidFill>
                            <a:schemeClr val="dk1"/>
                          </a:solidFill>
                        </a:rPr>
                        <a:t> </a:t>
                      </a:r>
                      <a:r>
                        <a:rPr lang="en-US" sz="1400" b="1"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URL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1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Description</a:t>
                      </a:r>
                      <a:r>
                        <a:rPr lang="en-US" sz="1400" b="1" dirty="0">
                          <a:solidFill>
                            <a:schemeClr val="dk1"/>
                          </a:solidFill>
                        </a:rPr>
                        <a:t> </a:t>
                      </a:r>
                      <a:r>
                        <a:rPr lang="en-US" sz="1400" b="1"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Rights </a:t>
                      </a:r>
                      <a:r>
                        <a:rPr lang="en-US" sz="1400" b="1" dirty="0">
                          <a:solidFill>
                            <a:srgbClr val="FF0000"/>
                          </a:solidFill>
                        </a:rPr>
                        <a:t>*</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7488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205300" y="343300"/>
            <a:ext cx="8575200" cy="686400"/>
          </a:xfrm>
          <a:prstGeom prst="rect">
            <a:avLst/>
          </a:prstGeom>
        </p:spPr>
        <p:txBody>
          <a:bodyPr lIns="91425" tIns="91425" rIns="91425" bIns="91425" anchor="t" anchorCtr="0">
            <a:noAutofit/>
          </a:bodyPr>
          <a:lstStyle/>
          <a:p>
            <a:pPr lvl="0" rtl="0">
              <a:spcBef>
                <a:spcPts val="0"/>
              </a:spcBef>
              <a:buNone/>
            </a:pPr>
            <a:r>
              <a:rPr lang="en-US" sz="3200"/>
              <a:t>Data dictionary inclusion criteria</a:t>
            </a:r>
          </a:p>
          <a:p>
            <a:pPr lvl="0" rtl="0">
              <a:spcBef>
                <a:spcPts val="0"/>
              </a:spcBef>
              <a:buNone/>
            </a:pPr>
            <a:endParaRPr/>
          </a:p>
        </p:txBody>
      </p:sp>
      <p:sp>
        <p:nvSpPr>
          <p:cNvPr id="359" name="Shape 359"/>
          <p:cNvSpPr txBox="1">
            <a:spLocks noGrp="1"/>
          </p:cNvSpPr>
          <p:nvPr>
            <p:ph type="body" idx="2"/>
          </p:nvPr>
        </p:nvSpPr>
        <p:spPr>
          <a:xfrm>
            <a:off x="352362" y="1262837"/>
            <a:ext cx="8439300" cy="3318000"/>
          </a:xfrm>
          <a:prstGeom prst="rect">
            <a:avLst/>
          </a:prstGeom>
        </p:spPr>
        <p:txBody>
          <a:bodyPr lIns="91425" tIns="91425" rIns="91425" bIns="91425" anchor="t" anchorCtr="0">
            <a:noAutofit/>
          </a:bodyPr>
          <a:lstStyle/>
          <a:p>
            <a:pPr marL="457200" lvl="0" indent="-355600" rtl="0">
              <a:lnSpc>
                <a:spcPct val="115000"/>
              </a:lnSpc>
              <a:spcBef>
                <a:spcPts val="0"/>
              </a:spcBef>
              <a:buSzPct val="100000"/>
              <a:buFont typeface="Calibri"/>
            </a:pPr>
            <a:r>
              <a:rPr lang="en-US" sz="2000" dirty="0">
                <a:latin typeface="Calibri"/>
                <a:ea typeface="Calibri"/>
                <a:cs typeface="Calibri"/>
                <a:sym typeface="Calibri"/>
              </a:rPr>
              <a:t>Includes </a:t>
            </a:r>
            <a:r>
              <a:rPr lang="en-US" sz="2000" b="1" dirty="0">
                <a:latin typeface="Calibri"/>
                <a:ea typeface="Calibri"/>
                <a:cs typeface="Calibri"/>
                <a:sym typeface="Calibri"/>
              </a:rPr>
              <a:t>common elements</a:t>
            </a:r>
            <a:r>
              <a:rPr lang="en-US" sz="2000" dirty="0">
                <a:latin typeface="Calibri"/>
                <a:ea typeface="Calibri"/>
                <a:cs typeface="Calibri"/>
                <a:sym typeface="Calibri"/>
              </a:rPr>
              <a:t> used for identification and discovery of all types of resource (e.g., Creator, Date, Subject, Title)</a:t>
            </a:r>
          </a:p>
          <a:p>
            <a:pPr marL="0" lvl="0" indent="0" rtl="0">
              <a:lnSpc>
                <a:spcPct val="115000"/>
              </a:lnSpc>
              <a:spcBef>
                <a:spcPts val="0"/>
              </a:spcBef>
              <a:buNone/>
            </a:pPr>
            <a:endParaRPr sz="800" dirty="0">
              <a:latin typeface="Calibri"/>
              <a:ea typeface="Calibri"/>
              <a:cs typeface="Calibri"/>
              <a:sym typeface="Calibri"/>
            </a:endParaRPr>
          </a:p>
          <a:p>
            <a:pPr marL="457200" lvl="0" indent="-355600" rtl="0">
              <a:lnSpc>
                <a:spcPct val="115000"/>
              </a:lnSpc>
              <a:spcBef>
                <a:spcPts val="0"/>
              </a:spcBef>
              <a:buSzPct val="100000"/>
              <a:buFont typeface="Calibri"/>
            </a:pPr>
            <a:r>
              <a:rPr lang="en-US" sz="2000" dirty="0">
                <a:latin typeface="Calibri"/>
                <a:ea typeface="Calibri"/>
                <a:cs typeface="Calibri"/>
                <a:sym typeface="Calibri"/>
              </a:rPr>
              <a:t>Other elements must have </a:t>
            </a:r>
            <a:r>
              <a:rPr lang="en-US" sz="2000" b="1" dirty="0">
                <a:latin typeface="Calibri"/>
                <a:ea typeface="Calibri"/>
                <a:cs typeface="Calibri"/>
                <a:sym typeface="Calibri"/>
              </a:rPr>
              <a:t>clear applicability</a:t>
            </a:r>
            <a:r>
              <a:rPr lang="en-US" sz="2000" dirty="0">
                <a:latin typeface="Calibri"/>
                <a:ea typeface="Calibri"/>
                <a:cs typeface="Calibri"/>
                <a:sym typeface="Calibri"/>
              </a:rPr>
              <a:t> to archived websites (e.g.  Rights, Description, URL)</a:t>
            </a:r>
          </a:p>
          <a:p>
            <a:pPr marL="0" lvl="0" indent="0" rtl="0">
              <a:lnSpc>
                <a:spcPct val="115000"/>
              </a:lnSpc>
              <a:spcBef>
                <a:spcPts val="0"/>
              </a:spcBef>
              <a:buNone/>
            </a:pPr>
            <a:endParaRPr sz="800" dirty="0">
              <a:latin typeface="Calibri"/>
              <a:ea typeface="Calibri"/>
              <a:cs typeface="Calibri"/>
              <a:sym typeface="Calibri"/>
            </a:endParaRPr>
          </a:p>
          <a:p>
            <a:pPr marL="457200" lvl="0" indent="-355600" rtl="0">
              <a:lnSpc>
                <a:spcPct val="115000"/>
              </a:lnSpc>
              <a:spcBef>
                <a:spcPts val="0"/>
              </a:spcBef>
              <a:buSzPct val="100000"/>
              <a:buFont typeface="Calibri"/>
            </a:pPr>
            <a:r>
              <a:rPr lang="en-US" sz="2000" dirty="0">
                <a:latin typeface="Calibri"/>
                <a:ea typeface="Calibri"/>
                <a:cs typeface="Calibri"/>
                <a:sym typeface="Calibri"/>
              </a:rPr>
              <a:t>Elements </a:t>
            </a:r>
            <a:r>
              <a:rPr lang="en-US" sz="2000" b="1" i="1" dirty="0">
                <a:latin typeface="Calibri"/>
                <a:ea typeface="Calibri"/>
                <a:cs typeface="Calibri"/>
                <a:sym typeface="Calibri"/>
              </a:rPr>
              <a:t>excluded</a:t>
            </a:r>
            <a:r>
              <a:rPr lang="en-US" sz="2000" dirty="0">
                <a:latin typeface="Calibri"/>
                <a:ea typeface="Calibri"/>
                <a:cs typeface="Calibri"/>
                <a:sym typeface="Calibri"/>
              </a:rPr>
              <a:t> that rarely (if ever) appear in guidelines and/or extant metadata records and have no web-specific meaning (e.g. audience, publisher, statement of responsibility)</a:t>
            </a:r>
          </a:p>
          <a:p>
            <a:pPr marL="0" lvl="0" indent="0" rtl="0">
              <a:lnSpc>
                <a:spcPct val="115000"/>
              </a:lnSpc>
              <a:spcBef>
                <a:spcPts val="0"/>
              </a:spcBef>
              <a:buNone/>
            </a:pPr>
            <a:endParaRPr sz="1800" dirty="0">
              <a:latin typeface="Calibri"/>
              <a:ea typeface="Calibri"/>
              <a:cs typeface="Calibri"/>
              <a:sym typeface="Calibri"/>
            </a:endParaRPr>
          </a:p>
          <a:p>
            <a:pPr lvl="0" rtl="0">
              <a:spcBef>
                <a:spcPts val="0"/>
              </a:spcBef>
              <a:buNone/>
            </a:pPr>
            <a:endParaRPr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352512" y="261229"/>
            <a:ext cx="8439000" cy="686400"/>
          </a:xfrm>
          <a:prstGeom prst="rect">
            <a:avLst/>
          </a:prstGeom>
        </p:spPr>
        <p:txBody>
          <a:bodyPr lIns="91425" tIns="91425" rIns="91425" bIns="91425" anchor="t" anchorCtr="0">
            <a:noAutofit/>
          </a:bodyPr>
          <a:lstStyle/>
          <a:p>
            <a:pPr lvl="0">
              <a:spcBef>
                <a:spcPts val="0"/>
              </a:spcBef>
              <a:buNone/>
            </a:pPr>
            <a:r>
              <a:rPr lang="en-US" sz="3200" dirty="0"/>
              <a:t>Data element features</a:t>
            </a:r>
            <a:endParaRPr lang="en-US" sz="2200" dirty="0">
              <a:solidFill>
                <a:srgbClr val="FF0000"/>
              </a:solidFill>
            </a:endParaRPr>
          </a:p>
        </p:txBody>
      </p:sp>
      <p:sp>
        <p:nvSpPr>
          <p:cNvPr id="374" name="Shape 374"/>
          <p:cNvSpPr txBox="1">
            <a:spLocks noGrp="1"/>
          </p:cNvSpPr>
          <p:nvPr>
            <p:ph type="body" idx="2"/>
          </p:nvPr>
        </p:nvSpPr>
        <p:spPr>
          <a:xfrm>
            <a:off x="1430003" y="1100125"/>
            <a:ext cx="4009746" cy="2865385"/>
          </a:xfrm>
          <a:prstGeom prst="rect">
            <a:avLst/>
          </a:prstGeom>
        </p:spPr>
        <p:txBody>
          <a:bodyPr lIns="91425" tIns="91425" rIns="91425" bIns="91425" anchor="t" anchorCtr="0">
            <a:noAutofit/>
          </a:bodyPr>
          <a:lstStyle/>
          <a:p>
            <a:pPr indent="-342900">
              <a:lnSpc>
                <a:spcPct val="115000"/>
              </a:lnSpc>
              <a:spcBef>
                <a:spcPts val="0"/>
              </a:spcBef>
              <a:buSzPct val="61111"/>
            </a:pPr>
            <a:r>
              <a:rPr lang="en-US" sz="2400" dirty="0">
                <a:solidFill>
                  <a:srgbClr val="434343"/>
                </a:solidFill>
                <a:latin typeface="Calibri" charset="0"/>
                <a:ea typeface="Calibri" charset="0"/>
                <a:cs typeface="Calibri" charset="0"/>
                <a:sym typeface="Calibri"/>
              </a:rPr>
              <a:t>Element name</a:t>
            </a:r>
          </a:p>
          <a:p>
            <a:pPr indent="-342900">
              <a:lnSpc>
                <a:spcPct val="115000"/>
              </a:lnSpc>
              <a:spcBef>
                <a:spcPts val="0"/>
              </a:spcBef>
              <a:buSzPct val="61111"/>
            </a:pPr>
            <a:r>
              <a:rPr lang="en-US" sz="2400" dirty="0">
                <a:solidFill>
                  <a:srgbClr val="434343"/>
                </a:solidFill>
                <a:latin typeface="Calibri" charset="0"/>
                <a:ea typeface="Calibri" charset="0"/>
                <a:cs typeface="Calibri" charset="0"/>
                <a:sym typeface="Calibri"/>
              </a:rPr>
              <a:t>Definition</a:t>
            </a:r>
          </a:p>
          <a:p>
            <a:pPr indent="-342900">
              <a:lnSpc>
                <a:spcPct val="115000"/>
              </a:lnSpc>
              <a:spcBef>
                <a:spcPts val="0"/>
              </a:spcBef>
              <a:buSzPct val="61111"/>
            </a:pPr>
            <a:r>
              <a:rPr lang="en-US" sz="2400" dirty="0">
                <a:solidFill>
                  <a:srgbClr val="434343"/>
                </a:solidFill>
                <a:latin typeface="Calibri" charset="0"/>
                <a:ea typeface="Calibri" charset="0"/>
                <a:cs typeface="Calibri" charset="0"/>
                <a:sym typeface="Calibri"/>
              </a:rPr>
              <a:t>Usage note</a:t>
            </a:r>
          </a:p>
          <a:p>
            <a:pPr indent="-342900">
              <a:lnSpc>
                <a:spcPct val="115000"/>
              </a:lnSpc>
              <a:spcBef>
                <a:spcPts val="0"/>
              </a:spcBef>
              <a:buSzPct val="61111"/>
            </a:pPr>
            <a:r>
              <a:rPr lang="en-US" sz="2400" dirty="0">
                <a:solidFill>
                  <a:srgbClr val="434343"/>
                </a:solidFill>
                <a:latin typeface="Calibri" charset="0"/>
                <a:ea typeface="Calibri" charset="0"/>
                <a:cs typeface="Calibri" charset="0"/>
                <a:sym typeface="Calibri"/>
              </a:rPr>
              <a:t>Examples</a:t>
            </a:r>
          </a:p>
          <a:p>
            <a:pPr indent="-342900">
              <a:lnSpc>
                <a:spcPct val="115000"/>
              </a:lnSpc>
              <a:spcBef>
                <a:spcPts val="0"/>
              </a:spcBef>
              <a:buSzPct val="61111"/>
            </a:pPr>
            <a:r>
              <a:rPr lang="en-US" sz="2400" dirty="0">
                <a:solidFill>
                  <a:srgbClr val="434343"/>
                </a:solidFill>
                <a:highlight>
                  <a:srgbClr val="FFFFFF"/>
                </a:highlight>
                <a:latin typeface="Calibri" charset="0"/>
                <a:ea typeface="Calibri" charset="0"/>
                <a:cs typeface="Calibri" charset="0"/>
                <a:sym typeface="Calibri"/>
              </a:rPr>
              <a:t>Crosswalk</a:t>
            </a:r>
            <a:endParaRPr lang="en-US" sz="2400" dirty="0">
              <a:solidFill>
                <a:srgbClr val="0000FF"/>
              </a:solidFill>
              <a:highlight>
                <a:srgbClr val="FFFFFF"/>
              </a:highlight>
              <a:latin typeface="Calibri" charset="0"/>
              <a:ea typeface="Calibri" charset="0"/>
              <a:cs typeface="Calibri" charset="0"/>
              <a:sym typeface="Calibri"/>
            </a:endParaRPr>
          </a:p>
        </p:txBody>
      </p:sp>
    </p:spTree>
    <p:extLst>
      <p:ext uri="{BB962C8B-B14F-4D97-AF65-F5344CB8AC3E}">
        <p14:creationId xmlns:p14="http://schemas.microsoft.com/office/powerpoint/2010/main" val="1476821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a:spcBef>
                <a:spcPts val="0"/>
              </a:spcBef>
              <a:buNone/>
            </a:pPr>
            <a:r>
              <a:rPr lang="en-US" sz="3200"/>
              <a:t>Collector</a:t>
            </a:r>
          </a:p>
        </p:txBody>
      </p:sp>
      <p:sp>
        <p:nvSpPr>
          <p:cNvPr id="390" name="Shape 390"/>
          <p:cNvSpPr txBox="1">
            <a:spLocks noGrp="1"/>
          </p:cNvSpPr>
          <p:nvPr>
            <p:ph type="body" idx="2"/>
          </p:nvPr>
        </p:nvSpPr>
        <p:spPr>
          <a:xfrm>
            <a:off x="340787" y="1255715"/>
            <a:ext cx="8439300" cy="2532899"/>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61111"/>
              <a:buFont typeface="Arial"/>
              <a:buNone/>
            </a:pPr>
            <a:r>
              <a:rPr lang="en-US" sz="1800" b="1" dirty="0">
                <a:solidFill>
                  <a:srgbClr val="434343"/>
                </a:solidFill>
                <a:latin typeface="Calibri"/>
                <a:ea typeface="Calibri"/>
                <a:cs typeface="Calibri"/>
                <a:sym typeface="Calibri"/>
              </a:rPr>
              <a:t>Definition: The organization</a:t>
            </a:r>
            <a:r>
              <a:rPr lang="en-US" sz="1800" b="1" dirty="0">
                <a:latin typeface="Calibri"/>
                <a:ea typeface="Calibri"/>
                <a:cs typeface="Calibri"/>
                <a:sym typeface="Calibri"/>
              </a:rPr>
              <a:t> </a:t>
            </a:r>
            <a:r>
              <a:rPr lang="en-US" sz="1800" b="1" dirty="0">
                <a:solidFill>
                  <a:srgbClr val="434343"/>
                </a:solidFill>
                <a:highlight>
                  <a:srgbClr val="FFFFFF"/>
                </a:highlight>
              </a:rPr>
              <a:t>responsible for curation and stewardship of an archived website or collection.</a:t>
            </a:r>
          </a:p>
          <a:p>
            <a:pPr marL="0" lvl="0" indent="-69850" rtl="0">
              <a:lnSpc>
                <a:spcPct val="115000"/>
              </a:lnSpc>
              <a:spcBef>
                <a:spcPts val="0"/>
              </a:spcBef>
              <a:buClr>
                <a:schemeClr val="dk1"/>
              </a:buClr>
              <a:buSzPct val="137500"/>
              <a:buFont typeface="Arial"/>
              <a:buNone/>
            </a:pPr>
            <a:endParaRPr sz="800" b="1" dirty="0">
              <a:solidFill>
                <a:srgbClr val="333333"/>
              </a:solidFill>
              <a:highlight>
                <a:srgbClr val="FFFFFF"/>
              </a:highlight>
            </a:endParaRPr>
          </a:p>
          <a:p>
            <a:pPr marL="0" lvl="0" indent="-69850" rtl="0">
              <a:lnSpc>
                <a:spcPct val="115000"/>
              </a:lnSpc>
              <a:spcBef>
                <a:spcPts val="0"/>
              </a:spcBef>
              <a:buClr>
                <a:schemeClr val="dk1"/>
              </a:buClr>
              <a:buSzPct val="61111"/>
              <a:buFont typeface="Arial"/>
              <a:buNone/>
            </a:pPr>
            <a:r>
              <a:rPr lang="en-US" sz="1800" dirty="0">
                <a:latin typeface="Calibri"/>
                <a:ea typeface="Calibri"/>
                <a:cs typeface="Calibri"/>
                <a:sym typeface="Calibri"/>
              </a:rPr>
              <a:t>Use </a:t>
            </a:r>
            <a:r>
              <a:rPr lang="en-US" sz="1800" b="1" dirty="0">
                <a:latin typeface="Calibri"/>
                <a:ea typeface="Calibri"/>
                <a:cs typeface="Calibri"/>
                <a:sym typeface="Calibri"/>
              </a:rPr>
              <a:t>Collector</a:t>
            </a:r>
            <a:r>
              <a:rPr lang="en-US" sz="1800" dirty="0">
                <a:latin typeface="Calibri"/>
                <a:ea typeface="Calibri"/>
                <a:cs typeface="Calibri"/>
                <a:sym typeface="Calibri"/>
              </a:rPr>
              <a:t> for the organization that selects the web content for archiving, creates metadata and performs other activities associated with “ownership” of a resource. Stated another way, this is the organization that has taken responsibility for the archived content, although the digital files are not necessarily stored and maintained by this organization (collections harvested using Archive-It are a prominent example).</a:t>
            </a:r>
          </a:p>
          <a:p>
            <a:pPr marL="342900" marR="0" lvl="0" indent="190500" algn="l" rtl="0">
              <a:lnSpc>
                <a:spcPct val="100000"/>
              </a:lnSpc>
              <a:spcBef>
                <a:spcPts val="560"/>
              </a:spcBef>
              <a:spcAft>
                <a:spcPts val="0"/>
              </a:spcAft>
              <a:buNone/>
            </a:pPr>
            <a:endParaRPr dirty="0"/>
          </a:p>
        </p:txBody>
      </p:sp>
      <p:sp>
        <p:nvSpPr>
          <p:cNvPr id="391" name="Shape 391"/>
          <p:cNvSpPr txBox="1"/>
          <p:nvPr/>
        </p:nvSpPr>
        <p:spPr>
          <a:xfrm>
            <a:off x="5535261" y="4014625"/>
            <a:ext cx="4113900" cy="450300"/>
          </a:xfrm>
          <a:prstGeom prst="rect">
            <a:avLst/>
          </a:prstGeom>
          <a:noFill/>
          <a:ln>
            <a:noFill/>
          </a:ln>
        </p:spPr>
        <p:txBody>
          <a:bodyPr lIns="91425" tIns="91425" rIns="91425" bIns="91425" anchor="t" anchorCtr="0">
            <a:noAutofit/>
          </a:bodyPr>
          <a:lstStyle/>
          <a:p>
            <a:pPr lvl="0">
              <a:spcBef>
                <a:spcPts val="0"/>
              </a:spcBef>
              <a:buClr>
                <a:schemeClr val="dk1"/>
              </a:buClr>
              <a:buSzPct val="68750"/>
              <a:buFont typeface="Arial"/>
              <a:buNone/>
            </a:pPr>
            <a:r>
              <a:rPr lang="en-US" sz="1600" i="1" dirty="0">
                <a:solidFill>
                  <a:schemeClr val="dk1"/>
                </a:solidFill>
              </a:rPr>
              <a:t>No equivalent in Dublin Core.</a:t>
            </a:r>
          </a:p>
          <a:p>
            <a:pPr lvl="0">
              <a:spcBef>
                <a:spcPts val="0"/>
              </a:spcBef>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a:spcBef>
                <a:spcPts val="0"/>
              </a:spcBef>
              <a:buNone/>
            </a:pPr>
            <a:r>
              <a:rPr lang="en-US" sz="3200"/>
              <a:t>Collector: Lifecycle activities</a:t>
            </a:r>
          </a:p>
          <a:p>
            <a:pPr lvl="0">
              <a:spcBef>
                <a:spcPts val="0"/>
              </a:spcBef>
              <a:buNone/>
            </a:pPr>
            <a:endParaRPr/>
          </a:p>
        </p:txBody>
      </p:sp>
      <p:sp>
        <p:nvSpPr>
          <p:cNvPr id="398" name="Shape 398"/>
          <p:cNvSpPr txBox="1">
            <a:spLocks noGrp="1"/>
          </p:cNvSpPr>
          <p:nvPr>
            <p:ph type="body" idx="2"/>
          </p:nvPr>
        </p:nvSpPr>
        <p:spPr>
          <a:xfrm>
            <a:off x="352362" y="1167087"/>
            <a:ext cx="8439300" cy="33180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61111"/>
              <a:buFont typeface="Arial"/>
              <a:buNone/>
            </a:pPr>
            <a:r>
              <a:rPr lang="en-US" sz="1800" dirty="0">
                <a:latin typeface="Calibri"/>
                <a:ea typeface="Calibri"/>
                <a:cs typeface="Calibri"/>
                <a:sym typeface="Calibri"/>
              </a:rPr>
              <a:t>Institutions involved in web archiving engage in a variety of activities during the lifecycle of archiving web content. We identified four activities performed by the institution that assumes responsibility for archiving web content:</a:t>
            </a:r>
          </a:p>
          <a:p>
            <a:pPr marL="0" lvl="0" indent="-69850" rtl="0">
              <a:lnSpc>
                <a:spcPct val="115000"/>
              </a:lnSpc>
              <a:spcBef>
                <a:spcPts val="0"/>
              </a:spcBef>
              <a:buClr>
                <a:schemeClr val="dk1"/>
              </a:buClr>
              <a:buSzPct val="137500"/>
              <a:buFont typeface="Arial"/>
              <a:buNone/>
            </a:pPr>
            <a:endParaRPr sz="800" dirty="0">
              <a:latin typeface="Calibri"/>
              <a:ea typeface="Calibri"/>
              <a:cs typeface="Calibri"/>
              <a:sym typeface="Calibri"/>
            </a:endParaRPr>
          </a:p>
          <a:p>
            <a:pPr marL="457200" lvl="0" indent="-342900" rtl="0">
              <a:lnSpc>
                <a:spcPct val="115000"/>
              </a:lnSpc>
              <a:spcBef>
                <a:spcPts val="0"/>
              </a:spcBef>
              <a:buSzPct val="100000"/>
              <a:buFont typeface="Calibri"/>
            </a:pPr>
            <a:r>
              <a:rPr lang="en-US" sz="1800" b="1" dirty="0">
                <a:latin typeface="Calibri"/>
                <a:ea typeface="Calibri"/>
                <a:cs typeface="Calibri"/>
                <a:sym typeface="Calibri"/>
              </a:rPr>
              <a:t>Selecting</a:t>
            </a:r>
            <a:r>
              <a:rPr lang="en-US" sz="1800" dirty="0">
                <a:latin typeface="Calibri"/>
                <a:ea typeface="Calibri"/>
                <a:cs typeface="Calibri"/>
                <a:sym typeface="Calibri"/>
              </a:rPr>
              <a:t> websites for archiving</a:t>
            </a:r>
          </a:p>
          <a:p>
            <a:pPr marL="457200" lvl="0" indent="-342900" rtl="0">
              <a:lnSpc>
                <a:spcPct val="115000"/>
              </a:lnSpc>
              <a:spcBef>
                <a:spcPts val="0"/>
              </a:spcBef>
              <a:buSzPct val="100000"/>
              <a:buFont typeface="Calibri"/>
            </a:pPr>
            <a:r>
              <a:rPr lang="en-US" sz="1800" b="1" dirty="0">
                <a:latin typeface="Calibri"/>
                <a:ea typeface="Calibri"/>
                <a:cs typeface="Calibri"/>
                <a:sym typeface="Calibri"/>
              </a:rPr>
              <a:t>Harvesting</a:t>
            </a:r>
            <a:r>
              <a:rPr lang="en-US" sz="1800" dirty="0">
                <a:latin typeface="Calibri"/>
                <a:ea typeface="Calibri"/>
                <a:cs typeface="Calibri"/>
                <a:sym typeface="Calibri"/>
              </a:rPr>
              <a:t> the content of the designated seed URLs</a:t>
            </a:r>
          </a:p>
          <a:p>
            <a:pPr marL="457200" lvl="0" indent="-342900" rtl="0">
              <a:lnSpc>
                <a:spcPct val="115000"/>
              </a:lnSpc>
              <a:spcBef>
                <a:spcPts val="0"/>
              </a:spcBef>
              <a:buSzPct val="100000"/>
              <a:buFont typeface="Calibri"/>
            </a:pPr>
            <a:r>
              <a:rPr lang="en-US" sz="1800" dirty="0">
                <a:latin typeface="Calibri"/>
                <a:ea typeface="Calibri"/>
                <a:cs typeface="Calibri"/>
                <a:sym typeface="Calibri"/>
              </a:rPr>
              <a:t>Creating and maintaining </a:t>
            </a:r>
            <a:r>
              <a:rPr lang="en-US" sz="1800" b="1" dirty="0">
                <a:latin typeface="Calibri"/>
                <a:ea typeface="Calibri"/>
                <a:cs typeface="Calibri"/>
                <a:sym typeface="Calibri"/>
              </a:rPr>
              <a:t>metadata</a:t>
            </a:r>
            <a:r>
              <a:rPr lang="en-US" sz="1800" dirty="0">
                <a:latin typeface="Calibri"/>
                <a:ea typeface="Calibri"/>
                <a:cs typeface="Calibri"/>
                <a:sym typeface="Calibri"/>
              </a:rPr>
              <a:t> to describe the content</a:t>
            </a:r>
          </a:p>
          <a:p>
            <a:pPr marL="457200" lvl="0" indent="-342900" rtl="0">
              <a:lnSpc>
                <a:spcPct val="115000"/>
              </a:lnSpc>
              <a:spcBef>
                <a:spcPts val="0"/>
              </a:spcBef>
              <a:buSzPct val="100000"/>
              <a:buFont typeface="Calibri"/>
            </a:pPr>
            <a:r>
              <a:rPr lang="en-US" sz="1800" dirty="0">
                <a:latin typeface="Calibri"/>
                <a:ea typeface="Calibri"/>
                <a:cs typeface="Calibri"/>
                <a:sym typeface="Calibri"/>
              </a:rPr>
              <a:t>Making </a:t>
            </a:r>
            <a:r>
              <a:rPr lang="en-US" sz="1800" b="1" dirty="0">
                <a:latin typeface="Calibri"/>
                <a:ea typeface="Calibri"/>
                <a:cs typeface="Calibri"/>
                <a:sym typeface="Calibri"/>
              </a:rPr>
              <a:t>decisions</a:t>
            </a:r>
            <a:r>
              <a:rPr lang="en-US" sz="1800" dirty="0">
                <a:latin typeface="Calibri"/>
                <a:ea typeface="Calibri"/>
                <a:cs typeface="Calibri"/>
                <a:sym typeface="Calibri"/>
              </a:rPr>
              <a:t> about other aspects of </a:t>
            </a:r>
            <a:r>
              <a:rPr lang="en-US" sz="1800" b="1" dirty="0">
                <a:latin typeface="Calibri"/>
                <a:ea typeface="Calibri"/>
                <a:cs typeface="Calibri"/>
                <a:sym typeface="Calibri"/>
              </a:rPr>
              <a:t>collections management</a:t>
            </a:r>
            <a:r>
              <a:rPr lang="en-US" sz="1800" dirty="0">
                <a:latin typeface="Calibri"/>
                <a:ea typeface="Calibri"/>
                <a:cs typeface="Calibri"/>
                <a:sym typeface="Calibri"/>
              </a:rPr>
              <a:t>, including how the harvested files will be preserved and how will access be provided.</a:t>
            </a:r>
          </a:p>
          <a:p>
            <a:pPr marL="0" lvl="0" indent="-69850" rtl="0">
              <a:lnSpc>
                <a:spcPct val="115000"/>
              </a:lnSpc>
              <a:spcBef>
                <a:spcPts val="0"/>
              </a:spcBef>
              <a:buClr>
                <a:schemeClr val="dk1"/>
              </a:buClr>
              <a:buSzPct val="61111"/>
              <a:buFont typeface="Arial"/>
              <a:buNone/>
            </a:pPr>
            <a:endParaRPr sz="1800" dirty="0">
              <a:latin typeface="Calibri"/>
              <a:ea typeface="Calibri"/>
              <a:cs typeface="Calibri"/>
              <a:sym typeface="Calibri"/>
            </a:endParaRPr>
          </a:p>
          <a:p>
            <a:pPr lvl="0">
              <a:spcBef>
                <a:spcPts val="0"/>
              </a:spcBef>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a:spcBef>
                <a:spcPts val="0"/>
              </a:spcBef>
              <a:buNone/>
            </a:pPr>
            <a:r>
              <a:rPr lang="en-US" sz="3200"/>
              <a:t>Collector: Examples</a:t>
            </a:r>
          </a:p>
        </p:txBody>
      </p:sp>
      <p:sp>
        <p:nvSpPr>
          <p:cNvPr id="405" name="Shape 405"/>
          <p:cNvSpPr txBox="1">
            <a:spLocks noGrp="1"/>
          </p:cNvSpPr>
          <p:nvPr>
            <p:ph type="body" idx="2"/>
          </p:nvPr>
        </p:nvSpPr>
        <p:spPr>
          <a:xfrm>
            <a:off x="341600" y="1030274"/>
            <a:ext cx="8439000" cy="3422100"/>
          </a:xfrm>
          <a:prstGeom prst="rect">
            <a:avLst/>
          </a:prstGeom>
        </p:spPr>
        <p:txBody>
          <a:bodyPr lIns="91425" tIns="91425" rIns="91425" bIns="91425" anchor="t" anchorCtr="0">
            <a:noAutofit/>
          </a:bodyPr>
          <a:lstStyle/>
          <a:p>
            <a:pPr marL="457200" lvl="0" indent="-69850" rtl="0">
              <a:lnSpc>
                <a:spcPct val="115000"/>
              </a:lnSpc>
              <a:spcBef>
                <a:spcPts val="0"/>
              </a:spcBef>
              <a:buClr>
                <a:schemeClr val="dk1"/>
              </a:buClr>
              <a:buSzPct val="61111"/>
              <a:buFont typeface="Arial"/>
              <a:buNone/>
            </a:pPr>
            <a:r>
              <a:rPr lang="en-US" sz="1800" dirty="0">
                <a:solidFill>
                  <a:srgbClr val="0000FF"/>
                </a:solidFill>
                <a:latin typeface="Calibri"/>
                <a:ea typeface="Calibri"/>
                <a:cs typeface="Calibri"/>
                <a:sym typeface="Calibri"/>
              </a:rPr>
              <a:t>Creator: Seattle (Wash.)</a:t>
            </a:r>
          </a:p>
          <a:p>
            <a:pPr marL="457200" lvl="0" indent="-69850" rtl="0">
              <a:lnSpc>
                <a:spcPct val="115000"/>
              </a:lnSpc>
              <a:spcBef>
                <a:spcPts val="0"/>
              </a:spcBef>
              <a:buClr>
                <a:schemeClr val="dk1"/>
              </a:buClr>
              <a:buSzPct val="61111"/>
              <a:buFont typeface="Arial"/>
              <a:buNone/>
            </a:pPr>
            <a:r>
              <a:rPr lang="en-US" sz="1800" dirty="0">
                <a:solidFill>
                  <a:srgbClr val="0000FF"/>
                </a:solidFill>
                <a:latin typeface="Calibri"/>
                <a:ea typeface="Calibri"/>
                <a:cs typeface="Calibri"/>
                <a:sym typeface="Calibri"/>
              </a:rPr>
              <a:t>Title: City of Seattle Harvested Websites</a:t>
            </a:r>
          </a:p>
          <a:p>
            <a:pPr marL="457200" lvl="0" indent="-69850" rtl="0">
              <a:lnSpc>
                <a:spcPct val="115000"/>
              </a:lnSpc>
              <a:spcBef>
                <a:spcPts val="0"/>
              </a:spcBef>
              <a:buClr>
                <a:schemeClr val="dk1"/>
              </a:buClr>
              <a:buSzPct val="61111"/>
              <a:buFont typeface="Arial"/>
              <a:buNone/>
            </a:pPr>
            <a:r>
              <a:rPr lang="en-US" sz="1800" dirty="0">
                <a:solidFill>
                  <a:srgbClr val="0000FF"/>
                </a:solidFill>
                <a:latin typeface="Calibri"/>
                <a:ea typeface="Calibri"/>
                <a:cs typeface="Calibri"/>
                <a:sym typeface="Calibri"/>
              </a:rPr>
              <a:t>Collector: Seattle Municipal Archives</a:t>
            </a:r>
          </a:p>
          <a:p>
            <a:pPr marL="457200" lvl="0" indent="-69850" rtl="0">
              <a:lnSpc>
                <a:spcPct val="115000"/>
              </a:lnSpc>
              <a:spcBef>
                <a:spcPts val="0"/>
              </a:spcBef>
              <a:buClr>
                <a:schemeClr val="dk1"/>
              </a:buClr>
              <a:buSzPct val="137500"/>
              <a:buFont typeface="Arial"/>
              <a:buNone/>
            </a:pPr>
            <a:r>
              <a:rPr lang="en-US" sz="800" dirty="0">
                <a:solidFill>
                  <a:srgbClr val="0000FF"/>
                </a:solidFill>
                <a:latin typeface="Calibri"/>
                <a:ea typeface="Calibri"/>
                <a:cs typeface="Calibri"/>
                <a:sym typeface="Calibri"/>
              </a:rPr>
              <a:t>-</a:t>
            </a:r>
            <a:r>
              <a:rPr lang="en-US" sz="800" b="1" dirty="0">
                <a:solidFill>
                  <a:srgbClr val="000000"/>
                </a:solidFill>
                <a:latin typeface="Calibri"/>
                <a:ea typeface="Calibri"/>
                <a:cs typeface="Calibri"/>
                <a:sym typeface="Calibri"/>
              </a:rPr>
              <a:t>============</a:t>
            </a:r>
          </a:p>
          <a:p>
            <a:pPr marL="457200" lvl="0" indent="-69850" rtl="0">
              <a:lnSpc>
                <a:spcPct val="115000"/>
              </a:lnSpc>
              <a:spcBef>
                <a:spcPts val="0"/>
              </a:spcBef>
              <a:buClr>
                <a:schemeClr val="dk1"/>
              </a:buClr>
              <a:buSzPct val="61111"/>
              <a:buFont typeface="Arial"/>
              <a:buNone/>
            </a:pPr>
            <a:r>
              <a:rPr lang="en-US" sz="1800" dirty="0">
                <a:solidFill>
                  <a:srgbClr val="0000FF"/>
                </a:solidFill>
                <a:latin typeface="Calibri"/>
                <a:ea typeface="Calibri"/>
                <a:cs typeface="Calibri"/>
                <a:sym typeface="Calibri"/>
              </a:rPr>
              <a:t>Title: </a:t>
            </a:r>
            <a:r>
              <a:rPr lang="en-US" sz="1800" dirty="0" err="1">
                <a:solidFill>
                  <a:srgbClr val="0000FF"/>
                </a:solidFill>
                <a:latin typeface="Calibri"/>
                <a:ea typeface="Calibri"/>
                <a:cs typeface="Calibri"/>
                <a:sym typeface="Calibri"/>
              </a:rPr>
              <a:t>Globalchange.gov</a:t>
            </a:r>
            <a:endParaRPr lang="en-US" sz="1800" dirty="0">
              <a:solidFill>
                <a:srgbClr val="0000FF"/>
              </a:solidFill>
              <a:latin typeface="Calibri"/>
              <a:ea typeface="Calibri"/>
              <a:cs typeface="Calibri"/>
              <a:sym typeface="Calibri"/>
            </a:endParaRPr>
          </a:p>
          <a:p>
            <a:pPr marL="457200" lvl="0" indent="-69850" rtl="0">
              <a:lnSpc>
                <a:spcPct val="115000"/>
              </a:lnSpc>
              <a:spcBef>
                <a:spcPts val="0"/>
              </a:spcBef>
              <a:buClr>
                <a:schemeClr val="dk1"/>
              </a:buClr>
              <a:buSzPct val="61111"/>
              <a:buFont typeface="Arial"/>
              <a:buNone/>
            </a:pPr>
            <a:r>
              <a:rPr lang="en-US" sz="1800" dirty="0">
                <a:solidFill>
                  <a:srgbClr val="0000FF"/>
                </a:solidFill>
                <a:latin typeface="Calibri"/>
                <a:ea typeface="Calibri"/>
                <a:cs typeface="Calibri"/>
                <a:sym typeface="Calibri"/>
              </a:rPr>
              <a:t>Contributor: U.S. Global Change Research Program</a:t>
            </a:r>
          </a:p>
          <a:p>
            <a:pPr marL="457200" lvl="0" indent="-69850" rtl="0">
              <a:lnSpc>
                <a:spcPct val="115000"/>
              </a:lnSpc>
              <a:spcBef>
                <a:spcPts val="0"/>
              </a:spcBef>
              <a:buClr>
                <a:schemeClr val="dk1"/>
              </a:buClr>
              <a:buSzPct val="61111"/>
              <a:buFont typeface="Arial"/>
              <a:buNone/>
            </a:pPr>
            <a:r>
              <a:rPr lang="en-US" sz="1800" dirty="0">
                <a:solidFill>
                  <a:srgbClr val="0000FF"/>
                </a:solidFill>
                <a:latin typeface="Calibri"/>
                <a:ea typeface="Calibri"/>
                <a:cs typeface="Calibri"/>
                <a:sym typeface="Calibri"/>
              </a:rPr>
              <a:t>Collector: Federal Depository Library Program</a:t>
            </a:r>
          </a:p>
          <a:p>
            <a:pPr marL="457200" lvl="0" indent="-69850" rtl="0">
              <a:lnSpc>
                <a:spcPct val="115000"/>
              </a:lnSpc>
              <a:spcBef>
                <a:spcPts val="0"/>
              </a:spcBef>
              <a:buClr>
                <a:schemeClr val="dk1"/>
              </a:buClr>
              <a:buSzPct val="137500"/>
              <a:buFont typeface="Arial"/>
              <a:buNone/>
            </a:pPr>
            <a:r>
              <a:rPr lang="en-US" sz="800" b="1" dirty="0">
                <a:solidFill>
                  <a:srgbClr val="000000"/>
                </a:solidFill>
                <a:latin typeface="Calibri"/>
                <a:ea typeface="Calibri"/>
                <a:cs typeface="Calibri"/>
                <a:sym typeface="Calibri"/>
              </a:rPr>
              <a:t>============</a:t>
            </a:r>
          </a:p>
          <a:p>
            <a:pPr marL="457200" lvl="0" indent="-69850" rtl="0">
              <a:lnSpc>
                <a:spcPct val="115000"/>
              </a:lnSpc>
              <a:spcBef>
                <a:spcPts val="0"/>
              </a:spcBef>
              <a:buClr>
                <a:schemeClr val="dk1"/>
              </a:buClr>
              <a:buSzPct val="61111"/>
              <a:buFont typeface="Arial"/>
              <a:buNone/>
            </a:pPr>
            <a:r>
              <a:rPr lang="en-US" sz="1800" dirty="0">
                <a:solidFill>
                  <a:srgbClr val="0000FF"/>
                </a:solidFill>
                <a:latin typeface="Calibri"/>
                <a:ea typeface="Calibri"/>
                <a:cs typeface="Calibri"/>
                <a:sym typeface="Calibri"/>
              </a:rPr>
              <a:t>Creator: Association for Research into Crimes Against Art </a:t>
            </a:r>
          </a:p>
          <a:p>
            <a:pPr marL="457200" lvl="0" indent="-69850" rtl="0">
              <a:lnSpc>
                <a:spcPct val="115000"/>
              </a:lnSpc>
              <a:spcBef>
                <a:spcPts val="0"/>
              </a:spcBef>
              <a:buClr>
                <a:schemeClr val="dk1"/>
              </a:buClr>
              <a:buSzPct val="61111"/>
              <a:buFont typeface="Arial"/>
              <a:buNone/>
            </a:pPr>
            <a:r>
              <a:rPr lang="en-US" sz="1800" dirty="0">
                <a:solidFill>
                  <a:srgbClr val="0000FF"/>
                </a:solidFill>
                <a:latin typeface="Calibri"/>
                <a:ea typeface="Calibri"/>
                <a:cs typeface="Calibri"/>
                <a:sym typeface="Calibri"/>
              </a:rPr>
              <a:t>Title: </a:t>
            </a:r>
            <a:r>
              <a:rPr lang="en-US" sz="1800" dirty="0" err="1">
                <a:solidFill>
                  <a:srgbClr val="0000FF"/>
                </a:solidFill>
                <a:latin typeface="Calibri"/>
                <a:ea typeface="Calibri"/>
                <a:cs typeface="Calibri"/>
                <a:sym typeface="Calibri"/>
              </a:rPr>
              <a:t>ARCAblog</a:t>
            </a:r>
            <a:r>
              <a:rPr lang="en-US" sz="1800" dirty="0">
                <a:solidFill>
                  <a:srgbClr val="0000FF"/>
                </a:solidFill>
                <a:latin typeface="Calibri"/>
                <a:ea typeface="Calibri"/>
                <a:cs typeface="Calibri"/>
                <a:sym typeface="Calibri"/>
              </a:rPr>
              <a:t> : promoting the study and research of art crime and cultural heritage protection</a:t>
            </a:r>
          </a:p>
          <a:p>
            <a:pPr marL="457200" lvl="0" indent="-69850" rtl="0">
              <a:lnSpc>
                <a:spcPct val="115000"/>
              </a:lnSpc>
              <a:spcBef>
                <a:spcPts val="0"/>
              </a:spcBef>
              <a:buClr>
                <a:schemeClr val="dk1"/>
              </a:buClr>
              <a:buSzPct val="61111"/>
              <a:buFont typeface="Arial"/>
              <a:buNone/>
            </a:pPr>
            <a:r>
              <a:rPr lang="en-US" sz="1800" dirty="0">
                <a:solidFill>
                  <a:srgbClr val="0000FF"/>
                </a:solidFill>
                <a:latin typeface="Calibri"/>
                <a:ea typeface="Calibri"/>
                <a:cs typeface="Calibri"/>
                <a:sym typeface="Calibri"/>
              </a:rPr>
              <a:t>Collector: New York Art Resources Consortium</a:t>
            </a:r>
          </a:p>
          <a:p>
            <a:pPr lvl="0">
              <a:spcBef>
                <a:spcPts val="0"/>
              </a:spcBef>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2"/>
          </p:nvPr>
        </p:nvSpPr>
        <p:spPr>
          <a:xfrm>
            <a:off x="617800" y="903287"/>
            <a:ext cx="7871219" cy="3317875"/>
          </a:xfrm>
          <a:prstGeom prst="rect">
            <a:avLst/>
          </a:prstGeom>
          <a:noFill/>
          <a:ln>
            <a:noFill/>
          </a:ln>
        </p:spPr>
        <p:txBody>
          <a:bodyPr lIns="91425" tIns="45700" rIns="91425" bIns="45700" anchor="t" anchorCtr="0">
            <a:noAutofit/>
          </a:bodyPr>
          <a:lstStyle/>
          <a:p>
            <a:pPr marL="0" marR="0" lvl="0" indent="0" algn="l" rtl="0">
              <a:lnSpc>
                <a:spcPct val="100000"/>
              </a:lnSpc>
              <a:spcBef>
                <a:spcPts val="440"/>
              </a:spcBef>
              <a:spcAft>
                <a:spcPts val="0"/>
              </a:spcAft>
              <a:buClr>
                <a:srgbClr val="000000"/>
              </a:buClr>
              <a:buSzPct val="100000"/>
              <a:buNone/>
            </a:pPr>
            <a:r>
              <a:rPr lang="en-US" sz="2200" i="0" u="none" strike="noStrike" cap="none" dirty="0">
                <a:solidFill>
                  <a:srgbClr val="000000"/>
                </a:solidFill>
                <a:latin typeface="Arial"/>
                <a:ea typeface="Arial"/>
                <a:cs typeface="Arial"/>
                <a:sym typeface="Arial"/>
              </a:rPr>
              <a:t>Absence of community best practices for descriptive metadata </a:t>
            </a:r>
            <a:r>
              <a:rPr lang="en-US" sz="2200" b="0" i="0" u="none" strike="noStrike" cap="none" dirty="0">
                <a:solidFill>
                  <a:schemeClr val="dk1"/>
                </a:solidFill>
                <a:latin typeface="Arial"/>
                <a:ea typeface="Arial"/>
                <a:cs typeface="Arial"/>
                <a:sym typeface="Arial"/>
              </a:rPr>
              <a:t>was the </a:t>
            </a:r>
            <a:r>
              <a:rPr lang="en-US" sz="2000" b="1" i="0" u="none" strike="noStrike" cap="none" dirty="0">
                <a:solidFill>
                  <a:schemeClr val="dk1"/>
                </a:solidFill>
                <a:latin typeface="Arial"/>
                <a:ea typeface="Arial"/>
                <a:cs typeface="Arial"/>
                <a:sym typeface="Arial"/>
              </a:rPr>
              <a:t>most widely-shared web archiving challenge</a:t>
            </a:r>
            <a:r>
              <a:rPr lang="en-US" sz="2000" b="1" i="1" u="none" strike="noStrike" cap="none" dirty="0">
                <a:solidFill>
                  <a:schemeClr val="dk1"/>
                </a:solidFill>
                <a:latin typeface="Arial"/>
                <a:ea typeface="Arial"/>
                <a:cs typeface="Arial"/>
                <a:sym typeface="Arial"/>
              </a:rPr>
              <a:t> </a:t>
            </a:r>
            <a:r>
              <a:rPr lang="en-US" sz="2200" b="0" i="0" u="none" strike="noStrike" cap="none" dirty="0">
                <a:solidFill>
                  <a:schemeClr val="dk1"/>
                </a:solidFill>
                <a:latin typeface="Arial"/>
                <a:ea typeface="Arial"/>
                <a:cs typeface="Arial"/>
                <a:sym typeface="Arial"/>
              </a:rPr>
              <a:t>identified in two surveys: </a:t>
            </a:r>
          </a:p>
          <a:p>
            <a:pPr marL="0" marR="0" lvl="0" indent="0" algn="l" rtl="0">
              <a:lnSpc>
                <a:spcPct val="100000"/>
              </a:lnSpc>
              <a:spcBef>
                <a:spcPts val="440"/>
              </a:spcBef>
              <a:spcAft>
                <a:spcPts val="0"/>
              </a:spcAft>
              <a:buClr>
                <a:schemeClr val="dk1"/>
              </a:buClr>
              <a:buSzPct val="25000"/>
              <a:buFont typeface="Arial"/>
              <a:buNone/>
            </a:pPr>
            <a:endParaRPr sz="800" b="0" i="0" u="none" strike="noStrike" cap="none" dirty="0">
              <a:solidFill>
                <a:schemeClr val="dk1"/>
              </a:solidFill>
              <a:latin typeface="Arial"/>
              <a:ea typeface="Arial"/>
              <a:cs typeface="Arial"/>
              <a:sym typeface="Arial"/>
            </a:endParaRPr>
          </a:p>
          <a:p>
            <a:pPr marL="742950" marR="0" lvl="1" indent="-273050" algn="l" rtl="0">
              <a:lnSpc>
                <a:spcPct val="100000"/>
              </a:lnSpc>
              <a:spcBef>
                <a:spcPts val="400"/>
              </a:spcBef>
              <a:spcAft>
                <a:spcPts val="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OCLC Research Library Partnership (2015)</a:t>
            </a:r>
          </a:p>
          <a:p>
            <a:pPr marL="742950" marR="0" lvl="1" indent="-273050" algn="l" rtl="0">
              <a:lnSpc>
                <a:spcPct val="100000"/>
              </a:lnSpc>
              <a:spcBef>
                <a:spcPts val="400"/>
              </a:spcBef>
              <a:spcAft>
                <a:spcPts val="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Weber/Graham study of users of archived website (2016)</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352512" y="192854"/>
            <a:ext cx="8439000" cy="686400"/>
          </a:xfrm>
          <a:prstGeom prst="rect">
            <a:avLst/>
          </a:prstGeom>
        </p:spPr>
        <p:txBody>
          <a:bodyPr lIns="91425" tIns="91425" rIns="91425" bIns="91425" anchor="t" anchorCtr="0">
            <a:noAutofit/>
          </a:bodyPr>
          <a:lstStyle/>
          <a:p>
            <a:pPr lvl="0">
              <a:spcBef>
                <a:spcPts val="0"/>
              </a:spcBef>
              <a:buNone/>
            </a:pPr>
            <a:r>
              <a:rPr lang="en-US" sz="3200"/>
              <a:t>Collector: Crosswalks</a:t>
            </a:r>
          </a:p>
        </p:txBody>
      </p:sp>
      <p:graphicFrame>
        <p:nvGraphicFramePr>
          <p:cNvPr id="412" name="Shape 412"/>
          <p:cNvGraphicFramePr/>
          <p:nvPr>
            <p:extLst>
              <p:ext uri="{D42A27DB-BD31-4B8C-83A1-F6EECF244321}">
                <p14:modId xmlns:p14="http://schemas.microsoft.com/office/powerpoint/2010/main" val="545135187"/>
              </p:ext>
            </p:extLst>
          </p:nvPr>
        </p:nvGraphicFramePr>
        <p:xfrm>
          <a:off x="597100" y="1111826"/>
          <a:ext cx="6001127" cy="2776093"/>
        </p:xfrm>
        <a:graphic>
          <a:graphicData uri="http://schemas.openxmlformats.org/drawingml/2006/table">
            <a:tbl>
              <a:tblPr>
                <a:noFill/>
                <a:tableStyleId>{D7ACAE6D-BC5E-49CB-9A81-EC97CC7DCB36}</a:tableStyleId>
              </a:tblPr>
              <a:tblGrid>
                <a:gridCol w="2861705">
                  <a:extLst>
                    <a:ext uri="{9D8B030D-6E8A-4147-A177-3AD203B41FA5}">
                      <a16:colId xmlns:a16="http://schemas.microsoft.com/office/drawing/2014/main" val="20000"/>
                    </a:ext>
                  </a:extLst>
                </a:gridCol>
                <a:gridCol w="3139422">
                  <a:extLst>
                    <a:ext uri="{9D8B030D-6E8A-4147-A177-3AD203B41FA5}">
                      <a16:colId xmlns:a16="http://schemas.microsoft.com/office/drawing/2014/main" val="20001"/>
                    </a:ext>
                  </a:extLst>
                </a:gridCol>
              </a:tblGrid>
              <a:tr h="383892">
                <a:tc>
                  <a:txBody>
                    <a:bodyPr/>
                    <a:lstStyle/>
                    <a:p>
                      <a:pPr lvl="0" rtl="0">
                        <a:lnSpc>
                          <a:spcPct val="115000"/>
                        </a:lnSpc>
                        <a:spcBef>
                          <a:spcPts val="0"/>
                        </a:spcBef>
                        <a:buNone/>
                      </a:pPr>
                      <a:r>
                        <a:rPr lang="en-US" sz="2200">
                          <a:solidFill>
                            <a:srgbClr val="38761D"/>
                          </a:solidFill>
                          <a:highlight>
                            <a:srgbClr val="C5E0B3"/>
                          </a:highlight>
                          <a:latin typeface="Calibri"/>
                          <a:ea typeface="Calibri"/>
                          <a:cs typeface="Calibri"/>
                          <a:sym typeface="Calibri"/>
                        </a:rPr>
                        <a:t>Crosswalks</a:t>
                      </a:r>
                    </a:p>
                  </a:txBody>
                  <a:tcPr marL="25400" marR="25400" marT="0" marB="0">
                    <a:solidFill>
                      <a:srgbClr val="C5E0B3"/>
                    </a:solidFill>
                  </a:tcPr>
                </a:tc>
                <a:tc>
                  <a:txBody>
                    <a:bodyPr/>
                    <a:lstStyle/>
                    <a:p>
                      <a:pPr lvl="0" rtl="0">
                        <a:lnSpc>
                          <a:spcPct val="115000"/>
                        </a:lnSpc>
                        <a:spcBef>
                          <a:spcPts val="0"/>
                        </a:spcBef>
                        <a:buNone/>
                      </a:pPr>
                      <a:endParaRPr sz="2200">
                        <a:solidFill>
                          <a:srgbClr val="38761D"/>
                        </a:solidFill>
                        <a:latin typeface="Calibri"/>
                        <a:ea typeface="Calibri"/>
                        <a:cs typeface="Calibri"/>
                        <a:sym typeface="Calibri"/>
                      </a:endParaRPr>
                    </a:p>
                  </a:txBody>
                  <a:tcPr marL="25400" marR="25400" marT="0" marB="0" anchor="b"/>
                </a:tc>
                <a:extLst>
                  <a:ext uri="{0D108BD9-81ED-4DB2-BD59-A6C34878D82A}">
                    <a16:rowId xmlns:a16="http://schemas.microsoft.com/office/drawing/2014/main" val="10000"/>
                  </a:ext>
                </a:extLst>
              </a:tr>
              <a:tr h="383892">
                <a:tc>
                  <a:txBody>
                    <a:bodyPr/>
                    <a:lstStyle/>
                    <a:p>
                      <a:pPr lvl="0" rtl="0">
                        <a:lnSpc>
                          <a:spcPct val="115000"/>
                        </a:lnSpc>
                        <a:spcBef>
                          <a:spcPts val="0"/>
                        </a:spcBef>
                        <a:buNone/>
                      </a:pPr>
                      <a:r>
                        <a:rPr lang="en-US" sz="2200">
                          <a:solidFill>
                            <a:srgbClr val="38761D"/>
                          </a:solidFill>
                          <a:latin typeface="Calibri"/>
                          <a:ea typeface="Calibri"/>
                          <a:cs typeface="Calibri"/>
                          <a:sym typeface="Calibri"/>
                        </a:rPr>
                        <a:t>Dublin Core</a:t>
                      </a:r>
                    </a:p>
                  </a:txBody>
                  <a:tcPr marL="25400" marR="25400" marT="0" marB="0"/>
                </a:tc>
                <a:tc>
                  <a:txBody>
                    <a:bodyPr/>
                    <a:lstStyle/>
                    <a:p>
                      <a:pPr lvl="0" rtl="0">
                        <a:lnSpc>
                          <a:spcPct val="115000"/>
                        </a:lnSpc>
                        <a:spcBef>
                          <a:spcPts val="0"/>
                        </a:spcBef>
                        <a:buNone/>
                      </a:pPr>
                      <a:r>
                        <a:rPr lang="en-US" sz="2200">
                          <a:solidFill>
                            <a:srgbClr val="38761D"/>
                          </a:solidFill>
                          <a:latin typeface="Calibri"/>
                          <a:ea typeface="Calibri"/>
                          <a:cs typeface="Calibri"/>
                          <a:sym typeface="Calibri"/>
                        </a:rPr>
                        <a:t>Contributor</a:t>
                      </a:r>
                    </a:p>
                  </a:txBody>
                  <a:tcPr marL="25400" marR="25400" marT="0" marB="0"/>
                </a:tc>
                <a:extLst>
                  <a:ext uri="{0D108BD9-81ED-4DB2-BD59-A6C34878D82A}">
                    <a16:rowId xmlns:a16="http://schemas.microsoft.com/office/drawing/2014/main" val="10001"/>
                  </a:ext>
                </a:extLst>
              </a:tr>
              <a:tr h="383892">
                <a:tc>
                  <a:txBody>
                    <a:bodyPr/>
                    <a:lstStyle/>
                    <a:p>
                      <a:pPr lvl="0" rtl="0">
                        <a:lnSpc>
                          <a:spcPct val="115000"/>
                        </a:lnSpc>
                        <a:spcBef>
                          <a:spcPts val="0"/>
                        </a:spcBef>
                        <a:buNone/>
                      </a:pPr>
                      <a:r>
                        <a:rPr lang="en-US" sz="2200">
                          <a:solidFill>
                            <a:srgbClr val="38761D"/>
                          </a:solidFill>
                          <a:latin typeface="Calibri"/>
                          <a:ea typeface="Calibri"/>
                          <a:cs typeface="Calibri"/>
                          <a:sym typeface="Calibri"/>
                        </a:rPr>
                        <a:t>EAD</a:t>
                      </a:r>
                    </a:p>
                  </a:txBody>
                  <a:tcPr marL="25400" marR="25400" marT="0" marB="0"/>
                </a:tc>
                <a:tc>
                  <a:txBody>
                    <a:bodyPr/>
                    <a:lstStyle/>
                    <a:p>
                      <a:pPr lvl="0" rtl="0">
                        <a:lnSpc>
                          <a:spcPct val="115000"/>
                        </a:lnSpc>
                        <a:spcBef>
                          <a:spcPts val="0"/>
                        </a:spcBef>
                        <a:buNone/>
                      </a:pPr>
                      <a:r>
                        <a:rPr lang="en-US" sz="2200">
                          <a:solidFill>
                            <a:srgbClr val="38761D"/>
                          </a:solidFill>
                          <a:latin typeface="Calibri"/>
                          <a:ea typeface="Calibri"/>
                          <a:cs typeface="Calibri"/>
                          <a:sym typeface="Calibri"/>
                        </a:rPr>
                        <a:t>&lt;repository&gt;</a:t>
                      </a:r>
                    </a:p>
                  </a:txBody>
                  <a:tcPr marL="25400" marR="25400" marT="0" marB="0"/>
                </a:tc>
                <a:extLst>
                  <a:ext uri="{0D108BD9-81ED-4DB2-BD59-A6C34878D82A}">
                    <a16:rowId xmlns:a16="http://schemas.microsoft.com/office/drawing/2014/main" val="10002"/>
                  </a:ext>
                </a:extLst>
              </a:tr>
              <a:tr h="1151652">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MARC</a:t>
                      </a:r>
                    </a:p>
                  </a:txBody>
                  <a:tcPr marL="25400" marR="25400" marT="0" marB="0"/>
                </a:tc>
                <a:tc>
                  <a:txBody>
                    <a:bodyPr/>
                    <a:lstStyle/>
                    <a:p>
                      <a:pPr lvl="0" rtl="0">
                        <a:lnSpc>
                          <a:spcPct val="115000"/>
                        </a:lnSpc>
                        <a:spcBef>
                          <a:spcPts val="0"/>
                        </a:spcBef>
                        <a:buNone/>
                      </a:pPr>
                      <a:r>
                        <a:rPr lang="en-US" sz="2200" dirty="0">
                          <a:solidFill>
                            <a:srgbClr val="38761D"/>
                          </a:solidFill>
                          <a:latin typeface="Calibri"/>
                          <a:ea typeface="Calibri"/>
                          <a:cs typeface="Calibri"/>
                          <a:sym typeface="Calibri"/>
                        </a:rPr>
                        <a:t>524</a:t>
                      </a:r>
                    </a:p>
                    <a:p>
                      <a:pPr lvl="0" rtl="0">
                        <a:lnSpc>
                          <a:spcPct val="115000"/>
                        </a:lnSpc>
                        <a:spcBef>
                          <a:spcPts val="0"/>
                        </a:spcBef>
                        <a:buNone/>
                      </a:pPr>
                      <a:r>
                        <a:rPr lang="en-US" sz="2200" dirty="0">
                          <a:solidFill>
                            <a:srgbClr val="38761D"/>
                          </a:solidFill>
                          <a:latin typeface="Calibri"/>
                          <a:ea typeface="Calibri"/>
                          <a:cs typeface="Calibri"/>
                          <a:sym typeface="Calibri"/>
                        </a:rPr>
                        <a:t>852 subfield a</a:t>
                      </a:r>
                    </a:p>
                    <a:p>
                      <a:pPr lvl="0" rtl="0">
                        <a:lnSpc>
                          <a:spcPct val="115000"/>
                        </a:lnSpc>
                        <a:spcBef>
                          <a:spcPts val="0"/>
                        </a:spcBef>
                        <a:buNone/>
                      </a:pPr>
                      <a:r>
                        <a:rPr lang="en-US" sz="2200" dirty="0">
                          <a:solidFill>
                            <a:srgbClr val="38761D"/>
                          </a:solidFill>
                          <a:latin typeface="Calibri"/>
                          <a:ea typeface="Calibri"/>
                          <a:cs typeface="Calibri"/>
                          <a:sym typeface="Calibri"/>
                        </a:rPr>
                        <a:t>852 subfield b</a:t>
                      </a:r>
                    </a:p>
                  </a:txBody>
                  <a:tcPr marL="25400" marR="25400" marT="0" marB="0"/>
                </a:tc>
                <a:extLst>
                  <a:ext uri="{0D108BD9-81ED-4DB2-BD59-A6C34878D82A}">
                    <a16:rowId xmlns:a16="http://schemas.microsoft.com/office/drawing/2014/main" val="10003"/>
                  </a:ext>
                </a:extLst>
              </a:tr>
              <a:tr h="460656">
                <a:tc>
                  <a:txBody>
                    <a:bodyPr/>
                    <a:lstStyle/>
                    <a:p>
                      <a:pPr lvl="0" rtl="0">
                        <a:lnSpc>
                          <a:spcPct val="115000"/>
                        </a:lnSpc>
                        <a:spcBef>
                          <a:spcPts val="0"/>
                        </a:spcBef>
                        <a:buNone/>
                      </a:pPr>
                      <a:r>
                        <a:rPr lang="en-US" sz="2200">
                          <a:solidFill>
                            <a:srgbClr val="38761D"/>
                          </a:solidFill>
                          <a:latin typeface="Calibri"/>
                          <a:ea typeface="Calibri"/>
                          <a:cs typeface="Calibri"/>
                          <a:sym typeface="Calibri"/>
                        </a:rPr>
                        <a:t>MODS</a:t>
                      </a:r>
                    </a:p>
                  </a:txBody>
                  <a:tcPr marL="25400" marR="25400" marT="0" marB="0"/>
                </a:tc>
                <a:tc>
                  <a:txBody>
                    <a:bodyPr/>
                    <a:lstStyle/>
                    <a:p>
                      <a:pPr lvl="0" rtl="0">
                        <a:lnSpc>
                          <a:spcPct val="138000"/>
                        </a:lnSpc>
                        <a:spcBef>
                          <a:spcPts val="0"/>
                        </a:spcBef>
                        <a:buNone/>
                      </a:pPr>
                      <a:r>
                        <a:rPr lang="en-US" sz="2200" dirty="0">
                          <a:solidFill>
                            <a:srgbClr val="38761D"/>
                          </a:solidFill>
                          <a:latin typeface="Calibri"/>
                          <a:ea typeface="Calibri"/>
                          <a:cs typeface="Calibri"/>
                          <a:sym typeface="Calibri"/>
                        </a:rPr>
                        <a:t>&lt;location&gt; </a:t>
                      </a:r>
                    </a:p>
                  </a:txBody>
                  <a:tcPr marL="25400" marR="25400" marT="0" marB="0"/>
                </a:tc>
                <a:extLst>
                  <a:ext uri="{0D108BD9-81ED-4DB2-BD59-A6C34878D82A}">
                    <a16:rowId xmlns:a16="http://schemas.microsoft.com/office/drawing/2014/main" val="10004"/>
                  </a:ext>
                </a:extLst>
              </a:tr>
            </a:tbl>
          </a:graphicData>
        </a:graphic>
      </p:graphicFrame>
      <p:graphicFrame>
        <p:nvGraphicFramePr>
          <p:cNvPr id="413" name="Shape 413"/>
          <p:cNvGraphicFramePr/>
          <p:nvPr>
            <p:extLst>
              <p:ext uri="{D42A27DB-BD31-4B8C-83A1-F6EECF244321}">
                <p14:modId xmlns:p14="http://schemas.microsoft.com/office/powerpoint/2010/main" val="796088523"/>
              </p:ext>
            </p:extLst>
          </p:nvPr>
        </p:nvGraphicFramePr>
        <p:xfrm>
          <a:off x="597099" y="3887919"/>
          <a:ext cx="6001127" cy="385572"/>
        </p:xfrm>
        <a:graphic>
          <a:graphicData uri="http://schemas.openxmlformats.org/drawingml/2006/table">
            <a:tbl>
              <a:tblPr>
                <a:noFill/>
                <a:tableStyleId>{D7ACAE6D-BC5E-49CB-9A81-EC97CC7DCB36}</a:tableStyleId>
              </a:tblPr>
              <a:tblGrid>
                <a:gridCol w="2855228">
                  <a:extLst>
                    <a:ext uri="{9D8B030D-6E8A-4147-A177-3AD203B41FA5}">
                      <a16:colId xmlns:a16="http://schemas.microsoft.com/office/drawing/2014/main" val="20000"/>
                    </a:ext>
                  </a:extLst>
                </a:gridCol>
                <a:gridCol w="3145899">
                  <a:extLst>
                    <a:ext uri="{9D8B030D-6E8A-4147-A177-3AD203B41FA5}">
                      <a16:colId xmlns:a16="http://schemas.microsoft.com/office/drawing/2014/main" val="20001"/>
                    </a:ext>
                  </a:extLst>
                </a:gridCol>
              </a:tblGrid>
              <a:tr h="0">
                <a:tc>
                  <a:txBody>
                    <a:bodyPr/>
                    <a:lstStyle/>
                    <a:p>
                      <a:pPr lvl="0" rtl="0">
                        <a:lnSpc>
                          <a:spcPct val="115000"/>
                        </a:lnSpc>
                        <a:spcBef>
                          <a:spcPts val="0"/>
                        </a:spcBef>
                        <a:buNone/>
                      </a:pPr>
                      <a:r>
                        <a:rPr lang="en-US" sz="2200">
                          <a:solidFill>
                            <a:srgbClr val="38761D"/>
                          </a:solidFill>
                          <a:latin typeface="Calibri"/>
                          <a:ea typeface="Calibri"/>
                          <a:cs typeface="Calibri"/>
                          <a:sym typeface="Calibri"/>
                        </a:rPr>
                        <a:t>schema.org</a:t>
                      </a:r>
                    </a:p>
                  </a:txBody>
                  <a:tcPr marL="25400" marR="25400" marT="0" marB="0"/>
                </a:tc>
                <a:tc>
                  <a:txBody>
                    <a:bodyPr/>
                    <a:lstStyle/>
                    <a:p>
                      <a:pPr lvl="0" rtl="0">
                        <a:lnSpc>
                          <a:spcPct val="115000"/>
                        </a:lnSpc>
                        <a:spcBef>
                          <a:spcPts val="0"/>
                        </a:spcBef>
                        <a:buNone/>
                      </a:pPr>
                      <a:r>
                        <a:rPr lang="en-US" sz="2200" dirty="0" err="1">
                          <a:solidFill>
                            <a:srgbClr val="38761D"/>
                          </a:solidFill>
                          <a:latin typeface="Calibri"/>
                          <a:ea typeface="Calibri"/>
                          <a:cs typeface="Calibri"/>
                          <a:sym typeface="Calibri"/>
                        </a:rPr>
                        <a:t>schema:OwnershipInfo</a:t>
                      </a:r>
                      <a:endParaRPr lang="en-US" sz="2200" dirty="0">
                        <a:solidFill>
                          <a:srgbClr val="38761D"/>
                        </a:solidFill>
                        <a:latin typeface="Calibri"/>
                        <a:ea typeface="Calibri"/>
                        <a:cs typeface="Calibri"/>
                        <a:sym typeface="Calibri"/>
                      </a:endParaRPr>
                    </a:p>
                  </a:txBody>
                  <a:tcPr marL="25400" marR="25400"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Source of description</a:t>
            </a:r>
          </a:p>
        </p:txBody>
      </p:sp>
      <p:sp>
        <p:nvSpPr>
          <p:cNvPr id="3" name="Text Placeholder 2"/>
          <p:cNvSpPr>
            <a:spLocks noGrp="1"/>
          </p:cNvSpPr>
          <p:nvPr>
            <p:ph type="body" idx="2"/>
          </p:nvPr>
        </p:nvSpPr>
        <p:spPr>
          <a:xfrm>
            <a:off x="340787" y="1041726"/>
            <a:ext cx="8439150" cy="3094904"/>
          </a:xfrm>
        </p:spPr>
        <p:txBody>
          <a:bodyPr/>
          <a:lstStyle/>
          <a:p>
            <a:pPr indent="0">
              <a:buNone/>
            </a:pPr>
            <a:r>
              <a:rPr lang="en-US" sz="1800" b="1" dirty="0">
                <a:solidFill>
                  <a:schemeClr val="tx1">
                    <a:lumMod val="50000"/>
                    <a:lumOff val="50000"/>
                  </a:schemeClr>
                </a:solidFill>
              </a:rPr>
              <a:t>Definition: Information about the gathering or creation of the metadata itself, such as sources of data or the date on which source data was obtained. </a:t>
            </a:r>
          </a:p>
          <a:p>
            <a:pPr indent="0">
              <a:buNone/>
            </a:pPr>
            <a:endParaRPr lang="en-US" sz="1000" dirty="0">
              <a:solidFill>
                <a:schemeClr val="tx1">
                  <a:lumMod val="50000"/>
                  <a:lumOff val="50000"/>
                </a:schemeClr>
              </a:solidFill>
            </a:endParaRPr>
          </a:p>
          <a:p>
            <a:pPr indent="0">
              <a:buNone/>
            </a:pPr>
            <a:r>
              <a:rPr lang="en-US" sz="1800" b="1" dirty="0"/>
              <a:t>Source of Information </a:t>
            </a:r>
            <a:r>
              <a:rPr lang="en-US" sz="1800" dirty="0"/>
              <a:t>is used to identify the source of all or some of the metadata, particularly for descriptions of single sites. Basic aspects of a website (creator name, title, etc.) may change significantly, but the responsible institution is unlikely to have the resources to become aware of changes, let alone update the metadata. Include the date on which the site was examined and the location from which the information was taken.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TextBox 3"/>
          <p:cNvSpPr txBox="1"/>
          <p:nvPr/>
        </p:nvSpPr>
        <p:spPr>
          <a:xfrm>
            <a:off x="5680222" y="4149129"/>
            <a:ext cx="2513830" cy="307777"/>
          </a:xfrm>
          <a:prstGeom prst="rect">
            <a:avLst/>
          </a:prstGeom>
          <a:noFill/>
        </p:spPr>
        <p:txBody>
          <a:bodyPr wrap="none" rtlCol="0">
            <a:spAutoFit/>
          </a:bodyPr>
          <a:lstStyle/>
          <a:p>
            <a:r>
              <a:rPr lang="en-US" dirty="0"/>
              <a:t>No equivalent in Dublin Core.</a:t>
            </a:r>
          </a:p>
        </p:txBody>
      </p:sp>
    </p:spTree>
    <p:extLst>
      <p:ext uri="{BB962C8B-B14F-4D97-AF65-F5344CB8AC3E}">
        <p14:creationId xmlns:p14="http://schemas.microsoft.com/office/powerpoint/2010/main" val="1634579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Source of description: Examples</a:t>
            </a:r>
          </a:p>
        </p:txBody>
      </p:sp>
      <p:sp>
        <p:nvSpPr>
          <p:cNvPr id="3" name="Text Placeholder 2"/>
          <p:cNvSpPr>
            <a:spLocks noGrp="1"/>
          </p:cNvSpPr>
          <p:nvPr>
            <p:ph type="body" idx="2"/>
          </p:nvPr>
        </p:nvSpPr>
        <p:spPr>
          <a:xfrm>
            <a:off x="340787" y="1238105"/>
            <a:ext cx="8439150" cy="3317875"/>
          </a:xfrm>
        </p:spPr>
        <p:txBody>
          <a:bodyPr/>
          <a:lstStyle/>
          <a:p>
            <a:pPr indent="0">
              <a:buNone/>
            </a:pPr>
            <a:r>
              <a:rPr lang="en-US" sz="1800" dirty="0">
                <a:solidFill>
                  <a:srgbClr val="0B85D5"/>
                </a:solidFill>
              </a:rPr>
              <a:t>Description based on archived web page captured Sept. 22, 2016; title from title screen (viewed Oct. 27, 2016)</a:t>
            </a:r>
          </a:p>
          <a:p>
            <a:pPr indent="0">
              <a:buNone/>
            </a:pPr>
            <a:endParaRPr lang="en-US" sz="800" dirty="0">
              <a:solidFill>
                <a:srgbClr val="0B85D5"/>
              </a:solidFill>
            </a:endParaRPr>
          </a:p>
          <a:p>
            <a:pPr indent="0">
              <a:spcBef>
                <a:spcPts val="0"/>
              </a:spcBef>
              <a:buNone/>
            </a:pPr>
            <a:r>
              <a:rPr lang="en-US" sz="1800" dirty="0">
                <a:solidFill>
                  <a:srgbClr val="0B85D5"/>
                </a:solidFill>
              </a:rPr>
              <a:t>Title from home page last updated June 21, 2012 (viewed June 22, 2012)</a:t>
            </a:r>
          </a:p>
          <a:p>
            <a:pPr indent="0">
              <a:spcBef>
                <a:spcPts val="0"/>
              </a:spcBef>
              <a:buNone/>
            </a:pPr>
            <a:endParaRPr lang="en-US" sz="800" dirty="0">
              <a:solidFill>
                <a:srgbClr val="0B85D5"/>
              </a:solidFill>
            </a:endParaRPr>
          </a:p>
          <a:p>
            <a:pPr indent="0">
              <a:spcBef>
                <a:spcPts val="0"/>
              </a:spcBef>
              <a:buNone/>
            </a:pPr>
            <a:r>
              <a:rPr lang="en-US" sz="1800" dirty="0">
                <a:solidFill>
                  <a:srgbClr val="0B85D5"/>
                </a:solidFill>
              </a:rPr>
              <a:t>Title from home page (viewed on Oct. 11, 2007)</a:t>
            </a:r>
          </a:p>
          <a:p>
            <a:pPr indent="0">
              <a:spcBef>
                <a:spcPts val="0"/>
              </a:spcBef>
              <a:buNone/>
            </a:pPr>
            <a:endParaRPr lang="en-US" sz="800" dirty="0">
              <a:solidFill>
                <a:srgbClr val="0B85D5"/>
              </a:solidFill>
            </a:endParaRPr>
          </a:p>
          <a:p>
            <a:pPr indent="0">
              <a:spcBef>
                <a:spcPts val="0"/>
              </a:spcBef>
              <a:buNone/>
            </a:pPr>
            <a:r>
              <a:rPr lang="en-US" sz="1800" dirty="0">
                <a:solidFill>
                  <a:srgbClr val="0B85D5"/>
                </a:solidFill>
              </a:rPr>
              <a:t>Title from HTML header (viewed Feb. 16, 2006)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5963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Source of description: Crosswalks</a:t>
            </a:r>
          </a:p>
        </p:txBody>
      </p:sp>
      <p:pic>
        <p:nvPicPr>
          <p:cNvPr id="4" name="Picture 3"/>
          <p:cNvPicPr>
            <a:picLocks noChangeAspect="1"/>
          </p:cNvPicPr>
          <p:nvPr/>
        </p:nvPicPr>
        <p:blipFill>
          <a:blip r:embed="rId2"/>
          <a:stretch>
            <a:fillRect/>
          </a:stretch>
        </p:blipFill>
        <p:spPr>
          <a:xfrm>
            <a:off x="768928" y="1029746"/>
            <a:ext cx="6561719" cy="3484755"/>
          </a:xfrm>
          <a:prstGeom prst="rect">
            <a:avLst/>
          </a:prstGeom>
        </p:spPr>
      </p:pic>
    </p:spTree>
    <p:extLst>
      <p:ext uri="{BB962C8B-B14F-4D97-AF65-F5344CB8AC3E}">
        <p14:creationId xmlns:p14="http://schemas.microsoft.com/office/powerpoint/2010/main" val="1753329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199224" y="455888"/>
            <a:ext cx="8273400" cy="135840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dirty="0"/>
              <a:t>FORTHCOMING PUBLICATIONS</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200" dirty="0">
                <a:solidFill>
                  <a:srgbClr val="0B5394"/>
                </a:solidFill>
              </a:rPr>
              <a:t>Three simultaneous reports </a:t>
            </a:r>
            <a:r>
              <a:rPr lang="en-US" sz="2800" dirty="0">
                <a:solidFill>
                  <a:srgbClr val="0B5394"/>
                </a:solidFill>
              </a:rPr>
              <a:t>(autumn 2017)</a:t>
            </a:r>
          </a:p>
        </p:txBody>
      </p:sp>
      <p:sp>
        <p:nvSpPr>
          <p:cNvPr id="433" name="Shape 433"/>
          <p:cNvSpPr txBox="1"/>
          <p:nvPr/>
        </p:nvSpPr>
        <p:spPr>
          <a:xfrm>
            <a:off x="1147665" y="1259632"/>
            <a:ext cx="6615404" cy="2780523"/>
          </a:xfrm>
          <a:prstGeom prst="rect">
            <a:avLst/>
          </a:prstGeom>
          <a:noFill/>
          <a:ln>
            <a:noFill/>
          </a:ln>
        </p:spPr>
        <p:txBody>
          <a:bodyPr lIns="91425" tIns="91425" rIns="91425" bIns="91425" anchor="ctr" anchorCtr="0">
            <a:noAutofit/>
          </a:bodyPr>
          <a:lstStyle/>
          <a:p>
            <a:pPr marL="457200" lvl="0" indent="-368300" rtl="0">
              <a:spcBef>
                <a:spcPts val="560"/>
              </a:spcBef>
              <a:buClr>
                <a:schemeClr val="dk1"/>
              </a:buClr>
              <a:buSzPct val="100000"/>
              <a:buChar char="●"/>
            </a:pPr>
            <a:r>
              <a:rPr lang="en-US" sz="2200" dirty="0">
                <a:solidFill>
                  <a:schemeClr val="dk1"/>
                </a:solidFill>
              </a:rPr>
              <a:t>Best practices for </a:t>
            </a:r>
            <a:r>
              <a:rPr lang="en-US" sz="2000" b="1" dirty="0">
                <a:solidFill>
                  <a:schemeClr val="dk1"/>
                </a:solidFill>
              </a:rPr>
              <a:t>descriptive metadata</a:t>
            </a:r>
          </a:p>
          <a:p>
            <a:pPr marL="914400" marR="0" lvl="1" indent="-342900" algn="l" rtl="0">
              <a:lnSpc>
                <a:spcPct val="100000"/>
              </a:lnSpc>
              <a:spcBef>
                <a:spcPts val="560"/>
              </a:spcBef>
              <a:spcAft>
                <a:spcPts val="0"/>
              </a:spcAft>
              <a:buClr>
                <a:schemeClr val="dk1"/>
              </a:buClr>
              <a:buSzPct val="100000"/>
              <a:buChar char="○"/>
            </a:pPr>
            <a:r>
              <a:rPr lang="en-US" sz="1800" dirty="0">
                <a:solidFill>
                  <a:schemeClr val="dk1"/>
                </a:solidFill>
              </a:rPr>
              <a:t>With data dictionary</a:t>
            </a:r>
          </a:p>
          <a:p>
            <a:pPr marL="914400" marR="0" lvl="1" indent="-342900" algn="l" rtl="0">
              <a:lnSpc>
                <a:spcPct val="100000"/>
              </a:lnSpc>
              <a:spcBef>
                <a:spcPts val="560"/>
              </a:spcBef>
              <a:spcAft>
                <a:spcPts val="0"/>
              </a:spcAft>
              <a:buClr>
                <a:schemeClr val="dk1"/>
              </a:buClr>
              <a:buSzPct val="100000"/>
              <a:buChar char="○"/>
            </a:pPr>
            <a:endParaRPr lang="en-US" sz="1800" dirty="0">
              <a:solidFill>
                <a:schemeClr val="dk1"/>
              </a:solidFill>
            </a:endParaRPr>
          </a:p>
          <a:p>
            <a:pPr marL="914400" marR="0" lvl="1" indent="-342900" algn="l" rtl="0">
              <a:lnSpc>
                <a:spcPct val="100000"/>
              </a:lnSpc>
              <a:spcBef>
                <a:spcPts val="560"/>
              </a:spcBef>
              <a:spcAft>
                <a:spcPts val="0"/>
              </a:spcAft>
              <a:buClr>
                <a:schemeClr val="dk1"/>
              </a:buClr>
              <a:buSzPct val="100000"/>
              <a:buChar char="○"/>
            </a:pPr>
            <a:endParaRPr lang="en-US" sz="1800" dirty="0">
              <a:solidFill>
                <a:schemeClr val="dk1"/>
              </a:solidFill>
            </a:endParaRPr>
          </a:p>
          <a:p>
            <a:pPr marL="457200" marR="0" lvl="0" indent="0" algn="l" rtl="0">
              <a:lnSpc>
                <a:spcPct val="100000"/>
              </a:lnSpc>
              <a:spcBef>
                <a:spcPts val="560"/>
              </a:spcBef>
              <a:spcAft>
                <a:spcPts val="0"/>
              </a:spcAft>
              <a:buNone/>
            </a:pPr>
            <a:endParaRPr sz="200" dirty="0">
              <a:solidFill>
                <a:schemeClr val="dk1"/>
              </a:solidFill>
            </a:endParaRPr>
          </a:p>
          <a:p>
            <a:pPr marL="457200" marR="0" lvl="0" indent="-368300" algn="l" rtl="0">
              <a:lnSpc>
                <a:spcPct val="100000"/>
              </a:lnSpc>
              <a:spcBef>
                <a:spcPts val="560"/>
              </a:spcBef>
              <a:spcAft>
                <a:spcPts val="0"/>
              </a:spcAft>
              <a:buClr>
                <a:schemeClr val="dk1"/>
              </a:buClr>
              <a:buSzPct val="100000"/>
              <a:buFont typeface="Arial"/>
              <a:buChar char="●"/>
            </a:pPr>
            <a:r>
              <a:rPr lang="en-US" sz="2000" b="1" i="0" u="none" strike="noStrike" cap="none" dirty="0">
                <a:solidFill>
                  <a:schemeClr val="dk1"/>
                </a:solidFill>
                <a:latin typeface="Arial"/>
                <a:ea typeface="Arial"/>
                <a:cs typeface="Arial"/>
                <a:sym typeface="Arial"/>
              </a:rPr>
              <a:t>User</a:t>
            </a:r>
            <a:r>
              <a:rPr lang="en-US" sz="2000" b="0" i="0" u="none" strike="noStrike" cap="none" dirty="0">
                <a:solidFill>
                  <a:schemeClr val="dk1"/>
                </a:solidFill>
                <a:latin typeface="Arial"/>
                <a:ea typeface="Arial"/>
                <a:cs typeface="Arial"/>
                <a:sym typeface="Arial"/>
              </a:rPr>
              <a:t> </a:t>
            </a:r>
            <a:r>
              <a:rPr lang="en-US" sz="2000" b="1" i="0" u="none" strike="noStrike" cap="none" dirty="0">
                <a:solidFill>
                  <a:schemeClr val="dk1"/>
                </a:solidFill>
                <a:latin typeface="Arial"/>
                <a:ea typeface="Arial"/>
                <a:cs typeface="Arial"/>
                <a:sym typeface="Arial"/>
              </a:rPr>
              <a:t>needs</a:t>
            </a:r>
            <a:r>
              <a:rPr lang="en-US" sz="2000" b="0" i="0" u="none" strike="noStrike" cap="none" dirty="0">
                <a:solidFill>
                  <a:schemeClr val="dk1"/>
                </a:solidFill>
                <a:latin typeface="Arial"/>
                <a:ea typeface="Arial"/>
                <a:cs typeface="Arial"/>
                <a:sym typeface="Arial"/>
              </a:rPr>
              <a:t> </a:t>
            </a:r>
          </a:p>
          <a:p>
            <a:pPr marL="914400" marR="0" lvl="1" indent="-342900" algn="l" rtl="0">
              <a:lnSpc>
                <a:spcPct val="100000"/>
              </a:lnSpc>
              <a:spcBef>
                <a:spcPts val="560"/>
              </a:spcBef>
              <a:spcAft>
                <a:spcPts val="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With annotated bibliography</a:t>
            </a:r>
          </a:p>
          <a:p>
            <a:pPr marR="0" lvl="0" algn="l" rtl="0">
              <a:lnSpc>
                <a:spcPct val="100000"/>
              </a:lnSpc>
              <a:spcBef>
                <a:spcPts val="560"/>
              </a:spcBef>
              <a:spcAft>
                <a:spcPts val="0"/>
              </a:spcAft>
              <a:buNone/>
            </a:pPr>
            <a:endParaRPr sz="200" b="0" i="0" u="none" strike="noStrike" cap="none" dirty="0">
              <a:solidFill>
                <a:schemeClr val="dk1"/>
              </a:solidFill>
              <a:latin typeface="Arial"/>
              <a:ea typeface="Arial"/>
              <a:cs typeface="Arial"/>
              <a:sym typeface="Arial"/>
            </a:endParaRPr>
          </a:p>
          <a:p>
            <a:pPr marL="457200" lvl="0" indent="-368300" rtl="0">
              <a:spcBef>
                <a:spcPts val="0"/>
              </a:spcBef>
              <a:buClr>
                <a:schemeClr val="dk1"/>
              </a:buClr>
              <a:buSzPct val="100000"/>
              <a:buChar char="●"/>
            </a:pPr>
            <a:r>
              <a:rPr lang="en-US" sz="2000" b="1" dirty="0">
                <a:solidFill>
                  <a:schemeClr val="dk1"/>
                </a:solidFill>
              </a:rPr>
              <a:t>Tools</a:t>
            </a:r>
            <a:r>
              <a:rPr lang="en-US" sz="2200" dirty="0">
                <a:solidFill>
                  <a:schemeClr val="dk1"/>
                </a:solidFill>
              </a:rPr>
              <a:t> </a:t>
            </a:r>
          </a:p>
          <a:p>
            <a:pPr marL="914400" lvl="1" indent="-228600" rtl="0">
              <a:spcBef>
                <a:spcPts val="0"/>
              </a:spcBef>
              <a:buClr>
                <a:schemeClr val="dk1"/>
              </a:buClr>
              <a:buChar char="○"/>
            </a:pPr>
            <a:r>
              <a:rPr lang="en-US" sz="1800" dirty="0">
                <a:solidFill>
                  <a:schemeClr val="dk1"/>
                </a:solidFill>
              </a:rPr>
              <a:t>With evaluation grids</a:t>
            </a:r>
          </a:p>
        </p:txBody>
      </p:sp>
      <p:sp>
        <p:nvSpPr>
          <p:cNvPr id="2" name="TextBox 1"/>
          <p:cNvSpPr txBox="1"/>
          <p:nvPr/>
        </p:nvSpPr>
        <p:spPr>
          <a:xfrm>
            <a:off x="3910854" y="2136711"/>
            <a:ext cx="3310522" cy="338554"/>
          </a:xfrm>
          <a:prstGeom prst="rect">
            <a:avLst/>
          </a:prstGeom>
          <a:noFill/>
        </p:spPr>
        <p:txBody>
          <a:bodyPr wrap="none" rtlCol="0">
            <a:spAutoFit/>
          </a:bodyPr>
          <a:lstStyle/>
          <a:p>
            <a:r>
              <a:rPr lang="en-US" sz="1600" b="1" dirty="0">
                <a:solidFill>
                  <a:srgbClr val="FF0000"/>
                </a:solidFill>
              </a:rPr>
              <a:t>Send comments by August 4</a:t>
            </a:r>
            <a:r>
              <a:rPr lang="en-US" sz="1600" b="1" baseline="30000" dirty="0">
                <a:solidFill>
                  <a:srgbClr val="FF0000"/>
                </a:solidFill>
              </a:rPr>
              <a:t>th</a:t>
            </a:r>
            <a:r>
              <a:rPr lang="en-US" sz="1600" b="1" dirty="0">
                <a:solidFill>
                  <a:srgbClr val="FF0000"/>
                </a:solidFill>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232309" y="797887"/>
            <a:ext cx="8174100" cy="70110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a:t>Q&amp;A</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body" idx="2"/>
          </p:nvPr>
        </p:nvSpPr>
        <p:spPr>
          <a:xfrm>
            <a:off x="1345352" y="2080400"/>
            <a:ext cx="3887700" cy="30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800" b="1" i="0" u="none" strike="noStrike" cap="none">
                <a:solidFill>
                  <a:srgbClr val="000000"/>
                </a:solidFill>
                <a:latin typeface="Arial"/>
                <a:ea typeface="Arial"/>
                <a:cs typeface="Arial"/>
                <a:sym typeface="Arial"/>
              </a:rPr>
              <a:t>Jackie Dooley</a:t>
            </a:r>
          </a:p>
        </p:txBody>
      </p:sp>
      <p:sp>
        <p:nvSpPr>
          <p:cNvPr id="444" name="Shape 444"/>
          <p:cNvSpPr txBox="1">
            <a:spLocks noGrp="1"/>
          </p:cNvSpPr>
          <p:nvPr>
            <p:ph type="body" idx="3"/>
          </p:nvPr>
        </p:nvSpPr>
        <p:spPr>
          <a:xfrm>
            <a:off x="1345352" y="2384900"/>
            <a:ext cx="3887700" cy="474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Program Officer, OCLC Research</a:t>
            </a:r>
          </a:p>
          <a:p>
            <a:pPr marL="0" marR="0" lvl="0" indent="0" algn="l" rtl="0">
              <a:lnSpc>
                <a:spcPct val="100000"/>
              </a:lnSpc>
              <a:spcBef>
                <a:spcPts val="320"/>
              </a:spcBef>
              <a:spcAft>
                <a:spcPts val="0"/>
              </a:spcAft>
              <a:buClr>
                <a:srgbClr val="000000"/>
              </a:buClr>
              <a:buSzPct val="250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320"/>
              </a:spcBef>
              <a:spcAft>
                <a:spcPts val="0"/>
              </a:spcAft>
              <a:buClr>
                <a:srgbClr val="000000"/>
              </a:buClr>
              <a:buSzPct val="25000"/>
              <a:buFont typeface="Arial"/>
              <a:buNone/>
            </a:pPr>
            <a:endParaRPr sz="1600" b="0" i="0" u="none" strike="noStrike" cap="none" dirty="0">
              <a:solidFill>
                <a:srgbClr val="000000"/>
              </a:solidFill>
              <a:latin typeface="Arial"/>
              <a:ea typeface="Arial"/>
              <a:cs typeface="Arial"/>
              <a:sym typeface="Arial"/>
            </a:endParaRPr>
          </a:p>
        </p:txBody>
      </p:sp>
      <p:sp>
        <p:nvSpPr>
          <p:cNvPr id="445" name="Shape 445"/>
          <p:cNvSpPr txBox="1">
            <a:spLocks noGrp="1"/>
          </p:cNvSpPr>
          <p:nvPr>
            <p:ph type="body" idx="4"/>
          </p:nvPr>
        </p:nvSpPr>
        <p:spPr>
          <a:xfrm>
            <a:off x="1370247" y="2806225"/>
            <a:ext cx="3291300" cy="650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Arial"/>
              <a:buNone/>
            </a:pPr>
            <a:r>
              <a:rPr lang="en-US" sz="1300" b="1" i="0" u="sng" strike="noStrike" cap="none">
                <a:solidFill>
                  <a:schemeClr val="hlink"/>
                </a:solidFill>
                <a:latin typeface="Arial"/>
                <a:ea typeface="Arial"/>
                <a:cs typeface="Arial"/>
                <a:sym typeface="Arial"/>
                <a:hlinkClick r:id="rId3"/>
              </a:rPr>
              <a:t>dooleyj@oclc.org</a:t>
            </a:r>
          </a:p>
          <a:p>
            <a:pPr marL="0" marR="0" lvl="0" indent="0" algn="l" rtl="0">
              <a:lnSpc>
                <a:spcPct val="100000"/>
              </a:lnSpc>
              <a:spcBef>
                <a:spcPts val="260"/>
              </a:spcBef>
              <a:spcAft>
                <a:spcPts val="0"/>
              </a:spcAft>
              <a:buClr>
                <a:schemeClr val="accent2"/>
              </a:buClr>
              <a:buSzPct val="25000"/>
              <a:buFont typeface="Arial"/>
              <a:buNone/>
            </a:pPr>
            <a:r>
              <a:rPr lang="en-US" sz="1300" b="1" i="0" u="none" strike="noStrike" cap="none">
                <a:solidFill>
                  <a:schemeClr val="accent2"/>
                </a:solidFill>
                <a:latin typeface="Arial"/>
                <a:ea typeface="Arial"/>
                <a:cs typeface="Arial"/>
                <a:sym typeface="Arial"/>
              </a:rPr>
              <a:t>@minniedw</a:t>
            </a:r>
          </a:p>
        </p:txBody>
      </p:sp>
      <p:sp>
        <p:nvSpPr>
          <p:cNvPr id="446" name="Shape 446"/>
          <p:cNvSpPr txBox="1">
            <a:spLocks noGrp="1"/>
          </p:cNvSpPr>
          <p:nvPr>
            <p:ph type="body" idx="5"/>
          </p:nvPr>
        </p:nvSpPr>
        <p:spPr>
          <a:xfrm>
            <a:off x="134572" y="211622"/>
            <a:ext cx="4875967" cy="1115271"/>
          </a:xfrm>
          <a:prstGeom prst="rect">
            <a:avLst/>
          </a:prstGeom>
          <a:solidFill>
            <a:srgbClr val="236192"/>
          </a:solidFill>
          <a:ln>
            <a:noFill/>
          </a:ln>
        </p:spPr>
        <p:txBody>
          <a:bodyPr lIns="640075" tIns="91425" rIns="91425" bIns="16457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dirty="0"/>
              <a:t>SAA Description Section</a:t>
            </a:r>
          </a:p>
          <a:p>
            <a:pPr marL="0" marR="0" lvl="0" indent="0" algn="l" rtl="0">
              <a:lnSpc>
                <a:spcPct val="100000"/>
              </a:lnSpc>
              <a:spcBef>
                <a:spcPts val="280"/>
              </a:spcBef>
              <a:spcAft>
                <a:spcPts val="0"/>
              </a:spcAft>
              <a:buClr>
                <a:schemeClr val="lt1"/>
              </a:buClr>
              <a:buSzPct val="25000"/>
              <a:buFont typeface="Arial"/>
              <a:buNone/>
            </a:pPr>
            <a:r>
              <a:rPr lang="en-US" dirty="0"/>
              <a:t>26 July 2017</a:t>
            </a:r>
          </a:p>
        </p:txBody>
      </p:sp>
      <p:sp>
        <p:nvSpPr>
          <p:cNvPr id="447" name="Shape 447"/>
          <p:cNvSpPr/>
          <p:nvPr/>
        </p:nvSpPr>
        <p:spPr>
          <a:xfrm>
            <a:off x="865812" y="4402412"/>
            <a:ext cx="5377761" cy="6001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87D83"/>
              </a:buClr>
              <a:buSzPct val="25000"/>
              <a:buFont typeface="Arial"/>
              <a:buNone/>
            </a:pPr>
            <a:r>
              <a:rPr lang="en-US" sz="750" b="0" i="0" u="none" strike="noStrike" cap="none">
                <a:solidFill>
                  <a:srgbClr val="787D83"/>
                </a:solidFill>
                <a:latin typeface="Arial"/>
                <a:ea typeface="Arial"/>
                <a:cs typeface="Arial"/>
                <a:sym typeface="Arial"/>
              </a:rPr>
              <a:t>©2016 OCLC. This work is licensed under a Creative Commons Attribution 4.0 International License. Suggested attribution: “This work uses content from </a:t>
            </a:r>
            <a:r>
              <a:rPr lang="en-US" sz="750" b="1" i="0" u="none" strike="noStrike" cap="none">
                <a:solidFill>
                  <a:schemeClr val="accent2"/>
                </a:solidFill>
                <a:latin typeface="Arial"/>
                <a:ea typeface="Arial"/>
                <a:cs typeface="Arial"/>
                <a:sym typeface="Arial"/>
              </a:rPr>
              <a:t>Developing Best Practices for Web Archiving Metadata to Meet User Needs</a:t>
            </a:r>
          </a:p>
          <a:p>
            <a:pPr marL="0" marR="0" lvl="0" indent="0" algn="l" rtl="0">
              <a:lnSpc>
                <a:spcPct val="100000"/>
              </a:lnSpc>
              <a:spcBef>
                <a:spcPts val="0"/>
              </a:spcBef>
              <a:spcAft>
                <a:spcPts val="0"/>
              </a:spcAft>
              <a:buClr>
                <a:srgbClr val="787D83"/>
              </a:buClr>
              <a:buSzPct val="25000"/>
              <a:buFont typeface="Arial"/>
              <a:buNone/>
            </a:pPr>
            <a:r>
              <a:rPr lang="en-US" sz="750" b="0" i="0" u="none" strike="noStrike" cap="none">
                <a:solidFill>
                  <a:srgbClr val="787D83"/>
                </a:solidFill>
                <a:latin typeface="Arial"/>
                <a:ea typeface="Arial"/>
                <a:cs typeface="Arial"/>
                <a:sym typeface="Arial"/>
              </a:rPr>
              <a:t> © OCLC, used under a Creative Commons Attribution 4.0 International License: http://creativecommons.org/licenses/by/4.0/.” </a:t>
            </a:r>
          </a:p>
          <a:p>
            <a:pPr marL="0" marR="0" lvl="0" indent="0" algn="l" rtl="0">
              <a:lnSpc>
                <a:spcPct val="100000"/>
              </a:lnSpc>
              <a:spcBef>
                <a:spcPts val="0"/>
              </a:spcBef>
              <a:spcAft>
                <a:spcPts val="0"/>
              </a:spcAft>
              <a:buClr>
                <a:schemeClr val="dk1"/>
              </a:buClr>
              <a:buFont typeface="Arial"/>
              <a:buNone/>
            </a:pPr>
            <a:endParaRPr sz="1050" b="0" i="0" u="none" strike="noStrike" cap="none">
              <a:solidFill>
                <a:srgbClr val="A5A5A5"/>
              </a:solidFill>
              <a:latin typeface="Arial"/>
              <a:ea typeface="Arial"/>
              <a:cs typeface="Arial"/>
              <a:sym typeface="Arial"/>
            </a:endParaRPr>
          </a:p>
        </p:txBody>
      </p:sp>
      <p:sp>
        <p:nvSpPr>
          <p:cNvPr id="448" name="Shape 448"/>
          <p:cNvSpPr txBox="1"/>
          <p:nvPr/>
        </p:nvSpPr>
        <p:spPr>
          <a:xfrm>
            <a:off x="865812" y="1618296"/>
            <a:ext cx="3341100" cy="475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For more information, please contact:</a:t>
            </a:r>
          </a:p>
        </p:txBody>
      </p:sp>
      <p:sp>
        <p:nvSpPr>
          <p:cNvPr id="449" name="Shape 449"/>
          <p:cNvSpPr txBox="1"/>
          <p:nvPr/>
        </p:nvSpPr>
        <p:spPr>
          <a:xfrm>
            <a:off x="7474875" y="2644350"/>
            <a:ext cx="1203000" cy="412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C78D8"/>
              </a:buClr>
              <a:buSzPct val="25000"/>
              <a:buFont typeface="Arial"/>
              <a:buNone/>
            </a:pPr>
            <a:r>
              <a:rPr lang="en-US" sz="1600" b="1" i="0" strike="noStrike" cap="none" dirty="0" err="1">
                <a:solidFill>
                  <a:srgbClr val="3C78D8"/>
                </a:solidFill>
                <a:latin typeface="Arial"/>
                <a:ea typeface="Arial"/>
                <a:cs typeface="Arial"/>
                <a:sym typeface="Arial"/>
              </a:rPr>
              <a:t>oc.lc</a:t>
            </a:r>
            <a:r>
              <a:rPr lang="en-US" sz="1600" b="1" i="0" strike="noStrike" cap="none" dirty="0">
                <a:solidFill>
                  <a:srgbClr val="3C78D8"/>
                </a:solidFill>
                <a:latin typeface="Arial"/>
                <a:ea typeface="Arial"/>
                <a:cs typeface="Arial"/>
                <a:sym typeface="Arial"/>
              </a:rPr>
              <a:t>/</a:t>
            </a:r>
            <a:r>
              <a:rPr lang="en-US" sz="1600" b="1" i="0" strike="noStrike" cap="none" dirty="0" err="1">
                <a:solidFill>
                  <a:srgbClr val="3C78D8"/>
                </a:solidFill>
                <a:latin typeface="Arial"/>
                <a:ea typeface="Arial"/>
                <a:cs typeface="Arial"/>
                <a:sym typeface="Arial"/>
              </a:rPr>
              <a:t>wam</a:t>
            </a:r>
            <a:endParaRPr lang="en-US" sz="1600" b="1" i="0" strike="noStrike" cap="none" dirty="0">
              <a:solidFill>
                <a:srgbClr val="3C78D8"/>
              </a:solidFill>
              <a:latin typeface="Arial"/>
              <a:ea typeface="Arial"/>
              <a:cs typeface="Arial"/>
              <a:sym typeface="Aria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p:cNvPicPr preferRelativeResize="0"/>
          <p:nvPr/>
        </p:nvPicPr>
        <p:blipFill>
          <a:blip r:embed="rId3">
            <a:alphaModFix/>
          </a:blip>
          <a:stretch>
            <a:fillRect/>
          </a:stretch>
        </p:blipFill>
        <p:spPr>
          <a:xfrm>
            <a:off x="152400" y="152400"/>
            <a:ext cx="4165700" cy="4462550"/>
          </a:xfrm>
          <a:prstGeom prst="rect">
            <a:avLst/>
          </a:prstGeom>
          <a:noFill/>
          <a:ln w="28575" cap="flat" cmpd="sng">
            <a:solidFill>
              <a:schemeClr val="dk2"/>
            </a:solidFill>
            <a:prstDash val="solid"/>
            <a:round/>
            <a:headEnd type="none" w="med" len="med"/>
            <a:tailEnd type="none" w="med" len="med"/>
          </a:ln>
        </p:spPr>
      </p:pic>
      <p:pic>
        <p:nvPicPr>
          <p:cNvPr id="218" name="Shape 218"/>
          <p:cNvPicPr preferRelativeResize="0"/>
          <p:nvPr/>
        </p:nvPicPr>
        <p:blipFill>
          <a:blip r:embed="rId4">
            <a:alphaModFix/>
          </a:blip>
          <a:stretch>
            <a:fillRect/>
          </a:stretch>
        </p:blipFill>
        <p:spPr>
          <a:xfrm>
            <a:off x="4752525" y="152400"/>
            <a:ext cx="4239074" cy="4462549"/>
          </a:xfrm>
          <a:prstGeom prst="rect">
            <a:avLst/>
          </a:prstGeom>
          <a:noFill/>
          <a:ln w="28575" cap="flat" cmpd="sng">
            <a:solidFill>
              <a:schemeClr val="dk2"/>
            </a:solidFill>
            <a:prstDash val="solid"/>
            <a:round/>
            <a:headEnd type="none" w="med" len="med"/>
            <a:tailEnd type="none" w="med" len="me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Shape 224"/>
          <p:cNvPicPr preferRelativeResize="0"/>
          <p:nvPr/>
        </p:nvPicPr>
        <p:blipFill>
          <a:blip r:embed="rId3">
            <a:alphaModFix/>
          </a:blip>
          <a:stretch>
            <a:fillRect/>
          </a:stretch>
        </p:blipFill>
        <p:spPr>
          <a:xfrm>
            <a:off x="783900" y="123075"/>
            <a:ext cx="7576198" cy="4465799"/>
          </a:xfrm>
          <a:prstGeom prst="rect">
            <a:avLst/>
          </a:prstGeom>
          <a:noFill/>
          <a:ln w="28575" cap="flat" cmpd="sng">
            <a:solidFill>
              <a:schemeClr val="dk2"/>
            </a:solidFill>
            <a:prstDash val="solid"/>
            <a:round/>
            <a:headEnd type="none" w="med" len="med"/>
            <a:tailEnd type="none" w="med" len="med"/>
          </a:ln>
        </p:spPr>
      </p:pic>
      <p:sp>
        <p:nvSpPr>
          <p:cNvPr id="225" name="Shape 225"/>
          <p:cNvSpPr/>
          <p:nvPr/>
        </p:nvSpPr>
        <p:spPr>
          <a:xfrm>
            <a:off x="2285050" y="2538450"/>
            <a:ext cx="1303200" cy="408300"/>
          </a:xfrm>
          <a:prstGeom prst="ellipse">
            <a:avLst/>
          </a:prstGeom>
          <a:noFill/>
          <a:ln w="3810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6" name="Shape 226"/>
          <p:cNvSpPr/>
          <p:nvPr/>
        </p:nvSpPr>
        <p:spPr>
          <a:xfrm>
            <a:off x="4665650" y="3694000"/>
            <a:ext cx="1772400" cy="451800"/>
          </a:xfrm>
          <a:prstGeom prst="flowChartAlternateProcess">
            <a:avLst/>
          </a:prstGeom>
          <a:noFill/>
          <a:ln w="3810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7" name="Shape 227"/>
          <p:cNvSpPr/>
          <p:nvPr/>
        </p:nvSpPr>
        <p:spPr>
          <a:xfrm>
            <a:off x="2180800" y="1104875"/>
            <a:ext cx="1720277" cy="1033938"/>
          </a:xfrm>
          <a:prstGeom prst="irregularSeal1">
            <a:avLst/>
          </a:prstGeom>
          <a:noFill/>
          <a:ln w="3810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317325" y="513699"/>
            <a:ext cx="8171999" cy="162840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1" i="0" u="none" strike="noStrike" cap="none">
                <a:solidFill>
                  <a:schemeClr val="lt1"/>
                </a:solidFill>
                <a:latin typeface="Arial"/>
                <a:ea typeface="Arial"/>
                <a:cs typeface="Arial"/>
                <a:sym typeface="Arial"/>
              </a:rPr>
              <a:t>OCLC RESEARCH LIBRARY PARTNERSHIP </a:t>
            </a:r>
          </a:p>
          <a:p>
            <a:pPr marL="0" marR="0" lvl="0" indent="0" algn="l" rtl="0">
              <a:lnSpc>
                <a:spcPct val="100000"/>
              </a:lnSpc>
              <a:spcBef>
                <a:spcPts val="0"/>
              </a:spcBef>
              <a:spcAft>
                <a:spcPts val="0"/>
              </a:spcAft>
              <a:buClr>
                <a:schemeClr val="lt1"/>
              </a:buClr>
              <a:buSzPct val="25000"/>
              <a:buFont typeface="Arial"/>
              <a:buNone/>
            </a:pPr>
            <a:r>
              <a:rPr lang="en-US" sz="3600" b="1" i="0" u="none" strike="noStrike" cap="none">
                <a:solidFill>
                  <a:schemeClr val="lt1"/>
                </a:solidFill>
                <a:latin typeface="Arial"/>
                <a:ea typeface="Arial"/>
                <a:cs typeface="Arial"/>
                <a:sym typeface="Arial"/>
              </a:rPr>
              <a:t>WEB ARCHIVING METADATA WORKING GROUP</a:t>
            </a:r>
          </a:p>
          <a:p>
            <a:pPr marL="0" marR="0" lvl="0" indent="0" algn="l" rtl="0">
              <a:lnSpc>
                <a:spcPct val="100000"/>
              </a:lnSpc>
              <a:spcBef>
                <a:spcPts val="0"/>
              </a:spcBef>
              <a:spcAft>
                <a:spcPts val="0"/>
              </a:spcAft>
              <a:buClr>
                <a:schemeClr val="lt1"/>
              </a:buClr>
              <a:buSzPct val="25000"/>
              <a:buFont typeface="Arial"/>
              <a:buNone/>
            </a:pPr>
            <a:endParaRPr sz="3600" b="1" i="0" u="none" strike="noStrike" cap="none">
              <a:solidFill>
                <a:schemeClr val="lt1"/>
              </a:solidFill>
              <a:latin typeface="Arial"/>
              <a:ea typeface="Arial"/>
              <a:cs typeface="Arial"/>
              <a:sym typeface="Arial"/>
            </a:endParaRPr>
          </a:p>
        </p:txBody>
      </p:sp>
      <p:pic>
        <p:nvPicPr>
          <p:cNvPr id="233" name="Shape 233" descr="WAM home page screen shot.png"/>
          <p:cNvPicPr preferRelativeResize="0"/>
          <p:nvPr/>
        </p:nvPicPr>
        <p:blipFill rotWithShape="1">
          <a:blip r:embed="rId3">
            <a:alphaModFix/>
          </a:blip>
          <a:srcRect/>
          <a:stretch/>
        </p:blipFill>
        <p:spPr>
          <a:xfrm>
            <a:off x="5173007" y="1795676"/>
            <a:ext cx="3620398" cy="3049498"/>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a:spcBef>
                <a:spcPts val="0"/>
              </a:spcBef>
              <a:buNone/>
            </a:pPr>
            <a:r>
              <a:rPr lang="en-US" dirty="0"/>
              <a:t>Objectives</a:t>
            </a:r>
          </a:p>
        </p:txBody>
      </p:sp>
      <p:sp>
        <p:nvSpPr>
          <p:cNvPr id="247" name="Shape 247"/>
          <p:cNvSpPr txBox="1">
            <a:spLocks noGrp="1"/>
          </p:cNvSpPr>
          <p:nvPr>
            <p:ph type="body" idx="2"/>
          </p:nvPr>
        </p:nvSpPr>
        <p:spPr>
          <a:xfrm>
            <a:off x="340787" y="1113792"/>
            <a:ext cx="8439000" cy="3318000"/>
          </a:xfrm>
          <a:prstGeom prst="rect">
            <a:avLst/>
          </a:prstGeom>
        </p:spPr>
        <p:txBody>
          <a:bodyPr lIns="91425" tIns="91425" rIns="91425" bIns="91425" anchor="t" anchorCtr="0">
            <a:noAutofit/>
          </a:bodyPr>
          <a:lstStyle/>
          <a:p>
            <a:pPr marL="457200" indent="-457200">
              <a:spcBef>
                <a:spcPts val="0"/>
              </a:spcBef>
            </a:pPr>
            <a:r>
              <a:rPr lang="en-US" sz="2200" dirty="0"/>
              <a:t>Recommend </a:t>
            </a:r>
            <a:r>
              <a:rPr lang="en-US" sz="2200" b="1" dirty="0"/>
              <a:t>best practices </a:t>
            </a:r>
            <a:r>
              <a:rPr lang="en-US" sz="2200" dirty="0"/>
              <a:t>for descriptive metadata for archived websites that are </a:t>
            </a:r>
            <a:r>
              <a:rPr lang="en-US" sz="2200" b="1" dirty="0"/>
              <a:t>community-neutral </a:t>
            </a:r>
            <a:r>
              <a:rPr lang="en-US" sz="2200" dirty="0"/>
              <a:t>and</a:t>
            </a:r>
            <a:r>
              <a:rPr lang="en-US" sz="2200" b="1" dirty="0"/>
              <a:t> </a:t>
            </a:r>
            <a:r>
              <a:rPr lang="en-US" sz="2200" dirty="0"/>
              <a:t>that address user needs (</a:t>
            </a:r>
            <a:r>
              <a:rPr lang="en-US" sz="1800" dirty="0"/>
              <a:t>NOT a standard; displaces no standards)</a:t>
            </a:r>
          </a:p>
          <a:p>
            <a:pPr marL="457200" indent="-457200">
              <a:spcBef>
                <a:spcPts val="0"/>
              </a:spcBef>
            </a:pPr>
            <a:endParaRPr lang="en-US" sz="1000" b="1" dirty="0"/>
          </a:p>
          <a:p>
            <a:pPr marL="457200" indent="-457200">
              <a:spcBef>
                <a:spcPts val="0"/>
              </a:spcBef>
            </a:pPr>
            <a:r>
              <a:rPr lang="en-US" sz="2200" dirty="0"/>
              <a:t>Identify the most relevant </a:t>
            </a:r>
            <a:r>
              <a:rPr lang="en-US" sz="2200" b="1" dirty="0"/>
              <a:t>data elements</a:t>
            </a:r>
            <a:r>
              <a:rPr lang="en-US" sz="2200" dirty="0"/>
              <a:t> and provide guidance on formulating </a:t>
            </a:r>
            <a:r>
              <a:rPr lang="en-US" sz="2200" b="1" dirty="0"/>
              <a:t>content</a:t>
            </a:r>
          </a:p>
          <a:p>
            <a:pPr marL="457200" indent="-457200">
              <a:spcBef>
                <a:spcPts val="0"/>
              </a:spcBef>
            </a:pPr>
            <a:endParaRPr lang="en-US" sz="1000" b="1" dirty="0"/>
          </a:p>
          <a:p>
            <a:pPr marL="457200" indent="-457200">
              <a:spcBef>
                <a:spcPts val="0"/>
              </a:spcBef>
            </a:pPr>
            <a:r>
              <a:rPr lang="en-US" sz="2200" b="1" dirty="0"/>
              <a:t>Bridge</a:t>
            </a:r>
            <a:r>
              <a:rPr lang="en-US" sz="2200" dirty="0"/>
              <a:t> bibliographic and archival practices</a:t>
            </a:r>
          </a:p>
          <a:p>
            <a:pPr marL="457200" indent="-457200">
              <a:spcBef>
                <a:spcPts val="0"/>
              </a:spcBef>
            </a:pPr>
            <a:endParaRPr lang="en-US" sz="1000" dirty="0"/>
          </a:p>
          <a:p>
            <a:pPr marL="457200" indent="-457200">
              <a:spcBef>
                <a:spcPts val="0"/>
              </a:spcBef>
            </a:pPr>
            <a:r>
              <a:rPr lang="en-US" sz="2200" dirty="0"/>
              <a:t>Address the differing characteristics of </a:t>
            </a:r>
            <a:r>
              <a:rPr lang="en-US" sz="2200" b="1" dirty="0"/>
              <a:t>item- and collection-level </a:t>
            </a:r>
            <a:r>
              <a:rPr lang="en-US" sz="2200" dirty="0"/>
              <a:t>descriptions</a:t>
            </a:r>
            <a:endParaRPr lang="en-US" sz="1800" dirty="0"/>
          </a:p>
          <a:p>
            <a:pPr marL="457200" indent="-457200">
              <a:spcBef>
                <a:spcPts val="0"/>
              </a:spcBef>
            </a:pPr>
            <a:endParaRPr lang="en-US" sz="1200" dirty="0"/>
          </a:p>
          <a:p>
            <a:pPr lvl="0">
              <a:spcBef>
                <a:spcPts val="0"/>
              </a:spcBef>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0787" y="259328"/>
            <a:ext cx="8439147" cy="686442"/>
          </a:xfrm>
        </p:spPr>
        <p:txBody>
          <a:bodyPr/>
          <a:lstStyle/>
          <a:p>
            <a:r>
              <a:rPr lang="en-US" dirty="0"/>
              <a:t>Potential user groups</a:t>
            </a:r>
          </a:p>
        </p:txBody>
      </p:sp>
      <p:sp>
        <p:nvSpPr>
          <p:cNvPr id="3" name="Text Placeholder 2"/>
          <p:cNvSpPr>
            <a:spLocks noGrp="1"/>
          </p:cNvSpPr>
          <p:nvPr>
            <p:ph type="body" idx="2"/>
          </p:nvPr>
        </p:nvSpPr>
        <p:spPr>
          <a:xfrm>
            <a:off x="340787" y="871125"/>
            <a:ext cx="8439150" cy="3317875"/>
          </a:xfrm>
        </p:spPr>
        <p:txBody>
          <a:bodyPr/>
          <a:lstStyle/>
          <a:p>
            <a:r>
              <a:rPr lang="en-US" sz="1800" dirty="0"/>
              <a:t>Practitioners who use standards but want </a:t>
            </a:r>
            <a:r>
              <a:rPr lang="en-US" sz="1800" b="1" dirty="0"/>
              <a:t>guidance on formulating content </a:t>
            </a:r>
            <a:r>
              <a:rPr lang="en-US" sz="1800" dirty="0"/>
              <a:t>for description of archived single sites and collections</a:t>
            </a:r>
          </a:p>
          <a:p>
            <a:pPr lvl="1"/>
            <a:r>
              <a:rPr lang="en-US" sz="1600" b="1" dirty="0"/>
              <a:t>Dublin Core </a:t>
            </a:r>
            <a:r>
              <a:rPr lang="en-US" sz="1600" dirty="0"/>
              <a:t>(used by Archive-It) is a structure standard, not a content standard</a:t>
            </a:r>
          </a:p>
          <a:p>
            <a:pPr lvl="1"/>
            <a:r>
              <a:rPr lang="en-US" sz="1600" dirty="0"/>
              <a:t>Some archivists want web-specific guidance to supplement </a:t>
            </a:r>
            <a:r>
              <a:rPr lang="en-US" sz="1600" b="1" dirty="0"/>
              <a:t>DACS</a:t>
            </a:r>
          </a:p>
          <a:p>
            <a:pPr lvl="1"/>
            <a:r>
              <a:rPr lang="en-US" sz="1600" dirty="0"/>
              <a:t>Those who want to export </a:t>
            </a:r>
            <a:r>
              <a:rPr lang="en-US" sz="1600" b="1" dirty="0"/>
              <a:t>MARC</a:t>
            </a:r>
            <a:r>
              <a:rPr lang="en-US" sz="1600" dirty="0"/>
              <a:t> records to a less granular data structure (such as </a:t>
            </a:r>
            <a:r>
              <a:rPr lang="en-US" sz="1600" b="1" dirty="0"/>
              <a:t>Archive-It)</a:t>
            </a:r>
          </a:p>
          <a:p>
            <a:pPr lvl="1"/>
            <a:r>
              <a:rPr lang="en-US" sz="1600" b="1" dirty="0"/>
              <a:t>RDA</a:t>
            </a:r>
            <a:r>
              <a:rPr lang="en-US" sz="1600" dirty="0"/>
              <a:t> (library content standard) focuses on transcription of live single sites, but websites lack standard elements and are not amenable to transcription</a:t>
            </a:r>
          </a:p>
          <a:p>
            <a:pPr lvl="1"/>
            <a:endParaRPr lang="en-US" sz="200" dirty="0"/>
          </a:p>
          <a:p>
            <a:r>
              <a:rPr lang="en-US" sz="1800" dirty="0"/>
              <a:t>Libraries and archives using a digital asset management system (</a:t>
            </a:r>
            <a:r>
              <a:rPr lang="en-US" sz="1800" b="1" dirty="0"/>
              <a:t>DAMS</a:t>
            </a:r>
            <a:r>
              <a:rPr lang="en-US" sz="1800" dirty="0"/>
              <a:t>), eschewing descriptive standards; brief records, scalable approach</a:t>
            </a:r>
          </a:p>
          <a:p>
            <a:endParaRPr lang="en-US" sz="200" b="1" dirty="0"/>
          </a:p>
          <a:p>
            <a:r>
              <a:rPr lang="en-US" sz="1800" b="1" dirty="0"/>
              <a:t>Individuals</a:t>
            </a:r>
            <a:r>
              <a:rPr lang="en-US" sz="1800" dirty="0"/>
              <a:t> lacking metadata experience who build or contribute to web archives</a:t>
            </a:r>
          </a:p>
          <a:p>
            <a:endParaRPr lang="en-US" sz="2200" b="1" dirty="0"/>
          </a:p>
          <a:p>
            <a:endParaRPr lang="en-US" dirty="0"/>
          </a:p>
        </p:txBody>
      </p:sp>
    </p:spTree>
    <p:extLst>
      <p:ext uri="{BB962C8B-B14F-4D97-AF65-F5344CB8AC3E}">
        <p14:creationId xmlns:p14="http://schemas.microsoft.com/office/powerpoint/2010/main" val="95259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Feedback received</a:t>
            </a:r>
          </a:p>
        </p:txBody>
      </p:sp>
      <p:sp>
        <p:nvSpPr>
          <p:cNvPr id="3" name="Text Placeholder 2"/>
          <p:cNvSpPr>
            <a:spLocks noGrp="1"/>
          </p:cNvSpPr>
          <p:nvPr>
            <p:ph type="body" idx="2"/>
          </p:nvPr>
        </p:nvSpPr>
        <p:spPr>
          <a:xfrm>
            <a:off x="340787" y="1244891"/>
            <a:ext cx="8439150" cy="3317875"/>
          </a:xfrm>
        </p:spPr>
        <p:txBody>
          <a:bodyPr/>
          <a:lstStyle/>
          <a:p>
            <a:r>
              <a:rPr lang="en-US" sz="2200" dirty="0"/>
              <a:t>How much? A lot!</a:t>
            </a:r>
          </a:p>
          <a:p>
            <a:endParaRPr lang="en-US" sz="200" dirty="0"/>
          </a:p>
          <a:p>
            <a:r>
              <a:rPr lang="en-US" sz="2200" dirty="0"/>
              <a:t>Mostly positive; three negative comments</a:t>
            </a:r>
          </a:p>
          <a:p>
            <a:endParaRPr lang="en-US" sz="200" dirty="0"/>
          </a:p>
          <a:p>
            <a:pPr lvl="1"/>
            <a:r>
              <a:rPr lang="en-US" sz="2000" dirty="0"/>
              <a:t>Positive: premise accepted; suggestions for improvement</a:t>
            </a:r>
            <a:endParaRPr lang="en-US" sz="800" dirty="0"/>
          </a:p>
          <a:p>
            <a:pPr lvl="1"/>
            <a:r>
              <a:rPr lang="en-US" sz="2000" dirty="0"/>
              <a:t>Negative: premise rejected, including because </a:t>
            </a:r>
            <a:r>
              <a:rPr lang="mr-IN" sz="2000" dirty="0"/>
              <a:t>…</a:t>
            </a:r>
            <a:endParaRPr lang="en-US" sz="2000" dirty="0"/>
          </a:p>
          <a:p>
            <a:pPr lvl="2"/>
            <a:r>
              <a:rPr lang="en-US" sz="1800" dirty="0"/>
              <a:t>Archival (two comments, including TS-DACS): recommendations are too bibliographic, don’t conform to DACS</a:t>
            </a:r>
          </a:p>
          <a:p>
            <a:pPr lvl="2"/>
            <a:r>
              <a:rPr lang="en-US" sz="1800" dirty="0"/>
              <a:t>Bibliographic (one comment): recommendations are too archival</a:t>
            </a:r>
          </a:p>
        </p:txBody>
      </p:sp>
    </p:spTree>
    <p:extLst>
      <p:ext uri="{BB962C8B-B14F-4D97-AF65-F5344CB8AC3E}">
        <p14:creationId xmlns:p14="http://schemas.microsoft.com/office/powerpoint/2010/main" val="1835778591"/>
      </p:ext>
    </p:extLst>
  </p:cSld>
  <p:clrMapOvr>
    <a:masterClrMapping/>
  </p:clrMapOvr>
</p:sld>
</file>

<file path=ppt/theme/theme1.xml><?xml version="1.0" encoding="utf-8"?>
<a:theme xmlns:a="http://schemas.openxmlformats.org/drawingml/2006/main" name="Master_Slides_V2">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_Slides_V2">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1850</Words>
  <Application>Microsoft Office PowerPoint</Application>
  <PresentationFormat>On-screen Show (16:9)</PresentationFormat>
  <Paragraphs>266</Paragraphs>
  <Slides>37</Slides>
  <Notes>27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37</vt:i4>
      </vt:variant>
    </vt:vector>
  </HeadingPairs>
  <TitlesOfParts>
    <vt:vector size="41" baseType="lpstr">
      <vt:lpstr>Arial</vt:lpstr>
      <vt:lpstr>Calibri</vt:lpstr>
      <vt:lpstr>Master_Slides_V2</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Descriptive Metadata for Web Archiving</dc:title>
  <dc:creator>Alexis Antracoli, Kate Bowers and Jackie Dooley</dc:creator>
  <cp:keywords>discoverability, metadata best practices, web archiving</cp:keywords>
  <dc:description>Presented at the Society of American Archivists (SAA) 2017 Annual Meeting, 26 July 2017, Oregon Convention Center, Portland, Oregon (USA)  _x000d_
_x000d_
Web archiving has become imperative to ensure that our digital heritage does not disappear forever, yet many institutions have not begun this work. In addition, archived websites are not easily discoverable, which severely limits their use. To address this challenge, OCLC Research has established the OCLC Research Library Partnership Web Archiving Metadata Working Group to develop a data dictionary that will be compatible with library and archives standards. Three reports on this project are available in late 2017, focused on metadata best practices guidelines, user needs and behaviors, and evaluation of web archiving tools. _x000d_
</dc:description>
  <cp:lastModifiedBy>McNicol,Jeanette</cp:lastModifiedBy>
  <cp:revision>66</cp:revision>
  <cp:lastPrinted>2017-07-20T20:44:41Z</cp:lastPrinted>
  <dcterms:modified xsi:type="dcterms:W3CDTF">2017-08-02T00:43:34Z</dcterms:modified>
  <cp:category>web archiving</cp:category>
</cp:coreProperties>
</file>