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tags/tag9.xml" ContentType="application/vnd.openxmlformats-officedocument.presentationml.tags+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tags/tag1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65" r:id="rId2"/>
    <p:sldId id="271" r:id="rId3"/>
    <p:sldId id="336" r:id="rId4"/>
    <p:sldId id="337" r:id="rId5"/>
    <p:sldId id="340" r:id="rId6"/>
    <p:sldId id="332" r:id="rId7"/>
    <p:sldId id="333" r:id="rId8"/>
    <p:sldId id="274" r:id="rId9"/>
    <p:sldId id="341" r:id="rId10"/>
    <p:sldId id="267" r:id="rId11"/>
    <p:sldId id="345" r:id="rId12"/>
    <p:sldId id="303" r:id="rId13"/>
    <p:sldId id="321" r:id="rId14"/>
    <p:sldId id="322" r:id="rId15"/>
    <p:sldId id="306" r:id="rId16"/>
    <p:sldId id="323" r:id="rId17"/>
    <p:sldId id="324" r:id="rId18"/>
    <p:sldId id="325" r:id="rId19"/>
    <p:sldId id="330" r:id="rId20"/>
    <p:sldId id="331" r:id="rId21"/>
    <p:sldId id="268" r:id="rId22"/>
    <p:sldId id="289" r:id="rId23"/>
    <p:sldId id="290" r:id="rId24"/>
    <p:sldId id="291" r:id="rId25"/>
    <p:sldId id="344" r:id="rId26"/>
    <p:sldId id="334" r:id="rId27"/>
    <p:sldId id="327" r:id="rId28"/>
    <p:sldId id="328" r:id="rId29"/>
    <p:sldId id="329" r:id="rId30"/>
    <p:sldId id="293" r:id="rId31"/>
    <p:sldId id="335" r:id="rId32"/>
    <p:sldId id="295" r:id="rId33"/>
    <p:sldId id="296" r:id="rId34"/>
    <p:sldId id="297" r:id="rId35"/>
    <p:sldId id="298" r:id="rId36"/>
    <p:sldId id="269" r:id="rId37"/>
    <p:sldId id="314" r:id="rId38"/>
    <p:sldId id="315" r:id="rId39"/>
    <p:sldId id="316" r:id="rId40"/>
    <p:sldId id="317" r:id="rId41"/>
    <p:sldId id="318" r:id="rId42"/>
    <p:sldId id="319" r:id="rId43"/>
    <p:sldId id="278" r:id="rId44"/>
    <p:sldId id="279" r:id="rId45"/>
    <p:sldId id="280" r:id="rId46"/>
    <p:sldId id="281" r:id="rId47"/>
    <p:sldId id="282" r:id="rId48"/>
    <p:sldId id="283" r:id="rId49"/>
    <p:sldId id="284" r:id="rId50"/>
    <p:sldId id="285" r:id="rId51"/>
    <p:sldId id="286" r:id="rId52"/>
    <p:sldId id="346" r:id="rId53"/>
    <p:sldId id="287" r:id="rId54"/>
    <p:sldId id="347" r:id="rId55"/>
    <p:sldId id="320" r:id="rId56"/>
    <p:sldId id="264" r:id="rId5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CE4892-1EB9-4B4F-9257-CBE84AD16A10}">
          <p14:sldIdLst>
            <p14:sldId id="265"/>
            <p14:sldId id="271"/>
            <p14:sldId id="336"/>
            <p14:sldId id="337"/>
            <p14:sldId id="340"/>
            <p14:sldId id="332"/>
            <p14:sldId id="333"/>
            <p14:sldId id="274"/>
            <p14:sldId id="341"/>
            <p14:sldId id="267"/>
            <p14:sldId id="345"/>
            <p14:sldId id="303"/>
            <p14:sldId id="321"/>
            <p14:sldId id="322"/>
            <p14:sldId id="306"/>
            <p14:sldId id="323"/>
            <p14:sldId id="324"/>
            <p14:sldId id="325"/>
            <p14:sldId id="330"/>
            <p14:sldId id="331"/>
            <p14:sldId id="268"/>
            <p14:sldId id="289"/>
            <p14:sldId id="290"/>
            <p14:sldId id="291"/>
            <p14:sldId id="344"/>
            <p14:sldId id="334"/>
            <p14:sldId id="327"/>
            <p14:sldId id="328"/>
            <p14:sldId id="329"/>
            <p14:sldId id="293"/>
            <p14:sldId id="335"/>
            <p14:sldId id="295"/>
            <p14:sldId id="296"/>
            <p14:sldId id="297"/>
            <p14:sldId id="298"/>
            <p14:sldId id="269"/>
            <p14:sldId id="314"/>
            <p14:sldId id="315"/>
            <p14:sldId id="316"/>
            <p14:sldId id="317"/>
            <p14:sldId id="318"/>
            <p14:sldId id="319"/>
            <p14:sldId id="278"/>
            <p14:sldId id="279"/>
            <p14:sldId id="280"/>
            <p14:sldId id="281"/>
            <p14:sldId id="282"/>
            <p14:sldId id="283"/>
            <p14:sldId id="284"/>
            <p14:sldId id="285"/>
            <p14:sldId id="286"/>
            <p14:sldId id="346"/>
            <p14:sldId id="287"/>
            <p14:sldId id="347"/>
            <p14:sldId id="320"/>
            <p14:sldId id="264"/>
          </p14:sldIdLst>
        </p14:section>
        <p14:section name="Untitled Section" id="{935DED2F-CB5C-4119-92C3-B398ADE4BB97}">
          <p14:sldIdLst/>
        </p14:section>
      </p14:sectionLst>
    </p:ext>
    <p:ext uri="{EFAFB233-063F-42B5-8137-9DF3F51BA10A}">
      <p15:sldGuideLst xmlns:p15="http://schemas.microsoft.com/office/powerpoint/2012/main">
        <p15:guide id="1" orient="horz" pos="2400" userDrawn="1">
          <p15:clr>
            <a:srgbClr val="A4A3A4"/>
          </p15:clr>
        </p15:guide>
        <p15:guide id="2" pos="552"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003"/>
    <a:srgbClr val="236192"/>
    <a:srgbClr val="1F497D"/>
    <a:srgbClr val="000000"/>
    <a:srgbClr val="EEECE1"/>
    <a:srgbClr val="C6D9F1"/>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4" autoAdjust="0"/>
    <p:restoredTop sz="75672" autoAdjust="0"/>
  </p:normalViewPr>
  <p:slideViewPr>
    <p:cSldViewPr snapToGrid="0" snapToObjects="1">
      <p:cViewPr>
        <p:scale>
          <a:sx n="75" d="100"/>
          <a:sy n="75" d="100"/>
        </p:scale>
        <p:origin x="1518" y="54"/>
      </p:cViewPr>
      <p:guideLst>
        <p:guide orient="horz" pos="2400"/>
        <p:guide pos="55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2180"/>
    </p:cViewPr>
  </p:sorterViewPr>
  <p:notesViewPr>
    <p:cSldViewPr snapToGrid="0" snapToObjects="1" showGuides="1">
      <p:cViewPr>
        <p:scale>
          <a:sx n="160" d="100"/>
          <a:sy n="160" d="100"/>
        </p:scale>
        <p:origin x="-624" y="-141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5/12/2016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306602-79AD-460A-9E4B-7429FD54D0A3}" type="datetimeFigureOut">
              <a:rPr lang="en-US" smtClean="0"/>
              <a:t>5/12/2016</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99D7421-AD5D-46DA-91F4-10FFFF42BEC0}" type="slidenum">
              <a:rPr lang="en-US" smtClean="0"/>
              <a:t>‹#›</a:t>
            </a:fld>
            <a:endParaRPr lang="en-US" dirty="0"/>
          </a:p>
        </p:txBody>
      </p:sp>
    </p:spTree>
    <p:extLst>
      <p:ext uri="{BB962C8B-B14F-4D97-AF65-F5344CB8AC3E}">
        <p14:creationId xmlns:p14="http://schemas.microsoft.com/office/powerpoint/2010/main" val="245985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isni.org/searc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sni.org/content/oclc-research-partners-task-force-representing-organizations-isni"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a:t>
            </a:fld>
            <a:endParaRPr lang="en-US" dirty="0"/>
          </a:p>
        </p:txBody>
      </p:sp>
    </p:spTree>
    <p:extLst>
      <p:ext uri="{BB962C8B-B14F-4D97-AF65-F5344CB8AC3E}">
        <p14:creationId xmlns:p14="http://schemas.microsoft.com/office/powerpoint/2010/main" val="29445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ISNI serves diverse</a:t>
            </a:r>
            <a:r>
              <a:rPr lang="en-US" sz="1200" baseline="0" dirty="0" smtClean="0"/>
              <a:t> stakeholders, which can have different perspectives. Understanding the context and identifying use cases </a:t>
            </a:r>
            <a:r>
              <a:rPr lang="en-US" sz="1200" baseline="0" smtClean="0"/>
              <a:t>were </a:t>
            </a:r>
            <a:r>
              <a:rPr lang="en-US" sz="1200" b="0" i="0" kern="1200" smtClean="0">
                <a:solidFill>
                  <a:schemeClr val="tx1"/>
                </a:solidFill>
                <a:effectLst/>
                <a:latin typeface="+mn-lt"/>
                <a:ea typeface="+mn-ea"/>
                <a:cs typeface="+mn-cs"/>
              </a:rPr>
              <a:t>this</a:t>
            </a:r>
            <a:r>
              <a:rPr lang="en-US" sz="1200" b="0" i="0" kern="1200" baseline="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task group’s first goals.  We were charged to </a:t>
            </a:r>
            <a:r>
              <a:rPr lang="en-US" sz="1200" b="0" i="0" kern="1200" dirty="0" smtClean="0">
                <a:solidFill>
                  <a:schemeClr val="tx1"/>
                </a:solidFill>
                <a:effectLst/>
                <a:latin typeface="+mn-lt"/>
                <a:ea typeface="+mn-ea"/>
                <a:cs typeface="+mn-cs"/>
              </a:rPr>
              <a:t>develop use cases specific to library and academic needs and then determine how ISNI records could address them.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The task force members examined 12 use cases</a:t>
            </a:r>
            <a:r>
              <a:rPr lang="en-GB" baseline="0" dirty="0" smtClean="0">
                <a:solidFill>
                  <a:schemeClr val="bg1"/>
                </a:solidFill>
              </a:rPr>
              <a:t> and</a:t>
            </a:r>
            <a:r>
              <a:rPr lang="en-GB" dirty="0" smtClean="0">
                <a:solidFill>
                  <a:schemeClr val="bg1"/>
                </a:solidFill>
              </a:rPr>
              <a:t> provided sample records for these use cases. </a:t>
            </a:r>
            <a:r>
              <a:rPr lang="en-US" sz="1200" b="0" i="0" kern="1200" dirty="0" smtClean="0">
                <a:solidFill>
                  <a:schemeClr val="tx1"/>
                </a:solidFill>
                <a:effectLst/>
                <a:latin typeface="+mn-lt"/>
                <a:ea typeface="+mn-ea"/>
                <a:cs typeface="+mn-cs"/>
              </a:rPr>
              <a:t>Use of ISNIs within a linked data environment and different approaches to identifying entities are incorporated within some use cases.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9D7421-AD5D-46DA-91F4-10FFFF42BEC0}" type="slidenum">
              <a:rPr lang="en-US" smtClean="0"/>
              <a:t>11</a:t>
            </a:fld>
            <a:endParaRPr lang="en-US" dirty="0"/>
          </a:p>
        </p:txBody>
      </p:sp>
    </p:spTree>
    <p:extLst>
      <p:ext uri="{BB962C8B-B14F-4D97-AF65-F5344CB8AC3E}">
        <p14:creationId xmlns:p14="http://schemas.microsoft.com/office/powerpoint/2010/main" val="276306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smtClean="0"/>
              <a:t>The Jisc</a:t>
            </a:r>
            <a:r>
              <a:rPr lang="en-US" baseline="0" dirty="0" smtClean="0"/>
              <a:t> </a:t>
            </a:r>
            <a:r>
              <a:rPr lang="en-US" dirty="0" smtClean="0"/>
              <a:t>CASRAI-UK </a:t>
            </a:r>
            <a:r>
              <a:rPr lang="en-US" dirty="0" err="1" smtClean="0"/>
              <a:t>Organisational</a:t>
            </a:r>
            <a:r>
              <a:rPr lang="en-US" dirty="0" smtClean="0"/>
              <a:t> Identifiers Working Group and our</a:t>
            </a:r>
            <a:r>
              <a:rPr lang="en-US" baseline="0" dirty="0" smtClean="0"/>
              <a:t> </a:t>
            </a:r>
            <a:r>
              <a:rPr lang="en-US" dirty="0" smtClean="0"/>
              <a:t>task group worked in parallel  on organizational identifier </a:t>
            </a:r>
            <a:r>
              <a:rPr lang="en-US" baseline="0" dirty="0" smtClean="0"/>
              <a:t>use cases.  The J</a:t>
            </a:r>
            <a:r>
              <a:rPr lang="en-US" dirty="0" smtClean="0"/>
              <a:t>isc</a:t>
            </a:r>
            <a:r>
              <a:rPr lang="en-US" baseline="0" dirty="0" smtClean="0"/>
              <a:t> </a:t>
            </a:r>
            <a:r>
              <a:rPr lang="en-US" dirty="0" smtClean="0"/>
              <a:t>CASRAI</a:t>
            </a:r>
            <a:r>
              <a:rPr lang="en-US" baseline="0" dirty="0" smtClean="0"/>
              <a:t>-UK </a:t>
            </a:r>
            <a:r>
              <a:rPr lang="en-US" dirty="0" smtClean="0"/>
              <a:t>Working Group </a:t>
            </a:r>
            <a:r>
              <a:rPr lang="en-US" sz="1200" b="0" i="0" kern="1200" dirty="0" smtClean="0">
                <a:solidFill>
                  <a:schemeClr val="tx1"/>
                </a:solidFill>
                <a:effectLst/>
                <a:latin typeface="+mn-lt"/>
                <a:ea typeface="+mn-ea"/>
                <a:cs typeface="+mn-cs"/>
              </a:rPr>
              <a:t>reviewed a core set of organizational identifiers (including ISNI, Ringgold, Digital Science and UKPRN) and developed</a:t>
            </a:r>
            <a:r>
              <a:rPr lang="en-US" sz="1200" b="0" i="0" kern="1200" baseline="0" dirty="0" smtClean="0">
                <a:solidFill>
                  <a:schemeClr val="tx1"/>
                </a:solidFill>
                <a:effectLst/>
                <a:latin typeface="+mn-lt"/>
                <a:ea typeface="+mn-ea"/>
                <a:cs typeface="+mn-cs"/>
              </a:rPr>
              <a:t> a set of use cases</a:t>
            </a:r>
            <a:r>
              <a:rPr lang="en-US" sz="1200" b="0" i="0" kern="1200" dirty="0" smtClean="0">
                <a:solidFill>
                  <a:schemeClr val="tx1"/>
                </a:solidFill>
                <a:effectLst/>
                <a:latin typeface="+mn-lt"/>
                <a:ea typeface="+mn-ea"/>
                <a:cs typeface="+mn-cs"/>
              </a:rPr>
              <a:t> based on the research lifecycle</a:t>
            </a:r>
            <a:r>
              <a:rPr lang="en-US" sz="1200" b="0" i="0" kern="1200" baseline="0" dirty="0" smtClean="0">
                <a:solidFill>
                  <a:schemeClr val="tx1"/>
                </a:solidFill>
                <a:effectLst/>
                <a:latin typeface="+mn-lt"/>
                <a:ea typeface="+mn-ea"/>
                <a:cs typeface="+mn-cs"/>
              </a:rPr>
              <a:t>. </a:t>
            </a:r>
            <a:endParaRPr lang="en-US" baseline="0" dirty="0" smtClean="0"/>
          </a:p>
          <a:p>
            <a:pPr fontAlgn="base"/>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B23BA2-2398-4393-B27C-A20213F0A1B7}" type="slidenum">
              <a:rPr lang="en-AU" smtClean="0"/>
              <a:t>12</a:t>
            </a:fld>
            <a:endParaRPr lang="en-AU"/>
          </a:p>
        </p:txBody>
      </p:sp>
    </p:spTree>
    <p:extLst>
      <p:ext uri="{BB962C8B-B14F-4D97-AF65-F5344CB8AC3E}">
        <p14:creationId xmlns:p14="http://schemas.microsoft.com/office/powerpoint/2010/main" val="364903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We found much overlap between the two sets of use cases, and consolidated the two sets into this set of twelve, mapped to their respective stakeholders. </a:t>
            </a:r>
          </a:p>
        </p:txBody>
      </p:sp>
      <p:sp>
        <p:nvSpPr>
          <p:cNvPr id="4" name="Slide Number Placeholder 3"/>
          <p:cNvSpPr>
            <a:spLocks noGrp="1"/>
          </p:cNvSpPr>
          <p:nvPr>
            <p:ph type="sldNum" sz="quarter" idx="10"/>
          </p:nvPr>
        </p:nvSpPr>
        <p:spPr/>
        <p:txBody>
          <a:bodyPr/>
          <a:lstStyle/>
          <a:p>
            <a:fld id="{60B23BA2-2398-4393-B27C-A20213F0A1B7}" type="slidenum">
              <a:rPr lang="en-AU" smtClean="0"/>
              <a:t>13</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Research groups comprised of staff from multiple organizations need to track these organizations in funding proposals so that target funder can identify previous employers, other funders, collaborators, industry partners and beneficiaries.</a:t>
            </a:r>
          </a:p>
        </p:txBody>
      </p:sp>
      <p:sp>
        <p:nvSpPr>
          <p:cNvPr id="4" name="Slide Number Placeholder 3"/>
          <p:cNvSpPr>
            <a:spLocks noGrp="1"/>
          </p:cNvSpPr>
          <p:nvPr>
            <p:ph type="sldNum" sz="quarter" idx="10"/>
          </p:nvPr>
        </p:nvSpPr>
        <p:spPr/>
        <p:txBody>
          <a:bodyPr/>
          <a:lstStyle/>
          <a:p>
            <a:fld id="{60B23BA2-2398-4393-B27C-A20213F0A1B7}" type="slidenum">
              <a:rPr lang="en-AU" smtClean="0"/>
              <a:t>14</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 diagrammed the</a:t>
            </a:r>
            <a:r>
              <a:rPr lang="en-US" baseline="0" dirty="0" smtClean="0"/>
              <a:t> complex </a:t>
            </a:r>
            <a:r>
              <a:rPr lang="en-US" dirty="0" smtClean="0"/>
              <a:t>relationships among a research group</a:t>
            </a:r>
            <a:r>
              <a:rPr lang="en-US" baseline="0" dirty="0" smtClean="0"/>
              <a:t> and its associated </a:t>
            </a:r>
            <a:r>
              <a:rPr lang="en-US" dirty="0" smtClean="0"/>
              <a:t>academic institutions, repository</a:t>
            </a:r>
            <a:r>
              <a:rPr lang="en-US" baseline="0" dirty="0" smtClean="0"/>
              <a:t> and </a:t>
            </a:r>
            <a:r>
              <a:rPr lang="en-US" dirty="0" smtClean="0"/>
              <a:t>funding agency.</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15</a:t>
            </a:fld>
            <a:endParaRPr lang="en-US" dirty="0"/>
          </a:p>
        </p:txBody>
      </p:sp>
    </p:spTree>
    <p:extLst>
      <p:ext uri="{BB962C8B-B14F-4D97-AF65-F5344CB8AC3E}">
        <p14:creationId xmlns:p14="http://schemas.microsoft.com/office/powerpoint/2010/main" val="129274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 repository manager needs to identify uniquely the institution’s own repository, including its location and URL changes, to maintain ownership and chain of custody for resources that may not belong to the hosting organization.  This helps to automate ingesting standardized metadata.</a:t>
            </a:r>
          </a:p>
        </p:txBody>
      </p:sp>
      <p:sp>
        <p:nvSpPr>
          <p:cNvPr id="4" name="Slide Number Placeholder 3"/>
          <p:cNvSpPr>
            <a:spLocks noGrp="1"/>
          </p:cNvSpPr>
          <p:nvPr>
            <p:ph type="sldNum" sz="quarter" idx="10"/>
          </p:nvPr>
        </p:nvSpPr>
        <p:spPr/>
        <p:txBody>
          <a:bodyPr/>
          <a:lstStyle/>
          <a:p>
            <a:fld id="{60B23BA2-2398-4393-B27C-A20213F0A1B7}" type="slidenum">
              <a:rPr lang="en-AU" smtClean="0"/>
              <a:t>16</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Academic institution administrators want to aggregate the scholarly output of all the institution’s researchers for both internal and external reporting. They want to include output of researchers who are part of multi-institutional research groups.  Consistent use of organizational identifiers regardless of the forms of name used will help optimize searching and retrieval from databases and search engines.</a:t>
            </a:r>
          </a:p>
        </p:txBody>
      </p:sp>
      <p:sp>
        <p:nvSpPr>
          <p:cNvPr id="4" name="Slide Number Placeholder 3"/>
          <p:cNvSpPr>
            <a:spLocks noGrp="1"/>
          </p:cNvSpPr>
          <p:nvPr>
            <p:ph type="sldNum" sz="quarter" idx="10"/>
          </p:nvPr>
        </p:nvSpPr>
        <p:spPr/>
        <p:txBody>
          <a:bodyPr/>
          <a:lstStyle/>
          <a:p>
            <a:fld id="{60B23BA2-2398-4393-B27C-A20213F0A1B7}" type="slidenum">
              <a:rPr lang="en-AU" smtClean="0"/>
              <a:t>17</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Both publishers and funders need to accurately identify researchers’ affiliations, not only for publications, but also to minimize conflicts of interest when finding referees or reviewers.</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B23BA2-2398-4393-B27C-A20213F0A1B7}" type="slidenum">
              <a:rPr lang="en-AU" smtClean="0"/>
              <a:t>18</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use cases are inter-connected.</a:t>
            </a:r>
            <a:r>
              <a:rPr lang="en-US" sz="1200" kern="1200" baseline="0" dirty="0" smtClean="0">
                <a:solidFill>
                  <a:schemeClr val="tx1"/>
                </a:solidFill>
                <a:effectLst/>
                <a:latin typeface="+mn-lt"/>
                <a:ea typeface="+mn-ea"/>
                <a:cs typeface="+mn-cs"/>
              </a:rPr>
              <a:t>  The benefit of using organizational identifiers might not be apparent within one system or one institution, but is more apparent when we look at the business process and information flow in the research ecosystem as a whole.  Like a natural ecosystem, various systems co-exist in a mutually beneficial relationship.  In the inter-connected web of a research ecosystem, a well-maintained organizational identifier is the responsibility of everyone and benefits everyone.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B23BA2-2398-4393-B27C-A20213F0A1B7}" type="slidenum">
              <a:rPr lang="en-AU" smtClean="0"/>
              <a:t>19</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Identifiers are needed throughout the workflow from researcher submission of manuscript to the final publication to the subsequent curation of the document and its related metadata and finally the analytics conducted to assess impact. This</a:t>
            </a:r>
            <a:r>
              <a:rPr lang="en-US" sz="1200" kern="1200" baseline="0" dirty="0" smtClean="0">
                <a:solidFill>
                  <a:schemeClr val="tx1"/>
                </a:solidFill>
                <a:effectLst/>
                <a:latin typeface="+mn-lt"/>
                <a:ea typeface="+mn-ea"/>
                <a:cs typeface="+mn-cs"/>
              </a:rPr>
              <a:t> figure</a:t>
            </a:r>
            <a:r>
              <a:rPr lang="en-US" sz="1200" kern="1200" dirty="0" smtClean="0">
                <a:solidFill>
                  <a:schemeClr val="tx1"/>
                </a:solidFill>
                <a:effectLst/>
                <a:latin typeface="+mn-lt"/>
                <a:ea typeface="+mn-ea"/>
                <a:cs typeface="+mn-cs"/>
              </a:rPr>
              <a:t> illustrates possible workflows associated with publishing a manuscript and the end-to-end data flows within the research ecosystem, among an enterprise directory, a publishing system, metadata curation and an analytics system. Once a researcher’s affiliated organization is assigned an ISNI identifier either by the institution itself (labelled D2), or by a publisher (labelled P6), the ISNI organizational identifier is captured in the publishing system’s manuscript submission processes (labelled P1, P2 and P3). This will then link the ISNI identifier to the author and the publication in the publication metadata, and included automatically within the existing flow of publication metadata to metadata curation and analytics (labelled P5, C1.3 and A1). Embedding the organizational ISNI into these workflows enable academic administrators to track and analyze the intellectual contribution and the impact of their researchers more accurately, efficiently and comprehensively (labelled A1 and A2).  The generation and capture of ISNI organizational identifier can be included in other processes of research lifecycle such as grant submission.  The publishing system and activities can be substituted with a grant management system to illustrate the data flow of ISNI organizational</a:t>
            </a:r>
            <a:r>
              <a:rPr lang="en-US" sz="1200" kern="1200" baseline="0" dirty="0" smtClean="0">
                <a:solidFill>
                  <a:schemeClr val="tx1"/>
                </a:solidFill>
                <a:effectLst/>
                <a:latin typeface="+mn-lt"/>
                <a:ea typeface="+mn-ea"/>
                <a:cs typeface="+mn-cs"/>
              </a:rPr>
              <a:t> identifiers</a:t>
            </a:r>
            <a:r>
              <a:rPr lang="en-US" sz="1200" kern="1200" dirty="0" smtClean="0">
                <a:solidFill>
                  <a:schemeClr val="tx1"/>
                </a:solidFill>
                <a:effectLst/>
                <a:latin typeface="+mn-lt"/>
                <a:ea typeface="+mn-ea"/>
                <a:cs typeface="+mn-cs"/>
              </a:rPr>
              <a:t> in the context of grant management.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B23BA2-2398-4393-B27C-A20213F0A1B7}" type="slidenum">
              <a:rPr lang="en-AU" smtClean="0"/>
              <a:t>20</a:t>
            </a:fld>
            <a:endParaRPr lang="en-AU"/>
          </a:p>
        </p:txBody>
      </p:sp>
    </p:spTree>
    <p:extLst>
      <p:ext uri="{BB962C8B-B14F-4D97-AF65-F5344CB8AC3E}">
        <p14:creationId xmlns:p14="http://schemas.microsoft.com/office/powerpoint/2010/main" val="378214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ill Sans Light"/>
                <a:cs typeface="Gill Sans Light"/>
              </a:rPr>
              <a:t>The new vogue in research evaluation is “impact”. And one indication of impact are university rankings issued annually, </a:t>
            </a:r>
            <a:r>
              <a:rPr lang="en-US" dirty="0" smtClean="0"/>
              <a:t>rankings that are of particular importance to research libraries. Some universities even incorporate</a:t>
            </a:r>
            <a:r>
              <a:rPr lang="en-US" baseline="0" dirty="0" smtClean="0"/>
              <a:t> raising their ranking in their strategic plans. All three of these rankings use citations as a factor. </a:t>
            </a:r>
            <a:r>
              <a:rPr lang="en-US" i="0" baseline="0" dirty="0" smtClean="0"/>
              <a:t>This type of ranking makes it important to correctly attribute the authors’ institutional affiliation(s).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academic institutions want to aggregate all of their researchers’ output to raise their profiles.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Measuring impact is also important to funding agencies and publishers. </a:t>
            </a:r>
            <a:endParaRPr lang="en-US"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a:t>
            </a:fld>
            <a:endParaRPr lang="en-US" dirty="0"/>
          </a:p>
        </p:txBody>
      </p:sp>
    </p:spTree>
    <p:extLst>
      <p:ext uri="{BB962C8B-B14F-4D97-AF65-F5344CB8AC3E}">
        <p14:creationId xmlns:p14="http://schemas.microsoft.com/office/powerpoint/2010/main" val="333286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ISNI, the globally recognized and adopted standard approved by ISO for the unique identification of the public identities of persons and organizations across all fields of creative activity.</a:t>
            </a:r>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22</a:t>
            </a:fld>
            <a:endParaRPr lang="en-US"/>
          </a:p>
        </p:txBody>
      </p:sp>
    </p:spTree>
    <p:extLst>
      <p:ext uri="{BB962C8B-B14F-4D97-AF65-F5344CB8AC3E}">
        <p14:creationId xmlns:p14="http://schemas.microsoft.com/office/powerpoint/2010/main" val="482658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ISNI is a non-profit, community-driven network with contributors representing a broad range of domains such as libraries, rights agencies and publishers. ISNI is managed and curated centrally and offers identifiers that are neutral and international in scope, independent of any single platform. Data collected from cross-domain contributing sources include identifiers contained in local systems.  ISNI can serve as a hub to link local and global environments and act as a bridging identifier that connects outputs with their creators across the entire scholarly publishing ecosystem. ISNI’s organizational identifiers are already used to identify organizations within ORCID and are disseminated in </a:t>
            </a:r>
            <a:r>
              <a:rPr lang="en-AU" sz="1200" kern="1200" dirty="0" err="1" smtClean="0">
                <a:solidFill>
                  <a:schemeClr val="tx1"/>
                </a:solidFill>
                <a:effectLst/>
                <a:latin typeface="+mn-lt"/>
                <a:ea typeface="+mn-ea"/>
                <a:cs typeface="+mn-cs"/>
              </a:rPr>
              <a:t>Wikidata</a:t>
            </a:r>
            <a:r>
              <a:rPr lang="en-A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than 500,000 organizations have public ISNI identifiers in the </a:t>
            </a:r>
            <a:r>
              <a:rPr lang="en-US" sz="1200" u="sng" kern="1200" dirty="0" smtClean="0">
                <a:solidFill>
                  <a:schemeClr val="tx1"/>
                </a:solidFill>
                <a:effectLst/>
                <a:latin typeface="+mn-lt"/>
                <a:ea typeface="+mn-ea"/>
                <a:cs typeface="+mn-cs"/>
                <a:hlinkClick r:id="rId3"/>
              </a:rPr>
              <a:t>ISNI database</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23</a:t>
            </a:fld>
            <a:endParaRPr lang="en-US"/>
          </a:p>
        </p:txBody>
      </p:sp>
    </p:spTree>
    <p:extLst>
      <p:ext uri="{BB962C8B-B14F-4D97-AF65-F5344CB8AC3E}">
        <p14:creationId xmlns:p14="http://schemas.microsoft.com/office/powerpoint/2010/main" val="11489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Task Group evaluated the current ISNI system in terms of how easily a specific organization could be retrieved from the ISNI database, how an organization’s structure, history and affiliations could be represented, and how easily the staff of an organization could create and enrich data using the system.  </a:t>
            </a:r>
            <a:r>
              <a:rPr lang="en-GB" sz="1200" b="1" kern="1200" dirty="0" smtClean="0">
                <a:solidFill>
                  <a:schemeClr val="tx1"/>
                </a:solidFill>
                <a:effectLst/>
                <a:latin typeface="+mn-lt"/>
                <a:ea typeface="+mn-ea"/>
                <a:cs typeface="+mn-cs"/>
              </a:rPr>
              <a:t>The existing system and database offer all the necessary basic components</a:t>
            </a:r>
            <a:r>
              <a:rPr lang="en-GB" sz="1200" kern="1200" dirty="0" smtClean="0">
                <a:solidFill>
                  <a:schemeClr val="tx1"/>
                </a:solidFill>
                <a:effectLst/>
                <a:latin typeface="+mn-lt"/>
                <a:ea typeface="+mn-ea"/>
                <a:cs typeface="+mn-cs"/>
              </a:rPr>
              <a:t>, including online data input, data input via API, batch loading, online search, persistent URI and search via API.  The public interface solicits corrections and enrichments via crowd sourcing and this input is monitored and verified by the ISNI Quality Team.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Linked data </a:t>
            </a:r>
            <a:r>
              <a:rPr lang="en-GB" sz="1200" kern="1200" dirty="0" err="1" smtClean="0">
                <a:solidFill>
                  <a:schemeClr val="tx1"/>
                </a:solidFill>
                <a:effectLst/>
                <a:latin typeface="+mn-lt"/>
                <a:ea typeface="+mn-ea"/>
                <a:cs typeface="+mn-cs"/>
              </a:rPr>
              <a:t>data</a:t>
            </a:r>
            <a:r>
              <a:rPr lang="en-GB" sz="1200" kern="1200" dirty="0" smtClean="0">
                <a:solidFill>
                  <a:schemeClr val="tx1"/>
                </a:solidFill>
                <a:effectLst/>
                <a:latin typeface="+mn-lt"/>
                <a:ea typeface="+mn-ea"/>
                <a:cs typeface="+mn-cs"/>
              </a:rPr>
              <a:t> dumps approved by ISNI-IA</a:t>
            </a:r>
            <a:r>
              <a:rPr lang="en-GB" sz="1200" kern="1200" baseline="0" dirty="0" smtClean="0">
                <a:solidFill>
                  <a:schemeClr val="tx1"/>
                </a:solidFill>
                <a:effectLst/>
                <a:latin typeface="+mn-lt"/>
                <a:ea typeface="+mn-ea"/>
                <a:cs typeface="+mn-cs"/>
              </a:rPr>
              <a:t> Board, </a:t>
            </a:r>
            <a:r>
              <a:rPr lang="en-GB" sz="1200" kern="1200" baseline="0" dirty="0" err="1" smtClean="0">
                <a:solidFill>
                  <a:schemeClr val="tx1"/>
                </a:solidFill>
                <a:effectLst/>
                <a:latin typeface="+mn-lt"/>
                <a:ea typeface="+mn-ea"/>
                <a:cs typeface="+mn-cs"/>
              </a:rPr>
              <a:t>forthcomimg</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24</a:t>
            </a:fld>
            <a:endParaRPr lang="en-US"/>
          </a:p>
        </p:txBody>
      </p:sp>
    </p:spTree>
    <p:extLst>
      <p:ext uri="{BB962C8B-B14F-4D97-AF65-F5344CB8AC3E}">
        <p14:creationId xmlns:p14="http://schemas.microsoft.com/office/powerpoint/2010/main" val="31809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ISNI</a:t>
            </a:r>
            <a:r>
              <a:rPr lang="en-GB" baseline="0" dirty="0" smtClean="0"/>
              <a:t> Data Element Values includes established lists for such things as organisation type, name use and relationship type.  </a:t>
            </a:r>
          </a:p>
          <a:p>
            <a:endParaRPr lang="en-GB" baseline="0" dirty="0" smtClean="0"/>
          </a:p>
          <a:p>
            <a:r>
              <a:rPr lang="en-GB" baseline="0" dirty="0" smtClean="0"/>
              <a:t>The document is currently available on the web site and a machine readable marked up copy has been made for </a:t>
            </a:r>
            <a:r>
              <a:rPr lang="en-GB" baseline="0" smtClean="0"/>
              <a:t>free distribution.</a:t>
            </a:r>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25</a:t>
            </a:fld>
            <a:endParaRPr lang="en-US"/>
          </a:p>
        </p:txBody>
      </p:sp>
    </p:spTree>
    <p:extLst>
      <p:ext uri="{BB962C8B-B14F-4D97-AF65-F5344CB8AC3E}">
        <p14:creationId xmlns:p14="http://schemas.microsoft.com/office/powerpoint/2010/main" val="3932248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now going to illustrate different scenarios and how they can be represented</a:t>
            </a:r>
            <a:r>
              <a:rPr lang="en-US" sz="1200" kern="1200" baseline="0" dirty="0" smtClean="0">
                <a:solidFill>
                  <a:schemeClr val="tx1"/>
                </a:solidFill>
                <a:effectLst/>
                <a:latin typeface="+mn-lt"/>
                <a:ea typeface="+mn-ea"/>
                <a:cs typeface="+mn-cs"/>
              </a:rPr>
              <a:t> in ISNI.  Starting with an organisation that has grown over time with many acquisitions, using OCLC as an example.</a:t>
            </a:r>
            <a:r>
              <a:rPr lang="en-US" sz="1200" kern="1200" dirty="0" smtClean="0">
                <a:solidFill>
                  <a:schemeClr val="tx1"/>
                </a:solidFill>
                <a:effectLst/>
                <a:latin typeface="+mn-lt"/>
                <a:ea typeface="+mn-ea"/>
                <a:cs typeface="+mn-cs"/>
              </a:rPr>
              <a:t>  OCLC’s primary mission did not change when it acquired other</a:t>
            </a:r>
            <a:r>
              <a:rPr lang="en-US" sz="1200" kern="1200" baseline="0" dirty="0" smtClean="0">
                <a:solidFill>
                  <a:schemeClr val="tx1"/>
                </a:solidFill>
                <a:effectLst/>
                <a:latin typeface="+mn-lt"/>
                <a:ea typeface="+mn-ea"/>
                <a:cs typeface="+mn-cs"/>
              </a:rPr>
              <a:t> organisations</a:t>
            </a:r>
            <a:r>
              <a:rPr lang="en-US" sz="1200" kern="1200" dirty="0" smtClean="0">
                <a:solidFill>
                  <a:schemeClr val="tx1"/>
                </a:solidFill>
                <a:effectLst/>
                <a:latin typeface="+mn-lt"/>
                <a:ea typeface="+mn-ea"/>
                <a:cs typeface="+mn-cs"/>
              </a:rPr>
              <a:t>, and so OCLC retains a single ISNI.  Each acquired organization merits its own ISNI with a link to the OCLC ISNI as a related name with a relationship type of “</a:t>
            </a:r>
            <a:r>
              <a:rPr lang="en-US" sz="1200" kern="1200" dirty="0" err="1" smtClean="0">
                <a:solidFill>
                  <a:schemeClr val="tx1"/>
                </a:solidFill>
                <a:effectLst/>
                <a:latin typeface="+mn-lt"/>
                <a:ea typeface="+mn-ea"/>
                <a:cs typeface="+mn-cs"/>
              </a:rPr>
              <a:t>acquiredBy</a:t>
            </a:r>
            <a:r>
              <a:rPr lang="en-US"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Similarly, the OCLC record has links to the organizations it acquired.  This figure shows some of the acquisitions that would be included in the OCLC record, with some of the individual ISNIs assigned.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FC4B3C-69AE-4EA1-A24E-435FA5EE600B}" type="slidenum">
              <a:rPr lang="en-GB" smtClean="0"/>
              <a:t>26</a:t>
            </a:fld>
            <a:endParaRPr lang="en-GB"/>
          </a:p>
        </p:txBody>
      </p:sp>
    </p:spTree>
    <p:extLst>
      <p:ext uri="{BB962C8B-B14F-4D97-AF65-F5344CB8AC3E}">
        <p14:creationId xmlns:p14="http://schemas.microsoft.com/office/powerpoint/2010/main" val="1108460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You have already seen this example</a:t>
            </a:r>
            <a:r>
              <a:rPr lang="en-US" sz="1200" i="0" kern="1200" baseline="0" dirty="0" smtClean="0">
                <a:solidFill>
                  <a:schemeClr val="tx1"/>
                </a:solidFill>
                <a:effectLst/>
                <a:latin typeface="+mn-lt"/>
                <a:ea typeface="+mn-ea"/>
                <a:cs typeface="+mn-cs"/>
              </a:rPr>
              <a:t> in Karen’s presentation.  </a:t>
            </a:r>
            <a:r>
              <a:rPr lang="en-US" sz="1200" kern="1200" baseline="0" dirty="0" smtClean="0">
                <a:solidFill>
                  <a:schemeClr val="tx1"/>
                </a:solidFill>
                <a:effectLst/>
                <a:latin typeface="+mn-lt"/>
                <a:ea typeface="+mn-ea"/>
                <a:cs typeface="+mn-cs"/>
              </a:rPr>
              <a:t>Vermont College is an example of an </a:t>
            </a:r>
            <a:r>
              <a:rPr lang="en-US" sz="1200" kern="1200" baseline="0" dirty="0" err="1" smtClean="0">
                <a:solidFill>
                  <a:schemeClr val="tx1"/>
                </a:solidFill>
                <a:effectLst/>
                <a:latin typeface="+mn-lt"/>
                <a:ea typeface="+mn-ea"/>
                <a:cs typeface="+mn-cs"/>
              </a:rPr>
              <a:t>organisation</a:t>
            </a:r>
            <a:r>
              <a:rPr lang="en-US" sz="1200" kern="1200" baseline="0" dirty="0" smtClean="0">
                <a:solidFill>
                  <a:schemeClr val="tx1"/>
                </a:solidFill>
                <a:effectLst/>
                <a:latin typeface="+mn-lt"/>
                <a:ea typeface="+mn-ea"/>
                <a:cs typeface="+mn-cs"/>
              </a:rPr>
              <a:t> that has undergone many name changes. </a:t>
            </a:r>
            <a:r>
              <a:rPr lang="en-US" sz="1200" kern="1200" dirty="0" smtClean="0">
                <a:solidFill>
                  <a:schemeClr val="tx1"/>
                </a:solidFill>
                <a:effectLst/>
                <a:latin typeface="+mn-lt"/>
                <a:ea typeface="+mn-ea"/>
                <a:cs typeface="+mn-cs"/>
              </a:rPr>
              <a:t>Although the focus of the institution has changed over the years from theology to fine arts, the Vermont College of Fine Arts considers itself to be one identity. Therefore, ISNIs have not been assigned to former names. Adding date attributes in the ISNI record allows the indication of previous names.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FC4B3C-69AE-4EA1-A24E-435FA5EE600B}" type="slidenum">
              <a:rPr lang="en-GB" smtClean="0"/>
              <a:t>27</a:t>
            </a:fld>
            <a:endParaRPr lang="en-GB"/>
          </a:p>
        </p:txBody>
      </p:sp>
    </p:spTree>
    <p:extLst>
      <p:ext uri="{BB962C8B-B14F-4D97-AF65-F5344CB8AC3E}">
        <p14:creationId xmlns:p14="http://schemas.microsoft.com/office/powerpoint/2010/main" val="1436105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Library and Archives Canada is an example of two distinct organizations (each with its own ISNI) merging into a new organization with a new ISNI. Each of the previous organizations—the National Library of Canada and the National Archives of Canada—has a “</a:t>
            </a:r>
            <a:r>
              <a:rPr lang="en-AU" sz="1200" kern="1200" dirty="0" err="1" smtClean="0">
                <a:solidFill>
                  <a:schemeClr val="tx1"/>
                </a:solidFill>
                <a:effectLst/>
                <a:latin typeface="+mn-lt"/>
                <a:ea typeface="+mn-ea"/>
                <a:cs typeface="+mn-cs"/>
              </a:rPr>
              <a:t>isSupersededBy</a:t>
            </a:r>
            <a:r>
              <a:rPr lang="en-AU" sz="1200" kern="1200" dirty="0" smtClean="0">
                <a:solidFill>
                  <a:schemeClr val="tx1"/>
                </a:solidFill>
                <a:effectLst/>
                <a:latin typeface="+mn-lt"/>
                <a:ea typeface="+mn-ea"/>
                <a:cs typeface="+mn-cs"/>
              </a:rPr>
              <a:t>” relationship with Library and Archives Canada.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FC4B3C-69AE-4EA1-A24E-435FA5EE600B}" type="slidenum">
              <a:rPr lang="en-GB" smtClean="0"/>
              <a:t>28</a:t>
            </a:fld>
            <a:endParaRPr lang="en-GB"/>
          </a:p>
        </p:txBody>
      </p:sp>
    </p:spTree>
    <p:extLst>
      <p:ext uri="{BB962C8B-B14F-4D97-AF65-F5344CB8AC3E}">
        <p14:creationId xmlns:p14="http://schemas.microsoft.com/office/powerpoint/2010/main" val="233204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 Trobe University provides a current use case of an organization undergoing a major restructuring. The staff stay where they are but their affiliations change around them. In this case, the departments and research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that were a “</a:t>
            </a:r>
            <a:r>
              <a:rPr lang="en-US" sz="1200" kern="1200" dirty="0" err="1" smtClean="0">
                <a:solidFill>
                  <a:schemeClr val="tx1"/>
                </a:solidFill>
                <a:effectLst/>
                <a:latin typeface="+mn-lt"/>
                <a:ea typeface="+mn-ea"/>
                <a:cs typeface="+mn-cs"/>
              </a:rPr>
              <a:t>UnitOf</a:t>
            </a:r>
            <a:r>
              <a:rPr lang="en-US" sz="1200" kern="1200" dirty="0" smtClean="0">
                <a:solidFill>
                  <a:schemeClr val="tx1"/>
                </a:solidFill>
                <a:effectLst/>
                <a:latin typeface="+mn-lt"/>
                <a:ea typeface="+mn-ea"/>
                <a:cs typeface="+mn-cs"/>
              </a:rPr>
              <a:t>” a faculty are now a “</a:t>
            </a:r>
            <a:r>
              <a:rPr lang="en-US" sz="1200" kern="1200" dirty="0" err="1" smtClean="0">
                <a:solidFill>
                  <a:schemeClr val="tx1"/>
                </a:solidFill>
                <a:effectLst/>
                <a:latin typeface="+mn-lt"/>
                <a:ea typeface="+mn-ea"/>
                <a:cs typeface="+mn-cs"/>
              </a:rPr>
              <a:t>UnitOf</a:t>
            </a:r>
            <a:r>
              <a:rPr lang="en-US" sz="1200" kern="1200" dirty="0" smtClean="0">
                <a:solidFill>
                  <a:schemeClr val="tx1"/>
                </a:solidFill>
                <a:effectLst/>
                <a:latin typeface="+mn-lt"/>
                <a:ea typeface="+mn-ea"/>
                <a:cs typeface="+mn-cs"/>
              </a:rPr>
              <a:t>” a new college. Each of the five faculties has a “</a:t>
            </a:r>
            <a:r>
              <a:rPr lang="en-US" sz="1200" kern="1200" dirty="0" err="1" smtClean="0">
                <a:solidFill>
                  <a:schemeClr val="tx1"/>
                </a:solidFill>
                <a:effectLst/>
                <a:latin typeface="+mn-lt"/>
                <a:ea typeface="+mn-ea"/>
                <a:cs typeface="+mn-cs"/>
              </a:rPr>
              <a:t>isSupersededBy</a:t>
            </a:r>
            <a:r>
              <a:rPr lang="en-US" sz="1200" kern="1200" dirty="0" smtClean="0">
                <a:solidFill>
                  <a:schemeClr val="tx1"/>
                </a:solidFill>
                <a:effectLst/>
                <a:latin typeface="+mn-lt"/>
                <a:ea typeface="+mn-ea"/>
                <a:cs typeface="+mn-cs"/>
              </a:rPr>
              <a:t>” relationship with the new College.</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FC4B3C-69AE-4EA1-A24E-435FA5EE600B}" type="slidenum">
              <a:rPr lang="en-GB" smtClean="0"/>
              <a:t>29</a:t>
            </a:fld>
            <a:endParaRPr lang="en-GB"/>
          </a:p>
        </p:txBody>
      </p:sp>
    </p:spTree>
    <p:extLst>
      <p:ext uri="{BB962C8B-B14F-4D97-AF65-F5344CB8AC3E}">
        <p14:creationId xmlns:p14="http://schemas.microsoft.com/office/powerpoint/2010/main" val="2587476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task group assessed the system specifically from the viewpoint of the representation of organizations and concluded that extending the existing data model and defining additional data values would improve the representation of organizations within the database.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document already exists showing defined data element</a:t>
            </a:r>
            <a:r>
              <a:rPr lang="en-GB" sz="1200" kern="1200" baseline="0" dirty="0" smtClean="0">
                <a:solidFill>
                  <a:schemeClr val="tx1"/>
                </a:solidFill>
                <a:effectLst/>
                <a:latin typeface="+mn-lt"/>
                <a:ea typeface="+mn-ea"/>
                <a:cs typeface="+mn-cs"/>
              </a:rPr>
              <a:t> values.  A machine readable ontology will be produced.</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9D7421-AD5D-46DA-91F4-10FFFF42BEC0}" type="slidenum">
              <a:rPr lang="en-US" smtClean="0"/>
              <a:t>30</a:t>
            </a:fld>
            <a:endParaRPr lang="en-US"/>
          </a:p>
        </p:txBody>
      </p:sp>
    </p:spTree>
    <p:extLst>
      <p:ext uri="{BB962C8B-B14F-4D97-AF65-F5344CB8AC3E}">
        <p14:creationId xmlns:p14="http://schemas.microsoft.com/office/powerpoint/2010/main" val="1275124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SRU API (Search and retrieve via URL  http://www.loc.gov/standards/sru/ ) allows access to the ISNI database using multiple access points.  </a:t>
            </a:r>
          </a:p>
          <a:p>
            <a:endParaRPr lang="en-GB" dirty="0" smtClean="0"/>
          </a:p>
          <a:p>
            <a:r>
              <a:rPr lang="en-GB" dirty="0" smtClean="0"/>
              <a:t>Make sure that all publically available data is available via the API.</a:t>
            </a:r>
          </a:p>
          <a:p>
            <a:endParaRPr lang="en-GB" dirty="0" smtClean="0"/>
          </a:p>
          <a:p>
            <a:r>
              <a:rPr lang="en-GB" dirty="0" smtClean="0"/>
              <a:t>Exploit the software’s existing ability to expand a search</a:t>
            </a:r>
            <a:r>
              <a:rPr lang="en-GB" baseline="0" dirty="0" smtClean="0"/>
              <a:t> using links.  This will ensure retrieval regardless of the level of granularity in the search term.  Stephen will elaborate more on granularity shortly.</a:t>
            </a:r>
          </a:p>
          <a:p>
            <a:endParaRPr lang="en-GB" dirty="0" smtClean="0"/>
          </a:p>
          <a:p>
            <a:r>
              <a:rPr lang="en-GB" dirty="0" smtClean="0"/>
              <a:t>SRU outputs XML</a:t>
            </a:r>
            <a:r>
              <a:rPr lang="en-GB" baseline="0" dirty="0" smtClean="0"/>
              <a:t> currently.  More encoding options are recommended by the Task Group.</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31</a:t>
            </a:fld>
            <a:endParaRPr lang="en-US" dirty="0"/>
          </a:p>
        </p:txBody>
      </p:sp>
    </p:spTree>
    <p:extLst>
      <p:ext uri="{BB962C8B-B14F-4D97-AF65-F5344CB8AC3E}">
        <p14:creationId xmlns:p14="http://schemas.microsoft.com/office/powerpoint/2010/main" val="241914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current work on organizational identifiers is an outgrowth of the previous work we did with another OCLC Research Library Partners task group on researcher identifiers. That report, </a:t>
            </a:r>
            <a:r>
              <a:rPr lang="en-US" i="1" baseline="0" dirty="0" smtClean="0"/>
              <a:t>Registering Researchers in Authority Files</a:t>
            </a:r>
            <a:r>
              <a:rPr lang="en-US" i="0" baseline="0" dirty="0" smtClean="0"/>
              <a:t>, was published in 2014.  In discussing the report with the OCLC Research Library Partnership, it became clear that organizational identifiers were equally important to fulfill some of the needs and use cases, such as better disambiguating names by the researcher’s institutional affiliation. &lt;click&gt;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r>
              <a:rPr lang="en-US" i="0" baseline="0" dirty="0" smtClean="0"/>
              <a:t>In the same time frame a Jisc-UK-CASRAI working group was working on organizational identifiers, and we shared our use cases with each other. </a:t>
            </a:r>
            <a:r>
              <a:rPr lang="en-US" dirty="0" smtClean="0"/>
              <a:t>They were tasked to look at which organizational IDs should be implemented in the UK higher education sector. Its report was published in December 2014.  It noted:</a:t>
            </a:r>
          </a:p>
          <a:p>
            <a:endParaRPr lang="en-US" dirty="0" smtClean="0"/>
          </a:p>
          <a:p>
            <a:r>
              <a:rPr lang="en-US" sz="1200" kern="1200" dirty="0" smtClean="0">
                <a:solidFill>
                  <a:schemeClr val="tx1"/>
                </a:solidFill>
                <a:effectLst/>
                <a:latin typeface="+mn-lt"/>
                <a:ea typeface="+mn-ea"/>
                <a:cs typeface="+mn-cs"/>
              </a:rPr>
              <a:t>“We believe it is useful to separate conceptually the infrastructure element (the provision and maintenance of the </a:t>
            </a:r>
            <a:r>
              <a:rPr lang="en-US" sz="1200" kern="1200" dirty="0" err="1" smtClean="0">
                <a:solidFill>
                  <a:schemeClr val="tx1"/>
                </a:solidFill>
                <a:effectLst/>
                <a:latin typeface="+mn-lt"/>
                <a:ea typeface="+mn-ea"/>
                <a:cs typeface="+mn-cs"/>
              </a:rPr>
              <a:t>orgID</a:t>
            </a:r>
            <a:r>
              <a:rPr lang="en-US" sz="1200" kern="1200" dirty="0" smtClean="0">
                <a:solidFill>
                  <a:schemeClr val="tx1"/>
                </a:solidFill>
                <a:effectLst/>
                <a:latin typeface="+mn-lt"/>
                <a:ea typeface="+mn-ea"/>
                <a:cs typeface="+mn-cs"/>
              </a:rPr>
              <a:t> itself) and the service element (the services offered both to registrants and to end users of the services).”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“Institutions and others intending or needing to register and/or use </a:t>
            </a:r>
            <a:r>
              <a:rPr lang="en-US" sz="1200" kern="1200" dirty="0" err="1" smtClean="0">
                <a:solidFill>
                  <a:schemeClr val="tx1"/>
                </a:solidFill>
                <a:effectLst/>
                <a:latin typeface="+mn-lt"/>
                <a:ea typeface="+mn-ea"/>
                <a:cs typeface="+mn-cs"/>
              </a:rPr>
              <a:t>orgIDs</a:t>
            </a:r>
            <a:r>
              <a:rPr lang="en-US" sz="1200" kern="1200" dirty="0" smtClean="0">
                <a:solidFill>
                  <a:schemeClr val="tx1"/>
                </a:solidFill>
                <a:effectLst/>
                <a:latin typeface="+mn-lt"/>
                <a:ea typeface="+mn-ea"/>
                <a:cs typeface="+mn-cs"/>
              </a:rPr>
              <a:t> should use a solution which contains, and contributes to, the minimum data-set curated by ISNI”</a:t>
            </a:r>
            <a:endParaRPr lang="en-US" dirty="0" smtClean="0"/>
          </a:p>
          <a:p>
            <a:endParaRPr lang="en-US" dirty="0" smtClean="0"/>
          </a:p>
          <a:p>
            <a:r>
              <a:rPr lang="en-US" dirty="0" smtClean="0"/>
              <a:t>Its conclusion:</a:t>
            </a:r>
          </a:p>
          <a:p>
            <a:endParaRPr lang="en-US" dirty="0" smtClean="0"/>
          </a:p>
          <a:p>
            <a:pPr defTabSz="924848">
              <a:defRPr/>
            </a:pPr>
            <a:r>
              <a:rPr lang="en-US" dirty="0" smtClean="0"/>
              <a:t>“The most desirable vision for the future would be for ISNI to emerge as a strong, sustainable and internationally well supported baseline or… ‘bridging’ ID…”</a:t>
            </a:r>
          </a:p>
          <a:p>
            <a:endParaRPr lang="en-US" dirty="0" smtClean="0"/>
          </a:p>
          <a:p>
            <a:pPr defTabSz="924848">
              <a:defRPr/>
            </a:pPr>
            <a:r>
              <a:rPr lang="en-US" baseline="0" dirty="0" smtClean="0"/>
              <a:t>NB: </a:t>
            </a:r>
            <a:r>
              <a:rPr lang="en-US" dirty="0" smtClean="0"/>
              <a:t>The Consortia Advancing Standards in Research Administration Information (CASRAI) is an international non-profit dedicated to reducing the administrative burden on researchers and improving business intelligence capacity of research institutions and funders.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a:t>
            </a:fld>
            <a:endParaRPr lang="en-US" dirty="0"/>
          </a:p>
        </p:txBody>
      </p:sp>
    </p:spTree>
    <p:extLst>
      <p:ext uri="{BB962C8B-B14F-4D97-AF65-F5344CB8AC3E}">
        <p14:creationId xmlns:p14="http://schemas.microsoft.com/office/powerpoint/2010/main" val="2916612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ISNI data is amassed from multiple sources, in this case from the German, French and Australian national libraries, the Library of Congress, a Swiss university library network and from Ringgold, a commercial vendor. Each source has different practices for defining a principal name, name variant and related name. This case illustrates the need for the institution itself to flag the preferred name and to normalize the collected data. The source of each line of data is visible under the ISNI system’s tab, “Sources Data”.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FC4B3C-69AE-4EA1-A24E-435FA5EE600B}" type="slidenum">
              <a:rPr lang="en-GB" smtClean="0"/>
              <a:t>32</a:t>
            </a:fld>
            <a:endParaRPr lang="en-GB"/>
          </a:p>
        </p:txBody>
      </p:sp>
    </p:spTree>
    <p:extLst>
      <p:ext uri="{BB962C8B-B14F-4D97-AF65-F5344CB8AC3E}">
        <p14:creationId xmlns:p14="http://schemas.microsoft.com/office/powerpoint/2010/main" val="2593598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Recommendation:  Allow an organisation to indicate its preferred name form.  Obviously this is not mandatory and there may be multiple preferred name forms, e.g. in bi-lingual and multi-lingual countries.</a:t>
            </a:r>
          </a:p>
          <a:p>
            <a:endParaRPr lang="en-GB" dirty="0" smtClean="0"/>
          </a:p>
          <a:p>
            <a:r>
              <a:rPr lang="en-GB" dirty="0" smtClean="0"/>
              <a:t>The general public are currently able to input free text comments.  More precise input could be encouraged by making a form</a:t>
            </a:r>
            <a:r>
              <a:rPr lang="en-GB" baseline="0" dirty="0" smtClean="0"/>
              <a:t> </a:t>
            </a:r>
            <a:r>
              <a:rPr lang="en-GB" dirty="0" smtClean="0"/>
              <a:t>available</a:t>
            </a:r>
            <a:r>
              <a:rPr lang="en-GB" baseline="0" dirty="0" smtClean="0"/>
              <a:t> as an option.</a:t>
            </a:r>
            <a:endParaRPr lang="en-GB" dirty="0" smtClean="0"/>
          </a:p>
          <a:p>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33</a:t>
            </a:fld>
            <a:endParaRPr lang="en-US"/>
          </a:p>
        </p:txBody>
      </p:sp>
    </p:spTree>
    <p:extLst>
      <p:ext uri="{BB962C8B-B14F-4D97-AF65-F5344CB8AC3E}">
        <p14:creationId xmlns:p14="http://schemas.microsoft.com/office/powerpoint/2010/main" val="315553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NACO is a name authority file maintained by the Library of Congress and hundreds of</a:t>
            </a:r>
            <a:r>
              <a:rPr lang="en-GB" baseline="0" dirty="0" smtClean="0"/>
              <a:t> libraries world-wide, including the British Library.</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Take the example of Vermont College.  There is only one record in ISNI but there are multiple NACO records. </a:t>
            </a:r>
            <a:r>
              <a:rPr lang="en-US" sz="1200" kern="1200" dirty="0" smtClean="0">
                <a:solidFill>
                  <a:schemeClr val="tx1"/>
                </a:solidFill>
                <a:effectLst/>
                <a:latin typeface="+mn-lt"/>
                <a:ea typeface="+mn-ea"/>
                <a:cs typeface="+mn-cs"/>
              </a:rPr>
              <a:t>The recommendation to accommodate one-to-many relationships will allow, for example, multiple library authority records for name changes to relate to one ISNI correctly.</a:t>
            </a:r>
            <a:endParaRPr lang="en-GB" sz="1200" kern="1200" dirty="0" smtClean="0">
              <a:solidFill>
                <a:schemeClr val="tx1"/>
              </a:solidFill>
              <a:effectLst/>
              <a:latin typeface="+mn-lt"/>
              <a:ea typeface="+mn-ea"/>
              <a:cs typeface="+mn-cs"/>
            </a:endParaRPr>
          </a:p>
          <a:p>
            <a:endParaRPr lang="en-GB"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34</a:t>
            </a:fld>
            <a:endParaRPr lang="en-US" dirty="0"/>
          </a:p>
        </p:txBody>
      </p:sp>
    </p:spTree>
    <p:extLst>
      <p:ext uri="{BB962C8B-B14F-4D97-AF65-F5344CB8AC3E}">
        <p14:creationId xmlns:p14="http://schemas.microsoft.com/office/powerpoint/2010/main" val="3878161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Task Group made</a:t>
            </a:r>
            <a:r>
              <a:rPr lang="en-GB" baseline="0" dirty="0" smtClean="0"/>
              <a:t> two technical documents for consideration,  organisation search guidelines and a “how to” document for organisations wanting ISNIs for their structure.</a:t>
            </a:r>
          </a:p>
          <a:p>
            <a:endParaRPr lang="en-GB" dirty="0" smtClean="0"/>
          </a:p>
          <a:p>
            <a:r>
              <a:rPr lang="en-GB" dirty="0" smtClean="0"/>
              <a:t>In addition a list of topics for which FAQs could be created was offered:</a:t>
            </a:r>
          </a:p>
          <a:p>
            <a:pPr marL="171450" indent="-171450">
              <a:buFont typeface="Arial" panose="020B0604020202020204" pitchFamily="34" charset="0"/>
              <a:buChar char="•"/>
            </a:pPr>
            <a:r>
              <a:rPr lang="en-GB" dirty="0" smtClean="0"/>
              <a:t>how records can be enriched and linked</a:t>
            </a:r>
          </a:p>
          <a:p>
            <a:pPr marL="171450" indent="-171450">
              <a:buFont typeface="Arial" panose="020B0604020202020204" pitchFamily="34" charset="0"/>
              <a:buChar char="•"/>
            </a:pPr>
            <a:r>
              <a:rPr lang="en-GB" dirty="0" smtClean="0"/>
              <a:t>explaining the relationship of ISNI and ORCID – pointing to the information under ISNI Community</a:t>
            </a:r>
          </a:p>
          <a:p>
            <a:pPr marL="171450" indent="-171450">
              <a:buFont typeface="Arial" panose="020B0604020202020204" pitchFamily="34" charset="0"/>
              <a:buChar char="•"/>
            </a:pPr>
            <a:r>
              <a:rPr lang="en-GB" dirty="0" smtClean="0"/>
              <a:t>explaining ISNI for institutions versus ISNI for individuals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explaining NACO/VIAF/ISNI update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outlining ISNI’s policy on when there is a new identity and how ISNI treats one-to-many relationships.</a:t>
            </a:r>
          </a:p>
          <a:p>
            <a:endParaRPr lang="en-GB" dirty="0"/>
          </a:p>
        </p:txBody>
      </p:sp>
      <p:sp>
        <p:nvSpPr>
          <p:cNvPr id="4" name="Slide Number Placeholder 3"/>
          <p:cNvSpPr>
            <a:spLocks noGrp="1"/>
          </p:cNvSpPr>
          <p:nvPr>
            <p:ph type="sldNum" sz="quarter" idx="10"/>
          </p:nvPr>
        </p:nvSpPr>
        <p:spPr/>
        <p:txBody>
          <a:bodyPr/>
          <a:lstStyle/>
          <a:p>
            <a:fld id="{299D7421-AD5D-46DA-91F4-10FFFF42BEC0}" type="slidenum">
              <a:rPr lang="en-US" smtClean="0"/>
              <a:t>35</a:t>
            </a:fld>
            <a:endParaRPr lang="en-US"/>
          </a:p>
        </p:txBody>
      </p:sp>
    </p:spTree>
    <p:extLst>
      <p:ext uri="{BB962C8B-B14F-4D97-AF65-F5344CB8AC3E}">
        <p14:creationId xmlns:p14="http://schemas.microsoft.com/office/powerpoint/2010/main" val="1806609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ISNI database</a:t>
            </a:r>
            <a:r>
              <a:rPr lang="en-US" baseline="0" dirty="0" smtClean="0"/>
              <a:t> aggregates entity records from a number of agencies, records which were built to satisfy different business needs.  A fundamental question is whether the source files regard two instances as different entities or the same entity?  For example, if a body changes its name, is it a different body or the same body?  This matters because attribute data that is true for one instance may not be true for another, and may not be true for both together considered as a single entity.  Given the volumes of data that ISNI has been merging, case-by-case evaluation was not feasible; but algorithmic process may have made less than ideal choices when aggregating entity representations. ISNI has made good progress in developing ways to represent its source data entities within a holistic framework; but that framework itself may differ from some of the expectations of ISNI users. The task group on ISNIs for organizations in cooperation with the ISNI organization has worked to clarify how the organization can negotiate differences among its source registries and determine a set of policies that best meet its own goals as a bridge ID registry.</a:t>
            </a:r>
            <a:endParaRPr lang="en-US" dirty="0" smtClean="0"/>
          </a:p>
          <a:p>
            <a:endParaRPr lang="en-US" dirty="0"/>
          </a:p>
        </p:txBody>
      </p:sp>
      <p:sp>
        <p:nvSpPr>
          <p:cNvPr id="4" name="Slide Number Placeholder 3"/>
          <p:cNvSpPr>
            <a:spLocks noGrp="1"/>
          </p:cNvSpPr>
          <p:nvPr>
            <p:ph type="sldNum" sz="quarter" idx="10"/>
          </p:nvPr>
        </p:nvSpPr>
        <p:spPr/>
        <p:txBody>
          <a:bodyPr/>
          <a:lstStyle/>
          <a:p>
            <a:fld id="{EBF9C5B6-EC81-4705-85DF-C8B5CE2CAFAC}" type="slidenum">
              <a:rPr lang="en-US" smtClean="0"/>
              <a:t>37</a:t>
            </a:fld>
            <a:endParaRPr lang="en-US"/>
          </a:p>
        </p:txBody>
      </p:sp>
    </p:spTree>
    <p:extLst>
      <p:ext uri="{BB962C8B-B14F-4D97-AF65-F5344CB8AC3E}">
        <p14:creationId xmlns:p14="http://schemas.microsoft.com/office/powerpoint/2010/main" val="1320333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consequence of being built</a:t>
            </a:r>
            <a:r>
              <a:rPr lang="en-US" baseline="0" dirty="0" smtClean="0"/>
              <a:t> via aggregation is that ISNI may have gaps in its representation.  Some of a body’s units may have ISNI records, but not all.  Some of a body’s names over time may be represented, but not all.  As they contemplate using ISNIs, organizations need to determine whether any entities considered important for identification are omitted from ISNI and need to be registered there.	</a:t>
            </a:r>
            <a:endParaRPr lang="en-US" dirty="0"/>
          </a:p>
        </p:txBody>
      </p:sp>
      <p:sp>
        <p:nvSpPr>
          <p:cNvPr id="4" name="Slide Number Placeholder 3"/>
          <p:cNvSpPr>
            <a:spLocks noGrp="1"/>
          </p:cNvSpPr>
          <p:nvPr>
            <p:ph type="sldNum" sz="quarter" idx="10"/>
          </p:nvPr>
        </p:nvSpPr>
        <p:spPr/>
        <p:txBody>
          <a:bodyPr/>
          <a:lstStyle/>
          <a:p>
            <a:fld id="{EBF9C5B6-EC81-4705-85DF-C8B5CE2CAFAC}" type="slidenum">
              <a:rPr lang="en-US" smtClean="0"/>
              <a:t>38</a:t>
            </a:fld>
            <a:endParaRPr lang="en-US"/>
          </a:p>
        </p:txBody>
      </p:sp>
    </p:spTree>
    <p:extLst>
      <p:ext uri="{BB962C8B-B14F-4D97-AF65-F5344CB8AC3E}">
        <p14:creationId xmlns:p14="http://schemas.microsoft.com/office/powerpoint/2010/main" val="3000791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Corporate bodies can have complex networks of relationships</a:t>
            </a:r>
            <a:r>
              <a:rPr lang="en-US" baseline="0" dirty="0" smtClean="0"/>
              <a:t> with other entities, networks reflecting corporate hierarchy, sponsorship, funding, affiliation, and other kinds of connection.  ISNI is still exploring and developing policies and vocabularies for which types of connection should be represented in ISNI.</a:t>
            </a:r>
            <a:endParaRPr lang="en-US" dirty="0"/>
          </a:p>
        </p:txBody>
      </p:sp>
      <p:sp>
        <p:nvSpPr>
          <p:cNvPr id="4" name="Slide Number Placeholder 3"/>
          <p:cNvSpPr>
            <a:spLocks noGrp="1"/>
          </p:cNvSpPr>
          <p:nvPr>
            <p:ph type="sldNum" sz="quarter" idx="10"/>
          </p:nvPr>
        </p:nvSpPr>
        <p:spPr/>
        <p:txBody>
          <a:bodyPr/>
          <a:lstStyle/>
          <a:p>
            <a:fld id="{EBF9C5B6-EC81-4705-85DF-C8B5CE2CAFAC}" type="slidenum">
              <a:rPr lang="en-US" smtClean="0"/>
              <a:t>39</a:t>
            </a:fld>
            <a:endParaRPr lang="en-US"/>
          </a:p>
        </p:txBody>
      </p:sp>
    </p:spTree>
    <p:extLst>
      <p:ext uri="{BB962C8B-B14F-4D97-AF65-F5344CB8AC3E}">
        <p14:creationId xmlns:p14="http://schemas.microsoft.com/office/powerpoint/2010/main" val="3844704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typically</a:t>
            </a:r>
            <a:r>
              <a:rPr lang="en-US" baseline="0" dirty="0" smtClean="0"/>
              <a:t> have a variety of names—a formal name, a legal name, a brief name, a logo name.  They may be known by a wider variety of names in different languages or in relation to specific business cases.  In ISNI, the ISNI identifier itself is the primary name, intended to uniquely identify that entity; but necessarily the ISNI number must be paired with one or more human-friendly names.  ISNI is working on options to ensure that appropriate indications of corporate preference or use context can be associated with the names it lists for corporate entities; but assistance from those entities will be essential to the task.</a:t>
            </a:r>
            <a:endParaRPr lang="en-US" dirty="0"/>
          </a:p>
        </p:txBody>
      </p:sp>
      <p:sp>
        <p:nvSpPr>
          <p:cNvPr id="4" name="Slide Number Placeholder 3"/>
          <p:cNvSpPr>
            <a:spLocks noGrp="1"/>
          </p:cNvSpPr>
          <p:nvPr>
            <p:ph type="sldNum" sz="quarter" idx="10"/>
          </p:nvPr>
        </p:nvSpPr>
        <p:spPr/>
        <p:txBody>
          <a:bodyPr/>
          <a:lstStyle/>
          <a:p>
            <a:fld id="{EBF9C5B6-EC81-4705-85DF-C8B5CE2CAFAC}" type="slidenum">
              <a:rPr lang="en-US" smtClean="0"/>
              <a:t>40</a:t>
            </a:fld>
            <a:endParaRPr lang="en-US"/>
          </a:p>
        </p:txBody>
      </p:sp>
    </p:spTree>
    <p:extLst>
      <p:ext uri="{BB962C8B-B14F-4D97-AF65-F5344CB8AC3E}">
        <p14:creationId xmlns:p14="http://schemas.microsoft.com/office/powerpoint/2010/main" val="169603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ISNI by policy prefers to treat many kinds of name changes over time as simple name variants for a single entity, it also accepts representations from its entity data sources that vary widely in granularity.  Institutions seeking to use ISNI to aggregate the record of the institution’s publications need to be aware the level of granularity at which an institution’s identity is expressed can determine how easily the aggregate record can be assembled.</a:t>
            </a:r>
            <a:endParaRPr lang="en-US" dirty="0"/>
          </a:p>
        </p:txBody>
      </p:sp>
      <p:sp>
        <p:nvSpPr>
          <p:cNvPr id="4" name="Slide Number Placeholder 3"/>
          <p:cNvSpPr>
            <a:spLocks noGrp="1"/>
          </p:cNvSpPr>
          <p:nvPr>
            <p:ph type="sldNum" sz="quarter" idx="10"/>
          </p:nvPr>
        </p:nvSpPr>
        <p:spPr/>
        <p:txBody>
          <a:bodyPr/>
          <a:lstStyle/>
          <a:p>
            <a:fld id="{EBF9C5B6-EC81-4705-85DF-C8B5CE2CAFAC}" type="slidenum">
              <a:rPr lang="en-US" smtClean="0"/>
              <a:t>41</a:t>
            </a:fld>
            <a:endParaRPr lang="en-US"/>
          </a:p>
        </p:txBody>
      </p:sp>
    </p:spTree>
    <p:extLst>
      <p:ext uri="{BB962C8B-B14F-4D97-AF65-F5344CB8AC3E}">
        <p14:creationId xmlns:p14="http://schemas.microsoft.com/office/powerpoint/2010/main" val="1038635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task</a:t>
            </a:r>
            <a:r>
              <a:rPr lang="en-US" baseline="0" dirty="0" smtClean="0"/>
              <a:t> group has prepared a document for those considering why and how to engage with ISNI as part of its goal of increasing awareness and use of ISNIs for organizations.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42</a:t>
            </a:fld>
            <a:endParaRPr lang="en-US" dirty="0"/>
          </a:p>
        </p:txBody>
      </p:sp>
    </p:spTree>
    <p:extLst>
      <p:ext uri="{BB962C8B-B14F-4D97-AF65-F5344CB8AC3E}">
        <p14:creationId xmlns:p14="http://schemas.microsoft.com/office/powerpoint/2010/main" val="52589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Identifiers are a crucial component to make</a:t>
            </a:r>
            <a:r>
              <a:rPr lang="en-US" baseline="0" dirty="0" smtClean="0"/>
              <a:t> linked data work. We have at our disposal a number of identifiers – the examples here are for the Library of Congress id.loc.gov, the International Standard Name Identifier (ISNI), the Virtual Internal Authority File (VIAF) and Wikidata, the knowledge base operated by the Wikimedia Foundation providing a common source of data that feeds into such projects as different language </a:t>
            </a:r>
            <a:r>
              <a:rPr lang="en-US" baseline="0" dirty="0" err="1" smtClean="0"/>
              <a:t>Wikipedias</a:t>
            </a:r>
            <a:r>
              <a:rPr lang="en-US" baseline="0" dirty="0" smtClean="0"/>
              <a:t>. &lt;click&gt;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All these identifiers point to the same entity: MIT.</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4</a:t>
            </a:fld>
            <a:endParaRPr lang="en-US"/>
          </a:p>
        </p:txBody>
      </p:sp>
    </p:spTree>
    <p:extLst>
      <p:ext uri="{BB962C8B-B14F-4D97-AF65-F5344CB8AC3E}">
        <p14:creationId xmlns:p14="http://schemas.microsoft.com/office/powerpoint/2010/main" val="2366838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UNSW is a large and diverse university like many in the Australian academic community. We have over 53,000 students including over 4000 HDR students, over 9000 staff and research affiliates and over 525 million dollars in research income.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UNSW includes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9 Faculties and within that nearly 200 school, centres and institutes</a:t>
            </a:r>
            <a:r>
              <a:rPr lang="en-AU" sz="1200" kern="1200" baseline="0" dirty="0" smtClean="0">
                <a:solidFill>
                  <a:schemeClr val="tx1"/>
                </a:solidFill>
                <a:effectLst/>
                <a:latin typeface="+mn-lt"/>
                <a:ea typeface="+mn-ea"/>
                <a:cs typeface="+mn-cs"/>
              </a:rPr>
              <a:t> covering a broad range of disciplines and research expertise. </a:t>
            </a:r>
            <a:endParaRPr lang="en-AU" dirty="0" smtClean="0"/>
          </a:p>
          <a:p>
            <a:endParaRPr lang="en-AU" dirty="0" smtClean="0"/>
          </a:p>
          <a:p>
            <a:endParaRPr lang="en-AU" dirty="0" smtClean="0"/>
          </a:p>
          <a:p>
            <a:endParaRPr lang="en-AU" dirty="0" smtClean="0"/>
          </a:p>
          <a:p>
            <a:r>
              <a:rPr lang="en-AU" dirty="0" smtClean="0"/>
              <a:t>https://unsplash.com/photos/jeV-LUEyJoE</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44</a:t>
            </a:fld>
            <a:endParaRPr lang="en-US"/>
          </a:p>
        </p:txBody>
      </p:sp>
    </p:spTree>
    <p:extLst>
      <p:ext uri="{BB962C8B-B14F-4D97-AF65-F5344CB8AC3E}">
        <p14:creationId xmlns:p14="http://schemas.microsoft.com/office/powerpoint/2010/main" val="3060217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UNSW Library manages</a:t>
            </a:r>
            <a:r>
              <a:rPr lang="en-AU" sz="1200" kern="1200" baseline="0" dirty="0" smtClean="0">
                <a:solidFill>
                  <a:schemeClr val="tx1"/>
                </a:solidFill>
                <a:effectLst/>
                <a:latin typeface="+mn-lt"/>
                <a:ea typeface="+mn-ea"/>
                <a:cs typeface="+mn-cs"/>
              </a:rPr>
              <a:t> a number of research systems on behalf of the University including our institutional repository, our research data management planning tool and our research information management system. </a:t>
            </a:r>
          </a:p>
          <a:p>
            <a:endParaRPr lang="en-AU" sz="1200" kern="1200" baseline="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As an organisation, we need to ensure our services are both sustainable and scalable and that we are offering a consistent level of service across our community. Due to the size of our organisation, an emphasis is placed on looking at how research systems can be integrated to ensure that whenever possible data is collected once and reused for many different purposes. In addition we work closely with our Division of Research to ensure policy and practice stay closely connected wherever possible.</a:t>
            </a:r>
          </a:p>
          <a:p>
            <a:endParaRPr lang="en-AU"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Our context as a large and diverse institution has played a significant role in shaping our services and systems including our approach to ISNI.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45</a:t>
            </a:fld>
            <a:endParaRPr lang="en-US"/>
          </a:p>
        </p:txBody>
      </p:sp>
    </p:spTree>
    <p:extLst>
      <p:ext uri="{BB962C8B-B14F-4D97-AF65-F5344CB8AC3E}">
        <p14:creationId xmlns:p14="http://schemas.microsoft.com/office/powerpoint/2010/main" val="2978669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At UNSW,</a:t>
            </a:r>
            <a:r>
              <a:rPr lang="en-AU" baseline="0" dirty="0" smtClean="0"/>
              <a:t> we have already put considerable effort into integrating our systems to be able to reuse data where possible. </a:t>
            </a:r>
          </a:p>
          <a:p>
            <a:endParaRPr lang="en-AU" baseline="0" dirty="0" smtClean="0"/>
          </a:p>
          <a:p>
            <a:r>
              <a:rPr lang="en-AU" baseline="0" dirty="0" smtClean="0"/>
              <a:t>For UNSW, Symplectic Element’s is the source of truth for publications produced by UNSW researchers – and we predominantly harvest the information about those publications from a number of publication databases. Once collected in Elements, the data is reused in a number of ways downstream within the university – for example researchers can use Elements to upload their publications to the institutional repository to meet open access mandates. </a:t>
            </a:r>
            <a:endParaRPr lang="en-AU" dirty="0" smtClean="0"/>
          </a:p>
          <a:p>
            <a:endParaRPr lang="en-AU" dirty="0" smtClean="0"/>
          </a:p>
          <a:p>
            <a:endParaRPr lang="en-AU" dirty="0" smtClean="0"/>
          </a:p>
          <a:p>
            <a:r>
              <a:rPr lang="en-AU" dirty="0" smtClean="0"/>
              <a:t>https://unsplash.com/photos/4aQY2CrXsa8</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46</a:t>
            </a:fld>
            <a:endParaRPr lang="en-US"/>
          </a:p>
        </p:txBody>
      </p:sp>
    </p:spTree>
    <p:extLst>
      <p:ext uri="{BB962C8B-B14F-4D97-AF65-F5344CB8AC3E}">
        <p14:creationId xmlns:p14="http://schemas.microsoft.com/office/powerpoint/2010/main" val="497986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Elements harvests publications from data sources like Scopus, Web of Science, PubMed, and</a:t>
            </a:r>
            <a:r>
              <a:rPr lang="en-AU" baseline="0" dirty="0" smtClean="0"/>
              <a:t> </a:t>
            </a:r>
            <a:r>
              <a:rPr lang="en-AU" baseline="0" dirty="0" err="1" smtClean="0"/>
              <a:t>Crossref</a:t>
            </a:r>
            <a:r>
              <a:rPr lang="en-AU" baseline="0" dirty="0" smtClean="0"/>
              <a:t>. Each researcher can choose which data sources they feel are most appropriate to their research area. </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47</a:t>
            </a:fld>
            <a:endParaRPr lang="en-US"/>
          </a:p>
        </p:txBody>
      </p:sp>
    </p:spTree>
    <p:extLst>
      <p:ext uri="{BB962C8B-B14F-4D97-AF65-F5344CB8AC3E}">
        <p14:creationId xmlns:p14="http://schemas.microsoft.com/office/powerpoint/2010/main" val="188192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system then</a:t>
            </a:r>
            <a:r>
              <a:rPr lang="en-AU" baseline="0" dirty="0" smtClean="0"/>
              <a:t> uses a number of address settings to search the web for publications with affiliations that match these addresses. </a:t>
            </a:r>
          </a:p>
          <a:p>
            <a:endParaRPr lang="en-AU" baseline="0" dirty="0" smtClean="0"/>
          </a:p>
          <a:p>
            <a:r>
              <a:rPr lang="en-AU" baseline="0" dirty="0" smtClean="0"/>
              <a:t>Text searching like this is very challenging as researchers do not always affiliate consistently, and even something as simple as a typo in the affiliation will mean a publication won’t be found by the system. </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48</a:t>
            </a:fld>
            <a:endParaRPr lang="en-US"/>
          </a:p>
        </p:txBody>
      </p:sp>
    </p:spTree>
    <p:extLst>
      <p:ext uri="{BB962C8B-B14F-4D97-AF65-F5344CB8AC3E}">
        <p14:creationId xmlns:p14="http://schemas.microsoft.com/office/powerpoint/2010/main" val="4072174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Increasing</a:t>
            </a:r>
            <a:r>
              <a:rPr lang="en-AU" baseline="0" dirty="0" smtClean="0"/>
              <a:t>ly Elements tackles these issues through the use of researcher identifiers like ORCID, Scopus Author IDs and Researcher IDs which can be added to the system on a researcher by researcher basis. </a:t>
            </a:r>
          </a:p>
          <a:p>
            <a:endParaRPr lang="en-AU" baseline="0" dirty="0" smtClean="0"/>
          </a:p>
          <a:p>
            <a:r>
              <a:rPr lang="en-AU" baseline="0" dirty="0" smtClean="0"/>
              <a:t>However we have 15,000 researchers with profiles in our system, so adding them one by one can be a lot of work. </a:t>
            </a:r>
          </a:p>
          <a:p>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is what lead to our interest in organisational identifiers like ISNI. If we could replace those text strings with a machine readable identifier for the Organisation, we could not only more effectively collect affiliations –  we would be able to analyse that data to find out things like who are our top collaborators much more easily. Plus, we could make information flows between research systems so much easier for everyone. </a:t>
            </a:r>
            <a:endParaRPr lang="en-AU" dirty="0" smtClean="0"/>
          </a:p>
          <a:p>
            <a:endParaRPr lang="en-AU" baseline="0" dirty="0" smtClean="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49</a:t>
            </a:fld>
            <a:endParaRPr lang="en-US"/>
          </a:p>
        </p:txBody>
      </p:sp>
    </p:spTree>
    <p:extLst>
      <p:ext uri="{BB962C8B-B14F-4D97-AF65-F5344CB8AC3E}">
        <p14:creationId xmlns:p14="http://schemas.microsoft.com/office/powerpoint/2010/main" val="3619135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sz="1200" kern="1200" dirty="0" smtClean="0">
                <a:solidFill>
                  <a:schemeClr val="tx1"/>
                </a:solidFill>
                <a:effectLst/>
                <a:latin typeface="+mn-lt"/>
                <a:ea typeface="+mn-ea"/>
                <a:cs typeface="+mn-cs"/>
              </a:rPr>
              <a:t>In 2015, UNSW Australia became a member of ISNI in order to be able to optimise the representation of our</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organisation in ISNI.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We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started our clean-up by generating a list of the current organisational structure and using this as a basis to search ISNI for possible matches. We located and documented records which matched the existing structure represented former names for existing parts of the structure or represented superseded parts of the structure. Through this process we also identified any gaps in how their existing structure was represented in ISNI.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Using the data we had collected, we developed a structure for the records to represent UNSW within ISNI and a strategy for how we</a:t>
            </a:r>
            <a:r>
              <a:rPr lang="en-AU" sz="1200" kern="1200" baseline="0" dirty="0" smtClean="0">
                <a:solidFill>
                  <a:schemeClr val="tx1"/>
                </a:solidFill>
                <a:effectLst/>
                <a:latin typeface="+mn-lt"/>
                <a:ea typeface="+mn-ea"/>
                <a:cs typeface="+mn-cs"/>
              </a:rPr>
              <a:t> would</a:t>
            </a:r>
            <a:r>
              <a:rPr lang="en-AU" sz="1200" kern="1200" dirty="0" smtClean="0">
                <a:solidFill>
                  <a:schemeClr val="tx1"/>
                </a:solidFill>
                <a:effectLst/>
                <a:latin typeface="+mn-lt"/>
                <a:ea typeface="+mn-ea"/>
                <a:cs typeface="+mn-cs"/>
              </a:rPr>
              <a:t> update the records to reflect this structure.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Stephen mentioned the issue of granularity – and this was an issue we needed to address early on.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As a large university, we needed to make a decision about what degree of granularity</a:t>
            </a:r>
            <a:r>
              <a:rPr lang="en-AU" sz="1200" kern="1200" baseline="0" dirty="0" smtClean="0">
                <a:solidFill>
                  <a:schemeClr val="tx1"/>
                </a:solidFill>
                <a:effectLst/>
                <a:latin typeface="+mn-lt"/>
                <a:ea typeface="+mn-ea"/>
                <a:cs typeface="+mn-cs"/>
              </a:rPr>
              <a:t> we wanted represented in ISNI – as we needed to strike a balance between ensuring there was sufficient granularity to make the representation in ISNI useful and meaningful – but we also need to ensure the records we generated would be sustainable to maintain as the university changed over time. </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AU" dirty="0" smtClean="0"/>
          </a:p>
          <a:p>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https://unsplash.com/photos/jR4Zf-riEjI</a:t>
            </a:r>
          </a:p>
          <a:p>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50</a:t>
            </a:fld>
            <a:endParaRPr lang="en-US"/>
          </a:p>
        </p:txBody>
      </p:sp>
    </p:spTree>
    <p:extLst>
      <p:ext uri="{BB962C8B-B14F-4D97-AF65-F5344CB8AC3E}">
        <p14:creationId xmlns:p14="http://schemas.microsoft.com/office/powerpoint/2010/main" val="192101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As I mentioned earlier,</a:t>
            </a:r>
            <a:r>
              <a:rPr lang="en-AU" baseline="0" dirty="0" smtClean="0"/>
              <a:t> </a:t>
            </a:r>
            <a:r>
              <a:rPr lang="en-AU" sz="1200" kern="1200" dirty="0" smtClean="0">
                <a:solidFill>
                  <a:schemeClr val="tx1"/>
                </a:solidFill>
                <a:effectLst/>
                <a:latin typeface="+mn-lt"/>
                <a:ea typeface="+mn-ea"/>
                <a:cs typeface="+mn-cs"/>
              </a:rPr>
              <a:t>UNSW has 9 faculties, and nearly 200 schools, centres and institutes. As</a:t>
            </a:r>
            <a:r>
              <a:rPr lang="en-AU" sz="1200" kern="1200" baseline="0" dirty="0" smtClean="0">
                <a:solidFill>
                  <a:schemeClr val="tx1"/>
                </a:solidFill>
                <a:effectLst/>
                <a:latin typeface="+mn-lt"/>
                <a:ea typeface="+mn-ea"/>
                <a:cs typeface="+mn-cs"/>
              </a:rPr>
              <a:t> a result we </a:t>
            </a:r>
            <a:r>
              <a:rPr lang="en-AU" sz="1200" kern="1200" dirty="0" smtClean="0">
                <a:solidFill>
                  <a:schemeClr val="tx1"/>
                </a:solidFill>
                <a:effectLst/>
                <a:latin typeface="+mn-lt"/>
                <a:ea typeface="+mn-ea"/>
                <a:cs typeface="+mn-cs"/>
              </a:rPr>
              <a:t>decided to represent our organisation within ISNI using this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record structure: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Each record for both the faculties and the schools within UNSW Australia has an “is unit of” relationship to the UNSW Australia record. In addition, the UNSW Australia record includes “has unit” relationships to each faculty record but not to each school.  Each faculty record includes “has unit” relationships to each school.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This was selected as the record structure for a number of reasons. By building the “is unit of” relationship into both the schools and faculties, UNSW Australia is ensuring that if someone locates one of these records, they will be linked back to the top-level UNSW Australia record.  However as there is so many schools, centres and institutes, it was decided that the UNSW Australia record would become too convoluted if they included “has unit” links to all of those records.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For former names and superseded units, it was decided to only clean up existing ISNI records and not create new records for missing historical organisational units. New records were only created for missing units from the current organisational structure.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Detailed information about how we worked through the different record types is available in our case study</a:t>
            </a:r>
            <a:r>
              <a:rPr lang="en-AU" sz="1200" kern="1200" baseline="0" dirty="0" smtClean="0">
                <a:solidFill>
                  <a:schemeClr val="tx1"/>
                </a:solidFill>
                <a:effectLst/>
                <a:latin typeface="+mn-lt"/>
                <a:ea typeface="+mn-ea"/>
                <a:cs typeface="+mn-cs"/>
              </a:rPr>
              <a:t> in the document ‘Optimising the representation of an organisational in ISNI’. </a:t>
            </a:r>
            <a:r>
              <a:rPr lang="en-US" sz="1200" kern="1200" dirty="0" smtClean="0">
                <a:solidFill>
                  <a:schemeClr val="tx1"/>
                </a:solidFill>
                <a:effectLst/>
                <a:latin typeface="+mn-lt"/>
                <a:ea typeface="+mn-ea"/>
                <a:cs typeface="+mn-cs"/>
              </a:rPr>
              <a:t> (See “Deliverables” at </a:t>
            </a:r>
            <a:r>
              <a:rPr lang="en-US" sz="1200" u="sng" kern="1200" dirty="0" smtClean="0">
                <a:solidFill>
                  <a:schemeClr val="tx1"/>
                </a:solidFill>
                <a:effectLst/>
                <a:latin typeface="+mn-lt"/>
                <a:ea typeface="+mn-ea"/>
                <a:cs typeface="+mn-cs"/>
                <a:hlinkClick r:id="rId3"/>
              </a:rPr>
              <a:t>http://www.isni.org/content/oclc-research-partners-task-force-representing-organizations-isni</a:t>
            </a:r>
            <a:r>
              <a:rPr lang="en-US" sz="120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51</a:t>
            </a:fld>
            <a:endParaRPr lang="en-US"/>
          </a:p>
        </p:txBody>
      </p:sp>
    </p:spTree>
    <p:extLst>
      <p:ext uri="{BB962C8B-B14F-4D97-AF65-F5344CB8AC3E}">
        <p14:creationId xmlns:p14="http://schemas.microsoft.com/office/powerpoint/2010/main" val="2156767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a:t>
            </a:r>
            <a:r>
              <a:rPr lang="en-AU" baseline="0" dirty="0" smtClean="0"/>
              <a:t> are keen to use some of the features recommended by the task group – such as being able to indicate our preferred name on a record  as Stephen described– so we can further improve these records – which can currently look a little convoluted. </a:t>
            </a:r>
            <a:endParaRPr lang="en-AU" dirty="0" smtClean="0"/>
          </a:p>
          <a:p>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https://unsplash.com/photos/jR4Zf-riEjI</a:t>
            </a:r>
          </a:p>
          <a:p>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52</a:t>
            </a:fld>
            <a:endParaRPr lang="en-US"/>
          </a:p>
        </p:txBody>
      </p:sp>
    </p:spTree>
    <p:extLst>
      <p:ext uri="{BB962C8B-B14F-4D97-AF65-F5344CB8AC3E}">
        <p14:creationId xmlns:p14="http://schemas.microsoft.com/office/powerpoint/2010/main" val="192101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 nearly</a:t>
            </a:r>
            <a:r>
              <a:rPr lang="en-AU" baseline="0" dirty="0" smtClean="0"/>
              <a:t> finished our clean up of UNSW’s records within ISNI, and now we have to wait for more sites to come on board – institutions to help clean up their data and publishers and funders to start using the data. </a:t>
            </a:r>
          </a:p>
          <a:p>
            <a:endParaRPr lang="en-AU" baseline="0" dirty="0" smtClean="0"/>
          </a:p>
          <a:p>
            <a:r>
              <a:rPr lang="en-AU" baseline="0" dirty="0" smtClean="0"/>
              <a:t>Infrastructure like ISNI is like any networked system – it only works if both ends of the cable are plugged in. </a:t>
            </a:r>
            <a:endParaRPr lang="en-AU" dirty="0" smtClean="0"/>
          </a:p>
          <a:p>
            <a:endParaRPr lang="en-AU" dirty="0" smtClean="0"/>
          </a:p>
          <a:p>
            <a:r>
              <a:rPr lang="en-AU" dirty="0" smtClean="0"/>
              <a:t>https://unsplash.com/photos/tFggnfZjhxY</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53</a:t>
            </a:fld>
            <a:endParaRPr lang="en-US"/>
          </a:p>
        </p:txBody>
      </p:sp>
    </p:spTree>
    <p:extLst>
      <p:ext uri="{BB962C8B-B14F-4D97-AF65-F5344CB8AC3E}">
        <p14:creationId xmlns:p14="http://schemas.microsoft.com/office/powerpoint/2010/main" val="423994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some of the special challenges presented by organizations. They merge. &lt;click&gt;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split.</a:t>
            </a:r>
            <a:r>
              <a:rPr lang="en-US" baseline="0" dirty="0" smtClean="0"/>
              <a:t> &lt;click&gt;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acquire other organizations or are acquired by them.&lt;click&gt;</a:t>
            </a:r>
          </a:p>
          <a:p>
            <a:r>
              <a:rPr lang="en-US" baseline="0" dirty="0" smtClean="0"/>
              <a:t>They can have branches in multiple locations or countries, and t</a:t>
            </a:r>
            <a:r>
              <a:rPr lang="en-US" dirty="0" smtClean="0"/>
              <a:t>he</a:t>
            </a:r>
            <a:r>
              <a:rPr lang="en-US" baseline="0" dirty="0" smtClean="0"/>
              <a:t> locations or countries may also change names over time, adding to the complexity.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a:t>
            </a:fld>
            <a:endParaRPr lang="en-US" dirty="0"/>
          </a:p>
        </p:txBody>
      </p:sp>
    </p:spTree>
    <p:extLst>
      <p:ext uri="{BB962C8B-B14F-4D97-AF65-F5344CB8AC3E}">
        <p14:creationId xmlns:p14="http://schemas.microsoft.com/office/powerpoint/2010/main" val="2132955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As we have been an early</a:t>
            </a:r>
            <a:r>
              <a:rPr lang="en-AU" baseline="0" dirty="0" smtClean="0"/>
              <a:t> member of ISNI, as we have cleaned up our records we have made a number of suggestions to ISNI about how they can continue to refine their system and make it easier to use in the future.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We also contributed to redeveloping the help documentation for representing organisations in ISNI so that others can learn from our experiences. </a:t>
            </a:r>
          </a:p>
          <a:p>
            <a:endParaRPr lang="en-AU" baseline="0" dirty="0" smtClean="0"/>
          </a:p>
          <a:p>
            <a:r>
              <a:rPr lang="en-AU" baseline="0" dirty="0" smtClean="0"/>
              <a:t>We plan to undertake an annual review of our records to ensure they stay up to date as UNSW continues to evolve over time. </a:t>
            </a:r>
          </a:p>
          <a:p>
            <a:endParaRPr lang="en-AU" baseline="0" dirty="0" smtClean="0"/>
          </a:p>
          <a:p>
            <a:r>
              <a:rPr lang="en-AU" baseline="0" dirty="0" smtClean="0"/>
              <a:t>We look forward to continuing to contribute to this discussion and hopefully helping build some global research infrastructure the world badly needs. </a:t>
            </a:r>
            <a:endParaRPr lang="en-AU" dirty="0" smtClean="0"/>
          </a:p>
          <a:p>
            <a:endParaRPr lang="en-AU" dirty="0" smtClean="0"/>
          </a:p>
          <a:p>
            <a:endParaRPr lang="en-AU" dirty="0" smtClean="0"/>
          </a:p>
          <a:p>
            <a:r>
              <a:rPr lang="en-AU" dirty="0" smtClean="0"/>
              <a:t>https://unsplash.com/photos/xzZtV9ED5Bs</a:t>
            </a:r>
            <a:endParaRPr lang="en-AU" dirty="0"/>
          </a:p>
        </p:txBody>
      </p:sp>
      <p:sp>
        <p:nvSpPr>
          <p:cNvPr id="4" name="Slide Number Placeholder 3"/>
          <p:cNvSpPr>
            <a:spLocks noGrp="1"/>
          </p:cNvSpPr>
          <p:nvPr>
            <p:ph type="sldNum" sz="quarter" idx="10"/>
          </p:nvPr>
        </p:nvSpPr>
        <p:spPr/>
        <p:txBody>
          <a:bodyPr/>
          <a:lstStyle/>
          <a:p>
            <a:pPr>
              <a:defRPr/>
            </a:pPr>
            <a:fld id="{EC0DCE16-C0F7-4E57-BFD3-66B77E3F25CC}" type="slidenum">
              <a:rPr lang="en-US" smtClean="0"/>
              <a:pPr>
                <a:defRPr/>
              </a:pPr>
              <a:t>54</a:t>
            </a:fld>
            <a:endParaRPr lang="en-US"/>
          </a:p>
        </p:txBody>
      </p:sp>
    </p:spTree>
    <p:extLst>
      <p:ext uri="{BB962C8B-B14F-4D97-AF65-F5344CB8AC3E}">
        <p14:creationId xmlns:p14="http://schemas.microsoft.com/office/powerpoint/2010/main" val="1206594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55</a:t>
            </a:fld>
            <a:endParaRPr lang="en-US" dirty="0"/>
          </a:p>
        </p:txBody>
      </p:sp>
    </p:spTree>
    <p:extLst>
      <p:ext uri="{BB962C8B-B14F-4D97-AF65-F5344CB8AC3E}">
        <p14:creationId xmlns:p14="http://schemas.microsoft.com/office/powerpoint/2010/main" val="892636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56</a:t>
            </a:fld>
            <a:endParaRPr lang="en-US" dirty="0"/>
          </a:p>
        </p:txBody>
      </p:sp>
    </p:spTree>
    <p:extLst>
      <p:ext uri="{BB962C8B-B14F-4D97-AF65-F5344CB8AC3E}">
        <p14:creationId xmlns:p14="http://schemas.microsoft.com/office/powerpoint/2010/main" val="423493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rgbClr val="2178B5"/>
              </a:buClr>
              <a:buSzTx/>
              <a:buFont typeface="Arial" panose="020B0604020202020204" pitchFamily="34" charset="0"/>
              <a:buNone/>
              <a:tabLst/>
              <a:defRPr/>
            </a:pPr>
            <a:r>
              <a:rPr lang="en-US" baseline="0" dirty="0" smtClean="0"/>
              <a:t>More challenges. Organizations can change names over time </a:t>
            </a:r>
            <a:r>
              <a:rPr lang="en-US" sz="1200" baseline="0" dirty="0" smtClean="0"/>
              <a:t>and it’s o</a:t>
            </a:r>
            <a:r>
              <a:rPr lang="en-US" sz="1200" dirty="0" smtClean="0"/>
              <a:t>ften unclear when a name change represents a new organization. This example for the Vermont College of Fine Arts</a:t>
            </a:r>
            <a:r>
              <a:rPr lang="en-US" sz="1200" baseline="0" dirty="0" smtClean="0"/>
              <a:t> shows the various name changes it has undergone over its 175 years. &lt;click&gt;</a:t>
            </a:r>
          </a:p>
          <a:p>
            <a:pPr marL="0" marR="0" indent="0" algn="l" defTabSz="914400" rtl="0" eaLnBrk="1" fontAlgn="auto" latinLnBrk="0" hangingPunct="1">
              <a:lnSpc>
                <a:spcPct val="100000"/>
              </a:lnSpc>
              <a:spcBef>
                <a:spcPts val="0"/>
              </a:spcBef>
              <a:spcAft>
                <a:spcPts val="0"/>
              </a:spcAft>
              <a:buClr>
                <a:srgbClr val="2178B5"/>
              </a:buClr>
              <a:buSzTx/>
              <a:buFont typeface="Arial" panose="020B0604020202020204" pitchFamily="34" charset="0"/>
              <a:buNone/>
              <a:tabLst/>
              <a:defRPr/>
            </a:pPr>
            <a:endParaRPr lang="en-US" sz="1200" baseline="0" dirty="0" smtClean="0"/>
          </a:p>
          <a:p>
            <a:pPr>
              <a:buClr>
                <a:srgbClr val="2178B5"/>
              </a:buClr>
              <a:buFont typeface="Arial" panose="020B0604020202020204" pitchFamily="34" charset="0"/>
              <a:buNone/>
            </a:pPr>
            <a:r>
              <a:rPr lang="en-US" sz="1200" baseline="0" dirty="0" smtClean="0"/>
              <a:t>And organizations </a:t>
            </a:r>
            <a:r>
              <a:rPr lang="en-US" sz="1200" dirty="0" smtClean="0"/>
              <a:t>can have multiple departments</a:t>
            </a:r>
            <a:r>
              <a:rPr lang="en-US" sz="1200" baseline="0" dirty="0" smtClean="0"/>
              <a:t> or</a:t>
            </a:r>
            <a:r>
              <a:rPr lang="en-US" sz="1200" dirty="0" smtClean="0"/>
              <a:t> schools, which can also merge,</a:t>
            </a:r>
            <a:r>
              <a:rPr lang="en-US" sz="1200" baseline="0" dirty="0" smtClean="0"/>
              <a:t> split, or change names. Their </a:t>
            </a:r>
            <a:r>
              <a:rPr lang="en-US" sz="1200" dirty="0" smtClean="0"/>
              <a:t>hierarchies may change over time and they may</a:t>
            </a:r>
            <a:r>
              <a:rPr lang="en-US" sz="1200" baseline="0" dirty="0" smtClean="0"/>
              <a:t> have multiple hierarchies. (This is not a  real example of an organization chart but what a staff person thought the hierarchy was in practice.)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6</a:t>
            </a:fld>
            <a:endParaRPr lang="en-US" dirty="0"/>
          </a:p>
        </p:txBody>
      </p:sp>
    </p:spTree>
    <p:extLst>
      <p:ext uri="{BB962C8B-B14F-4D97-AF65-F5344CB8AC3E}">
        <p14:creationId xmlns:p14="http://schemas.microsoft.com/office/powerpoint/2010/main" val="245725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Different</a:t>
            </a:r>
            <a:r>
              <a:rPr lang="en-US" sz="1200" baseline="0" dirty="0" smtClean="0"/>
              <a:t> stakeholders can have different perspectives of an organization. For example, p</a:t>
            </a:r>
            <a:r>
              <a:rPr lang="en-US" baseline="0" dirty="0" smtClean="0"/>
              <a:t>ublishers tend to focus on the units that subscribe to their publications, which can result in uneven representation of departments or schools within a university.</a:t>
            </a:r>
            <a:endParaRPr lang="en-US" dirty="0" smtClean="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a:t>
            </a:fld>
            <a:endParaRPr lang="en-US" dirty="0"/>
          </a:p>
        </p:txBody>
      </p:sp>
    </p:spTree>
    <p:extLst>
      <p:ext uri="{BB962C8B-B14F-4D97-AF65-F5344CB8AC3E}">
        <p14:creationId xmlns:p14="http://schemas.microsoft.com/office/powerpoint/2010/main" val="363080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OCLC Research task group started meeting in September 2014,</a:t>
            </a:r>
            <a:r>
              <a:rPr lang="en-GB" baseline="0" dirty="0" smtClean="0"/>
              <a:t> and we just published our report. Our focus was on the needs for universities to control their public image and to be correctly linked to their researchers.  </a:t>
            </a:r>
          </a:p>
          <a:p>
            <a:r>
              <a:rPr lang="en-GB" baseline="0" dirty="0" smtClean="0"/>
              <a:t>We dovetailed our work with the Jisc CASRAI-UK Organisational Identifiers Working Group – the lead, Christopher Brown, is represented on the Task Force. Our report includes  examples, use cases, how ISNI addresses the challenges we identified, and an outreach document for academic administrators on the importance of organizational identifiers and the benefits of ISNI membership.</a:t>
            </a:r>
            <a:endParaRPr lang="en-GB"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8</a:t>
            </a:fld>
            <a:endParaRPr lang="en-US" dirty="0"/>
          </a:p>
        </p:txBody>
      </p:sp>
    </p:spTree>
    <p:extLst>
      <p:ext uri="{BB962C8B-B14F-4D97-AF65-F5344CB8AC3E}">
        <p14:creationId xmlns:p14="http://schemas.microsoft.com/office/powerpoint/2010/main" val="1732859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Jing</a:t>
            </a:r>
            <a:r>
              <a:rPr lang="en-US" sz="1200" b="1" kern="1200" baseline="0" dirty="0" smtClean="0">
                <a:solidFill>
                  <a:schemeClr val="tx1"/>
                </a:solidFill>
                <a:effectLst/>
                <a:latin typeface="+mn-lt"/>
                <a:ea typeface="+mn-ea"/>
                <a:cs typeface="+mn-cs"/>
              </a:rPr>
              <a:t> Wang</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the System Integration Engineer at Johns Hopkins University Libraries and has been working with various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library systems including ILS, discovery, and resource sharing systems.  She has also worked with the research networking system VIVO for two</a:t>
            </a:r>
            <a:r>
              <a:rPr lang="en-US" sz="1200" kern="1200" baseline="0" dirty="0" smtClean="0">
                <a:solidFill>
                  <a:schemeClr val="tx1"/>
                </a:solidFill>
                <a:effectLst/>
                <a:latin typeface="+mn-lt"/>
                <a:ea typeface="+mn-ea"/>
                <a:cs typeface="+mn-cs"/>
              </a:rPr>
              <a:t> years</a:t>
            </a:r>
            <a:r>
              <a:rPr lang="en-US" sz="1200" kern="1200" dirty="0" smtClean="0">
                <a:solidFill>
                  <a:schemeClr val="tx1"/>
                </a:solidFill>
                <a:effectLst/>
                <a:latin typeface="+mn-lt"/>
                <a:ea typeface="+mn-ea"/>
                <a:cs typeface="+mn-cs"/>
              </a:rPr>
              <a:t>.  Jing’s involvement with 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task group is motivated by the challenge of identity management and entity disambiguation among various independent systems within the research ecosystem.  &lt;click&gt;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Janifer </a:t>
            </a:r>
            <a:r>
              <a:rPr lang="en-US" sz="1200" b="1" kern="1200" dirty="0" err="1" smtClean="0">
                <a:solidFill>
                  <a:schemeClr val="tx1"/>
                </a:solidFill>
                <a:effectLst/>
                <a:latin typeface="+mn-lt"/>
                <a:ea typeface="+mn-ea"/>
                <a:cs typeface="+mn-cs"/>
              </a:rPr>
              <a:t>Gatenby</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works on special projects in OCLC’s Leiden office in The</a:t>
            </a:r>
            <a:r>
              <a:rPr lang="en-US" sz="1200" b="0" kern="1200" baseline="0" dirty="0" smtClean="0">
                <a:solidFill>
                  <a:schemeClr val="tx1"/>
                </a:solidFill>
                <a:effectLst/>
                <a:latin typeface="+mn-lt"/>
                <a:ea typeface="+mn-ea"/>
                <a:cs typeface="+mn-cs"/>
              </a:rPr>
              <a:t> Netherlands. Her main project has been establishing the ISNI database and system.  During her career at OCLC and previously at library automation organizations, she has contributed to library interoperability standards such as SRU, </a:t>
            </a:r>
            <a:r>
              <a:rPr lang="en-US" sz="1200" b="0" kern="1200" baseline="0" dirty="0" err="1" smtClean="0">
                <a:solidFill>
                  <a:schemeClr val="tx1"/>
                </a:solidFill>
                <a:effectLst/>
                <a:latin typeface="+mn-lt"/>
                <a:ea typeface="+mn-ea"/>
                <a:cs typeface="+mn-cs"/>
              </a:rPr>
              <a:t>openURL</a:t>
            </a:r>
            <a:r>
              <a:rPr lang="en-US" sz="1200" b="0" kern="1200" baseline="0" dirty="0" smtClean="0">
                <a:solidFill>
                  <a:schemeClr val="tx1"/>
                </a:solidFill>
                <a:effectLst/>
                <a:latin typeface="+mn-lt"/>
                <a:ea typeface="+mn-ea"/>
                <a:cs typeface="+mn-cs"/>
              </a:rPr>
              <a:t> Request Transfer Message, ISO holdings, ISO data elements, Library Registry (ISO 2146), ISNI, ISCI and Z39.50. &lt;click&gt;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Stephen Hearn </a:t>
            </a:r>
            <a:r>
              <a:rPr lang="en-US" sz="1200" kern="1200" dirty="0" smtClean="0">
                <a:solidFill>
                  <a:schemeClr val="tx1"/>
                </a:solidFill>
                <a:effectLst/>
                <a:latin typeface="+mn-lt"/>
                <a:ea typeface="+mn-ea"/>
                <a:cs typeface="+mn-cs"/>
              </a:rPr>
              <a:t>is the Metadata Strategist for the University of Minnesota Libraries and has been an advocate for embracing a broader range of sources for registered identifiers for use in cataloging.  Library authority files have contributed to the emergence of large clustered ID registries like the Virtual International Authority File and ISNI.  Stephen's involvement with the ISNI Task Group is motivated by a desire to understand the relationships between ID registries and their entity representations and to promote the use of identifiers on campus and beyond. &lt;click&gt;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Kate Byrne </a:t>
            </a:r>
            <a:r>
              <a:rPr lang="en-US" sz="1200" b="0" i="0" kern="1200" dirty="0" smtClean="0">
                <a:solidFill>
                  <a:schemeClr val="tx1"/>
                </a:solidFill>
                <a:effectLst/>
                <a:latin typeface="+mn-lt"/>
                <a:ea typeface="+mn-ea"/>
                <a:cs typeface="+mn-cs"/>
              </a:rPr>
              <a:t>is the Manager of Research Reporting at</a:t>
            </a:r>
            <a:r>
              <a:rPr lang="en-US" sz="1200" b="0" i="0" kern="1200" baseline="0" dirty="0" smtClean="0">
                <a:solidFill>
                  <a:schemeClr val="tx1"/>
                </a:solidFill>
                <a:effectLst/>
                <a:latin typeface="+mn-lt"/>
                <a:ea typeface="+mn-ea"/>
                <a:cs typeface="+mn-cs"/>
              </a:rPr>
              <a:t> UNSW Australia</a:t>
            </a:r>
            <a:r>
              <a:rPr lang="en-US" sz="1200" b="0" i="0" kern="1200" dirty="0" smtClean="0">
                <a:solidFill>
                  <a:schemeClr val="tx1"/>
                </a:solidFill>
                <a:effectLst/>
                <a:latin typeface="+mn-lt"/>
                <a:ea typeface="+mn-ea"/>
                <a:cs typeface="+mn-cs"/>
              </a:rPr>
              <a:t>, where she manages its research information management system,</a:t>
            </a:r>
            <a:r>
              <a:rPr lang="en-US" sz="1200" b="0" i="0" kern="1200" baseline="0" dirty="0" smtClean="0">
                <a:solidFill>
                  <a:schemeClr val="tx1"/>
                </a:solidFill>
                <a:effectLst/>
                <a:latin typeface="+mn-lt"/>
                <a:ea typeface="+mn-ea"/>
                <a:cs typeface="+mn-cs"/>
              </a:rPr>
              <a:t> Symplectic Elements. Her unit explores how UNSW Australia can implement and integrate emerging research support tools such </a:t>
            </a:r>
            <a:r>
              <a:rPr lang="en-AU" sz="1200" kern="1200" dirty="0" smtClean="0">
                <a:solidFill>
                  <a:schemeClr val="tx1"/>
                </a:solidFill>
                <a:effectLst/>
                <a:latin typeface="+mn-lt"/>
                <a:ea typeface="+mn-ea"/>
                <a:cs typeface="+mn-cs"/>
              </a:rPr>
              <a:t>as </a:t>
            </a:r>
            <a:r>
              <a:rPr lang="en-AU" sz="1200" kern="1200" dirty="0" err="1" smtClean="0">
                <a:solidFill>
                  <a:schemeClr val="tx1"/>
                </a:solidFill>
                <a:effectLst/>
                <a:latin typeface="+mn-lt"/>
                <a:ea typeface="+mn-ea"/>
                <a:cs typeface="+mn-cs"/>
              </a:rPr>
              <a:t>Altmetric</a:t>
            </a:r>
            <a:r>
              <a:rPr lang="en-AU" sz="1200" kern="1200" dirty="0" smtClean="0">
                <a:solidFill>
                  <a:schemeClr val="tx1"/>
                </a:solidFill>
                <a:effectLst/>
                <a:latin typeface="+mn-lt"/>
                <a:ea typeface="+mn-ea"/>
                <a:cs typeface="+mn-cs"/>
              </a:rPr>
              <a:t> for Institutions, ORCID and ISNI so that data collected can be reused for many different purposes.  She joined the task group to contribute to solving the </a:t>
            </a:r>
            <a:r>
              <a:rPr lang="en-AU" sz="1200" kern="1200" baseline="0" dirty="0" smtClean="0">
                <a:solidFill>
                  <a:schemeClr val="tx1"/>
                </a:solidFill>
                <a:effectLst/>
                <a:latin typeface="+mn-lt"/>
                <a:ea typeface="+mn-ea"/>
                <a:cs typeface="+mn-cs"/>
              </a:rPr>
              <a:t>challenges posed by unclear affiliations data in the 20,000 research publications produced by UNSW researchers each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9</a:t>
            </a:fld>
            <a:endParaRPr lang="en-US" dirty="0"/>
          </a:p>
        </p:txBody>
      </p:sp>
    </p:spTree>
    <p:extLst>
      <p:ext uri="{BB962C8B-B14F-4D97-AF65-F5344CB8AC3E}">
        <p14:creationId xmlns:p14="http://schemas.microsoft.com/office/powerpoint/2010/main" val="3070925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5/12/2016</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smtClean="0"/>
              <a:t>Integrating Researcher Identifiers into University and Library Systems </a:t>
            </a: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dirty="0"/>
          </a:p>
        </p:txBody>
      </p:sp>
    </p:spTree>
    <p:extLst>
      <p:ext uri="{BB962C8B-B14F-4D97-AF65-F5344CB8AC3E}">
        <p14:creationId xmlns:p14="http://schemas.microsoft.com/office/powerpoint/2010/main" val="294624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026" name="Picture 2" descr="C:\Documents and Settings\z3349205\Desktop\UNSWAUST_footer RGB.jpg"/>
          <p:cNvPicPr>
            <a:picLocks noChangeAspect="1" noChangeArrowheads="1"/>
          </p:cNvPicPr>
          <p:nvPr userDrawn="1"/>
        </p:nvPicPr>
        <p:blipFill>
          <a:blip r:embed="rId2" cstate="print"/>
          <a:srcRect/>
          <a:stretch>
            <a:fillRect/>
          </a:stretch>
        </p:blipFill>
        <p:spPr bwMode="auto">
          <a:xfrm>
            <a:off x="-3600" y="6229145"/>
            <a:ext cx="9147600" cy="628855"/>
          </a:xfrm>
          <a:prstGeom prst="rect">
            <a:avLst/>
          </a:prstGeom>
          <a:noFill/>
        </p:spPr>
      </p:pic>
      <p:sp>
        <p:nvSpPr>
          <p:cNvPr id="2" name="Title 1"/>
          <p:cNvSpPr>
            <a:spLocks noGrp="1"/>
          </p:cNvSpPr>
          <p:nvPr>
            <p:ph type="title"/>
          </p:nvPr>
        </p:nvSpPr>
        <p:spPr>
          <a:xfrm>
            <a:off x="457200" y="476672"/>
            <a:ext cx="8229600" cy="792088"/>
          </a:xfrm>
          <a:prstGeom prst="rect">
            <a:avLst/>
          </a:prstGeom>
        </p:spPr>
        <p:txBody>
          <a:bodyPr/>
          <a:lstStyle>
            <a:lvl1pPr algn="l">
              <a:defRPr sz="3000" baseline="0">
                <a:latin typeface="+mj-lt"/>
                <a:cs typeface="Microsoft Sans Serif"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457200" y="1484784"/>
            <a:ext cx="8229600" cy="4320480"/>
          </a:xfrm>
          <a:prstGeom prst="rect">
            <a:avLst/>
          </a:prstGeom>
        </p:spPr>
        <p:txBody>
          <a:bodyPr/>
          <a:lstStyle>
            <a:lvl1pPr>
              <a:buFont typeface="Arial" pitchFamily="34" charset="0"/>
              <a:buChar char="•"/>
              <a:defRPr sz="1400" baseline="0">
                <a:latin typeface="+mn-lt"/>
                <a:cs typeface="Microsoft Sans Serif" pitchFamily="34" charset="0"/>
              </a:defRPr>
            </a:lvl1pPr>
            <a:lvl2pPr>
              <a:defRPr sz="1400"/>
            </a:lvl2pPr>
            <a:lvl3pPr>
              <a:buFont typeface="Courier New" pitchFamily="49" charset="0"/>
              <a:buChar char="o"/>
              <a:defRPr sz="1400"/>
            </a:lvl3pPr>
            <a:lvl4pPr>
              <a:buFont typeface="Wingdings" pitchFamily="2" charset="2"/>
              <a:buChar cha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Tree>
    <p:extLst>
      <p:ext uri="{BB962C8B-B14F-4D97-AF65-F5344CB8AC3E}">
        <p14:creationId xmlns:p14="http://schemas.microsoft.com/office/powerpoint/2010/main" val="374001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93BC21B-894E-AB42-B567-820E81E1B58F}" type="datetimeFigureOut">
              <a:rPr lang="en-US" smtClean="0"/>
              <a:pPr/>
              <a:t>5/12/2016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a:prstGeom prst="rect">
            <a:avLst/>
          </a:prstGeom>
        </p:spPr>
        <p:txBody>
          <a:bodyPr lIns="457200" tIns="457200" rIns="457200" bIns="457200" anchor="ctr">
            <a:noAutofit/>
          </a:bodyPr>
          <a:lstStyle>
            <a:lvl1pPr marL="0" indent="0" algn="ctr">
              <a:lnSpc>
                <a:spcPct val="100000"/>
              </a:lnSpc>
              <a:spcBef>
                <a:spcPts val="900"/>
              </a:spcBef>
              <a:buNone/>
              <a:defRPr sz="6000">
                <a:gradFill flip="none" rotWithShape="1">
                  <a:gsLst>
                    <a:gs pos="0">
                      <a:schemeClr val="accent1">
                        <a:lumMod val="75000"/>
                      </a:schemeClr>
                    </a:gs>
                    <a:gs pos="100000">
                      <a:schemeClr val="accent1"/>
                    </a:gs>
                  </a:gsLst>
                  <a:lin ang="16200000" scaled="0"/>
                  <a:tileRect/>
                </a:gradFill>
              </a:defRPr>
            </a:lvl1pPr>
            <a:lvl2pPr algn="ctr">
              <a:buNone/>
              <a:defRPr sz="6600">
                <a:solidFill>
                  <a:schemeClr val="bg1"/>
                </a:solidFill>
              </a:defRPr>
            </a:lvl2pPr>
            <a:lvl3pPr algn="ctr">
              <a:buNone/>
              <a:defRPr sz="6600">
                <a:solidFill>
                  <a:schemeClr val="bg1"/>
                </a:solidFill>
              </a:defRPr>
            </a:lvl3pPr>
            <a:lvl4pPr algn="ctr">
              <a:buNone/>
              <a:defRPr sz="6600">
                <a:solidFill>
                  <a:schemeClr val="bg1"/>
                </a:solidFill>
              </a:defRPr>
            </a:lvl4pPr>
            <a:lvl5pPr algn="ctr">
              <a:buNone/>
              <a:defRPr sz="66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3273933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F8FC4B-A6E5-462E-BDAA-01AD7120DDAA}" type="datetimeFigureOut">
              <a:rPr lang="en-AU" smtClean="0"/>
              <a:t>12/05/2016</a:t>
            </a:fld>
            <a:endParaRPr lang="en-AU"/>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663F601-2B67-4805-84E9-F306EDACB599}" type="slidenum">
              <a:rPr lang="en-AU" smtClean="0"/>
              <a:t>‹#›</a:t>
            </a:fld>
            <a:endParaRPr lang="en-AU"/>
          </a:p>
        </p:txBody>
      </p:sp>
    </p:spTree>
    <p:extLst>
      <p:ext uri="{BB962C8B-B14F-4D97-AF65-F5344CB8AC3E}">
        <p14:creationId xmlns:p14="http://schemas.microsoft.com/office/powerpoint/2010/main" val="102123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F8FC4B-A6E5-462E-BDAA-01AD7120DDAA}" type="datetimeFigureOut">
              <a:rPr lang="en-AU" smtClean="0"/>
              <a:t>12/05/2016</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63F601-2B67-4805-84E9-F306EDACB599}" type="slidenum">
              <a:rPr lang="en-AU" smtClean="0"/>
              <a:t>‹#›</a:t>
            </a:fld>
            <a:endParaRPr lang="en-AU"/>
          </a:p>
        </p:txBody>
      </p:sp>
    </p:spTree>
    <p:extLst>
      <p:ext uri="{BB962C8B-B14F-4D97-AF65-F5344CB8AC3E}">
        <p14:creationId xmlns:p14="http://schemas.microsoft.com/office/powerpoint/2010/main" val="180097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sp>
        <p:nvSpPr>
          <p:cNvPr id="19" name="Rectangle 18"/>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smtClean="0">
                <a:solidFill>
                  <a:schemeClr val="bg1"/>
                </a:solidFill>
                <a:latin typeface="+mj-lt"/>
              </a:rPr>
              <a:t>Together we make breakthroughs</a:t>
            </a:r>
            <a:r>
              <a:rPr lang="en-US" sz="2000" b="1" baseline="0" dirty="0" smtClean="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6.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57.png"/><Relationship Id="rId4" Type="http://schemas.openxmlformats.org/officeDocument/2006/relationships/image" Target="../media/image44.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hyperlink" Target="https://creativecommons.org/licenses/by/4.0/legalcod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creativecommons.org/licenses/by/4.0/legalco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hyperlink" Target="https://creativecommons.org/licenses/by/4.0/legalcod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id.loc.gov/authorities/names/n79006591"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wikidata.org/wiki/Q49108" TargetMode="External"/><Relationship Id="rId5" Type="http://schemas.openxmlformats.org/officeDocument/2006/relationships/hyperlink" Target="http://viaf.org/viaf/13426768" TargetMode="External"/><Relationship Id="rId4" Type="http://schemas.openxmlformats.org/officeDocument/2006/relationships/hyperlink" Target="isni.org/isni/000000012341278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hyperlink" Target="https://creativecommons.org/licenses/by/4.0/legalco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creativecommons.org/licenses/by/4.0/legalcod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96.pn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97.png"/><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xml"/><Relationship Id="rId1" Type="http://schemas.openxmlformats.org/officeDocument/2006/relationships/tags" Target="../tags/tag7.xml"/><Relationship Id="rId5" Type="http://schemas.openxmlformats.org/officeDocument/2006/relationships/image" Target="../media/image99.png"/><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0.emf"/><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1.jpe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1.xml"/><Relationship Id="rId1" Type="http://schemas.openxmlformats.org/officeDocument/2006/relationships/tags" Target="../tags/tag9.xml"/><Relationship Id="rId5" Type="http://schemas.openxmlformats.org/officeDocument/2006/relationships/image" Target="../media/image99.png"/><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hyperlink" Target="http://www.oclc.org/content/dam/research/publications/2016/oclcresearch-organizational-identifiers-and-isni-2016.pdf" TargetMode="External"/><Relationship Id="rId7" Type="http://schemas.openxmlformats.org/officeDocument/2006/relationships/hyperlink" Target="http://repository.jisc.ac.uk/5853/1/Review-of-orgIDs-usecases-clax.pdf"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jisccasraipilot.jiscinvolve.org/wp/2015/03/06/organisational-identifiers-working-group-outputs-and-update/" TargetMode="External"/><Relationship Id="rId5" Type="http://schemas.openxmlformats.org/officeDocument/2006/relationships/hyperlink" Target="http://www.oclc.org/research/publications/library/2014/oclcresearch-registering-researchers-2014-overview.html" TargetMode="External"/><Relationship Id="rId4" Type="http://schemas.openxmlformats.org/officeDocument/2006/relationships/hyperlink" Target="http://isni.org/"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mailto:kate.byrne@unsw.edu.au" TargetMode="External"/><Relationship Id="rId3" Type="http://schemas.openxmlformats.org/officeDocument/2006/relationships/hyperlink" Target="mailto:smithyok@oclc.org" TargetMode="External"/><Relationship Id="rId7" Type="http://schemas.openxmlformats.org/officeDocument/2006/relationships/hyperlink" Target="mailto:s-hear@umn.edu"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hyperlink" Target="mailto:Janifer.Gatenby@oclc.org" TargetMode="External"/><Relationship Id="rId5" Type="http://schemas.openxmlformats.org/officeDocument/2006/relationships/hyperlink" Target="mailto:jwang40@jhu.edu" TargetMode="External"/><Relationship Id="rId4" Type="http://schemas.openxmlformats.org/officeDocument/2006/relationships/image" Target="../media/image104.png"/><Relationship Id="rId9"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34000" r="-34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271" y="1606694"/>
            <a:ext cx="3059299" cy="815608"/>
          </a:xfrm>
        </p:spPr>
        <p:txBody>
          <a:bodyPr/>
          <a:lstStyle/>
          <a:p>
            <a:r>
              <a:rPr lang="en-US" dirty="0" smtClean="0"/>
              <a:t>OCLC Research Webinar</a:t>
            </a:r>
          </a:p>
          <a:p>
            <a:r>
              <a:rPr lang="en-US" dirty="0" smtClean="0"/>
              <a:t>9 May 2016</a:t>
            </a:r>
          </a:p>
        </p:txBody>
      </p:sp>
      <p:sp>
        <p:nvSpPr>
          <p:cNvPr id="3" name="Text Placeholder 2"/>
          <p:cNvSpPr>
            <a:spLocks noGrp="1"/>
          </p:cNvSpPr>
          <p:nvPr>
            <p:ph type="body" sz="quarter" idx="16"/>
          </p:nvPr>
        </p:nvSpPr>
        <p:spPr>
          <a:xfrm>
            <a:off x="657255" y="2581462"/>
            <a:ext cx="8250621" cy="1552128"/>
          </a:xfrm>
          <a:solidFill>
            <a:schemeClr val="bg1"/>
          </a:solidFill>
        </p:spPr>
        <p:txBody>
          <a:bodyPr>
            <a:noAutofit/>
          </a:bodyPr>
          <a:lstStyle/>
          <a:p>
            <a:pPr algn="ctr"/>
            <a:r>
              <a:rPr lang="en-US" sz="3200" dirty="0" smtClean="0">
                <a:solidFill>
                  <a:srgbClr val="1F497D"/>
                </a:solidFill>
                <a:latin typeface="+mj-lt"/>
                <a:sym typeface="Symbol"/>
              </a:rPr>
              <a:t>Addressing the Challenges with Organizational Identifiers and ISNI</a:t>
            </a:r>
            <a:endParaRPr lang="en-US" sz="3200" dirty="0">
              <a:solidFill>
                <a:srgbClr val="1F497D"/>
              </a:solidFill>
              <a:latin typeface="+mj-lt"/>
              <a:sym typeface="Symbol"/>
            </a:endParaRPr>
          </a:p>
          <a:p>
            <a:endParaRPr lang="en-US" sz="3200" dirty="0">
              <a:latin typeface="+mj-lt"/>
            </a:endParaRPr>
          </a:p>
        </p:txBody>
      </p:sp>
      <p:sp>
        <p:nvSpPr>
          <p:cNvPr id="4" name="Text Placeholder 3"/>
          <p:cNvSpPr>
            <a:spLocks noGrp="1"/>
          </p:cNvSpPr>
          <p:nvPr>
            <p:ph type="body" sz="quarter" idx="17"/>
          </p:nvPr>
        </p:nvSpPr>
        <p:spPr>
          <a:xfrm>
            <a:off x="970405" y="4343001"/>
            <a:ext cx="5098640" cy="2246769"/>
          </a:xfrm>
        </p:spPr>
        <p:txBody>
          <a:bodyPr/>
          <a:lstStyle/>
          <a:p>
            <a:r>
              <a:rPr lang="en-US" dirty="0" smtClean="0"/>
              <a:t>Karen Smith-Yoshimura, </a:t>
            </a:r>
            <a:r>
              <a:rPr lang="en-US" b="0" dirty="0" smtClean="0"/>
              <a:t>OCLC Research</a:t>
            </a:r>
          </a:p>
          <a:p>
            <a:r>
              <a:rPr lang="en-US" dirty="0" smtClean="0"/>
              <a:t>Jing Wang, </a:t>
            </a:r>
            <a:r>
              <a:rPr lang="en-US" b="0" dirty="0" smtClean="0"/>
              <a:t>Johns Hopkins University</a:t>
            </a:r>
          </a:p>
          <a:p>
            <a:r>
              <a:rPr lang="en-US" dirty="0" smtClean="0"/>
              <a:t>Janifer </a:t>
            </a:r>
            <a:r>
              <a:rPr lang="en-US" dirty="0" err="1" smtClean="0"/>
              <a:t>Gatenby</a:t>
            </a:r>
            <a:r>
              <a:rPr lang="en-US" dirty="0" smtClean="0"/>
              <a:t>,</a:t>
            </a:r>
            <a:r>
              <a:rPr lang="en-US" b="0" dirty="0" smtClean="0"/>
              <a:t> OCLC</a:t>
            </a:r>
          </a:p>
          <a:p>
            <a:r>
              <a:rPr lang="en-US" dirty="0" smtClean="0"/>
              <a:t>Stephen Hearn, </a:t>
            </a:r>
            <a:r>
              <a:rPr lang="en-US" b="0" dirty="0" smtClean="0"/>
              <a:t>University of Minnesota</a:t>
            </a:r>
          </a:p>
          <a:p>
            <a:r>
              <a:rPr lang="en-US" dirty="0" smtClean="0"/>
              <a:t>Kate Byrne,</a:t>
            </a:r>
            <a:r>
              <a:rPr lang="en-US" b="0" dirty="0" smtClean="0"/>
              <a:t> UNSW Australia</a:t>
            </a:r>
            <a:endParaRPr lang="en-US" dirty="0"/>
          </a:p>
          <a:p>
            <a:endParaRPr lang="en-US" dirty="0"/>
          </a:p>
        </p:txBody>
      </p:sp>
      <p:sp>
        <p:nvSpPr>
          <p:cNvPr id="7" name="TextBox 6"/>
          <p:cNvSpPr txBox="1"/>
          <p:nvPr/>
        </p:nvSpPr>
        <p:spPr>
          <a:xfrm>
            <a:off x="6726477" y="4723224"/>
            <a:ext cx="1709122" cy="400110"/>
          </a:xfrm>
          <a:prstGeom prst="rect">
            <a:avLst/>
          </a:prstGeom>
          <a:noFill/>
        </p:spPr>
        <p:txBody>
          <a:bodyPr wrap="none" rtlCol="0">
            <a:spAutoFit/>
          </a:bodyPr>
          <a:lstStyle/>
          <a:p>
            <a:r>
              <a:rPr lang="en-US" sz="2000" b="1" dirty="0" smtClean="0"/>
              <a:t>#</a:t>
            </a:r>
            <a:r>
              <a:rPr lang="en-US" sz="2000" b="1" dirty="0" err="1" smtClean="0"/>
              <a:t>orgidreport</a:t>
            </a:r>
            <a:endParaRPr lang="en-US" sz="2000" b="1" dirty="0"/>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78" b="2478"/>
          <a:stretch>
            <a:fillRect/>
          </a:stretch>
        </p:blipFill>
        <p:spPr/>
      </p:pic>
      <p:sp>
        <p:nvSpPr>
          <p:cNvPr id="3" name="Text Placeholder 2"/>
          <p:cNvSpPr>
            <a:spLocks noGrp="1"/>
          </p:cNvSpPr>
          <p:nvPr>
            <p:ph type="body" sz="quarter" idx="12"/>
          </p:nvPr>
        </p:nvSpPr>
        <p:spPr/>
        <p:txBody>
          <a:bodyPr/>
          <a:lstStyle/>
          <a:p>
            <a:r>
              <a:rPr lang="en-US" dirty="0" smtClean="0"/>
              <a:t>Use cases</a:t>
            </a:r>
            <a:endParaRPr lang="en-US" dirty="0"/>
          </a:p>
        </p:txBody>
      </p:sp>
      <p:sp>
        <p:nvSpPr>
          <p:cNvPr id="4" name="Text Placeholder 3"/>
          <p:cNvSpPr>
            <a:spLocks noGrp="1"/>
          </p:cNvSpPr>
          <p:nvPr>
            <p:ph type="body" sz="quarter" idx="13"/>
          </p:nvPr>
        </p:nvSpPr>
        <p:spPr/>
        <p:txBody>
          <a:bodyPr/>
          <a:lstStyle/>
          <a:p>
            <a:r>
              <a:rPr lang="en-US" dirty="0" smtClean="0"/>
              <a:t>Jing Wang</a:t>
            </a:r>
            <a:endParaRPr lang="en-US" dirty="0"/>
          </a:p>
        </p:txBody>
      </p:sp>
      <p:sp>
        <p:nvSpPr>
          <p:cNvPr id="5" name="Text Placeholder 4"/>
          <p:cNvSpPr>
            <a:spLocks noGrp="1"/>
          </p:cNvSpPr>
          <p:nvPr>
            <p:ph type="body" sz="quarter" idx="15"/>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150" y="4141474"/>
            <a:ext cx="2574640" cy="1655284"/>
          </a:xfrm>
          <a:prstGeom prst="rect">
            <a:avLst/>
          </a:prstGeom>
        </p:spPr>
      </p:pic>
      <p:pic>
        <p:nvPicPr>
          <p:cNvPr id="2" name="Picture 1"/>
          <p:cNvPicPr>
            <a:picLocks noChangeAspect="1"/>
          </p:cNvPicPr>
          <p:nvPr/>
        </p:nvPicPr>
        <p:blipFill>
          <a:blip r:embed="rId4"/>
          <a:stretch>
            <a:fillRect/>
          </a:stretch>
        </p:blipFill>
        <p:spPr>
          <a:xfrm>
            <a:off x="0" y="4789084"/>
            <a:ext cx="2936088" cy="860830"/>
          </a:xfrm>
          <a:prstGeom prst="rect">
            <a:avLst/>
          </a:prstGeom>
        </p:spPr>
      </p:pic>
    </p:spTree>
    <p:extLst>
      <p:ext uri="{BB962C8B-B14F-4D97-AF65-F5344CB8AC3E}">
        <p14:creationId xmlns:p14="http://schemas.microsoft.com/office/powerpoint/2010/main" val="154152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802" y="425669"/>
            <a:ext cx="8881076" cy="793046"/>
          </a:xfrm>
        </p:spPr>
        <p:txBody>
          <a:bodyPr/>
          <a:lstStyle/>
          <a:p>
            <a:pPr algn="l"/>
            <a:r>
              <a:rPr lang="en-US" sz="3600" dirty="0"/>
              <a:t>U</a:t>
            </a:r>
            <a:r>
              <a:rPr lang="en-US" sz="3600" dirty="0" smtClean="0"/>
              <a:t>se cases and examples</a:t>
            </a:r>
            <a:endParaRPr lang="en-US" sz="3600"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2" y="1424479"/>
            <a:ext cx="8978546" cy="47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157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04800"/>
            <a:ext cx="3763144" cy="566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908720"/>
            <a:ext cx="4536504" cy="518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002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05"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1" y="3610109"/>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53" y="3733224"/>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1545" y="2851396"/>
            <a:ext cx="906062"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495874" y="4217367"/>
            <a:ext cx="1959104" cy="48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7576" y="3280461"/>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1509" y="3798049"/>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8000978" y="5294451"/>
            <a:ext cx="748570" cy="400110"/>
          </a:xfrm>
          <a:prstGeom prst="rect">
            <a:avLst/>
          </a:prstGeom>
          <a:noFill/>
        </p:spPr>
        <p:txBody>
          <a:bodyPr wrap="square" rtlCol="0">
            <a:spAutoFit/>
          </a:bodyPr>
          <a:lstStyle/>
          <a:p>
            <a:pPr algn="ctr"/>
            <a:r>
              <a:rPr lang="en-AU" sz="1000" dirty="0"/>
              <a:t>Academic Institution</a:t>
            </a:r>
          </a:p>
        </p:txBody>
      </p:sp>
      <p:sp>
        <p:nvSpPr>
          <p:cNvPr id="64" name="Rectangle 63"/>
          <p:cNvSpPr/>
          <p:nvPr/>
        </p:nvSpPr>
        <p:spPr>
          <a:xfrm>
            <a:off x="5447644"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Aggregate the scholarly output of all my institution and selected subset</a:t>
            </a:r>
            <a:endParaRPr lang="en-AU" sz="1200" b="1" dirty="0">
              <a:solidFill>
                <a:schemeClr val="tx1"/>
              </a:solidFill>
            </a:endParaRPr>
          </a:p>
        </p:txBody>
      </p:sp>
      <p:cxnSp>
        <p:nvCxnSpPr>
          <p:cNvPr id="26" name="Straight Connector 25"/>
          <p:cNvCxnSpPr>
            <a:stCxn id="16" idx="3"/>
            <a:endCxn id="93" idx="1"/>
          </p:cNvCxnSpPr>
          <p:nvPr/>
        </p:nvCxnSpPr>
        <p:spPr>
          <a:xfrm>
            <a:off x="7454978" y="4458449"/>
            <a:ext cx="632436" cy="5977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stCxn id="64" idx="3"/>
            <a:endCxn id="93" idx="1"/>
          </p:cNvCxnSpPr>
          <p:nvPr/>
        </p:nvCxnSpPr>
        <p:spPr>
          <a:xfrm flipV="1">
            <a:off x="7454977" y="5056171"/>
            <a:ext cx="632437" cy="512027"/>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953674" y="3339959"/>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 in publication</a:t>
            </a:r>
            <a:endParaRPr lang="en-AU" sz="1200" b="1" dirty="0">
              <a:solidFill>
                <a:schemeClr val="tx1"/>
              </a:solidFill>
            </a:endParaRPr>
          </a:p>
        </p:txBody>
      </p:sp>
      <p:cxnSp>
        <p:nvCxnSpPr>
          <p:cNvPr id="45" name="Straight Connector 44"/>
          <p:cNvCxnSpPr>
            <a:stCxn id="70" idx="1"/>
            <a:endCxn id="1030" idx="3"/>
          </p:cNvCxnSpPr>
          <p:nvPr/>
        </p:nvCxnSpPr>
        <p:spPr>
          <a:xfrm flipH="1">
            <a:off x="981951" y="3631360"/>
            <a:ext cx="971723" cy="297313"/>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591053" y="1392920"/>
            <a:ext cx="869184"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1953674" y="807522"/>
            <a:ext cx="1873124" cy="8327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662689" y="5168958"/>
            <a:ext cx="670206"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2" name="Rectangle 81"/>
          <p:cNvSpPr/>
          <p:nvPr/>
        </p:nvSpPr>
        <p:spPr>
          <a:xfrm>
            <a:off x="5580112" y="3176385"/>
            <a:ext cx="1874865"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Add identifiers to authority records</a:t>
            </a:r>
            <a:endParaRPr lang="en-AU" sz="1200" b="1" dirty="0">
              <a:solidFill>
                <a:schemeClr val="tx1"/>
              </a:solidFill>
            </a:endParaRPr>
          </a:p>
        </p:txBody>
      </p:sp>
      <p:sp>
        <p:nvSpPr>
          <p:cNvPr id="83" name="Rectangle 82"/>
          <p:cNvSpPr/>
          <p:nvPr/>
        </p:nvSpPr>
        <p:spPr>
          <a:xfrm>
            <a:off x="1953674" y="500658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53674" y="2575460"/>
            <a:ext cx="1751671" cy="586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495873" y="2198899"/>
            <a:ext cx="1959104" cy="648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314" y="2215164"/>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94769" y="2746187"/>
            <a:ext cx="786625" cy="400110"/>
          </a:xfrm>
          <a:prstGeom prst="rect">
            <a:avLst/>
          </a:prstGeom>
          <a:noFill/>
        </p:spPr>
        <p:txBody>
          <a:bodyPr wrap="square" rtlCol="0">
            <a:spAutoFit/>
          </a:bodyPr>
          <a:lstStyle/>
          <a:p>
            <a:pPr algn="ctr"/>
            <a:r>
              <a:rPr lang="en-AU" sz="1000" dirty="0" smtClean="0"/>
              <a:t>Software developer</a:t>
            </a:r>
            <a:endParaRPr lang="en-AU" sz="1000" dirty="0"/>
          </a:p>
        </p:txBody>
      </p:sp>
      <p:cxnSp>
        <p:nvCxnSpPr>
          <p:cNvPr id="91" name="Straight Connector 90"/>
          <p:cNvCxnSpPr>
            <a:stCxn id="86" idx="1"/>
            <a:endCxn id="85" idx="3"/>
          </p:cNvCxnSpPr>
          <p:nvPr/>
        </p:nvCxnSpPr>
        <p:spPr>
          <a:xfrm flipH="1">
            <a:off x="7454977" y="2482770"/>
            <a:ext cx="695337" cy="40283"/>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82" idx="3"/>
          </p:cNvCxnSpPr>
          <p:nvPr/>
        </p:nvCxnSpPr>
        <p:spPr>
          <a:xfrm flipH="1" flipV="1">
            <a:off x="7454977" y="3461373"/>
            <a:ext cx="702599" cy="79432"/>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5495873" y="1050578"/>
            <a:ext cx="1959104" cy="589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7935785" y="1631290"/>
            <a:ext cx="922349" cy="400110"/>
          </a:xfrm>
          <a:prstGeom prst="rect">
            <a:avLst/>
          </a:prstGeom>
          <a:noFill/>
        </p:spPr>
        <p:txBody>
          <a:bodyPr wrap="square" rtlCol="0">
            <a:spAutoFit/>
          </a:bodyPr>
          <a:lstStyle/>
          <a:p>
            <a:pPr algn="ctr"/>
            <a:r>
              <a:rPr lang="en-AU" sz="1000" dirty="0" smtClean="0"/>
              <a:t>Repository manager </a:t>
            </a:r>
            <a:endParaRPr lang="en-AU" sz="1000" dirty="0"/>
          </a:p>
        </p:txBody>
      </p:sp>
      <p:cxnSp>
        <p:nvCxnSpPr>
          <p:cNvPr id="34" name="Straight Connector 33"/>
          <p:cNvCxnSpPr>
            <a:stCxn id="1027" idx="3"/>
            <a:endCxn id="84" idx="1"/>
          </p:cNvCxnSpPr>
          <p:nvPr/>
        </p:nvCxnSpPr>
        <p:spPr>
          <a:xfrm>
            <a:off x="1139101" y="2575459"/>
            <a:ext cx="814573" cy="293260"/>
          </a:xfrm>
          <a:prstGeom prst="line">
            <a:avLst/>
          </a:prstGeom>
        </p:spPr>
        <p:style>
          <a:lnRef idx="3">
            <a:schemeClr val="accent1"/>
          </a:lnRef>
          <a:fillRef idx="0">
            <a:schemeClr val="accent1"/>
          </a:fillRef>
          <a:effectRef idx="2">
            <a:schemeClr val="accent1"/>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7935785" y="1032085"/>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953674" y="5792398"/>
            <a:ext cx="1585173" cy="69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58" name="Rectangle 57"/>
          <p:cNvSpPr/>
          <p:nvPr/>
        </p:nvSpPr>
        <p:spPr>
          <a:xfrm>
            <a:off x="1953674" y="1831345"/>
            <a:ext cx="2043194" cy="64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Ensure all my output is accurately attributed to me</a:t>
            </a:r>
            <a:endParaRPr lang="en-AU" sz="1200" b="1" dirty="0">
              <a:solidFill>
                <a:schemeClr val="tx1"/>
              </a:solidFill>
            </a:endParaRPr>
          </a:p>
        </p:txBody>
      </p:sp>
      <p:sp>
        <p:nvSpPr>
          <p:cNvPr id="88" name="Rectangle 87"/>
          <p:cNvSpPr/>
          <p:nvPr/>
        </p:nvSpPr>
        <p:spPr>
          <a:xfrm>
            <a:off x="1953674" y="4224569"/>
            <a:ext cx="1682222" cy="467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617771" y="4613815"/>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03" y="5657355"/>
            <a:ext cx="609786" cy="62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8087414" y="4800782"/>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p:cNvCxnSpPr>
            <a:stCxn id="1027" idx="3"/>
            <a:endCxn id="58" idx="1"/>
          </p:cNvCxnSpPr>
          <p:nvPr/>
        </p:nvCxnSpPr>
        <p:spPr>
          <a:xfrm flipV="1">
            <a:off x="1139101" y="2151893"/>
            <a:ext cx="814573" cy="42356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6" name="Straight Connector 1035"/>
          <p:cNvCxnSpPr>
            <a:stCxn id="90" idx="3"/>
            <a:endCxn id="88" idx="1"/>
          </p:cNvCxnSpPr>
          <p:nvPr/>
        </p:nvCxnSpPr>
        <p:spPr>
          <a:xfrm flipV="1">
            <a:off x="1233375" y="4458449"/>
            <a:ext cx="720299" cy="4220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233375" y="4880483"/>
            <a:ext cx="720299" cy="33781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a:stCxn id="1030" idx="3"/>
            <a:endCxn id="88" idx="1"/>
          </p:cNvCxnSpPr>
          <p:nvPr/>
        </p:nvCxnSpPr>
        <p:spPr>
          <a:xfrm>
            <a:off x="981951" y="3928673"/>
            <a:ext cx="971723" cy="5297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1258589" y="5970877"/>
            <a:ext cx="695085" cy="1675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8" name="Straight Connector 1047"/>
          <p:cNvCxnSpPr>
            <a:stCxn id="114" idx="3"/>
            <a:endCxn id="49" idx="1"/>
          </p:cNvCxnSpPr>
          <p:nvPr/>
        </p:nvCxnSpPr>
        <p:spPr>
          <a:xfrm flipV="1">
            <a:off x="7454977" y="1331688"/>
            <a:ext cx="480808" cy="13713"/>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544" y="1032085"/>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058" y="948904"/>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084246" y="1052758"/>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1453465" y="1223873"/>
            <a:ext cx="500209" cy="39114"/>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p:cNvSpPr txBox="1"/>
          <p:nvPr/>
        </p:nvSpPr>
        <p:spPr>
          <a:xfrm>
            <a:off x="610981" y="6284399"/>
            <a:ext cx="670206" cy="400110"/>
          </a:xfrm>
          <a:prstGeom prst="rect">
            <a:avLst/>
          </a:prstGeom>
          <a:noFill/>
        </p:spPr>
        <p:txBody>
          <a:bodyPr wrap="square" rtlCol="0">
            <a:spAutoFit/>
          </a:bodyPr>
          <a:lstStyle/>
          <a:p>
            <a:pPr algn="ctr"/>
            <a:r>
              <a:rPr lang="en-AU" sz="1000" dirty="0" smtClean="0"/>
              <a:t>Right agency</a:t>
            </a:r>
            <a:endParaRPr lang="en-AU" sz="1000" dirty="0"/>
          </a:p>
        </p:txBody>
      </p:sp>
    </p:spTree>
    <p:extLst>
      <p:ext uri="{BB962C8B-B14F-4D97-AF65-F5344CB8AC3E}">
        <p14:creationId xmlns:p14="http://schemas.microsoft.com/office/powerpoint/2010/main" val="2844182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05"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1" y="3610109"/>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53" y="3733224"/>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1545" y="2851396"/>
            <a:ext cx="906062"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495874" y="4217367"/>
            <a:ext cx="1959104" cy="48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7576" y="3280461"/>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1509" y="3798049"/>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8000978" y="5294451"/>
            <a:ext cx="748570" cy="400110"/>
          </a:xfrm>
          <a:prstGeom prst="rect">
            <a:avLst/>
          </a:prstGeom>
          <a:noFill/>
        </p:spPr>
        <p:txBody>
          <a:bodyPr wrap="square" rtlCol="0">
            <a:spAutoFit/>
          </a:bodyPr>
          <a:lstStyle/>
          <a:p>
            <a:pPr algn="ctr"/>
            <a:r>
              <a:rPr lang="en-AU" sz="1000" dirty="0"/>
              <a:t>Academic Institution</a:t>
            </a:r>
          </a:p>
        </p:txBody>
      </p:sp>
      <p:sp>
        <p:nvSpPr>
          <p:cNvPr id="64" name="Rectangle 63"/>
          <p:cNvSpPr/>
          <p:nvPr/>
        </p:nvSpPr>
        <p:spPr>
          <a:xfrm>
            <a:off x="5447644"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Aggregate the scholarly output of all my institution and selected subset</a:t>
            </a:r>
            <a:endParaRPr lang="en-AU" sz="1200" b="1" dirty="0">
              <a:solidFill>
                <a:schemeClr val="tx1"/>
              </a:solidFill>
            </a:endParaRPr>
          </a:p>
        </p:txBody>
      </p:sp>
      <p:cxnSp>
        <p:nvCxnSpPr>
          <p:cNvPr id="26" name="Straight Connector 25"/>
          <p:cNvCxnSpPr>
            <a:stCxn id="16" idx="3"/>
            <a:endCxn id="93" idx="1"/>
          </p:cNvCxnSpPr>
          <p:nvPr/>
        </p:nvCxnSpPr>
        <p:spPr>
          <a:xfrm>
            <a:off x="7454978" y="4458449"/>
            <a:ext cx="632436" cy="5977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stCxn id="64" idx="3"/>
            <a:endCxn id="93" idx="1"/>
          </p:cNvCxnSpPr>
          <p:nvPr/>
        </p:nvCxnSpPr>
        <p:spPr>
          <a:xfrm flipV="1">
            <a:off x="7454977" y="5056171"/>
            <a:ext cx="632437" cy="512027"/>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953674" y="3339959"/>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 in publication</a:t>
            </a:r>
            <a:endParaRPr lang="en-AU" sz="1200" b="1" dirty="0">
              <a:solidFill>
                <a:schemeClr val="tx1"/>
              </a:solidFill>
            </a:endParaRPr>
          </a:p>
        </p:txBody>
      </p:sp>
      <p:cxnSp>
        <p:nvCxnSpPr>
          <p:cNvPr id="45" name="Straight Connector 44"/>
          <p:cNvCxnSpPr>
            <a:stCxn id="70" idx="1"/>
            <a:endCxn id="1030" idx="3"/>
          </p:cNvCxnSpPr>
          <p:nvPr/>
        </p:nvCxnSpPr>
        <p:spPr>
          <a:xfrm flipH="1">
            <a:off x="981951" y="3631360"/>
            <a:ext cx="971723" cy="297313"/>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591053" y="1392920"/>
            <a:ext cx="869184"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1953674" y="807522"/>
            <a:ext cx="1873124" cy="8327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662689" y="5168958"/>
            <a:ext cx="670206"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2" name="Rectangle 81"/>
          <p:cNvSpPr/>
          <p:nvPr/>
        </p:nvSpPr>
        <p:spPr>
          <a:xfrm>
            <a:off x="5580112" y="3176385"/>
            <a:ext cx="1874865"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Add identifiers to authority records</a:t>
            </a:r>
            <a:endParaRPr lang="en-AU" sz="1200" b="1" dirty="0">
              <a:solidFill>
                <a:schemeClr val="tx1"/>
              </a:solidFill>
            </a:endParaRPr>
          </a:p>
        </p:txBody>
      </p:sp>
      <p:sp>
        <p:nvSpPr>
          <p:cNvPr id="83" name="Rectangle 82"/>
          <p:cNvSpPr/>
          <p:nvPr/>
        </p:nvSpPr>
        <p:spPr>
          <a:xfrm>
            <a:off x="1953674" y="500658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53674" y="2575460"/>
            <a:ext cx="1751671" cy="586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495873" y="2198899"/>
            <a:ext cx="1959104" cy="648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314" y="2215164"/>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94769" y="2746187"/>
            <a:ext cx="786625" cy="400110"/>
          </a:xfrm>
          <a:prstGeom prst="rect">
            <a:avLst/>
          </a:prstGeom>
          <a:noFill/>
        </p:spPr>
        <p:txBody>
          <a:bodyPr wrap="square" rtlCol="0">
            <a:spAutoFit/>
          </a:bodyPr>
          <a:lstStyle/>
          <a:p>
            <a:pPr algn="ctr"/>
            <a:r>
              <a:rPr lang="en-AU" sz="1000" dirty="0" smtClean="0"/>
              <a:t>Software developer</a:t>
            </a:r>
            <a:endParaRPr lang="en-AU" sz="1000" dirty="0"/>
          </a:p>
        </p:txBody>
      </p:sp>
      <p:cxnSp>
        <p:nvCxnSpPr>
          <p:cNvPr id="91" name="Straight Connector 90"/>
          <p:cNvCxnSpPr>
            <a:stCxn id="86" idx="1"/>
            <a:endCxn id="85" idx="3"/>
          </p:cNvCxnSpPr>
          <p:nvPr/>
        </p:nvCxnSpPr>
        <p:spPr>
          <a:xfrm flipH="1">
            <a:off x="7454977" y="2482770"/>
            <a:ext cx="695337" cy="40283"/>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82" idx="3"/>
          </p:cNvCxnSpPr>
          <p:nvPr/>
        </p:nvCxnSpPr>
        <p:spPr>
          <a:xfrm flipH="1" flipV="1">
            <a:off x="7454977" y="3461373"/>
            <a:ext cx="702599" cy="79432"/>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5495873" y="1050578"/>
            <a:ext cx="1959104" cy="589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7935785" y="1631290"/>
            <a:ext cx="922349" cy="400110"/>
          </a:xfrm>
          <a:prstGeom prst="rect">
            <a:avLst/>
          </a:prstGeom>
          <a:noFill/>
        </p:spPr>
        <p:txBody>
          <a:bodyPr wrap="square" rtlCol="0">
            <a:spAutoFit/>
          </a:bodyPr>
          <a:lstStyle/>
          <a:p>
            <a:pPr algn="ctr"/>
            <a:r>
              <a:rPr lang="en-AU" sz="1000" dirty="0" smtClean="0"/>
              <a:t>Repository manager </a:t>
            </a:r>
            <a:endParaRPr lang="en-AU" sz="1000" dirty="0"/>
          </a:p>
        </p:txBody>
      </p:sp>
      <p:cxnSp>
        <p:nvCxnSpPr>
          <p:cNvPr id="34" name="Straight Connector 33"/>
          <p:cNvCxnSpPr>
            <a:stCxn id="1027" idx="3"/>
            <a:endCxn id="84" idx="1"/>
          </p:cNvCxnSpPr>
          <p:nvPr/>
        </p:nvCxnSpPr>
        <p:spPr>
          <a:xfrm>
            <a:off x="1139101" y="2575459"/>
            <a:ext cx="814573" cy="293260"/>
          </a:xfrm>
          <a:prstGeom prst="line">
            <a:avLst/>
          </a:prstGeom>
        </p:spPr>
        <p:style>
          <a:lnRef idx="3">
            <a:schemeClr val="accent1"/>
          </a:lnRef>
          <a:fillRef idx="0">
            <a:schemeClr val="accent1"/>
          </a:fillRef>
          <a:effectRef idx="2">
            <a:schemeClr val="accent1"/>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7935785" y="1032085"/>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953674" y="5792398"/>
            <a:ext cx="1585173" cy="69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58" name="Rectangle 57"/>
          <p:cNvSpPr/>
          <p:nvPr/>
        </p:nvSpPr>
        <p:spPr>
          <a:xfrm>
            <a:off x="1953674" y="1831345"/>
            <a:ext cx="2043194" cy="64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Ensure all my output is accurately attributed to me</a:t>
            </a:r>
            <a:endParaRPr lang="en-AU" sz="1200" b="1" dirty="0">
              <a:solidFill>
                <a:schemeClr val="tx1"/>
              </a:solidFill>
            </a:endParaRPr>
          </a:p>
        </p:txBody>
      </p:sp>
      <p:sp>
        <p:nvSpPr>
          <p:cNvPr id="88" name="Rectangle 87"/>
          <p:cNvSpPr/>
          <p:nvPr/>
        </p:nvSpPr>
        <p:spPr>
          <a:xfrm>
            <a:off x="1953674" y="4224569"/>
            <a:ext cx="1682222" cy="467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617771" y="4613815"/>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03" y="5657355"/>
            <a:ext cx="609786" cy="62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8087414" y="4800782"/>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p:cNvCxnSpPr>
            <a:stCxn id="1027" idx="3"/>
            <a:endCxn id="58" idx="1"/>
          </p:cNvCxnSpPr>
          <p:nvPr/>
        </p:nvCxnSpPr>
        <p:spPr>
          <a:xfrm flipV="1">
            <a:off x="1139101" y="2151893"/>
            <a:ext cx="814573" cy="42356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6" name="Straight Connector 1035"/>
          <p:cNvCxnSpPr>
            <a:stCxn id="90" idx="3"/>
            <a:endCxn id="88" idx="1"/>
          </p:cNvCxnSpPr>
          <p:nvPr/>
        </p:nvCxnSpPr>
        <p:spPr>
          <a:xfrm flipV="1">
            <a:off x="1233375" y="4458449"/>
            <a:ext cx="720299" cy="4220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233375" y="4880483"/>
            <a:ext cx="720299" cy="33781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a:stCxn id="1030" idx="3"/>
            <a:endCxn id="88" idx="1"/>
          </p:cNvCxnSpPr>
          <p:nvPr/>
        </p:nvCxnSpPr>
        <p:spPr>
          <a:xfrm>
            <a:off x="981951" y="3928673"/>
            <a:ext cx="971723" cy="5297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1258589" y="5970877"/>
            <a:ext cx="695085" cy="1675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8" name="Straight Connector 1047"/>
          <p:cNvCxnSpPr>
            <a:stCxn id="114" idx="3"/>
            <a:endCxn id="49" idx="1"/>
          </p:cNvCxnSpPr>
          <p:nvPr/>
        </p:nvCxnSpPr>
        <p:spPr>
          <a:xfrm flipV="1">
            <a:off x="7454977" y="1331688"/>
            <a:ext cx="480808" cy="13713"/>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544" y="1032085"/>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058" y="948904"/>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084246" y="1052758"/>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1453465" y="1223873"/>
            <a:ext cx="500209" cy="39114"/>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p:cNvSpPr txBox="1"/>
          <p:nvPr/>
        </p:nvSpPr>
        <p:spPr>
          <a:xfrm>
            <a:off x="610981" y="6284399"/>
            <a:ext cx="670206" cy="400110"/>
          </a:xfrm>
          <a:prstGeom prst="rect">
            <a:avLst/>
          </a:prstGeom>
          <a:noFill/>
        </p:spPr>
        <p:txBody>
          <a:bodyPr wrap="square" rtlCol="0">
            <a:spAutoFit/>
          </a:bodyPr>
          <a:lstStyle/>
          <a:p>
            <a:pPr algn="ctr"/>
            <a:r>
              <a:rPr lang="en-AU" sz="1000" dirty="0" smtClean="0"/>
              <a:t>Right agency</a:t>
            </a:r>
            <a:endParaRPr lang="en-AU" sz="1000" dirty="0"/>
          </a:p>
        </p:txBody>
      </p:sp>
      <p:sp>
        <p:nvSpPr>
          <p:cNvPr id="48" name="Oval 47"/>
          <p:cNvSpPr/>
          <p:nvPr/>
        </p:nvSpPr>
        <p:spPr>
          <a:xfrm>
            <a:off x="323528" y="453495"/>
            <a:ext cx="3888432" cy="1401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017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7080" y="834165"/>
            <a:ext cx="5989839" cy="5189670"/>
          </a:xfrm>
          <a:prstGeom prst="rect">
            <a:avLst/>
          </a:prstGeom>
        </p:spPr>
      </p:pic>
    </p:spTree>
    <p:extLst>
      <p:ext uri="{BB962C8B-B14F-4D97-AF65-F5344CB8AC3E}">
        <p14:creationId xmlns:p14="http://schemas.microsoft.com/office/powerpoint/2010/main" val="198115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05"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1" y="3610109"/>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53" y="3733224"/>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1545" y="2851396"/>
            <a:ext cx="906062"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495874" y="4217367"/>
            <a:ext cx="1959104" cy="48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7576" y="3280461"/>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1509" y="3798049"/>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8000978" y="5294451"/>
            <a:ext cx="748570" cy="400110"/>
          </a:xfrm>
          <a:prstGeom prst="rect">
            <a:avLst/>
          </a:prstGeom>
          <a:noFill/>
        </p:spPr>
        <p:txBody>
          <a:bodyPr wrap="square" rtlCol="0">
            <a:spAutoFit/>
          </a:bodyPr>
          <a:lstStyle/>
          <a:p>
            <a:pPr algn="ctr"/>
            <a:r>
              <a:rPr lang="en-AU" sz="1000" dirty="0"/>
              <a:t>Academic Institution</a:t>
            </a:r>
          </a:p>
        </p:txBody>
      </p:sp>
      <p:sp>
        <p:nvSpPr>
          <p:cNvPr id="64" name="Rectangle 63"/>
          <p:cNvSpPr/>
          <p:nvPr/>
        </p:nvSpPr>
        <p:spPr>
          <a:xfrm>
            <a:off x="5447644"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Aggregate the scholarly output of all my institution and selected subset</a:t>
            </a:r>
            <a:endParaRPr lang="en-AU" sz="1200" b="1" dirty="0">
              <a:solidFill>
                <a:schemeClr val="tx1"/>
              </a:solidFill>
            </a:endParaRPr>
          </a:p>
        </p:txBody>
      </p:sp>
      <p:cxnSp>
        <p:nvCxnSpPr>
          <p:cNvPr id="26" name="Straight Connector 25"/>
          <p:cNvCxnSpPr>
            <a:stCxn id="16" idx="3"/>
            <a:endCxn id="93" idx="1"/>
          </p:cNvCxnSpPr>
          <p:nvPr/>
        </p:nvCxnSpPr>
        <p:spPr>
          <a:xfrm>
            <a:off x="7454978" y="4458449"/>
            <a:ext cx="632436" cy="5977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stCxn id="64" idx="3"/>
            <a:endCxn id="93" idx="1"/>
          </p:cNvCxnSpPr>
          <p:nvPr/>
        </p:nvCxnSpPr>
        <p:spPr>
          <a:xfrm flipV="1">
            <a:off x="7454977" y="5056171"/>
            <a:ext cx="632437" cy="512027"/>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953674" y="3339959"/>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 in publication</a:t>
            </a:r>
            <a:endParaRPr lang="en-AU" sz="1200" b="1" dirty="0">
              <a:solidFill>
                <a:schemeClr val="tx1"/>
              </a:solidFill>
            </a:endParaRPr>
          </a:p>
        </p:txBody>
      </p:sp>
      <p:cxnSp>
        <p:nvCxnSpPr>
          <p:cNvPr id="45" name="Straight Connector 44"/>
          <p:cNvCxnSpPr>
            <a:stCxn id="70" idx="1"/>
            <a:endCxn id="1030" idx="3"/>
          </p:cNvCxnSpPr>
          <p:nvPr/>
        </p:nvCxnSpPr>
        <p:spPr>
          <a:xfrm flipH="1">
            <a:off x="981951" y="3631360"/>
            <a:ext cx="971723" cy="297313"/>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591053" y="1392920"/>
            <a:ext cx="869184"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1953674" y="807522"/>
            <a:ext cx="1873124" cy="8327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662689" y="5168958"/>
            <a:ext cx="670206"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2" name="Rectangle 81"/>
          <p:cNvSpPr/>
          <p:nvPr/>
        </p:nvSpPr>
        <p:spPr>
          <a:xfrm>
            <a:off x="5580112" y="3176385"/>
            <a:ext cx="1874865"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Add identifiers to authority records</a:t>
            </a:r>
            <a:endParaRPr lang="en-AU" sz="1200" b="1" dirty="0">
              <a:solidFill>
                <a:schemeClr val="tx1"/>
              </a:solidFill>
            </a:endParaRPr>
          </a:p>
        </p:txBody>
      </p:sp>
      <p:sp>
        <p:nvSpPr>
          <p:cNvPr id="83" name="Rectangle 82"/>
          <p:cNvSpPr/>
          <p:nvPr/>
        </p:nvSpPr>
        <p:spPr>
          <a:xfrm>
            <a:off x="1953674" y="500658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53674" y="2575460"/>
            <a:ext cx="1751671" cy="586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495873" y="2198899"/>
            <a:ext cx="1959104" cy="648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314" y="2215164"/>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94769" y="2746187"/>
            <a:ext cx="786625" cy="400110"/>
          </a:xfrm>
          <a:prstGeom prst="rect">
            <a:avLst/>
          </a:prstGeom>
          <a:noFill/>
        </p:spPr>
        <p:txBody>
          <a:bodyPr wrap="square" rtlCol="0">
            <a:spAutoFit/>
          </a:bodyPr>
          <a:lstStyle/>
          <a:p>
            <a:pPr algn="ctr"/>
            <a:r>
              <a:rPr lang="en-AU" sz="1000" dirty="0" smtClean="0"/>
              <a:t>Software developer</a:t>
            </a:r>
            <a:endParaRPr lang="en-AU" sz="1000" dirty="0"/>
          </a:p>
        </p:txBody>
      </p:sp>
      <p:cxnSp>
        <p:nvCxnSpPr>
          <p:cNvPr id="91" name="Straight Connector 90"/>
          <p:cNvCxnSpPr>
            <a:stCxn id="86" idx="1"/>
            <a:endCxn id="85" idx="3"/>
          </p:cNvCxnSpPr>
          <p:nvPr/>
        </p:nvCxnSpPr>
        <p:spPr>
          <a:xfrm flipH="1">
            <a:off x="7454977" y="2482770"/>
            <a:ext cx="695337" cy="40283"/>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82" idx="3"/>
          </p:cNvCxnSpPr>
          <p:nvPr/>
        </p:nvCxnSpPr>
        <p:spPr>
          <a:xfrm flipH="1" flipV="1">
            <a:off x="7454977" y="3461373"/>
            <a:ext cx="702599" cy="79432"/>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5495873" y="1050578"/>
            <a:ext cx="1959104" cy="589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7935785" y="1631290"/>
            <a:ext cx="922349" cy="400110"/>
          </a:xfrm>
          <a:prstGeom prst="rect">
            <a:avLst/>
          </a:prstGeom>
          <a:noFill/>
        </p:spPr>
        <p:txBody>
          <a:bodyPr wrap="square" rtlCol="0">
            <a:spAutoFit/>
          </a:bodyPr>
          <a:lstStyle/>
          <a:p>
            <a:pPr algn="ctr"/>
            <a:r>
              <a:rPr lang="en-AU" sz="1000" dirty="0" smtClean="0"/>
              <a:t>Repository manager </a:t>
            </a:r>
            <a:endParaRPr lang="en-AU" sz="1000" dirty="0"/>
          </a:p>
        </p:txBody>
      </p:sp>
      <p:cxnSp>
        <p:nvCxnSpPr>
          <p:cNvPr id="34" name="Straight Connector 33"/>
          <p:cNvCxnSpPr>
            <a:stCxn id="1027" idx="3"/>
            <a:endCxn id="84" idx="1"/>
          </p:cNvCxnSpPr>
          <p:nvPr/>
        </p:nvCxnSpPr>
        <p:spPr>
          <a:xfrm>
            <a:off x="1139101" y="2575459"/>
            <a:ext cx="814573" cy="293260"/>
          </a:xfrm>
          <a:prstGeom prst="line">
            <a:avLst/>
          </a:prstGeom>
        </p:spPr>
        <p:style>
          <a:lnRef idx="3">
            <a:schemeClr val="accent1"/>
          </a:lnRef>
          <a:fillRef idx="0">
            <a:schemeClr val="accent1"/>
          </a:fillRef>
          <a:effectRef idx="2">
            <a:schemeClr val="accent1"/>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7935785" y="1032085"/>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953674" y="5792398"/>
            <a:ext cx="1585173" cy="69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58" name="Rectangle 57"/>
          <p:cNvSpPr/>
          <p:nvPr/>
        </p:nvSpPr>
        <p:spPr>
          <a:xfrm>
            <a:off x="1953674" y="1831345"/>
            <a:ext cx="2043194" cy="64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Ensure all my output is accurately attributed to me</a:t>
            </a:r>
            <a:endParaRPr lang="en-AU" sz="1200" b="1" dirty="0">
              <a:solidFill>
                <a:schemeClr val="tx1"/>
              </a:solidFill>
            </a:endParaRPr>
          </a:p>
        </p:txBody>
      </p:sp>
      <p:sp>
        <p:nvSpPr>
          <p:cNvPr id="88" name="Rectangle 87"/>
          <p:cNvSpPr/>
          <p:nvPr/>
        </p:nvSpPr>
        <p:spPr>
          <a:xfrm>
            <a:off x="1953674" y="4224569"/>
            <a:ext cx="1682222" cy="467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617771" y="4613815"/>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03" y="5657355"/>
            <a:ext cx="609786" cy="62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8087414" y="4800782"/>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p:cNvCxnSpPr>
            <a:stCxn id="1027" idx="3"/>
            <a:endCxn id="58" idx="1"/>
          </p:cNvCxnSpPr>
          <p:nvPr/>
        </p:nvCxnSpPr>
        <p:spPr>
          <a:xfrm flipV="1">
            <a:off x="1139101" y="2151893"/>
            <a:ext cx="814573" cy="42356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6" name="Straight Connector 1035"/>
          <p:cNvCxnSpPr>
            <a:stCxn id="90" idx="3"/>
            <a:endCxn id="88" idx="1"/>
          </p:cNvCxnSpPr>
          <p:nvPr/>
        </p:nvCxnSpPr>
        <p:spPr>
          <a:xfrm flipV="1">
            <a:off x="1233375" y="4458449"/>
            <a:ext cx="720299" cy="4220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233375" y="4880483"/>
            <a:ext cx="720299" cy="33781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a:stCxn id="1030" idx="3"/>
            <a:endCxn id="88" idx="1"/>
          </p:cNvCxnSpPr>
          <p:nvPr/>
        </p:nvCxnSpPr>
        <p:spPr>
          <a:xfrm>
            <a:off x="981951" y="3928673"/>
            <a:ext cx="971723" cy="5297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1258589" y="5970877"/>
            <a:ext cx="695085" cy="1675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8" name="Straight Connector 1047"/>
          <p:cNvCxnSpPr>
            <a:stCxn id="114" idx="3"/>
            <a:endCxn id="49" idx="1"/>
          </p:cNvCxnSpPr>
          <p:nvPr/>
        </p:nvCxnSpPr>
        <p:spPr>
          <a:xfrm flipV="1">
            <a:off x="7454977" y="1331688"/>
            <a:ext cx="480808" cy="13713"/>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544" y="1032085"/>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058" y="948904"/>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084246" y="1052758"/>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1453465" y="1223873"/>
            <a:ext cx="500209" cy="39114"/>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p:cNvSpPr txBox="1"/>
          <p:nvPr/>
        </p:nvSpPr>
        <p:spPr>
          <a:xfrm>
            <a:off x="610981" y="6284399"/>
            <a:ext cx="670206" cy="400110"/>
          </a:xfrm>
          <a:prstGeom prst="rect">
            <a:avLst/>
          </a:prstGeom>
          <a:noFill/>
        </p:spPr>
        <p:txBody>
          <a:bodyPr wrap="square" rtlCol="0">
            <a:spAutoFit/>
          </a:bodyPr>
          <a:lstStyle/>
          <a:p>
            <a:pPr algn="ctr"/>
            <a:r>
              <a:rPr lang="en-AU" sz="1000" dirty="0" smtClean="0"/>
              <a:t>Right agency</a:t>
            </a:r>
            <a:endParaRPr lang="en-AU" sz="1000" dirty="0"/>
          </a:p>
        </p:txBody>
      </p:sp>
      <p:sp>
        <p:nvSpPr>
          <p:cNvPr id="48" name="Oval 47"/>
          <p:cNvSpPr/>
          <p:nvPr/>
        </p:nvSpPr>
        <p:spPr>
          <a:xfrm>
            <a:off x="5266654" y="645689"/>
            <a:ext cx="3877346" cy="1506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972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05"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1" y="3610109"/>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53" y="3733224"/>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1545" y="2851396"/>
            <a:ext cx="906062"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495874" y="4217367"/>
            <a:ext cx="1959104" cy="48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7576" y="3280461"/>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1509" y="3798049"/>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8000978" y="5294451"/>
            <a:ext cx="748570" cy="400110"/>
          </a:xfrm>
          <a:prstGeom prst="rect">
            <a:avLst/>
          </a:prstGeom>
          <a:noFill/>
        </p:spPr>
        <p:txBody>
          <a:bodyPr wrap="square" rtlCol="0">
            <a:spAutoFit/>
          </a:bodyPr>
          <a:lstStyle/>
          <a:p>
            <a:pPr algn="ctr"/>
            <a:r>
              <a:rPr lang="en-AU" sz="1000" dirty="0"/>
              <a:t>Academic Institution</a:t>
            </a:r>
          </a:p>
        </p:txBody>
      </p:sp>
      <p:sp>
        <p:nvSpPr>
          <p:cNvPr id="64" name="Rectangle 63"/>
          <p:cNvSpPr/>
          <p:nvPr/>
        </p:nvSpPr>
        <p:spPr>
          <a:xfrm>
            <a:off x="5447644"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Aggregate the scholarly output of all my institution and selected subset</a:t>
            </a:r>
            <a:endParaRPr lang="en-AU" sz="1200" b="1" dirty="0">
              <a:solidFill>
                <a:schemeClr val="tx1"/>
              </a:solidFill>
            </a:endParaRPr>
          </a:p>
        </p:txBody>
      </p:sp>
      <p:cxnSp>
        <p:nvCxnSpPr>
          <p:cNvPr id="26" name="Straight Connector 25"/>
          <p:cNvCxnSpPr>
            <a:stCxn id="16" idx="3"/>
            <a:endCxn id="93" idx="1"/>
          </p:cNvCxnSpPr>
          <p:nvPr/>
        </p:nvCxnSpPr>
        <p:spPr>
          <a:xfrm>
            <a:off x="7454978" y="4458449"/>
            <a:ext cx="632436" cy="5977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stCxn id="64" idx="3"/>
            <a:endCxn id="93" idx="1"/>
          </p:cNvCxnSpPr>
          <p:nvPr/>
        </p:nvCxnSpPr>
        <p:spPr>
          <a:xfrm flipV="1">
            <a:off x="7454977" y="5056171"/>
            <a:ext cx="632437" cy="512027"/>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953674" y="3339959"/>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 in publication</a:t>
            </a:r>
            <a:endParaRPr lang="en-AU" sz="1200" b="1" dirty="0">
              <a:solidFill>
                <a:schemeClr val="tx1"/>
              </a:solidFill>
            </a:endParaRPr>
          </a:p>
        </p:txBody>
      </p:sp>
      <p:cxnSp>
        <p:nvCxnSpPr>
          <p:cNvPr id="45" name="Straight Connector 44"/>
          <p:cNvCxnSpPr>
            <a:stCxn id="70" idx="1"/>
            <a:endCxn id="1030" idx="3"/>
          </p:cNvCxnSpPr>
          <p:nvPr/>
        </p:nvCxnSpPr>
        <p:spPr>
          <a:xfrm flipH="1">
            <a:off x="981951" y="3631360"/>
            <a:ext cx="971723" cy="297313"/>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591053" y="1392920"/>
            <a:ext cx="869184"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1953674" y="807522"/>
            <a:ext cx="1873124" cy="8327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662689" y="5168958"/>
            <a:ext cx="670206"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2" name="Rectangle 81"/>
          <p:cNvSpPr/>
          <p:nvPr/>
        </p:nvSpPr>
        <p:spPr>
          <a:xfrm>
            <a:off x="5580112" y="3176385"/>
            <a:ext cx="1874865"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Add identifiers to authority records</a:t>
            </a:r>
            <a:endParaRPr lang="en-AU" sz="1200" b="1" dirty="0">
              <a:solidFill>
                <a:schemeClr val="tx1"/>
              </a:solidFill>
            </a:endParaRPr>
          </a:p>
        </p:txBody>
      </p:sp>
      <p:sp>
        <p:nvSpPr>
          <p:cNvPr id="83" name="Rectangle 82"/>
          <p:cNvSpPr/>
          <p:nvPr/>
        </p:nvSpPr>
        <p:spPr>
          <a:xfrm>
            <a:off x="1953674" y="500658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53674" y="2575460"/>
            <a:ext cx="1751671" cy="586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495873" y="2198899"/>
            <a:ext cx="1959104" cy="648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314" y="2215164"/>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94769" y="2746187"/>
            <a:ext cx="786625" cy="400110"/>
          </a:xfrm>
          <a:prstGeom prst="rect">
            <a:avLst/>
          </a:prstGeom>
          <a:noFill/>
        </p:spPr>
        <p:txBody>
          <a:bodyPr wrap="square" rtlCol="0">
            <a:spAutoFit/>
          </a:bodyPr>
          <a:lstStyle/>
          <a:p>
            <a:pPr algn="ctr"/>
            <a:r>
              <a:rPr lang="en-AU" sz="1000" dirty="0" smtClean="0"/>
              <a:t>Software developer</a:t>
            </a:r>
            <a:endParaRPr lang="en-AU" sz="1000" dirty="0"/>
          </a:p>
        </p:txBody>
      </p:sp>
      <p:cxnSp>
        <p:nvCxnSpPr>
          <p:cNvPr id="91" name="Straight Connector 90"/>
          <p:cNvCxnSpPr>
            <a:stCxn id="86" idx="1"/>
            <a:endCxn id="85" idx="3"/>
          </p:cNvCxnSpPr>
          <p:nvPr/>
        </p:nvCxnSpPr>
        <p:spPr>
          <a:xfrm flipH="1">
            <a:off x="7454977" y="2482770"/>
            <a:ext cx="695337" cy="40283"/>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82" idx="3"/>
          </p:cNvCxnSpPr>
          <p:nvPr/>
        </p:nvCxnSpPr>
        <p:spPr>
          <a:xfrm flipH="1" flipV="1">
            <a:off x="7454977" y="3461373"/>
            <a:ext cx="702599" cy="79432"/>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5495873" y="1050578"/>
            <a:ext cx="1959104" cy="589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7935785" y="1631290"/>
            <a:ext cx="922349" cy="400110"/>
          </a:xfrm>
          <a:prstGeom prst="rect">
            <a:avLst/>
          </a:prstGeom>
          <a:noFill/>
        </p:spPr>
        <p:txBody>
          <a:bodyPr wrap="square" rtlCol="0">
            <a:spAutoFit/>
          </a:bodyPr>
          <a:lstStyle/>
          <a:p>
            <a:pPr algn="ctr"/>
            <a:r>
              <a:rPr lang="en-AU" sz="1000" dirty="0" smtClean="0"/>
              <a:t>Repository manager </a:t>
            </a:r>
            <a:endParaRPr lang="en-AU" sz="1000" dirty="0"/>
          </a:p>
        </p:txBody>
      </p:sp>
      <p:cxnSp>
        <p:nvCxnSpPr>
          <p:cNvPr id="34" name="Straight Connector 33"/>
          <p:cNvCxnSpPr>
            <a:stCxn id="1027" idx="3"/>
            <a:endCxn id="84" idx="1"/>
          </p:cNvCxnSpPr>
          <p:nvPr/>
        </p:nvCxnSpPr>
        <p:spPr>
          <a:xfrm>
            <a:off x="1139101" y="2575459"/>
            <a:ext cx="814573" cy="293260"/>
          </a:xfrm>
          <a:prstGeom prst="line">
            <a:avLst/>
          </a:prstGeom>
        </p:spPr>
        <p:style>
          <a:lnRef idx="3">
            <a:schemeClr val="accent1"/>
          </a:lnRef>
          <a:fillRef idx="0">
            <a:schemeClr val="accent1"/>
          </a:fillRef>
          <a:effectRef idx="2">
            <a:schemeClr val="accent1"/>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7935785" y="1032085"/>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953674" y="5792398"/>
            <a:ext cx="1585173" cy="69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58" name="Rectangle 57"/>
          <p:cNvSpPr/>
          <p:nvPr/>
        </p:nvSpPr>
        <p:spPr>
          <a:xfrm>
            <a:off x="1953674" y="1831345"/>
            <a:ext cx="2043194" cy="64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Ensure all my output is accurately attributed to me</a:t>
            </a:r>
            <a:endParaRPr lang="en-AU" sz="1200" b="1" dirty="0">
              <a:solidFill>
                <a:schemeClr val="tx1"/>
              </a:solidFill>
            </a:endParaRPr>
          </a:p>
        </p:txBody>
      </p:sp>
      <p:sp>
        <p:nvSpPr>
          <p:cNvPr id="88" name="Rectangle 87"/>
          <p:cNvSpPr/>
          <p:nvPr/>
        </p:nvSpPr>
        <p:spPr>
          <a:xfrm>
            <a:off x="1953674" y="4224569"/>
            <a:ext cx="1682222" cy="467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617771" y="4613815"/>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03" y="5657355"/>
            <a:ext cx="609786" cy="62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8087414" y="4800782"/>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p:cNvCxnSpPr>
            <a:stCxn id="1027" idx="3"/>
            <a:endCxn id="58" idx="1"/>
          </p:cNvCxnSpPr>
          <p:nvPr/>
        </p:nvCxnSpPr>
        <p:spPr>
          <a:xfrm flipV="1">
            <a:off x="1139101" y="2151893"/>
            <a:ext cx="814573" cy="42356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6" name="Straight Connector 1035"/>
          <p:cNvCxnSpPr>
            <a:stCxn id="90" idx="3"/>
            <a:endCxn id="88" idx="1"/>
          </p:cNvCxnSpPr>
          <p:nvPr/>
        </p:nvCxnSpPr>
        <p:spPr>
          <a:xfrm flipV="1">
            <a:off x="1233375" y="4458449"/>
            <a:ext cx="720299" cy="4220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233375" y="4880483"/>
            <a:ext cx="720299" cy="33781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a:stCxn id="1030" idx="3"/>
            <a:endCxn id="88" idx="1"/>
          </p:cNvCxnSpPr>
          <p:nvPr/>
        </p:nvCxnSpPr>
        <p:spPr>
          <a:xfrm>
            <a:off x="981951" y="3928673"/>
            <a:ext cx="971723" cy="5297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1258589" y="5970877"/>
            <a:ext cx="695085" cy="1675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8" name="Straight Connector 1047"/>
          <p:cNvCxnSpPr>
            <a:stCxn id="114" idx="3"/>
            <a:endCxn id="49" idx="1"/>
          </p:cNvCxnSpPr>
          <p:nvPr/>
        </p:nvCxnSpPr>
        <p:spPr>
          <a:xfrm flipV="1">
            <a:off x="7454977" y="1331688"/>
            <a:ext cx="480808" cy="13713"/>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544" y="1032085"/>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058" y="948904"/>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084246" y="1052758"/>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1453465" y="1223873"/>
            <a:ext cx="500209" cy="39114"/>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p:cNvSpPr txBox="1"/>
          <p:nvPr/>
        </p:nvSpPr>
        <p:spPr>
          <a:xfrm>
            <a:off x="610981" y="6284399"/>
            <a:ext cx="670206" cy="400110"/>
          </a:xfrm>
          <a:prstGeom prst="rect">
            <a:avLst/>
          </a:prstGeom>
          <a:noFill/>
        </p:spPr>
        <p:txBody>
          <a:bodyPr wrap="square" rtlCol="0">
            <a:spAutoFit/>
          </a:bodyPr>
          <a:lstStyle/>
          <a:p>
            <a:pPr algn="ctr"/>
            <a:r>
              <a:rPr lang="en-AU" sz="1000" dirty="0" smtClean="0"/>
              <a:t>Right agency</a:t>
            </a:r>
            <a:endParaRPr lang="en-AU" sz="1000" dirty="0"/>
          </a:p>
        </p:txBody>
      </p:sp>
      <p:sp>
        <p:nvSpPr>
          <p:cNvPr id="48" name="Oval 47"/>
          <p:cNvSpPr/>
          <p:nvPr/>
        </p:nvSpPr>
        <p:spPr>
          <a:xfrm>
            <a:off x="4872202" y="3979823"/>
            <a:ext cx="4129294" cy="2304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293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05"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481" y="3610109"/>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53" y="3733224"/>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1545" y="2851396"/>
            <a:ext cx="906062"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495874" y="4217367"/>
            <a:ext cx="1959104" cy="48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7576" y="3280461"/>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1509" y="3798049"/>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8000978" y="5294451"/>
            <a:ext cx="748570" cy="400110"/>
          </a:xfrm>
          <a:prstGeom prst="rect">
            <a:avLst/>
          </a:prstGeom>
          <a:noFill/>
        </p:spPr>
        <p:txBody>
          <a:bodyPr wrap="square" rtlCol="0">
            <a:spAutoFit/>
          </a:bodyPr>
          <a:lstStyle/>
          <a:p>
            <a:pPr algn="ctr"/>
            <a:r>
              <a:rPr lang="en-AU" sz="1000" dirty="0"/>
              <a:t>Academic Institution</a:t>
            </a:r>
          </a:p>
        </p:txBody>
      </p:sp>
      <p:sp>
        <p:nvSpPr>
          <p:cNvPr id="64" name="Rectangle 63"/>
          <p:cNvSpPr/>
          <p:nvPr/>
        </p:nvSpPr>
        <p:spPr>
          <a:xfrm>
            <a:off x="5447644"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Aggregate the scholarly output of all my institution and selected subset</a:t>
            </a:r>
            <a:endParaRPr lang="en-AU" sz="1200" b="1" dirty="0">
              <a:solidFill>
                <a:schemeClr val="tx1"/>
              </a:solidFill>
            </a:endParaRPr>
          </a:p>
        </p:txBody>
      </p:sp>
      <p:cxnSp>
        <p:nvCxnSpPr>
          <p:cNvPr id="26" name="Straight Connector 25"/>
          <p:cNvCxnSpPr>
            <a:stCxn id="16" idx="3"/>
            <a:endCxn id="93" idx="1"/>
          </p:cNvCxnSpPr>
          <p:nvPr/>
        </p:nvCxnSpPr>
        <p:spPr>
          <a:xfrm>
            <a:off x="7454978" y="4458449"/>
            <a:ext cx="632436" cy="597722"/>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stCxn id="64" idx="3"/>
            <a:endCxn id="93" idx="1"/>
          </p:cNvCxnSpPr>
          <p:nvPr/>
        </p:nvCxnSpPr>
        <p:spPr>
          <a:xfrm flipV="1">
            <a:off x="7454977" y="5056171"/>
            <a:ext cx="632437" cy="512027"/>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953674" y="3339959"/>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 in publication</a:t>
            </a:r>
            <a:endParaRPr lang="en-AU" sz="1200" b="1" dirty="0">
              <a:solidFill>
                <a:schemeClr val="tx1"/>
              </a:solidFill>
            </a:endParaRPr>
          </a:p>
        </p:txBody>
      </p:sp>
      <p:cxnSp>
        <p:nvCxnSpPr>
          <p:cNvPr id="45" name="Straight Connector 44"/>
          <p:cNvCxnSpPr>
            <a:stCxn id="70" idx="1"/>
            <a:endCxn id="1030" idx="3"/>
          </p:cNvCxnSpPr>
          <p:nvPr/>
        </p:nvCxnSpPr>
        <p:spPr>
          <a:xfrm flipH="1">
            <a:off x="981951" y="3631360"/>
            <a:ext cx="971723" cy="297313"/>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491545" y="1392920"/>
            <a:ext cx="968692"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1953674" y="807522"/>
            <a:ext cx="1873124" cy="8327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662689" y="5168958"/>
            <a:ext cx="670206"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2" name="Rectangle 81"/>
          <p:cNvSpPr/>
          <p:nvPr/>
        </p:nvSpPr>
        <p:spPr>
          <a:xfrm>
            <a:off x="5580112" y="3176385"/>
            <a:ext cx="1874865"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Add identifiers to authority records</a:t>
            </a:r>
            <a:endParaRPr lang="en-AU" sz="1200" b="1" dirty="0">
              <a:solidFill>
                <a:schemeClr val="tx1"/>
              </a:solidFill>
            </a:endParaRPr>
          </a:p>
        </p:txBody>
      </p:sp>
      <p:sp>
        <p:nvSpPr>
          <p:cNvPr id="83" name="Rectangle 82"/>
          <p:cNvSpPr/>
          <p:nvPr/>
        </p:nvSpPr>
        <p:spPr>
          <a:xfrm>
            <a:off x="1953674" y="500658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53674" y="2575460"/>
            <a:ext cx="1751671" cy="586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495873" y="2198899"/>
            <a:ext cx="1959104" cy="648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314" y="2215164"/>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24607" y="2746187"/>
            <a:ext cx="786625" cy="400110"/>
          </a:xfrm>
          <a:prstGeom prst="rect">
            <a:avLst/>
          </a:prstGeom>
          <a:noFill/>
        </p:spPr>
        <p:txBody>
          <a:bodyPr wrap="square" rtlCol="0">
            <a:spAutoFit/>
          </a:bodyPr>
          <a:lstStyle/>
          <a:p>
            <a:pPr algn="ctr"/>
            <a:r>
              <a:rPr lang="en-AU" sz="1000" dirty="0" smtClean="0"/>
              <a:t>Software developer</a:t>
            </a:r>
            <a:endParaRPr lang="en-AU" sz="1000" dirty="0"/>
          </a:p>
        </p:txBody>
      </p:sp>
      <p:cxnSp>
        <p:nvCxnSpPr>
          <p:cNvPr id="91" name="Straight Connector 90"/>
          <p:cNvCxnSpPr>
            <a:stCxn id="86" idx="1"/>
            <a:endCxn id="85" idx="3"/>
          </p:cNvCxnSpPr>
          <p:nvPr/>
        </p:nvCxnSpPr>
        <p:spPr>
          <a:xfrm flipH="1">
            <a:off x="7454977" y="2482770"/>
            <a:ext cx="695337" cy="40283"/>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82" idx="3"/>
          </p:cNvCxnSpPr>
          <p:nvPr/>
        </p:nvCxnSpPr>
        <p:spPr>
          <a:xfrm flipH="1" flipV="1">
            <a:off x="7454977" y="3461373"/>
            <a:ext cx="702599" cy="79432"/>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5495873" y="1050578"/>
            <a:ext cx="1959104" cy="589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7935785" y="1631290"/>
            <a:ext cx="922349" cy="400110"/>
          </a:xfrm>
          <a:prstGeom prst="rect">
            <a:avLst/>
          </a:prstGeom>
          <a:noFill/>
        </p:spPr>
        <p:txBody>
          <a:bodyPr wrap="square" rtlCol="0">
            <a:spAutoFit/>
          </a:bodyPr>
          <a:lstStyle/>
          <a:p>
            <a:pPr algn="ctr"/>
            <a:r>
              <a:rPr lang="en-AU" sz="1000" dirty="0" smtClean="0"/>
              <a:t>Repository manager </a:t>
            </a:r>
            <a:endParaRPr lang="en-AU" sz="1000" dirty="0"/>
          </a:p>
        </p:txBody>
      </p:sp>
      <p:cxnSp>
        <p:nvCxnSpPr>
          <p:cNvPr id="34" name="Straight Connector 33"/>
          <p:cNvCxnSpPr>
            <a:stCxn id="1027" idx="3"/>
            <a:endCxn id="84" idx="1"/>
          </p:cNvCxnSpPr>
          <p:nvPr/>
        </p:nvCxnSpPr>
        <p:spPr>
          <a:xfrm>
            <a:off x="1139101" y="2575459"/>
            <a:ext cx="814573" cy="293260"/>
          </a:xfrm>
          <a:prstGeom prst="line">
            <a:avLst/>
          </a:prstGeom>
        </p:spPr>
        <p:style>
          <a:lnRef idx="3">
            <a:schemeClr val="accent1"/>
          </a:lnRef>
          <a:fillRef idx="0">
            <a:schemeClr val="accent1"/>
          </a:fillRef>
          <a:effectRef idx="2">
            <a:schemeClr val="accent1"/>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7935785" y="1032085"/>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953674" y="5792398"/>
            <a:ext cx="1585173" cy="69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58" name="Rectangle 57"/>
          <p:cNvSpPr/>
          <p:nvPr/>
        </p:nvSpPr>
        <p:spPr>
          <a:xfrm>
            <a:off x="1953674" y="1831345"/>
            <a:ext cx="2043194" cy="64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Ensure all my output is accurately attributed to me</a:t>
            </a:r>
            <a:endParaRPr lang="en-AU" sz="1200" b="1" dirty="0">
              <a:solidFill>
                <a:schemeClr val="tx1"/>
              </a:solidFill>
            </a:endParaRPr>
          </a:p>
        </p:txBody>
      </p:sp>
      <p:sp>
        <p:nvSpPr>
          <p:cNvPr id="88" name="Rectangle 87"/>
          <p:cNvSpPr/>
          <p:nvPr/>
        </p:nvSpPr>
        <p:spPr>
          <a:xfrm>
            <a:off x="1953674" y="4224569"/>
            <a:ext cx="1682222" cy="467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617771" y="4613815"/>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803" y="5657355"/>
            <a:ext cx="609786" cy="62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8087414" y="4800782"/>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p:cNvCxnSpPr>
            <a:stCxn id="1027" idx="3"/>
            <a:endCxn id="58" idx="1"/>
          </p:cNvCxnSpPr>
          <p:nvPr/>
        </p:nvCxnSpPr>
        <p:spPr>
          <a:xfrm flipV="1">
            <a:off x="1139101" y="2151893"/>
            <a:ext cx="814573" cy="42356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6" name="Straight Connector 1035"/>
          <p:cNvCxnSpPr>
            <a:stCxn id="90" idx="3"/>
            <a:endCxn id="88" idx="1"/>
          </p:cNvCxnSpPr>
          <p:nvPr/>
        </p:nvCxnSpPr>
        <p:spPr>
          <a:xfrm flipV="1">
            <a:off x="1233375" y="4458449"/>
            <a:ext cx="720299" cy="4220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233375" y="4880483"/>
            <a:ext cx="720299" cy="33781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a:stCxn id="1030" idx="3"/>
            <a:endCxn id="88" idx="1"/>
          </p:cNvCxnSpPr>
          <p:nvPr/>
        </p:nvCxnSpPr>
        <p:spPr>
          <a:xfrm>
            <a:off x="981951" y="3928673"/>
            <a:ext cx="971723" cy="5297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1258589" y="5970877"/>
            <a:ext cx="695085" cy="1675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8" name="Straight Connector 1047"/>
          <p:cNvCxnSpPr>
            <a:stCxn id="114" idx="3"/>
            <a:endCxn id="49" idx="1"/>
          </p:cNvCxnSpPr>
          <p:nvPr/>
        </p:nvCxnSpPr>
        <p:spPr>
          <a:xfrm flipV="1">
            <a:off x="7454977" y="1331688"/>
            <a:ext cx="480808" cy="13713"/>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544" y="1032085"/>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058" y="948904"/>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084246" y="1052758"/>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1453465" y="1223873"/>
            <a:ext cx="500209" cy="39114"/>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p:cNvSpPr txBox="1"/>
          <p:nvPr/>
        </p:nvSpPr>
        <p:spPr>
          <a:xfrm>
            <a:off x="610981" y="6284399"/>
            <a:ext cx="670206" cy="400110"/>
          </a:xfrm>
          <a:prstGeom prst="rect">
            <a:avLst/>
          </a:prstGeom>
          <a:noFill/>
        </p:spPr>
        <p:txBody>
          <a:bodyPr wrap="square" rtlCol="0">
            <a:spAutoFit/>
          </a:bodyPr>
          <a:lstStyle/>
          <a:p>
            <a:pPr algn="ctr"/>
            <a:r>
              <a:rPr lang="en-AU" sz="1000" dirty="0" smtClean="0"/>
              <a:t>Right agency</a:t>
            </a:r>
            <a:endParaRPr lang="en-AU" sz="1000" dirty="0"/>
          </a:p>
        </p:txBody>
      </p:sp>
      <p:sp>
        <p:nvSpPr>
          <p:cNvPr id="48" name="Oval 47"/>
          <p:cNvSpPr/>
          <p:nvPr/>
        </p:nvSpPr>
        <p:spPr>
          <a:xfrm>
            <a:off x="122126" y="3274079"/>
            <a:ext cx="4699255" cy="2383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177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flipH="1" flipV="1">
            <a:off x="231513" y="286048"/>
            <a:ext cx="8712969" cy="640871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D:\Users\z3194223\Dropbox\Icons and Images\Noun Project\noun_486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203" y="2303711"/>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223" y="3508911"/>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43" y="3707343"/>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0981" y="2851396"/>
            <a:ext cx="868859" cy="246221"/>
          </a:xfrm>
          <a:prstGeom prst="rect">
            <a:avLst/>
          </a:prstGeom>
          <a:noFill/>
        </p:spPr>
        <p:txBody>
          <a:bodyPr wrap="square" rtlCol="0">
            <a:spAutoFit/>
          </a:bodyPr>
          <a:lstStyle/>
          <a:p>
            <a:r>
              <a:rPr lang="en-AU" sz="1000" dirty="0" smtClean="0"/>
              <a:t>Researcher</a:t>
            </a:r>
            <a:endParaRPr lang="en-AU" sz="1000" dirty="0"/>
          </a:p>
        </p:txBody>
      </p:sp>
      <p:sp>
        <p:nvSpPr>
          <p:cNvPr id="12" name="TextBox 11"/>
          <p:cNvSpPr txBox="1"/>
          <p:nvPr/>
        </p:nvSpPr>
        <p:spPr>
          <a:xfrm>
            <a:off x="598420" y="4094693"/>
            <a:ext cx="734475" cy="246221"/>
          </a:xfrm>
          <a:prstGeom prst="rect">
            <a:avLst/>
          </a:prstGeom>
          <a:noFill/>
        </p:spPr>
        <p:txBody>
          <a:bodyPr wrap="square" rtlCol="0">
            <a:spAutoFit/>
          </a:bodyPr>
          <a:lstStyle/>
          <a:p>
            <a:r>
              <a:rPr lang="en-AU" sz="1000" dirty="0" smtClean="0"/>
              <a:t>Publisher</a:t>
            </a:r>
            <a:endParaRPr lang="en-AU" sz="1000" dirty="0"/>
          </a:p>
        </p:txBody>
      </p:sp>
      <p:sp>
        <p:nvSpPr>
          <p:cNvPr id="16" name="Rectangle 15"/>
          <p:cNvSpPr/>
          <p:nvPr/>
        </p:nvSpPr>
        <p:spPr>
          <a:xfrm>
            <a:off x="5551361" y="4217367"/>
            <a:ext cx="1779058" cy="609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 Diffuse  accurate organization description</a:t>
            </a:r>
            <a:endParaRPr lang="en-AU" sz="1200" b="1"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4838" y="3765404"/>
            <a:ext cx="520688" cy="5206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78771" y="4282992"/>
            <a:ext cx="786625" cy="400110"/>
          </a:xfrm>
          <a:prstGeom prst="rect">
            <a:avLst/>
          </a:prstGeom>
          <a:noFill/>
        </p:spPr>
        <p:txBody>
          <a:bodyPr wrap="square" rtlCol="0">
            <a:spAutoFit/>
          </a:bodyPr>
          <a:lstStyle/>
          <a:p>
            <a:pPr algn="ctr"/>
            <a:r>
              <a:rPr lang="en-AU" sz="1000" dirty="0" smtClean="0"/>
              <a:t>Metadata curator</a:t>
            </a:r>
            <a:endParaRPr lang="en-AU" sz="1000" dirty="0"/>
          </a:p>
        </p:txBody>
      </p:sp>
      <p:sp>
        <p:nvSpPr>
          <p:cNvPr id="29" name="TextBox 28"/>
          <p:cNvSpPr txBox="1"/>
          <p:nvPr/>
        </p:nvSpPr>
        <p:spPr>
          <a:xfrm>
            <a:off x="7389468" y="5065338"/>
            <a:ext cx="748570" cy="400110"/>
          </a:xfrm>
          <a:prstGeom prst="rect">
            <a:avLst/>
          </a:prstGeom>
          <a:noFill/>
        </p:spPr>
        <p:txBody>
          <a:bodyPr wrap="square" rtlCol="0">
            <a:spAutoFit/>
          </a:bodyPr>
          <a:lstStyle/>
          <a:p>
            <a:pPr algn="ctr"/>
            <a:r>
              <a:rPr lang="en-AU" sz="1000" dirty="0"/>
              <a:t>Academic Institution</a:t>
            </a:r>
          </a:p>
        </p:txBody>
      </p:sp>
      <p:cxnSp>
        <p:nvCxnSpPr>
          <p:cNvPr id="26" name="Straight Connector 25"/>
          <p:cNvCxnSpPr>
            <a:stCxn id="16" idx="3"/>
            <a:endCxn id="93" idx="1"/>
          </p:cNvCxnSpPr>
          <p:nvPr/>
        </p:nvCxnSpPr>
        <p:spPr>
          <a:xfrm>
            <a:off x="7330419" y="4522212"/>
            <a:ext cx="145485" cy="304846"/>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p:cNvCxnSpPr>
            <a:endCxn id="93" idx="1"/>
          </p:cNvCxnSpPr>
          <p:nvPr/>
        </p:nvCxnSpPr>
        <p:spPr>
          <a:xfrm flipV="1">
            <a:off x="7261604" y="4827058"/>
            <a:ext cx="214300" cy="784731"/>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p:cNvSpPr/>
          <p:nvPr/>
        </p:nvSpPr>
        <p:spPr>
          <a:xfrm>
            <a:off x="1707412" y="3346887"/>
            <a:ext cx="1873124" cy="58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3. Accurately identify researchers’ affiliation</a:t>
            </a:r>
            <a:endParaRPr lang="en-AU" sz="1200" b="1" dirty="0">
              <a:solidFill>
                <a:schemeClr val="tx1"/>
              </a:solidFill>
            </a:endParaRPr>
          </a:p>
        </p:txBody>
      </p:sp>
      <p:cxnSp>
        <p:nvCxnSpPr>
          <p:cNvPr id="45" name="Straight Connector 44"/>
          <p:cNvCxnSpPr/>
          <p:nvPr/>
        </p:nvCxnSpPr>
        <p:spPr>
          <a:xfrm flipH="1">
            <a:off x="1018371" y="3679185"/>
            <a:ext cx="711508" cy="249317"/>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1229874" y="1636908"/>
            <a:ext cx="910403" cy="400110"/>
          </a:xfrm>
          <a:prstGeom prst="rect">
            <a:avLst/>
          </a:prstGeom>
          <a:noFill/>
        </p:spPr>
        <p:txBody>
          <a:bodyPr wrap="square" rtlCol="0">
            <a:spAutoFit/>
          </a:bodyPr>
          <a:lstStyle/>
          <a:p>
            <a:pPr algn="ctr"/>
            <a:r>
              <a:rPr lang="en-AU" sz="1000" dirty="0" smtClean="0"/>
              <a:t>Researcher group</a:t>
            </a:r>
            <a:endParaRPr lang="en-AU" sz="1000" dirty="0"/>
          </a:p>
        </p:txBody>
      </p:sp>
      <p:sp>
        <p:nvSpPr>
          <p:cNvPr id="79" name="Rectangle 78"/>
          <p:cNvSpPr/>
          <p:nvPr/>
        </p:nvSpPr>
        <p:spPr>
          <a:xfrm>
            <a:off x="2473047" y="914400"/>
            <a:ext cx="1751671" cy="7900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8. Include multiple organizations related to the proposal for funding</a:t>
            </a:r>
            <a:endParaRPr lang="en-AU" sz="1200" b="1" dirty="0">
              <a:solidFill>
                <a:schemeClr val="tx1"/>
              </a:solidFill>
            </a:endParaRPr>
          </a:p>
        </p:txBody>
      </p:sp>
      <p:sp>
        <p:nvSpPr>
          <p:cNvPr id="81" name="TextBox 80"/>
          <p:cNvSpPr txBox="1"/>
          <p:nvPr/>
        </p:nvSpPr>
        <p:spPr>
          <a:xfrm>
            <a:off x="1018371" y="5065338"/>
            <a:ext cx="666705" cy="246221"/>
          </a:xfrm>
          <a:prstGeom prst="rect">
            <a:avLst/>
          </a:prstGeom>
          <a:noFill/>
        </p:spPr>
        <p:txBody>
          <a:bodyPr wrap="square" rtlCol="0">
            <a:spAutoFit/>
          </a:bodyPr>
          <a:lstStyle/>
          <a:p>
            <a:r>
              <a:rPr lang="en-AU" sz="1000" dirty="0"/>
              <a:t>F</a:t>
            </a:r>
            <a:r>
              <a:rPr lang="en-AU" sz="1000" dirty="0" smtClean="0"/>
              <a:t>under</a:t>
            </a:r>
            <a:endParaRPr lang="en-AU" sz="1000" dirty="0"/>
          </a:p>
        </p:txBody>
      </p:sp>
      <p:sp>
        <p:nvSpPr>
          <p:cNvPr id="83" name="Rectangle 82"/>
          <p:cNvSpPr/>
          <p:nvPr/>
        </p:nvSpPr>
        <p:spPr>
          <a:xfrm>
            <a:off x="2668181" y="4974078"/>
            <a:ext cx="1751671" cy="423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4. Track published outputs</a:t>
            </a:r>
            <a:endParaRPr lang="en-AU" sz="1200" b="1" dirty="0">
              <a:solidFill>
                <a:schemeClr val="tx1"/>
              </a:solidFill>
            </a:endParaRPr>
          </a:p>
        </p:txBody>
      </p:sp>
      <p:sp>
        <p:nvSpPr>
          <p:cNvPr id="84" name="Rectangle 83"/>
          <p:cNvSpPr/>
          <p:nvPr/>
        </p:nvSpPr>
        <p:spPr>
          <a:xfrm>
            <a:off x="1960123" y="2583790"/>
            <a:ext cx="1751671" cy="578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7. Track organizations across time</a:t>
            </a:r>
            <a:endParaRPr lang="en-AU" sz="1200" b="1" dirty="0">
              <a:solidFill>
                <a:schemeClr val="tx1"/>
              </a:solidFill>
            </a:endParaRPr>
          </a:p>
        </p:txBody>
      </p:sp>
      <p:sp>
        <p:nvSpPr>
          <p:cNvPr id="85" name="Rectangle 84"/>
          <p:cNvSpPr/>
          <p:nvPr/>
        </p:nvSpPr>
        <p:spPr>
          <a:xfrm>
            <a:off x="5769107" y="2143619"/>
            <a:ext cx="1879233" cy="5860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11. Match organizations in linked data environment</a:t>
            </a:r>
            <a:endParaRPr lang="en-AU" sz="1200" b="1" dirty="0">
              <a:solidFill>
                <a:schemeClr val="tx1"/>
              </a:solidFill>
            </a:endParaRPr>
          </a:p>
        </p:txBody>
      </p:sp>
      <p:pic>
        <p:nvPicPr>
          <p:cNvPr id="86"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7414" y="2583790"/>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8031869" y="3114813"/>
            <a:ext cx="786625" cy="400110"/>
          </a:xfrm>
          <a:prstGeom prst="rect">
            <a:avLst/>
          </a:prstGeom>
          <a:noFill/>
        </p:spPr>
        <p:txBody>
          <a:bodyPr wrap="square" rtlCol="0">
            <a:spAutoFit/>
          </a:bodyPr>
          <a:lstStyle/>
          <a:p>
            <a:r>
              <a:rPr lang="en-AU" sz="1000" dirty="0" smtClean="0"/>
              <a:t>Software developer</a:t>
            </a:r>
            <a:endParaRPr lang="en-AU" sz="1000" dirty="0"/>
          </a:p>
        </p:txBody>
      </p:sp>
      <p:cxnSp>
        <p:nvCxnSpPr>
          <p:cNvPr id="91" name="Straight Connector 90"/>
          <p:cNvCxnSpPr>
            <a:stCxn id="86" idx="1"/>
            <a:endCxn id="85" idx="3"/>
          </p:cNvCxnSpPr>
          <p:nvPr/>
        </p:nvCxnSpPr>
        <p:spPr>
          <a:xfrm flipH="1" flipV="1">
            <a:off x="7648340" y="2436668"/>
            <a:ext cx="439074" cy="414728"/>
          </a:xfrm>
          <a:prstGeom prst="line">
            <a:avLst/>
          </a:prstGeom>
        </p:spPr>
        <p:style>
          <a:lnRef idx="3">
            <a:schemeClr val="accent1"/>
          </a:lnRef>
          <a:fillRef idx="0">
            <a:schemeClr val="accent1"/>
          </a:fillRef>
          <a:effectRef idx="2">
            <a:schemeClr val="accent1"/>
          </a:effectRef>
          <a:fontRef idx="minor">
            <a:schemeClr val="tx1"/>
          </a:fontRef>
        </p:style>
      </p:cxnSp>
      <p:cxnSp>
        <p:nvCxnSpPr>
          <p:cNvPr id="94" name="Straight Connector 93"/>
          <p:cNvCxnSpPr>
            <a:stCxn id="1031" idx="1"/>
            <a:endCxn id="75" idx="3"/>
          </p:cNvCxnSpPr>
          <p:nvPr/>
        </p:nvCxnSpPr>
        <p:spPr>
          <a:xfrm flipH="1" flipV="1">
            <a:off x="7833197" y="3621291"/>
            <a:ext cx="331641" cy="404457"/>
          </a:xfrm>
          <a:prstGeom prst="line">
            <a:avLst/>
          </a:prstGeom>
        </p:spPr>
        <p:style>
          <a:lnRef idx="3">
            <a:schemeClr val="accent1"/>
          </a:lnRef>
          <a:fillRef idx="0">
            <a:schemeClr val="accent1"/>
          </a:fillRef>
          <a:effectRef idx="2">
            <a:schemeClr val="accent1"/>
          </a:effectRef>
          <a:fontRef idx="minor">
            <a:schemeClr val="tx1"/>
          </a:fontRef>
        </p:style>
      </p:cxnSp>
      <p:sp>
        <p:nvSpPr>
          <p:cNvPr id="114" name="Rectangle 113"/>
          <p:cNvSpPr/>
          <p:nvPr/>
        </p:nvSpPr>
        <p:spPr>
          <a:xfrm>
            <a:off x="4951278" y="1023691"/>
            <a:ext cx="1656812" cy="776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9. Populate the repository and manage automation</a:t>
            </a:r>
            <a:endParaRPr lang="en-AU" sz="1200" b="1" dirty="0">
              <a:solidFill>
                <a:schemeClr val="tx1"/>
              </a:solidFill>
            </a:endParaRPr>
          </a:p>
        </p:txBody>
      </p:sp>
      <p:sp>
        <p:nvSpPr>
          <p:cNvPr id="116" name="TextBox 115"/>
          <p:cNvSpPr txBox="1"/>
          <p:nvPr/>
        </p:nvSpPr>
        <p:spPr>
          <a:xfrm>
            <a:off x="6905180" y="1691686"/>
            <a:ext cx="858573" cy="400110"/>
          </a:xfrm>
          <a:prstGeom prst="rect">
            <a:avLst/>
          </a:prstGeom>
          <a:noFill/>
        </p:spPr>
        <p:txBody>
          <a:bodyPr wrap="square" rtlCol="0">
            <a:spAutoFit/>
          </a:bodyPr>
          <a:lstStyle/>
          <a:p>
            <a:pPr algn="ctr"/>
            <a:r>
              <a:rPr lang="en-AU" sz="1000" dirty="0" smtClean="0"/>
              <a:t>Repository</a:t>
            </a:r>
          </a:p>
          <a:p>
            <a:pPr algn="ctr"/>
            <a:r>
              <a:rPr lang="en-AU" sz="1000" dirty="0" smtClean="0"/>
              <a:t>manager </a:t>
            </a:r>
            <a:endParaRPr lang="en-AU" sz="1000" dirty="0"/>
          </a:p>
        </p:txBody>
      </p:sp>
      <p:cxnSp>
        <p:nvCxnSpPr>
          <p:cNvPr id="5" name="Straight Connector 4"/>
          <p:cNvCxnSpPr>
            <a:stCxn id="85" idx="1"/>
            <a:endCxn id="70" idx="3"/>
          </p:cNvCxnSpPr>
          <p:nvPr/>
        </p:nvCxnSpPr>
        <p:spPr>
          <a:xfrm flipH="1">
            <a:off x="3580536" y="2436668"/>
            <a:ext cx="2188571" cy="1201620"/>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p:cNvCxnSpPr>
            <a:stCxn id="70" idx="3"/>
          </p:cNvCxnSpPr>
          <p:nvPr/>
        </p:nvCxnSpPr>
        <p:spPr>
          <a:xfrm>
            <a:off x="3580536" y="3638288"/>
            <a:ext cx="1673735" cy="1973501"/>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p:cNvCxnSpPr>
            <a:stCxn id="16" idx="1"/>
            <a:endCxn id="70" idx="3"/>
          </p:cNvCxnSpPr>
          <p:nvPr/>
        </p:nvCxnSpPr>
        <p:spPr>
          <a:xfrm flipH="1" flipV="1">
            <a:off x="3580536" y="3638288"/>
            <a:ext cx="1970825" cy="883924"/>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a:stCxn id="16" idx="1"/>
            <a:endCxn id="79" idx="3"/>
          </p:cNvCxnSpPr>
          <p:nvPr/>
        </p:nvCxnSpPr>
        <p:spPr>
          <a:xfrm flipH="1" flipV="1">
            <a:off x="4224718" y="1309410"/>
            <a:ext cx="1326643" cy="3212802"/>
          </a:xfrm>
          <a:prstGeom prst="line">
            <a:avLst/>
          </a:prstGeom>
        </p:spPr>
        <p:style>
          <a:lnRef idx="3">
            <a:schemeClr val="accent3"/>
          </a:lnRef>
          <a:fillRef idx="0">
            <a:schemeClr val="accent3"/>
          </a:fillRef>
          <a:effectRef idx="2">
            <a:schemeClr val="accent3"/>
          </a:effectRef>
          <a:fontRef idx="minor">
            <a:schemeClr val="tx1"/>
          </a:fontRef>
        </p:style>
      </p:cxnSp>
      <p:cxnSp>
        <p:nvCxnSpPr>
          <p:cNvPr id="25" name="Straight Connector 24"/>
          <p:cNvCxnSpPr>
            <a:stCxn id="70" idx="3"/>
            <a:endCxn id="83" idx="0"/>
          </p:cNvCxnSpPr>
          <p:nvPr/>
        </p:nvCxnSpPr>
        <p:spPr>
          <a:xfrm flipH="1">
            <a:off x="3544017" y="3638288"/>
            <a:ext cx="36519" cy="1335790"/>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Straight Connector 30"/>
          <p:cNvCxnSpPr>
            <a:stCxn id="84" idx="3"/>
          </p:cNvCxnSpPr>
          <p:nvPr/>
        </p:nvCxnSpPr>
        <p:spPr>
          <a:xfrm>
            <a:off x="3711794" y="2872884"/>
            <a:ext cx="2565205" cy="726972"/>
          </a:xfrm>
          <a:prstGeom prst="line">
            <a:avLst/>
          </a:prstGeom>
        </p:spPr>
        <p:style>
          <a:lnRef idx="3">
            <a:schemeClr val="accent3"/>
          </a:lnRef>
          <a:fillRef idx="0">
            <a:schemeClr val="accent3"/>
          </a:fillRef>
          <a:effectRef idx="2">
            <a:schemeClr val="accent3"/>
          </a:effectRef>
          <a:fontRef idx="minor">
            <a:schemeClr val="tx1"/>
          </a:fontRef>
        </p:style>
      </p:cxnSp>
      <p:cxnSp>
        <p:nvCxnSpPr>
          <p:cNvPr id="34" name="Straight Connector 33"/>
          <p:cNvCxnSpPr>
            <a:stCxn id="1027" idx="3"/>
            <a:endCxn id="84" idx="1"/>
          </p:cNvCxnSpPr>
          <p:nvPr/>
        </p:nvCxnSpPr>
        <p:spPr>
          <a:xfrm>
            <a:off x="1253699" y="2575459"/>
            <a:ext cx="706424" cy="297425"/>
          </a:xfrm>
          <a:prstGeom prst="line">
            <a:avLst/>
          </a:prstGeom>
        </p:spPr>
        <p:style>
          <a:lnRef idx="3">
            <a:schemeClr val="accent1"/>
          </a:lnRef>
          <a:fillRef idx="0">
            <a:schemeClr val="accent1"/>
          </a:fillRef>
          <a:effectRef idx="2">
            <a:schemeClr val="accent1"/>
          </a:effectRef>
          <a:fontRef idx="minor">
            <a:schemeClr val="tx1"/>
          </a:fontRef>
        </p:style>
      </p:cxnSp>
      <p:cxnSp>
        <p:nvCxnSpPr>
          <p:cNvPr id="48" name="Straight Connector 47"/>
          <p:cNvCxnSpPr>
            <a:stCxn id="114" idx="2"/>
            <a:endCxn id="16" idx="1"/>
          </p:cNvCxnSpPr>
          <p:nvPr/>
        </p:nvCxnSpPr>
        <p:spPr>
          <a:xfrm flipH="1">
            <a:off x="5551361" y="1800099"/>
            <a:ext cx="228323" cy="2722113"/>
          </a:xfrm>
          <a:prstGeom prst="line">
            <a:avLst/>
          </a:prstGeom>
        </p:spPr>
        <p:style>
          <a:lnRef idx="3">
            <a:schemeClr val="accent3"/>
          </a:lnRef>
          <a:fillRef idx="0">
            <a:schemeClr val="accent3"/>
          </a:fillRef>
          <a:effectRef idx="2">
            <a:schemeClr val="accent3"/>
          </a:effectRef>
          <a:fontRef idx="minor">
            <a:schemeClr val="tx1"/>
          </a:fontRef>
        </p:style>
      </p:cxnSp>
      <p:cxnSp>
        <p:nvCxnSpPr>
          <p:cNvPr id="50" name="Straight Connector 49"/>
          <p:cNvCxnSpPr>
            <a:stCxn id="79" idx="3"/>
            <a:endCxn id="83" idx="3"/>
          </p:cNvCxnSpPr>
          <p:nvPr/>
        </p:nvCxnSpPr>
        <p:spPr>
          <a:xfrm>
            <a:off x="4224718" y="1309410"/>
            <a:ext cx="195134" cy="3876378"/>
          </a:xfrm>
          <a:prstGeom prst="line">
            <a:avLst/>
          </a:prstGeom>
        </p:spPr>
        <p:style>
          <a:lnRef idx="3">
            <a:schemeClr val="accent3"/>
          </a:lnRef>
          <a:fillRef idx="0">
            <a:schemeClr val="accent3"/>
          </a:fillRef>
          <a:effectRef idx="2">
            <a:schemeClr val="accent3"/>
          </a:effectRef>
          <a:fontRef idx="minor">
            <a:schemeClr val="tx1"/>
          </a:fontRef>
        </p:style>
      </p:cxnSp>
      <p:cxnSp>
        <p:nvCxnSpPr>
          <p:cNvPr id="52" name="Straight Connector 51"/>
          <p:cNvCxnSpPr>
            <a:stCxn id="84" idx="3"/>
            <a:endCxn id="16" idx="1"/>
          </p:cNvCxnSpPr>
          <p:nvPr/>
        </p:nvCxnSpPr>
        <p:spPr>
          <a:xfrm>
            <a:off x="3711794" y="2872884"/>
            <a:ext cx="1839567" cy="1649328"/>
          </a:xfrm>
          <a:prstGeom prst="line">
            <a:avLst/>
          </a:prstGeom>
        </p:spPr>
        <p:style>
          <a:lnRef idx="3">
            <a:schemeClr val="accent3"/>
          </a:lnRef>
          <a:fillRef idx="0">
            <a:schemeClr val="accent3"/>
          </a:fillRef>
          <a:effectRef idx="2">
            <a:schemeClr val="accent3"/>
          </a:effectRef>
          <a:fontRef idx="minor">
            <a:schemeClr val="tx1"/>
          </a:fontRef>
        </p:style>
      </p:cxnSp>
      <p:pic>
        <p:nvPicPr>
          <p:cNvPr id="49" name="Picture 7" descr="D:\Users\z3194223\Downloads\noun_64585_c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942"/>
          <a:stretch/>
        </p:blipFill>
        <p:spPr bwMode="auto">
          <a:xfrm>
            <a:off x="6905180" y="1092481"/>
            <a:ext cx="712848" cy="59920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2814277" y="5810849"/>
            <a:ext cx="1773721" cy="589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12. Manage rights for the correct organization</a:t>
            </a:r>
            <a:endParaRPr lang="en-AU" sz="1200" b="1" dirty="0">
              <a:solidFill>
                <a:schemeClr val="tx1"/>
              </a:solidFill>
            </a:endParaRPr>
          </a:p>
        </p:txBody>
      </p:sp>
      <p:sp>
        <p:nvSpPr>
          <p:cNvPr id="88" name="Rectangle 87"/>
          <p:cNvSpPr/>
          <p:nvPr/>
        </p:nvSpPr>
        <p:spPr>
          <a:xfrm>
            <a:off x="1916165" y="4224569"/>
            <a:ext cx="1455617" cy="6024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2. Minimize conflict of interest</a:t>
            </a:r>
            <a:endParaRPr lang="en-AU" sz="1200" b="1" dirty="0">
              <a:solidFill>
                <a:schemeClr val="tx1"/>
              </a:solidFill>
            </a:endParaRPr>
          </a:p>
        </p:txBody>
      </p:sp>
      <p:pic>
        <p:nvPicPr>
          <p:cNvPr id="90" name="Picture 8" descr="D:\Users\z3194223\Downloads\noun_143795_c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363"/>
          <a:stretch/>
        </p:blipFill>
        <p:spPr bwMode="auto">
          <a:xfrm>
            <a:off x="961221" y="4571669"/>
            <a:ext cx="615604" cy="53333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5622" y="5325749"/>
            <a:ext cx="508867" cy="52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descr="D:\Users\z3194223\Downloads\noun_9491_cc.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5275"/>
          <a:stretch/>
        </p:blipFill>
        <p:spPr bwMode="auto">
          <a:xfrm>
            <a:off x="7475904" y="4571669"/>
            <a:ext cx="602867" cy="510777"/>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p:cNvCxnSpPr>
            <a:stCxn id="53" idx="3"/>
          </p:cNvCxnSpPr>
          <p:nvPr/>
        </p:nvCxnSpPr>
        <p:spPr>
          <a:xfrm flipV="1">
            <a:off x="4587998" y="5611789"/>
            <a:ext cx="666273" cy="494036"/>
          </a:xfrm>
          <a:prstGeom prst="line">
            <a:avLst/>
          </a:prstGeom>
        </p:spPr>
        <p:style>
          <a:lnRef idx="3">
            <a:schemeClr val="accent3"/>
          </a:lnRef>
          <a:fillRef idx="0">
            <a:schemeClr val="accent3"/>
          </a:fillRef>
          <a:effectRef idx="2">
            <a:schemeClr val="accent3"/>
          </a:effectRef>
          <a:fontRef idx="minor">
            <a:schemeClr val="tx1"/>
          </a:fontRef>
        </p:style>
      </p:cxnSp>
      <p:cxnSp>
        <p:nvCxnSpPr>
          <p:cNvPr id="89" name="Straight Connector 88"/>
          <p:cNvCxnSpPr>
            <a:stCxn id="53" idx="3"/>
            <a:endCxn id="16" idx="1"/>
          </p:cNvCxnSpPr>
          <p:nvPr/>
        </p:nvCxnSpPr>
        <p:spPr>
          <a:xfrm flipV="1">
            <a:off x="4587998" y="4522212"/>
            <a:ext cx="963363" cy="1583613"/>
          </a:xfrm>
          <a:prstGeom prst="line">
            <a:avLst/>
          </a:prstGeom>
        </p:spPr>
        <p:style>
          <a:lnRef idx="3">
            <a:schemeClr val="accent3"/>
          </a:lnRef>
          <a:fillRef idx="0">
            <a:schemeClr val="accent3"/>
          </a:fillRef>
          <a:effectRef idx="2">
            <a:schemeClr val="accent3"/>
          </a:effectRef>
          <a:fontRef idx="minor">
            <a:schemeClr val="tx1"/>
          </a:fontRef>
        </p:style>
      </p:cxnSp>
      <p:cxnSp>
        <p:nvCxnSpPr>
          <p:cNvPr id="104" name="Straight Connector 103"/>
          <p:cNvCxnSpPr>
            <a:stCxn id="1027" idx="3"/>
          </p:cNvCxnSpPr>
          <p:nvPr/>
        </p:nvCxnSpPr>
        <p:spPr>
          <a:xfrm flipV="1">
            <a:off x="1253699" y="2143619"/>
            <a:ext cx="622955" cy="43184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4" name="Straight Connector 1033"/>
          <p:cNvCxnSpPr>
            <a:stCxn id="88" idx="0"/>
            <a:endCxn id="70" idx="2"/>
          </p:cNvCxnSpPr>
          <p:nvPr/>
        </p:nvCxnSpPr>
        <p:spPr>
          <a:xfrm flipV="1">
            <a:off x="2643974" y="3929688"/>
            <a:ext cx="0" cy="294881"/>
          </a:xfrm>
          <a:prstGeom prst="line">
            <a:avLst/>
          </a:prstGeom>
        </p:spPr>
        <p:style>
          <a:lnRef idx="3">
            <a:schemeClr val="accent3"/>
          </a:lnRef>
          <a:fillRef idx="0">
            <a:schemeClr val="accent3"/>
          </a:fillRef>
          <a:effectRef idx="2">
            <a:schemeClr val="accent3"/>
          </a:effectRef>
          <a:fontRef idx="minor">
            <a:schemeClr val="tx1"/>
          </a:fontRef>
        </p:style>
      </p:cxnSp>
      <p:cxnSp>
        <p:nvCxnSpPr>
          <p:cNvPr id="1036" name="Straight Connector 1035"/>
          <p:cNvCxnSpPr>
            <a:stCxn id="90" idx="3"/>
            <a:endCxn id="88" idx="1"/>
          </p:cNvCxnSpPr>
          <p:nvPr/>
        </p:nvCxnSpPr>
        <p:spPr>
          <a:xfrm flipV="1">
            <a:off x="1576825" y="4525813"/>
            <a:ext cx="339340" cy="31252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8" name="Straight Connector 1037"/>
          <p:cNvCxnSpPr>
            <a:stCxn id="90" idx="3"/>
            <a:endCxn id="83" idx="1"/>
          </p:cNvCxnSpPr>
          <p:nvPr/>
        </p:nvCxnSpPr>
        <p:spPr>
          <a:xfrm>
            <a:off x="1576825" y="4838337"/>
            <a:ext cx="1091356" cy="347451"/>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0" name="Straight Connector 1039"/>
          <p:cNvCxnSpPr/>
          <p:nvPr/>
        </p:nvCxnSpPr>
        <p:spPr>
          <a:xfrm>
            <a:off x="1069611" y="3949252"/>
            <a:ext cx="815640" cy="56336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2" name="Straight Connector 1041"/>
          <p:cNvCxnSpPr>
            <a:stCxn id="92" idx="3"/>
            <a:endCxn id="53" idx="1"/>
          </p:cNvCxnSpPr>
          <p:nvPr/>
        </p:nvCxnSpPr>
        <p:spPr>
          <a:xfrm>
            <a:off x="2364489" y="5587384"/>
            <a:ext cx="449788" cy="518441"/>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4" name="Straight Connector 1043"/>
          <p:cNvCxnSpPr>
            <a:endCxn id="85" idx="1"/>
          </p:cNvCxnSpPr>
          <p:nvPr/>
        </p:nvCxnSpPr>
        <p:spPr>
          <a:xfrm>
            <a:off x="3919848" y="2143619"/>
            <a:ext cx="1849259" cy="293049"/>
          </a:xfrm>
          <a:prstGeom prst="line">
            <a:avLst/>
          </a:prstGeom>
        </p:spPr>
        <p:style>
          <a:lnRef idx="3">
            <a:schemeClr val="accent3"/>
          </a:lnRef>
          <a:fillRef idx="0">
            <a:schemeClr val="accent3"/>
          </a:fillRef>
          <a:effectRef idx="2">
            <a:schemeClr val="accent3"/>
          </a:effectRef>
          <a:fontRef idx="minor">
            <a:schemeClr val="tx1"/>
          </a:fontRef>
        </p:style>
      </p:cxnSp>
      <p:cxnSp>
        <p:nvCxnSpPr>
          <p:cNvPr id="1046" name="Straight Connector 1045"/>
          <p:cNvCxnSpPr/>
          <p:nvPr/>
        </p:nvCxnSpPr>
        <p:spPr>
          <a:xfrm>
            <a:off x="3919848" y="2143619"/>
            <a:ext cx="2357151" cy="1456237"/>
          </a:xfrm>
          <a:prstGeom prst="line">
            <a:avLst/>
          </a:prstGeom>
        </p:spPr>
        <p:style>
          <a:lnRef idx="3">
            <a:schemeClr val="accent3"/>
          </a:lnRef>
          <a:fillRef idx="0">
            <a:schemeClr val="accent3"/>
          </a:fillRef>
          <a:effectRef idx="2">
            <a:schemeClr val="accent3"/>
          </a:effectRef>
          <a:fontRef idx="minor">
            <a:schemeClr val="tx1"/>
          </a:fontRef>
        </p:style>
      </p:cxnSp>
      <p:cxnSp>
        <p:nvCxnSpPr>
          <p:cNvPr id="1048" name="Straight Connector 1047"/>
          <p:cNvCxnSpPr>
            <a:stCxn id="114" idx="3"/>
            <a:endCxn id="49" idx="1"/>
          </p:cNvCxnSpPr>
          <p:nvPr/>
        </p:nvCxnSpPr>
        <p:spPr>
          <a:xfrm flipV="1">
            <a:off x="6608090" y="1392084"/>
            <a:ext cx="297090" cy="19811"/>
          </a:xfrm>
          <a:prstGeom prst="line">
            <a:avLst/>
          </a:prstGeom>
        </p:spPr>
        <p:style>
          <a:lnRef idx="3">
            <a:schemeClr val="accent1"/>
          </a:lnRef>
          <a:fillRef idx="0">
            <a:schemeClr val="accent1"/>
          </a:fillRef>
          <a:effectRef idx="2">
            <a:schemeClr val="accent1"/>
          </a:effectRef>
          <a:fontRef idx="minor">
            <a:schemeClr val="tx1"/>
          </a:fontRef>
        </p:style>
      </p:cxnSp>
      <p:pic>
        <p:nvPicPr>
          <p:cNvPr id="173"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74605" y="1309618"/>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 descr="D:\Users\z3194223\Dropbox\Icons and Images\Noun Project\noun_486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6119" y="1226437"/>
            <a:ext cx="410471" cy="4104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 descr="D:\Users\z3194223\Downloads\noun_48691_c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685" r="12297" b="14571"/>
          <a:stretch/>
        </p:blipFill>
        <p:spPr bwMode="auto">
          <a:xfrm>
            <a:off x="1876654" y="1299631"/>
            <a:ext cx="369219" cy="420458"/>
          </a:xfrm>
          <a:prstGeom prst="rect">
            <a:avLst/>
          </a:prstGeom>
          <a:noFill/>
          <a:extLst>
            <a:ext uri="{909E8E84-426E-40DD-AFC4-6F175D3DCCD1}">
              <a14:hiddenFill xmlns:a14="http://schemas.microsoft.com/office/drawing/2010/main">
                <a:solidFill>
                  <a:srgbClr val="FFFFFF"/>
                </a:solidFill>
              </a14:hiddenFill>
            </a:ext>
          </a:extLst>
        </p:spPr>
      </p:pic>
      <p:cxnSp>
        <p:nvCxnSpPr>
          <p:cNvPr id="1070" name="Straight Connector 1069"/>
          <p:cNvCxnSpPr>
            <a:stCxn id="175" idx="3"/>
            <a:endCxn id="79" idx="1"/>
          </p:cNvCxnSpPr>
          <p:nvPr/>
        </p:nvCxnSpPr>
        <p:spPr>
          <a:xfrm flipV="1">
            <a:off x="2245873" y="1309410"/>
            <a:ext cx="227174" cy="20045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87" name="Straight Connector 1086"/>
          <p:cNvCxnSpPr>
            <a:stCxn id="85" idx="2"/>
          </p:cNvCxnSpPr>
          <p:nvPr/>
        </p:nvCxnSpPr>
        <p:spPr>
          <a:xfrm>
            <a:off x="6708724" y="2729716"/>
            <a:ext cx="298863" cy="585152"/>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p:cNvCxnSpPr>
            <a:stCxn id="79" idx="3"/>
            <a:endCxn id="114" idx="1"/>
          </p:cNvCxnSpPr>
          <p:nvPr/>
        </p:nvCxnSpPr>
        <p:spPr>
          <a:xfrm>
            <a:off x="4224718" y="1309410"/>
            <a:ext cx="726560" cy="102485"/>
          </a:xfrm>
          <a:prstGeom prst="line">
            <a:avLst/>
          </a:prstGeom>
        </p:spPr>
        <p:style>
          <a:lnRef idx="3">
            <a:schemeClr val="accent3"/>
          </a:lnRef>
          <a:fillRef idx="0">
            <a:schemeClr val="accent3"/>
          </a:fillRef>
          <a:effectRef idx="2">
            <a:schemeClr val="accent3"/>
          </a:effectRef>
          <a:fontRef idx="minor">
            <a:schemeClr val="tx1"/>
          </a:fontRef>
        </p:style>
      </p:cxnSp>
      <p:cxnSp>
        <p:nvCxnSpPr>
          <p:cNvPr id="21" name="Straight Connector 20"/>
          <p:cNvCxnSpPr>
            <a:stCxn id="79" idx="3"/>
          </p:cNvCxnSpPr>
          <p:nvPr/>
        </p:nvCxnSpPr>
        <p:spPr>
          <a:xfrm>
            <a:off x="4224718" y="1309410"/>
            <a:ext cx="1029553" cy="4302379"/>
          </a:xfrm>
          <a:prstGeom prst="line">
            <a:avLst/>
          </a:prstGeom>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3855242" y="377359"/>
            <a:ext cx="2109733" cy="646331"/>
          </a:xfrm>
          <a:prstGeom prst="rect">
            <a:avLst/>
          </a:prstGeom>
          <a:noFill/>
        </p:spPr>
        <p:txBody>
          <a:bodyPr wrap="square" rtlCol="0">
            <a:spAutoFit/>
          </a:bodyPr>
          <a:lstStyle/>
          <a:p>
            <a:pPr algn="ctr"/>
            <a:r>
              <a:rPr lang="en-US" dirty="0" smtClean="0">
                <a:solidFill>
                  <a:srgbClr val="00B0F0"/>
                </a:solidFill>
              </a:rPr>
              <a:t>Research </a:t>
            </a:r>
            <a:r>
              <a:rPr lang="en-US" dirty="0">
                <a:solidFill>
                  <a:srgbClr val="00B0F0"/>
                </a:solidFill>
              </a:rPr>
              <a:t>E</a:t>
            </a:r>
            <a:r>
              <a:rPr lang="en-US" dirty="0" smtClean="0">
                <a:solidFill>
                  <a:srgbClr val="00B0F0"/>
                </a:solidFill>
              </a:rPr>
              <a:t>cosystem</a:t>
            </a:r>
            <a:endParaRPr lang="en-US" dirty="0">
              <a:solidFill>
                <a:srgbClr val="00B0F0"/>
              </a:solidFill>
            </a:endParaRPr>
          </a:p>
        </p:txBody>
      </p:sp>
      <p:sp>
        <p:nvSpPr>
          <p:cNvPr id="113" name="TextBox 112"/>
          <p:cNvSpPr txBox="1"/>
          <p:nvPr/>
        </p:nvSpPr>
        <p:spPr>
          <a:xfrm>
            <a:off x="2048018" y="5787427"/>
            <a:ext cx="666705" cy="400110"/>
          </a:xfrm>
          <a:prstGeom prst="rect">
            <a:avLst/>
          </a:prstGeom>
          <a:noFill/>
        </p:spPr>
        <p:txBody>
          <a:bodyPr wrap="square" rtlCol="0">
            <a:spAutoFit/>
          </a:bodyPr>
          <a:lstStyle/>
          <a:p>
            <a:pPr algn="ctr"/>
            <a:r>
              <a:rPr lang="en-AU" sz="1000" dirty="0" smtClean="0"/>
              <a:t>Rights agent</a:t>
            </a:r>
            <a:endParaRPr lang="en-AU" sz="1000" dirty="0"/>
          </a:p>
        </p:txBody>
      </p:sp>
      <p:sp>
        <p:nvSpPr>
          <p:cNvPr id="73" name="Rectangle 72"/>
          <p:cNvSpPr/>
          <p:nvPr/>
        </p:nvSpPr>
        <p:spPr>
          <a:xfrm>
            <a:off x="5254271" y="5202787"/>
            <a:ext cx="2007333" cy="730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5. </a:t>
            </a:r>
            <a:r>
              <a:rPr lang="en-AU" sz="1100" b="1" dirty="0" smtClean="0">
                <a:solidFill>
                  <a:schemeClr val="tx1"/>
                </a:solidFill>
              </a:rPr>
              <a:t>Aggregate the scholarly output of all my institution and selected subset</a:t>
            </a:r>
            <a:endParaRPr lang="en-AU" sz="1100" b="1" dirty="0">
              <a:solidFill>
                <a:schemeClr val="tx1"/>
              </a:solidFill>
            </a:endParaRPr>
          </a:p>
        </p:txBody>
      </p:sp>
      <p:sp>
        <p:nvSpPr>
          <p:cNvPr id="75" name="Rectangle 74"/>
          <p:cNvSpPr/>
          <p:nvPr/>
        </p:nvSpPr>
        <p:spPr>
          <a:xfrm>
            <a:off x="6258197" y="3336303"/>
            <a:ext cx="1575000" cy="569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10. </a:t>
            </a:r>
            <a:r>
              <a:rPr lang="en-AU" sz="1100" b="1" dirty="0" smtClean="0">
                <a:solidFill>
                  <a:schemeClr val="tx1"/>
                </a:solidFill>
              </a:rPr>
              <a:t>Add identifiers to authority records</a:t>
            </a:r>
            <a:endParaRPr lang="en-AU" sz="1100" b="1" dirty="0">
              <a:solidFill>
                <a:schemeClr val="tx1"/>
              </a:solidFill>
            </a:endParaRPr>
          </a:p>
        </p:txBody>
      </p:sp>
      <p:sp>
        <p:nvSpPr>
          <p:cNvPr id="76" name="Rectangle 75"/>
          <p:cNvSpPr/>
          <p:nvPr/>
        </p:nvSpPr>
        <p:spPr>
          <a:xfrm>
            <a:off x="1876654" y="1949967"/>
            <a:ext cx="2043194" cy="5224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smtClean="0">
                <a:solidFill>
                  <a:schemeClr val="tx1"/>
                </a:solidFill>
              </a:rPr>
              <a:t>6. </a:t>
            </a:r>
            <a:r>
              <a:rPr lang="en-AU" sz="1100" b="1" dirty="0" smtClean="0">
                <a:solidFill>
                  <a:schemeClr val="tx1"/>
                </a:solidFill>
              </a:rPr>
              <a:t>Ensure all my output is accurately attributed to me</a:t>
            </a:r>
            <a:endParaRPr lang="en-AU" sz="1100" b="1" dirty="0">
              <a:solidFill>
                <a:schemeClr val="tx1"/>
              </a:solidFill>
            </a:endParaRPr>
          </a:p>
        </p:txBody>
      </p:sp>
    </p:spTree>
    <p:extLst>
      <p:ext uri="{BB962C8B-B14F-4D97-AF65-F5344CB8AC3E}">
        <p14:creationId xmlns:p14="http://schemas.microsoft.com/office/powerpoint/2010/main" val="503972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rgbClr val="1F497D"/>
                </a:solidFill>
              </a:rPr>
              <a:t>Context</a:t>
            </a:r>
            <a:endParaRPr lang="en-US" sz="3600" b="1" dirty="0">
              <a:solidFill>
                <a:srgbClr val="1F497D"/>
              </a:solidFill>
            </a:endParaRPr>
          </a:p>
        </p:txBody>
      </p:sp>
      <p:pic>
        <p:nvPicPr>
          <p:cNvPr id="3" name="Picture 2" descr="tumblr_mutqz9Oulj1sar0coo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91" y="1067831"/>
            <a:ext cx="3843130" cy="506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p:cNvPicPr>
            <a:picLocks noChangeAspect="1" noChangeArrowheads="1"/>
          </p:cNvPicPr>
          <p:nvPr/>
        </p:nvPicPr>
        <p:blipFill>
          <a:blip r:embed="rId4" cstate="print"/>
          <a:srcRect/>
          <a:stretch>
            <a:fillRect/>
          </a:stretch>
        </p:blipFill>
        <p:spPr bwMode="auto">
          <a:xfrm>
            <a:off x="4699116" y="1042431"/>
            <a:ext cx="3605213" cy="1006475"/>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4864100" y="2618140"/>
            <a:ext cx="3009900" cy="968375"/>
          </a:xfrm>
          <a:prstGeom prst="rect">
            <a:avLst/>
          </a:prstGeom>
          <a:noFill/>
          <a:ln w="9525">
            <a:noFill/>
            <a:miter lim="800000"/>
            <a:headEnd/>
            <a:tailEnd/>
          </a:ln>
        </p:spPr>
      </p:pic>
      <p:pic>
        <p:nvPicPr>
          <p:cNvPr id="6" name="Picture 4"/>
          <p:cNvPicPr>
            <a:picLocks noChangeAspect="1" noChangeArrowheads="1"/>
          </p:cNvPicPr>
          <p:nvPr/>
        </p:nvPicPr>
        <p:blipFill>
          <a:blip r:embed="rId6" cstate="print"/>
          <a:srcRect/>
          <a:stretch>
            <a:fillRect/>
          </a:stretch>
        </p:blipFill>
        <p:spPr bwMode="auto">
          <a:xfrm>
            <a:off x="4357687" y="4179887"/>
            <a:ext cx="4786313" cy="892175"/>
          </a:xfrm>
          <a:prstGeom prst="rect">
            <a:avLst/>
          </a:prstGeom>
          <a:noFill/>
          <a:ln w="9525">
            <a:noFill/>
            <a:miter lim="800000"/>
            <a:headEnd/>
            <a:tailEnd/>
          </a:ln>
        </p:spPr>
      </p:pic>
    </p:spTree>
    <p:extLst>
      <p:ext uri="{BB962C8B-B14F-4D97-AF65-F5344CB8AC3E}">
        <p14:creationId xmlns:p14="http://schemas.microsoft.com/office/powerpoint/2010/main" val="257151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184765" y="892388"/>
            <a:ext cx="2649772" cy="2959738"/>
          </a:xfrm>
          <a:prstGeom prst="rect">
            <a:avLst/>
          </a:prstGeom>
          <a:solidFill>
            <a:schemeClr val="bg1"/>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5164190" y="3983738"/>
            <a:ext cx="2633646" cy="1893534"/>
          </a:xfrm>
          <a:prstGeom prst="rect">
            <a:avLst/>
          </a:prstGeom>
          <a:solidFill>
            <a:schemeClr val="bg1"/>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1835696" y="2112230"/>
            <a:ext cx="3168352" cy="3777386"/>
          </a:xfrm>
          <a:prstGeom prst="rect">
            <a:avLst/>
          </a:prstGeom>
          <a:solidFill>
            <a:schemeClr val="bg1"/>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26" name="Picture 2" descr="D:\Users\z3194223\Dropbox\Icons and Images\Noun Project\noun_247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67" y="1122292"/>
            <a:ext cx="485304" cy="4853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z3194223\Dropbox\Icons and Images\Noun Project\noun_4869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179" y="2585794"/>
            <a:ext cx="543496" cy="543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z3194223\Dropbox\Icons and Images\Noun Project\noun_2476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34" y="3645025"/>
            <a:ext cx="546708" cy="5467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z3194223\Dropbox\Icons and Images\Noun Project\noun_3307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729" y="4725144"/>
            <a:ext cx="341542" cy="341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z3194223\Dropbox\Icons and Images\Noun Project\noun_4518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780743"/>
            <a:ext cx="390898" cy="390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7815" y="1580264"/>
            <a:ext cx="613253" cy="400110"/>
          </a:xfrm>
          <a:prstGeom prst="rect">
            <a:avLst/>
          </a:prstGeom>
          <a:noFill/>
        </p:spPr>
        <p:txBody>
          <a:bodyPr wrap="square" rtlCol="0">
            <a:spAutoFit/>
          </a:bodyPr>
          <a:lstStyle/>
          <a:p>
            <a:pPr algn="ctr"/>
            <a:r>
              <a:rPr lang="en-AU" sz="1000" dirty="0" smtClean="0"/>
              <a:t>ISNI API</a:t>
            </a:r>
            <a:endParaRPr lang="en-AU" sz="1000" dirty="0"/>
          </a:p>
        </p:txBody>
      </p:sp>
      <p:sp>
        <p:nvSpPr>
          <p:cNvPr id="10" name="TextBox 9"/>
          <p:cNvSpPr txBox="1"/>
          <p:nvPr/>
        </p:nvSpPr>
        <p:spPr>
          <a:xfrm>
            <a:off x="716045" y="3104733"/>
            <a:ext cx="1037367" cy="246221"/>
          </a:xfrm>
          <a:prstGeom prst="rect">
            <a:avLst/>
          </a:prstGeom>
          <a:noFill/>
        </p:spPr>
        <p:txBody>
          <a:bodyPr wrap="square" rtlCol="0">
            <a:spAutoFit/>
          </a:bodyPr>
          <a:lstStyle/>
          <a:p>
            <a:pPr algn="ctr"/>
            <a:r>
              <a:rPr lang="en-AU" sz="1000" dirty="0" smtClean="0"/>
              <a:t>Researcher</a:t>
            </a:r>
            <a:endParaRPr lang="en-AU" sz="1000" dirty="0"/>
          </a:p>
        </p:txBody>
      </p:sp>
      <p:sp>
        <p:nvSpPr>
          <p:cNvPr id="11" name="TextBox 10"/>
          <p:cNvSpPr txBox="1"/>
          <p:nvPr/>
        </p:nvSpPr>
        <p:spPr>
          <a:xfrm>
            <a:off x="818293" y="4109010"/>
            <a:ext cx="767267" cy="400110"/>
          </a:xfrm>
          <a:prstGeom prst="rect">
            <a:avLst/>
          </a:prstGeom>
          <a:noFill/>
        </p:spPr>
        <p:txBody>
          <a:bodyPr wrap="square" rtlCol="0">
            <a:spAutoFit/>
          </a:bodyPr>
          <a:lstStyle/>
          <a:p>
            <a:pPr algn="ctr"/>
            <a:r>
              <a:rPr lang="en-AU" sz="1000" dirty="0"/>
              <a:t>E</a:t>
            </a:r>
            <a:r>
              <a:rPr lang="en-AU" sz="1000" dirty="0" smtClean="0"/>
              <a:t>ditorial Software</a:t>
            </a:r>
            <a:endParaRPr lang="en-AU" sz="1000" dirty="0"/>
          </a:p>
        </p:txBody>
      </p:sp>
      <p:sp>
        <p:nvSpPr>
          <p:cNvPr id="12" name="TextBox 11"/>
          <p:cNvSpPr txBox="1"/>
          <p:nvPr/>
        </p:nvSpPr>
        <p:spPr>
          <a:xfrm>
            <a:off x="957205" y="5141444"/>
            <a:ext cx="734475" cy="246221"/>
          </a:xfrm>
          <a:prstGeom prst="rect">
            <a:avLst/>
          </a:prstGeom>
          <a:noFill/>
        </p:spPr>
        <p:txBody>
          <a:bodyPr wrap="square" rtlCol="0">
            <a:spAutoFit/>
          </a:bodyPr>
          <a:lstStyle/>
          <a:p>
            <a:r>
              <a:rPr lang="en-AU" sz="1000" dirty="0" smtClean="0"/>
              <a:t>Publisher</a:t>
            </a:r>
            <a:endParaRPr lang="en-AU" sz="1000" dirty="0"/>
          </a:p>
        </p:txBody>
      </p:sp>
      <p:sp>
        <p:nvSpPr>
          <p:cNvPr id="5" name="Rectangle 4"/>
          <p:cNvSpPr/>
          <p:nvPr/>
        </p:nvSpPr>
        <p:spPr>
          <a:xfrm>
            <a:off x="2780266" y="1369158"/>
            <a:ext cx="1332415" cy="1727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D2. Get ISNI </a:t>
            </a:r>
            <a:r>
              <a:rPr lang="en-AU" sz="1000" dirty="0" err="1" smtClean="0">
                <a:solidFill>
                  <a:schemeClr val="tx1"/>
                </a:solidFill>
              </a:rPr>
              <a:t>orgID</a:t>
            </a:r>
            <a:endParaRPr lang="en-AU" sz="1000" dirty="0">
              <a:solidFill>
                <a:schemeClr val="tx1"/>
              </a:solidFill>
            </a:endParaRPr>
          </a:p>
        </p:txBody>
      </p:sp>
      <p:sp>
        <p:nvSpPr>
          <p:cNvPr id="14" name="Rectangle 13"/>
          <p:cNvSpPr/>
          <p:nvPr/>
        </p:nvSpPr>
        <p:spPr>
          <a:xfrm>
            <a:off x="3851920" y="3765553"/>
            <a:ext cx="864096" cy="38352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P3. Verify affiliation</a:t>
            </a:r>
            <a:endParaRPr lang="en-AU" sz="1000" dirty="0">
              <a:solidFill>
                <a:schemeClr val="tx1"/>
              </a:solidFill>
            </a:endParaRPr>
          </a:p>
        </p:txBody>
      </p:sp>
      <p:sp>
        <p:nvSpPr>
          <p:cNvPr id="15" name="Rectangle 14"/>
          <p:cNvSpPr/>
          <p:nvPr/>
        </p:nvSpPr>
        <p:spPr>
          <a:xfrm>
            <a:off x="5276883" y="1658571"/>
            <a:ext cx="1033118"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C1.2. Curate affiliation data</a:t>
            </a:r>
            <a:endParaRPr lang="en-AU" sz="1000" dirty="0">
              <a:solidFill>
                <a:schemeClr val="tx1"/>
              </a:solidFill>
            </a:endParaRPr>
          </a:p>
        </p:txBody>
      </p:sp>
      <p:sp>
        <p:nvSpPr>
          <p:cNvPr id="16" name="Rectangle 15"/>
          <p:cNvSpPr/>
          <p:nvPr/>
        </p:nvSpPr>
        <p:spPr>
          <a:xfrm>
            <a:off x="6509651" y="4149357"/>
            <a:ext cx="1008112"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A1. Aggregate data</a:t>
            </a:r>
            <a:endParaRPr lang="en-AU" sz="1000" dirty="0">
              <a:solidFill>
                <a:schemeClr val="tx1"/>
              </a:solidFill>
            </a:endParaRPr>
          </a:p>
        </p:txBody>
      </p:sp>
      <p:sp>
        <p:nvSpPr>
          <p:cNvPr id="17" name="Rectangle 16"/>
          <p:cNvSpPr/>
          <p:nvPr/>
        </p:nvSpPr>
        <p:spPr>
          <a:xfrm>
            <a:off x="2098414" y="2483071"/>
            <a:ext cx="870417" cy="391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P1 Update profile</a:t>
            </a:r>
            <a:endParaRPr lang="en-AU" sz="1000" dirty="0">
              <a:solidFill>
                <a:schemeClr val="tx1"/>
              </a:solidFill>
            </a:endParaRPr>
          </a:p>
        </p:txBody>
      </p:sp>
      <p:sp>
        <p:nvSpPr>
          <p:cNvPr id="19" name="Rectangle 18"/>
          <p:cNvSpPr/>
          <p:nvPr/>
        </p:nvSpPr>
        <p:spPr>
          <a:xfrm>
            <a:off x="2102109" y="3090599"/>
            <a:ext cx="866721"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P2 Submit manuscript</a:t>
            </a:r>
            <a:endParaRPr lang="en-AU" sz="1000" dirty="0">
              <a:solidFill>
                <a:schemeClr val="tx1"/>
              </a:solidFill>
            </a:endParaRPr>
          </a:p>
        </p:txBody>
      </p:sp>
      <p:sp>
        <p:nvSpPr>
          <p:cNvPr id="20" name="Rectangle 19"/>
          <p:cNvSpPr/>
          <p:nvPr/>
        </p:nvSpPr>
        <p:spPr>
          <a:xfrm>
            <a:off x="2139835" y="4741474"/>
            <a:ext cx="1080120"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P4. Publish work</a:t>
            </a:r>
            <a:endParaRPr lang="en-AU" sz="1000" dirty="0">
              <a:solidFill>
                <a:schemeClr val="tx1"/>
              </a:solidFill>
            </a:endParaRPr>
          </a:p>
        </p:txBody>
      </p:sp>
      <p:sp>
        <p:nvSpPr>
          <p:cNvPr id="21" name="Rectangle 20"/>
          <p:cNvSpPr/>
          <p:nvPr/>
        </p:nvSpPr>
        <p:spPr>
          <a:xfrm>
            <a:off x="3609915" y="5205713"/>
            <a:ext cx="1273296"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P5. Publish Metadata</a:t>
            </a:r>
            <a:endParaRPr lang="en-AU" sz="1000" dirty="0">
              <a:solidFill>
                <a:schemeClr val="tx1"/>
              </a:solidFill>
            </a:endParaRPr>
          </a:p>
        </p:txBody>
      </p:sp>
      <p:sp>
        <p:nvSpPr>
          <p:cNvPr id="22" name="Rectangle 21"/>
          <p:cNvSpPr/>
          <p:nvPr/>
        </p:nvSpPr>
        <p:spPr>
          <a:xfrm>
            <a:off x="5494553" y="3261497"/>
            <a:ext cx="1015098" cy="463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C1.3. Collect publication metadata</a:t>
            </a:r>
            <a:endParaRPr lang="en-AU" sz="1000" dirty="0">
              <a:solidFill>
                <a:schemeClr val="tx1"/>
              </a:solidFill>
            </a:endParaRPr>
          </a:p>
        </p:txBody>
      </p:sp>
      <p:sp>
        <p:nvSpPr>
          <p:cNvPr id="23" name="Rectangle 22"/>
          <p:cNvSpPr/>
          <p:nvPr/>
        </p:nvSpPr>
        <p:spPr>
          <a:xfrm>
            <a:off x="6196183" y="2276873"/>
            <a:ext cx="1400153"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C1. Curate compiled metadata</a:t>
            </a:r>
            <a:endParaRPr lang="en-AU" sz="1000" dirty="0">
              <a:solidFill>
                <a:schemeClr val="tx1"/>
              </a:solidFill>
            </a:endParaRPr>
          </a:p>
        </p:txBody>
      </p:sp>
      <p:sp>
        <p:nvSpPr>
          <p:cNvPr id="24" name="Rectangle 23"/>
          <p:cNvSpPr/>
          <p:nvPr/>
        </p:nvSpPr>
        <p:spPr>
          <a:xfrm>
            <a:off x="6230333" y="1074264"/>
            <a:ext cx="1224136" cy="4676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C1. 1. Curate organizational data</a:t>
            </a:r>
            <a:endParaRPr lang="en-AU" sz="1000" dirty="0">
              <a:solidFill>
                <a:schemeClr val="tx1"/>
              </a:solidFill>
            </a:endParaRPr>
          </a:p>
        </p:txBody>
      </p:sp>
      <p:pic>
        <p:nvPicPr>
          <p:cNvPr id="1031" name="Picture 7" descr="D:\Users\z3194223\Dropbox\Icons and Images\Noun Project\noun_4364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0392" y="2392852"/>
            <a:ext cx="520688" cy="5206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Users\z3194223\Dropbox\Icons and Images\Noun Project\noun_4518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3955" y="4265278"/>
            <a:ext cx="535212" cy="53521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105855" y="2894747"/>
            <a:ext cx="786625" cy="246221"/>
          </a:xfrm>
          <a:prstGeom prst="rect">
            <a:avLst/>
          </a:prstGeom>
          <a:noFill/>
        </p:spPr>
        <p:txBody>
          <a:bodyPr wrap="square" rtlCol="0">
            <a:spAutoFit/>
          </a:bodyPr>
          <a:lstStyle/>
          <a:p>
            <a:r>
              <a:rPr lang="en-AU" sz="1000" dirty="0" smtClean="0"/>
              <a:t>Curator</a:t>
            </a:r>
            <a:endParaRPr lang="en-AU" sz="1000" dirty="0"/>
          </a:p>
        </p:txBody>
      </p:sp>
      <p:sp>
        <p:nvSpPr>
          <p:cNvPr id="29" name="TextBox 28"/>
          <p:cNvSpPr txBox="1"/>
          <p:nvPr/>
        </p:nvSpPr>
        <p:spPr>
          <a:xfrm>
            <a:off x="7934969" y="4725144"/>
            <a:ext cx="957511" cy="246221"/>
          </a:xfrm>
          <a:prstGeom prst="rect">
            <a:avLst/>
          </a:prstGeom>
          <a:noFill/>
        </p:spPr>
        <p:txBody>
          <a:bodyPr wrap="square" rtlCol="0">
            <a:spAutoFit/>
          </a:bodyPr>
          <a:lstStyle/>
          <a:p>
            <a:r>
              <a:rPr lang="en-AU" sz="1000" dirty="0" smtClean="0"/>
              <a:t>Administrator</a:t>
            </a:r>
            <a:endParaRPr lang="en-AU" sz="1000" dirty="0"/>
          </a:p>
        </p:txBody>
      </p:sp>
      <p:sp>
        <p:nvSpPr>
          <p:cNvPr id="6" name="Right Arrow 5"/>
          <p:cNvSpPr/>
          <p:nvPr/>
        </p:nvSpPr>
        <p:spPr>
          <a:xfrm rot="21055343">
            <a:off x="1665032" y="2703332"/>
            <a:ext cx="362291"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ight Arrow 30"/>
          <p:cNvSpPr/>
          <p:nvPr/>
        </p:nvSpPr>
        <p:spPr>
          <a:xfrm rot="931140">
            <a:off x="1677326" y="3087912"/>
            <a:ext cx="362291"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ight Arrow 31"/>
          <p:cNvSpPr/>
          <p:nvPr/>
        </p:nvSpPr>
        <p:spPr>
          <a:xfrm>
            <a:off x="1662323" y="1352133"/>
            <a:ext cx="970717" cy="1897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ight Arrow 33"/>
          <p:cNvSpPr/>
          <p:nvPr/>
        </p:nvSpPr>
        <p:spPr>
          <a:xfrm>
            <a:off x="1763688" y="3875726"/>
            <a:ext cx="1944216"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ight Arrow 35"/>
          <p:cNvSpPr/>
          <p:nvPr/>
        </p:nvSpPr>
        <p:spPr>
          <a:xfrm>
            <a:off x="1691680" y="4797152"/>
            <a:ext cx="362291"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ight Arrow 36"/>
          <p:cNvSpPr/>
          <p:nvPr/>
        </p:nvSpPr>
        <p:spPr>
          <a:xfrm rot="10800000">
            <a:off x="7666093" y="2708920"/>
            <a:ext cx="362291"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ight Arrow 37"/>
          <p:cNvSpPr/>
          <p:nvPr/>
        </p:nvSpPr>
        <p:spPr>
          <a:xfrm rot="8924367">
            <a:off x="6894830" y="4932710"/>
            <a:ext cx="1104193"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ight Arrow 38"/>
          <p:cNvSpPr/>
          <p:nvPr/>
        </p:nvSpPr>
        <p:spPr>
          <a:xfrm rot="12159324">
            <a:off x="7592456" y="4356313"/>
            <a:ext cx="333088"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ight Arrow 46"/>
          <p:cNvSpPr/>
          <p:nvPr/>
        </p:nvSpPr>
        <p:spPr>
          <a:xfrm rot="18081291">
            <a:off x="4127018" y="4290349"/>
            <a:ext cx="1677650" cy="216024"/>
          </a:xfrm>
          <a:prstGeom prst="rightArrow">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800" dirty="0" smtClean="0">
                <a:solidFill>
                  <a:schemeClr val="tx1"/>
                </a:solidFill>
              </a:rPr>
              <a:t>&lt;&lt;</a:t>
            </a:r>
            <a:r>
              <a:rPr lang="en-AU" sz="800" b="1" dirty="0" smtClean="0">
                <a:solidFill>
                  <a:schemeClr val="tx1"/>
                </a:solidFill>
              </a:rPr>
              <a:t>Data Flow</a:t>
            </a:r>
            <a:r>
              <a:rPr lang="en-AU" sz="800" dirty="0" smtClean="0">
                <a:solidFill>
                  <a:schemeClr val="tx1"/>
                </a:solidFill>
              </a:rPr>
              <a:t>&gt;&gt;</a:t>
            </a:r>
            <a:endParaRPr lang="en-AU" sz="800" dirty="0">
              <a:solidFill>
                <a:schemeClr val="tx1"/>
              </a:solidFill>
            </a:endParaRPr>
          </a:p>
        </p:txBody>
      </p:sp>
      <p:sp>
        <p:nvSpPr>
          <p:cNvPr id="48" name="Right Arrow 47"/>
          <p:cNvSpPr/>
          <p:nvPr/>
        </p:nvSpPr>
        <p:spPr>
          <a:xfrm rot="5400000">
            <a:off x="3792080" y="4570988"/>
            <a:ext cx="983775" cy="216024"/>
          </a:xfrm>
          <a:prstGeom prst="rightArrow">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800" dirty="0" smtClean="0">
                <a:solidFill>
                  <a:schemeClr val="tx1"/>
                </a:solidFill>
              </a:rPr>
              <a:t>&lt;&lt;</a:t>
            </a:r>
            <a:r>
              <a:rPr lang="en-AU" sz="800" b="1" dirty="0" smtClean="0">
                <a:solidFill>
                  <a:schemeClr val="tx1"/>
                </a:solidFill>
              </a:rPr>
              <a:t>Data Flow</a:t>
            </a:r>
            <a:r>
              <a:rPr lang="en-AU" sz="800" dirty="0" smtClean="0">
                <a:solidFill>
                  <a:schemeClr val="tx1"/>
                </a:solidFill>
              </a:rPr>
              <a:t>&gt;&gt;</a:t>
            </a:r>
            <a:endParaRPr lang="en-AU" sz="800" dirty="0">
              <a:solidFill>
                <a:schemeClr val="tx1"/>
              </a:solidFill>
            </a:endParaRPr>
          </a:p>
        </p:txBody>
      </p:sp>
      <p:sp>
        <p:nvSpPr>
          <p:cNvPr id="54" name="Right Arrow 53"/>
          <p:cNvSpPr/>
          <p:nvPr/>
        </p:nvSpPr>
        <p:spPr>
          <a:xfrm rot="5400000">
            <a:off x="6757132" y="3398716"/>
            <a:ext cx="1163563" cy="216024"/>
          </a:xfrm>
          <a:prstGeom prst="rightArrow">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800" dirty="0" smtClean="0">
                <a:solidFill>
                  <a:schemeClr val="tx1"/>
                </a:solidFill>
              </a:rPr>
              <a:t>&lt;&lt;</a:t>
            </a:r>
            <a:r>
              <a:rPr lang="en-AU" sz="800" b="1" dirty="0" smtClean="0">
                <a:solidFill>
                  <a:schemeClr val="tx1"/>
                </a:solidFill>
              </a:rPr>
              <a:t>Data Flow</a:t>
            </a:r>
            <a:r>
              <a:rPr lang="en-AU" sz="800" dirty="0" smtClean="0">
                <a:solidFill>
                  <a:schemeClr val="tx1"/>
                </a:solidFill>
              </a:rPr>
              <a:t>&gt;&gt;</a:t>
            </a:r>
            <a:endParaRPr lang="en-AU" sz="800" dirty="0">
              <a:solidFill>
                <a:schemeClr val="tx1"/>
              </a:solidFill>
            </a:endParaRPr>
          </a:p>
        </p:txBody>
      </p:sp>
      <p:sp>
        <p:nvSpPr>
          <p:cNvPr id="55" name="Right Arrow 54"/>
          <p:cNvSpPr/>
          <p:nvPr/>
        </p:nvSpPr>
        <p:spPr>
          <a:xfrm rot="18816989" flipH="1">
            <a:off x="6158990" y="4708127"/>
            <a:ext cx="1045392" cy="291029"/>
          </a:xfrm>
          <a:prstGeom prst="rightArrow">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800" dirty="0" smtClean="0">
                <a:solidFill>
                  <a:schemeClr val="tx1"/>
                </a:solidFill>
              </a:rPr>
              <a:t>&lt;&lt;</a:t>
            </a:r>
            <a:r>
              <a:rPr lang="en-AU" sz="800" b="1" dirty="0" smtClean="0">
                <a:solidFill>
                  <a:schemeClr val="tx1"/>
                </a:solidFill>
              </a:rPr>
              <a:t>Data Flow</a:t>
            </a:r>
            <a:r>
              <a:rPr lang="en-AU" sz="800" dirty="0" smtClean="0">
                <a:solidFill>
                  <a:schemeClr val="tx1"/>
                </a:solidFill>
              </a:rPr>
              <a:t>&gt;&gt;</a:t>
            </a:r>
            <a:endParaRPr lang="en-AU" sz="800" dirty="0">
              <a:solidFill>
                <a:schemeClr val="tx1"/>
              </a:solidFill>
            </a:endParaRPr>
          </a:p>
        </p:txBody>
      </p:sp>
      <p:sp>
        <p:nvSpPr>
          <p:cNvPr id="8" name="TextBox 7"/>
          <p:cNvSpPr txBox="1"/>
          <p:nvPr/>
        </p:nvSpPr>
        <p:spPr>
          <a:xfrm>
            <a:off x="1899892" y="5661248"/>
            <a:ext cx="1786252" cy="215444"/>
          </a:xfrm>
          <a:prstGeom prst="rect">
            <a:avLst/>
          </a:prstGeom>
          <a:noFill/>
        </p:spPr>
        <p:txBody>
          <a:bodyPr wrap="square" rtlCol="0">
            <a:spAutoFit/>
          </a:bodyPr>
          <a:lstStyle/>
          <a:p>
            <a:r>
              <a:rPr lang="en-AU" sz="800" dirty="0" smtClean="0"/>
              <a:t>Publishing System </a:t>
            </a:r>
            <a:endParaRPr lang="en-AU" sz="800" dirty="0"/>
          </a:p>
        </p:txBody>
      </p:sp>
      <p:sp>
        <p:nvSpPr>
          <p:cNvPr id="57" name="TextBox 56"/>
          <p:cNvSpPr txBox="1"/>
          <p:nvPr/>
        </p:nvSpPr>
        <p:spPr>
          <a:xfrm>
            <a:off x="5164190" y="5653607"/>
            <a:ext cx="1786252" cy="215444"/>
          </a:xfrm>
          <a:prstGeom prst="rect">
            <a:avLst/>
          </a:prstGeom>
          <a:noFill/>
        </p:spPr>
        <p:txBody>
          <a:bodyPr wrap="square" rtlCol="0">
            <a:spAutoFit/>
          </a:bodyPr>
          <a:lstStyle/>
          <a:p>
            <a:r>
              <a:rPr lang="en-AU" sz="800" dirty="0" smtClean="0"/>
              <a:t> Analytics  system</a:t>
            </a:r>
            <a:endParaRPr lang="en-AU" sz="800" dirty="0"/>
          </a:p>
        </p:txBody>
      </p:sp>
      <p:sp>
        <p:nvSpPr>
          <p:cNvPr id="58" name="TextBox 57"/>
          <p:cNvSpPr txBox="1"/>
          <p:nvPr/>
        </p:nvSpPr>
        <p:spPr>
          <a:xfrm>
            <a:off x="5164190" y="858820"/>
            <a:ext cx="1786252" cy="215444"/>
          </a:xfrm>
          <a:prstGeom prst="rect">
            <a:avLst/>
          </a:prstGeom>
          <a:noFill/>
        </p:spPr>
        <p:txBody>
          <a:bodyPr wrap="square" rtlCol="0">
            <a:spAutoFit/>
          </a:bodyPr>
          <a:lstStyle/>
          <a:p>
            <a:r>
              <a:rPr lang="en-AU" sz="800" dirty="0" smtClean="0"/>
              <a:t>Metadata curation </a:t>
            </a:r>
            <a:endParaRPr lang="en-AU" sz="800" dirty="0"/>
          </a:p>
        </p:txBody>
      </p:sp>
      <p:sp>
        <p:nvSpPr>
          <p:cNvPr id="56" name="Rectangle 55"/>
          <p:cNvSpPr/>
          <p:nvPr/>
        </p:nvSpPr>
        <p:spPr>
          <a:xfrm>
            <a:off x="3374519" y="673293"/>
            <a:ext cx="1560855" cy="557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D1. Update organizational names and relationships</a:t>
            </a:r>
            <a:endParaRPr lang="en-AU" sz="1000" dirty="0">
              <a:solidFill>
                <a:schemeClr val="tx1"/>
              </a:solidFill>
            </a:endParaRPr>
          </a:p>
        </p:txBody>
      </p:sp>
      <p:sp>
        <p:nvSpPr>
          <p:cNvPr id="2" name="Left-Right Arrow 1"/>
          <p:cNvSpPr/>
          <p:nvPr/>
        </p:nvSpPr>
        <p:spPr>
          <a:xfrm rot="21369634">
            <a:off x="1623131" y="1079727"/>
            <a:ext cx="1600283" cy="122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 Arrow 58"/>
          <p:cNvSpPr/>
          <p:nvPr/>
        </p:nvSpPr>
        <p:spPr>
          <a:xfrm rot="624438">
            <a:off x="4937118" y="1122898"/>
            <a:ext cx="1257322" cy="133796"/>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23092" y="673293"/>
            <a:ext cx="1005256" cy="215444"/>
          </a:xfrm>
          <a:prstGeom prst="rect">
            <a:avLst/>
          </a:prstGeom>
          <a:noFill/>
        </p:spPr>
        <p:txBody>
          <a:bodyPr wrap="square" rtlCol="0">
            <a:spAutoFit/>
          </a:bodyPr>
          <a:lstStyle/>
          <a:p>
            <a:r>
              <a:rPr lang="en-US" sz="800" dirty="0" smtClean="0"/>
              <a:t>Enterprise directory</a:t>
            </a:r>
            <a:endParaRPr lang="en-US" sz="800" dirty="0"/>
          </a:p>
        </p:txBody>
      </p:sp>
      <p:sp>
        <p:nvSpPr>
          <p:cNvPr id="60" name="Rectangle 59"/>
          <p:cNvSpPr/>
          <p:nvPr/>
        </p:nvSpPr>
        <p:spPr>
          <a:xfrm>
            <a:off x="2679895" y="546266"/>
            <a:ext cx="2351373" cy="1514582"/>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2" name="Rectangle 61"/>
          <p:cNvSpPr/>
          <p:nvPr/>
        </p:nvSpPr>
        <p:spPr>
          <a:xfrm>
            <a:off x="3342152" y="1674038"/>
            <a:ext cx="1541060" cy="3397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D3. update affiliation data</a:t>
            </a:r>
            <a:endParaRPr lang="en-AU" sz="1000" dirty="0">
              <a:solidFill>
                <a:schemeClr val="tx1"/>
              </a:solidFill>
            </a:endParaRPr>
          </a:p>
        </p:txBody>
      </p:sp>
      <p:sp>
        <p:nvSpPr>
          <p:cNvPr id="9" name="Left-Right Arrow 8"/>
          <p:cNvSpPr/>
          <p:nvPr/>
        </p:nvSpPr>
        <p:spPr>
          <a:xfrm>
            <a:off x="4947681" y="1767812"/>
            <a:ext cx="280979" cy="16504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59832" y="2317416"/>
            <a:ext cx="1186731" cy="3357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P6. Get ISNI </a:t>
            </a:r>
            <a:r>
              <a:rPr lang="en-AU" sz="1000" dirty="0" err="1" smtClean="0">
                <a:solidFill>
                  <a:schemeClr val="tx1"/>
                </a:solidFill>
              </a:rPr>
              <a:t>orgID</a:t>
            </a:r>
            <a:endParaRPr lang="en-AU" sz="1000" dirty="0">
              <a:solidFill>
                <a:schemeClr val="tx1"/>
              </a:solidFill>
            </a:endParaRPr>
          </a:p>
        </p:txBody>
      </p:sp>
      <p:sp>
        <p:nvSpPr>
          <p:cNvPr id="13" name="Right Arrow 12"/>
          <p:cNvSpPr/>
          <p:nvPr/>
        </p:nvSpPr>
        <p:spPr>
          <a:xfrm rot="1416523">
            <a:off x="1561914" y="1865741"/>
            <a:ext cx="1519216" cy="2111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5" idx="0"/>
            <a:endCxn id="56" idx="2"/>
          </p:cNvCxnSpPr>
          <p:nvPr/>
        </p:nvCxnSpPr>
        <p:spPr>
          <a:xfrm flipV="1">
            <a:off x="3446474" y="1231082"/>
            <a:ext cx="708473" cy="138076"/>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62" idx="0"/>
          </p:cNvCxnSpPr>
          <p:nvPr/>
        </p:nvCxnSpPr>
        <p:spPr>
          <a:xfrm>
            <a:off x="3446474" y="1541908"/>
            <a:ext cx="666208" cy="13213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3" idx="2"/>
            <a:endCxn id="14" idx="0"/>
          </p:cNvCxnSpPr>
          <p:nvPr/>
        </p:nvCxnSpPr>
        <p:spPr>
          <a:xfrm>
            <a:off x="3653198" y="2653196"/>
            <a:ext cx="630770" cy="1112357"/>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4" idx="1"/>
            <a:endCxn id="17" idx="3"/>
          </p:cNvCxnSpPr>
          <p:nvPr/>
        </p:nvCxnSpPr>
        <p:spPr>
          <a:xfrm flipH="1" flipV="1">
            <a:off x="2968831" y="2678823"/>
            <a:ext cx="883089" cy="1278494"/>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4" idx="1"/>
          </p:cNvCxnSpPr>
          <p:nvPr/>
        </p:nvCxnSpPr>
        <p:spPr>
          <a:xfrm flipH="1" flipV="1">
            <a:off x="2867721" y="3261497"/>
            <a:ext cx="984199" cy="69582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2"/>
            <a:endCxn id="21" idx="1"/>
          </p:cNvCxnSpPr>
          <p:nvPr/>
        </p:nvCxnSpPr>
        <p:spPr>
          <a:xfrm>
            <a:off x="2679895" y="5125001"/>
            <a:ext cx="930020" cy="272476"/>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23" idx="2"/>
            <a:endCxn id="22" idx="3"/>
          </p:cNvCxnSpPr>
          <p:nvPr/>
        </p:nvCxnSpPr>
        <p:spPr>
          <a:xfrm flipH="1">
            <a:off x="6509651" y="2924945"/>
            <a:ext cx="386609" cy="5685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3" idx="0"/>
            <a:endCxn id="15" idx="3"/>
          </p:cNvCxnSpPr>
          <p:nvPr/>
        </p:nvCxnSpPr>
        <p:spPr>
          <a:xfrm flipH="1" flipV="1">
            <a:off x="6310001" y="1850335"/>
            <a:ext cx="586259" cy="42653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23" idx="0"/>
            <a:endCxn id="24" idx="2"/>
          </p:cNvCxnSpPr>
          <p:nvPr/>
        </p:nvCxnSpPr>
        <p:spPr>
          <a:xfrm flipH="1" flipV="1">
            <a:off x="6842401" y="1541908"/>
            <a:ext cx="53859" cy="734965"/>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08" name="Right Arrow 107"/>
          <p:cNvSpPr/>
          <p:nvPr/>
        </p:nvSpPr>
        <p:spPr>
          <a:xfrm rot="5400000">
            <a:off x="3609272" y="2790017"/>
            <a:ext cx="1735053" cy="216024"/>
          </a:xfrm>
          <a:prstGeom prst="rightArrow">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800" dirty="0" smtClean="0">
                <a:solidFill>
                  <a:schemeClr val="tx1"/>
                </a:solidFill>
              </a:rPr>
              <a:t>&lt;&lt;</a:t>
            </a:r>
            <a:r>
              <a:rPr lang="en-AU" sz="800" b="1" dirty="0" smtClean="0">
                <a:solidFill>
                  <a:schemeClr val="tx1"/>
                </a:solidFill>
              </a:rPr>
              <a:t>Data Flow</a:t>
            </a:r>
            <a:r>
              <a:rPr lang="en-AU" sz="800" dirty="0" smtClean="0">
                <a:solidFill>
                  <a:schemeClr val="tx1"/>
                </a:solidFill>
              </a:rPr>
              <a:t>&gt;&gt;</a:t>
            </a:r>
            <a:endParaRPr lang="en-AU" sz="800" dirty="0">
              <a:solidFill>
                <a:schemeClr val="tx1"/>
              </a:solidFill>
            </a:endParaRPr>
          </a:p>
        </p:txBody>
      </p:sp>
      <p:sp>
        <p:nvSpPr>
          <p:cNvPr id="25" name="Rectangle 24"/>
          <p:cNvSpPr/>
          <p:nvPr/>
        </p:nvSpPr>
        <p:spPr>
          <a:xfrm>
            <a:off x="5795774" y="5203081"/>
            <a:ext cx="1080120" cy="383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solidFill>
              </a:rPr>
              <a:t>A2. </a:t>
            </a:r>
            <a:r>
              <a:rPr lang="en-AU" sz="1000" dirty="0" err="1" smtClean="0">
                <a:solidFill>
                  <a:schemeClr val="tx1"/>
                </a:solidFill>
              </a:rPr>
              <a:t>Analyze</a:t>
            </a:r>
            <a:r>
              <a:rPr lang="en-AU" sz="1000" dirty="0" smtClean="0">
                <a:solidFill>
                  <a:schemeClr val="tx1"/>
                </a:solidFill>
              </a:rPr>
              <a:t> data</a:t>
            </a:r>
            <a:endParaRPr lang="en-AU" sz="1000" dirty="0">
              <a:solidFill>
                <a:schemeClr val="tx1"/>
              </a:solidFill>
            </a:endParaRPr>
          </a:p>
        </p:txBody>
      </p:sp>
    </p:spTree>
    <p:extLst>
      <p:ext uri="{BB962C8B-B14F-4D97-AF65-F5344CB8AC3E}">
        <p14:creationId xmlns:p14="http://schemas.microsoft.com/office/powerpoint/2010/main" val="3604205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802" r="10802"/>
          <a:stretch>
            <a:fillRect/>
          </a:stretch>
        </p:blipFill>
        <p:spPr/>
      </p:pic>
      <p:sp>
        <p:nvSpPr>
          <p:cNvPr id="3" name="Text Placeholder 2"/>
          <p:cNvSpPr>
            <a:spLocks noGrp="1"/>
          </p:cNvSpPr>
          <p:nvPr>
            <p:ph type="body" sz="quarter" idx="12"/>
          </p:nvPr>
        </p:nvSpPr>
        <p:spPr/>
        <p:txBody>
          <a:bodyPr/>
          <a:lstStyle/>
          <a:p>
            <a:r>
              <a:rPr lang="en-US" dirty="0" smtClean="0"/>
              <a:t>How ISNI addresses use cases</a:t>
            </a:r>
            <a:endParaRPr lang="en-US" dirty="0"/>
          </a:p>
        </p:txBody>
      </p:sp>
      <p:sp>
        <p:nvSpPr>
          <p:cNvPr id="4" name="Text Placeholder 3"/>
          <p:cNvSpPr>
            <a:spLocks noGrp="1"/>
          </p:cNvSpPr>
          <p:nvPr>
            <p:ph type="body" sz="quarter" idx="13"/>
          </p:nvPr>
        </p:nvSpPr>
        <p:spPr/>
        <p:txBody>
          <a:bodyPr/>
          <a:lstStyle/>
          <a:p>
            <a:r>
              <a:rPr lang="en-US" dirty="0" smtClean="0"/>
              <a:t>Janifer </a:t>
            </a:r>
            <a:r>
              <a:rPr lang="en-US" dirty="0" err="1" smtClean="0"/>
              <a:t>Gatenby</a:t>
            </a:r>
            <a:endParaRPr lang="en-US" dirty="0"/>
          </a:p>
        </p:txBody>
      </p:sp>
      <p:sp>
        <p:nvSpPr>
          <p:cNvPr id="5" name="Text Placeholder 4"/>
          <p:cNvSpPr>
            <a:spLocks noGrp="1"/>
          </p:cNvSpPr>
          <p:nvPr>
            <p:ph type="body" sz="quarter" idx="15"/>
          </p:nvPr>
        </p:nvSpPr>
        <p:spPr/>
        <p:txBody>
          <a:bodyPr/>
          <a:lstStyle/>
          <a:p>
            <a:endParaRPr lang="en-US"/>
          </a:p>
        </p:txBody>
      </p:sp>
      <p:pic>
        <p:nvPicPr>
          <p:cNvPr id="2" name="Picture 1"/>
          <p:cNvPicPr>
            <a:picLocks noChangeAspect="1"/>
          </p:cNvPicPr>
          <p:nvPr/>
        </p:nvPicPr>
        <p:blipFill>
          <a:blip r:embed="rId3"/>
          <a:stretch>
            <a:fillRect/>
          </a:stretch>
        </p:blipFill>
        <p:spPr>
          <a:xfrm>
            <a:off x="514959" y="4725434"/>
            <a:ext cx="1516511" cy="6248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150" y="4141474"/>
            <a:ext cx="2574640" cy="1655284"/>
          </a:xfrm>
          <a:prstGeom prst="rect">
            <a:avLst/>
          </a:prstGeom>
        </p:spPr>
      </p:pic>
    </p:spTree>
    <p:extLst>
      <p:ext uri="{BB962C8B-B14F-4D97-AF65-F5344CB8AC3E}">
        <p14:creationId xmlns:p14="http://schemas.microsoft.com/office/powerpoint/2010/main" val="119617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52"/>
          <p:cNvSpPr/>
          <p:nvPr/>
        </p:nvSpPr>
        <p:spPr>
          <a:xfrm>
            <a:off x="-972616" y="2420888"/>
            <a:ext cx="3744416" cy="1800200"/>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Étoile à 32 branches 1"/>
          <p:cNvSpPr/>
          <p:nvPr/>
        </p:nvSpPr>
        <p:spPr>
          <a:xfrm>
            <a:off x="1475656" y="1512168"/>
            <a:ext cx="6696744" cy="4608512"/>
          </a:xfrm>
          <a:prstGeom prst="star32">
            <a:avLst>
              <a:gd name="adj" fmla="val 0"/>
            </a:avLst>
          </a:prstGeom>
          <a:solidFill>
            <a:schemeClr val="accent1">
              <a:lumMod val="20000"/>
              <a:lumOff val="80000"/>
              <a:alpha val="62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loud 5"/>
          <p:cNvSpPr/>
          <p:nvPr/>
        </p:nvSpPr>
        <p:spPr>
          <a:xfrm>
            <a:off x="2555776" y="4293096"/>
            <a:ext cx="6769347" cy="2808312"/>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Cloud 6"/>
          <p:cNvSpPr/>
          <p:nvPr/>
        </p:nvSpPr>
        <p:spPr>
          <a:xfrm>
            <a:off x="6300788" y="2324827"/>
            <a:ext cx="2843212" cy="2492896"/>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Cloud 7"/>
          <p:cNvSpPr/>
          <p:nvPr/>
        </p:nvSpPr>
        <p:spPr>
          <a:xfrm>
            <a:off x="-396552" y="3284984"/>
            <a:ext cx="3888432" cy="3384375"/>
          </a:xfrm>
          <a:prstGeom prst="cloud">
            <a:avLst/>
          </a:prstGeom>
          <a:solidFill>
            <a:schemeClr val="accent5">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Cloud 8"/>
          <p:cNvSpPr/>
          <p:nvPr/>
        </p:nvSpPr>
        <p:spPr>
          <a:xfrm>
            <a:off x="2195736" y="432048"/>
            <a:ext cx="4968551" cy="2376487"/>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Cloud 9"/>
          <p:cNvSpPr/>
          <p:nvPr/>
        </p:nvSpPr>
        <p:spPr>
          <a:xfrm rot="801286">
            <a:off x="6012160" y="836712"/>
            <a:ext cx="3384375"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Cloud 10"/>
          <p:cNvSpPr/>
          <p:nvPr/>
        </p:nvSpPr>
        <p:spPr>
          <a:xfrm>
            <a:off x="-108520" y="864096"/>
            <a:ext cx="3024336"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TextBox 6"/>
          <p:cNvSpPr txBox="1">
            <a:spLocks noChangeArrowheads="1"/>
          </p:cNvSpPr>
          <p:nvPr/>
        </p:nvSpPr>
        <p:spPr bwMode="auto">
          <a:xfrm>
            <a:off x="467866" y="4713729"/>
            <a:ext cx="1439863" cy="400110"/>
          </a:xfrm>
          <a:prstGeom prst="rect">
            <a:avLst/>
          </a:prstGeom>
          <a:noFill/>
          <a:ln w="9525">
            <a:noFill/>
            <a:miter lim="800000"/>
            <a:headEnd/>
            <a:tailEnd/>
          </a:ln>
        </p:spPr>
        <p:txBody>
          <a:bodyPr>
            <a:spAutoFit/>
          </a:bodyPr>
          <a:lstStyle/>
          <a:p>
            <a:r>
              <a:rPr lang="en-GB" altLang="zh-TW" sz="2000" b="1" dirty="0">
                <a:latin typeface="Calibri" pitchFamily="34" charset="0"/>
              </a:rPr>
              <a:t>Libraries</a:t>
            </a:r>
            <a:endParaRPr lang="en-GB" sz="2000" b="1" dirty="0">
              <a:latin typeface="Calibri" pitchFamily="34" charset="0"/>
            </a:endParaRPr>
          </a:p>
        </p:txBody>
      </p:sp>
      <p:sp>
        <p:nvSpPr>
          <p:cNvPr id="13" name="TextBox 9"/>
          <p:cNvSpPr txBox="1">
            <a:spLocks noChangeArrowheads="1"/>
          </p:cNvSpPr>
          <p:nvPr/>
        </p:nvSpPr>
        <p:spPr bwMode="auto">
          <a:xfrm>
            <a:off x="3564284" y="719385"/>
            <a:ext cx="2016125" cy="369888"/>
          </a:xfrm>
          <a:prstGeom prst="rect">
            <a:avLst/>
          </a:prstGeom>
          <a:noFill/>
          <a:ln w="9525">
            <a:noFill/>
            <a:miter lim="800000"/>
            <a:headEnd/>
            <a:tailEnd/>
          </a:ln>
        </p:spPr>
        <p:txBody>
          <a:bodyPr>
            <a:spAutoFit/>
          </a:bodyPr>
          <a:lstStyle/>
          <a:p>
            <a:pPr algn="ctr"/>
            <a:r>
              <a:rPr lang="en-GB" altLang="zh-TW" b="1" dirty="0">
                <a:latin typeface="Calibri" pitchFamily="34" charset="0"/>
              </a:rPr>
              <a:t>Text Rights</a:t>
            </a:r>
            <a:endParaRPr lang="en-GB" b="1" dirty="0">
              <a:latin typeface="Calibri" pitchFamily="34" charset="0"/>
            </a:endParaRPr>
          </a:p>
        </p:txBody>
      </p:sp>
      <p:sp>
        <p:nvSpPr>
          <p:cNvPr id="14" name="TextBox 13"/>
          <p:cNvSpPr txBox="1">
            <a:spLocks noChangeArrowheads="1"/>
          </p:cNvSpPr>
          <p:nvPr/>
        </p:nvSpPr>
        <p:spPr bwMode="auto">
          <a:xfrm>
            <a:off x="6660232" y="1196752"/>
            <a:ext cx="1441450" cy="368300"/>
          </a:xfrm>
          <a:prstGeom prst="rect">
            <a:avLst/>
          </a:prstGeom>
          <a:noFill/>
          <a:ln w="9525">
            <a:noFill/>
            <a:miter lim="800000"/>
            <a:headEnd/>
            <a:tailEnd/>
          </a:ln>
        </p:spPr>
        <p:txBody>
          <a:bodyPr>
            <a:spAutoFit/>
          </a:bodyPr>
          <a:lstStyle/>
          <a:p>
            <a:r>
              <a:rPr lang="en-GB" altLang="zh-TW" b="1" dirty="0">
                <a:latin typeface="Calibri" pitchFamily="34" charset="0"/>
              </a:rPr>
              <a:t>Music Rights</a:t>
            </a:r>
            <a:endParaRPr lang="en-GB" b="1" dirty="0">
              <a:latin typeface="Calibri" pitchFamily="34" charset="0"/>
            </a:endParaRPr>
          </a:p>
        </p:txBody>
      </p:sp>
      <p:sp>
        <p:nvSpPr>
          <p:cNvPr id="15" name="TextBox 15"/>
          <p:cNvSpPr txBox="1">
            <a:spLocks noChangeArrowheads="1"/>
          </p:cNvSpPr>
          <p:nvPr/>
        </p:nvSpPr>
        <p:spPr bwMode="auto">
          <a:xfrm>
            <a:off x="970682" y="1151905"/>
            <a:ext cx="1800225" cy="369887"/>
          </a:xfrm>
          <a:prstGeom prst="rect">
            <a:avLst/>
          </a:prstGeom>
          <a:noFill/>
          <a:ln w="9525">
            <a:noFill/>
            <a:miter lim="800000"/>
            <a:headEnd/>
            <a:tailEnd/>
          </a:ln>
        </p:spPr>
        <p:txBody>
          <a:bodyPr>
            <a:spAutoFit/>
          </a:bodyPr>
          <a:lstStyle/>
          <a:p>
            <a:r>
              <a:rPr lang="en-GB" altLang="zh-TW" b="1" dirty="0">
                <a:latin typeface="Calibri" pitchFamily="34" charset="0"/>
              </a:rPr>
              <a:t>Trade Sources</a:t>
            </a:r>
            <a:endParaRPr lang="en-GB" b="1" dirty="0">
              <a:latin typeface="Calibri" pitchFamily="34" charset="0"/>
            </a:endParaRPr>
          </a:p>
        </p:txBody>
      </p:sp>
      <p:sp>
        <p:nvSpPr>
          <p:cNvPr id="16" name="TextBox 19"/>
          <p:cNvSpPr txBox="1">
            <a:spLocks noChangeArrowheads="1"/>
          </p:cNvSpPr>
          <p:nvPr/>
        </p:nvSpPr>
        <p:spPr bwMode="auto">
          <a:xfrm>
            <a:off x="6732588" y="3167583"/>
            <a:ext cx="1800225" cy="369888"/>
          </a:xfrm>
          <a:prstGeom prst="rect">
            <a:avLst/>
          </a:prstGeom>
          <a:noFill/>
          <a:ln w="9525">
            <a:noFill/>
            <a:miter lim="800000"/>
            <a:headEnd/>
            <a:tailEnd/>
          </a:ln>
        </p:spPr>
        <p:txBody>
          <a:bodyPr>
            <a:spAutoFit/>
          </a:bodyPr>
          <a:lstStyle/>
          <a:p>
            <a:r>
              <a:rPr lang="en-GB" altLang="zh-TW" b="1" dirty="0">
                <a:latin typeface="Calibri" pitchFamily="34" charset="0"/>
              </a:rPr>
              <a:t>Encyclopaedias</a:t>
            </a:r>
            <a:endParaRPr lang="en-GB" b="1" dirty="0">
              <a:latin typeface="Calibri" pitchFamily="34" charset="0"/>
            </a:endParaRPr>
          </a:p>
        </p:txBody>
      </p:sp>
      <p:sp>
        <p:nvSpPr>
          <p:cNvPr id="17" name="TextBox 20"/>
          <p:cNvSpPr txBox="1">
            <a:spLocks noChangeArrowheads="1"/>
          </p:cNvSpPr>
          <p:nvPr/>
        </p:nvSpPr>
        <p:spPr bwMode="auto">
          <a:xfrm>
            <a:off x="3995637" y="4855616"/>
            <a:ext cx="3168650" cy="1477328"/>
          </a:xfrm>
          <a:prstGeom prst="rect">
            <a:avLst/>
          </a:prstGeom>
          <a:noFill/>
          <a:ln w="9525">
            <a:noFill/>
            <a:miter lim="800000"/>
            <a:headEnd/>
            <a:tailEnd/>
          </a:ln>
        </p:spPr>
        <p:txBody>
          <a:bodyPr>
            <a:spAutoFit/>
          </a:bodyPr>
          <a:lstStyle/>
          <a:p>
            <a:r>
              <a:rPr lang="en-GB" altLang="zh-TW" b="1" dirty="0">
                <a:latin typeface="Calibri" pitchFamily="34" charset="0"/>
              </a:rPr>
              <a:t>Researchers &amp; </a:t>
            </a:r>
            <a:r>
              <a:rPr lang="en-GB" altLang="zh-TW" b="1" dirty="0" smtClean="0">
                <a:latin typeface="Calibri" pitchFamily="34" charset="0"/>
              </a:rPr>
              <a:t>Professional</a:t>
            </a:r>
          </a:p>
          <a:p>
            <a:r>
              <a:rPr lang="en-GB" b="1" dirty="0" smtClean="0">
                <a:latin typeface="Calibri" pitchFamily="34" charset="0"/>
              </a:rPr>
              <a:t>     Granting organisations</a:t>
            </a:r>
          </a:p>
          <a:p>
            <a:r>
              <a:rPr lang="en-GB" b="1" dirty="0" smtClean="0">
                <a:latin typeface="Calibri" pitchFamily="34" charset="0"/>
              </a:rPr>
              <a:t>     Professional  Societies</a:t>
            </a:r>
          </a:p>
          <a:p>
            <a:r>
              <a:rPr lang="en-GB" b="1" dirty="0" smtClean="0">
                <a:latin typeface="Calibri" pitchFamily="34" charset="0"/>
              </a:rPr>
              <a:t>     Article databases</a:t>
            </a:r>
          </a:p>
          <a:p>
            <a:r>
              <a:rPr lang="en-GB" b="1" dirty="0" smtClean="0">
                <a:latin typeface="Calibri" pitchFamily="34" charset="0"/>
              </a:rPr>
              <a:t>     Theses databases</a:t>
            </a:r>
            <a:endParaRPr lang="en-GB" b="1" dirty="0">
              <a:latin typeface="Calibri" pitchFamily="34" charset="0"/>
            </a:endParaRPr>
          </a:p>
        </p:txBody>
      </p:sp>
      <p:sp>
        <p:nvSpPr>
          <p:cNvPr id="18" name="Title 1"/>
          <p:cNvSpPr txBox="1">
            <a:spLocks/>
          </p:cNvSpPr>
          <p:nvPr/>
        </p:nvSpPr>
        <p:spPr>
          <a:xfrm>
            <a:off x="0" y="-201555"/>
            <a:ext cx="2411760" cy="88235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smtClean="0">
                <a:solidFill>
                  <a:srgbClr val="006699"/>
                </a:solidFill>
                <a:effectLst>
                  <a:outerShdw blurRad="38100" dist="38100" dir="2700000" algn="tl">
                    <a:srgbClr val="DDDDDD"/>
                  </a:outerShdw>
                </a:effectLst>
                <a:latin typeface="Calibri" charset="0"/>
                <a:ea typeface="MS PGothic" charset="0"/>
                <a:cs typeface="MS PGothic" charset="0"/>
              </a:rPr>
              <a:t>cross-domain </a:t>
            </a:r>
            <a:endParaRPr lang="en-US" b="1" dirty="0">
              <a:solidFill>
                <a:srgbClr val="006699"/>
              </a:solidFill>
              <a:effectLst>
                <a:outerShdw blurRad="38100" dist="38100" dir="2700000" algn="tl">
                  <a:srgbClr val="DDDDDD"/>
                </a:outerShdw>
              </a:effectLst>
              <a:latin typeface="Calibri" charset="0"/>
              <a:ea typeface="MS PGothic" charset="0"/>
              <a:cs typeface="MS PGothic" charset="0"/>
            </a:endParaRPr>
          </a:p>
        </p:txBody>
      </p:sp>
      <p:sp>
        <p:nvSpPr>
          <p:cNvPr id="19" name="Title 1"/>
          <p:cNvSpPr txBox="1">
            <a:spLocks/>
          </p:cNvSpPr>
          <p:nvPr/>
        </p:nvSpPr>
        <p:spPr>
          <a:xfrm>
            <a:off x="5802899" y="-99392"/>
            <a:ext cx="3593637" cy="8823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000" b="1" dirty="0" smtClean="0">
                <a:solidFill>
                  <a:srgbClr val="006699"/>
                </a:solidFill>
                <a:effectLst>
                  <a:outerShdw blurRad="38100" dist="38100" dir="2700000" algn="tl">
                    <a:srgbClr val="DDDDDD"/>
                  </a:outerShdw>
                </a:effectLst>
                <a:latin typeface="Calibri" charset="0"/>
                <a:ea typeface="MS PGothic" charset="0"/>
                <a:cs typeface="MS PGothic" charset="0"/>
              </a:rPr>
              <a:t>bridging-domains </a:t>
            </a:r>
            <a:endParaRPr lang="en-US" sz="3000" b="1" dirty="0">
              <a:solidFill>
                <a:srgbClr val="006699"/>
              </a:solidFill>
              <a:effectLst>
                <a:outerShdw blurRad="38100" dist="38100" dir="2700000" algn="tl">
                  <a:srgbClr val="DDDDDD"/>
                </a:outerShdw>
              </a:effectLst>
              <a:latin typeface="Calibri" charset="0"/>
              <a:ea typeface="MS PGothic" charset="0"/>
              <a:cs typeface="MS PGothic" charset="0"/>
            </a:endParaRPr>
          </a:p>
        </p:txBody>
      </p:sp>
      <p:sp>
        <p:nvSpPr>
          <p:cNvPr id="20" name="TextBox 15"/>
          <p:cNvSpPr txBox="1">
            <a:spLocks noChangeArrowheads="1"/>
          </p:cNvSpPr>
          <p:nvPr/>
        </p:nvSpPr>
        <p:spPr bwMode="auto">
          <a:xfrm>
            <a:off x="107504" y="2924944"/>
            <a:ext cx="1800225" cy="646331"/>
          </a:xfrm>
          <a:prstGeom prst="rect">
            <a:avLst/>
          </a:prstGeom>
          <a:noFill/>
          <a:ln w="9525">
            <a:noFill/>
            <a:miter lim="800000"/>
            <a:headEnd/>
            <a:tailEnd/>
          </a:ln>
        </p:spPr>
        <p:txBody>
          <a:bodyPr>
            <a:spAutoFit/>
          </a:bodyPr>
          <a:lstStyle/>
          <a:p>
            <a:pPr algn="ctr"/>
            <a:r>
              <a:rPr lang="en-GB" altLang="zh-TW" b="1" dirty="0" smtClean="0">
                <a:latin typeface="Calibri" pitchFamily="34" charset="0"/>
              </a:rPr>
              <a:t>Archives and Museums</a:t>
            </a:r>
            <a:endParaRPr lang="en-GB" b="1" dirty="0">
              <a:latin typeface="Calibri" pitchFamily="34" charset="0"/>
            </a:endParaRPr>
          </a:p>
        </p:txBody>
      </p:sp>
      <p:pic>
        <p:nvPicPr>
          <p:cNvPr id="21" name="Picture 29" descr="logo"/>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a:xfrm>
            <a:off x="3419872" y="3240361"/>
            <a:ext cx="2343657" cy="864096"/>
          </a:xfrm>
          <a:prstGeom prst="rect">
            <a:avLst/>
          </a:prstGeom>
          <a:effectLst>
            <a:outerShdw blurRad="292100" dist="139700" dir="2700000" algn="tl" rotWithShape="0">
              <a:srgbClr val="333333">
                <a:alpha val="65000"/>
              </a:srgbClr>
            </a:outerShdw>
          </a:effectLst>
          <a:extLst/>
        </p:spPr>
      </p:pic>
      <p:sp>
        <p:nvSpPr>
          <p:cNvPr id="23" name="Title 1"/>
          <p:cNvSpPr txBox="1">
            <a:spLocks/>
          </p:cNvSpPr>
          <p:nvPr/>
        </p:nvSpPr>
        <p:spPr>
          <a:xfrm>
            <a:off x="3100889" y="-225847"/>
            <a:ext cx="2411760" cy="88235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solidFill>
                  <a:srgbClr val="006699"/>
                </a:solidFill>
                <a:effectLst>
                  <a:outerShdw blurRad="38100" dist="38100" dir="2700000" algn="tl">
                    <a:srgbClr val="DDDDDD"/>
                  </a:outerShdw>
                </a:effectLst>
                <a:latin typeface="Calibri" charset="0"/>
                <a:ea typeface="MS PGothic" charset="0"/>
                <a:cs typeface="MS PGothic" charset="0"/>
              </a:rPr>
              <a:t>n</a:t>
            </a:r>
            <a:r>
              <a:rPr lang="en-US" sz="4800" b="1" dirty="0" smtClean="0">
                <a:solidFill>
                  <a:srgbClr val="006699"/>
                </a:solidFill>
                <a:effectLst>
                  <a:outerShdw blurRad="38100" dist="38100" dir="2700000" algn="tl">
                    <a:srgbClr val="DDDDDD"/>
                  </a:outerShdw>
                </a:effectLst>
                <a:latin typeface="Calibri" charset="0"/>
                <a:ea typeface="MS PGothic" charset="0"/>
                <a:cs typeface="MS PGothic" charset="0"/>
              </a:rPr>
              <a:t>ot for profit </a:t>
            </a:r>
            <a:endParaRPr lang="en-US" b="1" dirty="0">
              <a:solidFill>
                <a:srgbClr val="006699"/>
              </a:solidFill>
              <a:effectLst>
                <a:outerShdw blurRad="38100" dist="38100" dir="2700000" algn="tl">
                  <a:srgbClr val="DDDDDD"/>
                </a:outerShdw>
              </a:effectLst>
              <a:latin typeface="Calibri" charset="0"/>
              <a:ea typeface="MS PGothic" charset="0"/>
              <a:cs typeface="MS PGothic" charset="0"/>
            </a:endParaRPr>
          </a:p>
        </p:txBody>
      </p:sp>
    </p:spTree>
    <p:extLst>
      <p:ext uri="{BB962C8B-B14F-4D97-AF65-F5344CB8AC3E}">
        <p14:creationId xmlns:p14="http://schemas.microsoft.com/office/powerpoint/2010/main" val="11402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Étoile à 32 branches 1"/>
          <p:cNvSpPr/>
          <p:nvPr/>
        </p:nvSpPr>
        <p:spPr>
          <a:xfrm>
            <a:off x="1559560" y="1086008"/>
            <a:ext cx="6696744" cy="4608512"/>
          </a:xfrm>
          <a:prstGeom prst="star32">
            <a:avLst>
              <a:gd name="adj" fmla="val 0"/>
            </a:avLst>
          </a:prstGeom>
          <a:solidFill>
            <a:schemeClr val="accent1">
              <a:lumMod val="20000"/>
              <a:lumOff val="80000"/>
              <a:alpha val="62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Oval 4"/>
          <p:cNvSpPr/>
          <p:nvPr/>
        </p:nvSpPr>
        <p:spPr>
          <a:xfrm>
            <a:off x="2908273" y="1761072"/>
            <a:ext cx="4006684" cy="2421690"/>
          </a:xfrm>
          <a:prstGeom prst="ellipse">
            <a:avLst/>
          </a:prstGeom>
          <a:noFill/>
          <a:ln w="38100">
            <a:solidFill>
              <a:srgbClr val="0B7CCB"/>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 name="Content Placeholder 10"/>
          <p:cNvPicPr>
            <a:picLocks noChangeAspect="1"/>
          </p:cNvPicPr>
          <p:nvPr/>
        </p:nvPicPr>
        <p:blipFill>
          <a:blip r:embed="rId3"/>
          <a:stretch>
            <a:fillRect/>
          </a:stretch>
        </p:blipFill>
        <p:spPr>
          <a:xfrm>
            <a:off x="4956578" y="3944298"/>
            <a:ext cx="954294" cy="633711"/>
          </a:xfrm>
          <a:prstGeom prst="rect">
            <a:avLst/>
          </a:prstGeom>
        </p:spPr>
      </p:pic>
      <p:pic>
        <p:nvPicPr>
          <p:cNvPr id="7" name="Picture 6"/>
          <p:cNvPicPr>
            <a:picLocks noChangeAspect="1"/>
          </p:cNvPicPr>
          <p:nvPr/>
        </p:nvPicPr>
        <p:blipFill>
          <a:blip r:embed="rId4"/>
          <a:stretch>
            <a:fillRect/>
          </a:stretch>
        </p:blipFill>
        <p:spPr>
          <a:xfrm>
            <a:off x="2908273" y="2061286"/>
            <a:ext cx="1256977" cy="654555"/>
          </a:xfrm>
          <a:prstGeom prst="rect">
            <a:avLst/>
          </a:prstGeom>
        </p:spPr>
      </p:pic>
      <p:pic>
        <p:nvPicPr>
          <p:cNvPr id="8" name="Picture 7"/>
          <p:cNvPicPr>
            <a:picLocks noChangeAspect="1"/>
          </p:cNvPicPr>
          <p:nvPr/>
        </p:nvPicPr>
        <p:blipFill>
          <a:blip r:embed="rId5"/>
          <a:stretch>
            <a:fillRect/>
          </a:stretch>
        </p:blipFill>
        <p:spPr>
          <a:xfrm>
            <a:off x="5227857" y="2061286"/>
            <a:ext cx="1366031" cy="316471"/>
          </a:xfrm>
          <a:prstGeom prst="rect">
            <a:avLst/>
          </a:prstGeom>
        </p:spPr>
      </p:pic>
      <p:pic>
        <p:nvPicPr>
          <p:cNvPr id="9" name="Picture 8"/>
          <p:cNvPicPr>
            <a:picLocks noChangeAspect="1"/>
          </p:cNvPicPr>
          <p:nvPr/>
        </p:nvPicPr>
        <p:blipFill>
          <a:blip r:embed="rId6"/>
          <a:stretch>
            <a:fillRect/>
          </a:stretch>
        </p:blipFill>
        <p:spPr>
          <a:xfrm>
            <a:off x="2729253" y="2994805"/>
            <a:ext cx="494874" cy="508071"/>
          </a:xfrm>
          <a:prstGeom prst="rect">
            <a:avLst/>
          </a:prstGeom>
        </p:spPr>
      </p:pic>
      <p:pic>
        <p:nvPicPr>
          <p:cNvPr id="10" name="Picture 9"/>
          <p:cNvPicPr>
            <a:picLocks noChangeAspect="1"/>
          </p:cNvPicPr>
          <p:nvPr/>
        </p:nvPicPr>
        <p:blipFill>
          <a:blip r:embed="rId7"/>
          <a:stretch>
            <a:fillRect/>
          </a:stretch>
        </p:blipFill>
        <p:spPr>
          <a:xfrm>
            <a:off x="5928616" y="3066038"/>
            <a:ext cx="1253788" cy="508071"/>
          </a:xfrm>
          <a:prstGeom prst="rect">
            <a:avLst/>
          </a:prstGeom>
        </p:spPr>
      </p:pic>
      <p:sp>
        <p:nvSpPr>
          <p:cNvPr id="12" name="TextBox 11"/>
          <p:cNvSpPr txBox="1"/>
          <p:nvPr/>
        </p:nvSpPr>
        <p:spPr>
          <a:xfrm>
            <a:off x="499570" y="1103984"/>
            <a:ext cx="2408703" cy="369332"/>
          </a:xfrm>
          <a:prstGeom prst="rect">
            <a:avLst/>
          </a:prstGeom>
          <a:noFill/>
        </p:spPr>
        <p:txBody>
          <a:bodyPr wrap="square" rtlCol="0">
            <a:spAutoFit/>
          </a:bodyPr>
          <a:lstStyle/>
          <a:p>
            <a:r>
              <a:rPr lang="en-GB" dirty="0" smtClean="0"/>
              <a:t>Members</a:t>
            </a:r>
            <a:endParaRPr lang="en-GB" dirty="0"/>
          </a:p>
        </p:txBody>
      </p:sp>
      <p:sp>
        <p:nvSpPr>
          <p:cNvPr id="13" name="TextBox 12"/>
          <p:cNvSpPr txBox="1"/>
          <p:nvPr/>
        </p:nvSpPr>
        <p:spPr>
          <a:xfrm>
            <a:off x="6593888" y="506088"/>
            <a:ext cx="2408703" cy="646331"/>
          </a:xfrm>
          <a:prstGeom prst="rect">
            <a:avLst/>
          </a:prstGeom>
          <a:noFill/>
        </p:spPr>
        <p:txBody>
          <a:bodyPr wrap="square" rtlCol="0">
            <a:spAutoFit/>
          </a:bodyPr>
          <a:lstStyle/>
          <a:p>
            <a:r>
              <a:rPr lang="en-GB" dirty="0" smtClean="0"/>
              <a:t>Registration Agencies (RAGs)</a:t>
            </a:r>
            <a:endParaRPr lang="en-GB" dirty="0"/>
          </a:p>
        </p:txBody>
      </p:sp>
      <p:sp>
        <p:nvSpPr>
          <p:cNvPr id="14" name="TextBox 13"/>
          <p:cNvSpPr txBox="1"/>
          <p:nvPr/>
        </p:nvSpPr>
        <p:spPr>
          <a:xfrm>
            <a:off x="567987" y="5484996"/>
            <a:ext cx="2408703" cy="369332"/>
          </a:xfrm>
          <a:prstGeom prst="rect">
            <a:avLst/>
          </a:prstGeom>
          <a:noFill/>
        </p:spPr>
        <p:txBody>
          <a:bodyPr wrap="square" rtlCol="0">
            <a:spAutoFit/>
          </a:bodyPr>
          <a:lstStyle/>
          <a:p>
            <a:r>
              <a:rPr lang="en-GB" dirty="0" smtClean="0"/>
              <a:t>Data Contributors</a:t>
            </a:r>
            <a:endParaRPr lang="en-GB" dirty="0"/>
          </a:p>
        </p:txBody>
      </p:sp>
      <p:sp>
        <p:nvSpPr>
          <p:cNvPr id="15" name="TextBox 14"/>
          <p:cNvSpPr txBox="1"/>
          <p:nvPr/>
        </p:nvSpPr>
        <p:spPr>
          <a:xfrm>
            <a:off x="6321087" y="5484996"/>
            <a:ext cx="2408703" cy="369332"/>
          </a:xfrm>
          <a:prstGeom prst="rect">
            <a:avLst/>
          </a:prstGeom>
          <a:noFill/>
        </p:spPr>
        <p:txBody>
          <a:bodyPr wrap="square" rtlCol="0">
            <a:spAutoFit/>
          </a:bodyPr>
          <a:lstStyle/>
          <a:p>
            <a:r>
              <a:rPr lang="en-GB" dirty="0" smtClean="0"/>
              <a:t>Partnerships</a:t>
            </a:r>
            <a:endParaRPr lang="en-GB" dirty="0"/>
          </a:p>
        </p:txBody>
      </p:sp>
      <p:sp>
        <p:nvSpPr>
          <p:cNvPr id="16" name="TextBox 15"/>
          <p:cNvSpPr txBox="1"/>
          <p:nvPr/>
        </p:nvSpPr>
        <p:spPr>
          <a:xfrm>
            <a:off x="3140223" y="384352"/>
            <a:ext cx="3774734" cy="369332"/>
          </a:xfrm>
          <a:prstGeom prst="rect">
            <a:avLst/>
          </a:prstGeom>
          <a:noFill/>
        </p:spPr>
        <p:txBody>
          <a:bodyPr wrap="square" rtlCol="0">
            <a:spAutoFit/>
          </a:bodyPr>
          <a:lstStyle/>
          <a:p>
            <a:r>
              <a:rPr lang="en-GB" dirty="0" smtClean="0"/>
              <a:t>Quality Team</a:t>
            </a:r>
            <a:endParaRPr lang="en-GB" dirty="0"/>
          </a:p>
        </p:txBody>
      </p:sp>
      <p:pic>
        <p:nvPicPr>
          <p:cNvPr id="18" name="Picture 29" descr="logo"/>
          <p:cNvPicPr>
            <a:picLocks noChangeAspect="1" noChangeArrowheads="1"/>
          </p:cNvPicPr>
          <p:nvPr/>
        </p:nvPicPr>
        <p:blipFill>
          <a:blip r:embed="rId8" cstate="print"/>
          <a:srcRect/>
          <a:stretch>
            <a:fillRect/>
          </a:stretch>
        </p:blipFill>
        <p:spPr>
          <a:xfrm>
            <a:off x="6666645" y="6292629"/>
            <a:ext cx="1267800" cy="467433"/>
          </a:xfrm>
          <a:prstGeom prst="rect">
            <a:avLst/>
          </a:prstGeom>
          <a:effectLst>
            <a:outerShdw blurRad="292100" dist="139700" dir="2700000" algn="tl" rotWithShape="0">
              <a:srgbClr val="333333">
                <a:alpha val="65000"/>
              </a:srgbClr>
            </a:outerShdw>
          </a:effectLst>
          <a:extLst/>
        </p:spPr>
      </p:pic>
      <p:pic>
        <p:nvPicPr>
          <p:cNvPr id="19" name="Picture 18"/>
          <p:cNvPicPr>
            <a:picLocks noChangeAspect="1"/>
          </p:cNvPicPr>
          <p:nvPr/>
        </p:nvPicPr>
        <p:blipFill>
          <a:blip r:embed="rId9"/>
          <a:stretch>
            <a:fillRect/>
          </a:stretch>
        </p:blipFill>
        <p:spPr>
          <a:xfrm>
            <a:off x="3408213" y="3817985"/>
            <a:ext cx="1088560" cy="336173"/>
          </a:xfrm>
          <a:prstGeom prst="rect">
            <a:avLst/>
          </a:prstGeom>
        </p:spPr>
      </p:pic>
    </p:spTree>
    <p:extLst>
      <p:ext uri="{BB962C8B-B14F-4D97-AF65-F5344CB8AC3E}">
        <p14:creationId xmlns:p14="http://schemas.microsoft.com/office/powerpoint/2010/main" val="20452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9" y="1135919"/>
            <a:ext cx="3789362" cy="4475171"/>
          </a:xfrm>
        </p:spPr>
        <p:txBody>
          <a:bodyPr/>
          <a:lstStyle/>
          <a:p>
            <a:pPr marL="0" indent="0">
              <a:buNone/>
            </a:pPr>
            <a:r>
              <a:rPr lang="en-GB" b="1" dirty="0" smtClean="0">
                <a:solidFill>
                  <a:schemeClr val="accent2">
                    <a:lumMod val="60000"/>
                    <a:lumOff val="40000"/>
                  </a:schemeClr>
                </a:solidFill>
              </a:rPr>
              <a:t>Public</a:t>
            </a:r>
          </a:p>
          <a:p>
            <a:r>
              <a:rPr lang="en-GB" dirty="0" smtClean="0"/>
              <a:t>Linked data: </a:t>
            </a:r>
            <a:r>
              <a:rPr lang="en-GB" sz="1600" dirty="0" smtClean="0"/>
              <a:t>Persistent URL</a:t>
            </a:r>
          </a:p>
          <a:p>
            <a:r>
              <a:rPr lang="en-GB" dirty="0" smtClean="0"/>
              <a:t>Web enquiry</a:t>
            </a:r>
          </a:p>
          <a:p>
            <a:r>
              <a:rPr lang="en-GB" dirty="0" smtClean="0"/>
              <a:t>Request corrections &amp; additions</a:t>
            </a:r>
          </a:p>
          <a:p>
            <a:r>
              <a:rPr lang="en-GB" dirty="0" smtClean="0"/>
              <a:t>SRU Enquiry API</a:t>
            </a:r>
          </a:p>
          <a:p>
            <a:r>
              <a:rPr lang="en-GB" dirty="0" smtClean="0"/>
              <a:t>View all assigned</a:t>
            </a:r>
          </a:p>
          <a:p>
            <a:endParaRPr lang="en-GB" dirty="0"/>
          </a:p>
        </p:txBody>
      </p:sp>
      <p:sp>
        <p:nvSpPr>
          <p:cNvPr id="3" name="Text Placeholder 2"/>
          <p:cNvSpPr>
            <a:spLocks noGrp="1"/>
          </p:cNvSpPr>
          <p:nvPr>
            <p:ph type="body" sz="quarter" idx="13"/>
          </p:nvPr>
        </p:nvSpPr>
        <p:spPr/>
        <p:txBody>
          <a:bodyPr/>
          <a:lstStyle/>
          <a:p>
            <a:r>
              <a:rPr lang="en-GB" dirty="0" smtClean="0">
                <a:solidFill>
                  <a:srgbClr val="236192"/>
                </a:solidFill>
                <a:latin typeface="+mj-lt"/>
              </a:rPr>
              <a:t>ISNI System</a:t>
            </a:r>
            <a:endParaRPr lang="en-GB" dirty="0">
              <a:solidFill>
                <a:srgbClr val="236192"/>
              </a:solidFill>
              <a:latin typeface="+mj-lt"/>
            </a:endParaRPr>
          </a:p>
        </p:txBody>
      </p:sp>
      <p:pic>
        <p:nvPicPr>
          <p:cNvPr id="4" name="Picture 29" descr="logo"/>
          <p:cNvPicPr>
            <a:picLocks noChangeAspect="1" noChangeArrowheads="1"/>
          </p:cNvPicPr>
          <p:nvPr/>
        </p:nvPicPr>
        <p:blipFill>
          <a:blip r:embed="rId3" cstate="print"/>
          <a:srcRect/>
          <a:stretch>
            <a:fillRect/>
          </a:stretch>
        </p:blipFill>
        <p:spPr>
          <a:xfrm>
            <a:off x="6666645" y="6292629"/>
            <a:ext cx="1267800" cy="467433"/>
          </a:xfrm>
          <a:prstGeom prst="rect">
            <a:avLst/>
          </a:prstGeom>
          <a:effectLst>
            <a:outerShdw blurRad="292100" dist="139700" dir="2700000" algn="tl" rotWithShape="0">
              <a:srgbClr val="333333">
                <a:alpha val="65000"/>
              </a:srgbClr>
            </a:outerShdw>
          </a:effectLst>
          <a:extLst/>
        </p:spPr>
      </p:pic>
      <p:sp>
        <p:nvSpPr>
          <p:cNvPr id="5" name="Text Placeholder 1"/>
          <p:cNvSpPr txBox="1">
            <a:spLocks/>
          </p:cNvSpPr>
          <p:nvPr/>
        </p:nvSpPr>
        <p:spPr>
          <a:xfrm>
            <a:off x="4419601" y="1135919"/>
            <a:ext cx="3789362" cy="4475171"/>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smtClean="0">
                <a:solidFill>
                  <a:schemeClr val="accent2">
                    <a:lumMod val="60000"/>
                    <a:lumOff val="40000"/>
                  </a:schemeClr>
                </a:solidFill>
              </a:rPr>
              <a:t>Members</a:t>
            </a:r>
          </a:p>
          <a:p>
            <a:r>
              <a:rPr lang="en-GB" dirty="0" smtClean="0"/>
              <a:t>Linked data: </a:t>
            </a:r>
            <a:r>
              <a:rPr lang="en-GB" sz="1600" dirty="0" smtClean="0"/>
              <a:t>Persistent URL</a:t>
            </a:r>
          </a:p>
          <a:p>
            <a:r>
              <a:rPr lang="en-GB" dirty="0" smtClean="0"/>
              <a:t>Web enquiry</a:t>
            </a:r>
          </a:p>
          <a:p>
            <a:r>
              <a:rPr lang="en-GB" dirty="0" smtClean="0"/>
              <a:t>Make corrections, additions &amp; merges</a:t>
            </a:r>
          </a:p>
          <a:p>
            <a:r>
              <a:rPr lang="en-GB" dirty="0" smtClean="0"/>
              <a:t>SRU Enquiry API</a:t>
            </a:r>
          </a:p>
          <a:p>
            <a:r>
              <a:rPr lang="en-GB" dirty="0" smtClean="0"/>
              <a:t>View all non restricted data</a:t>
            </a:r>
          </a:p>
          <a:p>
            <a:r>
              <a:rPr lang="en-GB" dirty="0" smtClean="0"/>
              <a:t>Atom Pub API for requests and replaces</a:t>
            </a:r>
            <a:endParaRPr lang="en-GB" dirty="0"/>
          </a:p>
        </p:txBody>
      </p:sp>
      <p:pic>
        <p:nvPicPr>
          <p:cNvPr id="6" name="Picture 2"/>
          <p:cNvPicPr>
            <a:picLocks noChangeAspect="1" noChangeArrowheads="1"/>
          </p:cNvPicPr>
          <p:nvPr/>
        </p:nvPicPr>
        <p:blipFill>
          <a:blip r:embed="rId4"/>
          <a:srcRect/>
          <a:stretch>
            <a:fillRect/>
          </a:stretch>
        </p:blipFill>
        <p:spPr bwMode="auto">
          <a:xfrm>
            <a:off x="477839" y="4127552"/>
            <a:ext cx="3171959" cy="2632510"/>
          </a:xfrm>
          <a:prstGeom prst="rect">
            <a:avLst/>
          </a:prstGeom>
          <a:noFill/>
          <a:ln w="9525">
            <a:noFill/>
            <a:miter lim="800000"/>
            <a:headEnd/>
            <a:tailEnd/>
          </a:ln>
        </p:spPr>
      </p:pic>
    </p:spTree>
    <p:extLst>
      <p:ext uri="{BB962C8B-B14F-4D97-AF65-F5344CB8AC3E}">
        <p14:creationId xmlns:p14="http://schemas.microsoft.com/office/powerpoint/2010/main" val="124083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009397" y="1135919"/>
            <a:ext cx="2657248" cy="1237167"/>
          </a:xfrm>
        </p:spPr>
        <p:txBody>
          <a:bodyPr/>
          <a:lstStyle/>
          <a:p>
            <a:pPr marL="0" indent="0">
              <a:buNone/>
            </a:pPr>
            <a:r>
              <a:rPr lang="en-GB" sz="3200" b="1" dirty="0" smtClean="0">
                <a:ln w="6600">
                  <a:solidFill>
                    <a:schemeClr val="accent2"/>
                  </a:solidFill>
                  <a:prstDash val="solid"/>
                </a:ln>
                <a:solidFill>
                  <a:srgbClr val="FFFFFF"/>
                </a:solidFill>
                <a:effectLst>
                  <a:outerShdw dist="38100" dir="2700000" algn="tl" rotWithShape="0">
                    <a:schemeClr val="accent2"/>
                  </a:outerShdw>
                </a:effectLst>
              </a:rPr>
              <a:t>Name variant</a:t>
            </a:r>
            <a:endParaRPr lang="en-GB" sz="3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 Placeholder 2"/>
          <p:cNvSpPr>
            <a:spLocks noGrp="1"/>
          </p:cNvSpPr>
          <p:nvPr>
            <p:ph type="body" sz="quarter" idx="13"/>
          </p:nvPr>
        </p:nvSpPr>
        <p:spPr/>
        <p:txBody>
          <a:bodyPr/>
          <a:lstStyle/>
          <a:p>
            <a:r>
              <a:rPr lang="en-GB" sz="4400" dirty="0" smtClean="0">
                <a:solidFill>
                  <a:srgbClr val="236192"/>
                </a:solidFill>
                <a:latin typeface="+mj-lt"/>
              </a:rPr>
              <a:t>Organization metadata</a:t>
            </a:r>
            <a:endParaRPr lang="en-GB" sz="4400" dirty="0">
              <a:solidFill>
                <a:srgbClr val="236192"/>
              </a:solidFill>
              <a:latin typeface="+mj-lt"/>
            </a:endParaRPr>
          </a:p>
        </p:txBody>
      </p:sp>
      <p:pic>
        <p:nvPicPr>
          <p:cNvPr id="4" name="Picture 29" descr="logo"/>
          <p:cNvPicPr>
            <a:picLocks noChangeAspect="1" noChangeArrowheads="1"/>
          </p:cNvPicPr>
          <p:nvPr/>
        </p:nvPicPr>
        <p:blipFill>
          <a:blip r:embed="rId3" cstate="print"/>
          <a:srcRect/>
          <a:stretch>
            <a:fillRect/>
          </a:stretch>
        </p:blipFill>
        <p:spPr>
          <a:xfrm>
            <a:off x="6666645" y="6292629"/>
            <a:ext cx="1267800" cy="467433"/>
          </a:xfrm>
          <a:prstGeom prst="rect">
            <a:avLst/>
          </a:prstGeom>
          <a:effectLst>
            <a:outerShdw blurRad="292100" dist="139700" dir="2700000" algn="tl" rotWithShape="0">
              <a:srgbClr val="333333">
                <a:alpha val="65000"/>
              </a:srgbClr>
            </a:outerShdw>
          </a:effectLst>
          <a:extLst/>
        </p:spPr>
      </p:pic>
      <p:sp>
        <p:nvSpPr>
          <p:cNvPr id="5" name="Rectangle 4"/>
          <p:cNvSpPr/>
          <p:nvPr/>
        </p:nvSpPr>
        <p:spPr>
          <a:xfrm>
            <a:off x="477838" y="1102173"/>
            <a:ext cx="2069798"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Name</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414047" y="2411179"/>
            <a:ext cx="2670566" cy="584775"/>
          </a:xfrm>
          <a:prstGeom prst="rect">
            <a:avLst/>
          </a:prstGeom>
          <a:noFill/>
        </p:spPr>
        <p:txBody>
          <a:bodyPr wrap="squar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UN </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LOCODE</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5721314" y="2703567"/>
            <a:ext cx="102784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chemeClr val="accent3"/>
                </a:solidFill>
                <a:effectLst/>
              </a:rPr>
              <a:t>URL</a:t>
            </a:r>
            <a:endParaRPr lang="en-US" sz="3200" b="1" cap="none" spc="0" dirty="0">
              <a:ln/>
              <a:solidFill>
                <a:schemeClr val="accent3"/>
              </a:solidFill>
              <a:effectLst/>
            </a:endParaRPr>
          </a:p>
        </p:txBody>
      </p:sp>
      <p:sp>
        <p:nvSpPr>
          <p:cNvPr id="8" name="Rectangle 7"/>
          <p:cNvSpPr/>
          <p:nvPr/>
        </p:nvSpPr>
        <p:spPr>
          <a:xfrm>
            <a:off x="6602683" y="1288323"/>
            <a:ext cx="2121093" cy="584775"/>
          </a:xfrm>
          <a:prstGeom prst="rect">
            <a:avLst/>
          </a:prstGeom>
          <a:noFill/>
        </p:spPr>
        <p:txBody>
          <a:bodyPr wrap="none" lIns="91440" tIns="45720" rIns="91440" bIns="45720">
            <a:spAutoFit/>
          </a:bodyPr>
          <a:lstStyle/>
          <a:p>
            <a:pPr algn="ctr"/>
            <a:r>
              <a:rPr lang="en-US" sz="32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Name use</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Rectangle 8"/>
          <p:cNvSpPr/>
          <p:nvPr/>
        </p:nvSpPr>
        <p:spPr>
          <a:xfrm>
            <a:off x="7381899" y="1838221"/>
            <a:ext cx="1300356" cy="584775"/>
          </a:xfrm>
          <a:prstGeom prst="rect">
            <a:avLst/>
          </a:prstGeom>
          <a:noFill/>
        </p:spPr>
        <p:txBody>
          <a:bodyPr wrap="none" lIns="91440" tIns="45720" rIns="91440" bIns="45720">
            <a:spAutoFit/>
          </a:bodyPr>
          <a:lstStyle/>
          <a:p>
            <a:pPr algn="ctr"/>
            <a:r>
              <a:rPr lang="en-US" sz="3200" b="1" cap="none" spc="0" dirty="0" smtClean="0">
                <a:ln w="0"/>
                <a:solidFill>
                  <a:schemeClr val="bg2">
                    <a:lumMod val="50000"/>
                  </a:schemeClr>
                </a:solidFill>
                <a:effectLst/>
              </a:rPr>
              <a:t>Dates</a:t>
            </a:r>
            <a:endParaRPr lang="en-US" sz="3200" b="1" cap="none" spc="0" dirty="0">
              <a:ln w="0"/>
              <a:solidFill>
                <a:schemeClr val="bg2">
                  <a:lumMod val="50000"/>
                </a:schemeClr>
              </a:solidFill>
              <a:effectLst/>
            </a:endParaRPr>
          </a:p>
        </p:txBody>
      </p:sp>
      <p:sp>
        <p:nvSpPr>
          <p:cNvPr id="10" name="Rectangle 9"/>
          <p:cNvSpPr/>
          <p:nvPr/>
        </p:nvSpPr>
        <p:spPr>
          <a:xfrm>
            <a:off x="-75966" y="3334726"/>
            <a:ext cx="3778174"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smtClean="0">
                <a:ln/>
                <a:solidFill>
                  <a:schemeClr val="accent4"/>
                </a:solidFill>
                <a:effectLst/>
              </a:rPr>
              <a:t>Source of each element</a:t>
            </a:r>
            <a:endParaRPr lang="en-US" sz="3200" b="1" cap="none" spc="0" dirty="0">
              <a:ln/>
              <a:solidFill>
                <a:schemeClr val="accent4"/>
              </a:solidFill>
              <a:effectLst/>
            </a:endParaRPr>
          </a:p>
        </p:txBody>
      </p:sp>
      <p:sp>
        <p:nvSpPr>
          <p:cNvPr id="11" name="Rectangle 10"/>
          <p:cNvSpPr/>
          <p:nvPr/>
        </p:nvSpPr>
        <p:spPr>
          <a:xfrm>
            <a:off x="5221051" y="3288560"/>
            <a:ext cx="3438762"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Confidence level</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a:off x="569033" y="4947032"/>
            <a:ext cx="3440364" cy="10772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smtClean="0">
                <a:ln/>
                <a:solidFill>
                  <a:schemeClr val="accent4"/>
                </a:solidFill>
              </a:rPr>
              <a:t>Links – </a:t>
            </a:r>
            <a:r>
              <a:rPr lang="en-US" sz="3200" dirty="0" smtClean="0">
                <a:ln w="0"/>
                <a:solidFill>
                  <a:schemeClr val="accent1"/>
                </a:solidFill>
                <a:effectLst>
                  <a:outerShdw blurRad="38100" dist="25400" dir="5400000" algn="ctr" rotWithShape="0">
                    <a:srgbClr val="6E747A">
                      <a:alpha val="43000"/>
                    </a:srgbClr>
                  </a:outerShdw>
                </a:effectLst>
              </a:rPr>
              <a:t>Persons, </a:t>
            </a:r>
          </a:p>
          <a:p>
            <a:pPr algn="ctr"/>
            <a:r>
              <a:rPr lang="en-US" sz="3200" dirty="0" smtClean="0">
                <a:ln w="0"/>
                <a:solidFill>
                  <a:schemeClr val="accent1"/>
                </a:solidFill>
                <a:effectLst>
                  <a:outerShdw blurRad="38100" dist="25400" dir="5400000" algn="ctr" rotWithShape="0">
                    <a:srgbClr val="6E747A">
                      <a:alpha val="43000"/>
                    </a:srgbClr>
                  </a:outerShdw>
                </a:effectLst>
              </a:rPr>
              <a:t>organisations</a:t>
            </a:r>
            <a:endParaRPr lang="en-US" sz="3200" b="1" dirty="0">
              <a:ln/>
              <a:solidFill>
                <a:schemeClr val="accent4"/>
              </a:solidFill>
            </a:endParaRPr>
          </a:p>
        </p:txBody>
      </p:sp>
      <p:sp>
        <p:nvSpPr>
          <p:cNvPr id="13" name="Rectangle 12"/>
          <p:cNvSpPr/>
          <p:nvPr/>
        </p:nvSpPr>
        <p:spPr>
          <a:xfrm>
            <a:off x="5030778" y="5041065"/>
            <a:ext cx="3143809" cy="1015663"/>
          </a:xfrm>
          <a:prstGeom prst="rect">
            <a:avLst/>
          </a:prstGeom>
          <a:noFill/>
        </p:spPr>
        <p:txBody>
          <a:bodyPr wrap="none" lIns="91440" tIns="45720" rIns="91440" bIns="45720">
            <a:spAutoFit/>
          </a:bodyPr>
          <a:lstStyle/>
          <a:p>
            <a:pPr algn="ctr"/>
            <a:r>
              <a:rPr lang="en-US" sz="2800" dirty="0" smtClean="0">
                <a:ln w="0"/>
                <a:solidFill>
                  <a:schemeClr val="accent6">
                    <a:lumMod val="75000"/>
                  </a:schemeClr>
                </a:solidFill>
              </a:rPr>
              <a:t>Relationship type, </a:t>
            </a:r>
          </a:p>
          <a:p>
            <a:pPr algn="ctr"/>
            <a:r>
              <a:rPr lang="en-US" sz="2800" dirty="0">
                <a:ln w="0"/>
                <a:solidFill>
                  <a:schemeClr val="accent6">
                    <a:lumMod val="75000"/>
                  </a:schemeClr>
                </a:solidFill>
              </a:rPr>
              <a:t>R</a:t>
            </a:r>
            <a:r>
              <a:rPr lang="en-US" sz="2800" dirty="0" smtClean="0">
                <a:ln w="0"/>
                <a:solidFill>
                  <a:schemeClr val="accent6">
                    <a:lumMod val="75000"/>
                  </a:schemeClr>
                </a:solidFill>
              </a:rPr>
              <a:t>elationship da</a:t>
            </a:r>
            <a:r>
              <a:rPr lang="en-US" sz="3200" dirty="0" smtClean="0">
                <a:ln w="0"/>
                <a:solidFill>
                  <a:schemeClr val="accent6">
                    <a:lumMod val="75000"/>
                  </a:schemeClr>
                </a:solidFill>
              </a:rPr>
              <a:t>te</a:t>
            </a:r>
            <a:endParaRPr lang="en-US" sz="3200" b="0" cap="none" spc="0" dirty="0">
              <a:ln w="0"/>
              <a:solidFill>
                <a:schemeClr val="accent6">
                  <a:lumMod val="75000"/>
                </a:schemeClr>
              </a:solidFill>
              <a:effectLst/>
            </a:endParaRPr>
          </a:p>
        </p:txBody>
      </p:sp>
      <p:sp>
        <p:nvSpPr>
          <p:cNvPr id="14" name="Rectangle 13"/>
          <p:cNvSpPr/>
          <p:nvPr/>
        </p:nvSpPr>
        <p:spPr>
          <a:xfrm>
            <a:off x="3401563" y="2290445"/>
            <a:ext cx="2066591" cy="584775"/>
          </a:xfrm>
          <a:prstGeom prst="rect">
            <a:avLst/>
          </a:prstGeom>
          <a:solidFill>
            <a:schemeClr val="accent1">
              <a:lumMod val="75000"/>
            </a:schemeClr>
          </a:solidFill>
        </p:spPr>
        <p:txBody>
          <a:bodyPr wrap="non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Org. Type</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ctangle 14"/>
          <p:cNvSpPr/>
          <p:nvPr/>
        </p:nvSpPr>
        <p:spPr>
          <a:xfrm>
            <a:off x="3436702" y="4096285"/>
            <a:ext cx="3802644" cy="584775"/>
          </a:xfrm>
          <a:prstGeom prst="rect">
            <a:avLst/>
          </a:prstGeom>
          <a:noFill/>
        </p:spPr>
        <p:txBody>
          <a:bodyPr wrap="none" lIns="91440" tIns="45720" rIns="91440" bIns="45720">
            <a:spAutoFit/>
          </a:bodyPr>
          <a:lstStyle/>
          <a:p>
            <a:pPr algn="ctr"/>
            <a:r>
              <a:rPr lang="en-US" sz="32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Language of name</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6" name="Rectangle 15"/>
          <p:cNvSpPr/>
          <p:nvPr/>
        </p:nvSpPr>
        <p:spPr>
          <a:xfrm>
            <a:off x="3939442" y="4456072"/>
            <a:ext cx="4187365" cy="584775"/>
          </a:xfrm>
          <a:prstGeom prst="rect">
            <a:avLst/>
          </a:prstGeom>
          <a:noFill/>
        </p:spPr>
        <p:txBody>
          <a:bodyPr wrap="none" lIns="91440" tIns="45720" rIns="91440" bIns="45720">
            <a:spAutoFit/>
          </a:bodyPr>
          <a:lstStyle/>
          <a:p>
            <a:pPr algn="ctr"/>
            <a:r>
              <a:rPr lang="en-US" sz="3200" b="1" cap="none" spc="0" dirty="0" smtClean="0">
                <a:ln w="12700" cmpd="sng">
                  <a:solidFill>
                    <a:schemeClr val="accent4"/>
                  </a:solidFill>
                  <a:prstDash val="solid"/>
                </a:ln>
                <a:solidFill>
                  <a:srgbClr val="FF9933"/>
                </a:solidFill>
                <a:effectLst/>
              </a:rPr>
              <a:t>Language of identity</a:t>
            </a:r>
            <a:endParaRPr lang="en-US" sz="3200" b="1" cap="none" spc="0" dirty="0">
              <a:ln w="12700" cmpd="sng">
                <a:solidFill>
                  <a:schemeClr val="accent4"/>
                </a:solidFill>
                <a:prstDash val="solid"/>
              </a:ln>
              <a:solidFill>
                <a:srgbClr val="FF9933"/>
              </a:solidFill>
              <a:effectLst/>
            </a:endParaRPr>
          </a:p>
        </p:txBody>
      </p:sp>
    </p:spTree>
    <p:extLst>
      <p:ext uri="{BB962C8B-B14F-4D97-AF65-F5344CB8AC3E}">
        <p14:creationId xmlns:p14="http://schemas.microsoft.com/office/powerpoint/2010/main" val="4250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06926" y="1629501"/>
            <a:ext cx="3171825" cy="585503"/>
          </a:xfrm>
        </p:spPr>
        <p:txBody>
          <a:bodyPr>
            <a:noAutofit/>
          </a:bodyPr>
          <a:lstStyle/>
          <a:p>
            <a:r>
              <a:rPr lang="en-GB" sz="1350" dirty="0">
                <a:latin typeface="+mn-lt"/>
              </a:rPr>
              <a:t>Ohio College Libraries </a:t>
            </a:r>
            <a:r>
              <a:rPr lang="en-GB" sz="1350" dirty="0" err="1">
                <a:latin typeface="+mn-lt"/>
              </a:rPr>
              <a:t>Center</a:t>
            </a:r>
            <a:r>
              <a:rPr lang="en-GB" sz="1350" dirty="0">
                <a:latin typeface="+mn-lt"/>
              </a:rPr>
              <a:t> 1967 - 1989</a:t>
            </a:r>
            <a:br>
              <a:rPr lang="en-GB" sz="1350" dirty="0">
                <a:latin typeface="+mn-lt"/>
              </a:rPr>
            </a:br>
            <a:r>
              <a:rPr lang="en-GB" sz="1350" dirty="0">
                <a:latin typeface="+mn-lt"/>
              </a:rPr>
              <a:t>Online Computer Library </a:t>
            </a:r>
            <a:r>
              <a:rPr lang="en-GB" sz="1350" dirty="0" err="1">
                <a:latin typeface="+mn-lt"/>
              </a:rPr>
              <a:t>Center</a:t>
            </a:r>
            <a:r>
              <a:rPr lang="en-GB" sz="1350" dirty="0">
                <a:latin typeface="+mn-lt"/>
              </a:rPr>
              <a:t> 1989-</a:t>
            </a:r>
            <a:br>
              <a:rPr lang="en-GB" sz="1350" dirty="0">
                <a:latin typeface="+mn-lt"/>
              </a:rPr>
            </a:br>
            <a:r>
              <a:rPr lang="en-GB" sz="1350" dirty="0">
                <a:latin typeface="+mn-lt"/>
              </a:rPr>
              <a:t>OCLC Incorporated 1989-</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915" y="1033954"/>
            <a:ext cx="1257300" cy="500063"/>
          </a:xfrm>
        </p:spPr>
      </p:pic>
      <p:sp>
        <p:nvSpPr>
          <p:cNvPr id="6" name="TextBox 5"/>
          <p:cNvSpPr txBox="1"/>
          <p:nvPr/>
        </p:nvSpPr>
        <p:spPr>
          <a:xfrm>
            <a:off x="417444" y="1624375"/>
            <a:ext cx="1729409" cy="300082"/>
          </a:xfrm>
          <a:prstGeom prst="rect">
            <a:avLst/>
          </a:prstGeom>
          <a:solidFill>
            <a:schemeClr val="accent1">
              <a:lumMod val="40000"/>
              <a:lumOff val="60000"/>
            </a:schemeClr>
          </a:solidFill>
        </p:spPr>
        <p:txBody>
          <a:bodyPr wrap="square" rtlCol="0">
            <a:spAutoFit/>
          </a:bodyPr>
          <a:lstStyle/>
          <a:p>
            <a:r>
              <a:rPr lang="en-GB" sz="1350" b="1" dirty="0"/>
              <a:t>Name variants</a:t>
            </a:r>
          </a:p>
        </p:txBody>
      </p:sp>
      <p:sp>
        <p:nvSpPr>
          <p:cNvPr id="8" name="TextBox 7"/>
          <p:cNvSpPr txBox="1"/>
          <p:nvPr/>
        </p:nvSpPr>
        <p:spPr>
          <a:xfrm>
            <a:off x="417444" y="3268147"/>
            <a:ext cx="1729409" cy="1131079"/>
          </a:xfrm>
          <a:prstGeom prst="rect">
            <a:avLst/>
          </a:prstGeom>
          <a:solidFill>
            <a:schemeClr val="accent1">
              <a:lumMod val="40000"/>
              <a:lumOff val="60000"/>
            </a:schemeClr>
          </a:solidFill>
        </p:spPr>
        <p:txBody>
          <a:bodyPr wrap="square" rtlCol="0">
            <a:spAutoFit/>
          </a:bodyPr>
          <a:lstStyle/>
          <a:p>
            <a:r>
              <a:rPr lang="en-GB" sz="1350" b="1" dirty="0"/>
              <a:t>Acquisitions</a:t>
            </a:r>
          </a:p>
          <a:p>
            <a:r>
              <a:rPr lang="en-GB" sz="1350" dirty="0"/>
              <a:t>  (relationship type acquired with link to acquired organisation</a:t>
            </a:r>
          </a:p>
        </p:txBody>
      </p:sp>
      <p:sp>
        <p:nvSpPr>
          <p:cNvPr id="12" name="TextBox 11"/>
          <p:cNvSpPr txBox="1"/>
          <p:nvPr/>
        </p:nvSpPr>
        <p:spPr>
          <a:xfrm>
            <a:off x="7031069" y="1901374"/>
            <a:ext cx="1667694" cy="276999"/>
          </a:xfrm>
          <a:prstGeom prst="rect">
            <a:avLst/>
          </a:prstGeom>
          <a:solidFill>
            <a:schemeClr val="accent2">
              <a:lumMod val="20000"/>
              <a:lumOff val="80000"/>
            </a:schemeClr>
          </a:solidFill>
        </p:spPr>
        <p:txBody>
          <a:bodyPr wrap="square" rtlCol="0">
            <a:spAutoFit/>
          </a:bodyPr>
          <a:lstStyle/>
          <a:p>
            <a:r>
              <a:rPr lang="en-GB" sz="1200" dirty="0"/>
              <a:t>0000 0001 1482 1326 </a:t>
            </a:r>
          </a:p>
        </p:txBody>
      </p:sp>
      <p:graphicFrame>
        <p:nvGraphicFramePr>
          <p:cNvPr id="3" name="Table 2"/>
          <p:cNvGraphicFramePr>
            <a:graphicFrameLocks noGrp="1"/>
          </p:cNvGraphicFramePr>
          <p:nvPr>
            <p:extLst>
              <p:ext uri="{D42A27DB-BD31-4B8C-83A1-F6EECF244321}">
                <p14:modId xmlns:p14="http://schemas.microsoft.com/office/powerpoint/2010/main" val="2221233900"/>
              </p:ext>
            </p:extLst>
          </p:nvPr>
        </p:nvGraphicFramePr>
        <p:xfrm>
          <a:off x="2406927" y="2786059"/>
          <a:ext cx="6292395" cy="3551886"/>
        </p:xfrm>
        <a:graphic>
          <a:graphicData uri="http://schemas.openxmlformats.org/drawingml/2006/table">
            <a:tbl>
              <a:tblPr>
                <a:tableStyleId>{5C22544A-7EE6-4342-B048-85BDC9FD1C3A}</a:tableStyleId>
              </a:tblPr>
              <a:tblGrid>
                <a:gridCol w="2098805"/>
                <a:gridCol w="1600931"/>
                <a:gridCol w="949225"/>
                <a:gridCol w="1643434"/>
              </a:tblGrid>
              <a:tr h="606278">
                <a:tc>
                  <a:txBody>
                    <a:bodyPr/>
                    <a:lstStyle/>
                    <a:p>
                      <a:pPr algn="l" fontAlgn="b"/>
                      <a:endParaRPr lang="en-GB" sz="1400" b="1" i="0" u="none" strike="noStrike" dirty="0">
                        <a:solidFill>
                          <a:srgbClr val="000000"/>
                        </a:solidFill>
                        <a:effectLst/>
                        <a:latin typeface="Arial" panose="020B0604020202020204" pitchFamily="34" charset="0"/>
                      </a:endParaRPr>
                    </a:p>
                  </a:txBody>
                  <a:tcPr marL="7144" marR="7144" marT="7144" marB="0" anchor="b">
                    <a:solidFill>
                      <a:schemeClr val="bg1"/>
                    </a:solidFill>
                  </a:tcPr>
                </a:tc>
                <a:tc>
                  <a:txBody>
                    <a:bodyPr/>
                    <a:lstStyle/>
                    <a:p>
                      <a:pPr algn="l" fontAlgn="b"/>
                      <a:r>
                        <a:rPr lang="en-GB" sz="1400" b="1" u="none" strike="noStrike" dirty="0">
                          <a:effectLst/>
                        </a:rPr>
                        <a:t>Name Variant</a:t>
                      </a:r>
                      <a:endParaRPr lang="en-GB" sz="1400" b="1"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300" b="1" u="none" strike="noStrike" dirty="0">
                          <a:effectLst/>
                        </a:rPr>
                        <a:t>Acquisition date</a:t>
                      </a:r>
                      <a:endParaRPr lang="en-GB" sz="1300" b="1"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Western Library Network</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WLN</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dirty="0">
                          <a:effectLst/>
                        </a:rPr>
                        <a:t>1999</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0000 0001 1703 5400</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CAPCON</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OCLC Eastern</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dirty="0">
                          <a:effectLst/>
                        </a:rPr>
                        <a:t>2003</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0000 0001 0443 2618</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err="1">
                          <a:effectLst/>
                        </a:rPr>
                        <a:t>Fretwell</a:t>
                      </a:r>
                      <a:r>
                        <a:rPr lang="en-GB" sz="1400" u="none" strike="noStrike" dirty="0">
                          <a:effectLst/>
                        </a:rPr>
                        <a:t> Downing</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FDI</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2005</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0004 0637 162X</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Research Libraries Group</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RLG</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2006</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0000 0004 1366 8771</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Openly Informatics </a:t>
                      </a:r>
                      <a:r>
                        <a:rPr lang="en-GB" sz="1400" u="none" strike="noStrike" dirty="0" err="1">
                          <a:effectLst/>
                        </a:rPr>
                        <a:t>Inc</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2006</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0000 0004 0588 1257</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PICA BV</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dirty="0">
                          <a:effectLst/>
                        </a:rPr>
                        <a:t>OCLC PICA, </a:t>
                      </a:r>
                      <a:r>
                        <a:rPr lang="en-GB" sz="1400" u="none" strike="noStrike" dirty="0" smtClean="0">
                          <a:effectLst/>
                        </a:rPr>
                        <a:t>            OCLC </a:t>
                      </a:r>
                      <a:r>
                        <a:rPr lang="en-GB" sz="1400" u="none" strike="noStrike" dirty="0">
                          <a:effectLst/>
                        </a:rPr>
                        <a:t>EMEA</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a:effectLst/>
                        </a:rPr>
                        <a:t>2007</a:t>
                      </a:r>
                      <a:endParaRPr lang="en-GB" sz="1400" b="0" i="0" u="none" strike="noStrike">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0001 2154 374X</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r h="418624">
                <a:tc>
                  <a:txBody>
                    <a:bodyPr/>
                    <a:lstStyle/>
                    <a:p>
                      <a:pPr algn="l" fontAlgn="b"/>
                      <a:r>
                        <a:rPr lang="en-GB" sz="1400" u="none" strike="noStrike" dirty="0">
                          <a:effectLst/>
                        </a:rPr>
                        <a:t>Bond GmbH &amp; Co. KG</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400" u="none" strike="noStrike" dirty="0">
                          <a:effectLst/>
                        </a:rPr>
                        <a:t>2011</a:t>
                      </a:r>
                      <a:endParaRPr lang="en-GB" sz="1400" b="0" i="0" u="none" strike="noStrike" dirty="0">
                        <a:solidFill>
                          <a:srgbClr val="000000"/>
                        </a:solidFill>
                        <a:effectLst/>
                        <a:latin typeface="Calibri" panose="020F0502020204030204" pitchFamily="34" charset="0"/>
                      </a:endParaRPr>
                    </a:p>
                  </a:txBody>
                  <a:tcPr marL="7144" marR="7144" marT="7144" marB="0" anchor="b">
                    <a:solidFill>
                      <a:schemeClr val="bg1"/>
                    </a:solidFill>
                  </a:tcPr>
                </a:tc>
                <a:tc>
                  <a:txBody>
                    <a:bodyPr/>
                    <a:lstStyle/>
                    <a:p>
                      <a:pPr algn="l" fontAlgn="b"/>
                      <a:r>
                        <a:rPr lang="en-GB" sz="1200" u="none" strike="noStrike" dirty="0">
                          <a:effectLst/>
                        </a:rPr>
                        <a:t>0000 0004 0480 5455</a:t>
                      </a:r>
                      <a:endParaRPr lang="en-GB" sz="1200" b="0" i="0" u="none" strike="noStrike" dirty="0">
                        <a:solidFill>
                          <a:srgbClr val="000000"/>
                        </a:solidFill>
                        <a:effectLst/>
                        <a:latin typeface="Arial" panose="020B0604020202020204" pitchFamily="34" charset="0"/>
                      </a:endParaRPr>
                    </a:p>
                  </a:txBody>
                  <a:tcPr marL="7144" marR="7144" marT="7144" marB="0" anchor="b">
                    <a:solidFill>
                      <a:schemeClr val="accent2">
                        <a:lumMod val="20000"/>
                        <a:lumOff val="80000"/>
                      </a:schemeClr>
                    </a:solidFill>
                  </a:tcPr>
                </a:tc>
              </a:tr>
            </a:tbl>
          </a:graphicData>
        </a:graphic>
      </p:graphicFrame>
      <p:sp>
        <p:nvSpPr>
          <p:cNvPr id="9"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smtClean="0">
                <a:solidFill>
                  <a:srgbClr val="236192"/>
                </a:solidFill>
                <a:latin typeface="+mj-lt"/>
              </a:rPr>
              <a:t>Acquisitions</a:t>
            </a:r>
            <a:endParaRPr lang="en-GB" b="1" dirty="0">
              <a:solidFill>
                <a:srgbClr val="236192"/>
              </a:solidFill>
              <a:latin typeface="+mj-lt"/>
            </a:endParaRPr>
          </a:p>
        </p:txBody>
      </p:sp>
    </p:spTree>
    <p:extLst>
      <p:ext uri="{BB962C8B-B14F-4D97-AF65-F5344CB8AC3E}">
        <p14:creationId xmlns:p14="http://schemas.microsoft.com/office/powerpoint/2010/main" val="147889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7250"/>
            <a:ext cx="1850000" cy="1064286"/>
          </a:xfrm>
          <a:prstGeom prst="rect">
            <a:avLst/>
          </a:prstGeom>
        </p:spPr>
      </p:pic>
      <p:pic>
        <p:nvPicPr>
          <p:cNvPr id="2" name="Picture 1"/>
          <p:cNvPicPr>
            <a:picLocks noChangeAspect="1"/>
          </p:cNvPicPr>
          <p:nvPr/>
        </p:nvPicPr>
        <p:blipFill>
          <a:blip r:embed="rId4"/>
          <a:stretch>
            <a:fillRect/>
          </a:stretch>
        </p:blipFill>
        <p:spPr>
          <a:xfrm>
            <a:off x="1454999" y="1782283"/>
            <a:ext cx="6701930" cy="3540642"/>
          </a:xfrm>
          <a:prstGeom prst="rect">
            <a:avLst/>
          </a:prstGeom>
        </p:spPr>
      </p:pic>
      <p:sp>
        <p:nvSpPr>
          <p:cNvPr id="4" name="Text Placeholder 2"/>
          <p:cNvSpPr txBox="1">
            <a:spLocks/>
          </p:cNvSpPr>
          <p:nvPr/>
        </p:nvSpPr>
        <p:spPr>
          <a:xfrm>
            <a:off x="91247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smtClean="0">
                <a:solidFill>
                  <a:srgbClr val="236192"/>
                </a:solidFill>
                <a:latin typeface="+mj-lt"/>
              </a:rPr>
              <a:t>Name Changes, Same </a:t>
            </a:r>
            <a:r>
              <a:rPr lang="en-GB" b="1" dirty="0">
                <a:solidFill>
                  <a:srgbClr val="236192"/>
                </a:solidFill>
                <a:latin typeface="+mj-lt"/>
              </a:rPr>
              <a:t>I</a:t>
            </a:r>
            <a:r>
              <a:rPr lang="en-GB" b="1" dirty="0" smtClean="0">
                <a:solidFill>
                  <a:srgbClr val="236192"/>
                </a:solidFill>
                <a:latin typeface="+mj-lt"/>
              </a:rPr>
              <a:t>dentity</a:t>
            </a:r>
            <a:endParaRPr lang="en-GB" b="1" dirty="0">
              <a:solidFill>
                <a:srgbClr val="236192"/>
              </a:solidFill>
              <a:latin typeface="+mj-lt"/>
            </a:endParaRPr>
          </a:p>
        </p:txBody>
      </p:sp>
    </p:spTree>
    <p:extLst>
      <p:ext uri="{BB962C8B-B14F-4D97-AF65-F5344CB8AC3E}">
        <p14:creationId xmlns:p14="http://schemas.microsoft.com/office/powerpoint/2010/main" val="228223530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7110" y="2042194"/>
            <a:ext cx="5800916" cy="4019846"/>
          </a:xfrm>
          <a:prstGeom prst="rect">
            <a:avLst/>
          </a:prstGeom>
        </p:spPr>
      </p:pic>
      <p:sp>
        <p:nvSpPr>
          <p:cNvPr id="5" name="Text Placeholder 2"/>
          <p:cNvSpPr txBox="1">
            <a:spLocks/>
          </p:cNvSpPr>
          <p:nvPr/>
        </p:nvSpPr>
        <p:spPr>
          <a:xfrm>
            <a:off x="91247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smtClean="0">
                <a:solidFill>
                  <a:srgbClr val="236192"/>
                </a:solidFill>
                <a:latin typeface="+mj-lt"/>
              </a:rPr>
              <a:t>Name Changes, New Identities</a:t>
            </a:r>
            <a:endParaRPr lang="en-GB" b="1" dirty="0">
              <a:solidFill>
                <a:srgbClr val="236192"/>
              </a:solidFill>
              <a:latin typeface="+mj-lt"/>
            </a:endParaRPr>
          </a:p>
        </p:txBody>
      </p:sp>
      <p:sp>
        <p:nvSpPr>
          <p:cNvPr id="6" name="TextBox 5"/>
          <p:cNvSpPr txBox="1"/>
          <p:nvPr/>
        </p:nvSpPr>
        <p:spPr>
          <a:xfrm>
            <a:off x="4676637" y="3014629"/>
            <a:ext cx="1254035" cy="300082"/>
          </a:xfrm>
          <a:prstGeom prst="rect">
            <a:avLst/>
          </a:prstGeom>
          <a:solidFill>
            <a:schemeClr val="accent1">
              <a:lumMod val="40000"/>
              <a:lumOff val="60000"/>
            </a:schemeClr>
          </a:solidFill>
        </p:spPr>
        <p:txBody>
          <a:bodyPr wrap="square" rtlCol="0">
            <a:spAutoFit/>
          </a:bodyPr>
          <a:lstStyle/>
          <a:p>
            <a:r>
              <a:rPr lang="en-GB" sz="1350" b="1" dirty="0"/>
              <a:t>Supersedes</a:t>
            </a:r>
          </a:p>
        </p:txBody>
      </p:sp>
      <p:pic>
        <p:nvPicPr>
          <p:cNvPr id="8" name="Picture 7"/>
          <p:cNvPicPr>
            <a:picLocks noChangeAspect="1"/>
          </p:cNvPicPr>
          <p:nvPr/>
        </p:nvPicPr>
        <p:blipFill>
          <a:blip r:embed="rId4"/>
          <a:stretch>
            <a:fillRect/>
          </a:stretch>
        </p:blipFill>
        <p:spPr>
          <a:xfrm>
            <a:off x="774707" y="1250219"/>
            <a:ext cx="8004742" cy="530398"/>
          </a:xfrm>
          <a:prstGeom prst="rect">
            <a:avLst/>
          </a:prstGeom>
        </p:spPr>
      </p:pic>
    </p:spTree>
    <p:extLst>
      <p:ext uri="{BB962C8B-B14F-4D97-AF65-F5344CB8AC3E}">
        <p14:creationId xmlns:p14="http://schemas.microsoft.com/office/powerpoint/2010/main" val="4268356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2732" y="989051"/>
            <a:ext cx="7181269" cy="4840472"/>
          </a:xfrm>
          <a:prstGeom prst="rect">
            <a:avLst/>
          </a:prstGeom>
        </p:spPr>
      </p:pic>
      <p:sp>
        <p:nvSpPr>
          <p:cNvPr id="3" name="TextBox 2"/>
          <p:cNvSpPr txBox="1"/>
          <p:nvPr/>
        </p:nvSpPr>
        <p:spPr>
          <a:xfrm>
            <a:off x="0" y="3270787"/>
            <a:ext cx="1977656" cy="507831"/>
          </a:xfrm>
          <a:prstGeom prst="rect">
            <a:avLst/>
          </a:prstGeom>
          <a:noFill/>
        </p:spPr>
        <p:txBody>
          <a:bodyPr wrap="square" rtlCol="0">
            <a:spAutoFit/>
          </a:bodyPr>
          <a:lstStyle/>
          <a:p>
            <a:r>
              <a:rPr lang="en-GB" sz="1350" dirty="0"/>
              <a:t>ISNI 0000 0001 2342 0938</a:t>
            </a:r>
          </a:p>
        </p:txBody>
      </p:sp>
      <p:sp>
        <p:nvSpPr>
          <p:cNvPr id="6" name="Text Placeholder 2"/>
          <p:cNvSpPr txBox="1">
            <a:spLocks/>
          </p:cNvSpPr>
          <p:nvPr/>
        </p:nvSpPr>
        <p:spPr>
          <a:xfrm>
            <a:off x="91247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smtClean="0">
                <a:solidFill>
                  <a:srgbClr val="236192"/>
                </a:solidFill>
                <a:latin typeface="+mj-lt"/>
              </a:rPr>
              <a:t>Organisation Hierarchy &amp; Restructure</a:t>
            </a:r>
            <a:endParaRPr lang="en-GB" b="1" dirty="0">
              <a:solidFill>
                <a:srgbClr val="236192"/>
              </a:solidFill>
              <a:latin typeface="+mj-lt"/>
            </a:endParaRPr>
          </a:p>
        </p:txBody>
      </p:sp>
      <p:pic>
        <p:nvPicPr>
          <p:cNvPr id="4" name="Picture 3"/>
          <p:cNvPicPr>
            <a:picLocks noChangeAspect="1"/>
          </p:cNvPicPr>
          <p:nvPr/>
        </p:nvPicPr>
        <p:blipFill>
          <a:blip r:embed="rId4"/>
          <a:stretch>
            <a:fillRect/>
          </a:stretch>
        </p:blipFill>
        <p:spPr>
          <a:xfrm>
            <a:off x="0" y="2745651"/>
            <a:ext cx="1688129" cy="491380"/>
          </a:xfrm>
          <a:prstGeom prst="rect">
            <a:avLst/>
          </a:prstGeom>
        </p:spPr>
      </p:pic>
    </p:spTree>
    <p:extLst>
      <p:ext uri="{BB962C8B-B14F-4D97-AF65-F5344CB8AC3E}">
        <p14:creationId xmlns:p14="http://schemas.microsoft.com/office/powerpoint/2010/main" val="233044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691438" y="1077894"/>
            <a:ext cx="3497883" cy="4580017"/>
          </a:xfrm>
          <a:prstGeom prst="rect">
            <a:avLst/>
          </a:prstGeom>
          <a:noFill/>
          <a:ln w="9525">
            <a:noFill/>
            <a:miter lim="800000"/>
            <a:headEnd/>
            <a:tailEnd/>
          </a:ln>
        </p:spPr>
      </p:pic>
      <p:sp>
        <p:nvSpPr>
          <p:cNvPr id="3"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rgbClr val="1F497D"/>
                </a:solidFill>
              </a:rPr>
              <a:t>Previous work</a:t>
            </a:r>
            <a:endParaRPr lang="en-US" sz="3600" b="1" dirty="0">
              <a:solidFill>
                <a:srgbClr val="1F497D"/>
              </a:solidFill>
            </a:endParaRPr>
          </a:p>
        </p:txBody>
      </p:sp>
      <p:pic>
        <p:nvPicPr>
          <p:cNvPr id="5" name="Picture 4"/>
          <p:cNvPicPr>
            <a:picLocks noChangeAspect="1"/>
          </p:cNvPicPr>
          <p:nvPr/>
        </p:nvPicPr>
        <p:blipFill>
          <a:blip r:embed="rId4"/>
          <a:stretch>
            <a:fillRect/>
          </a:stretch>
        </p:blipFill>
        <p:spPr>
          <a:xfrm>
            <a:off x="5457480" y="5276744"/>
            <a:ext cx="1864395" cy="640136"/>
          </a:xfrm>
          <a:prstGeom prst="rect">
            <a:avLst/>
          </a:prstGeom>
        </p:spPr>
      </p:pic>
      <p:pic>
        <p:nvPicPr>
          <p:cNvPr id="6" name="Picture 5"/>
          <p:cNvPicPr>
            <a:picLocks noChangeAspect="1"/>
          </p:cNvPicPr>
          <p:nvPr/>
        </p:nvPicPr>
        <p:blipFill>
          <a:blip r:embed="rId5"/>
          <a:stretch>
            <a:fillRect/>
          </a:stretch>
        </p:blipFill>
        <p:spPr>
          <a:xfrm>
            <a:off x="4724718" y="1077894"/>
            <a:ext cx="3147333" cy="1729890"/>
          </a:xfrm>
          <a:prstGeom prst="rect">
            <a:avLst/>
          </a:prstGeom>
        </p:spPr>
      </p:pic>
      <p:pic>
        <p:nvPicPr>
          <p:cNvPr id="7" name="Picture 6"/>
          <p:cNvPicPr>
            <a:picLocks noChangeAspect="1"/>
          </p:cNvPicPr>
          <p:nvPr/>
        </p:nvPicPr>
        <p:blipFill>
          <a:blip r:embed="rId6"/>
          <a:stretch>
            <a:fillRect/>
          </a:stretch>
        </p:blipFill>
        <p:spPr>
          <a:xfrm>
            <a:off x="4762508" y="2919559"/>
            <a:ext cx="3254341" cy="2286000"/>
          </a:xfrm>
          <a:prstGeom prst="rect">
            <a:avLst/>
          </a:prstGeom>
        </p:spPr>
      </p:pic>
    </p:spTree>
    <p:extLst>
      <p:ext uri="{BB962C8B-B14F-4D97-AF65-F5344CB8AC3E}">
        <p14:creationId xmlns:p14="http://schemas.microsoft.com/office/powerpoint/2010/main" val="5384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3851" y="1115281"/>
            <a:ext cx="8181975" cy="4475171"/>
          </a:xfrm>
        </p:spPr>
        <p:txBody>
          <a:bodyPr/>
          <a:lstStyle/>
          <a:p>
            <a:r>
              <a:rPr lang="en-GB" dirty="0" smtClean="0">
                <a:solidFill>
                  <a:schemeClr val="accent6">
                    <a:lumMod val="75000"/>
                  </a:schemeClr>
                </a:solidFill>
              </a:rPr>
              <a:t>Additional values for existing data elements</a:t>
            </a:r>
          </a:p>
          <a:p>
            <a:pPr lvl="1"/>
            <a:r>
              <a:rPr lang="en-GB" dirty="0" smtClean="0"/>
              <a:t>Organisation type</a:t>
            </a:r>
          </a:p>
          <a:p>
            <a:pPr lvl="1"/>
            <a:r>
              <a:rPr lang="en-GB" dirty="0" smtClean="0"/>
              <a:t>Name use attributes</a:t>
            </a:r>
          </a:p>
          <a:p>
            <a:pPr lvl="1"/>
            <a:r>
              <a:rPr lang="en-GB" dirty="0" smtClean="0"/>
              <a:t>Relationship types</a:t>
            </a:r>
          </a:p>
          <a:p>
            <a:endParaRPr lang="en-GB" dirty="0" smtClean="0">
              <a:solidFill>
                <a:schemeClr val="accent6">
                  <a:lumMod val="75000"/>
                </a:schemeClr>
              </a:solidFill>
            </a:endParaRPr>
          </a:p>
          <a:p>
            <a:r>
              <a:rPr lang="en-GB" dirty="0" smtClean="0">
                <a:solidFill>
                  <a:schemeClr val="accent6">
                    <a:lumMod val="75000"/>
                  </a:schemeClr>
                </a:solidFill>
              </a:rPr>
              <a:t>Publish as a machine readable ontology</a:t>
            </a:r>
            <a:endParaRPr lang="en-GB" dirty="0">
              <a:solidFill>
                <a:schemeClr val="accent6">
                  <a:lumMod val="75000"/>
                </a:schemeClr>
              </a:solidFill>
            </a:endParaRPr>
          </a:p>
        </p:txBody>
      </p:sp>
      <p:sp>
        <p:nvSpPr>
          <p:cNvPr id="3" name="Text Placeholder 2"/>
          <p:cNvSpPr>
            <a:spLocks noGrp="1"/>
          </p:cNvSpPr>
          <p:nvPr>
            <p:ph type="body" sz="quarter" idx="13"/>
          </p:nvPr>
        </p:nvSpPr>
        <p:spPr/>
        <p:txBody>
          <a:bodyPr/>
          <a:lstStyle/>
          <a:p>
            <a:r>
              <a:rPr lang="en-GB" dirty="0" smtClean="0">
                <a:solidFill>
                  <a:srgbClr val="236192"/>
                </a:solidFill>
                <a:latin typeface="+mj-lt"/>
              </a:rPr>
              <a:t>Recommendations: Data Model</a:t>
            </a:r>
            <a:endParaRPr lang="en-GB" dirty="0">
              <a:solidFill>
                <a:srgbClr val="236192"/>
              </a:solidFill>
              <a:latin typeface="+mj-lt"/>
            </a:endParaRPr>
          </a:p>
        </p:txBody>
      </p:sp>
      <p:pic>
        <p:nvPicPr>
          <p:cNvPr id="2050" name="Picture 2" descr="Open Access logo PLoS whit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445" y="3421129"/>
            <a:ext cx="476250" cy="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484262"/>
            <a:ext cx="8181975" cy="4475171"/>
          </a:xfrm>
        </p:spPr>
        <p:txBody>
          <a:bodyPr/>
          <a:lstStyle/>
          <a:p>
            <a:r>
              <a:rPr lang="en-GB" dirty="0" smtClean="0">
                <a:solidFill>
                  <a:schemeClr val="accent6">
                    <a:lumMod val="75000"/>
                  </a:schemeClr>
                </a:solidFill>
              </a:rPr>
              <a:t>SRU API</a:t>
            </a:r>
          </a:p>
          <a:p>
            <a:pPr lvl="1"/>
            <a:r>
              <a:rPr lang="en-GB" sz="2400" dirty="0"/>
              <a:t>All non sensitive information for organisations</a:t>
            </a:r>
          </a:p>
          <a:p>
            <a:pPr lvl="1"/>
            <a:r>
              <a:rPr lang="en-GB" sz="2400" dirty="0"/>
              <a:t>Exploit “family search</a:t>
            </a:r>
            <a:r>
              <a:rPr lang="en-GB" sz="2400" dirty="0" smtClean="0"/>
              <a:t>” </a:t>
            </a:r>
            <a:r>
              <a:rPr lang="en-GB" sz="1800" dirty="0" smtClean="0"/>
              <a:t>(search extended with links)</a:t>
            </a:r>
            <a:endParaRPr lang="en-GB" sz="1800" dirty="0"/>
          </a:p>
          <a:p>
            <a:pPr lvl="1"/>
            <a:r>
              <a:rPr lang="en-GB" sz="2400" dirty="0" smtClean="0"/>
              <a:t>More encoding options</a:t>
            </a:r>
          </a:p>
        </p:txBody>
      </p:sp>
      <p:sp>
        <p:nvSpPr>
          <p:cNvPr id="3" name="Text Placeholder 2"/>
          <p:cNvSpPr>
            <a:spLocks noGrp="1"/>
          </p:cNvSpPr>
          <p:nvPr>
            <p:ph type="body" sz="quarter" idx="13"/>
          </p:nvPr>
        </p:nvSpPr>
        <p:spPr>
          <a:xfrm>
            <a:off x="477838" y="220663"/>
            <a:ext cx="8181975" cy="1281566"/>
          </a:xfrm>
        </p:spPr>
        <p:txBody>
          <a:bodyPr/>
          <a:lstStyle/>
          <a:p>
            <a:r>
              <a:rPr lang="en-GB" dirty="0" smtClean="0">
                <a:solidFill>
                  <a:srgbClr val="236192"/>
                </a:solidFill>
                <a:latin typeface="+mj-lt"/>
              </a:rPr>
              <a:t>Recommendations: Search </a:t>
            </a:r>
            <a:endParaRPr lang="en-GB" dirty="0">
              <a:solidFill>
                <a:srgbClr val="236192"/>
              </a:solidFill>
              <a:latin typeface="+mj-lt"/>
            </a:endParaRPr>
          </a:p>
        </p:txBody>
      </p:sp>
      <p:pic>
        <p:nvPicPr>
          <p:cNvPr id="5" name="Picture 4"/>
          <p:cNvPicPr>
            <a:picLocks noChangeAspect="1"/>
          </p:cNvPicPr>
          <p:nvPr/>
        </p:nvPicPr>
        <p:blipFill>
          <a:blip r:embed="rId3"/>
          <a:stretch>
            <a:fillRect/>
          </a:stretch>
        </p:blipFill>
        <p:spPr>
          <a:xfrm>
            <a:off x="1234914" y="3721847"/>
            <a:ext cx="1057143" cy="1123810"/>
          </a:xfrm>
          <a:prstGeom prst="rect">
            <a:avLst/>
          </a:prstGeom>
        </p:spPr>
      </p:pic>
      <p:sp>
        <p:nvSpPr>
          <p:cNvPr id="6" name="Rectangle 5"/>
          <p:cNvSpPr/>
          <p:nvPr/>
        </p:nvSpPr>
        <p:spPr>
          <a:xfrm>
            <a:off x="5246914" y="3374464"/>
            <a:ext cx="2993127"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N-triples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2792396" y="4383992"/>
            <a:ext cx="1915910"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turtle</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63133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719" y="2130822"/>
            <a:ext cx="8896374" cy="4225778"/>
          </a:xfrm>
          <a:prstGeom prst="rect">
            <a:avLst/>
          </a:prstGeom>
        </p:spPr>
      </p:pic>
      <p:pic>
        <p:nvPicPr>
          <p:cNvPr id="5" name="Picture 4"/>
          <p:cNvPicPr>
            <a:picLocks noChangeAspect="1"/>
          </p:cNvPicPr>
          <p:nvPr/>
        </p:nvPicPr>
        <p:blipFill>
          <a:blip r:embed="rId4"/>
          <a:stretch>
            <a:fillRect/>
          </a:stretch>
        </p:blipFill>
        <p:spPr>
          <a:xfrm>
            <a:off x="3129196" y="1542965"/>
            <a:ext cx="2407143" cy="685715"/>
          </a:xfrm>
          <a:prstGeom prst="rect">
            <a:avLst/>
          </a:prstGeom>
        </p:spPr>
      </p:pic>
      <p:sp>
        <p:nvSpPr>
          <p:cNvPr id="6" name="Text Placeholder 2"/>
          <p:cNvSpPr txBox="1">
            <a:spLocks/>
          </p:cNvSpPr>
          <p:nvPr/>
        </p:nvSpPr>
        <p:spPr>
          <a:xfrm>
            <a:off x="477838" y="220663"/>
            <a:ext cx="8181975" cy="12815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smtClean="0">
                <a:solidFill>
                  <a:srgbClr val="236192"/>
                </a:solidFill>
                <a:latin typeface="+mj-lt"/>
              </a:rPr>
              <a:t>Recommendations: Display Preferred Name </a:t>
            </a:r>
            <a:endParaRPr lang="en-GB" dirty="0">
              <a:solidFill>
                <a:srgbClr val="236192"/>
              </a:solidFill>
              <a:latin typeface="+mj-lt"/>
            </a:endParaRPr>
          </a:p>
        </p:txBody>
      </p:sp>
    </p:spTree>
    <p:extLst>
      <p:ext uri="{BB962C8B-B14F-4D97-AF65-F5344CB8AC3E}">
        <p14:creationId xmlns:p14="http://schemas.microsoft.com/office/powerpoint/2010/main" val="3286861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7838" y="220663"/>
            <a:ext cx="8181975" cy="1129166"/>
          </a:xfrm>
        </p:spPr>
        <p:txBody>
          <a:bodyPr/>
          <a:lstStyle/>
          <a:p>
            <a:r>
              <a:rPr lang="en-GB" dirty="0" smtClean="0">
                <a:solidFill>
                  <a:srgbClr val="236192"/>
                </a:solidFill>
                <a:latin typeface="+mj-lt"/>
              </a:rPr>
              <a:t>Recommendations: Data Collection</a:t>
            </a:r>
            <a:endParaRPr lang="en-GB" dirty="0">
              <a:solidFill>
                <a:srgbClr val="236192"/>
              </a:solidFill>
              <a:latin typeface="+mj-lt"/>
            </a:endParaRPr>
          </a:p>
        </p:txBody>
      </p:sp>
      <p:pic>
        <p:nvPicPr>
          <p:cNvPr id="1028"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49" y="1165966"/>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5257" y="1057441"/>
            <a:ext cx="6466114" cy="523220"/>
          </a:xfrm>
          <a:prstGeom prst="rect">
            <a:avLst/>
          </a:prstGeom>
          <a:noFill/>
        </p:spPr>
        <p:txBody>
          <a:bodyPr wrap="square" rtlCol="0">
            <a:spAutoFit/>
          </a:bodyPr>
          <a:lstStyle/>
          <a:p>
            <a:r>
              <a:rPr lang="en-GB" sz="2800" dirty="0" smtClean="0"/>
              <a:t>Verified by Organisation</a:t>
            </a:r>
            <a:endParaRPr lang="en-GB" sz="2800" dirty="0"/>
          </a:p>
        </p:txBody>
      </p:sp>
      <p:pic>
        <p:nvPicPr>
          <p:cNvPr id="7" name="Picture 6"/>
          <p:cNvPicPr>
            <a:picLocks noChangeAspect="1"/>
          </p:cNvPicPr>
          <p:nvPr/>
        </p:nvPicPr>
        <p:blipFill>
          <a:blip r:embed="rId4"/>
          <a:stretch>
            <a:fillRect/>
          </a:stretch>
        </p:blipFill>
        <p:spPr>
          <a:xfrm>
            <a:off x="824139" y="2165436"/>
            <a:ext cx="7489371" cy="4054804"/>
          </a:xfrm>
          <a:prstGeom prst="rect">
            <a:avLst/>
          </a:prstGeom>
        </p:spPr>
      </p:pic>
      <p:sp>
        <p:nvSpPr>
          <p:cNvPr id="10" name="TextBox 9"/>
          <p:cNvSpPr txBox="1"/>
          <p:nvPr/>
        </p:nvSpPr>
        <p:spPr>
          <a:xfrm>
            <a:off x="1847396" y="1642216"/>
            <a:ext cx="7296604" cy="523220"/>
          </a:xfrm>
          <a:prstGeom prst="rect">
            <a:avLst/>
          </a:prstGeom>
          <a:noFill/>
        </p:spPr>
        <p:txBody>
          <a:bodyPr wrap="square" rtlCol="0">
            <a:spAutoFit/>
          </a:bodyPr>
          <a:lstStyle/>
          <a:p>
            <a:r>
              <a:rPr lang="en-GB" sz="2800" dirty="0" smtClean="0"/>
              <a:t>Data Collection form in public interface</a:t>
            </a:r>
            <a:endParaRPr lang="en-GB" sz="2800" dirty="0"/>
          </a:p>
        </p:txBody>
      </p:sp>
    </p:spTree>
    <p:extLst>
      <p:ext uri="{BB962C8B-B14F-4D97-AF65-F5344CB8AC3E}">
        <p14:creationId xmlns:p14="http://schemas.microsoft.com/office/powerpoint/2010/main" val="16224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969" y="3260634"/>
            <a:ext cx="7647710" cy="16417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a:xfrm>
            <a:off x="477837" y="1250312"/>
            <a:ext cx="8181975" cy="4475171"/>
          </a:xfrm>
        </p:spPr>
        <p:txBody>
          <a:bodyPr/>
          <a:lstStyle/>
          <a:p>
            <a:pPr marL="0" indent="0">
              <a:buNone/>
            </a:pPr>
            <a:r>
              <a:rPr lang="en-GB" dirty="0" smtClean="0"/>
              <a:t>NACO requires a new record for each name form</a:t>
            </a:r>
          </a:p>
          <a:p>
            <a:pPr marL="0" indent="0">
              <a:buNone/>
            </a:pPr>
            <a:r>
              <a:rPr lang="en-GB" dirty="0" smtClean="0"/>
              <a:t>An ISNI will treat them as name variants if the IDENTITY remains unchanged with a name change</a:t>
            </a:r>
          </a:p>
          <a:p>
            <a:pPr marL="0" indent="0">
              <a:buNone/>
            </a:pPr>
            <a:r>
              <a:rPr lang="en-GB" dirty="0" smtClean="0"/>
              <a:t>Therefore need one ISNI to many NACO</a:t>
            </a:r>
          </a:p>
          <a:p>
            <a:pPr marL="0" indent="0">
              <a:buNone/>
            </a:pPr>
            <a:endParaRPr lang="en-GB" dirty="0"/>
          </a:p>
          <a:p>
            <a:pPr lvl="0"/>
            <a:r>
              <a:rPr lang="en-GB" dirty="0" smtClean="0"/>
              <a:t>Define new status for associate records linking to an ISNI. Such records are distributed but not used in matching.</a:t>
            </a:r>
            <a:endParaRPr lang="en-GB" dirty="0"/>
          </a:p>
          <a:p>
            <a:endParaRPr lang="en-GB" dirty="0"/>
          </a:p>
        </p:txBody>
      </p:sp>
      <p:sp>
        <p:nvSpPr>
          <p:cNvPr id="3" name="Text Placeholder 2"/>
          <p:cNvSpPr>
            <a:spLocks noGrp="1"/>
          </p:cNvSpPr>
          <p:nvPr>
            <p:ph type="body" sz="quarter" idx="13"/>
          </p:nvPr>
        </p:nvSpPr>
        <p:spPr/>
        <p:txBody>
          <a:bodyPr/>
          <a:lstStyle/>
          <a:p>
            <a:r>
              <a:rPr lang="en-GB" dirty="0" smtClean="0">
                <a:solidFill>
                  <a:srgbClr val="236192"/>
                </a:solidFill>
                <a:latin typeface="+mj-lt"/>
              </a:rPr>
              <a:t>Interoperability with NACO</a:t>
            </a:r>
            <a:endParaRPr lang="en-GB" dirty="0">
              <a:solidFill>
                <a:srgbClr val="236192"/>
              </a:solidFill>
              <a:latin typeface="+mj-lt"/>
            </a:endParaRPr>
          </a:p>
        </p:txBody>
      </p:sp>
      <p:pic>
        <p:nvPicPr>
          <p:cNvPr id="5" name="Picture 29" descr="logo"/>
          <p:cNvPicPr>
            <a:picLocks noChangeAspect="1" noChangeArrowheads="1"/>
          </p:cNvPicPr>
          <p:nvPr/>
        </p:nvPicPr>
        <p:blipFill>
          <a:blip r:embed="rId3" cstate="print"/>
          <a:srcRect/>
          <a:stretch>
            <a:fillRect/>
          </a:stretch>
        </p:blipFill>
        <p:spPr>
          <a:xfrm>
            <a:off x="6666645" y="6292629"/>
            <a:ext cx="1267800" cy="467433"/>
          </a:xfrm>
          <a:prstGeom prst="rect">
            <a:avLst/>
          </a:prstGeom>
          <a:effectLst>
            <a:outerShdw blurRad="292100" dist="139700" dir="2700000" algn="tl" rotWithShape="0">
              <a:srgbClr val="333333">
                <a:alpha val="65000"/>
              </a:srgbClr>
            </a:outerShdw>
          </a:effectLst>
          <a:extLst/>
        </p:spPr>
      </p:pic>
      <p:pic>
        <p:nvPicPr>
          <p:cNvPr id="6" name="Picture 5"/>
          <p:cNvPicPr>
            <a:picLocks noChangeAspect="1"/>
          </p:cNvPicPr>
          <p:nvPr/>
        </p:nvPicPr>
        <p:blipFill>
          <a:blip r:embed="rId4"/>
          <a:stretch>
            <a:fillRect/>
          </a:stretch>
        </p:blipFill>
        <p:spPr>
          <a:xfrm>
            <a:off x="6877302" y="220663"/>
            <a:ext cx="2114286" cy="504762"/>
          </a:xfrm>
          <a:prstGeom prst="rect">
            <a:avLst/>
          </a:prstGeom>
        </p:spPr>
      </p:pic>
    </p:spTree>
    <p:extLst>
      <p:ext uri="{BB962C8B-B14F-4D97-AF65-F5344CB8AC3E}">
        <p14:creationId xmlns:p14="http://schemas.microsoft.com/office/powerpoint/2010/main" val="40236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7" y="887022"/>
            <a:ext cx="8181975" cy="4475171"/>
          </a:xfrm>
        </p:spPr>
        <p:txBody>
          <a:bodyPr/>
          <a:lstStyle/>
          <a:p>
            <a:r>
              <a:rPr lang="en-GB" dirty="0" smtClean="0">
                <a:solidFill>
                  <a:schemeClr val="accent6">
                    <a:lumMod val="75000"/>
                  </a:schemeClr>
                </a:solidFill>
              </a:rPr>
              <a:t>More FAQs recommended</a:t>
            </a:r>
          </a:p>
          <a:p>
            <a:r>
              <a:rPr lang="en-GB" dirty="0" smtClean="0">
                <a:solidFill>
                  <a:schemeClr val="accent6">
                    <a:lumMod val="75000"/>
                  </a:schemeClr>
                </a:solidFill>
              </a:rPr>
              <a:t>Search guidelines</a:t>
            </a:r>
          </a:p>
          <a:p>
            <a:r>
              <a:rPr lang="en-GB" dirty="0" smtClean="0">
                <a:solidFill>
                  <a:schemeClr val="accent6">
                    <a:lumMod val="75000"/>
                  </a:schemeClr>
                </a:solidFill>
              </a:rPr>
              <a:t>How to Optimize the Representation of an Organisation </a:t>
            </a:r>
            <a:endParaRPr lang="en-GB" dirty="0">
              <a:solidFill>
                <a:schemeClr val="accent6">
                  <a:lumMod val="75000"/>
                </a:schemeClr>
              </a:solidFill>
            </a:endParaRPr>
          </a:p>
          <a:p>
            <a:endParaRPr lang="en-GB" dirty="0" smtClean="0">
              <a:solidFill>
                <a:schemeClr val="accent6">
                  <a:lumMod val="75000"/>
                </a:schemeClr>
              </a:solidFill>
            </a:endParaRPr>
          </a:p>
        </p:txBody>
      </p:sp>
      <p:sp>
        <p:nvSpPr>
          <p:cNvPr id="3" name="Text Placeholder 2"/>
          <p:cNvSpPr>
            <a:spLocks noGrp="1"/>
          </p:cNvSpPr>
          <p:nvPr>
            <p:ph type="body" sz="quarter" idx="13"/>
          </p:nvPr>
        </p:nvSpPr>
        <p:spPr>
          <a:xfrm>
            <a:off x="477838" y="220663"/>
            <a:ext cx="8181975" cy="1281566"/>
          </a:xfrm>
        </p:spPr>
        <p:txBody>
          <a:bodyPr/>
          <a:lstStyle/>
          <a:p>
            <a:r>
              <a:rPr lang="en-GB" dirty="0" smtClean="0">
                <a:solidFill>
                  <a:srgbClr val="236192"/>
                </a:solidFill>
                <a:latin typeface="+mj-lt"/>
              </a:rPr>
              <a:t>Documentation</a:t>
            </a:r>
            <a:endParaRPr lang="en-GB" dirty="0">
              <a:solidFill>
                <a:srgbClr val="236192"/>
              </a:solidFill>
              <a:latin typeface="+mj-lt"/>
            </a:endParaRPr>
          </a:p>
        </p:txBody>
      </p:sp>
      <p:pic>
        <p:nvPicPr>
          <p:cNvPr id="8" name="Picture 7"/>
          <p:cNvPicPr>
            <a:picLocks noChangeAspect="1"/>
          </p:cNvPicPr>
          <p:nvPr/>
        </p:nvPicPr>
        <p:blipFill>
          <a:blip r:embed="rId3"/>
          <a:stretch>
            <a:fillRect/>
          </a:stretch>
        </p:blipFill>
        <p:spPr>
          <a:xfrm>
            <a:off x="276762" y="2168588"/>
            <a:ext cx="8590476" cy="3990476"/>
          </a:xfrm>
          <a:prstGeom prst="rect">
            <a:avLst/>
          </a:prstGeom>
        </p:spPr>
      </p:pic>
    </p:spTree>
    <p:extLst>
      <p:ext uri="{BB962C8B-B14F-4D97-AF65-F5344CB8AC3E}">
        <p14:creationId xmlns:p14="http://schemas.microsoft.com/office/powerpoint/2010/main" val="21064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31" r="20631"/>
          <a:stretch>
            <a:fillRect/>
          </a:stretch>
        </p:blipFill>
        <p:spPr/>
      </p:pic>
      <p:sp>
        <p:nvSpPr>
          <p:cNvPr id="3" name="Text Placeholder 2"/>
          <p:cNvSpPr>
            <a:spLocks noGrp="1"/>
          </p:cNvSpPr>
          <p:nvPr>
            <p:ph type="body" sz="quarter" idx="12"/>
          </p:nvPr>
        </p:nvSpPr>
        <p:spPr/>
        <p:txBody>
          <a:bodyPr/>
          <a:lstStyle/>
          <a:p>
            <a:r>
              <a:rPr lang="en-US" dirty="0" smtClean="0"/>
              <a:t>Issues</a:t>
            </a:r>
            <a:endParaRPr lang="en-US" dirty="0"/>
          </a:p>
        </p:txBody>
      </p:sp>
      <p:sp>
        <p:nvSpPr>
          <p:cNvPr id="4" name="Text Placeholder 3"/>
          <p:cNvSpPr>
            <a:spLocks noGrp="1"/>
          </p:cNvSpPr>
          <p:nvPr>
            <p:ph type="body" sz="quarter" idx="13"/>
          </p:nvPr>
        </p:nvSpPr>
        <p:spPr/>
        <p:txBody>
          <a:bodyPr/>
          <a:lstStyle/>
          <a:p>
            <a:r>
              <a:rPr lang="en-US" dirty="0" smtClean="0"/>
              <a:t>Stephen Hearn</a:t>
            </a:r>
            <a:endParaRPr lang="en-US" dirty="0"/>
          </a:p>
        </p:txBody>
      </p:sp>
      <p:sp>
        <p:nvSpPr>
          <p:cNvPr id="5" name="Text Placeholder 4"/>
          <p:cNvSpPr>
            <a:spLocks noGrp="1"/>
          </p:cNvSpPr>
          <p:nvPr>
            <p:ph type="body" sz="quarter" idx="15"/>
          </p:nvPr>
        </p:nvSpPr>
        <p:spPr/>
        <p:txBody>
          <a:bodyPr/>
          <a:lstStyle/>
          <a:p>
            <a:endParaRPr lang="en-US"/>
          </a:p>
        </p:txBody>
      </p:sp>
      <p:pic>
        <p:nvPicPr>
          <p:cNvPr id="2" name="Picture 1"/>
          <p:cNvPicPr>
            <a:picLocks noChangeAspect="1"/>
          </p:cNvPicPr>
          <p:nvPr/>
        </p:nvPicPr>
        <p:blipFill>
          <a:blip r:embed="rId3"/>
          <a:stretch>
            <a:fillRect/>
          </a:stretch>
        </p:blipFill>
        <p:spPr>
          <a:xfrm>
            <a:off x="4019" y="4649371"/>
            <a:ext cx="3414056" cy="8001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322" y="4141474"/>
            <a:ext cx="2574640" cy="1655284"/>
          </a:xfrm>
          <a:prstGeom prst="rect">
            <a:avLst/>
          </a:prstGeom>
        </p:spPr>
      </p:pic>
    </p:spTree>
    <p:extLst>
      <p:ext uri="{BB962C8B-B14F-4D97-AF65-F5344CB8AC3E}">
        <p14:creationId xmlns:p14="http://schemas.microsoft.com/office/powerpoint/2010/main" val="9154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33400"/>
            <a:ext cx="7239000" cy="461665"/>
          </a:xfrm>
          <a:prstGeom prst="rect">
            <a:avLst/>
          </a:prstGeom>
          <a:noFill/>
        </p:spPr>
        <p:txBody>
          <a:bodyPr wrap="square" rtlCol="0">
            <a:spAutoFit/>
          </a:bodyPr>
          <a:lstStyle/>
          <a:p>
            <a:r>
              <a:rPr lang="en-US" sz="2400" b="1" dirty="0" smtClean="0">
                <a:solidFill>
                  <a:srgbClr val="236192"/>
                </a:solidFill>
                <a:latin typeface="+mj-lt"/>
              </a:rPr>
              <a:t>ISNI issues:  Same or Different?</a:t>
            </a:r>
            <a:endParaRPr lang="en-US" sz="2400" b="1" dirty="0">
              <a:solidFill>
                <a:srgbClr val="23619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4508461" cy="342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5024079"/>
            <a:ext cx="4508461" cy="276999"/>
          </a:xfrm>
          <a:prstGeom prst="rect">
            <a:avLst/>
          </a:prstGeom>
          <a:noFill/>
        </p:spPr>
        <p:txBody>
          <a:bodyPr wrap="square" rtlCol="0">
            <a:spAutoFit/>
          </a:bodyPr>
          <a:lstStyle/>
          <a:p>
            <a:r>
              <a:rPr lang="en-US" sz="800" dirty="0" smtClean="0"/>
              <a:t>Inside </a:t>
            </a:r>
            <a:r>
              <a:rPr lang="en-US" sz="800" dirty="0" err="1" smtClean="0"/>
              <a:t>Mamuschka</a:t>
            </a:r>
            <a:r>
              <a:rPr lang="en-US" sz="800" dirty="0" smtClean="0"/>
              <a:t> / S. </a:t>
            </a:r>
            <a:r>
              <a:rPr lang="en-US" sz="800" dirty="0" err="1" smtClean="0"/>
              <a:t>Faric</a:t>
            </a:r>
            <a:r>
              <a:rPr lang="en-US" sz="800" dirty="0" smtClean="0"/>
              <a:t>, </a:t>
            </a:r>
            <a:r>
              <a:rPr lang="en-US" sz="800" dirty="0" smtClean="0">
                <a:hlinkClick r:id="rId4"/>
              </a:rPr>
              <a:t>CC-BY license</a:t>
            </a:r>
            <a:r>
              <a:rPr lang="en-US" sz="800" dirty="0" smtClean="0"/>
              <a:t>, Flickr</a:t>
            </a:r>
            <a:r>
              <a:rPr lang="en-US" sz="1200" dirty="0" smtClean="0"/>
              <a:t>	</a:t>
            </a:r>
            <a:endParaRPr lang="en-US" sz="12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95718"/>
            <a:ext cx="3962400" cy="343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00600" y="5032682"/>
            <a:ext cx="3886200" cy="215444"/>
          </a:xfrm>
          <a:prstGeom prst="rect">
            <a:avLst/>
          </a:prstGeom>
          <a:noFill/>
        </p:spPr>
        <p:txBody>
          <a:bodyPr wrap="square" rtlCol="0">
            <a:spAutoFit/>
          </a:bodyPr>
          <a:lstStyle/>
          <a:p>
            <a:r>
              <a:rPr lang="en-US" sz="800" dirty="0" smtClean="0"/>
              <a:t>The Three Dolls  / </a:t>
            </a:r>
            <a:r>
              <a:rPr lang="en-US" sz="800" dirty="0" err="1" smtClean="0"/>
              <a:t>Randen</a:t>
            </a:r>
            <a:r>
              <a:rPr lang="en-US" sz="800" dirty="0" smtClean="0"/>
              <a:t> Pedersen, </a:t>
            </a:r>
            <a:r>
              <a:rPr lang="en-US" sz="800" dirty="0" smtClean="0">
                <a:hlinkClick r:id="rId4"/>
              </a:rPr>
              <a:t>CC-BY license</a:t>
            </a:r>
            <a:r>
              <a:rPr lang="en-US" sz="800" dirty="0" smtClean="0"/>
              <a:t>, Flickr</a:t>
            </a:r>
            <a:endParaRPr lang="en-US" sz="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457200" y="533400"/>
            <a:ext cx="5410200" cy="461665"/>
          </a:xfrm>
          <a:prstGeom prst="rect">
            <a:avLst/>
          </a:prstGeom>
          <a:noFill/>
        </p:spPr>
        <p:txBody>
          <a:bodyPr wrap="square" rtlCol="0">
            <a:spAutoFit/>
          </a:bodyPr>
          <a:lstStyle/>
          <a:p>
            <a:r>
              <a:rPr lang="en-US" sz="2400" b="1" dirty="0" smtClean="0">
                <a:solidFill>
                  <a:srgbClr val="236192"/>
                </a:solidFill>
                <a:latin typeface="+mj-lt"/>
              </a:rPr>
              <a:t>ISNI issues: Incompleteness</a:t>
            </a:r>
            <a:endParaRPr lang="en-US" sz="2400" b="1" dirty="0">
              <a:solidFill>
                <a:srgbClr val="236192"/>
              </a:solidFill>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83" y="1123111"/>
            <a:ext cx="68305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0500" y="6634330"/>
            <a:ext cx="4343400" cy="215444"/>
          </a:xfrm>
          <a:prstGeom prst="rect">
            <a:avLst/>
          </a:prstGeom>
          <a:noFill/>
        </p:spPr>
        <p:txBody>
          <a:bodyPr wrap="square" rtlCol="0">
            <a:spAutoFit/>
          </a:bodyPr>
          <a:lstStyle/>
          <a:p>
            <a:r>
              <a:rPr lang="en-US" sz="800" dirty="0" smtClean="0"/>
              <a:t>Casa Jigsaw / Ron Bailey, </a:t>
            </a:r>
            <a:r>
              <a:rPr lang="en-US" sz="800" dirty="0" smtClean="0">
                <a:hlinkClick r:id="rId4"/>
              </a:rPr>
              <a:t>CC-BY license</a:t>
            </a:r>
            <a:r>
              <a:rPr lang="en-US" sz="800" dirty="0" smtClean="0"/>
              <a:t>, Flickr</a:t>
            </a:r>
            <a:endParaRPr lang="en-US" sz="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r>
              <a:rPr lang="en-US" sz="2400" b="1" dirty="0" smtClean="0">
                <a:solidFill>
                  <a:srgbClr val="236192"/>
                </a:solidFill>
              </a:rPr>
              <a:t>ISNI issue:  Hierarchy and connections</a:t>
            </a:r>
            <a:endParaRPr lang="en-US" sz="2400" b="1" dirty="0">
              <a:solidFill>
                <a:srgbClr val="23619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713" y="1662113"/>
            <a:ext cx="612457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09713" y="5195888"/>
            <a:ext cx="6124575" cy="215444"/>
          </a:xfrm>
          <a:prstGeom prst="rect">
            <a:avLst/>
          </a:prstGeom>
          <a:noFill/>
        </p:spPr>
        <p:txBody>
          <a:bodyPr wrap="square" rtlCol="0">
            <a:spAutoFit/>
          </a:bodyPr>
          <a:lstStyle/>
          <a:p>
            <a:r>
              <a:rPr lang="en-US" sz="800" dirty="0" smtClean="0"/>
              <a:t>Figure 13.9, Both network (for communication) and hierarchy (for authorization) / </a:t>
            </a:r>
            <a:r>
              <a:rPr lang="en-US" sz="800" dirty="0" err="1" smtClean="0"/>
              <a:t>Jurgen</a:t>
            </a:r>
            <a:r>
              <a:rPr lang="en-US" sz="800" dirty="0" smtClean="0"/>
              <a:t> </a:t>
            </a:r>
            <a:r>
              <a:rPr lang="en-US" sz="800" dirty="0" err="1" smtClean="0"/>
              <a:t>Appelo</a:t>
            </a:r>
            <a:r>
              <a:rPr lang="en-US" sz="800" dirty="0" smtClean="0"/>
              <a:t>, </a:t>
            </a:r>
            <a:r>
              <a:rPr lang="en-US" sz="800" dirty="0" smtClean="0">
                <a:hlinkClick r:id="rId4"/>
              </a:rPr>
              <a:t>CC-BY license</a:t>
            </a:r>
            <a:r>
              <a:rPr lang="en-US" sz="800" dirty="0" smtClean="0"/>
              <a:t>, Flickr</a:t>
            </a:r>
            <a:endParaRPr lang="en-US" sz="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556" y="2836960"/>
            <a:ext cx="7906332"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en-US" sz="2800" dirty="0" smtClean="0"/>
          </a:p>
          <a:p>
            <a:pPr defTabSz="914400" eaLnBrk="0" fontAlgn="base" hangingPunct="0">
              <a:spcBef>
                <a:spcPct val="0"/>
              </a:spcBef>
              <a:spcAft>
                <a:spcPct val="0"/>
              </a:spcAft>
            </a:pPr>
            <a:r>
              <a:rPr lang="en-US" sz="2800" dirty="0" smtClean="0"/>
              <a:t>Examples:</a:t>
            </a:r>
            <a:endParaRPr kumimoji="0" lang="en-US" altLang="en-US" sz="2800" b="0" i="0" u="none" strike="noStrike" cap="none" normalizeH="0" baseline="0" dirty="0" smtClean="0">
              <a:ln>
                <a:noFill/>
              </a:ln>
              <a:solidFill>
                <a:srgbClr val="000000"/>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smtClean="0">
                <a:ln>
                  <a:noFill/>
                </a:ln>
                <a:solidFill>
                  <a:srgbClr val="000000"/>
                </a:solidFill>
                <a:effectLst/>
                <a:hlinkClick r:id="rId3"/>
              </a:rPr>
              <a:t>http://id.loc.gov/authorities/names/n79006591</a:t>
            </a:r>
            <a:endParaRPr kumimoji="0" lang="en-US" altLang="en-US" sz="2800" b="0" i="0" u="none" strike="noStrike" cap="none" normalizeH="0" baseline="0" dirty="0" smtClean="0">
              <a:ln>
                <a:noFill/>
              </a:ln>
              <a:solidFill>
                <a:srgbClr val="000000"/>
              </a:solidFill>
              <a:effectLst/>
            </a:endParaRPr>
          </a:p>
          <a:p>
            <a:pPr marL="457200" lvl="0" indent="-457200" defTabSz="914400" eaLnBrk="0" fontAlgn="base" hangingPunct="0">
              <a:spcBef>
                <a:spcPct val="0"/>
              </a:spcBef>
              <a:spcAft>
                <a:spcPct val="0"/>
              </a:spcAft>
              <a:buFont typeface="Arial" panose="020B0604020202020204" pitchFamily="34" charset="0"/>
              <a:buChar char="•"/>
            </a:pPr>
            <a:r>
              <a:rPr lang="en-US" sz="2800" dirty="0" smtClean="0">
                <a:hlinkClick r:id="rId4" action="ppaction://hlinkfile"/>
              </a:rPr>
              <a:t>isni.org/</a:t>
            </a:r>
            <a:r>
              <a:rPr lang="en-US" sz="2800" dirty="0" err="1" smtClean="0">
                <a:hlinkClick r:id="rId4" action="ppaction://hlinkfile"/>
              </a:rPr>
              <a:t>isni</a:t>
            </a:r>
            <a:r>
              <a:rPr lang="en-US" sz="2800" dirty="0" smtClean="0">
                <a:hlinkClick r:id="rId4" action="ppaction://hlinkfile"/>
              </a:rPr>
              <a:t>/0000000123412786</a:t>
            </a:r>
            <a:endParaRPr lang="en-US" sz="2800" dirty="0"/>
          </a:p>
          <a:p>
            <a:pPr marL="457200" indent="-457200" defTabSz="914400" eaLnBrk="0" fontAlgn="base" hangingPunct="0">
              <a:spcBef>
                <a:spcPct val="0"/>
              </a:spcBef>
              <a:spcAft>
                <a:spcPct val="0"/>
              </a:spcAft>
              <a:buFont typeface="Arial" panose="020B0604020202020204" pitchFamily="34" charset="0"/>
              <a:buChar char="•"/>
            </a:pPr>
            <a:r>
              <a:rPr lang="en-US" sz="2800" dirty="0" smtClean="0">
                <a:hlinkClick r:id="rId5"/>
              </a:rPr>
              <a:t>http://viaf.org/viaf/13426768</a:t>
            </a:r>
            <a:endParaRPr lang="en-US" sz="2800" dirty="0"/>
          </a:p>
          <a:p>
            <a:pPr marL="457200" lvl="0" indent="-457200" defTabSz="914400" eaLnBrk="0" fontAlgn="base" hangingPunct="0">
              <a:spcBef>
                <a:spcPct val="0"/>
              </a:spcBef>
              <a:spcAft>
                <a:spcPct val="0"/>
              </a:spcAft>
              <a:buFont typeface="Arial" panose="020B0604020202020204" pitchFamily="34" charset="0"/>
              <a:buChar char="•"/>
            </a:pPr>
            <a:r>
              <a:rPr lang="en-US" altLang="en-US" sz="2800" dirty="0" smtClean="0">
                <a:solidFill>
                  <a:srgbClr val="000000"/>
                </a:solidFill>
                <a:hlinkClick r:id="rId6" action="ppaction://hlinkfile"/>
              </a:rPr>
              <a:t>wikidata.org/entity/Q49108</a:t>
            </a:r>
            <a:endParaRPr kumimoji="0" lang="en-US" altLang="en-US" sz="2800" b="0" i="0" u="none" strike="noStrike" cap="none" normalizeH="0" baseline="0" dirty="0" smtClean="0">
              <a:ln>
                <a:noFill/>
              </a:ln>
              <a:solidFill>
                <a:srgbClr val="000000"/>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smtClean="0">
              <a:ln>
                <a:noFill/>
              </a:ln>
              <a:solidFill>
                <a:schemeClr val="tx1"/>
              </a:solidFill>
              <a:effectLst/>
            </a:endParaRPr>
          </a:p>
        </p:txBody>
      </p:sp>
      <p:sp>
        <p:nvSpPr>
          <p:cNvPr id="6" name="TextBox 5"/>
          <p:cNvSpPr txBox="1"/>
          <p:nvPr/>
        </p:nvSpPr>
        <p:spPr>
          <a:xfrm>
            <a:off x="4992300" y="4738387"/>
            <a:ext cx="1398140" cy="523220"/>
          </a:xfrm>
          <a:prstGeom prst="rect">
            <a:avLst/>
          </a:prstGeom>
          <a:noFill/>
        </p:spPr>
        <p:txBody>
          <a:bodyPr wrap="none" rtlCol="0">
            <a:spAutoFit/>
          </a:bodyPr>
          <a:lstStyle/>
          <a:p>
            <a:r>
              <a:rPr lang="en-US" sz="2800" dirty="0" smtClean="0"/>
              <a:t>Identify:</a:t>
            </a:r>
            <a:endParaRPr lang="en-US" sz="2800" dirty="0"/>
          </a:p>
        </p:txBody>
      </p:sp>
      <p:sp>
        <p:nvSpPr>
          <p:cNvPr id="9" name="Title 1"/>
          <p:cNvSpPr txBox="1">
            <a:spLocks/>
          </p:cNvSpPr>
          <p:nvPr/>
        </p:nvSpPr>
        <p:spPr>
          <a:xfrm>
            <a:off x="-115448" y="106584"/>
            <a:ext cx="9382767" cy="131318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1F497D"/>
                </a:solidFill>
              </a:rPr>
              <a:t>Identifiers!!! </a:t>
            </a:r>
            <a:endParaRPr lang="en-US" dirty="0">
              <a:solidFill>
                <a:srgbClr val="1F497D"/>
              </a:solidFill>
            </a:endParaRPr>
          </a:p>
        </p:txBody>
      </p:sp>
      <p:pic>
        <p:nvPicPr>
          <p:cNvPr id="2" name="Picture 1"/>
          <p:cNvPicPr>
            <a:picLocks noChangeAspect="1"/>
          </p:cNvPicPr>
          <p:nvPr/>
        </p:nvPicPr>
        <p:blipFill>
          <a:blip r:embed="rId7"/>
          <a:stretch>
            <a:fillRect/>
          </a:stretch>
        </p:blipFill>
        <p:spPr>
          <a:xfrm>
            <a:off x="6476655" y="4316807"/>
            <a:ext cx="2270957" cy="1775614"/>
          </a:xfrm>
          <a:prstGeom prst="rect">
            <a:avLst/>
          </a:prstGeom>
        </p:spPr>
      </p:pic>
      <p:sp>
        <p:nvSpPr>
          <p:cNvPr id="10" name="TextBox 9"/>
          <p:cNvSpPr txBox="1"/>
          <p:nvPr/>
        </p:nvSpPr>
        <p:spPr>
          <a:xfrm>
            <a:off x="246990" y="1063851"/>
            <a:ext cx="889701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A unique, persistent and public URI associated with a digital object </a:t>
            </a:r>
            <a:endParaRPr lang="en-US" sz="2800" dirty="0"/>
          </a:p>
          <a:p>
            <a:pPr marL="457200" indent="-457200">
              <a:buFont typeface="Arial" panose="020B0604020202020204" pitchFamily="34" charset="0"/>
              <a:buChar char="•"/>
            </a:pPr>
            <a:r>
              <a:rPr lang="en-US" sz="2800" dirty="0" smtClean="0"/>
              <a:t>Resolvable globally over networks </a:t>
            </a:r>
          </a:p>
          <a:p>
            <a:pPr marL="457200" indent="-457200">
              <a:buFont typeface="Arial" panose="020B0604020202020204" pitchFamily="34" charset="0"/>
              <a:buChar char="•"/>
            </a:pPr>
            <a:r>
              <a:rPr lang="en-US" sz="2800" dirty="0" smtClean="0"/>
              <a:t>Unambiguous to use, find and identify the resource.</a:t>
            </a:r>
            <a:endParaRPr lang="en-US" sz="2800" dirty="0"/>
          </a:p>
        </p:txBody>
      </p:sp>
    </p:spTree>
    <p:extLst>
      <p:ext uri="{BB962C8B-B14F-4D97-AF65-F5344CB8AC3E}">
        <p14:creationId xmlns:p14="http://schemas.microsoft.com/office/powerpoint/2010/main" val="114196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b="1" dirty="0" smtClean="0">
                <a:solidFill>
                  <a:srgbClr val="236192"/>
                </a:solidFill>
              </a:rPr>
              <a:t>ISNI issues:  Preferred name</a:t>
            </a:r>
            <a:endParaRPr lang="en-US" sz="2400" b="1" dirty="0">
              <a:solidFill>
                <a:srgbClr val="236192"/>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1385888"/>
            <a:ext cx="61055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19238" y="5472113"/>
            <a:ext cx="3814762" cy="215444"/>
          </a:xfrm>
          <a:prstGeom prst="rect">
            <a:avLst/>
          </a:prstGeom>
          <a:noFill/>
        </p:spPr>
        <p:txBody>
          <a:bodyPr wrap="square" rtlCol="0">
            <a:spAutoFit/>
          </a:bodyPr>
          <a:lstStyle/>
          <a:p>
            <a:r>
              <a:rPr lang="en-US" sz="800" dirty="0" smtClean="0"/>
              <a:t>Name cards / Geoffrey Fairchild, </a:t>
            </a:r>
            <a:r>
              <a:rPr lang="en-US" sz="800" dirty="0" smtClean="0">
                <a:hlinkClick r:id="rId4"/>
              </a:rPr>
              <a:t>CC-BY license</a:t>
            </a:r>
            <a:r>
              <a:rPr lang="en-US" sz="800" dirty="0" smtClean="0"/>
              <a:t>, Flickr</a:t>
            </a:r>
            <a:endParaRPr lang="en-US" sz="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7315200" cy="461665"/>
          </a:xfrm>
          <a:prstGeom prst="rect">
            <a:avLst/>
          </a:prstGeom>
          <a:noFill/>
        </p:spPr>
        <p:txBody>
          <a:bodyPr wrap="square" rtlCol="0">
            <a:spAutoFit/>
          </a:bodyPr>
          <a:lstStyle/>
          <a:p>
            <a:r>
              <a:rPr lang="en-US" sz="2400" b="1" dirty="0" smtClean="0">
                <a:solidFill>
                  <a:srgbClr val="236192"/>
                </a:solidFill>
                <a:latin typeface="+mj-lt"/>
              </a:rPr>
              <a:t>ISNI issues:  Granularity</a:t>
            </a:r>
            <a:endParaRPr lang="en-US" sz="2400" b="1" dirty="0">
              <a:solidFill>
                <a:srgbClr val="236192"/>
              </a:solidFill>
              <a:latin typeface="+mj-lt"/>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674238"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5486400"/>
            <a:ext cx="5943600" cy="215444"/>
          </a:xfrm>
          <a:prstGeom prst="rect">
            <a:avLst/>
          </a:prstGeom>
          <a:noFill/>
        </p:spPr>
        <p:txBody>
          <a:bodyPr wrap="square" rtlCol="0">
            <a:spAutoFit/>
          </a:bodyPr>
          <a:lstStyle/>
          <a:p>
            <a:r>
              <a:rPr lang="en-US" sz="800" dirty="0" err="1" smtClean="0"/>
              <a:t>Mamuschka</a:t>
            </a:r>
            <a:r>
              <a:rPr lang="en-US" sz="800" dirty="0" smtClean="0"/>
              <a:t> / S. </a:t>
            </a:r>
            <a:r>
              <a:rPr lang="en-US" sz="800" dirty="0" err="1" smtClean="0"/>
              <a:t>Faric</a:t>
            </a:r>
            <a:r>
              <a:rPr lang="en-US" sz="800" dirty="0" smtClean="0"/>
              <a:t>,  </a:t>
            </a:r>
            <a:r>
              <a:rPr lang="en-US" sz="800" dirty="0" smtClean="0">
                <a:hlinkClick r:id="rId4"/>
              </a:rPr>
              <a:t>CC-BY license</a:t>
            </a:r>
            <a:r>
              <a:rPr lang="en-US" sz="800" dirty="0" smtClean="0"/>
              <a:t>, Flickr</a:t>
            </a:r>
            <a:endParaRPr lang="en-US" sz="800" dirty="0"/>
          </a:p>
        </p:txBody>
      </p:sp>
    </p:spTree>
    <p:extLst>
      <p:ext uri="{BB962C8B-B14F-4D97-AF65-F5344CB8AC3E}">
        <p14:creationId xmlns:p14="http://schemas.microsoft.com/office/powerpoint/2010/main" val="2689330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b="1" dirty="0" smtClean="0">
                <a:solidFill>
                  <a:srgbClr val="236192"/>
                </a:solidFill>
              </a:rPr>
              <a:t>How to use ISNI and ISNI identifiers</a:t>
            </a:r>
            <a:endParaRPr lang="en-US" sz="2400" b="1" dirty="0">
              <a:solidFill>
                <a:srgbClr val="236192"/>
              </a:solidFill>
            </a:endParaRPr>
          </a:p>
        </p:txBody>
      </p:sp>
      <p:sp>
        <p:nvSpPr>
          <p:cNvPr id="3" name="Content Placeholder 2"/>
          <p:cNvSpPr>
            <a:spLocks noGrp="1"/>
          </p:cNvSpPr>
          <p:nvPr>
            <p:ph idx="1"/>
          </p:nvPr>
        </p:nvSpPr>
        <p:spPr/>
        <p:txBody>
          <a:bodyPr>
            <a:normAutofit/>
          </a:bodyPr>
          <a:lstStyle/>
          <a:p>
            <a:pPr marL="400050"/>
            <a:r>
              <a:rPr lang="en-US" sz="2000" dirty="0" smtClean="0"/>
              <a:t>An identity registry, not a profile service</a:t>
            </a:r>
          </a:p>
          <a:p>
            <a:pPr marL="400050"/>
            <a:r>
              <a:rPr lang="en-US" sz="2000" dirty="0" smtClean="0"/>
              <a:t>Serves many users, not primarily the entities named</a:t>
            </a:r>
          </a:p>
          <a:p>
            <a:pPr marL="400050"/>
            <a:r>
              <a:rPr lang="en-US" sz="2000" dirty="0" smtClean="0"/>
              <a:t>Engagement with ISNI can ensure a better representation for the institution and its units </a:t>
            </a:r>
          </a:p>
          <a:p>
            <a:pPr marL="400050"/>
            <a:r>
              <a:rPr lang="en-US" sz="2000" dirty="0" smtClean="0"/>
              <a:t>Corporate bodies can make policy decisions about:</a:t>
            </a:r>
          </a:p>
          <a:p>
            <a:pPr marL="800100" lvl="1"/>
            <a:r>
              <a:rPr lang="en-US" sz="1600" dirty="0" smtClean="0"/>
              <a:t>Which ISNIs to promote through PR and for use by faculty, researchers, corporate units</a:t>
            </a:r>
          </a:p>
          <a:p>
            <a:pPr marL="800100" lvl="1"/>
            <a:r>
              <a:rPr lang="en-US" sz="1600" dirty="0" smtClean="0"/>
              <a:t>Which entity relationships to express, inside or outside ISNI</a:t>
            </a:r>
          </a:p>
          <a:p>
            <a:pPr marL="800100" lvl="1"/>
            <a:r>
              <a:rPr lang="en-US" sz="1600" dirty="0" smtClean="0"/>
              <a:t>Promoting the use of preferred institutional ISNIs to corporate partners </a:t>
            </a:r>
          </a:p>
          <a:p>
            <a:pPr marL="800100" lvl="1"/>
            <a:r>
              <a:rPr lang="en-US" sz="1600" dirty="0" smtClean="0"/>
              <a:t>Cross-registering ISNIs in other identity registries of use to the institution</a:t>
            </a:r>
          </a:p>
          <a:p>
            <a:pPr marL="400050"/>
            <a:r>
              <a:rPr lang="en-US" sz="2000" dirty="0" smtClean="0"/>
              <a:t>ISNIs and other identifiers promise more accurate recognition and representation for corporate bodies in the semantic web—but it won’t happen automatically.</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180" b="5180"/>
          <a:stretch>
            <a:fillRect/>
          </a:stretch>
        </p:blipFill>
        <p:spPr/>
      </p:pic>
      <p:sp>
        <p:nvSpPr>
          <p:cNvPr id="3" name="Text Placeholder 2"/>
          <p:cNvSpPr>
            <a:spLocks noGrp="1"/>
          </p:cNvSpPr>
          <p:nvPr>
            <p:ph type="body" sz="quarter" idx="12"/>
          </p:nvPr>
        </p:nvSpPr>
        <p:spPr/>
        <p:txBody>
          <a:bodyPr/>
          <a:lstStyle/>
          <a:p>
            <a:r>
              <a:rPr lang="en-US" dirty="0" smtClean="0"/>
              <a:t>Case study at UNSW Australia</a:t>
            </a:r>
            <a:endParaRPr lang="en-US" dirty="0"/>
          </a:p>
        </p:txBody>
      </p:sp>
      <p:sp>
        <p:nvSpPr>
          <p:cNvPr id="4" name="Text Placeholder 3"/>
          <p:cNvSpPr>
            <a:spLocks noGrp="1"/>
          </p:cNvSpPr>
          <p:nvPr>
            <p:ph type="body" sz="quarter" idx="13"/>
          </p:nvPr>
        </p:nvSpPr>
        <p:spPr/>
        <p:txBody>
          <a:bodyPr/>
          <a:lstStyle/>
          <a:p>
            <a:r>
              <a:rPr lang="en-US" dirty="0" smtClean="0"/>
              <a:t>Kate Byrne</a:t>
            </a:r>
            <a:endParaRPr lang="en-US" dirty="0"/>
          </a:p>
        </p:txBody>
      </p:sp>
      <p:sp>
        <p:nvSpPr>
          <p:cNvPr id="5" name="Text Placeholder 4"/>
          <p:cNvSpPr>
            <a:spLocks noGrp="1"/>
          </p:cNvSpPr>
          <p:nvPr>
            <p:ph type="body" sz="quarter" idx="15"/>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150" y="4141474"/>
            <a:ext cx="2574640" cy="1655284"/>
          </a:xfrm>
          <a:prstGeom prst="rect">
            <a:avLst/>
          </a:prstGeom>
        </p:spPr>
      </p:pic>
      <p:pic>
        <p:nvPicPr>
          <p:cNvPr id="8" name="Picture 7"/>
          <p:cNvPicPr>
            <a:picLocks noChangeAspect="1"/>
          </p:cNvPicPr>
          <p:nvPr/>
        </p:nvPicPr>
        <p:blipFill>
          <a:blip r:embed="rId4"/>
          <a:stretch>
            <a:fillRect/>
          </a:stretch>
        </p:blipFill>
        <p:spPr>
          <a:xfrm>
            <a:off x="963612" y="4906832"/>
            <a:ext cx="1409822" cy="1242168"/>
          </a:xfrm>
          <a:prstGeom prst="rect">
            <a:avLst/>
          </a:prstGeom>
        </p:spPr>
      </p:pic>
    </p:spTree>
    <p:extLst>
      <p:ext uri="{BB962C8B-B14F-4D97-AF65-F5344CB8AC3E}">
        <p14:creationId xmlns:p14="http://schemas.microsoft.com/office/powerpoint/2010/main" val="343054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Users\z3194223\Dropbox\Icons and Images\Unsplash\photo-1433733071959-30cd185d14a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291"/>
            <a:ext cx="9144000" cy="622706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a:spLocks noGrp="1"/>
          </p:cNvSpPr>
          <p:nvPr>
            <p:ph type="title"/>
          </p:nvPr>
        </p:nvSpPr>
        <p:spPr>
          <a:xfrm>
            <a:off x="0" y="836712"/>
            <a:ext cx="9144000" cy="5256584"/>
          </a:xfrm>
        </p:spPr>
        <p:txBody>
          <a:bodyPr/>
          <a:lstStyle/>
          <a:p>
            <a:pPr algn="just"/>
            <a:r>
              <a:rPr lang="en-AU" sz="5400" dirty="0" smtClean="0">
                <a:solidFill>
                  <a:schemeClr val="bg1"/>
                </a:solidFill>
              </a:rPr>
              <a:t>Art &amp; Design, Engineering, </a:t>
            </a:r>
            <a:br>
              <a:rPr lang="en-AU" sz="5400" dirty="0" smtClean="0">
                <a:solidFill>
                  <a:schemeClr val="bg1"/>
                </a:solidFill>
              </a:rPr>
            </a:br>
            <a:r>
              <a:rPr lang="en-AU" sz="5400" dirty="0" smtClean="0">
                <a:solidFill>
                  <a:schemeClr val="bg1"/>
                </a:solidFill>
              </a:rPr>
              <a:t>Arts &amp;Social Sciences, </a:t>
            </a:r>
            <a:r>
              <a:rPr lang="en-AU" sz="5400" dirty="0">
                <a:solidFill>
                  <a:schemeClr val="bg1"/>
                </a:solidFill>
              </a:rPr>
              <a:t>Law, </a:t>
            </a:r>
            <a:r>
              <a:rPr lang="en-AU" sz="5400" dirty="0" smtClean="0">
                <a:solidFill>
                  <a:schemeClr val="bg1"/>
                </a:solidFill>
              </a:rPr>
              <a:t>Medicine</a:t>
            </a:r>
            <a:r>
              <a:rPr lang="en-AU" sz="5400" dirty="0">
                <a:solidFill>
                  <a:schemeClr val="bg1"/>
                </a:solidFill>
              </a:rPr>
              <a:t>, </a:t>
            </a:r>
            <a:r>
              <a:rPr lang="en-AU" sz="5400" dirty="0" smtClean="0">
                <a:solidFill>
                  <a:schemeClr val="bg1"/>
                </a:solidFill>
              </a:rPr>
              <a:t>Built Environment, Business School, Science</a:t>
            </a:r>
            <a:r>
              <a:rPr lang="en-AU" sz="5400" dirty="0">
                <a:solidFill>
                  <a:schemeClr val="bg1"/>
                </a:solidFill>
              </a:rPr>
              <a:t>, </a:t>
            </a:r>
            <a:r>
              <a:rPr lang="en-AU" sz="5400" dirty="0" smtClean="0">
                <a:solidFill>
                  <a:schemeClr val="bg1"/>
                </a:solidFill>
              </a:rPr>
              <a:t>UNSW Canberra at ADFA</a:t>
            </a:r>
            <a:endParaRPr lang="en-AU" sz="5400" dirty="0">
              <a:solidFill>
                <a:schemeClr val="bg1"/>
              </a:solidFill>
            </a:endParaRPr>
          </a:p>
        </p:txBody>
      </p:sp>
    </p:spTree>
    <p:custDataLst>
      <p:tags r:id="rId1"/>
    </p:custDataLst>
    <p:extLst>
      <p:ext uri="{BB962C8B-B14F-4D97-AF65-F5344CB8AC3E}">
        <p14:creationId xmlns:p14="http://schemas.microsoft.com/office/powerpoint/2010/main" val="14221221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257065"/>
          </a:xfrm>
          <a:prstGeom prst="rect">
            <a:avLst/>
          </a:prstGeom>
        </p:spPr>
      </p:pic>
    </p:spTree>
    <p:custDataLst>
      <p:tags r:id="rId1"/>
    </p:custDataLst>
    <p:extLst>
      <p:ext uri="{BB962C8B-B14F-4D97-AF65-F5344CB8AC3E}">
        <p14:creationId xmlns:p14="http://schemas.microsoft.com/office/powerpoint/2010/main" val="1958939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sers\z3194223\Dropbox\Icons and Images\Unsplash\photo-1444682717031-a2498d603d5b.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99392"/>
            <a:ext cx="9144000" cy="633670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131840" y="2060848"/>
            <a:ext cx="1872208" cy="1872208"/>
          </a:xfrm>
          <a:prstGeom prst="ellipse">
            <a:avLst/>
          </a:prstGeom>
          <a:solidFill>
            <a:schemeClr val="bg1"/>
          </a:solidFill>
          <a:ln w="15875"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419872" y="2708920"/>
            <a:ext cx="1296144" cy="634020"/>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Symplectic </a:t>
            </a:r>
          </a:p>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Elements</a:t>
            </a:r>
          </a:p>
        </p:txBody>
      </p:sp>
      <p:sp>
        <p:nvSpPr>
          <p:cNvPr id="8" name="Oval 7"/>
          <p:cNvSpPr/>
          <p:nvPr/>
        </p:nvSpPr>
        <p:spPr>
          <a:xfrm>
            <a:off x="539552" y="470009"/>
            <a:ext cx="1440160" cy="1440160"/>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39552" y="739326"/>
            <a:ext cx="1512168" cy="889474"/>
          </a:xfrm>
          <a:prstGeom prst="rect">
            <a:avLst/>
          </a:prstGeom>
        </p:spPr>
        <p:txBody>
          <a:bodyPr wrap="square" rtlCol="0">
            <a:spAutoFit/>
          </a:bodyPr>
          <a:lstStyle/>
          <a:p>
            <a:pPr marR="0" algn="ctr" defTabSz="914400" rtl="0" eaLnBrk="1" fontAlgn="auto" latinLnBrk="0" hangingPunct="1">
              <a:lnSpc>
                <a:spcPct val="100000"/>
              </a:lnSpc>
              <a:spcBef>
                <a:spcPts val="0"/>
              </a:spcBef>
              <a:spcAft>
                <a:spcPts val="0"/>
              </a:spcAft>
              <a:buClrTx/>
              <a:buSzTx/>
              <a:buFont typeface="Arial" pitchFamily="34" charset="0"/>
              <a:buNone/>
              <a:tabLst/>
            </a:pPr>
            <a:r>
              <a:rPr lang="en-AU" sz="1600" b="1" dirty="0">
                <a:latin typeface="+mj-lt"/>
              </a:rPr>
              <a:t>Publication </a:t>
            </a:r>
          </a:p>
          <a:p>
            <a:pPr marR="0" algn="ctr" defTabSz="914400" rtl="0" eaLnBrk="1" fontAlgn="auto" latinLnBrk="0" hangingPunct="1">
              <a:lnSpc>
                <a:spcPct val="100000"/>
              </a:lnSpc>
              <a:spcBef>
                <a:spcPts val="0"/>
              </a:spcBef>
              <a:spcAft>
                <a:spcPts val="0"/>
              </a:spcAft>
              <a:buClrTx/>
              <a:buSzTx/>
              <a:buFont typeface="Arial" pitchFamily="34" charset="0"/>
              <a:buNone/>
              <a:tabLst/>
            </a:pPr>
            <a:r>
              <a:rPr lang="en-AU" sz="1600" b="1" dirty="0">
                <a:latin typeface="+mj-lt"/>
              </a:rPr>
              <a:t>Sources</a:t>
            </a:r>
          </a:p>
          <a:p>
            <a:pPr marR="0" algn="ctr" defTabSz="914400" rtl="0" eaLnBrk="1" fontAlgn="auto" latinLnBrk="0" hangingPunct="1">
              <a:lnSpc>
                <a:spcPct val="100000"/>
              </a:lnSpc>
              <a:spcBef>
                <a:spcPct val="20000"/>
              </a:spcBef>
              <a:spcAft>
                <a:spcPts val="0"/>
              </a:spcAft>
              <a:buClrTx/>
              <a:buSzTx/>
              <a:buFont typeface="Arial" pitchFamily="34" charset="0"/>
              <a:buNone/>
              <a:tabLst/>
            </a:pPr>
            <a:r>
              <a:rPr lang="en-AU" sz="900" b="1" dirty="0" err="1" smtClean="0">
                <a:latin typeface="+mj-lt"/>
              </a:rPr>
              <a:t>e</a:t>
            </a:r>
            <a:r>
              <a:rPr lang="en-AU" sz="900" b="1" baseline="0" dirty="0" err="1" smtClean="0">
                <a:latin typeface="+mj-lt"/>
              </a:rPr>
              <a:t>g</a:t>
            </a:r>
            <a:r>
              <a:rPr lang="en-AU" sz="900" b="1" baseline="0" dirty="0" smtClean="0">
                <a:latin typeface="+mj-lt"/>
              </a:rPr>
              <a:t> Scopus, Web of science, PubMed</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10" name="Oval 9"/>
          <p:cNvSpPr/>
          <p:nvPr/>
        </p:nvSpPr>
        <p:spPr>
          <a:xfrm>
            <a:off x="575556" y="2716560"/>
            <a:ext cx="1440160" cy="1440160"/>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575556" y="3043582"/>
            <a:ext cx="1512168" cy="889474"/>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Researcher</a:t>
            </a:r>
            <a:r>
              <a:rPr kumimoji="0" lang="en-AU" sz="1600" b="1" i="0" u="none" strike="noStrike" kern="1200" cap="none" spc="0" normalizeH="0" noProof="0" dirty="0" smtClean="0">
                <a:ln>
                  <a:noFill/>
                </a:ln>
                <a:solidFill>
                  <a:schemeClr val="tx1"/>
                </a:solidFill>
                <a:effectLst/>
                <a:uLnTx/>
                <a:uFillTx/>
                <a:latin typeface="+mj-lt"/>
                <a:ea typeface="+mn-ea"/>
                <a:cs typeface="+mn-cs"/>
              </a:rPr>
              <a:t> </a:t>
            </a:r>
            <a:r>
              <a:rPr kumimoji="0" lang="en-AU" sz="1600" b="1" i="0" u="none" strike="noStrike" kern="1200" cap="none" spc="0" normalizeH="0" baseline="0" noProof="0" dirty="0" smtClean="0">
                <a:ln>
                  <a:noFill/>
                </a:ln>
                <a:solidFill>
                  <a:schemeClr val="tx1"/>
                </a:solidFill>
                <a:effectLst/>
                <a:uLnTx/>
                <a:uFillTx/>
                <a:latin typeface="+mj-lt"/>
                <a:ea typeface="+mn-ea"/>
                <a:cs typeface="+mn-cs"/>
              </a:rPr>
              <a:t>Identifiers</a:t>
            </a:r>
            <a:endParaRPr kumimoji="0" lang="en-AU" sz="1600" b="1" i="0" u="none" strike="noStrike" kern="1200" cap="none" spc="0" normalizeH="0" noProof="0" dirty="0" smtClean="0">
              <a:ln>
                <a:noFill/>
              </a:ln>
              <a:solidFill>
                <a:schemeClr val="tx1"/>
              </a:solidFill>
              <a:effectLst/>
              <a:uLnTx/>
              <a:uFillTx/>
              <a:latin typeface="+mj-lt"/>
              <a:ea typeface="+mn-ea"/>
              <a:cs typeface="+mn-cs"/>
            </a:endParaRPr>
          </a:p>
          <a:p>
            <a:pPr marR="0" algn="ctr" defTabSz="914400" rtl="0" eaLnBrk="1" fontAlgn="auto" latinLnBrk="0" hangingPunct="1">
              <a:lnSpc>
                <a:spcPct val="100000"/>
              </a:lnSpc>
              <a:spcBef>
                <a:spcPct val="20000"/>
              </a:spcBef>
              <a:spcAft>
                <a:spcPts val="0"/>
              </a:spcAft>
              <a:buClrTx/>
              <a:buSzTx/>
              <a:buFont typeface="Arial" pitchFamily="34" charset="0"/>
              <a:buNone/>
              <a:tabLst/>
            </a:pPr>
            <a:r>
              <a:rPr lang="en-AU" sz="900" b="1" dirty="0" err="1" smtClean="0">
                <a:latin typeface="+mj-lt"/>
              </a:rPr>
              <a:t>e</a:t>
            </a:r>
            <a:r>
              <a:rPr lang="en-AU" sz="900" b="1" baseline="0" dirty="0" err="1" smtClean="0">
                <a:latin typeface="+mj-lt"/>
              </a:rPr>
              <a:t>g</a:t>
            </a:r>
            <a:r>
              <a:rPr lang="en-AU" sz="900" b="1" baseline="0" dirty="0" smtClean="0">
                <a:latin typeface="+mj-lt"/>
              </a:rPr>
              <a:t>  ORCID,</a:t>
            </a:r>
            <a:r>
              <a:rPr lang="en-AU" sz="900" b="1" dirty="0" smtClean="0">
                <a:latin typeface="+mj-lt"/>
              </a:rPr>
              <a:t> </a:t>
            </a:r>
            <a:r>
              <a:rPr lang="en-AU" sz="900" b="1" baseline="0" dirty="0" smtClean="0">
                <a:latin typeface="+mj-lt"/>
              </a:rPr>
              <a:t>Scopus</a:t>
            </a:r>
            <a:r>
              <a:rPr lang="en-AU" sz="900" b="1" dirty="0" smtClean="0">
                <a:latin typeface="+mj-lt"/>
              </a:rPr>
              <a:t>, Researcher ID</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13" name="Oval 12"/>
          <p:cNvSpPr/>
          <p:nvPr/>
        </p:nvSpPr>
        <p:spPr>
          <a:xfrm>
            <a:off x="3470666" y="482197"/>
            <a:ext cx="1077230" cy="1077230"/>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3440908" y="851535"/>
            <a:ext cx="1131092" cy="338554"/>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HR Info</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15" name="Oval 14"/>
          <p:cNvSpPr/>
          <p:nvPr/>
        </p:nvSpPr>
        <p:spPr>
          <a:xfrm>
            <a:off x="5220072" y="620688"/>
            <a:ext cx="1077230" cy="1077230"/>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5190314" y="908720"/>
            <a:ext cx="1131092" cy="584775"/>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Grants Info</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17" name="Oval 16"/>
          <p:cNvSpPr/>
          <p:nvPr/>
        </p:nvSpPr>
        <p:spPr>
          <a:xfrm>
            <a:off x="2144764" y="4005064"/>
            <a:ext cx="1077230" cy="1077230"/>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2144764" y="4251291"/>
            <a:ext cx="1131092" cy="584775"/>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HERDC Return</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19" name="Oval 18"/>
          <p:cNvSpPr/>
          <p:nvPr/>
        </p:nvSpPr>
        <p:spPr>
          <a:xfrm>
            <a:off x="3633773" y="4653136"/>
            <a:ext cx="1401131" cy="1401131"/>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3623065" y="5098621"/>
            <a:ext cx="1430889" cy="584775"/>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UNSW data warehouse</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23" name="Oval 22"/>
          <p:cNvSpPr/>
          <p:nvPr/>
        </p:nvSpPr>
        <p:spPr>
          <a:xfrm>
            <a:off x="5724128" y="3717032"/>
            <a:ext cx="1296144" cy="1296144"/>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5652120" y="4077072"/>
            <a:ext cx="1440160" cy="584775"/>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Researcher Profiles</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27" name="Oval 26"/>
          <p:cNvSpPr/>
          <p:nvPr/>
        </p:nvSpPr>
        <p:spPr>
          <a:xfrm>
            <a:off x="7307510" y="4665687"/>
            <a:ext cx="1296144" cy="1296144"/>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7236296" y="4939199"/>
            <a:ext cx="1440160" cy="830997"/>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Faculty</a:t>
            </a:r>
            <a:r>
              <a:rPr kumimoji="0" lang="en-AU" sz="1600" b="1" i="0" u="none" strike="noStrike" kern="1200" cap="none" spc="0" normalizeH="0" noProof="0" dirty="0" smtClean="0">
                <a:ln>
                  <a:noFill/>
                </a:ln>
                <a:solidFill>
                  <a:schemeClr val="tx1"/>
                </a:solidFill>
                <a:effectLst/>
                <a:uLnTx/>
                <a:uFillTx/>
                <a:latin typeface="+mj-lt"/>
                <a:ea typeface="+mn-ea"/>
                <a:cs typeface="+mn-cs"/>
              </a:rPr>
              <a:t> or School web pages</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29" name="Oval 28"/>
          <p:cNvSpPr/>
          <p:nvPr/>
        </p:nvSpPr>
        <p:spPr>
          <a:xfrm>
            <a:off x="5853633" y="1963750"/>
            <a:ext cx="1296144" cy="1296144"/>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5781625" y="2348880"/>
            <a:ext cx="1440160" cy="584775"/>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Institutional</a:t>
            </a:r>
            <a:r>
              <a:rPr kumimoji="0" lang="en-AU" sz="1600" b="1" i="0" u="none" strike="noStrike" kern="1200" cap="none" spc="0" normalizeH="0" noProof="0" dirty="0" smtClean="0">
                <a:ln>
                  <a:noFill/>
                </a:ln>
                <a:solidFill>
                  <a:schemeClr val="tx1"/>
                </a:solidFill>
                <a:effectLst/>
                <a:uLnTx/>
                <a:uFillTx/>
                <a:latin typeface="+mj-lt"/>
                <a:ea typeface="+mn-ea"/>
                <a:cs typeface="+mn-cs"/>
              </a:rPr>
              <a:t> repository</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31" name="Oval 30"/>
          <p:cNvSpPr/>
          <p:nvPr/>
        </p:nvSpPr>
        <p:spPr>
          <a:xfrm>
            <a:off x="7596336" y="2788568"/>
            <a:ext cx="1296144" cy="1296144"/>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7524328" y="3271480"/>
            <a:ext cx="1440160" cy="338554"/>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Google</a:t>
            </a:r>
            <a:endParaRPr kumimoji="0" lang="en-AU" sz="900" b="1" i="0" u="none" strike="noStrike" kern="1200" cap="none" spc="0" normalizeH="0" baseline="0" noProof="0" dirty="0" smtClean="0">
              <a:ln>
                <a:noFill/>
              </a:ln>
              <a:solidFill>
                <a:schemeClr val="tx1"/>
              </a:solidFill>
              <a:effectLst/>
              <a:uLnTx/>
              <a:uFillTx/>
              <a:latin typeface="+mj-lt"/>
            </a:endParaRPr>
          </a:p>
        </p:txBody>
      </p:sp>
      <p:cxnSp>
        <p:nvCxnSpPr>
          <p:cNvPr id="34" name="Straight Arrow Connector 33"/>
          <p:cNvCxnSpPr/>
          <p:nvPr/>
        </p:nvCxnSpPr>
        <p:spPr>
          <a:xfrm flipV="1">
            <a:off x="1259632" y="1963750"/>
            <a:ext cx="0" cy="67751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979712" y="1697918"/>
            <a:ext cx="1242282" cy="6891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058947" y="1619178"/>
            <a:ext cx="0" cy="34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865347" y="1697918"/>
            <a:ext cx="570749" cy="6104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44008" y="1020812"/>
            <a:ext cx="54630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7978" y="3768275"/>
            <a:ext cx="341894" cy="3087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211960" y="4005064"/>
            <a:ext cx="0" cy="5907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860574" y="5455691"/>
            <a:ext cx="703315" cy="2277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61519" y="4725144"/>
            <a:ext cx="662609" cy="3859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7002126" y="4725144"/>
            <a:ext cx="378186" cy="214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977866" y="3717032"/>
            <a:ext cx="618470" cy="2657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7955582" y="4156720"/>
            <a:ext cx="144810" cy="4391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5061519" y="2788568"/>
            <a:ext cx="720106" cy="111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7191219" y="2788568"/>
            <a:ext cx="477125" cy="25501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23528" y="4329782"/>
            <a:ext cx="1296144" cy="1296144"/>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44" name="Oval 43"/>
          <p:cNvSpPr/>
          <p:nvPr/>
        </p:nvSpPr>
        <p:spPr>
          <a:xfrm>
            <a:off x="1681264" y="5078752"/>
            <a:ext cx="1173063" cy="1173063"/>
          </a:xfrm>
          <a:prstGeom prst="ellipse">
            <a:avLst/>
          </a:prstGeom>
          <a:solidFill>
            <a:schemeClr val="bg1"/>
          </a:solid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p:cNvSpPr txBox="1"/>
          <p:nvPr/>
        </p:nvSpPr>
        <p:spPr>
          <a:xfrm>
            <a:off x="1729482" y="5249784"/>
            <a:ext cx="1131092" cy="830997"/>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chemeClr val="tx1"/>
                </a:solidFill>
                <a:effectLst/>
                <a:uLnTx/>
                <a:uFillTx/>
                <a:latin typeface="+mj-lt"/>
                <a:ea typeface="+mn-ea"/>
                <a:cs typeface="+mn-cs"/>
              </a:rPr>
              <a:t>ERA &amp; other reporting</a:t>
            </a:r>
            <a:endParaRPr kumimoji="0" lang="en-AU" sz="900" b="1" i="0" u="none" strike="noStrike" kern="1200" cap="none" spc="0" normalizeH="0" baseline="0" noProof="0" dirty="0" smtClean="0">
              <a:ln>
                <a:noFill/>
              </a:ln>
              <a:solidFill>
                <a:schemeClr val="tx1"/>
              </a:solidFill>
              <a:effectLst/>
              <a:uLnTx/>
              <a:uFillTx/>
              <a:latin typeface="+mj-lt"/>
            </a:endParaRPr>
          </a:p>
        </p:txBody>
      </p:sp>
      <p:sp>
        <p:nvSpPr>
          <p:cNvPr id="47" name="TextBox 46"/>
          <p:cNvSpPr txBox="1"/>
          <p:nvPr/>
        </p:nvSpPr>
        <p:spPr>
          <a:xfrm>
            <a:off x="292732" y="4522704"/>
            <a:ext cx="1357736" cy="830997"/>
          </a:xfrm>
          <a:prstGeom prst="rect">
            <a:avLst/>
          </a:prstGeom>
        </p:spPr>
        <p:txBody>
          <a:bodyPr wrap="square" rtlCol="0">
            <a:spAutoFit/>
          </a:bodyPr>
          <a:lstStyle/>
          <a:p>
            <a:pPr marR="0" algn="ctr" defTabSz="914400" rtl="0" eaLnBrk="1" fontAlgn="auto" latinLnBrk="0" hangingPunct="1">
              <a:lnSpc>
                <a:spcPct val="100000"/>
              </a:lnSpc>
              <a:spcBef>
                <a:spcPct val="20000"/>
              </a:spcBef>
              <a:spcAft>
                <a:spcPts val="0"/>
              </a:spcAft>
              <a:buClrTx/>
              <a:buSzTx/>
              <a:buFont typeface="Arial" pitchFamily="34" charset="0"/>
              <a:buNone/>
              <a:tabLst/>
            </a:pPr>
            <a:r>
              <a:rPr kumimoji="0" lang="en-AU" sz="1600" b="1" i="0" u="none" strike="noStrike" kern="1200" cap="none" spc="0" normalizeH="0" baseline="0" noProof="0" dirty="0" smtClean="0">
                <a:ln>
                  <a:noFill/>
                </a:ln>
                <a:solidFill>
                  <a:sysClr val="windowText" lastClr="000000"/>
                </a:solidFill>
                <a:effectLst/>
                <a:uLnTx/>
                <a:uFillTx/>
                <a:latin typeface="+mj-lt"/>
                <a:ea typeface="+mn-ea"/>
                <a:cs typeface="+mn-cs"/>
              </a:rPr>
              <a:t>Altmetric for</a:t>
            </a:r>
            <a:r>
              <a:rPr kumimoji="0" lang="en-AU" sz="1600" b="1" i="0" u="none" strike="noStrike" kern="1200" cap="none" spc="0" normalizeH="0" noProof="0" dirty="0" smtClean="0">
                <a:ln>
                  <a:noFill/>
                </a:ln>
                <a:solidFill>
                  <a:sysClr val="windowText" lastClr="000000"/>
                </a:solidFill>
                <a:effectLst/>
                <a:uLnTx/>
                <a:uFillTx/>
                <a:latin typeface="+mj-lt"/>
              </a:rPr>
              <a:t> Institutions</a:t>
            </a:r>
            <a:endParaRPr kumimoji="0" lang="en-AU" sz="900" b="1" i="0" u="none" strike="noStrike" kern="1200" cap="none" spc="0" normalizeH="0" baseline="0" noProof="0" dirty="0" smtClean="0">
              <a:ln>
                <a:noFill/>
              </a:ln>
              <a:solidFill>
                <a:sysClr val="windowText" lastClr="000000"/>
              </a:solidFill>
              <a:effectLst/>
              <a:uLnTx/>
              <a:uFillTx/>
              <a:latin typeface="+mj-lt"/>
            </a:endParaRPr>
          </a:p>
        </p:txBody>
      </p:sp>
      <p:cxnSp>
        <p:nvCxnSpPr>
          <p:cNvPr id="48" name="Straight Arrow Connector 47"/>
          <p:cNvCxnSpPr/>
          <p:nvPr/>
        </p:nvCxnSpPr>
        <p:spPr>
          <a:xfrm flipH="1">
            <a:off x="1511711" y="3342940"/>
            <a:ext cx="1620129" cy="11797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68375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144"/>
          <a:stretch/>
        </p:blipFill>
        <p:spPr bwMode="auto">
          <a:xfrm>
            <a:off x="0" y="0"/>
            <a:ext cx="9144000" cy="624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51720" y="836712"/>
            <a:ext cx="2016224"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4621127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descr="D:\Users\z3194223\Dropbox\Icons and Images\Unsplash\photo-1457694587812-e8bf29a4384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7384"/>
            <a:ext cx="9144000" cy="62646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772816"/>
            <a:ext cx="69532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15046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descr="D:\Users\z3194223\Dropbox\Icons and Images\Unsplash\photo-1457694587812-e8bf29a4384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7384"/>
            <a:ext cx="9144000" cy="62646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950" y="1533525"/>
            <a:ext cx="68961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5410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7838" y="220663"/>
            <a:ext cx="8437562" cy="915256"/>
          </a:xfrm>
        </p:spPr>
        <p:txBody>
          <a:bodyPr/>
          <a:lstStyle/>
          <a:p>
            <a:r>
              <a:rPr lang="en-US" b="0" dirty="0" smtClean="0">
                <a:solidFill>
                  <a:srgbClr val="1F497D"/>
                </a:solidFill>
              </a:rPr>
              <a:t>Special challenges with organizations</a:t>
            </a:r>
            <a:endParaRPr lang="en-US" b="0" dirty="0">
              <a:solidFill>
                <a:srgbClr val="1F497D"/>
              </a:solidFill>
            </a:endParaRPr>
          </a:p>
        </p:txBody>
      </p:sp>
      <p:pic>
        <p:nvPicPr>
          <p:cNvPr id="5" name="Picture 4"/>
          <p:cNvPicPr>
            <a:picLocks noChangeAspect="1"/>
          </p:cNvPicPr>
          <p:nvPr/>
        </p:nvPicPr>
        <p:blipFill>
          <a:blip r:embed="rId3"/>
          <a:stretch>
            <a:fillRect/>
          </a:stretch>
        </p:blipFill>
        <p:spPr>
          <a:xfrm>
            <a:off x="300951" y="1140462"/>
            <a:ext cx="3177053" cy="964014"/>
          </a:xfrm>
          <a:prstGeom prst="rect">
            <a:avLst/>
          </a:prstGeom>
        </p:spPr>
      </p:pic>
      <p:pic>
        <p:nvPicPr>
          <p:cNvPr id="9" name="Picture 8"/>
          <p:cNvPicPr>
            <a:picLocks noChangeAspect="1"/>
          </p:cNvPicPr>
          <p:nvPr/>
        </p:nvPicPr>
        <p:blipFill>
          <a:blip r:embed="rId4"/>
          <a:stretch>
            <a:fillRect/>
          </a:stretch>
        </p:blipFill>
        <p:spPr>
          <a:xfrm>
            <a:off x="6316854" y="1255842"/>
            <a:ext cx="1060796" cy="1069940"/>
          </a:xfrm>
          <a:prstGeom prst="rect">
            <a:avLst/>
          </a:prstGeom>
        </p:spPr>
      </p:pic>
      <p:pic>
        <p:nvPicPr>
          <p:cNvPr id="10" name="Picture 9"/>
          <p:cNvPicPr>
            <a:picLocks noChangeAspect="1"/>
          </p:cNvPicPr>
          <p:nvPr/>
        </p:nvPicPr>
        <p:blipFill>
          <a:blip r:embed="rId5"/>
          <a:stretch>
            <a:fillRect/>
          </a:stretch>
        </p:blipFill>
        <p:spPr>
          <a:xfrm>
            <a:off x="5390854" y="2641497"/>
            <a:ext cx="1114903" cy="930482"/>
          </a:xfrm>
          <a:prstGeom prst="rect">
            <a:avLst/>
          </a:prstGeom>
        </p:spPr>
      </p:pic>
      <p:pic>
        <p:nvPicPr>
          <p:cNvPr id="15" name="Picture 14"/>
          <p:cNvPicPr>
            <a:picLocks noChangeAspect="1"/>
          </p:cNvPicPr>
          <p:nvPr/>
        </p:nvPicPr>
        <p:blipFill>
          <a:blip r:embed="rId6"/>
          <a:stretch>
            <a:fillRect/>
          </a:stretch>
        </p:blipFill>
        <p:spPr>
          <a:xfrm>
            <a:off x="7289252" y="2852726"/>
            <a:ext cx="813124" cy="880186"/>
          </a:xfrm>
          <a:prstGeom prst="rect">
            <a:avLst/>
          </a:prstGeom>
        </p:spPr>
      </p:pic>
      <p:sp>
        <p:nvSpPr>
          <p:cNvPr id="16" name="Right Arrow 15"/>
          <p:cNvSpPr/>
          <p:nvPr/>
        </p:nvSpPr>
        <p:spPr>
          <a:xfrm rot="6960000" flipV="1">
            <a:off x="6042348" y="2329516"/>
            <a:ext cx="646025" cy="388607"/>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4"/>
          <a:stretch>
            <a:fillRect/>
          </a:stretch>
        </p:blipFill>
        <p:spPr>
          <a:xfrm>
            <a:off x="1642949" y="2790918"/>
            <a:ext cx="972397" cy="980779"/>
          </a:xfrm>
          <a:prstGeom prst="rect">
            <a:avLst/>
          </a:prstGeom>
        </p:spPr>
      </p:pic>
      <p:sp>
        <p:nvSpPr>
          <p:cNvPr id="18" name="Right Arrow 17"/>
          <p:cNvSpPr>
            <a:spLocks noChangeAspect="1"/>
          </p:cNvSpPr>
          <p:nvPr/>
        </p:nvSpPr>
        <p:spPr>
          <a:xfrm rot="5400000">
            <a:off x="1854241" y="2183560"/>
            <a:ext cx="549814" cy="479339"/>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a:spLocks noChangeAspect="1"/>
          </p:cNvSpPr>
          <p:nvPr/>
        </p:nvSpPr>
        <p:spPr>
          <a:xfrm rot="3600000" flipV="1">
            <a:off x="7080844" y="2300074"/>
            <a:ext cx="646025" cy="388607"/>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7"/>
          <a:stretch>
            <a:fillRect/>
          </a:stretch>
        </p:blipFill>
        <p:spPr>
          <a:xfrm>
            <a:off x="749475" y="3952831"/>
            <a:ext cx="912781" cy="731520"/>
          </a:xfrm>
          <a:prstGeom prst="rect">
            <a:avLst/>
          </a:prstGeom>
        </p:spPr>
      </p:pic>
      <p:sp>
        <p:nvSpPr>
          <p:cNvPr id="21" name="Right Arrow 20"/>
          <p:cNvSpPr>
            <a:spLocks noChangeAspect="1"/>
          </p:cNvSpPr>
          <p:nvPr/>
        </p:nvSpPr>
        <p:spPr>
          <a:xfrm>
            <a:off x="1774666" y="4103802"/>
            <a:ext cx="1087415" cy="545715"/>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acquires</a:t>
            </a:r>
            <a:endParaRPr lang="en-GB" sz="1600" dirty="0">
              <a:solidFill>
                <a:schemeClr val="tx1"/>
              </a:solidFill>
            </a:endParaRPr>
          </a:p>
        </p:txBody>
      </p:sp>
      <p:pic>
        <p:nvPicPr>
          <p:cNvPr id="23" name="Picture 22"/>
          <p:cNvPicPr>
            <a:picLocks noChangeAspect="1"/>
          </p:cNvPicPr>
          <p:nvPr/>
        </p:nvPicPr>
        <p:blipFill>
          <a:blip r:embed="rId8"/>
          <a:stretch>
            <a:fillRect/>
          </a:stretch>
        </p:blipFill>
        <p:spPr>
          <a:xfrm>
            <a:off x="3135970" y="4010899"/>
            <a:ext cx="684068" cy="731520"/>
          </a:xfrm>
          <a:prstGeom prst="rect">
            <a:avLst/>
          </a:prstGeom>
        </p:spPr>
      </p:pic>
      <p:sp>
        <p:nvSpPr>
          <p:cNvPr id="24" name="Right Arrow 23"/>
          <p:cNvSpPr/>
          <p:nvPr/>
        </p:nvSpPr>
        <p:spPr>
          <a:xfrm rot="5400000">
            <a:off x="2010724" y="4780324"/>
            <a:ext cx="646025" cy="563218"/>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7"/>
          <a:stretch>
            <a:fillRect/>
          </a:stretch>
        </p:blipFill>
        <p:spPr>
          <a:xfrm>
            <a:off x="1877345" y="5405263"/>
            <a:ext cx="912781" cy="731520"/>
          </a:xfrm>
          <a:prstGeom prst="rect">
            <a:avLst/>
          </a:prstGeom>
        </p:spPr>
      </p:pic>
      <p:sp>
        <p:nvSpPr>
          <p:cNvPr id="26" name="Right Arrow 25"/>
          <p:cNvSpPr>
            <a:spLocks noChangeAspect="1"/>
          </p:cNvSpPr>
          <p:nvPr/>
        </p:nvSpPr>
        <p:spPr>
          <a:xfrm>
            <a:off x="1508419" y="1469001"/>
            <a:ext cx="1087415" cy="545715"/>
          </a:xfrm>
          <a:prstGeom prst="right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merges</a:t>
            </a:r>
            <a:endParaRPr lang="en-GB" sz="1600" dirty="0">
              <a:solidFill>
                <a:schemeClr val="tx1"/>
              </a:solidFill>
            </a:endParaRPr>
          </a:p>
        </p:txBody>
      </p:sp>
      <p:pic>
        <p:nvPicPr>
          <p:cNvPr id="27" name="Picture 26"/>
          <p:cNvPicPr>
            <a:picLocks noChangeAspect="1"/>
          </p:cNvPicPr>
          <p:nvPr/>
        </p:nvPicPr>
        <p:blipFill>
          <a:blip r:embed="rId9"/>
          <a:stretch>
            <a:fillRect/>
          </a:stretch>
        </p:blipFill>
        <p:spPr>
          <a:xfrm>
            <a:off x="4391590" y="3845800"/>
            <a:ext cx="4580017" cy="2103302"/>
          </a:xfrm>
          <a:prstGeom prst="rect">
            <a:avLst/>
          </a:prstGeom>
        </p:spPr>
      </p:pic>
    </p:spTree>
    <p:extLst>
      <p:ext uri="{BB962C8B-B14F-4D97-AF65-F5344CB8AC3E}">
        <p14:creationId xmlns:p14="http://schemas.microsoft.com/office/powerpoint/2010/main" val="7649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Users\z3194223\Dropbox\Icons and Images\Unsplash\photo-1458682625221-3a45f8a844c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219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864" t="30025" r="7968"/>
          <a:stretch/>
        </p:blipFill>
        <p:spPr bwMode="auto">
          <a:xfrm>
            <a:off x="1043608" y="548680"/>
            <a:ext cx="6970816" cy="519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248343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Users\z3194223\Dropbox\Icons and Images\Unsplash\photo-1436262513933-a0b06755c78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0"/>
            <a:ext cx="9144001" cy="6237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5" name="Object 4"/>
          <p:cNvGraphicFramePr>
            <a:graphicFrameLocks noChangeAspect="1"/>
          </p:cNvGraphicFramePr>
          <p:nvPr>
            <p:extLst>
              <p:ext uri="{D42A27DB-BD31-4B8C-83A1-F6EECF244321}">
                <p14:modId xmlns:p14="http://schemas.microsoft.com/office/powerpoint/2010/main" val="562058951"/>
              </p:ext>
            </p:extLst>
          </p:nvPr>
        </p:nvGraphicFramePr>
        <p:xfrm>
          <a:off x="1259632" y="620688"/>
          <a:ext cx="6280126" cy="4968552"/>
        </p:xfrm>
        <a:graphic>
          <a:graphicData uri="http://schemas.openxmlformats.org/presentationml/2006/ole">
            <mc:AlternateContent xmlns:mc="http://schemas.openxmlformats.org/markup-compatibility/2006">
              <mc:Choice xmlns:v="urn:schemas-microsoft-com:vml" Requires="v">
                <p:oleObj spid="_x0000_s1085" name="Visio" r:id="rId6" imgW="4391011" imgH="3473280" progId="Visio.Drawing.11">
                  <p:embed/>
                </p:oleObj>
              </mc:Choice>
              <mc:Fallback>
                <p:oleObj name="Visio" r:id="rId6" imgW="4391011" imgH="347328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620688"/>
                        <a:ext cx="6280126" cy="4968552"/>
                      </a:xfrm>
                      <a:prstGeom prst="rect">
                        <a:avLst/>
                      </a:prstGeom>
                      <a:noFill/>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Users\z3194223\Dropbox\Icons and Images\Unsplash\photo-1458682625221-3a45f8a844c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219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864" t="30025" r="7968"/>
          <a:stretch/>
        </p:blipFill>
        <p:spPr bwMode="auto">
          <a:xfrm>
            <a:off x="1043608" y="548680"/>
            <a:ext cx="6970816" cy="519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117663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Users\z3194223\Dropbox\Icons and Images\Unsplash\photo-1457427062431-fbf10690864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5995"/>
            <a:ext cx="9144000" cy="6263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10468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2290" name="Picture 2" descr="D:\Users\z3194223\Dropbox\Icons and Images\Unsplash\swirl.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7045"/>
            <a:ext cx="9144000" cy="62643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1437" y="2511653"/>
            <a:ext cx="4621126" cy="830997"/>
          </a:xfrm>
          <a:prstGeom prst="rect">
            <a:avLst/>
          </a:prstGeom>
          <a:noFill/>
        </p:spPr>
        <p:txBody>
          <a:bodyPr wrap="square" rtlCol="0">
            <a:spAutoFit/>
          </a:bodyPr>
          <a:lstStyle/>
          <a:p>
            <a:pPr marR="0" algn="l" defTabSz="914400" rtl="0" eaLnBrk="1" fontAlgn="auto" latinLnBrk="0" hangingPunct="1">
              <a:lnSpc>
                <a:spcPct val="100000"/>
              </a:lnSpc>
              <a:spcBef>
                <a:spcPts val="0"/>
              </a:spcBef>
              <a:spcAft>
                <a:spcPts val="0"/>
              </a:spcAft>
              <a:buClrTx/>
              <a:buSzTx/>
              <a:tabLst/>
            </a:pPr>
            <a:r>
              <a:rPr lang="en-AU" sz="4800" b="1" dirty="0" smtClean="0">
                <a:solidFill>
                  <a:schemeClr val="accent6"/>
                </a:solidFill>
                <a:latin typeface="+mj-lt"/>
              </a:rPr>
              <a:t>Where to next?</a:t>
            </a:r>
            <a:endParaRPr kumimoji="0" lang="en-AU" sz="4800" b="1" i="0" u="none" strike="noStrike" kern="1200" cap="none" spc="0" normalizeH="0" baseline="0" noProof="0" dirty="0" err="1" smtClean="0">
              <a:solidFill>
                <a:schemeClr val="accent6"/>
              </a:solidFill>
              <a:effectLst/>
              <a:uLnTx/>
              <a:uFillTx/>
              <a:latin typeface="+mj-lt"/>
            </a:endParaRPr>
          </a:p>
        </p:txBody>
      </p:sp>
    </p:spTree>
    <p:custDataLst>
      <p:tags r:id="rId1"/>
    </p:custDataLst>
    <p:extLst>
      <p:ext uri="{BB962C8B-B14F-4D97-AF65-F5344CB8AC3E}">
        <p14:creationId xmlns:p14="http://schemas.microsoft.com/office/powerpoint/2010/main" val="26259841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3038" y="93663"/>
            <a:ext cx="8181975" cy="737610"/>
          </a:xfrm>
        </p:spPr>
        <p:txBody>
          <a:bodyPr/>
          <a:lstStyle/>
          <a:p>
            <a:r>
              <a:rPr lang="en-US" b="0" dirty="0" smtClean="0">
                <a:solidFill>
                  <a:srgbClr val="1F497D"/>
                </a:solidFill>
                <a:latin typeface="+mj-lt"/>
              </a:rPr>
              <a:t>References </a:t>
            </a:r>
            <a:endParaRPr lang="en-US" b="0" dirty="0">
              <a:solidFill>
                <a:srgbClr val="1F497D"/>
              </a:solidFill>
              <a:latin typeface="+mj-lt"/>
            </a:endParaRPr>
          </a:p>
          <a:p>
            <a:endParaRPr lang="en-US" sz="2000" b="0" i="1" dirty="0" smtClean="0">
              <a:solidFill>
                <a:schemeClr val="tx1"/>
              </a:solidFill>
            </a:endParaRPr>
          </a:p>
          <a:p>
            <a:pPr marL="342900" indent="-342900">
              <a:buFont typeface="Arial" panose="020B0604020202020204" pitchFamily="34" charset="0"/>
              <a:buChar char="•"/>
            </a:pPr>
            <a:r>
              <a:rPr lang="en-US" sz="2000" b="0" i="1" dirty="0" smtClean="0">
                <a:solidFill>
                  <a:schemeClr val="tx1"/>
                </a:solidFill>
              </a:rPr>
              <a:t>Addressing the Challenges with Organizational Identifiers and ISNI: </a:t>
            </a:r>
            <a:r>
              <a:rPr lang="en-US" sz="2000" b="0" u="sng" dirty="0" smtClean="0">
                <a:hlinkClick r:id="rId3"/>
              </a:rPr>
              <a:t>http://www.oclc.org/content/dam/research/publications/2016/oclcresearch-organizational-identifiers-and-isni-2016.pdf</a:t>
            </a:r>
            <a:endParaRPr lang="en-US" sz="2000" b="0" u="sng" dirty="0" smtClean="0"/>
          </a:p>
          <a:p>
            <a:pPr marL="342900" indent="-342900">
              <a:buFont typeface="Arial" panose="020B0604020202020204" pitchFamily="34" charset="0"/>
              <a:buChar char="•"/>
            </a:pPr>
            <a:r>
              <a:rPr lang="en-US" sz="2000" b="0" dirty="0" smtClean="0">
                <a:solidFill>
                  <a:schemeClr val="tx1"/>
                </a:solidFill>
              </a:rPr>
              <a:t>ISNI: </a:t>
            </a:r>
            <a:r>
              <a:rPr lang="en-US" sz="2000" b="0" dirty="0" smtClean="0">
                <a:solidFill>
                  <a:schemeClr val="tx1"/>
                </a:solidFill>
                <a:hlinkClick r:id="rId4"/>
              </a:rPr>
              <a:t>http://isni.org/</a:t>
            </a:r>
            <a:endParaRPr lang="en-US" sz="2000" b="0" dirty="0" smtClean="0">
              <a:solidFill>
                <a:schemeClr val="tx1"/>
              </a:solidFill>
            </a:endParaRPr>
          </a:p>
          <a:p>
            <a:pPr marL="342900" indent="-342900">
              <a:buFont typeface="Arial" panose="020B0604020202020204" pitchFamily="34" charset="0"/>
              <a:buChar char="•"/>
            </a:pPr>
            <a:r>
              <a:rPr lang="en-US" sz="2000" b="0" dirty="0">
                <a:solidFill>
                  <a:schemeClr val="tx1"/>
                </a:solidFill>
              </a:rPr>
              <a:t>Registering Researchers in Authority </a:t>
            </a:r>
            <a:r>
              <a:rPr lang="en-US" sz="2000" b="0" dirty="0" smtClean="0">
                <a:solidFill>
                  <a:schemeClr val="tx1"/>
                </a:solidFill>
              </a:rPr>
              <a:t>Files </a:t>
            </a:r>
            <a:r>
              <a:rPr lang="en-US" sz="2000" b="0" dirty="0" smtClean="0">
                <a:solidFill>
                  <a:schemeClr val="tx1"/>
                </a:solidFill>
                <a:hlinkClick r:id="rId5"/>
              </a:rPr>
              <a:t>http</a:t>
            </a:r>
            <a:r>
              <a:rPr lang="en-US" sz="2000" b="0" dirty="0">
                <a:solidFill>
                  <a:schemeClr val="tx1"/>
                </a:solidFill>
                <a:hlinkClick r:id="rId5"/>
              </a:rPr>
              <a:t>://</a:t>
            </a:r>
            <a:r>
              <a:rPr lang="en-US" sz="2000" b="0" dirty="0" smtClean="0">
                <a:solidFill>
                  <a:schemeClr val="tx1"/>
                </a:solidFill>
                <a:hlinkClick r:id="rId5"/>
              </a:rPr>
              <a:t>www.oclc.org/research/publications/library/2014/oclcresearch-registering-researchers-2014-overview.html</a:t>
            </a:r>
            <a:endParaRPr lang="en-US" sz="2000" b="0" dirty="0" smtClean="0">
              <a:solidFill>
                <a:schemeClr val="tx1"/>
              </a:solidFill>
            </a:endParaRPr>
          </a:p>
          <a:p>
            <a:pPr marL="342900" indent="-342900">
              <a:buFont typeface="Arial" panose="020B0604020202020204" pitchFamily="34" charset="0"/>
              <a:buChar char="•"/>
            </a:pPr>
            <a:r>
              <a:rPr lang="en-US" sz="2000" b="0" dirty="0" err="1" smtClean="0">
                <a:solidFill>
                  <a:schemeClr val="tx1"/>
                </a:solidFill>
              </a:rPr>
              <a:t>Jisc</a:t>
            </a:r>
            <a:r>
              <a:rPr lang="en-US" sz="2000" b="0" dirty="0" smtClean="0">
                <a:solidFill>
                  <a:schemeClr val="tx1"/>
                </a:solidFill>
              </a:rPr>
              <a:t> CASRAI-UK </a:t>
            </a:r>
            <a:r>
              <a:rPr lang="en-US" sz="2000" b="0" dirty="0" err="1">
                <a:solidFill>
                  <a:schemeClr val="tx1"/>
                </a:solidFill>
              </a:rPr>
              <a:t>Organisational</a:t>
            </a:r>
            <a:r>
              <a:rPr lang="en-US" sz="2000" b="0" dirty="0">
                <a:solidFill>
                  <a:schemeClr val="tx1"/>
                </a:solidFill>
              </a:rPr>
              <a:t> Identifiers Working </a:t>
            </a:r>
            <a:r>
              <a:rPr lang="en-US" sz="2000" b="0" dirty="0" smtClean="0">
                <a:solidFill>
                  <a:schemeClr val="tx1"/>
                </a:solidFill>
              </a:rPr>
              <a:t>Group outputs </a:t>
            </a:r>
            <a:r>
              <a:rPr lang="en-US" sz="2000" b="0" dirty="0">
                <a:hlinkClick r:id="rId6"/>
              </a:rPr>
              <a:t>https://jisccasraipilot.jiscinvolve.org/wp/2015/03/06/organisational-identifiers-working-group-outputs-and-update/</a:t>
            </a:r>
            <a:endParaRPr lang="en-US" sz="2000" b="0" dirty="0"/>
          </a:p>
          <a:p>
            <a:pPr marL="342900" indent="-342900">
              <a:buFont typeface="Arial" panose="020B0604020202020204" pitchFamily="34" charset="0"/>
              <a:buChar char="•"/>
            </a:pPr>
            <a:r>
              <a:rPr lang="en-US" sz="2000" b="0" dirty="0" err="1" smtClean="0">
                <a:solidFill>
                  <a:schemeClr val="tx1"/>
                </a:solidFill>
              </a:rPr>
              <a:t>Jisc</a:t>
            </a:r>
            <a:r>
              <a:rPr lang="en-US" sz="2000" b="0" dirty="0" smtClean="0">
                <a:solidFill>
                  <a:schemeClr val="tx1"/>
                </a:solidFill>
              </a:rPr>
              <a:t> CASRAI-UK Review of selected </a:t>
            </a:r>
            <a:r>
              <a:rPr lang="en-US" sz="2000" b="0" dirty="0" err="1" smtClean="0">
                <a:solidFill>
                  <a:schemeClr val="tx1"/>
                </a:solidFill>
              </a:rPr>
              <a:t>organisational</a:t>
            </a:r>
            <a:r>
              <a:rPr lang="en-US" sz="2000" b="0" dirty="0" smtClean="0">
                <a:solidFill>
                  <a:schemeClr val="tx1"/>
                </a:solidFill>
              </a:rPr>
              <a:t> IDs and development of use cases </a:t>
            </a:r>
            <a:r>
              <a:rPr lang="en-US" sz="2000" b="0" dirty="0">
                <a:solidFill>
                  <a:schemeClr val="tx1"/>
                </a:solidFill>
              </a:rPr>
              <a:t>for </a:t>
            </a:r>
            <a:r>
              <a:rPr lang="en-US" sz="2000" b="0" dirty="0" err="1">
                <a:solidFill>
                  <a:schemeClr val="tx1"/>
                </a:solidFill>
              </a:rPr>
              <a:t>Jisc</a:t>
            </a:r>
            <a:r>
              <a:rPr lang="en-US" sz="2000" b="0" dirty="0">
                <a:solidFill>
                  <a:schemeClr val="tx1"/>
                </a:solidFill>
              </a:rPr>
              <a:t> CASRAI-UK </a:t>
            </a:r>
            <a:r>
              <a:rPr lang="en-US" sz="2000" b="0" dirty="0" err="1" smtClean="0">
                <a:solidFill>
                  <a:schemeClr val="tx1"/>
                </a:solidFill>
              </a:rPr>
              <a:t>Organisational</a:t>
            </a:r>
            <a:r>
              <a:rPr lang="en-US" sz="2000" b="0" dirty="0" smtClean="0">
                <a:solidFill>
                  <a:schemeClr val="tx1"/>
                </a:solidFill>
              </a:rPr>
              <a:t> Identifiers Working Group</a:t>
            </a:r>
            <a:r>
              <a:rPr lang="en-US" sz="2000" b="0" dirty="0">
                <a:solidFill>
                  <a:schemeClr val="tx1"/>
                </a:solidFill>
              </a:rPr>
              <a:t> </a:t>
            </a:r>
            <a:r>
              <a:rPr lang="en-US" sz="2000" b="0" dirty="0" smtClean="0">
                <a:solidFill>
                  <a:schemeClr val="tx1"/>
                </a:solidFill>
              </a:rPr>
              <a:t> </a:t>
            </a:r>
            <a:r>
              <a:rPr lang="en-US" sz="2000" b="0" dirty="0" smtClean="0">
                <a:hlinkClick r:id="rId7"/>
              </a:rPr>
              <a:t>http://repository.jisc.ac.uk/5853/1/Review-of-orgIDs-usecases-clax.pdf</a:t>
            </a:r>
            <a:endParaRPr lang="en-US" sz="2000" b="0" dirty="0" smtClean="0"/>
          </a:p>
          <a:p>
            <a:endParaRPr lang="en-US" sz="2000" b="0" dirty="0"/>
          </a:p>
          <a:p>
            <a:endParaRPr lang="en-US" sz="2400" b="0" i="1" dirty="0" smtClean="0"/>
          </a:p>
          <a:p>
            <a:endParaRPr lang="en-US" b="0" i="1" dirty="0"/>
          </a:p>
        </p:txBody>
      </p:sp>
    </p:spTree>
    <p:extLst>
      <p:ext uri="{BB962C8B-B14F-4D97-AF65-F5344CB8AC3E}">
        <p14:creationId xmlns:p14="http://schemas.microsoft.com/office/powerpoint/2010/main" val="1058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2123" y="1090766"/>
            <a:ext cx="4120680" cy="1211835"/>
          </a:xfrm>
        </p:spPr>
        <p:txBody>
          <a:bodyPr/>
          <a:lstStyle/>
          <a:p>
            <a:r>
              <a:rPr lang="en-US" sz="4400" dirty="0" smtClean="0"/>
              <a:t>Questions?</a:t>
            </a:r>
            <a:endParaRPr lang="en-US" sz="4400" dirty="0"/>
          </a:p>
        </p:txBody>
      </p:sp>
      <p:sp>
        <p:nvSpPr>
          <p:cNvPr id="3" name="Text Placeholder 2"/>
          <p:cNvSpPr>
            <a:spLocks noGrp="1"/>
          </p:cNvSpPr>
          <p:nvPr>
            <p:ph type="body" sz="quarter" idx="11"/>
          </p:nvPr>
        </p:nvSpPr>
        <p:spPr>
          <a:xfrm>
            <a:off x="258569" y="2425861"/>
            <a:ext cx="3887788" cy="405719"/>
          </a:xfrm>
        </p:spPr>
        <p:txBody>
          <a:bodyPr/>
          <a:lstStyle/>
          <a:p>
            <a:r>
              <a:rPr lang="en-US" dirty="0" smtClean="0"/>
              <a:t>Karen Smith-Yoshimura</a:t>
            </a:r>
            <a:endParaRPr lang="en-US" dirty="0"/>
          </a:p>
        </p:txBody>
      </p:sp>
      <p:sp>
        <p:nvSpPr>
          <p:cNvPr id="6" name="Text Placeholder 5"/>
          <p:cNvSpPr>
            <a:spLocks noGrp="1"/>
          </p:cNvSpPr>
          <p:nvPr>
            <p:ph type="body" sz="quarter" idx="14"/>
          </p:nvPr>
        </p:nvSpPr>
        <p:spPr>
          <a:xfrm>
            <a:off x="104806" y="454367"/>
            <a:ext cx="7199508" cy="597087"/>
          </a:xfrm>
        </p:spPr>
        <p:txBody>
          <a:bodyPr/>
          <a:lstStyle/>
          <a:p>
            <a:r>
              <a:rPr lang="en-US" sz="1000" dirty="0" smtClean="0"/>
              <a:t>OCLC Research Webinar, Addressing the Challenges with Organizational Identifiers and ISNI</a:t>
            </a:r>
            <a:endParaRPr lang="en-US" sz="1000" dirty="0"/>
          </a:p>
          <a:p>
            <a:r>
              <a:rPr lang="en-US" sz="1000" dirty="0"/>
              <a:t>9</a:t>
            </a:r>
            <a:r>
              <a:rPr lang="en-US" sz="1000" dirty="0" smtClean="0"/>
              <a:t> May 2016</a:t>
            </a:r>
            <a:endParaRPr lang="en-US" dirty="0"/>
          </a:p>
        </p:txBody>
      </p:sp>
      <p:sp>
        <p:nvSpPr>
          <p:cNvPr id="9" name="Text Placeholder 4"/>
          <p:cNvSpPr txBox="1">
            <a:spLocks noGrp="1"/>
          </p:cNvSpPr>
          <p:nvPr>
            <p:ph type="body" sz="quarter" idx="13"/>
          </p:nvPr>
        </p:nvSpPr>
        <p:spPr>
          <a:xfrm>
            <a:off x="258569" y="2761771"/>
            <a:ext cx="3887788" cy="305495"/>
          </a:xfrm>
          <a:prstGeom prst="rect">
            <a:avLst/>
          </a:prstGeom>
        </p:spPr>
        <p:txBody>
          <a:bodyPr vert="horz">
            <a:normAutofit fontScale="92500" lnSpcReduction="20000"/>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smtClean="0"/>
              <a:t> </a:t>
            </a:r>
            <a:r>
              <a:rPr lang="en-US" sz="1700" dirty="0" smtClean="0">
                <a:hlinkClick r:id="rId3"/>
              </a:rPr>
              <a:t>smithyok@oclc.org</a:t>
            </a:r>
            <a:endParaRPr lang="en-US" sz="1700" dirty="0" smtClean="0"/>
          </a:p>
          <a:p>
            <a:endParaRPr lang="en-US" dirty="0"/>
          </a:p>
        </p:txBody>
      </p:sp>
      <p:sp>
        <p:nvSpPr>
          <p:cNvPr id="12" name="TextBox 11"/>
          <p:cNvSpPr txBox="1"/>
          <p:nvPr/>
        </p:nvSpPr>
        <p:spPr>
          <a:xfrm>
            <a:off x="510026" y="3001780"/>
            <a:ext cx="1326004" cy="338554"/>
          </a:xfrm>
          <a:prstGeom prst="rect">
            <a:avLst/>
          </a:prstGeom>
          <a:noFill/>
        </p:spPr>
        <p:txBody>
          <a:bodyPr wrap="none" rtlCol="0">
            <a:spAutoFit/>
          </a:bodyPr>
          <a:lstStyle/>
          <a:p>
            <a:r>
              <a:rPr lang="en-US" sz="1600" dirty="0" smtClean="0">
                <a:solidFill>
                  <a:srgbClr val="1F497D"/>
                </a:solidFill>
              </a:rPr>
              <a:t>@</a:t>
            </a:r>
            <a:r>
              <a:rPr lang="en-US" sz="1600" dirty="0" err="1" smtClean="0">
                <a:solidFill>
                  <a:srgbClr val="1F497D"/>
                </a:solidFill>
              </a:rPr>
              <a:t>KarenS_Y</a:t>
            </a:r>
            <a:endParaRPr lang="en-US" sz="1600" dirty="0">
              <a:solidFill>
                <a:srgbClr val="1F497D"/>
              </a:solidFill>
            </a:endParaRPr>
          </a:p>
        </p:txBody>
      </p:sp>
      <p:sp>
        <p:nvSpPr>
          <p:cNvPr id="11" name="Rectangle 10"/>
          <p:cNvSpPr/>
          <p:nvPr/>
        </p:nvSpPr>
        <p:spPr>
          <a:xfrm>
            <a:off x="874279" y="5922538"/>
            <a:ext cx="5377764" cy="438582"/>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smtClean="0">
                <a:solidFill>
                  <a:srgbClr val="787D83"/>
                </a:solidFill>
                <a:effectLst/>
                <a:latin typeface="+mn-lt"/>
                <a:ea typeface="+mn-ea"/>
                <a:cs typeface="+mn-cs"/>
              </a:rPr>
              <a:t>©</a:t>
            </a:r>
            <a:r>
              <a:rPr lang="en-US" sz="750" kern="1200" dirty="0" smtClean="0">
                <a:solidFill>
                  <a:srgbClr val="787D83"/>
                </a:solidFill>
                <a:effectLst/>
                <a:latin typeface="+mn-lt"/>
                <a:ea typeface="+mn-ea"/>
                <a:cs typeface="+mn-cs"/>
              </a:rPr>
              <a:t>2016 </a:t>
            </a:r>
            <a:r>
              <a:rPr lang="en-US" sz="750" kern="1200" dirty="0" smtClean="0">
                <a:solidFill>
                  <a:srgbClr val="787D83"/>
                </a:solidFill>
                <a:effectLst/>
                <a:latin typeface="+mn-lt"/>
                <a:ea typeface="+mn-ea"/>
                <a:cs typeface="+mn-cs"/>
              </a:rPr>
              <a:t>OCLC. This work is licensed under a Creative Commons Attribution 4.0 International License. Suggested attribution: “This work uses content from </a:t>
            </a:r>
            <a:r>
              <a:rPr lang="en-US" sz="750" i="1" kern="1200" dirty="0" smtClean="0">
                <a:solidFill>
                  <a:srgbClr val="787D83"/>
                </a:solidFill>
                <a:effectLst/>
                <a:latin typeface="+mn-lt"/>
                <a:ea typeface="+mn-ea"/>
                <a:cs typeface="+mn-cs"/>
              </a:rPr>
              <a:t>Addressing the Challenges with Organizational Identifiers and ISNI</a:t>
            </a:r>
            <a:r>
              <a:rPr lang="en-US" sz="750" kern="1200" dirty="0" smtClean="0">
                <a:solidFill>
                  <a:srgbClr val="787D83"/>
                </a:solidFill>
                <a:effectLst/>
                <a:latin typeface="+mn-lt"/>
                <a:ea typeface="+mn-ea"/>
                <a:cs typeface="+mn-cs"/>
              </a:rPr>
              <a:t> © OCLC, used under a Creative Commons Attribution 4.0 International License: http://creativecommons.org/licenses/by/4.0/.” </a:t>
            </a:r>
            <a:endParaRPr lang="en-US" sz="1050" kern="1200" baseline="0" dirty="0" smtClean="0">
              <a:solidFill>
                <a:schemeClr val="bg1">
                  <a:lumMod val="65000"/>
                </a:schemeClr>
              </a:solidFill>
              <a:latin typeface="+mn-lt"/>
              <a:ea typeface="Open Sans" pitchFamily="34" charset="0"/>
              <a:cs typeface="Open Sans" pitchFamily="34" charset="0"/>
            </a:endParaRPr>
          </a:p>
        </p:txBody>
      </p:sp>
      <p:pic>
        <p:nvPicPr>
          <p:cNvPr id="4" name="Picture 3"/>
          <p:cNvPicPr>
            <a:picLocks noChangeAspect="1"/>
          </p:cNvPicPr>
          <p:nvPr/>
        </p:nvPicPr>
        <p:blipFill>
          <a:blip r:embed="rId4"/>
          <a:stretch>
            <a:fillRect/>
          </a:stretch>
        </p:blipFill>
        <p:spPr>
          <a:xfrm>
            <a:off x="104806" y="5896240"/>
            <a:ext cx="762066" cy="457240"/>
          </a:xfrm>
          <a:prstGeom prst="rect">
            <a:avLst/>
          </a:prstGeom>
        </p:spPr>
      </p:pic>
      <p:sp>
        <p:nvSpPr>
          <p:cNvPr id="5" name="TextBox 4"/>
          <p:cNvSpPr txBox="1"/>
          <p:nvPr/>
        </p:nvSpPr>
        <p:spPr>
          <a:xfrm>
            <a:off x="284378" y="3477740"/>
            <a:ext cx="1343060" cy="369332"/>
          </a:xfrm>
          <a:prstGeom prst="rect">
            <a:avLst/>
          </a:prstGeom>
          <a:noFill/>
        </p:spPr>
        <p:txBody>
          <a:bodyPr wrap="none" rtlCol="0">
            <a:spAutoFit/>
          </a:bodyPr>
          <a:lstStyle/>
          <a:p>
            <a:r>
              <a:rPr lang="en-US" b="1" dirty="0" smtClean="0"/>
              <a:t>Jing Wang</a:t>
            </a:r>
            <a:endParaRPr lang="en-US" b="1" dirty="0"/>
          </a:p>
        </p:txBody>
      </p:sp>
      <p:sp>
        <p:nvSpPr>
          <p:cNvPr id="7" name="TextBox 6"/>
          <p:cNvSpPr txBox="1"/>
          <p:nvPr/>
        </p:nvSpPr>
        <p:spPr>
          <a:xfrm>
            <a:off x="268659" y="3766445"/>
            <a:ext cx="1923925" cy="338554"/>
          </a:xfrm>
          <a:prstGeom prst="rect">
            <a:avLst/>
          </a:prstGeom>
          <a:noFill/>
        </p:spPr>
        <p:txBody>
          <a:bodyPr wrap="none" rtlCol="0">
            <a:spAutoFit/>
          </a:bodyPr>
          <a:lstStyle/>
          <a:p>
            <a:r>
              <a:rPr lang="en-US" sz="1600" b="1" dirty="0">
                <a:hlinkClick r:id="rId5"/>
              </a:rPr>
              <a:t>jwang40@jhu.edu</a:t>
            </a:r>
            <a:endParaRPr lang="en-US" sz="1600" b="1" dirty="0"/>
          </a:p>
        </p:txBody>
      </p:sp>
      <p:sp>
        <p:nvSpPr>
          <p:cNvPr id="8" name="TextBox 7"/>
          <p:cNvSpPr txBox="1"/>
          <p:nvPr/>
        </p:nvSpPr>
        <p:spPr>
          <a:xfrm>
            <a:off x="4659940" y="2302601"/>
            <a:ext cx="1928733" cy="369332"/>
          </a:xfrm>
          <a:prstGeom prst="rect">
            <a:avLst/>
          </a:prstGeom>
          <a:noFill/>
        </p:spPr>
        <p:txBody>
          <a:bodyPr wrap="none" rtlCol="0">
            <a:spAutoFit/>
          </a:bodyPr>
          <a:lstStyle/>
          <a:p>
            <a:r>
              <a:rPr lang="en-US" b="1" dirty="0" smtClean="0"/>
              <a:t>Janifer </a:t>
            </a:r>
            <a:r>
              <a:rPr lang="en-US" b="1" dirty="0" err="1" smtClean="0"/>
              <a:t>Gatenby</a:t>
            </a:r>
            <a:endParaRPr lang="en-US" b="1" dirty="0"/>
          </a:p>
        </p:txBody>
      </p:sp>
      <p:sp>
        <p:nvSpPr>
          <p:cNvPr id="10" name="TextBox 9"/>
          <p:cNvSpPr txBox="1"/>
          <p:nvPr/>
        </p:nvSpPr>
        <p:spPr>
          <a:xfrm>
            <a:off x="4641779" y="2599455"/>
            <a:ext cx="2723694" cy="338554"/>
          </a:xfrm>
          <a:prstGeom prst="rect">
            <a:avLst/>
          </a:prstGeom>
          <a:noFill/>
        </p:spPr>
        <p:txBody>
          <a:bodyPr wrap="none" rtlCol="0">
            <a:spAutoFit/>
          </a:bodyPr>
          <a:lstStyle/>
          <a:p>
            <a:r>
              <a:rPr lang="en-US" sz="1600" b="1" dirty="0">
                <a:hlinkClick r:id="rId6"/>
              </a:rPr>
              <a:t>Janifer.Gatenby@oclc.org</a:t>
            </a:r>
            <a:endParaRPr lang="en-US" sz="1600" b="1" dirty="0"/>
          </a:p>
        </p:txBody>
      </p:sp>
      <p:sp>
        <p:nvSpPr>
          <p:cNvPr id="13" name="TextBox 12"/>
          <p:cNvSpPr txBox="1"/>
          <p:nvPr/>
        </p:nvSpPr>
        <p:spPr>
          <a:xfrm>
            <a:off x="4634011" y="2986391"/>
            <a:ext cx="1813317" cy="369332"/>
          </a:xfrm>
          <a:prstGeom prst="rect">
            <a:avLst/>
          </a:prstGeom>
          <a:noFill/>
        </p:spPr>
        <p:txBody>
          <a:bodyPr wrap="none" rtlCol="0">
            <a:spAutoFit/>
          </a:bodyPr>
          <a:lstStyle/>
          <a:p>
            <a:r>
              <a:rPr lang="en-US" b="1" dirty="0" smtClean="0"/>
              <a:t>Stephen Hearn</a:t>
            </a:r>
            <a:endParaRPr lang="en-US" b="1" dirty="0"/>
          </a:p>
        </p:txBody>
      </p:sp>
      <p:sp>
        <p:nvSpPr>
          <p:cNvPr id="14" name="TextBox 13"/>
          <p:cNvSpPr txBox="1"/>
          <p:nvPr/>
        </p:nvSpPr>
        <p:spPr>
          <a:xfrm>
            <a:off x="4658653" y="3206714"/>
            <a:ext cx="1854995" cy="338554"/>
          </a:xfrm>
          <a:prstGeom prst="rect">
            <a:avLst/>
          </a:prstGeom>
          <a:noFill/>
        </p:spPr>
        <p:txBody>
          <a:bodyPr wrap="none" rtlCol="0">
            <a:spAutoFit/>
          </a:bodyPr>
          <a:lstStyle/>
          <a:p>
            <a:r>
              <a:rPr lang="en-US" sz="1600" b="1" dirty="0">
                <a:hlinkClick r:id="rId7"/>
              </a:rPr>
              <a:t>s-hear@umn.edu</a:t>
            </a:r>
            <a:endParaRPr lang="en-US" sz="1600" b="1" dirty="0"/>
          </a:p>
        </p:txBody>
      </p:sp>
      <p:sp>
        <p:nvSpPr>
          <p:cNvPr id="15" name="TextBox 14"/>
          <p:cNvSpPr txBox="1"/>
          <p:nvPr/>
        </p:nvSpPr>
        <p:spPr>
          <a:xfrm>
            <a:off x="4641779" y="3738621"/>
            <a:ext cx="1402948" cy="369332"/>
          </a:xfrm>
          <a:prstGeom prst="rect">
            <a:avLst/>
          </a:prstGeom>
          <a:noFill/>
        </p:spPr>
        <p:txBody>
          <a:bodyPr wrap="none" rtlCol="0">
            <a:spAutoFit/>
          </a:bodyPr>
          <a:lstStyle/>
          <a:p>
            <a:r>
              <a:rPr lang="en-US" b="1" smtClean="0"/>
              <a:t>Kate Byrne</a:t>
            </a:r>
            <a:endParaRPr lang="en-US" b="1" dirty="0"/>
          </a:p>
        </p:txBody>
      </p:sp>
      <p:sp>
        <p:nvSpPr>
          <p:cNvPr id="16" name="TextBox 15"/>
          <p:cNvSpPr txBox="1"/>
          <p:nvPr/>
        </p:nvSpPr>
        <p:spPr>
          <a:xfrm>
            <a:off x="4658653" y="3993329"/>
            <a:ext cx="2645661" cy="338554"/>
          </a:xfrm>
          <a:prstGeom prst="rect">
            <a:avLst/>
          </a:prstGeom>
          <a:noFill/>
        </p:spPr>
        <p:txBody>
          <a:bodyPr wrap="none" rtlCol="0">
            <a:spAutoFit/>
          </a:bodyPr>
          <a:lstStyle/>
          <a:p>
            <a:r>
              <a:rPr lang="en-US" sz="1600" b="1" dirty="0">
                <a:hlinkClick r:id="rId8"/>
              </a:rPr>
              <a:t>kate.byrne@unsw.edu.au</a:t>
            </a:r>
            <a:endParaRPr lang="en-US" sz="1600" b="1" dirty="0"/>
          </a:p>
        </p:txBody>
      </p:sp>
      <p:pic>
        <p:nvPicPr>
          <p:cNvPr id="17" name="Picture 16"/>
          <p:cNvPicPr>
            <a:picLocks noChangeAspect="1"/>
          </p:cNvPicPr>
          <p:nvPr/>
        </p:nvPicPr>
        <p:blipFill>
          <a:blip r:embed="rId9"/>
          <a:stretch>
            <a:fillRect/>
          </a:stretch>
        </p:blipFill>
        <p:spPr>
          <a:xfrm>
            <a:off x="258569" y="3105046"/>
            <a:ext cx="373412" cy="175275"/>
          </a:xfrm>
          <a:prstGeom prst="rect">
            <a:avLst/>
          </a:prstGeom>
        </p:spPr>
      </p:pic>
      <p:pic>
        <p:nvPicPr>
          <p:cNvPr id="18" name="Picture 17"/>
          <p:cNvPicPr>
            <a:picLocks noChangeAspect="1"/>
          </p:cNvPicPr>
          <p:nvPr/>
        </p:nvPicPr>
        <p:blipFill>
          <a:blip r:embed="rId9"/>
          <a:stretch>
            <a:fillRect/>
          </a:stretch>
        </p:blipFill>
        <p:spPr>
          <a:xfrm>
            <a:off x="4658653" y="4400512"/>
            <a:ext cx="373412" cy="175275"/>
          </a:xfrm>
          <a:prstGeom prst="rect">
            <a:avLst/>
          </a:prstGeom>
        </p:spPr>
      </p:pic>
      <p:sp>
        <p:nvSpPr>
          <p:cNvPr id="20" name="TextBox 19"/>
          <p:cNvSpPr txBox="1"/>
          <p:nvPr/>
        </p:nvSpPr>
        <p:spPr>
          <a:xfrm>
            <a:off x="4926039" y="4284760"/>
            <a:ext cx="1396536" cy="338554"/>
          </a:xfrm>
          <a:prstGeom prst="rect">
            <a:avLst/>
          </a:prstGeom>
          <a:noFill/>
        </p:spPr>
        <p:txBody>
          <a:bodyPr wrap="none" rtlCol="0">
            <a:spAutoFit/>
          </a:bodyPr>
          <a:lstStyle/>
          <a:p>
            <a:r>
              <a:rPr lang="en-US" sz="1600" dirty="0" smtClean="0">
                <a:solidFill>
                  <a:srgbClr val="1F497D"/>
                </a:solidFill>
              </a:rPr>
              <a:t>@</a:t>
            </a:r>
            <a:r>
              <a:rPr lang="en-US" sz="1600" dirty="0" err="1">
                <a:solidFill>
                  <a:srgbClr val="1F497D"/>
                </a:solidFill>
              </a:rPr>
              <a:t>k</a:t>
            </a:r>
            <a:r>
              <a:rPr lang="en-US" sz="1600" dirty="0" err="1" smtClean="0">
                <a:solidFill>
                  <a:srgbClr val="1F497D"/>
                </a:solidFill>
              </a:rPr>
              <a:t>atecbyrne</a:t>
            </a:r>
            <a:endParaRPr lang="en-US" sz="1600" dirty="0">
              <a:solidFill>
                <a:srgbClr val="1F497D"/>
              </a:solidFill>
            </a:endParaRPr>
          </a:p>
        </p:txBody>
      </p:sp>
      <p:sp>
        <p:nvSpPr>
          <p:cNvPr id="21" name="TextBox 20"/>
          <p:cNvSpPr txBox="1"/>
          <p:nvPr/>
        </p:nvSpPr>
        <p:spPr>
          <a:xfrm>
            <a:off x="4658653" y="1463219"/>
            <a:ext cx="2321469" cy="523220"/>
          </a:xfrm>
          <a:prstGeom prst="rect">
            <a:avLst/>
          </a:prstGeom>
          <a:noFill/>
        </p:spPr>
        <p:txBody>
          <a:bodyPr wrap="none" rtlCol="0">
            <a:spAutoFit/>
          </a:bodyPr>
          <a:lstStyle/>
          <a:p>
            <a:r>
              <a:rPr lang="en-US" sz="2800" b="1" dirty="0" smtClean="0">
                <a:solidFill>
                  <a:srgbClr val="236192"/>
                </a:solidFill>
              </a:rPr>
              <a:t>#</a:t>
            </a:r>
            <a:r>
              <a:rPr lang="en-US" sz="2800" b="1" dirty="0" err="1" smtClean="0">
                <a:solidFill>
                  <a:srgbClr val="236192"/>
                </a:solidFill>
              </a:rPr>
              <a:t>orgidreport</a:t>
            </a:r>
            <a:endParaRPr lang="en-US" sz="2800" b="1" dirty="0">
              <a:solidFill>
                <a:srgbClr val="236192"/>
              </a:solidFill>
            </a:endParaRPr>
          </a:p>
        </p:txBody>
      </p:sp>
      <p:sp>
        <p:nvSpPr>
          <p:cNvPr id="22" name="TextBox 21"/>
          <p:cNvSpPr txBox="1"/>
          <p:nvPr/>
        </p:nvSpPr>
        <p:spPr>
          <a:xfrm>
            <a:off x="4926039" y="3427037"/>
            <a:ext cx="1019831" cy="338554"/>
          </a:xfrm>
          <a:prstGeom prst="rect">
            <a:avLst/>
          </a:prstGeom>
          <a:noFill/>
        </p:spPr>
        <p:txBody>
          <a:bodyPr wrap="none" rtlCol="0">
            <a:spAutoFit/>
          </a:bodyPr>
          <a:lstStyle/>
          <a:p>
            <a:r>
              <a:rPr lang="en-US" sz="1600" dirty="0" smtClean="0">
                <a:solidFill>
                  <a:srgbClr val="1F497D"/>
                </a:solidFill>
              </a:rPr>
              <a:t>@</a:t>
            </a:r>
            <a:r>
              <a:rPr lang="en-US" sz="1600" dirty="0" err="1" smtClean="0">
                <a:solidFill>
                  <a:srgbClr val="1F497D"/>
                </a:solidFill>
              </a:rPr>
              <a:t>shearn</a:t>
            </a:r>
            <a:endParaRPr lang="en-US" sz="1600" dirty="0">
              <a:solidFill>
                <a:srgbClr val="1F497D"/>
              </a:solidFill>
            </a:endParaRPr>
          </a:p>
        </p:txBody>
      </p:sp>
      <p:pic>
        <p:nvPicPr>
          <p:cNvPr id="23" name="Picture 22"/>
          <p:cNvPicPr>
            <a:picLocks noChangeAspect="1"/>
          </p:cNvPicPr>
          <p:nvPr/>
        </p:nvPicPr>
        <p:blipFill>
          <a:blip r:embed="rId9"/>
          <a:stretch>
            <a:fillRect/>
          </a:stretch>
        </p:blipFill>
        <p:spPr>
          <a:xfrm>
            <a:off x="4630837" y="3563346"/>
            <a:ext cx="373412" cy="175275"/>
          </a:xfrm>
          <a:prstGeom prst="rect">
            <a:avLst/>
          </a:prstGeom>
        </p:spPr>
      </p:pic>
    </p:spTree>
    <p:extLst>
      <p:ext uri="{BB962C8B-B14F-4D97-AF65-F5344CB8AC3E}">
        <p14:creationId xmlns:p14="http://schemas.microsoft.com/office/powerpoint/2010/main" val="219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0" dirty="0">
                <a:solidFill>
                  <a:srgbClr val="1F497D"/>
                </a:solidFill>
              </a:rPr>
              <a:t>Special challenges with </a:t>
            </a:r>
            <a:r>
              <a:rPr lang="en-US" b="0" dirty="0" smtClean="0">
                <a:solidFill>
                  <a:srgbClr val="1F497D"/>
                </a:solidFill>
              </a:rPr>
              <a:t>organizations </a:t>
            </a:r>
            <a:endParaRPr lang="en-US" b="0" dirty="0">
              <a:solidFill>
                <a:srgbClr val="1F497D"/>
              </a:solidFill>
            </a:endParaRPr>
          </a:p>
          <a:p>
            <a:endParaRPr lang="en-US" dirty="0"/>
          </a:p>
        </p:txBody>
      </p:sp>
      <p:pic>
        <p:nvPicPr>
          <p:cNvPr id="4" name="Picture 3"/>
          <p:cNvPicPr>
            <a:picLocks noChangeAspect="1"/>
          </p:cNvPicPr>
          <p:nvPr/>
        </p:nvPicPr>
        <p:blipFill>
          <a:blip r:embed="rId3"/>
          <a:stretch>
            <a:fillRect/>
          </a:stretch>
        </p:blipFill>
        <p:spPr>
          <a:xfrm>
            <a:off x="605159" y="2339245"/>
            <a:ext cx="3429297" cy="3391194"/>
          </a:xfrm>
          <a:prstGeom prst="rect">
            <a:avLst/>
          </a:prstGeom>
        </p:spPr>
      </p:pic>
      <p:pic>
        <p:nvPicPr>
          <p:cNvPr id="5" name="Picture 4"/>
          <p:cNvPicPr>
            <a:picLocks noChangeAspect="1"/>
          </p:cNvPicPr>
          <p:nvPr/>
        </p:nvPicPr>
        <p:blipFill>
          <a:blip r:embed="rId4"/>
          <a:stretch>
            <a:fillRect/>
          </a:stretch>
        </p:blipFill>
        <p:spPr>
          <a:xfrm>
            <a:off x="605159" y="1123279"/>
            <a:ext cx="2027096" cy="1211685"/>
          </a:xfrm>
          <a:prstGeom prst="rect">
            <a:avLst/>
          </a:prstGeom>
        </p:spPr>
      </p:pic>
      <p:pic>
        <p:nvPicPr>
          <p:cNvPr id="6" name="Picture 5"/>
          <p:cNvPicPr>
            <a:picLocks noChangeAspect="1"/>
          </p:cNvPicPr>
          <p:nvPr/>
        </p:nvPicPr>
        <p:blipFill>
          <a:blip r:embed="rId5"/>
          <a:stretch>
            <a:fillRect/>
          </a:stretch>
        </p:blipFill>
        <p:spPr>
          <a:xfrm>
            <a:off x="5064379" y="1479335"/>
            <a:ext cx="2834886" cy="3482642"/>
          </a:xfrm>
          <a:prstGeom prst="rect">
            <a:avLst/>
          </a:prstGeom>
        </p:spPr>
      </p:pic>
    </p:spTree>
    <p:extLst>
      <p:ext uri="{BB962C8B-B14F-4D97-AF65-F5344CB8AC3E}">
        <p14:creationId xmlns:p14="http://schemas.microsoft.com/office/powerpoint/2010/main" val="14449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0" dirty="0" smtClean="0">
                <a:solidFill>
                  <a:srgbClr val="1F497D"/>
                </a:solidFill>
              </a:rPr>
              <a:t>Different perspective</a:t>
            </a:r>
            <a:r>
              <a:rPr lang="en-US" b="0" dirty="0">
                <a:solidFill>
                  <a:srgbClr val="1F497D"/>
                </a:solidFill>
              </a:rPr>
              <a:t>s</a:t>
            </a:r>
          </a:p>
          <a:p>
            <a:endParaRPr lang="en-US" dirty="0"/>
          </a:p>
        </p:txBody>
      </p:sp>
      <p:sp>
        <p:nvSpPr>
          <p:cNvPr id="8" name="Étoile à 32 branches 1"/>
          <p:cNvSpPr/>
          <p:nvPr/>
        </p:nvSpPr>
        <p:spPr>
          <a:xfrm>
            <a:off x="1071880" y="1155127"/>
            <a:ext cx="6696744" cy="4608512"/>
          </a:xfrm>
          <a:prstGeom prst="star32">
            <a:avLst>
              <a:gd name="adj" fmla="val 0"/>
            </a:avLst>
          </a:prstGeom>
          <a:solidFill>
            <a:schemeClr val="accent1">
              <a:lumMod val="20000"/>
              <a:lumOff val="80000"/>
              <a:alpha val="62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8"/>
          <p:cNvPicPr>
            <a:picLocks noChangeAspect="1"/>
          </p:cNvPicPr>
          <p:nvPr/>
        </p:nvPicPr>
        <p:blipFill>
          <a:blip r:embed="rId3"/>
          <a:stretch>
            <a:fillRect/>
          </a:stretch>
        </p:blipFill>
        <p:spPr>
          <a:xfrm>
            <a:off x="3761065" y="2861249"/>
            <a:ext cx="1318374" cy="1409822"/>
          </a:xfrm>
          <a:prstGeom prst="rect">
            <a:avLst/>
          </a:prstGeom>
        </p:spPr>
      </p:pic>
      <p:pic>
        <p:nvPicPr>
          <p:cNvPr id="10" name="Picture 9"/>
          <p:cNvPicPr>
            <a:picLocks noChangeAspect="1"/>
          </p:cNvPicPr>
          <p:nvPr/>
        </p:nvPicPr>
        <p:blipFill>
          <a:blip r:embed="rId4"/>
          <a:stretch>
            <a:fillRect/>
          </a:stretch>
        </p:blipFill>
        <p:spPr>
          <a:xfrm>
            <a:off x="1071880" y="4061423"/>
            <a:ext cx="838273" cy="838273"/>
          </a:xfrm>
          <a:prstGeom prst="rect">
            <a:avLst/>
          </a:prstGeom>
        </p:spPr>
      </p:pic>
      <p:pic>
        <p:nvPicPr>
          <p:cNvPr id="11" name="Picture 10"/>
          <p:cNvPicPr>
            <a:picLocks noChangeAspect="1"/>
          </p:cNvPicPr>
          <p:nvPr/>
        </p:nvPicPr>
        <p:blipFill>
          <a:blip r:embed="rId5"/>
          <a:stretch>
            <a:fillRect/>
          </a:stretch>
        </p:blipFill>
        <p:spPr>
          <a:xfrm>
            <a:off x="6217843" y="2125821"/>
            <a:ext cx="1767993" cy="754445"/>
          </a:xfrm>
          <a:prstGeom prst="rect">
            <a:avLst/>
          </a:prstGeom>
        </p:spPr>
      </p:pic>
      <p:pic>
        <p:nvPicPr>
          <p:cNvPr id="12" name="Picture 11"/>
          <p:cNvPicPr>
            <a:picLocks noChangeAspect="1"/>
          </p:cNvPicPr>
          <p:nvPr/>
        </p:nvPicPr>
        <p:blipFill>
          <a:blip r:embed="rId6"/>
          <a:stretch>
            <a:fillRect/>
          </a:stretch>
        </p:blipFill>
        <p:spPr>
          <a:xfrm>
            <a:off x="7099923" y="4061423"/>
            <a:ext cx="777307" cy="708721"/>
          </a:xfrm>
          <a:prstGeom prst="rect">
            <a:avLst/>
          </a:prstGeom>
        </p:spPr>
      </p:pic>
      <p:pic>
        <p:nvPicPr>
          <p:cNvPr id="13" name="Picture 12"/>
          <p:cNvPicPr>
            <a:picLocks noChangeAspect="1"/>
          </p:cNvPicPr>
          <p:nvPr/>
        </p:nvPicPr>
        <p:blipFill>
          <a:blip r:embed="rId7"/>
          <a:stretch>
            <a:fillRect/>
          </a:stretch>
        </p:blipFill>
        <p:spPr>
          <a:xfrm>
            <a:off x="1262397" y="2343055"/>
            <a:ext cx="647756" cy="723963"/>
          </a:xfrm>
          <a:prstGeom prst="rect">
            <a:avLst/>
          </a:prstGeom>
        </p:spPr>
      </p:pic>
      <p:pic>
        <p:nvPicPr>
          <p:cNvPr id="14" name="Picture 13"/>
          <p:cNvPicPr>
            <a:picLocks noChangeAspect="1"/>
          </p:cNvPicPr>
          <p:nvPr/>
        </p:nvPicPr>
        <p:blipFill>
          <a:blip r:embed="rId8"/>
          <a:stretch>
            <a:fillRect/>
          </a:stretch>
        </p:blipFill>
        <p:spPr>
          <a:xfrm>
            <a:off x="5981569" y="5040574"/>
            <a:ext cx="850466" cy="727011"/>
          </a:xfrm>
          <a:prstGeom prst="rect">
            <a:avLst/>
          </a:prstGeom>
        </p:spPr>
      </p:pic>
      <p:pic>
        <p:nvPicPr>
          <p:cNvPr id="15" name="Picture 14"/>
          <p:cNvPicPr>
            <a:picLocks noChangeAspect="1"/>
          </p:cNvPicPr>
          <p:nvPr/>
        </p:nvPicPr>
        <p:blipFill>
          <a:blip r:embed="rId9"/>
          <a:stretch>
            <a:fillRect/>
          </a:stretch>
        </p:blipFill>
        <p:spPr>
          <a:xfrm>
            <a:off x="3240357" y="5273743"/>
            <a:ext cx="716342" cy="693480"/>
          </a:xfrm>
          <a:prstGeom prst="rect">
            <a:avLst/>
          </a:prstGeom>
        </p:spPr>
      </p:pic>
      <p:pic>
        <p:nvPicPr>
          <p:cNvPr id="16" name="Picture 15"/>
          <p:cNvPicPr>
            <a:picLocks noChangeAspect="1"/>
          </p:cNvPicPr>
          <p:nvPr/>
        </p:nvPicPr>
        <p:blipFill>
          <a:blip r:embed="rId10"/>
          <a:stretch>
            <a:fillRect/>
          </a:stretch>
        </p:blipFill>
        <p:spPr>
          <a:xfrm>
            <a:off x="2603829" y="1215197"/>
            <a:ext cx="1211685" cy="1127858"/>
          </a:xfrm>
          <a:prstGeom prst="rect">
            <a:avLst/>
          </a:prstGeom>
        </p:spPr>
      </p:pic>
      <p:pic>
        <p:nvPicPr>
          <p:cNvPr id="17" name="Picture 16"/>
          <p:cNvPicPr>
            <a:picLocks noChangeAspect="1"/>
          </p:cNvPicPr>
          <p:nvPr/>
        </p:nvPicPr>
        <p:blipFill>
          <a:blip r:embed="rId11"/>
          <a:stretch>
            <a:fillRect/>
          </a:stretch>
        </p:blipFill>
        <p:spPr>
          <a:xfrm>
            <a:off x="2692951" y="5040932"/>
            <a:ext cx="1219916" cy="1007756"/>
          </a:xfrm>
          <a:prstGeom prst="rect">
            <a:avLst/>
          </a:prstGeom>
        </p:spPr>
      </p:pic>
      <p:pic>
        <p:nvPicPr>
          <p:cNvPr id="18" name="Picture 17"/>
          <p:cNvPicPr>
            <a:picLocks noChangeAspect="1"/>
          </p:cNvPicPr>
          <p:nvPr/>
        </p:nvPicPr>
        <p:blipFill>
          <a:blip r:embed="rId12"/>
          <a:stretch>
            <a:fillRect/>
          </a:stretch>
        </p:blipFill>
        <p:spPr>
          <a:xfrm>
            <a:off x="4599939" y="1334032"/>
            <a:ext cx="1077562" cy="896189"/>
          </a:xfrm>
          <a:prstGeom prst="rect">
            <a:avLst/>
          </a:prstGeom>
        </p:spPr>
      </p:pic>
    </p:spTree>
    <p:extLst>
      <p:ext uri="{BB962C8B-B14F-4D97-AF65-F5344CB8AC3E}">
        <p14:creationId xmlns:p14="http://schemas.microsoft.com/office/powerpoint/2010/main" val="568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34000" r="-3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solidFill>
                  <a:srgbClr val="1F497D"/>
                </a:solidFill>
              </a:rPr>
              <a:t>OCLC Research Task Group on Organisations in ISNI</a:t>
            </a:r>
            <a:endParaRPr lang="en-GB" sz="3600" dirty="0">
              <a:solidFill>
                <a:srgbClr val="1F497D"/>
              </a:solidFill>
            </a:endParaRPr>
          </a:p>
        </p:txBody>
      </p:sp>
      <p:sp>
        <p:nvSpPr>
          <p:cNvPr id="3" name="Title 1"/>
          <p:cNvSpPr txBox="1">
            <a:spLocks/>
          </p:cNvSpPr>
          <p:nvPr/>
        </p:nvSpPr>
        <p:spPr>
          <a:xfrm>
            <a:off x="457200" y="1499016"/>
            <a:ext cx="8229600" cy="5350240"/>
          </a:xfrm>
          <a:prstGeom prst="rect">
            <a:avLst/>
          </a:prstGeom>
        </p:spPr>
        <p:txBody>
          <a:bodyPr vert="horz" wrap="square" lIns="91440" tIns="45720" rIns="91440" bIns="45720" rtlCol="0" anchor="ctr">
            <a:noAutofit/>
          </a:bodyPr>
          <a:lstStyle>
            <a:lvl1pPr algn="l" defTabSz="457200" rtl="0" eaLnBrk="1" latinLnBrk="0" hangingPunct="1">
              <a:spcBef>
                <a:spcPct val="0"/>
              </a:spcBef>
              <a:buNone/>
              <a:defRPr sz="4400" b="0" i="0" kern="1200">
                <a:solidFill>
                  <a:schemeClr val="accent1"/>
                </a:solidFill>
                <a:latin typeface="+mj-lt"/>
                <a:ea typeface="+mj-ea"/>
                <a:cs typeface="Georgia"/>
              </a:defRPr>
            </a:lvl1pPr>
          </a:lstStyle>
          <a:p>
            <a:r>
              <a:rPr lang="en-GB" sz="1600" dirty="0">
                <a:solidFill>
                  <a:schemeClr val="tx1"/>
                </a:solidFill>
                <a:latin typeface="Calibri" panose="020F0502020204030204" pitchFamily="34" charset="0"/>
              </a:rPr>
              <a:t>Karen </a:t>
            </a:r>
            <a:r>
              <a:rPr lang="en-GB" sz="1600" dirty="0" smtClean="0">
                <a:solidFill>
                  <a:schemeClr val="tx1"/>
                </a:solidFill>
                <a:latin typeface="Calibri" panose="020F0502020204030204" pitchFamily="34" charset="0"/>
              </a:rPr>
              <a:t>Smith-Yoshimura</a:t>
            </a:r>
            <a:r>
              <a:rPr lang="en-GB" sz="1600" dirty="0">
                <a:solidFill>
                  <a:schemeClr val="tx1"/>
                </a:solidFill>
                <a:latin typeface="Calibri" panose="020F0502020204030204" pitchFamily="34" charset="0"/>
              </a:rPr>
              <a:t>	OCLC Research  (leader)</a:t>
            </a:r>
          </a:p>
          <a:p>
            <a:r>
              <a:rPr lang="en-GB" sz="1600" dirty="0">
                <a:solidFill>
                  <a:schemeClr val="tx1"/>
                </a:solidFill>
                <a:latin typeface="Calibri" panose="020F0502020204030204" pitchFamily="34" charset="0"/>
              </a:rPr>
              <a:t>Grace Agnew		</a:t>
            </a:r>
            <a:r>
              <a:rPr lang="en-GB" sz="1600" dirty="0" smtClean="0">
                <a:solidFill>
                  <a:schemeClr val="tx1"/>
                </a:solidFill>
                <a:latin typeface="Calibri" panose="020F0502020204030204" pitchFamily="34" charset="0"/>
              </a:rPr>
              <a:t>	Rutgers </a:t>
            </a:r>
            <a:r>
              <a:rPr lang="en-GB" sz="1600" dirty="0">
                <a:solidFill>
                  <a:schemeClr val="tx1"/>
                </a:solidFill>
                <a:latin typeface="Calibri" panose="020F0502020204030204" pitchFamily="34" charset="0"/>
              </a:rPr>
              <a:t>University</a:t>
            </a:r>
          </a:p>
          <a:p>
            <a:r>
              <a:rPr lang="en-GB" sz="1600" dirty="0">
                <a:solidFill>
                  <a:schemeClr val="tx1"/>
                </a:solidFill>
                <a:latin typeface="Calibri" panose="020F0502020204030204" pitchFamily="34" charset="0"/>
              </a:rPr>
              <a:t>Christopher Brown	</a:t>
            </a:r>
            <a:r>
              <a:rPr lang="en-GB" sz="1600" dirty="0" smtClean="0">
                <a:solidFill>
                  <a:schemeClr val="tx1"/>
                </a:solidFill>
                <a:latin typeface="Calibri" panose="020F0502020204030204" pitchFamily="34" charset="0"/>
              </a:rPr>
              <a:t>	Jisc </a:t>
            </a:r>
            <a:r>
              <a:rPr lang="en-GB" sz="1600" dirty="0">
                <a:solidFill>
                  <a:schemeClr val="tx1"/>
                </a:solidFill>
                <a:latin typeface="Calibri" panose="020F0502020204030204" pitchFamily="34" charset="0"/>
              </a:rPr>
              <a:t>(UK) </a:t>
            </a:r>
            <a:r>
              <a:rPr lang="en-GB" sz="1600" dirty="0" smtClean="0">
                <a:solidFill>
                  <a:schemeClr val="tx1"/>
                </a:solidFill>
                <a:latin typeface="Calibri" panose="020F0502020204030204" pitchFamily="34" charset="0"/>
              </a:rPr>
              <a:t>  </a:t>
            </a:r>
            <a:endParaRPr lang="en-GB" sz="1600" dirty="0">
              <a:solidFill>
                <a:schemeClr val="tx1"/>
              </a:solidFill>
              <a:latin typeface="Calibri" panose="020F0502020204030204" pitchFamily="34" charset="0"/>
            </a:endParaRPr>
          </a:p>
          <a:p>
            <a:r>
              <a:rPr lang="en-GB" sz="1600" dirty="0">
                <a:solidFill>
                  <a:schemeClr val="tx1"/>
                </a:solidFill>
                <a:latin typeface="Calibri" panose="020F0502020204030204" pitchFamily="34" charset="0"/>
              </a:rPr>
              <a:t>Kate Byrne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New South Wales</a:t>
            </a:r>
          </a:p>
          <a:p>
            <a:r>
              <a:rPr lang="en-GB" sz="1600" dirty="0" smtClean="0">
                <a:solidFill>
                  <a:schemeClr val="tx1"/>
                </a:solidFill>
                <a:latin typeface="Calibri" panose="020F0502020204030204" pitchFamily="34" charset="0"/>
              </a:rPr>
              <a:t>Matt </a:t>
            </a:r>
            <a:r>
              <a:rPr lang="en-GB" sz="1600" dirty="0">
                <a:solidFill>
                  <a:schemeClr val="tx1"/>
                </a:solidFill>
                <a:latin typeface="Calibri" panose="020F0502020204030204" pitchFamily="34" charset="0"/>
              </a:rPr>
              <a:t>Carruthers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Michigan </a:t>
            </a:r>
          </a:p>
          <a:p>
            <a:r>
              <a:rPr lang="en-GB" sz="1600" dirty="0" smtClean="0">
                <a:solidFill>
                  <a:schemeClr val="tx1"/>
                </a:solidFill>
                <a:latin typeface="Calibri" panose="020F0502020204030204" pitchFamily="34" charset="0"/>
              </a:rPr>
              <a:t>Peter </a:t>
            </a:r>
            <a:r>
              <a:rPr lang="en-GB" sz="1600" dirty="0">
                <a:solidFill>
                  <a:schemeClr val="tx1"/>
                </a:solidFill>
                <a:latin typeface="Calibri" panose="020F0502020204030204" pitchFamily="34" charset="0"/>
              </a:rPr>
              <a:t>Fletcher		</a:t>
            </a:r>
            <a:r>
              <a:rPr lang="en-GB" sz="1600" dirty="0" smtClean="0">
                <a:solidFill>
                  <a:schemeClr val="tx1"/>
                </a:solidFill>
                <a:latin typeface="Calibri" panose="020F0502020204030204" pitchFamily="34" charset="0"/>
              </a:rPr>
              <a:t>	UCLA</a:t>
            </a:r>
            <a:endParaRPr lang="en-GB" sz="1600" dirty="0">
              <a:solidFill>
                <a:schemeClr val="tx1"/>
              </a:solidFill>
              <a:latin typeface="Calibri" panose="020F0502020204030204" pitchFamily="34" charset="0"/>
            </a:endParaRPr>
          </a:p>
          <a:p>
            <a:r>
              <a:rPr lang="en-GB" sz="1600" dirty="0">
                <a:solidFill>
                  <a:schemeClr val="tx1"/>
                </a:solidFill>
                <a:latin typeface="Calibri" panose="020F0502020204030204" pitchFamily="34" charset="0"/>
              </a:rPr>
              <a:t>Janifer Gatenby	</a:t>
            </a:r>
            <a:r>
              <a:rPr lang="en-GB" sz="1600" dirty="0" smtClean="0">
                <a:solidFill>
                  <a:schemeClr val="tx1"/>
                </a:solidFill>
                <a:latin typeface="Calibri" panose="020F0502020204030204" pitchFamily="34" charset="0"/>
              </a:rPr>
              <a:t>		OCLC </a:t>
            </a:r>
            <a:r>
              <a:rPr lang="en-GB" sz="1600" dirty="0">
                <a:solidFill>
                  <a:schemeClr val="tx1"/>
                </a:solidFill>
                <a:latin typeface="Calibri" panose="020F0502020204030204" pitchFamily="34" charset="0"/>
              </a:rPr>
              <a:t>Leiden (ISNI Assignment Agency)</a:t>
            </a:r>
          </a:p>
          <a:p>
            <a:r>
              <a:rPr lang="en-GB" sz="1600" dirty="0">
                <a:solidFill>
                  <a:schemeClr val="tx1"/>
                </a:solidFill>
                <a:latin typeface="Calibri" panose="020F0502020204030204" pitchFamily="34" charset="0"/>
              </a:rPr>
              <a:t>Stephen Hearn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Minnesota</a:t>
            </a:r>
          </a:p>
          <a:p>
            <a:r>
              <a:rPr lang="en-GB" sz="1600" dirty="0" smtClean="0">
                <a:solidFill>
                  <a:schemeClr val="tx1"/>
                </a:solidFill>
                <a:latin typeface="Calibri" panose="020F0502020204030204" pitchFamily="34" charset="0"/>
              </a:rPr>
              <a:t>Xiaoli </a:t>
            </a:r>
            <a:r>
              <a:rPr lang="en-GB" sz="1600" dirty="0">
                <a:solidFill>
                  <a:schemeClr val="tx1"/>
                </a:solidFill>
                <a:latin typeface="Calibri" panose="020F0502020204030204" pitchFamily="34" charset="0"/>
              </a:rPr>
              <a:t>Li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California, </a:t>
            </a:r>
            <a:r>
              <a:rPr lang="en-GB" sz="1600" dirty="0" smtClean="0">
                <a:solidFill>
                  <a:schemeClr val="tx1"/>
                </a:solidFill>
                <a:latin typeface="Calibri" panose="020F0502020204030204" pitchFamily="34" charset="0"/>
              </a:rPr>
              <a:t>Davis</a:t>
            </a:r>
          </a:p>
          <a:p>
            <a:r>
              <a:rPr lang="en-GB" sz="1600" dirty="0" smtClean="0">
                <a:solidFill>
                  <a:schemeClr val="tx1"/>
                </a:solidFill>
                <a:latin typeface="Calibri" panose="020F0502020204030204" pitchFamily="34" charset="0"/>
              </a:rPr>
              <a:t>Marina </a:t>
            </a:r>
            <a:r>
              <a:rPr lang="en-GB" sz="1600" dirty="0">
                <a:solidFill>
                  <a:schemeClr val="tx1"/>
                </a:solidFill>
                <a:latin typeface="Calibri" panose="020F0502020204030204" pitchFamily="34" charset="0"/>
              </a:rPr>
              <a:t>Muilwijk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a:t>
            </a:r>
            <a:r>
              <a:rPr lang="en-GB" sz="1600" dirty="0" smtClean="0">
                <a:solidFill>
                  <a:schemeClr val="tx1"/>
                </a:solidFill>
                <a:latin typeface="Calibri" panose="020F0502020204030204" pitchFamily="34" charset="0"/>
              </a:rPr>
              <a:t>Utrecht</a:t>
            </a:r>
          </a:p>
          <a:p>
            <a:r>
              <a:rPr lang="en-GB" sz="1600" dirty="0" smtClean="0">
                <a:solidFill>
                  <a:schemeClr val="tx1"/>
                </a:solidFill>
                <a:latin typeface="Calibri" panose="020F0502020204030204" pitchFamily="34" charset="0"/>
              </a:rPr>
              <a:t>Chew Chiat Naun</a:t>
            </a:r>
            <a:r>
              <a:rPr lang="en-GB" sz="1600" dirty="0">
                <a:solidFill>
                  <a:schemeClr val="tx1"/>
                </a:solidFill>
                <a:latin typeface="Calibri" panose="020F0502020204030204" pitchFamily="34" charset="0"/>
              </a:rPr>
              <a:t>		Cornell </a:t>
            </a:r>
            <a:r>
              <a:rPr lang="en-GB" sz="1600" dirty="0" smtClean="0">
                <a:solidFill>
                  <a:schemeClr val="tx1"/>
                </a:solidFill>
                <a:latin typeface="Calibri" panose="020F0502020204030204" pitchFamily="34" charset="0"/>
              </a:rPr>
              <a:t>University</a:t>
            </a:r>
            <a:endParaRPr lang="en-GB" sz="1600" dirty="0">
              <a:solidFill>
                <a:schemeClr val="tx1"/>
              </a:solidFill>
              <a:latin typeface="Calibri" panose="020F0502020204030204" pitchFamily="34" charset="0"/>
            </a:endParaRPr>
          </a:p>
          <a:p>
            <a:r>
              <a:rPr lang="en-GB" sz="1600" dirty="0" smtClean="0">
                <a:solidFill>
                  <a:schemeClr val="tx1"/>
                </a:solidFill>
                <a:latin typeface="Calibri" panose="020F0502020204030204" pitchFamily="34" charset="0"/>
              </a:rPr>
              <a:t>Roderick </a:t>
            </a:r>
            <a:r>
              <a:rPr lang="en-GB" sz="1600" dirty="0">
                <a:solidFill>
                  <a:schemeClr val="tx1"/>
                </a:solidFill>
                <a:latin typeface="Calibri" panose="020F0502020204030204" pitchFamily="34" charset="0"/>
              </a:rPr>
              <a:t>Sadler	</a:t>
            </a:r>
            <a:r>
              <a:rPr lang="en-GB" sz="1600" dirty="0" smtClean="0">
                <a:solidFill>
                  <a:schemeClr val="tx1"/>
                </a:solidFill>
                <a:latin typeface="Calibri" panose="020F0502020204030204" pitchFamily="34" charset="0"/>
              </a:rPr>
              <a:t>		La </a:t>
            </a:r>
            <a:r>
              <a:rPr lang="en-GB" sz="1600" dirty="0">
                <a:solidFill>
                  <a:schemeClr val="tx1"/>
                </a:solidFill>
                <a:latin typeface="Calibri" panose="020F0502020204030204" pitchFamily="34" charset="0"/>
              </a:rPr>
              <a:t>Trobe </a:t>
            </a:r>
            <a:r>
              <a:rPr lang="en-GB" sz="1600" dirty="0" smtClean="0">
                <a:solidFill>
                  <a:schemeClr val="tx1"/>
                </a:solidFill>
                <a:latin typeface="Calibri" panose="020F0502020204030204" pitchFamily="34" charset="0"/>
              </a:rPr>
              <a:t>University</a:t>
            </a:r>
          </a:p>
          <a:p>
            <a:r>
              <a:rPr lang="en-GB" sz="1600" dirty="0" smtClean="0">
                <a:solidFill>
                  <a:schemeClr val="tx1"/>
                </a:solidFill>
                <a:latin typeface="Calibri" panose="020F0502020204030204" pitchFamily="34" charset="0"/>
              </a:rPr>
              <a:t>John </a:t>
            </a:r>
            <a:r>
              <a:rPr lang="en-GB" sz="1600" dirty="0">
                <a:solidFill>
                  <a:schemeClr val="tx1"/>
                </a:solidFill>
                <a:latin typeface="Calibri" panose="020F0502020204030204" pitchFamily="34" charset="0"/>
              </a:rPr>
              <a:t>Riemer		</a:t>
            </a:r>
            <a:r>
              <a:rPr lang="en-GB" sz="1600" dirty="0" smtClean="0">
                <a:solidFill>
                  <a:schemeClr val="tx1"/>
                </a:solidFill>
                <a:latin typeface="Calibri" panose="020F0502020204030204" pitchFamily="34" charset="0"/>
              </a:rPr>
              <a:t>	UCLA</a:t>
            </a:r>
            <a:endParaRPr lang="en-GB" sz="1600" dirty="0">
              <a:solidFill>
                <a:schemeClr val="tx1"/>
              </a:solidFill>
              <a:latin typeface="Calibri" panose="020F0502020204030204" pitchFamily="34" charset="0"/>
            </a:endParaRPr>
          </a:p>
          <a:p>
            <a:r>
              <a:rPr lang="en-GB" sz="1600" dirty="0">
                <a:solidFill>
                  <a:schemeClr val="tx1"/>
                </a:solidFill>
                <a:latin typeface="Calibri" panose="020F0502020204030204" pitchFamily="34" charset="0"/>
              </a:rPr>
              <a:t>Jing Wang		</a:t>
            </a:r>
            <a:r>
              <a:rPr lang="en-GB" sz="1600" dirty="0" smtClean="0">
                <a:solidFill>
                  <a:schemeClr val="tx1"/>
                </a:solidFill>
                <a:latin typeface="Calibri" panose="020F0502020204030204" pitchFamily="34" charset="0"/>
              </a:rPr>
              <a:t>		Johns </a:t>
            </a:r>
            <a:r>
              <a:rPr lang="en-GB" sz="1600" dirty="0">
                <a:solidFill>
                  <a:schemeClr val="tx1"/>
                </a:solidFill>
                <a:latin typeface="Calibri" panose="020F0502020204030204" pitchFamily="34" charset="0"/>
              </a:rPr>
              <a:t>Hopkins University</a:t>
            </a:r>
          </a:p>
          <a:p>
            <a:r>
              <a:rPr lang="en-GB" sz="1600" dirty="0">
                <a:solidFill>
                  <a:schemeClr val="tx1"/>
                </a:solidFill>
                <a:latin typeface="Calibri" panose="020F0502020204030204" pitchFamily="34" charset="0"/>
              </a:rPr>
              <a:t>Glen Wiley		</a:t>
            </a:r>
            <a:r>
              <a:rPr lang="en-GB" sz="1600" dirty="0" smtClean="0">
                <a:solidFill>
                  <a:schemeClr val="tx1"/>
                </a:solidFill>
                <a:latin typeface="Calibri" panose="020F0502020204030204" pitchFamily="34" charset="0"/>
              </a:rPr>
              <a:t>		University </a:t>
            </a:r>
            <a:r>
              <a:rPr lang="en-GB" sz="1600" dirty="0">
                <a:solidFill>
                  <a:schemeClr val="tx1"/>
                </a:solidFill>
                <a:latin typeface="Calibri" panose="020F0502020204030204" pitchFamily="34" charset="0"/>
              </a:rPr>
              <a:t>of Miami</a:t>
            </a:r>
          </a:p>
          <a:p>
            <a:r>
              <a:rPr lang="en-GB" sz="1600" dirty="0" smtClean="0">
                <a:solidFill>
                  <a:schemeClr val="tx1"/>
                </a:solidFill>
                <a:latin typeface="Calibri" panose="020F0502020204030204" pitchFamily="34" charset="0"/>
              </a:rPr>
              <a:t>Kayla </a:t>
            </a:r>
            <a:r>
              <a:rPr lang="en-GB" sz="1600" dirty="0">
                <a:solidFill>
                  <a:schemeClr val="tx1"/>
                </a:solidFill>
                <a:latin typeface="Calibri" panose="020F0502020204030204" pitchFamily="34" charset="0"/>
              </a:rPr>
              <a:t>Willey 		</a:t>
            </a:r>
            <a:r>
              <a:rPr lang="en-GB" sz="1600" dirty="0" smtClean="0">
                <a:solidFill>
                  <a:schemeClr val="tx1"/>
                </a:solidFill>
                <a:latin typeface="Calibri" panose="020F0502020204030204" pitchFamily="34" charset="0"/>
              </a:rPr>
              <a:t>	Brigham </a:t>
            </a:r>
            <a:r>
              <a:rPr lang="en-GB" sz="1600" dirty="0">
                <a:solidFill>
                  <a:schemeClr val="tx1"/>
                </a:solidFill>
                <a:latin typeface="Calibri" panose="020F0502020204030204" pitchFamily="34" charset="0"/>
              </a:rPr>
              <a:t>Young </a:t>
            </a:r>
            <a:r>
              <a:rPr lang="en-GB" sz="1600" dirty="0" smtClean="0">
                <a:solidFill>
                  <a:schemeClr val="tx1"/>
                </a:solidFill>
                <a:latin typeface="Calibri" panose="020F0502020204030204" pitchFamily="34" charset="0"/>
              </a:rPr>
              <a:t>University</a:t>
            </a:r>
          </a:p>
          <a:p>
            <a:endParaRPr lang="en-GB" sz="1600" i="1" dirty="0" smtClean="0">
              <a:solidFill>
                <a:schemeClr val="tx1"/>
              </a:solidFill>
              <a:latin typeface="Calibri" panose="020F0502020204030204" pitchFamily="34" charset="0"/>
            </a:endParaRPr>
          </a:p>
          <a:p>
            <a:r>
              <a:rPr lang="en-GB" sz="1600" i="1" dirty="0" smtClean="0">
                <a:solidFill>
                  <a:schemeClr val="tx1"/>
                </a:solidFill>
                <a:latin typeface="Calibri" panose="020F0502020204030204" pitchFamily="34" charset="0"/>
              </a:rPr>
              <a:t>With input from Andrew MacEwan, British Library and Anila Angjeli, </a:t>
            </a:r>
            <a:r>
              <a:rPr lang="en-GB" sz="1600" i="1" dirty="0" err="1" smtClean="0">
                <a:solidFill>
                  <a:schemeClr val="tx1"/>
                </a:solidFill>
                <a:latin typeface="Calibri" panose="020F0502020204030204" pitchFamily="34" charset="0"/>
              </a:rPr>
              <a:t>Bibliothèque</a:t>
            </a:r>
            <a:r>
              <a:rPr lang="en-GB" sz="1600" i="1" dirty="0" smtClean="0">
                <a:solidFill>
                  <a:schemeClr val="tx1"/>
                </a:solidFill>
                <a:latin typeface="Calibri" panose="020F0502020204030204" pitchFamily="34" charset="0"/>
              </a:rPr>
              <a:t> </a:t>
            </a:r>
            <a:r>
              <a:rPr lang="en-GB" sz="1600" i="1" dirty="0" err="1" smtClean="0">
                <a:solidFill>
                  <a:schemeClr val="tx1"/>
                </a:solidFill>
                <a:latin typeface="Calibri" panose="020F0502020204030204" pitchFamily="34" charset="0"/>
              </a:rPr>
              <a:t>nationale</a:t>
            </a:r>
            <a:r>
              <a:rPr lang="en-GB" sz="1600" i="1" dirty="0" smtClean="0">
                <a:solidFill>
                  <a:schemeClr val="tx1"/>
                </a:solidFill>
                <a:latin typeface="Calibri" panose="020F0502020204030204" pitchFamily="34" charset="0"/>
              </a:rPr>
              <a:t> de France</a:t>
            </a:r>
            <a:r>
              <a:rPr lang="en-GB" sz="1600" dirty="0">
                <a:solidFill>
                  <a:schemeClr val="tx1"/>
                </a:solidFill>
              </a:rPr>
              <a:t> </a:t>
            </a:r>
          </a:p>
          <a:p>
            <a:pPr marL="571500" indent="-571500">
              <a:buFont typeface="Arial" panose="020B0604020202020204" pitchFamily="34" charset="0"/>
              <a:buChar char="•"/>
            </a:pPr>
            <a:endParaRPr lang="en-GB" sz="2000" dirty="0"/>
          </a:p>
        </p:txBody>
      </p:sp>
      <p:sp>
        <p:nvSpPr>
          <p:cNvPr id="6" name="TextBox 5"/>
          <p:cNvSpPr txBox="1"/>
          <p:nvPr/>
        </p:nvSpPr>
        <p:spPr>
          <a:xfrm>
            <a:off x="6213423" y="1736391"/>
            <a:ext cx="2473377" cy="3693319"/>
          </a:xfrm>
          <a:prstGeom prst="rect">
            <a:avLst/>
          </a:prstGeom>
          <a:gradFill flip="none" rotWithShape="1">
            <a:gsLst>
              <a:gs pos="45000">
                <a:schemeClr val="accent4">
                  <a:lumMod val="40000"/>
                  <a:lumOff val="60000"/>
                  <a:shade val="30000"/>
                  <a:satMod val="115000"/>
                </a:schemeClr>
              </a:gs>
              <a:gs pos="0">
                <a:schemeClr val="accent4">
                  <a:lumMod val="40000"/>
                  <a:lumOff val="60000"/>
                  <a:shade val="67500"/>
                  <a:satMod val="115000"/>
                </a:schemeClr>
              </a:gs>
              <a:gs pos="3000">
                <a:schemeClr val="accent4">
                  <a:lumMod val="40000"/>
                  <a:lumOff val="60000"/>
                  <a:shade val="100000"/>
                  <a:satMod val="115000"/>
                </a:schemeClr>
              </a:gs>
            </a:gsLst>
            <a:path path="rect">
              <a:fillToRect l="100000" t="100000"/>
            </a:path>
            <a:tileRect r="-100000" b="-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dirty="0" smtClean="0">
                <a:solidFill>
                  <a:schemeClr val="bg1"/>
                </a:solidFill>
              </a:rPr>
              <a:t>Examined 12 use cases; producing sample records for each use case</a:t>
            </a:r>
          </a:p>
          <a:p>
            <a:endParaRPr lang="en-GB" dirty="0" smtClean="0">
              <a:solidFill>
                <a:schemeClr val="bg1"/>
              </a:solidFill>
            </a:endParaRPr>
          </a:p>
          <a:p>
            <a:r>
              <a:rPr lang="en-GB" dirty="0" smtClean="0">
                <a:solidFill>
                  <a:schemeClr val="bg1"/>
                </a:solidFill>
              </a:rPr>
              <a:t>23 recommendations for the system, for the ISNI-IA, for users</a:t>
            </a:r>
          </a:p>
          <a:p>
            <a:endParaRPr lang="en-GB" dirty="0" smtClean="0">
              <a:solidFill>
                <a:schemeClr val="bg1"/>
              </a:solidFill>
            </a:endParaRPr>
          </a:p>
          <a:p>
            <a:r>
              <a:rPr lang="en-GB" dirty="0" smtClean="0">
                <a:solidFill>
                  <a:schemeClr val="bg1"/>
                </a:solidFill>
              </a:rPr>
              <a:t>Search guidelines for organisations </a:t>
            </a:r>
          </a:p>
          <a:p>
            <a:endParaRPr lang="en-GB" dirty="0" smtClean="0">
              <a:solidFill>
                <a:schemeClr val="bg1"/>
              </a:solidFill>
            </a:endParaRPr>
          </a:p>
          <a:p>
            <a:r>
              <a:rPr lang="en-GB" dirty="0" smtClean="0">
                <a:solidFill>
                  <a:schemeClr val="bg1"/>
                </a:solidFill>
              </a:rPr>
              <a:t>Outreach document</a:t>
            </a:r>
            <a:endParaRPr lang="en-GB" dirty="0">
              <a:solidFill>
                <a:schemeClr val="bg1"/>
              </a:solidFill>
            </a:endParaRPr>
          </a:p>
        </p:txBody>
      </p:sp>
    </p:spTree>
    <p:extLst>
      <p:ext uri="{BB962C8B-B14F-4D97-AF65-F5344CB8AC3E}">
        <p14:creationId xmlns:p14="http://schemas.microsoft.com/office/powerpoint/2010/main" val="223100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a:t>
            </a:r>
            <a:r>
              <a:rPr lang="en-US" dirty="0" smtClean="0">
                <a:solidFill>
                  <a:srgbClr val="1F497D"/>
                </a:solidFill>
              </a:rPr>
              <a:t>ask</a:t>
            </a:r>
            <a:r>
              <a:rPr lang="en-US" dirty="0" smtClean="0"/>
              <a:t> group presenters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256" y="988625"/>
            <a:ext cx="1828800" cy="1828800"/>
          </a:xfrm>
          <a:prstGeom prst="rect">
            <a:avLst/>
          </a:prstGeom>
        </p:spPr>
      </p:pic>
      <p:sp>
        <p:nvSpPr>
          <p:cNvPr id="5" name="TextBox 4"/>
          <p:cNvSpPr txBox="1"/>
          <p:nvPr/>
        </p:nvSpPr>
        <p:spPr>
          <a:xfrm>
            <a:off x="5084337" y="2894162"/>
            <a:ext cx="1813317" cy="646331"/>
          </a:xfrm>
          <a:prstGeom prst="rect">
            <a:avLst/>
          </a:prstGeom>
          <a:noFill/>
        </p:spPr>
        <p:txBody>
          <a:bodyPr wrap="none" rtlCol="0">
            <a:spAutoFit/>
          </a:bodyPr>
          <a:lstStyle/>
          <a:p>
            <a:r>
              <a:rPr lang="en-US" dirty="0" smtClean="0"/>
              <a:t>Janifer </a:t>
            </a:r>
            <a:r>
              <a:rPr lang="en-US" dirty="0" err="1" smtClean="0"/>
              <a:t>Gatenby</a:t>
            </a:r>
            <a:endParaRPr lang="en-US" dirty="0" smtClean="0"/>
          </a:p>
          <a:p>
            <a:r>
              <a:rPr lang="en-US" dirty="0" smtClean="0"/>
              <a:t>OCLC</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852" y="3815075"/>
            <a:ext cx="2440826" cy="1828800"/>
          </a:xfrm>
          <a:prstGeom prst="rect">
            <a:avLst/>
          </a:prstGeom>
        </p:spPr>
      </p:pic>
      <p:sp>
        <p:nvSpPr>
          <p:cNvPr id="7" name="TextBox 6"/>
          <p:cNvSpPr txBox="1"/>
          <p:nvPr/>
        </p:nvSpPr>
        <p:spPr>
          <a:xfrm>
            <a:off x="932554" y="5792385"/>
            <a:ext cx="2775119" cy="646331"/>
          </a:xfrm>
          <a:prstGeom prst="rect">
            <a:avLst/>
          </a:prstGeom>
          <a:noFill/>
        </p:spPr>
        <p:txBody>
          <a:bodyPr wrap="none" rtlCol="0">
            <a:spAutoFit/>
          </a:bodyPr>
          <a:lstStyle/>
          <a:p>
            <a:r>
              <a:rPr lang="en-US" dirty="0"/>
              <a:t> </a:t>
            </a:r>
            <a:r>
              <a:rPr lang="en-US" dirty="0" smtClean="0"/>
              <a:t> Stephen Hearn</a:t>
            </a:r>
          </a:p>
          <a:p>
            <a:r>
              <a:rPr lang="en-US" dirty="0"/>
              <a:t> </a:t>
            </a:r>
            <a:r>
              <a:rPr lang="en-US" dirty="0" smtClean="0"/>
              <a:t> University of Minnesota</a:t>
            </a:r>
            <a:endParaRPr lang="en-US" dirty="0"/>
          </a:p>
        </p:txBody>
      </p:sp>
      <p:sp>
        <p:nvSpPr>
          <p:cNvPr id="8" name="TextBox 7"/>
          <p:cNvSpPr txBox="1"/>
          <p:nvPr/>
        </p:nvSpPr>
        <p:spPr>
          <a:xfrm>
            <a:off x="1189852" y="2939056"/>
            <a:ext cx="2775119" cy="646331"/>
          </a:xfrm>
          <a:prstGeom prst="rect">
            <a:avLst/>
          </a:prstGeom>
          <a:noFill/>
        </p:spPr>
        <p:txBody>
          <a:bodyPr wrap="none" rtlCol="0">
            <a:spAutoFit/>
          </a:bodyPr>
          <a:lstStyle/>
          <a:p>
            <a:r>
              <a:rPr lang="en-US" dirty="0" smtClean="0"/>
              <a:t>Jing Wang</a:t>
            </a:r>
          </a:p>
          <a:p>
            <a:r>
              <a:rPr lang="en-US" dirty="0" smtClean="0"/>
              <a:t>Johns Hopkins University</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887" y="3863659"/>
            <a:ext cx="1285154" cy="1828800"/>
          </a:xfrm>
          <a:prstGeom prst="rect">
            <a:avLst/>
          </a:prstGeom>
        </p:spPr>
      </p:pic>
      <p:sp>
        <p:nvSpPr>
          <p:cNvPr id="10" name="TextBox 9"/>
          <p:cNvSpPr txBox="1"/>
          <p:nvPr/>
        </p:nvSpPr>
        <p:spPr>
          <a:xfrm>
            <a:off x="5191256" y="5792385"/>
            <a:ext cx="1903150" cy="646331"/>
          </a:xfrm>
          <a:prstGeom prst="rect">
            <a:avLst/>
          </a:prstGeom>
          <a:noFill/>
        </p:spPr>
        <p:txBody>
          <a:bodyPr wrap="none" rtlCol="0">
            <a:spAutoFit/>
          </a:bodyPr>
          <a:lstStyle/>
          <a:p>
            <a:r>
              <a:rPr lang="en-US" dirty="0"/>
              <a:t> </a:t>
            </a:r>
            <a:r>
              <a:rPr lang="en-US" dirty="0" smtClean="0"/>
              <a:t>Kate  Byrne</a:t>
            </a:r>
          </a:p>
          <a:p>
            <a:r>
              <a:rPr lang="en-US" dirty="0"/>
              <a:t> </a:t>
            </a:r>
            <a:r>
              <a:rPr lang="en-US" dirty="0" smtClean="0"/>
              <a:t>UNSW Australia</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210" y="988625"/>
            <a:ext cx="1362634" cy="1828800"/>
          </a:xfrm>
          <a:prstGeom prst="rect">
            <a:avLst/>
          </a:prstGeom>
        </p:spPr>
      </p:pic>
    </p:spTree>
    <p:extLst>
      <p:ext uri="{BB962C8B-B14F-4D97-AF65-F5344CB8AC3E}">
        <p14:creationId xmlns:p14="http://schemas.microsoft.com/office/powerpoint/2010/main" val="1830694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16241</TotalTime>
  <Words>5877</Words>
  <Application>Microsoft Office PowerPoint</Application>
  <PresentationFormat>On-screen Show (4:3)</PresentationFormat>
  <Paragraphs>625</Paragraphs>
  <Slides>56</Slides>
  <Notes>52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0" baseType="lpstr">
      <vt:lpstr>微軟正黑體</vt:lpstr>
      <vt:lpstr>ＭＳ Ｐゴシック</vt:lpstr>
      <vt:lpstr>ＭＳ Ｐゴシック</vt:lpstr>
      <vt:lpstr>Arial</vt:lpstr>
      <vt:lpstr>Calibri</vt:lpstr>
      <vt:lpstr>Courier New</vt:lpstr>
      <vt:lpstr>Georgia</vt:lpstr>
      <vt:lpstr>Gill Sans Light</vt:lpstr>
      <vt:lpstr>Microsoft Sans Serif</vt:lpstr>
      <vt:lpstr>Open Sans</vt:lpstr>
      <vt:lpstr>Symbol</vt:lpstr>
      <vt:lpstr>Wingdings</vt:lpstr>
      <vt:lpstr>Master_Slides_V2</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OCLC Research Task Group on Organisations in ISNI</vt:lpstr>
      <vt:lpstr>PowerPoint Presentation</vt:lpstr>
      <vt:lpstr>PowerPoint Presentation</vt:lpstr>
      <vt:lpstr>Use cases and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Ohio College Libraries Center 1967 - 1989 Online Computer Library Center 1989- OCLC Incorporated 1989-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ISNI issue:  Hierarchy and connections</vt:lpstr>
      <vt:lpstr>ISNI issues:  Preferred name</vt:lpstr>
      <vt:lpstr>PowerPoint Presentation</vt:lpstr>
      <vt:lpstr>How to use ISNI and ISNI identifiers</vt:lpstr>
      <vt:lpstr>PowerPoint Presentation</vt:lpstr>
      <vt:lpstr>Art &amp; Design, Engineering,  Arts &amp;Social Sciences, Law, Medicine, Built Environment, Business School, Science, UNSW Canberra at ADFA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the Challenges with Organizational Identifiers and ISNI</dc:title>
  <dc:creator>smithyok@oclc.org;Janifer.Gatenby@oclc.org;jwang40@jhu.edu;kate.byrne@unsw.edu.au;s-hear@umn.edu</dc:creator>
  <cp:keywords>#oclcresearch, #orgidreport</cp:keywords>
  <dc:description>Identifying and tracking organizational affiliations of the creators of works can be challenging, as organizations may be known by a variety of names and may have schools or research centers well-known on their own. An organizational identifier— a unique, persistent and public URI associated with the organization that is resolvable globally over networks via specific protocols—provides the means to both find and identify an organization accurately and to define the relationships among its sub-units and with other organizations.
For the past eighteen months the 16-member OCLC Research Representing Organizations in ISNI Task Group has been collaborating on documenting these challenges, use cases, and scenarios where the International Standard Name Identifier (ISNI) can be used to disambiguate organizations, including real-world examples. In this webinar, five task group members will present highlights from the soon-to-be-published report, including a new modeling of organizations that others can adapt for their own uses and a case study at UNSW Australia, which became an ISNI member in 2015 and has worked to optimize representation of its organization in the ISNI database.
Presenters from the Representing Organizations in ISNI Task Group
•             Karen Smith-Yoshimura, Senior Program Officer, OCLC Research
•             Jing Wang, System Integration Engineer, Johns Hopkins University
•             Janifer Gatenby, Research Scientist, OCLC Leiden
•             Stephen Hearn, Metadata Strategist, University of Minnesota
•             Kate Byrne, Manager of Research Reporting, UNSW Australia
This webinar will be of interest to academic administrators eager to more accurately aggregate the scholarly output of their institutions; to linked data implementers who need to represent relationships between and among organizational entities; and to all librarians who have had to associate a work’s creator with an institutional affiliation.</dc:description>
  <cp:lastModifiedBy>McNicol,Jeanette</cp:lastModifiedBy>
  <cp:revision>491</cp:revision>
  <dcterms:created xsi:type="dcterms:W3CDTF">2015-04-17T19:58:50Z</dcterms:created>
  <dcterms:modified xsi:type="dcterms:W3CDTF">2016-05-12T20:33:05Z</dcterms:modified>
</cp:coreProperties>
</file>