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99" r:id="rId9"/>
    <p:sldId id="300" r:id="rId10"/>
    <p:sldId id="301" r:id="rId11"/>
    <p:sldId id="30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98" r:id="rId2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23"/>
    <p:restoredTop sz="50000"/>
  </p:normalViewPr>
  <p:slideViewPr>
    <p:cSldViewPr snapToGrid="0" snapToObjects="1">
      <p:cViewPr varScale="1">
        <p:scale>
          <a:sx n="57" d="100"/>
          <a:sy n="57" d="100"/>
        </p:scale>
        <p:origin x="16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6858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 i="1"/>
            </a:lvl1pPr>
          </a:lstStyle>
          <a:p>
            <a:r>
              <a:t>–Johnny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2387600" y="6045200"/>
            <a:ext cx="19621500" cy="8890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r>
              <a:t>“Type a quote here.” 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635000" y="9448800"/>
            <a:ext cx="23114000" cy="20066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635000" y="115189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13169900" y="952500"/>
            <a:ext cx="95250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1651000" y="66929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13169900" y="3149600"/>
            <a:ext cx="95250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4500"/>
            </a:lvl1pPr>
            <a:lvl2pPr marL="1117600" indent="-558800">
              <a:spcBef>
                <a:spcPts val="4500"/>
              </a:spcBef>
              <a:defRPr sz="4500"/>
            </a:lvl2pPr>
            <a:lvl3pPr marL="1676400" indent="-558800">
              <a:spcBef>
                <a:spcPts val="4500"/>
              </a:spcBef>
              <a:defRPr sz="4500"/>
            </a:lvl3pPr>
            <a:lvl4pPr marL="2235200" indent="-558800">
              <a:spcBef>
                <a:spcPts val="4500"/>
              </a:spcBef>
              <a:defRPr sz="4500"/>
            </a:lvl4pPr>
            <a:lvl5pPr marL="2794000" indent="-558800">
              <a:spcBef>
                <a:spcPts val="4500"/>
              </a:spcBef>
              <a:defRPr sz="45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727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15760700" y="68707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15760700" y="9525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idx="15"/>
          </p:nvPr>
        </p:nvSpPr>
        <p:spPr>
          <a:xfrm>
            <a:off x="1206500" y="952500"/>
            <a:ext cx="141732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9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dorpdev.library.upenn.edu/BookReaders/ljs437/index.html#page/1/mode/2up" TargetMode="External"/><Relationship Id="rId2" Type="http://schemas.openxmlformats.org/officeDocument/2006/relationships/hyperlink" Target="http://viewshare.org/views/leoba/openn-and-digital-walters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github.com/leoba/ebooks" TargetMode="External"/><Relationship Id="rId5" Type="http://schemas.openxmlformats.org/officeDocument/2006/relationships/hyperlink" Target="https://github.com/leoba/viewshare" TargetMode="External"/><Relationship Id="rId4" Type="http://schemas.openxmlformats.org/officeDocument/2006/relationships/hyperlink" Target="http://repository.upenn.edu/sims_ebooks/69/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ivecommons.org/freeworks/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U. Penn Libraries: </a:t>
            </a:r>
            <a:r>
              <a:rPr dirty="0" err="1"/>
              <a:t>OPenn</a:t>
            </a:r>
            <a:endParaRPr dirty="0"/>
          </a:p>
        </p:txBody>
      </p:sp>
      <p:sp>
        <p:nvSpPr>
          <p:cNvPr id="120" name="Shape 120"/>
          <p:cNvSpPr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610870">
              <a:defRPr sz="3256"/>
            </a:pPr>
            <a:r>
              <a:rPr dirty="0"/>
              <a:t>Doug Emery, emeryr@upenn.edu</a:t>
            </a:r>
          </a:p>
          <a:p>
            <a:pPr defTabSz="610870">
              <a:defRPr sz="3256"/>
            </a:pPr>
            <a:r>
              <a:rPr dirty="0"/>
              <a:t>Schoenberg Institute for Manuscript Studies</a:t>
            </a:r>
          </a:p>
          <a:p>
            <a:pPr defTabSz="610870">
              <a:defRPr sz="3256"/>
            </a:pPr>
            <a:r>
              <a:rPr dirty="0"/>
              <a:t>University of Pennsylvania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OPenn by the numbers</a:t>
            </a:r>
          </a:p>
        </p:txBody>
      </p:sp>
      <p:sp>
        <p:nvSpPr>
          <p:cNvPr id="137" name="Shape 13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dirty="0"/>
              <a:t>18 </a:t>
            </a:r>
            <a:r>
              <a:rPr dirty="0" smtClean="0"/>
              <a:t>TB</a:t>
            </a:r>
            <a:endParaRPr dirty="0"/>
          </a:p>
          <a:p>
            <a:pPr marL="0" indent="0">
              <a:buSzTx/>
              <a:buNone/>
            </a:pPr>
            <a:r>
              <a:rPr dirty="0"/>
              <a:t>1677 documents</a:t>
            </a:r>
          </a:p>
          <a:p>
            <a:pPr marL="0" indent="0">
              <a:buSzTx/>
              <a:buNone/>
            </a:pPr>
            <a:r>
              <a:rPr dirty="0"/>
              <a:t>274,000+ master files (each with 2 derivatives</a:t>
            </a:r>
            <a:r>
              <a:rPr dirty="0" smtClean="0"/>
              <a:t>)</a:t>
            </a:r>
            <a:endParaRPr lang="en-US" dirty="0" smtClean="0"/>
          </a:p>
          <a:p>
            <a:pPr marL="0" indent="0">
              <a:buSzTx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80466996"/>
      </p:ext>
    </p:extLst>
  </p:cSld>
  <p:clrMapOvr>
    <a:masterClrMapping/>
  </p:clrMapOvr>
  <p:transition spd="slow"/>
  <p:timing>
    <p:tnLst>
      <p:par>
        <p:cTn id="1" dur="indefinite" restart="never" fill="hold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OPenn by the numbers</a:t>
            </a:r>
          </a:p>
        </p:txBody>
      </p:sp>
      <p:sp>
        <p:nvSpPr>
          <p:cNvPr id="137" name="Shape 13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dirty="0"/>
              <a:t>18 </a:t>
            </a:r>
            <a:r>
              <a:rPr dirty="0" smtClean="0"/>
              <a:t>TB</a:t>
            </a:r>
            <a:endParaRPr dirty="0"/>
          </a:p>
          <a:p>
            <a:pPr marL="0" indent="0">
              <a:buSzTx/>
              <a:buNone/>
            </a:pPr>
            <a:r>
              <a:rPr dirty="0"/>
              <a:t>1677 documents</a:t>
            </a:r>
          </a:p>
          <a:p>
            <a:pPr marL="0" indent="0">
              <a:buSzTx/>
              <a:buNone/>
            </a:pPr>
            <a:r>
              <a:rPr dirty="0"/>
              <a:t>274,000+ master files (each with 2 derivatives)</a:t>
            </a:r>
          </a:p>
          <a:p>
            <a:pPr marL="0" indent="0">
              <a:buSzTx/>
              <a:buNone/>
            </a:pPr>
            <a:r>
              <a:rPr dirty="0"/>
              <a:t>… </a:t>
            </a:r>
            <a:r>
              <a:rPr/>
              <a:t>and </a:t>
            </a:r>
            <a:r>
              <a:rPr smtClean="0"/>
              <a:t>growing</a:t>
            </a:r>
            <a:r>
              <a:rPr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6987743"/>
      </p:ext>
    </p:extLst>
  </p:cSld>
  <p:clrMapOvr>
    <a:masterClrMapping/>
  </p:clrMapOvr>
  <p:transition spd="slow"/>
  <p:timing>
    <p:tnLst>
      <p:par>
        <p:cTn id="1" dur="indefinite" restart="never" fill="hold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Screen Shot 2016-03-22 at 9.30.4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30986" y="854807"/>
            <a:ext cx="16522028" cy="10566654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extBox 1"/>
          <p:cNvSpPr txBox="1"/>
          <p:nvPr/>
        </p:nvSpPr>
        <p:spPr>
          <a:xfrm>
            <a:off x="7799771" y="11959183"/>
            <a:ext cx="8784457" cy="8720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50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http://</a:t>
            </a:r>
            <a:r>
              <a:rPr kumimoji="0" lang="en-US" sz="5000" b="0" i="0" u="none" strike="noStrike" cap="none" spc="0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openn.library.upenn.edu</a:t>
            </a:r>
            <a:endParaRPr kumimoji="0" lang="en-US" sz="50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Screen Shot 2016-03-22 at 9.30.4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05403" y="854807"/>
            <a:ext cx="18773194" cy="12006386"/>
          </a:xfrm>
          <a:prstGeom prst="rect">
            <a:avLst/>
          </a:prstGeom>
          <a:ln w="12700">
            <a:miter lim="400000"/>
          </a:ln>
        </p:spPr>
      </p:pic>
      <p:sp>
        <p:nvSpPr>
          <p:cNvPr id="143" name="Shape 143"/>
          <p:cNvSpPr/>
          <p:nvPr/>
        </p:nvSpPr>
        <p:spPr>
          <a:xfrm>
            <a:off x="5936781" y="8953767"/>
            <a:ext cx="4769359" cy="1232162"/>
          </a:xfrm>
          <a:prstGeom prst="ellipse">
            <a:avLst/>
          </a:prstGeom>
          <a:ln w="635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sp>
        <p:nvSpPr>
          <p:cNvPr id="144" name="Shape 144"/>
          <p:cNvSpPr/>
          <p:nvPr/>
        </p:nvSpPr>
        <p:spPr>
          <a:xfrm>
            <a:off x="7684001" y="2041969"/>
            <a:ext cx="4769360" cy="1232162"/>
          </a:xfrm>
          <a:prstGeom prst="ellipse">
            <a:avLst/>
          </a:prstGeom>
          <a:ln w="635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Screen Shot 2016-03-22 at 9.30.4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05403" y="854807"/>
            <a:ext cx="18773194" cy="12006386"/>
          </a:xfrm>
          <a:prstGeom prst="rect">
            <a:avLst/>
          </a:prstGeom>
          <a:ln w="12700">
            <a:miter lim="400000"/>
          </a:ln>
        </p:spPr>
      </p:pic>
      <p:sp>
        <p:nvSpPr>
          <p:cNvPr id="147" name="Shape 147"/>
          <p:cNvSpPr/>
          <p:nvPr/>
        </p:nvSpPr>
        <p:spPr>
          <a:xfrm>
            <a:off x="6347891" y="9647516"/>
            <a:ext cx="4769360" cy="1232162"/>
          </a:xfrm>
          <a:prstGeom prst="ellipse">
            <a:avLst/>
          </a:prstGeom>
          <a:ln w="635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sp>
        <p:nvSpPr>
          <p:cNvPr id="148" name="Shape 148"/>
          <p:cNvSpPr/>
          <p:nvPr/>
        </p:nvSpPr>
        <p:spPr>
          <a:xfrm>
            <a:off x="10407609" y="2119053"/>
            <a:ext cx="4769360" cy="1232161"/>
          </a:xfrm>
          <a:prstGeom prst="ellipse">
            <a:avLst/>
          </a:prstGeom>
          <a:ln w="635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Screen Shot 2016-03-22 at 9.30.4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05403" y="854807"/>
            <a:ext cx="18773194" cy="12006386"/>
          </a:xfrm>
          <a:prstGeom prst="rect">
            <a:avLst/>
          </a:prstGeom>
          <a:ln w="12700">
            <a:miter lim="400000"/>
          </a:ln>
        </p:spPr>
      </p:pic>
      <p:sp>
        <p:nvSpPr>
          <p:cNvPr id="151" name="Shape 151"/>
          <p:cNvSpPr/>
          <p:nvPr/>
        </p:nvSpPr>
        <p:spPr>
          <a:xfrm>
            <a:off x="5859698" y="7181719"/>
            <a:ext cx="4769359" cy="1232162"/>
          </a:xfrm>
          <a:prstGeom prst="ellipse">
            <a:avLst/>
          </a:prstGeom>
          <a:ln w="635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sp>
        <p:nvSpPr>
          <p:cNvPr id="152" name="Shape 152"/>
          <p:cNvSpPr/>
          <p:nvPr/>
        </p:nvSpPr>
        <p:spPr>
          <a:xfrm>
            <a:off x="12771495" y="2093358"/>
            <a:ext cx="4769360" cy="1232162"/>
          </a:xfrm>
          <a:prstGeom prst="ellipse">
            <a:avLst/>
          </a:prstGeom>
          <a:ln w="635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Screen Shot 2016-03-22 at 9.30.4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05403" y="854807"/>
            <a:ext cx="18773194" cy="12006386"/>
          </a:xfrm>
          <a:prstGeom prst="rect">
            <a:avLst/>
          </a:prstGeom>
          <a:ln w="12700">
            <a:miter lim="400000"/>
          </a:ln>
        </p:spPr>
      </p:pic>
      <p:sp>
        <p:nvSpPr>
          <p:cNvPr id="155" name="Shape 155"/>
          <p:cNvSpPr/>
          <p:nvPr/>
        </p:nvSpPr>
        <p:spPr>
          <a:xfrm>
            <a:off x="5936781" y="8953767"/>
            <a:ext cx="4769359" cy="1232162"/>
          </a:xfrm>
          <a:prstGeom prst="ellipse">
            <a:avLst/>
          </a:prstGeom>
          <a:ln w="635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sp>
        <p:nvSpPr>
          <p:cNvPr id="156" name="Shape 156"/>
          <p:cNvSpPr/>
          <p:nvPr/>
        </p:nvSpPr>
        <p:spPr>
          <a:xfrm>
            <a:off x="7684001" y="2041969"/>
            <a:ext cx="4769360" cy="1232162"/>
          </a:xfrm>
          <a:prstGeom prst="ellipse">
            <a:avLst/>
          </a:prstGeom>
          <a:ln w="635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OPenn: ReadMe.html</a:t>
            </a:r>
          </a:p>
        </p:txBody>
      </p:sp>
      <p:sp>
        <p:nvSpPr>
          <p:cNvPr id="159" name="Shape 159"/>
          <p:cNvSpPr>
            <a:spLocks noGrp="1"/>
          </p:cNvSpPr>
          <p:nvPr>
            <p:ph type="body" sz="half" idx="1"/>
          </p:nvPr>
        </p:nvSpPr>
        <p:spPr>
          <a:xfrm>
            <a:off x="1689100" y="3149600"/>
            <a:ext cx="10307690" cy="9296400"/>
          </a:xfrm>
          <a:prstGeom prst="rect">
            <a:avLst/>
          </a:prstGeom>
        </p:spPr>
        <p:txBody>
          <a:bodyPr anchor="t"/>
          <a:lstStyle/>
          <a:p>
            <a:pPr marL="0" indent="0">
              <a:buSzTx/>
              <a:buNone/>
            </a:pPr>
            <a:r>
              <a:t>License information</a:t>
            </a:r>
          </a:p>
          <a:p>
            <a:pPr marL="0" indent="0">
              <a:buSzTx/>
              <a:buNone/>
            </a:pPr>
            <a:r>
              <a:t>Recommended citation style</a:t>
            </a:r>
          </a:p>
          <a:p>
            <a:pPr marL="0" indent="0">
              <a:buSzTx/>
              <a:buNone/>
            </a:pPr>
            <a:r>
              <a:t>Sponsorship</a:t>
            </a:r>
          </a:p>
          <a:p>
            <a:pPr marL="0" indent="0">
              <a:buSzTx/>
              <a:buNone/>
            </a:pPr>
            <a:r>
              <a:t>Audiences</a:t>
            </a:r>
          </a:p>
        </p:txBody>
      </p:sp>
      <p:sp>
        <p:nvSpPr>
          <p:cNvPr id="160" name="Shape 160"/>
          <p:cNvSpPr/>
          <p:nvPr/>
        </p:nvSpPr>
        <p:spPr>
          <a:xfrm>
            <a:off x="13457141" y="3149600"/>
            <a:ext cx="1030769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>
              <a:spcBef>
                <a:spcPts val="5900"/>
              </a:spcBef>
              <a:defRPr sz="5200"/>
            </a:pPr>
            <a:r>
              <a:t>Description of site contents</a:t>
            </a:r>
          </a:p>
          <a:p>
            <a:pPr lvl="3" algn="l">
              <a:spcBef>
                <a:spcPts val="5900"/>
              </a:spcBef>
              <a:defRPr sz="5200"/>
            </a:pPr>
            <a:r>
              <a:t>Images</a:t>
            </a:r>
          </a:p>
          <a:p>
            <a:pPr lvl="3" algn="l">
              <a:spcBef>
                <a:spcPts val="5900"/>
              </a:spcBef>
              <a:defRPr sz="5200"/>
            </a:pPr>
            <a:r>
              <a:t>Document descriptions</a:t>
            </a:r>
          </a:p>
          <a:p>
            <a:pPr algn="l">
              <a:spcBef>
                <a:spcPts val="5900"/>
              </a:spcBef>
              <a:defRPr sz="5200"/>
            </a:pPr>
            <a:r>
              <a:t>How to use the data set</a:t>
            </a:r>
          </a:p>
          <a:p>
            <a:pPr lvl="3" algn="l">
              <a:spcBef>
                <a:spcPts val="5900"/>
              </a:spcBef>
              <a:defRPr sz="5200"/>
            </a:pPr>
            <a:r>
              <a:t>HTML Access</a:t>
            </a:r>
          </a:p>
          <a:p>
            <a:pPr lvl="3" algn="l">
              <a:spcBef>
                <a:spcPts val="5900"/>
              </a:spcBef>
              <a:defRPr sz="5200"/>
            </a:pPr>
            <a:r>
              <a:t>Other methods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Screen Shot 2016-03-22 at 9.30.4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05403" y="854807"/>
            <a:ext cx="18773194" cy="12006386"/>
          </a:xfrm>
          <a:prstGeom prst="rect">
            <a:avLst/>
          </a:prstGeom>
          <a:ln w="12700">
            <a:miter lim="400000"/>
          </a:ln>
        </p:spPr>
      </p:pic>
      <p:sp>
        <p:nvSpPr>
          <p:cNvPr id="163" name="Shape 163"/>
          <p:cNvSpPr/>
          <p:nvPr/>
        </p:nvSpPr>
        <p:spPr>
          <a:xfrm>
            <a:off x="6347891" y="9647516"/>
            <a:ext cx="4769360" cy="1232162"/>
          </a:xfrm>
          <a:prstGeom prst="ellipse">
            <a:avLst/>
          </a:prstGeom>
          <a:ln w="635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sp>
        <p:nvSpPr>
          <p:cNvPr id="164" name="Shape 164"/>
          <p:cNvSpPr/>
          <p:nvPr/>
        </p:nvSpPr>
        <p:spPr>
          <a:xfrm>
            <a:off x="10407609" y="2119053"/>
            <a:ext cx="4769360" cy="1232161"/>
          </a:xfrm>
          <a:prstGeom prst="ellipse">
            <a:avLst/>
          </a:prstGeom>
          <a:ln w="635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OPenn: TechnicalReadMe.html</a:t>
            </a:r>
          </a:p>
        </p:txBody>
      </p:sp>
      <p:sp>
        <p:nvSpPr>
          <p:cNvPr id="167" name="Shape 167"/>
          <p:cNvSpPr>
            <a:spLocks noGrp="1"/>
          </p:cNvSpPr>
          <p:nvPr>
            <p:ph type="body" sz="half" idx="1"/>
          </p:nvPr>
        </p:nvSpPr>
        <p:spPr>
          <a:xfrm>
            <a:off x="1689100" y="3149600"/>
            <a:ext cx="10307690" cy="9296400"/>
          </a:xfrm>
          <a:prstGeom prst="rect">
            <a:avLst/>
          </a:prstGeom>
        </p:spPr>
        <p:txBody>
          <a:bodyPr anchor="t"/>
          <a:lstStyle/>
          <a:p>
            <a:pPr marL="0" indent="0">
              <a:buSzTx/>
              <a:buNone/>
            </a:pPr>
            <a:r>
              <a:t>Accessing the Data</a:t>
            </a:r>
          </a:p>
          <a:p>
            <a:pPr marL="0" lvl="2" indent="457200">
              <a:spcBef>
                <a:spcPts val="4500"/>
              </a:spcBef>
              <a:buSzTx/>
              <a:buNone/>
              <a:defRPr sz="4500"/>
            </a:pPr>
            <a:r>
              <a:t>HTTP, FTP, RSYNC</a:t>
            </a:r>
          </a:p>
          <a:p>
            <a:pPr marL="0" indent="0">
              <a:buSzTx/>
              <a:buNone/>
            </a:pPr>
            <a:r>
              <a:t>File naming conventions</a:t>
            </a:r>
          </a:p>
          <a:p>
            <a:pPr marL="0" indent="0">
              <a:buSzTx/>
              <a:buNone/>
            </a:pPr>
            <a:r>
              <a:t>Navigation</a:t>
            </a:r>
          </a:p>
          <a:p>
            <a:pPr marL="0" indent="0">
              <a:buSzTx/>
              <a:buNone/>
            </a:pPr>
            <a:r>
              <a:t>Package structure (per document)</a:t>
            </a:r>
          </a:p>
        </p:txBody>
      </p:sp>
      <p:sp>
        <p:nvSpPr>
          <p:cNvPr id="168" name="Shape 168"/>
          <p:cNvSpPr/>
          <p:nvPr/>
        </p:nvSpPr>
        <p:spPr>
          <a:xfrm>
            <a:off x="13457141" y="3149600"/>
            <a:ext cx="1030769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 defTabSz="792479">
              <a:spcBef>
                <a:spcPts val="5600"/>
              </a:spcBef>
              <a:defRPr sz="4992"/>
            </a:pPr>
            <a:r>
              <a:t>Preservation and technical metadata</a:t>
            </a:r>
          </a:p>
          <a:p>
            <a:pPr lvl="2" indent="438911" algn="l" defTabSz="792479">
              <a:spcBef>
                <a:spcPts val="4300"/>
              </a:spcBef>
              <a:defRPr sz="4320"/>
            </a:pPr>
            <a:r>
              <a:t>TEI — descriptive, structural</a:t>
            </a:r>
          </a:p>
          <a:p>
            <a:pPr lvl="2" indent="438911" algn="l" defTabSz="792479">
              <a:spcBef>
                <a:spcPts val="4300"/>
              </a:spcBef>
              <a:defRPr sz="4320"/>
            </a:pPr>
            <a:r>
              <a:t>XMP — technical</a:t>
            </a:r>
          </a:p>
          <a:p>
            <a:pPr algn="l" defTabSz="792479">
              <a:spcBef>
                <a:spcPts val="5600"/>
              </a:spcBef>
              <a:defRPr sz="4992"/>
            </a:pPr>
            <a:r>
              <a:t>Detailed documentation of TEI document description</a:t>
            </a:r>
          </a:p>
          <a:p>
            <a:pPr algn="l" defTabSz="792479">
              <a:spcBef>
                <a:spcPts val="5600"/>
              </a:spcBef>
              <a:defRPr sz="4992"/>
            </a:pPr>
            <a:r>
              <a:t>Standards employed</a:t>
            </a:r>
          </a:p>
          <a:p>
            <a:pPr algn="l" defTabSz="792479">
              <a:spcBef>
                <a:spcPts val="5600"/>
              </a:spcBef>
              <a:defRPr sz="4992"/>
            </a:pPr>
            <a:r>
              <a:t>Appendices — wget, RSYNC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OPenn philosophy</a:t>
            </a:r>
          </a:p>
        </p:txBody>
      </p:sp>
      <p:sp>
        <p:nvSpPr>
          <p:cNvPr id="123" name="Shape 12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No mediation — direct access to data</a:t>
            </a:r>
          </a:p>
          <a:p>
            <a:pPr marL="0" indent="0">
              <a:buSzTx/>
              <a:buNone/>
            </a:pPr>
            <a:r>
              <a:t>No technical hurdle — no programming required</a:t>
            </a:r>
          </a:p>
          <a:p>
            <a:pPr marL="0" indent="0">
              <a:buSzTx/>
              <a:buNone/>
            </a:pPr>
            <a:r>
              <a:t>No legal hurdle — no asking permission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Screen Shot 2016-03-22 at 9.30.4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05403" y="854807"/>
            <a:ext cx="18773194" cy="12006386"/>
          </a:xfrm>
          <a:prstGeom prst="rect">
            <a:avLst/>
          </a:prstGeom>
          <a:ln w="12700">
            <a:miter lim="400000"/>
          </a:ln>
        </p:spPr>
      </p:pic>
      <p:sp>
        <p:nvSpPr>
          <p:cNvPr id="171" name="Shape 171"/>
          <p:cNvSpPr/>
          <p:nvPr/>
        </p:nvSpPr>
        <p:spPr>
          <a:xfrm>
            <a:off x="5859698" y="7181719"/>
            <a:ext cx="4769359" cy="1232162"/>
          </a:xfrm>
          <a:prstGeom prst="ellipse">
            <a:avLst/>
          </a:prstGeom>
          <a:ln w="635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  <p:sp>
        <p:nvSpPr>
          <p:cNvPr id="172" name="Shape 172"/>
          <p:cNvSpPr/>
          <p:nvPr/>
        </p:nvSpPr>
        <p:spPr>
          <a:xfrm>
            <a:off x="12771495" y="2093358"/>
            <a:ext cx="4769360" cy="1232162"/>
          </a:xfrm>
          <a:prstGeom prst="ellipse">
            <a:avLst/>
          </a:prstGeom>
          <a:ln w="635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Collections page</a:t>
            </a:r>
          </a:p>
        </p:txBody>
      </p:sp>
      <p:sp>
        <p:nvSpPr>
          <p:cNvPr id="175" name="Shape 17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Each collection on OPenn</a:t>
            </a:r>
          </a:p>
          <a:p>
            <a:pPr marL="0" indent="0">
              <a:buSzTx/>
              <a:buNone/>
            </a:pPr>
            <a:r>
              <a:t>Collection ID (e.g., 0001, 0011)</a:t>
            </a:r>
          </a:p>
          <a:p>
            <a:pPr marL="0" indent="0">
              <a:buSzTx/>
              <a:buNone/>
            </a:pPr>
            <a:r>
              <a:t>Metadata type (e.g., TEI)</a:t>
            </a:r>
          </a:p>
          <a:p>
            <a:pPr marL="0" indent="0">
              <a:buSzTx/>
              <a:buNone/>
            </a:pPr>
            <a:r>
              <a:t>Brief description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Things to do with OPenn data</a:t>
            </a:r>
          </a:p>
        </p:txBody>
      </p:sp>
      <p:sp>
        <p:nvSpPr>
          <p:cNvPr id="178" name="Shape 17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 defTabSz="586104">
              <a:spcBef>
                <a:spcPts val="4100"/>
              </a:spcBef>
              <a:buSzTx/>
              <a:buNone/>
              <a:defRPr sz="3691"/>
            </a:pPr>
            <a:r>
              <a:rPr dirty="0"/>
              <a:t>ViewShare</a:t>
            </a:r>
          </a:p>
          <a:p>
            <a:pPr marL="0" lvl="3" indent="486918" defTabSz="586104">
              <a:spcBef>
                <a:spcPts val="4100"/>
              </a:spcBef>
              <a:buSzTx/>
              <a:buNone/>
              <a:defRPr sz="3691"/>
            </a:pPr>
            <a:r>
              <a:rPr dirty="0"/>
              <a:t>http://viewshare.org/views/leoba/openn-and-digital-walters/</a:t>
            </a:r>
            <a:endParaRPr dirty="0">
              <a:hlinkClick r:id="rId2"/>
            </a:endParaRPr>
          </a:p>
          <a:p>
            <a:pPr marL="0" indent="0" defTabSz="586104">
              <a:spcBef>
                <a:spcPts val="4100"/>
              </a:spcBef>
              <a:buSzTx/>
              <a:buNone/>
              <a:defRPr sz="3691"/>
            </a:pPr>
            <a:r>
              <a:rPr dirty="0"/>
              <a:t>Book readers</a:t>
            </a:r>
          </a:p>
          <a:p>
            <a:pPr marL="0" lvl="3" indent="486918" defTabSz="586104">
              <a:spcBef>
                <a:spcPts val="4100"/>
              </a:spcBef>
              <a:buSzTx/>
              <a:buNone/>
              <a:defRPr sz="3691"/>
            </a:pPr>
            <a:r>
              <a:rPr dirty="0"/>
              <a:t>http://dorpdev.library.upenn.edu/BookReaders/ljs437/index.html#page/1/mode/2up</a:t>
            </a:r>
            <a:endParaRPr dirty="0">
              <a:hlinkClick r:id="rId3"/>
            </a:endParaRPr>
          </a:p>
          <a:p>
            <a:pPr marL="0" indent="0" defTabSz="586104">
              <a:spcBef>
                <a:spcPts val="4100"/>
              </a:spcBef>
              <a:buSzTx/>
              <a:buNone/>
              <a:defRPr sz="3691"/>
            </a:pPr>
            <a:r>
              <a:rPr dirty="0"/>
              <a:t>eBooks</a:t>
            </a:r>
          </a:p>
          <a:p>
            <a:pPr marL="0" lvl="3" indent="486918" defTabSz="586104">
              <a:spcBef>
                <a:spcPts val="4100"/>
              </a:spcBef>
              <a:buSzTx/>
              <a:buNone/>
              <a:defRPr sz="3691"/>
            </a:pPr>
            <a:r>
              <a:rPr dirty="0"/>
              <a:t>http://repository.upenn.edu/sims_ebooks/69/</a:t>
            </a:r>
            <a:endParaRPr dirty="0">
              <a:hlinkClick r:id="rId4"/>
            </a:endParaRPr>
          </a:p>
          <a:p>
            <a:pPr marL="0" indent="0" defTabSz="586104">
              <a:spcBef>
                <a:spcPts val="4100"/>
              </a:spcBef>
              <a:buSzTx/>
              <a:buNone/>
              <a:defRPr sz="3691"/>
            </a:pPr>
            <a:r>
              <a:rPr dirty="0"/>
              <a:t>The code:</a:t>
            </a:r>
          </a:p>
          <a:p>
            <a:pPr marL="0" lvl="3" indent="486918" defTabSz="586104">
              <a:spcBef>
                <a:spcPts val="4100"/>
              </a:spcBef>
              <a:buSzTx/>
              <a:buNone/>
              <a:defRPr sz="3691"/>
            </a:pPr>
            <a:r>
              <a:rPr dirty="0"/>
              <a:t>https://github.com/leoba/viewshare</a:t>
            </a:r>
            <a:endParaRPr dirty="0">
              <a:hlinkClick r:id="rId5"/>
            </a:endParaRPr>
          </a:p>
          <a:p>
            <a:pPr marL="0" lvl="3" indent="486918" defTabSz="586104">
              <a:spcBef>
                <a:spcPts val="4100"/>
              </a:spcBef>
              <a:buSzTx/>
              <a:buNone/>
              <a:defRPr sz="3691"/>
            </a:pPr>
            <a:r>
              <a:rPr dirty="0"/>
              <a:t>https://github.com/leoba/ebooks</a:t>
            </a:r>
            <a:endParaRPr dirty="0">
              <a:hlinkClick r:id="rId6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openn.library.upenn.edu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3935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 mediation</a:t>
            </a:r>
          </a:p>
        </p:txBody>
      </p:sp>
      <p:sp>
        <p:nvSpPr>
          <p:cNvPr id="126" name="Shape 12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Best available digital images and metadata</a:t>
            </a:r>
          </a:p>
          <a:p>
            <a:pPr marL="0" indent="0">
              <a:buSzTx/>
              <a:buNone/>
            </a:pPr>
            <a:r>
              <a:t>Accessible via HTTP, anonymous FTP,  and anonymous RSYNC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 technical hurdle</a:t>
            </a:r>
          </a:p>
        </p:txBody>
      </p:sp>
      <p:sp>
        <p:nvSpPr>
          <p:cNvPr id="129" name="Shape 12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No programming knowledge required</a:t>
            </a:r>
          </a:p>
          <a:p>
            <a:pPr marL="0" indent="0">
              <a:buSzTx/>
              <a:buNone/>
            </a:pPr>
            <a:r>
              <a:t>Access via:</a:t>
            </a:r>
          </a:p>
          <a:p>
            <a:pPr marL="0" lvl="3" indent="685800">
              <a:buSzTx/>
              <a:buNone/>
            </a:pPr>
            <a:r>
              <a:t>Web browser</a:t>
            </a:r>
          </a:p>
          <a:p>
            <a:pPr marL="0" lvl="3" indent="685800">
              <a:buSzTx/>
              <a:buNone/>
            </a:pPr>
            <a:r>
              <a:t>FTP client</a:t>
            </a:r>
          </a:p>
          <a:p>
            <a:pPr marL="0" lvl="3" indent="685800">
              <a:buSzTx/>
              <a:buNone/>
            </a:pPr>
            <a:r>
              <a:t>Command-line tools: wget &amp; RSYNC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 legal hurdle</a:t>
            </a:r>
          </a:p>
        </p:txBody>
      </p:sp>
      <p:sp>
        <p:nvSpPr>
          <p:cNvPr id="132" name="Shape 13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751205">
              <a:spcBef>
                <a:spcPts val="5300"/>
              </a:spcBef>
              <a:buSzTx/>
              <a:buNone/>
              <a:defRPr sz="4732"/>
            </a:pPr>
            <a:r>
              <a:rPr dirty="0"/>
              <a:t>Creative Commons (http://creativecommons.org):</a:t>
            </a:r>
          </a:p>
          <a:p>
            <a:pPr marL="0" lvl="3" indent="624078" defTabSz="751205">
              <a:spcBef>
                <a:spcPts val="5300"/>
              </a:spcBef>
              <a:buSzTx/>
              <a:buNone/>
              <a:defRPr sz="4732"/>
            </a:pPr>
            <a:r>
              <a:rPr dirty="0"/>
              <a:t>Public domain mark</a:t>
            </a:r>
          </a:p>
          <a:p>
            <a:pPr marL="0" lvl="3" indent="624078" defTabSz="751205">
              <a:spcBef>
                <a:spcPts val="5300"/>
              </a:spcBef>
              <a:buSzTx/>
              <a:buNone/>
              <a:defRPr sz="4732"/>
            </a:pPr>
            <a:r>
              <a:rPr dirty="0"/>
              <a:t>CC0 (CC-zero) — works released into the public domain</a:t>
            </a:r>
          </a:p>
          <a:p>
            <a:pPr marL="0" lvl="3" indent="624078" defTabSz="751205">
              <a:spcBef>
                <a:spcPts val="5300"/>
              </a:spcBef>
              <a:buSzTx/>
              <a:buNone/>
              <a:defRPr sz="4732"/>
            </a:pPr>
            <a:r>
              <a:rPr dirty="0"/>
              <a:t>CC-BY — Creative Commons Attribution License</a:t>
            </a:r>
          </a:p>
          <a:p>
            <a:pPr marL="0" lvl="3" indent="624078" defTabSz="751205">
              <a:spcBef>
                <a:spcPts val="5300"/>
              </a:spcBef>
              <a:buSzTx/>
              <a:buNone/>
              <a:defRPr sz="4732"/>
            </a:pPr>
            <a:r>
              <a:rPr dirty="0"/>
              <a:t>CC-BY-SA — Creative Commons Attribution Share Alike</a:t>
            </a:r>
          </a:p>
          <a:p>
            <a:pPr marL="0" indent="0" defTabSz="751205">
              <a:spcBef>
                <a:spcPts val="5300"/>
              </a:spcBef>
              <a:buSzTx/>
              <a:buNone/>
              <a:defRPr sz="4732"/>
            </a:pPr>
            <a:r>
              <a:rPr dirty="0"/>
              <a:t>All licenses approved for Free Cultural Works:</a:t>
            </a:r>
          </a:p>
          <a:p>
            <a:pPr marL="0" lvl="3" indent="624078" defTabSz="751205">
              <a:spcBef>
                <a:spcPts val="5300"/>
              </a:spcBef>
              <a:buSzTx/>
              <a:buNone/>
              <a:defRPr sz="4732"/>
            </a:pPr>
            <a:r>
              <a:rPr dirty="0"/>
              <a:t>https://creativecommons.org/freeworks/</a:t>
            </a:r>
            <a:endParaRPr dirty="0">
              <a:hlinkClick r:id="rId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Screen Shot 2016-03-22 at 4.28.24 P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07752" y="73159"/>
            <a:ext cx="21368496" cy="1438473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OPenn by the numbers</a:t>
            </a:r>
          </a:p>
        </p:txBody>
      </p:sp>
      <p:sp>
        <p:nvSpPr>
          <p:cNvPr id="137" name="Shape 13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OPenn by the numbers</a:t>
            </a:r>
          </a:p>
        </p:txBody>
      </p:sp>
      <p:sp>
        <p:nvSpPr>
          <p:cNvPr id="137" name="Shape 13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dirty="0"/>
              <a:t>18 </a:t>
            </a:r>
            <a:r>
              <a:rPr dirty="0" smtClean="0"/>
              <a:t>TB</a:t>
            </a:r>
          </a:p>
          <a:p>
            <a:pPr marL="0" indent="0">
              <a:buSzTx/>
              <a:buNone/>
            </a:pPr>
            <a:endParaRPr lang="en-US" dirty="0"/>
          </a:p>
          <a:p>
            <a:pPr marL="0" indent="0">
              <a:buSzTx/>
              <a:buNone/>
            </a:pPr>
            <a:endParaRPr lang="en-US" dirty="0" smtClean="0"/>
          </a:p>
          <a:p>
            <a:pPr marL="0" indent="0">
              <a:buSzTx/>
              <a:buNone/>
            </a:pPr>
            <a:endParaRPr dirty="0" smtClean="0"/>
          </a:p>
        </p:txBody>
      </p:sp>
    </p:spTree>
    <p:extLst>
      <p:ext uri="{BB962C8B-B14F-4D97-AF65-F5344CB8AC3E}">
        <p14:creationId xmlns:p14="http://schemas.microsoft.com/office/powerpoint/2010/main" val="532670688"/>
      </p:ext>
    </p:extLst>
  </p:cSld>
  <p:clrMapOvr>
    <a:masterClrMapping/>
  </p:clrMapOvr>
  <p:transition spd="slow"/>
  <p:timing>
    <p:tnLst>
      <p:par>
        <p:cTn id="1" dur="indefinite" restart="never" fill="hold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OPenn by the numbers</a:t>
            </a:r>
          </a:p>
        </p:txBody>
      </p:sp>
      <p:sp>
        <p:nvSpPr>
          <p:cNvPr id="137" name="Shape 13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dirty="0"/>
              <a:t>18 </a:t>
            </a:r>
            <a:r>
              <a:rPr dirty="0" smtClean="0"/>
              <a:t>TB</a:t>
            </a:r>
            <a:endParaRPr dirty="0"/>
          </a:p>
          <a:p>
            <a:pPr marL="0" indent="0">
              <a:buSzTx/>
              <a:buNone/>
            </a:pPr>
            <a:r>
              <a:rPr dirty="0"/>
              <a:t>1677 </a:t>
            </a:r>
            <a:r>
              <a:rPr dirty="0" smtClean="0"/>
              <a:t>documents</a:t>
            </a:r>
            <a:endParaRPr lang="en-US" dirty="0" smtClean="0"/>
          </a:p>
          <a:p>
            <a:pPr marL="0" indent="0">
              <a:buSzTx/>
              <a:buNone/>
            </a:pPr>
            <a:endParaRPr lang="en-US" dirty="0"/>
          </a:p>
          <a:p>
            <a:pPr marL="0" indent="0">
              <a:buSzTx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92067917"/>
      </p:ext>
    </p:extLst>
  </p:cSld>
  <p:clrMapOvr>
    <a:masterClrMapping/>
  </p:clrMapOvr>
  <p:transition spd="slow"/>
  <p:timing>
    <p:tnLst>
      <p:par>
        <p:cTn id="1" dur="indefinite" restart="never" fill="hold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319</Words>
  <Application>Microsoft Office PowerPoint</Application>
  <PresentationFormat>Custom</PresentationFormat>
  <Paragraphs>81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Helvetica Light</vt:lpstr>
      <vt:lpstr>Helvetica Neue</vt:lpstr>
      <vt:lpstr>Black</vt:lpstr>
      <vt:lpstr>U. Penn Libraries: OPenn</vt:lpstr>
      <vt:lpstr>OPenn philosophy</vt:lpstr>
      <vt:lpstr>No mediation</vt:lpstr>
      <vt:lpstr>No technical hurdle</vt:lpstr>
      <vt:lpstr>No legal hurdle</vt:lpstr>
      <vt:lpstr>PowerPoint Presentation</vt:lpstr>
      <vt:lpstr>OPenn by the numbers</vt:lpstr>
      <vt:lpstr>OPenn by the numbers</vt:lpstr>
      <vt:lpstr>OPenn by the numbers</vt:lpstr>
      <vt:lpstr>OPenn by the numbers</vt:lpstr>
      <vt:lpstr>OPenn by the numbers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OPenn: ReadMe.html</vt:lpstr>
      <vt:lpstr>PowerPoint Presentation</vt:lpstr>
      <vt:lpstr>OPenn: TechnicalReadMe.html</vt:lpstr>
      <vt:lpstr>PowerPoint Presentation</vt:lpstr>
      <vt:lpstr>Collections page</vt:lpstr>
      <vt:lpstr>Things to do with OPenn data</vt:lpstr>
      <vt:lpstr>http://openn.library.upenn.edu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U. Penn Libraries: OPenn</dc:title>
  <dc:creator>Doug Emery</dc:creator>
  <cp:lastModifiedBy>Confer,Patrick</cp:lastModifiedBy>
  <cp:revision>6</cp:revision>
  <dcterms:modified xsi:type="dcterms:W3CDTF">2016-04-01T23:17:14Z</dcterms:modified>
</cp:coreProperties>
</file>