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258" r:id="rId3"/>
    <p:sldId id="260" r:id="rId4"/>
    <p:sldId id="261" r:id="rId5"/>
    <p:sldId id="257" r:id="rId6"/>
    <p:sldId id="259" r:id="rId7"/>
    <p:sldId id="263" r:id="rId8"/>
    <p:sldId id="266" r:id="rId9"/>
    <p:sldId id="267" r:id="rId10"/>
    <p:sldId id="264" r:id="rId11"/>
    <p:sldId id="275" r:id="rId12"/>
    <p:sldId id="268" r:id="rId13"/>
    <p:sldId id="274" r:id="rId14"/>
    <p:sldId id="269" r:id="rId15"/>
    <p:sldId id="276" r:id="rId16"/>
    <p:sldId id="277" r:id="rId17"/>
    <p:sldId id="278" r:id="rId18"/>
    <p:sldId id="279" r:id="rId19"/>
    <p:sldId id="280" r:id="rId20"/>
    <p:sldId id="281" r:id="rId21"/>
    <p:sldId id="273" r:id="rId22"/>
    <p:sldId id="282" r:id="rId23"/>
    <p:sldId id="283" r:id="rId24"/>
    <p:sldId id="284" r:id="rId25"/>
    <p:sldId id="289" r:id="rId26"/>
    <p:sldId id="288" r:id="rId27"/>
    <p:sldId id="290" r:id="rId28"/>
    <p:sldId id="265" r:id="rId29"/>
    <p:sldId id="292" r:id="rId30"/>
    <p:sldId id="291" r:id="rId31"/>
    <p:sldId id="272" r:id="rId32"/>
    <p:sldId id="271" r:id="rId33"/>
    <p:sldId id="270" r:id="rId34"/>
    <p:sldId id="262" r:id="rId3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FF"/>
    <a:srgbClr val="00205B"/>
    <a:srgbClr val="EA71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830" autoAdjust="0"/>
    <p:restoredTop sz="94660"/>
  </p:normalViewPr>
  <p:slideViewPr>
    <p:cSldViewPr snapToObjects="1">
      <p:cViewPr varScale="1">
        <p:scale>
          <a:sx n="111" d="100"/>
          <a:sy n="111" d="100"/>
        </p:scale>
        <p:origin x="200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5CBA24-40A8-41AF-BEF9-D8C4E7514BC5}" type="datetimeFigureOut">
              <a:rPr lang="en-US" smtClean="0"/>
              <a:t>6/7/2016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6A0DEE-A6A4-4285-BAEB-03AAD1319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663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A0DEE-A6A4-4285-BAEB-03AAD13199C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401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A0DEE-A6A4-4285-BAEB-03AAD13199C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980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68425"/>
            <a:ext cx="6934200" cy="147002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E8772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124200"/>
            <a:ext cx="7010400" cy="1752600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rgbClr val="00205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304" y="6282563"/>
            <a:ext cx="2673096" cy="438912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49794"/>
            <a:ext cx="1066800" cy="271681"/>
          </a:xfrm>
          <a:prstGeom prst="rect">
            <a:avLst/>
          </a:prstGeom>
        </p:spPr>
        <p:txBody>
          <a:bodyPr/>
          <a:lstStyle>
            <a:lvl1pPr>
              <a:defRPr sz="1200" baseline="0">
                <a:solidFill>
                  <a:srgbClr val="00205B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altLang="en-US" smtClean="0"/>
              <a:t>8 June 2016</a:t>
            </a:r>
            <a:endParaRPr lang="en-US" alt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08726"/>
            <a:ext cx="3657600" cy="412750"/>
          </a:xfrm>
          <a:prstGeom prst="rect">
            <a:avLst/>
          </a:prstGeom>
        </p:spPr>
        <p:txBody>
          <a:bodyPr/>
          <a:lstStyle>
            <a:lvl1pPr>
              <a:defRPr sz="1200" baseline="0">
                <a:solidFill>
                  <a:srgbClr val="00205B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altLang="en-US" smtClean="0"/>
              <a:t>Linked Open Data For Digitized Special Collections t-cole3@illinois.edu </a:t>
            </a:r>
            <a:endParaRPr lang="en-US" alt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3581400" y="296212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>
                <a:solidFill>
                  <a:srgbClr val="00205B"/>
                </a:solidFill>
                <a:latin typeface="Georgia" panose="02040502050405020303" pitchFamily="18" charset="0"/>
              </a:rPr>
              <a:t>OCLC Works in Progress Webinar</a:t>
            </a:r>
            <a:endParaRPr lang="en-US" i="1" dirty="0">
              <a:solidFill>
                <a:srgbClr val="00205B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76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A712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205B"/>
                </a:solidFill>
              </a:defRPr>
            </a:lvl1pPr>
            <a:lvl2pPr>
              <a:defRPr>
                <a:solidFill>
                  <a:srgbClr val="00205B"/>
                </a:solidFill>
              </a:defRPr>
            </a:lvl2pPr>
            <a:lvl3pPr>
              <a:defRPr>
                <a:solidFill>
                  <a:srgbClr val="00205B"/>
                </a:solidFill>
              </a:defRPr>
            </a:lvl3pPr>
            <a:lvl4pPr>
              <a:defRPr>
                <a:solidFill>
                  <a:srgbClr val="00205B"/>
                </a:solidFill>
              </a:defRPr>
            </a:lvl4pPr>
            <a:lvl5pPr>
              <a:defRPr>
                <a:solidFill>
                  <a:srgbClr val="00205B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49794"/>
            <a:ext cx="1066800" cy="271681"/>
          </a:xfrm>
          <a:prstGeom prst="rect">
            <a:avLst/>
          </a:prstGeom>
        </p:spPr>
        <p:txBody>
          <a:bodyPr/>
          <a:lstStyle>
            <a:lvl1pPr>
              <a:defRPr sz="1200" baseline="0">
                <a:solidFill>
                  <a:srgbClr val="00205B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altLang="en-US" smtClean="0"/>
              <a:t>8 June 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08726"/>
            <a:ext cx="3657600" cy="412750"/>
          </a:xfrm>
          <a:prstGeom prst="rect">
            <a:avLst/>
          </a:prstGeom>
        </p:spPr>
        <p:txBody>
          <a:bodyPr/>
          <a:lstStyle>
            <a:lvl1pPr>
              <a:defRPr sz="1200" baseline="0">
                <a:solidFill>
                  <a:srgbClr val="00205B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altLang="en-US" smtClean="0"/>
              <a:t>Linked Open Data For Digitized Special Collections t-cole3@illinois.edu </a:t>
            </a:r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67600" y="6482653"/>
            <a:ext cx="1219200" cy="244475"/>
          </a:xfrm>
          <a:prstGeom prst="rect">
            <a:avLst/>
          </a:prstGeom>
        </p:spPr>
        <p:txBody>
          <a:bodyPr/>
          <a:lstStyle>
            <a:lvl1pPr>
              <a:defRPr sz="1200" b="0" i="0" kern="1000" spc="170" baseline="0">
                <a:solidFill>
                  <a:srgbClr val="00205B"/>
                </a:solidFill>
                <a:latin typeface="Adobe Garamond Pro" panose="02020502060506020403" pitchFamily="18" charset="0"/>
              </a:defRPr>
            </a:lvl1pPr>
          </a:lstStyle>
          <a:p>
            <a:r>
              <a:rPr lang="en-US" altLang="en-US" dirty="0" smtClean="0"/>
              <a:t>illinois.edu</a:t>
            </a:r>
            <a:endParaRPr lang="en-US" alt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94304" y="5974265"/>
            <a:ext cx="365792" cy="475529"/>
          </a:xfrm>
          <a:prstGeom prst="rect">
            <a:avLst/>
          </a:prstGeom>
        </p:spPr>
      </p:pic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5638800" y="6482653"/>
            <a:ext cx="1066800" cy="27168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r"/>
            <a:fld id="{D681DCB7-5E9D-4352-B6A7-C0C31AE0DA9E}" type="slidenum">
              <a:rPr lang="en-US" altLang="en-US" smtClean="0">
                <a:solidFill>
                  <a:srgbClr val="00205B"/>
                </a:solidFill>
              </a:rPr>
              <a:pPr algn="r"/>
              <a:t>‹#›</a:t>
            </a:fld>
            <a:endParaRPr lang="en-US" altLang="en-US" dirty="0">
              <a:solidFill>
                <a:srgbClr val="0020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030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49794"/>
            <a:ext cx="1066800" cy="271681"/>
          </a:xfrm>
          <a:prstGeom prst="rect">
            <a:avLst/>
          </a:prstGeom>
        </p:spPr>
        <p:txBody>
          <a:bodyPr/>
          <a:lstStyle>
            <a:lvl1pPr>
              <a:defRPr sz="1200" baseline="0">
                <a:solidFill>
                  <a:srgbClr val="00205B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altLang="en-US" smtClean="0"/>
              <a:t>8 June 2016</a:t>
            </a:r>
            <a:endParaRPr lang="en-US" alt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08726"/>
            <a:ext cx="3657600" cy="412750"/>
          </a:xfrm>
          <a:prstGeom prst="rect">
            <a:avLst/>
          </a:prstGeom>
        </p:spPr>
        <p:txBody>
          <a:bodyPr/>
          <a:lstStyle>
            <a:lvl1pPr>
              <a:defRPr sz="1200" baseline="0">
                <a:solidFill>
                  <a:srgbClr val="00205B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altLang="en-US" smtClean="0"/>
              <a:t>Linked Open Data For Digitized Special Collections t-cole3@illinois.edu </a:t>
            </a:r>
            <a:endParaRPr lang="en-US" altLang="en-US" dirty="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>
          <a:xfrm>
            <a:off x="5638800" y="6482653"/>
            <a:ext cx="1066800" cy="27168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r"/>
            <a:fld id="{D681DCB7-5E9D-4352-B6A7-C0C31AE0DA9E}" type="slidenum">
              <a:rPr lang="en-US" altLang="en-US" smtClean="0">
                <a:solidFill>
                  <a:srgbClr val="00205B"/>
                </a:solidFill>
              </a:rPr>
              <a:pPr algn="r"/>
              <a:t>‹#›</a:t>
            </a:fld>
            <a:endParaRPr lang="en-US" altLang="en-US" dirty="0">
              <a:solidFill>
                <a:srgbClr val="00205B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67600" y="6482653"/>
            <a:ext cx="1219200" cy="244475"/>
          </a:xfrm>
          <a:prstGeom prst="rect">
            <a:avLst/>
          </a:prstGeom>
        </p:spPr>
        <p:txBody>
          <a:bodyPr/>
          <a:lstStyle>
            <a:lvl1pPr>
              <a:defRPr sz="1200" b="0" i="0" kern="1000" spc="170" baseline="0">
                <a:solidFill>
                  <a:srgbClr val="00205B"/>
                </a:solidFill>
                <a:latin typeface="Adobe Garamond Pro" panose="02020502060506020403" pitchFamily="18" charset="0"/>
              </a:defRPr>
            </a:lvl1pPr>
          </a:lstStyle>
          <a:p>
            <a:r>
              <a:rPr lang="en-US" altLang="en-US" dirty="0" smtClean="0"/>
              <a:t>illinois.edu</a:t>
            </a:r>
            <a:endParaRPr lang="en-US" alt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94304" y="5974265"/>
            <a:ext cx="365792" cy="4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737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49794"/>
            <a:ext cx="1066800" cy="271681"/>
          </a:xfrm>
          <a:prstGeom prst="rect">
            <a:avLst/>
          </a:prstGeom>
        </p:spPr>
        <p:txBody>
          <a:bodyPr/>
          <a:lstStyle>
            <a:lvl1pPr>
              <a:defRPr sz="1200" baseline="0">
                <a:solidFill>
                  <a:srgbClr val="00205B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altLang="en-US" smtClean="0"/>
              <a:t>8 June 2016</a:t>
            </a:r>
            <a:endParaRPr lang="en-US" alt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21914"/>
            <a:ext cx="3657600" cy="412750"/>
          </a:xfrm>
          <a:prstGeom prst="rect">
            <a:avLst/>
          </a:prstGeom>
        </p:spPr>
        <p:txBody>
          <a:bodyPr/>
          <a:lstStyle>
            <a:lvl1pPr>
              <a:defRPr sz="1200" baseline="0">
                <a:solidFill>
                  <a:srgbClr val="00205B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altLang="en-US" smtClean="0"/>
              <a:t>Linked Open Data For Digitized Special Collections t-cole3@illinois.edu </a:t>
            </a:r>
            <a:endParaRPr lang="en-US" altLang="en-US" dirty="0"/>
          </a:p>
        </p:txBody>
      </p:sp>
      <p:sp>
        <p:nvSpPr>
          <p:cNvPr id="11" name="Date Placeholder 3"/>
          <p:cNvSpPr txBox="1">
            <a:spLocks/>
          </p:cNvSpPr>
          <p:nvPr userDrawn="1"/>
        </p:nvSpPr>
        <p:spPr>
          <a:xfrm>
            <a:off x="5638800" y="6482653"/>
            <a:ext cx="1066800" cy="27168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r"/>
            <a:fld id="{D681DCB7-5E9D-4352-B6A7-C0C31AE0DA9E}" type="slidenum">
              <a:rPr lang="en-US" altLang="en-US" smtClean="0">
                <a:solidFill>
                  <a:srgbClr val="00205B"/>
                </a:solidFill>
              </a:rPr>
              <a:pPr algn="r"/>
              <a:t>‹#›</a:t>
            </a:fld>
            <a:endParaRPr lang="en-US" altLang="en-US" dirty="0">
              <a:solidFill>
                <a:srgbClr val="00205B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67600" y="6482653"/>
            <a:ext cx="1219200" cy="244475"/>
          </a:xfrm>
          <a:prstGeom prst="rect">
            <a:avLst/>
          </a:prstGeom>
        </p:spPr>
        <p:txBody>
          <a:bodyPr/>
          <a:lstStyle>
            <a:lvl1pPr>
              <a:defRPr sz="1200" b="0" i="0" kern="1000" spc="170" baseline="0">
                <a:solidFill>
                  <a:srgbClr val="00205B"/>
                </a:solidFill>
                <a:latin typeface="Adobe Garamond Pro" panose="02020502060506020403" pitchFamily="18" charset="0"/>
              </a:defRPr>
            </a:lvl1pPr>
          </a:lstStyle>
          <a:p>
            <a:r>
              <a:rPr lang="en-US" altLang="en-US" dirty="0" smtClean="0"/>
              <a:t>illinois.edu</a:t>
            </a:r>
            <a:endParaRPr lang="en-US" alt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94304" y="5974265"/>
            <a:ext cx="365792" cy="4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105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49794"/>
            <a:ext cx="1066800" cy="271681"/>
          </a:xfrm>
          <a:prstGeom prst="rect">
            <a:avLst/>
          </a:prstGeom>
        </p:spPr>
        <p:txBody>
          <a:bodyPr/>
          <a:lstStyle>
            <a:lvl1pPr>
              <a:defRPr sz="1200" baseline="0">
                <a:solidFill>
                  <a:srgbClr val="00205B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altLang="en-US" smtClean="0"/>
              <a:t>8 June 2016</a:t>
            </a:r>
            <a:endParaRPr lang="en-US" alt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08726"/>
            <a:ext cx="3657600" cy="412750"/>
          </a:xfrm>
          <a:prstGeom prst="rect">
            <a:avLst/>
          </a:prstGeom>
        </p:spPr>
        <p:txBody>
          <a:bodyPr/>
          <a:lstStyle>
            <a:lvl1pPr>
              <a:defRPr sz="1200" baseline="0">
                <a:solidFill>
                  <a:srgbClr val="00205B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altLang="en-US" smtClean="0"/>
              <a:t>Linked Open Data For Digitized Special Collections t-cole3@illinois.edu </a:t>
            </a:r>
            <a:endParaRPr lang="en-US" altLang="en-US" dirty="0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5638800" y="6482653"/>
            <a:ext cx="1066800" cy="27168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r"/>
            <a:fld id="{D681DCB7-5E9D-4352-B6A7-C0C31AE0DA9E}" type="slidenum">
              <a:rPr lang="en-US" altLang="en-US" smtClean="0">
                <a:solidFill>
                  <a:srgbClr val="00205B"/>
                </a:solidFill>
              </a:rPr>
              <a:pPr algn="r"/>
              <a:t>‹#›</a:t>
            </a:fld>
            <a:endParaRPr lang="en-US" altLang="en-US" dirty="0">
              <a:solidFill>
                <a:srgbClr val="00205B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67600" y="6482653"/>
            <a:ext cx="1219200" cy="244475"/>
          </a:xfrm>
          <a:prstGeom prst="rect">
            <a:avLst/>
          </a:prstGeom>
        </p:spPr>
        <p:txBody>
          <a:bodyPr/>
          <a:lstStyle>
            <a:lvl1pPr>
              <a:defRPr sz="1200" b="0" i="0" kern="1000" spc="170" baseline="0">
                <a:solidFill>
                  <a:srgbClr val="00205B"/>
                </a:solidFill>
                <a:latin typeface="Adobe Garamond Pro" panose="02020502060506020403" pitchFamily="18" charset="0"/>
              </a:defRPr>
            </a:lvl1pPr>
          </a:lstStyle>
          <a:p>
            <a:r>
              <a:rPr lang="en-US" altLang="en-US" dirty="0" smtClean="0"/>
              <a:t>illinois.edu</a:t>
            </a:r>
            <a:endParaRPr lang="en-US" alt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94304" y="5974265"/>
            <a:ext cx="365792" cy="4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750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49794"/>
            <a:ext cx="1066800" cy="271681"/>
          </a:xfrm>
          <a:prstGeom prst="rect">
            <a:avLst/>
          </a:prstGeom>
        </p:spPr>
        <p:txBody>
          <a:bodyPr/>
          <a:lstStyle>
            <a:lvl1pPr>
              <a:defRPr sz="1200" baseline="0">
                <a:solidFill>
                  <a:srgbClr val="00205B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altLang="en-US" smtClean="0"/>
              <a:t>8 June 2016</a:t>
            </a:r>
            <a:endParaRPr lang="en-US" alt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08726"/>
            <a:ext cx="3657600" cy="412750"/>
          </a:xfrm>
          <a:prstGeom prst="rect">
            <a:avLst/>
          </a:prstGeom>
        </p:spPr>
        <p:txBody>
          <a:bodyPr/>
          <a:lstStyle>
            <a:lvl1pPr>
              <a:defRPr sz="1200" baseline="0">
                <a:solidFill>
                  <a:srgbClr val="00205B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altLang="en-US" smtClean="0"/>
              <a:t>Linked Open Data For Digitized Special Collections t-cole3@illinois.edu </a:t>
            </a:r>
            <a:endParaRPr lang="en-US" altLang="en-US" dirty="0"/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5638800" y="6482653"/>
            <a:ext cx="1066800" cy="27168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r"/>
            <a:endParaRPr lang="en-US" altLang="en-US" dirty="0">
              <a:solidFill>
                <a:srgbClr val="00205B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67600" y="6482653"/>
            <a:ext cx="1219200" cy="244475"/>
          </a:xfrm>
          <a:prstGeom prst="rect">
            <a:avLst/>
          </a:prstGeom>
        </p:spPr>
        <p:txBody>
          <a:bodyPr/>
          <a:lstStyle>
            <a:lvl1pPr>
              <a:defRPr sz="1200" b="0" i="0" kern="1000" spc="170" baseline="0">
                <a:solidFill>
                  <a:srgbClr val="00205B"/>
                </a:solidFill>
                <a:latin typeface="Adobe Garamond Pro" panose="02020502060506020403" pitchFamily="18" charset="0"/>
              </a:defRPr>
            </a:lvl1pPr>
          </a:lstStyle>
          <a:p>
            <a:r>
              <a:rPr lang="en-US" altLang="en-US" dirty="0" smtClean="0"/>
              <a:t>illinois.edu</a:t>
            </a:r>
            <a:endParaRPr lang="en-US" alt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94304" y="5974265"/>
            <a:ext cx="365792" cy="475529"/>
          </a:xfrm>
          <a:prstGeom prst="rect">
            <a:avLst/>
          </a:prstGeom>
        </p:spPr>
      </p:pic>
      <p:sp>
        <p:nvSpPr>
          <p:cNvPr id="11" name="Date Placeholder 3"/>
          <p:cNvSpPr txBox="1">
            <a:spLocks/>
          </p:cNvSpPr>
          <p:nvPr userDrawn="1"/>
        </p:nvSpPr>
        <p:spPr>
          <a:xfrm>
            <a:off x="5791200" y="6449793"/>
            <a:ext cx="1066800" cy="27168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r"/>
            <a:fld id="{D681DCB7-5E9D-4352-B6A7-C0C31AE0DA9E}" type="slidenum">
              <a:rPr lang="en-US" altLang="en-US" smtClean="0">
                <a:solidFill>
                  <a:srgbClr val="00205B"/>
                </a:solidFill>
              </a:rPr>
              <a:pPr algn="r"/>
              <a:t>‹#›</a:t>
            </a:fld>
            <a:endParaRPr lang="en-US" altLang="en-US" dirty="0">
              <a:solidFill>
                <a:srgbClr val="0020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651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49794"/>
            <a:ext cx="1066800" cy="271681"/>
          </a:xfrm>
          <a:prstGeom prst="rect">
            <a:avLst/>
          </a:prstGeom>
        </p:spPr>
        <p:txBody>
          <a:bodyPr/>
          <a:lstStyle>
            <a:lvl1pPr>
              <a:defRPr sz="1200" baseline="0">
                <a:solidFill>
                  <a:srgbClr val="00205B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altLang="en-US" smtClean="0"/>
              <a:t>8 June 2016</a:t>
            </a:r>
            <a:endParaRPr lang="en-US" alt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08726"/>
            <a:ext cx="3657600" cy="412750"/>
          </a:xfrm>
          <a:prstGeom prst="rect">
            <a:avLst/>
          </a:prstGeom>
        </p:spPr>
        <p:txBody>
          <a:bodyPr/>
          <a:lstStyle>
            <a:lvl1pPr>
              <a:defRPr sz="1200" baseline="0">
                <a:solidFill>
                  <a:srgbClr val="00205B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altLang="en-US" smtClean="0"/>
              <a:t>Linked Open Data For Digitized Special Collections t-cole3@illinois.edu </a:t>
            </a:r>
            <a:endParaRPr lang="en-US" altLang="en-US" dirty="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>
          <a:xfrm>
            <a:off x="5638800" y="6450869"/>
            <a:ext cx="1066800" cy="27168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r"/>
            <a:fld id="{D681DCB7-5E9D-4352-B6A7-C0C31AE0DA9E}" type="slidenum">
              <a:rPr lang="en-US" altLang="en-US" smtClean="0">
                <a:solidFill>
                  <a:srgbClr val="00205B"/>
                </a:solidFill>
              </a:rPr>
              <a:pPr algn="r"/>
              <a:t>‹#›</a:t>
            </a:fld>
            <a:endParaRPr lang="en-US" altLang="en-US" dirty="0">
              <a:solidFill>
                <a:srgbClr val="00205B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67600" y="6482653"/>
            <a:ext cx="1219200" cy="244475"/>
          </a:xfrm>
          <a:prstGeom prst="rect">
            <a:avLst/>
          </a:prstGeom>
        </p:spPr>
        <p:txBody>
          <a:bodyPr/>
          <a:lstStyle>
            <a:lvl1pPr>
              <a:defRPr sz="1200" b="0" i="0" kern="1000" spc="170" baseline="0">
                <a:solidFill>
                  <a:srgbClr val="00205B"/>
                </a:solidFill>
                <a:latin typeface="Adobe Garamond Pro" panose="02020502060506020403" pitchFamily="18" charset="0"/>
              </a:defRPr>
            </a:lvl1pPr>
          </a:lstStyle>
          <a:p>
            <a:r>
              <a:rPr lang="en-US" altLang="en-US" dirty="0" smtClean="0"/>
              <a:t>illinois.edu</a:t>
            </a:r>
            <a:endParaRPr lang="en-US" alt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94304" y="5974265"/>
            <a:ext cx="365792" cy="4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741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9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2" r:id="rId2"/>
    <p:sldLayoutId id="2147483662" r:id="rId3"/>
    <p:sldLayoutId id="2147483663" r:id="rId4"/>
    <p:sldLayoutId id="2147483665" r:id="rId5"/>
    <p:sldLayoutId id="2147483666" r:id="rId6"/>
    <p:sldLayoutId id="2147483667" r:id="rId7"/>
    <p:sldLayoutId id="2147483670" r:id="rId8"/>
  </p:sldLayoutIdLst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 baseline="0">
          <a:solidFill>
            <a:srgbClr val="EA7125"/>
          </a:solidFill>
          <a:latin typeface="Georgia"/>
          <a:ea typeface="ＭＳ Ｐゴシック" panose="020B0600070205080204" pitchFamily="34" charset="-128"/>
          <a:cs typeface="Georgia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anose="02040502050405020303" pitchFamily="18" charset="0"/>
          <a:ea typeface="ＭＳ Ｐゴシック" panose="020B0600070205080204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anose="02040502050405020303" pitchFamily="18" charset="0"/>
          <a:ea typeface="ＭＳ Ｐゴシック" panose="020B0600070205080204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anose="02040502050405020303" pitchFamily="18" charset="0"/>
          <a:ea typeface="ＭＳ Ｐゴシック" panose="020B0600070205080204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anose="02040502050405020303" pitchFamily="18" charset="0"/>
          <a:ea typeface="ＭＳ Ｐゴシック" panose="020B0600070205080204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anose="02040502050405020303" pitchFamily="18" charset="0"/>
          <a:ea typeface="ＭＳ Ｐゴシック" panose="020B0600070205080204" pitchFamily="34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anose="02040502050405020303" pitchFamily="18" charset="0"/>
          <a:ea typeface="ＭＳ Ｐゴシック" panose="020B0600070205080204" pitchFamily="34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anose="02040502050405020303" pitchFamily="18" charset="0"/>
          <a:ea typeface="ＭＳ Ｐゴシック" panose="020B0600070205080204" pitchFamily="34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anose="02040502050405020303" pitchFamily="18" charset="0"/>
          <a:ea typeface="ＭＳ Ｐゴシック" panose="020B0600070205080204" pitchFamily="34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Georgia"/>
          <a:ea typeface="ＭＳ Ｐゴシック" panose="020B0600070205080204" pitchFamily="34" charset="-128"/>
          <a:cs typeface="Georgia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Georgia"/>
          <a:ea typeface="ＭＳ Ｐゴシック" panose="020B0600070205080204" pitchFamily="34" charset="-128"/>
          <a:cs typeface="Georgia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/>
          <a:ea typeface="ＭＳ Ｐゴシック" panose="020B0600070205080204" pitchFamily="34" charset="-128"/>
          <a:cs typeface="Georgia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Georgia"/>
          <a:ea typeface="ＭＳ Ｐゴシック" panose="020B0600070205080204" pitchFamily="34" charset="-128"/>
          <a:cs typeface="Georgia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Georgia"/>
          <a:ea typeface="ＭＳ Ｐゴシック" panose="020B0600070205080204" pitchFamily="34" charset="-128"/>
          <a:cs typeface="Georg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han3@Illinois.edu" TargetMode="External"/><Relationship Id="rId2" Type="http://schemas.openxmlformats.org/officeDocument/2006/relationships/hyperlink" Target="mailto:t-cole3@Illinois.edu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jjett2@Illinois.edu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://publish.illinois.edu/linkedspcollections/" TargetMode="External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hyperlink" Target="mailto:t-cole3@Illinois.edu" TargetMode="External"/><Relationship Id="rId4" Type="http://schemas.openxmlformats.org/officeDocument/2006/relationships/hyperlink" Target="mailto:rdubnic2@illinois.edu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219201"/>
            <a:ext cx="6934200" cy="12191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Linked Open Data for </a:t>
            </a:r>
            <a:br>
              <a:rPr lang="en-US" dirty="0" smtClean="0"/>
            </a:br>
            <a:r>
              <a:rPr lang="en-US" dirty="0" smtClean="0"/>
              <a:t>Digitized Special Collections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505200"/>
            <a:ext cx="7010400" cy="2362200"/>
          </a:xfrm>
        </p:spPr>
        <p:txBody>
          <a:bodyPr>
            <a:normAutofit/>
          </a:bodyPr>
          <a:lstStyle/>
          <a:p>
            <a:r>
              <a:rPr lang="en-US" dirty="0" smtClean="0"/>
              <a:t>Timothy W. Cole (</a:t>
            </a:r>
            <a:r>
              <a:rPr lang="en-US" dirty="0" smtClean="0">
                <a:hlinkClick r:id="rId2"/>
              </a:rPr>
              <a:t>t-cole3@Illinois.edu</a:t>
            </a:r>
            <a:r>
              <a:rPr lang="en-US" dirty="0" smtClean="0"/>
              <a:t>) </a:t>
            </a:r>
          </a:p>
          <a:p>
            <a:r>
              <a:rPr lang="en-US" dirty="0" smtClean="0"/>
              <a:t>Myung-Ja K. Han (</a:t>
            </a:r>
            <a:r>
              <a:rPr lang="en-US" dirty="0" smtClean="0">
                <a:hlinkClick r:id="rId3"/>
              </a:rPr>
              <a:t>mhan3@Illinois.edu</a:t>
            </a:r>
            <a:r>
              <a:rPr lang="en-US" dirty="0" smtClean="0"/>
              <a:t>)</a:t>
            </a:r>
          </a:p>
          <a:p>
            <a:r>
              <a:rPr lang="en-US" dirty="0" smtClean="0"/>
              <a:t>Jacob Jett (</a:t>
            </a:r>
            <a:r>
              <a:rPr lang="en-US" dirty="0" smtClean="0">
                <a:hlinkClick r:id="rId4"/>
              </a:rPr>
              <a:t>jjett2@Illinois.edu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sz="1800" dirty="0" smtClean="0"/>
              <a:t>8 June 2016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01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Deep Dive: </a:t>
            </a:r>
          </a:p>
          <a:p>
            <a:pPr marL="0" indent="0" algn="ctr">
              <a:buNone/>
            </a:pPr>
            <a:r>
              <a:rPr lang="en-US" dirty="0" smtClean="0"/>
              <a:t>Mapping Motley Collection </a:t>
            </a:r>
            <a:r>
              <a:rPr lang="en-US" dirty="0" err="1" smtClean="0"/>
              <a:t>CONTENTdm</a:t>
            </a:r>
            <a:r>
              <a:rPr lang="en-US" dirty="0" smtClean="0"/>
              <a:t> </a:t>
            </a:r>
          </a:p>
          <a:p>
            <a:pPr marL="0" indent="0" algn="ctr">
              <a:buNone/>
            </a:pPr>
            <a:r>
              <a:rPr lang="en-US" dirty="0"/>
              <a:t>m</a:t>
            </a:r>
            <a:r>
              <a:rPr lang="en-US" dirty="0" smtClean="0"/>
              <a:t>etadata to schema.org Linked Open Data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MJ Han</a:t>
            </a:r>
          </a:p>
          <a:p>
            <a:pPr marL="0" indent="0" algn="ctr">
              <a:buNone/>
            </a:pPr>
            <a:r>
              <a:rPr lang="en-US" dirty="0" smtClean="0"/>
              <a:t>Jacob Jett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8 June 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Linked Open Data For Digitized Special Collections t-cole3@illinois.edu 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en-US" smtClean="0"/>
              <a:t>illinois.edu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9033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Central Design Principles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Linking Metadata to the Web</a:t>
            </a:r>
          </a:p>
          <a:p>
            <a:pPr lvl="1"/>
            <a:r>
              <a:rPr lang="en-US" sz="1600" dirty="0"/>
              <a:t>Migration of flat customized Dublin Core to RDF-based standards</a:t>
            </a:r>
          </a:p>
          <a:p>
            <a:pPr lvl="1"/>
            <a:r>
              <a:rPr lang="en-US" sz="1600" dirty="0"/>
              <a:t>Selection of schema.org vocabulary</a:t>
            </a:r>
          </a:p>
          <a:p>
            <a:pPr lvl="2"/>
            <a:r>
              <a:rPr lang="en-US" sz="1400" dirty="0"/>
              <a:t>Already being used by </a:t>
            </a:r>
            <a:r>
              <a:rPr lang="en-US" sz="1400" dirty="0" smtClean="0"/>
              <a:t>OCLC and </a:t>
            </a:r>
            <a:r>
              <a:rPr lang="en-US" sz="1400" dirty="0"/>
              <a:t>web search </a:t>
            </a:r>
            <a:r>
              <a:rPr lang="en-US" sz="1400" dirty="0" smtClean="0"/>
              <a:t>engines</a:t>
            </a:r>
            <a:endParaRPr lang="en-US" sz="1400" dirty="0"/>
          </a:p>
          <a:p>
            <a:pPr lvl="2"/>
            <a:r>
              <a:rPr lang="en-US" sz="1400" dirty="0"/>
              <a:t>Expressive enough to preserve existing metadata</a:t>
            </a:r>
          </a:p>
          <a:p>
            <a:pPr lvl="1"/>
            <a:r>
              <a:rPr lang="en-US" sz="1600" dirty="0"/>
              <a:t>Transformation of strings into URIs</a:t>
            </a:r>
          </a:p>
          <a:p>
            <a:pPr lvl="2"/>
            <a:r>
              <a:rPr lang="en-US" sz="1400" dirty="0"/>
              <a:t>VIAF identifiers for people and organizations</a:t>
            </a:r>
          </a:p>
          <a:p>
            <a:pPr lvl="2"/>
            <a:r>
              <a:rPr lang="en-US" sz="1400" dirty="0"/>
              <a:t>Library of Congress geo-identifiers for places</a:t>
            </a:r>
          </a:p>
          <a:p>
            <a:pPr lvl="2"/>
            <a:r>
              <a:rPr lang="en-US" sz="1400" dirty="0"/>
              <a:t>LCSH SKOS concepts </a:t>
            </a:r>
          </a:p>
          <a:p>
            <a:pPr lvl="2"/>
            <a:r>
              <a:rPr lang="en-US" sz="1400" dirty="0"/>
              <a:t>Getty ATT Linked Open Data Vocabularies</a:t>
            </a:r>
          </a:p>
          <a:p>
            <a:pPr>
              <a:spcBef>
                <a:spcPts val="1800"/>
              </a:spcBef>
            </a:pPr>
            <a:r>
              <a:rPr lang="en-US" sz="1800" dirty="0"/>
              <a:t>Exercising Good Linked Data Practices</a:t>
            </a:r>
          </a:p>
          <a:p>
            <a:pPr lvl="1"/>
            <a:r>
              <a:rPr lang="en-US" sz="1800" dirty="0" smtClean="0"/>
              <a:t>Disambiguate the entities described in the Dublin Core record</a:t>
            </a:r>
            <a:endParaRPr lang="en-US" sz="1800" dirty="0"/>
          </a:p>
          <a:p>
            <a:pPr lvl="1"/>
            <a:r>
              <a:rPr lang="en-US" sz="1800" dirty="0" smtClean="0"/>
              <a:t>Facilitate </a:t>
            </a:r>
            <a:r>
              <a:rPr lang="en-US" sz="1800" dirty="0"/>
              <a:t>reuse of metadata in </a:t>
            </a:r>
            <a:r>
              <a:rPr lang="en-US" sz="1800" dirty="0" smtClean="0"/>
              <a:t>outside contexts</a:t>
            </a:r>
            <a:endParaRPr lang="en-US" sz="1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8 June 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Linked Open Data For Digitized Special Collections t-cole3@illinois.edu 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en-US" smtClean="0"/>
              <a:t>illinois.edu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8189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8 June 2016</a:t>
            </a:r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Linked Open Data For Digitized Special Collections t-cole3@illinois.edu 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en-US" smtClean="0"/>
              <a:t>illinois.edu</a:t>
            </a:r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36551"/>
            <a:ext cx="8239760" cy="514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63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8 June 2016</a:t>
            </a:r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Linked Open Data For Digitized Special Collections t-cole3@illinois.edu 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en-US" smtClean="0"/>
              <a:t>illinois.edu</a:t>
            </a:r>
            <a:endParaRPr lang="en-US" alt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70448" y="972827"/>
            <a:ext cx="3249761" cy="42195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98" y="1244618"/>
            <a:ext cx="1018007" cy="134335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070931" y="76200"/>
            <a:ext cx="4850532" cy="57149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Elbow Connector 7"/>
          <p:cNvCxnSpPr>
            <a:stCxn id="9" idx="3"/>
            <a:endCxn id="15" idx="1"/>
          </p:cNvCxnSpPr>
          <p:nvPr/>
        </p:nvCxnSpPr>
        <p:spPr>
          <a:xfrm flipV="1">
            <a:off x="2596574" y="2961833"/>
            <a:ext cx="3187781" cy="43043"/>
          </a:xfrm>
          <a:prstGeom prst="bentConnector3">
            <a:avLst>
              <a:gd name="adj1" fmla="val 36658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4" descr="http://passiton.cft.org.uk/wp-content/uploads/2015/07/Production-photograph-The-Unknown-Soldier-and-his-Wife-Michael-Burrell-Clive-Revill-Mark-Kingston-Photographer-John-Timbers-WSRO-Dimensions-unknown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08" y="2329043"/>
            <a:ext cx="1700966" cy="135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i.gr-assets.com/images/S/photo.goodreads.com/books/1260372983i/7294952._UY200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356" y="3433980"/>
            <a:ext cx="913353" cy="1353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62516" y="315600"/>
            <a:ext cx="31394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What the </a:t>
            </a:r>
            <a:r>
              <a:rPr lang="en-US" sz="1600" dirty="0" err="1" smtClean="0"/>
              <a:t>CONTENTdm</a:t>
            </a:r>
            <a:r>
              <a:rPr lang="en-US" sz="1600" dirty="0" smtClean="0"/>
              <a:t> metadata actually describes</a:t>
            </a:r>
            <a:endParaRPr lang="en-US" sz="1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994" y="421017"/>
            <a:ext cx="1018007" cy="13433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074229" y="403095"/>
            <a:ext cx="2713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Costume design by Motley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4" name="Elbow Connector 13"/>
          <p:cNvCxnSpPr>
            <a:stCxn id="6" idx="3"/>
            <a:endCxn id="12" idx="1"/>
          </p:cNvCxnSpPr>
          <p:nvPr/>
        </p:nvCxnSpPr>
        <p:spPr>
          <a:xfrm flipV="1">
            <a:off x="1627305" y="1092692"/>
            <a:ext cx="3430689" cy="823601"/>
          </a:xfrm>
          <a:prstGeom prst="bentConnector3">
            <a:avLst>
              <a:gd name="adj1" fmla="val 61984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4" descr="http://passiton.cft.org.uk/wp-content/uploads/2015/07/Production-photograph-The-Unknown-Soldier-and-his-Wife-Michael-Burrell-Clive-Revill-Mark-Kingston-Photographer-John-Timbers-WSRO-Dimensions-unknown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355" y="2286000"/>
            <a:ext cx="1700966" cy="135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i.gr-assets.com/images/S/photo.goodreads.com/books/1260372983i/7294952._UY200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06" y="3786273"/>
            <a:ext cx="913353" cy="1353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442001" y="1935100"/>
            <a:ext cx="2625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Stage production directed by John Dexter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73254" y="5127547"/>
            <a:ext cx="2435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Play by Peter Ustinov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9" name="Elbow Connector 18"/>
          <p:cNvCxnSpPr>
            <a:stCxn id="10" idx="3"/>
            <a:endCxn id="16" idx="1"/>
          </p:cNvCxnSpPr>
          <p:nvPr/>
        </p:nvCxnSpPr>
        <p:spPr>
          <a:xfrm>
            <a:off x="3119709" y="4110538"/>
            <a:ext cx="1739597" cy="352293"/>
          </a:xfrm>
          <a:prstGeom prst="bentConnector3">
            <a:avLst>
              <a:gd name="adj1" fmla="val 37368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496197" y="4113436"/>
            <a:ext cx="26088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Linked Data Descriptions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37676" y="3875069"/>
            <a:ext cx="1848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Costume design by Motley?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36" name="Elbow Connector 35"/>
          <p:cNvCxnSpPr>
            <a:stCxn id="34" idx="1"/>
            <a:endCxn id="6" idx="1"/>
          </p:cNvCxnSpPr>
          <p:nvPr/>
        </p:nvCxnSpPr>
        <p:spPr>
          <a:xfrm rot="10800000" flipH="1">
            <a:off x="337676" y="1916293"/>
            <a:ext cx="271622" cy="2281942"/>
          </a:xfrm>
          <a:prstGeom prst="bentConnector3">
            <a:avLst>
              <a:gd name="adj1" fmla="val -34578"/>
            </a:avLst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013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8 June 2016</a:t>
            </a:r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Linked Open Data For Digitized Special Collections t-cole3@illinois.edu 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en-US" smtClean="0"/>
              <a:t>illinois.edu</a:t>
            </a:r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81000"/>
            <a:ext cx="8229600" cy="51435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57200" y="5715000"/>
            <a:ext cx="6553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Notes field analyzed and </a:t>
            </a:r>
            <a:r>
              <a:rPr lang="en-US" dirty="0" err="1" smtClean="0"/>
              <a:t>RDFa</a:t>
            </a:r>
            <a:r>
              <a:rPr lang="en-US" dirty="0" smtClean="0"/>
              <a:t> added (invisible to user)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34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74528"/>
            <a:ext cx="8229600" cy="51435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8 June 2016</a:t>
            </a:r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Linked Open Data For Digitized Special Collections t-cole3@illinois.edu 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en-US" smtClean="0"/>
              <a:t>illinois.edu</a:t>
            </a:r>
            <a:endParaRPr lang="en-US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1371601"/>
            <a:ext cx="2362200" cy="374072"/>
          </a:xfrm>
          <a:prstGeom prst="rect">
            <a:avLst/>
          </a:prstGeom>
          <a:solidFill>
            <a:srgbClr val="FFFF00">
              <a:alpha val="3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2749092"/>
            <a:ext cx="2057400" cy="679908"/>
          </a:xfrm>
          <a:prstGeom prst="rect">
            <a:avLst/>
          </a:prstGeom>
          <a:solidFill>
            <a:srgbClr val="FFFF00">
              <a:alpha val="3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64127" y="4114800"/>
            <a:ext cx="7994074" cy="1828800"/>
          </a:xfrm>
          <a:prstGeom prst="rect">
            <a:avLst/>
          </a:prstGeom>
          <a:solidFill>
            <a:srgbClr val="FFFF00">
              <a:alpha val="3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1524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Costume Sketch Metadata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5871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8 June 2016</a:t>
            </a:r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Linked Open Data For Digitized Special Collections t-cole3@illinois.edu 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en-US" smtClean="0"/>
              <a:t>illinois.edu</a:t>
            </a:r>
            <a:endParaRPr lang="en-US" alt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9360504"/>
              </p:ext>
            </p:extLst>
          </p:nvPr>
        </p:nvGraphicFramePr>
        <p:xfrm>
          <a:off x="152401" y="152400"/>
          <a:ext cx="8763000" cy="560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7240"/>
                <a:gridCol w="6015760"/>
              </a:tblGrid>
              <a:tr h="350520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Field Name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Mapping to schema.org – </a:t>
                      </a:r>
                      <a:r>
                        <a:rPr lang="en-US" sz="1300" dirty="0" err="1" smtClean="0"/>
                        <a:t>schema:</a:t>
                      </a:r>
                      <a:r>
                        <a:rPr lang="en-US" sz="1300" baseline="0" dirty="0" err="1" smtClean="0"/>
                        <a:t>VisualArtwork</a:t>
                      </a:r>
                      <a:endParaRPr lang="en-US" sz="1300" dirty="0"/>
                    </a:p>
                  </a:txBody>
                  <a:tcPr/>
                </a:tc>
              </a:tr>
              <a:tr h="350520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Image Title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err="1" smtClean="0"/>
                        <a:t>schema:name</a:t>
                      </a:r>
                      <a:r>
                        <a:rPr lang="en-US" sz="1300" dirty="0" smtClean="0"/>
                        <a:t> (Text)</a:t>
                      </a:r>
                      <a:endParaRPr lang="en-US" sz="1300" dirty="0"/>
                    </a:p>
                  </a:txBody>
                  <a:tcPr/>
                </a:tc>
              </a:tr>
              <a:tr h="350520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Design by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err="1" smtClean="0"/>
                        <a:t>schema:creator</a:t>
                      </a:r>
                      <a:r>
                        <a:rPr lang="en-US" sz="1300" dirty="0" smtClean="0"/>
                        <a:t> (</a:t>
                      </a:r>
                      <a:r>
                        <a:rPr lang="en-US" sz="1300" dirty="0" err="1" smtClean="0"/>
                        <a:t>schema:Organization</a:t>
                      </a:r>
                      <a:r>
                        <a:rPr lang="en-US" sz="1300" dirty="0" smtClean="0"/>
                        <a:t>) [always Motley in this</a:t>
                      </a:r>
                      <a:r>
                        <a:rPr lang="en-US" sz="1300" baseline="0" dirty="0" smtClean="0"/>
                        <a:t> case]</a:t>
                      </a:r>
                      <a:endParaRPr lang="en-US" sz="1300" dirty="0"/>
                    </a:p>
                  </a:txBody>
                  <a:tcPr/>
                </a:tc>
              </a:tr>
              <a:tr h="350520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Object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err="1" smtClean="0"/>
                        <a:t>schema:genre</a:t>
                      </a:r>
                      <a:r>
                        <a:rPr lang="en-US" sz="1300" dirty="0" smtClean="0"/>
                        <a:t> (Text)</a:t>
                      </a:r>
                      <a:endParaRPr lang="en-US" sz="1300" dirty="0"/>
                    </a:p>
                  </a:txBody>
                  <a:tcPr/>
                </a:tc>
              </a:tr>
              <a:tr h="350520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Type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err="1" smtClean="0"/>
                        <a:t>schema:artform</a:t>
                      </a:r>
                      <a:r>
                        <a:rPr lang="en-US" sz="1300" dirty="0" smtClean="0"/>
                        <a:t> (Text or URL)</a:t>
                      </a:r>
                      <a:endParaRPr lang="en-US" sz="1300" dirty="0"/>
                    </a:p>
                  </a:txBody>
                  <a:tcPr/>
                </a:tc>
              </a:tr>
              <a:tr h="350520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Material/Techniques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err="1" smtClean="0"/>
                        <a:t>schema:artMedium</a:t>
                      </a:r>
                      <a:r>
                        <a:rPr lang="en-US" sz="1300" dirty="0" smtClean="0"/>
                        <a:t> (Text or</a:t>
                      </a:r>
                      <a:r>
                        <a:rPr lang="en-US" sz="1300" baseline="0" dirty="0" smtClean="0"/>
                        <a:t> URL)</a:t>
                      </a:r>
                      <a:endParaRPr lang="en-US" sz="1300" dirty="0"/>
                    </a:p>
                  </a:txBody>
                  <a:tcPr/>
                </a:tc>
              </a:tr>
              <a:tr h="350520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Dimensions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err="1" smtClean="0"/>
                        <a:t>schema:height</a:t>
                      </a:r>
                      <a:r>
                        <a:rPr lang="en-US" sz="1300" dirty="0" smtClean="0"/>
                        <a:t> &amp; </a:t>
                      </a:r>
                      <a:r>
                        <a:rPr lang="en-US" sz="1300" dirty="0" err="1" smtClean="0"/>
                        <a:t>schema:width</a:t>
                      </a:r>
                      <a:r>
                        <a:rPr lang="en-US" sz="1300" dirty="0" smtClean="0"/>
                        <a:t> (</a:t>
                      </a:r>
                      <a:r>
                        <a:rPr lang="en-US" sz="1300" dirty="0" err="1" smtClean="0"/>
                        <a:t>schema:Distance</a:t>
                      </a:r>
                      <a:r>
                        <a:rPr lang="en-US" sz="1300" dirty="0" smtClean="0"/>
                        <a:t> or </a:t>
                      </a:r>
                      <a:r>
                        <a:rPr lang="en-US" sz="1300" dirty="0" err="1" smtClean="0"/>
                        <a:t>schema:QuantitativeValue</a:t>
                      </a:r>
                      <a:r>
                        <a:rPr lang="en-US" sz="1300" dirty="0" smtClean="0"/>
                        <a:t>)</a:t>
                      </a:r>
                      <a:endParaRPr lang="en-US" sz="1300" dirty="0"/>
                    </a:p>
                  </a:txBody>
                  <a:tcPr/>
                </a:tc>
              </a:tr>
              <a:tr h="350520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Subject I (AAT)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err="1" smtClean="0"/>
                        <a:t>schema:about</a:t>
                      </a:r>
                      <a:r>
                        <a:rPr lang="en-US" sz="1300" dirty="0" smtClean="0"/>
                        <a:t> (</a:t>
                      </a:r>
                      <a:r>
                        <a:rPr lang="en-US" sz="1300" dirty="0" err="1" smtClean="0"/>
                        <a:t>schema:Thing</a:t>
                      </a:r>
                      <a:r>
                        <a:rPr lang="en-US" sz="1300" dirty="0" smtClean="0"/>
                        <a:t>)</a:t>
                      </a:r>
                      <a:endParaRPr lang="en-US" sz="1300" dirty="0"/>
                    </a:p>
                  </a:txBody>
                  <a:tcPr/>
                </a:tc>
              </a:tr>
              <a:tr h="350520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Subject II (TGMI)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err="1" smtClean="0"/>
                        <a:t>schema:about</a:t>
                      </a:r>
                      <a:r>
                        <a:rPr lang="en-US" sz="1300" dirty="0" smtClean="0"/>
                        <a:t> (</a:t>
                      </a:r>
                      <a:r>
                        <a:rPr lang="en-US" sz="1300" dirty="0" err="1" smtClean="0"/>
                        <a:t>schema:Thing</a:t>
                      </a:r>
                      <a:r>
                        <a:rPr lang="en-US" sz="1300" dirty="0" smtClean="0"/>
                        <a:t>)</a:t>
                      </a:r>
                      <a:endParaRPr lang="en-US" sz="1300" dirty="0"/>
                    </a:p>
                  </a:txBody>
                  <a:tcPr/>
                </a:tc>
              </a:tr>
              <a:tr h="350520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Subject III (LCSH)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err="1" smtClean="0"/>
                        <a:t>schema:about</a:t>
                      </a:r>
                      <a:r>
                        <a:rPr lang="en-US" sz="1300" baseline="0" dirty="0" smtClean="0"/>
                        <a:t> (</a:t>
                      </a:r>
                      <a:r>
                        <a:rPr lang="en-US" sz="1300" baseline="0" dirty="0" err="1" smtClean="0"/>
                        <a:t>schema:Thing</a:t>
                      </a:r>
                      <a:r>
                        <a:rPr lang="en-US" sz="1300" baseline="0" dirty="0" smtClean="0"/>
                        <a:t>)</a:t>
                      </a:r>
                      <a:endParaRPr lang="en-US" sz="1300" dirty="0"/>
                    </a:p>
                  </a:txBody>
                  <a:tcPr/>
                </a:tc>
              </a:tr>
              <a:tr h="350520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Rights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err="1" smtClean="0"/>
                        <a:t>schema:copyrightHolder</a:t>
                      </a:r>
                      <a:r>
                        <a:rPr lang="en-US" sz="1300" baseline="0" dirty="0" smtClean="0"/>
                        <a:t> (</a:t>
                      </a:r>
                      <a:r>
                        <a:rPr lang="en-US" sz="1300" baseline="0" dirty="0" err="1" smtClean="0"/>
                        <a:t>schema:Organization</a:t>
                      </a:r>
                      <a:r>
                        <a:rPr lang="en-US" sz="1300" baseline="0" dirty="0" smtClean="0"/>
                        <a:t> or </a:t>
                      </a:r>
                      <a:r>
                        <a:rPr lang="en-US" sz="1300" baseline="0" dirty="0" err="1" smtClean="0"/>
                        <a:t>schema:Person</a:t>
                      </a:r>
                      <a:r>
                        <a:rPr lang="en-US" sz="1300" baseline="0" dirty="0" smtClean="0"/>
                        <a:t>)</a:t>
                      </a:r>
                      <a:endParaRPr lang="en-US" sz="1300" dirty="0"/>
                    </a:p>
                  </a:txBody>
                  <a:tcPr/>
                </a:tc>
              </a:tr>
              <a:tr h="350520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Physical Location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err="1" smtClean="0"/>
                        <a:t>schema:provider</a:t>
                      </a:r>
                      <a:r>
                        <a:rPr lang="en-US" sz="1300" baseline="0" dirty="0" smtClean="0"/>
                        <a:t> (</a:t>
                      </a:r>
                      <a:r>
                        <a:rPr lang="en-US" sz="1300" baseline="0" dirty="0" err="1" smtClean="0"/>
                        <a:t>schema:Organization</a:t>
                      </a:r>
                      <a:r>
                        <a:rPr lang="en-US" sz="1300" baseline="0" dirty="0" smtClean="0"/>
                        <a:t> or </a:t>
                      </a:r>
                      <a:r>
                        <a:rPr lang="en-US" sz="1300" baseline="0" dirty="0" err="1" smtClean="0"/>
                        <a:t>schema:Person</a:t>
                      </a:r>
                      <a:r>
                        <a:rPr lang="en-US" sz="1300" baseline="0" dirty="0" smtClean="0"/>
                        <a:t>)</a:t>
                      </a:r>
                      <a:endParaRPr lang="en-US" sz="1300" dirty="0"/>
                    </a:p>
                  </a:txBody>
                  <a:tcPr/>
                </a:tc>
              </a:tr>
              <a:tr h="350520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Inventory Number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err="1" smtClean="0"/>
                        <a:t>spc:standardNumber</a:t>
                      </a:r>
                      <a:r>
                        <a:rPr lang="en-US" sz="1300" dirty="0" smtClean="0"/>
                        <a:t> (Text or URL)</a:t>
                      </a:r>
                      <a:endParaRPr lang="en-US" sz="1300" dirty="0"/>
                    </a:p>
                  </a:txBody>
                  <a:tcPr/>
                </a:tc>
              </a:tr>
              <a:tr h="350520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JPEG 2000 URL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err="1" smtClean="0"/>
                        <a:t>schema:associatedMedia</a:t>
                      </a:r>
                      <a:r>
                        <a:rPr lang="en-US" sz="1300" dirty="0" smtClean="0"/>
                        <a:t> (</a:t>
                      </a:r>
                      <a:r>
                        <a:rPr lang="en-US" sz="1300" dirty="0" err="1" smtClean="0"/>
                        <a:t>schema:CreativeWork</a:t>
                      </a:r>
                      <a:r>
                        <a:rPr lang="en-US" sz="1300" dirty="0" smtClean="0"/>
                        <a:t>)</a:t>
                      </a:r>
                      <a:endParaRPr lang="en-US" sz="1300" dirty="0"/>
                    </a:p>
                  </a:txBody>
                  <a:tcPr/>
                </a:tc>
              </a:tr>
              <a:tr h="350520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[is</a:t>
                      </a:r>
                      <a:r>
                        <a:rPr lang="en-US" sz="1300" baseline="0" dirty="0" smtClean="0"/>
                        <a:t> part of Stage Production]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err="1" smtClean="0"/>
                        <a:t>schema:isPartOf</a:t>
                      </a:r>
                      <a:r>
                        <a:rPr lang="en-US" sz="1300" baseline="0" dirty="0" smtClean="0"/>
                        <a:t> (</a:t>
                      </a:r>
                      <a:r>
                        <a:rPr lang="en-US" sz="1300" baseline="0" dirty="0" err="1" smtClean="0"/>
                        <a:t>schema:CreativeWork</a:t>
                      </a:r>
                      <a:r>
                        <a:rPr lang="en-US" sz="1300" baseline="0" dirty="0" smtClean="0"/>
                        <a:t>, </a:t>
                      </a:r>
                      <a:r>
                        <a:rPr lang="en-US" sz="1300" baseline="0" dirty="0" err="1" smtClean="0"/>
                        <a:t>spc:StageWork</a:t>
                      </a:r>
                      <a:r>
                        <a:rPr lang="en-US" sz="1300" baseline="0" dirty="0" smtClean="0"/>
                        <a:t>)</a:t>
                      </a:r>
                      <a:endParaRPr lang="en-US" sz="1300" dirty="0"/>
                    </a:p>
                  </a:txBody>
                  <a:tcPr/>
                </a:tc>
              </a:tr>
              <a:tr h="350520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Collection Title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err="1" smtClean="0"/>
                        <a:t>schema:isPartOf</a:t>
                      </a:r>
                      <a:r>
                        <a:rPr lang="en-US" sz="1300" baseline="0" dirty="0" smtClean="0"/>
                        <a:t> (</a:t>
                      </a:r>
                      <a:r>
                        <a:rPr lang="en-US" sz="1300" baseline="0" dirty="0" err="1" smtClean="0"/>
                        <a:t>schema:Collection</a:t>
                      </a:r>
                      <a:r>
                        <a:rPr lang="en-US" sz="1300" baseline="0" dirty="0" smtClean="0"/>
                        <a:t>)</a:t>
                      </a:r>
                      <a:endParaRPr lang="en-US" sz="13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907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236" y="703329"/>
            <a:ext cx="8229600" cy="51435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8 June 2016</a:t>
            </a:r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Linked Open Data For Digitized Special Collections t-cole3@illinois.edu 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en-US" smtClean="0"/>
              <a:t>illinois.edu</a:t>
            </a:r>
            <a:endParaRPr lang="en-US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304798" y="1451427"/>
            <a:ext cx="2590801" cy="152401"/>
          </a:xfrm>
          <a:prstGeom prst="rect">
            <a:avLst/>
          </a:prstGeom>
          <a:solidFill>
            <a:srgbClr val="FFFF00">
              <a:alpha val="3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63236" y="2054392"/>
            <a:ext cx="3241964" cy="441157"/>
          </a:xfrm>
          <a:prstGeom prst="rect">
            <a:avLst/>
          </a:prstGeom>
          <a:solidFill>
            <a:srgbClr val="FFFF00">
              <a:alpha val="3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1524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Stage Production Metadata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297872" y="3131372"/>
            <a:ext cx="8160327" cy="754827"/>
          </a:xfrm>
          <a:prstGeom prst="rect">
            <a:avLst/>
          </a:prstGeom>
          <a:solidFill>
            <a:srgbClr val="FFFF00">
              <a:alpha val="3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46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8 June 2016</a:t>
            </a:r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Linked Open Data For Digitized Special Collections t-cole3@illinois.edu 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en-US" dirty="0" smtClean="0"/>
              <a:t>illinois.edu</a:t>
            </a:r>
            <a:endParaRPr lang="en-US" alt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404307"/>
              </p:ext>
            </p:extLst>
          </p:nvPr>
        </p:nvGraphicFramePr>
        <p:xfrm>
          <a:off x="152401" y="1371600"/>
          <a:ext cx="88392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1129"/>
                <a:gridCol w="606807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Field 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Mapping to schema.org – </a:t>
                      </a:r>
                      <a:r>
                        <a:rPr lang="en-US" dirty="0" err="1" smtClean="0"/>
                        <a:t>schema:</a:t>
                      </a:r>
                      <a:r>
                        <a:rPr lang="en-US" baseline="0" dirty="0" err="1" smtClean="0"/>
                        <a:t>CreativeWork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[additional type]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schema:additionalType</a:t>
                      </a:r>
                      <a:r>
                        <a:rPr lang="en-US" dirty="0" smtClean="0"/>
                        <a:t> (URL)</a:t>
                      </a:r>
                      <a:r>
                        <a:rPr lang="en-US" baseline="0" dirty="0" smtClean="0"/>
                        <a:t> [</a:t>
                      </a:r>
                      <a:r>
                        <a:rPr lang="en-US" baseline="0" dirty="0" err="1" smtClean="0"/>
                        <a:t>spc:StageWork</a:t>
                      </a:r>
                      <a:r>
                        <a:rPr lang="en-US" baseline="0" dirty="0" smtClean="0"/>
                        <a:t>]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Performance</a:t>
                      </a:r>
                      <a:r>
                        <a:rPr lang="en-US" baseline="0" dirty="0" smtClean="0"/>
                        <a:t> Title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schema:name</a:t>
                      </a:r>
                      <a:r>
                        <a:rPr lang="en-US" dirty="0" smtClean="0"/>
                        <a:t> (Text)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Theatre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schema:locationCreated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err="1" smtClean="0"/>
                        <a:t>schema:Place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Opening</a:t>
                      </a:r>
                      <a:r>
                        <a:rPr lang="en-US" baseline="0" dirty="0" smtClean="0"/>
                        <a:t> Performance Date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schema:dateCreated</a:t>
                      </a:r>
                      <a:r>
                        <a:rPr lang="en-US" baseline="0" dirty="0" smtClean="0"/>
                        <a:t> (Date)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schema:description</a:t>
                      </a:r>
                      <a:r>
                        <a:rPr lang="en-US" baseline="0" dirty="0" smtClean="0"/>
                        <a:t> (Text)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[production of]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schema:exampleOfWork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err="1" smtClean="0"/>
                        <a:t>schema:Book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fabio:Play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307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710256"/>
            <a:ext cx="8229600" cy="51435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8 June 2016</a:t>
            </a:r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Linked Open Data For Digitized Special Collections t-cole3@illinois.edu 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en-US" smtClean="0"/>
              <a:t>illinois.edu</a:t>
            </a:r>
            <a:endParaRPr lang="en-US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381000" y="1600199"/>
            <a:ext cx="3124200" cy="457201"/>
          </a:xfrm>
          <a:prstGeom prst="rect">
            <a:avLst/>
          </a:prstGeom>
          <a:solidFill>
            <a:srgbClr val="FFFF00">
              <a:alpha val="3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1524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Play Metadata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7521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Agenda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sz="2600" dirty="0" smtClean="0"/>
              <a:t>Project overview, rationale, approach</a:t>
            </a:r>
          </a:p>
          <a:p>
            <a:endParaRPr lang="en-US" sz="2600" dirty="0"/>
          </a:p>
          <a:p>
            <a:r>
              <a:rPr lang="en-US" sz="2600" dirty="0" smtClean="0"/>
              <a:t>Mapping legacy special collection metadata </a:t>
            </a:r>
            <a:br>
              <a:rPr lang="en-US" sz="2600" dirty="0" smtClean="0"/>
            </a:br>
            <a:r>
              <a:rPr lang="en-US" sz="2600" dirty="0" smtClean="0"/>
              <a:t>to RDF / Linked Open Data</a:t>
            </a:r>
          </a:p>
          <a:p>
            <a:pPr lvl="1"/>
            <a:r>
              <a:rPr lang="en-US" sz="2200" dirty="0" smtClean="0"/>
              <a:t>Identifying the entities described</a:t>
            </a:r>
          </a:p>
          <a:p>
            <a:pPr lvl="1"/>
            <a:r>
              <a:rPr lang="en-US" sz="2200" dirty="0" smtClean="0"/>
              <a:t>Using </a:t>
            </a:r>
            <a:r>
              <a:rPr lang="en-US" sz="2200" dirty="0" smtClean="0"/>
              <a:t>(&amp; extending?) schema.org </a:t>
            </a:r>
            <a:r>
              <a:rPr lang="en-US" sz="2200" dirty="0" smtClean="0"/>
              <a:t>semantics</a:t>
            </a:r>
          </a:p>
          <a:p>
            <a:pPr lvl="1"/>
            <a:r>
              <a:rPr lang="en-US" sz="2200" dirty="0" smtClean="0"/>
              <a:t>Testing with the Google Structured Data Tool</a:t>
            </a:r>
          </a:p>
          <a:p>
            <a:pPr lvl="1"/>
            <a:r>
              <a:rPr lang="en-US" sz="2200" dirty="0" smtClean="0"/>
              <a:t>Issues encountered (so far)</a:t>
            </a:r>
            <a:endParaRPr lang="en-US" sz="2200" dirty="0" smtClean="0"/>
          </a:p>
          <a:p>
            <a:endParaRPr lang="en-US" sz="2600" dirty="0"/>
          </a:p>
          <a:p>
            <a:r>
              <a:rPr lang="en-US" sz="2600" dirty="0" smtClean="0"/>
              <a:t>Preliminary ideas for enhancing UI functionality </a:t>
            </a:r>
            <a:endParaRPr lang="en-US" sz="2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8 June 2016</a:t>
            </a: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Linked Open Data For Digitized Special Collections t-cole3@illinois.edu 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en-US" smtClean="0"/>
              <a:t>illinois.edu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7755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8 June 2016</a:t>
            </a:r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Linked Open Data For Digitized Special Collections t-cole3@illinois.edu 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en-US" smtClean="0"/>
              <a:t>illinois.edu</a:t>
            </a:r>
            <a:endParaRPr lang="en-US" alt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1380643"/>
              </p:ext>
            </p:extLst>
          </p:nvPr>
        </p:nvGraphicFramePr>
        <p:xfrm>
          <a:off x="304800" y="1305537"/>
          <a:ext cx="8307310" cy="313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4379"/>
                <a:gridCol w="570293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Field 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Mapping to schema.org – </a:t>
                      </a:r>
                      <a:r>
                        <a:rPr lang="en-US" dirty="0" err="1" smtClean="0"/>
                        <a:t>schema:</a:t>
                      </a:r>
                      <a:r>
                        <a:rPr lang="en-US" baseline="0" dirty="0" err="1" smtClean="0"/>
                        <a:t>Book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[additional type]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schema:additionalType</a:t>
                      </a:r>
                      <a:r>
                        <a:rPr lang="en-US" baseline="0" dirty="0" smtClean="0"/>
                        <a:t> (URL) [http://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purl.org/spar/fabio/Play]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Published</a:t>
                      </a:r>
                      <a:r>
                        <a:rPr lang="en-US" baseline="0" dirty="0" smtClean="0"/>
                        <a:t> Work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schema:name</a:t>
                      </a:r>
                      <a:r>
                        <a:rPr lang="en-US" dirty="0" smtClean="0"/>
                        <a:t> (Text)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[publication</a:t>
                      </a:r>
                      <a:r>
                        <a:rPr lang="en-US" baseline="0" dirty="0" smtClean="0"/>
                        <a:t> date]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schema:datePublished</a:t>
                      </a:r>
                      <a:r>
                        <a:rPr lang="en-US" dirty="0" smtClean="0"/>
                        <a:t> (Date)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[part</a:t>
                      </a:r>
                      <a:r>
                        <a:rPr lang="en-US" baseline="0" dirty="0" smtClean="0"/>
                        <a:t> of]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schema:isPartOf</a:t>
                      </a:r>
                      <a:r>
                        <a:rPr lang="en-US" dirty="0" smtClean="0"/>
                        <a:t> (</a:t>
                      </a:r>
                      <a:r>
                        <a:rPr lang="en-US" dirty="0" err="1" smtClean="0"/>
                        <a:t>schema:CreativeWorkSeries</a:t>
                      </a:r>
                      <a:r>
                        <a:rPr lang="en-US" dirty="0" smtClean="0"/>
                        <a:t>) [when true]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Author/Composer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schema:author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err="1" smtClean="0"/>
                        <a:t>schema:Person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[adaptation</a:t>
                      </a:r>
                      <a:r>
                        <a:rPr lang="en-US" baseline="0" dirty="0" smtClean="0"/>
                        <a:t> of]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schema:exampleOfWork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err="1" smtClean="0"/>
                        <a:t>schema:Book</a:t>
                      </a:r>
                      <a:r>
                        <a:rPr lang="en-US" baseline="0" dirty="0" smtClean="0"/>
                        <a:t> or </a:t>
                      </a:r>
                      <a:r>
                        <a:rPr lang="en-US" baseline="0" dirty="0" err="1" smtClean="0"/>
                        <a:t>schema:CreativeWork</a:t>
                      </a:r>
                      <a:r>
                        <a:rPr lang="en-US" baseline="0" dirty="0" smtClean="0"/>
                        <a:t>) [when true]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695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3400"/>
            <a:ext cx="8229600" cy="4639111"/>
          </a:xfr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8 June 2016</a:t>
            </a:r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Linked Open Data For Digitized Special Collections t-cole3@illinois.edu 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en-US" smtClean="0"/>
              <a:t>illinois.edu</a:t>
            </a:r>
            <a:endParaRPr lang="en-US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5464273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Search Engines can consume schema.org </a:t>
            </a:r>
            <a:r>
              <a:rPr lang="en-US" dirty="0" err="1" smtClean="0"/>
              <a:t>RDFa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11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8 June 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Linked Open Data For Digitized Special Collections t-cole3@illinois.edu 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en-US" smtClean="0"/>
              <a:t>illinois.edu</a:t>
            </a:r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7341"/>
            <a:ext cx="7086600" cy="569116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72356" y="685800"/>
            <a:ext cx="6822680" cy="2743200"/>
          </a:xfrm>
          <a:prstGeom prst="rect">
            <a:avLst/>
          </a:prstGeom>
          <a:solidFill>
            <a:srgbClr val="FFFF00">
              <a:alpha val="3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62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8 June 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Linked Open Data For Digitized Special Collections t-cole3@illinois.edu 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en-US" smtClean="0"/>
              <a:t>illinois.edu</a:t>
            </a:r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52400"/>
            <a:ext cx="6934200" cy="565141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212525" y="493049"/>
            <a:ext cx="6761916" cy="4840951"/>
          </a:xfrm>
          <a:prstGeom prst="rect">
            <a:avLst/>
          </a:prstGeom>
          <a:solidFill>
            <a:srgbClr val="FFFF00">
              <a:alpha val="3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07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8 June 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Linked Open Data For Digitized Special Collections t-cole3@illinois.edu 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en-US" smtClean="0"/>
              <a:t>illinois.edu</a:t>
            </a:r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76200"/>
            <a:ext cx="6858000" cy="56774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93602" y="729975"/>
            <a:ext cx="6733140" cy="3156225"/>
          </a:xfrm>
          <a:prstGeom prst="rect">
            <a:avLst/>
          </a:prstGeom>
          <a:solidFill>
            <a:srgbClr val="FFFF00">
              <a:alpha val="3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26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/>
              <a:t>Metadata Issues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r>
              <a:rPr lang="en-US" sz="2000" dirty="0" smtClean="0"/>
              <a:t>Ambiguity of </a:t>
            </a:r>
            <a:r>
              <a:rPr lang="en-US" sz="2000" dirty="0" err="1" smtClean="0"/>
              <a:t>CONTENTdm</a:t>
            </a:r>
            <a:r>
              <a:rPr lang="en-US" sz="2000" dirty="0" smtClean="0"/>
              <a:t> field names</a:t>
            </a:r>
          </a:p>
          <a:p>
            <a:pPr lvl="1"/>
            <a:r>
              <a:rPr lang="en-US" sz="1800" dirty="0" smtClean="0"/>
              <a:t>Some are designed to include two (or more) different kinds of information, e.g., Author/Composer</a:t>
            </a:r>
            <a:endParaRPr lang="en-US" sz="1800" dirty="0"/>
          </a:p>
          <a:p>
            <a:pPr>
              <a:spcBef>
                <a:spcPts val="1200"/>
              </a:spcBef>
            </a:pPr>
            <a:r>
              <a:rPr lang="en-US" sz="2000" dirty="0" smtClean="0"/>
              <a:t>Changes in personal and theatre names</a:t>
            </a:r>
          </a:p>
          <a:p>
            <a:pPr lvl="1"/>
            <a:r>
              <a:rPr lang="en-US" sz="1800" dirty="0"/>
              <a:t>King’s Theatre in London is now called Her Majesty’s Theatre</a:t>
            </a:r>
          </a:p>
          <a:p>
            <a:pPr lvl="1"/>
            <a:r>
              <a:rPr lang="en-US" sz="1800" dirty="0"/>
              <a:t>Shakespeare Memorial Theatre in Stratford-on-Avon is now called The Royal Shakespeare </a:t>
            </a:r>
            <a:r>
              <a:rPr lang="en-US" sz="1800" dirty="0" smtClean="0"/>
              <a:t>Theatre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Decision on what to map and what not to map into LOD</a:t>
            </a:r>
          </a:p>
          <a:p>
            <a:pPr lvl="1"/>
            <a:r>
              <a:rPr lang="en-US" sz="1800" dirty="0" smtClean="0"/>
              <a:t>Not all metadata is for discovery and access. </a:t>
            </a:r>
          </a:p>
          <a:p>
            <a:pPr lvl="1"/>
            <a:r>
              <a:rPr lang="en-US" sz="1800" dirty="0" smtClean="0"/>
              <a:t>Should all metadata fields be mapped to schema.org semantics?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Costume &amp; Set Designs</a:t>
            </a:r>
          </a:p>
          <a:p>
            <a:pPr lvl="1"/>
            <a:r>
              <a:rPr lang="en-US" sz="1800" dirty="0"/>
              <a:t>Particular to Stage </a:t>
            </a:r>
            <a:r>
              <a:rPr lang="en-US" sz="1800" dirty="0" smtClean="0"/>
              <a:t>Productions (a.k.a. Stage Works)</a:t>
            </a:r>
            <a:endParaRPr lang="en-US" sz="1800" dirty="0"/>
          </a:p>
          <a:p>
            <a:pPr lvl="1"/>
            <a:r>
              <a:rPr lang="en-US" sz="1800" dirty="0"/>
              <a:t>Shared across multiple </a:t>
            </a:r>
            <a:r>
              <a:rPr lang="en-US" sz="1800" dirty="0" smtClean="0"/>
              <a:t>performances (aka Theater Events)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8 June 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Linked Open Data For Digitized Special Collections t-cole3@illinois.edu 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en-US" smtClean="0"/>
              <a:t>illinois.edu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2295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/>
              <a:t>Issues on schema.org Semantics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sz="2000" dirty="0" smtClean="0"/>
              <a:t>Lack of a new Creative Work type for describing Stage Work</a:t>
            </a:r>
            <a:endParaRPr lang="en-US" sz="2000" dirty="0"/>
          </a:p>
          <a:p>
            <a:r>
              <a:rPr lang="en-US" sz="2000" dirty="0"/>
              <a:t>I</a:t>
            </a:r>
            <a:r>
              <a:rPr lang="en-US" sz="2000" dirty="0" smtClean="0"/>
              <a:t>nconsistency </a:t>
            </a:r>
            <a:r>
              <a:rPr lang="en-US" sz="2000" dirty="0"/>
              <a:t>within schema.org vocabulary regarding </a:t>
            </a:r>
            <a:r>
              <a:rPr lang="en-US" sz="2000" dirty="0" smtClean="0"/>
              <a:t>Theatre Events, Creative Works and (TV) Episodes</a:t>
            </a:r>
            <a:endParaRPr lang="en-US" sz="2000" dirty="0"/>
          </a:p>
          <a:p>
            <a:pPr lvl="2"/>
            <a:r>
              <a:rPr lang="en-US" sz="1600" dirty="0"/>
              <a:t>Theatre Events are particular performances of </a:t>
            </a:r>
            <a:r>
              <a:rPr lang="en-US" sz="1600" dirty="0" smtClean="0"/>
              <a:t>Plays</a:t>
            </a:r>
          </a:p>
          <a:p>
            <a:pPr lvl="2"/>
            <a:r>
              <a:rPr lang="en-US" sz="1600" dirty="0"/>
              <a:t>Existing </a:t>
            </a:r>
            <a:r>
              <a:rPr lang="en-US" sz="1600" dirty="0" err="1"/>
              <a:t>CONTENTdm</a:t>
            </a:r>
            <a:r>
              <a:rPr lang="en-US" sz="1600" dirty="0"/>
              <a:t> metadata </a:t>
            </a:r>
            <a:r>
              <a:rPr lang="en-US" sz="1600" dirty="0" smtClean="0"/>
              <a:t>does </a:t>
            </a:r>
            <a:r>
              <a:rPr lang="en-US" sz="1600" dirty="0"/>
              <a:t>not record such fine-grained entities as the individual </a:t>
            </a:r>
            <a:r>
              <a:rPr lang="en-US" sz="1600" dirty="0" smtClean="0"/>
              <a:t>performances </a:t>
            </a:r>
            <a:endParaRPr lang="en-US" sz="1600" dirty="0"/>
          </a:p>
          <a:p>
            <a:pPr lvl="2"/>
            <a:r>
              <a:rPr lang="en-US" sz="1600" dirty="0"/>
              <a:t>No actual specific Creative Work sub-class to represent Plays</a:t>
            </a:r>
          </a:p>
          <a:p>
            <a:pPr lvl="2"/>
            <a:r>
              <a:rPr lang="en-US" sz="1600" dirty="0" smtClean="0"/>
              <a:t>TV </a:t>
            </a:r>
            <a:r>
              <a:rPr lang="en-US" sz="1600" dirty="0"/>
              <a:t>Episode is a kind of Episode which is a kind of a Creative Work</a:t>
            </a:r>
          </a:p>
          <a:p>
            <a:pPr lvl="2"/>
            <a:r>
              <a:rPr lang="en-US" sz="1600" dirty="0" smtClean="0"/>
              <a:t>TV </a:t>
            </a:r>
            <a:r>
              <a:rPr lang="en-US" sz="1600" dirty="0"/>
              <a:t>Episodes and Stage Productions share many characteristics, e.g., </a:t>
            </a:r>
          </a:p>
          <a:p>
            <a:pPr lvl="3"/>
            <a:r>
              <a:rPr lang="en-US" sz="1400" dirty="0"/>
              <a:t>Directors,</a:t>
            </a:r>
          </a:p>
          <a:p>
            <a:pPr lvl="3"/>
            <a:r>
              <a:rPr lang="en-US" sz="1400" dirty="0"/>
              <a:t>Actors,</a:t>
            </a:r>
          </a:p>
          <a:p>
            <a:pPr lvl="3"/>
            <a:r>
              <a:rPr lang="en-US" sz="1400" dirty="0"/>
              <a:t>Characters</a:t>
            </a:r>
            <a:r>
              <a:rPr lang="en-US" sz="1400" dirty="0" smtClean="0"/>
              <a:t>,</a:t>
            </a:r>
          </a:p>
          <a:p>
            <a:pPr lvl="3"/>
            <a:r>
              <a:rPr lang="en-US" sz="1400" dirty="0" smtClean="0"/>
              <a:t>Costume &amp; Set Designers, </a:t>
            </a:r>
          </a:p>
          <a:p>
            <a:pPr lvl="3"/>
            <a:r>
              <a:rPr lang="en-US" sz="1400" dirty="0" smtClean="0"/>
              <a:t>etc.</a:t>
            </a:r>
          </a:p>
          <a:p>
            <a:pPr lvl="1"/>
            <a:r>
              <a:rPr lang="en-US" sz="2200" dirty="0" smtClean="0"/>
              <a:t>Propose </a:t>
            </a:r>
            <a:r>
              <a:rPr lang="en-US" sz="2200" dirty="0" err="1" smtClean="0"/>
              <a:t>StageWork</a:t>
            </a:r>
            <a:r>
              <a:rPr lang="en-US" sz="2200" dirty="0" smtClean="0"/>
              <a:t> as a new subclass of </a:t>
            </a:r>
            <a:r>
              <a:rPr lang="en-US" sz="2200" dirty="0" err="1" smtClean="0"/>
              <a:t>CreativeWork</a:t>
            </a:r>
            <a:r>
              <a:rPr lang="en-US" sz="2200" dirty="0" smtClean="0"/>
              <a:t>?</a:t>
            </a:r>
            <a:endParaRPr lang="en-US" sz="22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8 June 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Linked Open Data For Digitized Special Collections t-cole3@illinois.edu 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en-US" smtClean="0"/>
              <a:t>illinois.edu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6144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Thinking about UI functionality</a:t>
            </a:r>
          </a:p>
          <a:p>
            <a:pPr marL="0" indent="0" algn="ctr">
              <a:buNone/>
            </a:pPr>
            <a:r>
              <a:rPr lang="en-US" i="1" dirty="0" smtClean="0"/>
              <a:t>preliminary mock-ups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Tim Cole</a:t>
            </a:r>
          </a:p>
          <a:p>
            <a:pPr marL="0" indent="0" algn="ctr">
              <a:buNone/>
            </a:pPr>
            <a:r>
              <a:rPr lang="en-US" dirty="0"/>
              <a:t>Peter Organisciak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8 June 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Linked Open Data For Digitized Special Collections t-cole3@illinois.edu 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en-US" smtClean="0"/>
              <a:t>illinois.edu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0468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8 June 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Linked Open Data For Digitized Special Collections t-cole3@illinois.edu 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en-US" smtClean="0"/>
              <a:t>illinois.edu</a:t>
            </a:r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r="13412"/>
          <a:stretch/>
        </p:blipFill>
        <p:spPr>
          <a:xfrm>
            <a:off x="457200" y="236030"/>
            <a:ext cx="7696200" cy="555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16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8 June 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Linked Open Data For Digitized Special Collections t-cole3@illinois.edu 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en-US" smtClean="0"/>
              <a:t>illinois.edu</a:t>
            </a:r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r="13412"/>
          <a:stretch/>
        </p:blipFill>
        <p:spPr>
          <a:xfrm>
            <a:off x="457200" y="236030"/>
            <a:ext cx="7696200" cy="555517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810000" y="3276600"/>
            <a:ext cx="4191000" cy="2743200"/>
          </a:xfrm>
          <a:prstGeom prst="roundRect">
            <a:avLst/>
          </a:prstGeom>
          <a:solidFill>
            <a:srgbClr val="FFFFCC">
              <a:alpha val="14902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781800" y="3733800"/>
            <a:ext cx="2057400" cy="646331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Metadata &amp; links stored locally.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32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sz="2800" dirty="0" smtClean="0"/>
              <a:t>Exploring the </a:t>
            </a:r>
            <a:r>
              <a:rPr lang="en-US" sz="2800" dirty="0"/>
              <a:t>Benefits for Users of Linked Open </a:t>
            </a:r>
            <a:r>
              <a:rPr lang="en-US" sz="2800" dirty="0" smtClean="0"/>
              <a:t>Data for </a:t>
            </a:r>
            <a:r>
              <a:rPr lang="en-US" sz="2800" dirty="0"/>
              <a:t>Digitized Special Collections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4754563"/>
          </a:xfrm>
        </p:spPr>
        <p:txBody>
          <a:bodyPr/>
          <a:lstStyle/>
          <a:p>
            <a:pPr marL="0" indent="0">
              <a:buNone/>
            </a:pPr>
            <a:endParaRPr lang="en-US" sz="2400" dirty="0" smtClean="0"/>
          </a:p>
          <a:p>
            <a:pPr marL="0" indent="0">
              <a:lnSpc>
                <a:spcPct val="110000"/>
              </a:lnSpc>
              <a:spcAft>
                <a:spcPts val="900"/>
              </a:spcAft>
              <a:buNone/>
            </a:pPr>
            <a:r>
              <a:rPr lang="en-US" sz="2400" dirty="0" smtClean="0"/>
              <a:t>Rationale</a:t>
            </a:r>
          </a:p>
          <a:p>
            <a:pPr marL="400050" lvl="1" indent="0">
              <a:lnSpc>
                <a:spcPct val="110000"/>
              </a:lnSpc>
              <a:spcAft>
                <a:spcPts val="900"/>
              </a:spcAft>
              <a:buNone/>
            </a:pPr>
            <a:r>
              <a:rPr lang="en-US" sz="2400" dirty="0" smtClean="0"/>
              <a:t>Digitized special collections are of </a:t>
            </a:r>
            <a:r>
              <a:rPr lang="en-US" sz="2400" dirty="0"/>
              <a:t>growing importance in humanities scholarship and </a:t>
            </a:r>
            <a:r>
              <a:rPr lang="en-US" sz="2400" dirty="0" smtClean="0"/>
              <a:t>pedagogy. </a:t>
            </a:r>
          </a:p>
          <a:p>
            <a:pPr marL="400050" lvl="1" indent="0">
              <a:lnSpc>
                <a:spcPct val="110000"/>
              </a:lnSpc>
              <a:buNone/>
            </a:pPr>
            <a:r>
              <a:rPr lang="en-US" sz="2400" dirty="0"/>
              <a:t>But beyond </a:t>
            </a:r>
            <a:r>
              <a:rPr lang="en-US" sz="2400" dirty="0" smtClean="0"/>
              <a:t>digitizing our special </a:t>
            </a:r>
            <a:r>
              <a:rPr lang="en-US" sz="2400" dirty="0"/>
              <a:t>collections, what more </a:t>
            </a:r>
            <a:r>
              <a:rPr lang="en-US" sz="2400" dirty="0" smtClean="0"/>
              <a:t>can we do </a:t>
            </a:r>
            <a:r>
              <a:rPr lang="en-US" sz="2400" dirty="0" smtClean="0"/>
              <a:t>to maximize the usefulness of these collections?</a:t>
            </a:r>
            <a:endParaRPr lang="en-US" sz="2400" dirty="0" smtClean="0"/>
          </a:p>
          <a:p>
            <a:pPr marL="400050" lvl="1" indent="0">
              <a:lnSpc>
                <a:spcPct val="110000"/>
              </a:lnSpc>
              <a:buNone/>
            </a:pPr>
            <a:endParaRPr lang="en-US" sz="2400" dirty="0"/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en-US" sz="2400" i="1" dirty="0"/>
              <a:t>Supported by 20-month research grant from the Andrew W. Mellon Foundation</a:t>
            </a:r>
          </a:p>
          <a:p>
            <a:pPr marL="400050" lvl="1" indent="0">
              <a:lnSpc>
                <a:spcPct val="110000"/>
              </a:lnSpc>
              <a:buNone/>
            </a:pPr>
            <a:endParaRPr lang="en-US" sz="2400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8 June 2016</a:t>
            </a: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Linked Open Data For Digitized Special Collections t-cole3@illinois.edu 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en-US" smtClean="0"/>
              <a:t>illinois.edu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5497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8 June 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Linked Open Data For Digitized Special Collections t-cole3@illinois.edu 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en-US" smtClean="0"/>
              <a:t>illinois.edu</a:t>
            </a:r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r="13412"/>
          <a:stretch/>
        </p:blipFill>
        <p:spPr>
          <a:xfrm>
            <a:off x="457200" y="236030"/>
            <a:ext cx="7696200" cy="555517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752600" y="457200"/>
            <a:ext cx="2057400" cy="5562600"/>
          </a:xfrm>
          <a:prstGeom prst="roundRect">
            <a:avLst/>
          </a:prstGeom>
          <a:solidFill>
            <a:srgbClr val="FFFFCC">
              <a:alpha val="14902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" y="2315170"/>
            <a:ext cx="2438400" cy="923330"/>
          </a:xfrm>
          <a:prstGeom prst="rect">
            <a:avLst/>
          </a:prstGeom>
          <a:solidFill>
            <a:srgbClr val="FFFFCC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Contextual content added </a:t>
            </a:r>
            <a:r>
              <a:rPr lang="en-US" dirty="0" smtClean="0"/>
              <a:t>dynamically  from linked 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11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1" y="381001"/>
            <a:ext cx="6255158" cy="5105400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209800"/>
            <a:ext cx="6000794" cy="1962164"/>
          </a:xfr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8 June 2016</a:t>
            </a:r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Linked Open Data For Digitized Special Collections t-cole3@illinois.edu 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en-US" smtClean="0"/>
              <a:t>illinois.edu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077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8 June 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Linked Open Data For Digitized Special Collections t-cole3@illinois.edu 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en-US" dirty="0" smtClean="0"/>
              <a:t>illinois.edu</a:t>
            </a:r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2630" r="10808"/>
          <a:stretch/>
        </p:blipFill>
        <p:spPr>
          <a:xfrm>
            <a:off x="457200" y="566040"/>
            <a:ext cx="6400800" cy="52251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0476" r="21429"/>
          <a:stretch/>
        </p:blipFill>
        <p:spPr>
          <a:xfrm>
            <a:off x="2313396" y="416370"/>
            <a:ext cx="5135154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14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8 June 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Linked Open Data For Digitized Special Collections t-cole3@illinois.edu 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en-US" smtClean="0"/>
              <a:t>illinois.edu</a:t>
            </a:r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2630" r="10808"/>
          <a:stretch/>
        </p:blipFill>
        <p:spPr>
          <a:xfrm>
            <a:off x="457200" y="566040"/>
            <a:ext cx="6400800" cy="52251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3333" r="13333" b="14799"/>
          <a:stretch/>
        </p:blipFill>
        <p:spPr>
          <a:xfrm>
            <a:off x="1905000" y="566040"/>
            <a:ext cx="5141977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12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5626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QUESTIONS</a:t>
            </a:r>
            <a:endParaRPr lang="en-US" dirty="0"/>
          </a:p>
          <a:p>
            <a:endParaRPr lang="en-US" sz="2400" dirty="0" smtClean="0"/>
          </a:p>
          <a:p>
            <a:endParaRPr lang="en-US" sz="2400" dirty="0" smtClean="0"/>
          </a:p>
          <a:p>
            <a:pPr marL="0" indent="0">
              <a:spcAft>
                <a:spcPts val="1800"/>
              </a:spcAft>
              <a:buNone/>
            </a:pPr>
            <a:r>
              <a:rPr lang="en-US" sz="2200" i="1" dirty="0"/>
              <a:t>For more information &amp; copy of complete </a:t>
            </a:r>
            <a:r>
              <a:rPr lang="en-US" sz="2200" i="1" dirty="0" smtClean="0"/>
              <a:t>proposal, see: </a:t>
            </a:r>
            <a:r>
              <a:rPr lang="en-US" sz="2200" i="1" dirty="0">
                <a:hlinkClick r:id="rId3"/>
              </a:rPr>
              <a:t>http://publish.illinois.edu/linkedspcollections/</a:t>
            </a:r>
            <a:r>
              <a:rPr lang="en-US" sz="2200" i="1" dirty="0"/>
              <a:t> </a:t>
            </a:r>
            <a:r>
              <a:rPr lang="en-US" sz="2200" i="1" dirty="0" smtClean="0"/>
              <a:t>, or email:</a:t>
            </a:r>
          </a:p>
          <a:p>
            <a:pPr marL="800100" lvl="2" indent="0">
              <a:buNone/>
            </a:pPr>
            <a:r>
              <a:rPr lang="en-US" sz="2200" dirty="0" smtClean="0"/>
              <a:t>Ryan </a:t>
            </a:r>
            <a:r>
              <a:rPr lang="en-US" sz="2200" dirty="0" err="1" smtClean="0"/>
              <a:t>Dubnicek</a:t>
            </a:r>
            <a:r>
              <a:rPr lang="en-US" sz="2200" dirty="0" smtClean="0"/>
              <a:t>: </a:t>
            </a:r>
            <a:r>
              <a:rPr lang="en-US" sz="2200" dirty="0" smtClean="0">
                <a:hlinkClick r:id="rId4"/>
              </a:rPr>
              <a:t>rdubnic2@illinois.edu</a:t>
            </a:r>
            <a:r>
              <a:rPr lang="en-US" sz="2200" dirty="0" smtClean="0"/>
              <a:t> 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/>
              <a:t>Tim </a:t>
            </a:r>
            <a:r>
              <a:rPr lang="en-US" sz="2200" dirty="0" smtClean="0"/>
              <a:t>Cole: </a:t>
            </a:r>
            <a:r>
              <a:rPr lang="en-US" sz="2200" dirty="0" smtClean="0">
                <a:hlinkClick r:id="rId5"/>
              </a:rPr>
              <a:t>t-cole3@Illinois.edu</a:t>
            </a:r>
            <a:r>
              <a:rPr lang="en-US" sz="2200" dirty="0" smtClean="0"/>
              <a:t/>
            </a:r>
            <a:br>
              <a:rPr lang="en-US" sz="2200" dirty="0" smtClean="0"/>
            </a:br>
            <a:endParaRPr lang="en-US" sz="1400" dirty="0"/>
          </a:p>
          <a:p>
            <a:pPr marL="548640" indent="0">
              <a:spcBef>
                <a:spcPts val="900"/>
              </a:spcBef>
              <a:buNone/>
            </a:pPr>
            <a:endParaRPr lang="en-US" sz="1400" i="1" dirty="0" smtClean="0"/>
          </a:p>
          <a:p>
            <a:pPr marL="548640" indent="0">
              <a:spcBef>
                <a:spcPts val="900"/>
              </a:spcBef>
              <a:buNone/>
            </a:pPr>
            <a:r>
              <a:rPr lang="en-US" sz="1400" i="1" dirty="0" smtClean="0"/>
              <a:t>The research presented </a:t>
            </a:r>
            <a:r>
              <a:rPr lang="en-US" sz="1400" i="1" dirty="0"/>
              <a:t>is based upon work supported </a:t>
            </a:r>
            <a:r>
              <a:rPr lang="en-US" sz="1400" i="1" dirty="0" smtClean="0"/>
              <a:t>in part by </a:t>
            </a:r>
            <a:r>
              <a:rPr lang="en-US" sz="1400" i="1" dirty="0"/>
              <a:t>the </a:t>
            </a:r>
            <a:r>
              <a:rPr lang="en-US" sz="1400" i="1" dirty="0" smtClean="0"/>
              <a:t>Andrew W. Mellon </a:t>
            </a:r>
            <a:br>
              <a:rPr lang="en-US" sz="1400" i="1" dirty="0" smtClean="0"/>
            </a:br>
            <a:r>
              <a:rPr lang="en-US" sz="1400" i="1" dirty="0" smtClean="0"/>
              <a:t>Foundation under </a:t>
            </a:r>
            <a:r>
              <a:rPr lang="en-US" sz="1400" i="1" dirty="0"/>
              <a:t>Award No. 31500650. </a:t>
            </a:r>
            <a:r>
              <a:rPr lang="en-US" sz="1400" i="1" dirty="0" smtClean="0"/>
              <a:t> Any </a:t>
            </a:r>
            <a:r>
              <a:rPr lang="en-US" sz="1400" i="1" dirty="0"/>
              <a:t>opinions, findings, </a:t>
            </a:r>
            <a:r>
              <a:rPr lang="en-US" sz="1400" i="1" dirty="0" smtClean="0"/>
              <a:t>&amp; conclusions </a:t>
            </a:r>
            <a:r>
              <a:rPr lang="en-US" sz="1400" i="1" dirty="0"/>
              <a:t>or </a:t>
            </a:r>
            <a:r>
              <a:rPr lang="en-US" sz="1400" i="1" dirty="0" smtClean="0"/>
              <a:t/>
            </a:r>
            <a:br>
              <a:rPr lang="en-US" sz="1400" i="1" dirty="0" smtClean="0"/>
            </a:br>
            <a:r>
              <a:rPr lang="en-US" sz="1400" i="1" dirty="0" smtClean="0"/>
              <a:t>recommendations </a:t>
            </a:r>
            <a:r>
              <a:rPr lang="en-US" sz="1400" i="1" dirty="0"/>
              <a:t>expressed in this </a:t>
            </a:r>
            <a:r>
              <a:rPr lang="en-US" sz="1400" i="1" dirty="0" smtClean="0"/>
              <a:t>presentation are </a:t>
            </a:r>
            <a:r>
              <a:rPr lang="en-US" sz="1400" i="1" dirty="0"/>
              <a:t>those of the </a:t>
            </a:r>
            <a:r>
              <a:rPr lang="en-US" sz="1400" i="1" dirty="0" smtClean="0"/>
              <a:t>presenters </a:t>
            </a:r>
            <a:br>
              <a:rPr lang="en-US" sz="1400" i="1" dirty="0" smtClean="0"/>
            </a:br>
            <a:r>
              <a:rPr lang="en-US" sz="1400" i="1" dirty="0" smtClean="0"/>
              <a:t>and do </a:t>
            </a:r>
            <a:r>
              <a:rPr lang="en-US" sz="1400" i="1" dirty="0"/>
              <a:t>not necessarily reflect the views of the </a:t>
            </a:r>
            <a:r>
              <a:rPr lang="en-US" sz="1400" i="1" dirty="0" smtClean="0"/>
              <a:t>Mellon Foundation.</a:t>
            </a:r>
            <a:endParaRPr lang="en-US" sz="18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6353228"/>
            <a:ext cx="3886200" cy="428572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67600" y="6482653"/>
            <a:ext cx="1219200" cy="244475"/>
          </a:xfrm>
        </p:spPr>
        <p:txBody>
          <a:bodyPr/>
          <a:lstStyle/>
          <a:p>
            <a:r>
              <a:rPr lang="en-US" altLang="en-US" dirty="0" smtClean="0"/>
              <a:t>illinois.edu</a:t>
            </a:r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5218" y="5855926"/>
            <a:ext cx="1085242" cy="4744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/>
          <a:srcRect t="1" b="20630"/>
          <a:stretch/>
        </p:blipFill>
        <p:spPr>
          <a:xfrm>
            <a:off x="4724400" y="6318694"/>
            <a:ext cx="2709967" cy="39657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TextBox 9"/>
          <p:cNvSpPr txBox="1"/>
          <p:nvPr/>
        </p:nvSpPr>
        <p:spPr>
          <a:xfrm>
            <a:off x="5715000" y="5908436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Center for Informatics Research</a:t>
            </a:r>
            <a:br>
              <a:rPr lang="en-US" sz="900" dirty="0"/>
            </a:br>
            <a:r>
              <a:rPr lang="en-US" sz="900" dirty="0"/>
              <a:t>in Science and Scholarship</a:t>
            </a:r>
          </a:p>
        </p:txBody>
      </p:sp>
    </p:spTree>
    <p:extLst>
      <p:ext uri="{BB962C8B-B14F-4D97-AF65-F5344CB8AC3E}">
        <p14:creationId xmlns:p14="http://schemas.microsoft.com/office/powerpoint/2010/main" val="42875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Research Questions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en-US" sz="2200" dirty="0"/>
              <a:t>What </a:t>
            </a:r>
            <a:r>
              <a:rPr lang="en-US" sz="2200" dirty="0" smtClean="0"/>
              <a:t>additional </a:t>
            </a:r>
            <a:r>
              <a:rPr lang="en-US" sz="2200" dirty="0"/>
              <a:t>challenges are encountered when transforming legacy special collections metadata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records </a:t>
            </a:r>
            <a:r>
              <a:rPr lang="en-US" sz="2200" dirty="0"/>
              <a:t>into LOD? </a:t>
            </a:r>
            <a:endParaRPr lang="en-US" sz="2200" dirty="0" smtClean="0"/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en-US" sz="2200" dirty="0" smtClean="0"/>
              <a:t>Can </a:t>
            </a:r>
            <a:r>
              <a:rPr lang="en-US" sz="2200" dirty="0"/>
              <a:t>LOD </a:t>
            </a:r>
            <a:r>
              <a:rPr lang="en-US" sz="2200" dirty="0" smtClean="0"/>
              <a:t>help libraries get away from </a:t>
            </a:r>
            <a:r>
              <a:rPr lang="en-US" sz="2200" dirty="0" err="1" smtClean="0"/>
              <a:t>siloed</a:t>
            </a:r>
            <a:r>
              <a:rPr lang="en-US" sz="2200" dirty="0" smtClean="0"/>
              <a:t> collections </a:t>
            </a:r>
            <a:br>
              <a:rPr lang="en-US" sz="2200" dirty="0" smtClean="0"/>
            </a:br>
            <a:r>
              <a:rPr lang="en-US" sz="2200" dirty="0" smtClean="0"/>
              <a:t>&amp; better reconnect special </a:t>
            </a:r>
            <a:r>
              <a:rPr lang="en-US" sz="2200" dirty="0"/>
              <a:t>and general </a:t>
            </a:r>
            <a:r>
              <a:rPr lang="en-US" sz="2200" dirty="0" smtClean="0"/>
              <a:t>collections?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en-US" sz="2200" dirty="0"/>
              <a:t>Can LOD be leveraged to help </a:t>
            </a:r>
            <a:r>
              <a:rPr lang="en-US" sz="2200" dirty="0" smtClean="0"/>
              <a:t>contextualize &amp; enrich</a:t>
            </a:r>
            <a:r>
              <a:rPr lang="en-US" sz="2200" dirty="0"/>
              <a:t>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special collections and identify &amp; </a:t>
            </a:r>
            <a:r>
              <a:rPr lang="en-US" sz="2200" dirty="0"/>
              <a:t>establish useful </a:t>
            </a:r>
            <a:r>
              <a:rPr lang="en-US" sz="2200" dirty="0" smtClean="0"/>
              <a:t>links</a:t>
            </a:r>
            <a:br>
              <a:rPr lang="en-US" sz="2200" dirty="0" smtClean="0"/>
            </a:br>
            <a:r>
              <a:rPr lang="en-US" sz="2200" dirty="0" smtClean="0"/>
              <a:t>to both </a:t>
            </a:r>
            <a:r>
              <a:rPr lang="en-US" sz="2200" dirty="0"/>
              <a:t>library and non-library information resources?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en-US" sz="2200" dirty="0"/>
              <a:t>Can emerging visualization and annotation technologies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add </a:t>
            </a:r>
            <a:r>
              <a:rPr lang="en-US" sz="2200" dirty="0"/>
              <a:t>a social network view of a special collection that </a:t>
            </a:r>
            <a:r>
              <a:rPr lang="en-US" sz="2200" dirty="0" smtClean="0"/>
              <a:t>complements </a:t>
            </a:r>
            <a:r>
              <a:rPr lang="en-US" sz="2200" dirty="0"/>
              <a:t>traditional bibliocentric perspectives?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8 June 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Linked Open Data For Digitized Special Collections t-cole3@illinois.edu 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en-US" smtClean="0"/>
              <a:t>illinois.edu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160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Project Team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10600" cy="4525963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sz="2200" dirty="0" smtClean="0"/>
              <a:t>Principal Investigator: </a:t>
            </a:r>
            <a:r>
              <a:rPr lang="en-US" sz="2200" b="1" i="1" dirty="0" smtClean="0"/>
              <a:t>Tim Cole</a:t>
            </a:r>
          </a:p>
          <a:p>
            <a:pPr>
              <a:spcAft>
                <a:spcPts val="1800"/>
              </a:spcAft>
            </a:pPr>
            <a:r>
              <a:rPr lang="en-US" sz="2200" dirty="0" smtClean="0"/>
              <a:t>Co-PIs: </a:t>
            </a:r>
            <a:r>
              <a:rPr lang="en-US" sz="2200" b="1" i="1" dirty="0" smtClean="0"/>
              <a:t>Myung-Ja (MJ) Han, Caroline </a:t>
            </a:r>
            <a:r>
              <a:rPr lang="en-US" sz="2200" b="1" i="1" dirty="0" err="1" smtClean="0"/>
              <a:t>Szylowicz</a:t>
            </a:r>
            <a:endParaRPr lang="en-US" sz="2200" b="1" i="1" dirty="0" smtClean="0"/>
          </a:p>
          <a:p>
            <a:pPr>
              <a:spcAft>
                <a:spcPts val="1800"/>
              </a:spcAft>
            </a:pPr>
            <a:r>
              <a:rPr lang="en-US" sz="2200" dirty="0" smtClean="0"/>
              <a:t>Project Post-Doc: </a:t>
            </a:r>
            <a:r>
              <a:rPr lang="en-US" sz="2200" b="1" i="1" dirty="0" smtClean="0"/>
              <a:t>Peter Organisciak</a:t>
            </a:r>
          </a:p>
          <a:p>
            <a:pPr>
              <a:spcAft>
                <a:spcPts val="1800"/>
              </a:spcAft>
            </a:pPr>
            <a:r>
              <a:rPr lang="en-US" sz="2200" dirty="0" smtClean="0"/>
              <a:t>Lead Developer: </a:t>
            </a:r>
            <a:r>
              <a:rPr lang="en-US" sz="2200" b="1" i="1" dirty="0" smtClean="0"/>
              <a:t>M. Janina </a:t>
            </a:r>
            <a:r>
              <a:rPr lang="en-US" sz="2200" b="1" i="1" dirty="0" err="1" smtClean="0"/>
              <a:t>Sarol</a:t>
            </a:r>
            <a:endParaRPr lang="en-US" sz="2200" b="1" i="1" dirty="0" smtClean="0"/>
          </a:p>
          <a:p>
            <a:pPr>
              <a:spcAft>
                <a:spcPts val="1800"/>
              </a:spcAft>
            </a:pPr>
            <a:r>
              <a:rPr lang="en-US" sz="2200" dirty="0"/>
              <a:t>Project Coordinator: </a:t>
            </a:r>
            <a:r>
              <a:rPr lang="en-US" sz="2200" b="1" i="1" dirty="0"/>
              <a:t>Ryan </a:t>
            </a:r>
            <a:r>
              <a:rPr lang="en-US" sz="2200" b="1" i="1" dirty="0" err="1"/>
              <a:t>Dubnicek</a:t>
            </a:r>
            <a:endParaRPr lang="en-US" sz="2200" b="1" i="1" dirty="0"/>
          </a:p>
          <a:p>
            <a:pPr>
              <a:spcAft>
                <a:spcPts val="1800"/>
              </a:spcAft>
            </a:pPr>
            <a:r>
              <a:rPr lang="en-US" sz="2200" dirty="0" smtClean="0"/>
              <a:t>Project </a:t>
            </a:r>
            <a:r>
              <a:rPr lang="en-US" sz="2200" dirty="0"/>
              <a:t>PhD Students: </a:t>
            </a:r>
            <a:r>
              <a:rPr lang="en-US" sz="2200" b="1" i="1" dirty="0"/>
              <a:t>Jacob Jett, Katrina </a:t>
            </a:r>
            <a:r>
              <a:rPr lang="en-US" sz="2200" b="1" i="1" dirty="0" err="1"/>
              <a:t>Fenlon</a:t>
            </a:r>
            <a:endParaRPr lang="en-US" sz="2200" b="1" i="1" dirty="0"/>
          </a:p>
          <a:p>
            <a:pPr>
              <a:spcAft>
                <a:spcPts val="1800"/>
              </a:spcAft>
            </a:pPr>
            <a:r>
              <a:rPr lang="en-US" sz="2200" dirty="0" smtClean="0"/>
              <a:t>Graduate Assistants</a:t>
            </a:r>
            <a:r>
              <a:rPr lang="en-US" sz="2200" dirty="0"/>
              <a:t>: </a:t>
            </a:r>
            <a:r>
              <a:rPr lang="en-US" sz="2200" b="1" i="1" dirty="0"/>
              <a:t>Alex </a:t>
            </a:r>
            <a:r>
              <a:rPr lang="en-US" sz="2200" b="1" i="1" dirty="0" err="1"/>
              <a:t>Olivia</a:t>
            </a:r>
            <a:r>
              <a:rPr lang="en-US" sz="2200" b="1" i="1" dirty="0" err="1" smtClean="0"/>
              <a:t>Kinnaman</a:t>
            </a:r>
            <a:r>
              <a:rPr lang="en-US" sz="2200" b="1" i="1" dirty="0"/>
              <a:t>, </a:t>
            </a:r>
            <a:r>
              <a:rPr lang="en-US" sz="2200" b="1" i="1" dirty="0" smtClean="0"/>
              <a:t>Melina Zavala</a:t>
            </a:r>
            <a:endParaRPr lang="en-US" sz="2200" b="1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8 June 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Linked Open Data For Digitized Special Collections t-cole3@illinois.edu 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en-US" smtClean="0"/>
              <a:t>illinois.edu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9861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Special Collections for this Experiment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r>
              <a:rPr lang="en-US" sz="2800" dirty="0" smtClean="0"/>
              <a:t>Collections:</a:t>
            </a:r>
          </a:p>
          <a:p>
            <a:pPr lvl="1"/>
            <a:r>
              <a:rPr lang="en-US" sz="2400" i="1" dirty="0"/>
              <a:t>Motley Collection of Costume and Theatre </a:t>
            </a:r>
            <a:r>
              <a:rPr lang="en-US" sz="2400" i="1" dirty="0" smtClean="0"/>
              <a:t>Design</a:t>
            </a:r>
          </a:p>
          <a:p>
            <a:pPr lvl="1"/>
            <a:r>
              <a:rPr lang="en-US" sz="2400" i="1" dirty="0"/>
              <a:t>Portraits of Actors, 1720 – 1920 </a:t>
            </a:r>
            <a:endParaRPr lang="en-US" sz="2400" i="1" dirty="0" smtClean="0"/>
          </a:p>
          <a:p>
            <a:pPr lvl="1"/>
            <a:r>
              <a:rPr lang="en-US" sz="2400" i="1" dirty="0" smtClean="0"/>
              <a:t>Kolb-Proust </a:t>
            </a:r>
            <a:r>
              <a:rPr lang="en-US" sz="2400" i="1" dirty="0"/>
              <a:t>Archive for </a:t>
            </a:r>
            <a:r>
              <a:rPr lang="en-US" sz="2400" i="1" dirty="0" smtClean="0"/>
              <a:t>Research</a:t>
            </a:r>
          </a:p>
          <a:p>
            <a:pPr lvl="1"/>
            <a:endParaRPr lang="en-US" sz="2400" i="1" dirty="0"/>
          </a:p>
          <a:p>
            <a:r>
              <a:rPr lang="en-US" sz="2800" dirty="0" smtClean="0"/>
              <a:t>Selected because:</a:t>
            </a:r>
          </a:p>
          <a:p>
            <a:pPr lvl="1"/>
            <a:r>
              <a:rPr lang="en-US" sz="2400" dirty="0" smtClean="0"/>
              <a:t>Well curated metadata</a:t>
            </a:r>
          </a:p>
          <a:p>
            <a:pPr lvl="1"/>
            <a:r>
              <a:rPr lang="en-US" sz="2400" dirty="0" smtClean="0"/>
              <a:t>Encompass both image (</a:t>
            </a:r>
            <a:r>
              <a:rPr lang="en-US" sz="2400" dirty="0" err="1" smtClean="0"/>
              <a:t>CONTENTdm</a:t>
            </a:r>
            <a:r>
              <a:rPr lang="en-US" sz="2400" dirty="0" smtClean="0"/>
              <a:t>) &amp; text (XTF)</a:t>
            </a:r>
          </a:p>
          <a:p>
            <a:pPr lvl="1"/>
            <a:r>
              <a:rPr lang="en-US" sz="2400" dirty="0" smtClean="0"/>
              <a:t>Include people, places, event metadata</a:t>
            </a:r>
          </a:p>
          <a:p>
            <a:pPr lvl="1"/>
            <a:r>
              <a:rPr lang="en-US" sz="2400" dirty="0" smtClean="0"/>
              <a:t>Many related, relevant resources on the Web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8 June 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Linked Open Data For Digitized Special Collections t-cole3@illinois.edu 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en-US" smtClean="0"/>
              <a:t>illinois.edu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6878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8199"/>
          </a:xfrm>
        </p:spPr>
        <p:txBody>
          <a:bodyPr/>
          <a:lstStyle/>
          <a:p>
            <a:r>
              <a:rPr lang="en-US" sz="3200" dirty="0" smtClean="0"/>
              <a:t>Tasks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8"/>
            <a:ext cx="8229600" cy="5013326"/>
          </a:xfrm>
        </p:spPr>
        <p:txBody>
          <a:bodyPr/>
          <a:lstStyle/>
          <a:p>
            <a:pPr marL="514350" indent="-514350">
              <a:spcAft>
                <a:spcPts val="900"/>
              </a:spcAft>
              <a:buFont typeface="+mj-lt"/>
              <a:buAutoNum type="arabicPeriod"/>
            </a:pPr>
            <a:r>
              <a:rPr lang="en-US" sz="2200" dirty="0" smtClean="0"/>
              <a:t>Transform metadata into </a:t>
            </a:r>
            <a:r>
              <a:rPr lang="en-US" sz="2200" dirty="0" smtClean="0"/>
              <a:t>LOD</a:t>
            </a:r>
            <a:br>
              <a:rPr lang="en-US" sz="2200" dirty="0" smtClean="0"/>
            </a:br>
            <a:r>
              <a:rPr lang="en-US" sz="2200" i="1" dirty="0" smtClean="0"/>
              <a:t>apply schema.org semantics &amp; identify needed extensions, </a:t>
            </a:r>
            <a:r>
              <a:rPr lang="en-US" sz="2200" i="1" dirty="0" smtClean="0"/>
              <a:t>analyze &amp; remediate </a:t>
            </a:r>
            <a:r>
              <a:rPr lang="en-US" sz="2200" i="1" dirty="0" smtClean="0"/>
              <a:t>legacy metadata</a:t>
            </a:r>
            <a:r>
              <a:rPr lang="en-US" sz="2200" i="1" dirty="0" smtClean="0"/>
              <a:t>, </a:t>
            </a:r>
            <a:r>
              <a:rPr lang="en-US" sz="2200" i="1" dirty="0" smtClean="0"/>
              <a:t>use automated </a:t>
            </a:r>
            <a:r>
              <a:rPr lang="en-US" sz="2200" i="1" dirty="0" smtClean="0"/>
              <a:t>&amp; manual </a:t>
            </a:r>
            <a:r>
              <a:rPr lang="en-US" sz="2200" i="1" dirty="0" smtClean="0"/>
              <a:t>methods to add links &amp; add context</a:t>
            </a:r>
            <a:r>
              <a:rPr lang="en-US" sz="2200" i="1" dirty="0" smtClean="0"/>
              <a:t>, </a:t>
            </a:r>
            <a:r>
              <a:rPr lang="en-US" sz="2200" i="1" dirty="0" smtClean="0"/>
              <a:t>…</a:t>
            </a:r>
          </a:p>
          <a:p>
            <a:pPr marL="514350" indent="-514350">
              <a:spcAft>
                <a:spcPts val="900"/>
              </a:spcAft>
              <a:buFont typeface="+mj-lt"/>
              <a:buAutoNum type="arabicPeriod"/>
            </a:pPr>
            <a:r>
              <a:rPr lang="en-US" sz="2200" dirty="0" smtClean="0"/>
              <a:t>Descriptive enrichment &amp; enhanced discovery</a:t>
            </a:r>
            <a:br>
              <a:rPr lang="en-US" sz="2200" dirty="0" smtClean="0"/>
            </a:br>
            <a:r>
              <a:rPr lang="en-US" sz="2200" i="1" dirty="0"/>
              <a:t>I</a:t>
            </a:r>
            <a:r>
              <a:rPr lang="en-US" sz="2200" i="1" dirty="0" smtClean="0"/>
              <a:t>mprove authority control, add links, search engine-</a:t>
            </a:r>
            <a:br>
              <a:rPr lang="en-US" sz="2200" i="1" dirty="0" smtClean="0"/>
            </a:br>
            <a:r>
              <a:rPr lang="en-US" sz="2200" i="1" dirty="0" smtClean="0"/>
              <a:t>friendly descriptions, support more informative displays, …</a:t>
            </a:r>
            <a:endParaRPr lang="en-US" sz="2200" dirty="0" smtClean="0"/>
          </a:p>
          <a:p>
            <a:pPr marL="514350" indent="-514350">
              <a:spcAft>
                <a:spcPts val="900"/>
              </a:spcAft>
              <a:buFont typeface="+mj-lt"/>
              <a:buAutoNum type="arabicPeriod"/>
            </a:pPr>
            <a:r>
              <a:rPr lang="en-US" sz="2200" dirty="0" smtClean="0"/>
              <a:t>Add functionality to </a:t>
            </a:r>
            <a:r>
              <a:rPr lang="en-US" sz="2200" dirty="0" smtClean="0"/>
              <a:t>User Interface (UI)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i="1" dirty="0"/>
              <a:t>M</a:t>
            </a:r>
            <a:r>
              <a:rPr lang="en-US" sz="2200" i="1" dirty="0" smtClean="0"/>
              <a:t>ore context, more interactive, more opportunities to explore and understand the resources we have, …</a:t>
            </a:r>
            <a:br>
              <a:rPr lang="en-US" sz="2200" i="1" dirty="0" smtClean="0"/>
            </a:br>
            <a:r>
              <a:rPr lang="en-US" sz="2200" i="1" dirty="0" smtClean="0"/>
              <a:t>Assess qualitatively with before and after user testing.</a:t>
            </a:r>
          </a:p>
          <a:p>
            <a:pPr marL="514350" indent="-514350">
              <a:spcAft>
                <a:spcPts val="900"/>
              </a:spcAft>
              <a:buFont typeface="+mj-lt"/>
              <a:buAutoNum type="arabicPeriod"/>
            </a:pPr>
            <a:r>
              <a:rPr lang="en-US" sz="2200" dirty="0"/>
              <a:t>Visualizing the social network of Marcel </a:t>
            </a:r>
            <a:r>
              <a:rPr lang="en-US" sz="2200" dirty="0" smtClean="0"/>
              <a:t>Proust</a:t>
            </a:r>
            <a:br>
              <a:rPr lang="en-US" sz="2200" dirty="0" smtClean="0"/>
            </a:br>
            <a:r>
              <a:rPr lang="en-US" sz="2200" i="1" dirty="0"/>
              <a:t>A</a:t>
            </a:r>
            <a:r>
              <a:rPr lang="en-US" sz="2200" i="1" dirty="0" smtClean="0"/>
              <a:t>llow users to annotate the network graph, …</a:t>
            </a:r>
            <a:endParaRPr lang="en-US" sz="2200" dirty="0" smtClean="0"/>
          </a:p>
          <a:p>
            <a:pPr marL="514350" indent="-514350">
              <a:buFont typeface="+mj-lt"/>
              <a:buAutoNum type="arabicPeriod"/>
            </a:pPr>
            <a:endParaRPr lang="en-US" sz="2600" i="1" dirty="0"/>
          </a:p>
          <a:p>
            <a:pPr marL="514350" indent="-514350">
              <a:buFont typeface="+mj-lt"/>
              <a:buAutoNum type="arabicPeriod"/>
            </a:pPr>
            <a:endParaRPr lang="en-US" sz="2600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8 June 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Linked Open Data For Digitized Special Collections t-cole3@illinois.edu 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en-US" smtClean="0"/>
              <a:t>illinois.edu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6984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r>
              <a:rPr lang="en-US" sz="2800" dirty="0" smtClean="0"/>
              <a:t>A concrete example from the Motley Collection</a:t>
            </a:r>
            <a:endParaRPr lang="en-US" sz="2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8 June 2016</a:t>
            </a:r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Linked Open Data For Digitized Special Collections t-cole3@illinois.edu 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en-US" smtClean="0"/>
              <a:t>illinois.edu</a:t>
            </a:r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800100"/>
            <a:ext cx="82296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70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8 June 2016</a:t>
            </a:r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Linked Open Data For Digitized Special Collections t-cole3@illinois.edu 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en-US" smtClean="0"/>
              <a:t>illinois.edu</a:t>
            </a:r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81000"/>
            <a:ext cx="8610600" cy="538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32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7">
      <a:dk1>
        <a:srgbClr val="00205B"/>
      </a:dk1>
      <a:lt1>
        <a:sysClr val="window" lastClr="FFFFFF"/>
      </a:lt1>
      <a:dk2>
        <a:srgbClr val="00205B"/>
      </a:dk2>
      <a:lt2>
        <a:srgbClr val="EEECE1"/>
      </a:lt2>
      <a:accent1>
        <a:srgbClr val="00205B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E87722"/>
      </a:accent6>
      <a:hlink>
        <a:srgbClr val="606EB2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1F2EA816-292B-4D50-98E8-DC7DFB037217}" vid="{75074DE7-4292-4F24-885A-5D81CE21911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UIUC-Colors-Template</Template>
  <TotalTime>1043</TotalTime>
  <Words>1277</Words>
  <Application>Microsoft Office PowerPoint</Application>
  <PresentationFormat>On-screen Show (4:3)</PresentationFormat>
  <Paragraphs>287</Paragraphs>
  <Slides>34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ＭＳ Ｐゴシック</vt:lpstr>
      <vt:lpstr>Adobe Garamond Pro</vt:lpstr>
      <vt:lpstr>Arial</vt:lpstr>
      <vt:lpstr>Calibri</vt:lpstr>
      <vt:lpstr>Georgia</vt:lpstr>
      <vt:lpstr>Office Theme</vt:lpstr>
      <vt:lpstr> Linked Open Data for  Digitized Special Collections</vt:lpstr>
      <vt:lpstr>Agenda</vt:lpstr>
      <vt:lpstr>Exploring the Benefits for Users of Linked Open Data for Digitized Special Collections</vt:lpstr>
      <vt:lpstr>Research Questions</vt:lpstr>
      <vt:lpstr>Project Team</vt:lpstr>
      <vt:lpstr>Special Collections for this Experiment</vt:lpstr>
      <vt:lpstr>Tasks</vt:lpstr>
      <vt:lpstr>A concrete example from the Motley Collection</vt:lpstr>
      <vt:lpstr>PowerPoint Presentation</vt:lpstr>
      <vt:lpstr>PowerPoint Presentation</vt:lpstr>
      <vt:lpstr>Central Design Principles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Metadata Issues</vt:lpstr>
      <vt:lpstr>Issues on schema.org Semantics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illinois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Cole, Timothy W</dc:creator>
  <cp:lastModifiedBy>Cole, Timothy W</cp:lastModifiedBy>
  <cp:revision>39</cp:revision>
  <dcterms:created xsi:type="dcterms:W3CDTF">2016-05-26T14:44:40Z</dcterms:created>
  <dcterms:modified xsi:type="dcterms:W3CDTF">2016-06-08T02:52:18Z</dcterms:modified>
</cp:coreProperties>
</file>