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67" r:id="rId2"/>
    <p:sldId id="617" r:id="rId3"/>
    <p:sldId id="619" r:id="rId4"/>
    <p:sldId id="620" r:id="rId5"/>
    <p:sldId id="545" r:id="rId6"/>
    <p:sldId id="579" r:id="rId7"/>
    <p:sldId id="582" r:id="rId8"/>
    <p:sldId id="568" r:id="rId9"/>
    <p:sldId id="583" r:id="rId10"/>
    <p:sldId id="538" r:id="rId11"/>
    <p:sldId id="524" r:id="rId12"/>
    <p:sldId id="603" r:id="rId13"/>
    <p:sldId id="569" r:id="rId14"/>
    <p:sldId id="613" r:id="rId15"/>
    <p:sldId id="610" r:id="rId16"/>
    <p:sldId id="611" r:id="rId17"/>
    <p:sldId id="612" r:id="rId18"/>
    <p:sldId id="604" r:id="rId19"/>
    <p:sldId id="570" r:id="rId20"/>
    <p:sldId id="557" r:id="rId21"/>
    <p:sldId id="592" r:id="rId22"/>
    <p:sldId id="601" r:id="rId23"/>
    <p:sldId id="595" r:id="rId24"/>
    <p:sldId id="600" r:id="rId25"/>
    <p:sldId id="588" r:id="rId26"/>
  </p:sldIdLst>
  <p:sldSz cx="9144000" cy="6858000" type="screen4x3"/>
  <p:notesSz cx="6797675" cy="9874250"/>
  <p:custDataLst>
    <p:tags r:id="rId29"/>
  </p:custDataLst>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30">
          <p15:clr>
            <a:srgbClr val="A4A3A4"/>
          </p15:clr>
        </p15:guide>
        <p15:guide id="2" pos="2102">
          <p15:clr>
            <a:srgbClr val="A4A3A4"/>
          </p15:clr>
        </p15:guide>
        <p15:guide id="3" pos="2974">
          <p15:clr>
            <a:srgbClr val="A4A3A4"/>
          </p15:clr>
        </p15:guide>
        <p15:guide id="4" pos="24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1F3974"/>
    <a:srgbClr val="856AA6"/>
    <a:srgbClr val="C3B5D3"/>
    <a:srgbClr val="AB98C2"/>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0870" autoAdjust="0"/>
  </p:normalViewPr>
  <p:slideViewPr>
    <p:cSldViewPr snapToGrid="0" snapToObjects="1">
      <p:cViewPr varScale="1">
        <p:scale>
          <a:sx n="52" d="100"/>
          <a:sy n="52" d="100"/>
        </p:scale>
        <p:origin x="1926" y="60"/>
      </p:cViewPr>
      <p:guideLst>
        <p:guide orient="horz" pos="2130"/>
        <p:guide pos="2102"/>
        <p:guide pos="2974"/>
        <p:guide pos="2407"/>
      </p:guideLst>
    </p:cSldViewPr>
  </p:slideViewPr>
  <p:outlineViewPr>
    <p:cViewPr>
      <p:scale>
        <a:sx n="33" d="100"/>
        <a:sy n="33" d="100"/>
      </p:scale>
      <p:origin x="0" y="750"/>
    </p:cViewPr>
  </p:outlineViewPr>
  <p:notesTextViewPr>
    <p:cViewPr>
      <p:scale>
        <a:sx n="100" d="100"/>
        <a:sy n="100" d="100"/>
      </p:scale>
      <p:origin x="0" y="0"/>
    </p:cViewPr>
  </p:notesTextViewPr>
  <p:sorterViewPr>
    <p:cViewPr>
      <p:scale>
        <a:sx n="90" d="100"/>
        <a:sy n="90" d="100"/>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[1]Dashboard!$A$156</c:f>
              <c:strCache>
                <c:ptCount val="1"/>
                <c:pt idx="0">
                  <c:v> </c:v>
                </c:pt>
              </c:strCache>
            </c:strRef>
          </c:tx>
          <c:spPr>
            <a:ln>
              <a:solidFill>
                <a:srgbClr val="FF0000"/>
              </a:solidFill>
            </a:ln>
          </c:spPr>
          <c:marker>
            <c:symbol val="none"/>
          </c:marker>
          <c:cat>
            <c:numRef>
              <c:f>[1]Dashboard!$B$155:$L$155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[1]Dashboard!$B$156:$L$156</c:f>
              <c:numCache>
                <c:formatCode>#,##0</c:formatCode>
                <c:ptCount val="11"/>
                <c:pt idx="0">
                  <c:v>78</c:v>
                </c:pt>
                <c:pt idx="1">
                  <c:v>53</c:v>
                </c:pt>
                <c:pt idx="2">
                  <c:v>50</c:v>
                </c:pt>
                <c:pt idx="3">
                  <c:v>48</c:v>
                </c:pt>
                <c:pt idx="4">
                  <c:v>40</c:v>
                </c:pt>
                <c:pt idx="5">
                  <c:v>41</c:v>
                </c:pt>
                <c:pt idx="6">
                  <c:v>44</c:v>
                </c:pt>
                <c:pt idx="7">
                  <c:v>38</c:v>
                </c:pt>
                <c:pt idx="8">
                  <c:v>40</c:v>
                </c:pt>
                <c:pt idx="9">
                  <c:v>41</c:v>
                </c:pt>
                <c:pt idx="10">
                  <c:v>38</c:v>
                </c:pt>
              </c:numCache>
            </c:numRef>
          </c:val>
          <c:smooth val="0"/>
        </c:ser>
        <c:ser>
          <c:idx val="1"/>
          <c:order val="1"/>
          <c:tx>
            <c:strRef>
              <c:f>Dashboard!#REF!</c:f>
              <c:strCache>
                <c:ptCount val="1"/>
                <c:pt idx="0">
                  <c:v>#REF!</c:v>
                </c:pt>
              </c:strCache>
            </c:strRef>
          </c:tx>
          <c:marker>
            <c:symbol val="none"/>
          </c:marker>
          <c:cat>
            <c:numRef>
              <c:f>[1]Dashboard!$B$155:$L$155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Dashboard!#REF!</c:f>
              <c:numCache>
                <c:formatCode>General</c:formatCode>
                <c:ptCount val="1"/>
                <c:pt idx="0">
                  <c:v>1</c:v>
                </c:pt>
              </c:numCache>
            </c:numRef>
          </c:val>
          <c:smooth val="0"/>
        </c:ser>
        <c:dLbls>
          <c:showLegendKey val="0"/>
          <c:showVal val="0"/>
          <c:showCatName val="0"/>
          <c:showSerName val="0"/>
          <c:showPercent val="0"/>
          <c:showBubbleSize val="0"/>
        </c:dLbls>
        <c:smooth val="0"/>
        <c:axId val="201984656"/>
        <c:axId val="201985048"/>
      </c:lineChart>
      <c:catAx>
        <c:axId val="201984656"/>
        <c:scaling>
          <c:orientation val="minMax"/>
        </c:scaling>
        <c:delete val="0"/>
        <c:axPos val="t"/>
        <c:numFmt formatCode="General" sourceLinked="1"/>
        <c:majorTickMark val="out"/>
        <c:minorTickMark val="none"/>
        <c:tickLblPos val="nextTo"/>
        <c:crossAx val="201985048"/>
        <c:crosses val="autoZero"/>
        <c:auto val="1"/>
        <c:lblAlgn val="ctr"/>
        <c:lblOffset val="100"/>
        <c:noMultiLvlLbl val="0"/>
      </c:catAx>
      <c:valAx>
        <c:axId val="201985048"/>
        <c:scaling>
          <c:orientation val="maxMin"/>
        </c:scaling>
        <c:delete val="0"/>
        <c:axPos val="l"/>
        <c:majorGridlines/>
        <c:numFmt formatCode="#,##0" sourceLinked="1"/>
        <c:majorTickMark val="out"/>
        <c:minorTickMark val="none"/>
        <c:tickLblPos val="nextTo"/>
        <c:crossAx val="2019846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4974"/>
          </a:xfrm>
          <a:prstGeom prst="rect">
            <a:avLst/>
          </a:prstGeom>
        </p:spPr>
        <p:txBody>
          <a:bodyPr vert="horz" lIns="91069" tIns="45532" rIns="91069" bIns="45532" rtlCol="0"/>
          <a:lstStyle>
            <a:lvl1pPr algn="l">
              <a:defRPr sz="1200">
                <a:latin typeface="Calibri" pitchFamily="34" charset="0"/>
                <a:ea typeface="MS PGothic" pitchFamily="34" charset="-128"/>
                <a:cs typeface="+mn-cs"/>
              </a:defRPr>
            </a:lvl1pPr>
          </a:lstStyle>
          <a:p>
            <a:pPr>
              <a:defRPr/>
            </a:pPr>
            <a:r>
              <a:rPr lang="en-GB"/>
              <a:t>General University Talk - work in progress</a:t>
            </a:r>
          </a:p>
        </p:txBody>
      </p:sp>
      <p:sp>
        <p:nvSpPr>
          <p:cNvPr id="3" name="Date Placeholder 2"/>
          <p:cNvSpPr>
            <a:spLocks noGrp="1"/>
          </p:cNvSpPr>
          <p:nvPr>
            <p:ph type="dt" sz="quarter" idx="1"/>
          </p:nvPr>
        </p:nvSpPr>
        <p:spPr>
          <a:xfrm>
            <a:off x="3849955" y="0"/>
            <a:ext cx="2946135" cy="494974"/>
          </a:xfrm>
          <a:prstGeom prst="rect">
            <a:avLst/>
          </a:prstGeom>
        </p:spPr>
        <p:txBody>
          <a:bodyPr vert="horz" wrap="square" lIns="91069" tIns="45532" rIns="91069" bIns="45532" numCol="1" anchor="t" anchorCtr="0" compatLnSpc="1">
            <a:prstTxWarp prst="textNoShape">
              <a:avLst/>
            </a:prstTxWarp>
          </a:bodyPr>
          <a:lstStyle>
            <a:lvl1pPr algn="r">
              <a:defRPr sz="1200">
                <a:cs typeface="+mn-cs"/>
              </a:defRPr>
            </a:lvl1pPr>
          </a:lstStyle>
          <a:p>
            <a:pPr>
              <a:defRPr/>
            </a:pPr>
            <a:fld id="{EFFF07BA-9069-4B00-86A7-09D19579CBF7}" type="datetimeFigureOut">
              <a:rPr lang="en-GB"/>
              <a:pPr>
                <a:defRPr/>
              </a:pPr>
              <a:t>12/06/2015</a:t>
            </a:fld>
            <a:endParaRPr lang="en-GB"/>
          </a:p>
        </p:txBody>
      </p:sp>
      <p:sp>
        <p:nvSpPr>
          <p:cNvPr id="4" name="Footer Placeholder 3"/>
          <p:cNvSpPr>
            <a:spLocks noGrp="1"/>
          </p:cNvSpPr>
          <p:nvPr>
            <p:ph type="ftr" sz="quarter" idx="2"/>
          </p:nvPr>
        </p:nvSpPr>
        <p:spPr>
          <a:xfrm>
            <a:off x="0" y="9377701"/>
            <a:ext cx="2946135" cy="494974"/>
          </a:xfrm>
          <a:prstGeom prst="rect">
            <a:avLst/>
          </a:prstGeom>
        </p:spPr>
        <p:txBody>
          <a:bodyPr vert="horz" wrap="square" lIns="91069" tIns="45532" rIns="91069" bIns="45532" numCol="1" anchor="b" anchorCtr="0" compatLnSpc="1">
            <a:prstTxWarp prst="textNoShape">
              <a:avLst/>
            </a:prstTxWarp>
          </a:bodyPr>
          <a:lstStyle>
            <a:lvl1pPr>
              <a:defRPr sz="1200">
                <a:latin typeface="Calibri" charset="0"/>
                <a:ea typeface="MS PGothic" charset="0"/>
                <a:cs typeface="MS PGothic" charset="0"/>
              </a:defRPr>
            </a:lvl1pPr>
          </a:lstStyle>
          <a:p>
            <a:pPr>
              <a:defRPr/>
            </a:pPr>
            <a:endParaRPr lang="en-GB"/>
          </a:p>
        </p:txBody>
      </p:sp>
      <p:sp>
        <p:nvSpPr>
          <p:cNvPr id="5" name="Slide Number Placeholder 4"/>
          <p:cNvSpPr>
            <a:spLocks noGrp="1"/>
          </p:cNvSpPr>
          <p:nvPr>
            <p:ph type="sldNum" sz="quarter" idx="3"/>
          </p:nvPr>
        </p:nvSpPr>
        <p:spPr>
          <a:xfrm>
            <a:off x="3849955" y="9377701"/>
            <a:ext cx="2946135" cy="494974"/>
          </a:xfrm>
          <a:prstGeom prst="rect">
            <a:avLst/>
          </a:prstGeom>
        </p:spPr>
        <p:txBody>
          <a:bodyPr vert="horz" wrap="square" lIns="91069" tIns="45532" rIns="91069" bIns="45532" numCol="1" anchor="b" anchorCtr="0" compatLnSpc="1">
            <a:prstTxWarp prst="textNoShape">
              <a:avLst/>
            </a:prstTxWarp>
          </a:bodyPr>
          <a:lstStyle>
            <a:lvl1pPr algn="r">
              <a:defRPr sz="1200">
                <a:cs typeface="+mn-cs"/>
              </a:defRPr>
            </a:lvl1pPr>
          </a:lstStyle>
          <a:p>
            <a:pPr>
              <a:defRPr/>
            </a:pPr>
            <a:fld id="{DCBBA4B2-0CF0-4E2A-9F77-FFC7140DCF1D}" type="slidenum">
              <a:rPr lang="en-GB"/>
              <a:pPr>
                <a:defRPr/>
              </a:pPr>
              <a:t>‹#›</a:t>
            </a:fld>
            <a:endParaRPr lang="en-GB"/>
          </a:p>
        </p:txBody>
      </p:sp>
    </p:spTree>
    <p:extLst>
      <p:ext uri="{BB962C8B-B14F-4D97-AF65-F5344CB8AC3E}">
        <p14:creationId xmlns:p14="http://schemas.microsoft.com/office/powerpoint/2010/main" val="37208509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4974"/>
          </a:xfrm>
          <a:prstGeom prst="rect">
            <a:avLst/>
          </a:prstGeom>
        </p:spPr>
        <p:txBody>
          <a:bodyPr vert="horz" lIns="91069" tIns="45532" rIns="91069" bIns="45532" rtlCol="0"/>
          <a:lstStyle>
            <a:lvl1pPr algn="l">
              <a:defRPr sz="1200">
                <a:latin typeface="Calibri" pitchFamily="34" charset="0"/>
                <a:ea typeface="MS PGothic" pitchFamily="34" charset="-128"/>
                <a:cs typeface="+mn-cs"/>
              </a:defRPr>
            </a:lvl1pPr>
          </a:lstStyle>
          <a:p>
            <a:pPr>
              <a:defRPr/>
            </a:pPr>
            <a:r>
              <a:rPr lang="en-GB"/>
              <a:t>General University Talk - work in progress</a:t>
            </a:r>
          </a:p>
        </p:txBody>
      </p:sp>
      <p:sp>
        <p:nvSpPr>
          <p:cNvPr id="3" name="Date Placeholder 2"/>
          <p:cNvSpPr>
            <a:spLocks noGrp="1"/>
          </p:cNvSpPr>
          <p:nvPr>
            <p:ph type="dt" idx="1"/>
          </p:nvPr>
        </p:nvSpPr>
        <p:spPr>
          <a:xfrm>
            <a:off x="3849955" y="0"/>
            <a:ext cx="2946135" cy="494974"/>
          </a:xfrm>
          <a:prstGeom prst="rect">
            <a:avLst/>
          </a:prstGeom>
        </p:spPr>
        <p:txBody>
          <a:bodyPr vert="horz" wrap="square" lIns="91069" tIns="45532" rIns="91069" bIns="45532" numCol="1" anchor="t" anchorCtr="0" compatLnSpc="1">
            <a:prstTxWarp prst="textNoShape">
              <a:avLst/>
            </a:prstTxWarp>
          </a:bodyPr>
          <a:lstStyle>
            <a:lvl1pPr algn="r">
              <a:defRPr sz="1200">
                <a:cs typeface="+mn-cs"/>
              </a:defRPr>
            </a:lvl1pPr>
          </a:lstStyle>
          <a:p>
            <a:pPr>
              <a:defRPr/>
            </a:pPr>
            <a:fld id="{EE6AD48E-A5E5-4F53-82CF-8DD3592A45F4}" type="datetimeFigureOut">
              <a:rPr lang="en-GB"/>
              <a:pPr>
                <a:defRPr/>
              </a:pPr>
              <a:t>12/06/2015</a:t>
            </a:fld>
            <a:endParaRPr lang="en-GB"/>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1069" tIns="45532" rIns="91069" bIns="45532" rtlCol="0" anchor="ctr"/>
          <a:lstStyle/>
          <a:p>
            <a:pPr lvl="0"/>
            <a:endParaRPr lang="en-GB" noProof="0" smtClean="0"/>
          </a:p>
        </p:txBody>
      </p:sp>
      <p:sp>
        <p:nvSpPr>
          <p:cNvPr id="5" name="Notes Placeholder 4"/>
          <p:cNvSpPr>
            <a:spLocks noGrp="1"/>
          </p:cNvSpPr>
          <p:nvPr>
            <p:ph type="body" sz="quarter" idx="3"/>
          </p:nvPr>
        </p:nvSpPr>
        <p:spPr>
          <a:xfrm>
            <a:off x="680244" y="4689639"/>
            <a:ext cx="5438774" cy="4443727"/>
          </a:xfrm>
          <a:prstGeom prst="rect">
            <a:avLst/>
          </a:prstGeom>
        </p:spPr>
        <p:txBody>
          <a:bodyPr vert="horz" wrap="square" lIns="91069" tIns="45532" rIns="91069" bIns="455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701"/>
            <a:ext cx="2946135" cy="494974"/>
          </a:xfrm>
          <a:prstGeom prst="rect">
            <a:avLst/>
          </a:prstGeom>
        </p:spPr>
        <p:txBody>
          <a:bodyPr vert="horz" wrap="square" lIns="91069" tIns="45532" rIns="91069" bIns="45532" numCol="1" anchor="b" anchorCtr="0" compatLnSpc="1">
            <a:prstTxWarp prst="textNoShape">
              <a:avLst/>
            </a:prstTxWarp>
          </a:bodyPr>
          <a:lstStyle>
            <a:lvl1pPr>
              <a:defRPr sz="1200">
                <a:latin typeface="Calibri" charset="0"/>
                <a:ea typeface="MS PGothic" charset="0"/>
                <a:cs typeface="MS PGothic" charset="0"/>
              </a:defRPr>
            </a:lvl1pPr>
          </a:lstStyle>
          <a:p>
            <a:pPr>
              <a:defRPr/>
            </a:pPr>
            <a:endParaRPr lang="en-GB"/>
          </a:p>
        </p:txBody>
      </p:sp>
      <p:sp>
        <p:nvSpPr>
          <p:cNvPr id="7" name="Slide Number Placeholder 6"/>
          <p:cNvSpPr>
            <a:spLocks noGrp="1"/>
          </p:cNvSpPr>
          <p:nvPr>
            <p:ph type="sldNum" sz="quarter" idx="5"/>
          </p:nvPr>
        </p:nvSpPr>
        <p:spPr>
          <a:xfrm>
            <a:off x="3849955" y="9377701"/>
            <a:ext cx="2946135" cy="494974"/>
          </a:xfrm>
          <a:prstGeom prst="rect">
            <a:avLst/>
          </a:prstGeom>
        </p:spPr>
        <p:txBody>
          <a:bodyPr vert="horz" wrap="square" lIns="91069" tIns="45532" rIns="91069" bIns="45532" numCol="1" anchor="b" anchorCtr="0" compatLnSpc="1">
            <a:prstTxWarp prst="textNoShape">
              <a:avLst/>
            </a:prstTxWarp>
          </a:bodyPr>
          <a:lstStyle>
            <a:lvl1pPr algn="r">
              <a:defRPr sz="1200">
                <a:cs typeface="+mn-cs"/>
              </a:defRPr>
            </a:lvl1pPr>
          </a:lstStyle>
          <a:p>
            <a:pPr>
              <a:defRPr/>
            </a:pPr>
            <a:fld id="{3846292D-F324-4B39-BDA5-A1165F5B3120}" type="slidenum">
              <a:rPr lang="en-GB"/>
              <a:pPr>
                <a:defRPr/>
              </a:pPr>
              <a:t>‹#›</a:t>
            </a:fld>
            <a:endParaRPr lang="en-GB"/>
          </a:p>
        </p:txBody>
      </p:sp>
    </p:spTree>
    <p:extLst>
      <p:ext uri="{BB962C8B-B14F-4D97-AF65-F5344CB8AC3E}">
        <p14:creationId xmlns:p14="http://schemas.microsoft.com/office/powerpoint/2010/main" val="100911468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Luke</a:t>
            </a:r>
          </a:p>
          <a:p>
            <a:endParaRPr lang="en-GB" altLang="en-US" dirty="0" smtClean="0"/>
          </a:p>
          <a:p>
            <a:endParaRPr lang="en-GB" altLang="en-US" dirty="0" smtClean="0"/>
          </a:p>
          <a:p>
            <a:r>
              <a:rPr lang="en-GB" altLang="en-US" dirty="0" smtClean="0"/>
              <a:t>Apology</a:t>
            </a:r>
          </a:p>
          <a:p>
            <a:endParaRPr lang="en-GB" altLang="en-US" dirty="0" smtClean="0"/>
          </a:p>
          <a:p>
            <a:endParaRPr lang="en-GB" altLang="en-US" dirty="0" smtClean="0"/>
          </a:p>
          <a:p>
            <a:r>
              <a:rPr lang="en-GB" altLang="en-US" dirty="0" smtClean="0"/>
              <a:t>Topic</a:t>
            </a:r>
          </a:p>
          <a:p>
            <a:endParaRPr lang="en-GB" altLang="en-US" dirty="0" smtClean="0"/>
          </a:p>
          <a:p>
            <a:endParaRPr lang="en-GB" altLang="en-US" dirty="0" smtClean="0"/>
          </a:p>
          <a:p>
            <a:r>
              <a:rPr lang="en-GB" altLang="en-US" dirty="0" smtClean="0"/>
              <a:t>Library </a:t>
            </a:r>
          </a:p>
          <a:p>
            <a:r>
              <a:rPr lang="en-GB" altLang="en-US" dirty="0" smtClean="0"/>
              <a:t>Restructured</a:t>
            </a:r>
          </a:p>
          <a:p>
            <a:r>
              <a:rPr lang="en-GB" altLang="en-US" dirty="0" smtClean="0"/>
              <a:t>Resist temptation</a:t>
            </a:r>
          </a:p>
          <a:p>
            <a:endParaRPr lang="en-GB" altLang="en-US" dirty="0" smtClean="0"/>
          </a:p>
          <a:p>
            <a:endParaRPr lang="en-GB" altLang="en-US" dirty="0" smtClean="0"/>
          </a:p>
          <a:p>
            <a:r>
              <a:rPr lang="en-GB" altLang="en-US" dirty="0" smtClean="0"/>
              <a:t>Why</a:t>
            </a:r>
            <a:r>
              <a:rPr lang="en-GB" altLang="en-US" baseline="0" dirty="0" smtClean="0"/>
              <a:t> Manchester (case study)</a:t>
            </a:r>
            <a:r>
              <a:rPr lang="en-GB" altLang="en-US" dirty="0" smtClean="0"/>
              <a:t> </a:t>
            </a:r>
          </a:p>
          <a:p>
            <a:r>
              <a:rPr lang="en-GB" altLang="en-US" dirty="0" smtClean="0"/>
              <a:t>An interesting story; </a:t>
            </a:r>
            <a:r>
              <a:rPr lang="en-GB" altLang="en-US" baseline="0" dirty="0" smtClean="0"/>
              <a:t> success story…almost!</a:t>
            </a:r>
            <a:endParaRPr lang="en-GB" altLang="en-US" dirty="0" smtClean="0"/>
          </a:p>
        </p:txBody>
      </p:sp>
      <p:sp>
        <p:nvSpPr>
          <p:cNvPr id="23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2679" indent="-227526" eaLnBrk="0" hangingPunct="0">
              <a:spcBef>
                <a:spcPct val="30000"/>
              </a:spcBef>
              <a:defRPr sz="1200">
                <a:solidFill>
                  <a:schemeClr val="tx1"/>
                </a:solidFill>
                <a:latin typeface="Calibri" pitchFamily="34" charset="0"/>
                <a:ea typeface="Geneva" charset="0"/>
                <a:cs typeface="Geneva" charset="0"/>
              </a:defRPr>
            </a:lvl4pPr>
            <a:lvl5pPr marL="2047730" indent="-227526" eaLnBrk="0" hangingPunct="0">
              <a:spcBef>
                <a:spcPct val="30000"/>
              </a:spcBef>
              <a:defRPr sz="1200">
                <a:solidFill>
                  <a:schemeClr val="tx1"/>
                </a:solidFill>
                <a:latin typeface="Calibri" pitchFamily="34" charset="0"/>
                <a:ea typeface="Geneva" charset="0"/>
                <a:cs typeface="Geneva" charset="0"/>
              </a:defRPr>
            </a:lvl5pPr>
            <a:lvl6pPr marL="2502781"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783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288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793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r>
              <a:rPr lang="en-GB" altLang="en-US" smtClean="0">
                <a:ea typeface="MS PGothic" pitchFamily="34" charset="-128"/>
              </a:rPr>
              <a:t>General University Talk - work in progress</a:t>
            </a:r>
          </a:p>
        </p:txBody>
      </p:sp>
      <p:sp>
        <p:nvSpPr>
          <p:cNvPr id="235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2679" indent="-227526" eaLnBrk="0" hangingPunct="0">
              <a:spcBef>
                <a:spcPct val="30000"/>
              </a:spcBef>
              <a:defRPr sz="1200">
                <a:solidFill>
                  <a:schemeClr val="tx1"/>
                </a:solidFill>
                <a:latin typeface="Calibri" pitchFamily="34" charset="0"/>
                <a:ea typeface="Geneva" charset="0"/>
                <a:cs typeface="Geneva" charset="0"/>
              </a:defRPr>
            </a:lvl4pPr>
            <a:lvl5pPr marL="2047730" indent="-227526" eaLnBrk="0" hangingPunct="0">
              <a:spcBef>
                <a:spcPct val="30000"/>
              </a:spcBef>
              <a:defRPr sz="1200">
                <a:solidFill>
                  <a:schemeClr val="tx1"/>
                </a:solidFill>
                <a:latin typeface="Calibri" pitchFamily="34" charset="0"/>
                <a:ea typeface="Geneva" charset="0"/>
                <a:cs typeface="Geneva" charset="0"/>
              </a:defRPr>
            </a:lvl5pPr>
            <a:lvl6pPr marL="2502781"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783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288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793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fld id="{FEE4C535-4BB2-487C-A6A8-0E129C1C8A37}" type="slidenum">
              <a:rPr lang="en-GB" altLang="en-US" smtClean="0">
                <a:ea typeface="MS PGothic" pitchFamily="34" charset="-128"/>
              </a:rPr>
              <a:pPr eaLnBrk="1" hangingPunct="1">
                <a:spcBef>
                  <a:spcPct val="0"/>
                </a:spcBef>
              </a:pPr>
              <a:t>1</a:t>
            </a:fld>
            <a:endParaRPr lang="en-GB" altLang="en-US" smtClean="0">
              <a:ea typeface="MS PGothic" pitchFamily="34" charset="-128"/>
            </a:endParaRPr>
          </a:p>
        </p:txBody>
      </p:sp>
    </p:spTree>
    <p:extLst>
      <p:ext uri="{BB962C8B-B14F-4D97-AF65-F5344CB8AC3E}">
        <p14:creationId xmlns:p14="http://schemas.microsoft.com/office/powerpoint/2010/main" val="41594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aseline="0" dirty="0" smtClean="0"/>
              <a:t>2015 too short to achieve all of 2015 goals. Aspirational still.</a:t>
            </a:r>
          </a:p>
          <a:p>
            <a:endParaRPr lang="en-GB" altLang="en-US" baseline="0" dirty="0" smtClean="0"/>
          </a:p>
          <a:p>
            <a:r>
              <a:rPr lang="en-GB" altLang="en-US" baseline="0" dirty="0" smtClean="0"/>
              <a:t>International Rankings/National Rankings (REF). REF determines R income from Government. REF is the stronger driver = ££. </a:t>
            </a:r>
            <a:r>
              <a:rPr lang="en-US" altLang="en-US" baseline="0" dirty="0" smtClean="0">
                <a:latin typeface="Arial" pitchFamily="34" charset="0"/>
              </a:rPr>
              <a:t>Citations count in both. Reputation does not count in REF, but attracting good researchers does.</a:t>
            </a:r>
            <a:endParaRPr lang="en-GB" altLang="en-US" baseline="0" dirty="0" smtClean="0"/>
          </a:p>
          <a:p>
            <a:endParaRPr lang="en-GB" altLang="en-US" baseline="0" dirty="0" smtClean="0"/>
          </a:p>
          <a:p>
            <a:r>
              <a:rPr lang="en-GB" altLang="en-US" baseline="0" dirty="0" smtClean="0"/>
              <a:t>More recent Indicator - ‘Improve quality of R outputs, ensuring 90% of staff are judged as producing world-leading or internationally excellent R by peer review through </a:t>
            </a:r>
            <a:r>
              <a:rPr lang="en-GB" altLang="en-US" b="1" baseline="0" dirty="0" smtClean="0"/>
              <a:t>REF</a:t>
            </a:r>
            <a:r>
              <a:rPr lang="en-GB" altLang="en-US" baseline="0" dirty="0" smtClean="0"/>
              <a:t>, and to ensure that the share of our publications falling into the top 10% of cited papers in their field matches or exceeds that for the top 5 institutions’. </a:t>
            </a:r>
          </a:p>
        </p:txBody>
      </p:sp>
      <p:sp>
        <p:nvSpPr>
          <p:cNvPr id="24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2679" indent="-227526" eaLnBrk="0" hangingPunct="0">
              <a:spcBef>
                <a:spcPct val="30000"/>
              </a:spcBef>
              <a:defRPr sz="1200">
                <a:solidFill>
                  <a:schemeClr val="tx1"/>
                </a:solidFill>
                <a:latin typeface="Calibri" pitchFamily="34" charset="0"/>
                <a:ea typeface="Geneva" charset="0"/>
                <a:cs typeface="Geneva" charset="0"/>
              </a:defRPr>
            </a:lvl4pPr>
            <a:lvl5pPr marL="2047730" indent="-227526" eaLnBrk="0" hangingPunct="0">
              <a:spcBef>
                <a:spcPct val="30000"/>
              </a:spcBef>
              <a:defRPr sz="1200">
                <a:solidFill>
                  <a:schemeClr val="tx1"/>
                </a:solidFill>
                <a:latin typeface="Calibri" pitchFamily="34" charset="0"/>
                <a:ea typeface="Geneva" charset="0"/>
                <a:cs typeface="Geneva" charset="0"/>
              </a:defRPr>
            </a:lvl5pPr>
            <a:lvl6pPr marL="2502781"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783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288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793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r>
              <a:rPr lang="en-GB" altLang="en-US" smtClean="0">
                <a:ea typeface="MS PGothic" pitchFamily="34" charset="-128"/>
              </a:rPr>
              <a:t>General University Talk - work in progress</a:t>
            </a:r>
          </a:p>
        </p:txBody>
      </p:sp>
      <p:sp>
        <p:nvSpPr>
          <p:cNvPr id="245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2679" indent="-227526" eaLnBrk="0" hangingPunct="0">
              <a:spcBef>
                <a:spcPct val="30000"/>
              </a:spcBef>
              <a:defRPr sz="1200">
                <a:solidFill>
                  <a:schemeClr val="tx1"/>
                </a:solidFill>
                <a:latin typeface="Calibri" pitchFamily="34" charset="0"/>
                <a:ea typeface="Geneva" charset="0"/>
                <a:cs typeface="Geneva" charset="0"/>
              </a:defRPr>
            </a:lvl4pPr>
            <a:lvl5pPr marL="2047730" indent="-227526" eaLnBrk="0" hangingPunct="0">
              <a:spcBef>
                <a:spcPct val="30000"/>
              </a:spcBef>
              <a:defRPr sz="1200">
                <a:solidFill>
                  <a:schemeClr val="tx1"/>
                </a:solidFill>
                <a:latin typeface="Calibri" pitchFamily="34" charset="0"/>
                <a:ea typeface="Geneva" charset="0"/>
                <a:cs typeface="Geneva" charset="0"/>
              </a:defRPr>
            </a:lvl5pPr>
            <a:lvl6pPr marL="2502781"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783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288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793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fld id="{DE91FB2D-6322-43EB-88CE-2417E060D8E9}" type="slidenum">
              <a:rPr lang="en-GB" altLang="en-US" smtClean="0">
                <a:ea typeface="MS PGothic" pitchFamily="34" charset="-128"/>
              </a:rPr>
              <a:pPr eaLnBrk="1" hangingPunct="1">
                <a:spcBef>
                  <a:spcPct val="0"/>
                </a:spcBef>
              </a:pPr>
              <a:t>11</a:t>
            </a:fld>
            <a:endParaRPr lang="en-GB" altLang="en-US" smtClean="0">
              <a:ea typeface="MS PGothic" pitchFamily="34" charset="-128"/>
            </a:endParaRPr>
          </a:p>
        </p:txBody>
      </p:sp>
    </p:spTree>
    <p:extLst>
      <p:ext uri="{BB962C8B-B14F-4D97-AF65-F5344CB8AC3E}">
        <p14:creationId xmlns:p14="http://schemas.microsoft.com/office/powerpoint/2010/main" val="16956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Still strong focus on our ranking in the league tables</a:t>
            </a:r>
            <a:r>
              <a:rPr lang="en-GB" baseline="0" dirty="0" smtClean="0"/>
              <a:t> for </a:t>
            </a:r>
            <a:r>
              <a:rPr lang="en-GB" dirty="0" smtClean="0"/>
              <a:t>U of M R strategy (goal 1).</a:t>
            </a:r>
          </a:p>
          <a:p>
            <a:endParaRPr lang="en-GB" dirty="0" smtClean="0"/>
          </a:p>
          <a:p>
            <a:r>
              <a:rPr lang="en-GB" dirty="0" smtClean="0"/>
              <a:t>U</a:t>
            </a:r>
            <a:r>
              <a:rPr lang="en-GB" baseline="0" dirty="0" smtClean="0"/>
              <a:t> of M w</a:t>
            </a:r>
            <a:r>
              <a:rPr lang="en-GB" dirty="0" smtClean="0"/>
              <a:t>ill now focus on these 3, not</a:t>
            </a:r>
            <a:r>
              <a:rPr lang="en-GB" baseline="0" dirty="0" smtClean="0"/>
              <a:t> just bullet 1 from now on.</a:t>
            </a:r>
          </a:p>
          <a:p>
            <a:endParaRPr lang="en-GB" baseline="0" dirty="0" smtClean="0"/>
          </a:p>
          <a:p>
            <a:r>
              <a:rPr lang="en-GB" baseline="0" dirty="0" smtClean="0"/>
              <a:t>None are v good, so best to have a basket than rely on 1 </a:t>
            </a:r>
            <a:r>
              <a:rPr lang="en-GB" baseline="0" dirty="0" err="1" smtClean="0"/>
              <a:t>eg</a:t>
            </a:r>
            <a:r>
              <a:rPr lang="en-GB" baseline="0" dirty="0" smtClean="0"/>
              <a:t> 1 doesn’t cover hums v well, 3 uses </a:t>
            </a:r>
            <a:r>
              <a:rPr lang="en-GB" baseline="0" dirty="0" err="1" smtClean="0"/>
              <a:t>bibliometrics</a:t>
            </a:r>
            <a:r>
              <a:rPr lang="en-GB" baseline="0" dirty="0" smtClean="0"/>
              <a:t> and reputation surveys, 2 is v complex (see later) and pretends to include teaching but not v well.</a:t>
            </a:r>
          </a:p>
          <a:p>
            <a:endParaRPr lang="en-GB" baseline="0" dirty="0" smtClean="0"/>
          </a:p>
          <a:p>
            <a:r>
              <a:rPr lang="en-GB" baseline="0" dirty="0" smtClean="0"/>
              <a:t>Important - </a:t>
            </a:r>
            <a:r>
              <a:rPr lang="en-GB" dirty="0" smtClean="0"/>
              <a:t>Which can we influence and which not </a:t>
            </a:r>
            <a:r>
              <a:rPr lang="en-GB" dirty="0" err="1" smtClean="0"/>
              <a:t>eg</a:t>
            </a:r>
            <a:r>
              <a:rPr lang="en-GB" dirty="0" smtClean="0"/>
              <a:t>. alumni Nobel laureates. Can influence ‘nearly high-cited </a:t>
            </a:r>
            <a:r>
              <a:rPr lang="en-GB" dirty="0" err="1" smtClean="0"/>
              <a:t>Rrs</a:t>
            </a:r>
            <a:r>
              <a:rPr lang="en-GB" dirty="0" smtClean="0"/>
              <a:t>’.</a:t>
            </a:r>
          </a:p>
          <a:p>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12</a:t>
            </a:fld>
            <a:endParaRPr lang="en-GB"/>
          </a:p>
        </p:txBody>
      </p:sp>
    </p:spTree>
    <p:extLst>
      <p:ext uri="{BB962C8B-B14F-4D97-AF65-F5344CB8AC3E}">
        <p14:creationId xmlns:p14="http://schemas.microsoft.com/office/powerpoint/2010/main" val="138721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ゴシック" pitchFamily="-92" charset="-128"/>
              </a:defRPr>
            </a:lvl1pPr>
            <a:lvl2pPr marL="739458" indent="-284407" eaLnBrk="0" hangingPunct="0">
              <a:defRPr>
                <a:solidFill>
                  <a:schemeClr val="tx1"/>
                </a:solidFill>
                <a:latin typeface="Arial" pitchFamily="34" charset="0"/>
                <a:ea typeface="MS Pゴシック" pitchFamily="-92" charset="-128"/>
              </a:defRPr>
            </a:lvl2pPr>
            <a:lvl3pPr marL="1137628" indent="-227526" eaLnBrk="0" hangingPunct="0">
              <a:defRPr>
                <a:solidFill>
                  <a:schemeClr val="tx1"/>
                </a:solidFill>
                <a:latin typeface="Arial" pitchFamily="34" charset="0"/>
                <a:ea typeface="MS Pゴシック" pitchFamily="-92" charset="-128"/>
              </a:defRPr>
            </a:lvl3pPr>
            <a:lvl4pPr marL="1592679" indent="-227526" eaLnBrk="0" hangingPunct="0">
              <a:defRPr>
                <a:solidFill>
                  <a:schemeClr val="tx1"/>
                </a:solidFill>
                <a:latin typeface="Arial" pitchFamily="34" charset="0"/>
                <a:ea typeface="MS Pゴシック" pitchFamily="-92" charset="-128"/>
              </a:defRPr>
            </a:lvl4pPr>
            <a:lvl5pPr marL="2047730" indent="-227526" eaLnBrk="0" hangingPunct="0">
              <a:defRPr>
                <a:solidFill>
                  <a:schemeClr val="tx1"/>
                </a:solidFill>
                <a:latin typeface="Arial" pitchFamily="34" charset="0"/>
                <a:ea typeface="MS Pゴシック" pitchFamily="-92" charset="-128"/>
              </a:defRPr>
            </a:lvl5pPr>
            <a:lvl6pPr marL="2502781" indent="-227526" eaLnBrk="0" fontAlgn="base" hangingPunct="0">
              <a:spcBef>
                <a:spcPct val="0"/>
              </a:spcBef>
              <a:spcAft>
                <a:spcPct val="0"/>
              </a:spcAft>
              <a:defRPr>
                <a:solidFill>
                  <a:schemeClr val="tx1"/>
                </a:solidFill>
                <a:latin typeface="Arial" pitchFamily="34" charset="0"/>
                <a:ea typeface="MS Pゴシック" pitchFamily="-92" charset="-128"/>
              </a:defRPr>
            </a:lvl6pPr>
            <a:lvl7pPr marL="2957833" indent="-227526" eaLnBrk="0" fontAlgn="base" hangingPunct="0">
              <a:spcBef>
                <a:spcPct val="0"/>
              </a:spcBef>
              <a:spcAft>
                <a:spcPct val="0"/>
              </a:spcAft>
              <a:defRPr>
                <a:solidFill>
                  <a:schemeClr val="tx1"/>
                </a:solidFill>
                <a:latin typeface="Arial" pitchFamily="34" charset="0"/>
                <a:ea typeface="MS Pゴシック" pitchFamily="-92" charset="-128"/>
              </a:defRPr>
            </a:lvl7pPr>
            <a:lvl8pPr marL="3412884" indent="-227526" eaLnBrk="0" fontAlgn="base" hangingPunct="0">
              <a:spcBef>
                <a:spcPct val="0"/>
              </a:spcBef>
              <a:spcAft>
                <a:spcPct val="0"/>
              </a:spcAft>
              <a:defRPr>
                <a:solidFill>
                  <a:schemeClr val="tx1"/>
                </a:solidFill>
                <a:latin typeface="Arial" pitchFamily="34" charset="0"/>
                <a:ea typeface="MS Pゴシック" pitchFamily="-92" charset="-128"/>
              </a:defRPr>
            </a:lvl8pPr>
            <a:lvl9pPr marL="3867935" indent="-227526"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fld id="{C9221C12-8DEF-4AB7-8164-8AD38B9D53C1}" type="slidenum">
              <a:rPr lang="en-GB" altLang="en-US"/>
              <a:pPr eaLnBrk="1" hangingPunct="1"/>
              <a:t>13</a:t>
            </a:fld>
            <a:endParaRPr lang="en-GB" altLang="en-US"/>
          </a:p>
        </p:txBody>
      </p:sp>
      <p:sp>
        <p:nvSpPr>
          <p:cNvPr id="37891" name="Text Box 2"/>
          <p:cNvSpPr txBox="1">
            <a:spLocks noChangeArrowheads="1"/>
          </p:cNvSpPr>
          <p:nvPr/>
        </p:nvSpPr>
        <p:spPr bwMode="auto">
          <a:xfrm>
            <a:off x="868593" y="740568"/>
            <a:ext cx="5058918" cy="37028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10" tIns="45505" rIns="91010" bIns="45505" anchor="ctr"/>
          <a:lstStyle>
            <a:lvl1pPr eaLnBrk="0" hangingPunct="0">
              <a:defRPr>
                <a:solidFill>
                  <a:schemeClr val="tx1"/>
                </a:solidFill>
                <a:latin typeface="Arial" pitchFamily="34" charset="0"/>
                <a:ea typeface="MS Pゴシック" pitchFamily="-92" charset="-128"/>
              </a:defRPr>
            </a:lvl1pPr>
            <a:lvl2pPr marL="742950" indent="-285750" eaLnBrk="0" hangingPunct="0">
              <a:defRPr>
                <a:solidFill>
                  <a:schemeClr val="tx1"/>
                </a:solidFill>
                <a:latin typeface="Arial" pitchFamily="34" charset="0"/>
                <a:ea typeface="MS Pゴシック" pitchFamily="-92" charset="-128"/>
              </a:defRPr>
            </a:lvl2pPr>
            <a:lvl3pPr marL="1143000" indent="-228600" eaLnBrk="0" hangingPunct="0">
              <a:defRPr>
                <a:solidFill>
                  <a:schemeClr val="tx1"/>
                </a:solidFill>
                <a:latin typeface="Arial" pitchFamily="34" charset="0"/>
                <a:ea typeface="MS Pゴシック" pitchFamily="-92" charset="-128"/>
              </a:defRPr>
            </a:lvl3pPr>
            <a:lvl4pPr marL="1600200" indent="-228600" eaLnBrk="0" hangingPunct="0">
              <a:defRPr>
                <a:solidFill>
                  <a:schemeClr val="tx1"/>
                </a:solidFill>
                <a:latin typeface="Arial" pitchFamily="34" charset="0"/>
                <a:ea typeface="MS Pゴシック" pitchFamily="-92" charset="-128"/>
              </a:defRPr>
            </a:lvl4pPr>
            <a:lvl5pPr marL="2057400" indent="-228600" eaLnBrk="0" hangingPunct="0">
              <a:defRPr>
                <a:solidFill>
                  <a:schemeClr val="tx1"/>
                </a:solidFill>
                <a:latin typeface="Arial" pitchFamily="34" charset="0"/>
                <a:ea typeface="MS Pゴシック" pitchFamily="-92" charset="-128"/>
              </a:defRPr>
            </a:lvl5pPr>
            <a:lvl6pPr marL="2514600" indent="-228600" eaLnBrk="0" fontAlgn="base" hangingPunct="0">
              <a:spcBef>
                <a:spcPct val="0"/>
              </a:spcBef>
              <a:spcAft>
                <a:spcPct val="0"/>
              </a:spcAft>
              <a:defRPr>
                <a:solidFill>
                  <a:schemeClr val="tx1"/>
                </a:solidFill>
                <a:latin typeface="Arial" pitchFamily="34" charset="0"/>
                <a:ea typeface="MS Pゴシック" pitchFamily="-92" charset="-128"/>
              </a:defRPr>
            </a:lvl6pPr>
            <a:lvl7pPr marL="2971800" indent="-228600" eaLnBrk="0" fontAlgn="base" hangingPunct="0">
              <a:spcBef>
                <a:spcPct val="0"/>
              </a:spcBef>
              <a:spcAft>
                <a:spcPct val="0"/>
              </a:spcAft>
              <a:defRPr>
                <a:solidFill>
                  <a:schemeClr val="tx1"/>
                </a:solidFill>
                <a:latin typeface="Arial" pitchFamily="34" charset="0"/>
                <a:ea typeface="MS Pゴシック" pitchFamily="-92" charset="-128"/>
              </a:defRPr>
            </a:lvl7pPr>
            <a:lvl8pPr marL="3429000" indent="-228600" eaLnBrk="0" fontAlgn="base" hangingPunct="0">
              <a:spcBef>
                <a:spcPct val="0"/>
              </a:spcBef>
              <a:spcAft>
                <a:spcPct val="0"/>
              </a:spcAft>
              <a:defRPr>
                <a:solidFill>
                  <a:schemeClr val="tx1"/>
                </a:solidFill>
                <a:latin typeface="Arial" pitchFamily="34" charset="0"/>
                <a:ea typeface="MS Pゴシック" pitchFamily="-92" charset="-128"/>
              </a:defRPr>
            </a:lvl8pPr>
            <a:lvl9pPr marL="3886200" indent="-228600"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endParaRPr lang="en-US" altLang="en-US"/>
          </a:p>
        </p:txBody>
      </p:sp>
      <p:sp>
        <p:nvSpPr>
          <p:cNvPr id="37892" name="Rectangle 3"/>
          <p:cNvSpPr>
            <a:spLocks noGrp="1" noChangeArrowheads="1"/>
          </p:cNvSpPr>
          <p:nvPr>
            <p:ph type="body"/>
          </p:nvPr>
        </p:nvSpPr>
        <p:spPr>
          <a:xfrm>
            <a:off x="679768" y="4690268"/>
            <a:ext cx="5436567" cy="4445127"/>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en-GB" dirty="0" smtClean="0"/>
              <a:t>In </a:t>
            </a:r>
            <a:r>
              <a:rPr lang="en-GB" dirty="0"/>
              <a:t>March 2014, a new version of the Thomson Reuters list of Highly-Cited Researchers became available</a:t>
            </a:r>
            <a:r>
              <a:rPr lang="en-GB" dirty="0" smtClean="0"/>
              <a:t>. This is used in SHJT (ARWU) so is important</a:t>
            </a:r>
            <a:r>
              <a:rPr lang="en-GB" baseline="0" dirty="0" smtClean="0"/>
              <a:t> to us.</a:t>
            </a:r>
            <a:endParaRPr lang="en-GB" dirty="0"/>
          </a:p>
          <a:p>
            <a:endParaRPr lang="en-GB" dirty="0"/>
          </a:p>
          <a:p>
            <a:r>
              <a:rPr lang="en-GB" dirty="0" smtClean="0"/>
              <a:t>In </a:t>
            </a:r>
            <a:r>
              <a:rPr lang="en-GB" dirty="0"/>
              <a:t>total, over 3,200 highly-cited researchers are included on the </a:t>
            </a:r>
            <a:r>
              <a:rPr lang="en-GB" dirty="0" smtClean="0"/>
              <a:t>list</a:t>
            </a:r>
            <a:r>
              <a:rPr lang="en-GB" baseline="0" dirty="0" smtClean="0"/>
              <a:t>.</a:t>
            </a:r>
            <a:r>
              <a:rPr lang="en-GB" dirty="0" smtClean="0"/>
              <a:t> As previously, citations are based around 21 broad subject categories and researchers are classified as highly-cited. </a:t>
            </a:r>
          </a:p>
          <a:p>
            <a:endParaRPr lang="en-GB" dirty="0"/>
          </a:p>
          <a:p>
            <a:r>
              <a:rPr lang="en-GB" dirty="0"/>
              <a:t>Highly-cited researchers are those who have a number of publications in the top 1% of articles in the 21 fields, though the number of publications required to be included in the highly-cited list varies according to subject field. </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Under the new methodology, the University has 8 highly-cited researchers. However, of our comparator institutions all except Edinburgh have more Highly-Cited Researchers (based on the unverified data circulated). </a:t>
            </a:r>
            <a:r>
              <a:rPr lang="en-US" altLang="en-US" baseline="0" dirty="0" smtClean="0">
                <a:latin typeface="Arial" pitchFamily="34" charset="0"/>
              </a:rPr>
              <a:t>Not doing well enough.</a:t>
            </a:r>
            <a:endParaRPr lang="en-GB" dirty="0" smtClean="0"/>
          </a:p>
          <a:p>
            <a:endParaRPr lang="en-GB" dirty="0" smtClean="0"/>
          </a:p>
          <a:p>
            <a:r>
              <a:rPr lang="en-GB" dirty="0" smtClean="0"/>
              <a:t>The </a:t>
            </a:r>
            <a:r>
              <a:rPr lang="en-GB" dirty="0"/>
              <a:t>Library </a:t>
            </a:r>
            <a:r>
              <a:rPr lang="en-GB" dirty="0" smtClean="0"/>
              <a:t>is </a:t>
            </a:r>
            <a:r>
              <a:rPr lang="en-GB" dirty="0"/>
              <a:t>investigating this </a:t>
            </a:r>
            <a:r>
              <a:rPr lang="en-GB" dirty="0" smtClean="0"/>
              <a:t>further. Identify </a:t>
            </a:r>
            <a:r>
              <a:rPr lang="en-US" altLang="en-US" baseline="0" dirty="0" smtClean="0">
                <a:latin typeface="Arial" pitchFamily="34" charset="0"/>
              </a:rPr>
              <a:t>who these people are based on analysis of their citation count. Also, and importantly, we</a:t>
            </a:r>
            <a:r>
              <a:rPr lang="en-GB" dirty="0" smtClean="0"/>
              <a:t> </a:t>
            </a:r>
            <a:r>
              <a:rPr lang="en-GB" dirty="0"/>
              <a:t>will be able to provide greater analysis of those Manchester academics who are close to the threshold of highly-cited. </a:t>
            </a:r>
            <a:r>
              <a:rPr lang="en-GB" dirty="0" smtClean="0"/>
              <a:t>However, it is clear that the methodology favours researchers who focus on a relatively defined area of research within the categories above.</a:t>
            </a:r>
            <a:endParaRPr lang="en-GB" dirty="0"/>
          </a:p>
          <a:p>
            <a:endParaRPr lang="en-GB" dirty="0"/>
          </a:p>
        </p:txBody>
      </p:sp>
    </p:spTree>
    <p:extLst>
      <p:ext uri="{BB962C8B-B14F-4D97-AF65-F5344CB8AC3E}">
        <p14:creationId xmlns:p14="http://schemas.microsoft.com/office/powerpoint/2010/main" val="1151091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Ranking </a:t>
            </a:r>
            <a:r>
              <a:rPr lang="en-GB" dirty="0" smtClean="0"/>
              <a:t>Tables (need colleague</a:t>
            </a:r>
            <a:r>
              <a:rPr lang="en-GB" baseline="0" dirty="0" smtClean="0"/>
              <a:t> </a:t>
            </a:r>
            <a:r>
              <a:rPr lang="en-GB" dirty="0" smtClean="0"/>
              <a:t>Luke!). </a:t>
            </a:r>
            <a:endParaRPr lang="en-GB" dirty="0"/>
          </a:p>
          <a:p>
            <a:endParaRPr lang="en-GB" dirty="0"/>
          </a:p>
          <a:p>
            <a:r>
              <a:rPr lang="en-GB" dirty="0"/>
              <a:t>1. </a:t>
            </a:r>
            <a:r>
              <a:rPr lang="en-GB" dirty="0" smtClean="0"/>
              <a:t>2007 Taiwan Uses 8 </a:t>
            </a:r>
            <a:r>
              <a:rPr lang="en-GB" dirty="0" err="1"/>
              <a:t>bibliometric</a:t>
            </a:r>
            <a:r>
              <a:rPr lang="en-GB" dirty="0"/>
              <a:t> </a:t>
            </a:r>
            <a:r>
              <a:rPr lang="en-GB" dirty="0" smtClean="0"/>
              <a:t>indicators</a:t>
            </a:r>
            <a:r>
              <a:rPr lang="en-GB" baseline="0" dirty="0" smtClean="0"/>
              <a:t> using data </a:t>
            </a:r>
            <a:r>
              <a:rPr lang="en-GB" dirty="0" smtClean="0"/>
              <a:t>sourced </a:t>
            </a:r>
            <a:r>
              <a:rPr lang="en-GB" dirty="0"/>
              <a:t>from Thomson Reuters Web of Science.</a:t>
            </a:r>
          </a:p>
          <a:p>
            <a:endParaRPr lang="en-GB" dirty="0"/>
          </a:p>
          <a:p>
            <a:r>
              <a:rPr lang="en-GB" dirty="0"/>
              <a:t>2. </a:t>
            </a:r>
            <a:r>
              <a:rPr lang="en-GB" dirty="0" smtClean="0"/>
              <a:t>2010 University </a:t>
            </a:r>
            <a:r>
              <a:rPr lang="en-GB" dirty="0"/>
              <a:t>of </a:t>
            </a:r>
            <a:r>
              <a:rPr lang="en-GB" dirty="0" smtClean="0"/>
              <a:t>Western</a:t>
            </a:r>
            <a:r>
              <a:rPr lang="en-GB" baseline="0" dirty="0" smtClean="0"/>
              <a:t> </a:t>
            </a:r>
            <a:r>
              <a:rPr lang="en-GB" dirty="0" smtClean="0"/>
              <a:t>Australia based </a:t>
            </a:r>
            <a:r>
              <a:rPr lang="en-GB" dirty="0"/>
              <a:t>upon </a:t>
            </a:r>
            <a:r>
              <a:rPr lang="en-GB" dirty="0" smtClean="0"/>
              <a:t>10 </a:t>
            </a:r>
            <a:r>
              <a:rPr lang="en-GB" dirty="0"/>
              <a:t>years of citation data drawn from </a:t>
            </a:r>
            <a:r>
              <a:rPr lang="en-GB" dirty="0" smtClean="0"/>
              <a:t>Elsevier’s</a:t>
            </a:r>
            <a:r>
              <a:rPr lang="en-GB" baseline="0" dirty="0" smtClean="0"/>
              <a:t> </a:t>
            </a:r>
            <a:r>
              <a:rPr lang="en-GB" dirty="0" smtClean="0"/>
              <a:t>Scopus</a:t>
            </a:r>
            <a:r>
              <a:rPr lang="en-GB" dirty="0"/>
              <a:t>.</a:t>
            </a:r>
          </a:p>
          <a:p>
            <a:endParaRPr lang="en-GB" dirty="0"/>
          </a:p>
          <a:p>
            <a:r>
              <a:rPr lang="en-GB" dirty="0" smtClean="0"/>
              <a:t>3.</a:t>
            </a:r>
            <a:r>
              <a:rPr lang="en-GB" baseline="0" dirty="0" smtClean="0"/>
              <a:t> </a:t>
            </a:r>
            <a:r>
              <a:rPr lang="en-GB" dirty="0" smtClean="0"/>
              <a:t>2010 </a:t>
            </a:r>
            <a:r>
              <a:rPr lang="en-GB" dirty="0"/>
              <a:t>by </a:t>
            </a:r>
            <a:r>
              <a:rPr lang="en-GB" dirty="0" err="1"/>
              <a:t>RatER</a:t>
            </a:r>
            <a:r>
              <a:rPr lang="en-GB" dirty="0"/>
              <a:t> (Rating of </a:t>
            </a:r>
            <a:r>
              <a:rPr lang="en-GB" dirty="0" smtClean="0"/>
              <a:t>Educational</a:t>
            </a:r>
            <a:r>
              <a:rPr lang="en-GB" baseline="0" dirty="0" smtClean="0"/>
              <a:t> </a:t>
            </a:r>
            <a:r>
              <a:rPr lang="en-GB" dirty="0" smtClean="0"/>
              <a:t>Resources</a:t>
            </a:r>
            <a:r>
              <a:rPr lang="en-GB" dirty="0"/>
              <a:t>‐ a Russian ‘independent rating agency</a:t>
            </a:r>
            <a:r>
              <a:rPr lang="en-GB" dirty="0" smtClean="0"/>
              <a:t>’)</a:t>
            </a:r>
            <a:r>
              <a:rPr lang="en-GB" baseline="0" dirty="0" smtClean="0"/>
              <a:t> </a:t>
            </a:r>
            <a:r>
              <a:rPr lang="en-GB" dirty="0" smtClean="0"/>
              <a:t>based </a:t>
            </a:r>
            <a:r>
              <a:rPr lang="en-GB" dirty="0"/>
              <a:t>upon assessment conducted by a pool of ‘experts’ formed by project officials and managers to determine </a:t>
            </a:r>
            <a:r>
              <a:rPr lang="en-GB" dirty="0" smtClean="0"/>
              <a:t>the</a:t>
            </a:r>
            <a:r>
              <a:rPr lang="en-GB" baseline="0" dirty="0" smtClean="0"/>
              <a:t> </a:t>
            </a:r>
            <a:r>
              <a:rPr lang="en-GB" dirty="0" smtClean="0"/>
              <a:t>rating </a:t>
            </a:r>
            <a:r>
              <a:rPr lang="en-GB" dirty="0"/>
              <a:t>scales for every indicator of performance of the universities in seven </a:t>
            </a:r>
            <a:r>
              <a:rPr lang="en-GB" dirty="0" smtClean="0"/>
              <a:t>areas.</a:t>
            </a:r>
          </a:p>
          <a:p>
            <a:endParaRPr lang="en-GB" dirty="0" smtClean="0"/>
          </a:p>
          <a:p>
            <a:r>
              <a:rPr lang="en-GB" dirty="0" smtClean="0"/>
              <a:t>4</a:t>
            </a:r>
            <a:r>
              <a:rPr lang="en-GB" dirty="0"/>
              <a:t>. The Leiden Ranking, </a:t>
            </a:r>
            <a:r>
              <a:rPr lang="en-GB" dirty="0" smtClean="0"/>
              <a:t>2008 (</a:t>
            </a:r>
            <a:r>
              <a:rPr lang="en-GB" dirty="0"/>
              <a:t>Netherlands</a:t>
            </a:r>
            <a:r>
              <a:rPr lang="en-GB" dirty="0" smtClean="0"/>
              <a:t>).</a:t>
            </a:r>
            <a:r>
              <a:rPr lang="en-GB" baseline="0" dirty="0" smtClean="0"/>
              <a:t> </a:t>
            </a:r>
            <a:r>
              <a:rPr lang="en-GB" dirty="0" smtClean="0"/>
              <a:t>Five </a:t>
            </a:r>
            <a:r>
              <a:rPr lang="en-GB" dirty="0"/>
              <a:t>output‐based ranking tables are </a:t>
            </a:r>
            <a:r>
              <a:rPr lang="en-GB" dirty="0" smtClean="0"/>
              <a:t>provided,</a:t>
            </a:r>
            <a:r>
              <a:rPr lang="en-GB" baseline="0" dirty="0" smtClean="0"/>
              <a:t> </a:t>
            </a:r>
            <a:r>
              <a:rPr lang="en-GB" dirty="0" smtClean="0"/>
              <a:t>each </a:t>
            </a:r>
            <a:r>
              <a:rPr lang="en-GB" dirty="0"/>
              <a:t>based on a different </a:t>
            </a:r>
            <a:r>
              <a:rPr lang="en-GB" dirty="0" err="1"/>
              <a:t>bibliometric</a:t>
            </a:r>
            <a:r>
              <a:rPr lang="en-GB" dirty="0"/>
              <a:t> indicator following analysis of data from Web </a:t>
            </a:r>
            <a:r>
              <a:rPr lang="en-GB" dirty="0" smtClean="0"/>
              <a:t>of</a:t>
            </a:r>
            <a:r>
              <a:rPr lang="en-GB" baseline="0" dirty="0" smtClean="0"/>
              <a:t> </a:t>
            </a:r>
            <a:r>
              <a:rPr lang="en-GB" dirty="0" smtClean="0"/>
              <a:t>Science</a:t>
            </a:r>
            <a:r>
              <a:rPr lang="en-GB" dirty="0"/>
              <a:t>. </a:t>
            </a:r>
            <a:endParaRPr lang="en-GB" dirty="0" smtClean="0"/>
          </a:p>
          <a:p>
            <a:endParaRPr lang="en-GB" dirty="0"/>
          </a:p>
          <a:p>
            <a:r>
              <a:rPr lang="en-GB" dirty="0"/>
              <a:t>5. </a:t>
            </a:r>
            <a:r>
              <a:rPr lang="en-GB" dirty="0" smtClean="0"/>
              <a:t>2009 </a:t>
            </a:r>
            <a:r>
              <a:rPr lang="en-GB" dirty="0"/>
              <a:t>by </a:t>
            </a:r>
            <a:r>
              <a:rPr lang="en-GB" dirty="0" err="1"/>
              <a:t>SCImago</a:t>
            </a:r>
            <a:r>
              <a:rPr lang="en-GB" dirty="0"/>
              <a:t> Research </a:t>
            </a:r>
            <a:r>
              <a:rPr lang="en-GB" dirty="0" smtClean="0"/>
              <a:t>Group</a:t>
            </a:r>
            <a:r>
              <a:rPr lang="en-GB" baseline="0" dirty="0" smtClean="0"/>
              <a:t> </a:t>
            </a:r>
            <a:r>
              <a:rPr lang="en-GB" dirty="0" smtClean="0"/>
              <a:t>(Spain/Portugal)</a:t>
            </a:r>
            <a:r>
              <a:rPr lang="en-GB" baseline="0" dirty="0" smtClean="0"/>
              <a:t> </a:t>
            </a:r>
            <a:r>
              <a:rPr lang="en-GB" dirty="0" smtClean="0"/>
              <a:t>uses </a:t>
            </a:r>
            <a:r>
              <a:rPr lang="en-GB" dirty="0"/>
              <a:t>the Scopus database to determine five</a:t>
            </a:r>
          </a:p>
          <a:p>
            <a:r>
              <a:rPr lang="en-GB" dirty="0"/>
              <a:t>indicators: output volume, citations per document, internationally collaborative </a:t>
            </a:r>
            <a:r>
              <a:rPr lang="en-GB" dirty="0" smtClean="0"/>
              <a:t>authorship,</a:t>
            </a:r>
            <a:r>
              <a:rPr lang="en-GB" baseline="0" dirty="0" smtClean="0"/>
              <a:t> </a:t>
            </a:r>
            <a:r>
              <a:rPr lang="en-GB" dirty="0" smtClean="0"/>
              <a:t>field‐normalised </a:t>
            </a:r>
            <a:r>
              <a:rPr lang="en-GB" dirty="0"/>
              <a:t>citation impact and journal outlet prestige.</a:t>
            </a:r>
          </a:p>
          <a:p>
            <a:endParaRPr lang="en-GB" dirty="0"/>
          </a:p>
          <a:p>
            <a:r>
              <a:rPr lang="en-GB" dirty="0"/>
              <a:t>6. The </a:t>
            </a:r>
            <a:r>
              <a:rPr lang="en-GB" i="1" dirty="0"/>
              <a:t>Professional Ranking of World Universities </a:t>
            </a:r>
            <a:r>
              <a:rPr lang="en-GB" dirty="0"/>
              <a:t>produced since 2007 by the </a:t>
            </a:r>
            <a:r>
              <a:rPr lang="en-GB" dirty="0" err="1"/>
              <a:t>École</a:t>
            </a:r>
            <a:r>
              <a:rPr lang="en-GB" dirty="0"/>
              <a:t> </a:t>
            </a:r>
            <a:r>
              <a:rPr lang="en-GB" dirty="0" err="1" smtClean="0"/>
              <a:t>Nationale</a:t>
            </a:r>
            <a:r>
              <a:rPr lang="en-GB" baseline="0" dirty="0"/>
              <a:t> </a:t>
            </a:r>
            <a:r>
              <a:rPr lang="en-GB" dirty="0" err="1" smtClean="0"/>
              <a:t>Supérieure</a:t>
            </a:r>
            <a:r>
              <a:rPr lang="en-GB" dirty="0" smtClean="0"/>
              <a:t> </a:t>
            </a:r>
            <a:r>
              <a:rPr lang="en-GB" dirty="0"/>
              <a:t>des Mines de </a:t>
            </a:r>
            <a:r>
              <a:rPr lang="en-GB" dirty="0" smtClean="0"/>
              <a:t>Paris.</a:t>
            </a:r>
            <a:r>
              <a:rPr lang="en-GB" baseline="0" dirty="0" smtClean="0"/>
              <a:t> </a:t>
            </a:r>
            <a:r>
              <a:rPr lang="en-GB" dirty="0" smtClean="0"/>
              <a:t>Uses </a:t>
            </a:r>
            <a:r>
              <a:rPr lang="en-GB" dirty="0"/>
              <a:t>a single indicator ‐ the number of </a:t>
            </a:r>
            <a:r>
              <a:rPr lang="en-GB" dirty="0" smtClean="0"/>
              <a:t>alumni</a:t>
            </a:r>
            <a:r>
              <a:rPr lang="en-GB" baseline="0" dirty="0" smtClean="0"/>
              <a:t> </a:t>
            </a:r>
            <a:r>
              <a:rPr lang="en-GB" dirty="0" smtClean="0"/>
              <a:t>holding </a:t>
            </a:r>
            <a:r>
              <a:rPr lang="en-GB" dirty="0"/>
              <a:t>a post of chief executive officer or equivalent in one of the 500 leading international</a:t>
            </a:r>
          </a:p>
          <a:p>
            <a:r>
              <a:rPr lang="en-GB" dirty="0"/>
              <a:t>companies (Fortune Global 500).</a:t>
            </a:r>
          </a:p>
          <a:p>
            <a:endParaRPr lang="en-GB" dirty="0"/>
          </a:p>
          <a:p>
            <a:r>
              <a:rPr lang="en-GB" dirty="0"/>
              <a:t>7. The </a:t>
            </a:r>
            <a:r>
              <a:rPr lang="en-GB" i="1" dirty="0"/>
              <a:t>Webometrics Ranking of World Universities</a:t>
            </a:r>
            <a:r>
              <a:rPr lang="en-GB" dirty="0"/>
              <a:t>, produced since 2004 by the </a:t>
            </a:r>
            <a:r>
              <a:rPr lang="en-GB" dirty="0" err="1"/>
              <a:t>Cybermetrics</a:t>
            </a:r>
            <a:endParaRPr lang="en-GB" dirty="0"/>
          </a:p>
          <a:p>
            <a:r>
              <a:rPr lang="en-GB" dirty="0"/>
              <a:t>Lab (CCHS), a unit of the Spanish National Research Council (CSIC</a:t>
            </a:r>
            <a:r>
              <a:rPr lang="en-GB" dirty="0" smtClean="0"/>
              <a:t>).</a:t>
            </a:r>
            <a:r>
              <a:rPr lang="en-GB" baseline="0" dirty="0" smtClean="0"/>
              <a:t> B</a:t>
            </a:r>
            <a:r>
              <a:rPr lang="en-GB" dirty="0" smtClean="0"/>
              <a:t>ased</a:t>
            </a:r>
            <a:r>
              <a:rPr lang="en-GB" baseline="0" dirty="0" smtClean="0"/>
              <a:t> </a:t>
            </a:r>
            <a:r>
              <a:rPr lang="en-GB" dirty="0" smtClean="0"/>
              <a:t>upon </a:t>
            </a:r>
            <a:r>
              <a:rPr lang="en-GB" dirty="0"/>
              <a:t>four indicators of institutional web presence and impact: size (number of web pages</a:t>
            </a:r>
            <a:r>
              <a:rPr lang="en-GB" dirty="0" smtClean="0"/>
              <a:t>),</a:t>
            </a:r>
            <a:r>
              <a:rPr lang="en-GB" baseline="0" dirty="0" smtClean="0"/>
              <a:t> </a:t>
            </a:r>
            <a:r>
              <a:rPr lang="en-GB" dirty="0" smtClean="0"/>
              <a:t>visibility </a:t>
            </a:r>
            <a:r>
              <a:rPr lang="en-GB" dirty="0"/>
              <a:t>(number of external links), rich files (number of text files) and scholar (number of</a:t>
            </a:r>
          </a:p>
          <a:p>
            <a:r>
              <a:rPr lang="en-GB" dirty="0"/>
              <a:t>papers and citations from Google Scholar).</a:t>
            </a:r>
          </a:p>
          <a:p>
            <a:endParaRPr lang="en-GB" dirty="0"/>
          </a:p>
          <a:p>
            <a:r>
              <a:rPr lang="en-GB" dirty="0"/>
              <a:t>8. U‐</a:t>
            </a:r>
            <a:r>
              <a:rPr lang="en-GB" dirty="0" err="1"/>
              <a:t>Multirank</a:t>
            </a:r>
            <a:r>
              <a:rPr lang="en-GB" dirty="0"/>
              <a:t> </a:t>
            </a:r>
            <a:r>
              <a:rPr lang="en-GB" dirty="0" smtClean="0"/>
              <a:t>-</a:t>
            </a:r>
            <a:r>
              <a:rPr lang="en-GB" baseline="0" dirty="0" smtClean="0"/>
              <a:t> </a:t>
            </a:r>
            <a:r>
              <a:rPr lang="en-GB" dirty="0" smtClean="0"/>
              <a:t>a </a:t>
            </a:r>
            <a:r>
              <a:rPr lang="en-GB" dirty="0"/>
              <a:t>European Commission supported pilot </a:t>
            </a:r>
            <a:r>
              <a:rPr lang="en-GB" dirty="0" smtClean="0"/>
              <a:t>project.</a:t>
            </a:r>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14</a:t>
            </a:fld>
            <a:endParaRPr lang="en-GB"/>
          </a:p>
        </p:txBody>
      </p:sp>
    </p:spTree>
    <p:extLst>
      <p:ext uri="{BB962C8B-B14F-4D97-AF65-F5344CB8AC3E}">
        <p14:creationId xmlns:p14="http://schemas.microsoft.com/office/powerpoint/2010/main" val="157126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Manchester sits differently in each table. Reinforces the need to use a basket, not just one. </a:t>
            </a:r>
          </a:p>
          <a:p>
            <a:r>
              <a:rPr lang="en-GB" dirty="0" smtClean="0"/>
              <a:t>Mostly receive criticism but no option but to work with them.</a:t>
            </a:r>
          </a:p>
          <a:p>
            <a:endParaRPr lang="en-GB" dirty="0" smtClean="0"/>
          </a:p>
          <a:p>
            <a:r>
              <a:rPr lang="en-GB" b="1" dirty="0" smtClean="0"/>
              <a:t>SHJT Academic Ranking of World Universities (ARWU). 38</a:t>
            </a:r>
            <a:r>
              <a:rPr lang="en-GB" b="1" baseline="30000" dirty="0" smtClean="0"/>
              <a:t>th</a:t>
            </a:r>
            <a:r>
              <a:rPr lang="en-GB" b="1" dirty="0" smtClean="0"/>
              <a:t>.</a:t>
            </a:r>
          </a:p>
          <a:p>
            <a:endParaRPr lang="en-GB" dirty="0"/>
          </a:p>
          <a:p>
            <a:r>
              <a:rPr lang="en-GB" i="1" dirty="0"/>
              <a:t>Strengths:</a:t>
            </a:r>
          </a:p>
          <a:p>
            <a:r>
              <a:rPr lang="en-GB" dirty="0" smtClean="0"/>
              <a:t> </a:t>
            </a:r>
            <a:r>
              <a:rPr lang="en-GB" dirty="0"/>
              <a:t>Most respected table in most </a:t>
            </a:r>
            <a:r>
              <a:rPr lang="en-GB" dirty="0" smtClean="0"/>
              <a:t>countries (first)</a:t>
            </a:r>
            <a:endParaRPr lang="en-GB" dirty="0"/>
          </a:p>
          <a:p>
            <a:r>
              <a:rPr lang="en-GB" dirty="0"/>
              <a:t> Utilises a range of weighted indicators to reflect different aspects of institutional</a:t>
            </a:r>
          </a:p>
          <a:p>
            <a:r>
              <a:rPr lang="en-GB" dirty="0"/>
              <a:t>performance</a:t>
            </a:r>
          </a:p>
          <a:p>
            <a:r>
              <a:rPr lang="en-GB" dirty="0"/>
              <a:t> Internationally comprehensible set of indicators, all of which are widely considered to be</a:t>
            </a:r>
          </a:p>
          <a:p>
            <a:r>
              <a:rPr lang="en-GB" dirty="0"/>
              <a:t>reasonable reflections of institutional standing</a:t>
            </a:r>
          </a:p>
          <a:p>
            <a:r>
              <a:rPr lang="en-GB" dirty="0"/>
              <a:t> Indicators are reasonably simple, objective and transparent</a:t>
            </a:r>
          </a:p>
          <a:p>
            <a:r>
              <a:rPr lang="en-GB" dirty="0"/>
              <a:t> Ranking outcomes are not notably counter‐intuitive</a:t>
            </a:r>
          </a:p>
          <a:p>
            <a:r>
              <a:rPr lang="en-GB" dirty="0"/>
              <a:t> Limited year‐on‐year volatility</a:t>
            </a:r>
          </a:p>
          <a:p>
            <a:endParaRPr lang="en-GB" dirty="0"/>
          </a:p>
          <a:p>
            <a:r>
              <a:rPr lang="en-GB" i="1" dirty="0"/>
              <a:t>Weaknesses:</a:t>
            </a:r>
          </a:p>
          <a:p>
            <a:r>
              <a:rPr lang="en-GB" dirty="0"/>
              <a:t> Based solely on quantitative indicators of research performance and esteem – no indication</a:t>
            </a:r>
          </a:p>
          <a:p>
            <a:r>
              <a:rPr lang="en-GB" dirty="0"/>
              <a:t>of performance in other areas of institutional mission</a:t>
            </a:r>
          </a:p>
          <a:p>
            <a:r>
              <a:rPr lang="en-GB" dirty="0"/>
              <a:t> No account taken of ‘input indicators’ – research income, research training, diversity of</a:t>
            </a:r>
          </a:p>
          <a:p>
            <a:r>
              <a:rPr lang="en-GB" dirty="0"/>
              <a:t>research population, </a:t>
            </a:r>
            <a:r>
              <a:rPr lang="en-GB" dirty="0" err="1"/>
              <a:t>etc</a:t>
            </a:r>
            <a:endParaRPr lang="en-GB" dirty="0"/>
          </a:p>
          <a:p>
            <a:r>
              <a:rPr lang="en-GB" dirty="0"/>
              <a:t> Indicators give particular credit to a small number of peaks of exceptional research</a:t>
            </a:r>
          </a:p>
          <a:p>
            <a:r>
              <a:rPr lang="en-GB" dirty="0"/>
              <a:t>performance and, despite per capita measure, to sheer volume of research output</a:t>
            </a:r>
          </a:p>
          <a:p>
            <a:r>
              <a:rPr lang="en-GB" dirty="0"/>
              <a:t> Highly‐cited researchers indicator is based on a web resource that is updated infrequently</a:t>
            </a:r>
          </a:p>
          <a:p>
            <a:r>
              <a:rPr lang="en-GB" dirty="0"/>
              <a:t>and is frequently challenged as a metric of research impact (it takes no account of author</a:t>
            </a:r>
          </a:p>
          <a:p>
            <a:r>
              <a:rPr lang="en-GB" dirty="0"/>
              <a:t>position and favours activity within the confines of a single subject area)</a:t>
            </a:r>
          </a:p>
          <a:p>
            <a:r>
              <a:rPr lang="en-GB" dirty="0"/>
              <a:t> By contrast with the transparency of the indicators themselves, the data collection and</a:t>
            </a:r>
          </a:p>
          <a:p>
            <a:r>
              <a:rPr lang="en-GB" dirty="0"/>
              <a:t>manipulation processes are highly opaque with minimal involvement of or responsiveness to</a:t>
            </a:r>
          </a:p>
          <a:p>
            <a:r>
              <a:rPr lang="en-GB" dirty="0"/>
              <a:t>institutions themselves (even when clear errors are discovered)</a:t>
            </a:r>
          </a:p>
          <a:p>
            <a:r>
              <a:rPr lang="en-GB" dirty="0"/>
              <a:t> Some lack of confidence in the reproducibility of the ranking outcomes6</a:t>
            </a:r>
          </a:p>
          <a:p>
            <a:r>
              <a:rPr lang="en-GB" dirty="0"/>
              <a:t> Some indicators have apparent </a:t>
            </a:r>
            <a:r>
              <a:rPr lang="en-GB" dirty="0" err="1"/>
              <a:t>anglocentic</a:t>
            </a:r>
            <a:r>
              <a:rPr lang="en-GB" dirty="0"/>
              <a:t> bias</a:t>
            </a:r>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15</a:t>
            </a:fld>
            <a:endParaRPr lang="en-GB"/>
          </a:p>
        </p:txBody>
      </p:sp>
    </p:spTree>
    <p:extLst>
      <p:ext uri="{BB962C8B-B14F-4D97-AF65-F5344CB8AC3E}">
        <p14:creationId xmlns:p14="http://schemas.microsoft.com/office/powerpoint/2010/main" val="198520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UK Times </a:t>
            </a:r>
            <a:r>
              <a:rPr lang="en-GB" b="1" dirty="0"/>
              <a:t>Higher Education World University </a:t>
            </a:r>
            <a:r>
              <a:rPr lang="en-GB" b="1" dirty="0" smtClean="0"/>
              <a:t>Rankings</a:t>
            </a:r>
          </a:p>
          <a:p>
            <a:r>
              <a:rPr lang="en-GB" dirty="0" smtClean="0"/>
              <a:t>Manchester 52nd</a:t>
            </a:r>
            <a:endParaRPr lang="en-GB" dirty="0"/>
          </a:p>
          <a:p>
            <a:endParaRPr lang="en-GB" dirty="0"/>
          </a:p>
          <a:p>
            <a:r>
              <a:rPr lang="en-GB" i="1" dirty="0"/>
              <a:t>Indicators</a:t>
            </a:r>
          </a:p>
          <a:p>
            <a:r>
              <a:rPr lang="en-GB" dirty="0"/>
              <a:t> Citation impact (normalised average citations per paper) (32.5%)</a:t>
            </a:r>
          </a:p>
          <a:p>
            <a:r>
              <a:rPr lang="en-GB" dirty="0"/>
              <a:t> Research volume (papers per academic – 4.5%), income (scaled – 6%) and reputation (peer</a:t>
            </a:r>
          </a:p>
          <a:p>
            <a:r>
              <a:rPr lang="en-GB" dirty="0"/>
              <a:t>survey – 19.5%)</a:t>
            </a:r>
          </a:p>
          <a:p>
            <a:r>
              <a:rPr lang="en-GB" dirty="0"/>
              <a:t> Teaching and learning: reputational survey (15%), PhD awards per academic (6%),</a:t>
            </a:r>
          </a:p>
          <a:p>
            <a:r>
              <a:rPr lang="en-GB" dirty="0"/>
              <a:t>undergraduates admitted per academic (4.5%), income per academic (2.25%) and PhD</a:t>
            </a:r>
          </a:p>
          <a:p>
            <a:r>
              <a:rPr lang="en-GB" dirty="0"/>
              <a:t>awards/bachelor awards (2.25%)</a:t>
            </a:r>
          </a:p>
          <a:p>
            <a:r>
              <a:rPr lang="en-GB" dirty="0"/>
              <a:t> Industry income and innovation – research income from industry per academic (2.5%)</a:t>
            </a:r>
          </a:p>
          <a:p>
            <a:r>
              <a:rPr lang="en-GB" dirty="0"/>
              <a:t> International mix – ratio of international to domestic staff (3%) and students (2%)</a:t>
            </a:r>
          </a:p>
          <a:p>
            <a:endParaRPr lang="en-GB" dirty="0"/>
          </a:p>
          <a:p>
            <a:r>
              <a:rPr lang="en-GB" i="1" dirty="0"/>
              <a:t>Strengths</a:t>
            </a:r>
            <a:r>
              <a:rPr lang="en-GB" dirty="0"/>
              <a:t>:</a:t>
            </a:r>
          </a:p>
          <a:p>
            <a:r>
              <a:rPr lang="en-GB" dirty="0"/>
              <a:t> Diverse range of quantitative and qualitative indicators covering multiple aspects of</a:t>
            </a:r>
          </a:p>
          <a:p>
            <a:r>
              <a:rPr lang="en-GB" dirty="0"/>
              <a:t>institutional mission</a:t>
            </a:r>
          </a:p>
          <a:p>
            <a:r>
              <a:rPr lang="en-GB" dirty="0"/>
              <a:t> Prominence due to heavy promotion by THE</a:t>
            </a:r>
          </a:p>
          <a:p>
            <a:r>
              <a:rPr lang="en-GB" dirty="0"/>
              <a:t> Substantial involvement of institutions in data collection and checking for some </a:t>
            </a:r>
            <a:r>
              <a:rPr lang="en-GB" dirty="0" smtClean="0"/>
              <a:t>indicators</a:t>
            </a:r>
            <a:endParaRPr lang="en-GB" dirty="0"/>
          </a:p>
          <a:p>
            <a:r>
              <a:rPr lang="en-GB" dirty="0"/>
              <a:t> Wide consultation over selection and weighting of indicators</a:t>
            </a:r>
          </a:p>
          <a:p>
            <a:r>
              <a:rPr lang="en-GB" dirty="0"/>
              <a:t> Intention to overcome previous limitations regarding subject normalisation for </a:t>
            </a:r>
            <a:r>
              <a:rPr lang="en-GB" dirty="0" err="1"/>
              <a:t>bibliometric</a:t>
            </a:r>
            <a:endParaRPr lang="en-GB" dirty="0"/>
          </a:p>
          <a:p>
            <a:r>
              <a:rPr lang="en-GB" dirty="0"/>
              <a:t>data (to remove bias towards institutions with substantial biomedical activity) and</a:t>
            </a:r>
          </a:p>
          <a:p>
            <a:r>
              <a:rPr lang="en-GB" dirty="0"/>
              <a:t>assessment of smaller and </a:t>
            </a:r>
            <a:r>
              <a:rPr lang="en-GB" dirty="0" err="1"/>
              <a:t>monotechnical</a:t>
            </a:r>
            <a:r>
              <a:rPr lang="en-GB" dirty="0"/>
              <a:t> institutions</a:t>
            </a:r>
          </a:p>
          <a:p>
            <a:endParaRPr lang="en-GB" dirty="0"/>
          </a:p>
          <a:p>
            <a:r>
              <a:rPr lang="en-GB" i="1" dirty="0"/>
              <a:t>Weaknesses</a:t>
            </a:r>
            <a:r>
              <a:rPr lang="en-GB" dirty="0"/>
              <a:t>:</a:t>
            </a:r>
          </a:p>
          <a:p>
            <a:r>
              <a:rPr lang="en-GB" dirty="0"/>
              <a:t> Unreliability of reputational survey components – prone to conservatism and </a:t>
            </a:r>
            <a:r>
              <a:rPr lang="en-GB" dirty="0" err="1"/>
              <a:t>anglocentric</a:t>
            </a:r>
            <a:endParaRPr lang="en-GB" dirty="0"/>
          </a:p>
          <a:p>
            <a:r>
              <a:rPr lang="en-GB" dirty="0"/>
              <a:t>bias and open to manipulation. Also unlikely that respondents can discriminate sufficiently</a:t>
            </a:r>
          </a:p>
          <a:p>
            <a:r>
              <a:rPr lang="en-GB" dirty="0"/>
              <a:t>below top choices. Concerns also expressed about fairness of sample group and differential</a:t>
            </a:r>
          </a:p>
          <a:p>
            <a:r>
              <a:rPr lang="en-GB" dirty="0"/>
              <a:t>response rates.</a:t>
            </a:r>
          </a:p>
          <a:p>
            <a:r>
              <a:rPr lang="en-GB" dirty="0"/>
              <a:t> Income indicators are hard to compare cross‐nationally due to differential contexts for</a:t>
            </a:r>
          </a:p>
          <a:p>
            <a:r>
              <a:rPr lang="en-GB" dirty="0"/>
              <a:t>purchasing power, public vs. private support, indirect costs, etc.</a:t>
            </a:r>
          </a:p>
          <a:p>
            <a:r>
              <a:rPr lang="en-GB" dirty="0"/>
              <a:t> Substantial </a:t>
            </a:r>
            <a:r>
              <a:rPr lang="en-GB" dirty="0" err="1"/>
              <a:t>bibliometric</a:t>
            </a:r>
            <a:r>
              <a:rPr lang="en-GB" dirty="0"/>
              <a:t> component has substantial ‘black box’ of complex methodology for</a:t>
            </a:r>
          </a:p>
          <a:p>
            <a:r>
              <a:rPr lang="en-GB" dirty="0"/>
              <a:t>output normalisation and compensation for institution type, national context, etc.</a:t>
            </a:r>
          </a:p>
          <a:p>
            <a:r>
              <a:rPr lang="en-GB" dirty="0"/>
              <a:t> 2010 rankings contain a number of counter‐intuitive outcomes. These predominantly result</a:t>
            </a:r>
          </a:p>
          <a:p>
            <a:r>
              <a:rPr lang="en-GB" dirty="0"/>
              <a:t>from skewed </a:t>
            </a:r>
            <a:r>
              <a:rPr lang="en-GB" dirty="0" err="1"/>
              <a:t>bibliometric</a:t>
            </a:r>
            <a:r>
              <a:rPr lang="en-GB" dirty="0"/>
              <a:t> indicators – e.g. placing Alexandria University (Egypt) and </a:t>
            </a:r>
            <a:r>
              <a:rPr lang="en-GB" dirty="0" err="1"/>
              <a:t>Bilkent</a:t>
            </a:r>
            <a:endParaRPr lang="en-GB" dirty="0"/>
          </a:p>
          <a:p>
            <a:r>
              <a:rPr lang="en-GB" dirty="0"/>
              <a:t>University (Turkey) in the upper echelons on the basis of small volumes of highly‐cited work</a:t>
            </a:r>
          </a:p>
          <a:p>
            <a:r>
              <a:rPr lang="en-GB" dirty="0"/>
              <a:t>by as few as one or two member of staff.</a:t>
            </a:r>
          </a:p>
          <a:p>
            <a:r>
              <a:rPr lang="en-GB" dirty="0"/>
              <a:t> New ranking so year‐on‐year volatility cannot be gauged</a:t>
            </a:r>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16</a:t>
            </a:fld>
            <a:endParaRPr lang="en-GB"/>
          </a:p>
        </p:txBody>
      </p:sp>
    </p:spTree>
    <p:extLst>
      <p:ext uri="{BB962C8B-B14F-4D97-AF65-F5344CB8AC3E}">
        <p14:creationId xmlns:p14="http://schemas.microsoft.com/office/powerpoint/2010/main" val="210943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World University </a:t>
            </a:r>
            <a:r>
              <a:rPr lang="en-GB" b="1" dirty="0" smtClean="0"/>
              <a:t>Rankings (QS)</a:t>
            </a:r>
          </a:p>
          <a:p>
            <a:r>
              <a:rPr lang="en-GB" dirty="0" smtClean="0"/>
              <a:t>Manchester 30th</a:t>
            </a:r>
            <a:endParaRPr lang="en-GB" dirty="0"/>
          </a:p>
          <a:p>
            <a:endParaRPr lang="en-GB" dirty="0"/>
          </a:p>
          <a:p>
            <a:r>
              <a:rPr lang="en-GB" dirty="0"/>
              <a:t>Produced by </a:t>
            </a:r>
            <a:r>
              <a:rPr lang="en-GB" dirty="0" err="1"/>
              <a:t>Quacquarelli</a:t>
            </a:r>
            <a:r>
              <a:rPr lang="en-GB" dirty="0"/>
              <a:t> Symonds since </a:t>
            </a:r>
            <a:r>
              <a:rPr lang="en-GB" dirty="0" smtClean="0"/>
              <a:t>2005</a:t>
            </a:r>
          </a:p>
          <a:p>
            <a:endParaRPr lang="en-GB" dirty="0"/>
          </a:p>
          <a:p>
            <a:r>
              <a:rPr lang="en-GB" i="1" dirty="0"/>
              <a:t>Indicators</a:t>
            </a:r>
            <a:r>
              <a:rPr lang="en-GB" dirty="0"/>
              <a:t>:</a:t>
            </a:r>
          </a:p>
          <a:p>
            <a:r>
              <a:rPr lang="en-GB" dirty="0"/>
              <a:t> Academic peer review </a:t>
            </a:r>
            <a:r>
              <a:rPr lang="en-GB" i="1" dirty="0"/>
              <a:t>via </a:t>
            </a:r>
            <a:r>
              <a:rPr lang="en-GB" dirty="0"/>
              <a:t>international reputational survey (40%)</a:t>
            </a:r>
          </a:p>
          <a:p>
            <a:r>
              <a:rPr lang="en-GB" dirty="0"/>
              <a:t> Recruiter review </a:t>
            </a:r>
            <a:r>
              <a:rPr lang="en-GB" i="1" dirty="0"/>
              <a:t>via </a:t>
            </a:r>
            <a:r>
              <a:rPr lang="en-GB" dirty="0"/>
              <a:t>international reputational survey (10%)</a:t>
            </a:r>
          </a:p>
          <a:p>
            <a:r>
              <a:rPr lang="en-GB" dirty="0"/>
              <a:t> Faculty (staff):student ratio (20%)</a:t>
            </a:r>
          </a:p>
          <a:p>
            <a:r>
              <a:rPr lang="en-GB" dirty="0"/>
              <a:t> Citations per faculty – 5 year total citations (from Scopus) divided by total academic </a:t>
            </a:r>
            <a:r>
              <a:rPr lang="en-GB" dirty="0" smtClean="0"/>
              <a:t>staff</a:t>
            </a:r>
            <a:r>
              <a:rPr lang="en-GB" baseline="0" dirty="0" smtClean="0"/>
              <a:t> </a:t>
            </a:r>
            <a:r>
              <a:rPr lang="en-GB" dirty="0" smtClean="0"/>
              <a:t>(20</a:t>
            </a:r>
            <a:r>
              <a:rPr lang="en-GB" dirty="0"/>
              <a:t>%)</a:t>
            </a:r>
          </a:p>
          <a:p>
            <a:r>
              <a:rPr lang="en-GB" dirty="0"/>
              <a:t> International orientation – percentage of international staff (5%) and students (5%)</a:t>
            </a:r>
          </a:p>
          <a:p>
            <a:endParaRPr lang="en-GB" dirty="0"/>
          </a:p>
          <a:p>
            <a:r>
              <a:rPr lang="en-GB" i="1" dirty="0"/>
              <a:t>Strengths</a:t>
            </a:r>
            <a:r>
              <a:rPr lang="en-GB" dirty="0"/>
              <a:t>:</a:t>
            </a:r>
          </a:p>
          <a:p>
            <a:r>
              <a:rPr lang="en-GB" dirty="0"/>
              <a:t> Range of indicators permit some breadth of coverage of university </a:t>
            </a:r>
            <a:r>
              <a:rPr lang="en-GB" dirty="0" smtClean="0"/>
              <a:t>missions</a:t>
            </a:r>
            <a:r>
              <a:rPr lang="en-GB" baseline="0" dirty="0" smtClean="0"/>
              <a:t> </a:t>
            </a:r>
            <a:endParaRPr lang="en-GB" dirty="0"/>
          </a:p>
          <a:p>
            <a:r>
              <a:rPr lang="en-GB" dirty="0"/>
              <a:t> Survey attempts to combine qualitative and quantitative measures of performance </a:t>
            </a:r>
            <a:r>
              <a:rPr lang="en-GB" dirty="0" smtClean="0"/>
              <a:t>and</a:t>
            </a:r>
            <a:r>
              <a:rPr lang="en-GB" baseline="0" dirty="0" smtClean="0"/>
              <a:t> </a:t>
            </a:r>
            <a:r>
              <a:rPr lang="en-GB" dirty="0" smtClean="0"/>
              <a:t>standing</a:t>
            </a:r>
            <a:endParaRPr lang="en-GB" dirty="0"/>
          </a:p>
          <a:p>
            <a:r>
              <a:rPr lang="en-GB" dirty="0"/>
              <a:t> Non survey‐based indicators are reasonably simple and objective</a:t>
            </a:r>
          </a:p>
          <a:p>
            <a:r>
              <a:rPr lang="en-GB" dirty="0"/>
              <a:t> Good involvement of institutions in data collection and checking</a:t>
            </a:r>
          </a:p>
          <a:p>
            <a:endParaRPr lang="en-GB" dirty="0"/>
          </a:p>
          <a:p>
            <a:r>
              <a:rPr lang="en-GB" i="1" dirty="0"/>
              <a:t>Weaknesses</a:t>
            </a:r>
            <a:r>
              <a:rPr lang="en-GB" dirty="0"/>
              <a:t>:</a:t>
            </a:r>
          </a:p>
          <a:p>
            <a:r>
              <a:rPr lang="en-GB" dirty="0"/>
              <a:t> Substantial dispute about merits of reputational survey components </a:t>
            </a:r>
            <a:endParaRPr lang="en-GB" dirty="0" smtClean="0"/>
          </a:p>
          <a:p>
            <a:r>
              <a:rPr lang="en-GB" dirty="0" smtClean="0"/>
              <a:t> </a:t>
            </a:r>
            <a:r>
              <a:rPr lang="en-GB" dirty="0"/>
              <a:t>Very high weighting (50%) for disputed reputational survey components</a:t>
            </a:r>
          </a:p>
          <a:p>
            <a:r>
              <a:rPr lang="en-GB" dirty="0"/>
              <a:t> High general position of UK universities out of line with other ranking exercises</a:t>
            </a:r>
          </a:p>
          <a:p>
            <a:r>
              <a:rPr lang="en-GB" dirty="0"/>
              <a:t> Crude </a:t>
            </a:r>
            <a:r>
              <a:rPr lang="en-GB" dirty="0" err="1"/>
              <a:t>bibliometric</a:t>
            </a:r>
            <a:r>
              <a:rPr lang="en-GB" dirty="0"/>
              <a:t> indicator makes no allowance for natural subject variations in </a:t>
            </a:r>
            <a:r>
              <a:rPr lang="en-GB" dirty="0" smtClean="0"/>
              <a:t>citation</a:t>
            </a:r>
            <a:r>
              <a:rPr lang="en-GB" baseline="0" dirty="0" smtClean="0"/>
              <a:t> </a:t>
            </a:r>
            <a:r>
              <a:rPr lang="en-GB" dirty="0" smtClean="0"/>
              <a:t>practice </a:t>
            </a:r>
            <a:r>
              <a:rPr lang="en-GB" dirty="0"/>
              <a:t>(thus disadvantaging institutions without substantial biomedical output)</a:t>
            </a:r>
          </a:p>
          <a:p>
            <a:r>
              <a:rPr lang="en-GB" dirty="0"/>
              <a:t> Unreasonable level of year‐on‐year </a:t>
            </a:r>
            <a:r>
              <a:rPr lang="en-GB" dirty="0" smtClean="0"/>
              <a:t>volatility</a:t>
            </a:r>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17</a:t>
            </a:fld>
            <a:endParaRPr lang="en-GB"/>
          </a:p>
        </p:txBody>
      </p:sp>
    </p:spTree>
    <p:extLst>
      <p:ext uri="{BB962C8B-B14F-4D97-AF65-F5344CB8AC3E}">
        <p14:creationId xmlns:p14="http://schemas.microsoft.com/office/powerpoint/2010/main" val="167200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 industry.</a:t>
            </a:r>
            <a:r>
              <a:rPr lang="en-GB" baseline="0" dirty="0" smtClean="0"/>
              <a:t> </a:t>
            </a:r>
            <a:r>
              <a:rPr lang="en-GB" dirty="0" smtClean="0"/>
              <a:t>A </a:t>
            </a:r>
            <a:r>
              <a:rPr lang="en-GB" dirty="0"/>
              <a:t>very considerable literature now exists discussing the phenomenon of rankings and those </a:t>
            </a:r>
            <a:r>
              <a:rPr lang="en-GB" dirty="0" smtClean="0"/>
              <a:t>who</a:t>
            </a:r>
            <a:r>
              <a:rPr lang="en-GB" baseline="0" dirty="0" smtClean="0"/>
              <a:t> </a:t>
            </a:r>
            <a:r>
              <a:rPr lang="en-GB" dirty="0" smtClean="0"/>
              <a:t>produce </a:t>
            </a:r>
            <a:r>
              <a:rPr lang="en-GB" dirty="0"/>
              <a:t>them. </a:t>
            </a:r>
            <a:endParaRPr lang="en-GB" dirty="0" smtClean="0"/>
          </a:p>
          <a:p>
            <a:r>
              <a:rPr lang="en-GB" dirty="0" smtClean="0"/>
              <a:t>Some </a:t>
            </a:r>
            <a:r>
              <a:rPr lang="en-GB" dirty="0"/>
              <a:t>positive aspects are recognised the tone </a:t>
            </a:r>
            <a:r>
              <a:rPr lang="en-GB" dirty="0" smtClean="0"/>
              <a:t>is</a:t>
            </a:r>
            <a:r>
              <a:rPr lang="en-GB" baseline="0" dirty="0" smtClean="0"/>
              <a:t> </a:t>
            </a:r>
            <a:r>
              <a:rPr lang="en-GB" dirty="0" smtClean="0"/>
              <a:t>overwhelmingly </a:t>
            </a:r>
            <a:r>
              <a:rPr lang="en-GB" dirty="0"/>
              <a:t>one of criticism of the ways in which ranking tables are produced and to a lesser</a:t>
            </a:r>
          </a:p>
          <a:p>
            <a:r>
              <a:rPr lang="en-GB" dirty="0"/>
              <a:t>extent of the use made of them.</a:t>
            </a:r>
          </a:p>
          <a:p>
            <a:endParaRPr lang="en-GB" dirty="0"/>
          </a:p>
          <a:p>
            <a:r>
              <a:rPr lang="en-GB" dirty="0" smtClean="0"/>
              <a:t>Acknowledge the positives. </a:t>
            </a:r>
          </a:p>
          <a:p>
            <a:pPr marL="228600" indent="-228600">
              <a:buAutoNum type="arabicPeriod"/>
            </a:pPr>
            <a:r>
              <a:rPr lang="en-GB" baseline="0" dirty="0" smtClean="0"/>
              <a:t>Use as an input for </a:t>
            </a:r>
            <a:r>
              <a:rPr lang="en-GB" dirty="0" smtClean="0"/>
              <a:t>benchmarking </a:t>
            </a:r>
            <a:r>
              <a:rPr lang="en-GB" dirty="0"/>
              <a:t>with the aim of improving an individual institution or even a national system. </a:t>
            </a:r>
            <a:endParaRPr lang="en-GB" dirty="0" smtClean="0"/>
          </a:p>
          <a:p>
            <a:pPr marL="228600" indent="-228600">
              <a:buAutoNum type="arabicPeriod"/>
            </a:pPr>
            <a:r>
              <a:rPr lang="en-GB" dirty="0" smtClean="0"/>
              <a:t>There</a:t>
            </a:r>
            <a:r>
              <a:rPr lang="en-GB" baseline="0" dirty="0"/>
              <a:t> </a:t>
            </a:r>
            <a:r>
              <a:rPr lang="en-GB" dirty="0" smtClean="0"/>
              <a:t>are </a:t>
            </a:r>
            <a:r>
              <a:rPr lang="en-GB" dirty="0"/>
              <a:t>also benefits </a:t>
            </a:r>
            <a:r>
              <a:rPr lang="en-GB" dirty="0" smtClean="0"/>
              <a:t>to </a:t>
            </a:r>
            <a:r>
              <a:rPr lang="en-GB" dirty="0"/>
              <a:t>potential students, academics and research collaborators who may </a:t>
            </a:r>
            <a:r>
              <a:rPr lang="en-GB" dirty="0" smtClean="0"/>
              <a:t>find</a:t>
            </a:r>
            <a:r>
              <a:rPr lang="en-GB" baseline="0" dirty="0" smtClean="0"/>
              <a:t> </a:t>
            </a:r>
            <a:r>
              <a:rPr lang="en-GB" dirty="0" smtClean="0"/>
              <a:t>them </a:t>
            </a:r>
            <a:r>
              <a:rPr lang="en-GB" dirty="0"/>
              <a:t>a convenient way to compare key features of institutions they are contemplating joining </a:t>
            </a:r>
            <a:r>
              <a:rPr lang="en-GB" dirty="0" smtClean="0"/>
              <a:t>or</a:t>
            </a:r>
            <a:r>
              <a:rPr lang="en-GB" baseline="0" dirty="0" smtClean="0"/>
              <a:t> </a:t>
            </a:r>
            <a:r>
              <a:rPr lang="en-GB" dirty="0" smtClean="0"/>
              <a:t>working </a:t>
            </a:r>
            <a:r>
              <a:rPr lang="en-GB" dirty="0"/>
              <a:t>with. Even a relatively poor performance can stimulate some governments to </a:t>
            </a:r>
            <a:r>
              <a:rPr lang="en-GB" dirty="0" smtClean="0"/>
              <a:t>invest</a:t>
            </a:r>
            <a:r>
              <a:rPr lang="en-GB" baseline="0" dirty="0" smtClean="0"/>
              <a:t> </a:t>
            </a:r>
            <a:r>
              <a:rPr lang="en-GB" dirty="0" smtClean="0"/>
              <a:t>resources </a:t>
            </a:r>
            <a:r>
              <a:rPr lang="en-GB" dirty="0"/>
              <a:t>to improve their national position.</a:t>
            </a:r>
          </a:p>
          <a:p>
            <a:endParaRPr lang="en-GB" dirty="0"/>
          </a:p>
          <a:p>
            <a:r>
              <a:rPr lang="en-GB" dirty="0"/>
              <a:t>Why then do rankings have such a negative image, </a:t>
            </a:r>
            <a:r>
              <a:rPr lang="en-GB" dirty="0" smtClean="0"/>
              <a:t>particularly</a:t>
            </a:r>
            <a:r>
              <a:rPr lang="en-GB" baseline="0" dirty="0" smtClean="0"/>
              <a:t> among those working with them? D</a:t>
            </a:r>
            <a:r>
              <a:rPr lang="en-GB" dirty="0" smtClean="0"/>
              <a:t>ata</a:t>
            </a:r>
            <a:r>
              <a:rPr lang="en-GB" dirty="0"/>
              <a:t>, indicators, </a:t>
            </a:r>
            <a:r>
              <a:rPr lang="en-GB" dirty="0" smtClean="0"/>
              <a:t>aggregation/aggregation </a:t>
            </a:r>
            <a:r>
              <a:rPr lang="en-GB" dirty="0"/>
              <a:t>methods, and</a:t>
            </a:r>
          </a:p>
          <a:p>
            <a:r>
              <a:rPr lang="en-GB" dirty="0"/>
              <a:t>governance</a:t>
            </a:r>
            <a:r>
              <a:rPr lang="en-GB" dirty="0" smtClean="0"/>
              <a:t>.</a:t>
            </a:r>
          </a:p>
          <a:p>
            <a:endParaRPr lang="en-GB" dirty="0" smtClean="0"/>
          </a:p>
          <a:p>
            <a:r>
              <a:rPr lang="en-GB" b="1" dirty="0" smtClean="0"/>
              <a:t>Data</a:t>
            </a:r>
            <a:r>
              <a:rPr lang="en-GB" dirty="0" smtClean="0"/>
              <a:t> – lack of international comparability, lack of transparency and </a:t>
            </a:r>
            <a:r>
              <a:rPr lang="en-GB" dirty="0" err="1" smtClean="0"/>
              <a:t>reproducability</a:t>
            </a:r>
            <a:r>
              <a:rPr lang="en-GB" dirty="0" smtClean="0"/>
              <a:t> (ranking orgs rarely reveal the</a:t>
            </a:r>
            <a:r>
              <a:rPr lang="en-GB" baseline="0" dirty="0" smtClean="0"/>
              <a:t> base data that support their calculations (ARWU) </a:t>
            </a:r>
            <a:r>
              <a:rPr lang="en-GB" baseline="0" dirty="0" err="1" smtClean="0"/>
              <a:t>inparticular</a:t>
            </a:r>
            <a:r>
              <a:rPr lang="en-GB" baseline="0" dirty="0" smtClean="0"/>
              <a:t>.</a:t>
            </a:r>
          </a:p>
          <a:p>
            <a:endParaRPr lang="en-GB" baseline="0" dirty="0" smtClean="0"/>
          </a:p>
          <a:p>
            <a:r>
              <a:rPr lang="en-GB" b="1" baseline="0" dirty="0" smtClean="0"/>
              <a:t>Indicators</a:t>
            </a:r>
            <a:r>
              <a:rPr lang="en-GB" baseline="0" dirty="0" smtClean="0"/>
              <a:t> used:</a:t>
            </a:r>
          </a:p>
          <a:p>
            <a:pPr marL="0" indent="0">
              <a:buFontTx/>
              <a:buNone/>
            </a:pPr>
            <a:r>
              <a:rPr lang="en-GB" baseline="0" dirty="0" smtClean="0"/>
              <a:t>Most rankings use </a:t>
            </a:r>
            <a:r>
              <a:rPr lang="en-GB" i="1" baseline="0" dirty="0" smtClean="0"/>
              <a:t>citation data </a:t>
            </a:r>
            <a:r>
              <a:rPr lang="en-GB" baseline="0" dirty="0" smtClean="0"/>
              <a:t>but problems with accuracy (spellings), bias, treatment of co-authors </a:t>
            </a:r>
            <a:r>
              <a:rPr lang="en-GB" baseline="0" dirty="0" err="1" smtClean="0"/>
              <a:t>etc</a:t>
            </a:r>
            <a:r>
              <a:rPr lang="en-GB" baseline="0" dirty="0" smtClean="0"/>
              <a:t>, BUT fact of academic life as part of the assessment environment. (Have to work with them, even if we don’t like them!). Citations don’t measure research quality directly (many reasons for citing a paper) but they do measure impact.  </a:t>
            </a:r>
          </a:p>
          <a:p>
            <a:pPr marL="0" indent="0">
              <a:buFontTx/>
              <a:buNone/>
            </a:pPr>
            <a:endParaRPr lang="en-GB" baseline="0" dirty="0" smtClean="0"/>
          </a:p>
          <a:p>
            <a:pPr marL="0" indent="0">
              <a:buFontTx/>
              <a:buNone/>
            </a:pPr>
            <a:r>
              <a:rPr lang="en-GB" b="1" baseline="0" dirty="0" smtClean="0"/>
              <a:t>Aggregation – </a:t>
            </a:r>
            <a:r>
              <a:rPr lang="en-GB" b="0" baseline="0" dirty="0" smtClean="0"/>
              <a:t>ranking tables include institutions with v diverse missions – not even comparing apples and pears, but apples and arm chairs!</a:t>
            </a:r>
          </a:p>
          <a:p>
            <a:pPr marL="0" indent="0">
              <a:buFontTx/>
              <a:buNone/>
            </a:pPr>
            <a:endParaRPr lang="en-GB" b="0" baseline="0" dirty="0" smtClean="0"/>
          </a:p>
          <a:p>
            <a:pPr marL="0" indent="0">
              <a:buFontTx/>
              <a:buNone/>
            </a:pPr>
            <a:r>
              <a:rPr lang="en-GB" b="1" baseline="0" dirty="0" smtClean="0"/>
              <a:t>Governance – </a:t>
            </a:r>
            <a:r>
              <a:rPr lang="en-GB" b="0" baseline="0" dirty="0" smtClean="0"/>
              <a:t>ranking organisations are self-appointed and the majority use the rankings to support commercial operations for analytical services. Credibility has been diminished by the proliferation of tables and disputes between ranking organisations. </a:t>
            </a:r>
            <a:endParaRPr lang="en-GB" b="1" baseline="0" dirty="0" smtClean="0"/>
          </a:p>
          <a:p>
            <a:pPr marL="171450" indent="-171450">
              <a:buFontTx/>
              <a:buChar char="-"/>
            </a:pPr>
            <a:endParaRPr lang="en-GB" dirty="0" smtClean="0"/>
          </a:p>
          <a:p>
            <a:pPr marL="171450" indent="-171450">
              <a:buFontTx/>
              <a:buChar char="-"/>
            </a:pPr>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18</a:t>
            </a:fld>
            <a:endParaRPr lang="en-GB"/>
          </a:p>
        </p:txBody>
      </p:sp>
    </p:spTree>
    <p:extLst>
      <p:ext uri="{BB962C8B-B14F-4D97-AF65-F5344CB8AC3E}">
        <p14:creationId xmlns:p14="http://schemas.microsoft.com/office/powerpoint/2010/main" val="280806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ゴシック" pitchFamily="-92" charset="-128"/>
              </a:defRPr>
            </a:lvl1pPr>
            <a:lvl2pPr marL="739458" indent="-284407" eaLnBrk="0" hangingPunct="0">
              <a:defRPr>
                <a:solidFill>
                  <a:schemeClr val="tx1"/>
                </a:solidFill>
                <a:latin typeface="Arial" pitchFamily="34" charset="0"/>
                <a:ea typeface="MS Pゴシック" pitchFamily="-92" charset="-128"/>
              </a:defRPr>
            </a:lvl2pPr>
            <a:lvl3pPr marL="1137628" indent="-227526" eaLnBrk="0" hangingPunct="0">
              <a:defRPr>
                <a:solidFill>
                  <a:schemeClr val="tx1"/>
                </a:solidFill>
                <a:latin typeface="Arial" pitchFamily="34" charset="0"/>
                <a:ea typeface="MS Pゴシック" pitchFamily="-92" charset="-128"/>
              </a:defRPr>
            </a:lvl3pPr>
            <a:lvl4pPr marL="1592679" indent="-227526" eaLnBrk="0" hangingPunct="0">
              <a:defRPr>
                <a:solidFill>
                  <a:schemeClr val="tx1"/>
                </a:solidFill>
                <a:latin typeface="Arial" pitchFamily="34" charset="0"/>
                <a:ea typeface="MS Pゴシック" pitchFamily="-92" charset="-128"/>
              </a:defRPr>
            </a:lvl4pPr>
            <a:lvl5pPr marL="2047730" indent="-227526" eaLnBrk="0" hangingPunct="0">
              <a:defRPr>
                <a:solidFill>
                  <a:schemeClr val="tx1"/>
                </a:solidFill>
                <a:latin typeface="Arial" pitchFamily="34" charset="0"/>
                <a:ea typeface="MS Pゴシック" pitchFamily="-92" charset="-128"/>
              </a:defRPr>
            </a:lvl5pPr>
            <a:lvl6pPr marL="2502781" indent="-227526" eaLnBrk="0" fontAlgn="base" hangingPunct="0">
              <a:spcBef>
                <a:spcPct val="0"/>
              </a:spcBef>
              <a:spcAft>
                <a:spcPct val="0"/>
              </a:spcAft>
              <a:defRPr>
                <a:solidFill>
                  <a:schemeClr val="tx1"/>
                </a:solidFill>
                <a:latin typeface="Arial" pitchFamily="34" charset="0"/>
                <a:ea typeface="MS Pゴシック" pitchFamily="-92" charset="-128"/>
              </a:defRPr>
            </a:lvl6pPr>
            <a:lvl7pPr marL="2957833" indent="-227526" eaLnBrk="0" fontAlgn="base" hangingPunct="0">
              <a:spcBef>
                <a:spcPct val="0"/>
              </a:spcBef>
              <a:spcAft>
                <a:spcPct val="0"/>
              </a:spcAft>
              <a:defRPr>
                <a:solidFill>
                  <a:schemeClr val="tx1"/>
                </a:solidFill>
                <a:latin typeface="Arial" pitchFamily="34" charset="0"/>
                <a:ea typeface="MS Pゴシック" pitchFamily="-92" charset="-128"/>
              </a:defRPr>
            </a:lvl7pPr>
            <a:lvl8pPr marL="3412884" indent="-227526" eaLnBrk="0" fontAlgn="base" hangingPunct="0">
              <a:spcBef>
                <a:spcPct val="0"/>
              </a:spcBef>
              <a:spcAft>
                <a:spcPct val="0"/>
              </a:spcAft>
              <a:defRPr>
                <a:solidFill>
                  <a:schemeClr val="tx1"/>
                </a:solidFill>
                <a:latin typeface="Arial" pitchFamily="34" charset="0"/>
                <a:ea typeface="MS Pゴシック" pitchFamily="-92" charset="-128"/>
              </a:defRPr>
            </a:lvl8pPr>
            <a:lvl9pPr marL="3867935" indent="-227526"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fld id="{1CE363F4-F556-459C-83BF-A12983082045}" type="slidenum">
              <a:rPr lang="en-GB" altLang="en-US"/>
              <a:pPr eaLnBrk="1" hangingPunct="1"/>
              <a:t>19</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lnSpc>
                <a:spcPct val="90000"/>
              </a:lnSpc>
            </a:pPr>
            <a:r>
              <a:rPr lang="en-GB" altLang="en-US" sz="2400" u="sng" dirty="0" smtClean="0"/>
              <a:t>Slide</a:t>
            </a:r>
          </a:p>
          <a:p>
            <a:pPr marL="342900" indent="-342900" eaLnBrk="1" hangingPunct="1">
              <a:lnSpc>
                <a:spcPct val="90000"/>
              </a:lnSpc>
              <a:buFont typeface="Arial" panose="020B0604020202020204" pitchFamily="34" charset="0"/>
              <a:buChar char="•"/>
            </a:pPr>
            <a:r>
              <a:rPr lang="en-GB" altLang="en-US" sz="2400" dirty="0" smtClean="0"/>
              <a:t>Means of allocating university grant for research</a:t>
            </a:r>
          </a:p>
          <a:p>
            <a:pPr marL="342900" indent="-342900" eaLnBrk="1" hangingPunct="1">
              <a:lnSpc>
                <a:spcPct val="90000"/>
              </a:lnSpc>
              <a:buFont typeface="Arial" panose="020B0604020202020204" pitchFamily="34" charset="0"/>
              <a:buChar char="•"/>
            </a:pPr>
            <a:r>
              <a:rPr lang="en-GB" altLang="en-US" sz="2400" dirty="0" smtClean="0"/>
              <a:t>Peer assessment of the quality of UK universities' research</a:t>
            </a:r>
          </a:p>
          <a:p>
            <a:pPr marL="342900" indent="-342900" eaLnBrk="1" hangingPunct="1">
              <a:lnSpc>
                <a:spcPct val="90000"/>
              </a:lnSpc>
              <a:buFont typeface="Arial" panose="020B0604020202020204" pitchFamily="34" charset="0"/>
              <a:buChar char="•"/>
            </a:pPr>
            <a:r>
              <a:rPr lang="en-GB" altLang="en-US" sz="2400" dirty="0" smtClean="0"/>
              <a:t>Assessment based on quantitative indicators, including </a:t>
            </a:r>
            <a:r>
              <a:rPr lang="en-GB" altLang="en-US" sz="2400" dirty="0" err="1" smtClean="0"/>
              <a:t>bibliometrics</a:t>
            </a:r>
            <a:r>
              <a:rPr lang="en-GB" altLang="en-US" sz="2400" dirty="0" smtClean="0"/>
              <a:t>, and light-touch expert review</a:t>
            </a:r>
          </a:p>
          <a:p>
            <a:pPr marL="342900" indent="-342900" eaLnBrk="1" hangingPunct="1">
              <a:lnSpc>
                <a:spcPct val="90000"/>
              </a:lnSpc>
              <a:buFont typeface="Arial" panose="020B0604020202020204" pitchFamily="34" charset="0"/>
              <a:buChar char="•"/>
            </a:pPr>
            <a:r>
              <a:rPr lang="en-GB" altLang="en-US" sz="2400" dirty="0" smtClean="0"/>
              <a:t>3 elements:</a:t>
            </a:r>
          </a:p>
          <a:p>
            <a:pPr lvl="1" eaLnBrk="1" hangingPunct="1">
              <a:lnSpc>
                <a:spcPct val="90000"/>
              </a:lnSpc>
            </a:pPr>
            <a:r>
              <a:rPr lang="en-GB" altLang="en-US" sz="2000" dirty="0" smtClean="0"/>
              <a:t>Research outputs (65%) – normally 4, publications, materials, IP, performances, </a:t>
            </a:r>
            <a:r>
              <a:rPr lang="en-GB" altLang="en-US" sz="2000" dirty="0" err="1" smtClean="0"/>
              <a:t>etc</a:t>
            </a:r>
            <a:endParaRPr lang="en-GB" altLang="en-US" sz="2000" dirty="0" smtClean="0"/>
          </a:p>
          <a:p>
            <a:pPr lvl="1" eaLnBrk="1" hangingPunct="1">
              <a:lnSpc>
                <a:spcPct val="90000"/>
              </a:lnSpc>
            </a:pPr>
            <a:r>
              <a:rPr lang="en-GB" altLang="en-US" sz="2000" dirty="0" smtClean="0"/>
              <a:t>Impact indicators (20%) – reach &amp; significance of importance to economy, society, culture (role for libraries: </a:t>
            </a:r>
            <a:r>
              <a:rPr lang="en-GB" altLang="en-US" sz="2000" dirty="0" err="1" smtClean="0"/>
              <a:t>altmetrics</a:t>
            </a:r>
            <a:r>
              <a:rPr lang="en-GB" altLang="en-US" sz="2000" dirty="0" smtClean="0"/>
              <a:t>, searches, purchasing…)</a:t>
            </a:r>
          </a:p>
          <a:p>
            <a:pPr lvl="1" eaLnBrk="1" hangingPunct="1">
              <a:lnSpc>
                <a:spcPct val="90000"/>
              </a:lnSpc>
            </a:pPr>
            <a:r>
              <a:rPr lang="en-GB" altLang="en-US" sz="2000" dirty="0" smtClean="0"/>
              <a:t>Research environment (15%) – </a:t>
            </a:r>
            <a:r>
              <a:rPr lang="en-GB" altLang="en-US" sz="2000" dirty="0" err="1" smtClean="0"/>
              <a:t>eg</a:t>
            </a:r>
            <a:r>
              <a:rPr lang="en-GB" altLang="en-US" sz="2000" dirty="0" smtClean="0"/>
              <a:t> strategies for promoting and developing researchers, equipment, facilities, income, PhD numbers and completions – vitality &amp; sustainability.</a:t>
            </a:r>
          </a:p>
          <a:p>
            <a:pPr eaLnBrk="1" hangingPunct="1">
              <a:lnSpc>
                <a:spcPct val="90000"/>
              </a:lnSpc>
            </a:pPr>
            <a:endParaRPr lang="en-GB" altLang="en-US" sz="1200" dirty="0" smtClean="0"/>
          </a:p>
          <a:p>
            <a:pPr eaLnBrk="1" hangingPunct="1">
              <a:lnSpc>
                <a:spcPct val="90000"/>
              </a:lnSpc>
            </a:pPr>
            <a:endParaRPr lang="en-GB" altLang="en-US" sz="1200" dirty="0" smtClean="0"/>
          </a:p>
          <a:p>
            <a:pPr eaLnBrk="1" hangingPunct="1">
              <a:lnSpc>
                <a:spcPct val="90000"/>
              </a:lnSpc>
            </a:pPr>
            <a:endParaRPr lang="en-US" altLang="en-US" dirty="0" smtClean="0">
              <a:latin typeface="Arial" pitchFamily="34" charset="0"/>
            </a:endParaRPr>
          </a:p>
        </p:txBody>
      </p:sp>
    </p:spTree>
    <p:extLst>
      <p:ext uri="{BB962C8B-B14F-4D97-AF65-F5344CB8AC3E}">
        <p14:creationId xmlns:p14="http://schemas.microsoft.com/office/powerpoint/2010/main" val="32254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ゴシック" pitchFamily="-92" charset="-128"/>
              </a:defRPr>
            </a:lvl1pPr>
            <a:lvl2pPr marL="739458" indent="-284407" eaLnBrk="0" hangingPunct="0">
              <a:defRPr>
                <a:solidFill>
                  <a:schemeClr val="tx1"/>
                </a:solidFill>
                <a:latin typeface="Arial" pitchFamily="34" charset="0"/>
                <a:ea typeface="MS Pゴシック" pitchFamily="-92" charset="-128"/>
              </a:defRPr>
            </a:lvl2pPr>
            <a:lvl3pPr marL="1137628" indent="-227526" eaLnBrk="0" hangingPunct="0">
              <a:defRPr>
                <a:solidFill>
                  <a:schemeClr val="tx1"/>
                </a:solidFill>
                <a:latin typeface="Arial" pitchFamily="34" charset="0"/>
                <a:ea typeface="MS Pゴシック" pitchFamily="-92" charset="-128"/>
              </a:defRPr>
            </a:lvl3pPr>
            <a:lvl4pPr marL="1592679" indent="-227526" eaLnBrk="0" hangingPunct="0">
              <a:defRPr>
                <a:solidFill>
                  <a:schemeClr val="tx1"/>
                </a:solidFill>
                <a:latin typeface="Arial" pitchFamily="34" charset="0"/>
                <a:ea typeface="MS Pゴシック" pitchFamily="-92" charset="-128"/>
              </a:defRPr>
            </a:lvl4pPr>
            <a:lvl5pPr marL="2047730" indent="-227526" eaLnBrk="0" hangingPunct="0">
              <a:defRPr>
                <a:solidFill>
                  <a:schemeClr val="tx1"/>
                </a:solidFill>
                <a:latin typeface="Arial" pitchFamily="34" charset="0"/>
                <a:ea typeface="MS Pゴシック" pitchFamily="-92" charset="-128"/>
              </a:defRPr>
            </a:lvl5pPr>
            <a:lvl6pPr marL="2502781" indent="-227526" eaLnBrk="0" fontAlgn="base" hangingPunct="0">
              <a:spcBef>
                <a:spcPct val="0"/>
              </a:spcBef>
              <a:spcAft>
                <a:spcPct val="0"/>
              </a:spcAft>
              <a:defRPr>
                <a:solidFill>
                  <a:schemeClr val="tx1"/>
                </a:solidFill>
                <a:latin typeface="Arial" pitchFamily="34" charset="0"/>
                <a:ea typeface="MS Pゴシック" pitchFamily="-92" charset="-128"/>
              </a:defRPr>
            </a:lvl6pPr>
            <a:lvl7pPr marL="2957833" indent="-227526" eaLnBrk="0" fontAlgn="base" hangingPunct="0">
              <a:spcBef>
                <a:spcPct val="0"/>
              </a:spcBef>
              <a:spcAft>
                <a:spcPct val="0"/>
              </a:spcAft>
              <a:defRPr>
                <a:solidFill>
                  <a:schemeClr val="tx1"/>
                </a:solidFill>
                <a:latin typeface="Arial" pitchFamily="34" charset="0"/>
                <a:ea typeface="MS Pゴシック" pitchFamily="-92" charset="-128"/>
              </a:defRPr>
            </a:lvl7pPr>
            <a:lvl8pPr marL="3412884" indent="-227526" eaLnBrk="0" fontAlgn="base" hangingPunct="0">
              <a:spcBef>
                <a:spcPct val="0"/>
              </a:spcBef>
              <a:spcAft>
                <a:spcPct val="0"/>
              </a:spcAft>
              <a:defRPr>
                <a:solidFill>
                  <a:schemeClr val="tx1"/>
                </a:solidFill>
                <a:latin typeface="Arial" pitchFamily="34" charset="0"/>
                <a:ea typeface="MS Pゴシック" pitchFamily="-92" charset="-128"/>
              </a:defRPr>
            </a:lvl8pPr>
            <a:lvl9pPr marL="3867935" indent="-227526"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fld id="{1A625CA6-A9A6-45E4-992F-A2726E8BFFCC}" type="slidenum">
              <a:rPr lang="en-GB" altLang="en-US"/>
              <a:pPr eaLnBrk="1" hangingPunct="1"/>
              <a:t>20</a:t>
            </a:fld>
            <a:endParaRPr lang="en-GB"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lnSpc>
                <a:spcPct val="90000"/>
              </a:lnSpc>
            </a:pPr>
            <a:r>
              <a:rPr lang="en-GB" sz="1200" dirty="0" smtClean="0"/>
              <a:t>Used in rankings:</a:t>
            </a:r>
          </a:p>
          <a:p>
            <a:pPr eaLnBrk="1" hangingPunct="1">
              <a:lnSpc>
                <a:spcPct val="90000"/>
              </a:lnSpc>
            </a:pPr>
            <a:endParaRPr lang="en-GB" sz="1200" dirty="0" smtClean="0"/>
          </a:p>
          <a:p>
            <a:pPr marL="171450" indent="-171450" eaLnBrk="1" hangingPunct="1">
              <a:lnSpc>
                <a:spcPct val="90000"/>
              </a:lnSpc>
              <a:buFontTx/>
              <a:buChar char="-"/>
            </a:pPr>
            <a:r>
              <a:rPr lang="en-GB" sz="1200" dirty="0" smtClean="0"/>
              <a:t>A measure of the average quality of those entered by an institution = GPA of institution</a:t>
            </a:r>
          </a:p>
          <a:p>
            <a:pPr marL="171450" indent="-171450" eaLnBrk="1" hangingPunct="1">
              <a:lnSpc>
                <a:spcPct val="90000"/>
              </a:lnSpc>
              <a:buFontTx/>
              <a:buChar char="-"/>
            </a:pPr>
            <a:r>
              <a:rPr lang="en-GB" sz="1200" dirty="0" smtClean="0"/>
              <a:t>Volume</a:t>
            </a:r>
            <a:r>
              <a:rPr lang="en-GB" sz="1200" baseline="0" dirty="0" smtClean="0"/>
              <a:t> X average quality = Research Power of institution</a:t>
            </a:r>
            <a:endParaRPr lang="en-GB" sz="1200" dirty="0" smtClean="0"/>
          </a:p>
          <a:p>
            <a:pPr eaLnBrk="1" hangingPunct="1">
              <a:lnSpc>
                <a:spcPct val="90000"/>
              </a:lnSpc>
            </a:pPr>
            <a:endParaRPr lang="en-GB" sz="1200" dirty="0" smtClean="0"/>
          </a:p>
          <a:p>
            <a:pPr eaLnBrk="1" hangingPunct="1"/>
            <a:r>
              <a:rPr lang="en-GB" altLang="en-US" dirty="0" smtClean="0"/>
              <a:t>Another form of ranking comes from the distribution of the QR funds</a:t>
            </a:r>
          </a:p>
          <a:p>
            <a:pPr eaLnBrk="1" hangingPunct="1"/>
            <a:r>
              <a:rPr lang="en-GB" altLang="en-US" dirty="0" smtClean="0"/>
              <a:t>All units with 4*, 3* or 2* will get funded with a weighting</a:t>
            </a:r>
          </a:p>
          <a:p>
            <a:pPr eaLnBrk="1" hangingPunct="1">
              <a:lnSpc>
                <a:spcPct val="90000"/>
              </a:lnSpc>
            </a:pPr>
            <a:endParaRPr lang="en-GB" sz="1200" dirty="0" smtClean="0"/>
          </a:p>
          <a:p>
            <a:pPr eaLnBrk="1" hangingPunct="1">
              <a:lnSpc>
                <a:spcPct val="90000"/>
              </a:lnSpc>
            </a:pPr>
            <a:r>
              <a:rPr lang="en-GB" sz="1200" dirty="0" smtClean="0"/>
              <a:t>Ranked in fifth place in terms of “research power”</a:t>
            </a:r>
            <a:endParaRPr lang="en-GB" altLang="en-US" sz="1200" dirty="0" smtClean="0"/>
          </a:p>
          <a:p>
            <a:pPr eaLnBrk="1" hangingPunct="1"/>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Research</a:t>
            </a:r>
            <a:r>
              <a:rPr lang="en-GB" baseline="0" dirty="0" smtClean="0"/>
              <a:t> power – quality of R and number of R active faculty in REF. </a:t>
            </a:r>
          </a:p>
          <a:p>
            <a:pPr eaLnBrk="1" hangingPunct="1"/>
            <a:r>
              <a:rPr lang="en-GB" dirty="0" smtClean="0"/>
              <a:t>(Research power is calculated by grade point average (average q of those entered) X number of staff submitted.)</a:t>
            </a:r>
          </a:p>
          <a:p>
            <a:pPr eaLnBrk="1" hangingPunct="1"/>
            <a:r>
              <a:rPr lang="en-US" altLang="en-US" dirty="0" smtClean="0">
                <a:latin typeface="Arial" pitchFamily="34" charset="0"/>
              </a:rPr>
              <a:t>QR funding is the outcome. 3* and above.</a:t>
            </a:r>
          </a:p>
        </p:txBody>
      </p:sp>
    </p:spTree>
    <p:extLst>
      <p:ext uri="{BB962C8B-B14F-4D97-AF65-F5344CB8AC3E}">
        <p14:creationId xmlns:p14="http://schemas.microsoft.com/office/powerpoint/2010/main" val="161195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a:t>
            </a:r>
            <a:r>
              <a:rPr lang="en-GB" baseline="30000" dirty="0" smtClean="0"/>
              <a:t>nd</a:t>
            </a:r>
            <a:r>
              <a:rPr lang="en-GB" dirty="0" smtClean="0"/>
              <a:t> city - http://www.manchestereveningnews.co.uk/news/greater-manchester-news/manchester-should-uks-second-city-9314530</a:t>
            </a:r>
          </a:p>
          <a:p>
            <a:r>
              <a:rPr lang="en-GB" dirty="0" smtClean="0"/>
              <a:t>First industrial estate – Trafford Park</a:t>
            </a:r>
          </a:p>
          <a:p>
            <a:r>
              <a:rPr lang="en-GB" dirty="0" smtClean="0"/>
              <a:t>First canal</a:t>
            </a:r>
            <a:r>
              <a:rPr lang="en-GB" baseline="0" dirty="0" smtClean="0"/>
              <a:t> – Bridgewater Canal (first modern artificial waterway – not including Roman stuff!!!)</a:t>
            </a:r>
          </a:p>
          <a:p>
            <a:r>
              <a:rPr lang="en-GB" baseline="0" dirty="0" smtClean="0"/>
              <a:t>Baby Computer – 1948 at the University</a:t>
            </a:r>
          </a:p>
          <a:p>
            <a:r>
              <a:rPr lang="en-GB" baseline="0" dirty="0" smtClean="0"/>
              <a:t>Atom – Rutherford and his work at the University in the early 20</a:t>
            </a:r>
            <a:r>
              <a:rPr lang="en-GB" baseline="30000" dirty="0" smtClean="0"/>
              <a:t>th</a:t>
            </a:r>
            <a:r>
              <a:rPr lang="en-GB" baseline="0" dirty="0" smtClean="0"/>
              <a:t> Century</a:t>
            </a:r>
          </a:p>
          <a:p>
            <a:r>
              <a:rPr lang="en-GB" baseline="0" dirty="0" smtClean="0"/>
              <a:t>Graphene – isolated in 2004 at the University</a:t>
            </a:r>
          </a:p>
          <a:p>
            <a:r>
              <a:rPr lang="en-GB" baseline="0" dirty="0" smtClean="0"/>
              <a:t>Largest student population – Manchester </a:t>
            </a:r>
            <a:r>
              <a:rPr lang="en-GB" baseline="0" dirty="0" err="1" smtClean="0"/>
              <a:t>Uni</a:t>
            </a:r>
            <a:r>
              <a:rPr lang="en-GB" baseline="0" dirty="0" smtClean="0"/>
              <a:t> + Met and Salford = over 100,000 students</a:t>
            </a:r>
          </a:p>
          <a:p>
            <a:r>
              <a:rPr lang="en-GB" baseline="0" dirty="0" smtClean="0"/>
              <a:t>Manchester music – Hollies, Herman’s Hermits, 10cc, Sad Café, </a:t>
            </a:r>
            <a:r>
              <a:rPr lang="en-GB" baseline="0" dirty="0" err="1" smtClean="0"/>
              <a:t>Buzzcocks</a:t>
            </a:r>
            <a:r>
              <a:rPr lang="en-GB" baseline="0" dirty="0" smtClean="0"/>
              <a:t>, Joy Division, The Smiths, Stone Roses, Simply Red </a:t>
            </a:r>
            <a:r>
              <a:rPr lang="en-GB" baseline="0" dirty="0" err="1" smtClean="0"/>
              <a:t>etc</a:t>
            </a:r>
            <a:r>
              <a:rPr lang="en-GB" baseline="0" dirty="0" smtClean="0"/>
              <a:t> </a:t>
            </a:r>
            <a:r>
              <a:rPr lang="en-GB" baseline="0" dirty="0" err="1" smtClean="0"/>
              <a:t>etc</a:t>
            </a:r>
            <a:endParaRPr lang="en-GB" baseline="0" dirty="0" smtClean="0"/>
          </a:p>
          <a:p>
            <a:r>
              <a:rPr lang="en-GB" baseline="0" dirty="0" smtClean="0"/>
              <a:t>Madchester logo – from Happy Mondays EP, designed by Central Station Design Ltd.</a:t>
            </a:r>
          </a:p>
          <a:p>
            <a:r>
              <a:rPr lang="en-GB" baseline="0" dirty="0" smtClean="0"/>
              <a:t>EVERYTHING EXCEPT A BEACH</a:t>
            </a:r>
          </a:p>
          <a:p>
            <a:r>
              <a:rPr lang="en-GB" baseline="0" dirty="0" smtClean="0"/>
              <a:t>WE DO THINGS DIFFERENTLY HERE!</a:t>
            </a:r>
          </a:p>
        </p:txBody>
      </p:sp>
      <p:sp>
        <p:nvSpPr>
          <p:cNvPr id="4" name="Slide Number Placeholder 3"/>
          <p:cNvSpPr>
            <a:spLocks noGrp="1"/>
          </p:cNvSpPr>
          <p:nvPr>
            <p:ph type="sldNum" sz="quarter" idx="10"/>
          </p:nvPr>
        </p:nvSpPr>
        <p:spPr/>
        <p:txBody>
          <a:bodyPr/>
          <a:lstStyle/>
          <a:p>
            <a:fld id="{48959A61-1F40-4675-A50A-54DA8B95C4E4}" type="slidenum">
              <a:rPr lang="en-GB" smtClean="0"/>
              <a:t>2</a:t>
            </a:fld>
            <a:endParaRPr lang="en-GB"/>
          </a:p>
        </p:txBody>
      </p:sp>
    </p:spTree>
    <p:extLst>
      <p:ext uri="{BB962C8B-B14F-4D97-AF65-F5344CB8AC3E}">
        <p14:creationId xmlns:p14="http://schemas.microsoft.com/office/powerpoint/2010/main" val="23854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200" dirty="0" smtClean="0"/>
              <a:t>154 UK institutions made submissions in 36 subject-based units of assessment</a:t>
            </a:r>
          </a:p>
          <a:p>
            <a:pPr eaLnBrk="1" hangingPunct="1">
              <a:lnSpc>
                <a:spcPct val="90000"/>
              </a:lnSpc>
            </a:pPr>
            <a:endParaRPr lang="en-GB" altLang="en-US" sz="1200" dirty="0" smtClean="0"/>
          </a:p>
          <a:p>
            <a:pPr eaLnBrk="1" hangingPunct="1">
              <a:lnSpc>
                <a:spcPct val="90000"/>
              </a:lnSpc>
            </a:pPr>
            <a:endParaRPr lang="en-GB" altLang="en-US" sz="1200" dirty="0" smtClean="0"/>
          </a:p>
          <a:p>
            <a:pPr eaLnBrk="1" hangingPunct="1">
              <a:spcBef>
                <a:spcPct val="0"/>
              </a:spcBef>
              <a:buFontTx/>
              <a:buNone/>
            </a:pPr>
            <a:endParaRPr lang="en-US" altLang="en-US" sz="1200" dirty="0" smtClean="0">
              <a:latin typeface="Arial" pitchFamily="34" charset="0"/>
              <a:cs typeface="Arial" pitchFamily="34" charset="0"/>
            </a:endParaRPr>
          </a:p>
          <a:p>
            <a:pPr eaLnBrk="1" hangingPunct="1">
              <a:spcBef>
                <a:spcPct val="0"/>
              </a:spcBef>
              <a:buFontTx/>
              <a:buNone/>
            </a:pPr>
            <a:r>
              <a:rPr lang="en-US" altLang="en-US" sz="1200" dirty="0" smtClean="0">
                <a:latin typeface="Arial" pitchFamily="34" charset="0"/>
                <a:cs typeface="Arial" pitchFamily="34" charset="0"/>
              </a:rPr>
              <a:t>In the most recent Research Excellence Framework (2014), University of Manchester rated fifth in the UK in terms of ‘research power’</a:t>
            </a:r>
          </a:p>
          <a:p>
            <a:pPr eaLnBrk="1" hangingPunct="1">
              <a:spcBef>
                <a:spcPct val="0"/>
              </a:spcBef>
              <a:buFontTx/>
              <a:buNone/>
            </a:pPr>
            <a:endParaRPr lang="en-US" altLang="en-US" sz="1200" dirty="0" smtClean="0">
              <a:latin typeface="Arial" pitchFamily="34" charset="0"/>
              <a:cs typeface="Arial" pitchFamily="34" charset="0"/>
            </a:endParaRPr>
          </a:p>
          <a:p>
            <a:pPr eaLnBrk="1" hangingPunct="1">
              <a:spcBef>
                <a:spcPct val="0"/>
              </a:spcBef>
              <a:buFontTx/>
              <a:buNone/>
            </a:pPr>
            <a:r>
              <a:rPr lang="en-US" altLang="en-US" sz="1200" dirty="0" smtClean="0">
                <a:latin typeface="Arial" pitchFamily="34" charset="0"/>
                <a:cs typeface="Arial" pitchFamily="34" charset="0"/>
              </a:rPr>
              <a:t>Equivalent of 1,289 staff operating at levels of world-leading or international excellence</a:t>
            </a:r>
          </a:p>
          <a:p>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21</a:t>
            </a:fld>
            <a:endParaRPr lang="en-GB"/>
          </a:p>
        </p:txBody>
      </p:sp>
    </p:spTree>
    <p:extLst>
      <p:ext uri="{BB962C8B-B14F-4D97-AF65-F5344CB8AC3E}">
        <p14:creationId xmlns:p14="http://schemas.microsoft.com/office/powerpoint/2010/main" val="219873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22</a:t>
            </a:fld>
            <a:endParaRPr lang="en-GB"/>
          </a:p>
        </p:txBody>
      </p:sp>
    </p:spTree>
    <p:extLst>
      <p:ext uri="{BB962C8B-B14F-4D97-AF65-F5344CB8AC3E}">
        <p14:creationId xmlns:p14="http://schemas.microsoft.com/office/powerpoint/2010/main" val="40482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Slide:</a:t>
            </a:r>
          </a:p>
          <a:p>
            <a:r>
              <a:rPr lang="en-GB" dirty="0" smtClean="0"/>
              <a:t>Statement of expectations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Staff with experience at world leading universities report a difference in expectations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All research staff expected to produce minimum of four 3* outputs in REF period and plan for at least one 4*</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School targets allow 10% below this to cover teaching/admin, life events etc.</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Need to identify which staff below this level can achieve it with support.</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Accountability for quality</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Internal Research Review will be recalibrated and individual plans/progress assessed annually and against 5 year plan</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Impact and business engagement equally valued in portfolio</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Each area to identify list of top target journals (can be done using REF data)</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Developing new talent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Need to attract and invest in best independent fellows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Substantial part of volume increase in rivals from research fellows who co-author 4* outputs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Expectations should extend to PGRs – theses should support at least one 3* output</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Lead supervisors should have at least 3* track record </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P&amp;DRs to address research career elements – paper writing skills, conference &amp; social networks, prizes, panel memberships &amp; review experience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Supporting research leaders</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Ensuring those producing top level outputs get disproportionate share of research time</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Focus support on ‘second </a:t>
            </a:r>
            <a:r>
              <a:rPr lang="en-GB" sz="1200" dirty="0" err="1" smtClean="0">
                <a:latin typeface="Arial" panose="020B0604020202020204" pitchFamily="34" charset="0"/>
                <a:cs typeface="Arial" panose="020B0604020202020204" pitchFamily="34" charset="0"/>
              </a:rPr>
              <a:t>decile</a:t>
            </a:r>
            <a:r>
              <a:rPr lang="en-GB" sz="1200" dirty="0" smtClean="0">
                <a:latin typeface="Arial" panose="020B0604020202020204" pitchFamily="34" charset="0"/>
                <a:cs typeface="Arial" panose="020B0604020202020204" pitchFamily="34" charset="0"/>
              </a:rPr>
              <a:t>’ of staff capable of moving to research leadership</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Continue to target research leaders for recruitment</a:t>
            </a: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All recruitment for staff with research in contract to meet expectations level</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23</a:t>
            </a:fld>
            <a:endParaRPr lang="en-GB"/>
          </a:p>
        </p:txBody>
      </p:sp>
    </p:spTree>
    <p:extLst>
      <p:ext uri="{BB962C8B-B14F-4D97-AF65-F5344CB8AC3E}">
        <p14:creationId xmlns:p14="http://schemas.microsoft.com/office/powerpoint/2010/main" val="3082233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24</a:t>
            </a:fld>
            <a:endParaRPr lang="en-GB"/>
          </a:p>
        </p:txBody>
      </p:sp>
    </p:spTree>
    <p:extLst>
      <p:ext uri="{BB962C8B-B14F-4D97-AF65-F5344CB8AC3E}">
        <p14:creationId xmlns:p14="http://schemas.microsoft.com/office/powerpoint/2010/main" val="337086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09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1pPr>
            <a:lvl2pPr marL="742860" indent="-285715"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2pPr>
            <a:lvl3pPr marL="1142861"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3pPr>
            <a:lvl4pPr marL="1600005"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4pPr>
            <a:lvl5pPr marL="2057150"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5pPr>
            <a:lvl6pPr marL="2514294"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6pPr>
            <a:lvl7pPr marL="297143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7pPr>
            <a:lvl8pPr marL="3428583"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8pPr>
            <a:lvl9pPr marL="388572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9pPr>
          </a:lstStyle>
          <a:p>
            <a:pPr eaLnBrk="1" hangingPunct="1">
              <a:spcBef>
                <a:spcPct val="0"/>
              </a:spcBef>
              <a:buFont typeface="Arial" pitchFamily="34" charset="0"/>
              <a:buNone/>
            </a:pPr>
            <a:fld id="{8EA33B61-E14E-47C1-B2CB-05733D9493D3}" type="slidenum">
              <a:rPr lang="en-GB" altLang="en-US" smtClean="0">
                <a:latin typeface="Arial" pitchFamily="34" charset="0"/>
                <a:cs typeface="Lucida Sans Unicode" pitchFamily="34" charset="0"/>
              </a:rPr>
              <a:pPr eaLnBrk="1" hangingPunct="1">
                <a:spcBef>
                  <a:spcPct val="0"/>
                </a:spcBef>
                <a:buFont typeface="Arial" pitchFamily="34" charset="0"/>
                <a:buNone/>
              </a:pPr>
              <a:t>25</a:t>
            </a:fld>
            <a:endParaRPr lang="en-GB" altLang="en-US" smtClean="0">
              <a:latin typeface="Arial" pitchFamily="34" charset="0"/>
              <a:cs typeface="Lucida Sans Unicode" pitchFamily="34" charset="0"/>
            </a:endParaRPr>
          </a:p>
        </p:txBody>
      </p:sp>
    </p:spTree>
    <p:extLst>
      <p:ext uri="{BB962C8B-B14F-4D97-AF65-F5344CB8AC3E}">
        <p14:creationId xmlns:p14="http://schemas.microsoft.com/office/powerpoint/2010/main" val="344915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Scale – largest UK</a:t>
            </a:r>
          </a:p>
          <a:p>
            <a:r>
              <a:rPr lang="en-GB" dirty="0" smtClean="0"/>
              <a:t>40,000 students; highest number of international students (10,000); 1,000+ degree programmes</a:t>
            </a:r>
          </a:p>
          <a:p>
            <a:r>
              <a:rPr lang="en-GB" dirty="0" smtClean="0"/>
              <a:t>£890M</a:t>
            </a:r>
            <a:r>
              <a:rPr lang="en-GB" baseline="0" dirty="0" smtClean="0"/>
              <a:t> annual t/o</a:t>
            </a:r>
          </a:p>
          <a:p>
            <a:r>
              <a:rPr lang="en-GB" baseline="0" dirty="0" smtClean="0"/>
              <a:t>Distinctive?</a:t>
            </a:r>
          </a:p>
          <a:p>
            <a:r>
              <a:rPr lang="en-GB" baseline="0" dirty="0" smtClean="0"/>
              <a:t>Making a difference: Social impact, WP, cultural institutions</a:t>
            </a:r>
          </a:p>
          <a:p>
            <a:r>
              <a:rPr lang="en-GB" dirty="0" smtClean="0"/>
              <a:t>Ambitious &amp; strategic</a:t>
            </a:r>
          </a:p>
          <a:p>
            <a:r>
              <a:rPr lang="en-GB" dirty="0" smtClean="0"/>
              <a:t>Unpopular? </a:t>
            </a:r>
            <a:r>
              <a:rPr lang="en-GB" dirty="0" err="1" smtClean="0"/>
              <a:t>Parvenue</a:t>
            </a:r>
            <a:r>
              <a:rPr lang="en-GB" dirty="0" smtClean="0"/>
              <a:t>!</a:t>
            </a:r>
            <a:endParaRPr lang="en-GB" dirty="0"/>
          </a:p>
        </p:txBody>
      </p:sp>
      <p:sp>
        <p:nvSpPr>
          <p:cNvPr id="4" name="Header Placeholder 3"/>
          <p:cNvSpPr>
            <a:spLocks noGrp="1"/>
          </p:cNvSpPr>
          <p:nvPr>
            <p:ph type="hdr" sz="quarter" idx="10"/>
          </p:nvPr>
        </p:nvSpPr>
        <p:spPr/>
        <p:txBody>
          <a:bodyPr/>
          <a:lstStyle/>
          <a:p>
            <a:pPr>
              <a:defRPr/>
            </a:pPr>
            <a:r>
              <a:rPr lang="en-GB" smtClean="0"/>
              <a:t>General University Talk - work in progress</a:t>
            </a:r>
            <a:endParaRPr lang="en-GB"/>
          </a:p>
        </p:txBody>
      </p:sp>
      <p:sp>
        <p:nvSpPr>
          <p:cNvPr id="5" name="Slide Number Placeholder 4"/>
          <p:cNvSpPr>
            <a:spLocks noGrp="1"/>
          </p:cNvSpPr>
          <p:nvPr>
            <p:ph type="sldNum" sz="quarter" idx="11"/>
          </p:nvPr>
        </p:nvSpPr>
        <p:spPr/>
        <p:txBody>
          <a:bodyPr/>
          <a:lstStyle/>
          <a:p>
            <a:pPr>
              <a:defRPr/>
            </a:pPr>
            <a:fld id="{3846292D-F324-4B39-BDA5-A1165F5B3120}" type="slidenum">
              <a:rPr lang="en-GB" smtClean="0"/>
              <a:pPr>
                <a:defRPr/>
              </a:pPr>
              <a:t>3</a:t>
            </a:fld>
            <a:endParaRPr lang="en-GB"/>
          </a:p>
        </p:txBody>
      </p:sp>
    </p:spTree>
    <p:extLst>
      <p:ext uri="{BB962C8B-B14F-4D97-AF65-F5344CB8AC3E}">
        <p14:creationId xmlns:p14="http://schemas.microsoft.com/office/powerpoint/2010/main" val="319333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ゴシック" pitchFamily="-92" charset="-128"/>
              </a:defRPr>
            </a:lvl1pPr>
            <a:lvl2pPr marL="739458" indent="-284407" eaLnBrk="0" hangingPunct="0">
              <a:defRPr>
                <a:solidFill>
                  <a:schemeClr val="tx1"/>
                </a:solidFill>
                <a:latin typeface="Arial" pitchFamily="34" charset="0"/>
                <a:ea typeface="MS Pゴシック" pitchFamily="-92" charset="-128"/>
              </a:defRPr>
            </a:lvl2pPr>
            <a:lvl3pPr marL="1137628" indent="-227526" eaLnBrk="0" hangingPunct="0">
              <a:defRPr>
                <a:solidFill>
                  <a:schemeClr val="tx1"/>
                </a:solidFill>
                <a:latin typeface="Arial" pitchFamily="34" charset="0"/>
                <a:ea typeface="MS Pゴシック" pitchFamily="-92" charset="-128"/>
              </a:defRPr>
            </a:lvl3pPr>
            <a:lvl4pPr marL="1592679" indent="-227526" eaLnBrk="0" hangingPunct="0">
              <a:defRPr>
                <a:solidFill>
                  <a:schemeClr val="tx1"/>
                </a:solidFill>
                <a:latin typeface="Arial" pitchFamily="34" charset="0"/>
                <a:ea typeface="MS Pゴシック" pitchFamily="-92" charset="-128"/>
              </a:defRPr>
            </a:lvl4pPr>
            <a:lvl5pPr marL="2047730" indent="-227526" eaLnBrk="0" hangingPunct="0">
              <a:defRPr>
                <a:solidFill>
                  <a:schemeClr val="tx1"/>
                </a:solidFill>
                <a:latin typeface="Arial" pitchFamily="34" charset="0"/>
                <a:ea typeface="MS Pゴシック" pitchFamily="-92" charset="-128"/>
              </a:defRPr>
            </a:lvl5pPr>
            <a:lvl6pPr marL="2502781" indent="-227526" eaLnBrk="0" fontAlgn="base" hangingPunct="0">
              <a:spcBef>
                <a:spcPct val="0"/>
              </a:spcBef>
              <a:spcAft>
                <a:spcPct val="0"/>
              </a:spcAft>
              <a:defRPr>
                <a:solidFill>
                  <a:schemeClr val="tx1"/>
                </a:solidFill>
                <a:latin typeface="Arial" pitchFamily="34" charset="0"/>
                <a:ea typeface="MS Pゴシック" pitchFamily="-92" charset="-128"/>
              </a:defRPr>
            </a:lvl6pPr>
            <a:lvl7pPr marL="2957833" indent="-227526" eaLnBrk="0" fontAlgn="base" hangingPunct="0">
              <a:spcBef>
                <a:spcPct val="0"/>
              </a:spcBef>
              <a:spcAft>
                <a:spcPct val="0"/>
              </a:spcAft>
              <a:defRPr>
                <a:solidFill>
                  <a:schemeClr val="tx1"/>
                </a:solidFill>
                <a:latin typeface="Arial" pitchFamily="34" charset="0"/>
                <a:ea typeface="MS Pゴシック" pitchFamily="-92" charset="-128"/>
              </a:defRPr>
            </a:lvl7pPr>
            <a:lvl8pPr marL="3412884" indent="-227526" eaLnBrk="0" fontAlgn="base" hangingPunct="0">
              <a:spcBef>
                <a:spcPct val="0"/>
              </a:spcBef>
              <a:spcAft>
                <a:spcPct val="0"/>
              </a:spcAft>
              <a:defRPr>
                <a:solidFill>
                  <a:schemeClr val="tx1"/>
                </a:solidFill>
                <a:latin typeface="Arial" pitchFamily="34" charset="0"/>
                <a:ea typeface="MS Pゴシック" pitchFamily="-92" charset="-128"/>
              </a:defRPr>
            </a:lvl8pPr>
            <a:lvl9pPr marL="3867935" indent="-227526"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fld id="{4B8A9BF1-F539-4502-A41C-E5177F67E655}" type="slidenum">
              <a:rPr lang="en-GB" altLang="en-US"/>
              <a:pPr eaLnBrk="1" hangingPunct="1"/>
              <a:t>5</a:t>
            </a:fld>
            <a:endParaRPr lang="en-GB" altLang="en-US"/>
          </a:p>
        </p:txBody>
      </p:sp>
      <p:sp>
        <p:nvSpPr>
          <p:cNvPr id="30723" name="Text Box 2"/>
          <p:cNvSpPr txBox="1">
            <a:spLocks noChangeArrowheads="1"/>
          </p:cNvSpPr>
          <p:nvPr/>
        </p:nvSpPr>
        <p:spPr bwMode="auto">
          <a:xfrm>
            <a:off x="868593" y="740568"/>
            <a:ext cx="5058918" cy="37028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10" tIns="45505" rIns="91010" bIns="45505" anchor="ctr"/>
          <a:lstStyle>
            <a:lvl1pPr eaLnBrk="0" hangingPunct="0">
              <a:defRPr>
                <a:solidFill>
                  <a:schemeClr val="tx1"/>
                </a:solidFill>
                <a:latin typeface="Arial" pitchFamily="34" charset="0"/>
                <a:ea typeface="MS Pゴシック" pitchFamily="-92" charset="-128"/>
              </a:defRPr>
            </a:lvl1pPr>
            <a:lvl2pPr marL="742950" indent="-285750" eaLnBrk="0" hangingPunct="0">
              <a:defRPr>
                <a:solidFill>
                  <a:schemeClr val="tx1"/>
                </a:solidFill>
                <a:latin typeface="Arial" pitchFamily="34" charset="0"/>
                <a:ea typeface="MS Pゴシック" pitchFamily="-92" charset="-128"/>
              </a:defRPr>
            </a:lvl2pPr>
            <a:lvl3pPr marL="1143000" indent="-228600" eaLnBrk="0" hangingPunct="0">
              <a:defRPr>
                <a:solidFill>
                  <a:schemeClr val="tx1"/>
                </a:solidFill>
                <a:latin typeface="Arial" pitchFamily="34" charset="0"/>
                <a:ea typeface="MS Pゴシック" pitchFamily="-92" charset="-128"/>
              </a:defRPr>
            </a:lvl3pPr>
            <a:lvl4pPr marL="1600200" indent="-228600" eaLnBrk="0" hangingPunct="0">
              <a:defRPr>
                <a:solidFill>
                  <a:schemeClr val="tx1"/>
                </a:solidFill>
                <a:latin typeface="Arial" pitchFamily="34" charset="0"/>
                <a:ea typeface="MS Pゴシック" pitchFamily="-92" charset="-128"/>
              </a:defRPr>
            </a:lvl4pPr>
            <a:lvl5pPr marL="2057400" indent="-228600" eaLnBrk="0" hangingPunct="0">
              <a:defRPr>
                <a:solidFill>
                  <a:schemeClr val="tx1"/>
                </a:solidFill>
                <a:latin typeface="Arial" pitchFamily="34" charset="0"/>
                <a:ea typeface="MS Pゴシック" pitchFamily="-92" charset="-128"/>
              </a:defRPr>
            </a:lvl5pPr>
            <a:lvl6pPr marL="2514600" indent="-228600" eaLnBrk="0" fontAlgn="base" hangingPunct="0">
              <a:spcBef>
                <a:spcPct val="0"/>
              </a:spcBef>
              <a:spcAft>
                <a:spcPct val="0"/>
              </a:spcAft>
              <a:defRPr>
                <a:solidFill>
                  <a:schemeClr val="tx1"/>
                </a:solidFill>
                <a:latin typeface="Arial" pitchFamily="34" charset="0"/>
                <a:ea typeface="MS Pゴシック" pitchFamily="-92" charset="-128"/>
              </a:defRPr>
            </a:lvl6pPr>
            <a:lvl7pPr marL="2971800" indent="-228600" eaLnBrk="0" fontAlgn="base" hangingPunct="0">
              <a:spcBef>
                <a:spcPct val="0"/>
              </a:spcBef>
              <a:spcAft>
                <a:spcPct val="0"/>
              </a:spcAft>
              <a:defRPr>
                <a:solidFill>
                  <a:schemeClr val="tx1"/>
                </a:solidFill>
                <a:latin typeface="Arial" pitchFamily="34" charset="0"/>
                <a:ea typeface="MS Pゴシック" pitchFamily="-92" charset="-128"/>
              </a:defRPr>
            </a:lvl7pPr>
            <a:lvl8pPr marL="3429000" indent="-228600" eaLnBrk="0" fontAlgn="base" hangingPunct="0">
              <a:spcBef>
                <a:spcPct val="0"/>
              </a:spcBef>
              <a:spcAft>
                <a:spcPct val="0"/>
              </a:spcAft>
              <a:defRPr>
                <a:solidFill>
                  <a:schemeClr val="tx1"/>
                </a:solidFill>
                <a:latin typeface="Arial" pitchFamily="34" charset="0"/>
                <a:ea typeface="MS Pゴシック" pitchFamily="-92" charset="-128"/>
              </a:defRPr>
            </a:lvl8pPr>
            <a:lvl9pPr marL="3886200" indent="-228600"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endParaRPr lang="en-US" altLang="en-US"/>
          </a:p>
        </p:txBody>
      </p:sp>
      <p:sp>
        <p:nvSpPr>
          <p:cNvPr id="30724" name="Rectangle 3"/>
          <p:cNvSpPr>
            <a:spLocks noGrp="1" noChangeArrowheads="1"/>
          </p:cNvSpPr>
          <p:nvPr>
            <p:ph type="body"/>
          </p:nvPr>
        </p:nvSpPr>
        <p:spPr>
          <a:xfrm>
            <a:off x="679768" y="4690268"/>
            <a:ext cx="5436567" cy="4445127"/>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r>
              <a:rPr lang="en-US" altLang="en-US" dirty="0" smtClean="0">
                <a:latin typeface="Arial" pitchFamily="34" charset="0"/>
              </a:rPr>
              <a:t>Logo 1832 display of pedigree</a:t>
            </a:r>
            <a:r>
              <a:rPr lang="en-US" altLang="en-US" baseline="0" dirty="0" smtClean="0">
                <a:latin typeface="Arial" pitchFamily="34" charset="0"/>
              </a:rPr>
              <a:t> disguises much more recent foundation of a new university by Royal charter 1 October 2004. New</a:t>
            </a:r>
          </a:p>
          <a:p>
            <a:pPr eaLnBrk="1" hangingPunct="1"/>
            <a:r>
              <a:rPr lang="en-US" altLang="en-US" baseline="0" dirty="0" smtClean="0">
                <a:latin typeface="Arial" pitchFamily="34" charset="0"/>
              </a:rPr>
              <a:t>Drive towards much higher position in the pantheon of world elite universities than either of its predecessors.</a:t>
            </a:r>
          </a:p>
          <a:p>
            <a:pPr eaLnBrk="1" hangingPunct="1"/>
            <a:r>
              <a:rPr lang="en-US" altLang="en-US" baseline="0" dirty="0" smtClean="0">
                <a:latin typeface="Arial" pitchFamily="34" charset="0"/>
              </a:rPr>
              <a:t>Not to emulate UK golden triangle of Ox/C 2xLondon. Nor the highly endowed US Ivy league.</a:t>
            </a:r>
          </a:p>
          <a:p>
            <a:pPr eaLnBrk="1" hangingPunct="1"/>
            <a:r>
              <a:rPr lang="en-US" altLang="en-US" baseline="0" dirty="0" smtClean="0">
                <a:latin typeface="Arial" pitchFamily="34" charset="0"/>
              </a:rPr>
              <a:t>Merger made possible – 2 contiguous campuses, 2 VC retirement! Post 2001 RAE….</a:t>
            </a:r>
          </a:p>
          <a:p>
            <a:pPr eaLnBrk="1" hangingPunct="1"/>
            <a:r>
              <a:rPr lang="en-US" altLang="en-US" baseline="0" dirty="0" smtClean="0">
                <a:latin typeface="Arial" pitchFamily="34" charset="0"/>
              </a:rPr>
              <a:t>UMIST small &amp; narrow (vulnerable to shocks) </a:t>
            </a:r>
            <a:r>
              <a:rPr lang="en-US" altLang="en-US" baseline="0" dirty="0" err="1" smtClean="0">
                <a:latin typeface="Arial" pitchFamily="34" charset="0"/>
              </a:rPr>
              <a:t>tho</a:t>
            </a:r>
            <a:r>
              <a:rPr lang="en-US" altLang="en-US" baseline="0" dirty="0" smtClean="0">
                <a:latin typeface="Arial" pitchFamily="34" charset="0"/>
              </a:rPr>
              <a:t> upward trajectory. VUM high costs, best could do would be to maintain present position. Financial health – student recruitment.</a:t>
            </a:r>
          </a:p>
          <a:p>
            <a:pPr eaLnBrk="1" hangingPunct="1"/>
            <a:r>
              <a:rPr lang="en-US" altLang="en-US" baseline="0" dirty="0" smtClean="0">
                <a:latin typeface="Arial" pitchFamily="34" charset="0"/>
              </a:rPr>
              <a:t>Impetus came from 6 things: </a:t>
            </a:r>
          </a:p>
          <a:p>
            <a:pPr marL="171450" indent="-171450" eaLnBrk="1" hangingPunct="1">
              <a:buFont typeface="Arial" panose="020B0604020202020204" pitchFamily="34" charset="0"/>
              <a:buChar char="•"/>
            </a:pPr>
            <a:r>
              <a:rPr lang="en-US" altLang="en-US" baseline="0" dirty="0" smtClean="0">
                <a:latin typeface="Arial" pitchFamily="34" charset="0"/>
              </a:rPr>
              <a:t>increasing complexity of R problems demanding </a:t>
            </a:r>
            <a:r>
              <a:rPr lang="en-US" altLang="en-US" baseline="0" dirty="0" err="1" smtClean="0">
                <a:latin typeface="Arial" pitchFamily="34" charset="0"/>
              </a:rPr>
              <a:t>interdisc</a:t>
            </a:r>
            <a:r>
              <a:rPr lang="en-US" altLang="en-US" baseline="0" dirty="0" smtClean="0">
                <a:latin typeface="Arial" pitchFamily="34" charset="0"/>
              </a:rPr>
              <a:t>. + critical mass+ modern infrastructure</a:t>
            </a:r>
          </a:p>
          <a:p>
            <a:pPr marL="171450" indent="-171450" eaLnBrk="1" hangingPunct="1">
              <a:buFont typeface="Arial" panose="020B0604020202020204" pitchFamily="34" charset="0"/>
              <a:buChar char="•"/>
            </a:pPr>
            <a:r>
              <a:rPr lang="en-US" altLang="en-US" baseline="0" dirty="0" smtClean="0">
                <a:latin typeface="Arial" pitchFamily="34" charset="0"/>
              </a:rPr>
              <a:t>Increasing importance of the K economy &amp; </a:t>
            </a:r>
            <a:r>
              <a:rPr lang="en-US" altLang="en-US" baseline="0" dirty="0" err="1" smtClean="0">
                <a:latin typeface="Arial" pitchFamily="34" charset="0"/>
              </a:rPr>
              <a:t>recognision</a:t>
            </a:r>
            <a:r>
              <a:rPr lang="en-US" altLang="en-US" baseline="0" dirty="0" smtClean="0">
                <a:latin typeface="Arial" pitchFamily="34" charset="0"/>
              </a:rPr>
              <a:t> of the role of unis in contribution to bus &amp; community</a:t>
            </a:r>
          </a:p>
          <a:p>
            <a:pPr marL="171450" indent="-171450" eaLnBrk="1" hangingPunct="1">
              <a:buFont typeface="Arial" panose="020B0604020202020204" pitchFamily="34" charset="0"/>
              <a:buChar char="•"/>
            </a:pPr>
            <a:r>
              <a:rPr lang="en-US" altLang="en-US" baseline="0" dirty="0" smtClean="0">
                <a:latin typeface="Arial" pitchFamily="34" charset="0"/>
              </a:rPr>
              <a:t>Student fees &amp; emphasis on Quality</a:t>
            </a:r>
          </a:p>
          <a:p>
            <a:pPr marL="171450" indent="-171450" eaLnBrk="1" hangingPunct="1">
              <a:buFont typeface="Arial" panose="020B0604020202020204" pitchFamily="34" charset="0"/>
              <a:buChar char="•"/>
            </a:pPr>
            <a:r>
              <a:rPr lang="en-US" altLang="en-US" baseline="0" dirty="0" err="1" smtClean="0">
                <a:latin typeface="Arial" pitchFamily="34" charset="0"/>
              </a:rPr>
              <a:t>Globalisation</a:t>
            </a:r>
            <a:r>
              <a:rPr lang="en-US" altLang="en-US" baseline="0" dirty="0" smtClean="0">
                <a:latin typeface="Arial" pitchFamily="34" charset="0"/>
              </a:rPr>
              <a:t> of HE, competition for students, top Q staff &amp; R funding</a:t>
            </a:r>
          </a:p>
          <a:p>
            <a:pPr marL="171450" indent="-171450" eaLnBrk="1" hangingPunct="1">
              <a:buFont typeface="Arial" panose="020B0604020202020204" pitchFamily="34" charset="0"/>
              <a:buChar char="•"/>
            </a:pPr>
            <a:r>
              <a:rPr lang="en-US" altLang="en-US" baseline="0" dirty="0" smtClean="0">
                <a:latin typeface="Arial" pitchFamily="34" charset="0"/>
              </a:rPr>
              <a:t>Need to </a:t>
            </a:r>
            <a:r>
              <a:rPr lang="en-US" altLang="en-US" baseline="0" dirty="0" err="1" smtClean="0">
                <a:latin typeface="Arial" pitchFamily="34" charset="0"/>
              </a:rPr>
              <a:t>modernise</a:t>
            </a:r>
            <a:r>
              <a:rPr lang="en-US" altLang="en-US" baseline="0" dirty="0" smtClean="0">
                <a:latin typeface="Arial" pitchFamily="34" charset="0"/>
              </a:rPr>
              <a:t> governance/man structures – agile DM</a:t>
            </a:r>
          </a:p>
          <a:p>
            <a:pPr marL="171450" indent="-171450" eaLnBrk="1" hangingPunct="1">
              <a:buFont typeface="Arial" panose="020B0604020202020204" pitchFamily="34" charset="0"/>
              <a:buChar char="•"/>
            </a:pPr>
            <a:r>
              <a:rPr lang="en-US" altLang="en-US" baseline="0" dirty="0" smtClean="0">
                <a:latin typeface="Arial" pitchFamily="34" charset="0"/>
              </a:rPr>
              <a:t>Limited resources</a:t>
            </a:r>
          </a:p>
          <a:p>
            <a:pPr marL="0" indent="0" eaLnBrk="1" hangingPunct="1">
              <a:buFont typeface="Arial" panose="020B0604020202020204" pitchFamily="34" charset="0"/>
              <a:buNone/>
            </a:pPr>
            <a:r>
              <a:rPr lang="en-US" altLang="en-US" u="sng" baseline="0" dirty="0" smtClean="0">
                <a:latin typeface="Arial" pitchFamily="34" charset="0"/>
              </a:rPr>
              <a:t>Specific logic</a:t>
            </a:r>
            <a:r>
              <a:rPr lang="en-US" altLang="en-US" u="none" baseline="0" dirty="0" smtClean="0">
                <a:latin typeface="Arial" pitchFamily="34" charset="0"/>
              </a:rPr>
              <a:t> - shape of UK economy. </a:t>
            </a:r>
            <a:r>
              <a:rPr lang="en-US" altLang="en-US" u="none" baseline="0" dirty="0" err="1" smtClean="0">
                <a:latin typeface="Arial" pitchFamily="34" charset="0"/>
              </a:rPr>
              <a:t>Uni</a:t>
            </a:r>
            <a:r>
              <a:rPr lang="en-US" altLang="en-US" u="none" baseline="0" dirty="0" smtClean="0">
                <a:latin typeface="Arial" pitchFamily="34" charset="0"/>
              </a:rPr>
              <a:t>-nodal. Concentration in L &amp; SE (Golden Triangle). Other cities have lacked economic dynamism, regional policies failed. Manchester region = success case (regeneration, strategy of local council + local business + local leaders with strong brands) Shift from </a:t>
            </a:r>
            <a:r>
              <a:rPr lang="en-US" altLang="en-US" u="none" baseline="0" dirty="0" err="1" smtClean="0">
                <a:latin typeface="Arial" pitchFamily="34" charset="0"/>
              </a:rPr>
              <a:t>trad</a:t>
            </a:r>
            <a:r>
              <a:rPr lang="en-US" altLang="en-US" u="none" baseline="0" dirty="0" smtClean="0">
                <a:latin typeface="Arial" pitchFamily="34" charset="0"/>
              </a:rPr>
              <a:t> </a:t>
            </a:r>
            <a:r>
              <a:rPr lang="en-US" altLang="en-US" u="none" baseline="0" dirty="0" err="1" smtClean="0">
                <a:latin typeface="Arial" pitchFamily="34" charset="0"/>
              </a:rPr>
              <a:t>indus</a:t>
            </a:r>
            <a:r>
              <a:rPr lang="en-US" altLang="en-US" u="none" baseline="0" dirty="0" smtClean="0">
                <a:latin typeface="Arial" pitchFamily="34" charset="0"/>
              </a:rPr>
              <a:t> to service-based economy. Emphasis on </a:t>
            </a:r>
            <a:r>
              <a:rPr lang="en-US" altLang="en-US" u="none" baseline="0" dirty="0" err="1" smtClean="0">
                <a:latin typeface="Arial" pitchFamily="34" charset="0"/>
              </a:rPr>
              <a:t>Sci</a:t>
            </a:r>
            <a:r>
              <a:rPr lang="en-US" altLang="en-US" u="none" baseline="0" dirty="0" smtClean="0">
                <a:latin typeface="Arial" pitchFamily="34" charset="0"/>
              </a:rPr>
              <a:t>, Tech &amp; Creatives, all that was missing – world class academic institution. Dissolution of 2; creation of new.</a:t>
            </a:r>
          </a:p>
          <a:p>
            <a:pPr marL="0" indent="0" eaLnBrk="1" hangingPunct="1">
              <a:buFont typeface="Arial" panose="020B0604020202020204" pitchFamily="34" charset="0"/>
              <a:buNone/>
            </a:pPr>
            <a:r>
              <a:rPr lang="en-US" altLang="en-US" u="none" baseline="0" dirty="0" smtClean="0">
                <a:latin typeface="Arial" pitchFamily="34" charset="0"/>
              </a:rPr>
              <a:t>OVERALL AIM OF THIS INTEGRATION WOULD BE TO ENHANCE R EXCELLENCE AT INTERNATIONAL LEVEL, </a:t>
            </a:r>
            <a:r>
              <a:rPr lang="en-US" altLang="en-US" u="none" baseline="0" dirty="0" err="1" smtClean="0">
                <a:latin typeface="Arial" pitchFamily="34" charset="0"/>
              </a:rPr>
              <a:t>incr</a:t>
            </a:r>
            <a:r>
              <a:rPr lang="en-US" altLang="en-US" u="none" baseline="0" dirty="0" smtClean="0">
                <a:latin typeface="Arial" pitchFamily="34" charset="0"/>
              </a:rPr>
              <a:t> stud choice &amp; contribute to regional economy</a:t>
            </a:r>
            <a:endParaRPr lang="en-US" altLang="en-US" baseline="0" dirty="0" smtClean="0">
              <a:latin typeface="Arial" pitchFamily="34" charset="0"/>
            </a:endParaRPr>
          </a:p>
          <a:p>
            <a:pPr eaLnBrk="1" hangingPunct="1"/>
            <a:r>
              <a:rPr lang="en-US" altLang="en-US" baseline="0" dirty="0" smtClean="0">
                <a:latin typeface="Arial" pitchFamily="34" charset="0"/>
              </a:rPr>
              <a:t>NORTHERN POWER HOUSE – </a:t>
            </a:r>
            <a:r>
              <a:rPr lang="en-US" altLang="en-US" baseline="0" dirty="0" err="1" smtClean="0">
                <a:latin typeface="Arial" pitchFamily="34" charset="0"/>
              </a:rPr>
              <a:t>devloved</a:t>
            </a:r>
            <a:r>
              <a:rPr lang="en-US" altLang="en-US" baseline="0" dirty="0" smtClean="0">
                <a:latin typeface="Arial" pitchFamily="34" charset="0"/>
              </a:rPr>
              <a:t> NHS budget, own minister. “What Manchester does today the world does tomorrow” Industrial Rev (confidence)</a:t>
            </a:r>
          </a:p>
          <a:p>
            <a:pPr eaLnBrk="1" hangingPunct="1"/>
            <a:endParaRPr lang="en-US" altLang="en-US" baseline="0" dirty="0" smtClean="0">
              <a:latin typeface="Arial" pitchFamily="34" charset="0"/>
            </a:endParaRPr>
          </a:p>
          <a:p>
            <a:pPr eaLnBrk="1" hangingPunct="1"/>
            <a:r>
              <a:rPr lang="en-US" altLang="en-US" baseline="0" dirty="0" smtClean="0">
                <a:latin typeface="Arial" pitchFamily="34" charset="0"/>
              </a:rPr>
              <a:t> 2015 Agenda &amp; 2020 refresh. Website “Towards 2015”. Represented a blueprint for transformation/step change that </a:t>
            </a:r>
            <a:r>
              <a:rPr lang="en-US" altLang="en-US" baseline="0" dirty="0" err="1" smtClean="0">
                <a:latin typeface="Arial" pitchFamily="34" charset="0"/>
              </a:rPr>
              <a:t>Uni</a:t>
            </a:r>
            <a:r>
              <a:rPr lang="en-US" altLang="en-US" baseline="0" dirty="0" smtClean="0">
                <a:latin typeface="Arial" pitchFamily="34" charset="0"/>
              </a:rPr>
              <a:t> was seeking to achieve. (Quote </a:t>
            </a:r>
            <a:r>
              <a:rPr lang="en-US" altLang="en-US" baseline="0" dirty="0" err="1" smtClean="0">
                <a:latin typeface="Arial" pitchFamily="34" charset="0"/>
              </a:rPr>
              <a:t>ppt</a:t>
            </a:r>
            <a:r>
              <a:rPr lang="en-US" altLang="en-US" baseline="0" dirty="0" smtClean="0">
                <a:latin typeface="Arial" pitchFamily="34" charset="0"/>
              </a:rPr>
              <a:t>)</a:t>
            </a:r>
            <a:endParaRPr lang="en-US" altLang="en-US" dirty="0" smtClean="0">
              <a:latin typeface="Arial" pitchFamily="34" charset="0"/>
            </a:endParaRPr>
          </a:p>
          <a:p>
            <a:pPr eaLnBrk="1" hangingPunct="1"/>
            <a:r>
              <a:rPr lang="en-US" altLang="en-US" baseline="0" dirty="0" smtClean="0">
                <a:latin typeface="Arial" pitchFamily="34" charset="0"/>
              </a:rPr>
              <a:t> </a:t>
            </a:r>
            <a:endParaRPr lang="en-US" altLang="en-US" dirty="0" smtClean="0">
              <a:latin typeface="Arial" pitchFamily="34" charset="0"/>
            </a:endParaRPr>
          </a:p>
        </p:txBody>
      </p:sp>
    </p:spTree>
    <p:extLst>
      <p:ext uri="{BB962C8B-B14F-4D97-AF65-F5344CB8AC3E}">
        <p14:creationId xmlns:p14="http://schemas.microsoft.com/office/powerpoint/2010/main" val="83139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rPr>
              <a:t>Process</a:t>
            </a:r>
            <a:r>
              <a:rPr lang="en-US" altLang="en-US" b="1" baseline="0" dirty="0" smtClean="0">
                <a:latin typeface="Times New Roman" pitchFamily="18" charset="0"/>
              </a:rPr>
              <a:t> </a:t>
            </a:r>
            <a:r>
              <a:rPr lang="en-US" altLang="en-US" b="0" baseline="0" dirty="0" smtClean="0">
                <a:latin typeface="Times New Roman" pitchFamily="18" charset="0"/>
              </a:rPr>
              <a:t>– unqualified success. </a:t>
            </a:r>
            <a:r>
              <a:rPr lang="en-US" altLang="en-US" b="1" baseline="0" dirty="0" smtClean="0">
                <a:latin typeface="Times New Roman" pitchFamily="18" charset="0"/>
              </a:rPr>
              <a:t>Next challenge </a:t>
            </a:r>
            <a:r>
              <a:rPr lang="en-US" altLang="en-US" b="0" baseline="0" dirty="0" smtClean="0">
                <a:latin typeface="Times New Roman" pitchFamily="18" charset="0"/>
              </a:rPr>
              <a:t>– efforts to create world-class university on a NEW model.</a:t>
            </a:r>
          </a:p>
          <a:p>
            <a:endParaRPr lang="en-US" altLang="en-US" b="0" baseline="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Unusual in having a published</a:t>
            </a:r>
            <a:r>
              <a:rPr lang="en-GB" altLang="en-US" baseline="0" dirty="0" smtClean="0"/>
              <a:t> research strategy with KPIs.</a:t>
            </a:r>
          </a:p>
          <a:p>
            <a:endParaRPr lang="en-US" altLang="en-US" b="0" baseline="0" dirty="0" smtClean="0">
              <a:latin typeface="Times New Roman" pitchFamily="18" charset="0"/>
            </a:endParaRPr>
          </a:p>
          <a:p>
            <a:r>
              <a:rPr lang="en-US" altLang="en-US" b="0" baseline="0" dirty="0" smtClean="0">
                <a:latin typeface="Times New Roman" pitchFamily="18" charset="0"/>
              </a:rPr>
              <a:t>Website ‘Towards 2015’. The </a:t>
            </a:r>
            <a:r>
              <a:rPr lang="en-US" altLang="en-US" b="1" baseline="0" dirty="0" smtClean="0">
                <a:latin typeface="Times New Roman" pitchFamily="18" charset="0"/>
              </a:rPr>
              <a:t>Vision</a:t>
            </a:r>
            <a:r>
              <a:rPr lang="en-US" altLang="en-US" b="0" baseline="0" dirty="0" smtClean="0">
                <a:latin typeface="Times New Roman" pitchFamily="18" charset="0"/>
              </a:rPr>
              <a:t> (the agenda itself) – people-</a:t>
            </a:r>
            <a:r>
              <a:rPr lang="en-US" altLang="en-US" b="0" baseline="0" dirty="0" err="1" smtClean="0">
                <a:latin typeface="Times New Roman" pitchFamily="18" charset="0"/>
              </a:rPr>
              <a:t>centred</a:t>
            </a:r>
            <a:r>
              <a:rPr lang="en-US" altLang="en-US" b="0" baseline="0" dirty="0" smtClean="0">
                <a:latin typeface="Times New Roman" pitchFamily="18" charset="0"/>
              </a:rPr>
              <a:t>, research-led, innovative, learning, liberal, independent, international, inclusive, engaging, and A Manchester </a:t>
            </a:r>
            <a:r>
              <a:rPr lang="en-US" altLang="en-US" b="0" baseline="0" dirty="0" err="1" smtClean="0">
                <a:latin typeface="Times New Roman" pitchFamily="18" charset="0"/>
              </a:rPr>
              <a:t>Instition</a:t>
            </a:r>
            <a:r>
              <a:rPr lang="en-US" altLang="en-US" b="0" baseline="0" dirty="0" smtClean="0">
                <a:latin typeface="Times New Roman" pitchFamily="18" charset="0"/>
              </a:rPr>
              <a:t>.  </a:t>
            </a:r>
          </a:p>
          <a:p>
            <a:endParaRPr lang="en-US" altLang="en-US" b="1" baseline="0" dirty="0" smtClean="0">
              <a:latin typeface="Times New Roman" pitchFamily="18" charset="0"/>
            </a:endParaRPr>
          </a:p>
          <a:p>
            <a:r>
              <a:rPr lang="en-US" altLang="en-US" b="1" baseline="0" dirty="0" smtClean="0">
                <a:latin typeface="Times New Roman" pitchFamily="18" charset="0"/>
              </a:rPr>
              <a:t>Goals (evolving)</a:t>
            </a:r>
            <a:endParaRPr lang="en-US" altLang="en-US" b="0" baseline="0" dirty="0" smtClean="0">
              <a:latin typeface="Times New Roman" pitchFamily="18" charset="0"/>
            </a:endParaRPr>
          </a:p>
          <a:p>
            <a:endParaRPr lang="en-US" altLang="en-US" b="0" baseline="0" dirty="0" smtClean="0">
              <a:latin typeface="Times New Roman" pitchFamily="18" charset="0"/>
            </a:endParaRPr>
          </a:p>
          <a:p>
            <a:pPr marL="228600" indent="-228600">
              <a:buAutoNum type="arabicPeriod"/>
            </a:pPr>
            <a:r>
              <a:rPr lang="en-US" altLang="en-US" b="1" dirty="0" smtClean="0">
                <a:latin typeface="Times New Roman" pitchFamily="18" charset="0"/>
              </a:rPr>
              <a:t>Reputational overarching goal </a:t>
            </a:r>
            <a:r>
              <a:rPr lang="en-US" altLang="en-US" b="0" dirty="0" smtClean="0">
                <a:latin typeface="Times New Roman" pitchFamily="18" charset="0"/>
              </a:rPr>
              <a:t>– ‘Global Standing’ –</a:t>
            </a:r>
            <a:r>
              <a:rPr lang="en-US" altLang="en-US" b="0" baseline="0" dirty="0" smtClean="0">
                <a:latin typeface="Times New Roman" pitchFamily="18" charset="0"/>
              </a:rPr>
              <a:t> to be </a:t>
            </a:r>
            <a:r>
              <a:rPr lang="en-US" altLang="en-US" b="0" baseline="0" dirty="0" err="1" smtClean="0">
                <a:latin typeface="Times New Roman" pitchFamily="18" charset="0"/>
              </a:rPr>
              <a:t>recognised</a:t>
            </a:r>
            <a:r>
              <a:rPr lang="en-US" altLang="en-US" b="0" baseline="0" dirty="0" smtClean="0">
                <a:latin typeface="Times New Roman" pitchFamily="18" charset="0"/>
              </a:rPr>
              <a:t> as one of top 25 leading Universities in world as measured by position in international league tables that measure elements of R, T, Reputation &amp; Global Reach. </a:t>
            </a:r>
            <a:r>
              <a:rPr lang="en-US" altLang="en-US" b="1" baseline="0" dirty="0" smtClean="0">
                <a:latin typeface="Times New Roman" pitchFamily="18" charset="0"/>
              </a:rPr>
              <a:t>BRAND – </a:t>
            </a:r>
            <a:r>
              <a:rPr lang="en-US" altLang="en-US" b="0" baseline="0" dirty="0" smtClean="0">
                <a:latin typeface="Times New Roman" pitchFamily="18" charset="0"/>
              </a:rPr>
              <a:t>international excellence.</a:t>
            </a:r>
          </a:p>
          <a:p>
            <a:pPr marL="228600" indent="-228600">
              <a:buAutoNum type="arabicPeriod"/>
            </a:pPr>
            <a:endParaRPr lang="en-US" altLang="en-US" dirty="0" smtClean="0">
              <a:latin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2000" b="1" dirty="0" smtClean="0"/>
              <a:t>2. World</a:t>
            </a:r>
            <a:r>
              <a:rPr lang="en-GB" altLang="en-US" sz="2000" b="1" baseline="0" dirty="0" smtClean="0"/>
              <a:t> </a:t>
            </a:r>
            <a:r>
              <a:rPr lang="en-GB" altLang="en-US" sz="2000" b="1" dirty="0" smtClean="0"/>
              <a:t>Ranking Research - </a:t>
            </a:r>
            <a:r>
              <a:rPr lang="en-GB" altLang="en-US" sz="2000" dirty="0" smtClean="0"/>
              <a:t>To be one of the </a:t>
            </a:r>
            <a:r>
              <a:rPr lang="en-GB" altLang="en-US" sz="2000" i="1" dirty="0" smtClean="0"/>
              <a:t>top 25 research universities in the world  </a:t>
            </a:r>
            <a:r>
              <a:rPr lang="en-GB" altLang="en-US" sz="2000" i="0" dirty="0" smtClean="0"/>
              <a:t>according</a:t>
            </a:r>
            <a:r>
              <a:rPr lang="en-GB" altLang="en-US" sz="2000" i="0" baseline="0" dirty="0" smtClean="0"/>
              <a:t> to commonly accepted criteria. W</a:t>
            </a:r>
            <a:r>
              <a:rPr lang="en-GB" altLang="en-US" sz="2000" dirty="0" smtClean="0"/>
              <a:t>here internationally-leading researchers produce research of highest significance and impact. I</a:t>
            </a:r>
            <a:r>
              <a:rPr lang="en-US" altLang="en-US" sz="2000" b="0" baseline="0" dirty="0" smtClean="0">
                <a:latin typeface="Times New Roman" pitchFamily="18" charset="0"/>
              </a:rPr>
              <a:t>n SHJT </a:t>
            </a:r>
            <a:r>
              <a:rPr lang="en-US" altLang="en-US" sz="2000" b="0" baseline="0" dirty="0" err="1" smtClean="0">
                <a:latin typeface="Times New Roman" pitchFamily="18" charset="0"/>
              </a:rPr>
              <a:t>Acad</a:t>
            </a:r>
            <a:r>
              <a:rPr lang="en-US" altLang="en-US" sz="2000" b="0" baseline="0" dirty="0" smtClean="0">
                <a:latin typeface="Times New Roman" pitchFamily="18" charset="0"/>
              </a:rPr>
              <a:t> Ranking World Unis international league tables (top 500) with 6 measures of R significance &amp; impact. (staff &amp; alumni </a:t>
            </a:r>
            <a:r>
              <a:rPr lang="en-US" altLang="en-US" sz="2000" b="0" baseline="0" dirty="0" err="1" smtClean="0">
                <a:latin typeface="Times New Roman" pitchFamily="18" charset="0"/>
              </a:rPr>
              <a:t>nobel</a:t>
            </a:r>
            <a:r>
              <a:rPr lang="en-US" altLang="en-US" sz="2000" b="0" baseline="0" dirty="0" smtClean="0">
                <a:latin typeface="Times New Roman" pitchFamily="18" charset="0"/>
              </a:rPr>
              <a:t> prizes; numbers of highly-cited staff; total publications; pubs in Nature &amp; science; and per capital performance with respect to size of institution.) Top 25 not an end in itself. Weakness – </a:t>
            </a:r>
            <a:r>
              <a:rPr lang="en-US" altLang="en-US" sz="2000" b="0" baseline="0" dirty="0" err="1" smtClean="0">
                <a:latin typeface="Times New Roman" pitchFamily="18" charset="0"/>
              </a:rPr>
              <a:t>favours</a:t>
            </a:r>
            <a:r>
              <a:rPr lang="en-US" altLang="en-US" sz="2000" b="0" baseline="0" dirty="0" smtClean="0">
                <a:latin typeface="Times New Roman" pitchFamily="18" charset="0"/>
              </a:rPr>
              <a:t> STEM.</a:t>
            </a:r>
            <a:endParaRPr lang="en-GB" alt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2000" b="1" dirty="0" smtClean="0"/>
              <a:t>3. Outstanding L &amp; S Experience</a:t>
            </a:r>
            <a:r>
              <a:rPr lang="en-GB" altLang="en-US" sz="2000" b="1" baseline="0" dirty="0" smtClean="0"/>
              <a:t> </a:t>
            </a:r>
            <a:r>
              <a:rPr lang="en-GB" altLang="en-US" sz="2000" b="1" dirty="0" smtClean="0"/>
              <a:t>- </a:t>
            </a:r>
            <a:r>
              <a:rPr lang="en-GB" altLang="en-US" sz="2000" dirty="0" smtClean="0"/>
              <a:t>The University will provide a superb higher education and learning experience to outstanding students</a:t>
            </a:r>
            <a:r>
              <a:rPr lang="en-GB" altLang="en-US" sz="2000" b="1" i="1" dirty="0" smtClean="0"/>
              <a:t>, irrespective of their backgrounds, and will produce graduates distinguished by their intellectual capabilities, employability, leadership qualities, and their ability and ambition to contribute to society. </a:t>
            </a:r>
            <a:r>
              <a:rPr lang="en-GB" altLang="en-US" sz="2000" b="0" i="0" dirty="0" smtClean="0"/>
              <a:t>(Have more students from socially deprived neighbourhoods than total golden triangle).</a:t>
            </a:r>
            <a:endParaRPr lang="en-GB" altLang="en-US" sz="2000" b="1" i="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2000" b="1" dirty="0" smtClean="0"/>
              <a:t>4. Social responsibility - </a:t>
            </a:r>
            <a:r>
              <a:rPr lang="en-GB" altLang="en-US" sz="2000" dirty="0" smtClean="0"/>
              <a:t>The University will contribute to the social and economic success of the local, national and international community by using our expertise and knowledge to find solutions to the major challenges of the 21st century, and by producing graduates who exercise social leadership and responsibility.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2000"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2000" b="1" dirty="0" smtClean="0"/>
              <a:t> </a:t>
            </a:r>
          </a:p>
          <a:p>
            <a:endParaRPr lang="en-US" altLang="en-US" dirty="0" smtClean="0">
              <a:latin typeface="Times New Roman" pitchFamily="18" charset="0"/>
            </a:endParaRPr>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1pPr>
            <a:lvl2pPr marL="742860" indent="-285715"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2pPr>
            <a:lvl3pPr marL="1142861"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3pPr>
            <a:lvl4pPr marL="1600005"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4pPr>
            <a:lvl5pPr marL="2057150"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5pPr>
            <a:lvl6pPr marL="2514294"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6pPr>
            <a:lvl7pPr marL="297143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7pPr>
            <a:lvl8pPr marL="3428583"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8pPr>
            <a:lvl9pPr marL="388572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9pPr>
          </a:lstStyle>
          <a:p>
            <a:pPr eaLnBrk="1" hangingPunct="1">
              <a:spcBef>
                <a:spcPct val="0"/>
              </a:spcBef>
              <a:buFont typeface="Arial" pitchFamily="34" charset="0"/>
              <a:buNone/>
            </a:pPr>
            <a:fld id="{59C5E7D7-50A3-414E-9B9F-106E7890035C}" type="slidenum">
              <a:rPr lang="en-GB" altLang="en-US" smtClean="0">
                <a:latin typeface="Arial" pitchFamily="34" charset="0"/>
                <a:cs typeface="Lucida Sans Unicode" pitchFamily="34" charset="0"/>
              </a:rPr>
              <a:pPr eaLnBrk="1" hangingPunct="1">
                <a:spcBef>
                  <a:spcPct val="0"/>
                </a:spcBef>
                <a:buFont typeface="Arial" pitchFamily="34" charset="0"/>
                <a:buNone/>
              </a:pPr>
              <a:t>6</a:t>
            </a:fld>
            <a:endParaRPr lang="en-GB" altLang="en-US" smtClean="0">
              <a:latin typeface="Arial" pitchFamily="34" charset="0"/>
              <a:cs typeface="Lucida Sans Unicode" pitchFamily="34" charset="0"/>
            </a:endParaRPr>
          </a:p>
        </p:txBody>
      </p:sp>
    </p:spTree>
    <p:extLst>
      <p:ext uri="{BB962C8B-B14F-4D97-AF65-F5344CB8AC3E}">
        <p14:creationId xmlns:p14="http://schemas.microsoft.com/office/powerpoint/2010/main" val="345073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73000"/>
              </a:lnSpc>
            </a:pPr>
            <a:r>
              <a:rPr lang="en-GB" altLang="en-US" sz="2400" dirty="0" smtClean="0"/>
              <a:t>Immediate beneficial effect 2004 -2005. 78</a:t>
            </a:r>
            <a:r>
              <a:rPr lang="en-GB" altLang="en-US" sz="2400" baseline="30000" dirty="0" smtClean="0"/>
              <a:t>th</a:t>
            </a:r>
            <a:r>
              <a:rPr lang="en-GB" altLang="en-US" sz="2400" dirty="0" smtClean="0"/>
              <a:t> VUM to 53</a:t>
            </a:r>
            <a:r>
              <a:rPr lang="en-GB" altLang="en-US" sz="2400" baseline="30000" dirty="0" smtClean="0"/>
              <a:t>rd</a:t>
            </a:r>
            <a:r>
              <a:rPr lang="en-GB" altLang="en-US" sz="2400" dirty="0" smtClean="0"/>
              <a:t> in SHJT ARWU. (Scoring favours scale). </a:t>
            </a:r>
          </a:p>
          <a:p>
            <a:pPr lvl="1" eaLnBrk="1" hangingPunct="1">
              <a:lnSpc>
                <a:spcPct val="73000"/>
              </a:lnSpc>
            </a:pPr>
            <a:r>
              <a:rPr lang="en-GB" altLang="en-US" sz="2400" dirty="0" smtClean="0"/>
              <a:t>More rapid progress</a:t>
            </a:r>
            <a:r>
              <a:rPr lang="en-GB" altLang="en-US" sz="2400" baseline="0" dirty="0" smtClean="0"/>
              <a:t> to </a:t>
            </a:r>
            <a:r>
              <a:rPr lang="en-GB" altLang="en-US" sz="2400" dirty="0" smtClean="0"/>
              <a:t>2011, then incremental change since</a:t>
            </a:r>
            <a:r>
              <a:rPr lang="en-GB" altLang="en-US" sz="2400" baseline="0" dirty="0" smtClean="0"/>
              <a:t> 2008. 2014 – 38</a:t>
            </a:r>
            <a:r>
              <a:rPr lang="en-GB" altLang="en-US" sz="2400" baseline="30000" dirty="0" smtClean="0"/>
              <a:t>th</a:t>
            </a:r>
            <a:r>
              <a:rPr lang="en-GB" altLang="en-US" sz="2400" baseline="0" dirty="0" smtClean="0"/>
              <a:t>. Up 40 places since merger. European ranking – 24</a:t>
            </a:r>
            <a:r>
              <a:rPr lang="en-GB" altLang="en-US" sz="2400" baseline="30000" dirty="0" smtClean="0"/>
              <a:t>th</a:t>
            </a:r>
            <a:r>
              <a:rPr lang="en-GB" altLang="en-US" sz="2400" baseline="0" dirty="0" smtClean="0"/>
              <a:t> VUM to 6th in 2014. </a:t>
            </a:r>
            <a:endParaRPr lang="en-GB" altLang="en-US" sz="2400" dirty="0" smtClean="0"/>
          </a:p>
          <a:p>
            <a:pPr lvl="1" eaLnBrk="1" hangingPunct="1">
              <a:lnSpc>
                <a:spcPct val="73000"/>
              </a:lnSpc>
            </a:pPr>
            <a:endParaRPr lang="en-GB" altLang="en-US" sz="2400" dirty="0" smtClean="0"/>
          </a:p>
          <a:p>
            <a:pPr lvl="1" eaLnBrk="1" hangingPunct="1">
              <a:lnSpc>
                <a:spcPct val="73000"/>
              </a:lnSpc>
            </a:pPr>
            <a:r>
              <a:rPr lang="en-GB" altLang="en-US" sz="2400" b="1" dirty="0" smtClean="0"/>
              <a:t>Downside</a:t>
            </a:r>
          </a:p>
          <a:p>
            <a:pPr lvl="1" eaLnBrk="1" hangingPunct="1">
              <a:lnSpc>
                <a:spcPct val="73000"/>
              </a:lnSpc>
            </a:pPr>
            <a:r>
              <a:rPr lang="en-GB" altLang="en-US" sz="2400" dirty="0" smtClean="0"/>
              <a:t>Initial push for research gave students impression of neglect and University punished in National Student Survey (of satisfaction)</a:t>
            </a:r>
          </a:p>
          <a:p>
            <a:pPr lvl="1" eaLnBrk="1" hangingPunct="1">
              <a:lnSpc>
                <a:spcPct val="73000"/>
              </a:lnSpc>
            </a:pPr>
            <a:r>
              <a:rPr lang="en-GB" altLang="en-US" sz="2400" dirty="0" smtClean="0"/>
              <a:t>University launched challenging initiative to re-personalise undergraduate education while gaining efficiency through e-learning and Graduate Teaching Assistants</a:t>
            </a:r>
          </a:p>
          <a:p>
            <a:pPr lvl="1" eaLnBrk="1" hangingPunct="1">
              <a:lnSpc>
                <a:spcPct val="73000"/>
              </a:lnSpc>
            </a:pPr>
            <a:r>
              <a:rPr lang="en-GB" altLang="en-US" sz="2400" dirty="0" smtClean="0"/>
              <a:t>Promotion tracks available for teaching and knowledge transfer specialist as well as conventional careers</a:t>
            </a:r>
          </a:p>
          <a:p>
            <a:pPr eaLnBrk="1" hangingPunct="1"/>
            <a:r>
              <a:rPr lang="en-GB" altLang="en-US" dirty="0" smtClean="0"/>
              <a:t>Also</a:t>
            </a:r>
            <a:r>
              <a:rPr lang="en-GB" altLang="en-US" baseline="0" dirty="0" smtClean="0"/>
              <a:t> 2006 large operating deficit – investment ahead of next RAE</a:t>
            </a:r>
            <a:endParaRPr lang="en-GB" altLang="en-US" dirty="0" smtClean="0"/>
          </a:p>
          <a:p>
            <a:endParaRPr lang="en-US" altLang="en-US" dirty="0" smtClean="0">
              <a:latin typeface="Times New Roman" pitchFamily="18" charset="0"/>
            </a:endParaRPr>
          </a:p>
        </p:txBody>
      </p:sp>
      <p:sp>
        <p:nvSpPr>
          <p:cNvPr id="348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1pPr>
            <a:lvl2pPr marL="742860" indent="-285715"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2pPr>
            <a:lvl3pPr marL="1142861"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3pPr>
            <a:lvl4pPr marL="1600005"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4pPr>
            <a:lvl5pPr marL="2057150"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5pPr>
            <a:lvl6pPr marL="2514294"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6pPr>
            <a:lvl7pPr marL="297143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7pPr>
            <a:lvl8pPr marL="3428583"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8pPr>
            <a:lvl9pPr marL="388572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9pPr>
          </a:lstStyle>
          <a:p>
            <a:pPr eaLnBrk="1" hangingPunct="1">
              <a:spcBef>
                <a:spcPct val="0"/>
              </a:spcBef>
              <a:buFont typeface="Arial" pitchFamily="34" charset="0"/>
              <a:buNone/>
            </a:pPr>
            <a:fld id="{B31E0A39-7187-483B-BBDB-191F6A3D0BAB}" type="slidenum">
              <a:rPr lang="en-GB" altLang="en-US" smtClean="0">
                <a:latin typeface="Arial" pitchFamily="34" charset="0"/>
                <a:cs typeface="Lucida Sans Unicode" pitchFamily="34" charset="0"/>
              </a:rPr>
              <a:pPr eaLnBrk="1" hangingPunct="1">
                <a:spcBef>
                  <a:spcPct val="0"/>
                </a:spcBef>
                <a:buFont typeface="Arial" pitchFamily="34" charset="0"/>
                <a:buNone/>
              </a:pPr>
              <a:t>7</a:t>
            </a:fld>
            <a:endParaRPr lang="en-GB" altLang="en-US" smtClean="0">
              <a:latin typeface="Arial" pitchFamily="34" charset="0"/>
              <a:cs typeface="Lucida Sans Unicode" pitchFamily="34" charset="0"/>
            </a:endParaRPr>
          </a:p>
        </p:txBody>
      </p:sp>
    </p:spTree>
    <p:extLst>
      <p:ext uri="{BB962C8B-B14F-4D97-AF65-F5344CB8AC3E}">
        <p14:creationId xmlns:p14="http://schemas.microsoft.com/office/powerpoint/2010/main" val="164162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ゴシック" pitchFamily="-92" charset="-128"/>
              </a:defRPr>
            </a:lvl1pPr>
            <a:lvl2pPr marL="739458" indent="-284407" eaLnBrk="0" hangingPunct="0">
              <a:defRPr>
                <a:solidFill>
                  <a:schemeClr val="tx1"/>
                </a:solidFill>
                <a:latin typeface="Arial" pitchFamily="34" charset="0"/>
                <a:ea typeface="MS Pゴシック" pitchFamily="-92" charset="-128"/>
              </a:defRPr>
            </a:lvl2pPr>
            <a:lvl3pPr marL="1137628" indent="-227526" eaLnBrk="0" hangingPunct="0">
              <a:defRPr>
                <a:solidFill>
                  <a:schemeClr val="tx1"/>
                </a:solidFill>
                <a:latin typeface="Arial" pitchFamily="34" charset="0"/>
                <a:ea typeface="MS Pゴシック" pitchFamily="-92" charset="-128"/>
              </a:defRPr>
            </a:lvl3pPr>
            <a:lvl4pPr marL="1592679" indent="-227526" eaLnBrk="0" hangingPunct="0">
              <a:defRPr>
                <a:solidFill>
                  <a:schemeClr val="tx1"/>
                </a:solidFill>
                <a:latin typeface="Arial" pitchFamily="34" charset="0"/>
                <a:ea typeface="MS Pゴシック" pitchFamily="-92" charset="-128"/>
              </a:defRPr>
            </a:lvl4pPr>
            <a:lvl5pPr marL="2047730" indent="-227526" eaLnBrk="0" hangingPunct="0">
              <a:defRPr>
                <a:solidFill>
                  <a:schemeClr val="tx1"/>
                </a:solidFill>
                <a:latin typeface="Arial" pitchFamily="34" charset="0"/>
                <a:ea typeface="MS Pゴシック" pitchFamily="-92" charset="-128"/>
              </a:defRPr>
            </a:lvl5pPr>
            <a:lvl6pPr marL="2502781" indent="-227526" eaLnBrk="0" fontAlgn="base" hangingPunct="0">
              <a:spcBef>
                <a:spcPct val="0"/>
              </a:spcBef>
              <a:spcAft>
                <a:spcPct val="0"/>
              </a:spcAft>
              <a:defRPr>
                <a:solidFill>
                  <a:schemeClr val="tx1"/>
                </a:solidFill>
                <a:latin typeface="Arial" pitchFamily="34" charset="0"/>
                <a:ea typeface="MS Pゴシック" pitchFamily="-92" charset="-128"/>
              </a:defRPr>
            </a:lvl6pPr>
            <a:lvl7pPr marL="2957833" indent="-227526" eaLnBrk="0" fontAlgn="base" hangingPunct="0">
              <a:spcBef>
                <a:spcPct val="0"/>
              </a:spcBef>
              <a:spcAft>
                <a:spcPct val="0"/>
              </a:spcAft>
              <a:defRPr>
                <a:solidFill>
                  <a:schemeClr val="tx1"/>
                </a:solidFill>
                <a:latin typeface="Arial" pitchFamily="34" charset="0"/>
                <a:ea typeface="MS Pゴシック" pitchFamily="-92" charset="-128"/>
              </a:defRPr>
            </a:lvl7pPr>
            <a:lvl8pPr marL="3412884" indent="-227526" eaLnBrk="0" fontAlgn="base" hangingPunct="0">
              <a:spcBef>
                <a:spcPct val="0"/>
              </a:spcBef>
              <a:spcAft>
                <a:spcPct val="0"/>
              </a:spcAft>
              <a:defRPr>
                <a:solidFill>
                  <a:schemeClr val="tx1"/>
                </a:solidFill>
                <a:latin typeface="Arial" pitchFamily="34" charset="0"/>
                <a:ea typeface="MS Pゴシック" pitchFamily="-92" charset="-128"/>
              </a:defRPr>
            </a:lvl8pPr>
            <a:lvl9pPr marL="3867935" indent="-227526" eaLnBrk="0" fontAlgn="base" hangingPunct="0">
              <a:spcBef>
                <a:spcPct val="0"/>
              </a:spcBef>
              <a:spcAft>
                <a:spcPct val="0"/>
              </a:spcAft>
              <a:defRPr>
                <a:solidFill>
                  <a:schemeClr val="tx1"/>
                </a:solidFill>
                <a:latin typeface="Arial" pitchFamily="34" charset="0"/>
                <a:ea typeface="MS Pゴシック" pitchFamily="-92" charset="-128"/>
              </a:defRPr>
            </a:lvl9pPr>
          </a:lstStyle>
          <a:p>
            <a:pPr eaLnBrk="1" hangingPunct="1"/>
            <a:fld id="{D71A5129-DD5E-49A9-BBB2-040FBEB4D172}" type="slidenum">
              <a:rPr lang="en-GB" altLang="en-US"/>
              <a:pPr eaLnBrk="1" hangingPunct="1"/>
              <a:t>8</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dirty="0" smtClean="0">
                <a:latin typeface="Arial" pitchFamily="34" charset="0"/>
              </a:rPr>
              <a:t>This shows the impact of</a:t>
            </a:r>
            <a:r>
              <a:rPr lang="en-US" altLang="en-US" baseline="0" dirty="0" smtClean="0">
                <a:latin typeface="Arial" pitchFamily="34" charset="0"/>
              </a:rPr>
              <a:t> the merger, and then the plateau we are now in. The challenge top 25 – harder as the elite group is approached. Still, Manchester is a distinct mover in a largely static table. Le Monde tracking us as an example for France.</a:t>
            </a:r>
            <a:endParaRPr lang="en-US" altLang="en-US" dirty="0" smtClean="0">
              <a:latin typeface="Arial" pitchFamily="34" charset="0"/>
            </a:endParaRPr>
          </a:p>
        </p:txBody>
      </p:sp>
    </p:spTree>
    <p:extLst>
      <p:ext uri="{BB962C8B-B14F-4D97-AF65-F5344CB8AC3E}">
        <p14:creationId xmlns:p14="http://schemas.microsoft.com/office/powerpoint/2010/main" val="242294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In another dimension of international standing, U </a:t>
            </a:r>
            <a:r>
              <a:rPr lang="en-US" altLang="en-US" dirty="0" err="1" smtClean="0">
                <a:latin typeface="Times New Roman" pitchFamily="18" charset="0"/>
              </a:rPr>
              <a:t>fo</a:t>
            </a:r>
            <a:r>
              <a:rPr lang="en-US" altLang="en-US" dirty="0" smtClean="0">
                <a:latin typeface="Times New Roman" pitchFamily="18" charset="0"/>
              </a:rPr>
              <a:t> M is right on track.</a:t>
            </a:r>
            <a:r>
              <a:rPr lang="en-US" altLang="en-US" baseline="0" dirty="0" smtClean="0">
                <a:latin typeface="Times New Roman" pitchFamily="18" charset="0"/>
              </a:rPr>
              <a:t> </a:t>
            </a:r>
          </a:p>
          <a:p>
            <a:r>
              <a:rPr lang="en-US" altLang="en-US" baseline="0" dirty="0" smtClean="0">
                <a:latin typeface="Times New Roman" pitchFamily="18" charset="0"/>
              </a:rPr>
              <a:t>Iconic appointments. More </a:t>
            </a:r>
            <a:r>
              <a:rPr lang="en-US" altLang="en-US" baseline="0" dirty="0" err="1" smtClean="0">
                <a:latin typeface="Times New Roman" pitchFamily="18" charset="0"/>
              </a:rPr>
              <a:t>nobel</a:t>
            </a:r>
            <a:r>
              <a:rPr lang="en-US" altLang="en-US" baseline="0" dirty="0" smtClean="0">
                <a:latin typeface="Times New Roman" pitchFamily="18" charset="0"/>
              </a:rPr>
              <a:t> prize-winners than any other UK University amongst current/former staff: Joseph </a:t>
            </a:r>
            <a:r>
              <a:rPr lang="en-US" altLang="en-US" baseline="0" dirty="0" err="1" smtClean="0">
                <a:latin typeface="Times New Roman" pitchFamily="18" charset="0"/>
              </a:rPr>
              <a:t>Stiglitz</a:t>
            </a:r>
            <a:r>
              <a:rPr lang="en-US" altLang="en-US" baseline="0" dirty="0" smtClean="0">
                <a:latin typeface="Times New Roman" pitchFamily="18" charset="0"/>
              </a:rPr>
              <a:t> (world Poverty) and Sir John Sulston (UK biologist – genomics). Influential Harvard political scientist, Robert Putnam, novelist Martin Amis. </a:t>
            </a:r>
          </a:p>
          <a:p>
            <a:r>
              <a:rPr lang="en-US" altLang="en-US" baseline="0" dirty="0" smtClean="0">
                <a:latin typeface="Times New Roman" pitchFamily="18" charset="0"/>
              </a:rPr>
              <a:t>Andre </a:t>
            </a:r>
            <a:r>
              <a:rPr lang="en-US" altLang="en-US" baseline="0" dirty="0" err="1" smtClean="0">
                <a:latin typeface="Times New Roman" pitchFamily="18" charset="0"/>
              </a:rPr>
              <a:t>Geim</a:t>
            </a:r>
            <a:r>
              <a:rPr lang="en-US" altLang="en-US" baseline="0" dirty="0" smtClean="0">
                <a:latin typeface="Times New Roman" pitchFamily="18" charset="0"/>
              </a:rPr>
              <a:t> &amp; Konstantin </a:t>
            </a:r>
            <a:r>
              <a:rPr lang="en-US" altLang="en-US" baseline="0" dirty="0" err="1" smtClean="0">
                <a:latin typeface="Times New Roman" pitchFamily="18" charset="0"/>
              </a:rPr>
              <a:t>Novoselov</a:t>
            </a:r>
            <a:r>
              <a:rPr lang="en-US" altLang="en-US" baseline="0" dirty="0" smtClean="0">
                <a:latin typeface="Times New Roman" pitchFamily="18" charset="0"/>
              </a:rPr>
              <a:t> 2010 Physics – ground-breaking 2D material Graphene.</a:t>
            </a:r>
          </a:p>
          <a:p>
            <a:r>
              <a:rPr lang="en-US" altLang="en-US" baseline="0" dirty="0" smtClean="0">
                <a:latin typeface="Times New Roman" pitchFamily="18" charset="0"/>
              </a:rPr>
              <a:t>Still open to iconic appointments, today focus is on attracting top class academics &amp; students to work under banner ‘World-leading minds’.</a:t>
            </a:r>
          </a:p>
          <a:p>
            <a:endParaRPr lang="en-US" altLang="en-US" dirty="0" smtClean="0">
              <a:latin typeface="Times New Roman" pitchFamily="18" charset="0"/>
            </a:endParaRPr>
          </a:p>
          <a:p>
            <a:endParaRPr lang="en-US" altLang="en-US" dirty="0" smtClean="0">
              <a:latin typeface="Times New Roman" pitchFamily="18" charset="0"/>
            </a:endParaRPr>
          </a:p>
          <a:p>
            <a:endParaRPr lang="en-US" altLang="en-US" dirty="0" smtClean="0">
              <a:latin typeface="Times New Roman" pitchFamily="18" charset="0"/>
            </a:endParaRPr>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1pPr>
            <a:lvl2pPr marL="742860" indent="-285715"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2pPr>
            <a:lvl3pPr marL="1142861"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3pPr>
            <a:lvl4pPr marL="1600005"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4pPr>
            <a:lvl5pPr marL="2057150" indent="-228573" eaLnBrk="0" hangingPunct="0">
              <a:spcBef>
                <a:spcPct val="30000"/>
              </a:spcBef>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5pPr>
            <a:lvl6pPr marL="2514294"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6pPr>
            <a:lvl7pPr marL="297143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7pPr>
            <a:lvl8pPr marL="3428583"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8pPr>
            <a:lvl9pPr marL="3885728" indent="-228573" defTabSz="449209" eaLnBrk="0" fontAlgn="base" hangingPunct="0">
              <a:spcBef>
                <a:spcPct val="30000"/>
              </a:spcBef>
              <a:spcAft>
                <a:spcPct val="0"/>
              </a:spcAft>
              <a:buClr>
                <a:srgbClr val="000000"/>
              </a:buClr>
              <a:buSzPct val="100000"/>
              <a:buFont typeface="Times New Roman" pitchFamily="18" charset="0"/>
              <a:tabLst>
                <a:tab pos="0" algn="l"/>
                <a:tab pos="914289" algn="l"/>
                <a:tab pos="1828577" algn="l"/>
                <a:tab pos="2742867" algn="l"/>
                <a:tab pos="3657155" algn="l"/>
                <a:tab pos="4571444" algn="l"/>
                <a:tab pos="5485732" algn="l"/>
                <a:tab pos="6400022" algn="l"/>
                <a:tab pos="7314310" algn="l"/>
                <a:tab pos="8228599" algn="l"/>
                <a:tab pos="9142888" algn="l"/>
                <a:tab pos="10057177" algn="l"/>
              </a:tabLst>
              <a:defRPr sz="1200">
                <a:solidFill>
                  <a:srgbClr val="000000"/>
                </a:solidFill>
                <a:latin typeface="Times New Roman" pitchFamily="18" charset="0"/>
              </a:defRPr>
            </a:lvl9pPr>
          </a:lstStyle>
          <a:p>
            <a:pPr eaLnBrk="1" hangingPunct="1">
              <a:spcBef>
                <a:spcPct val="0"/>
              </a:spcBef>
              <a:buFont typeface="Arial" pitchFamily="34" charset="0"/>
              <a:buNone/>
            </a:pPr>
            <a:fld id="{CFC3B8D8-26E0-46EF-A979-ABDF8E9734A0}" type="slidenum">
              <a:rPr lang="en-GB" altLang="en-US" smtClean="0">
                <a:latin typeface="Arial" pitchFamily="34" charset="0"/>
                <a:cs typeface="Lucida Sans Unicode" pitchFamily="34" charset="0"/>
              </a:rPr>
              <a:pPr eaLnBrk="1" hangingPunct="1">
                <a:spcBef>
                  <a:spcPct val="0"/>
                </a:spcBef>
                <a:buFont typeface="Arial" pitchFamily="34" charset="0"/>
                <a:buNone/>
              </a:pPr>
              <a:t>9</a:t>
            </a:fld>
            <a:endParaRPr lang="en-GB" altLang="en-US" smtClean="0">
              <a:latin typeface="Arial" pitchFamily="34" charset="0"/>
              <a:cs typeface="Lucida Sans Unicode" pitchFamily="34" charset="0"/>
            </a:endParaRPr>
          </a:p>
        </p:txBody>
      </p:sp>
    </p:spTree>
    <p:extLst>
      <p:ext uri="{BB962C8B-B14F-4D97-AF65-F5344CB8AC3E}">
        <p14:creationId xmlns:p14="http://schemas.microsoft.com/office/powerpoint/2010/main" val="144413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Research</a:t>
            </a:r>
            <a:r>
              <a:rPr lang="en-GB" altLang="en-US" baseline="0" dirty="0" smtClean="0"/>
              <a:t> income has been another area of spectacular growth - Includes KT, industry, charities, EU. Excludes government.</a:t>
            </a:r>
            <a:endParaRPr lang="en-GB" altLang="en-US" dirty="0" smtClean="0"/>
          </a:p>
          <a:p>
            <a:r>
              <a:rPr lang="en-GB" altLang="en-US" baseline="0" dirty="0" smtClean="0"/>
              <a:t>Rising from £116M at point of merger to over £200m. 2013 – 37% increase in value of new grants. Always lumpy but 2014-15 another very good year with </a:t>
            </a:r>
            <a:r>
              <a:rPr lang="en-GB" altLang="en-US" baseline="0" dirty="0" err="1" smtClean="0"/>
              <a:t>incr</a:t>
            </a:r>
            <a:r>
              <a:rPr lang="en-GB" altLang="en-US" baseline="0" dirty="0" smtClean="0"/>
              <a:t> R grants and spin-outs. </a:t>
            </a:r>
            <a:r>
              <a:rPr lang="en-GB" altLang="en-US" baseline="0" dirty="0" err="1" smtClean="0"/>
              <a:t>Eg</a:t>
            </a:r>
            <a:r>
              <a:rPr lang="en-GB" altLang="en-US" baseline="0" dirty="0" smtClean="0"/>
              <a:t> </a:t>
            </a:r>
            <a:r>
              <a:rPr lang="en-GB" altLang="en-US" baseline="0" dirty="0" err="1" smtClean="0"/>
              <a:t>Nanoco</a:t>
            </a:r>
            <a:r>
              <a:rPr lang="en-GB" altLang="en-US" baseline="0" dirty="0" smtClean="0"/>
              <a:t> (nanotechnology) £310m market capitalisation. But KT is a priority for UK </a:t>
            </a:r>
            <a:r>
              <a:rPr lang="en-GB" altLang="en-US" baseline="0" dirty="0" err="1" smtClean="0"/>
              <a:t>govt</a:t>
            </a:r>
            <a:r>
              <a:rPr lang="en-GB" altLang="en-US" baseline="0" dirty="0" smtClean="0"/>
              <a:t> so needs more </a:t>
            </a:r>
            <a:r>
              <a:rPr lang="en-GB" altLang="en-US" baseline="0" dirty="0" err="1" smtClean="0"/>
              <a:t>attn</a:t>
            </a:r>
            <a:r>
              <a:rPr lang="en-GB" altLang="en-US" baseline="0" dirty="0" smtClean="0"/>
              <a:t> in the future.</a:t>
            </a:r>
          </a:p>
          <a:p>
            <a:endParaRPr lang="en-GB" altLang="en-US" baseline="0" dirty="0" smtClean="0"/>
          </a:p>
          <a:p>
            <a:r>
              <a:rPr lang="en-GB" altLang="en-US" baseline="0" dirty="0" smtClean="0"/>
              <a:t>Several high-profile strategic partnerships secured with major companies including BP Centre for Advanced Materials, a $100m commitment. </a:t>
            </a:r>
            <a:r>
              <a:rPr lang="en-GB" altLang="en-US" dirty="0" smtClean="0"/>
              <a:t>Number 1 for R collaboration with UK businesses.</a:t>
            </a:r>
            <a:endParaRPr lang="en-GB" altLang="en-US" baseline="0" dirty="0" smtClean="0"/>
          </a:p>
          <a:p>
            <a:endParaRPr lang="en-GB" altLang="en-US" baseline="0" dirty="0" smtClean="0"/>
          </a:p>
          <a:p>
            <a:r>
              <a:rPr lang="en-GB" altLang="en-US" baseline="0" dirty="0" smtClean="0"/>
              <a:t>Feedback – ability to assemble interdisciplinary teams has been a key factor in gaining R contracts – attributable at least in part to merger (</a:t>
            </a:r>
            <a:r>
              <a:rPr lang="en-GB" altLang="en-US" b="1" baseline="0" dirty="0" smtClean="0"/>
              <a:t>economies of scope</a:t>
            </a:r>
            <a:r>
              <a:rPr lang="en-GB" altLang="en-US" baseline="0" dirty="0" smtClean="0"/>
              <a:t> resulted from the wider range of available disciplines, and large multi-disc Schools &amp; Institutes helped create </a:t>
            </a:r>
            <a:r>
              <a:rPr lang="en-GB" altLang="en-US" b="1" baseline="0" dirty="0" smtClean="0"/>
              <a:t>a culture </a:t>
            </a:r>
            <a:r>
              <a:rPr lang="en-GB" altLang="en-US" baseline="0" dirty="0" smtClean="0"/>
              <a:t>of working from colleagues from many backgrounds.)</a:t>
            </a:r>
          </a:p>
          <a:p>
            <a:endParaRPr lang="en-GB" altLang="en-US" baseline="0" dirty="0" smtClean="0"/>
          </a:p>
        </p:txBody>
      </p:sp>
      <p:sp>
        <p:nvSpPr>
          <p:cNvPr id="276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4260" indent="-227526" eaLnBrk="0" hangingPunct="0">
              <a:spcBef>
                <a:spcPct val="30000"/>
              </a:spcBef>
              <a:defRPr sz="1200">
                <a:solidFill>
                  <a:schemeClr val="tx1"/>
                </a:solidFill>
                <a:latin typeface="Calibri" pitchFamily="34" charset="0"/>
                <a:ea typeface="Geneva" charset="0"/>
                <a:cs typeface="Geneva" charset="0"/>
              </a:defRPr>
            </a:lvl4pPr>
            <a:lvl5pPr marL="2049311" indent="-227526" eaLnBrk="0" hangingPunct="0">
              <a:spcBef>
                <a:spcPct val="30000"/>
              </a:spcBef>
              <a:defRPr sz="1200">
                <a:solidFill>
                  <a:schemeClr val="tx1"/>
                </a:solidFill>
                <a:latin typeface="Calibri" pitchFamily="34" charset="0"/>
                <a:ea typeface="Geneva" charset="0"/>
                <a:cs typeface="Geneva" charset="0"/>
              </a:defRPr>
            </a:lvl5pPr>
            <a:lvl6pPr marL="2504362"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941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446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951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r>
              <a:rPr lang="en-GB" altLang="en-US" smtClean="0">
                <a:ea typeface="MS PGothic" pitchFamily="34" charset="-128"/>
              </a:rPr>
              <a:t>General University Talk - work in progress</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charset="0"/>
                <a:cs typeface="Geneva" charset="0"/>
              </a:defRPr>
            </a:lvl1pPr>
            <a:lvl2pPr marL="739458" indent="-284407" eaLnBrk="0" hangingPunct="0">
              <a:spcBef>
                <a:spcPct val="30000"/>
              </a:spcBef>
              <a:defRPr sz="1200">
                <a:solidFill>
                  <a:schemeClr val="tx1"/>
                </a:solidFill>
                <a:latin typeface="Calibri" pitchFamily="34" charset="0"/>
                <a:ea typeface="Geneva" charset="0"/>
                <a:cs typeface="Geneva" charset="0"/>
              </a:defRPr>
            </a:lvl2pPr>
            <a:lvl3pPr marL="1137628" indent="-227526" eaLnBrk="0" hangingPunct="0">
              <a:spcBef>
                <a:spcPct val="30000"/>
              </a:spcBef>
              <a:defRPr sz="1200">
                <a:solidFill>
                  <a:schemeClr val="tx1"/>
                </a:solidFill>
                <a:latin typeface="Calibri" pitchFamily="34" charset="0"/>
                <a:ea typeface="Geneva" charset="0"/>
                <a:cs typeface="Geneva" charset="0"/>
              </a:defRPr>
            </a:lvl3pPr>
            <a:lvl4pPr marL="1594260" indent="-227526" eaLnBrk="0" hangingPunct="0">
              <a:spcBef>
                <a:spcPct val="30000"/>
              </a:spcBef>
              <a:defRPr sz="1200">
                <a:solidFill>
                  <a:schemeClr val="tx1"/>
                </a:solidFill>
                <a:latin typeface="Calibri" pitchFamily="34" charset="0"/>
                <a:ea typeface="Geneva" charset="0"/>
                <a:cs typeface="Geneva" charset="0"/>
              </a:defRPr>
            </a:lvl4pPr>
            <a:lvl5pPr marL="2049311" indent="-227526" eaLnBrk="0" hangingPunct="0">
              <a:spcBef>
                <a:spcPct val="30000"/>
              </a:spcBef>
              <a:defRPr sz="1200">
                <a:solidFill>
                  <a:schemeClr val="tx1"/>
                </a:solidFill>
                <a:latin typeface="Calibri" pitchFamily="34" charset="0"/>
                <a:ea typeface="Geneva" charset="0"/>
                <a:cs typeface="Geneva" charset="0"/>
              </a:defRPr>
            </a:lvl5pPr>
            <a:lvl6pPr marL="2504362"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6pPr>
            <a:lvl7pPr marL="2959413"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7pPr>
            <a:lvl8pPr marL="3414464"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8pPr>
            <a:lvl9pPr marL="3869515" indent="-227526" defTabSz="455051" eaLnBrk="0" fontAlgn="base" hangingPunct="0">
              <a:spcBef>
                <a:spcPct val="30000"/>
              </a:spcBef>
              <a:spcAft>
                <a:spcPct val="0"/>
              </a:spcAft>
              <a:defRPr sz="1200">
                <a:solidFill>
                  <a:schemeClr val="tx1"/>
                </a:solidFill>
                <a:latin typeface="Calibri" pitchFamily="34" charset="0"/>
                <a:ea typeface="Geneva" charset="0"/>
                <a:cs typeface="Geneva" charset="0"/>
              </a:defRPr>
            </a:lvl9pPr>
          </a:lstStyle>
          <a:p>
            <a:pPr eaLnBrk="1" hangingPunct="1">
              <a:spcBef>
                <a:spcPct val="0"/>
              </a:spcBef>
            </a:pPr>
            <a:fld id="{B3111401-343A-4A4F-B7CD-2FA604411677}" type="slidenum">
              <a:rPr lang="en-GB" altLang="en-US" smtClean="0">
                <a:ea typeface="MS PGothic" pitchFamily="34" charset="-128"/>
              </a:rPr>
              <a:pPr eaLnBrk="1" hangingPunct="1">
                <a:spcBef>
                  <a:spcPct val="0"/>
                </a:spcBef>
              </a:pPr>
              <a:t>10</a:t>
            </a:fld>
            <a:endParaRPr lang="en-GB" altLang="en-US" smtClean="0">
              <a:ea typeface="MS PGothic" pitchFamily="34" charset="-128"/>
            </a:endParaRPr>
          </a:p>
        </p:txBody>
      </p:sp>
    </p:spTree>
    <p:extLst>
      <p:ext uri="{BB962C8B-B14F-4D97-AF65-F5344CB8AC3E}">
        <p14:creationId xmlns:p14="http://schemas.microsoft.com/office/powerpoint/2010/main" val="60355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C7CE9E-9A10-4DA0-93C7-120194E13E4C}" type="datetime1">
              <a:rPr lang="en-US"/>
              <a:pPr>
                <a:defRPr/>
              </a:pPr>
              <a:t>6/12/2015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35CD10-D2D2-4E01-80BC-006212426886}" type="slidenum">
              <a:rPr lang="en-US"/>
              <a:pPr>
                <a:defRPr/>
              </a:pPr>
              <a:t>‹#›</a:t>
            </a:fld>
            <a:endParaRPr lang="en-US"/>
          </a:p>
        </p:txBody>
      </p:sp>
    </p:spTree>
    <p:extLst>
      <p:ext uri="{BB962C8B-B14F-4D97-AF65-F5344CB8AC3E}">
        <p14:creationId xmlns:p14="http://schemas.microsoft.com/office/powerpoint/2010/main" val="93282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5" name="Rectangle 4"/>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6"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211263"/>
          </a:xfrm>
        </p:spPr>
        <p:txBody>
          <a:bodyPr/>
          <a:lstStyle>
            <a:lvl1pPr algn="ctr" defTabSz="457200" rtl="0" eaLnBrk="0" fontAlgn="base" hangingPunct="0">
              <a:spcBef>
                <a:spcPct val="0"/>
              </a:spcBef>
              <a:spcAft>
                <a:spcPct val="0"/>
              </a:spcAft>
              <a:defRPr lang="en-US" sz="3200" b="1" kern="1200" dirty="0">
                <a:solidFill>
                  <a:srgbClr val="002060"/>
                </a:solidFill>
                <a:latin typeface="Arial" charset="0"/>
                <a:ea typeface="+mn-ea"/>
                <a:cs typeface="+mn-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B9B5681-D8BF-489F-83DF-9F2971CB8451}" type="datetime1">
              <a:rPr lang="en-US"/>
              <a:pPr>
                <a:defRPr/>
              </a:pPr>
              <a:t>6/12/2015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A6E67C1-1F8C-461B-9D78-B07C67B0F68A}" type="slidenum">
              <a:rPr lang="en-US"/>
              <a:pPr>
                <a:defRPr/>
              </a:pPr>
              <a:t>‹#›</a:t>
            </a:fld>
            <a:endParaRPr lang="en-US"/>
          </a:p>
        </p:txBody>
      </p:sp>
    </p:spTree>
    <p:extLst>
      <p:ext uri="{BB962C8B-B14F-4D97-AF65-F5344CB8AC3E}">
        <p14:creationId xmlns:p14="http://schemas.microsoft.com/office/powerpoint/2010/main" val="406948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9251AB2-E073-48D8-BA00-A5DF3CF4E8B4}" type="datetime1">
              <a:rPr lang="en-US"/>
              <a:pPr>
                <a:defRPr/>
              </a:pPr>
              <a:t>6/12/2015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8511CE-F4BF-4990-952C-328A9B1263DC}" type="slidenum">
              <a:rPr lang="en-US"/>
              <a:pPr>
                <a:defRPr/>
              </a:pPr>
              <a:t>‹#›</a:t>
            </a:fld>
            <a:endParaRPr lang="en-US"/>
          </a:p>
        </p:txBody>
      </p:sp>
    </p:spTree>
    <p:extLst>
      <p:ext uri="{BB962C8B-B14F-4D97-AF65-F5344CB8AC3E}">
        <p14:creationId xmlns:p14="http://schemas.microsoft.com/office/powerpoint/2010/main" val="355726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912" y="692149"/>
            <a:ext cx="8229600" cy="1213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27088" y="1916113"/>
            <a:ext cx="7859712" cy="4537075"/>
          </a:xfrm>
        </p:spPr>
        <p:txBody>
          <a:bodyPr/>
          <a:lstStyle/>
          <a:p>
            <a:pPr lvl="0"/>
            <a:endParaRPr lang="en-GB" noProof="0" smtClean="0"/>
          </a:p>
        </p:txBody>
      </p:sp>
    </p:spTree>
    <p:extLst>
      <p:ext uri="{BB962C8B-B14F-4D97-AF65-F5344CB8AC3E}">
        <p14:creationId xmlns:p14="http://schemas.microsoft.com/office/powerpoint/2010/main" val="225202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5" name="Rectangle 4"/>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6"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211263"/>
          </a:xfrm>
        </p:spPr>
        <p:txBody>
          <a:bodyPr/>
          <a:lstStyle>
            <a:lvl1pPr algn="ctr" defTabSz="457200" rtl="0" eaLnBrk="0" fontAlgn="base" hangingPunct="0">
              <a:spcBef>
                <a:spcPct val="0"/>
              </a:spcBef>
              <a:spcAft>
                <a:spcPct val="0"/>
              </a:spcAft>
              <a:defRPr lang="en-US" sz="3200" b="1" kern="1200" dirty="0">
                <a:solidFill>
                  <a:srgbClr val="002060"/>
                </a:solidFill>
                <a:latin typeface="Arial"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3132A36-E5C2-483A-ABC4-ABAC51277F2A}" type="datetime1">
              <a:rPr lang="en-US"/>
              <a:pPr>
                <a:defRPr/>
              </a:pPr>
              <a:t>6/12/2015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88698FE-0BD9-4D34-A611-FB4C4FADF874}" type="slidenum">
              <a:rPr lang="en-US"/>
              <a:pPr>
                <a:defRPr/>
              </a:pPr>
              <a:t>‹#›</a:t>
            </a:fld>
            <a:endParaRPr lang="en-US"/>
          </a:p>
        </p:txBody>
      </p:sp>
    </p:spTree>
    <p:extLst>
      <p:ext uri="{BB962C8B-B14F-4D97-AF65-F5344CB8AC3E}">
        <p14:creationId xmlns:p14="http://schemas.microsoft.com/office/powerpoint/2010/main" val="372517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5" name="Rectangle 4"/>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6"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AB087134-B865-4C54-8DD4-7314B82E5518}" type="datetime1">
              <a:rPr lang="en-US"/>
              <a:pPr>
                <a:defRPr/>
              </a:pPr>
              <a:t>6/12/2015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4864581-EBFF-4F55-9935-638AD8ADFF29}" type="slidenum">
              <a:rPr lang="en-US"/>
              <a:pPr>
                <a:defRPr/>
              </a:pPr>
              <a:t>‹#›</a:t>
            </a:fld>
            <a:endParaRPr lang="en-US"/>
          </a:p>
        </p:txBody>
      </p:sp>
    </p:spTree>
    <p:extLst>
      <p:ext uri="{BB962C8B-B14F-4D97-AF65-F5344CB8AC3E}">
        <p14:creationId xmlns:p14="http://schemas.microsoft.com/office/powerpoint/2010/main" val="10922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6" name="Rectangle 5"/>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7"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211263"/>
          </a:xfrm>
        </p:spPr>
        <p:txBody>
          <a:bodyPr/>
          <a:lstStyle>
            <a:lvl1pPr>
              <a:defRPr lang="en-US" sz="3200" b="1" kern="1200" dirty="0">
                <a:solidFill>
                  <a:srgbClr val="002060"/>
                </a:solidFill>
                <a:latin typeface="Arial"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pPr>
              <a:defRPr/>
            </a:pPr>
            <a:fld id="{3FAFB1A2-1F69-49B9-BFB7-C680AFC1A2C1}" type="datetime1">
              <a:rPr lang="en-US"/>
              <a:pPr>
                <a:defRPr/>
              </a:pPr>
              <a:t>6/12/2015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A66A2B2-8642-4C40-AB37-E9B0460E36F1}" type="slidenum">
              <a:rPr lang="en-US"/>
              <a:pPr>
                <a:defRPr/>
              </a:pPr>
              <a:t>‹#›</a:t>
            </a:fld>
            <a:endParaRPr lang="en-US"/>
          </a:p>
        </p:txBody>
      </p:sp>
    </p:spTree>
    <p:extLst>
      <p:ext uri="{BB962C8B-B14F-4D97-AF65-F5344CB8AC3E}">
        <p14:creationId xmlns:p14="http://schemas.microsoft.com/office/powerpoint/2010/main" val="39069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8" name="Rectangle 7"/>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9"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211263"/>
          </a:xfrm>
        </p:spPr>
        <p:txBody>
          <a:bodyPr/>
          <a:lstStyle>
            <a:lvl1pPr>
              <a:defRPr lang="en-GB" sz="3200" b="1" kern="1200" dirty="0" smtClean="0">
                <a:solidFill>
                  <a:srgbClr val="002060"/>
                </a:solidFill>
                <a:latin typeface="Arial" charset="0"/>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fld id="{849AD298-08F2-4E70-988B-218F0456F3CA}" type="datetime1">
              <a:rPr lang="en-US"/>
              <a:pPr>
                <a:defRPr/>
              </a:pPr>
              <a:t>6/12/2015</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6A9EA3B-7DE1-40DF-BDA1-69512A7ECBB9}" type="slidenum">
              <a:rPr lang="en-US"/>
              <a:pPr>
                <a:defRPr/>
              </a:pPr>
              <a:t>‹#›</a:t>
            </a:fld>
            <a:endParaRPr lang="en-US"/>
          </a:p>
        </p:txBody>
      </p:sp>
    </p:spTree>
    <p:extLst>
      <p:ext uri="{BB962C8B-B14F-4D97-AF65-F5344CB8AC3E}">
        <p14:creationId xmlns:p14="http://schemas.microsoft.com/office/powerpoint/2010/main" val="241480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4" name="Rectangle 3"/>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5"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211263"/>
          </a:xfrm>
        </p:spPr>
        <p:txBody>
          <a:bodyPr/>
          <a:lstStyle>
            <a:lvl1pPr>
              <a:defRPr lang="en-US" sz="3200" b="1" kern="1200" dirty="0">
                <a:solidFill>
                  <a:srgbClr val="002060"/>
                </a:solidFill>
                <a:latin typeface="Arial" charset="0"/>
                <a:ea typeface="+mn-ea"/>
                <a:cs typeface="+mn-cs"/>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60EB843-6BE7-4C60-8E7A-5EF622F60DB6}" type="datetime1">
              <a:rPr lang="en-US"/>
              <a:pPr>
                <a:defRPr/>
              </a:pPr>
              <a:t>6/12/2015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CA983D-5A7E-4ABD-BF66-0F0DF2EF71BC}" type="slidenum">
              <a:rPr lang="en-US"/>
              <a:pPr>
                <a:defRPr/>
              </a:pPr>
              <a:t>‹#›</a:t>
            </a:fld>
            <a:endParaRPr lang="en-US"/>
          </a:p>
        </p:txBody>
      </p:sp>
    </p:spTree>
    <p:extLst>
      <p:ext uri="{BB962C8B-B14F-4D97-AF65-F5344CB8AC3E}">
        <p14:creationId xmlns:p14="http://schemas.microsoft.com/office/powerpoint/2010/main" val="17476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3" name="Rectangle 2"/>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4"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a:defRPr/>
            </a:lvl1pPr>
          </a:lstStyle>
          <a:p>
            <a:pPr>
              <a:defRPr/>
            </a:pPr>
            <a:fld id="{DC411F2B-13D2-4CFF-9CC2-0FFF0D8CB6CD}" type="datetime1">
              <a:rPr lang="en-US"/>
              <a:pPr>
                <a:defRPr/>
              </a:pPr>
              <a:t>6/12/2015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8393BCF-A9E5-4503-AA3A-FE0BDBCB61CD}" type="slidenum">
              <a:rPr lang="en-US"/>
              <a:pPr>
                <a:defRPr/>
              </a:pPr>
              <a:t>‹#›</a:t>
            </a:fld>
            <a:endParaRPr lang="en-US"/>
          </a:p>
        </p:txBody>
      </p:sp>
    </p:spTree>
    <p:extLst>
      <p:ext uri="{BB962C8B-B14F-4D97-AF65-F5344CB8AC3E}">
        <p14:creationId xmlns:p14="http://schemas.microsoft.com/office/powerpoint/2010/main" val="39988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6" name="Rectangle 5"/>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7"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4E0EFDB-DB29-4BDF-B2BC-B5DB26C6DFB3}" type="datetime1">
              <a:rPr lang="en-US"/>
              <a:pPr>
                <a:defRPr/>
              </a:pPr>
              <a:t>6/12/2015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A86B091-781B-45C8-B400-486B1C463F76}" type="slidenum">
              <a:rPr lang="en-US"/>
              <a:pPr>
                <a:defRPr/>
              </a:pPr>
              <a:t>‹#›</a:t>
            </a:fld>
            <a:endParaRPr lang="en-US"/>
          </a:p>
        </p:txBody>
      </p:sp>
    </p:spTree>
    <p:extLst>
      <p:ext uri="{BB962C8B-B14F-4D97-AF65-F5344CB8AC3E}">
        <p14:creationId xmlns:p14="http://schemas.microsoft.com/office/powerpoint/2010/main" val="226237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6" name="Rectangle 5"/>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pic>
        <p:nvPicPr>
          <p:cNvPr id="7" name="Picture 2" descr="TAB_col_white_background.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AB_col_white_background.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9B8A516-805B-4C32-8228-4F882B627187}" type="datetime1">
              <a:rPr lang="en-US"/>
              <a:pPr>
                <a:defRPr/>
              </a:pPr>
              <a:t>6/12/2015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A45511D-3326-49D3-AE0C-F00DD73FFDC8}" type="slidenum">
              <a:rPr lang="en-US"/>
              <a:pPr>
                <a:defRPr/>
              </a:pPr>
              <a:t>‹#›</a:t>
            </a:fld>
            <a:endParaRPr lang="en-US"/>
          </a:p>
        </p:txBody>
      </p:sp>
    </p:spTree>
    <p:extLst>
      <p:ext uri="{BB962C8B-B14F-4D97-AF65-F5344CB8AC3E}">
        <p14:creationId xmlns:p14="http://schemas.microsoft.com/office/powerpoint/2010/main" val="290281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7" name="Rectangle 6"/>
          <p:cNvSpPr/>
          <p:nvPr/>
        </p:nvSpPr>
        <p:spPr>
          <a:xfrm>
            <a:off x="0" y="0"/>
            <a:ext cx="9144000" cy="1211263"/>
          </a:xfrm>
          <a:prstGeom prst="rect">
            <a:avLst/>
          </a:prstGeom>
          <a:gradFill>
            <a:gsLst>
              <a:gs pos="0">
                <a:schemeClr val="accent4">
                  <a:lumMod val="40000"/>
                  <a:lumOff val="6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
        <p:nvSpPr>
          <p:cNvPr id="1028" name="Title Placeholder 1"/>
          <p:cNvSpPr>
            <a:spLocks noGrp="1"/>
          </p:cNvSpPr>
          <p:nvPr>
            <p:ph type="title"/>
          </p:nvPr>
        </p:nvSpPr>
        <p:spPr bwMode="auto">
          <a:xfrm>
            <a:off x="457200" y="0"/>
            <a:ext cx="82296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rutiger 55 Roman" charset="0"/>
                <a:cs typeface="+mn-cs"/>
              </a:defRPr>
            </a:lvl1pPr>
          </a:lstStyle>
          <a:p>
            <a:pPr>
              <a:defRPr/>
            </a:pPr>
            <a:fld id="{6347C475-2A7B-4D49-8E56-74BC8AAFF4D7}" type="datetime1">
              <a:rPr lang="en-US"/>
              <a:pPr>
                <a:defRPr/>
              </a:pPr>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Frutiger 55 Roman"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utiger 55 Roman" charset="0"/>
                <a:cs typeface="+mn-cs"/>
              </a:defRPr>
            </a:lvl1pPr>
          </a:lstStyle>
          <a:p>
            <a:pPr>
              <a:defRPr/>
            </a:pPr>
            <a:fld id="{6AC0634F-9DC2-43C3-A31A-8B1E60BAE11B}" type="slidenum">
              <a:rPr lang="en-US"/>
              <a:pPr>
                <a:defRPr/>
              </a:pPr>
              <a:t>‹#›</a:t>
            </a:fld>
            <a:endParaRPr lang="en-US"/>
          </a:p>
        </p:txBody>
      </p:sp>
      <p:pic>
        <p:nvPicPr>
          <p:cNvPr id="1033" name="Picture 2" descr="TAB_col_white_background.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TAB_col_white_background.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088" y="304800"/>
            <a:ext cx="1214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9"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40" r:id="rId11"/>
    <p:sldLayoutId id="214748455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2060"/>
          </a:solidFill>
          <a:latin typeface="Arial" charset="0"/>
          <a:ea typeface="MS PGothic" pitchFamily="34" charset="-128"/>
          <a:cs typeface="Geneva" charset="0"/>
        </a:defRPr>
      </a:lvl1pPr>
      <a:lvl2pPr algn="ctr" defTabSz="457200" rtl="0" eaLnBrk="0" fontAlgn="base" hangingPunct="0">
        <a:spcBef>
          <a:spcPct val="0"/>
        </a:spcBef>
        <a:spcAft>
          <a:spcPct val="0"/>
        </a:spcAft>
        <a:defRPr sz="3200" b="1">
          <a:solidFill>
            <a:srgbClr val="002060"/>
          </a:solidFill>
          <a:latin typeface="Arial" pitchFamily="34" charset="0"/>
          <a:ea typeface="MS PGothic" pitchFamily="34" charset="-128"/>
          <a:cs typeface="Geneva" charset="0"/>
        </a:defRPr>
      </a:lvl2pPr>
      <a:lvl3pPr algn="ctr" defTabSz="457200" rtl="0" eaLnBrk="0" fontAlgn="base" hangingPunct="0">
        <a:spcBef>
          <a:spcPct val="0"/>
        </a:spcBef>
        <a:spcAft>
          <a:spcPct val="0"/>
        </a:spcAft>
        <a:defRPr sz="3200" b="1">
          <a:solidFill>
            <a:srgbClr val="002060"/>
          </a:solidFill>
          <a:latin typeface="Arial" pitchFamily="34" charset="0"/>
          <a:ea typeface="MS PGothic" pitchFamily="34" charset="-128"/>
          <a:cs typeface="Geneva" charset="0"/>
        </a:defRPr>
      </a:lvl3pPr>
      <a:lvl4pPr algn="ctr" defTabSz="457200" rtl="0" eaLnBrk="0" fontAlgn="base" hangingPunct="0">
        <a:spcBef>
          <a:spcPct val="0"/>
        </a:spcBef>
        <a:spcAft>
          <a:spcPct val="0"/>
        </a:spcAft>
        <a:defRPr sz="3200" b="1">
          <a:solidFill>
            <a:srgbClr val="002060"/>
          </a:solidFill>
          <a:latin typeface="Arial" pitchFamily="34" charset="0"/>
          <a:ea typeface="MS PGothic" pitchFamily="34" charset="-128"/>
          <a:cs typeface="Geneva" charset="0"/>
        </a:defRPr>
      </a:lvl4pPr>
      <a:lvl5pPr algn="ctr" defTabSz="457200" rtl="0" eaLnBrk="0" fontAlgn="base" hangingPunct="0">
        <a:spcBef>
          <a:spcPct val="0"/>
        </a:spcBef>
        <a:spcAft>
          <a:spcPct val="0"/>
        </a:spcAft>
        <a:defRPr sz="3200" b="1">
          <a:solidFill>
            <a:srgbClr val="002060"/>
          </a:solidFill>
          <a:latin typeface="Arial" pitchFamily="34" charset="0"/>
          <a:ea typeface="MS PGothic" pitchFamily="34" charset="-128"/>
          <a:cs typeface="Geneva" charset="0"/>
        </a:defRPr>
      </a:lvl5pPr>
      <a:lvl6pPr marL="457200" algn="ctr" defTabSz="457200" rtl="0" eaLnBrk="1" fontAlgn="base" hangingPunct="1">
        <a:spcBef>
          <a:spcPct val="0"/>
        </a:spcBef>
        <a:spcAft>
          <a:spcPct val="0"/>
        </a:spcAft>
        <a:defRPr sz="4400">
          <a:solidFill>
            <a:schemeClr val="tx1"/>
          </a:solidFill>
          <a:latin typeface="Frutiger 55 Roman"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Frutiger 55 Roman"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Frutiger 55 Roman"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Frutiger 55 Roman"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Frutiger 55 Roman"/>
          <a:ea typeface="MS PGothic" pitchFamily="34" charset="-128"/>
          <a:cs typeface="Geneva"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Frutiger 55 Roman"/>
          <a:ea typeface="Geneva" charset="0"/>
          <a:cs typeface="Geneva"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Frutiger 55 Roman"/>
          <a:ea typeface="Geneva" charset="0"/>
          <a:cs typeface="Geneva"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Frutiger 55 Roman"/>
          <a:ea typeface="Geneva" charset="0"/>
          <a:cs typeface="Geneva"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Frutiger 55 Roman"/>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anchester.ac.uk/aboutus/facts/vis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70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3" y="457200"/>
            <a:ext cx="1728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6"/>
          <p:cNvSpPr txBox="1">
            <a:spLocks/>
          </p:cNvSpPr>
          <p:nvPr/>
        </p:nvSpPr>
        <p:spPr bwMode="auto">
          <a:xfrm>
            <a:off x="607326" y="2823369"/>
            <a:ext cx="82296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Frutiger 55 Roman"/>
                <a:ea typeface="MS PGothic" pitchFamily="34" charset="-128"/>
                <a:cs typeface="Geneva" charset="0"/>
              </a:defRPr>
            </a:lvl1pPr>
            <a:lvl2pPr marL="742950" indent="-285750" eaLnBrk="0" hangingPunct="0">
              <a:spcBef>
                <a:spcPct val="20000"/>
              </a:spcBef>
              <a:buFont typeface="Arial" pitchFamily="34" charset="0"/>
              <a:buChar char="–"/>
              <a:defRPr sz="2800">
                <a:solidFill>
                  <a:schemeClr val="tx1"/>
                </a:solidFill>
                <a:latin typeface="Frutiger 55 Roman"/>
                <a:ea typeface="Geneva" charset="0"/>
                <a:cs typeface="Geneva" charset="0"/>
              </a:defRPr>
            </a:lvl2pPr>
            <a:lvl3pPr marL="1143000" indent="-228600" eaLnBrk="0" hangingPunct="0">
              <a:spcBef>
                <a:spcPct val="20000"/>
              </a:spcBef>
              <a:buFont typeface="Arial" pitchFamily="34" charset="0"/>
              <a:buChar char="•"/>
              <a:defRPr sz="2400">
                <a:solidFill>
                  <a:schemeClr val="tx1"/>
                </a:solidFill>
                <a:latin typeface="Frutiger 55 Roman"/>
                <a:ea typeface="Geneva" charset="0"/>
                <a:cs typeface="Geneva" charset="0"/>
              </a:defRPr>
            </a:lvl3pPr>
            <a:lvl4pPr marL="16002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4pPr>
            <a:lvl5pPr marL="20574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9pPr>
          </a:lstStyle>
          <a:p>
            <a:pPr algn="ctr">
              <a:spcBef>
                <a:spcPct val="0"/>
              </a:spcBef>
              <a:buFontTx/>
              <a:buNone/>
            </a:pPr>
            <a:r>
              <a:rPr lang="en-GB" altLang="en-US" sz="4400" b="1" dirty="0" smtClean="0">
                <a:solidFill>
                  <a:schemeClr val="bg1"/>
                </a:solidFill>
                <a:latin typeface="Arial" pitchFamily="34" charset="0"/>
                <a:cs typeface="Arial" pitchFamily="34" charset="0"/>
              </a:rPr>
              <a:t>Strategy to Join the Elite</a:t>
            </a:r>
          </a:p>
          <a:p>
            <a:pPr algn="ctr">
              <a:spcBef>
                <a:spcPct val="0"/>
              </a:spcBef>
              <a:buFontTx/>
              <a:buNone/>
            </a:pPr>
            <a:r>
              <a:rPr lang="en-GB" altLang="en-US" b="1" dirty="0" smtClean="0">
                <a:solidFill>
                  <a:schemeClr val="bg1"/>
                </a:solidFill>
                <a:latin typeface="Arial" pitchFamily="34" charset="0"/>
                <a:cs typeface="Arial" pitchFamily="34" charset="0"/>
              </a:rPr>
              <a:t>The University of Manchester Experience</a:t>
            </a:r>
          </a:p>
        </p:txBody>
      </p:sp>
      <p:sp>
        <p:nvSpPr>
          <p:cNvPr id="3" name="Subtitle 2"/>
          <p:cNvSpPr>
            <a:spLocks noGrp="1"/>
          </p:cNvSpPr>
          <p:nvPr>
            <p:ph type="subTitle" idx="1"/>
          </p:nvPr>
        </p:nvSpPr>
        <p:spPr>
          <a:xfrm>
            <a:off x="1371600" y="4363872"/>
            <a:ext cx="6400800" cy="1752600"/>
          </a:xfrm>
        </p:spPr>
        <p:txBody>
          <a:bodyPr/>
          <a:lstStyle/>
          <a:p>
            <a:r>
              <a:rPr lang="en-GB" sz="2400" dirty="0" smtClean="0">
                <a:solidFill>
                  <a:schemeClr val="bg1"/>
                </a:solidFill>
              </a:rPr>
              <a:t>Jan Wilkinson</a:t>
            </a:r>
          </a:p>
          <a:p>
            <a:r>
              <a:rPr lang="en-GB" sz="2400" dirty="0" smtClean="0">
                <a:solidFill>
                  <a:schemeClr val="bg1"/>
                </a:solidFill>
              </a:rPr>
              <a:t>University Librarian &amp; Director of the John </a:t>
            </a:r>
            <a:r>
              <a:rPr lang="en-GB" sz="2400" dirty="0" err="1" smtClean="0">
                <a:solidFill>
                  <a:schemeClr val="bg1"/>
                </a:solidFill>
              </a:rPr>
              <a:t>Rylands</a:t>
            </a:r>
            <a:r>
              <a:rPr lang="en-GB" sz="2400" dirty="0" smtClean="0">
                <a:solidFill>
                  <a:schemeClr val="bg1"/>
                </a:solidFill>
              </a:rPr>
              <a:t> Library</a:t>
            </a:r>
            <a:endParaRPr lang="en-GB" sz="2400" dirty="0">
              <a:solidFill>
                <a:schemeClr val="bg1"/>
              </a:solidFill>
            </a:endParaRPr>
          </a:p>
        </p:txBody>
      </p:sp>
      <p:pic>
        <p:nvPicPr>
          <p:cNvPr id="107523" name="Picture 3" descr="C:\Users\mtlssjw6\AppData\Local\Microsoft\Windows\Temporary Internet Files\Content.Outlook\WX2FYQ0P\LG Informal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44955"/>
            <a:ext cx="1760561" cy="2002810"/>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C:\Users\mtlssjw6\AppData\Local\Microsoft\Windows\Temporary Internet Files\Content.Outlook\WX2FYQ0P\Jan Wilkin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3092" y="4749421"/>
            <a:ext cx="1624084" cy="2108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41438" y="0"/>
            <a:ext cx="7345362" cy="1216025"/>
          </a:xfrm>
        </p:spPr>
        <p:txBody>
          <a:bodyPr/>
          <a:lstStyle/>
          <a:p>
            <a:r>
              <a:rPr lang="en-GB" altLang="en-US" sz="3000" smtClean="0">
                <a:solidFill>
                  <a:srgbClr val="1F3974"/>
                </a:solidFill>
                <a:latin typeface="Arial" pitchFamily="34" charset="0"/>
                <a:ea typeface="MS PGothic" pitchFamily="34" charset="-128"/>
                <a:cs typeface="Geneva" charset="0"/>
              </a:rPr>
              <a:t>Trajectory in Research Awards</a:t>
            </a:r>
            <a:endParaRPr lang="en-GB" altLang="en-US" sz="2400" smtClean="0">
              <a:solidFill>
                <a:srgbClr val="1F3974"/>
              </a:solidFill>
              <a:latin typeface="Arial" pitchFamily="34" charset="0"/>
              <a:ea typeface="MS PGothic" pitchFamily="34" charset="-128"/>
              <a:cs typeface="Geneva" charset="0"/>
            </a:endParaRPr>
          </a:p>
        </p:txBody>
      </p:sp>
      <p:sp>
        <p:nvSpPr>
          <p:cNvPr id="1741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Frutiger 55 Roman"/>
                <a:ea typeface="MS PGothic" pitchFamily="34" charset="-128"/>
                <a:cs typeface="Geneva" charset="0"/>
              </a:defRPr>
            </a:lvl1pPr>
            <a:lvl2pPr marL="742950" indent="-285750" eaLnBrk="0" hangingPunct="0">
              <a:spcBef>
                <a:spcPct val="20000"/>
              </a:spcBef>
              <a:buFont typeface="Arial" pitchFamily="34" charset="0"/>
              <a:buChar char="–"/>
              <a:defRPr sz="2800">
                <a:solidFill>
                  <a:schemeClr val="tx1"/>
                </a:solidFill>
                <a:latin typeface="Frutiger 55 Roman"/>
                <a:ea typeface="Geneva" charset="0"/>
                <a:cs typeface="Geneva" charset="0"/>
              </a:defRPr>
            </a:lvl2pPr>
            <a:lvl3pPr marL="1143000" indent="-228600" eaLnBrk="0" hangingPunct="0">
              <a:spcBef>
                <a:spcPct val="20000"/>
              </a:spcBef>
              <a:buFont typeface="Arial" pitchFamily="34" charset="0"/>
              <a:buChar char="•"/>
              <a:defRPr sz="2400">
                <a:solidFill>
                  <a:schemeClr val="tx1"/>
                </a:solidFill>
                <a:latin typeface="Frutiger 55 Roman"/>
                <a:ea typeface="Geneva" charset="0"/>
                <a:cs typeface="Geneva" charset="0"/>
              </a:defRPr>
            </a:lvl3pPr>
            <a:lvl4pPr marL="16002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4pPr>
            <a:lvl5pPr marL="20574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9pPr>
          </a:lstStyle>
          <a:p>
            <a:pPr eaLnBrk="1" hangingPunct="1">
              <a:spcBef>
                <a:spcPct val="0"/>
              </a:spcBef>
              <a:buFontTx/>
              <a:buNone/>
            </a:pPr>
            <a:fld id="{9C641AEE-9A05-47E0-9F9A-B9BA7EB99AD3}" type="slidenum">
              <a:rPr lang="en-US" altLang="en-US" sz="1200" smtClean="0">
                <a:solidFill>
                  <a:srgbClr val="898989"/>
                </a:solidFill>
              </a:rPr>
              <a:pPr eaLnBrk="1" hangingPunct="1">
                <a:spcBef>
                  <a:spcPct val="0"/>
                </a:spcBef>
                <a:buFontTx/>
                <a:buNone/>
              </a:pPr>
              <a:t>10</a:t>
            </a:fld>
            <a:endParaRPr lang="en-US" altLang="en-US" sz="1200" smtClean="0">
              <a:solidFill>
                <a:srgbClr val="898989"/>
              </a:solidFill>
            </a:endParaRPr>
          </a:p>
        </p:txBody>
      </p:sp>
      <p:graphicFrame>
        <p:nvGraphicFramePr>
          <p:cNvPr id="17412" name="Chart 7"/>
          <p:cNvGraphicFramePr>
            <a:graphicFrameLocks/>
          </p:cNvGraphicFramePr>
          <p:nvPr/>
        </p:nvGraphicFramePr>
        <p:xfrm>
          <a:off x="644525" y="1354138"/>
          <a:ext cx="6940550" cy="4483100"/>
        </p:xfrm>
        <a:graphic>
          <a:graphicData uri="http://schemas.openxmlformats.org/presentationml/2006/ole">
            <mc:AlternateContent xmlns:mc="http://schemas.openxmlformats.org/markup-compatibility/2006">
              <mc:Choice xmlns:v="urn:schemas-microsoft-com:vml" Requires="v">
                <p:oleObj spid="_x0000_s17542" r:id="rId5" imgW="6937849" imgH="4487045" progId="Excel.Chart.8">
                  <p:embed/>
                </p:oleObj>
              </mc:Choice>
              <mc:Fallback>
                <p:oleObj r:id="rId5" imgW="6937849" imgH="4487045"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525" y="1354138"/>
                        <a:ext cx="69405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z="3000" dirty="0" smtClean="0">
                <a:solidFill>
                  <a:srgbClr val="1F3974"/>
                </a:solidFill>
                <a:latin typeface="Arial" pitchFamily="34" charset="0"/>
                <a:ea typeface="MS PGothic" pitchFamily="34" charset="-128"/>
                <a:cs typeface="Geneva" charset="0"/>
              </a:rPr>
              <a:t>2015?</a:t>
            </a:r>
          </a:p>
        </p:txBody>
      </p:sp>
      <p:sp>
        <p:nvSpPr>
          <p:cNvPr id="12291" name="Content Placeholder 2"/>
          <p:cNvSpPr>
            <a:spLocks noGrp="1"/>
          </p:cNvSpPr>
          <p:nvPr>
            <p:ph idx="1"/>
          </p:nvPr>
        </p:nvSpPr>
        <p:spPr>
          <a:xfrm>
            <a:off x="-269875" y="1733550"/>
            <a:ext cx="5127625" cy="4552950"/>
          </a:xfrm>
        </p:spPr>
        <p:txBody>
          <a:bodyPr/>
          <a:lstStyle/>
          <a:p>
            <a:pPr lvl="1">
              <a:spcBef>
                <a:spcPts val="1200"/>
              </a:spcBef>
              <a:buFont typeface="Arial" pitchFamily="34" charset="0"/>
              <a:buChar char="•"/>
            </a:pPr>
            <a:r>
              <a:rPr lang="en-GB" altLang="en-US" sz="2000" dirty="0" smtClean="0">
                <a:latin typeface="Arial" pitchFamily="34" charset="0"/>
                <a:cs typeface="Arial" pitchFamily="34" charset="0"/>
              </a:rPr>
              <a:t>Comprehensive research excellence with interdisciplinary teams</a:t>
            </a:r>
          </a:p>
          <a:p>
            <a:pPr lvl="1">
              <a:spcBef>
                <a:spcPts val="1200"/>
              </a:spcBef>
              <a:buFont typeface="Arial" pitchFamily="34" charset="0"/>
              <a:buChar char="•"/>
            </a:pPr>
            <a:r>
              <a:rPr lang="en-GB" altLang="en-US" sz="2000" dirty="0" smtClean="0">
                <a:latin typeface="Arial" pitchFamily="34" charset="0"/>
                <a:cs typeface="Arial" pitchFamily="34" charset="0"/>
              </a:rPr>
              <a:t>Driven by explicit strategy</a:t>
            </a:r>
          </a:p>
          <a:p>
            <a:pPr lvl="1">
              <a:spcBef>
                <a:spcPts val="1200"/>
              </a:spcBef>
              <a:buFont typeface="Arial" pitchFamily="34" charset="0"/>
              <a:buChar char="•"/>
            </a:pPr>
            <a:r>
              <a:rPr lang="en-GB" altLang="en-US" sz="2000" dirty="0" smtClean="0">
                <a:latin typeface="Arial" pitchFamily="34" charset="0"/>
                <a:cs typeface="Arial" pitchFamily="34" charset="0"/>
              </a:rPr>
              <a:t>By </a:t>
            </a:r>
            <a:r>
              <a:rPr lang="en-GB" altLang="en-US" sz="2000" b="1" dirty="0" smtClean="0">
                <a:latin typeface="Arial" pitchFamily="34" charset="0"/>
                <a:cs typeface="Arial" pitchFamily="34" charset="0"/>
              </a:rPr>
              <a:t>2020</a:t>
            </a:r>
            <a:r>
              <a:rPr lang="en-GB" altLang="en-US" sz="2000" dirty="0" smtClean="0">
                <a:latin typeface="Arial" pitchFamily="34" charset="0"/>
                <a:cs typeface="Arial" pitchFamily="34" charset="0"/>
              </a:rPr>
              <a:t> we aim to</a:t>
            </a:r>
          </a:p>
          <a:p>
            <a:pPr lvl="2">
              <a:spcBef>
                <a:spcPts val="1200"/>
              </a:spcBef>
              <a:buFont typeface="Arial" pitchFamily="34" charset="0"/>
              <a:buChar char="–"/>
            </a:pPr>
            <a:r>
              <a:rPr lang="en-GB" altLang="en-US" sz="2000" dirty="0" smtClean="0">
                <a:latin typeface="Arial" pitchFamily="34" charset="0"/>
                <a:cs typeface="Arial" pitchFamily="34" charset="0"/>
              </a:rPr>
              <a:t>Be in the world’s top 25</a:t>
            </a:r>
          </a:p>
          <a:p>
            <a:pPr lvl="2">
              <a:spcBef>
                <a:spcPts val="1200"/>
              </a:spcBef>
              <a:buFont typeface="Arial" pitchFamily="34" charset="0"/>
              <a:buChar char="–"/>
            </a:pPr>
            <a:r>
              <a:rPr lang="en-GB" altLang="en-US" sz="2000" dirty="0" smtClean="0">
                <a:latin typeface="Arial" pitchFamily="34" charset="0"/>
                <a:cs typeface="Arial" pitchFamily="34" charset="0"/>
              </a:rPr>
              <a:t>Double our research grant and contract income (since 2010)</a:t>
            </a:r>
          </a:p>
          <a:p>
            <a:pPr lvl="2">
              <a:spcBef>
                <a:spcPts val="1200"/>
              </a:spcBef>
              <a:buFont typeface="Arial" pitchFamily="34" charset="0"/>
              <a:buChar char="–"/>
            </a:pPr>
            <a:r>
              <a:rPr lang="en-GB" altLang="en-US" sz="2000" dirty="0" smtClean="0">
                <a:latin typeface="Arial" pitchFamily="34" charset="0"/>
                <a:cs typeface="Arial" pitchFamily="34" charset="0"/>
              </a:rPr>
              <a:t>Improve quality of research outputs…</a:t>
            </a:r>
          </a:p>
          <a:p>
            <a:pPr lvl="2">
              <a:spcBef>
                <a:spcPts val="1200"/>
              </a:spcBef>
              <a:buFont typeface="Arial" pitchFamily="34" charset="0"/>
              <a:buChar char="–"/>
            </a:pPr>
            <a:r>
              <a:rPr lang="en-GB" altLang="en-US" sz="2000" dirty="0" smtClean="0">
                <a:latin typeface="Arial" pitchFamily="34" charset="0"/>
                <a:cs typeface="Arial" pitchFamily="34" charset="0"/>
              </a:rPr>
              <a:t>Generate over £1bn commercialised IP</a:t>
            </a:r>
            <a:endParaRPr lang="en-GB" altLang="en-US" sz="2000" dirty="0" smtClean="0">
              <a:solidFill>
                <a:srgbClr val="00B050"/>
              </a:solidFill>
              <a:latin typeface="Arial" pitchFamily="34" charset="0"/>
              <a:cs typeface="Arial" pitchFamily="34" charset="0"/>
            </a:endParaRPr>
          </a:p>
          <a:p>
            <a:pPr lvl="1">
              <a:buFont typeface="Arial" pitchFamily="34" charset="0"/>
              <a:buChar char="•"/>
            </a:pPr>
            <a:endParaRPr lang="en-GB" altLang="en-US" sz="2000" dirty="0" smtClean="0">
              <a:latin typeface="Arial" pitchFamily="34" charset="0"/>
              <a:cs typeface="Arial" pitchFamily="34"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Frutiger 55 Roman"/>
                <a:ea typeface="MS PGothic" pitchFamily="34" charset="-128"/>
                <a:cs typeface="Geneva" charset="0"/>
              </a:defRPr>
            </a:lvl1pPr>
            <a:lvl2pPr marL="742950" indent="-285750" eaLnBrk="0" hangingPunct="0">
              <a:spcBef>
                <a:spcPct val="20000"/>
              </a:spcBef>
              <a:buFont typeface="Arial" pitchFamily="34" charset="0"/>
              <a:buChar char="–"/>
              <a:defRPr sz="2800">
                <a:solidFill>
                  <a:schemeClr val="tx1"/>
                </a:solidFill>
                <a:latin typeface="Frutiger 55 Roman"/>
                <a:ea typeface="Geneva" charset="0"/>
                <a:cs typeface="Geneva" charset="0"/>
              </a:defRPr>
            </a:lvl2pPr>
            <a:lvl3pPr marL="1143000" indent="-228600" eaLnBrk="0" hangingPunct="0">
              <a:spcBef>
                <a:spcPct val="20000"/>
              </a:spcBef>
              <a:buFont typeface="Arial" pitchFamily="34" charset="0"/>
              <a:buChar char="•"/>
              <a:defRPr sz="2400">
                <a:solidFill>
                  <a:schemeClr val="tx1"/>
                </a:solidFill>
                <a:latin typeface="Frutiger 55 Roman"/>
                <a:ea typeface="Geneva" charset="0"/>
                <a:cs typeface="Geneva" charset="0"/>
              </a:defRPr>
            </a:lvl3pPr>
            <a:lvl4pPr marL="16002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4pPr>
            <a:lvl5pPr marL="20574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9pPr>
          </a:lstStyle>
          <a:p>
            <a:pPr eaLnBrk="1" hangingPunct="1">
              <a:spcBef>
                <a:spcPct val="0"/>
              </a:spcBef>
              <a:buFontTx/>
              <a:buNone/>
            </a:pPr>
            <a:fld id="{324656DC-11A7-409E-B4FE-DF49D29E5F45}" type="slidenum">
              <a:rPr lang="en-US" altLang="en-US" sz="1200" smtClean="0">
                <a:solidFill>
                  <a:srgbClr val="898989"/>
                </a:solidFill>
              </a:rPr>
              <a:pPr eaLnBrk="1" hangingPunct="1">
                <a:spcBef>
                  <a:spcPct val="0"/>
                </a:spcBef>
                <a:buFontTx/>
                <a:buNone/>
              </a:pPr>
              <a:t>11</a:t>
            </a:fld>
            <a:endParaRPr lang="en-US" altLang="en-US" sz="1200" smtClean="0">
              <a:solidFill>
                <a:srgbClr val="898989"/>
              </a:solidFill>
            </a:endParaRPr>
          </a:p>
        </p:txBody>
      </p:sp>
      <p:pic>
        <p:nvPicPr>
          <p:cNvPr id="12293" name="Picture 5" descr="manchesteruniversity_158763054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030413"/>
            <a:ext cx="36099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p:cNvSpPr txBox="1">
            <a:spLocks noChangeArrowheads="1"/>
          </p:cNvSpPr>
          <p:nvPr/>
        </p:nvSpPr>
        <p:spPr bwMode="auto">
          <a:xfrm>
            <a:off x="457200" y="6454775"/>
            <a:ext cx="344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Frutiger 55 Roman"/>
                <a:ea typeface="MS PGothic" pitchFamily="34" charset="-128"/>
                <a:cs typeface="Geneva" charset="0"/>
              </a:defRPr>
            </a:lvl1pPr>
            <a:lvl2pPr marL="742950" indent="-285750" eaLnBrk="0" hangingPunct="0">
              <a:spcBef>
                <a:spcPct val="20000"/>
              </a:spcBef>
              <a:buFont typeface="Arial" pitchFamily="34" charset="0"/>
              <a:buChar char="–"/>
              <a:defRPr sz="2800">
                <a:solidFill>
                  <a:schemeClr val="tx1"/>
                </a:solidFill>
                <a:latin typeface="Frutiger 55 Roman"/>
                <a:ea typeface="Geneva" charset="0"/>
                <a:cs typeface="Geneva" charset="0"/>
              </a:defRPr>
            </a:lvl2pPr>
            <a:lvl3pPr marL="1143000" indent="-228600" eaLnBrk="0" hangingPunct="0">
              <a:spcBef>
                <a:spcPct val="20000"/>
              </a:spcBef>
              <a:buFont typeface="Arial" pitchFamily="34" charset="0"/>
              <a:buChar char="•"/>
              <a:defRPr sz="2400">
                <a:solidFill>
                  <a:schemeClr val="tx1"/>
                </a:solidFill>
                <a:latin typeface="Frutiger 55 Roman"/>
                <a:ea typeface="Geneva" charset="0"/>
                <a:cs typeface="Geneva" charset="0"/>
              </a:defRPr>
            </a:lvl3pPr>
            <a:lvl4pPr marL="16002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4pPr>
            <a:lvl5pPr marL="2057400" indent="-228600" eaLnBrk="0" hangingPunct="0">
              <a:spcBef>
                <a:spcPct val="20000"/>
              </a:spcBef>
              <a:buFont typeface="Arial" pitchFamily="34" charset="0"/>
              <a:buChar char="»"/>
              <a:defRPr sz="2000">
                <a:solidFill>
                  <a:schemeClr val="tx1"/>
                </a:solidFill>
                <a:latin typeface="Frutiger 55 Roman"/>
                <a:ea typeface="Geneva" charset="0"/>
                <a:cs typeface="Genev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Frutiger 55 Roman"/>
                <a:ea typeface="Geneva" charset="0"/>
                <a:cs typeface="Geneva" charset="0"/>
              </a:defRPr>
            </a:lvl9pPr>
          </a:lstStyle>
          <a:p>
            <a:pPr eaLnBrk="1" hangingPunct="1">
              <a:spcBef>
                <a:spcPct val="0"/>
              </a:spcBef>
              <a:buFontTx/>
              <a:buNone/>
            </a:pPr>
            <a:r>
              <a:rPr lang="en-GB" altLang="en-US" sz="1000" baseline="30000">
                <a:latin typeface="Calibri" pitchFamily="34" charset="0"/>
                <a:cs typeface="Arial" pitchFamily="34" charset="0"/>
              </a:rPr>
              <a:t>1</a:t>
            </a:r>
            <a:r>
              <a:rPr lang="en-GB" altLang="en-US" sz="1000">
                <a:latin typeface="Calibri" pitchFamily="34" charset="0"/>
                <a:cs typeface="Arial" pitchFamily="34" charset="0"/>
              </a:rPr>
              <a:t> Academic Ranking of World Universities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University Rankings</a:t>
            </a:r>
            <a:endParaRPr lang="en-GB" dirty="0"/>
          </a:p>
        </p:txBody>
      </p:sp>
      <p:sp>
        <p:nvSpPr>
          <p:cNvPr id="3" name="Content Placeholder 2"/>
          <p:cNvSpPr>
            <a:spLocks noGrp="1"/>
          </p:cNvSpPr>
          <p:nvPr>
            <p:ph idx="1"/>
          </p:nvPr>
        </p:nvSpPr>
        <p:spPr/>
        <p:txBody>
          <a:bodyPr/>
          <a:lstStyle/>
          <a:p>
            <a:r>
              <a:rPr lang="en-GB" sz="2800" dirty="0" smtClean="0">
                <a:latin typeface="Arial" panose="020B0604020202020204" pitchFamily="34" charset="0"/>
                <a:cs typeface="Arial" panose="020B0604020202020204" pitchFamily="34" charset="0"/>
              </a:rPr>
              <a:t>Academic </a:t>
            </a:r>
            <a:r>
              <a:rPr lang="en-GB" sz="2800" dirty="0">
                <a:latin typeface="Arial" panose="020B0604020202020204" pitchFamily="34" charset="0"/>
                <a:cs typeface="Arial" panose="020B0604020202020204" pitchFamily="34" charset="0"/>
              </a:rPr>
              <a:t>Ranking of World Universities </a:t>
            </a:r>
            <a:r>
              <a:rPr lang="en-GB" sz="2800" dirty="0" smtClean="0">
                <a:latin typeface="Arial" panose="020B0604020202020204" pitchFamily="34" charset="0"/>
                <a:cs typeface="Arial" panose="020B0604020202020204" pitchFamily="34" charset="0"/>
              </a:rPr>
              <a:t>produced </a:t>
            </a:r>
            <a:r>
              <a:rPr lang="en-GB" sz="2800" dirty="0">
                <a:latin typeface="Arial" panose="020B0604020202020204" pitchFamily="34" charset="0"/>
                <a:cs typeface="Arial" panose="020B0604020202020204" pitchFamily="34" charset="0"/>
              </a:rPr>
              <a:t>since 2003 by Shanghai Jiao </a:t>
            </a:r>
            <a:r>
              <a:rPr lang="en-GB" sz="2800" dirty="0" smtClean="0">
                <a:latin typeface="Arial" panose="020B0604020202020204" pitchFamily="34" charset="0"/>
                <a:cs typeface="Arial" panose="020B0604020202020204" pitchFamily="34" charset="0"/>
              </a:rPr>
              <a:t>Tong University </a:t>
            </a:r>
            <a:r>
              <a:rPr lang="en-GB" sz="2800" dirty="0">
                <a:latin typeface="Arial" panose="020B0604020202020204" pitchFamily="34" charset="0"/>
                <a:cs typeface="Arial" panose="020B0604020202020204" pitchFamily="34" charset="0"/>
              </a:rPr>
              <a:t>(China</a:t>
            </a:r>
            <a:r>
              <a:rPr lang="en-GB" sz="2800" dirty="0" smtClean="0">
                <a:latin typeface="Arial" panose="020B0604020202020204" pitchFamily="34" charset="0"/>
                <a:cs typeface="Arial" panose="020B0604020202020204" pitchFamily="34" charset="0"/>
              </a:rPr>
              <a:t>)</a:t>
            </a:r>
          </a:p>
          <a:p>
            <a:pPr marL="0" indent="0">
              <a:buNone/>
            </a:pP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Times </a:t>
            </a:r>
            <a:r>
              <a:rPr lang="en-GB" sz="2800" dirty="0">
                <a:latin typeface="Arial" panose="020B0604020202020204" pitchFamily="34" charset="0"/>
                <a:cs typeface="Arial" panose="020B0604020202020204" pitchFamily="34" charset="0"/>
              </a:rPr>
              <a:t>Higher Education World University Rankings </a:t>
            </a:r>
            <a:r>
              <a:rPr lang="en-GB" sz="2800" dirty="0" smtClean="0">
                <a:latin typeface="Arial" panose="020B0604020202020204" pitchFamily="34" charset="0"/>
                <a:cs typeface="Arial" panose="020B0604020202020204" pitchFamily="34" charset="0"/>
              </a:rPr>
              <a:t>produced </a:t>
            </a:r>
            <a:r>
              <a:rPr lang="en-GB" sz="2800" dirty="0">
                <a:latin typeface="Arial" panose="020B0604020202020204" pitchFamily="34" charset="0"/>
                <a:cs typeface="Arial" panose="020B0604020202020204" pitchFamily="34" charset="0"/>
              </a:rPr>
              <a:t>in association </a:t>
            </a:r>
            <a:r>
              <a:rPr lang="en-GB" sz="2800" dirty="0" smtClean="0">
                <a:latin typeface="Arial" panose="020B0604020202020204" pitchFamily="34" charset="0"/>
                <a:cs typeface="Arial" panose="020B0604020202020204" pitchFamily="34" charset="0"/>
              </a:rPr>
              <a:t>with Thomson </a:t>
            </a:r>
            <a:r>
              <a:rPr lang="en-GB" sz="2800" dirty="0">
                <a:latin typeface="Arial" panose="020B0604020202020204" pitchFamily="34" charset="0"/>
                <a:cs typeface="Arial" panose="020B0604020202020204" pitchFamily="34" charset="0"/>
              </a:rPr>
              <a:t>Reuters since </a:t>
            </a:r>
            <a:r>
              <a:rPr lang="en-GB" sz="2800" dirty="0" smtClean="0">
                <a:latin typeface="Arial" panose="020B0604020202020204" pitchFamily="34" charset="0"/>
                <a:cs typeface="Arial" panose="020B0604020202020204" pitchFamily="34" charset="0"/>
              </a:rPr>
              <a:t>2010</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World </a:t>
            </a:r>
            <a:r>
              <a:rPr lang="en-GB" sz="2800" dirty="0">
                <a:latin typeface="Arial" panose="020B0604020202020204" pitchFamily="34" charset="0"/>
                <a:cs typeface="Arial" panose="020B0604020202020204" pitchFamily="34" charset="0"/>
              </a:rPr>
              <a:t>University </a:t>
            </a:r>
            <a:r>
              <a:rPr lang="en-GB" sz="2800" dirty="0" smtClean="0">
                <a:latin typeface="Arial" panose="020B0604020202020204" pitchFamily="34" charset="0"/>
                <a:cs typeface="Arial" panose="020B0604020202020204" pitchFamily="34" charset="0"/>
              </a:rPr>
              <a:t>Rankings (QS), </a:t>
            </a:r>
            <a:r>
              <a:rPr lang="en-GB" sz="2800" dirty="0">
                <a:latin typeface="Arial" panose="020B0604020202020204" pitchFamily="34" charset="0"/>
                <a:cs typeface="Arial" panose="020B0604020202020204" pitchFamily="34" charset="0"/>
              </a:rPr>
              <a:t>produced by </a:t>
            </a:r>
            <a:r>
              <a:rPr lang="en-GB" sz="2800" dirty="0" err="1">
                <a:latin typeface="Arial" panose="020B0604020202020204" pitchFamily="34" charset="0"/>
                <a:cs typeface="Arial" panose="020B0604020202020204" pitchFamily="34" charset="0"/>
              </a:rPr>
              <a:t>Quacquarelli</a:t>
            </a:r>
            <a:r>
              <a:rPr lang="en-GB" sz="2800" dirty="0">
                <a:latin typeface="Arial" panose="020B0604020202020204" pitchFamily="34" charset="0"/>
                <a:cs typeface="Arial" panose="020B0604020202020204" pitchFamily="34" charset="0"/>
              </a:rPr>
              <a:t> Symonds since </a:t>
            </a:r>
            <a:r>
              <a:rPr lang="en-GB" sz="2800" dirty="0" smtClean="0">
                <a:latin typeface="Arial" panose="020B0604020202020204" pitchFamily="34" charset="0"/>
                <a:cs typeface="Arial" panose="020B0604020202020204" pitchFamily="34" charset="0"/>
              </a:rPr>
              <a:t>2005</a:t>
            </a:r>
            <a:endParaRPr lang="en-GB"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12</a:t>
            </a:fld>
            <a:endParaRPr lang="en-US"/>
          </a:p>
        </p:txBody>
      </p:sp>
    </p:spTree>
    <p:extLst>
      <p:ext uri="{BB962C8B-B14F-4D97-AF65-F5344CB8AC3E}">
        <p14:creationId xmlns:p14="http://schemas.microsoft.com/office/powerpoint/2010/main" val="129427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69600" y="0"/>
            <a:ext cx="7117200" cy="12132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Highly Cited Researchers</a:t>
            </a:r>
          </a:p>
        </p:txBody>
      </p:sp>
      <p:graphicFrame>
        <p:nvGraphicFramePr>
          <p:cNvPr id="2" name="Table 1"/>
          <p:cNvGraphicFramePr>
            <a:graphicFrameLocks noGrp="1"/>
          </p:cNvGraphicFramePr>
          <p:nvPr>
            <p:extLst>
              <p:ext uri="{D42A27DB-BD31-4B8C-83A1-F6EECF244321}">
                <p14:modId xmlns:p14="http://schemas.microsoft.com/office/powerpoint/2010/main" val="200928387"/>
              </p:ext>
            </p:extLst>
          </p:nvPr>
        </p:nvGraphicFramePr>
        <p:xfrm>
          <a:off x="1524000" y="1397000"/>
          <a:ext cx="6096000" cy="5303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kern="1200" baseline="0" dirty="0" smtClean="0">
                          <a:solidFill>
                            <a:schemeClr val="lt1"/>
                          </a:solidFill>
                          <a:latin typeface="+mn-lt"/>
                          <a:ea typeface="+mn-ea"/>
                          <a:cs typeface="+mn-cs"/>
                        </a:rPr>
                        <a:t>Institution </a:t>
                      </a:r>
                      <a:r>
                        <a:rPr lang="en-GB" sz="1800" b="0" i="0" u="none" strike="noStrike" kern="1200" baseline="0" dirty="0" smtClean="0">
                          <a:solidFill>
                            <a:schemeClr val="lt1"/>
                          </a:solidFill>
                          <a:latin typeface="+mn-lt"/>
                          <a:ea typeface="+mn-ea"/>
                          <a:cs typeface="+mn-cs"/>
                        </a:rPr>
                        <a:t>		</a:t>
                      </a:r>
                    </a:p>
                    <a:p>
                      <a:endParaRPr lang="en-GB" dirty="0"/>
                    </a:p>
                  </a:txBody>
                  <a:tcPr/>
                </a:tc>
                <a:tc>
                  <a:txBody>
                    <a:bodyPr/>
                    <a:lstStyle/>
                    <a:p>
                      <a:r>
                        <a:rPr lang="en-GB" sz="1800" b="1" i="0" u="none" strike="noStrike" kern="1200" baseline="0" dirty="0" smtClean="0">
                          <a:solidFill>
                            <a:schemeClr val="lt1"/>
                          </a:solidFill>
                          <a:latin typeface="+mn-lt"/>
                          <a:ea typeface="+mn-ea"/>
                          <a:cs typeface="+mn-cs"/>
                        </a:rPr>
                        <a:t>No of Researchers </a:t>
                      </a:r>
                      <a:endParaRPr lang="en-GB" dirty="0"/>
                    </a:p>
                  </a:txBody>
                  <a:tcPr/>
                </a:tc>
                <a:tc>
                  <a:txBody>
                    <a:bodyPr/>
                    <a:lstStyle/>
                    <a:p>
                      <a:r>
                        <a:rPr lang="en-GB" sz="1800" b="1" i="0" u="none" strike="noStrike" kern="1200" baseline="0" dirty="0" smtClean="0">
                          <a:solidFill>
                            <a:schemeClr val="lt1"/>
                          </a:solidFill>
                          <a:latin typeface="+mn-lt"/>
                          <a:ea typeface="+mn-ea"/>
                          <a:cs typeface="+mn-cs"/>
                        </a:rPr>
                        <a:t>No of subject areas </a:t>
                      </a:r>
                      <a:r>
                        <a:rPr lang="en-GB" sz="1800" b="0" i="0" u="none" strike="noStrike" kern="1200" baseline="0" dirty="0" smtClean="0">
                          <a:solidFill>
                            <a:schemeClr val="lt1"/>
                          </a:solidFill>
                          <a:latin typeface="+mn-lt"/>
                          <a:ea typeface="+mn-ea"/>
                          <a:cs typeface="+mn-cs"/>
                        </a:rPr>
                        <a:t>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Manchester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8</a:t>
                      </a:r>
                      <a:endParaRPr lang="en-GB" dirty="0"/>
                    </a:p>
                  </a:txBody>
                  <a:tcPr/>
                </a:tc>
                <a:tc>
                  <a:txBody>
                    <a:bodyPr/>
                    <a:lstStyle/>
                    <a:p>
                      <a:r>
                        <a:rPr lang="en-GB" sz="1800" b="0" i="0" u="none" strike="noStrike" kern="1200" baseline="0" dirty="0" smtClean="0">
                          <a:solidFill>
                            <a:schemeClr val="dk1"/>
                          </a:solidFill>
                          <a:latin typeface="+mn-lt"/>
                          <a:ea typeface="+mn-ea"/>
                          <a:cs typeface="+mn-cs"/>
                        </a:rPr>
                        <a:t>7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Cambridge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21 </a:t>
                      </a:r>
                      <a:endParaRPr lang="en-GB" dirty="0"/>
                    </a:p>
                  </a:txBody>
                  <a:tcPr/>
                </a:tc>
                <a:tc>
                  <a:txBody>
                    <a:bodyPr/>
                    <a:lstStyle/>
                    <a:p>
                      <a:r>
                        <a:rPr lang="en-GB" sz="1800" b="0" i="0" u="none" strike="noStrike" kern="1200" baseline="0" dirty="0" smtClean="0">
                          <a:solidFill>
                            <a:schemeClr val="dk1"/>
                          </a:solidFill>
                          <a:latin typeface="+mn-lt"/>
                          <a:ea typeface="+mn-ea"/>
                          <a:cs typeface="+mn-cs"/>
                        </a:rPr>
                        <a:t>9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Edinburgh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7 </a:t>
                      </a:r>
                      <a:endParaRPr lang="en-GB" dirty="0"/>
                    </a:p>
                  </a:txBody>
                  <a:tcPr/>
                </a:tc>
                <a:tc>
                  <a:txBody>
                    <a:bodyPr/>
                    <a:lstStyle/>
                    <a:p>
                      <a:r>
                        <a:rPr lang="en-GB" sz="1800" b="0" i="0" u="none" strike="noStrike" kern="1200" baseline="0" dirty="0" smtClean="0">
                          <a:solidFill>
                            <a:schemeClr val="dk1"/>
                          </a:solidFill>
                          <a:latin typeface="+mn-lt"/>
                          <a:ea typeface="+mn-ea"/>
                          <a:cs typeface="+mn-cs"/>
                        </a:rPr>
                        <a:t>6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Imperial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19 </a:t>
                      </a:r>
                      <a:endParaRPr lang="en-GB" dirty="0"/>
                    </a:p>
                  </a:txBody>
                  <a:tcPr/>
                </a:tc>
                <a:tc>
                  <a:txBody>
                    <a:bodyPr/>
                    <a:lstStyle/>
                    <a:p>
                      <a:r>
                        <a:rPr lang="en-GB" sz="1800" b="0" i="0" u="none" strike="noStrike" kern="1200" baseline="0" dirty="0" smtClean="0">
                          <a:solidFill>
                            <a:schemeClr val="dk1"/>
                          </a:solidFill>
                          <a:latin typeface="+mn-lt"/>
                          <a:ea typeface="+mn-ea"/>
                          <a:cs typeface="+mn-cs"/>
                        </a:rPr>
                        <a:t>10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Oxford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30 </a:t>
                      </a:r>
                      <a:endParaRPr lang="en-GB" dirty="0"/>
                    </a:p>
                  </a:txBody>
                  <a:tcPr/>
                </a:tc>
                <a:tc>
                  <a:txBody>
                    <a:bodyPr/>
                    <a:lstStyle/>
                    <a:p>
                      <a:r>
                        <a:rPr lang="en-GB" sz="1800" b="0" i="0" u="none" strike="noStrike" kern="1200" baseline="0" dirty="0" smtClean="0">
                          <a:solidFill>
                            <a:schemeClr val="dk1"/>
                          </a:solidFill>
                          <a:latin typeface="+mn-lt"/>
                          <a:ea typeface="+mn-ea"/>
                          <a:cs typeface="+mn-cs"/>
                        </a:rPr>
                        <a:t>13 </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UCL 			</a:t>
                      </a:r>
                    </a:p>
                    <a:p>
                      <a:endParaRPr lang="en-GB" dirty="0"/>
                    </a:p>
                  </a:txBody>
                  <a:tcPr/>
                </a:tc>
                <a:tc>
                  <a:txBody>
                    <a:bodyPr/>
                    <a:lstStyle/>
                    <a:p>
                      <a:r>
                        <a:rPr lang="en-GB" sz="1800" b="0" i="0" u="none" strike="noStrike" kern="1200" baseline="0" dirty="0" smtClean="0">
                          <a:solidFill>
                            <a:schemeClr val="dk1"/>
                          </a:solidFill>
                          <a:latin typeface="+mn-lt"/>
                          <a:ea typeface="+mn-ea"/>
                          <a:cs typeface="+mn-cs"/>
                        </a:rPr>
                        <a:t>12 </a:t>
                      </a:r>
                      <a:endParaRPr lang="en-GB" dirty="0"/>
                    </a:p>
                  </a:txBody>
                  <a:tcPr/>
                </a:tc>
                <a:tc>
                  <a:txBody>
                    <a:bodyPr/>
                    <a:lstStyle/>
                    <a:p>
                      <a:r>
                        <a:rPr lang="en-GB" sz="1800" b="0" i="0" u="none" strike="noStrike" kern="1200" baseline="0" dirty="0" smtClean="0">
                          <a:solidFill>
                            <a:schemeClr val="dk1"/>
                          </a:solidFill>
                          <a:latin typeface="+mn-lt"/>
                          <a:ea typeface="+mn-ea"/>
                          <a:cs typeface="+mn-cs"/>
                        </a:rPr>
                        <a:t>6 </a:t>
                      </a:r>
                      <a:endParaRPr lang="en-GB" dirty="0"/>
                    </a:p>
                  </a:txBody>
                  <a:tcPr/>
                </a:tc>
              </a:tr>
            </a:tbl>
          </a:graphicData>
        </a:graphic>
      </p:graphicFrame>
    </p:spTree>
    <p:extLst>
      <p:ext uri="{BB962C8B-B14F-4D97-AF65-F5344CB8AC3E}">
        <p14:creationId xmlns:p14="http://schemas.microsoft.com/office/powerpoint/2010/main" val="4121509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many others…</a:t>
            </a:r>
            <a:endParaRPr lang="en-GB" dirty="0"/>
          </a:p>
        </p:txBody>
      </p:sp>
      <p:sp>
        <p:nvSpPr>
          <p:cNvPr id="3" name="Content Placeholder 2"/>
          <p:cNvSpPr>
            <a:spLocks noGrp="1"/>
          </p:cNvSpPr>
          <p:nvPr>
            <p:ph idx="1"/>
          </p:nvPr>
        </p:nvSpPr>
        <p:spPr/>
        <p:txBody>
          <a:bodyPr/>
          <a:lstStyle/>
          <a:p>
            <a:r>
              <a:rPr lang="en-GB" sz="2600" dirty="0">
                <a:latin typeface="Arial" panose="020B0604020202020204" pitchFamily="34" charset="0"/>
                <a:cs typeface="Arial" panose="020B0604020202020204" pitchFamily="34" charset="0"/>
              </a:rPr>
              <a:t>Performance Ranking of Scientific Papers for World </a:t>
            </a:r>
            <a:r>
              <a:rPr lang="en-GB" sz="2600" dirty="0" smtClean="0">
                <a:latin typeface="Arial" panose="020B0604020202020204" pitchFamily="34" charset="0"/>
                <a:cs typeface="Arial" panose="020B0604020202020204" pitchFamily="34" charset="0"/>
              </a:rPr>
              <a:t>Universities</a:t>
            </a:r>
          </a:p>
          <a:p>
            <a:r>
              <a:rPr lang="en-GB" sz="2600" dirty="0">
                <a:latin typeface="Arial" panose="020B0604020202020204" pitchFamily="34" charset="0"/>
                <a:cs typeface="Arial" panose="020B0604020202020204" pitchFamily="34" charset="0"/>
              </a:rPr>
              <a:t>Research Performance Index (RPI</a:t>
            </a:r>
            <a:r>
              <a:rPr lang="en-GB" sz="2600" dirty="0" smtClean="0">
                <a:latin typeface="Arial" panose="020B0604020202020204" pitchFamily="34" charset="0"/>
                <a:cs typeface="Arial" panose="020B0604020202020204" pitchFamily="34" charset="0"/>
              </a:rPr>
              <a:t>)</a:t>
            </a:r>
          </a:p>
          <a:p>
            <a:r>
              <a:rPr lang="en-GB" sz="2600" dirty="0">
                <a:latin typeface="Arial" panose="020B0604020202020204" pitchFamily="34" charset="0"/>
                <a:cs typeface="Arial" panose="020B0604020202020204" pitchFamily="34" charset="0"/>
              </a:rPr>
              <a:t>Global Universities Ranking (GUR</a:t>
            </a:r>
            <a:r>
              <a:rPr lang="en-GB" sz="2600" dirty="0" smtClean="0">
                <a:latin typeface="Arial" panose="020B0604020202020204" pitchFamily="34" charset="0"/>
                <a:cs typeface="Arial" panose="020B0604020202020204" pitchFamily="34" charset="0"/>
              </a:rPr>
              <a:t>)</a:t>
            </a:r>
          </a:p>
          <a:p>
            <a:r>
              <a:rPr lang="en-GB" sz="2600" dirty="0">
                <a:latin typeface="Arial" panose="020B0604020202020204" pitchFamily="34" charset="0"/>
                <a:cs typeface="Arial" panose="020B0604020202020204" pitchFamily="34" charset="0"/>
              </a:rPr>
              <a:t>Leiden </a:t>
            </a:r>
            <a:r>
              <a:rPr lang="en-GB" sz="2600" dirty="0" smtClean="0">
                <a:latin typeface="Arial" panose="020B0604020202020204" pitchFamily="34" charset="0"/>
                <a:cs typeface="Arial" panose="020B0604020202020204" pitchFamily="34" charset="0"/>
              </a:rPr>
              <a:t>Ranking</a:t>
            </a:r>
          </a:p>
          <a:p>
            <a:r>
              <a:rPr lang="en-GB" sz="2600" dirty="0" err="1">
                <a:latin typeface="Arial" panose="020B0604020202020204" pitchFamily="34" charset="0"/>
                <a:cs typeface="Arial" panose="020B0604020202020204" pitchFamily="34" charset="0"/>
              </a:rPr>
              <a:t>SCImago</a:t>
            </a:r>
            <a:r>
              <a:rPr lang="en-GB" sz="2600" dirty="0">
                <a:latin typeface="Arial" panose="020B0604020202020204" pitchFamily="34" charset="0"/>
                <a:cs typeface="Arial" panose="020B0604020202020204" pitchFamily="34" charset="0"/>
              </a:rPr>
              <a:t> Institutions Rankings (SIR</a:t>
            </a:r>
            <a:r>
              <a:rPr lang="en-GB" sz="2600" dirty="0" smtClean="0">
                <a:latin typeface="Arial" panose="020B0604020202020204" pitchFamily="34" charset="0"/>
                <a:cs typeface="Arial" panose="020B0604020202020204" pitchFamily="34" charset="0"/>
              </a:rPr>
              <a:t>)</a:t>
            </a:r>
          </a:p>
          <a:p>
            <a:r>
              <a:rPr lang="en-GB" sz="2600" dirty="0">
                <a:latin typeface="Arial" panose="020B0604020202020204" pitchFamily="34" charset="0"/>
                <a:cs typeface="Arial" panose="020B0604020202020204" pitchFamily="34" charset="0"/>
              </a:rPr>
              <a:t>Professional Ranking of World </a:t>
            </a:r>
            <a:r>
              <a:rPr lang="en-GB" sz="2600" dirty="0" smtClean="0">
                <a:latin typeface="Arial" panose="020B0604020202020204" pitchFamily="34" charset="0"/>
                <a:cs typeface="Arial" panose="020B0604020202020204" pitchFamily="34" charset="0"/>
              </a:rPr>
              <a:t>Universities</a:t>
            </a:r>
          </a:p>
          <a:p>
            <a:r>
              <a:rPr lang="en-GB" sz="2600" dirty="0">
                <a:latin typeface="Arial" panose="020B0604020202020204" pitchFamily="34" charset="0"/>
                <a:cs typeface="Arial" panose="020B0604020202020204" pitchFamily="34" charset="0"/>
              </a:rPr>
              <a:t>Webometrics Ranking of World </a:t>
            </a:r>
            <a:r>
              <a:rPr lang="en-GB" sz="2600" dirty="0" smtClean="0">
                <a:latin typeface="Arial" panose="020B0604020202020204" pitchFamily="34" charset="0"/>
                <a:cs typeface="Arial" panose="020B0604020202020204" pitchFamily="34" charset="0"/>
              </a:rPr>
              <a:t>Universities</a:t>
            </a:r>
          </a:p>
          <a:p>
            <a:r>
              <a:rPr lang="en-GB" sz="2600" dirty="0">
                <a:latin typeface="Arial" panose="020B0604020202020204" pitchFamily="34" charset="0"/>
                <a:cs typeface="Arial" panose="020B0604020202020204" pitchFamily="34" charset="0"/>
              </a:rPr>
              <a:t>U‐</a:t>
            </a:r>
            <a:r>
              <a:rPr lang="en-GB" sz="2600" dirty="0" err="1">
                <a:latin typeface="Arial" panose="020B0604020202020204" pitchFamily="34" charset="0"/>
                <a:cs typeface="Arial" panose="020B0604020202020204" pitchFamily="34" charset="0"/>
              </a:rPr>
              <a:t>Multirank</a:t>
            </a:r>
            <a:endParaRPr lang="en-GB"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14</a:t>
            </a:fld>
            <a:endParaRPr lang="en-US"/>
          </a:p>
        </p:txBody>
      </p:sp>
    </p:spTree>
    <p:extLst>
      <p:ext uri="{BB962C8B-B14F-4D97-AF65-F5344CB8AC3E}">
        <p14:creationId xmlns:p14="http://schemas.microsoft.com/office/powerpoint/2010/main" val="103667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15</a:t>
            </a:fld>
            <a:endParaRPr lang="en-US"/>
          </a:p>
        </p:txBody>
      </p:sp>
      <p:pic>
        <p:nvPicPr>
          <p:cNvPr id="1075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5396" y="-1"/>
            <a:ext cx="4872252" cy="143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10" y="1433014"/>
            <a:ext cx="4362450" cy="6076950"/>
          </a:xfrm>
          <a:prstGeom prst="rect">
            <a:avLst/>
          </a:prstGeom>
        </p:spPr>
      </p:pic>
      <p:sp>
        <p:nvSpPr>
          <p:cNvPr id="9" name="Oval 8"/>
          <p:cNvSpPr/>
          <p:nvPr/>
        </p:nvSpPr>
        <p:spPr>
          <a:xfrm>
            <a:off x="141310" y="4337499"/>
            <a:ext cx="3330054" cy="267979"/>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01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540" y="1354539"/>
            <a:ext cx="3443859" cy="5468112"/>
          </a:xfrm>
        </p:spPr>
      </p:pic>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16</a:t>
            </a:fld>
            <a:endParaRPr lang="en-US"/>
          </a:p>
        </p:txBody>
      </p:sp>
      <p:pic>
        <p:nvPicPr>
          <p:cNvPr id="108546" name="Picture 2" descr="http://www.timeshighereducation.co.uk/Pictures/web/a/x/h/claim-the-world-university-rankings-2014-2015-suppl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55563"/>
            <a:ext cx="5810250" cy="126682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71540" y="3382156"/>
            <a:ext cx="3330054" cy="267979"/>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561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42" y="1491016"/>
            <a:ext cx="4988624" cy="5152454"/>
          </a:xfrm>
        </p:spPr>
      </p:pic>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17</a:t>
            </a:fld>
            <a:endParaRPr lang="en-US"/>
          </a:p>
        </p:txBody>
      </p:sp>
      <p:pic>
        <p:nvPicPr>
          <p:cNvPr id="109570" name="Picture 2" descr="http://www.qsnews2wow-u.com/latest/wp-content/uploads/2013/10/WURartworkwo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182" y="0"/>
            <a:ext cx="3873818" cy="276301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49462" y="2173685"/>
            <a:ext cx="3499707" cy="373468"/>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2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Limitations</a:t>
            </a:r>
            <a:endParaRPr lang="en-GB" dirty="0"/>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Data</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Indicators</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Aggregation</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Governance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18</a:t>
            </a:fld>
            <a:endParaRPr lang="en-US"/>
          </a:p>
        </p:txBody>
      </p:sp>
    </p:spTree>
    <p:extLst>
      <p:ext uri="{BB962C8B-B14F-4D97-AF65-F5344CB8AC3E}">
        <p14:creationId xmlns:p14="http://schemas.microsoft.com/office/powerpoint/2010/main" val="185912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69600" y="0"/>
            <a:ext cx="7117200" cy="1211263"/>
          </a:xfrm>
        </p:spPr>
        <p:txBody>
          <a:bodyPr/>
          <a:lstStyle/>
          <a:p>
            <a:pPr eaLnBrk="1" hangingPunct="1"/>
            <a:r>
              <a:rPr lang="en-GB" altLang="en-US" sz="3200" dirty="0" smtClean="0"/>
              <a:t>National Rankings: UK REF 2014</a:t>
            </a:r>
          </a:p>
        </p:txBody>
      </p:sp>
      <p:sp>
        <p:nvSpPr>
          <p:cNvPr id="13315" name="Rectangle 3"/>
          <p:cNvSpPr>
            <a:spLocks noGrp="1" noChangeArrowheads="1"/>
          </p:cNvSpPr>
          <p:nvPr>
            <p:ph type="body" idx="1"/>
          </p:nvPr>
        </p:nvSpPr>
        <p:spPr/>
        <p:txBody>
          <a:bodyPr/>
          <a:lstStyle/>
          <a:p>
            <a:pPr eaLnBrk="1" hangingPunct="1">
              <a:lnSpc>
                <a:spcPct val="90000"/>
              </a:lnSpc>
            </a:pPr>
            <a:r>
              <a:rPr lang="en-GB" altLang="en-US" sz="2400" dirty="0"/>
              <a:t>Means of allocating university grant for </a:t>
            </a:r>
            <a:r>
              <a:rPr lang="en-GB" altLang="en-US" sz="2400" dirty="0" smtClean="0"/>
              <a:t>research</a:t>
            </a:r>
            <a:endParaRPr lang="en-GB" altLang="en-US" sz="2400" dirty="0"/>
          </a:p>
          <a:p>
            <a:pPr eaLnBrk="1" hangingPunct="1">
              <a:lnSpc>
                <a:spcPct val="90000"/>
              </a:lnSpc>
            </a:pPr>
            <a:r>
              <a:rPr lang="en-GB" altLang="en-US" sz="2400" dirty="0" smtClean="0"/>
              <a:t>Peer assessment of the quality of UK research</a:t>
            </a:r>
          </a:p>
          <a:p>
            <a:pPr eaLnBrk="1" hangingPunct="1">
              <a:lnSpc>
                <a:spcPct val="90000"/>
              </a:lnSpc>
            </a:pPr>
            <a:r>
              <a:rPr lang="en-GB" altLang="en-US" sz="2400" dirty="0" smtClean="0"/>
              <a:t>36 panels, 190,000 outputs, 7,000 impact cases, 52,000 faculty, 154 institutions…</a:t>
            </a:r>
          </a:p>
          <a:p>
            <a:pPr eaLnBrk="1" hangingPunct="1">
              <a:lnSpc>
                <a:spcPct val="90000"/>
              </a:lnSpc>
            </a:pPr>
            <a:r>
              <a:rPr lang="en-GB" altLang="en-US" sz="2400" dirty="0" smtClean="0"/>
              <a:t>Assessment based on quantitative indicators, including </a:t>
            </a:r>
            <a:r>
              <a:rPr lang="en-GB" altLang="en-US" sz="2400" dirty="0" err="1" smtClean="0"/>
              <a:t>bibliometrics</a:t>
            </a:r>
            <a:r>
              <a:rPr lang="en-GB" altLang="en-US" sz="2400" dirty="0" smtClean="0"/>
              <a:t>, and light-touch </a:t>
            </a:r>
            <a:r>
              <a:rPr lang="en-GB" altLang="en-US" sz="2400" smtClean="0"/>
              <a:t>expert review</a:t>
            </a:r>
          </a:p>
          <a:p>
            <a:pPr eaLnBrk="1" hangingPunct="1">
              <a:lnSpc>
                <a:spcPct val="90000"/>
              </a:lnSpc>
            </a:pPr>
            <a:endParaRPr lang="en-GB" altLang="en-US" sz="2400" dirty="0" smtClean="0"/>
          </a:p>
          <a:p>
            <a:pPr eaLnBrk="1" hangingPunct="1">
              <a:lnSpc>
                <a:spcPct val="90000"/>
              </a:lnSpc>
            </a:pPr>
            <a:r>
              <a:rPr lang="en-GB" altLang="en-US" sz="2400" dirty="0" smtClean="0"/>
              <a:t>3 elements of a “quality profile”:</a:t>
            </a:r>
            <a:endParaRPr lang="en-GB" altLang="en-US" sz="2400" dirty="0"/>
          </a:p>
          <a:p>
            <a:pPr lvl="1" eaLnBrk="1" hangingPunct="1">
              <a:lnSpc>
                <a:spcPct val="90000"/>
              </a:lnSpc>
            </a:pPr>
            <a:r>
              <a:rPr lang="en-GB" altLang="en-US" sz="2000" dirty="0"/>
              <a:t>Research </a:t>
            </a:r>
            <a:r>
              <a:rPr lang="en-GB" altLang="en-US" sz="2000" dirty="0" smtClean="0"/>
              <a:t>outputs (65%) </a:t>
            </a:r>
          </a:p>
          <a:p>
            <a:pPr lvl="1" eaLnBrk="1" hangingPunct="1">
              <a:lnSpc>
                <a:spcPct val="90000"/>
              </a:lnSpc>
            </a:pPr>
            <a:r>
              <a:rPr lang="en-GB" altLang="en-US" sz="2000" dirty="0" smtClean="0"/>
              <a:t>Impact indicators (20%) </a:t>
            </a:r>
          </a:p>
          <a:p>
            <a:pPr lvl="1" eaLnBrk="1" hangingPunct="1">
              <a:lnSpc>
                <a:spcPct val="90000"/>
              </a:lnSpc>
            </a:pPr>
            <a:r>
              <a:rPr lang="en-GB" altLang="en-US" sz="2000" dirty="0" smtClean="0"/>
              <a:t>Research </a:t>
            </a:r>
            <a:r>
              <a:rPr lang="en-GB" altLang="en-US" sz="2000" dirty="0"/>
              <a:t>environment (15</a:t>
            </a:r>
            <a:r>
              <a:rPr lang="en-GB" altLang="en-US" sz="2000" dirty="0" smtClean="0"/>
              <a:t>%)</a:t>
            </a:r>
            <a:endParaRPr lang="en-GB" altLang="en-US" sz="2400" dirty="0" smtClean="0"/>
          </a:p>
        </p:txBody>
      </p:sp>
    </p:spTree>
    <p:extLst>
      <p:ext uri="{BB962C8B-B14F-4D97-AF65-F5344CB8AC3E}">
        <p14:creationId xmlns:p14="http://schemas.microsoft.com/office/powerpoint/2010/main" val="388826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7073" y="-27384"/>
            <a:ext cx="4273079" cy="830997"/>
          </a:xfrm>
          <a:prstGeom prst="rect">
            <a:avLst/>
          </a:prstGeom>
          <a:noFill/>
        </p:spPr>
        <p:txBody>
          <a:bodyPr wrap="square" rtlCol="0">
            <a:spAutoFit/>
          </a:bodyPr>
          <a:lstStyle/>
          <a:p>
            <a:r>
              <a:rPr lang="en-GB" sz="4800" dirty="0" smtClean="0"/>
              <a:t>Britain’s 2</a:t>
            </a:r>
            <a:r>
              <a:rPr lang="en-GB" sz="4800" baseline="30000" dirty="0" smtClean="0"/>
              <a:t>nd</a:t>
            </a:r>
            <a:r>
              <a:rPr lang="en-GB" sz="4800" dirty="0" smtClean="0"/>
              <a:t> City</a:t>
            </a:r>
          </a:p>
        </p:txBody>
      </p:sp>
      <p:pic>
        <p:nvPicPr>
          <p:cNvPr id="1026" name="Picture 2" descr="http://4.bp.blogspot.com/-YOSYAvYNLH4/Tn32oj1idII/AAAAAAAAAIY/_6ww4B6Jopw/s1600/madches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332" y="4869592"/>
            <a:ext cx="3645140" cy="15841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9512" y="4915034"/>
            <a:ext cx="2160240" cy="1754326"/>
          </a:xfrm>
          <a:prstGeom prst="rect">
            <a:avLst/>
          </a:prstGeom>
          <a:noFill/>
        </p:spPr>
        <p:txBody>
          <a:bodyPr wrap="square" rtlCol="0">
            <a:spAutoFit/>
          </a:bodyPr>
          <a:lstStyle/>
          <a:p>
            <a:r>
              <a:rPr lang="en-GB" b="1" dirty="0" smtClean="0"/>
              <a:t>Home of culture</a:t>
            </a:r>
          </a:p>
          <a:p>
            <a:r>
              <a:rPr lang="en-GB" dirty="0" smtClean="0"/>
              <a:t>Manchester music</a:t>
            </a:r>
          </a:p>
          <a:p>
            <a:r>
              <a:rPr lang="en-GB" dirty="0" smtClean="0"/>
              <a:t>Football</a:t>
            </a:r>
          </a:p>
          <a:p>
            <a:r>
              <a:rPr lang="en-GB" dirty="0" smtClean="0"/>
              <a:t>Halle Orchestra</a:t>
            </a:r>
          </a:p>
          <a:p>
            <a:r>
              <a:rPr lang="en-GB" dirty="0" smtClean="0"/>
              <a:t>International Festival</a:t>
            </a:r>
          </a:p>
          <a:p>
            <a:r>
              <a:rPr lang="en-GB" dirty="0" smtClean="0"/>
              <a:t>Media City</a:t>
            </a:r>
            <a:endParaRPr lang="en-GB" dirty="0"/>
          </a:p>
        </p:txBody>
      </p:sp>
      <p:sp>
        <p:nvSpPr>
          <p:cNvPr id="22" name="TextBox 21"/>
          <p:cNvSpPr txBox="1"/>
          <p:nvPr/>
        </p:nvSpPr>
        <p:spPr>
          <a:xfrm>
            <a:off x="120358" y="3103800"/>
            <a:ext cx="5027706" cy="1477328"/>
          </a:xfrm>
          <a:prstGeom prst="rect">
            <a:avLst/>
          </a:prstGeom>
          <a:noFill/>
        </p:spPr>
        <p:txBody>
          <a:bodyPr wrap="square" rtlCol="0">
            <a:spAutoFit/>
          </a:bodyPr>
          <a:lstStyle/>
          <a:p>
            <a:r>
              <a:rPr lang="en-GB" b="1" dirty="0"/>
              <a:t>Cradle of </a:t>
            </a:r>
            <a:r>
              <a:rPr lang="en-GB" b="1" dirty="0" smtClean="0"/>
              <a:t>innovation</a:t>
            </a:r>
          </a:p>
          <a:p>
            <a:r>
              <a:rPr lang="en-GB" dirty="0" smtClean="0"/>
              <a:t>World’s first computer</a:t>
            </a:r>
          </a:p>
          <a:p>
            <a:r>
              <a:rPr lang="en-GB" dirty="0" smtClean="0"/>
              <a:t>Splitting the atom</a:t>
            </a:r>
          </a:p>
          <a:p>
            <a:r>
              <a:rPr lang="en-GB" dirty="0" smtClean="0"/>
              <a:t>Home of Graphene</a:t>
            </a:r>
          </a:p>
          <a:p>
            <a:r>
              <a:rPr lang="en-GB" dirty="0"/>
              <a:t>T</a:t>
            </a:r>
            <a:r>
              <a:rPr lang="en-GB" dirty="0" smtClean="0"/>
              <a:t>he largest student populations in Europe</a:t>
            </a:r>
            <a:endParaRPr lang="en-GB" dirty="0"/>
          </a:p>
        </p:txBody>
      </p:sp>
      <p:sp>
        <p:nvSpPr>
          <p:cNvPr id="11" name="TextBox 10"/>
          <p:cNvSpPr txBox="1"/>
          <p:nvPr/>
        </p:nvSpPr>
        <p:spPr>
          <a:xfrm>
            <a:off x="107504" y="1340768"/>
            <a:ext cx="3682614" cy="2031325"/>
          </a:xfrm>
          <a:prstGeom prst="rect">
            <a:avLst/>
          </a:prstGeom>
          <a:noFill/>
        </p:spPr>
        <p:txBody>
          <a:bodyPr wrap="square" rtlCol="0">
            <a:spAutoFit/>
          </a:bodyPr>
          <a:lstStyle/>
          <a:p>
            <a:r>
              <a:rPr lang="en-GB" b="1" dirty="0"/>
              <a:t>Born </a:t>
            </a:r>
            <a:r>
              <a:rPr lang="en-GB" b="1" dirty="0" smtClean="0"/>
              <a:t>of </a:t>
            </a:r>
            <a:r>
              <a:rPr lang="en-GB" b="1" dirty="0"/>
              <a:t>the industrial </a:t>
            </a:r>
            <a:r>
              <a:rPr lang="en-GB" b="1" dirty="0" smtClean="0"/>
              <a:t>revolution</a:t>
            </a:r>
          </a:p>
          <a:p>
            <a:r>
              <a:rPr lang="en-GB" dirty="0" smtClean="0"/>
              <a:t>World’s first industrial city</a:t>
            </a:r>
          </a:p>
          <a:p>
            <a:r>
              <a:rPr lang="en-GB" dirty="0" err="1" smtClean="0"/>
              <a:t>Cottonopolis</a:t>
            </a:r>
            <a:endParaRPr lang="en-GB" dirty="0" smtClean="0"/>
          </a:p>
          <a:p>
            <a:r>
              <a:rPr lang="en-GB" dirty="0" smtClean="0"/>
              <a:t>World’s first industrial estate</a:t>
            </a:r>
          </a:p>
          <a:p>
            <a:r>
              <a:rPr lang="en-GB" dirty="0" smtClean="0"/>
              <a:t>Britain’s first canal</a:t>
            </a:r>
          </a:p>
          <a:p>
            <a:endParaRPr lang="en-GB" dirty="0" smtClean="0"/>
          </a:p>
          <a:p>
            <a:endParaRPr lang="en-GB" dirty="0"/>
          </a:p>
        </p:txBody>
      </p:sp>
      <p:pic>
        <p:nvPicPr>
          <p:cNvPr id="1030" name="Picture 6" descr="http://www.coebp.ls.manchester.ac.uk/images/coebp/british_isles_manches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400" y="-904606"/>
            <a:ext cx="5049152" cy="613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2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Definitions of quality levels</a:t>
            </a:r>
          </a:p>
        </p:txBody>
      </p:sp>
      <p:sp>
        <p:nvSpPr>
          <p:cNvPr id="16387" name="Rectangle 3"/>
          <p:cNvSpPr>
            <a:spLocks noGrp="1" noChangeArrowheads="1"/>
          </p:cNvSpPr>
          <p:nvPr>
            <p:ph type="body" idx="1"/>
          </p:nvPr>
        </p:nvSpPr>
        <p:spPr/>
        <p:txBody>
          <a:bodyPr/>
          <a:lstStyle/>
          <a:p>
            <a:pPr eaLnBrk="1" hangingPunct="1">
              <a:lnSpc>
                <a:spcPct val="80000"/>
              </a:lnSpc>
            </a:pPr>
            <a:r>
              <a:rPr lang="en-GB" altLang="en-US" sz="2000" smtClean="0"/>
              <a:t>Four star </a:t>
            </a:r>
          </a:p>
          <a:p>
            <a:pPr lvl="1" eaLnBrk="1" hangingPunct="1">
              <a:lnSpc>
                <a:spcPct val="80000"/>
              </a:lnSpc>
            </a:pPr>
            <a:r>
              <a:rPr lang="en-GB" altLang="en-US" sz="1800" smtClean="0"/>
              <a:t>Quality that is world-leading in terms of originality, significance and rigour.</a:t>
            </a:r>
          </a:p>
          <a:p>
            <a:pPr eaLnBrk="1" hangingPunct="1">
              <a:lnSpc>
                <a:spcPct val="80000"/>
              </a:lnSpc>
            </a:pPr>
            <a:r>
              <a:rPr lang="en-GB" altLang="en-US" sz="2000" smtClean="0"/>
              <a:t>Three star </a:t>
            </a:r>
          </a:p>
          <a:p>
            <a:pPr lvl="1" eaLnBrk="1" hangingPunct="1">
              <a:lnSpc>
                <a:spcPct val="80000"/>
              </a:lnSpc>
            </a:pPr>
            <a:r>
              <a:rPr lang="en-GB" altLang="en-US" sz="1800" smtClean="0"/>
              <a:t>Quality that is internationally excellent in terms of originality, significance and rigour but which nonetheless falls short of the highest standards of excellence.</a:t>
            </a:r>
          </a:p>
          <a:p>
            <a:pPr eaLnBrk="1" hangingPunct="1">
              <a:lnSpc>
                <a:spcPct val="80000"/>
              </a:lnSpc>
            </a:pPr>
            <a:r>
              <a:rPr lang="en-GB" altLang="en-US" sz="2000" smtClean="0"/>
              <a:t>Two star </a:t>
            </a:r>
          </a:p>
          <a:p>
            <a:pPr lvl="1" eaLnBrk="1" hangingPunct="1">
              <a:lnSpc>
                <a:spcPct val="80000"/>
              </a:lnSpc>
            </a:pPr>
            <a:r>
              <a:rPr lang="en-GB" altLang="en-US" sz="1800" smtClean="0"/>
              <a:t>Quality that is recognised internationally in terms of originality, significance and rigour.</a:t>
            </a:r>
          </a:p>
          <a:p>
            <a:pPr eaLnBrk="1" hangingPunct="1">
              <a:lnSpc>
                <a:spcPct val="80000"/>
              </a:lnSpc>
            </a:pPr>
            <a:r>
              <a:rPr lang="en-GB" altLang="en-US" sz="2000" smtClean="0"/>
              <a:t>One star </a:t>
            </a:r>
          </a:p>
          <a:p>
            <a:pPr lvl="1" eaLnBrk="1" hangingPunct="1">
              <a:lnSpc>
                <a:spcPct val="80000"/>
              </a:lnSpc>
            </a:pPr>
            <a:r>
              <a:rPr lang="en-GB" altLang="en-US" sz="1800" smtClean="0"/>
              <a:t>Quality that is recognised nationally in terms of originality, significance and rigour.</a:t>
            </a:r>
          </a:p>
          <a:p>
            <a:pPr eaLnBrk="1" hangingPunct="1">
              <a:lnSpc>
                <a:spcPct val="80000"/>
              </a:lnSpc>
            </a:pPr>
            <a:r>
              <a:rPr lang="en-GB" altLang="en-US" sz="2000" smtClean="0"/>
              <a:t>Unclassified </a:t>
            </a:r>
          </a:p>
          <a:p>
            <a:pPr lvl="1" eaLnBrk="1" hangingPunct="1">
              <a:lnSpc>
                <a:spcPct val="80000"/>
              </a:lnSpc>
            </a:pPr>
            <a:r>
              <a:rPr lang="en-GB" altLang="en-US" sz="1800" smtClean="0"/>
              <a:t>Quality that falls below the standard of nationally recognised work. Or work which does not meet the published definition of research for the purposes of this assessment.</a:t>
            </a:r>
          </a:p>
          <a:p>
            <a:pPr eaLnBrk="1" hangingPunct="1">
              <a:lnSpc>
                <a:spcPct val="80000"/>
              </a:lnSpc>
            </a:pPr>
            <a:endParaRPr lang="en-GB" altLang="en-US" sz="2000" smtClean="0"/>
          </a:p>
        </p:txBody>
      </p:sp>
    </p:spTree>
    <p:extLst>
      <p:ext uri="{BB962C8B-B14F-4D97-AF65-F5344CB8AC3E}">
        <p14:creationId xmlns:p14="http://schemas.microsoft.com/office/powerpoint/2010/main" val="187714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Manchester’s REF 2014</a:t>
            </a:r>
            <a:endParaRPr lang="en-GB" dirty="0"/>
          </a:p>
        </p:txBody>
      </p:sp>
      <p:sp>
        <p:nvSpPr>
          <p:cNvPr id="3" name="Content Placeholder 2"/>
          <p:cNvSpPr>
            <a:spLocks noGrp="1"/>
          </p:cNvSpPr>
          <p:nvPr>
            <p:ph idx="1"/>
          </p:nvPr>
        </p:nvSpPr>
        <p:spPr>
          <a:xfrm>
            <a:off x="395536" y="1628800"/>
            <a:ext cx="8229600" cy="4525963"/>
          </a:xfrm>
        </p:spPr>
        <p:txBody>
          <a:bodyPr/>
          <a:lstStyle/>
          <a:p>
            <a:pPr lvl="1"/>
            <a:r>
              <a:rPr lang="en-GB" sz="2400" dirty="0" smtClean="0"/>
              <a:t>83% research activity ‘world-leading’ (4*) or ‘internationally excellent’ (3*)</a:t>
            </a:r>
          </a:p>
          <a:p>
            <a:pPr lvl="1"/>
            <a:r>
              <a:rPr lang="en-GB" sz="2400" dirty="0" smtClean="0"/>
              <a:t>5</a:t>
            </a:r>
            <a:r>
              <a:rPr lang="en-GB" sz="2400" baseline="30000" dirty="0" smtClean="0"/>
              <a:t>th</a:t>
            </a:r>
            <a:r>
              <a:rPr lang="en-GB" sz="2400" dirty="0" smtClean="0"/>
              <a:t> in research power/market share: (from 4</a:t>
            </a:r>
            <a:r>
              <a:rPr lang="en-GB" sz="2400" baseline="30000" dirty="0" smtClean="0"/>
              <a:t>th</a:t>
            </a:r>
            <a:r>
              <a:rPr lang="en-GB" sz="2400" dirty="0" smtClean="0"/>
              <a:t>)</a:t>
            </a:r>
          </a:p>
          <a:p>
            <a:pPr lvl="2"/>
            <a:r>
              <a:rPr lang="en-GB" sz="2000" dirty="0" smtClean="0"/>
              <a:t>4% fall in absolute terms</a:t>
            </a:r>
          </a:p>
          <a:p>
            <a:pPr lvl="2"/>
            <a:r>
              <a:rPr lang="en-GB" sz="2000" dirty="0" smtClean="0"/>
              <a:t>Rivals increasing (partly due to mergers)</a:t>
            </a:r>
          </a:p>
          <a:p>
            <a:pPr lvl="2"/>
            <a:r>
              <a:rPr lang="en-GB" sz="2000" dirty="0" smtClean="0"/>
              <a:t>Significant QR implications</a:t>
            </a:r>
          </a:p>
          <a:p>
            <a:pPr lvl="1"/>
            <a:r>
              <a:rPr lang="en-GB" sz="2400" dirty="0" smtClean="0"/>
              <a:t>staff submitted dropped from </a:t>
            </a:r>
            <a:r>
              <a:rPr lang="en-GB" sz="2400" dirty="0"/>
              <a:t>1824 to </a:t>
            </a:r>
            <a:r>
              <a:rPr lang="en-GB" sz="2400" dirty="0" smtClean="0"/>
              <a:t>1561</a:t>
            </a:r>
          </a:p>
          <a:p>
            <a:pPr lvl="1"/>
            <a:r>
              <a:rPr lang="en-GB" sz="2400" dirty="0" smtClean="0"/>
              <a:t>UCL increase by 48% to 2566</a:t>
            </a:r>
            <a:endParaRPr lang="en-GB" sz="2000" dirty="0" smtClean="0"/>
          </a:p>
          <a:p>
            <a:pPr lvl="1"/>
            <a:r>
              <a:rPr lang="en-GB" sz="2400" dirty="0" smtClean="0"/>
              <a:t>GPA from 2.12 to 3.17 </a:t>
            </a:r>
          </a:p>
          <a:p>
            <a:pPr lvl="1"/>
            <a:r>
              <a:rPr lang="en-GB" sz="2400" dirty="0" smtClean="0"/>
              <a:t>Russell Group GPA ranking from 6</a:t>
            </a:r>
            <a:r>
              <a:rPr lang="en-GB" sz="2400" baseline="30000" dirty="0" smtClean="0"/>
              <a:t>th</a:t>
            </a:r>
            <a:r>
              <a:rPr lang="en-GB" sz="2400" dirty="0" smtClean="0"/>
              <a:t> to 14</a:t>
            </a:r>
            <a:r>
              <a:rPr lang="en-GB" sz="2400" baseline="30000" dirty="0" smtClean="0"/>
              <a:t>th</a:t>
            </a:r>
            <a:endParaRPr lang="en-GB" sz="2400" dirty="0" smtClean="0"/>
          </a:p>
          <a:p>
            <a:pPr lvl="1"/>
            <a:endParaRPr lang="en-GB" dirty="0" smtClean="0"/>
          </a:p>
          <a:p>
            <a:pPr lvl="1"/>
            <a:endParaRPr lang="en-GB" dirty="0"/>
          </a:p>
        </p:txBody>
      </p:sp>
    </p:spTree>
    <p:extLst>
      <p:ext uri="{BB962C8B-B14F-4D97-AF65-F5344CB8AC3E}">
        <p14:creationId xmlns:p14="http://schemas.microsoft.com/office/powerpoint/2010/main" val="3365870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4365104"/>
            <a:ext cx="6347048" cy="1143000"/>
          </a:xfrm>
        </p:spPr>
        <p:txBody>
          <a:bodyPr/>
          <a:lstStyle/>
          <a:p>
            <a:r>
              <a:rPr lang="en-GB" sz="2400" dirty="0" smtClean="0"/>
              <a:t>But not yet good enough – we still need a step change!</a:t>
            </a:r>
            <a:endParaRPr lang="en-GB" sz="2400" dirty="0">
              <a:latin typeface="+mn-lt"/>
            </a:endParaRPr>
          </a:p>
        </p:txBody>
      </p:sp>
      <p:sp>
        <p:nvSpPr>
          <p:cNvPr id="7" name="Rectangle 6"/>
          <p:cNvSpPr/>
          <p:nvPr/>
        </p:nvSpPr>
        <p:spPr>
          <a:xfrm>
            <a:off x="1763688" y="1556792"/>
            <a:ext cx="5616624" cy="27363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V="1">
            <a:off x="3779912" y="3408991"/>
            <a:ext cx="1008112" cy="19601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788024" y="2184855"/>
            <a:ext cx="1080120" cy="1224136"/>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763688" y="3605006"/>
            <a:ext cx="2016224"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763688" y="1556792"/>
            <a:ext cx="0" cy="2736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763688" y="4293096"/>
            <a:ext cx="56166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788024" y="1556792"/>
            <a:ext cx="0" cy="273630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857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00" y="0"/>
            <a:ext cx="7117200" cy="1211263"/>
          </a:xfrm>
        </p:spPr>
        <p:txBody>
          <a:bodyPr/>
          <a:lstStyle/>
          <a:p>
            <a:r>
              <a:rPr lang="en-GB" dirty="0" smtClean="0"/>
              <a:t>Elements of new strategy for research quality</a:t>
            </a:r>
            <a:endParaRPr lang="en-GB" dirty="0"/>
          </a:p>
        </p:txBody>
      </p:sp>
      <p:sp>
        <p:nvSpPr>
          <p:cNvPr id="3" name="Content Placeholder 2"/>
          <p:cNvSpPr>
            <a:spLocks noGrp="1"/>
          </p:cNvSpPr>
          <p:nvPr>
            <p:ph idx="1"/>
          </p:nvPr>
        </p:nvSpPr>
        <p:spPr/>
        <p:txBody>
          <a:bodyPr/>
          <a:lstStyle/>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Statement of expectations</a:t>
            </a:r>
          </a:p>
          <a:p>
            <a:r>
              <a:rPr lang="en-GB" dirty="0" smtClean="0">
                <a:latin typeface="Arial" panose="020B0604020202020204" pitchFamily="34" charset="0"/>
                <a:cs typeface="Arial" panose="020B0604020202020204" pitchFamily="34" charset="0"/>
              </a:rPr>
              <a:t>Accountability for quality</a:t>
            </a:r>
          </a:p>
          <a:p>
            <a:r>
              <a:rPr lang="en-GB" dirty="0" smtClean="0">
                <a:latin typeface="Arial" panose="020B0604020202020204" pitchFamily="34" charset="0"/>
                <a:cs typeface="Arial" panose="020B0604020202020204" pitchFamily="34" charset="0"/>
              </a:rPr>
              <a:t>Developing new talent</a:t>
            </a:r>
          </a:p>
          <a:p>
            <a:r>
              <a:rPr lang="en-GB" dirty="0" smtClean="0">
                <a:latin typeface="Arial" panose="020B0604020202020204" pitchFamily="34" charset="0"/>
                <a:cs typeface="Arial" panose="020B0604020202020204" pitchFamily="34" charset="0"/>
              </a:rPr>
              <a:t>Supporting research leaders</a:t>
            </a: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44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00" y="0"/>
            <a:ext cx="7117200" cy="1213200"/>
          </a:xfrm>
        </p:spPr>
        <p:txBody>
          <a:bodyPr/>
          <a:lstStyle/>
          <a:p>
            <a:r>
              <a:rPr lang="en-GB" dirty="0" smtClean="0"/>
              <a:t>We are already on our way…</a:t>
            </a:r>
            <a:endParaRPr lang="en-GB" dirty="0"/>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M</a:t>
            </a:r>
            <a:r>
              <a:rPr lang="en-GB" sz="2400" dirty="0" smtClean="0">
                <a:latin typeface="Arial" panose="020B0604020202020204" pitchFamily="34" charset="0"/>
                <a:cs typeface="Arial" panose="020B0604020202020204" pitchFamily="34" charset="0"/>
              </a:rPr>
              <a:t>ajor upturn in last two years but too late for REF</a:t>
            </a:r>
          </a:p>
          <a:p>
            <a:endParaRPr lang="en-GB" sz="2400" dirty="0" smtClean="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itations in top 10% up from 22% 2008-12  to 24.6% 2009-13</a:t>
            </a:r>
          </a:p>
          <a:p>
            <a:pPr lvl="1"/>
            <a:r>
              <a:rPr lang="en-GB" sz="2000" dirty="0" smtClean="0">
                <a:latin typeface="Arial" panose="020B0604020202020204" pitchFamily="34" charset="0"/>
                <a:cs typeface="Arial" panose="020B0604020202020204" pitchFamily="34" charset="0"/>
              </a:rPr>
              <a:t>Research income up 7% 2014 and currently up 19% 2015</a:t>
            </a:r>
          </a:p>
          <a:p>
            <a:pPr lvl="1"/>
            <a:r>
              <a:rPr lang="en-GB" sz="2000" dirty="0" smtClean="0">
                <a:latin typeface="Arial" panose="020B0604020202020204" pitchFamily="34" charset="0"/>
                <a:cs typeface="Arial" panose="020B0604020202020204" pitchFamily="34" charset="0"/>
              </a:rPr>
              <a:t>Research awards to December 80% higher this part year than 2011/12 </a:t>
            </a:r>
          </a:p>
          <a:p>
            <a:pPr lvl="1"/>
            <a:r>
              <a:rPr lang="en-GB" sz="2000" dirty="0" smtClean="0">
                <a:latin typeface="Arial" panose="020B0604020202020204" pitchFamily="34" charset="0"/>
                <a:cs typeface="Arial" panose="020B0604020202020204" pitchFamily="34" charset="0"/>
              </a:rPr>
              <a:t>Manchester share of RCUK awards up from 4.19% 2012/13 to 5.11% 2013/14 (4</a:t>
            </a:r>
            <a:r>
              <a:rPr lang="en-GB" sz="2000" baseline="30000" dirty="0" smtClean="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in UK)</a:t>
            </a:r>
          </a:p>
          <a:p>
            <a:pPr lvl="1"/>
            <a:r>
              <a:rPr lang="en-GB" sz="2000" dirty="0" smtClean="0">
                <a:latin typeface="Arial" panose="020B0604020202020204" pitchFamily="34" charset="0"/>
                <a:cs typeface="Arial" panose="020B0604020202020204" pitchFamily="34" charset="0"/>
              </a:rPr>
              <a:t>Major capital awards and Capital Programme give us the environment to attract and excel</a:t>
            </a:r>
          </a:p>
          <a:p>
            <a:endParaRPr lang="en-GB" dirty="0" smtClean="0"/>
          </a:p>
          <a:p>
            <a:endParaRPr lang="en-GB" dirty="0"/>
          </a:p>
        </p:txBody>
      </p:sp>
    </p:spTree>
    <p:extLst>
      <p:ext uri="{BB962C8B-B14F-4D97-AF65-F5344CB8AC3E}">
        <p14:creationId xmlns:p14="http://schemas.microsoft.com/office/powerpoint/2010/main" val="1890290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31913" y="260350"/>
            <a:ext cx="7354887" cy="936625"/>
          </a:xfrm>
        </p:spPr>
        <p:txBody>
          <a:bodyPr/>
          <a:lstStyle/>
          <a:p>
            <a:pPr eaLnBrk="1" hangingPunct="1"/>
            <a:r>
              <a:rPr lang="en-GB" altLang="en-US" smtClean="0"/>
              <a:t>References</a:t>
            </a:r>
          </a:p>
        </p:txBody>
      </p:sp>
      <p:sp>
        <p:nvSpPr>
          <p:cNvPr id="20483" name="Content Placeholder 2"/>
          <p:cNvSpPr>
            <a:spLocks noGrp="1"/>
          </p:cNvSpPr>
          <p:nvPr>
            <p:ph idx="1"/>
          </p:nvPr>
        </p:nvSpPr>
        <p:spPr>
          <a:xfrm>
            <a:off x="755650" y="1268413"/>
            <a:ext cx="7859713" cy="4537075"/>
          </a:xfrm>
        </p:spPr>
        <p:txBody>
          <a:bodyPr/>
          <a:lstStyle/>
          <a:p>
            <a:pPr eaLnBrk="1" hangingPunct="1"/>
            <a:r>
              <a:rPr lang="en-GB" altLang="en-US" sz="1600" dirty="0" smtClean="0"/>
              <a:t>Strategic vision documents</a:t>
            </a:r>
          </a:p>
          <a:p>
            <a:pPr lvl="1" eaLnBrk="1" hangingPunct="1"/>
            <a:r>
              <a:rPr lang="en-GB" altLang="en-US" sz="1600" dirty="0" smtClean="0">
                <a:hlinkClick r:id="rId3"/>
              </a:rPr>
              <a:t>http://www.manchester.ac.uk/aboutus/facts/vision/</a:t>
            </a:r>
            <a:endParaRPr lang="en-GB" altLang="en-US" sz="1600" dirty="0" smtClean="0"/>
          </a:p>
          <a:p>
            <a:pPr lvl="1" eaLnBrk="1" hangingPunct="1"/>
            <a:endParaRPr lang="en-GB" altLang="en-US" sz="1600" dirty="0" smtClean="0"/>
          </a:p>
          <a:p>
            <a:pPr eaLnBrk="1" hangingPunct="1"/>
            <a:r>
              <a:rPr lang="en-GB" altLang="en-US" sz="1600" dirty="0" smtClean="0"/>
              <a:t>Manchester merger. Georghiou, L. (2009) Strategy to Join the Elite: Merger and the 2015 Agenda at the University of Manchester, in </a:t>
            </a:r>
            <a:r>
              <a:rPr lang="en-GB" altLang="en-US" sz="1600" dirty="0" err="1" smtClean="0"/>
              <a:t>McKelvey</a:t>
            </a:r>
            <a:r>
              <a:rPr lang="en-GB" altLang="en-US" sz="1600" dirty="0" smtClean="0"/>
              <a:t>, M. and Holmen, M., </a:t>
            </a:r>
            <a:r>
              <a:rPr lang="en-GB" altLang="en-US" sz="1600" i="1" dirty="0" smtClean="0"/>
              <a:t>Learning to Compete in European Universities – from Social Institution to Knowledge Business</a:t>
            </a:r>
            <a:r>
              <a:rPr lang="en-GB" altLang="en-US" sz="1600" dirty="0" smtClean="0"/>
              <a:t>, Edward Elgar: Cheltenham, pp48-65</a:t>
            </a:r>
          </a:p>
          <a:p>
            <a:pPr eaLnBrk="1" hangingPunct="1"/>
            <a:endParaRPr lang="en-GB" altLang="en-US" sz="1600" dirty="0" smtClean="0"/>
          </a:p>
          <a:p>
            <a:pPr eaLnBrk="1" hangingPunct="1"/>
            <a:r>
              <a:rPr lang="en-GB" altLang="en-US" sz="1600" dirty="0" smtClean="0"/>
              <a:t>University foresight. Georghiou, L. and </a:t>
            </a:r>
            <a:r>
              <a:rPr lang="en-GB" altLang="en-US" sz="1600" dirty="0" err="1" smtClean="0"/>
              <a:t>Cassingena</a:t>
            </a:r>
            <a:r>
              <a:rPr lang="en-GB" altLang="en-US" sz="1600" dirty="0" smtClean="0"/>
              <a:t> Harper J. (2008) The Higher Education Sector and its Role in Research: Status and impact of International Future-Oriented Technology Analysis, in </a:t>
            </a:r>
            <a:r>
              <a:rPr lang="en-GB" altLang="en-US" sz="1600" dirty="0" err="1" smtClean="0"/>
              <a:t>Cagnin</a:t>
            </a:r>
            <a:r>
              <a:rPr lang="en-GB" altLang="en-US" sz="1600" dirty="0" smtClean="0"/>
              <a:t>, C.; Keenan, M.; Johnston, R.; </a:t>
            </a:r>
            <a:r>
              <a:rPr lang="en-GB" altLang="en-US" sz="1600" dirty="0" err="1" smtClean="0"/>
              <a:t>Scapolo</a:t>
            </a:r>
            <a:r>
              <a:rPr lang="en-GB" altLang="en-US" sz="1600" dirty="0" smtClean="0"/>
              <a:t>, F.; </a:t>
            </a:r>
            <a:r>
              <a:rPr lang="en-GB" altLang="en-US" sz="1600" dirty="0" err="1" smtClean="0"/>
              <a:t>Barré</a:t>
            </a:r>
            <a:r>
              <a:rPr lang="en-GB" altLang="en-US" sz="1600" dirty="0" smtClean="0"/>
              <a:t>, R. (Eds.), Future-Oriented Technology Analysis Strategic Intelligence for an Innovative Economy, Springer</a:t>
            </a:r>
          </a:p>
          <a:p>
            <a:pPr eaLnBrk="1" hangingPunct="1"/>
            <a:endParaRPr lang="en-GB" altLang="en-US" sz="1600" dirty="0" smtClean="0"/>
          </a:p>
          <a:p>
            <a:pPr eaLnBrk="1" hangingPunct="1"/>
            <a:r>
              <a:rPr lang="en-GB" altLang="en-US" sz="1600" dirty="0" smtClean="0"/>
              <a:t>Georghiou </a:t>
            </a:r>
            <a:r>
              <a:rPr lang="en-GB" altLang="en-US" sz="1600" dirty="0"/>
              <a:t>L, </a:t>
            </a:r>
            <a:r>
              <a:rPr lang="en-GB" altLang="en-US" sz="1600" i="1" dirty="0"/>
              <a:t>Strategy to Join the Elite: Merger and the 2015 Agenda at the University of Manchester</a:t>
            </a:r>
            <a:r>
              <a:rPr lang="en-GB" altLang="en-US" sz="1600" dirty="0"/>
              <a:t>, in </a:t>
            </a:r>
            <a:r>
              <a:rPr lang="en-GB" altLang="en-US" sz="1600" dirty="0" err="1"/>
              <a:t>McKelvey</a:t>
            </a:r>
            <a:r>
              <a:rPr lang="en-GB" altLang="en-US" sz="1600" dirty="0"/>
              <a:t> M and Holmen M (</a:t>
            </a:r>
            <a:r>
              <a:rPr lang="en-GB" altLang="en-US" sz="1600" dirty="0" err="1"/>
              <a:t>eds</a:t>
            </a:r>
            <a:r>
              <a:rPr lang="en-GB" altLang="en-US" sz="1600" dirty="0"/>
              <a:t>) Learning To Compete In European Universities - From Social Institution to Knowledge Business Edward Elgar 2009</a:t>
            </a:r>
          </a:p>
          <a:p>
            <a:pPr eaLnBrk="1" hangingPunct="1"/>
            <a:endParaRPr lang="en-GB" altLang="en-US" sz="1600" dirty="0" smtClean="0"/>
          </a:p>
        </p:txBody>
      </p:sp>
    </p:spTree>
    <p:extLst>
      <p:ext uri="{BB962C8B-B14F-4D97-AF65-F5344CB8AC3E}">
        <p14:creationId xmlns:p14="http://schemas.microsoft.com/office/powerpoint/2010/main" val="22611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3</a:t>
            </a:fld>
            <a:endParaRPr lang="en-US"/>
          </a:p>
        </p:txBody>
      </p:sp>
      <p:pic>
        <p:nvPicPr>
          <p:cNvPr id="5" name="Picture 4" descr="manchesteruniversity_22017079367-2 copy.jpg"/>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33289" y="-16768"/>
            <a:ext cx="9177289" cy="6874768"/>
          </a:xfrm>
          <a:prstGeom prst="rect">
            <a:avLst/>
          </a:prstGeom>
        </p:spPr>
      </p:pic>
      <p:pic>
        <p:nvPicPr>
          <p:cNvPr id="6" name="Picture 5" descr="TAB_col_backgroun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548680"/>
            <a:ext cx="1655064" cy="701040"/>
          </a:xfrm>
          <a:prstGeom prst="rect">
            <a:avLst/>
          </a:prstGeom>
        </p:spPr>
      </p:pic>
    </p:spTree>
    <p:extLst>
      <p:ext uri="{BB962C8B-B14F-4D97-AF65-F5344CB8AC3E}">
        <p14:creationId xmlns:p14="http://schemas.microsoft.com/office/powerpoint/2010/main" val="202876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988698FE-0BD9-4D34-A611-FB4C4FADF874}" type="slidenum">
              <a:rPr lang="en-US" smtClean="0"/>
              <a:pPr>
                <a:defRPr/>
              </a:pPr>
              <a:t>4</a:t>
            </a:fld>
            <a:endParaRPr lang="en-US"/>
          </a:p>
        </p:txBody>
      </p:sp>
      <p:pic>
        <p:nvPicPr>
          <p:cNvPr id="5" name="Picture 4" descr="AerialView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6" name="Picture 5" descr="TAB_col_backgroun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548680"/>
            <a:ext cx="1655064" cy="701040"/>
          </a:xfrm>
          <a:prstGeom prst="rect">
            <a:avLst/>
          </a:prstGeom>
        </p:spPr>
      </p:pic>
    </p:spTree>
    <p:extLst>
      <p:ext uri="{BB962C8B-B14F-4D97-AF65-F5344CB8AC3E}">
        <p14:creationId xmlns:p14="http://schemas.microsoft.com/office/powerpoint/2010/main" val="193667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69600" y="-1"/>
            <a:ext cx="7117200" cy="12132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t>The “new” University of Manchester</a:t>
            </a:r>
          </a:p>
        </p:txBody>
      </p:sp>
      <p:sp>
        <p:nvSpPr>
          <p:cNvPr id="4099" name="Rectangle 3"/>
          <p:cNvSpPr>
            <a:spLocks noGrp="1" noChangeArrowheads="1"/>
          </p:cNvSpPr>
          <p:nvPr>
            <p:ph type="body" idx="1"/>
          </p:nvPr>
        </p:nvSpPr>
        <p:spPr>
          <a:xfrm>
            <a:off x="827088" y="1916113"/>
            <a:ext cx="4962525" cy="4538662"/>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49263"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smtClean="0"/>
              <a:t>2004 merger to form UK’s largest university</a:t>
            </a:r>
          </a:p>
          <a:p>
            <a:pPr marL="341313" indent="-341313" defTabSz="449263"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smtClean="0"/>
          </a:p>
          <a:p>
            <a:pPr marL="341313" indent="-341313" defTabSz="449263"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smtClean="0"/>
              <a:t>2015 Vision for the new institution </a:t>
            </a:r>
            <a:r>
              <a:rPr lang="en-GB" altLang="en-US" sz="2000" b="1" i="1" dirty="0" smtClean="0"/>
              <a:t>Manchester 2015</a:t>
            </a:r>
          </a:p>
          <a:p>
            <a:pPr marL="341313" indent="-341313" defTabSz="449263"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smtClean="0"/>
          </a:p>
          <a:p>
            <a:pPr marL="341313" indent="-341313" defTabSz="449263"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i="1" dirty="0" smtClean="0"/>
              <a:t>	To make the University of Manchester </a:t>
            </a:r>
            <a:r>
              <a:rPr lang="en-GB" altLang="en-US" sz="1800" i="1" dirty="0" smtClean="0"/>
              <a:t>[already an internationally distinguished centre of  research, innovation learning and scholarly inquiry] </a:t>
            </a:r>
            <a:r>
              <a:rPr lang="en-GB" altLang="en-US" sz="2000" i="1" dirty="0" smtClean="0"/>
              <a:t>one of the leading universities in the world by 2015.</a:t>
            </a:r>
          </a:p>
          <a:p>
            <a:pPr marL="341313" indent="-341313" defTabSz="449263"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i="1" dirty="0" smtClean="0"/>
          </a:p>
          <a:p>
            <a:pPr marL="341313" indent="-341313" defTabSz="449263" eaLnBrk="1" hangingPunct="1">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smtClean="0"/>
              <a:t>Distinctive identity that equalled but did not emulate the UK’s “Golden Triangle” or the US Ivy League</a:t>
            </a:r>
          </a:p>
          <a:p>
            <a:pPr marL="341313" indent="-341313" defTabSz="449263" eaLnBrk="1" hangingPunct="1">
              <a:lnSpc>
                <a:spcPct val="80000"/>
              </a:lnSpc>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3" y="1351692"/>
            <a:ext cx="1892392" cy="26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924" y="3671247"/>
            <a:ext cx="1958162" cy="27835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65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3648"/>
            <a:ext cx="8229600" cy="1211263"/>
          </a:xfrm>
        </p:spPr>
        <p:txBody>
          <a:bodyPr/>
          <a:lstStyle/>
          <a:p>
            <a:pPr eaLnBrk="1" hangingPunct="1"/>
            <a:r>
              <a:rPr lang="en-GB" altLang="en-US" dirty="0" smtClean="0"/>
              <a:t>The “2015 Agenda”</a:t>
            </a:r>
          </a:p>
        </p:txBody>
      </p:sp>
      <p:sp>
        <p:nvSpPr>
          <p:cNvPr id="11267" name="Content Placeholder 2"/>
          <p:cNvSpPr>
            <a:spLocks noGrp="1"/>
          </p:cNvSpPr>
          <p:nvPr>
            <p:ph idx="1"/>
          </p:nvPr>
        </p:nvSpPr>
        <p:spPr>
          <a:xfrm>
            <a:off x="457200" y="1600200"/>
            <a:ext cx="4835525" cy="4524375"/>
          </a:xfrm>
        </p:spPr>
        <p:txBody>
          <a:bodyPr/>
          <a:lstStyle/>
          <a:p>
            <a:pPr marL="514350" indent="-514350" eaLnBrk="1" hangingPunct="1">
              <a:buFont typeface="Arial" pitchFamily="34" charset="0"/>
              <a:buAutoNum type="arabicPeriod"/>
            </a:pPr>
            <a:r>
              <a:rPr lang="en-GB" altLang="en-US" sz="2400" dirty="0" smtClean="0"/>
              <a:t>Global Standing</a:t>
            </a:r>
          </a:p>
          <a:p>
            <a:pPr marL="514350" indent="-514350" eaLnBrk="1" hangingPunct="1">
              <a:buFont typeface="Arial" pitchFamily="34" charset="0"/>
              <a:buAutoNum type="arabicPeriod"/>
            </a:pPr>
            <a:endParaRPr lang="en-GB" altLang="en-US" sz="2400" dirty="0" smtClean="0"/>
          </a:p>
          <a:p>
            <a:pPr marL="457200" indent="-457200" eaLnBrk="1" hangingPunct="1">
              <a:buFont typeface="Arial" pitchFamily="34" charset="0"/>
              <a:buAutoNum type="arabicPeriod"/>
            </a:pPr>
            <a:r>
              <a:rPr lang="en-GB" altLang="en-US" sz="2400" dirty="0" smtClean="0"/>
              <a:t>World Class Research</a:t>
            </a:r>
          </a:p>
          <a:p>
            <a:pPr eaLnBrk="1" hangingPunct="1">
              <a:buFont typeface="Arial" pitchFamily="34" charset="0"/>
              <a:buNone/>
            </a:pPr>
            <a:endParaRPr lang="en-GB" altLang="en-US" sz="2400" dirty="0"/>
          </a:p>
          <a:p>
            <a:pPr eaLnBrk="1" hangingPunct="1">
              <a:buNone/>
            </a:pPr>
            <a:r>
              <a:rPr lang="en-GB" altLang="en-US" sz="2400" dirty="0"/>
              <a:t>3</a:t>
            </a:r>
            <a:r>
              <a:rPr lang="en-GB" altLang="en-US" sz="2400" dirty="0" smtClean="0"/>
              <a:t>. Outstanding Learning </a:t>
            </a:r>
            <a:r>
              <a:rPr lang="en-GB" altLang="en-US" sz="2400" dirty="0"/>
              <a:t>&amp; Student </a:t>
            </a:r>
            <a:r>
              <a:rPr lang="en-GB" altLang="en-US" sz="2400" dirty="0" smtClean="0"/>
              <a:t>Experience</a:t>
            </a:r>
          </a:p>
          <a:p>
            <a:pPr eaLnBrk="1" hangingPunct="1">
              <a:buNone/>
            </a:pPr>
            <a:endParaRPr lang="en-GB" altLang="en-US" sz="2400" dirty="0"/>
          </a:p>
          <a:p>
            <a:pPr eaLnBrk="1" hangingPunct="1">
              <a:buNone/>
            </a:pPr>
            <a:r>
              <a:rPr lang="en-GB" altLang="en-US" sz="2400" dirty="0"/>
              <a:t>4</a:t>
            </a:r>
            <a:r>
              <a:rPr lang="en-GB" altLang="en-US" sz="2400" dirty="0" smtClean="0"/>
              <a:t>. Social Responsibility </a:t>
            </a:r>
          </a:p>
          <a:p>
            <a:pPr eaLnBrk="1" hangingPunct="1">
              <a:buFont typeface="Arial" pitchFamily="34" charset="0"/>
              <a:buNone/>
            </a:pPr>
            <a:endParaRPr lang="en-GB" altLang="en-US" sz="2400" dirty="0"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12875"/>
            <a:ext cx="324008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6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dirty="0" smtClean="0"/>
              <a:t>Achievements - World Rankings</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14488"/>
            <a:ext cx="8228013" cy="4495800"/>
          </a:xfr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12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69600" y="0"/>
            <a:ext cx="7117200" cy="1213200"/>
          </a:xfrm>
        </p:spPr>
        <p:txBody>
          <a:bodyPr/>
          <a:lstStyle/>
          <a:p>
            <a:pPr eaLnBrk="1" hangingPunct="1"/>
            <a:r>
              <a:rPr lang="en-GB" altLang="en-US" dirty="0" smtClean="0"/>
              <a:t>Tracking the Academic Ranking of World Universities</a:t>
            </a: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3468540896"/>
              </p:ext>
            </p:extLst>
          </p:nvPr>
        </p:nvGraphicFramePr>
        <p:xfrm>
          <a:off x="217639" y="1467024"/>
          <a:ext cx="8667053" cy="1016868"/>
        </p:xfrm>
        <a:graphic>
          <a:graphicData uri="http://schemas.openxmlformats.org/drawingml/2006/table">
            <a:tbl>
              <a:tblPr firstRow="1" firstCol="1" bandRow="1">
                <a:tableStyleId>{5C22544A-7EE6-4342-B048-85BDC9FD1C3A}</a:tableStyleId>
              </a:tblPr>
              <a:tblGrid>
                <a:gridCol w="801664"/>
                <a:gridCol w="605029"/>
                <a:gridCol w="726036"/>
                <a:gridCol w="726036"/>
                <a:gridCol w="726036"/>
                <a:gridCol w="726036"/>
                <a:gridCol w="726036"/>
                <a:gridCol w="726036"/>
                <a:gridCol w="726036"/>
                <a:gridCol w="726036"/>
                <a:gridCol w="726036"/>
                <a:gridCol w="726036"/>
              </a:tblGrid>
              <a:tr h="508434">
                <a:tc>
                  <a:txBody>
                    <a:bodyPr/>
                    <a:lstStyle/>
                    <a:p>
                      <a:pPr>
                        <a:lnSpc>
                          <a:spcPct val="115000"/>
                        </a:lnSpc>
                        <a:spcAft>
                          <a:spcPts val="0"/>
                        </a:spcAft>
                      </a:pPr>
                      <a:r>
                        <a:rPr lang="en-GB" sz="1100">
                          <a:effectLst/>
                        </a:rPr>
                        <a:t>Year</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2004</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2005</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2006</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2007</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2009</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2010</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2011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2012</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2013</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2014</a:t>
                      </a:r>
                      <a:endParaRPr lang="en-GB" sz="1100">
                        <a:effectLst/>
                        <a:latin typeface="Calibri"/>
                        <a:ea typeface="Calibri"/>
                        <a:cs typeface="Times New Roman"/>
                      </a:endParaRPr>
                    </a:p>
                  </a:txBody>
                  <a:tcPr marL="68580" marR="68580" marT="0" marB="0" anchor="b"/>
                </a:tc>
              </a:tr>
              <a:tr h="508434">
                <a:tc>
                  <a:txBody>
                    <a:bodyPr/>
                    <a:lstStyle/>
                    <a:p>
                      <a:pPr>
                        <a:lnSpc>
                          <a:spcPct val="115000"/>
                        </a:lnSpc>
                        <a:spcAft>
                          <a:spcPts val="0"/>
                        </a:spcAft>
                      </a:pPr>
                      <a:r>
                        <a:rPr lang="en-GB" sz="1100">
                          <a:effectLst/>
                        </a:rPr>
                        <a:t>Ranked</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78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53</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50</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40</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44</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38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40</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dirty="0">
                          <a:effectLst/>
                        </a:rPr>
                        <a:t>38</a:t>
                      </a:r>
                      <a:endParaRPr lang="en-GB" sz="1100" dirty="0">
                        <a:effectLst/>
                        <a:latin typeface="Calibri"/>
                        <a:ea typeface="Calibri"/>
                        <a:cs typeface="Times New Roman"/>
                      </a:endParaRPr>
                    </a:p>
                  </a:txBody>
                  <a:tcPr marL="68580" marR="68580" marT="0" marB="0" anchor="b"/>
                </a:tc>
              </a:tr>
            </a:tbl>
          </a:graphicData>
        </a:graphic>
      </p:graphicFrame>
      <p:graphicFrame>
        <p:nvGraphicFramePr>
          <p:cNvPr id="6" name="Chart 5"/>
          <p:cNvGraphicFramePr/>
          <p:nvPr>
            <p:extLst>
              <p:ext uri="{D42A27DB-BD31-4B8C-83A1-F6EECF244321}">
                <p14:modId xmlns:p14="http://schemas.microsoft.com/office/powerpoint/2010/main" val="1340147474"/>
              </p:ext>
            </p:extLst>
          </p:nvPr>
        </p:nvGraphicFramePr>
        <p:xfrm>
          <a:off x="217639" y="2684059"/>
          <a:ext cx="8667053" cy="40169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49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Achievements - Iconics</a:t>
            </a:r>
          </a:p>
        </p:txBody>
      </p:sp>
      <p:pic>
        <p:nvPicPr>
          <p:cNvPr id="1536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9513" y="1518312"/>
            <a:ext cx="7208837" cy="4808538"/>
          </a:xfr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12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LASTID" val="2"/>
</p:tagLst>
</file>

<file path=ppt/theme/theme1.xml><?xml version="1.0" encoding="utf-8"?>
<a:theme xmlns:a="http://schemas.openxmlformats.org/drawingml/2006/main" name="UoM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16802</TotalTime>
  <Words>4712</Words>
  <Application>Microsoft Office PowerPoint</Application>
  <PresentationFormat>On-screen Show (4:3)</PresentationFormat>
  <Paragraphs>518</Paragraphs>
  <Slides>25</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MS PGothic</vt:lpstr>
      <vt:lpstr>Arial</vt:lpstr>
      <vt:lpstr>Calibri</vt:lpstr>
      <vt:lpstr>Frutiger 55 Roman</vt:lpstr>
      <vt:lpstr>Geneva</vt:lpstr>
      <vt:lpstr>Lucida Sans Unicode</vt:lpstr>
      <vt:lpstr>MS Pゴシック</vt:lpstr>
      <vt:lpstr>Times New Roman</vt:lpstr>
      <vt:lpstr>UoM new</vt:lpstr>
      <vt:lpstr>Microsoft Excel Chart</vt:lpstr>
      <vt:lpstr>PowerPoint Presentation</vt:lpstr>
      <vt:lpstr>PowerPoint Presentation</vt:lpstr>
      <vt:lpstr>PowerPoint Presentation</vt:lpstr>
      <vt:lpstr>PowerPoint Presentation</vt:lpstr>
      <vt:lpstr>The “new” University of Manchester</vt:lpstr>
      <vt:lpstr>The “2015 Agenda”</vt:lpstr>
      <vt:lpstr>Achievements - World Rankings</vt:lpstr>
      <vt:lpstr>Tracking the Academic Ranking of World Universities</vt:lpstr>
      <vt:lpstr>Achievements - Iconics</vt:lpstr>
      <vt:lpstr>Trajectory in Research Awards</vt:lpstr>
      <vt:lpstr>2015?</vt:lpstr>
      <vt:lpstr>Major University Rankings</vt:lpstr>
      <vt:lpstr>Highly Cited Researchers</vt:lpstr>
      <vt:lpstr>And many others…</vt:lpstr>
      <vt:lpstr>PowerPoint Presentation</vt:lpstr>
      <vt:lpstr>PowerPoint Presentation</vt:lpstr>
      <vt:lpstr>PowerPoint Presentation</vt:lpstr>
      <vt:lpstr>General Limitations</vt:lpstr>
      <vt:lpstr>National Rankings: UK REF 2014</vt:lpstr>
      <vt:lpstr>Definitions of quality levels</vt:lpstr>
      <vt:lpstr>Manchester’s REF 2014</vt:lpstr>
      <vt:lpstr>But not yet good enough – we still need a step change!</vt:lpstr>
      <vt:lpstr>Elements of new strategy for research quality</vt:lpstr>
      <vt:lpstr>We are already on our way…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Strategy to Join the EliteThe University of Manchester Experience</dc:title>
  <dc:creator>Jan Wilkinson</dc:creator>
  <dc:description>Presented at the OCLC Research Library Partnership Meeting: Rep, Rank &amp; Role, 4 June 2015, San Francisco, California (USA)</dc:description>
  <cp:lastModifiedBy>McNicol,Jeanette</cp:lastModifiedBy>
  <cp:revision>1070</cp:revision>
  <cp:lastPrinted>2015-05-27T17:12:23Z</cp:lastPrinted>
  <dcterms:created xsi:type="dcterms:W3CDTF">2013-02-08T13:09:42Z</dcterms:created>
  <dcterms:modified xsi:type="dcterms:W3CDTF">2015-06-12T22:22:31Z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\\intranet.barcapint.com\dfs-emea\group\ldn\ibd emea\global finance\debt capital markets\corporate dcm\Cmog\JULIA\education\Uni of Manchester\Mercury IPvF including rating.pptx - bidgoodj - 20/06/2013 16:35:27</vt:lpwstr>
  </property>
</Properties>
</file>