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3.xml" ContentType="application/vnd.openxmlformats-officedocument.drawingml.chart+xml"/>
  <Override PartName="/ppt/notesSlides/notesSlide14.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3" r:id="rId4"/>
    <p:sldId id="264" r:id="rId5"/>
    <p:sldId id="265" r:id="rId6"/>
    <p:sldId id="258" r:id="rId7"/>
    <p:sldId id="259" r:id="rId8"/>
    <p:sldId id="261" r:id="rId9"/>
    <p:sldId id="266" r:id="rId10"/>
    <p:sldId id="267" r:id="rId11"/>
    <p:sldId id="268" r:id="rId12"/>
    <p:sldId id="270" r:id="rId13"/>
    <p:sldId id="269" r:id="rId14"/>
    <p:sldId id="260" r:id="rId15"/>
    <p:sldId id="262"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771" autoAdjust="0"/>
  </p:normalViewPr>
  <p:slideViewPr>
    <p:cSldViewPr>
      <p:cViewPr varScale="1">
        <p:scale>
          <a:sx n="76" d="100"/>
          <a:sy n="76" d="100"/>
        </p:scale>
        <p:origin x="181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68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Mac%20SOE%202.A:Users:uqrgerri:Desktop:CAUL:CAUL_Surveys:CAUL_LA_ValueSurvey:LA_Value_RESULTS:LA_Value_Survey_Compiled_Graph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AMY_MLN_MAC:0000_2015_May:CAUL:CAUL_Surveys:CAUL_LA_ValueSurvey:LA_Value_RESULTS:LA_Value_Survey_Compiled_Graph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20SOE%202.A:Users:uqrgerri:Desktop:CAUL:CAUL_Surveys:CAUL_LA_ValueSurvey:LA_Value_RESULTS:LA_Value_Survey_Compiled_Graphs.xlsx"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7793769964800902"/>
          <c:y val="0.28093899187798399"/>
          <c:w val="0.45503477690288702"/>
          <c:h val="0.65525007874015695"/>
        </c:manualLayout>
      </c:layout>
      <c:pieChart>
        <c:varyColors val="1"/>
        <c:ser>
          <c:idx val="0"/>
          <c:order val="0"/>
          <c:dLbls>
            <c:dLbl>
              <c:idx val="0"/>
              <c:layout>
                <c:manualLayout>
                  <c:x val="-8.1347878390201203E-2"/>
                  <c:y val="0.14216863517060399"/>
                </c:manualLayout>
              </c:layout>
              <c:showLegendKey val="0"/>
              <c:showVal val="0"/>
              <c:showCatName val="1"/>
              <c:showSerName val="0"/>
              <c:showPercent val="1"/>
              <c:showBubbleSize val="0"/>
              <c:extLst>
                <c:ext xmlns:c15="http://schemas.microsoft.com/office/drawing/2012/chart" uri="{CE6537A1-D6FC-4f65-9D91-7224C49458BB}"/>
              </c:extLst>
            </c:dLbl>
            <c:dLbl>
              <c:idx val="1"/>
              <c:layout>
                <c:manualLayout>
                  <c:x val="-0.12052898075240601"/>
                  <c:y val="-2.20275590551181E-2"/>
                </c:manualLayout>
              </c:layout>
              <c:showLegendKey val="0"/>
              <c:showVal val="0"/>
              <c:showCatName val="1"/>
              <c:showSerName val="0"/>
              <c:showPercent val="1"/>
              <c:showBubbleSize val="0"/>
              <c:extLst>
                <c:ext xmlns:c15="http://schemas.microsoft.com/office/drawing/2012/chart" uri="{CE6537A1-D6FC-4f65-9D91-7224C49458BB}"/>
              </c:extLst>
            </c:dLbl>
            <c:dLbl>
              <c:idx val="2"/>
              <c:layout>
                <c:manualLayout>
                  <c:x val="-2.9518810148731402E-2"/>
                  <c:y val="-0.157407407407407"/>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Sheet1!$C$5:$G$5</c:f>
              <c:strCache>
                <c:ptCount val="5"/>
                <c:pt idx="0">
                  <c:v>Extremely</c:v>
                </c:pt>
                <c:pt idx="1">
                  <c:v>Very</c:v>
                </c:pt>
                <c:pt idx="2">
                  <c:v>Moderately</c:v>
                </c:pt>
                <c:pt idx="3">
                  <c:v>Slightly</c:v>
                </c:pt>
                <c:pt idx="4">
                  <c:v>Not</c:v>
                </c:pt>
              </c:strCache>
            </c:strRef>
          </c:cat>
          <c:val>
            <c:numRef>
              <c:f>Sheet1!$C$6:$G$6</c:f>
              <c:numCache>
                <c:formatCode>0%</c:formatCode>
                <c:ptCount val="5"/>
                <c:pt idx="0">
                  <c:v>0.10340000000000001</c:v>
                </c:pt>
                <c:pt idx="1">
                  <c:v>0.31030000000000002</c:v>
                </c:pt>
                <c:pt idx="2">
                  <c:v>0.13789999999999999</c:v>
                </c:pt>
                <c:pt idx="3">
                  <c:v>0.2414</c:v>
                </c:pt>
                <c:pt idx="4">
                  <c:v>0.2069</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b="0" i="0" u="none" strike="noStrike" baseline="0" dirty="0" smtClean="0">
                <a:effectLst/>
              </a:rPr>
              <a:t>How </a:t>
            </a:r>
            <a:r>
              <a:rPr lang="en-US" sz="1800" b="0" i="0" u="none" strike="noStrike" baseline="0" dirty="0">
                <a:effectLst/>
              </a:rPr>
              <a:t>important is it that ANBD represents the holdings of all of Australia’s libraries and acts as a national union catalogue? </a:t>
            </a:r>
            <a:r>
              <a:rPr lang="en-US" sz="1800" b="1" i="0" u="none" strike="noStrike" baseline="0" dirty="0"/>
              <a:t> </a:t>
            </a:r>
            <a:r>
              <a:rPr lang="en-US" sz="1100" dirty="0"/>
              <a:t> </a:t>
            </a:r>
          </a:p>
        </c:rich>
      </c:tx>
      <c:layout>
        <c:manualLayout>
          <c:xMode val="edge"/>
          <c:yMode val="edge"/>
          <c:x val="8.6301344927656801E-2"/>
          <c:y val="0"/>
        </c:manualLayout>
      </c:layout>
      <c:overlay val="0"/>
    </c:title>
    <c:autoTitleDeleted val="0"/>
    <c:plotArea>
      <c:layout>
        <c:manualLayout>
          <c:layoutTarget val="inner"/>
          <c:xMode val="edge"/>
          <c:yMode val="edge"/>
          <c:x val="0.27555489715571302"/>
          <c:y val="0.33291396847064297"/>
          <c:w val="0.406561288047949"/>
          <c:h val="0.62025668992514504"/>
        </c:manualLayout>
      </c:layout>
      <c:pieChart>
        <c:varyColors val="1"/>
        <c:ser>
          <c:idx val="0"/>
          <c:order val="0"/>
          <c:dLbls>
            <c:dLbl>
              <c:idx val="1"/>
              <c:layout>
                <c:manualLayout>
                  <c:x val="6.9416989853880201E-2"/>
                  <c:y val="-0.16767499887941001"/>
                </c:manualLayout>
              </c:layout>
              <c:showLegendKey val="0"/>
              <c:showVal val="0"/>
              <c:showCatName val="1"/>
              <c:showSerName val="0"/>
              <c:showPercent val="1"/>
              <c:showBubbleSize val="0"/>
              <c:extLst>
                <c:ext xmlns:c15="http://schemas.microsoft.com/office/drawing/2012/chart" uri="{CE6537A1-D6FC-4f65-9D91-7224C49458BB}"/>
              </c:extLst>
            </c:dLbl>
            <c:dLbl>
              <c:idx val="2"/>
              <c:layout>
                <c:manualLayout>
                  <c:x val="7.9236298820856296E-2"/>
                  <c:y val="0.100952651317067"/>
                </c:manualLayout>
              </c:layout>
              <c:showLegendKey val="0"/>
              <c:showVal val="0"/>
              <c:showCatName val="1"/>
              <c:showSerName val="0"/>
              <c:showPercent val="1"/>
              <c:showBubbleSize val="0"/>
              <c:extLst>
                <c:ext xmlns:c15="http://schemas.microsoft.com/office/drawing/2012/chart" uri="{CE6537A1-D6FC-4f65-9D91-7224C49458BB}"/>
              </c:extLst>
            </c:dLbl>
            <c:dLbl>
              <c:idx val="3"/>
              <c:layout>
                <c:manualLayout>
                  <c:x val="3.4491322912994102E-2"/>
                  <c:y val="9.4766693062797905E-2"/>
                </c:manualLayout>
              </c:layout>
              <c:showLegendKey val="0"/>
              <c:showVal val="0"/>
              <c:showCatName val="1"/>
              <c:showSerName val="0"/>
              <c:showPercent val="1"/>
              <c:showBubbleSize val="0"/>
              <c:extLst>
                <c:ext xmlns:c15="http://schemas.microsoft.com/office/drawing/2012/chart" uri="{CE6537A1-D6FC-4f65-9D91-7224C49458BB}"/>
              </c:extLst>
            </c:dLbl>
            <c:dLbl>
              <c:idx val="4"/>
              <c:layout>
                <c:manualLayout>
                  <c:x val="0.31195430574480698"/>
                  <c:y val="0.59520798071970005"/>
                </c:manualLayout>
              </c:layout>
              <c:tx>
                <c:rich>
                  <a:bodyPr/>
                  <a:lstStyle/>
                  <a:p>
                    <a:r>
                      <a:rPr lang="en-US"/>
                      <a:t>Not important
0%</a:t>
                    </a:r>
                  </a:p>
                </c:rich>
              </c:tx>
              <c:showLegendKey val="0"/>
              <c:showVal val="0"/>
              <c:showCatName val="1"/>
              <c:showSerName val="0"/>
              <c:showPercent val="1"/>
              <c:showBubbleSize val="0"/>
              <c:extLst>
                <c:ext xmlns:c15="http://schemas.microsoft.com/office/drawing/2012/chart" uri="{CE6537A1-D6FC-4f65-9D91-7224C49458BB}"/>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Sheet1!$C$3:$G$3</c:f>
              <c:strCache>
                <c:ptCount val="5"/>
                <c:pt idx="0">
                  <c:v>Extremely</c:v>
                </c:pt>
                <c:pt idx="1">
                  <c:v>Very</c:v>
                </c:pt>
                <c:pt idx="2">
                  <c:v>Moderately</c:v>
                </c:pt>
                <c:pt idx="3">
                  <c:v>Slightly</c:v>
                </c:pt>
                <c:pt idx="4">
                  <c:v>Not</c:v>
                </c:pt>
              </c:strCache>
            </c:strRef>
          </c:cat>
          <c:val>
            <c:numRef>
              <c:f>Sheet1!$C$4:$G$4</c:f>
              <c:numCache>
                <c:formatCode>0%</c:formatCode>
                <c:ptCount val="5"/>
                <c:pt idx="0">
                  <c:v>0.42859999999999998</c:v>
                </c:pt>
                <c:pt idx="1">
                  <c:v>0.35709999999999997</c:v>
                </c:pt>
                <c:pt idx="2">
                  <c:v>0.1429</c:v>
                </c:pt>
                <c:pt idx="3">
                  <c:v>7.1400000000000005E-2</c:v>
                </c:pt>
                <c:pt idx="4">
                  <c:v>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100"/>
            </a:pPr>
            <a:r>
              <a:rPr lang="en-US" sz="2000" b="0" i="0" u="none" strike="noStrike" baseline="0" dirty="0" smtClean="0">
                <a:effectLst/>
              </a:rPr>
              <a:t>How </a:t>
            </a:r>
            <a:r>
              <a:rPr lang="en-US" sz="2000" b="0" i="0" u="none" strike="noStrike" baseline="0" dirty="0">
                <a:effectLst/>
              </a:rPr>
              <a:t>important is it that LA provides the national framework for resource sharing</a:t>
            </a:r>
            <a:r>
              <a:rPr lang="en-US" sz="1800" b="0" i="0" u="none" strike="noStrike" baseline="0" dirty="0">
                <a:effectLst/>
              </a:rPr>
              <a:t>?</a:t>
            </a:r>
            <a:r>
              <a:rPr lang="en-US" sz="1100" b="0" i="0" u="none" strike="noStrike" baseline="0" dirty="0">
                <a:effectLst/>
              </a:rPr>
              <a:t> </a:t>
            </a:r>
            <a:r>
              <a:rPr lang="en-US" sz="1100" b="1" i="0" u="none" strike="noStrike" baseline="0" dirty="0"/>
              <a:t> </a:t>
            </a:r>
            <a:endParaRPr lang="en-US" sz="1100" dirty="0"/>
          </a:p>
        </c:rich>
      </c:tx>
      <c:overlay val="0"/>
    </c:title>
    <c:autoTitleDeleted val="0"/>
    <c:plotArea>
      <c:layout>
        <c:manualLayout>
          <c:layoutTarget val="inner"/>
          <c:xMode val="edge"/>
          <c:yMode val="edge"/>
          <c:x val="0.31765463917525799"/>
          <c:y val="0.31756756756756699"/>
          <c:w val="0.38788659793814401"/>
          <c:h val="0.58108108108108103"/>
        </c:manualLayout>
      </c:layout>
      <c:pieChart>
        <c:varyColors val="1"/>
        <c:ser>
          <c:idx val="0"/>
          <c:order val="0"/>
          <c:dLbls>
            <c:dLbl>
              <c:idx val="0"/>
              <c:layout>
                <c:manualLayout>
                  <c:x val="-0.17027406851205501"/>
                  <c:y val="7.5560149575897601E-2"/>
                </c:manualLayout>
              </c:layout>
              <c:showLegendKey val="0"/>
              <c:showVal val="0"/>
              <c:showCatName val="1"/>
              <c:showSerName val="0"/>
              <c:showPercent val="1"/>
              <c:showBubbleSize val="0"/>
              <c:extLst>
                <c:ext xmlns:c15="http://schemas.microsoft.com/office/drawing/2012/chart" uri="{CE6537A1-D6FC-4f65-9D91-7224C49458BB}"/>
              </c:extLst>
            </c:dLbl>
            <c:dLbl>
              <c:idx val="1"/>
              <c:layout>
                <c:manualLayout>
                  <c:x val="6.6039045377059805E-2"/>
                  <c:y val="-0.20692305353722701"/>
                </c:manualLayout>
              </c:layout>
              <c:showLegendKey val="0"/>
              <c:showVal val="0"/>
              <c:showCatName val="1"/>
              <c:showSerName val="0"/>
              <c:showPercent val="1"/>
              <c:showBubbleSize val="0"/>
              <c:extLst>
                <c:ext xmlns:c15="http://schemas.microsoft.com/office/drawing/2012/chart" uri="{CE6537A1-D6FC-4f65-9D91-7224C49458BB}"/>
              </c:extLst>
            </c:dLbl>
            <c:dLbl>
              <c:idx val="2"/>
              <c:layout>
                <c:manualLayout>
                  <c:x val="0.149134467083367"/>
                  <c:y val="3.9650381540145302E-2"/>
                </c:manualLayout>
              </c:layout>
              <c:showLegendKey val="0"/>
              <c:showVal val="0"/>
              <c:showCatName val="1"/>
              <c:showSerName val="0"/>
              <c:showPercent val="1"/>
              <c:showBubbleSize val="0"/>
              <c:extLst>
                <c:ext xmlns:c15="http://schemas.microsoft.com/office/drawing/2012/chart" uri="{CE6537A1-D6FC-4f65-9D91-7224C49458BB}"/>
              </c:extLst>
            </c:dLbl>
            <c:dLbl>
              <c:idx val="3"/>
              <c:layout>
                <c:manualLayout>
                  <c:x val="7.8225302378439901E-2"/>
                  <c:y val="0.124943301006293"/>
                </c:manualLayout>
              </c:layout>
              <c:showLegendKey val="0"/>
              <c:showVal val="0"/>
              <c:showCatName val="1"/>
              <c:showSerName val="0"/>
              <c:showPercent val="1"/>
              <c:showBubbleSize val="0"/>
              <c:extLst>
                <c:ext xmlns:c15="http://schemas.microsoft.com/office/drawing/2012/chart" uri="{CE6537A1-D6FC-4f65-9D91-7224C49458BB}"/>
              </c:extLst>
            </c:dLbl>
            <c:dLbl>
              <c:idx val="4"/>
              <c:layout>
                <c:manualLayout>
                  <c:x val="3.8153324584426898E-2"/>
                  <c:y val="0.12923811606882499"/>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Sheet1!$C$33:$G$33</c:f>
              <c:strCache>
                <c:ptCount val="5"/>
                <c:pt idx="0">
                  <c:v>Extremely</c:v>
                </c:pt>
                <c:pt idx="1">
                  <c:v>Very</c:v>
                </c:pt>
                <c:pt idx="2">
                  <c:v>Moderately</c:v>
                </c:pt>
                <c:pt idx="3">
                  <c:v>Slightly</c:v>
                </c:pt>
                <c:pt idx="4">
                  <c:v>Not</c:v>
                </c:pt>
              </c:strCache>
            </c:strRef>
          </c:cat>
          <c:val>
            <c:numRef>
              <c:f>Sheet1!$C$34:$G$34</c:f>
              <c:numCache>
                <c:formatCode>0%</c:formatCode>
                <c:ptCount val="5"/>
                <c:pt idx="0">
                  <c:v>0.37930000000000003</c:v>
                </c:pt>
                <c:pt idx="1">
                  <c:v>0.3448</c:v>
                </c:pt>
                <c:pt idx="2">
                  <c:v>0.10340000000000001</c:v>
                </c:pt>
                <c:pt idx="3">
                  <c:v>0.10340000000000001</c:v>
                </c:pt>
                <c:pt idx="4">
                  <c:v>6.9000000000000006E-2</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Sheet1!$A$2:$A$6</c:f>
              <c:strCache>
                <c:ptCount val="5"/>
                <c:pt idx="0">
                  <c:v>Extremely probable</c:v>
                </c:pt>
                <c:pt idx="1">
                  <c:v>Very probable</c:v>
                </c:pt>
                <c:pt idx="2">
                  <c:v>Moderately probable</c:v>
                </c:pt>
                <c:pt idx="3">
                  <c:v>Slightly probable</c:v>
                </c:pt>
                <c:pt idx="4">
                  <c:v>Not probable </c:v>
                </c:pt>
              </c:strCache>
            </c:strRef>
          </c:cat>
          <c:val>
            <c:numRef>
              <c:f>Sheet1!$B$2:$B$6</c:f>
              <c:numCache>
                <c:formatCode>General</c:formatCode>
                <c:ptCount val="5"/>
                <c:pt idx="0">
                  <c:v>5</c:v>
                </c:pt>
                <c:pt idx="1">
                  <c:v>10</c:v>
                </c:pt>
                <c:pt idx="2">
                  <c:v>6</c:v>
                </c:pt>
                <c:pt idx="3">
                  <c:v>5</c:v>
                </c:pt>
                <c:pt idx="4">
                  <c:v>2</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E52EB6A-B230-4F73-A36A-9DF7ECA7189E}" type="datetimeFigureOut">
              <a:rPr lang="en-US"/>
              <a:pPr>
                <a:defRPr/>
              </a:pPr>
              <a:t>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C0DCE16-C0F7-4E57-BFD3-66B77E3F25CC}" type="slidenum">
              <a:rPr lang="en-US"/>
              <a:pPr>
                <a:defRPr/>
              </a:pPr>
              <a:t>‹#›</a:t>
            </a:fld>
            <a:endParaRPr lang="en-US"/>
          </a:p>
        </p:txBody>
      </p:sp>
    </p:spTree>
    <p:extLst>
      <p:ext uri="{BB962C8B-B14F-4D97-AF65-F5344CB8AC3E}">
        <p14:creationId xmlns:p14="http://schemas.microsoft.com/office/powerpoint/2010/main" val="16264102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EC0DCE16-C0F7-4E57-BFD3-66B77E3F25CC}" type="slidenum">
              <a:rPr lang="en-US" smtClean="0"/>
              <a:pPr>
                <a:defRPr/>
              </a:pPr>
              <a:t>2</a:t>
            </a:fld>
            <a:endParaRPr lang="en-US"/>
          </a:p>
        </p:txBody>
      </p:sp>
    </p:spTree>
    <p:extLst>
      <p:ext uri="{BB962C8B-B14F-4D97-AF65-F5344CB8AC3E}">
        <p14:creationId xmlns:p14="http://schemas.microsoft.com/office/powerpoint/2010/main" val="1140714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Of course</a:t>
            </a:r>
            <a:r>
              <a:rPr lang="en-AU" baseline="0" dirty="0" smtClean="0"/>
              <a:t> it all comes down to what we are counting and reporting.  What do we actually mean by resource sharing?  We don’t have ‘resource sharing’ departments in our libraries – I am not even sure we call them ILL departments any more.  They are document services units.  So I think we mean these things (and indeed most of these are what we are reporting in the CAUL statistics).  We need to understand if our reliance on commercial document suppliers is increasing.  At UNSW, about 20% of ILL requests for monographs have been met not by sourcing a copy in another library, but by buying a e-book.  I know others of you are doing this, but it would be interesting to know more about why, when and how many.  At UNSW Library, when we get a request for thesis, it jumps to the front of the queue in our retrospective thesis digitisation program.  We only started doing this in June and have already digitised 64 theses this way.  And we do not charge for the service either.  There is a patchwork of things going on, which takes advantage of new services and technologies.  And approaches.</a:t>
            </a:r>
            <a:endParaRPr lang="en-AU" dirty="0"/>
          </a:p>
        </p:txBody>
      </p:sp>
      <p:sp>
        <p:nvSpPr>
          <p:cNvPr id="4" name="Slide Number Placeholder 3"/>
          <p:cNvSpPr>
            <a:spLocks noGrp="1"/>
          </p:cNvSpPr>
          <p:nvPr>
            <p:ph type="sldNum" sz="quarter" idx="10"/>
          </p:nvPr>
        </p:nvSpPr>
        <p:spPr/>
        <p:txBody>
          <a:bodyPr/>
          <a:lstStyle/>
          <a:p>
            <a:pPr>
              <a:defRPr/>
            </a:pPr>
            <a:fld id="{EC0DCE16-C0F7-4E57-BFD3-66B77E3F25CC}" type="slidenum">
              <a:rPr lang="en-US" smtClean="0"/>
              <a:pPr>
                <a:defRPr/>
              </a:pPr>
              <a:t>11</a:t>
            </a:fld>
            <a:endParaRPr lang="en-US"/>
          </a:p>
        </p:txBody>
      </p:sp>
    </p:spTree>
    <p:extLst>
      <p:ext uri="{BB962C8B-B14F-4D97-AF65-F5344CB8AC3E}">
        <p14:creationId xmlns:p14="http://schemas.microsoft.com/office/powerpoint/2010/main" val="39547703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complexity</a:t>
            </a:r>
            <a:r>
              <a:rPr lang="en-AU" baseline="0" dirty="0" smtClean="0"/>
              <a:t> in counting and reporting is reflected in the number of document services available to libraries</a:t>
            </a:r>
            <a:endParaRPr lang="en-AU" dirty="0"/>
          </a:p>
        </p:txBody>
      </p:sp>
      <p:sp>
        <p:nvSpPr>
          <p:cNvPr id="4" name="Slide Number Placeholder 3"/>
          <p:cNvSpPr>
            <a:spLocks noGrp="1"/>
          </p:cNvSpPr>
          <p:nvPr>
            <p:ph type="sldNum" sz="quarter" idx="10"/>
          </p:nvPr>
        </p:nvSpPr>
        <p:spPr/>
        <p:txBody>
          <a:bodyPr/>
          <a:lstStyle/>
          <a:p>
            <a:pPr>
              <a:defRPr/>
            </a:pPr>
            <a:fld id="{EC0DCE16-C0F7-4E57-BFD3-66B77E3F25CC}" type="slidenum">
              <a:rPr lang="en-US" smtClean="0"/>
              <a:pPr>
                <a:defRPr/>
              </a:pPr>
              <a:t>12</a:t>
            </a:fld>
            <a:endParaRPr lang="en-US"/>
          </a:p>
        </p:txBody>
      </p:sp>
    </p:spTree>
    <p:extLst>
      <p:ext uri="{BB962C8B-B14F-4D97-AF65-F5344CB8AC3E}">
        <p14:creationId xmlns:p14="http://schemas.microsoft.com/office/powerpoint/2010/main" val="12125683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 I have reported these trends</a:t>
            </a:r>
            <a:r>
              <a:rPr lang="en-AU" baseline="0" dirty="0" smtClean="0"/>
              <a:t> – but what I cannot do is work out what is the gap between LADD activity and overall activity. But the trend for LADD is clear.</a:t>
            </a:r>
          </a:p>
          <a:p>
            <a:r>
              <a:rPr lang="en-AU" baseline="0" dirty="0" smtClean="0"/>
              <a:t>The rest are familiar</a:t>
            </a:r>
            <a:endParaRPr lang="en-AU" dirty="0"/>
          </a:p>
        </p:txBody>
      </p:sp>
      <p:sp>
        <p:nvSpPr>
          <p:cNvPr id="4" name="Slide Number Placeholder 3"/>
          <p:cNvSpPr>
            <a:spLocks noGrp="1"/>
          </p:cNvSpPr>
          <p:nvPr>
            <p:ph type="sldNum" sz="quarter" idx="10"/>
          </p:nvPr>
        </p:nvSpPr>
        <p:spPr/>
        <p:txBody>
          <a:bodyPr/>
          <a:lstStyle/>
          <a:p>
            <a:pPr>
              <a:defRPr/>
            </a:pPr>
            <a:fld id="{EC0DCE16-C0F7-4E57-BFD3-66B77E3F25CC}" type="slidenum">
              <a:rPr lang="en-US" smtClean="0"/>
              <a:pPr>
                <a:defRPr/>
              </a:pPr>
              <a:t>13</a:t>
            </a:fld>
            <a:endParaRPr lang="en-US"/>
          </a:p>
        </p:txBody>
      </p:sp>
    </p:spTree>
    <p:extLst>
      <p:ext uri="{BB962C8B-B14F-4D97-AF65-F5344CB8AC3E}">
        <p14:creationId xmlns:p14="http://schemas.microsoft.com/office/powerpoint/2010/main" val="1184216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Finally,</a:t>
            </a:r>
            <a:r>
              <a:rPr lang="en-AU" baseline="0" dirty="0" smtClean="0"/>
              <a:t> we asked questions about value.  Again, these show things that do not ‘go together’.  CAUL members see LA as providing the framework for resource sharing</a:t>
            </a:r>
            <a:endParaRPr lang="en-AU" dirty="0"/>
          </a:p>
        </p:txBody>
      </p:sp>
      <p:sp>
        <p:nvSpPr>
          <p:cNvPr id="4" name="Slide Number Placeholder 3"/>
          <p:cNvSpPr>
            <a:spLocks noGrp="1"/>
          </p:cNvSpPr>
          <p:nvPr>
            <p:ph type="sldNum" sz="quarter" idx="10"/>
          </p:nvPr>
        </p:nvSpPr>
        <p:spPr/>
        <p:txBody>
          <a:bodyPr/>
          <a:lstStyle/>
          <a:p>
            <a:pPr>
              <a:defRPr/>
            </a:pPr>
            <a:fld id="{EC0DCE16-C0F7-4E57-BFD3-66B77E3F25CC}" type="slidenum">
              <a:rPr lang="en-US" smtClean="0"/>
              <a:pPr>
                <a:defRPr/>
              </a:pPr>
              <a:t>14</a:t>
            </a:fld>
            <a:endParaRPr lang="en-US"/>
          </a:p>
        </p:txBody>
      </p:sp>
    </p:spTree>
    <p:extLst>
      <p:ext uri="{BB962C8B-B14F-4D97-AF65-F5344CB8AC3E}">
        <p14:creationId xmlns:p14="http://schemas.microsoft.com/office/powerpoint/2010/main" val="7193091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But we expect</a:t>
            </a:r>
            <a:r>
              <a:rPr lang="en-AU" baseline="0" dirty="0" smtClean="0"/>
              <a:t> we will use </a:t>
            </a:r>
            <a:r>
              <a:rPr lang="en-AU" baseline="0" smtClean="0"/>
              <a:t>LADD less.  </a:t>
            </a:r>
            <a:r>
              <a:rPr lang="en-AU" baseline="0" dirty="0" smtClean="0"/>
              <a:t>‘Go figure’</a:t>
            </a:r>
            <a:endParaRPr lang="en-AU" dirty="0"/>
          </a:p>
        </p:txBody>
      </p:sp>
      <p:sp>
        <p:nvSpPr>
          <p:cNvPr id="4" name="Slide Number Placeholder 3"/>
          <p:cNvSpPr>
            <a:spLocks noGrp="1"/>
          </p:cNvSpPr>
          <p:nvPr>
            <p:ph type="sldNum" sz="quarter" idx="10"/>
          </p:nvPr>
        </p:nvSpPr>
        <p:spPr/>
        <p:txBody>
          <a:bodyPr/>
          <a:lstStyle/>
          <a:p>
            <a:pPr>
              <a:defRPr/>
            </a:pPr>
            <a:fld id="{EC0DCE16-C0F7-4E57-BFD3-66B77E3F25CC}" type="slidenum">
              <a:rPr lang="en-US" smtClean="0"/>
              <a:pPr>
                <a:defRPr/>
              </a:pPr>
              <a:t>15</a:t>
            </a:fld>
            <a:endParaRPr lang="en-US"/>
          </a:p>
        </p:txBody>
      </p:sp>
    </p:spTree>
    <p:extLst>
      <p:ext uri="{BB962C8B-B14F-4D97-AF65-F5344CB8AC3E}">
        <p14:creationId xmlns:p14="http://schemas.microsoft.com/office/powerpoint/2010/main" val="909602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What do</a:t>
            </a:r>
            <a:r>
              <a:rPr lang="en-AU" baseline="0" dirty="0" smtClean="0"/>
              <a:t> we need to ‘share’ when the ‘access’ model dominates our supply of information resources to our university community?</a:t>
            </a:r>
          </a:p>
          <a:p>
            <a:r>
              <a:rPr lang="en-AU" baseline="0" dirty="0" smtClean="0"/>
              <a:t>NLA puts the value proposition for Libraries Australia as a ‘resource sharing service … for Australian libraries and their users.  Its key missions are to support the workflows of Australian libraries and provide data to underpin the Trove discovery service.</a:t>
            </a:r>
            <a:endParaRPr lang="en-AU" dirty="0"/>
          </a:p>
        </p:txBody>
      </p:sp>
      <p:sp>
        <p:nvSpPr>
          <p:cNvPr id="4" name="Slide Number Placeholder 3"/>
          <p:cNvSpPr>
            <a:spLocks noGrp="1"/>
          </p:cNvSpPr>
          <p:nvPr>
            <p:ph type="sldNum" sz="quarter" idx="10"/>
          </p:nvPr>
        </p:nvSpPr>
        <p:spPr/>
        <p:txBody>
          <a:bodyPr/>
          <a:lstStyle/>
          <a:p>
            <a:pPr>
              <a:defRPr/>
            </a:pPr>
            <a:fld id="{EC0DCE16-C0F7-4E57-BFD3-66B77E3F25CC}" type="slidenum">
              <a:rPr lang="en-US" smtClean="0"/>
              <a:pPr>
                <a:defRPr/>
              </a:pPr>
              <a:t>3</a:t>
            </a:fld>
            <a:endParaRPr lang="en-US"/>
          </a:p>
        </p:txBody>
      </p:sp>
    </p:spTree>
    <p:extLst>
      <p:ext uri="{BB962C8B-B14F-4D97-AF65-F5344CB8AC3E}">
        <p14:creationId xmlns:p14="http://schemas.microsoft.com/office/powerpoint/2010/main" val="1109848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project set out to collect evidence about what CAUL libraries were actually</a:t>
            </a:r>
            <a:r>
              <a:rPr lang="en-AU" baseline="0" dirty="0" smtClean="0"/>
              <a:t> doing in collection management and resource sharing.  How important a role do services like LA and OCLC play in it?</a:t>
            </a:r>
          </a:p>
          <a:p>
            <a:r>
              <a:rPr lang="en-AU" baseline="0" dirty="0" smtClean="0"/>
              <a:t>In this presentation, I will not have too much to say about workflow, but more about the trends and choices libraries are making.</a:t>
            </a:r>
            <a:endParaRPr lang="en-AU" dirty="0"/>
          </a:p>
        </p:txBody>
      </p:sp>
      <p:sp>
        <p:nvSpPr>
          <p:cNvPr id="4" name="Slide Number Placeholder 3"/>
          <p:cNvSpPr>
            <a:spLocks noGrp="1"/>
          </p:cNvSpPr>
          <p:nvPr>
            <p:ph type="sldNum" sz="quarter" idx="10"/>
          </p:nvPr>
        </p:nvSpPr>
        <p:spPr/>
        <p:txBody>
          <a:bodyPr/>
          <a:lstStyle/>
          <a:p>
            <a:pPr>
              <a:defRPr/>
            </a:pPr>
            <a:fld id="{EC0DCE16-C0F7-4E57-BFD3-66B77E3F25CC}" type="slidenum">
              <a:rPr lang="en-US" smtClean="0"/>
              <a:pPr>
                <a:defRPr/>
              </a:pPr>
              <a:t>4</a:t>
            </a:fld>
            <a:endParaRPr lang="en-US"/>
          </a:p>
        </p:txBody>
      </p:sp>
    </p:spTree>
    <p:extLst>
      <p:ext uri="{BB962C8B-B14F-4D97-AF65-F5344CB8AC3E}">
        <p14:creationId xmlns:p14="http://schemas.microsoft.com/office/powerpoint/2010/main" val="3980078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First of all, what are university</a:t>
            </a:r>
            <a:r>
              <a:rPr lang="en-AU" baseline="0" dirty="0" smtClean="0"/>
              <a:t> libraries spending their funds on.  From the latest CAUL statistics we see that serials are largely online.  Monographs are catching up.  Note other tools and services used in collection management. I put this here because if this was print, this would be the foundation data for resource sharing underpinned by a national union catalogue.  But in the world increasingly dominated by ‘online’ and ‘access’, CAUL libraries do not act uniformly. </a:t>
            </a:r>
            <a:endParaRPr lang="en-AU" dirty="0"/>
          </a:p>
        </p:txBody>
      </p:sp>
      <p:sp>
        <p:nvSpPr>
          <p:cNvPr id="4" name="Slide Number Placeholder 3"/>
          <p:cNvSpPr>
            <a:spLocks noGrp="1"/>
          </p:cNvSpPr>
          <p:nvPr>
            <p:ph type="sldNum" sz="quarter" idx="10"/>
          </p:nvPr>
        </p:nvSpPr>
        <p:spPr/>
        <p:txBody>
          <a:bodyPr/>
          <a:lstStyle/>
          <a:p>
            <a:pPr>
              <a:defRPr/>
            </a:pPr>
            <a:fld id="{EC0DCE16-C0F7-4E57-BFD3-66B77E3F25CC}" type="slidenum">
              <a:rPr lang="en-US" smtClean="0"/>
              <a:pPr>
                <a:defRPr/>
              </a:pPr>
              <a:t>5</a:t>
            </a:fld>
            <a:endParaRPr lang="en-US"/>
          </a:p>
        </p:txBody>
      </p:sp>
    </p:spTree>
    <p:extLst>
      <p:ext uri="{BB962C8B-B14F-4D97-AF65-F5344CB8AC3E}">
        <p14:creationId xmlns:p14="http://schemas.microsoft.com/office/powerpoint/2010/main" val="2236040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Here you can see what actually happens.</a:t>
            </a:r>
            <a:r>
              <a:rPr lang="en-AU" baseline="0" dirty="0" smtClean="0"/>
              <a:t>  Print and AV are reported.  Reporting of theses are changing because I think all CAUL libraries have theses online in repositories.  Repository metadata is harvested by Trove, so why report to the NBD (see how ‘access’ thinking affects your point of view).  And anyway, the online theses are accessible right away – the sharing of the resource is activated by putting the resource online.  Note the numbers drop off quickly for anything ‘e’.  Reasons for not adding are: inability to lend due to license restrictions; volatility of titles within collections’ near universality of holdings for the same collections (especially within CAUL)</a:t>
            </a:r>
            <a:endParaRPr lang="en-AU" dirty="0"/>
          </a:p>
        </p:txBody>
      </p:sp>
      <p:sp>
        <p:nvSpPr>
          <p:cNvPr id="4" name="Slide Number Placeholder 3"/>
          <p:cNvSpPr>
            <a:spLocks noGrp="1"/>
          </p:cNvSpPr>
          <p:nvPr>
            <p:ph type="sldNum" sz="quarter" idx="10"/>
          </p:nvPr>
        </p:nvSpPr>
        <p:spPr/>
        <p:txBody>
          <a:bodyPr/>
          <a:lstStyle/>
          <a:p>
            <a:pPr>
              <a:defRPr/>
            </a:pPr>
            <a:fld id="{EC0DCE16-C0F7-4E57-BFD3-66B77E3F25CC}" type="slidenum">
              <a:rPr lang="en-US" smtClean="0"/>
              <a:pPr>
                <a:defRPr/>
              </a:pPr>
              <a:t>6</a:t>
            </a:fld>
            <a:endParaRPr lang="en-US"/>
          </a:p>
        </p:txBody>
      </p:sp>
    </p:spTree>
    <p:extLst>
      <p:ext uri="{BB962C8B-B14F-4D97-AF65-F5344CB8AC3E}">
        <p14:creationId xmlns:p14="http://schemas.microsoft.com/office/powerpoint/2010/main" val="3285357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Yet, when</a:t>
            </a:r>
            <a:r>
              <a:rPr lang="en-AU" baseline="0" dirty="0" smtClean="0"/>
              <a:t> we asked how important it was to add them to the AND, we got rather different responses.  It has been suggested that Alma libraries delayed reporting until the reporting functionality was delivered.  Even so, it will be interesting to see if this changes what libraries report.  </a:t>
            </a:r>
            <a:endParaRPr lang="en-AU" dirty="0"/>
          </a:p>
        </p:txBody>
      </p:sp>
      <p:sp>
        <p:nvSpPr>
          <p:cNvPr id="4" name="Slide Number Placeholder 3"/>
          <p:cNvSpPr>
            <a:spLocks noGrp="1"/>
          </p:cNvSpPr>
          <p:nvPr>
            <p:ph type="sldNum" sz="quarter" idx="10"/>
          </p:nvPr>
        </p:nvSpPr>
        <p:spPr/>
        <p:txBody>
          <a:bodyPr/>
          <a:lstStyle/>
          <a:p>
            <a:pPr>
              <a:defRPr/>
            </a:pPr>
            <a:fld id="{EC0DCE16-C0F7-4E57-BFD3-66B77E3F25CC}" type="slidenum">
              <a:rPr lang="en-US" smtClean="0"/>
              <a:pPr>
                <a:defRPr/>
              </a:pPr>
              <a:t>7</a:t>
            </a:fld>
            <a:endParaRPr lang="en-US"/>
          </a:p>
        </p:txBody>
      </p:sp>
    </p:spTree>
    <p:extLst>
      <p:ext uri="{BB962C8B-B14F-4D97-AF65-F5344CB8AC3E}">
        <p14:creationId xmlns:p14="http://schemas.microsoft.com/office/powerpoint/2010/main" val="3722649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And just to confuse you further.</a:t>
            </a:r>
            <a:r>
              <a:rPr lang="en-AU" baseline="0" dirty="0" smtClean="0"/>
              <a:t> Just about everybody wants a comprehensive AND.  Reasons vary for – the intellectual record, resource sharing, collection management.</a:t>
            </a:r>
          </a:p>
          <a:p>
            <a:r>
              <a:rPr lang="en-AU" baseline="0" dirty="0" smtClean="0"/>
              <a:t>So one foundation of the print world is a bit shaky.  What has this meant for resource sharing?</a:t>
            </a:r>
            <a:endParaRPr lang="en-AU" dirty="0"/>
          </a:p>
        </p:txBody>
      </p:sp>
      <p:sp>
        <p:nvSpPr>
          <p:cNvPr id="4" name="Slide Number Placeholder 3"/>
          <p:cNvSpPr>
            <a:spLocks noGrp="1"/>
          </p:cNvSpPr>
          <p:nvPr>
            <p:ph type="sldNum" sz="quarter" idx="10"/>
          </p:nvPr>
        </p:nvSpPr>
        <p:spPr/>
        <p:txBody>
          <a:bodyPr/>
          <a:lstStyle/>
          <a:p>
            <a:pPr>
              <a:defRPr/>
            </a:pPr>
            <a:fld id="{EC0DCE16-C0F7-4E57-BFD3-66B77E3F25CC}" type="slidenum">
              <a:rPr lang="en-US" smtClean="0"/>
              <a:pPr>
                <a:defRPr/>
              </a:pPr>
              <a:t>8</a:t>
            </a:fld>
            <a:endParaRPr lang="en-US"/>
          </a:p>
        </p:txBody>
      </p:sp>
    </p:spTree>
    <p:extLst>
      <p:ext uri="{BB962C8B-B14F-4D97-AF65-F5344CB8AC3E}">
        <p14:creationId xmlns:p14="http://schemas.microsoft.com/office/powerpoint/2010/main" val="307043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Let’s look at the</a:t>
            </a:r>
            <a:r>
              <a:rPr lang="en-AU" baseline="0" dirty="0" smtClean="0"/>
              <a:t> numbers first.  This is a very busy slide.</a:t>
            </a:r>
          </a:p>
          <a:p>
            <a:r>
              <a:rPr lang="en-AU" baseline="0" dirty="0" smtClean="0"/>
              <a:t>First reciprocal borrowing (where the user has to make a journey to another library to borrow the book) is in decline.  This is ULANZ (dark blue) and CAVAL (pink)</a:t>
            </a:r>
          </a:p>
          <a:p>
            <a:r>
              <a:rPr lang="en-AU" baseline="0" dirty="0" smtClean="0"/>
              <a:t>BONUS+ -- a reciprocal borrowing scheme used by III libraries using the INN-Reach software is growing and popular (orange).  Here the user gets the book delivered to his or her library.</a:t>
            </a:r>
          </a:p>
          <a:p>
            <a:r>
              <a:rPr lang="en-AU" baseline="0" dirty="0" smtClean="0"/>
              <a:t>Article Reach is small but steady – another service based on III libraries</a:t>
            </a:r>
          </a:p>
          <a:p>
            <a:r>
              <a:rPr lang="en-AU" baseline="0" dirty="0" smtClean="0"/>
              <a:t>Now overall trends are interesting.  For CAUL libraries, their requesting activity decreased by about 10% between 2009 and 2013.  This activity in LADD decreased by 20%</a:t>
            </a:r>
          </a:p>
          <a:p>
            <a:r>
              <a:rPr lang="en-AU" baseline="0" dirty="0" smtClean="0"/>
              <a:t>Overall supplying by CAUL libraries increased about 8% over the 2009-2013 period.  This activity in LADD decreased by 18%</a:t>
            </a:r>
            <a:endParaRPr lang="en-AU" dirty="0"/>
          </a:p>
        </p:txBody>
      </p:sp>
      <p:sp>
        <p:nvSpPr>
          <p:cNvPr id="4" name="Slide Number Placeholder 3"/>
          <p:cNvSpPr>
            <a:spLocks noGrp="1"/>
          </p:cNvSpPr>
          <p:nvPr>
            <p:ph type="sldNum" sz="quarter" idx="10"/>
          </p:nvPr>
        </p:nvSpPr>
        <p:spPr/>
        <p:txBody>
          <a:bodyPr/>
          <a:lstStyle/>
          <a:p>
            <a:pPr>
              <a:defRPr/>
            </a:pPr>
            <a:fld id="{EC0DCE16-C0F7-4E57-BFD3-66B77E3F25CC}" type="slidenum">
              <a:rPr lang="en-US" smtClean="0"/>
              <a:pPr>
                <a:defRPr/>
              </a:pPr>
              <a:t>9</a:t>
            </a:fld>
            <a:endParaRPr lang="en-US"/>
          </a:p>
        </p:txBody>
      </p:sp>
    </p:spTree>
    <p:extLst>
      <p:ext uri="{BB962C8B-B14F-4D97-AF65-F5344CB8AC3E}">
        <p14:creationId xmlns:p14="http://schemas.microsoft.com/office/powerpoint/2010/main" val="232752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Here are the numbers</a:t>
            </a:r>
            <a:endParaRPr lang="en-AU" dirty="0"/>
          </a:p>
        </p:txBody>
      </p:sp>
      <p:sp>
        <p:nvSpPr>
          <p:cNvPr id="4" name="Slide Number Placeholder 3"/>
          <p:cNvSpPr>
            <a:spLocks noGrp="1"/>
          </p:cNvSpPr>
          <p:nvPr>
            <p:ph type="sldNum" sz="quarter" idx="10"/>
          </p:nvPr>
        </p:nvSpPr>
        <p:spPr/>
        <p:txBody>
          <a:bodyPr/>
          <a:lstStyle/>
          <a:p>
            <a:pPr>
              <a:defRPr/>
            </a:pPr>
            <a:fld id="{EC0DCE16-C0F7-4E57-BFD3-66B77E3F25CC}" type="slidenum">
              <a:rPr lang="en-US" smtClean="0"/>
              <a:pPr>
                <a:defRPr/>
              </a:pPr>
              <a:t>10</a:t>
            </a:fld>
            <a:endParaRPr lang="en-US"/>
          </a:p>
        </p:txBody>
      </p:sp>
    </p:spTree>
    <p:extLst>
      <p:ext uri="{BB962C8B-B14F-4D97-AF65-F5344CB8AC3E}">
        <p14:creationId xmlns:p14="http://schemas.microsoft.com/office/powerpoint/2010/main" val="8761137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988" y="1412776"/>
            <a:ext cx="9141624" cy="2155522"/>
          </a:xfrm>
          <a:prstGeom prst="rect">
            <a:avLst/>
          </a:prstGeom>
          <a:noFill/>
        </p:spPr>
      </p:pic>
      <p:sp>
        <p:nvSpPr>
          <p:cNvPr id="17" name="Text Placeholder 4"/>
          <p:cNvSpPr>
            <a:spLocks noGrp="1"/>
          </p:cNvSpPr>
          <p:nvPr>
            <p:ph type="body" sz="quarter" idx="10"/>
          </p:nvPr>
        </p:nvSpPr>
        <p:spPr>
          <a:xfrm>
            <a:off x="2592000" y="1674000"/>
            <a:ext cx="5688012" cy="576411"/>
          </a:xfrm>
          <a:prstGeom prst="rect">
            <a:avLst/>
          </a:prstGeom>
        </p:spPr>
        <p:txBody>
          <a:bodyPr/>
          <a:lstStyle>
            <a:lvl1pPr>
              <a:buNone/>
              <a:defRPr baseline="0">
                <a:latin typeface="+mj-lt"/>
                <a:cs typeface="Arial" pitchFamily="34" charset="0"/>
              </a:defRPr>
            </a:lvl1pPr>
          </a:lstStyle>
          <a:p>
            <a:pPr lvl="0"/>
            <a:r>
              <a:rPr lang="en-US" smtClean="0"/>
              <a:t>Click to edit Master text styles</a:t>
            </a:r>
          </a:p>
        </p:txBody>
      </p:sp>
      <p:sp>
        <p:nvSpPr>
          <p:cNvPr id="18" name="Text Placeholder 6"/>
          <p:cNvSpPr>
            <a:spLocks noGrp="1"/>
          </p:cNvSpPr>
          <p:nvPr>
            <p:ph type="body" sz="quarter" idx="11"/>
          </p:nvPr>
        </p:nvSpPr>
        <p:spPr>
          <a:xfrm>
            <a:off x="2592000" y="2224800"/>
            <a:ext cx="5689600" cy="431800"/>
          </a:xfrm>
          <a:prstGeom prst="rect">
            <a:avLst/>
          </a:prstGeom>
        </p:spPr>
        <p:txBody>
          <a:bodyPr/>
          <a:lstStyle>
            <a:lvl1pPr>
              <a:buNone/>
              <a:defRPr sz="2000">
                <a:latin typeface="+mj-lt"/>
                <a:cs typeface="Arial" pitchFamily="34" charset="0"/>
              </a:defRPr>
            </a:lvl1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600" y="6229352"/>
            <a:ext cx="9147600" cy="628440"/>
          </a:xfrm>
          <a:prstGeom prst="rect">
            <a:avLst/>
          </a:prstGeom>
          <a:noFill/>
        </p:spPr>
      </p:pic>
      <p:sp>
        <p:nvSpPr>
          <p:cNvPr id="2" name="Title 1"/>
          <p:cNvSpPr>
            <a:spLocks noGrp="1"/>
          </p:cNvSpPr>
          <p:nvPr>
            <p:ph type="title"/>
          </p:nvPr>
        </p:nvSpPr>
        <p:spPr>
          <a:xfrm>
            <a:off x="457200" y="476672"/>
            <a:ext cx="8229600" cy="792088"/>
          </a:xfrm>
          <a:prstGeom prst="rect">
            <a:avLst/>
          </a:prstGeom>
        </p:spPr>
        <p:txBody>
          <a:bodyPr/>
          <a:lstStyle>
            <a:lvl1pPr algn="l">
              <a:defRPr sz="3000" baseline="0">
                <a:latin typeface="+mj-lt"/>
                <a:cs typeface="Microsoft Sans Serif"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a:xfrm>
            <a:off x="457200" y="1484784"/>
            <a:ext cx="8229600" cy="4320480"/>
          </a:xfrm>
          <a:prstGeom prst="rect">
            <a:avLst/>
          </a:prstGeom>
        </p:spPr>
        <p:txBody>
          <a:bodyPr/>
          <a:lstStyle>
            <a:lvl1pPr>
              <a:buFont typeface="Arial" pitchFamily="34" charset="0"/>
              <a:buChar char="•"/>
              <a:defRPr sz="1400" baseline="0">
                <a:latin typeface="+mn-lt"/>
                <a:cs typeface="Microsoft Sans Serif" pitchFamily="34" charset="0"/>
              </a:defRPr>
            </a:lvl1pPr>
            <a:lvl2pPr>
              <a:defRPr sz="1400"/>
            </a:lvl2pPr>
            <a:lvl3pPr>
              <a:buFont typeface="Courier New" pitchFamily="49" charset="0"/>
              <a:buChar char="o"/>
              <a:defRPr sz="1400"/>
            </a:lvl3pPr>
            <a:lvl4pPr>
              <a:buFont typeface="Wingdings" pitchFamily="2" charset="2"/>
              <a:buChar cha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2"/>
          <p:cNvSpPr>
            <a:spLocks noGrp="1"/>
          </p:cNvSpPr>
          <p:nvPr>
            <p:ph type="body" idx="1"/>
          </p:nvPr>
        </p:nvSpPr>
        <p:spPr>
          <a:xfrm>
            <a:off x="457200" y="1535113"/>
            <a:ext cx="4040188" cy="639762"/>
          </a:xfrm>
          <a:prstGeom prst="rect">
            <a:avLst/>
          </a:prstGeom>
        </p:spPr>
        <p:txBody>
          <a:bodyPr/>
          <a:lstStyle>
            <a:lvl1pPr>
              <a:buNone/>
              <a:defRPr sz="2000">
                <a:latin typeface="+mn-lt"/>
                <a:cs typeface="Microsoft Sans Serif" pitchFamily="34" charset="0"/>
              </a:defRPr>
            </a:lvl1pPr>
          </a:lstStyle>
          <a:p>
            <a:pPr lvl="0"/>
            <a:r>
              <a:rPr lang="en-US" smtClean="0"/>
              <a:t>Click to edit Master text styles</a:t>
            </a:r>
          </a:p>
        </p:txBody>
      </p:sp>
      <p:sp>
        <p:nvSpPr>
          <p:cNvPr id="5" name="Content Placeholder 3"/>
          <p:cNvSpPr>
            <a:spLocks noGrp="1"/>
          </p:cNvSpPr>
          <p:nvPr>
            <p:ph sz="half" idx="2"/>
          </p:nvPr>
        </p:nvSpPr>
        <p:spPr>
          <a:xfrm>
            <a:off x="457200" y="2174875"/>
            <a:ext cx="4040188" cy="3630389"/>
          </a:xfrm>
          <a:prstGeom prst="rect">
            <a:avLst/>
          </a:prstGeom>
        </p:spPr>
        <p:txBody>
          <a:bodyPr/>
          <a:lstStyle>
            <a:lvl1pPr>
              <a:defRPr sz="1400">
                <a:latin typeface="+mn-lt"/>
                <a:cs typeface="Microsoft Sans Serif" pitchFamily="34" charset="0"/>
              </a:defRPr>
            </a:lvl1pPr>
            <a:lvl2pPr>
              <a:defRPr sz="1400"/>
            </a:lvl2pPr>
            <a:lvl3pPr>
              <a:buFont typeface="Courier New" pitchFamily="49" charset="0"/>
              <a:buChar char="o"/>
              <a:defRPr sz="1400"/>
            </a:lvl3pPr>
            <a:lvl4pPr>
              <a:buFont typeface="Wingdings" pitchFamily="2" charset="2"/>
              <a:buChar cha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6" name="Text Placeholder 4"/>
          <p:cNvSpPr>
            <a:spLocks noGrp="1"/>
          </p:cNvSpPr>
          <p:nvPr>
            <p:ph type="body" sz="quarter" idx="3"/>
          </p:nvPr>
        </p:nvSpPr>
        <p:spPr>
          <a:xfrm>
            <a:off x="4645025" y="1535113"/>
            <a:ext cx="4041775" cy="639762"/>
          </a:xfrm>
          <a:prstGeom prst="rect">
            <a:avLst/>
          </a:prstGeom>
        </p:spPr>
        <p:txBody>
          <a:bodyPr/>
          <a:lstStyle>
            <a:lvl1pPr>
              <a:buNone/>
              <a:defRPr sz="2000">
                <a:latin typeface="+mn-lt"/>
                <a:cs typeface="Microsoft Sans Serif" pitchFamily="34" charset="0"/>
              </a:defRPr>
            </a:lvl1pPr>
          </a:lstStyle>
          <a:p>
            <a:pPr lvl="0"/>
            <a:r>
              <a:rPr lang="en-US" smtClean="0"/>
              <a:t>Click to edit Master text styles</a:t>
            </a:r>
          </a:p>
        </p:txBody>
      </p:sp>
      <p:sp>
        <p:nvSpPr>
          <p:cNvPr id="7" name="Content Placeholder 5"/>
          <p:cNvSpPr>
            <a:spLocks noGrp="1"/>
          </p:cNvSpPr>
          <p:nvPr>
            <p:ph sz="quarter" idx="4"/>
          </p:nvPr>
        </p:nvSpPr>
        <p:spPr>
          <a:xfrm>
            <a:off x="4645025" y="2174875"/>
            <a:ext cx="4041775" cy="3630389"/>
          </a:xfrm>
          <a:prstGeom prst="rect">
            <a:avLst/>
          </a:prstGeom>
        </p:spPr>
        <p:txBody>
          <a:bodyPr/>
          <a:lstStyle>
            <a:lvl1pPr marL="342900" marR="0" indent="-342900" algn="l" defTabSz="914400" rtl="0" eaLnBrk="1" fontAlgn="base" latinLnBrk="0" hangingPunct="1">
              <a:lnSpc>
                <a:spcPct val="100000"/>
              </a:lnSpc>
              <a:spcBef>
                <a:spcPct val="20000"/>
              </a:spcBef>
              <a:spcAft>
                <a:spcPct val="0"/>
              </a:spcAft>
              <a:buClrTx/>
              <a:buSzTx/>
              <a:buFont typeface="Arial" charset="0"/>
              <a:buChar char="•"/>
              <a:tabLst/>
              <a:defRPr sz="1400">
                <a:latin typeface="+mn-lt"/>
                <a:cs typeface="Microsoft Sans Serif" pitchFamily="34" charset="0"/>
              </a:defRPr>
            </a:lvl1pPr>
            <a:lvl2pPr>
              <a:defRPr sz="1400"/>
            </a:lvl2pPr>
            <a:lvl3pPr>
              <a:buFont typeface="Courier New" pitchFamily="49" charset="0"/>
              <a:buChar char="o"/>
              <a:defRPr sz="1400"/>
            </a:lvl3pPr>
            <a:lvl4pPr>
              <a:buFont typeface="Wingdings" pitchFamily="2" charset="2"/>
              <a:buChar char="§"/>
              <a:defRPr sz="1400"/>
            </a:lvl4pPr>
            <a:lvl5pPr>
              <a:defRPr sz="1400"/>
            </a:lvl5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mtClean="0"/>
              <a:t>Click to edit Master text styles</a:t>
            </a:r>
          </a:p>
          <a:p>
            <a:pPr marL="342900" marR="0" lvl="1"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mtClean="0"/>
              <a:t>Second level</a:t>
            </a:r>
          </a:p>
          <a:p>
            <a:pPr marL="342900" marR="0" lvl="2"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mtClean="0"/>
              <a:t>Third level</a:t>
            </a:r>
          </a:p>
          <a:p>
            <a:pPr marL="342900" marR="0" lvl="3"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mtClean="0"/>
              <a:t>Fourth level</a:t>
            </a:r>
          </a:p>
          <a:p>
            <a:pPr marL="342900" marR="0" lvl="4"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mtClean="0"/>
              <a:t>Fifth level</a:t>
            </a:r>
            <a:endParaRPr lang="en-AU" dirty="0" smtClean="0"/>
          </a:p>
        </p:txBody>
      </p:sp>
      <p:sp>
        <p:nvSpPr>
          <p:cNvPr id="8" name="Title 1"/>
          <p:cNvSpPr>
            <a:spLocks noGrp="1"/>
          </p:cNvSpPr>
          <p:nvPr>
            <p:ph type="title"/>
          </p:nvPr>
        </p:nvSpPr>
        <p:spPr>
          <a:xfrm>
            <a:off x="457200" y="476672"/>
            <a:ext cx="8229600" cy="792088"/>
          </a:xfrm>
          <a:prstGeom prst="rect">
            <a:avLst/>
          </a:prstGeom>
        </p:spPr>
        <p:txBody>
          <a:bodyPr/>
          <a:lstStyle>
            <a:lvl1pPr algn="l">
              <a:defRPr sz="3000" baseline="0">
                <a:latin typeface="+mj-lt"/>
                <a:cs typeface="Microsoft Sans Serif" pitchFamily="34" charset="0"/>
              </a:defRPr>
            </a:lvl1pPr>
          </a:lstStyle>
          <a:p>
            <a:r>
              <a:rPr lang="en-US" smtClean="0"/>
              <a:t>Click to edit Master title style</a:t>
            </a:r>
            <a:endParaRPr lang="en-AU" dirty="0"/>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600" y="6229352"/>
            <a:ext cx="9147600" cy="628440"/>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95325"/>
            <a:ext cx="4038600" cy="4309939"/>
          </a:xfrm>
          <a:prstGeom prst="rect">
            <a:avLst/>
          </a:prstGeom>
        </p:spPr>
        <p:txBody>
          <a:bodyPr/>
          <a:lstStyle>
            <a:lvl1pPr>
              <a:defRPr sz="1400">
                <a:latin typeface="+mn-lt"/>
                <a:cs typeface="Microsoft Sans Serif" pitchFamily="34" charset="0"/>
              </a:defRPr>
            </a:lvl1pPr>
            <a:lvl2pPr>
              <a:defRPr sz="1400">
                <a:latin typeface="+mn-lt"/>
                <a:cs typeface="Microsoft Sans Serif" pitchFamily="34" charset="0"/>
              </a:defRPr>
            </a:lvl2pPr>
            <a:lvl3pPr>
              <a:buFont typeface="Courier New" pitchFamily="49" charset="0"/>
              <a:buChar char="o"/>
              <a:defRPr sz="1400">
                <a:latin typeface="+mn-lt"/>
                <a:cs typeface="Microsoft Sans Serif" pitchFamily="34" charset="0"/>
              </a:defRPr>
            </a:lvl3pPr>
            <a:lvl4pPr>
              <a:buFont typeface="Wingdings" pitchFamily="2" charset="2"/>
              <a:buChar char="§"/>
              <a:defRPr sz="1400">
                <a:latin typeface="+mn-lt"/>
                <a:cs typeface="Microsoft Sans Serif" pitchFamily="34" charset="0"/>
              </a:defRPr>
            </a:lvl4pPr>
            <a:lvl5pPr>
              <a:defRPr sz="1400">
                <a:latin typeface="+mn-lt"/>
                <a:cs typeface="Microsoft Sans Serif"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648200" y="1484784"/>
            <a:ext cx="4038600" cy="4320480"/>
          </a:xfrm>
          <a:prstGeom prst="rect">
            <a:avLst/>
          </a:prstGeom>
        </p:spPr>
        <p:txBody>
          <a:bodyPr/>
          <a:lstStyle>
            <a:lvl1pPr>
              <a:defRPr sz="1400">
                <a:latin typeface="+mn-lt"/>
                <a:cs typeface="Microsoft Sans Serif" pitchFamily="34" charset="0"/>
              </a:defRPr>
            </a:lvl1pPr>
            <a:lvl2pPr>
              <a:defRPr sz="1400">
                <a:latin typeface="+mn-lt"/>
                <a:cs typeface="Microsoft Sans Serif" pitchFamily="34" charset="0"/>
              </a:defRPr>
            </a:lvl2pPr>
            <a:lvl3pPr>
              <a:buFont typeface="Courier New" pitchFamily="49" charset="0"/>
              <a:buChar char="o"/>
              <a:defRPr sz="1400">
                <a:latin typeface="+mn-lt"/>
                <a:cs typeface="Microsoft Sans Serif" pitchFamily="34" charset="0"/>
              </a:defRPr>
            </a:lvl3pPr>
            <a:lvl4pPr>
              <a:buFont typeface="Wingdings" pitchFamily="2" charset="2"/>
              <a:buChar char="§"/>
              <a:defRPr sz="1400">
                <a:latin typeface="+mn-lt"/>
                <a:cs typeface="Microsoft Sans Serif" pitchFamily="34" charset="0"/>
              </a:defRPr>
            </a:lvl4pPr>
            <a:lvl5pPr>
              <a:defRPr sz="1400">
                <a:latin typeface="+mn-lt"/>
                <a:cs typeface="Microsoft Sans Serif"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9" name="Title 1"/>
          <p:cNvSpPr>
            <a:spLocks noGrp="1"/>
          </p:cNvSpPr>
          <p:nvPr>
            <p:ph type="title"/>
          </p:nvPr>
        </p:nvSpPr>
        <p:spPr>
          <a:xfrm>
            <a:off x="457200" y="476672"/>
            <a:ext cx="8229600" cy="792088"/>
          </a:xfrm>
          <a:prstGeom prst="rect">
            <a:avLst/>
          </a:prstGeom>
        </p:spPr>
        <p:txBody>
          <a:bodyPr/>
          <a:lstStyle>
            <a:lvl1pPr algn="l">
              <a:defRPr sz="3000" baseline="0">
                <a:latin typeface="+mj-lt"/>
                <a:cs typeface="Microsoft Sans Serif" pitchFamily="34" charset="0"/>
              </a:defRPr>
            </a:lvl1pPr>
          </a:lstStyle>
          <a:p>
            <a:r>
              <a:rPr lang="en-US" smtClean="0"/>
              <a:t>Click to edit Master title style</a:t>
            </a:r>
            <a:endParaRPr lang="en-AU" dirty="0"/>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600" y="6229352"/>
            <a:ext cx="9147600" cy="628440"/>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0">
                <a:latin typeface="Microsoft Sans Serif" pitchFamily="34" charset="0"/>
                <a:cs typeface="Microsoft Sans Serif" pitchFamily="34" charset="0"/>
              </a:defRPr>
            </a:lvl1pPr>
          </a:lstStyle>
          <a:p>
            <a:r>
              <a:rPr lang="en-US" smtClean="0"/>
              <a:t>Click to edit Master title style</a:t>
            </a:r>
            <a:endParaRPr lang="en-AU"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2000">
                <a:latin typeface="Microsoft Sans Serif" pitchFamily="34" charset="0"/>
                <a:cs typeface="Microsoft Sans Serif"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dirty="0"/>
          </a:p>
        </p:txBody>
      </p:sp>
      <p:sp>
        <p:nvSpPr>
          <p:cNvPr id="4" name="Text Placeholder 3"/>
          <p:cNvSpPr>
            <a:spLocks noGrp="1"/>
          </p:cNvSpPr>
          <p:nvPr>
            <p:ph type="body" sz="half" idx="2"/>
          </p:nvPr>
        </p:nvSpPr>
        <p:spPr>
          <a:xfrm>
            <a:off x="1792288" y="5367338"/>
            <a:ext cx="5486400" cy="437926"/>
          </a:xfrm>
          <a:prstGeom prst="rect">
            <a:avLst/>
          </a:prstGeom>
        </p:spPr>
        <p:txBody>
          <a:bodyPr/>
          <a:lstStyle>
            <a:lvl1pPr marL="0" indent="0">
              <a:buNone/>
              <a:defRPr sz="1400">
                <a:latin typeface="Microsoft Sans Serif" pitchFamily="34" charset="0"/>
                <a:cs typeface="Microsoft Sans Serif"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600" y="6229352"/>
            <a:ext cx="9147600" cy="628440"/>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78" r:id="rId1"/>
    <p:sldLayoutId id="2147483779" r:id="rId2"/>
    <p:sldLayoutId id="2147483782" r:id="rId3"/>
    <p:sldLayoutId id="2147483781" r:id="rId4"/>
    <p:sldLayoutId id="2147483786" r:id="rId5"/>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Arial" charset="0"/>
        </a:defRPr>
      </a:lvl2pPr>
      <a:lvl3pPr algn="ctr" rtl="0" eaLnBrk="1" fontAlgn="base" hangingPunct="1">
        <a:spcBef>
          <a:spcPct val="0"/>
        </a:spcBef>
        <a:spcAft>
          <a:spcPct val="0"/>
        </a:spcAft>
        <a:defRPr sz="4400">
          <a:solidFill>
            <a:schemeClr val="tx1"/>
          </a:solidFill>
          <a:latin typeface="Arial" charset="0"/>
        </a:defRPr>
      </a:lvl3pPr>
      <a:lvl4pPr algn="ctr" rtl="0" eaLnBrk="1" fontAlgn="base" hangingPunct="1">
        <a:spcBef>
          <a:spcPct val="0"/>
        </a:spcBef>
        <a:spcAft>
          <a:spcPct val="0"/>
        </a:spcAft>
        <a:defRPr sz="4400">
          <a:solidFill>
            <a:schemeClr val="tx1"/>
          </a:solidFill>
          <a:latin typeface="Arial" charset="0"/>
        </a:defRPr>
      </a:lvl4pPr>
      <a:lvl5pPr algn="ctr" rtl="0" eaLnBrk="1" fontAlgn="base" hangingPunct="1">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Sommet" pitchFamily="50" charset="0"/>
        </a:defRPr>
      </a:lvl6pPr>
      <a:lvl7pPr marL="914400" algn="ctr" rtl="0" eaLnBrk="1" fontAlgn="base" hangingPunct="1">
        <a:spcBef>
          <a:spcPct val="0"/>
        </a:spcBef>
        <a:spcAft>
          <a:spcPct val="0"/>
        </a:spcAft>
        <a:defRPr sz="4400">
          <a:solidFill>
            <a:schemeClr val="tx1"/>
          </a:solidFill>
          <a:latin typeface="Sommet" pitchFamily="50" charset="0"/>
        </a:defRPr>
      </a:lvl7pPr>
      <a:lvl8pPr marL="1371600" algn="ctr" rtl="0" eaLnBrk="1" fontAlgn="base" hangingPunct="1">
        <a:spcBef>
          <a:spcPct val="0"/>
        </a:spcBef>
        <a:spcAft>
          <a:spcPct val="0"/>
        </a:spcAft>
        <a:defRPr sz="4400">
          <a:solidFill>
            <a:schemeClr val="tx1"/>
          </a:solidFill>
          <a:latin typeface="Sommet" pitchFamily="50" charset="0"/>
        </a:defRPr>
      </a:lvl8pPr>
      <a:lvl9pPr marL="1828800" algn="ctr" rtl="0" eaLnBrk="1" fontAlgn="base" hangingPunct="1">
        <a:spcBef>
          <a:spcPct val="0"/>
        </a:spcBef>
        <a:spcAft>
          <a:spcPct val="0"/>
        </a:spcAft>
        <a:defRPr sz="4400">
          <a:solidFill>
            <a:schemeClr val="tx1"/>
          </a:solidFill>
          <a:latin typeface="Sommet" pitchFamily="50"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smtClean="0"/>
              <a:t>The future of resource sharing </a:t>
            </a:r>
            <a:endParaRPr lang="en-AU" dirty="0"/>
          </a:p>
        </p:txBody>
      </p:sp>
      <p:sp>
        <p:nvSpPr>
          <p:cNvPr id="3" name="Text Placeholder 2"/>
          <p:cNvSpPr>
            <a:spLocks noGrp="1"/>
          </p:cNvSpPr>
          <p:nvPr>
            <p:ph type="body" sz="quarter" idx="11"/>
          </p:nvPr>
        </p:nvSpPr>
        <p:spPr/>
        <p:txBody>
          <a:bodyPr/>
          <a:lstStyle/>
          <a:p>
            <a:r>
              <a:rPr lang="en-AU" dirty="0" smtClean="0"/>
              <a:t>OCLC RLP Melbourne 2015</a:t>
            </a:r>
          </a:p>
          <a:p>
            <a:r>
              <a:rPr lang="en-AU" dirty="0" smtClean="0"/>
              <a:t>Andrew Wells, University Librarian</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numbers</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9587593"/>
              </p:ext>
            </p:extLst>
          </p:nvPr>
        </p:nvGraphicFramePr>
        <p:xfrm>
          <a:off x="1403648" y="1340768"/>
          <a:ext cx="6624736" cy="4032448"/>
        </p:xfrm>
        <a:graphic>
          <a:graphicData uri="http://schemas.openxmlformats.org/drawingml/2006/table">
            <a:tbl>
              <a:tblPr firstRow="1" firstCol="1" bandRow="1">
                <a:tableStyleId>{91EBBBCC-DAD2-459C-BE2E-F6DE35CF9A28}</a:tableStyleId>
              </a:tblPr>
              <a:tblGrid>
                <a:gridCol w="2520280"/>
                <a:gridCol w="720080"/>
                <a:gridCol w="648072"/>
                <a:gridCol w="648072"/>
                <a:gridCol w="648072"/>
                <a:gridCol w="648072"/>
                <a:gridCol w="792088"/>
              </a:tblGrid>
              <a:tr h="748769">
                <a:tc>
                  <a:txBody>
                    <a:bodyPr/>
                    <a:lstStyle/>
                    <a:p>
                      <a:pPr>
                        <a:spcAft>
                          <a:spcPts val="0"/>
                        </a:spcAft>
                      </a:pPr>
                      <a:r>
                        <a:rPr lang="en-AU" sz="1200" dirty="0">
                          <a:effectLst/>
                        </a:rPr>
                        <a:t>Total: Australia and New Zealand</a:t>
                      </a:r>
                      <a:endParaRPr lang="en-AU" sz="1200" dirty="0">
                        <a:effectLst/>
                        <a:latin typeface="Cambria"/>
                        <a:ea typeface="MS Mincho"/>
                        <a:cs typeface="Times New Roman"/>
                      </a:endParaRPr>
                    </a:p>
                  </a:txBody>
                  <a:tcPr marL="68580" marR="68580" marT="0" marB="0" anchor="b"/>
                </a:tc>
                <a:tc>
                  <a:txBody>
                    <a:bodyPr/>
                    <a:lstStyle/>
                    <a:p>
                      <a:pPr algn="r">
                        <a:spcAft>
                          <a:spcPts val="0"/>
                        </a:spcAft>
                      </a:pPr>
                      <a:r>
                        <a:rPr lang="en-AU" sz="1200">
                          <a:effectLst/>
                        </a:rPr>
                        <a:t>2009</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dirty="0">
                          <a:effectLst/>
                        </a:rPr>
                        <a:t>2010</a:t>
                      </a:r>
                      <a:endParaRPr lang="en-AU" sz="1200" dirty="0">
                        <a:effectLst/>
                        <a:latin typeface="Cambria"/>
                        <a:ea typeface="MS Mincho"/>
                        <a:cs typeface="Times New Roman"/>
                      </a:endParaRPr>
                    </a:p>
                  </a:txBody>
                  <a:tcPr marL="68580" marR="68580" marT="0" marB="0" anchor="b"/>
                </a:tc>
                <a:tc>
                  <a:txBody>
                    <a:bodyPr/>
                    <a:lstStyle/>
                    <a:p>
                      <a:pPr algn="r">
                        <a:spcAft>
                          <a:spcPts val="0"/>
                        </a:spcAft>
                      </a:pPr>
                      <a:r>
                        <a:rPr lang="en-AU" sz="1200">
                          <a:effectLst/>
                        </a:rPr>
                        <a:t>2011</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2012</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2013</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2014</a:t>
                      </a:r>
                      <a:endParaRPr lang="en-AU" sz="1200">
                        <a:effectLst/>
                        <a:latin typeface="Cambria"/>
                        <a:ea typeface="MS Mincho"/>
                        <a:cs typeface="Times New Roman"/>
                      </a:endParaRPr>
                    </a:p>
                  </a:txBody>
                  <a:tcPr marL="68580" marR="68580" marT="0" marB="0" anchor="b"/>
                </a:tc>
              </a:tr>
              <a:tr h="330200">
                <a:tc>
                  <a:txBody>
                    <a:bodyPr/>
                    <a:lstStyle/>
                    <a:p>
                      <a:pPr algn="ctr">
                        <a:spcAft>
                          <a:spcPts val="0"/>
                        </a:spcAft>
                      </a:pPr>
                      <a:r>
                        <a:rPr lang="en-AU" sz="1100">
                          <a:effectLst/>
                        </a:rPr>
                        <a:t>Loans: ULANZ/other borrowing schemes </a:t>
                      </a:r>
                      <a:endParaRPr lang="en-AU" sz="1200">
                        <a:effectLst/>
                        <a:latin typeface="Cambria"/>
                        <a:ea typeface="MS Mincho"/>
                        <a:cs typeface="Times New Roman"/>
                      </a:endParaRPr>
                    </a:p>
                  </a:txBody>
                  <a:tcPr marL="68580" marR="68580" marT="0" marB="0" anchor="ctr"/>
                </a:tc>
                <a:tc>
                  <a:txBody>
                    <a:bodyPr/>
                    <a:lstStyle/>
                    <a:p>
                      <a:pPr algn="r">
                        <a:spcAft>
                          <a:spcPts val="0"/>
                        </a:spcAft>
                      </a:pPr>
                      <a:r>
                        <a:rPr lang="en-AU" sz="1200">
                          <a:effectLst/>
                        </a:rPr>
                        <a:t>283230</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294673</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212951</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164032</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144557</a:t>
                      </a:r>
                      <a:endParaRPr lang="en-AU" sz="1200">
                        <a:effectLst/>
                        <a:latin typeface="Cambria"/>
                        <a:ea typeface="MS Mincho"/>
                        <a:cs typeface="Times New Roman"/>
                      </a:endParaRPr>
                    </a:p>
                  </a:txBody>
                  <a:tcPr marL="68580" marR="68580" marT="0" marB="0" anchor="b"/>
                </a:tc>
                <a:tc>
                  <a:txBody>
                    <a:bodyPr/>
                    <a:lstStyle/>
                    <a:p>
                      <a:pPr>
                        <a:spcAft>
                          <a:spcPts val="0"/>
                        </a:spcAft>
                      </a:pPr>
                      <a:r>
                        <a:rPr lang="en-AU" sz="1200">
                          <a:effectLst/>
                        </a:rPr>
                        <a:t> </a:t>
                      </a:r>
                      <a:endParaRPr lang="en-AU" sz="1200">
                        <a:effectLst/>
                        <a:latin typeface="Cambria"/>
                        <a:ea typeface="MS Mincho"/>
                        <a:cs typeface="Times New Roman"/>
                      </a:endParaRPr>
                    </a:p>
                  </a:txBody>
                  <a:tcPr marL="68580" marR="68580" marT="0" marB="0" anchor="b"/>
                </a:tc>
              </a:tr>
              <a:tr h="428119">
                <a:tc>
                  <a:txBody>
                    <a:bodyPr/>
                    <a:lstStyle/>
                    <a:p>
                      <a:pPr algn="ctr">
                        <a:spcAft>
                          <a:spcPts val="0"/>
                        </a:spcAft>
                      </a:pPr>
                      <a:r>
                        <a:rPr lang="en-AU" sz="1100">
                          <a:effectLst/>
                        </a:rPr>
                        <a:t>Supplied Items (Loans and Copies) </a:t>
                      </a:r>
                      <a:endParaRPr lang="en-AU" sz="1200">
                        <a:effectLst/>
                        <a:latin typeface="Cambria"/>
                        <a:ea typeface="MS Mincho"/>
                        <a:cs typeface="Times New Roman"/>
                      </a:endParaRPr>
                    </a:p>
                  </a:txBody>
                  <a:tcPr marL="68580" marR="68580" marT="0" marB="0" anchor="ctr"/>
                </a:tc>
                <a:tc>
                  <a:txBody>
                    <a:bodyPr/>
                    <a:lstStyle/>
                    <a:p>
                      <a:pPr algn="r">
                        <a:spcAft>
                          <a:spcPts val="0"/>
                        </a:spcAft>
                      </a:pPr>
                      <a:r>
                        <a:rPr lang="en-AU" sz="1200">
                          <a:effectLst/>
                        </a:rPr>
                        <a:t>263513</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253792</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283787</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281232</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284261</a:t>
                      </a:r>
                      <a:endParaRPr lang="en-AU" sz="1200">
                        <a:effectLst/>
                        <a:latin typeface="Cambria"/>
                        <a:ea typeface="MS Mincho"/>
                        <a:cs typeface="Times New Roman"/>
                      </a:endParaRPr>
                    </a:p>
                  </a:txBody>
                  <a:tcPr marL="68580" marR="68580" marT="0" marB="0" anchor="b"/>
                </a:tc>
                <a:tc>
                  <a:txBody>
                    <a:bodyPr/>
                    <a:lstStyle/>
                    <a:p>
                      <a:pPr>
                        <a:spcAft>
                          <a:spcPts val="0"/>
                        </a:spcAft>
                      </a:pPr>
                      <a:r>
                        <a:rPr lang="en-AU" sz="1200">
                          <a:effectLst/>
                        </a:rPr>
                        <a:t> </a:t>
                      </a:r>
                      <a:endParaRPr lang="en-AU" sz="1200">
                        <a:effectLst/>
                        <a:latin typeface="Cambria"/>
                        <a:ea typeface="MS Mincho"/>
                        <a:cs typeface="Times New Roman"/>
                      </a:endParaRPr>
                    </a:p>
                  </a:txBody>
                  <a:tcPr marL="68580" marR="68580" marT="0" marB="0" anchor="b"/>
                </a:tc>
              </a:tr>
              <a:tr h="432048">
                <a:tc>
                  <a:txBody>
                    <a:bodyPr/>
                    <a:lstStyle/>
                    <a:p>
                      <a:pPr algn="ctr">
                        <a:spcAft>
                          <a:spcPts val="0"/>
                        </a:spcAft>
                      </a:pPr>
                      <a:r>
                        <a:rPr lang="en-AU" sz="1100">
                          <a:effectLst/>
                        </a:rPr>
                        <a:t>Received Items (Loans and Copies) </a:t>
                      </a:r>
                      <a:endParaRPr lang="en-AU" sz="1200">
                        <a:effectLst/>
                        <a:latin typeface="Cambria"/>
                        <a:ea typeface="MS Mincho"/>
                        <a:cs typeface="Times New Roman"/>
                      </a:endParaRPr>
                    </a:p>
                  </a:txBody>
                  <a:tcPr marL="68580" marR="68580" marT="0" marB="0" anchor="ctr"/>
                </a:tc>
                <a:tc>
                  <a:txBody>
                    <a:bodyPr/>
                    <a:lstStyle/>
                    <a:p>
                      <a:pPr algn="r">
                        <a:spcAft>
                          <a:spcPts val="0"/>
                        </a:spcAft>
                      </a:pPr>
                      <a:r>
                        <a:rPr lang="en-AU" sz="1200" dirty="0">
                          <a:effectLst/>
                        </a:rPr>
                        <a:t>357628</a:t>
                      </a:r>
                      <a:endParaRPr lang="en-AU" sz="1200" dirty="0">
                        <a:effectLst/>
                        <a:latin typeface="Cambria"/>
                        <a:ea typeface="MS Mincho"/>
                        <a:cs typeface="Times New Roman"/>
                      </a:endParaRPr>
                    </a:p>
                  </a:txBody>
                  <a:tcPr marL="68580" marR="68580" marT="0" marB="0" anchor="b"/>
                </a:tc>
                <a:tc>
                  <a:txBody>
                    <a:bodyPr/>
                    <a:lstStyle/>
                    <a:p>
                      <a:pPr algn="r">
                        <a:spcAft>
                          <a:spcPts val="0"/>
                        </a:spcAft>
                      </a:pPr>
                      <a:r>
                        <a:rPr lang="en-AU" sz="1200" dirty="0">
                          <a:effectLst/>
                        </a:rPr>
                        <a:t>363836</a:t>
                      </a:r>
                      <a:endParaRPr lang="en-AU" sz="1200" dirty="0">
                        <a:effectLst/>
                        <a:latin typeface="Cambria"/>
                        <a:ea typeface="MS Mincho"/>
                        <a:cs typeface="Times New Roman"/>
                      </a:endParaRPr>
                    </a:p>
                  </a:txBody>
                  <a:tcPr marL="68580" marR="68580" marT="0" marB="0" anchor="b"/>
                </a:tc>
                <a:tc>
                  <a:txBody>
                    <a:bodyPr/>
                    <a:lstStyle/>
                    <a:p>
                      <a:pPr algn="r">
                        <a:spcAft>
                          <a:spcPts val="0"/>
                        </a:spcAft>
                      </a:pPr>
                      <a:r>
                        <a:rPr lang="en-AU" sz="1200">
                          <a:effectLst/>
                        </a:rPr>
                        <a:t>368563</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341589</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324032</a:t>
                      </a:r>
                      <a:endParaRPr lang="en-AU" sz="1200">
                        <a:effectLst/>
                        <a:latin typeface="Cambria"/>
                        <a:ea typeface="MS Mincho"/>
                        <a:cs typeface="Times New Roman"/>
                      </a:endParaRPr>
                    </a:p>
                  </a:txBody>
                  <a:tcPr marL="68580" marR="68580" marT="0" marB="0" anchor="b"/>
                </a:tc>
                <a:tc>
                  <a:txBody>
                    <a:bodyPr/>
                    <a:lstStyle/>
                    <a:p>
                      <a:pPr>
                        <a:spcAft>
                          <a:spcPts val="0"/>
                        </a:spcAft>
                      </a:pPr>
                      <a:r>
                        <a:rPr lang="en-AU" sz="1200">
                          <a:effectLst/>
                        </a:rPr>
                        <a:t> </a:t>
                      </a:r>
                      <a:endParaRPr lang="en-AU" sz="1200">
                        <a:effectLst/>
                        <a:latin typeface="Cambria"/>
                        <a:ea typeface="MS Mincho"/>
                        <a:cs typeface="Times New Roman"/>
                      </a:endParaRPr>
                    </a:p>
                  </a:txBody>
                  <a:tcPr marL="68580" marR="68580" marT="0" marB="0" anchor="b"/>
                </a:tc>
              </a:tr>
              <a:tr h="432048">
                <a:tc>
                  <a:txBody>
                    <a:bodyPr/>
                    <a:lstStyle/>
                    <a:p>
                      <a:pPr>
                        <a:spcAft>
                          <a:spcPts val="0"/>
                        </a:spcAft>
                      </a:pPr>
                      <a:r>
                        <a:rPr lang="en-AU" sz="1100">
                          <a:effectLst/>
                        </a:rPr>
                        <a:t>CAUL Supplied Items in LADD</a:t>
                      </a:r>
                      <a:endParaRPr lang="en-AU" sz="1200">
                        <a:effectLst/>
                        <a:latin typeface="Cambria"/>
                        <a:ea typeface="MS Mincho"/>
                        <a:cs typeface="Times New Roman"/>
                      </a:endParaRPr>
                    </a:p>
                  </a:txBody>
                  <a:tcPr marL="68580" marR="68580" marT="0" marB="0" anchor="ctr"/>
                </a:tc>
                <a:tc>
                  <a:txBody>
                    <a:bodyPr/>
                    <a:lstStyle/>
                    <a:p>
                      <a:pPr algn="r">
                        <a:spcAft>
                          <a:spcPts val="0"/>
                        </a:spcAft>
                      </a:pPr>
                      <a:r>
                        <a:rPr lang="en-AU" sz="1200" dirty="0">
                          <a:effectLst/>
                        </a:rPr>
                        <a:t>142382</a:t>
                      </a:r>
                      <a:endParaRPr lang="en-AU" sz="1200" dirty="0">
                        <a:effectLst/>
                        <a:latin typeface="Cambria"/>
                        <a:ea typeface="MS Mincho"/>
                        <a:cs typeface="Times New Roman"/>
                      </a:endParaRPr>
                    </a:p>
                  </a:txBody>
                  <a:tcPr marL="68580" marR="68580" marT="0" marB="0" anchor="b"/>
                </a:tc>
                <a:tc>
                  <a:txBody>
                    <a:bodyPr/>
                    <a:lstStyle/>
                    <a:p>
                      <a:pPr algn="r">
                        <a:spcAft>
                          <a:spcPts val="0"/>
                        </a:spcAft>
                      </a:pPr>
                      <a:r>
                        <a:rPr lang="en-AU" sz="1200">
                          <a:effectLst/>
                        </a:rPr>
                        <a:t>143692</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134135</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139381</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116963</a:t>
                      </a:r>
                      <a:endParaRPr lang="en-AU" sz="1200">
                        <a:effectLst/>
                        <a:latin typeface="Cambria"/>
                        <a:ea typeface="MS Mincho"/>
                        <a:cs typeface="Times New Roman"/>
                      </a:endParaRPr>
                    </a:p>
                  </a:txBody>
                  <a:tcPr marL="68580" marR="68580" marT="0" marB="0" anchor="b"/>
                </a:tc>
                <a:tc>
                  <a:txBody>
                    <a:bodyPr/>
                    <a:lstStyle/>
                    <a:p>
                      <a:pPr>
                        <a:spcAft>
                          <a:spcPts val="0"/>
                        </a:spcAft>
                      </a:pPr>
                      <a:r>
                        <a:rPr lang="en-AU" sz="1200">
                          <a:effectLst/>
                        </a:rPr>
                        <a:t> </a:t>
                      </a:r>
                      <a:endParaRPr lang="en-AU" sz="1200">
                        <a:effectLst/>
                        <a:latin typeface="Cambria"/>
                        <a:ea typeface="MS Mincho"/>
                        <a:cs typeface="Times New Roman"/>
                      </a:endParaRPr>
                    </a:p>
                  </a:txBody>
                  <a:tcPr marL="68580" marR="68580" marT="0" marB="0" anchor="b"/>
                </a:tc>
              </a:tr>
              <a:tr h="504056">
                <a:tc>
                  <a:txBody>
                    <a:bodyPr/>
                    <a:lstStyle/>
                    <a:p>
                      <a:pPr>
                        <a:spcAft>
                          <a:spcPts val="0"/>
                        </a:spcAft>
                      </a:pPr>
                      <a:r>
                        <a:rPr lang="en-AU" sz="1100">
                          <a:effectLst/>
                        </a:rPr>
                        <a:t>CAUL Requested Items in LADD</a:t>
                      </a:r>
                      <a:endParaRPr lang="en-AU" sz="1200">
                        <a:effectLst/>
                        <a:latin typeface="Cambria"/>
                        <a:ea typeface="MS Mincho"/>
                        <a:cs typeface="Times New Roman"/>
                      </a:endParaRPr>
                    </a:p>
                  </a:txBody>
                  <a:tcPr marL="68580" marR="68580" marT="0" marB="0" anchor="ctr"/>
                </a:tc>
                <a:tc>
                  <a:txBody>
                    <a:bodyPr/>
                    <a:lstStyle/>
                    <a:p>
                      <a:pPr algn="r">
                        <a:spcAft>
                          <a:spcPts val="0"/>
                        </a:spcAft>
                      </a:pPr>
                      <a:r>
                        <a:rPr lang="en-AU" sz="1200">
                          <a:effectLst/>
                        </a:rPr>
                        <a:t>163786</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171233</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151248</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150480</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130938</a:t>
                      </a:r>
                      <a:endParaRPr lang="en-AU" sz="1200">
                        <a:effectLst/>
                        <a:latin typeface="Cambria"/>
                        <a:ea typeface="MS Mincho"/>
                        <a:cs typeface="Times New Roman"/>
                      </a:endParaRPr>
                    </a:p>
                  </a:txBody>
                  <a:tcPr marL="68580" marR="68580" marT="0" marB="0" anchor="b"/>
                </a:tc>
                <a:tc>
                  <a:txBody>
                    <a:bodyPr/>
                    <a:lstStyle/>
                    <a:p>
                      <a:pPr>
                        <a:spcAft>
                          <a:spcPts val="0"/>
                        </a:spcAft>
                      </a:pPr>
                      <a:r>
                        <a:rPr lang="en-AU" sz="1200">
                          <a:effectLst/>
                        </a:rPr>
                        <a:t> </a:t>
                      </a:r>
                      <a:endParaRPr lang="en-AU" sz="1200">
                        <a:effectLst/>
                        <a:latin typeface="Cambria"/>
                        <a:ea typeface="MS Mincho"/>
                        <a:cs typeface="Times New Roman"/>
                      </a:endParaRPr>
                    </a:p>
                  </a:txBody>
                  <a:tcPr marL="68580" marR="68580" marT="0" marB="0" anchor="b"/>
                </a:tc>
              </a:tr>
              <a:tr h="360040">
                <a:tc>
                  <a:txBody>
                    <a:bodyPr/>
                    <a:lstStyle/>
                    <a:p>
                      <a:pPr>
                        <a:spcAft>
                          <a:spcPts val="0"/>
                        </a:spcAft>
                      </a:pPr>
                      <a:r>
                        <a:rPr lang="en-AU" sz="1100">
                          <a:effectLst/>
                        </a:rPr>
                        <a:t>BONUS+</a:t>
                      </a:r>
                      <a:endParaRPr lang="en-AU" sz="1200">
                        <a:effectLst/>
                        <a:latin typeface="Cambria"/>
                        <a:ea typeface="MS Mincho"/>
                        <a:cs typeface="Times New Roman"/>
                      </a:endParaRPr>
                    </a:p>
                  </a:txBody>
                  <a:tcPr marL="68580" marR="68580" marT="0" marB="0" anchor="ctr"/>
                </a:tc>
                <a:tc>
                  <a:txBody>
                    <a:bodyPr/>
                    <a:lstStyle/>
                    <a:p>
                      <a:pPr algn="r">
                        <a:spcAft>
                          <a:spcPts val="0"/>
                        </a:spcAft>
                      </a:pPr>
                      <a:r>
                        <a:rPr lang="en-AU" sz="1200" dirty="0">
                          <a:effectLst/>
                        </a:rPr>
                        <a:t>42941</a:t>
                      </a:r>
                      <a:endParaRPr lang="en-AU" sz="1200" dirty="0">
                        <a:effectLst/>
                        <a:latin typeface="Cambria"/>
                        <a:ea typeface="MS Mincho"/>
                        <a:cs typeface="Times New Roman"/>
                      </a:endParaRPr>
                    </a:p>
                  </a:txBody>
                  <a:tcPr marL="68580" marR="68580" marT="0" marB="0" anchor="b"/>
                </a:tc>
                <a:tc>
                  <a:txBody>
                    <a:bodyPr/>
                    <a:lstStyle/>
                    <a:p>
                      <a:pPr algn="r">
                        <a:spcAft>
                          <a:spcPts val="0"/>
                        </a:spcAft>
                      </a:pPr>
                      <a:r>
                        <a:rPr lang="en-AU" sz="1200">
                          <a:effectLst/>
                        </a:rPr>
                        <a:t>61237</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80014</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90572</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87886</a:t>
                      </a:r>
                      <a:endParaRPr lang="en-AU" sz="1200">
                        <a:effectLst/>
                        <a:latin typeface="Cambria"/>
                        <a:ea typeface="MS Mincho"/>
                        <a:cs typeface="Times New Roman"/>
                      </a:endParaRPr>
                    </a:p>
                  </a:txBody>
                  <a:tcPr marL="68580" marR="68580" marT="0" marB="0" anchor="b"/>
                </a:tc>
                <a:tc>
                  <a:txBody>
                    <a:bodyPr/>
                    <a:lstStyle/>
                    <a:p>
                      <a:pPr>
                        <a:spcAft>
                          <a:spcPts val="0"/>
                        </a:spcAft>
                      </a:pPr>
                      <a:r>
                        <a:rPr lang="en-AU" sz="1200">
                          <a:effectLst/>
                        </a:rPr>
                        <a:t> </a:t>
                      </a:r>
                      <a:endParaRPr lang="en-AU" sz="1200">
                        <a:effectLst/>
                        <a:latin typeface="Cambria"/>
                        <a:ea typeface="MS Mincho"/>
                        <a:cs typeface="Times New Roman"/>
                      </a:endParaRPr>
                    </a:p>
                  </a:txBody>
                  <a:tcPr marL="68580" marR="68580" marT="0" marB="0" anchor="b"/>
                </a:tc>
              </a:tr>
              <a:tr h="432048">
                <a:tc>
                  <a:txBody>
                    <a:bodyPr/>
                    <a:lstStyle/>
                    <a:p>
                      <a:pPr>
                        <a:spcAft>
                          <a:spcPts val="0"/>
                        </a:spcAft>
                      </a:pPr>
                      <a:r>
                        <a:rPr lang="en-AU" sz="1200">
                          <a:effectLst/>
                        </a:rPr>
                        <a:t>Article Reach</a:t>
                      </a:r>
                      <a:endParaRPr lang="en-AU" sz="1200">
                        <a:effectLst/>
                        <a:latin typeface="Cambria"/>
                        <a:ea typeface="MS Mincho"/>
                        <a:cs typeface="Times New Roman"/>
                      </a:endParaRPr>
                    </a:p>
                  </a:txBody>
                  <a:tcPr marL="68580" marR="68580" marT="0" marB="0" anchor="b"/>
                </a:tc>
                <a:tc>
                  <a:txBody>
                    <a:bodyPr/>
                    <a:lstStyle/>
                    <a:p>
                      <a:pPr>
                        <a:spcAft>
                          <a:spcPts val="0"/>
                        </a:spcAft>
                      </a:pPr>
                      <a:r>
                        <a:rPr lang="en-AU" sz="1200" dirty="0">
                          <a:effectLst/>
                        </a:rPr>
                        <a:t> </a:t>
                      </a:r>
                      <a:endParaRPr lang="en-AU" sz="1200" dirty="0">
                        <a:effectLst/>
                        <a:latin typeface="Cambria"/>
                        <a:ea typeface="MS Mincho"/>
                        <a:cs typeface="Times New Roman"/>
                      </a:endParaRPr>
                    </a:p>
                  </a:txBody>
                  <a:tcPr marL="68580" marR="68580" marT="0" marB="0" anchor="b"/>
                </a:tc>
                <a:tc>
                  <a:txBody>
                    <a:bodyPr/>
                    <a:lstStyle/>
                    <a:p>
                      <a:pPr>
                        <a:spcAft>
                          <a:spcPts val="0"/>
                        </a:spcAft>
                      </a:pPr>
                      <a:r>
                        <a:rPr lang="en-AU" sz="1200" dirty="0">
                          <a:effectLst/>
                        </a:rPr>
                        <a:t> </a:t>
                      </a:r>
                      <a:endParaRPr lang="en-AU" sz="1200" dirty="0">
                        <a:effectLst/>
                        <a:latin typeface="Cambria"/>
                        <a:ea typeface="MS Mincho"/>
                        <a:cs typeface="Times New Roman"/>
                      </a:endParaRPr>
                    </a:p>
                  </a:txBody>
                  <a:tcPr marL="68580" marR="68580" marT="0" marB="0" anchor="b"/>
                </a:tc>
                <a:tc>
                  <a:txBody>
                    <a:bodyPr/>
                    <a:lstStyle/>
                    <a:p>
                      <a:pPr>
                        <a:spcAft>
                          <a:spcPts val="0"/>
                        </a:spcAft>
                      </a:pPr>
                      <a:r>
                        <a:rPr lang="en-AU" sz="1200">
                          <a:effectLst/>
                        </a:rPr>
                        <a:t> </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85184</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64974</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73255</a:t>
                      </a:r>
                      <a:endParaRPr lang="en-AU" sz="1200">
                        <a:effectLst/>
                        <a:latin typeface="Cambria"/>
                        <a:ea typeface="MS Mincho"/>
                        <a:cs typeface="Times New Roman"/>
                      </a:endParaRPr>
                    </a:p>
                  </a:txBody>
                  <a:tcPr marL="68580" marR="68580" marT="0" marB="0" anchor="b"/>
                </a:tc>
              </a:tr>
              <a:tr h="360040">
                <a:tc>
                  <a:txBody>
                    <a:bodyPr/>
                    <a:lstStyle/>
                    <a:p>
                      <a:pPr>
                        <a:spcAft>
                          <a:spcPts val="0"/>
                        </a:spcAft>
                      </a:pPr>
                      <a:r>
                        <a:rPr lang="en-AU" sz="1200">
                          <a:effectLst/>
                        </a:rPr>
                        <a:t>CAVAL Reciprocal Borrowing</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135588</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119468</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92171</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75166</a:t>
                      </a:r>
                      <a:endParaRPr lang="en-AU" sz="1200">
                        <a:effectLst/>
                        <a:latin typeface="Cambria"/>
                        <a:ea typeface="MS Mincho"/>
                        <a:cs typeface="Times New Roman"/>
                      </a:endParaRPr>
                    </a:p>
                  </a:txBody>
                  <a:tcPr marL="68580" marR="68580" marT="0" marB="0" anchor="b"/>
                </a:tc>
                <a:tc>
                  <a:txBody>
                    <a:bodyPr/>
                    <a:lstStyle/>
                    <a:p>
                      <a:pPr algn="r">
                        <a:spcAft>
                          <a:spcPts val="0"/>
                        </a:spcAft>
                      </a:pPr>
                      <a:r>
                        <a:rPr lang="en-AU" sz="1200">
                          <a:effectLst/>
                        </a:rPr>
                        <a:t>58744</a:t>
                      </a:r>
                      <a:endParaRPr lang="en-AU" sz="1200">
                        <a:effectLst/>
                        <a:latin typeface="Cambria"/>
                        <a:ea typeface="MS Mincho"/>
                        <a:cs typeface="Times New Roman"/>
                      </a:endParaRPr>
                    </a:p>
                  </a:txBody>
                  <a:tcPr marL="68580" marR="68580" marT="0" marB="0" anchor="b"/>
                </a:tc>
                <a:tc>
                  <a:txBody>
                    <a:bodyPr/>
                    <a:lstStyle/>
                    <a:p>
                      <a:pPr>
                        <a:spcAft>
                          <a:spcPts val="0"/>
                        </a:spcAft>
                      </a:pPr>
                      <a:r>
                        <a:rPr lang="en-AU" sz="1200" dirty="0">
                          <a:effectLst/>
                        </a:rPr>
                        <a:t> </a:t>
                      </a:r>
                      <a:endParaRPr lang="en-AU" sz="1200" dirty="0">
                        <a:effectLst/>
                        <a:latin typeface="Cambria"/>
                        <a:ea typeface="MS Mincho"/>
                        <a:cs typeface="Times New Roman"/>
                      </a:endParaRPr>
                    </a:p>
                  </a:txBody>
                  <a:tcPr marL="68580" marR="68580" marT="0" marB="0" anchor="b"/>
                </a:tc>
              </a:tr>
            </a:tbl>
          </a:graphicData>
        </a:graphic>
      </p:graphicFrame>
      <p:sp>
        <p:nvSpPr>
          <p:cNvPr id="5" name="Rectangle 1"/>
          <p:cNvSpPr>
            <a:spLocks noChangeArrowheads="1"/>
          </p:cNvSpPr>
          <p:nvPr/>
        </p:nvSpPr>
        <p:spPr bwMode="auto">
          <a:xfrm>
            <a:off x="1562100" y="17399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27698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do we mean by ‘resource sharing’</a:t>
            </a:r>
            <a:endParaRPr lang="en-AU" dirty="0"/>
          </a:p>
        </p:txBody>
      </p:sp>
      <p:sp>
        <p:nvSpPr>
          <p:cNvPr id="3" name="Content Placeholder 2"/>
          <p:cNvSpPr>
            <a:spLocks noGrp="1"/>
          </p:cNvSpPr>
          <p:nvPr>
            <p:ph idx="1"/>
          </p:nvPr>
        </p:nvSpPr>
        <p:spPr>
          <a:effectLst>
            <a:glow rad="63500">
              <a:schemeClr val="accent2">
                <a:satMod val="175000"/>
                <a:alpha val="40000"/>
              </a:schemeClr>
            </a:glow>
          </a:effectLst>
        </p:spPr>
        <p:txBody>
          <a:bodyPr/>
          <a:lstStyle/>
          <a:p>
            <a:pPr marL="0" indent="0" algn="ctr">
              <a:buNone/>
            </a:pPr>
            <a:endParaRPr lang="en-AU" dirty="0"/>
          </a:p>
          <a:p>
            <a:pPr marL="0" indent="0" algn="ctr">
              <a:buNone/>
            </a:pPr>
            <a:r>
              <a:rPr lang="en-AU" sz="1600" i="1" dirty="0" smtClean="0"/>
              <a:t>Traditional ILL and DD</a:t>
            </a:r>
          </a:p>
          <a:p>
            <a:pPr marL="0" indent="0" algn="ctr">
              <a:buNone/>
            </a:pPr>
            <a:r>
              <a:rPr lang="en-AU" sz="1600" i="1" dirty="0" smtClean="0"/>
              <a:t>AND</a:t>
            </a:r>
          </a:p>
          <a:p>
            <a:pPr marL="0" indent="0" algn="ctr">
              <a:buNone/>
            </a:pPr>
            <a:r>
              <a:rPr lang="en-AU" sz="1600" i="1" dirty="0" smtClean="0"/>
              <a:t>Consortium arrangements</a:t>
            </a:r>
          </a:p>
          <a:p>
            <a:pPr marL="0" indent="0" algn="ctr">
              <a:buNone/>
            </a:pPr>
            <a:r>
              <a:rPr lang="en-AU" sz="1600" i="1" dirty="0" smtClean="0"/>
              <a:t>AND</a:t>
            </a:r>
          </a:p>
          <a:p>
            <a:pPr marL="0" indent="0" algn="ctr">
              <a:buNone/>
            </a:pPr>
            <a:r>
              <a:rPr lang="en-AU" sz="1600" i="1" dirty="0" smtClean="0"/>
              <a:t>Commercial document suppliers</a:t>
            </a:r>
          </a:p>
          <a:p>
            <a:pPr marL="0" indent="0" algn="ctr">
              <a:buNone/>
            </a:pPr>
            <a:r>
              <a:rPr lang="en-AU" sz="1600" i="1" dirty="0" smtClean="0"/>
              <a:t>AND</a:t>
            </a:r>
          </a:p>
          <a:p>
            <a:pPr marL="0" indent="0" algn="ctr">
              <a:buNone/>
            </a:pPr>
            <a:r>
              <a:rPr lang="en-AU" sz="1600" i="1" dirty="0" smtClean="0"/>
              <a:t>Buying it instead of sourcing it</a:t>
            </a:r>
          </a:p>
          <a:p>
            <a:pPr marL="0" indent="0" algn="ctr">
              <a:buNone/>
            </a:pPr>
            <a:r>
              <a:rPr lang="en-AU" sz="1600" i="1" dirty="0" smtClean="0"/>
              <a:t>AND</a:t>
            </a:r>
          </a:p>
          <a:p>
            <a:pPr marL="0" indent="0" algn="ctr">
              <a:buNone/>
            </a:pPr>
            <a:r>
              <a:rPr lang="en-AU" sz="1600" i="1" dirty="0" smtClean="0"/>
              <a:t>Digitising local collections on demand?</a:t>
            </a:r>
          </a:p>
          <a:p>
            <a:pPr marL="0" indent="0" algn="ctr">
              <a:buNone/>
            </a:pPr>
            <a:endParaRPr lang="en-AU" sz="1600" i="1" dirty="0" smtClean="0"/>
          </a:p>
          <a:p>
            <a:pPr marL="0" indent="0">
              <a:buNone/>
            </a:pPr>
            <a:endParaRPr lang="en-AU" sz="1600" dirty="0"/>
          </a:p>
          <a:p>
            <a:pPr marL="0" indent="0" algn="ctr">
              <a:buNone/>
            </a:pPr>
            <a:r>
              <a:rPr lang="en-AU" sz="1600" i="1" dirty="0" smtClean="0"/>
              <a:t>What are we counting and reporting?</a:t>
            </a:r>
          </a:p>
          <a:p>
            <a:pPr marL="0" indent="0" algn="ctr">
              <a:buNone/>
            </a:pPr>
            <a:r>
              <a:rPr lang="en-AU" sz="1600" i="1" dirty="0" smtClean="0"/>
              <a:t>Do we know what we are doing in our own libraries?</a:t>
            </a:r>
            <a:endParaRPr lang="en-AU" sz="1600" i="1" dirty="0"/>
          </a:p>
        </p:txBody>
      </p:sp>
    </p:spTree>
    <p:extLst>
      <p:ext uri="{BB962C8B-B14F-4D97-AF65-F5344CB8AC3E}">
        <p14:creationId xmlns:p14="http://schemas.microsoft.com/office/powerpoint/2010/main" val="3707104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Multiple providers</a:t>
            </a:r>
            <a:endParaRPr lang="en-AU" dirty="0"/>
          </a:p>
        </p:txBody>
      </p:sp>
      <p:sp>
        <p:nvSpPr>
          <p:cNvPr id="3" name="Content Placeholder 2"/>
          <p:cNvSpPr>
            <a:spLocks noGrp="1"/>
          </p:cNvSpPr>
          <p:nvPr>
            <p:ph idx="1"/>
          </p:nvPr>
        </p:nvSpPr>
        <p:spPr/>
        <p:txBody>
          <a:bodyPr/>
          <a:lstStyle/>
          <a:p>
            <a:pPr marL="0" indent="0">
              <a:buNone/>
            </a:pPr>
            <a:r>
              <a:rPr lang="en-AU" sz="2000" dirty="0" smtClean="0"/>
              <a:t>A typical CAUL member might use</a:t>
            </a:r>
          </a:p>
          <a:p>
            <a:pPr marL="0" indent="0">
              <a:buNone/>
            </a:pPr>
            <a:endParaRPr lang="en-AU" sz="2000" dirty="0"/>
          </a:p>
          <a:p>
            <a:r>
              <a:rPr lang="en-AU" sz="2000" dirty="0" smtClean="0"/>
              <a:t>LADD</a:t>
            </a:r>
          </a:p>
          <a:p>
            <a:r>
              <a:rPr lang="en-AU" sz="2000" dirty="0" smtClean="0"/>
              <a:t>BONUS+</a:t>
            </a:r>
          </a:p>
          <a:p>
            <a:r>
              <a:rPr lang="en-AU" sz="2000" dirty="0" err="1" smtClean="0"/>
              <a:t>ArticleReach</a:t>
            </a:r>
            <a:endParaRPr lang="en-AU" sz="2000" dirty="0" smtClean="0"/>
          </a:p>
          <a:p>
            <a:r>
              <a:rPr lang="en-AU" sz="2000" dirty="0" err="1" smtClean="0"/>
              <a:t>WorldShare</a:t>
            </a:r>
            <a:r>
              <a:rPr lang="en-AU" sz="2000" dirty="0" smtClean="0"/>
              <a:t> ILL</a:t>
            </a:r>
          </a:p>
          <a:p>
            <a:r>
              <a:rPr lang="en-AU" sz="2000" dirty="0" smtClean="0"/>
              <a:t>PAYG: BLDSS, Subito, </a:t>
            </a:r>
            <a:r>
              <a:rPr lang="en-AU" sz="2000" dirty="0" err="1" smtClean="0"/>
              <a:t>InfoTrieve</a:t>
            </a:r>
            <a:r>
              <a:rPr lang="en-AU" sz="2000" dirty="0" smtClean="0"/>
              <a:t>, publisher databases</a:t>
            </a:r>
          </a:p>
          <a:p>
            <a:r>
              <a:rPr lang="en-AU" sz="2000" dirty="0" smtClean="0"/>
              <a:t>Reciprocal borrowing: ULANZ, CAVAL Reciprocal Borrowing</a:t>
            </a:r>
          </a:p>
          <a:p>
            <a:endParaRPr lang="en-AU" sz="2000" dirty="0"/>
          </a:p>
        </p:txBody>
      </p:sp>
    </p:spTree>
    <p:extLst>
      <p:ext uri="{BB962C8B-B14F-4D97-AF65-F5344CB8AC3E}">
        <p14:creationId xmlns:p14="http://schemas.microsoft.com/office/powerpoint/2010/main" val="18281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Findings and observations</a:t>
            </a:r>
            <a:endParaRPr lang="en-AU" dirty="0"/>
          </a:p>
        </p:txBody>
      </p:sp>
      <p:sp>
        <p:nvSpPr>
          <p:cNvPr id="3" name="Content Placeholder 2"/>
          <p:cNvSpPr>
            <a:spLocks noGrp="1"/>
          </p:cNvSpPr>
          <p:nvPr>
            <p:ph idx="1"/>
          </p:nvPr>
        </p:nvSpPr>
        <p:spPr/>
        <p:txBody>
          <a:bodyPr/>
          <a:lstStyle/>
          <a:p>
            <a:r>
              <a:rPr lang="en-AU" sz="2000" dirty="0"/>
              <a:t>In LADD, CAUL requests down 20%, supplied down 18% -- but overall activity resilient</a:t>
            </a:r>
          </a:p>
          <a:p>
            <a:r>
              <a:rPr lang="en-AU" sz="2000" dirty="0"/>
              <a:t>58% want to develop unmediated services</a:t>
            </a:r>
          </a:p>
          <a:p>
            <a:r>
              <a:rPr lang="en-AU" sz="2000" dirty="0"/>
              <a:t>LADD Payment Service is popular</a:t>
            </a:r>
          </a:p>
          <a:p>
            <a:r>
              <a:rPr lang="en-AU" sz="2000" dirty="0"/>
              <a:t>Copyright and licensing restrictions seen as major problem</a:t>
            </a:r>
          </a:p>
          <a:p>
            <a:endParaRPr lang="en-AU" sz="2000" dirty="0"/>
          </a:p>
        </p:txBody>
      </p:sp>
    </p:spTree>
    <p:extLst>
      <p:ext uri="{BB962C8B-B14F-4D97-AF65-F5344CB8AC3E}">
        <p14:creationId xmlns:p14="http://schemas.microsoft.com/office/powerpoint/2010/main" val="3919238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LA valued by CAUL</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6661695"/>
              </p:ext>
            </p:extLst>
          </p:nvPr>
        </p:nvGraphicFramePr>
        <p:xfrm>
          <a:off x="539552" y="1556792"/>
          <a:ext cx="8229600" cy="43211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14124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400" dirty="0" smtClean="0"/>
              <a:t>But, when we ask: How likely is it that your Library’s reliance on LADD will decrease as electronic formats replace print formats?</a:t>
            </a:r>
            <a:endParaRPr lang="en-AU"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66166915"/>
              </p:ext>
            </p:extLst>
          </p:nvPr>
        </p:nvGraphicFramePr>
        <p:xfrm>
          <a:off x="395536" y="1412776"/>
          <a:ext cx="8229600" cy="43211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95639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Overview</a:t>
            </a:r>
            <a:endParaRPr lang="en-AU" dirty="0"/>
          </a:p>
        </p:txBody>
      </p:sp>
      <p:sp>
        <p:nvSpPr>
          <p:cNvPr id="3" name="Content Placeholder 2"/>
          <p:cNvSpPr>
            <a:spLocks noGrp="1"/>
          </p:cNvSpPr>
          <p:nvPr>
            <p:ph idx="1"/>
          </p:nvPr>
        </p:nvSpPr>
        <p:spPr/>
        <p:txBody>
          <a:bodyPr/>
          <a:lstStyle/>
          <a:p>
            <a:r>
              <a:rPr lang="en-AU" sz="2800" dirty="0" smtClean="0"/>
              <a:t>CAUL Bibliographic Utilities Project</a:t>
            </a:r>
          </a:p>
          <a:p>
            <a:r>
              <a:rPr lang="en-AU" sz="2800" dirty="0" smtClean="0"/>
              <a:t>Findings about resource sharing</a:t>
            </a:r>
          </a:p>
          <a:p>
            <a:r>
              <a:rPr lang="en-AU" sz="2800" dirty="0" smtClean="0"/>
              <a:t>What I think it means</a:t>
            </a:r>
            <a:endParaRPr lang="en-AU"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Project background</a:t>
            </a:r>
            <a:endParaRPr lang="en-AU" dirty="0"/>
          </a:p>
        </p:txBody>
      </p:sp>
      <p:sp>
        <p:nvSpPr>
          <p:cNvPr id="3" name="Content Placeholder 2"/>
          <p:cNvSpPr>
            <a:spLocks noGrp="1"/>
          </p:cNvSpPr>
          <p:nvPr>
            <p:ph idx="1"/>
          </p:nvPr>
        </p:nvSpPr>
        <p:spPr/>
        <p:txBody>
          <a:bodyPr/>
          <a:lstStyle/>
          <a:p>
            <a:pPr marL="0" indent="0" algn="ctr">
              <a:buNone/>
            </a:pPr>
            <a:r>
              <a:rPr lang="en-AU" sz="2400" dirty="0" smtClean="0"/>
              <a:t>Trends</a:t>
            </a:r>
          </a:p>
          <a:p>
            <a:pPr marL="0" indent="0">
              <a:buNone/>
            </a:pPr>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val="1816128532"/>
              </p:ext>
            </p:extLst>
          </p:nvPr>
        </p:nvGraphicFramePr>
        <p:xfrm>
          <a:off x="1331640" y="2276872"/>
          <a:ext cx="6096000" cy="26670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AU" dirty="0" smtClean="0"/>
                        <a:t>PRINT ERA</a:t>
                      </a:r>
                      <a:endParaRPr lang="en-AU" dirty="0"/>
                    </a:p>
                  </a:txBody>
                  <a:tcPr/>
                </a:tc>
                <a:tc>
                  <a:txBody>
                    <a:bodyPr/>
                    <a:lstStyle/>
                    <a:p>
                      <a:r>
                        <a:rPr lang="en-AU" dirty="0" smtClean="0"/>
                        <a:t>DIGITAL ERA</a:t>
                      </a:r>
                      <a:endParaRPr lang="en-AU" dirty="0"/>
                    </a:p>
                  </a:txBody>
                  <a:tcPr/>
                </a:tc>
              </a:tr>
              <a:tr h="370840">
                <a:tc>
                  <a:txBody>
                    <a:bodyPr/>
                    <a:lstStyle/>
                    <a:p>
                      <a:r>
                        <a:rPr lang="en-AU" dirty="0" smtClean="0"/>
                        <a:t>Ownership</a:t>
                      </a:r>
                      <a:r>
                        <a:rPr lang="en-AU" baseline="0" dirty="0" smtClean="0"/>
                        <a:t> </a:t>
                      </a:r>
                      <a:endParaRPr lang="en-AU" dirty="0"/>
                    </a:p>
                  </a:txBody>
                  <a:tcPr/>
                </a:tc>
                <a:tc>
                  <a:txBody>
                    <a:bodyPr/>
                    <a:lstStyle/>
                    <a:p>
                      <a:r>
                        <a:rPr lang="en-AU" dirty="0" smtClean="0"/>
                        <a:t>Access</a:t>
                      </a:r>
                      <a:endParaRPr lang="en-AU" dirty="0"/>
                    </a:p>
                  </a:txBody>
                  <a:tcPr/>
                </a:tc>
              </a:tr>
              <a:tr h="370840">
                <a:tc>
                  <a:txBody>
                    <a:bodyPr/>
                    <a:lstStyle/>
                    <a:p>
                      <a:r>
                        <a:rPr lang="en-AU" dirty="0" smtClean="0"/>
                        <a:t>Select</a:t>
                      </a:r>
                      <a:r>
                        <a:rPr lang="en-AU" baseline="0" dirty="0" smtClean="0"/>
                        <a:t> and share scarce things</a:t>
                      </a:r>
                      <a:endParaRPr lang="en-AU" dirty="0"/>
                    </a:p>
                  </a:txBody>
                  <a:tcPr/>
                </a:tc>
                <a:tc>
                  <a:txBody>
                    <a:bodyPr/>
                    <a:lstStyle/>
                    <a:p>
                      <a:r>
                        <a:rPr lang="en-AU" dirty="0" smtClean="0"/>
                        <a:t>Have lots of (the same) stuff, big deals,</a:t>
                      </a:r>
                      <a:r>
                        <a:rPr lang="en-AU" baseline="0" dirty="0" smtClean="0"/>
                        <a:t> open access</a:t>
                      </a:r>
                      <a:endParaRPr lang="en-AU" dirty="0"/>
                    </a:p>
                  </a:txBody>
                  <a:tcPr/>
                </a:tc>
              </a:tr>
              <a:tr h="370840">
                <a:tc>
                  <a:txBody>
                    <a:bodyPr/>
                    <a:lstStyle/>
                    <a:p>
                      <a:r>
                        <a:rPr lang="en-AU" dirty="0" smtClean="0"/>
                        <a:t>Local</a:t>
                      </a:r>
                      <a:endParaRPr lang="en-AU" dirty="0"/>
                    </a:p>
                  </a:txBody>
                  <a:tcPr/>
                </a:tc>
                <a:tc>
                  <a:txBody>
                    <a:bodyPr/>
                    <a:lstStyle/>
                    <a:p>
                      <a:r>
                        <a:rPr lang="en-AU" dirty="0" smtClean="0"/>
                        <a:t>Global</a:t>
                      </a:r>
                      <a:endParaRPr lang="en-AU" dirty="0"/>
                    </a:p>
                  </a:txBody>
                  <a:tcPr/>
                </a:tc>
              </a:tr>
              <a:tr h="370840">
                <a:tc>
                  <a:txBody>
                    <a:bodyPr/>
                    <a:lstStyle/>
                    <a:p>
                      <a:r>
                        <a:rPr lang="en-AU" dirty="0" smtClean="0"/>
                        <a:t>Bibliographic utilities</a:t>
                      </a:r>
                      <a:r>
                        <a:rPr lang="en-AU" baseline="0" dirty="0" smtClean="0"/>
                        <a:t>  are the model for co-operation</a:t>
                      </a:r>
                      <a:endParaRPr lang="en-AU" dirty="0"/>
                    </a:p>
                  </a:txBody>
                  <a:tcPr/>
                </a:tc>
                <a:tc>
                  <a:txBody>
                    <a:bodyPr/>
                    <a:lstStyle/>
                    <a:p>
                      <a:r>
                        <a:rPr lang="en-AU" dirty="0" smtClean="0"/>
                        <a:t>???</a:t>
                      </a:r>
                      <a:endParaRPr lang="en-AU" dirty="0"/>
                    </a:p>
                  </a:txBody>
                  <a:tcPr/>
                </a:tc>
              </a:tr>
            </a:tbl>
          </a:graphicData>
        </a:graphic>
      </p:graphicFrame>
    </p:spTree>
    <p:extLst>
      <p:ext uri="{BB962C8B-B14F-4D97-AF65-F5344CB8AC3E}">
        <p14:creationId xmlns:p14="http://schemas.microsoft.com/office/powerpoint/2010/main" val="1347878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Project areas </a:t>
            </a:r>
            <a:endParaRPr lang="en-AU" dirty="0"/>
          </a:p>
        </p:txBody>
      </p:sp>
      <p:sp>
        <p:nvSpPr>
          <p:cNvPr id="3" name="Content Placeholder 2"/>
          <p:cNvSpPr>
            <a:spLocks noGrp="1"/>
          </p:cNvSpPr>
          <p:nvPr>
            <p:ph idx="1"/>
          </p:nvPr>
        </p:nvSpPr>
        <p:spPr/>
        <p:txBody>
          <a:bodyPr/>
          <a:lstStyle/>
          <a:p>
            <a:r>
              <a:rPr lang="en-AU" sz="2400" dirty="0" smtClean="0"/>
              <a:t>Current collection management practices</a:t>
            </a:r>
          </a:p>
          <a:p>
            <a:r>
              <a:rPr lang="en-AU" sz="2400" dirty="0" smtClean="0"/>
              <a:t>Directions for </a:t>
            </a:r>
            <a:r>
              <a:rPr lang="en-AU" sz="2400" dirty="0" err="1" smtClean="0"/>
              <a:t>interlending</a:t>
            </a:r>
            <a:r>
              <a:rPr lang="en-AU" sz="2400" dirty="0" smtClean="0"/>
              <a:t> and document supply</a:t>
            </a:r>
          </a:p>
          <a:p>
            <a:r>
              <a:rPr lang="en-AU" sz="2400" dirty="0" smtClean="0"/>
              <a:t>The national NBD and the big one in Dublin, Ohio</a:t>
            </a:r>
          </a:p>
          <a:p>
            <a:r>
              <a:rPr lang="en-AU" sz="2400" dirty="0" smtClean="0"/>
              <a:t>Pricing models</a:t>
            </a:r>
          </a:p>
          <a:p>
            <a:r>
              <a:rPr lang="en-AU" sz="2400" dirty="0" smtClean="0"/>
              <a:t>Financial sustainability</a:t>
            </a:r>
          </a:p>
          <a:p>
            <a:endParaRPr lang="en-AU" sz="2400" dirty="0"/>
          </a:p>
          <a:p>
            <a:pPr marL="0" indent="0" algn="ctr">
              <a:buNone/>
            </a:pPr>
            <a:r>
              <a:rPr lang="en-AU" sz="2400" i="1" dirty="0" smtClean="0"/>
              <a:t>Will highlight findings from first two</a:t>
            </a:r>
            <a:endParaRPr lang="en-AU" sz="2400" i="1" dirty="0"/>
          </a:p>
        </p:txBody>
      </p:sp>
    </p:spTree>
    <p:extLst>
      <p:ext uri="{BB962C8B-B14F-4D97-AF65-F5344CB8AC3E}">
        <p14:creationId xmlns:p14="http://schemas.microsoft.com/office/powerpoint/2010/main" val="3122579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CAUL ‘collection’ profile</a:t>
            </a:r>
            <a:endParaRPr lang="en-AU" dirty="0"/>
          </a:p>
        </p:txBody>
      </p:sp>
      <p:sp>
        <p:nvSpPr>
          <p:cNvPr id="3" name="Content Placeholder 2"/>
          <p:cNvSpPr>
            <a:spLocks noGrp="1"/>
          </p:cNvSpPr>
          <p:nvPr>
            <p:ph idx="1"/>
          </p:nvPr>
        </p:nvSpPr>
        <p:spPr/>
        <p:txBody>
          <a:bodyPr/>
          <a:lstStyle/>
          <a:p>
            <a:r>
              <a:rPr lang="en-AU" sz="2400" dirty="0" smtClean="0"/>
              <a:t>98% of serials are electronic</a:t>
            </a:r>
          </a:p>
          <a:p>
            <a:r>
              <a:rPr lang="en-AU" sz="2400" dirty="0" smtClean="0"/>
              <a:t>38% of non-serials are electronic</a:t>
            </a:r>
          </a:p>
          <a:p>
            <a:r>
              <a:rPr lang="en-AU" sz="2400" dirty="0" smtClean="0"/>
              <a:t>81% of materials expenditure is online</a:t>
            </a:r>
          </a:p>
          <a:p>
            <a:r>
              <a:rPr lang="en-AU" sz="2400" dirty="0" smtClean="0"/>
              <a:t>75% get vendor cataloguing</a:t>
            </a:r>
          </a:p>
          <a:p>
            <a:r>
              <a:rPr lang="en-AU" sz="2400" dirty="0" smtClean="0"/>
              <a:t>Intensive use of knowledge bases</a:t>
            </a:r>
          </a:p>
          <a:p>
            <a:r>
              <a:rPr lang="en-AU" sz="2400" dirty="0" smtClean="0"/>
              <a:t>Emerging use of vendor based offerings – </a:t>
            </a:r>
            <a:r>
              <a:rPr lang="en-AU" sz="2400" dirty="0" err="1" smtClean="0"/>
              <a:t>eg</a:t>
            </a:r>
            <a:r>
              <a:rPr lang="en-AU" sz="2400" dirty="0" smtClean="0"/>
              <a:t> Alma Community Zone</a:t>
            </a:r>
            <a:endParaRPr lang="en-AU" sz="2400" dirty="0"/>
          </a:p>
        </p:txBody>
      </p:sp>
    </p:spTree>
    <p:extLst>
      <p:ext uri="{BB962C8B-B14F-4D97-AF65-F5344CB8AC3E}">
        <p14:creationId xmlns:p14="http://schemas.microsoft.com/office/powerpoint/2010/main" val="7724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35696" y="908720"/>
            <a:ext cx="5486400" cy="566738"/>
          </a:xfrm>
        </p:spPr>
        <p:txBody>
          <a:bodyPr/>
          <a:lstStyle/>
          <a:p>
            <a:r>
              <a:rPr lang="en-AU" sz="3200" dirty="0" smtClean="0"/>
              <a:t>Adding holdings to ANBD by format</a:t>
            </a:r>
            <a:endParaRPr lang="en-AU" sz="3200" dirty="0"/>
          </a:p>
        </p:txBody>
      </p:sp>
      <p:graphicFrame>
        <p:nvGraphicFramePr>
          <p:cNvPr id="7" name="Picture Placeholder 6"/>
          <p:cNvGraphicFramePr>
            <a:graphicFrameLocks noGrp="1"/>
          </p:cNvGraphicFramePr>
          <p:nvPr>
            <p:ph type="pic" idx="1"/>
            <p:extLst>
              <p:ext uri="{D42A27DB-BD31-4B8C-83A1-F6EECF244321}">
                <p14:modId xmlns:p14="http://schemas.microsoft.com/office/powerpoint/2010/main" val="3787539512"/>
              </p:ext>
            </p:extLst>
          </p:nvPr>
        </p:nvGraphicFramePr>
        <p:xfrm>
          <a:off x="1331640" y="2204864"/>
          <a:ext cx="6264696" cy="3463141"/>
        </p:xfrm>
        <a:graphic>
          <a:graphicData uri="http://schemas.openxmlformats.org/drawingml/2006/table">
            <a:tbl>
              <a:tblPr firstRow="1" firstCol="1" bandRow="1">
                <a:tableStyleId>{00A15C55-8517-42AA-B614-E9B94910E393}</a:tableStyleId>
              </a:tblPr>
              <a:tblGrid>
                <a:gridCol w="3014811"/>
                <a:gridCol w="1081907"/>
                <a:gridCol w="1282620"/>
                <a:gridCol w="885358"/>
              </a:tblGrid>
              <a:tr h="704829">
                <a:tc>
                  <a:txBody>
                    <a:bodyPr/>
                    <a:lstStyle/>
                    <a:p>
                      <a:pPr algn="l">
                        <a:spcAft>
                          <a:spcPts val="0"/>
                        </a:spcAft>
                      </a:pPr>
                      <a:r>
                        <a:rPr lang="en-AU" sz="1200">
                          <a:effectLst/>
                        </a:rPr>
                        <a:t>FORMAT</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Always</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Sometimes</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dirty="0">
                          <a:effectLst/>
                        </a:rPr>
                        <a:t>Never</a:t>
                      </a:r>
                      <a:endParaRPr lang="en-AU" sz="1200" dirty="0">
                        <a:effectLst/>
                        <a:latin typeface="Cambria"/>
                        <a:ea typeface="MS Mincho"/>
                        <a:cs typeface="Times New Roman"/>
                      </a:endParaRPr>
                    </a:p>
                  </a:txBody>
                  <a:tcPr marL="68580" marR="68580" marT="0" marB="0" anchor="b"/>
                </a:tc>
              </a:tr>
              <a:tr h="344789">
                <a:tc>
                  <a:txBody>
                    <a:bodyPr/>
                    <a:lstStyle/>
                    <a:p>
                      <a:pPr algn="l">
                        <a:spcAft>
                          <a:spcPts val="0"/>
                        </a:spcAft>
                      </a:pPr>
                      <a:r>
                        <a:rPr lang="en-AU" sz="1200">
                          <a:effectLst/>
                        </a:rPr>
                        <a:t>Print </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95%</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5%</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0%</a:t>
                      </a:r>
                      <a:endParaRPr lang="en-AU" sz="1200">
                        <a:effectLst/>
                        <a:latin typeface="Cambria"/>
                        <a:ea typeface="MS Mincho"/>
                        <a:cs typeface="Times New Roman"/>
                      </a:endParaRPr>
                    </a:p>
                  </a:txBody>
                  <a:tcPr marL="68580" marR="68580" marT="0" marB="0" anchor="b"/>
                </a:tc>
              </a:tr>
              <a:tr h="344789">
                <a:tc>
                  <a:txBody>
                    <a:bodyPr/>
                    <a:lstStyle/>
                    <a:p>
                      <a:pPr algn="l">
                        <a:spcAft>
                          <a:spcPts val="0"/>
                        </a:spcAft>
                      </a:pPr>
                      <a:r>
                        <a:rPr lang="en-AU" sz="1200">
                          <a:effectLst/>
                        </a:rPr>
                        <a:t>AV</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82%</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18%</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0%</a:t>
                      </a:r>
                      <a:endParaRPr lang="en-AU" sz="1200">
                        <a:effectLst/>
                        <a:latin typeface="Cambria"/>
                        <a:ea typeface="MS Mincho"/>
                        <a:cs typeface="Times New Roman"/>
                      </a:endParaRPr>
                    </a:p>
                  </a:txBody>
                  <a:tcPr marL="68580" marR="68580" marT="0" marB="0" anchor="b"/>
                </a:tc>
              </a:tr>
              <a:tr h="344789">
                <a:tc>
                  <a:txBody>
                    <a:bodyPr/>
                    <a:lstStyle/>
                    <a:p>
                      <a:pPr algn="l">
                        <a:spcAft>
                          <a:spcPts val="0"/>
                        </a:spcAft>
                      </a:pPr>
                      <a:r>
                        <a:rPr lang="en-AU" sz="1200">
                          <a:effectLst/>
                        </a:rPr>
                        <a:t>Theses</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66%</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24%</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11%</a:t>
                      </a:r>
                      <a:endParaRPr lang="en-AU" sz="1200">
                        <a:effectLst/>
                        <a:latin typeface="Cambria"/>
                        <a:ea typeface="MS Mincho"/>
                        <a:cs typeface="Times New Roman"/>
                      </a:endParaRPr>
                    </a:p>
                  </a:txBody>
                  <a:tcPr marL="68580" marR="68580" marT="0" marB="0" anchor="b"/>
                </a:tc>
              </a:tr>
              <a:tr h="344789">
                <a:tc>
                  <a:txBody>
                    <a:bodyPr/>
                    <a:lstStyle/>
                    <a:p>
                      <a:pPr algn="l">
                        <a:spcAft>
                          <a:spcPts val="0"/>
                        </a:spcAft>
                      </a:pPr>
                      <a:r>
                        <a:rPr lang="en-AU" sz="1200">
                          <a:effectLst/>
                        </a:rPr>
                        <a:t>E-books (single titles)</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18%</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13%</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68%</a:t>
                      </a:r>
                      <a:endParaRPr lang="en-AU" sz="1200">
                        <a:effectLst/>
                        <a:latin typeface="Cambria"/>
                        <a:ea typeface="MS Mincho"/>
                        <a:cs typeface="Times New Roman"/>
                      </a:endParaRPr>
                    </a:p>
                  </a:txBody>
                  <a:tcPr marL="68580" marR="68580" marT="0" marB="0" anchor="b"/>
                </a:tc>
              </a:tr>
              <a:tr h="344789">
                <a:tc>
                  <a:txBody>
                    <a:bodyPr/>
                    <a:lstStyle/>
                    <a:p>
                      <a:pPr algn="l">
                        <a:spcAft>
                          <a:spcPts val="0"/>
                        </a:spcAft>
                      </a:pPr>
                      <a:r>
                        <a:rPr lang="en-AU" sz="1200">
                          <a:effectLst/>
                        </a:rPr>
                        <a:t>E-books (collections)</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8%</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16%</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79%</a:t>
                      </a:r>
                      <a:endParaRPr lang="en-AU" sz="1200">
                        <a:effectLst/>
                        <a:latin typeface="Cambria"/>
                        <a:ea typeface="MS Mincho"/>
                        <a:cs typeface="Times New Roman"/>
                      </a:endParaRPr>
                    </a:p>
                  </a:txBody>
                  <a:tcPr marL="68580" marR="68580" marT="0" marB="0" anchor="b"/>
                </a:tc>
              </a:tr>
              <a:tr h="344789">
                <a:tc>
                  <a:txBody>
                    <a:bodyPr/>
                    <a:lstStyle/>
                    <a:p>
                      <a:pPr algn="l">
                        <a:spcAft>
                          <a:spcPts val="0"/>
                        </a:spcAft>
                      </a:pPr>
                      <a:r>
                        <a:rPr lang="en-AU" sz="1200">
                          <a:effectLst/>
                        </a:rPr>
                        <a:t>E-journals (single titles)</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18%</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16%</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66%</a:t>
                      </a:r>
                      <a:endParaRPr lang="en-AU" sz="1200">
                        <a:effectLst/>
                        <a:latin typeface="Cambria"/>
                        <a:ea typeface="MS Mincho"/>
                        <a:cs typeface="Times New Roman"/>
                      </a:endParaRPr>
                    </a:p>
                  </a:txBody>
                  <a:tcPr marL="68580" marR="68580" marT="0" marB="0" anchor="b"/>
                </a:tc>
              </a:tr>
              <a:tr h="344789">
                <a:tc>
                  <a:txBody>
                    <a:bodyPr/>
                    <a:lstStyle/>
                    <a:p>
                      <a:pPr algn="l">
                        <a:spcAft>
                          <a:spcPts val="0"/>
                        </a:spcAft>
                      </a:pPr>
                      <a:r>
                        <a:rPr lang="en-AU" sz="1200">
                          <a:effectLst/>
                        </a:rPr>
                        <a:t>E-journals (aggregated)</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11%</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14%</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75%</a:t>
                      </a:r>
                      <a:endParaRPr lang="en-AU" sz="1200">
                        <a:effectLst/>
                        <a:latin typeface="Cambria"/>
                        <a:ea typeface="MS Mincho"/>
                        <a:cs typeface="Times New Roman"/>
                      </a:endParaRPr>
                    </a:p>
                  </a:txBody>
                  <a:tcPr marL="68580" marR="68580" marT="0" marB="0" anchor="b"/>
                </a:tc>
              </a:tr>
              <a:tr h="344789">
                <a:tc>
                  <a:txBody>
                    <a:bodyPr/>
                    <a:lstStyle/>
                    <a:p>
                      <a:pPr algn="l">
                        <a:spcAft>
                          <a:spcPts val="0"/>
                        </a:spcAft>
                      </a:pPr>
                      <a:r>
                        <a:rPr lang="en-AU" sz="1200" dirty="0">
                          <a:effectLst/>
                        </a:rPr>
                        <a:t>Streamed materials</a:t>
                      </a:r>
                      <a:endParaRPr lang="en-AU" sz="1200" dirty="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14%</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a:effectLst/>
                        </a:rPr>
                        <a:t>11%</a:t>
                      </a:r>
                      <a:endParaRPr lang="en-AU" sz="1200">
                        <a:effectLst/>
                        <a:latin typeface="Cambria"/>
                        <a:ea typeface="MS Mincho"/>
                        <a:cs typeface="Times New Roman"/>
                      </a:endParaRPr>
                    </a:p>
                  </a:txBody>
                  <a:tcPr marL="68580" marR="68580" marT="0" marB="0" anchor="b"/>
                </a:tc>
                <a:tc>
                  <a:txBody>
                    <a:bodyPr/>
                    <a:lstStyle/>
                    <a:p>
                      <a:pPr algn="ctr">
                        <a:spcAft>
                          <a:spcPts val="0"/>
                        </a:spcAft>
                      </a:pPr>
                      <a:r>
                        <a:rPr lang="en-AU" sz="1200" dirty="0">
                          <a:effectLst/>
                        </a:rPr>
                        <a:t>76%</a:t>
                      </a:r>
                      <a:endParaRPr lang="en-AU" sz="1200" dirty="0">
                        <a:effectLst/>
                        <a:latin typeface="Cambria"/>
                        <a:ea typeface="MS Mincho"/>
                        <a:cs typeface="Times New Roman"/>
                      </a:endParaRPr>
                    </a:p>
                  </a:txBody>
                  <a:tcPr marL="68580" marR="68580" marT="0" marB="0" anchor="b"/>
                </a:tc>
              </a:tr>
            </a:tbl>
          </a:graphicData>
        </a:graphic>
      </p:graphicFrame>
      <p:sp>
        <p:nvSpPr>
          <p:cNvPr id="6" name="Text Placeholder 5"/>
          <p:cNvSpPr>
            <a:spLocks noGrp="1"/>
          </p:cNvSpPr>
          <p:nvPr>
            <p:ph type="body" sz="half" idx="2"/>
          </p:nvPr>
        </p:nvSpPr>
        <p:spPr>
          <a:xfrm>
            <a:off x="1907704" y="5373216"/>
            <a:ext cx="5486400" cy="437926"/>
          </a:xfrm>
        </p:spPr>
        <p:txBody>
          <a:bodyPr/>
          <a:lstStyle/>
          <a:p>
            <a:r>
              <a:rPr lang="en-AU" dirty="0" smtClean="0"/>
              <a:t> </a:t>
            </a:r>
            <a:endParaRPr lang="en-AU" dirty="0"/>
          </a:p>
        </p:txBody>
      </p:sp>
    </p:spTree>
    <p:extLst>
      <p:ext uri="{BB962C8B-B14F-4D97-AF65-F5344CB8AC3E}">
        <p14:creationId xmlns:p14="http://schemas.microsoft.com/office/powerpoint/2010/main" val="1098053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important to add e-resources to the ANBD?</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49599169"/>
              </p:ext>
            </p:extLst>
          </p:nvPr>
        </p:nvGraphicFramePr>
        <p:xfrm>
          <a:off x="457200" y="1484313"/>
          <a:ext cx="8229600" cy="43211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01287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Yet a majority of CAUL want a comprehensive ANBD …</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78653308"/>
              </p:ext>
            </p:extLst>
          </p:nvPr>
        </p:nvGraphicFramePr>
        <p:xfrm>
          <a:off x="395536" y="1484784"/>
          <a:ext cx="8229600" cy="43211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73250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 </a:t>
            </a:r>
          </a:p>
        </p:txBody>
      </p:sp>
      <p:pic>
        <p:nvPicPr>
          <p:cNvPr id="9" name="Content Placeholder 8"/>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1276833" y="1484313"/>
            <a:ext cx="6590334" cy="4321175"/>
          </a:xfrm>
          <a:prstGeom prst="rect">
            <a:avLst/>
          </a:prstGeom>
          <a:ln>
            <a:solidFill>
              <a:srgbClr val="000090"/>
            </a:solidFill>
          </a:ln>
        </p:spPr>
      </p:pic>
    </p:spTree>
    <p:extLst>
      <p:ext uri="{BB962C8B-B14F-4D97-AF65-F5344CB8AC3E}">
        <p14:creationId xmlns:p14="http://schemas.microsoft.com/office/powerpoint/2010/main" val="3815373967"/>
      </p:ext>
    </p:extLst>
  </p:cSld>
  <p:clrMapOvr>
    <a:masterClrMapping/>
  </p:clrMapOvr>
</p:sld>
</file>

<file path=ppt/theme/theme1.xml><?xml version="1.0" encoding="utf-8"?>
<a:theme xmlns:a="http://schemas.openxmlformats.org/drawingml/2006/main" name="UNSW_PowerPoint_template_Arialonly">
  <a:themeElements>
    <a:clrScheme name="Custom 1">
      <a:dk1>
        <a:srgbClr val="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NSW - External compute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txDef>
      <a:spPr/>
      <a:bodyPr wrap="square" rtlCol="0">
        <a:spAutoFit/>
      </a:bodyPr>
      <a:lstStyle>
        <a:def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kumimoji="0" sz="1150" i="0" u="none" strike="noStrike" kern="1200" cap="none" spc="0" normalizeH="0" baseline="0" noProof="0" dirty="0" err="1" smtClean="0">
            <a:ln>
              <a:noFill/>
            </a:ln>
            <a:solidFill>
              <a:schemeClr val="tx1"/>
            </a:solidFill>
            <a:effectLst/>
            <a:uLnTx/>
            <a:uFillTx/>
            <a:latin typeface="+mj-lt"/>
            <a:ea typeface="+mn-ea"/>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UNSW_PowerPoint_template_Arialonly</Template>
  <TotalTime>397</TotalTime>
  <Words>1458</Words>
  <Application>Microsoft Office PowerPoint</Application>
  <PresentationFormat>On-screen Show (4:3)</PresentationFormat>
  <Paragraphs>209</Paragraphs>
  <Slides>15</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MS Mincho</vt:lpstr>
      <vt:lpstr>Arial</vt:lpstr>
      <vt:lpstr>Calibri</vt:lpstr>
      <vt:lpstr>Cambria</vt:lpstr>
      <vt:lpstr>Courier New</vt:lpstr>
      <vt:lpstr>Microsoft Sans Serif</vt:lpstr>
      <vt:lpstr>Sommet</vt:lpstr>
      <vt:lpstr>Times New Roman</vt:lpstr>
      <vt:lpstr>Wingdings</vt:lpstr>
      <vt:lpstr>UNSW_PowerPoint_template_Arialonly</vt:lpstr>
      <vt:lpstr>PowerPoint Presentation</vt:lpstr>
      <vt:lpstr>Overview</vt:lpstr>
      <vt:lpstr>Project background</vt:lpstr>
      <vt:lpstr>Project areas </vt:lpstr>
      <vt:lpstr>CAUL ‘collection’ profile</vt:lpstr>
      <vt:lpstr>Adding holdings to ANBD by format</vt:lpstr>
      <vt:lpstr>How important to add e-resources to the ANBD?</vt:lpstr>
      <vt:lpstr>Yet a majority of CAUL want a comprehensive ANBD …</vt:lpstr>
      <vt:lpstr> </vt:lpstr>
      <vt:lpstr>The numbers</vt:lpstr>
      <vt:lpstr>What do we mean by ‘resource sharing’</vt:lpstr>
      <vt:lpstr>Multiple providers</vt:lpstr>
      <vt:lpstr>Findings and observations</vt:lpstr>
      <vt:lpstr>LA valued by CAUL</vt:lpstr>
      <vt:lpstr>But, when we ask: How likely is it that your Library’s reliance on LADD will decrease as electronic formats replace print formats?</vt:lpstr>
    </vt:vector>
  </TitlesOfParts>
  <Company>University of New South Wales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of Resource Sharing</dc:title>
  <dc:creator>Andrew Wells</dc:creator>
  <dc:description>Presented during the OCLC Research Library Partners Meeting, Melbourne, Victoria, Australia, 2 December 2015</dc:description>
  <cp:lastModifiedBy>McNicol,Jeanette</cp:lastModifiedBy>
  <cp:revision>23</cp:revision>
  <dcterms:created xsi:type="dcterms:W3CDTF">2015-11-26T01:01:29Z</dcterms:created>
  <dcterms:modified xsi:type="dcterms:W3CDTF">2016-03-02T00:36:10Z</dcterms:modified>
</cp:coreProperties>
</file>