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slideLayouts/slideLayout22.xml" ContentType="application/vnd.openxmlformats-officedocument.presentationml.slideLayout+xml"/>
  <Override PartName="/ppt/theme/theme22.xml" ContentType="application/vnd.openxmlformats-officedocument.theme+xml"/>
  <Override PartName="/ppt/slideLayouts/slideLayout23.xml" ContentType="application/vnd.openxmlformats-officedocument.presentationml.slideLayout+xml"/>
  <Override PartName="/ppt/theme/theme23.xml" ContentType="application/vnd.openxmlformats-officedocument.theme+xml"/>
  <Override PartName="/ppt/slideLayouts/slideLayout24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10" r:id="rId2"/>
    <p:sldMasterId id="2147483712" r:id="rId3"/>
    <p:sldMasterId id="2147483714" r:id="rId4"/>
    <p:sldMasterId id="2147483716" r:id="rId5"/>
    <p:sldMasterId id="2147483718" r:id="rId6"/>
    <p:sldMasterId id="2147483720" r:id="rId7"/>
    <p:sldMasterId id="2147483722" r:id="rId8"/>
    <p:sldMasterId id="2147483724" r:id="rId9"/>
    <p:sldMasterId id="2147483726" r:id="rId10"/>
    <p:sldMasterId id="2147483728" r:id="rId11"/>
    <p:sldMasterId id="2147483730" r:id="rId12"/>
    <p:sldMasterId id="2147483732" r:id="rId13"/>
    <p:sldMasterId id="2147483734" r:id="rId14"/>
    <p:sldMasterId id="2147483736" r:id="rId15"/>
    <p:sldMasterId id="2147483738" r:id="rId16"/>
    <p:sldMasterId id="2147483740" r:id="rId17"/>
    <p:sldMasterId id="2147483742" r:id="rId18"/>
    <p:sldMasterId id="2147483744" r:id="rId19"/>
    <p:sldMasterId id="2147483746" r:id="rId20"/>
    <p:sldMasterId id="2147483748" r:id="rId21"/>
    <p:sldMasterId id="2147483750" r:id="rId22"/>
    <p:sldMasterId id="2147483752" r:id="rId23"/>
    <p:sldMasterId id="2147483754" r:id="rId24"/>
  </p:sldMasterIdLst>
  <p:notesMasterIdLst>
    <p:notesMasterId r:id="rId49"/>
  </p:notesMasterIdLst>
  <p:sldIdLst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23" r:id="rId48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9" autoAdjust="0"/>
    <p:restoredTop sz="96076" autoAdjust="0"/>
  </p:normalViewPr>
  <p:slideViewPr>
    <p:cSldViewPr>
      <p:cViewPr varScale="1">
        <p:scale>
          <a:sx n="106" d="100"/>
          <a:sy n="106" d="100"/>
        </p:scale>
        <p:origin x="87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29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5.xml"/><Relationship Id="rId41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6768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668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B7151FF-C41D-411E-A748-D26A72446C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520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7151FF-C41D-411E-A748-D26A72446C02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3121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6138F-F5DA-4D74-A0C3-8C006CFC6C74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69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6138F-F5DA-4D74-A0C3-8C006CFC6C74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402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6138F-F5DA-4D74-A0C3-8C006CFC6C74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52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6138F-F5DA-4D74-A0C3-8C006CFC6C74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52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6138F-F5DA-4D74-A0C3-8C006CFC6C74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52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6138F-F5DA-4D74-A0C3-8C006CFC6C74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52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6138F-F5DA-4D74-A0C3-8C006CFC6C74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522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6138F-F5DA-4D74-A0C3-8C006CFC6C74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52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6138F-F5DA-4D74-A0C3-8C006CFC6C74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522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6138F-F5DA-4D74-A0C3-8C006CFC6C74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52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6138F-F5DA-4D74-A0C3-8C006CFC6C7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522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6138F-F5DA-4D74-A0C3-8C006CFC6C74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522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6138F-F5DA-4D74-A0C3-8C006CFC6C74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522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6138F-F5DA-4D74-A0C3-8C006CFC6C74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522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6138F-F5DA-4D74-A0C3-8C006CFC6C74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522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45FBF-4244-4A1F-8110-82C4DC432219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50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6138F-F5DA-4D74-A0C3-8C006CFC6C7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52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6138F-F5DA-4D74-A0C3-8C006CFC6C7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737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6138F-F5DA-4D74-A0C3-8C006CFC6C7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52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6138F-F5DA-4D74-A0C3-8C006CFC6C7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52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6138F-F5DA-4D74-A0C3-8C006CFC6C74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52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6138F-F5DA-4D74-A0C3-8C006CFC6C7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52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 smtClean="0"/>
          </a:p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6138F-F5DA-4D74-A0C3-8C006CFC6C74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644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9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1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1CB9-D025-44BA-82FA-FE527AE2B645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10/28/2015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8110FC-E46B-49B3-ACD8-773F040FF01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24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1CB9-D025-44BA-82FA-FE527AE2B645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10/28/2015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10FC-E46B-49B3-ACD8-773F040FF01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269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1CB9-D025-44BA-82FA-FE527AE2B645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10/28/2015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10FC-E46B-49B3-ACD8-773F040FF01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85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1CB9-D025-44BA-82FA-FE527AE2B645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10/28/2015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10FC-E46B-49B3-ACD8-773F040FF01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20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1CB9-D025-44BA-82FA-FE527AE2B645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10/28/2015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10FC-E46B-49B3-ACD8-773F040FF01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5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1CB9-D025-44BA-82FA-FE527AE2B645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10/28/2015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10FC-E46B-49B3-ACD8-773F040FF01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27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1CB9-D025-44BA-82FA-FE527AE2B645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10/28/2015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10FC-E46B-49B3-ACD8-773F040FF01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03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1CB9-D025-44BA-82FA-FE527AE2B645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10/28/2015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10FC-E46B-49B3-ACD8-773F040FF01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311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1CB9-D025-44BA-82FA-FE527AE2B645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10/28/2015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10FC-E46B-49B3-ACD8-773F040FF01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517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1CB9-D025-44BA-82FA-FE527AE2B645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10/28/2015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10FC-E46B-49B3-ACD8-773F040FF01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672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1CB9-D025-44BA-82FA-FE527AE2B645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10/28/2015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10FC-E46B-49B3-ACD8-773F040FF01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65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1CB9-D025-44BA-82FA-FE527AE2B645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10/28/2015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10FC-E46B-49B3-ACD8-773F040FF01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76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1CB9-D025-44BA-82FA-FE527AE2B645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10/28/2015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10FC-E46B-49B3-ACD8-773F040FF01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428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1CB9-D025-44BA-82FA-FE527AE2B645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10/28/2015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10FC-E46B-49B3-ACD8-773F040FF01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413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1CB9-D025-44BA-82FA-FE527AE2B645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10/28/2015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10FC-E46B-49B3-ACD8-773F040FF01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13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1CB9-D025-44BA-82FA-FE527AE2B645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10/28/2015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10FC-E46B-49B3-ACD8-773F040FF01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15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1CB9-D025-44BA-82FA-FE527AE2B645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10/28/2015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10FC-E46B-49B3-ACD8-773F040FF01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744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1CB9-D025-44BA-82FA-FE527AE2B645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10/28/2015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10FC-E46B-49B3-ACD8-773F040FF01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252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1CB9-D025-44BA-82FA-FE527AE2B645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10/28/2015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10FC-E46B-49B3-ACD8-773F040FF01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27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1CB9-D025-44BA-82FA-FE527AE2B645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10/28/2015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10FC-E46B-49B3-ACD8-773F040FF01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2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1CB9-D025-44BA-82FA-FE527AE2B645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10/28/2015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10FC-E46B-49B3-ACD8-773F040FF01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672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1CB9-D025-44BA-82FA-FE527AE2B645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10/28/2015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10FC-E46B-49B3-ACD8-773F040FF01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030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1CB9-D025-44BA-82FA-FE527AE2B645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10/28/2015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10FC-E46B-49B3-ACD8-773F040FF01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96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1CB9-D025-44BA-82FA-FE527AE2B645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10/28/2015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10FC-E46B-49B3-ACD8-773F040FF01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655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9" y="573810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21" y="573810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21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7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3" y="548797"/>
            <a:ext cx="1189132" cy="2979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D2E1CB9-D025-44BA-82FA-FE527AE2B645}" type="datetimeFigureOut">
              <a:rPr lang="en-US" smtClean="0">
                <a:solidFill>
                  <a:prstClr val="white">
                    <a:alpha val="50000"/>
                  </a:prst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10/28/2015</a:t>
            </a:fld>
            <a:endParaRPr lang="en-US">
              <a:solidFill>
                <a:prstClr val="white">
                  <a:alpha val="50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9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8110FC-E46B-49B3-ACD8-773F040FF017}" type="slidenum">
              <a:rPr lang="en-US" smtClean="0">
                <a:solidFill>
                  <a:prstClr val="whit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91" y="855959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78051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defTabSz="914377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594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07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77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566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160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754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9" y="573810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21" y="573810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21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7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3" y="548797"/>
            <a:ext cx="1189132" cy="2979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D2E1CB9-D025-44BA-82FA-FE527AE2B645}" type="datetimeFigureOut">
              <a:rPr lang="en-US" smtClean="0">
                <a:solidFill>
                  <a:prstClr val="white">
                    <a:alpha val="50000"/>
                  </a:prst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10/28/2015</a:t>
            </a:fld>
            <a:endParaRPr lang="en-US">
              <a:solidFill>
                <a:prstClr val="white">
                  <a:alpha val="50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9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8110FC-E46B-49B3-ACD8-773F040FF017}" type="slidenum">
              <a:rPr lang="en-US" smtClean="0">
                <a:solidFill>
                  <a:prstClr val="whit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91" y="855959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7364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l" defTabSz="914377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594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07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77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566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160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754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9" y="573810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21" y="573810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21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7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3" y="548797"/>
            <a:ext cx="1189132" cy="2979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D2E1CB9-D025-44BA-82FA-FE527AE2B645}" type="datetimeFigureOut">
              <a:rPr lang="en-US" smtClean="0">
                <a:solidFill>
                  <a:prstClr val="white">
                    <a:alpha val="50000"/>
                  </a:prst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10/28/2015</a:t>
            </a:fld>
            <a:endParaRPr lang="en-US">
              <a:solidFill>
                <a:prstClr val="white">
                  <a:alpha val="50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9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8110FC-E46B-49B3-ACD8-773F040FF017}" type="slidenum">
              <a:rPr lang="en-US" smtClean="0">
                <a:solidFill>
                  <a:prstClr val="whit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91" y="855959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87809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</p:sldLayoutIdLst>
  <p:txStyles>
    <p:titleStyle>
      <a:lvl1pPr algn="l" defTabSz="914377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594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07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77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566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160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754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9" y="573810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21" y="573810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21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7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3" y="548797"/>
            <a:ext cx="1189132" cy="2979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D2E1CB9-D025-44BA-82FA-FE527AE2B645}" type="datetimeFigureOut">
              <a:rPr lang="en-US" smtClean="0">
                <a:solidFill>
                  <a:prstClr val="white">
                    <a:alpha val="50000"/>
                  </a:prst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10/28/2015</a:t>
            </a:fld>
            <a:endParaRPr lang="en-US">
              <a:solidFill>
                <a:prstClr val="white">
                  <a:alpha val="50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9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8110FC-E46B-49B3-ACD8-773F040FF017}" type="slidenum">
              <a:rPr lang="en-US" smtClean="0">
                <a:solidFill>
                  <a:prstClr val="whit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91" y="855959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27309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</p:sldLayoutIdLst>
  <p:txStyles>
    <p:titleStyle>
      <a:lvl1pPr algn="l" defTabSz="914377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594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07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77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566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160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754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9" y="573810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21" y="573810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21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7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3" y="548797"/>
            <a:ext cx="1189132" cy="2979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D2E1CB9-D025-44BA-82FA-FE527AE2B645}" type="datetimeFigureOut">
              <a:rPr lang="en-US" smtClean="0">
                <a:solidFill>
                  <a:prstClr val="white">
                    <a:alpha val="50000"/>
                  </a:prst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10/28/2015</a:t>
            </a:fld>
            <a:endParaRPr lang="en-US">
              <a:solidFill>
                <a:prstClr val="white">
                  <a:alpha val="50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9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8110FC-E46B-49B3-ACD8-773F040FF017}" type="slidenum">
              <a:rPr lang="en-US" smtClean="0">
                <a:solidFill>
                  <a:prstClr val="whit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91" y="855959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46469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l" defTabSz="914377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594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07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77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566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160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754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9" y="573810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21" y="573810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21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7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3" y="548797"/>
            <a:ext cx="1189132" cy="2979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D2E1CB9-D025-44BA-82FA-FE527AE2B645}" type="datetimeFigureOut">
              <a:rPr lang="en-US" smtClean="0">
                <a:solidFill>
                  <a:prstClr val="white">
                    <a:alpha val="50000"/>
                  </a:prst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10/28/2015</a:t>
            </a:fld>
            <a:endParaRPr lang="en-US">
              <a:solidFill>
                <a:prstClr val="white">
                  <a:alpha val="50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9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8110FC-E46B-49B3-ACD8-773F040FF017}" type="slidenum">
              <a:rPr lang="en-US" smtClean="0">
                <a:solidFill>
                  <a:prstClr val="whit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91" y="855959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31550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l" defTabSz="914377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594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07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77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566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160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754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9" y="573810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21" y="573810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21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7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3" y="548797"/>
            <a:ext cx="1189132" cy="2979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D2E1CB9-D025-44BA-82FA-FE527AE2B645}" type="datetimeFigureOut">
              <a:rPr lang="en-US" smtClean="0">
                <a:solidFill>
                  <a:prstClr val="white">
                    <a:alpha val="50000"/>
                  </a:prst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10/28/2015</a:t>
            </a:fld>
            <a:endParaRPr lang="en-US">
              <a:solidFill>
                <a:prstClr val="white">
                  <a:alpha val="50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9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8110FC-E46B-49B3-ACD8-773F040FF017}" type="slidenum">
              <a:rPr lang="en-US" smtClean="0">
                <a:solidFill>
                  <a:prstClr val="whit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91" y="855959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84916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</p:sldLayoutIdLst>
  <p:txStyles>
    <p:titleStyle>
      <a:lvl1pPr algn="l" defTabSz="914377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594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07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77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566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160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754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9" y="573810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21" y="573810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21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7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3" y="548797"/>
            <a:ext cx="1189132" cy="2979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D2E1CB9-D025-44BA-82FA-FE527AE2B645}" type="datetimeFigureOut">
              <a:rPr lang="en-US" smtClean="0">
                <a:solidFill>
                  <a:prstClr val="white">
                    <a:alpha val="50000"/>
                  </a:prst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10/28/2015</a:t>
            </a:fld>
            <a:endParaRPr lang="en-US">
              <a:solidFill>
                <a:prstClr val="white">
                  <a:alpha val="50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9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8110FC-E46B-49B3-ACD8-773F040FF017}" type="slidenum">
              <a:rPr lang="en-US" smtClean="0">
                <a:solidFill>
                  <a:prstClr val="whit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91" y="855959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49878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</p:sldLayoutIdLst>
  <p:txStyles>
    <p:titleStyle>
      <a:lvl1pPr algn="l" defTabSz="914377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594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07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77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566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160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754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9" y="573810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21" y="573810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21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7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3" y="548797"/>
            <a:ext cx="1189132" cy="2979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D2E1CB9-D025-44BA-82FA-FE527AE2B645}" type="datetimeFigureOut">
              <a:rPr lang="en-US" smtClean="0">
                <a:solidFill>
                  <a:prstClr val="white">
                    <a:alpha val="50000"/>
                  </a:prst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10/28/2015</a:t>
            </a:fld>
            <a:endParaRPr lang="en-US">
              <a:solidFill>
                <a:prstClr val="white">
                  <a:alpha val="50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9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8110FC-E46B-49B3-ACD8-773F040FF017}" type="slidenum">
              <a:rPr lang="en-US" smtClean="0">
                <a:solidFill>
                  <a:prstClr val="whit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91" y="855959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30989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l" defTabSz="914377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594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07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77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566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160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754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9" y="573810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21" y="573810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21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7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3" y="548797"/>
            <a:ext cx="1189132" cy="2979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D2E1CB9-D025-44BA-82FA-FE527AE2B645}" type="datetimeFigureOut">
              <a:rPr lang="en-US" smtClean="0">
                <a:solidFill>
                  <a:prstClr val="white">
                    <a:alpha val="50000"/>
                  </a:prst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10/28/2015</a:t>
            </a:fld>
            <a:endParaRPr lang="en-US">
              <a:solidFill>
                <a:prstClr val="white">
                  <a:alpha val="50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9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8110FC-E46B-49B3-ACD8-773F040FF017}" type="slidenum">
              <a:rPr lang="en-US" smtClean="0">
                <a:solidFill>
                  <a:prstClr val="whit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91" y="855959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50780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</p:sldLayoutIdLst>
  <p:txStyles>
    <p:titleStyle>
      <a:lvl1pPr algn="l" defTabSz="914377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594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07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77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566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160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754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9" y="573810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21" y="573810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21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7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3" y="548797"/>
            <a:ext cx="1189132" cy="2979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D2E1CB9-D025-44BA-82FA-FE527AE2B645}" type="datetimeFigureOut">
              <a:rPr lang="en-US" smtClean="0">
                <a:solidFill>
                  <a:prstClr val="white">
                    <a:alpha val="50000"/>
                  </a:prst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10/28/2015</a:t>
            </a:fld>
            <a:endParaRPr lang="en-US">
              <a:solidFill>
                <a:prstClr val="white">
                  <a:alpha val="50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9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8110FC-E46B-49B3-ACD8-773F040FF017}" type="slidenum">
              <a:rPr lang="en-US" smtClean="0">
                <a:solidFill>
                  <a:prstClr val="whit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91" y="855959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53697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</p:sldLayoutIdLst>
  <p:txStyles>
    <p:titleStyle>
      <a:lvl1pPr algn="l" defTabSz="914377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594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07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77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566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160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754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9" y="573810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21" y="573810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21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7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3" y="548797"/>
            <a:ext cx="1189132" cy="2979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D2E1CB9-D025-44BA-82FA-FE527AE2B645}" type="datetimeFigureOut">
              <a:rPr lang="en-US" smtClean="0">
                <a:solidFill>
                  <a:prstClr val="white">
                    <a:alpha val="50000"/>
                  </a:prst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10/28/2015</a:t>
            </a:fld>
            <a:endParaRPr lang="en-US">
              <a:solidFill>
                <a:prstClr val="white">
                  <a:alpha val="50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9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8110FC-E46B-49B3-ACD8-773F040FF017}" type="slidenum">
              <a:rPr lang="en-US" smtClean="0">
                <a:solidFill>
                  <a:prstClr val="whit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91" y="855959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02788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377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594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07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77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566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160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754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9" y="573810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21" y="573810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21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7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3" y="548797"/>
            <a:ext cx="1189132" cy="2979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D2E1CB9-D025-44BA-82FA-FE527AE2B645}" type="datetimeFigureOut">
              <a:rPr lang="en-US" smtClean="0">
                <a:solidFill>
                  <a:prstClr val="white">
                    <a:alpha val="50000"/>
                  </a:prst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10/28/2015</a:t>
            </a:fld>
            <a:endParaRPr lang="en-US">
              <a:solidFill>
                <a:prstClr val="white">
                  <a:alpha val="50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9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8110FC-E46B-49B3-ACD8-773F040FF017}" type="slidenum">
              <a:rPr lang="en-US" smtClean="0">
                <a:solidFill>
                  <a:prstClr val="whit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91" y="855959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83514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</p:sldLayoutIdLst>
  <p:txStyles>
    <p:titleStyle>
      <a:lvl1pPr algn="l" defTabSz="914377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594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07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77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566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160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754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9" y="573810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21" y="573810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21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7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3" y="548797"/>
            <a:ext cx="1189132" cy="2979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D2E1CB9-D025-44BA-82FA-FE527AE2B645}" type="datetimeFigureOut">
              <a:rPr lang="en-US" smtClean="0">
                <a:solidFill>
                  <a:prstClr val="white">
                    <a:alpha val="50000"/>
                  </a:prst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10/28/2015</a:t>
            </a:fld>
            <a:endParaRPr lang="en-US">
              <a:solidFill>
                <a:prstClr val="white">
                  <a:alpha val="50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9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8110FC-E46B-49B3-ACD8-773F040FF017}" type="slidenum">
              <a:rPr lang="en-US" smtClean="0">
                <a:solidFill>
                  <a:prstClr val="whit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91" y="855959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8980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</p:sldLayoutIdLst>
  <p:txStyles>
    <p:titleStyle>
      <a:lvl1pPr algn="l" defTabSz="914377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594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07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77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566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160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754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9" y="573810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21" y="573810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21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7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3" y="548797"/>
            <a:ext cx="1189132" cy="2979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D2E1CB9-D025-44BA-82FA-FE527AE2B645}" type="datetimeFigureOut">
              <a:rPr lang="en-US" smtClean="0">
                <a:solidFill>
                  <a:prstClr val="white">
                    <a:alpha val="50000"/>
                  </a:prst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10/28/2015</a:t>
            </a:fld>
            <a:endParaRPr lang="en-US">
              <a:solidFill>
                <a:prstClr val="white">
                  <a:alpha val="50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9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8110FC-E46B-49B3-ACD8-773F040FF017}" type="slidenum">
              <a:rPr lang="en-US" smtClean="0">
                <a:solidFill>
                  <a:prstClr val="whit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91" y="855959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5546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</p:sldLayoutIdLst>
  <p:txStyles>
    <p:titleStyle>
      <a:lvl1pPr algn="l" defTabSz="914377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594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07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77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566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160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754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9" y="573810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21" y="573810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21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7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3" y="548797"/>
            <a:ext cx="1189132" cy="2979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D2E1CB9-D025-44BA-82FA-FE527AE2B645}" type="datetimeFigureOut">
              <a:rPr lang="en-US" smtClean="0">
                <a:solidFill>
                  <a:prstClr val="white">
                    <a:alpha val="50000"/>
                  </a:prst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10/28/2015</a:t>
            </a:fld>
            <a:endParaRPr lang="en-US">
              <a:solidFill>
                <a:prstClr val="white">
                  <a:alpha val="50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9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8110FC-E46B-49B3-ACD8-773F040FF017}" type="slidenum">
              <a:rPr lang="en-US" smtClean="0">
                <a:solidFill>
                  <a:prstClr val="whit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91" y="855959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63938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</p:sldLayoutIdLst>
  <p:txStyles>
    <p:titleStyle>
      <a:lvl1pPr algn="l" defTabSz="914377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594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07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77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566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160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754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9" y="573810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21" y="573810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21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7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3" y="548797"/>
            <a:ext cx="1189132" cy="2979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D2E1CB9-D025-44BA-82FA-FE527AE2B645}" type="datetimeFigureOut">
              <a:rPr lang="en-US" smtClean="0">
                <a:solidFill>
                  <a:prstClr val="white">
                    <a:alpha val="50000"/>
                  </a:prst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10/28/2015</a:t>
            </a:fld>
            <a:endParaRPr lang="en-US">
              <a:solidFill>
                <a:prstClr val="white">
                  <a:alpha val="50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9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8110FC-E46B-49B3-ACD8-773F040FF017}" type="slidenum">
              <a:rPr lang="en-US" smtClean="0">
                <a:solidFill>
                  <a:prstClr val="whit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91" y="855959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36416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l" defTabSz="914377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594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07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77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566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160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754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9" y="573810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21" y="573810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21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7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3" y="548797"/>
            <a:ext cx="1189132" cy="2979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D2E1CB9-D025-44BA-82FA-FE527AE2B645}" type="datetimeFigureOut">
              <a:rPr lang="en-US" smtClean="0">
                <a:solidFill>
                  <a:prstClr val="white">
                    <a:alpha val="50000"/>
                  </a:prst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10/28/2015</a:t>
            </a:fld>
            <a:endParaRPr lang="en-US">
              <a:solidFill>
                <a:prstClr val="white">
                  <a:alpha val="50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9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8110FC-E46B-49B3-ACD8-773F040FF017}" type="slidenum">
              <a:rPr lang="en-US" smtClean="0">
                <a:solidFill>
                  <a:prstClr val="whit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91" y="855959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16390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defTabSz="914377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594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07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77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566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160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754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9" y="573810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21" y="573810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21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7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3" y="548797"/>
            <a:ext cx="1189132" cy="2979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D2E1CB9-D025-44BA-82FA-FE527AE2B645}" type="datetimeFigureOut">
              <a:rPr lang="en-US" smtClean="0">
                <a:solidFill>
                  <a:prstClr val="white">
                    <a:alpha val="50000"/>
                  </a:prst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10/28/2015</a:t>
            </a:fld>
            <a:endParaRPr lang="en-US">
              <a:solidFill>
                <a:prstClr val="white">
                  <a:alpha val="50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9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8110FC-E46B-49B3-ACD8-773F040FF017}" type="slidenum">
              <a:rPr lang="en-US" smtClean="0">
                <a:solidFill>
                  <a:prstClr val="whit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91" y="855959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58298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defTabSz="914377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594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07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77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566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160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754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9" y="573810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21" y="573810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21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7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3" y="548797"/>
            <a:ext cx="1189132" cy="2979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D2E1CB9-D025-44BA-82FA-FE527AE2B645}" type="datetimeFigureOut">
              <a:rPr lang="en-US" smtClean="0">
                <a:solidFill>
                  <a:prstClr val="white">
                    <a:alpha val="50000"/>
                  </a:prst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10/28/2015</a:t>
            </a:fld>
            <a:endParaRPr lang="en-US">
              <a:solidFill>
                <a:prstClr val="white">
                  <a:alpha val="50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9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8110FC-E46B-49B3-ACD8-773F040FF017}" type="slidenum">
              <a:rPr lang="en-US" smtClean="0">
                <a:solidFill>
                  <a:prstClr val="whit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91" y="855959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46859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l" defTabSz="914377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594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07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77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566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160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754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9" y="573810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21" y="573810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21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7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3" y="548797"/>
            <a:ext cx="1189132" cy="2979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D2E1CB9-D025-44BA-82FA-FE527AE2B645}" type="datetimeFigureOut">
              <a:rPr lang="en-US" smtClean="0">
                <a:solidFill>
                  <a:prstClr val="white">
                    <a:alpha val="50000"/>
                  </a:prst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10/28/2015</a:t>
            </a:fld>
            <a:endParaRPr lang="en-US">
              <a:solidFill>
                <a:prstClr val="white">
                  <a:alpha val="50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9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8110FC-E46B-49B3-ACD8-773F040FF017}" type="slidenum">
              <a:rPr lang="en-US" smtClean="0">
                <a:solidFill>
                  <a:prstClr val="whit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91" y="855959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9235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l" defTabSz="914377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594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07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77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566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160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754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9" y="573810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21" y="573810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21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7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3" y="548797"/>
            <a:ext cx="1189132" cy="2979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D2E1CB9-D025-44BA-82FA-FE527AE2B645}" type="datetimeFigureOut">
              <a:rPr lang="en-US" smtClean="0">
                <a:solidFill>
                  <a:prstClr val="white">
                    <a:alpha val="50000"/>
                  </a:prst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10/28/2015</a:t>
            </a:fld>
            <a:endParaRPr lang="en-US">
              <a:solidFill>
                <a:prstClr val="white">
                  <a:alpha val="50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9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8110FC-E46B-49B3-ACD8-773F040FF017}" type="slidenum">
              <a:rPr lang="en-US" smtClean="0">
                <a:solidFill>
                  <a:prstClr val="whit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91" y="855959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89770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defTabSz="914377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594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07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77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566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160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754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9" y="573810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21" y="573810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21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7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3" y="548797"/>
            <a:ext cx="1189132" cy="2979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D2E1CB9-D025-44BA-82FA-FE527AE2B645}" type="datetimeFigureOut">
              <a:rPr lang="en-US" smtClean="0">
                <a:solidFill>
                  <a:prstClr val="white">
                    <a:alpha val="50000"/>
                  </a:prst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10/28/2015</a:t>
            </a:fld>
            <a:endParaRPr lang="en-US">
              <a:solidFill>
                <a:prstClr val="white">
                  <a:alpha val="50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9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8110FC-E46B-49B3-ACD8-773F040FF017}" type="slidenum">
              <a:rPr lang="en-US" smtClean="0">
                <a:solidFill>
                  <a:prstClr val="whit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91" y="855959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30956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l" defTabSz="914377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594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07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77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566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160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754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9" y="573810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21" y="573810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21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7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3" y="548797"/>
            <a:ext cx="1189132" cy="2979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D2E1CB9-D025-44BA-82FA-FE527AE2B645}" type="datetimeFigureOut">
              <a:rPr lang="en-US" smtClean="0">
                <a:solidFill>
                  <a:prstClr val="white">
                    <a:alpha val="50000"/>
                  </a:prst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10/28/2015</a:t>
            </a:fld>
            <a:endParaRPr lang="en-US">
              <a:solidFill>
                <a:prstClr val="white">
                  <a:alpha val="50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9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8110FC-E46B-49B3-ACD8-773F040FF017}" type="slidenum">
              <a:rPr lang="en-US" smtClean="0">
                <a:solidFill>
                  <a:prstClr val="whit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91" y="855959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16924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</p:sldLayoutIdLst>
  <p:txStyles>
    <p:titleStyle>
      <a:lvl1pPr algn="l" defTabSz="914377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594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07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77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566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160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754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indent="-182875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tmp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tm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tm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52" y="2738009"/>
            <a:ext cx="3532571" cy="2665364"/>
          </a:xfrm>
          <a:prstGeom prst="rect">
            <a:avLst/>
          </a:prstGeom>
        </p:spPr>
      </p:pic>
      <p:pic>
        <p:nvPicPr>
          <p:cNvPr id="1027" name="Picture 3" descr="C:\Users\atbrooks\AppData\Local\Microsoft\Windows\Temporary Internet Files\Content.IE5\PO98V935\MP91021641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4435" y="2071689"/>
            <a:ext cx="2181227" cy="190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1" y="1200151"/>
            <a:ext cx="81136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“A Day in the Life” Mapping Project</a:t>
            </a:r>
          </a:p>
        </p:txBody>
      </p:sp>
      <p:pic>
        <p:nvPicPr>
          <p:cNvPr id="1029" name="Picture 5" descr="C:\Users\atbrooks\AppData\Local\Microsoft\Windows\Temporary Internet Files\Content.IE5\MI6O3WSJ\MP90042262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1" y="4902813"/>
            <a:ext cx="1857897" cy="93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tbrooks\AppData\Local\Microsoft\Windows\Temporary Internet Files\Content.IE5\IIDTGQTV\MP900442437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5527" y="2336017"/>
            <a:ext cx="2304391" cy="115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337" y="3684409"/>
            <a:ext cx="2455696" cy="10914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793" y="3768042"/>
            <a:ext cx="1899043" cy="12611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2" y="5938106"/>
            <a:ext cx="3243196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67" dirty="0">
                <a:solidFill>
                  <a:prstClr val="white"/>
                </a:solidFill>
                <a:latin typeface="Arial"/>
              </a:rPr>
              <a:t>Andrea Twiss-Brooks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67" dirty="0">
                <a:solidFill>
                  <a:prstClr val="white"/>
                </a:solidFill>
                <a:latin typeface="Arial"/>
              </a:rPr>
              <a:t>University of Chicago Library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36757" y="5919809"/>
            <a:ext cx="3728905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867" dirty="0">
                <a:solidFill>
                  <a:prstClr val="white"/>
                </a:solidFill>
                <a:latin typeface="Arial"/>
              </a:rPr>
              <a:t>The Library in the Life of the User</a:t>
            </a:r>
            <a:br>
              <a:rPr lang="en-US" sz="1867" dirty="0">
                <a:solidFill>
                  <a:prstClr val="white"/>
                </a:solidFill>
                <a:latin typeface="Arial"/>
              </a:rPr>
            </a:br>
            <a:r>
              <a:rPr lang="en-US" sz="1867" dirty="0">
                <a:solidFill>
                  <a:prstClr val="white"/>
                </a:solidFill>
                <a:latin typeface="Arial"/>
              </a:rPr>
              <a:t>October 21-22, 2015</a:t>
            </a:r>
          </a:p>
        </p:txBody>
      </p:sp>
    </p:spTree>
    <p:extLst>
      <p:ext uri="{BB962C8B-B14F-4D97-AF65-F5344CB8AC3E}">
        <p14:creationId xmlns:p14="http://schemas.microsoft.com/office/powerpoint/2010/main" val="32774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842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Coding and analysis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" y="1803400"/>
            <a:ext cx="9021492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9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8727" y="5842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Preliminary results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62400" y="2133601"/>
            <a:ext cx="3962400" cy="1739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>
                  <a:lumMod val="95000"/>
                </a:prstClr>
              </a:solidFill>
              <a:latin typeface="Arial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67" dirty="0">
                <a:solidFill>
                  <a:prstClr val="white">
                    <a:lumMod val="95000"/>
                  </a:prstClr>
                </a:solidFill>
                <a:latin typeface="Arial"/>
              </a:rPr>
              <a:t>Information seeking </a:t>
            </a:r>
            <a:br>
              <a:rPr lang="en-US" sz="2667" dirty="0">
                <a:solidFill>
                  <a:prstClr val="white">
                    <a:lumMod val="95000"/>
                  </a:prstClr>
                </a:solidFill>
                <a:latin typeface="Arial"/>
              </a:rPr>
            </a:br>
            <a:r>
              <a:rPr lang="en-US" sz="2667" dirty="0">
                <a:solidFill>
                  <a:prstClr val="white">
                    <a:lumMod val="95000"/>
                  </a:prstClr>
                </a:solidFill>
                <a:latin typeface="Arial"/>
              </a:rPr>
              <a:t>“in the wild”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258727" y="4724401"/>
            <a:ext cx="8724900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67" dirty="0">
                <a:solidFill>
                  <a:prstClr val="white"/>
                </a:solidFill>
                <a:latin typeface="Arial"/>
              </a:rPr>
              <a:t>“Information Literacy and Research Practices” by Nancy Fried Foster</a:t>
            </a:r>
            <a:br>
              <a:rPr lang="en-US" sz="1867" dirty="0">
                <a:solidFill>
                  <a:prstClr val="white"/>
                </a:solidFill>
                <a:latin typeface="Arial"/>
              </a:rPr>
            </a:br>
            <a:r>
              <a:rPr lang="en-US" sz="1867" dirty="0">
                <a:solidFill>
                  <a:prstClr val="white"/>
                </a:solidFill>
                <a:latin typeface="Arial"/>
              </a:rPr>
              <a:t>http://www.sr.ithaka.org/publications/information-literacy-and-research-practices/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18" y="1803401"/>
            <a:ext cx="2497703" cy="249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6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842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Preliminary results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9640" y="1905001"/>
            <a:ext cx="72437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Arial"/>
              </a:rPr>
              <a:t>Fast paced clinical answers needed</a:t>
            </a:r>
          </a:p>
        </p:txBody>
      </p:sp>
    </p:spTree>
    <p:extLst>
      <p:ext uri="{BB962C8B-B14F-4D97-AF65-F5344CB8AC3E}">
        <p14:creationId xmlns:p14="http://schemas.microsoft.com/office/powerpoint/2010/main" val="193399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279400"/>
            <a:ext cx="797643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5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842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Preliminary results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9640" y="1905001"/>
            <a:ext cx="7243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F6C7D">
                    <a:lumMod val="75000"/>
                  </a:srgbClr>
                </a:solidFill>
                <a:latin typeface="Arial"/>
              </a:rPr>
              <a:t>Fast paced clinical answers needed</a:t>
            </a:r>
          </a:p>
          <a:p>
            <a:pPr marL="285744" indent="-285744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Arial"/>
              </a:rPr>
              <a:t>When Google/Wikipedia isn’t enough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081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657349"/>
            <a:ext cx="1944596" cy="382905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860" y="1009146"/>
            <a:ext cx="5580741" cy="488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0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56736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Preliminary results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9640" y="1905000"/>
            <a:ext cx="724376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F6C7D">
                    <a:lumMod val="75000"/>
                  </a:srgbClr>
                </a:solidFill>
                <a:latin typeface="Arial"/>
              </a:rPr>
              <a:t>Fast paced clinical answers needed</a:t>
            </a:r>
          </a:p>
          <a:p>
            <a:pPr marL="285744" indent="-285744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F6C7D">
                    <a:lumMod val="75000"/>
                  </a:srgbClr>
                </a:solidFill>
                <a:latin typeface="Arial"/>
              </a:rPr>
              <a:t>When Google/Wikipedia isn’t enough</a:t>
            </a:r>
          </a:p>
          <a:p>
            <a:pPr marL="285744" indent="-285744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Arial"/>
              </a:rPr>
              <a:t>In depth research and learning</a:t>
            </a:r>
          </a:p>
        </p:txBody>
      </p:sp>
    </p:spTree>
    <p:extLst>
      <p:ext uri="{BB962C8B-B14F-4D97-AF65-F5344CB8AC3E}">
        <p14:creationId xmlns:p14="http://schemas.microsoft.com/office/powerpoint/2010/main" val="6151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71" y="857251"/>
            <a:ext cx="7620909" cy="555048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79400"/>
            <a:ext cx="7294563" cy="568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0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842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Preliminary results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9640" y="1905000"/>
            <a:ext cx="7243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F6C7D">
                    <a:lumMod val="75000"/>
                  </a:srgbClr>
                </a:solidFill>
                <a:latin typeface="Arial"/>
              </a:rPr>
              <a:t>Fast paced clinical answers needed</a:t>
            </a:r>
          </a:p>
          <a:p>
            <a:pPr marL="285744" indent="-285744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F6C7D">
                    <a:lumMod val="75000"/>
                  </a:srgbClr>
                </a:solidFill>
                <a:latin typeface="Arial"/>
              </a:rPr>
              <a:t>When Google/Wikipedia isn’t enough</a:t>
            </a:r>
          </a:p>
          <a:p>
            <a:pPr marL="285744" indent="-285744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F6C7D">
                    <a:lumMod val="75000"/>
                  </a:srgbClr>
                </a:solidFill>
                <a:latin typeface="Arial"/>
              </a:rPr>
              <a:t>In depth research and learning</a:t>
            </a:r>
          </a:p>
          <a:p>
            <a:pPr marL="285744" indent="-285744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Arial"/>
              </a:rPr>
              <a:t>Electronic health records</a:t>
            </a:r>
          </a:p>
        </p:txBody>
      </p:sp>
    </p:spTree>
    <p:extLst>
      <p:ext uri="{BB962C8B-B14F-4D97-AF65-F5344CB8AC3E}">
        <p14:creationId xmlns:p14="http://schemas.microsoft.com/office/powerpoint/2010/main" val="110672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7940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842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Project Goals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6711" y="2052600"/>
            <a:ext cx="7312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Arial"/>
              </a:rPr>
              <a:t>Learn how third-year medical students seek and use information in the course of daily activities, especially activities conducted in a clinical setting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6711" y="3438059"/>
            <a:ext cx="7312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Arial"/>
              </a:rPr>
              <a:t>Test a particular ethnographic method in multiple institutional settings and determine its viability as a tool for adding to the body of library evidence-based practice</a:t>
            </a:r>
          </a:p>
        </p:txBody>
      </p:sp>
    </p:spTree>
    <p:extLst>
      <p:ext uri="{BB962C8B-B14F-4D97-AF65-F5344CB8AC3E}">
        <p14:creationId xmlns:p14="http://schemas.microsoft.com/office/powerpoint/2010/main" val="206824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842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Preliminary results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9640" y="1905000"/>
            <a:ext cx="724376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F6C7D">
                    <a:lumMod val="75000"/>
                  </a:srgbClr>
                </a:solidFill>
                <a:latin typeface="Arial"/>
              </a:rPr>
              <a:t>Fast paced clinical answers needed</a:t>
            </a:r>
          </a:p>
          <a:p>
            <a:pPr marL="285744" indent="-285744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F6C7D">
                    <a:lumMod val="75000"/>
                  </a:srgbClr>
                </a:solidFill>
                <a:latin typeface="Arial"/>
              </a:rPr>
              <a:t>When Google/Wikipedia isn’t enough</a:t>
            </a:r>
          </a:p>
          <a:p>
            <a:pPr marL="285744" indent="-285744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F6C7D">
                    <a:lumMod val="75000"/>
                  </a:srgbClr>
                </a:solidFill>
                <a:latin typeface="Arial"/>
              </a:rPr>
              <a:t>In depth research and learning</a:t>
            </a:r>
          </a:p>
          <a:p>
            <a:pPr marL="285744" indent="-285744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F6C7D">
                    <a:lumMod val="75000"/>
                  </a:srgbClr>
                </a:solidFill>
                <a:latin typeface="Arial"/>
              </a:rPr>
              <a:t>Electronic health records</a:t>
            </a:r>
          </a:p>
          <a:p>
            <a:pPr marL="285744" indent="-285744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Arial"/>
              </a:rPr>
              <a:t>Print vs e-books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043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842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Preliminary results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9640" y="2052244"/>
            <a:ext cx="72437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F6C7D">
                    <a:lumMod val="75000"/>
                  </a:srgbClr>
                </a:solidFill>
                <a:latin typeface="Arial"/>
              </a:rPr>
              <a:t>Fast paced clinical answers needed</a:t>
            </a:r>
          </a:p>
          <a:p>
            <a:pPr marL="285744" indent="-285744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F6C7D">
                    <a:lumMod val="75000"/>
                  </a:srgbClr>
                </a:solidFill>
                <a:latin typeface="Arial"/>
              </a:rPr>
              <a:t>When Google/Wikipedia isn’t enough</a:t>
            </a:r>
          </a:p>
          <a:p>
            <a:pPr marL="285744" indent="-285744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F6C7D">
                    <a:lumMod val="75000"/>
                  </a:srgbClr>
                </a:solidFill>
                <a:latin typeface="Arial"/>
              </a:rPr>
              <a:t>In depth research and learning</a:t>
            </a:r>
          </a:p>
          <a:p>
            <a:pPr marL="285744" indent="-285744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F6C7D">
                    <a:lumMod val="75000"/>
                  </a:srgbClr>
                </a:solidFill>
                <a:latin typeface="Arial"/>
              </a:rPr>
              <a:t>Electronic health records</a:t>
            </a:r>
          </a:p>
          <a:p>
            <a:pPr marL="285744" indent="-285744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F6C7D">
                    <a:lumMod val="75000"/>
                  </a:srgbClr>
                </a:solidFill>
                <a:latin typeface="Arial"/>
              </a:rPr>
              <a:t>Print vs e-books</a:t>
            </a:r>
          </a:p>
          <a:p>
            <a:pPr marL="285744" indent="-285744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Arial"/>
              </a:rPr>
              <a:t>Challenges and obstacles</a:t>
            </a:r>
          </a:p>
          <a:p>
            <a:pPr marL="285744" indent="-285744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869" y="3276601"/>
            <a:ext cx="2179131" cy="2343151"/>
          </a:xfrm>
          <a:prstGeom prst="rect">
            <a:avLst/>
          </a:prstGeom>
        </p:spPr>
      </p:pic>
      <p:sp>
        <p:nvSpPr>
          <p:cNvPr id="4" name="&quot;No&quot; Symbol 3"/>
          <p:cNvSpPr/>
          <p:nvPr/>
        </p:nvSpPr>
        <p:spPr>
          <a:xfrm>
            <a:off x="5715000" y="2895602"/>
            <a:ext cx="3200400" cy="3043463"/>
          </a:xfrm>
          <a:prstGeom prst="noSmoking">
            <a:avLst>
              <a:gd name="adj" fmla="val 648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7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842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Applying the results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1600200"/>
            <a:ext cx="8509000" cy="3908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fontAlgn="auto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Arial"/>
              </a:rPr>
              <a:t>Renovation projects </a:t>
            </a:r>
          </a:p>
          <a:p>
            <a:pPr marL="285744" indent="-285744" fontAlgn="auto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Arial"/>
              </a:rPr>
              <a:t>Changes to library workstations</a:t>
            </a:r>
          </a:p>
          <a:p>
            <a:pPr marL="285744" indent="-285744" fontAlgn="auto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Arial"/>
              </a:rPr>
              <a:t>Extended borrowing period for iPads</a:t>
            </a:r>
          </a:p>
          <a:p>
            <a:pPr marL="285744" indent="-285744" fontAlgn="auto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Arial"/>
              </a:rPr>
              <a:t>Changed website to </a:t>
            </a:r>
            <a:r>
              <a:rPr lang="en-US" dirty="0" err="1">
                <a:solidFill>
                  <a:prstClr val="white"/>
                </a:solidFill>
                <a:latin typeface="Arial"/>
              </a:rPr>
              <a:t>faciliate</a:t>
            </a:r>
            <a:r>
              <a:rPr lang="en-US" dirty="0">
                <a:solidFill>
                  <a:prstClr val="white"/>
                </a:solidFill>
                <a:latin typeface="Arial"/>
              </a:rPr>
              <a:t> access to </a:t>
            </a:r>
            <a:r>
              <a:rPr lang="en-US" dirty="0" err="1">
                <a:solidFill>
                  <a:prstClr val="white"/>
                </a:solidFill>
                <a:latin typeface="Arial"/>
              </a:rPr>
              <a:t>UptoDate</a:t>
            </a:r>
            <a:endParaRPr lang="en-US" dirty="0">
              <a:solidFill>
                <a:prstClr val="white"/>
              </a:solidFill>
              <a:latin typeface="Arial"/>
            </a:endParaRPr>
          </a:p>
          <a:p>
            <a:pPr marL="285744" indent="-285744" fontAlgn="auto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Arial"/>
              </a:rPr>
              <a:t>Pushing out UptoDate mobile app</a:t>
            </a:r>
          </a:p>
          <a:p>
            <a:pPr marL="285744" indent="-285744" fontAlgn="auto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Arial"/>
              </a:rPr>
              <a:t>Informing librarian rounding pilot program</a:t>
            </a:r>
          </a:p>
          <a:p>
            <a:pPr marL="285744" indent="-285744" fontAlgn="auto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Arial"/>
              </a:rPr>
              <a:t>Changes in collection development  projects</a:t>
            </a:r>
          </a:p>
          <a:p>
            <a:pPr marL="285744" indent="-285744" fontAlgn="auto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Arial"/>
              </a:rPr>
              <a:t>Future </a:t>
            </a:r>
            <a:r>
              <a:rPr lang="en-US" dirty="0" smtClean="0">
                <a:solidFill>
                  <a:prstClr val="white"/>
                </a:solidFill>
                <a:latin typeface="Arial"/>
              </a:rPr>
              <a:t>directions/projects: stronger </a:t>
            </a:r>
            <a:r>
              <a:rPr lang="en-US" dirty="0">
                <a:solidFill>
                  <a:prstClr val="white"/>
                </a:solidFill>
                <a:latin typeface="Arial"/>
              </a:rPr>
              <a:t>emphasis on responsive </a:t>
            </a:r>
            <a:r>
              <a:rPr lang="en-US" dirty="0" smtClean="0">
                <a:solidFill>
                  <a:prstClr val="white"/>
                </a:solidFill>
                <a:latin typeface="Arial"/>
              </a:rPr>
              <a:t>design, support </a:t>
            </a:r>
            <a:r>
              <a:rPr lang="en-US" dirty="0">
                <a:solidFill>
                  <a:prstClr val="white"/>
                </a:solidFill>
                <a:latin typeface="Arial"/>
              </a:rPr>
              <a:t>for resources not previously </a:t>
            </a:r>
            <a:r>
              <a:rPr lang="en-US" dirty="0" smtClean="0">
                <a:solidFill>
                  <a:prstClr val="white"/>
                </a:solidFill>
                <a:latin typeface="Arial"/>
              </a:rPr>
              <a:t>collected, partner </a:t>
            </a:r>
            <a:r>
              <a:rPr lang="en-US" dirty="0">
                <a:solidFill>
                  <a:prstClr val="white"/>
                </a:solidFill>
                <a:latin typeface="Arial"/>
              </a:rPr>
              <a:t>with medical school/center to integrate resources into EHR</a:t>
            </a:r>
          </a:p>
          <a:p>
            <a:pPr marL="285744" indent="-285744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133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819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842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Lessons learned</a:t>
            </a:r>
          </a:p>
        </p:txBody>
      </p:sp>
      <p:sp>
        <p:nvSpPr>
          <p:cNvPr id="2" name="Rectangle 1"/>
          <p:cNvSpPr/>
          <p:nvPr/>
        </p:nvSpPr>
        <p:spPr>
          <a:xfrm>
            <a:off x="909640" y="1701801"/>
            <a:ext cx="731520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Arial"/>
              </a:rPr>
              <a:t>Support from the medical school administration was critical</a:t>
            </a:r>
          </a:p>
          <a:p>
            <a:pPr marL="285744" indent="-285744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Arial"/>
              </a:rPr>
              <a:t>Incentives were important in recruiting participants</a:t>
            </a:r>
          </a:p>
          <a:p>
            <a:pPr marL="285744" indent="-285744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Arial"/>
              </a:rPr>
              <a:t>Build in extra time for bureaucracy </a:t>
            </a:r>
          </a:p>
          <a:p>
            <a:pPr marL="285744" indent="-285744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Arial"/>
              </a:rPr>
              <a:t>Having a project leader was essential</a:t>
            </a:r>
          </a:p>
          <a:p>
            <a:pPr marL="285744" indent="-285744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Arial"/>
              </a:rPr>
              <a:t>Services of a professional consultant were extremely helpful</a:t>
            </a:r>
          </a:p>
          <a:p>
            <a:pPr marL="285744" indent="-285744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Arial"/>
              </a:rPr>
              <a:t>Use a variety of approaches for project team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1759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3908" y="1356982"/>
            <a:ext cx="8617843" cy="3065689"/>
          </a:xfrm>
          <a:noFill/>
        </p:spPr>
        <p:txBody>
          <a:bodyPr>
            <a:normAutofit fontScale="25000" lnSpcReduction="20000"/>
          </a:bodyPr>
          <a:lstStyle/>
          <a:p>
            <a:pPr marL="82294" indent="0">
              <a:buNone/>
            </a:pPr>
            <a:r>
              <a:rPr lang="en-US" sz="7466" u="sng" dirty="0"/>
              <a:t>Project Team</a:t>
            </a:r>
          </a:p>
          <a:p>
            <a:pPr marL="82294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7466" kern="1400" dirty="0"/>
              <a:t>Barbara Kern, Deb Werner, Ricardo Andrade (University of Chicago)</a:t>
            </a:r>
            <a:br>
              <a:rPr lang="en-US" sz="7466" kern="1400" dirty="0"/>
            </a:br>
            <a:r>
              <a:rPr lang="en-US" sz="7466" kern="1400" dirty="0"/>
              <a:t>Kathryn Carpenter, Gwen Gregory, Jay Jurek (University of Illinois at Chicago) </a:t>
            </a:r>
            <a:br>
              <a:rPr lang="en-US" sz="7466" kern="1400" dirty="0"/>
            </a:br>
            <a:r>
              <a:rPr lang="en-US" sz="7466" kern="1400" dirty="0"/>
              <a:t>Christine Frank, Jonna Peterson, Jeanne Link (Rush University)</a:t>
            </a:r>
            <a:br>
              <a:rPr lang="en-US" sz="7466" kern="1400" dirty="0"/>
            </a:br>
            <a:r>
              <a:rPr lang="en-US" sz="7466" kern="1400" dirty="0"/>
              <a:t>Gail Hendler, Jean Gudenas, Jeanne Sadlik, Elizabeth Huggins (Loyola University Chicago)</a:t>
            </a:r>
            <a:br>
              <a:rPr lang="en-US" sz="7466" kern="1400" dirty="0"/>
            </a:br>
            <a:r>
              <a:rPr lang="en-US" sz="7466" kern="1400" dirty="0"/>
              <a:t>Connie Poole (Southern Illinois University)</a:t>
            </a:r>
            <a:br>
              <a:rPr lang="en-US" sz="7466" kern="1400" dirty="0"/>
            </a:br>
            <a:r>
              <a:rPr lang="en-US" sz="7466" kern="1400" dirty="0"/>
              <a:t>Natalie Reed, Cynthia Snyder, Katy Lencioni (Midwestern University)</a:t>
            </a:r>
            <a:br>
              <a:rPr lang="en-US" sz="7466" kern="1400" dirty="0"/>
            </a:br>
            <a:r>
              <a:rPr lang="en-US" sz="7466" kern="1400" dirty="0"/>
              <a:t>Nancy Fried Foster (consultant, Ithaka S+R)</a:t>
            </a:r>
          </a:p>
          <a:p>
            <a:pPr marL="82294" indent="0">
              <a:buNone/>
            </a:pPr>
            <a:endParaRPr lang="en-US" sz="1200" dirty="0"/>
          </a:p>
          <a:p>
            <a:pPr marL="82294" indent="0">
              <a:buNone/>
            </a:pPr>
            <a:endParaRPr lang="en-US" sz="1425" dirty="0"/>
          </a:p>
          <a:p>
            <a:pPr marL="452617" lvl="2" indent="0">
              <a:spcAft>
                <a:spcPts val="900"/>
              </a:spcAft>
              <a:buNone/>
            </a:pPr>
            <a:endParaRPr lang="en-US" sz="1425" dirty="0"/>
          </a:p>
          <a:p>
            <a:pPr marL="82294" indent="0">
              <a:spcAft>
                <a:spcPts val="900"/>
              </a:spcAft>
              <a:buNone/>
            </a:pPr>
            <a:endParaRPr lang="en-US" sz="1425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68684" y="482600"/>
            <a:ext cx="6172200" cy="857251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Acknowledgments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002" y="3733800"/>
            <a:ext cx="842556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4" fontAlgn="auto">
              <a:spcBef>
                <a:spcPts val="0"/>
              </a:spcBef>
              <a:spcAft>
                <a:spcPts val="0"/>
              </a:spcAft>
            </a:pPr>
            <a:r>
              <a:rPr lang="en-US" sz="1600" u="sng" dirty="0">
                <a:solidFill>
                  <a:prstClr val="white"/>
                </a:solidFill>
                <a:latin typeface="Arial"/>
              </a:rPr>
              <a:t>Funding</a:t>
            </a:r>
          </a:p>
          <a:p>
            <a:pPr marL="82294"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solidFill>
                  <a:prstClr val="white"/>
                </a:solidFill>
                <a:latin typeface="Arial"/>
              </a:rPr>
              <a:t>Replicating Rochester: Understanding User Information Needs in the Health Sciences </a:t>
            </a:r>
            <a:r>
              <a:rPr lang="en-US" sz="1600" dirty="0">
                <a:solidFill>
                  <a:prstClr val="white"/>
                </a:solidFill>
                <a:latin typeface="Arial"/>
              </a:rPr>
              <a:t>was supported by in part with Federal funds from the Department of Health and Human Services, National Institutes of Health, National Library of Medicine, under Contract No. HHS-N-276-2011-00005C with the University of Illinois Chicago. Project Manager: James Shedlock.  Awarded August 2012.</a:t>
            </a:r>
          </a:p>
          <a:p>
            <a:pPr marL="82294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white"/>
              </a:solidFill>
              <a:latin typeface="Arial"/>
            </a:endParaRPr>
          </a:p>
          <a:p>
            <a:pPr marL="82294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white"/>
                </a:solidFill>
                <a:latin typeface="Arial"/>
              </a:rPr>
              <a:t>“</a:t>
            </a:r>
            <a:r>
              <a:rPr lang="en-US" sz="1600" i="1" dirty="0">
                <a:solidFill>
                  <a:prstClr val="white"/>
                </a:solidFill>
                <a:latin typeface="Arial"/>
              </a:rPr>
              <a:t>A Day in the Life” Mapping Project </a:t>
            </a:r>
            <a:r>
              <a:rPr lang="en-US" sz="1600" dirty="0">
                <a:solidFill>
                  <a:prstClr val="white"/>
                </a:solidFill>
                <a:latin typeface="Arial"/>
              </a:rPr>
              <a:t>was supported by in part with Federal funds from the Department of Health and Human Services, National Institutes of Health, National Library of Medicine, under Contract No. HHSN-276-2011-00005C with the University of Illinois at Chicago.  Project Manager:  Andrea Twiss-Brooks.  Awarded August 2013.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355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842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Target Population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1905000"/>
            <a:ext cx="84582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32" lvl="1" indent="-285744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Arial"/>
              </a:rPr>
              <a:t>Third year medical students aka “fledgling” clinicians</a:t>
            </a:r>
          </a:p>
          <a:p>
            <a:pPr marL="742932" lvl="1" indent="-285744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Arial"/>
              </a:rPr>
              <a:t>Clerkships or rotations provide exposure to a wide range of clinical activities</a:t>
            </a:r>
          </a:p>
          <a:p>
            <a:pPr marL="742932" lvl="1" indent="-285744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Arial"/>
              </a:rPr>
              <a:t>Master core clinical medical </a:t>
            </a:r>
            <a:r>
              <a:rPr lang="en-US" dirty="0" smtClean="0">
                <a:solidFill>
                  <a:prstClr val="white"/>
                </a:solidFill>
                <a:latin typeface="Arial"/>
              </a:rPr>
              <a:t>competencies as well as communication </a:t>
            </a:r>
            <a:r>
              <a:rPr lang="en-US" dirty="0">
                <a:solidFill>
                  <a:prstClr val="white"/>
                </a:solidFill>
                <a:latin typeface="Arial"/>
              </a:rPr>
              <a:t>and professionalism competencies </a:t>
            </a:r>
          </a:p>
          <a:p>
            <a:pPr marL="742932" lvl="1" indent="-285744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Arial"/>
              </a:rPr>
              <a:t>Inpatient and outpatient experiences in various settings</a:t>
            </a:r>
          </a:p>
          <a:p>
            <a:pPr marL="742932" lvl="1" indent="-285744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Arial"/>
              </a:rPr>
              <a:t>Little use of the physical library facilities</a:t>
            </a:r>
          </a:p>
        </p:txBody>
      </p:sp>
    </p:spTree>
    <p:extLst>
      <p:ext uri="{BB962C8B-B14F-4D97-AF65-F5344CB8AC3E}">
        <p14:creationId xmlns:p14="http://schemas.microsoft.com/office/powerpoint/2010/main" val="166651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" t="13492" r="2764" b="9656"/>
          <a:stretch/>
        </p:blipFill>
        <p:spPr>
          <a:xfrm>
            <a:off x="618713" y="381000"/>
            <a:ext cx="7656344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1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842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Protocol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1701801"/>
            <a:ext cx="8153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Arial"/>
              </a:rPr>
              <a:t>Map (or chart) movement for one entire day  -- waking up to going to bed</a:t>
            </a:r>
          </a:p>
          <a:p>
            <a:pPr marL="342891" indent="-342891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Arial"/>
              </a:rPr>
              <a:t>Arrival and departure time at each location noted</a:t>
            </a:r>
          </a:p>
          <a:p>
            <a:pPr marL="342891" indent="-342891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Arial"/>
              </a:rPr>
              <a:t>Interview on following day using map as prompt</a:t>
            </a:r>
          </a:p>
          <a:p>
            <a:pPr marL="342891" indent="-342891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Arial"/>
              </a:rPr>
              <a:t>Audio recordings were made – no notes taken during interviews</a:t>
            </a:r>
          </a:p>
        </p:txBody>
      </p:sp>
    </p:spTree>
    <p:extLst>
      <p:ext uri="{BB962C8B-B14F-4D97-AF65-F5344CB8AC3E}">
        <p14:creationId xmlns:p14="http://schemas.microsoft.com/office/powerpoint/2010/main" val="76190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842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Mapping the day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641004" y="1853243"/>
            <a:ext cx="4610792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98" y="2427334"/>
            <a:ext cx="1320703" cy="3273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21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842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Coding and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803401"/>
            <a:ext cx="8229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Arial"/>
              </a:rPr>
              <a:t>Student employees transcribed 69 participant interviews</a:t>
            </a:r>
          </a:p>
          <a:p>
            <a:pPr marL="342891" indent="-342891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Arial"/>
              </a:rPr>
              <a:t>Consultant provided two day workshop on coding and analysis for team members</a:t>
            </a:r>
          </a:p>
          <a:p>
            <a:pPr marL="342891" indent="-342891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Arial"/>
              </a:rPr>
              <a:t>Each institutional team coded their own transcripts</a:t>
            </a:r>
          </a:p>
          <a:p>
            <a:pPr marL="342891" indent="-342891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Arial"/>
              </a:rPr>
              <a:t>Analysis using mostly qualitative approaches</a:t>
            </a:r>
          </a:p>
          <a:p>
            <a:pPr marL="342891" indent="-342891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white"/>
              </a:solidFill>
              <a:latin typeface="Arial"/>
            </a:endParaRPr>
          </a:p>
          <a:p>
            <a:pPr marL="342891" indent="-342891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975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842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Coding and analysis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554" y="2057402"/>
            <a:ext cx="4896287" cy="366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0393" y="2057400"/>
            <a:ext cx="2823379" cy="3664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78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498601"/>
            <a:ext cx="80772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Arial"/>
              </a:rPr>
              <a:t>Learn and practice medicine – clinical setting</a:t>
            </a:r>
          </a:p>
          <a:p>
            <a:pPr marL="342891" indent="-342891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Arial"/>
              </a:rPr>
              <a:t>Learn and practice medicine – independently</a:t>
            </a:r>
          </a:p>
          <a:p>
            <a:pPr marL="342891" indent="-342891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Arial"/>
              </a:rPr>
              <a:t>Learn and practice medicine – other</a:t>
            </a:r>
          </a:p>
          <a:p>
            <a:pPr marL="342891" indent="-342891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Arial"/>
              </a:rPr>
              <a:t>Put on the white coat</a:t>
            </a:r>
          </a:p>
          <a:p>
            <a:pPr marL="342891" indent="-342891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Arial"/>
              </a:rPr>
              <a:t>Pull information</a:t>
            </a:r>
          </a:p>
          <a:p>
            <a:pPr marL="342891" indent="-342891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Arial"/>
              </a:rPr>
              <a:t>Push information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Arial"/>
              </a:rPr>
              <a:t>Other annotations: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Arial"/>
              </a:rPr>
              <a:t>Specific resources or </a:t>
            </a:r>
            <a:r>
              <a:rPr lang="en-US" dirty="0" smtClean="0">
                <a:solidFill>
                  <a:prstClr val="white"/>
                </a:solidFill>
                <a:latin typeface="Arial"/>
              </a:rPr>
              <a:t>devices; challenges, workarounds or failures</a:t>
            </a:r>
            <a:r>
              <a:rPr lang="en-US" dirty="0">
                <a:solidFill>
                  <a:prstClr val="white"/>
                </a:solidFill>
                <a:latin typeface="Arial"/>
              </a:rPr>
              <a:t>; movement; “usually”; awareness of library; personal interactions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5842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Coding and analysis</a:t>
            </a:r>
          </a:p>
        </p:txBody>
      </p:sp>
    </p:spTree>
    <p:extLst>
      <p:ext uri="{BB962C8B-B14F-4D97-AF65-F5344CB8AC3E}">
        <p14:creationId xmlns:p14="http://schemas.microsoft.com/office/powerpoint/2010/main" val="134276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8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9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0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1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2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3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645</Words>
  <Application>Microsoft Office PowerPoint</Application>
  <PresentationFormat>On-screen Show (4:3)</PresentationFormat>
  <Paragraphs>117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24</vt:i4>
      </vt:variant>
      <vt:variant>
        <vt:lpstr>Slide Titles</vt:lpstr>
      </vt:variant>
      <vt:variant>
        <vt:i4>24</vt:i4>
      </vt:variant>
    </vt:vector>
  </HeadingPairs>
  <TitlesOfParts>
    <vt:vector size="51" baseType="lpstr">
      <vt:lpstr>Arial</vt:lpstr>
      <vt:lpstr>Calibri</vt:lpstr>
      <vt:lpstr>Wingdings</vt:lpstr>
      <vt:lpstr>Perspective</vt:lpstr>
      <vt:lpstr>1_Perspective</vt:lpstr>
      <vt:lpstr>2_Perspective</vt:lpstr>
      <vt:lpstr>3_Perspective</vt:lpstr>
      <vt:lpstr>4_Perspective</vt:lpstr>
      <vt:lpstr>5_Perspective</vt:lpstr>
      <vt:lpstr>6_Perspective</vt:lpstr>
      <vt:lpstr>7_Perspective</vt:lpstr>
      <vt:lpstr>8_Perspective</vt:lpstr>
      <vt:lpstr>9_Perspective</vt:lpstr>
      <vt:lpstr>10_Perspective</vt:lpstr>
      <vt:lpstr>11_Perspective</vt:lpstr>
      <vt:lpstr>12_Perspective</vt:lpstr>
      <vt:lpstr>13_Perspective</vt:lpstr>
      <vt:lpstr>14_Perspective</vt:lpstr>
      <vt:lpstr>15_Perspective</vt:lpstr>
      <vt:lpstr>16_Perspective</vt:lpstr>
      <vt:lpstr>17_Perspective</vt:lpstr>
      <vt:lpstr>18_Perspective</vt:lpstr>
      <vt:lpstr>19_Perspective</vt:lpstr>
      <vt:lpstr>20_Perspective</vt:lpstr>
      <vt:lpstr>21_Perspective</vt:lpstr>
      <vt:lpstr>22_Perspective</vt:lpstr>
      <vt:lpstr>23_Perspective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Acknowledgments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“A Day in the Life” Mapping Project</dc:title>
  <dc:creator>Andrea Twiss-Brooks</dc:creator>
  <dc:description>Presented for OCLC Research Library Partners, The Library in the Life of the User, 21-22 October 2015, Chicago, Illinois (USA)</dc:description>
  <cp:lastModifiedBy>McNicol,Jeanette</cp:lastModifiedBy>
  <cp:revision>67</cp:revision>
  <cp:lastPrinted>2015-10-20T18:17:16Z</cp:lastPrinted>
  <dcterms:created xsi:type="dcterms:W3CDTF">2015-10-18T13:42:54Z</dcterms:created>
  <dcterms:modified xsi:type="dcterms:W3CDTF">2015-10-28T22:15:53Z</dcterms:modified>
</cp:coreProperties>
</file>