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48" r:id="rId2"/>
  </p:sldMasterIdLst>
  <p:notesMasterIdLst>
    <p:notesMasterId r:id="rId18"/>
  </p:notesMasterIdLst>
  <p:handoutMasterIdLst>
    <p:handoutMasterId r:id="rId19"/>
  </p:handoutMasterIdLst>
  <p:sldIdLst>
    <p:sldId id="265" r:id="rId3"/>
    <p:sldId id="267" r:id="rId4"/>
    <p:sldId id="268" r:id="rId5"/>
    <p:sldId id="266" r:id="rId6"/>
    <p:sldId id="269" r:id="rId7"/>
    <p:sldId id="278" r:id="rId8"/>
    <p:sldId id="272" r:id="rId9"/>
    <p:sldId id="273" r:id="rId10"/>
    <p:sldId id="274" r:id="rId11"/>
    <p:sldId id="275" r:id="rId12"/>
    <p:sldId id="276" r:id="rId13"/>
    <p:sldId id="281" r:id="rId14"/>
    <p:sldId id="277" r:id="rId15"/>
    <p:sldId id="282" r:id="rId16"/>
    <p:sldId id="279" r:id="rId1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87101" autoAdjust="0"/>
  </p:normalViewPr>
  <p:slideViewPr>
    <p:cSldViewPr snapToGrid="0" snapToObjects="1">
      <p:cViewPr varScale="1">
        <p:scale>
          <a:sx n="95" d="100"/>
          <a:sy n="95" d="100"/>
        </p:scale>
        <p:origin x="1098" y="90"/>
      </p:cViewPr>
      <p:guideLst>
        <p:guide orient="horz" pos="1692"/>
        <p:guide pos="792"/>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KSS%20Multilingual%20Bib%20Structure%20ALA%20Las%20Vegas%202014-06.pptx%20(Read-Only)"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Languages</a:t>
            </a:r>
          </a:p>
        </c:rich>
      </c:tx>
      <c:layout>
        <c:manualLayout>
          <c:xMode val="edge"/>
          <c:yMode val="edge"/>
          <c:x val="0.19677130228987705"/>
          <c:y val="0.83154470636294298"/>
        </c:manualLayout>
      </c:layout>
      <c:overlay val="0"/>
      <c:spPr>
        <a:noFill/>
        <a:ln w="25400">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9983202324052313E-2"/>
          <c:y val="0.17834083620403776"/>
          <c:w val="0.71459414666507703"/>
          <c:h val="0.77934820102807179"/>
        </c:manualLayout>
      </c:layout>
      <c:pie3DChart>
        <c:varyColors val="1"/>
        <c:ser>
          <c:idx val="0"/>
          <c:order val="0"/>
          <c:tx>
            <c:strRef>
              <c:f>'[Worksheet in KSS Multilingual Bib Structure ALA Las Vegas 2014-06.pptx (Read-Only)]Sheet1'!$B$1</c:f>
              <c:strCache>
                <c:ptCount val="1"/>
                <c:pt idx="0">
                  <c:v>Languages</c:v>
                </c:pt>
              </c:strCache>
            </c:strRef>
          </c:tx>
          <c:spPr>
            <a:solidFill>
              <a:srgbClr val="4F81BD"/>
            </a:solidFill>
            <a:ln w="25400">
              <a:noFill/>
            </a:ln>
          </c:spPr>
          <c:dPt>
            <c:idx val="0"/>
            <c:bubble3D val="0"/>
            <c:spPr>
              <a:solidFill>
                <a:srgbClr val="4572A7"/>
              </a:solidFill>
              <a:ln w="25400">
                <a:noFill/>
              </a:ln>
            </c:spPr>
          </c:dPt>
          <c:dPt>
            <c:idx val="1"/>
            <c:bubble3D val="0"/>
            <c:spPr>
              <a:solidFill>
                <a:srgbClr val="AA4643"/>
              </a:solidFill>
              <a:ln w="25400">
                <a:noFill/>
              </a:ln>
            </c:spPr>
          </c:dPt>
          <c:dPt>
            <c:idx val="2"/>
            <c:bubble3D val="0"/>
            <c:spPr>
              <a:solidFill>
                <a:srgbClr val="89A54E"/>
              </a:solidFill>
              <a:ln w="25400">
                <a:noFill/>
              </a:ln>
            </c:spPr>
          </c:dPt>
          <c:dPt>
            <c:idx val="3"/>
            <c:bubble3D val="0"/>
            <c:spPr>
              <a:solidFill>
                <a:srgbClr val="71588F"/>
              </a:solidFill>
              <a:ln w="25400">
                <a:noFill/>
              </a:ln>
            </c:spPr>
          </c:dPt>
          <c:dPt>
            <c:idx val="4"/>
            <c:bubble3D val="0"/>
            <c:spPr>
              <a:solidFill>
                <a:srgbClr val="4198AF"/>
              </a:solidFill>
              <a:ln w="25400">
                <a:noFill/>
              </a:ln>
            </c:spPr>
          </c:dPt>
          <c:dPt>
            <c:idx val="5"/>
            <c:bubble3D val="0"/>
            <c:spPr>
              <a:solidFill>
                <a:srgbClr val="DB843D"/>
              </a:solidFill>
              <a:ln w="25400">
                <a:noFill/>
              </a:ln>
            </c:spPr>
          </c:dPt>
          <c:dPt>
            <c:idx val="6"/>
            <c:bubble3D val="0"/>
            <c:spPr>
              <a:solidFill>
                <a:srgbClr val="93A9CF"/>
              </a:solidFill>
              <a:ln w="25400">
                <a:noFill/>
              </a:ln>
            </c:spPr>
          </c:dPt>
          <c:dPt>
            <c:idx val="7"/>
            <c:bubble3D val="0"/>
            <c:spPr>
              <a:solidFill>
                <a:srgbClr val="D19392"/>
              </a:solidFill>
              <a:ln w="25400">
                <a:noFill/>
              </a:ln>
            </c:spPr>
          </c:dPt>
          <c:dPt>
            <c:idx val="8"/>
            <c:bubble3D val="0"/>
            <c:spPr>
              <a:solidFill>
                <a:srgbClr val="B9CD96"/>
              </a:solidFill>
              <a:ln w="25400">
                <a:noFill/>
              </a:ln>
            </c:spPr>
          </c:dPt>
          <c:dPt>
            <c:idx val="9"/>
            <c:bubble3D val="0"/>
            <c:spPr>
              <a:solidFill>
                <a:srgbClr val="A99BBD"/>
              </a:solidFill>
              <a:ln w="25400">
                <a:noFill/>
              </a:ln>
            </c:spPr>
          </c:dPt>
          <c:cat>
            <c:strRef>
              <c:f>'[Worksheet in KSS Multilingual Bib Structure ALA Las Vegas 2014-06.pptx (Read-Only)]Sheet1'!$A$2:$A$11</c:f>
              <c:strCache>
                <c:ptCount val="10"/>
                <c:pt idx="0">
                  <c:v>English</c:v>
                </c:pt>
                <c:pt idx="1">
                  <c:v>German</c:v>
                </c:pt>
                <c:pt idx="2">
                  <c:v>French</c:v>
                </c:pt>
                <c:pt idx="3">
                  <c:v>Spanish</c:v>
                </c:pt>
                <c:pt idx="4">
                  <c:v>Chinese</c:v>
                </c:pt>
                <c:pt idx="5">
                  <c:v>Dutch</c:v>
                </c:pt>
                <c:pt idx="6">
                  <c:v>Japanese</c:v>
                </c:pt>
                <c:pt idx="7">
                  <c:v>Russian</c:v>
                </c:pt>
                <c:pt idx="8">
                  <c:v>Arabic</c:v>
                </c:pt>
                <c:pt idx="9">
                  <c:v>469 others</c:v>
                </c:pt>
              </c:strCache>
            </c:strRef>
          </c:cat>
          <c:val>
            <c:numRef>
              <c:f>'[Worksheet in KSS Multilingual Bib Structure ALA Las Vegas 2014-06.pptx (Read-Only)]Sheet1'!$B$2:$B$11</c:f>
              <c:numCache>
                <c:formatCode>General</c:formatCode>
                <c:ptCount val="10"/>
                <c:pt idx="0">
                  <c:v>62780000.000000007</c:v>
                </c:pt>
                <c:pt idx="1">
                  <c:v>17760000.000000004</c:v>
                </c:pt>
                <c:pt idx="2">
                  <c:v>7760000</c:v>
                </c:pt>
                <c:pt idx="3">
                  <c:v>4340000</c:v>
                </c:pt>
                <c:pt idx="4">
                  <c:v>4200000</c:v>
                </c:pt>
                <c:pt idx="5">
                  <c:v>2869999.9999999981</c:v>
                </c:pt>
                <c:pt idx="6">
                  <c:v>2730000</c:v>
                </c:pt>
                <c:pt idx="7">
                  <c:v>2230000</c:v>
                </c:pt>
                <c:pt idx="8">
                  <c:v>446690</c:v>
                </c:pt>
                <c:pt idx="9">
                  <c:v>30800000</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4429374516028468"/>
          <c:y val="4.0457327433546672E-2"/>
          <c:w val="0.21668830221948104"/>
          <c:h val="0.95954267256645331"/>
        </c:manualLayout>
      </c:layout>
      <c:overlay val="0"/>
      <c:spPr>
        <a:noFill/>
        <a:ln w="25400">
          <a:noFill/>
        </a:ln>
      </c:spPr>
      <c:txPr>
        <a:bodyPr/>
        <a:lstStyle/>
        <a:p>
          <a:pPr>
            <a:defRPr sz="1400"/>
          </a:pPr>
          <a:endParaRPr lang="en-US"/>
        </a:p>
      </c:txPr>
    </c:legend>
    <c:plotVisOnly val="1"/>
    <c:dispBlanksAs val="zero"/>
    <c:showDLblsOverMax val="0"/>
  </c:chart>
  <c:spPr>
    <a:noFill/>
    <a:ln w="3175">
      <a:noFill/>
      <a:prstDash val="solid"/>
    </a:ln>
  </c:spPr>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D140DAA-24B5-4777-9E14-DBC31C67DBC5}" type="datetimeFigureOut">
              <a:rPr lang="en-US" smtClean="0"/>
              <a:t>1/12/2016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716CA95-698B-43A8-BEDA-0058C00A7358}" type="slidenum">
              <a:rPr lang="en-US" smtClean="0"/>
              <a:t>‹#›</a:t>
            </a:fld>
            <a:endParaRPr lang="en-US"/>
          </a:p>
        </p:txBody>
      </p:sp>
    </p:spTree>
    <p:extLst>
      <p:ext uri="{BB962C8B-B14F-4D97-AF65-F5344CB8AC3E}">
        <p14:creationId xmlns:p14="http://schemas.microsoft.com/office/powerpoint/2010/main" val="21956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viaf.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a:t>
            </a:fld>
            <a:endParaRPr lang="en-US"/>
          </a:p>
        </p:txBody>
      </p:sp>
    </p:spTree>
    <p:extLst>
      <p:ext uri="{BB962C8B-B14F-4D97-AF65-F5344CB8AC3E}">
        <p14:creationId xmlns:p14="http://schemas.microsoft.com/office/powerpoint/2010/main" val="91724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record with a Chinese interface. Since we don’t have a Chinese-language summary, none would</a:t>
            </a:r>
            <a:r>
              <a:rPr lang="en-US" baseline="0" dirty="0" smtClean="0"/>
              <a:t> be shown.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Mockup designed by JD Shipengrover, OCLC Research</a:t>
            </a:r>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10</a:t>
            </a:fld>
            <a:endParaRPr lang="en-US"/>
          </a:p>
        </p:txBody>
      </p:sp>
    </p:spTree>
    <p:extLst>
      <p:ext uri="{BB962C8B-B14F-4D97-AF65-F5344CB8AC3E}">
        <p14:creationId xmlns:p14="http://schemas.microsoft.com/office/powerpoint/2010/main" val="9297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We</a:t>
            </a:r>
            <a:r>
              <a:rPr lang="en-US" sz="1200" b="0" i="0" kern="1200" baseline="0" dirty="0" smtClean="0">
                <a:solidFill>
                  <a:schemeClr val="tx1"/>
                </a:solidFill>
                <a:latin typeface="+mn-lt"/>
                <a:ea typeface="+mn-ea"/>
                <a:cs typeface="+mn-cs"/>
              </a:rPr>
              <a:t> have been </a:t>
            </a:r>
            <a:r>
              <a:rPr lang="en-US" sz="1200" b="0" i="0" kern="1200" baseline="0" dirty="0" err="1" smtClean="0">
                <a:solidFill>
                  <a:schemeClr val="tx1"/>
                </a:solidFill>
                <a:latin typeface="+mn-lt"/>
                <a:ea typeface="+mn-ea"/>
                <a:cs typeface="+mn-cs"/>
              </a:rPr>
              <a:t>datamining</a:t>
            </a:r>
            <a:r>
              <a:rPr lang="en-US" sz="1200" b="0" i="0" kern="1200" baseline="0" dirty="0" smtClean="0">
                <a:solidFill>
                  <a:schemeClr val="tx1"/>
                </a:solidFill>
                <a:latin typeface="+mn-lt"/>
                <a:ea typeface="+mn-ea"/>
                <a:cs typeface="+mn-cs"/>
              </a:rPr>
              <a:t> WorldCat to </a:t>
            </a:r>
            <a:r>
              <a:rPr lang="en-US" sz="1200" b="0" i="0" kern="1200" dirty="0" smtClean="0">
                <a:solidFill>
                  <a:schemeClr val="tx1"/>
                </a:solidFill>
                <a:latin typeface="+mn-lt"/>
                <a:ea typeface="+mn-ea"/>
                <a:cs typeface="+mn-cs"/>
              </a:rPr>
              <a:t>generate work-translation ("expression level") records—including the translated title and translator with links to the original work and the author—and adding them to </a:t>
            </a:r>
            <a:r>
              <a:rPr lang="en-US" sz="1200" b="0" i="0" kern="1200" dirty="0" smtClean="0">
                <a:solidFill>
                  <a:schemeClr val="tx1"/>
                </a:solidFill>
                <a:latin typeface="+mn-lt"/>
                <a:ea typeface="+mn-ea"/>
                <a:cs typeface="+mn-cs"/>
                <a:hlinkClick r:id="rId3"/>
              </a:rPr>
              <a:t>VIAF</a:t>
            </a:r>
            <a:r>
              <a:rPr lang="en-US" sz="1200" b="0" i="0" kern="1200" dirty="0" smtClean="0">
                <a:solidFill>
                  <a:schemeClr val="tx1"/>
                </a:solidFill>
                <a:latin typeface="+mn-lt"/>
                <a:ea typeface="+mn-ea"/>
                <a:cs typeface="+mn-cs"/>
              </a:rPr>
              <a:t> (Virtual International Authority File).</a:t>
            </a:r>
            <a:r>
              <a:rPr lang="en-US" sz="1200" b="0" i="0" kern="1200" baseline="0" dirty="0" smtClean="0">
                <a:solidFill>
                  <a:schemeClr val="tx1"/>
                </a:solidFill>
                <a:latin typeface="+mn-lt"/>
                <a:ea typeface="+mn-ea"/>
                <a:cs typeface="+mn-cs"/>
              </a:rPr>
              <a:t> The entries we’ve generated are</a:t>
            </a:r>
            <a:r>
              <a:rPr lang="en-US" sz="1200" b="0" i="0" kern="1200" dirty="0" smtClean="0">
                <a:solidFill>
                  <a:schemeClr val="tx1"/>
                </a:solidFill>
                <a:latin typeface="+mn-lt"/>
                <a:ea typeface="+mn-ea"/>
                <a:cs typeface="+mn-cs"/>
              </a:rPr>
              <a:t> flagged as "</a:t>
            </a:r>
            <a:r>
              <a:rPr lang="en-US" sz="1200" b="0" i="0" kern="1200" dirty="0" err="1" smtClean="0">
                <a:solidFill>
                  <a:schemeClr val="tx1"/>
                </a:solidFill>
                <a:latin typeface="+mn-lt"/>
                <a:ea typeface="+mn-ea"/>
                <a:cs typeface="+mn-cs"/>
              </a:rPr>
              <a:t>xR</a:t>
            </a:r>
            <a:r>
              <a:rPr lang="en-US" sz="1200" b="0" i="0" kern="1200" dirty="0" smtClean="0">
                <a:solidFill>
                  <a:schemeClr val="tx1"/>
                </a:solidFill>
                <a:latin typeface="+mn-lt"/>
                <a:ea typeface="+mn-ea"/>
                <a:cs typeface="+mn-cs"/>
              </a:rPr>
              <a:t>". </a:t>
            </a:r>
            <a:r>
              <a:rPr lang="en-GB" sz="1200" kern="1200" dirty="0" smtClean="0">
                <a:solidFill>
                  <a:schemeClr val="tx1"/>
                </a:solidFill>
                <a:effectLst/>
                <a:latin typeface="+mn-lt"/>
                <a:ea typeface="+mn-ea"/>
                <a:cs typeface="+mn-cs"/>
              </a:rPr>
              <a:t>The aim was to generate records from the high quality and detailed WorldCat records that could both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improve work</a:t>
            </a:r>
            <a:r>
              <a:rPr lang="en-GB" sz="1200" kern="1200" baseline="0" dirty="0" smtClean="0">
                <a:solidFill>
                  <a:schemeClr val="tx1"/>
                </a:solidFill>
                <a:effectLst/>
                <a:latin typeface="+mn-lt"/>
                <a:ea typeface="+mn-ea"/>
                <a:cs typeface="+mn-cs"/>
              </a:rPr>
              <a:t> clusters and </a:t>
            </a:r>
            <a:r>
              <a:rPr lang="en-GB" sz="1200" kern="1200" dirty="0" smtClean="0">
                <a:solidFill>
                  <a:schemeClr val="tx1"/>
                </a:solidFill>
                <a:effectLst/>
                <a:latin typeface="+mn-lt"/>
                <a:ea typeface="+mn-ea"/>
                <a:cs typeface="+mn-cs"/>
              </a:rPr>
              <a:t>their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presentations and be shared as linked data.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is the current display for the Loti work – We</a:t>
            </a:r>
            <a:r>
              <a:rPr lang="en-US" sz="1200" b="0" i="0" kern="1200" baseline="0" dirty="0" smtClean="0">
                <a:solidFill>
                  <a:schemeClr val="tx1"/>
                </a:solidFill>
                <a:latin typeface="+mn-lt"/>
                <a:ea typeface="+mn-ea"/>
                <a:cs typeface="+mn-cs"/>
              </a:rPr>
              <a:t> have </a:t>
            </a:r>
            <a:r>
              <a:rPr lang="en-US" sz="1200" b="0" i="0" kern="1200" baseline="0" dirty="0" err="1" smtClean="0">
                <a:solidFill>
                  <a:schemeClr val="tx1"/>
                </a:solidFill>
                <a:latin typeface="+mn-lt"/>
                <a:ea typeface="+mn-ea"/>
                <a:cs typeface="+mn-cs"/>
              </a:rPr>
              <a:t>datamined</a:t>
            </a:r>
            <a:r>
              <a:rPr lang="en-US" sz="1200" b="0" i="0" kern="1200" baseline="0" dirty="0" smtClean="0">
                <a:solidFill>
                  <a:schemeClr val="tx1"/>
                </a:solidFill>
                <a:latin typeface="+mn-lt"/>
                <a:ea typeface="+mn-ea"/>
                <a:cs typeface="+mn-cs"/>
              </a:rPr>
              <a:t> 33 translations from WorldCat data that are now represented in VIAF, in addition to the two contributed by VIAF contributors.  We display only the original script if present along with the translator (if we can parse it out) and the earliest publication date.  By comparison, </a:t>
            </a: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Unesco</a:t>
            </a:r>
            <a:r>
              <a:rPr lang="en-GB" sz="1200" kern="1200" dirty="0" smtClean="0">
                <a:solidFill>
                  <a:schemeClr val="tx1"/>
                </a:solidFill>
                <a:effectLst/>
                <a:latin typeface="+mn-lt"/>
                <a:ea typeface="+mn-ea"/>
                <a:cs typeface="+mn-cs"/>
              </a:rPr>
              <a:t> Index </a:t>
            </a:r>
            <a:r>
              <a:rPr lang="en-GB" sz="1200" kern="1200" dirty="0" err="1" smtClean="0">
                <a:solidFill>
                  <a:schemeClr val="tx1"/>
                </a:solidFill>
                <a:effectLst/>
                <a:latin typeface="+mn-lt"/>
                <a:ea typeface="+mn-ea"/>
                <a:cs typeface="+mn-cs"/>
              </a:rPr>
              <a:t>translationum</a:t>
            </a:r>
            <a:r>
              <a:rPr lang="en-GB" sz="1200" kern="1200" dirty="0" smtClean="0">
                <a:solidFill>
                  <a:schemeClr val="tx1"/>
                </a:solidFill>
                <a:effectLst/>
                <a:latin typeface="+mn-lt"/>
                <a:ea typeface="+mn-ea"/>
                <a:cs typeface="+mn-cs"/>
              </a:rPr>
              <a:t> lists only 9 translations and Wikidata only 5.</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We have added 1.4 million of these translation records into VIAF thus far.</a:t>
            </a:r>
          </a:p>
        </p:txBody>
      </p:sp>
      <p:sp>
        <p:nvSpPr>
          <p:cNvPr id="4" name="Slide Number Placeholder 3"/>
          <p:cNvSpPr>
            <a:spLocks noGrp="1"/>
          </p:cNvSpPr>
          <p:nvPr>
            <p:ph type="sldNum" sz="quarter" idx="10"/>
          </p:nvPr>
        </p:nvSpPr>
        <p:spPr/>
        <p:txBody>
          <a:bodyPr/>
          <a:lstStyle/>
          <a:p>
            <a:fld id="{7716CA95-698B-43A8-BEDA-0058C00A7358}" type="slidenum">
              <a:rPr lang="en-US" smtClean="0"/>
              <a:t>11</a:t>
            </a:fld>
            <a:endParaRPr lang="en-US"/>
          </a:p>
        </p:txBody>
      </p:sp>
    </p:spTree>
    <p:extLst>
      <p:ext uri="{BB962C8B-B14F-4D97-AF65-F5344CB8AC3E}">
        <p14:creationId xmlns:p14="http://schemas.microsoft.com/office/powerpoint/2010/main" val="179066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Works containing the world’s cultural and knowledge heritage are shared by being translated. The most important works will have </a:t>
            </a:r>
            <a:r>
              <a:rPr lang="en-US" dirty="0" smtClean="0"/>
              <a:t>multiple translations into the same language. Some</a:t>
            </a:r>
            <a:r>
              <a:rPr lang="en-US" baseline="0" dirty="0" smtClean="0"/>
              <a:t> translations are better than others and so it is very important to identify the translator of each.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a:t>
            </a:r>
            <a:r>
              <a:rPr lang="en-US" baseline="0" dirty="0" err="1" smtClean="0"/>
              <a:t>datamine</a:t>
            </a:r>
            <a:r>
              <a:rPr lang="en-US" baseline="0" dirty="0" smtClean="0"/>
              <a:t> WorldCat records, we often have to parse the information in the statement of responsibility to identify the translator. We can then distinguish translations into the same language by translator, as shown in this excerpt from the previous VIAF display for Loti’s </a:t>
            </a:r>
            <a:r>
              <a:rPr lang="en-US" sz="1200" b="0" i="0" kern="1200" dirty="0" err="1" smtClean="0">
                <a:solidFill>
                  <a:schemeClr val="tx1"/>
                </a:solidFill>
                <a:effectLst/>
                <a:latin typeface="+mn-lt"/>
                <a:ea typeface="+mn-ea"/>
                <a:cs typeface="+mn-cs"/>
              </a:rPr>
              <a:t>Pêcheur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d'Islande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with multiple translations into Spanish, Swedish and Vietnamese (the translator is in the column on the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12</a:t>
            </a:fld>
            <a:endParaRPr lang="en-US"/>
          </a:p>
        </p:txBody>
      </p:sp>
    </p:spTree>
    <p:extLst>
      <p:ext uri="{BB962C8B-B14F-4D97-AF65-F5344CB8AC3E}">
        <p14:creationId xmlns:p14="http://schemas.microsoft.com/office/powerpoint/2010/main" val="237955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Machines access VIAF far more than humans. To leverage all the work done by the OCLC cooperative we</a:t>
            </a:r>
            <a:r>
              <a:rPr lang="en-US" baseline="0" dirty="0" smtClean="0"/>
              <a:t> want to share the relationships we’ve established between original works and their associated translations with the semantic Web. Here is a sample markup of an original Chinese work written by Gao Xingjian, a Chinese Nobel Prize laureate for literature, and one of the translations of his work into English. We marked this up with schema.org; there were two new terms we proposed, since accepted as a bib extension, shown here: translator and </a:t>
            </a:r>
            <a:r>
              <a:rPr lang="en-US" baseline="0" dirty="0" err="1" smtClean="0"/>
              <a:t>translationOfWork</a:t>
            </a:r>
            <a:r>
              <a:rPr lang="en-US" baseline="0" dirty="0" smtClean="0"/>
              <a:t>. We are also exploring using ISO-defined script differentiators for simplified and traditional Chinese characters, “</a:t>
            </a:r>
            <a:r>
              <a:rPr lang="en-US" baseline="0" dirty="0" err="1" smtClean="0"/>
              <a:t>hant</a:t>
            </a:r>
            <a:r>
              <a:rPr lang="en-US" baseline="0" dirty="0" smtClean="0"/>
              <a:t>” here for traditional and “</a:t>
            </a:r>
            <a:r>
              <a:rPr lang="en-US" baseline="0" dirty="0" err="1" smtClean="0"/>
              <a:t>hans</a:t>
            </a:r>
            <a:r>
              <a:rPr lang="en-US" baseline="0" dirty="0" smtClean="0"/>
              <a:t>” for simplified.</a:t>
            </a:r>
          </a:p>
          <a:p>
            <a:endParaRPr lang="en-US" baseline="0" dirty="0" smtClean="0"/>
          </a:p>
          <a:p>
            <a:r>
              <a:rPr lang="en-US" baseline="0" dirty="0" smtClean="0"/>
              <a:t>The same process contributes to WorldCat descriptions. The relationships we’re establishing in VIAF also flow into WorldCat Works over time.</a:t>
            </a:r>
            <a:endParaRPr lang="en-US" dirty="0" smtClean="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13</a:t>
            </a:fld>
            <a:endParaRPr lang="en-US"/>
          </a:p>
        </p:txBody>
      </p:sp>
    </p:spTree>
    <p:extLst>
      <p:ext uri="{BB962C8B-B14F-4D97-AF65-F5344CB8AC3E}">
        <p14:creationId xmlns:p14="http://schemas.microsoft.com/office/powerpoint/2010/main" val="277337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14</a:t>
            </a:fld>
            <a:endParaRPr lang="en-US"/>
          </a:p>
        </p:txBody>
      </p:sp>
    </p:spTree>
    <p:extLst>
      <p:ext uri="{BB962C8B-B14F-4D97-AF65-F5344CB8AC3E}">
        <p14:creationId xmlns:p14="http://schemas.microsoft.com/office/powerpoint/2010/main" val="193670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Thanks</a:t>
            </a:r>
            <a:r>
              <a:rPr lang="en-GB" baseline="0" dirty="0" smtClean="0"/>
              <a:t> to the contributions of all of you and other OCLC members world-wide, we have rich multilingual content in WorldCat that we can leverage. </a:t>
            </a:r>
            <a:r>
              <a:rPr lang="en-GB" dirty="0" smtClean="0"/>
              <a:t>There are more than 350 million records in WorldCat today representing</a:t>
            </a:r>
            <a:r>
              <a:rPr lang="en-GB" baseline="0" dirty="0" smtClean="0"/>
              <a:t> holdings of the world’s libraries</a:t>
            </a:r>
            <a:r>
              <a:rPr lang="en-GB" baseline="0" smtClean="0"/>
              <a:t>.  Of </a:t>
            </a:r>
            <a:r>
              <a:rPr lang="en-GB" baseline="0" dirty="0" smtClean="0"/>
              <a:t>the 300 million, more than half are in languages other than English.</a:t>
            </a:r>
            <a:endParaRPr lang="en-GB" dirty="0" smtClean="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2</a:t>
            </a:fld>
            <a:endParaRPr lang="en-US"/>
          </a:p>
        </p:txBody>
      </p:sp>
    </p:spTree>
    <p:extLst>
      <p:ext uri="{BB962C8B-B14F-4D97-AF65-F5344CB8AC3E}">
        <p14:creationId xmlns:p14="http://schemas.microsoft.com/office/powerpoint/2010/main" val="27189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many of these non-English languages are written in different character sets. </a:t>
            </a:r>
            <a:r>
              <a:rPr lang="en-US" baseline="0" dirty="0" smtClean="0"/>
              <a:t> For some of the top languages represented in WorldCat, we have good representation of that language’s writing system such as for Chinese and Japanese. But for others, like Russian and Hindi, the works are represented only by transliterations which can hinder the ability of readers of those languages to find and identify the works they’re interested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[Titles displayed in original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Korean hangul: </a:t>
            </a:r>
            <a:r>
              <a:rPr lang="en-US" sz="1200" b="0" i="0" kern="1200" dirty="0" smtClean="0">
                <a:solidFill>
                  <a:schemeClr val="tx1"/>
                </a:solidFill>
                <a:effectLst/>
                <a:latin typeface="+mn-lt"/>
                <a:ea typeface="+mn-ea"/>
                <a:cs typeface="+mn-cs"/>
              </a:rPr>
              <a:t>Hong </a:t>
            </a:r>
            <a:r>
              <a:rPr lang="en-US" sz="1200" b="0" i="0" kern="1200" dirty="0" err="1" smtClean="0">
                <a:solidFill>
                  <a:schemeClr val="tx1"/>
                </a:solidFill>
                <a:effectLst/>
                <a:latin typeface="+mn-lt"/>
                <a:ea typeface="+mn-ea"/>
                <a:cs typeface="+mn-cs"/>
              </a:rPr>
              <a:t>Kiltong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chŏn</a:t>
            </a:r>
            <a:r>
              <a:rPr lang="en-US" sz="1200" b="0" i="0" kern="1200" dirty="0" smtClean="0">
                <a:solidFill>
                  <a:schemeClr val="tx1"/>
                </a:solidFill>
                <a:effectLst/>
                <a:latin typeface="+mn-lt"/>
                <a:ea typeface="+mn-ea"/>
                <a:cs typeface="+mn-cs"/>
              </a:rPr>
              <a:t> or The Story of Hong </a:t>
            </a:r>
            <a:r>
              <a:rPr lang="en-US" sz="1200" b="0" i="0" kern="1200" dirty="0" err="1" smtClean="0">
                <a:solidFill>
                  <a:schemeClr val="tx1"/>
                </a:solidFill>
                <a:effectLst/>
                <a:latin typeface="+mn-lt"/>
                <a:ea typeface="+mn-ea"/>
                <a:cs typeface="+mn-cs"/>
              </a:rPr>
              <a:t>Gildong</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Greek: The Iliad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Arabic: </a:t>
            </a:r>
            <a:r>
              <a:rPr lang="en-US" sz="1200" i="1" dirty="0" err="1" smtClean="0">
                <a:latin typeface="Arial" pitchFamily="34" charset="0"/>
                <a:cs typeface="Arial" pitchFamily="34" charset="0"/>
              </a:rPr>
              <a:t>Midaq</a:t>
            </a:r>
            <a:r>
              <a:rPr lang="en-US" sz="1200" i="1" dirty="0" smtClean="0">
                <a:latin typeface="Arial" pitchFamily="34" charset="0"/>
                <a:cs typeface="Arial" pitchFamily="34" charset="0"/>
              </a:rPr>
              <a:t> Alley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Arial" pitchFamily="34" charset="0"/>
                <a:cs typeface="Arial" pitchFamily="34" charset="0"/>
              </a:rPr>
              <a:t>Russian:</a:t>
            </a:r>
            <a:r>
              <a:rPr lang="en-US" sz="1200" i="0" baseline="0" dirty="0" smtClean="0">
                <a:latin typeface="Arial" pitchFamily="34" charset="0"/>
                <a:cs typeface="Arial" pitchFamily="34" charset="0"/>
              </a:rPr>
              <a:t> </a:t>
            </a:r>
            <a:r>
              <a:rPr lang="en-US" sz="1200" b="0" i="1" kern="1200" dirty="0" err="1" smtClean="0">
                <a:solidFill>
                  <a:schemeClr val="tx1"/>
                </a:solidFill>
                <a:effectLst/>
                <a:latin typeface="+mn-lt"/>
                <a:ea typeface="+mn-ea"/>
                <a:cs typeface="+mn-cs"/>
              </a:rPr>
              <a:t>Voyna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mir</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War and Peace</a:t>
            </a:r>
            <a:endParaRPr lang="en-US" sz="1200" i="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Yiddish: </a:t>
            </a:r>
            <a:r>
              <a:rPr lang="en-US" sz="1200" b="0" i="1" kern="1200" dirty="0" smtClean="0">
                <a:solidFill>
                  <a:schemeClr val="tx1"/>
                </a:solidFill>
                <a:effectLst/>
                <a:latin typeface="+mn-lt"/>
                <a:ea typeface="+mn-ea"/>
                <a:cs typeface="+mn-cs"/>
              </a:rPr>
              <a:t>Der </a:t>
            </a:r>
            <a:r>
              <a:rPr lang="en-US" sz="1200" b="0" i="1" kern="1200" dirty="0" err="1" smtClean="0">
                <a:solidFill>
                  <a:schemeClr val="tx1"/>
                </a:solidFill>
                <a:effectLst/>
                <a:latin typeface="+mn-lt"/>
                <a:ea typeface="+mn-ea"/>
                <a:cs typeface="+mn-cs"/>
              </a:rPr>
              <a:t>baʻal-tšwbah</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a:t>
            </a:r>
            <a:r>
              <a:rPr lang="en-US" baseline="0" dirty="0" smtClean="0"/>
              <a:t>The Penitent  (by </a:t>
            </a:r>
            <a:r>
              <a:rPr lang="en-US" sz="1200" dirty="0" smtClean="0">
                <a:latin typeface="Arial" pitchFamily="34" charset="0"/>
                <a:cs typeface="Arial" pitchFamily="34" charset="0"/>
              </a:rPr>
              <a:t>Isaac </a:t>
            </a:r>
            <a:r>
              <a:rPr lang="en-US" sz="1200" dirty="0" err="1" smtClean="0">
                <a:latin typeface="Arial" pitchFamily="34" charset="0"/>
                <a:cs typeface="Arial" pitchFamily="34" charset="0"/>
              </a:rPr>
              <a:t>Bashevis</a:t>
            </a:r>
            <a:r>
              <a:rPr lang="en-US" sz="1200" dirty="0" smtClean="0">
                <a:latin typeface="Arial" pitchFamily="34" charset="0"/>
                <a:cs typeface="Arial" pitchFamily="34" charset="0"/>
              </a:rPr>
              <a:t> Singer)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Chinese: </a:t>
            </a:r>
            <a:r>
              <a:rPr lang="en-US" sz="1200" baseline="0" smtClean="0">
                <a:latin typeface="Arial" pitchFamily="34" charset="0"/>
                <a:cs typeface="Arial" pitchFamily="34" charset="0"/>
              </a:rPr>
              <a:t>Hongloumeng </a:t>
            </a:r>
            <a:r>
              <a:rPr lang="en-US" sz="1200" baseline="0" dirty="0" smtClean="0">
                <a:latin typeface="Arial" pitchFamily="34" charset="0"/>
                <a:cs typeface="Arial" pitchFamily="34" charset="0"/>
              </a:rPr>
              <a:t>or Dream of the Red Chamber</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Thai: </a:t>
            </a:r>
            <a:r>
              <a:rPr lang="en-US" sz="1200" b="0" i="0" kern="1200" dirty="0" err="1" smtClean="0">
                <a:solidFill>
                  <a:schemeClr val="tx1"/>
                </a:solidFill>
                <a:effectLst/>
                <a:latin typeface="+mn-lt"/>
                <a:ea typeface="+mn-ea"/>
                <a:cs typeface="+mn-cs"/>
              </a:rPr>
              <a:t>Phra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Aphai</a:t>
            </a:r>
            <a:r>
              <a:rPr lang="en-US" sz="1200" b="0" i="0" kern="1200" dirty="0" smtClean="0">
                <a:solidFill>
                  <a:schemeClr val="tx1"/>
                </a:solidFill>
                <a:effectLst/>
                <a:latin typeface="+mn-lt"/>
                <a:ea typeface="+mn-ea"/>
                <a:cs typeface="+mn-cs"/>
              </a:rPr>
              <a:t> Mani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Japanese (kanji): </a:t>
            </a:r>
            <a:r>
              <a:rPr lang="en-US" sz="1200" b="0" i="1" kern="1200" baseline="0" dirty="0" err="1" smtClean="0">
                <a:solidFill>
                  <a:schemeClr val="tx1"/>
                </a:solidFill>
                <a:effectLst/>
                <a:latin typeface="+mn-lt"/>
                <a:ea typeface="+mn-ea"/>
                <a:cs typeface="+mn-cs"/>
              </a:rPr>
              <a:t>Genji</a:t>
            </a:r>
            <a:r>
              <a:rPr lang="en-US" sz="1200" b="0" i="1" kern="1200" baseline="0" dirty="0" smtClean="0">
                <a:solidFill>
                  <a:schemeClr val="tx1"/>
                </a:solidFill>
                <a:effectLst/>
                <a:latin typeface="+mn-lt"/>
                <a:ea typeface="+mn-ea"/>
                <a:cs typeface="+mn-cs"/>
              </a:rPr>
              <a:t> </a:t>
            </a:r>
            <a:r>
              <a:rPr lang="en-US" sz="1200" b="0" i="1" kern="1200" baseline="0" dirty="0" err="1" smtClean="0">
                <a:solidFill>
                  <a:schemeClr val="tx1"/>
                </a:solidFill>
                <a:effectLst/>
                <a:latin typeface="+mn-lt"/>
                <a:ea typeface="+mn-ea"/>
                <a:cs typeface="+mn-cs"/>
              </a:rPr>
              <a:t>Monogatari</a:t>
            </a:r>
            <a:r>
              <a:rPr lang="en-US" sz="1200" b="0" i="1"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or The Tale of </a:t>
            </a:r>
            <a:r>
              <a:rPr lang="en-US" sz="1200" b="0" i="0" kern="1200" baseline="0" dirty="0" err="1" smtClean="0">
                <a:solidFill>
                  <a:schemeClr val="tx1"/>
                </a:solidFill>
                <a:effectLst/>
                <a:latin typeface="+mn-lt"/>
                <a:ea typeface="+mn-ea"/>
                <a:cs typeface="+mn-cs"/>
              </a:rPr>
              <a:t>Genji</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3</a:t>
            </a:fld>
            <a:endParaRPr lang="en-US"/>
          </a:p>
        </p:txBody>
      </p:sp>
    </p:spTree>
    <p:extLst>
      <p:ext uri="{BB962C8B-B14F-4D97-AF65-F5344CB8AC3E}">
        <p14:creationId xmlns:p14="http://schemas.microsoft.com/office/powerpoint/2010/main" val="409790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OCLC Research</a:t>
            </a:r>
            <a:r>
              <a:rPr lang="en-US" baseline="0" dirty="0" smtClean="0"/>
              <a:t> has a “Multilingual Bibliographic Structure” project with the goal to present information in the preferred language and script of the user. </a:t>
            </a:r>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4</a:t>
            </a:fld>
            <a:endParaRPr lang="en-US"/>
          </a:p>
        </p:txBody>
      </p:sp>
    </p:spTree>
    <p:extLst>
      <p:ext uri="{BB962C8B-B14F-4D97-AF65-F5344CB8AC3E}">
        <p14:creationId xmlns:p14="http://schemas.microsoft.com/office/powerpoint/2010/main" val="136103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have an opportunity to</a:t>
            </a:r>
            <a:r>
              <a:rPr lang="en-US" dirty="0" smtClean="0"/>
              <a:t> </a:t>
            </a:r>
            <a:r>
              <a:rPr lang="en-US" i="1" dirty="0" smtClean="0"/>
              <a:t>consume</a:t>
            </a:r>
            <a:r>
              <a:rPr lang="en-US" i="0" baseline="0" dirty="0" smtClean="0"/>
              <a:t> linked data. Gandhi wrote his autobiography in Gujarati, but the WorldCat records for his work have only the romanization. But Wikipedia – which is linked to Wikidata – shows the original title in the original script. Rather than trying to add original scripts to the millions of records for languages written in non-Latin scripts but represented only by romanization, wouldn’t it be great if we could link to sources that already have the original script?</a:t>
            </a:r>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5</a:t>
            </a:fld>
            <a:endParaRPr lang="en-US"/>
          </a:p>
        </p:txBody>
      </p:sp>
    </p:spTree>
    <p:extLst>
      <p:ext uri="{BB962C8B-B14F-4D97-AF65-F5344CB8AC3E}">
        <p14:creationId xmlns:p14="http://schemas.microsoft.com/office/powerpoint/2010/main" val="191270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moving towards true multilingualism,</a:t>
            </a:r>
            <a:r>
              <a:rPr lang="en-US" baseline="0" dirty="0" smtClean="0"/>
              <a:t> I’d like us to see us take cues from Wikidata – the source of all the different languages of Wikipedia. For persons, it includes links to VIAF as well as other authority files.  There’s a separate Wikipedia page for each language. I like that for both the English and Japanese versions, transliterations are </a:t>
            </a:r>
            <a:r>
              <a:rPr lang="en-US" i="1" baseline="0" dirty="0" smtClean="0"/>
              <a:t>an option</a:t>
            </a:r>
            <a:r>
              <a:rPr lang="en-US" i="0" baseline="0" dirty="0" smtClean="0"/>
              <a:t> rather than a default. The Japanese one shows the pronunciation of Gao’s name in Mandarin Chinese (an approximation, as in any transliteration) as well as the pronunciation in Japanese. There are lots of other Wikipedia pages for this Nobel laureate (click) with different information provided.</a:t>
            </a:r>
          </a:p>
          <a:p>
            <a:endParaRPr lang="en-US" i="0" baseline="0" dirty="0" smtClean="0"/>
          </a:p>
          <a:p>
            <a:r>
              <a:rPr lang="en-US" i="0" baseline="0" dirty="0" smtClean="0"/>
              <a:t>This works well for the “short head” of the most widely published works and their authors. We can establish “</a:t>
            </a:r>
            <a:r>
              <a:rPr lang="en-US" i="0" baseline="0" dirty="0" err="1" smtClean="0"/>
              <a:t>sameAs</a:t>
            </a:r>
            <a:r>
              <a:rPr lang="en-US" i="0" baseline="0" dirty="0" smtClean="0"/>
              <a:t>” relationship links among WorldCat, VIAF and Wikidata as well as other datasets describing the same entities, leveraging the information in each. </a:t>
            </a:r>
          </a:p>
          <a:p>
            <a:endParaRPr lang="en-US" i="0" baseline="0" dirty="0" smtClean="0"/>
          </a:p>
          <a:p>
            <a:r>
              <a:rPr lang="en-US" i="0" baseline="0" dirty="0" smtClean="0"/>
              <a:t>WorldCat is a unique resource for representing the “long tail” of  the many works and authors not represented in other sources like Wikidata.</a:t>
            </a:r>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6</a:t>
            </a:fld>
            <a:endParaRPr lang="en-US"/>
          </a:p>
        </p:txBody>
      </p:sp>
    </p:spTree>
    <p:extLst>
      <p:ext uri="{BB962C8B-B14F-4D97-AF65-F5344CB8AC3E}">
        <p14:creationId xmlns:p14="http://schemas.microsoft.com/office/powerpoint/2010/main" val="30110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present information in the preferred language of the user, we need to know the language of the individual data elements, not just the language of the resource being described. The language of cataloging in a record can indicate the language of the free-text fields such as summaries.</a:t>
            </a:r>
          </a:p>
          <a:p>
            <a:endParaRPr lang="en-US" baseline="0" dirty="0" smtClean="0"/>
          </a:p>
          <a:p>
            <a:r>
              <a:rPr lang="en-US" baseline="0" dirty="0" smtClean="0"/>
              <a:t>Slide from Janifer </a:t>
            </a:r>
            <a:r>
              <a:rPr lang="en-US" baseline="0" dirty="0" err="1" smtClean="0"/>
              <a:t>Gatenby</a:t>
            </a:r>
            <a:r>
              <a:rPr lang="en-US" baseline="0" dirty="0" smtClean="0"/>
              <a:t>, OCLC</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7</a:t>
            </a:fld>
            <a:endParaRPr lang="en-US"/>
          </a:p>
        </p:txBody>
      </p:sp>
    </p:spTree>
    <p:extLst>
      <p:ext uri="{BB962C8B-B14F-4D97-AF65-F5344CB8AC3E}">
        <p14:creationId xmlns:p14="http://schemas.microsoft.com/office/powerpoint/2010/main" val="2925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when we transform these summary text strings into linked</a:t>
            </a:r>
            <a:r>
              <a:rPr lang="en-US" baseline="0" dirty="0" smtClean="0"/>
              <a:t> data</a:t>
            </a:r>
            <a:r>
              <a:rPr lang="en-US" dirty="0" smtClean="0"/>
              <a:t> we can provide language tags, allowing us to present information in the preferred language and script of the user.</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8</a:t>
            </a:fld>
            <a:endParaRPr lang="en-US"/>
          </a:p>
        </p:txBody>
      </p:sp>
    </p:spTree>
    <p:extLst>
      <p:ext uri="{BB962C8B-B14F-4D97-AF65-F5344CB8AC3E}">
        <p14:creationId xmlns:p14="http://schemas.microsoft.com/office/powerpoint/2010/main" val="115998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We have mocked up what a display could look like from the content</a:t>
            </a:r>
            <a:r>
              <a:rPr lang="en-US" baseline="0" dirty="0" smtClean="0"/>
              <a:t> of WorldCat records. Here, we take advantage that we have an English-tagged summary of </a:t>
            </a:r>
            <a:r>
              <a:rPr lang="en-US" i="1" dirty="0" smtClean="0"/>
              <a:t>An Iceland Fisherman</a:t>
            </a:r>
            <a:r>
              <a:rPr lang="en-US" dirty="0" smtClean="0"/>
              <a:t>, original in French,</a:t>
            </a:r>
            <a:r>
              <a:rPr lang="en-US" baseline="0" dirty="0" smtClean="0"/>
              <a:t> </a:t>
            </a:r>
            <a:r>
              <a:rPr lang="en-US" dirty="0" smtClean="0"/>
              <a:t>displayed in an English interface</a:t>
            </a:r>
            <a:r>
              <a:rPr lang="en-US" baseline="0" dirty="0" smtClean="0"/>
              <a:t> and</a:t>
            </a:r>
            <a:r>
              <a:rPr lang="en-US" dirty="0" smtClean="0"/>
              <a:t> with a table of translations and translators</a:t>
            </a:r>
            <a:r>
              <a:rPr lang="en-US" baseline="0" dirty="0" smtClean="0"/>
              <a:t> of the work</a:t>
            </a:r>
            <a:r>
              <a:rPr lang="en-US" dirty="0" smtClean="0"/>
              <a:t>.</a:t>
            </a:r>
          </a:p>
          <a:p>
            <a:pPr>
              <a:spcBef>
                <a:spcPct val="0"/>
              </a:spcBef>
            </a:pPr>
            <a:endParaRPr lang="en-US" dirty="0" smtClean="0"/>
          </a:p>
          <a:p>
            <a:pPr>
              <a:spcBef>
                <a:spcPct val="0"/>
              </a:spcBef>
            </a:pPr>
            <a:r>
              <a:rPr lang="en-US" dirty="0" smtClean="0"/>
              <a:t>Mockup designed by JD Shipengrover, OCLC Research</a:t>
            </a:r>
          </a:p>
          <a:p>
            <a:endParaRPr lang="en-US" dirty="0"/>
          </a:p>
        </p:txBody>
      </p:sp>
      <p:sp>
        <p:nvSpPr>
          <p:cNvPr id="4" name="Slide Number Placeholder 3"/>
          <p:cNvSpPr>
            <a:spLocks noGrp="1"/>
          </p:cNvSpPr>
          <p:nvPr>
            <p:ph type="sldNum" sz="quarter" idx="10"/>
          </p:nvPr>
        </p:nvSpPr>
        <p:spPr/>
        <p:txBody>
          <a:bodyPr/>
          <a:lstStyle/>
          <a:p>
            <a:fld id="{7716CA95-698B-43A8-BEDA-0058C00A7358}" type="slidenum">
              <a:rPr lang="en-US" smtClean="0"/>
              <a:t>9</a:t>
            </a:fld>
            <a:endParaRPr lang="en-US"/>
          </a:p>
        </p:txBody>
      </p:sp>
    </p:spTree>
    <p:extLst>
      <p:ext uri="{BB962C8B-B14F-4D97-AF65-F5344CB8AC3E}">
        <p14:creationId xmlns:p14="http://schemas.microsoft.com/office/powerpoint/2010/main" val="61902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l="-23692" r="-1032"/>
          <a:stretch/>
        </p:blipFill>
        <p:spPr>
          <a:xfrm>
            <a:off x="1463937" y="0"/>
            <a:ext cx="7749685" cy="1060065"/>
          </a:xfrm>
          <a:prstGeom prst="rect">
            <a:avLst/>
          </a:prstGeom>
        </p:spPr>
      </p:pic>
      <p:sp>
        <p:nvSpPr>
          <p:cNvPr id="20" name="Rectangle 19"/>
          <p:cNvSpPr/>
          <p:nvPr userDrawn="1"/>
        </p:nvSpPr>
        <p:spPr>
          <a:xfrm>
            <a:off x="-1" y="0"/>
            <a:ext cx="3581401" cy="1060067"/>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1" name="Rectangle 20"/>
          <p:cNvSpPr/>
          <p:nvPr userDrawn="1"/>
        </p:nvSpPr>
        <p:spPr>
          <a:xfrm>
            <a:off x="3581400" y="-6350"/>
            <a:ext cx="445693" cy="1066416"/>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9467" y="0"/>
            <a:ext cx="1054711" cy="1060065"/>
          </a:xfrm>
          <a:prstGeom prst="rect">
            <a:avLst/>
          </a:prstGeom>
        </p:spPr>
      </p:pic>
      <p:pic>
        <p:nvPicPr>
          <p:cNvPr id="26" name="Picture 25"/>
          <p:cNvPicPr>
            <a:picLocks noChangeAspect="1"/>
          </p:cNvPicPr>
          <p:nvPr userDrawn="1"/>
        </p:nvPicPr>
        <p:blipFill>
          <a:blip r:embed="rId5"/>
          <a:stretch>
            <a:fillRect/>
          </a:stretch>
        </p:blipFill>
        <p:spPr>
          <a:xfrm>
            <a:off x="1421219" y="218519"/>
            <a:ext cx="1367521" cy="666228"/>
          </a:xfrm>
          <a:prstGeom prst="rect">
            <a:avLst/>
          </a:prstGeom>
        </p:spPr>
      </p:pic>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692" r="-1032"/>
          <a:stretch/>
        </p:blipFill>
        <p:spPr>
          <a:xfrm>
            <a:off x="1463937" y="0"/>
            <a:ext cx="7749685" cy="1060065"/>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0"/>
            <a:ext cx="3581401" cy="1060067"/>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581400" y="-6350"/>
            <a:ext cx="445693" cy="1066416"/>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9467" y="0"/>
            <a:ext cx="1054711" cy="1060065"/>
          </a:xfrm>
          <a:prstGeom prst="rect">
            <a:avLst/>
          </a:prstGeom>
        </p:spPr>
      </p:pic>
      <p:pic>
        <p:nvPicPr>
          <p:cNvPr id="5" name="Picture 4"/>
          <p:cNvPicPr>
            <a:picLocks noChangeAspect="1"/>
          </p:cNvPicPr>
          <p:nvPr userDrawn="1"/>
        </p:nvPicPr>
        <p:blipFill>
          <a:blip r:embed="rId5"/>
          <a:stretch>
            <a:fillRect/>
          </a:stretch>
        </p:blipFill>
        <p:spPr>
          <a:xfrm>
            <a:off x="1421219" y="218519"/>
            <a:ext cx="1367521" cy="666228"/>
          </a:xfrm>
          <a:prstGeom prst="rect">
            <a:avLst/>
          </a:prstGeom>
        </p:spPr>
      </p:pic>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28600" y="4777220"/>
            <a:ext cx="1397000" cy="194830"/>
          </a:xfrm>
          <a:prstGeom prst="rect">
            <a:avLst/>
          </a:prstGeom>
        </p:spPr>
      </p:pic>
    </p:spTree>
    <p:extLst>
      <p:ext uri="{BB962C8B-B14F-4D97-AF65-F5344CB8AC3E}">
        <p14:creationId xmlns:p14="http://schemas.microsoft.com/office/powerpoint/2010/main" val="5374604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experiment.worldcat.org/entity/work/data/1215997.html" TargetMode="External"/><Relationship Id="rId7" Type="http://schemas.openxmlformats.org/officeDocument/2006/relationships/hyperlink" Target="http://viaf.org/viaf/81663420/"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viaf.org/viaf/102266649" TargetMode="External"/><Relationship Id="rId5" Type="http://schemas.openxmlformats.org/officeDocument/2006/relationships/hyperlink" Target="http://experiment.worldcat.org/entity/work/data/145209748.html" TargetMode="External"/><Relationship Id="rId4" Type="http://schemas.openxmlformats.org/officeDocument/2006/relationships/hyperlink" Target="http://viaf.org/viaf/10226664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mailto:smithyok@oclc.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6066917" cy="569387"/>
          </a:xfrm>
        </p:spPr>
        <p:txBody>
          <a:bodyPr/>
          <a:lstStyle/>
          <a:p>
            <a:r>
              <a:rPr lang="en-US" dirty="0" smtClean="0"/>
              <a:t>OCLC Asia Pacific Regional Council Conference Dec 2015</a:t>
            </a:r>
            <a:endParaRPr lang="en-US" dirty="0"/>
          </a:p>
        </p:txBody>
      </p:sp>
      <p:sp>
        <p:nvSpPr>
          <p:cNvPr id="36" name="Text Placeholder 35"/>
          <p:cNvSpPr>
            <a:spLocks noGrp="1"/>
          </p:cNvSpPr>
          <p:nvPr>
            <p:ph type="body" sz="quarter" idx="16"/>
          </p:nvPr>
        </p:nvSpPr>
        <p:spPr>
          <a:xfrm>
            <a:off x="728694" y="1899263"/>
            <a:ext cx="7754770" cy="1569411"/>
          </a:xfrm>
        </p:spPr>
        <p:txBody>
          <a:bodyPr>
            <a:noAutofit/>
          </a:bodyPr>
          <a:lstStyle/>
          <a:p>
            <a:pPr algn="ctr"/>
            <a:r>
              <a:rPr lang="en-US" sz="2800" dirty="0" smtClean="0"/>
              <a:t>Moving towards True Multilingualism:</a:t>
            </a:r>
          </a:p>
          <a:p>
            <a:pPr algn="ctr"/>
            <a:r>
              <a:rPr lang="en-US" sz="2800" dirty="0" smtClean="0"/>
              <a:t>Leveraging Global Cooperation through </a:t>
            </a:r>
          </a:p>
          <a:p>
            <a:pPr algn="ctr"/>
            <a:r>
              <a:rPr lang="en-US" sz="2800" dirty="0" smtClean="0"/>
              <a:t>WorldCat</a:t>
            </a:r>
            <a:endParaRPr lang="en-US" sz="2800" dirty="0"/>
          </a:p>
        </p:txBody>
      </p:sp>
      <p:sp>
        <p:nvSpPr>
          <p:cNvPr id="37" name="Text Placeholder 36"/>
          <p:cNvSpPr>
            <a:spLocks noGrp="1"/>
          </p:cNvSpPr>
          <p:nvPr>
            <p:ph type="body" sz="quarter" idx="17"/>
          </p:nvPr>
        </p:nvSpPr>
        <p:spPr>
          <a:xfrm>
            <a:off x="728694" y="3531443"/>
            <a:ext cx="2993961" cy="400110"/>
          </a:xfrm>
        </p:spPr>
        <p:txBody>
          <a:bodyPr/>
          <a:lstStyle/>
          <a:p>
            <a:r>
              <a:rPr lang="en-US" dirty="0" smtClean="0"/>
              <a:t>Karen Smith-Yoshimura</a:t>
            </a:r>
            <a:endParaRPr lang="en-US" dirty="0"/>
          </a:p>
        </p:txBody>
      </p:sp>
      <p:sp>
        <p:nvSpPr>
          <p:cNvPr id="38" name="Text Placeholder 37"/>
          <p:cNvSpPr>
            <a:spLocks noGrp="1"/>
          </p:cNvSpPr>
          <p:nvPr>
            <p:ph type="body" sz="quarter" idx="18"/>
          </p:nvPr>
        </p:nvSpPr>
        <p:spPr>
          <a:xfrm>
            <a:off x="728694" y="3931553"/>
            <a:ext cx="3381695" cy="307777"/>
          </a:xfrm>
        </p:spPr>
        <p:txBody>
          <a:bodyPr/>
          <a:lstStyle/>
          <a:p>
            <a:r>
              <a:rPr lang="en-US" dirty="0" smtClean="0"/>
              <a:t>OCLC Membership and Research</a:t>
            </a:r>
            <a:endParaRPr lang="en-US" dirty="0"/>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land-chinese-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10" y="0"/>
            <a:ext cx="6239426" cy="4937760"/>
          </a:xfrm>
          <a:prstGeom prst="rect">
            <a:avLst/>
          </a:prstGeom>
        </p:spPr>
      </p:pic>
      <p:sp>
        <p:nvSpPr>
          <p:cNvPr id="3" name="TextBox 2"/>
          <p:cNvSpPr txBox="1"/>
          <p:nvPr/>
        </p:nvSpPr>
        <p:spPr>
          <a:xfrm>
            <a:off x="6337300" y="1054387"/>
            <a:ext cx="1538819" cy="584775"/>
          </a:xfrm>
          <a:prstGeom prst="rect">
            <a:avLst/>
          </a:prstGeom>
          <a:noFill/>
          <a:ln>
            <a:solidFill>
              <a:srgbClr val="FF0000"/>
            </a:solidFill>
          </a:ln>
        </p:spPr>
        <p:txBody>
          <a:bodyPr wrap="none" rtlCol="0">
            <a:spAutoFit/>
          </a:bodyPr>
          <a:lstStyle/>
          <a:p>
            <a:r>
              <a:rPr lang="en-US" sz="3200" dirty="0" smtClean="0">
                <a:solidFill>
                  <a:srgbClr val="FF0000"/>
                </a:solidFill>
              </a:rPr>
              <a:t>Mockup</a:t>
            </a:r>
            <a:endParaRPr lang="en-US" sz="3200" dirty="0">
              <a:solidFill>
                <a:srgbClr val="FF0000"/>
              </a:solidFill>
            </a:endParaRPr>
          </a:p>
        </p:txBody>
      </p:sp>
    </p:spTree>
    <p:extLst>
      <p:ext uri="{BB962C8B-B14F-4D97-AF65-F5344CB8AC3E}">
        <p14:creationId xmlns:p14="http://schemas.microsoft.com/office/powerpoint/2010/main" val="329507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962" y="180211"/>
            <a:ext cx="4609419" cy="2468880"/>
          </a:xfrm>
          <a:prstGeom prst="rect">
            <a:avLst/>
          </a:prstGeom>
        </p:spPr>
      </p:pic>
      <p:pic>
        <p:nvPicPr>
          <p:cNvPr id="3" name="Picture 2"/>
          <p:cNvPicPr>
            <a:picLocks noChangeAspect="1"/>
          </p:cNvPicPr>
          <p:nvPr/>
        </p:nvPicPr>
        <p:blipFill>
          <a:blip r:embed="rId4"/>
          <a:stretch>
            <a:fillRect/>
          </a:stretch>
        </p:blipFill>
        <p:spPr>
          <a:xfrm>
            <a:off x="4886759" y="-188089"/>
            <a:ext cx="4257241" cy="6949440"/>
          </a:xfrm>
          <a:prstGeom prst="rect">
            <a:avLst/>
          </a:prstGeom>
        </p:spPr>
      </p:pic>
      <p:pic>
        <p:nvPicPr>
          <p:cNvPr id="1026" name="Picture 2" descr="C:\Users\smithyok\AppData\Local\Temp\SNAGHTML6122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681"/>
            <a:ext cx="676275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mithyok\AppData\Local\Temp\SNAGHTML6357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4120632"/>
            <a:ext cx="67341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mithyok\AppData\Local\Temp\SNAGHTML66dc5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42" y="3535862"/>
            <a:ext cx="70866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5E-6 1.11111E-6 L 2.5E-6 -0.25 " pathEditMode="relative" rAng="0" ptsTypes="AA">
                                      <p:cBhvr>
                                        <p:cTn id="10" dur="2000" fill="hold"/>
                                        <p:tgtEl>
                                          <p:spTgt spid="3"/>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mithyok\AppData\Local\Temp\SNAGHTML1671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220" y="567630"/>
            <a:ext cx="6565143"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981" y="144111"/>
            <a:ext cx="2425664" cy="1815882"/>
          </a:xfrm>
          <a:prstGeom prst="rect">
            <a:avLst/>
          </a:prstGeom>
          <a:noFill/>
        </p:spPr>
        <p:txBody>
          <a:bodyPr wrap="none" rtlCol="0">
            <a:spAutoFit/>
          </a:bodyPr>
          <a:lstStyle/>
          <a:p>
            <a:r>
              <a:rPr lang="en-US" sz="2800" dirty="0" smtClean="0">
                <a:solidFill>
                  <a:srgbClr val="1F497D"/>
                </a:solidFill>
                <a:latin typeface="+mj-lt"/>
              </a:rPr>
              <a:t>Distinguishing</a:t>
            </a:r>
          </a:p>
          <a:p>
            <a:r>
              <a:rPr lang="en-US" sz="2800" dirty="0">
                <a:solidFill>
                  <a:srgbClr val="1F497D"/>
                </a:solidFill>
                <a:latin typeface="+mj-lt"/>
              </a:rPr>
              <a:t>t</a:t>
            </a:r>
            <a:r>
              <a:rPr lang="en-US" sz="2800" dirty="0" smtClean="0">
                <a:solidFill>
                  <a:srgbClr val="1F497D"/>
                </a:solidFill>
                <a:latin typeface="+mj-lt"/>
              </a:rPr>
              <a:t>ranslations </a:t>
            </a:r>
          </a:p>
          <a:p>
            <a:r>
              <a:rPr lang="en-US" sz="2800" dirty="0">
                <a:solidFill>
                  <a:srgbClr val="1F497D"/>
                </a:solidFill>
                <a:latin typeface="+mj-lt"/>
              </a:rPr>
              <a:t>i</a:t>
            </a:r>
            <a:r>
              <a:rPr lang="en-US" sz="2800" dirty="0" smtClean="0">
                <a:solidFill>
                  <a:srgbClr val="1F497D"/>
                </a:solidFill>
                <a:latin typeface="+mj-lt"/>
              </a:rPr>
              <a:t>nto same</a:t>
            </a:r>
          </a:p>
          <a:p>
            <a:r>
              <a:rPr lang="en-US" sz="2800" dirty="0" smtClean="0">
                <a:solidFill>
                  <a:srgbClr val="1F497D"/>
                </a:solidFill>
                <a:latin typeface="+mj-lt"/>
              </a:rPr>
              <a:t>language</a:t>
            </a:r>
            <a:endParaRPr lang="en-US" sz="2800" dirty="0">
              <a:solidFill>
                <a:srgbClr val="1F497D"/>
              </a:solidFill>
              <a:latin typeface="+mj-lt"/>
            </a:endParaRPr>
          </a:p>
        </p:txBody>
      </p:sp>
    </p:spTree>
    <p:extLst>
      <p:ext uri="{BB962C8B-B14F-4D97-AF65-F5344CB8AC3E}">
        <p14:creationId xmlns:p14="http://schemas.microsoft.com/office/powerpoint/2010/main" val="28844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104"/>
            <a:ext cx="8439148" cy="686442"/>
          </a:xfrm>
        </p:spPr>
        <p:txBody>
          <a:bodyPr/>
          <a:lstStyle/>
          <a:p>
            <a:r>
              <a:rPr lang="en-US" dirty="0" smtClean="0"/>
              <a:t>Markup for the semantic web</a:t>
            </a:r>
            <a:endParaRPr lang="en-US" dirty="0"/>
          </a:p>
        </p:txBody>
      </p:sp>
      <p:sp>
        <p:nvSpPr>
          <p:cNvPr id="3" name="Rectangle 1"/>
          <p:cNvSpPr>
            <a:spLocks noChangeArrowheads="1"/>
          </p:cNvSpPr>
          <p:nvPr/>
        </p:nvSpPr>
        <p:spPr bwMode="auto">
          <a:xfrm>
            <a:off x="0" y="178846"/>
            <a:ext cx="8915400" cy="5072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Original Work (in Chinese)</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hlinkClick r:id="rId3"/>
              </a:rPr>
              <a:t>http://worldcat.org/entity/work/id/1215997</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&gt;</a:t>
            </a:r>
            <a:endParaRPr kumimoji="0" lang="en-US"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schema:CreativeWork</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schema:creator</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4"/>
              </a:rPr>
              <a:t>http://viaf.org/viaf/102266649</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Xingjian”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schema:inLanguage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schema:name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靈山</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zh</a:t>
            </a:r>
            <a:r>
              <a:rPr lang="en-US" dirty="0" err="1" smtClean="0">
                <a:solidFill>
                  <a:srgbClr val="FF0000"/>
                </a:solidFill>
                <a:latin typeface="Arial" pitchFamily="34" charset="0"/>
                <a:ea typeface="Calibri" pitchFamily="34" charset="0"/>
                <a:cs typeface="Arial" pitchFamily="34" charset="0"/>
              </a:rPr>
              <a:t>-hant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Translated Work (in English)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5"/>
              </a:rPr>
              <a:t>http://worldcat.org/entity/work/id/145209748&gt;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schema:CreativeWork</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schema:creator</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6"/>
              </a:rPr>
              <a:t>http://viaf.org/viaf/102266649</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Xingjian“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smtClean="0">
                <a:solidFill>
                  <a:srgbClr val="FF0000"/>
                </a:solidFill>
                <a:latin typeface="Arial" pitchFamily="34" charset="0"/>
                <a:ea typeface="Calibri" pitchFamily="34" charset="0"/>
                <a:cs typeface="Arial" pitchFamily="34" charset="0"/>
              </a:rPr>
              <a:t>schema: </a:t>
            </a:r>
            <a:r>
              <a:rPr kumimoji="0" lang="en-US" b="0" i="0" u="none" strike="noStrike" cap="none" normalizeH="0" baseline="0" dirty="0" smtClean="0">
                <a:ln>
                  <a:noFill/>
                </a:ln>
                <a:solidFill>
                  <a:srgbClr val="FF0000"/>
                </a:solidFill>
                <a:effectLst/>
                <a:latin typeface="Arial" pitchFamily="34" charset="0"/>
                <a:ea typeface="Calibri" pitchFamily="34" charset="0"/>
                <a:cs typeface="Arial" pitchFamily="34" charset="0"/>
              </a:rPr>
              <a:t>translator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7"/>
              </a:rPr>
              <a:t>http://viaf.org/viaf/81663420</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 # "Lee, Mabel"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schema:inLanguage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schema:name</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"Soul Mountain"@en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dirty="0" err="1" smtClean="0">
                <a:solidFill>
                  <a:srgbClr val="FF0000"/>
                </a:solidFill>
                <a:latin typeface="Arial" pitchFamily="34" charset="0"/>
                <a:ea typeface="Calibri" pitchFamily="34" charset="0"/>
                <a:cs typeface="Arial" pitchFamily="34" charset="0"/>
              </a:rPr>
              <a:t>schema</a:t>
            </a:r>
            <a:r>
              <a:rPr kumimoji="0" lang="en-US"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:translationOfWork</a:t>
            </a:r>
            <a:r>
              <a:rPr kumimoji="0" lang="en-US"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&lt;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http://worldcat.org/entity/work/id/1215997</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&gt;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96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7" y="1029747"/>
            <a:ext cx="5256450" cy="3356378"/>
          </a:xfrm>
        </p:spPr>
        <p:txBody>
          <a:bodyPr/>
          <a:lstStyle/>
          <a:p>
            <a:r>
              <a:rPr lang="en-US" dirty="0" smtClean="0"/>
              <a:t>WorldCat has more translations than any other resource.</a:t>
            </a:r>
          </a:p>
          <a:p>
            <a:r>
              <a:rPr lang="en-US" dirty="0" smtClean="0"/>
              <a:t>We can tag data elements from different languages of cataloging.</a:t>
            </a:r>
          </a:p>
          <a:p>
            <a:r>
              <a:rPr lang="en-US" dirty="0" smtClean="0"/>
              <a:t>We can ingest data from other linked data sources to present information in the preferred language and script of the user.</a:t>
            </a:r>
          </a:p>
          <a:p>
            <a:endParaRPr lang="en-US" dirty="0"/>
          </a:p>
        </p:txBody>
      </p:sp>
      <p:sp>
        <p:nvSpPr>
          <p:cNvPr id="3" name="Text Placeholder 2"/>
          <p:cNvSpPr>
            <a:spLocks noGrp="1"/>
          </p:cNvSpPr>
          <p:nvPr>
            <p:ph type="body" sz="quarter" idx="13"/>
          </p:nvPr>
        </p:nvSpPr>
        <p:spPr/>
        <p:txBody>
          <a:bodyPr/>
          <a:lstStyle/>
          <a:p>
            <a:r>
              <a:rPr lang="en-US" dirty="0" smtClean="0"/>
              <a:t>Through global cooperation…</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597237" y="1475922"/>
            <a:ext cx="3291840" cy="2210040"/>
          </a:xfrm>
          <a:prstGeom prst="rect">
            <a:avLst/>
          </a:prstGeom>
          <a:noFill/>
          <a:ln w="9525">
            <a:noFill/>
            <a:miter lim="800000"/>
            <a:headEnd/>
            <a:tailEnd/>
          </a:ln>
        </p:spPr>
      </p:pic>
    </p:spTree>
    <p:extLst>
      <p:ext uri="{BB962C8B-B14F-4D97-AF65-F5344CB8AC3E}">
        <p14:creationId xmlns:p14="http://schemas.microsoft.com/office/powerpoint/2010/main" val="37814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9" y="831455"/>
            <a:ext cx="5093702" cy="1400383"/>
          </a:xfrm>
        </p:spPr>
        <p:txBody>
          <a:bodyPr/>
          <a:lstStyle/>
          <a:p>
            <a:r>
              <a:rPr lang="en-US" dirty="0" smtClean="0"/>
              <a:t>Comments?</a:t>
            </a:r>
            <a:endParaRPr lang="en-US" dirty="0"/>
          </a:p>
        </p:txBody>
      </p:sp>
      <p:sp>
        <p:nvSpPr>
          <p:cNvPr id="3" name="Text Placeholder 2"/>
          <p:cNvSpPr>
            <a:spLocks noGrp="1"/>
          </p:cNvSpPr>
          <p:nvPr>
            <p:ph type="body" sz="quarter" idx="11"/>
          </p:nvPr>
        </p:nvSpPr>
        <p:spPr/>
        <p:txBody>
          <a:bodyPr>
            <a:normAutofit fontScale="92500" lnSpcReduction="20000"/>
          </a:bodyPr>
          <a:lstStyle/>
          <a:p>
            <a:r>
              <a:rPr lang="en-US" dirty="0" smtClean="0"/>
              <a:t>Karen Smith-Yoshimura</a:t>
            </a:r>
            <a:endParaRPr lang="en-US" dirty="0"/>
          </a:p>
        </p:txBody>
      </p:sp>
      <p:sp>
        <p:nvSpPr>
          <p:cNvPr id="4" name="Text Placeholder 3"/>
          <p:cNvSpPr>
            <a:spLocks noGrp="1"/>
          </p:cNvSpPr>
          <p:nvPr>
            <p:ph type="body" sz="quarter" idx="12"/>
          </p:nvPr>
        </p:nvSpPr>
        <p:spPr/>
        <p:txBody>
          <a:bodyPr>
            <a:normAutofit fontScale="92500" lnSpcReduction="20000"/>
          </a:bodyPr>
          <a:lstStyle/>
          <a:p>
            <a:r>
              <a:rPr lang="en-US" dirty="0" smtClean="0"/>
              <a:t>Senior Program Officer</a:t>
            </a:r>
            <a:endParaRPr lang="en-US" dirty="0"/>
          </a:p>
        </p:txBody>
      </p:sp>
      <p:sp>
        <p:nvSpPr>
          <p:cNvPr id="5" name="Text Placeholder 4"/>
          <p:cNvSpPr>
            <a:spLocks noGrp="1"/>
          </p:cNvSpPr>
          <p:nvPr>
            <p:ph type="body" sz="quarter" idx="13"/>
          </p:nvPr>
        </p:nvSpPr>
        <p:spPr/>
        <p:txBody>
          <a:bodyPr>
            <a:normAutofit fontScale="77500" lnSpcReduction="20000"/>
          </a:bodyPr>
          <a:lstStyle/>
          <a:p>
            <a:r>
              <a:rPr lang="en-US" dirty="0" smtClean="0">
                <a:hlinkClick r:id="rId2"/>
              </a:rPr>
              <a:t>smithyok@oclc.org</a:t>
            </a:r>
            <a:r>
              <a:rPr lang="en-US" dirty="0" smtClean="0"/>
              <a:t> or @</a:t>
            </a:r>
            <a:r>
              <a:rPr lang="en-US" dirty="0" err="1" smtClean="0"/>
              <a:t>KarenS_Y</a:t>
            </a:r>
            <a:endParaRPr lang="en-US" dirty="0"/>
          </a:p>
        </p:txBody>
      </p:sp>
      <p:sp>
        <p:nvSpPr>
          <p:cNvPr id="6" name="Text Placeholder 5"/>
          <p:cNvSpPr>
            <a:spLocks noGrp="1"/>
          </p:cNvSpPr>
          <p:nvPr>
            <p:ph type="body" sz="quarter" idx="14"/>
          </p:nvPr>
        </p:nvSpPr>
        <p:spPr>
          <a:xfrm>
            <a:off x="1" y="312442"/>
            <a:ext cx="5854699" cy="535531"/>
          </a:xfrm>
        </p:spPr>
        <p:txBody>
          <a:bodyPr/>
          <a:lstStyle/>
          <a:p>
            <a:r>
              <a:rPr lang="en-US" sz="1800" dirty="0" smtClean="0"/>
              <a:t>OCLC Asia Pacific Regional Council Dec 2015</a:t>
            </a:r>
            <a:endParaRPr lang="en-US" sz="1800" dirty="0"/>
          </a:p>
        </p:txBody>
      </p:sp>
    </p:spTree>
    <p:extLst>
      <p:ext uri="{BB962C8B-B14F-4D97-AF65-F5344CB8AC3E}">
        <p14:creationId xmlns:p14="http://schemas.microsoft.com/office/powerpoint/2010/main" val="28795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7" y="1029747"/>
            <a:ext cx="3747563" cy="3356378"/>
          </a:xfrm>
        </p:spPr>
        <p:txBody>
          <a:bodyPr/>
          <a:lstStyle/>
          <a:p>
            <a:pPr lvl="0" fontAlgn="base">
              <a:spcAft>
                <a:spcPct val="0"/>
              </a:spcAft>
              <a:buFont typeface="Arial" pitchFamily="34" charset="0"/>
              <a:buChar char="•"/>
              <a:defRPr/>
            </a:pPr>
            <a:r>
              <a:rPr lang="en-GB" dirty="0">
                <a:ea typeface="ＭＳ Ｐゴシック" pitchFamily="-84" charset="-128"/>
              </a:rPr>
              <a:t>Resources in nearly all languages</a:t>
            </a:r>
          </a:p>
          <a:p>
            <a:pPr lvl="0" fontAlgn="base">
              <a:spcAft>
                <a:spcPct val="0"/>
              </a:spcAft>
              <a:buFont typeface="Arial" pitchFamily="34" charset="0"/>
              <a:buChar char="•"/>
              <a:defRPr/>
            </a:pPr>
            <a:r>
              <a:rPr lang="en-GB" dirty="0">
                <a:ea typeface="ＭＳ Ｐゴシック" pitchFamily="-84" charset="-128"/>
              </a:rPr>
              <a:t>Contributed by more than 20,000 libraries worldwide</a:t>
            </a:r>
          </a:p>
          <a:p>
            <a:pPr lvl="0" fontAlgn="base">
              <a:spcAft>
                <a:spcPct val="0"/>
              </a:spcAft>
              <a:buFont typeface="Arial" pitchFamily="34" charset="0"/>
              <a:buChar char="•"/>
              <a:defRPr/>
            </a:pPr>
            <a:r>
              <a:rPr lang="en-GB" dirty="0">
                <a:ea typeface="ＭＳ Ｐゴシック" pitchFamily="-84" charset="-128"/>
              </a:rPr>
              <a:t>More than half the database is for works not in English</a:t>
            </a:r>
          </a:p>
          <a:p>
            <a:pPr marL="0" indent="0">
              <a:buNone/>
            </a:pPr>
            <a:endParaRPr lang="en-US" dirty="0"/>
          </a:p>
        </p:txBody>
      </p:sp>
      <p:sp>
        <p:nvSpPr>
          <p:cNvPr id="3" name="Text Placeholder 2"/>
          <p:cNvSpPr>
            <a:spLocks noGrp="1"/>
          </p:cNvSpPr>
          <p:nvPr>
            <p:ph type="body" sz="quarter" idx="13"/>
          </p:nvPr>
        </p:nvSpPr>
        <p:spPr/>
        <p:txBody>
          <a:bodyPr/>
          <a:lstStyle/>
          <a:p>
            <a:r>
              <a:rPr lang="en-US" dirty="0" smtClean="0">
                <a:solidFill>
                  <a:srgbClr val="1F497D"/>
                </a:solidFill>
              </a:rPr>
              <a:t>WorldCat</a:t>
            </a:r>
            <a:r>
              <a:rPr lang="en-US" dirty="0" smtClean="0"/>
              <a:t> today</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2493515233"/>
              </p:ext>
            </p:extLst>
          </p:nvPr>
        </p:nvGraphicFramePr>
        <p:xfrm>
          <a:off x="4242522" y="346035"/>
          <a:ext cx="4773008" cy="390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1267736024"/>
              </p:ext>
            </p:extLst>
          </p:nvPr>
        </p:nvGraphicFramePr>
        <p:xfrm>
          <a:off x="3932684" y="343304"/>
          <a:ext cx="5082846" cy="3902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32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652" y="21980"/>
            <a:ext cx="8439148" cy="992879"/>
          </a:xfrm>
        </p:spPr>
        <p:txBody>
          <a:bodyPr/>
          <a:lstStyle/>
          <a:p>
            <a:r>
              <a:rPr lang="en-US" sz="3200" dirty="0" smtClean="0"/>
              <a:t>Many languages in WorldCat written in non-Latin scripts </a:t>
            </a:r>
            <a:endParaRPr lang="en-US" sz="3200" i="1" dirty="0"/>
          </a:p>
        </p:txBody>
      </p:sp>
      <p:pic>
        <p:nvPicPr>
          <p:cNvPr id="3" name="Picture 2"/>
          <p:cNvPicPr>
            <a:picLocks noChangeAspect="1"/>
          </p:cNvPicPr>
          <p:nvPr/>
        </p:nvPicPr>
        <p:blipFill>
          <a:blip r:embed="rId3"/>
          <a:stretch>
            <a:fillRect/>
          </a:stretch>
        </p:blipFill>
        <p:spPr>
          <a:xfrm>
            <a:off x="340786" y="1076638"/>
            <a:ext cx="3101609" cy="3711262"/>
          </a:xfrm>
          <a:prstGeom prst="rect">
            <a:avLst/>
          </a:prstGeom>
        </p:spPr>
      </p:pic>
      <p:sp>
        <p:nvSpPr>
          <p:cNvPr id="4" name="TextBox 3"/>
          <p:cNvSpPr txBox="1"/>
          <p:nvPr/>
        </p:nvSpPr>
        <p:spPr>
          <a:xfrm>
            <a:off x="3933357" y="1282860"/>
            <a:ext cx="2514600" cy="646331"/>
          </a:xfrm>
          <a:prstGeom prst="rect">
            <a:avLst/>
          </a:prstGeom>
          <a:noFill/>
        </p:spPr>
        <p:txBody>
          <a:bodyPr wrap="square" rtlCol="0">
            <a:spAutoFit/>
          </a:bodyPr>
          <a:lstStyle/>
          <a:p>
            <a:r>
              <a:rPr lang="el-GR" sz="3600" dirty="0" smtClean="0">
                <a:solidFill>
                  <a:schemeClr val="accent5">
                    <a:lumMod val="75000"/>
                  </a:schemeClr>
                </a:solidFill>
              </a:rPr>
              <a:t>Ιλιάδα</a:t>
            </a:r>
            <a:endParaRPr lang="en-US" sz="3600" dirty="0">
              <a:solidFill>
                <a:schemeClr val="accent5">
                  <a:lumMod val="75000"/>
                </a:schemeClr>
              </a:solidFill>
            </a:endParaRPr>
          </a:p>
        </p:txBody>
      </p:sp>
      <p:sp>
        <p:nvSpPr>
          <p:cNvPr id="5" name="TextBox 4"/>
          <p:cNvSpPr txBox="1"/>
          <p:nvPr/>
        </p:nvSpPr>
        <p:spPr>
          <a:xfrm>
            <a:off x="4701764" y="1905054"/>
            <a:ext cx="2819400" cy="646331"/>
          </a:xfrm>
          <a:prstGeom prst="rect">
            <a:avLst/>
          </a:prstGeom>
          <a:noFill/>
        </p:spPr>
        <p:txBody>
          <a:bodyPr wrap="square" rtlCol="0">
            <a:spAutoFit/>
          </a:bodyPr>
          <a:lstStyle/>
          <a:p>
            <a:r>
              <a:rPr lang="ar-AE" sz="3600" i="1" dirty="0">
                <a:solidFill>
                  <a:schemeClr val="accent4"/>
                </a:solidFill>
                <a:latin typeface="Arial Unicode MS" pitchFamily="34" charset="-128"/>
                <a:ea typeface="Arial Unicode MS" pitchFamily="34" charset="-128"/>
                <a:cs typeface="Arial Unicode MS" pitchFamily="34" charset="-128"/>
              </a:rPr>
              <a:t>زقاق المدق</a:t>
            </a:r>
            <a:endParaRPr lang="en-US" sz="3600" dirty="0">
              <a:solidFill>
                <a:schemeClr val="accent4"/>
              </a:solidFill>
              <a:latin typeface="Arial Unicode MS" pitchFamily="34" charset="-128"/>
              <a:ea typeface="Arial Unicode MS" pitchFamily="34" charset="-128"/>
              <a:cs typeface="Arial Unicode MS" pitchFamily="34" charset="-128"/>
            </a:endParaRPr>
          </a:p>
        </p:txBody>
      </p:sp>
      <p:sp>
        <p:nvSpPr>
          <p:cNvPr id="6" name="TextBox 5"/>
          <p:cNvSpPr txBox="1"/>
          <p:nvPr/>
        </p:nvSpPr>
        <p:spPr>
          <a:xfrm>
            <a:off x="3858064" y="2717392"/>
            <a:ext cx="2818400" cy="584775"/>
          </a:xfrm>
          <a:prstGeom prst="rect">
            <a:avLst/>
          </a:prstGeom>
          <a:noFill/>
        </p:spPr>
        <p:txBody>
          <a:bodyPr wrap="none" rtlCol="0">
            <a:spAutoFit/>
          </a:bodyPr>
          <a:lstStyle/>
          <a:p>
            <a:r>
              <a:rPr lang="az-Cyrl-AZ" sz="3200" dirty="0">
                <a:solidFill>
                  <a:schemeClr val="accent3"/>
                </a:solidFill>
                <a:latin typeface="Arial Unicode MS" pitchFamily="34" charset="-128"/>
                <a:ea typeface="Arial Unicode MS" pitchFamily="34" charset="-128"/>
                <a:cs typeface="Arial Unicode MS" pitchFamily="34" charset="-128"/>
              </a:rPr>
              <a:t>Война и миръ</a:t>
            </a:r>
            <a:endParaRPr lang="en-US" sz="3200" dirty="0">
              <a:solidFill>
                <a:schemeClr val="accent3"/>
              </a:solidFill>
              <a:latin typeface="Arial Unicode MS" pitchFamily="34" charset="-128"/>
              <a:ea typeface="Arial Unicode MS" pitchFamily="34" charset="-128"/>
              <a:cs typeface="Arial Unicode MS" pitchFamily="34" charset="-128"/>
            </a:endParaRPr>
          </a:p>
        </p:txBody>
      </p:sp>
      <p:sp>
        <p:nvSpPr>
          <p:cNvPr id="7" name="TextBox 6"/>
          <p:cNvSpPr txBox="1"/>
          <p:nvPr/>
        </p:nvSpPr>
        <p:spPr>
          <a:xfrm>
            <a:off x="4172279" y="3363945"/>
            <a:ext cx="2885726" cy="584775"/>
          </a:xfrm>
          <a:prstGeom prst="rect">
            <a:avLst/>
          </a:prstGeom>
          <a:noFill/>
          <a:ln w="0">
            <a:noFill/>
          </a:ln>
        </p:spPr>
        <p:txBody>
          <a:bodyPr wrap="none" rtlCol="0">
            <a:spAutoFit/>
          </a:bodyPr>
          <a:lstStyle/>
          <a:p>
            <a:r>
              <a:rPr lang="he-IL" sz="3200" b="1" dirty="0">
                <a:solidFill>
                  <a:srgbClr val="0070C0"/>
                </a:solidFill>
                <a:latin typeface="Arial Unicode MS" pitchFamily="34" charset="-128"/>
                <a:ea typeface="Arial Unicode MS" pitchFamily="34" charset="-128"/>
                <a:cs typeface="Arial Unicode MS" pitchFamily="34" charset="-128"/>
              </a:rPr>
              <a:t>דער בעל-תשובה</a:t>
            </a:r>
            <a:endParaRPr lang="en-US" sz="3200" dirty="0">
              <a:solidFill>
                <a:srgbClr val="0070C0"/>
              </a:solidFill>
              <a:latin typeface="Arial Unicode MS" pitchFamily="34" charset="-128"/>
              <a:ea typeface="Arial Unicode MS" pitchFamily="34" charset="-128"/>
              <a:cs typeface="Arial Unicode MS" pitchFamily="34" charset="-128"/>
            </a:endParaRPr>
          </a:p>
        </p:txBody>
      </p:sp>
      <p:sp>
        <p:nvSpPr>
          <p:cNvPr id="8" name="TextBox 7"/>
          <p:cNvSpPr txBox="1"/>
          <p:nvPr/>
        </p:nvSpPr>
        <p:spPr>
          <a:xfrm>
            <a:off x="3858064" y="4013331"/>
            <a:ext cx="1569660" cy="646331"/>
          </a:xfrm>
          <a:prstGeom prst="rect">
            <a:avLst/>
          </a:prstGeom>
          <a:noFill/>
        </p:spPr>
        <p:txBody>
          <a:bodyPr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紅樓夢</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9" name="TextBox 8"/>
          <p:cNvSpPr txBox="1"/>
          <p:nvPr/>
        </p:nvSpPr>
        <p:spPr>
          <a:xfrm>
            <a:off x="7278586" y="1180866"/>
            <a:ext cx="906274" cy="2978764"/>
          </a:xfrm>
          <a:prstGeom prst="rect">
            <a:avLst/>
          </a:prstGeom>
          <a:noFill/>
        </p:spPr>
        <p:txBody>
          <a:bodyPr vert="wordArtVert" wrap="none" rtlCol="0">
            <a:spAutoFit/>
          </a:bodyPr>
          <a:lstStyle/>
          <a:p>
            <a:r>
              <a:rPr lang="ja-JP" altLang="en-US" sz="3600" dirty="0">
                <a:solidFill>
                  <a:srgbClr val="FF0000"/>
                </a:solidFill>
                <a:latin typeface="Arial Unicode MS" pitchFamily="34" charset="-128"/>
                <a:ea typeface="Arial Unicode MS" pitchFamily="34" charset="-128"/>
                <a:cs typeface="Arial Unicode MS" pitchFamily="34" charset="-128"/>
              </a:rPr>
              <a:t>源氏物語</a:t>
            </a:r>
            <a:endParaRPr lang="en-US" sz="3600" dirty="0">
              <a:solidFill>
                <a:srgbClr val="FF0000"/>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5337493" y="857700"/>
            <a:ext cx="2031325" cy="646331"/>
          </a:xfrm>
          <a:prstGeom prst="rect">
            <a:avLst/>
          </a:prstGeom>
          <a:noFill/>
        </p:spPr>
        <p:txBody>
          <a:bodyPr wrap="none" rtlCol="0">
            <a:spAutoFit/>
          </a:bodyPr>
          <a:lstStyle/>
          <a:p>
            <a:r>
              <a:rPr lang="ko-KR" altLang="en-US" sz="3600" b="1"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홍길동전</a:t>
            </a:r>
            <a:endParaRPr lang="en-US" sz="360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5743166" y="4046376"/>
            <a:ext cx="2441694" cy="646331"/>
          </a:xfrm>
          <a:prstGeom prst="rect">
            <a:avLst/>
          </a:prstGeom>
          <a:noFill/>
        </p:spPr>
        <p:txBody>
          <a:bodyPr wrap="none" rtlCol="0">
            <a:spAutoFit/>
          </a:bodyPr>
          <a:lstStyle/>
          <a:p>
            <a:r>
              <a:rPr lang="th-TH" sz="3600" b="1"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rPr>
              <a:t>พระอภัยมณี</a:t>
            </a:r>
            <a:endParaRPr lang="en-US" sz="3600" dirty="0">
              <a:solidFill>
                <a:srgbClr val="1F497D"/>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436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093" y="954741"/>
            <a:ext cx="7718780" cy="2123658"/>
          </a:xfrm>
          <a:prstGeom prst="rect">
            <a:avLst/>
          </a:prstGeom>
          <a:noFill/>
        </p:spPr>
        <p:txBody>
          <a:bodyPr wrap="none" rtlCol="0">
            <a:spAutoFit/>
          </a:bodyPr>
          <a:lstStyle/>
          <a:p>
            <a:pPr algn="ctr"/>
            <a:r>
              <a:rPr lang="en-US" sz="4400" dirty="0" smtClean="0">
                <a:solidFill>
                  <a:srgbClr val="1F497D"/>
                </a:solidFill>
                <a:latin typeface="+mj-lt"/>
              </a:rPr>
              <a:t>Present information in the </a:t>
            </a:r>
          </a:p>
          <a:p>
            <a:pPr algn="ctr"/>
            <a:r>
              <a:rPr lang="en-US" sz="4400" dirty="0" smtClean="0">
                <a:solidFill>
                  <a:srgbClr val="1F497D"/>
                </a:solidFill>
                <a:latin typeface="+mj-lt"/>
              </a:rPr>
              <a:t>preferred language and script </a:t>
            </a:r>
          </a:p>
          <a:p>
            <a:pPr algn="ctr"/>
            <a:r>
              <a:rPr lang="en-US" sz="4400" dirty="0" smtClean="0">
                <a:solidFill>
                  <a:srgbClr val="1F497D"/>
                </a:solidFill>
                <a:latin typeface="+mj-lt"/>
              </a:rPr>
              <a:t>of the user</a:t>
            </a:r>
            <a:endParaRPr lang="en-US" sz="4400" dirty="0">
              <a:solidFill>
                <a:srgbClr val="1F497D"/>
              </a:solidFill>
            </a:endParaRPr>
          </a:p>
        </p:txBody>
      </p:sp>
    </p:spTree>
    <p:extLst>
      <p:ext uri="{BB962C8B-B14F-4D97-AF65-F5344CB8AC3E}">
        <p14:creationId xmlns:p14="http://schemas.microsoft.com/office/powerpoint/2010/main" val="235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399" y="13366"/>
            <a:ext cx="8439148" cy="686442"/>
          </a:xfrm>
        </p:spPr>
        <p:txBody>
          <a:bodyPr/>
          <a:lstStyle/>
          <a:p>
            <a:r>
              <a:rPr lang="en-US" dirty="0" smtClean="0"/>
              <a:t>Linke</a:t>
            </a:r>
            <a:r>
              <a:rPr lang="en-US" dirty="0" smtClean="0">
                <a:solidFill>
                  <a:srgbClr val="1F497D"/>
                </a:solidFill>
              </a:rPr>
              <a:t>d</a:t>
            </a:r>
            <a:r>
              <a:rPr lang="en-US" dirty="0" smtClean="0"/>
              <a:t> data opportunity</a:t>
            </a:r>
            <a:endParaRPr lang="en-US" dirty="0"/>
          </a:p>
        </p:txBody>
      </p:sp>
      <p:pic>
        <p:nvPicPr>
          <p:cNvPr id="3" name="Picture 2"/>
          <p:cNvPicPr>
            <a:picLocks noChangeAspect="1"/>
          </p:cNvPicPr>
          <p:nvPr/>
        </p:nvPicPr>
        <p:blipFill>
          <a:blip r:embed="rId3"/>
          <a:stretch>
            <a:fillRect/>
          </a:stretch>
        </p:blipFill>
        <p:spPr>
          <a:xfrm>
            <a:off x="152399" y="1164771"/>
            <a:ext cx="1259337" cy="1188720"/>
          </a:xfrm>
          <a:prstGeom prst="rect">
            <a:avLst/>
          </a:prstGeom>
        </p:spPr>
      </p:pic>
      <p:pic>
        <p:nvPicPr>
          <p:cNvPr id="4" name="Picture 3"/>
          <p:cNvPicPr>
            <a:picLocks noChangeAspect="1"/>
          </p:cNvPicPr>
          <p:nvPr/>
        </p:nvPicPr>
        <p:blipFill>
          <a:blip r:embed="rId4"/>
          <a:stretch>
            <a:fillRect/>
          </a:stretch>
        </p:blipFill>
        <p:spPr>
          <a:xfrm>
            <a:off x="1607796" y="677364"/>
            <a:ext cx="1703069" cy="4297680"/>
          </a:xfrm>
          <a:prstGeom prst="rect">
            <a:avLst/>
          </a:prstGeom>
        </p:spPr>
      </p:pic>
      <p:pic>
        <p:nvPicPr>
          <p:cNvPr id="5" name="Picture 4"/>
          <p:cNvPicPr>
            <a:picLocks noChangeAspect="1"/>
          </p:cNvPicPr>
          <p:nvPr/>
        </p:nvPicPr>
        <p:blipFill>
          <a:blip r:embed="rId5"/>
          <a:stretch>
            <a:fillRect/>
          </a:stretch>
        </p:blipFill>
        <p:spPr>
          <a:xfrm>
            <a:off x="5995509" y="13366"/>
            <a:ext cx="1988992" cy="754445"/>
          </a:xfrm>
          <a:prstGeom prst="rect">
            <a:avLst/>
          </a:prstGeom>
        </p:spPr>
      </p:pic>
      <p:pic>
        <p:nvPicPr>
          <p:cNvPr id="6" name="Picture 5"/>
          <p:cNvPicPr>
            <a:picLocks noChangeAspect="1"/>
          </p:cNvPicPr>
          <p:nvPr/>
        </p:nvPicPr>
        <p:blipFill>
          <a:blip r:embed="rId6"/>
          <a:stretch>
            <a:fillRect/>
          </a:stretch>
        </p:blipFill>
        <p:spPr>
          <a:xfrm>
            <a:off x="4480156" y="720810"/>
            <a:ext cx="4663844" cy="2598645"/>
          </a:xfrm>
          <a:prstGeom prst="rect">
            <a:avLst/>
          </a:prstGeom>
        </p:spPr>
      </p:pic>
      <p:sp>
        <p:nvSpPr>
          <p:cNvPr id="7" name="TextBox 6"/>
          <p:cNvSpPr txBox="1"/>
          <p:nvPr/>
        </p:nvSpPr>
        <p:spPr>
          <a:xfrm>
            <a:off x="3934688" y="3213364"/>
            <a:ext cx="4121641" cy="646331"/>
          </a:xfrm>
          <a:prstGeom prst="rect">
            <a:avLst/>
          </a:prstGeom>
          <a:noFill/>
          <a:ln>
            <a:solidFill>
              <a:srgbClr val="2178B5"/>
            </a:solidFill>
          </a:ln>
        </p:spPr>
        <p:txBody>
          <a:bodyPr wrap="none" rtlCol="0">
            <a:spAutoFit/>
          </a:bodyPr>
          <a:lstStyle/>
          <a:p>
            <a:r>
              <a:rPr lang="en-US" dirty="0" smtClean="0">
                <a:solidFill>
                  <a:schemeClr val="tx2"/>
                </a:solidFill>
              </a:rPr>
              <a:t>Ingest original script (Gujarati here) for</a:t>
            </a:r>
          </a:p>
          <a:p>
            <a:r>
              <a:rPr lang="en-US" dirty="0">
                <a:solidFill>
                  <a:schemeClr val="tx2"/>
                </a:solidFill>
              </a:rPr>
              <a:t>r</a:t>
            </a:r>
            <a:r>
              <a:rPr lang="en-US" dirty="0" smtClean="0">
                <a:solidFill>
                  <a:schemeClr val="tx2"/>
                </a:solidFill>
              </a:rPr>
              <a:t>eaders who can read the original</a:t>
            </a:r>
            <a:endParaRPr lang="en-US" dirty="0">
              <a:solidFill>
                <a:schemeClr val="tx2"/>
              </a:solidFill>
            </a:endParaRPr>
          </a:p>
        </p:txBody>
      </p:sp>
      <p:sp>
        <p:nvSpPr>
          <p:cNvPr id="8" name="Left Arrow 7"/>
          <p:cNvSpPr/>
          <p:nvPr/>
        </p:nvSpPr>
        <p:spPr>
          <a:xfrm>
            <a:off x="3407587" y="3173405"/>
            <a:ext cx="362260" cy="292100"/>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310865" y="3997308"/>
            <a:ext cx="5666936" cy="584775"/>
          </a:xfrm>
          <a:prstGeom prst="rect">
            <a:avLst/>
          </a:prstGeom>
          <a:noFill/>
        </p:spPr>
        <p:txBody>
          <a:bodyPr wrap="none" rtlCol="0">
            <a:spAutoFit/>
          </a:bodyPr>
          <a:lstStyle/>
          <a:p>
            <a:r>
              <a:rPr lang="gu-IN" sz="3200" i="1" dirty="0">
                <a:solidFill>
                  <a:schemeClr val="accent3">
                    <a:lumMod val="75000"/>
                  </a:schemeClr>
                </a:solidFill>
              </a:rPr>
              <a:t>સત્યના પ્રયોગો અથવા આત્મકથા</a:t>
            </a:r>
            <a:endParaRPr lang="en-US" sz="3200" dirty="0">
              <a:solidFill>
                <a:schemeClr val="accent3">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690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2186" y="114704"/>
            <a:ext cx="4917014" cy="686442"/>
          </a:xfrm>
        </p:spPr>
        <p:txBody>
          <a:bodyPr/>
          <a:lstStyle/>
          <a:p>
            <a:r>
              <a:rPr lang="en-US" dirty="0" smtClean="0"/>
              <a:t>Cues from Wikidata</a:t>
            </a:r>
            <a:endParaRPr lang="en-US" dirty="0"/>
          </a:p>
        </p:txBody>
      </p:sp>
      <p:pic>
        <p:nvPicPr>
          <p:cNvPr id="3" name="Picture 2"/>
          <p:cNvPicPr>
            <a:picLocks noChangeAspect="1"/>
          </p:cNvPicPr>
          <p:nvPr/>
        </p:nvPicPr>
        <p:blipFill>
          <a:blip r:embed="rId3"/>
          <a:stretch>
            <a:fillRect/>
          </a:stretch>
        </p:blipFill>
        <p:spPr>
          <a:xfrm>
            <a:off x="5029200" y="279804"/>
            <a:ext cx="1591730" cy="4297680"/>
          </a:xfrm>
          <a:prstGeom prst="rect">
            <a:avLst/>
          </a:prstGeom>
        </p:spPr>
      </p:pic>
      <p:pic>
        <p:nvPicPr>
          <p:cNvPr id="4" name="Picture 3"/>
          <p:cNvPicPr>
            <a:picLocks noChangeAspect="1"/>
          </p:cNvPicPr>
          <p:nvPr/>
        </p:nvPicPr>
        <p:blipFill>
          <a:blip r:embed="rId4"/>
          <a:stretch>
            <a:fillRect/>
          </a:stretch>
        </p:blipFill>
        <p:spPr>
          <a:xfrm>
            <a:off x="112186" y="803825"/>
            <a:ext cx="2019475" cy="3764606"/>
          </a:xfrm>
          <a:prstGeom prst="rect">
            <a:avLst/>
          </a:prstGeom>
        </p:spPr>
      </p:pic>
      <p:pic>
        <p:nvPicPr>
          <p:cNvPr id="5" name="Picture 4"/>
          <p:cNvPicPr>
            <a:picLocks noChangeAspect="1"/>
          </p:cNvPicPr>
          <p:nvPr/>
        </p:nvPicPr>
        <p:blipFill>
          <a:blip r:embed="rId5"/>
          <a:stretch>
            <a:fillRect/>
          </a:stretch>
        </p:blipFill>
        <p:spPr>
          <a:xfrm>
            <a:off x="6908975" y="279804"/>
            <a:ext cx="1849810" cy="4297680"/>
          </a:xfrm>
          <a:prstGeom prst="rect">
            <a:avLst/>
          </a:prstGeom>
        </p:spPr>
      </p:pic>
      <p:pic>
        <p:nvPicPr>
          <p:cNvPr id="6" name="Picture 5"/>
          <p:cNvPicPr>
            <a:picLocks noChangeAspect="1"/>
          </p:cNvPicPr>
          <p:nvPr/>
        </p:nvPicPr>
        <p:blipFill>
          <a:blip r:embed="rId6"/>
          <a:stretch>
            <a:fillRect/>
          </a:stretch>
        </p:blipFill>
        <p:spPr>
          <a:xfrm>
            <a:off x="2387141" y="796850"/>
            <a:ext cx="1577477" cy="2850127"/>
          </a:xfrm>
          <a:prstGeom prst="rect">
            <a:avLst/>
          </a:prstGeom>
        </p:spPr>
      </p:pic>
      <p:pic>
        <p:nvPicPr>
          <p:cNvPr id="8" name="Picture 7"/>
          <p:cNvPicPr>
            <a:picLocks noChangeAspect="1"/>
          </p:cNvPicPr>
          <p:nvPr/>
        </p:nvPicPr>
        <p:blipFill>
          <a:blip r:embed="rId7"/>
          <a:stretch>
            <a:fillRect/>
          </a:stretch>
        </p:blipFill>
        <p:spPr>
          <a:xfrm>
            <a:off x="2570693" y="2740905"/>
            <a:ext cx="2209992" cy="1836579"/>
          </a:xfrm>
          <a:prstGeom prst="rect">
            <a:avLst/>
          </a:prstGeom>
        </p:spPr>
      </p:pic>
    </p:spTree>
    <p:extLst>
      <p:ext uri="{BB962C8B-B14F-4D97-AF65-F5344CB8AC3E}">
        <p14:creationId xmlns:p14="http://schemas.microsoft.com/office/powerpoint/2010/main" val="42705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0" y="3031612"/>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104412"/>
            <a:ext cx="5085160" cy="3050381"/>
          </a:xfrm>
          <a:prstGeom prst="rect">
            <a:avLst/>
          </a:prstGeom>
          <a:noFill/>
          <a:ln w="9525">
            <a:noFill/>
            <a:miter lim="800000"/>
            <a:headEnd/>
            <a:tailEnd/>
          </a:ln>
        </p:spPr>
      </p:pic>
      <p:sp>
        <p:nvSpPr>
          <p:cNvPr id="5" name="Rectangle 4"/>
          <p:cNvSpPr/>
          <p:nvPr/>
        </p:nvSpPr>
        <p:spPr>
          <a:xfrm>
            <a:off x="3567538" y="3141843"/>
            <a:ext cx="236084" cy="232172"/>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2" name="TextBox 1"/>
          <p:cNvSpPr txBox="1"/>
          <p:nvPr/>
        </p:nvSpPr>
        <p:spPr>
          <a:xfrm>
            <a:off x="5134569" y="914399"/>
            <a:ext cx="4009431" cy="1077218"/>
          </a:xfrm>
          <a:prstGeom prst="rect">
            <a:avLst/>
          </a:prstGeom>
          <a:noFill/>
        </p:spPr>
        <p:txBody>
          <a:bodyPr wrap="none" rtlCol="0">
            <a:spAutoFit/>
          </a:bodyPr>
          <a:lstStyle/>
          <a:p>
            <a:r>
              <a:rPr lang="en-US" sz="3200" dirty="0" smtClean="0">
                <a:solidFill>
                  <a:srgbClr val="1F497D"/>
                </a:solidFill>
                <a:latin typeface="+mj-lt"/>
              </a:rPr>
              <a:t>Leveraging language</a:t>
            </a:r>
          </a:p>
          <a:p>
            <a:r>
              <a:rPr lang="en-US" sz="3200" dirty="0">
                <a:solidFill>
                  <a:srgbClr val="1F497D"/>
                </a:solidFill>
                <a:latin typeface="+mj-lt"/>
              </a:rPr>
              <a:t>o</a:t>
            </a:r>
            <a:r>
              <a:rPr lang="en-US" sz="3200" dirty="0" smtClean="0">
                <a:solidFill>
                  <a:srgbClr val="1F497D"/>
                </a:solidFill>
                <a:latin typeface="+mj-lt"/>
              </a:rPr>
              <a:t>f cataloging</a:t>
            </a:r>
            <a:endParaRPr lang="en-US" sz="3200" dirty="0">
              <a:solidFill>
                <a:srgbClr val="1F497D"/>
              </a:solidFill>
              <a:latin typeface="+mj-lt"/>
            </a:endParaRPr>
          </a:p>
        </p:txBody>
      </p:sp>
    </p:spTree>
    <p:extLst>
      <p:ext uri="{BB962C8B-B14F-4D97-AF65-F5344CB8AC3E}">
        <p14:creationId xmlns:p14="http://schemas.microsoft.com/office/powerpoint/2010/main" val="411139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2702380" y="2978798"/>
            <a:ext cx="5135165" cy="2736056"/>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26650"/>
            <a:ext cx="5085160" cy="3050381"/>
          </a:xfrm>
          <a:prstGeom prst="rect">
            <a:avLst/>
          </a:prstGeom>
          <a:noFill/>
          <a:ln w="9525">
            <a:noFill/>
            <a:miter lim="800000"/>
            <a:headEnd/>
            <a:tailEnd/>
          </a:ln>
        </p:spPr>
      </p:pic>
      <p:pic>
        <p:nvPicPr>
          <p:cNvPr id="1028" name="Picture 4" descr="C:\Users\smithyok\AppData\Local\Temp\SNAGHTML4a0f0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432" y="2577703"/>
            <a:ext cx="6136481" cy="464345"/>
          </a:xfrm>
          <a:prstGeom prst="rect">
            <a:avLst/>
          </a:prstGeom>
          <a:noFill/>
          <a:ln w="28575">
            <a:solidFill>
              <a:srgbClr val="FF0000"/>
            </a:solid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45829" y="2809876"/>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7" name="Down Arrow 6"/>
          <p:cNvSpPr/>
          <p:nvPr/>
        </p:nvSpPr>
        <p:spPr>
          <a:xfrm>
            <a:off x="7465899" y="2151739"/>
            <a:ext cx="236084" cy="626438"/>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6"/>
          <a:stretch>
            <a:fillRect/>
          </a:stretch>
        </p:blipFill>
        <p:spPr>
          <a:xfrm>
            <a:off x="1646326" y="3279925"/>
            <a:ext cx="6261896" cy="1154302"/>
          </a:xfrm>
          <a:prstGeom prst="rect">
            <a:avLst/>
          </a:prstGeom>
          <a:ln w="28575">
            <a:solidFill>
              <a:srgbClr val="FF0000"/>
            </a:solidFill>
          </a:ln>
          <a:effectLst>
            <a:glow rad="228600">
              <a:schemeClr val="accent3">
                <a:satMod val="175000"/>
                <a:alpha val="40000"/>
              </a:schemeClr>
            </a:glow>
          </a:effectLst>
        </p:spPr>
      </p:pic>
      <p:sp>
        <p:nvSpPr>
          <p:cNvPr id="11" name="Rectangle 10"/>
          <p:cNvSpPr/>
          <p:nvPr/>
        </p:nvSpPr>
        <p:spPr>
          <a:xfrm>
            <a:off x="5552905" y="4195497"/>
            <a:ext cx="236084" cy="2321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w="38100">
                <a:solidFill>
                  <a:schemeClr val="tx1"/>
                </a:solidFill>
              </a:ln>
              <a:noFill/>
              <a:effectLst>
                <a:glow rad="139700">
                  <a:schemeClr val="accent5">
                    <a:satMod val="175000"/>
                    <a:alpha val="40000"/>
                  </a:schemeClr>
                </a:glow>
              </a:effectLst>
            </a:endParaRPr>
          </a:p>
        </p:txBody>
      </p:sp>
      <p:sp>
        <p:nvSpPr>
          <p:cNvPr id="12" name="Rectangle 11"/>
          <p:cNvSpPr/>
          <p:nvPr/>
        </p:nvSpPr>
        <p:spPr>
          <a:xfrm>
            <a:off x="1183958" y="2185523"/>
            <a:ext cx="4763931" cy="364661"/>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a:spLocks noChangeAspect="1"/>
          </p:cNvSpPr>
          <p:nvPr/>
        </p:nvSpPr>
        <p:spPr>
          <a:xfrm>
            <a:off x="1116183" y="83519"/>
            <a:ext cx="4899481" cy="1660839"/>
          </a:xfrm>
          <a:prstGeom prst="rect">
            <a:avLst/>
          </a:prstGeom>
          <a:solidFill>
            <a:srgbClr val="E8E8E8">
              <a:alpha val="80000"/>
            </a:srgbClr>
          </a:solidFill>
          <a:ln>
            <a:noFill/>
          </a:ln>
          <a:effectLst>
            <a:reflection stA="0" endPos="65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Left Arrow 15"/>
          <p:cNvSpPr/>
          <p:nvPr/>
        </p:nvSpPr>
        <p:spPr>
          <a:xfrm>
            <a:off x="6015663" y="4209738"/>
            <a:ext cx="955221" cy="224489"/>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extBox 1"/>
          <p:cNvSpPr txBox="1"/>
          <p:nvPr/>
        </p:nvSpPr>
        <p:spPr>
          <a:xfrm>
            <a:off x="7969808" y="2449598"/>
            <a:ext cx="851515" cy="584775"/>
          </a:xfrm>
          <a:prstGeom prst="rect">
            <a:avLst/>
          </a:prstGeom>
          <a:noFill/>
        </p:spPr>
        <p:txBody>
          <a:bodyPr wrap="none" rtlCol="0">
            <a:spAutoFit/>
          </a:bodyPr>
          <a:lstStyle/>
          <a:p>
            <a:r>
              <a:rPr lang="en-US" sz="3200" dirty="0" smtClean="0">
                <a:solidFill>
                  <a:srgbClr val="1F497D"/>
                </a:solidFill>
              </a:rPr>
              <a:t>@</a:t>
            </a:r>
            <a:r>
              <a:rPr lang="en-US" sz="3200" dirty="0" err="1" smtClean="0">
                <a:solidFill>
                  <a:srgbClr val="1F497D"/>
                </a:solidFill>
              </a:rPr>
              <a:t>fr</a:t>
            </a:r>
            <a:endParaRPr lang="en-US" sz="3200" dirty="0">
              <a:solidFill>
                <a:srgbClr val="1F497D"/>
              </a:solidFill>
            </a:endParaRPr>
          </a:p>
        </p:txBody>
      </p:sp>
      <p:sp>
        <p:nvSpPr>
          <p:cNvPr id="14" name="TextBox 13"/>
          <p:cNvSpPr txBox="1"/>
          <p:nvPr/>
        </p:nvSpPr>
        <p:spPr>
          <a:xfrm>
            <a:off x="7959013" y="3595466"/>
            <a:ext cx="1056700" cy="584775"/>
          </a:xfrm>
          <a:prstGeom prst="rect">
            <a:avLst/>
          </a:prstGeom>
          <a:noFill/>
        </p:spPr>
        <p:txBody>
          <a:bodyPr wrap="none" rtlCol="0">
            <a:spAutoFit/>
          </a:bodyPr>
          <a:lstStyle/>
          <a:p>
            <a:r>
              <a:rPr lang="en-US" sz="3200" dirty="0" smtClean="0">
                <a:solidFill>
                  <a:srgbClr val="1F497D"/>
                </a:solidFill>
              </a:rPr>
              <a:t>@</a:t>
            </a:r>
            <a:r>
              <a:rPr lang="en-US" sz="3200" dirty="0" err="1" smtClean="0">
                <a:solidFill>
                  <a:srgbClr val="1F497D"/>
                </a:solidFill>
              </a:rPr>
              <a:t>en</a:t>
            </a:r>
            <a:endParaRPr lang="en-US" sz="3200" dirty="0">
              <a:solidFill>
                <a:srgbClr val="1F497D"/>
              </a:solidFill>
            </a:endParaRPr>
          </a:p>
        </p:txBody>
      </p:sp>
    </p:spTree>
    <p:extLst>
      <p:ext uri="{BB962C8B-B14F-4D97-AF65-F5344CB8AC3E}">
        <p14:creationId xmlns:p14="http://schemas.microsoft.com/office/powerpoint/2010/main" val="250891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land-eng-fu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843" y="108857"/>
            <a:ext cx="4688823" cy="4937760"/>
          </a:xfrm>
          <a:prstGeom prst="rect">
            <a:avLst/>
          </a:prstGeom>
        </p:spPr>
      </p:pic>
      <p:sp>
        <p:nvSpPr>
          <p:cNvPr id="3" name="TextBox 2"/>
          <p:cNvSpPr txBox="1"/>
          <p:nvPr/>
        </p:nvSpPr>
        <p:spPr>
          <a:xfrm>
            <a:off x="6878666" y="881743"/>
            <a:ext cx="1538819" cy="584775"/>
          </a:xfrm>
          <a:prstGeom prst="rect">
            <a:avLst/>
          </a:prstGeom>
          <a:noFill/>
          <a:ln>
            <a:solidFill>
              <a:srgbClr val="FF0000"/>
            </a:solidFill>
          </a:ln>
        </p:spPr>
        <p:txBody>
          <a:bodyPr wrap="none" rtlCol="0">
            <a:spAutoFit/>
          </a:bodyPr>
          <a:lstStyle/>
          <a:p>
            <a:r>
              <a:rPr lang="en-US" sz="3200" dirty="0" smtClean="0">
                <a:solidFill>
                  <a:srgbClr val="FF0000"/>
                </a:solidFill>
              </a:rPr>
              <a:t>Mockup</a:t>
            </a:r>
            <a:endParaRPr lang="en-US" sz="3200" dirty="0">
              <a:solidFill>
                <a:srgbClr val="FF0000"/>
              </a:solidFill>
            </a:endParaRPr>
          </a:p>
        </p:txBody>
      </p:sp>
    </p:spTree>
    <p:extLst>
      <p:ext uri="{BB962C8B-B14F-4D97-AF65-F5344CB8AC3E}">
        <p14:creationId xmlns:p14="http://schemas.microsoft.com/office/powerpoint/2010/main" val="350438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10311</TotalTime>
  <Words>1224</Words>
  <Application>Microsoft Office PowerPoint</Application>
  <PresentationFormat>On-screen Show (16:9)</PresentationFormat>
  <Paragraphs>120</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 Unicode MS</vt:lpstr>
      <vt:lpstr>ＭＳ Ｐゴシック</vt:lpstr>
      <vt:lpstr>Arial</vt:lpstr>
      <vt:lpstr>Calibri</vt:lpstr>
      <vt:lpstr>Shruti</vt:lpstr>
      <vt:lpstr>Wingdings</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Moving towards True Multilingualism:Leveraging Global Cooperation through WorldCat</dc:title>
  <dc:creator> Karen Smith-Yoshimura</dc:creator>
  <cp:keywords>data mining, OCLC research, karen smith-yoshimura, worldcat, linked data, multilingual </cp:keywords>
  <dc:description>Presented at the OCLC Asia Pacific Regional Council Conference, 3 December 2015. 
With the goal of providing information to users in their preferred language and script, OCLC Research is data mining the rich multilingual content in WorldCat. This presentation gives an overview of the “Multilingual Bibliographic Structure” project and some thoughts on what could be done in the future.</dc:description>
  <cp:lastModifiedBy>McNicol,Jeanette</cp:lastModifiedBy>
  <cp:revision>189</cp:revision>
  <cp:lastPrinted>2015-10-09T20:32:39Z</cp:lastPrinted>
  <dcterms:created xsi:type="dcterms:W3CDTF">2015-04-17T19:58:50Z</dcterms:created>
  <dcterms:modified xsi:type="dcterms:W3CDTF">2016-01-13T03:35:41Z</dcterms:modified>
</cp:coreProperties>
</file>