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5" r:id="rId2"/>
    <p:sldId id="357" r:id="rId3"/>
    <p:sldId id="360" r:id="rId4"/>
    <p:sldId id="341" r:id="rId5"/>
    <p:sldId id="353" r:id="rId6"/>
    <p:sldId id="330" r:id="rId7"/>
    <p:sldId id="331" r:id="rId8"/>
    <p:sldId id="332" r:id="rId9"/>
    <p:sldId id="333" r:id="rId10"/>
    <p:sldId id="335" r:id="rId11"/>
    <p:sldId id="355" r:id="rId12"/>
    <p:sldId id="356" r:id="rId13"/>
    <p:sldId id="342" r:id="rId14"/>
    <p:sldId id="340" r:id="rId15"/>
    <p:sldId id="343" r:id="rId16"/>
    <p:sldId id="344" r:id="rId17"/>
    <p:sldId id="346" r:id="rId18"/>
    <p:sldId id="359" r:id="rId19"/>
    <p:sldId id="358" r:id="rId20"/>
    <p:sldId id="327" r:id="rId21"/>
    <p:sldId id="328" r:id="rId22"/>
    <p:sldId id="329" r:id="rId23"/>
    <p:sldId id="264" r:id="rId2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CE4892-1EB9-4B4F-9257-CBE84AD16A10}">
          <p14:sldIdLst>
            <p14:sldId id="265"/>
            <p14:sldId id="357"/>
            <p14:sldId id="360"/>
            <p14:sldId id="341"/>
            <p14:sldId id="353"/>
            <p14:sldId id="330"/>
            <p14:sldId id="331"/>
            <p14:sldId id="332"/>
            <p14:sldId id="333"/>
            <p14:sldId id="335"/>
            <p14:sldId id="355"/>
            <p14:sldId id="356"/>
            <p14:sldId id="342"/>
            <p14:sldId id="340"/>
            <p14:sldId id="343"/>
            <p14:sldId id="344"/>
            <p14:sldId id="346"/>
            <p14:sldId id="359"/>
            <p14:sldId id="358"/>
            <p14:sldId id="327"/>
            <p14:sldId id="328"/>
          </p14:sldIdLst>
        </p14:section>
        <p14:section name="Untitled Section" id="{935DED2F-CB5C-4119-92C3-B398ADE4BB97}">
          <p14:sldIdLst>
            <p14:sldId id="329"/>
            <p14:sldId id="264"/>
          </p14:sldIdLst>
        </p14:section>
      </p14:sectionLst>
    </p:ext>
    <p:ext uri="{EFAFB233-063F-42B5-8137-9DF3F51BA10A}">
      <p15:sldGuideLst xmlns:p15="http://schemas.microsoft.com/office/powerpoint/2012/main">
        <p15:guide id="1" orient="horz" pos="2400" userDrawn="1">
          <p15:clr>
            <a:srgbClr val="A4A3A4"/>
          </p15:clr>
        </p15:guide>
        <p15:guide id="2" pos="55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36192"/>
    <a:srgbClr val="000000"/>
    <a:srgbClr val="EEECE1"/>
    <a:srgbClr val="C6D9F1"/>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50" autoAdjust="0"/>
    <p:restoredTop sz="75931" autoAdjust="0"/>
  </p:normalViewPr>
  <p:slideViewPr>
    <p:cSldViewPr snapToGrid="0" snapToObjects="1">
      <p:cViewPr varScale="1">
        <p:scale>
          <a:sx n="69" d="100"/>
          <a:sy n="69" d="100"/>
        </p:scale>
        <p:origin x="1944" y="60"/>
      </p:cViewPr>
      <p:guideLst>
        <p:guide orient="horz" pos="2400"/>
        <p:guide pos="55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94"/>
    </p:cViewPr>
  </p:sorterViewPr>
  <p:notesViewPr>
    <p:cSldViewPr snapToGrid="0" snapToObjects="1" showGuides="1">
      <p:cViewPr>
        <p:scale>
          <a:sx n="160" d="100"/>
          <a:sy n="160" d="100"/>
        </p:scale>
        <p:origin x="-624" y="-141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1/12/2016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1306602-79AD-460A-9E4B-7429FD54D0A3}" type="datetimeFigureOut">
              <a:rPr lang="en-US" smtClean="0"/>
              <a:t>1/12/2016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99D7421-AD5D-46DA-91F4-10FFFF42BEC0}" type="slidenum">
              <a:rPr lang="en-US" smtClean="0"/>
              <a:t>‹#›</a:t>
            </a:fld>
            <a:endParaRPr lang="en-US"/>
          </a:p>
        </p:txBody>
      </p:sp>
    </p:spTree>
    <p:extLst>
      <p:ext uri="{BB962C8B-B14F-4D97-AF65-F5344CB8AC3E}">
        <p14:creationId xmlns:p14="http://schemas.microsoft.com/office/powerpoint/2010/main" val="245985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a:t>
            </a:fld>
            <a:endParaRPr lang="en-US"/>
          </a:p>
        </p:txBody>
      </p:sp>
    </p:spTree>
    <p:extLst>
      <p:ext uri="{BB962C8B-B14F-4D97-AF65-F5344CB8AC3E}">
        <p14:creationId xmlns:p14="http://schemas.microsoft.com/office/powerpoint/2010/main" val="294458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same information about a specific researcher may be represented in multiple databases, and only a subset interoperates with each other. We’ve diagrammed the flow of information describing researchers and identified researcher outputs such as publications among classes of actors and systems. Each category of actor is depicted with an icon and a caption. An arrow going from one entity to another is used to indicate that information flows from one entity to the other.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researcher identifier information flow diagram reveals several patterns:</a:t>
            </a:r>
          </a:p>
          <a:p>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Information flow is quite complex overall, especially between public aggregators and private aggregators.</a:t>
            </a:r>
          </a:p>
          <a:p>
            <a:pPr marL="228600" indent="-228600">
              <a:buFont typeface="+mj-lt"/>
              <a:buAutoNum type="arabicPeriod"/>
            </a:pPr>
            <a:r>
              <a:rPr lang="en-US" sz="1200" kern="1200" dirty="0" smtClean="0">
                <a:solidFill>
                  <a:schemeClr val="tx1"/>
                </a:solidFill>
                <a:latin typeface="+mn-lt"/>
                <a:ea typeface="+mn-ea"/>
                <a:cs typeface="+mn-cs"/>
              </a:rPr>
              <a:t>Most of the information flow is one way—there are few automatic or systematic channels for corrections or annotations at later stages to flow back up to public aggregator sources, or to the actors providing them. ISNI—which focuses on managing links between member identifier systems and databases—is an exception. It tracks all sources, and corrections are fed back to the source as they are made. The interoperability flows between ISNI and ISNI registration agencies, and between ISNI and VIAF, are indicated in the diagram by bidirectional arrows.</a:t>
            </a:r>
          </a:p>
          <a:p>
            <a:pPr marL="228600" indent="-228600">
              <a:buFont typeface="+mj-lt"/>
              <a:buAutoNum type="arabicPeriod"/>
            </a:pPr>
            <a:r>
              <a:rPr lang="en-US" sz="1200" kern="1200" dirty="0" smtClean="0">
                <a:solidFill>
                  <a:schemeClr val="tx1"/>
                </a:solidFill>
                <a:latin typeface="+mn-lt"/>
                <a:ea typeface="+mn-ea"/>
                <a:cs typeface="+mn-cs"/>
              </a:rPr>
              <a:t>Many actors are contributing to multiple public views of Researcher ID information.</a:t>
            </a:r>
          </a:p>
          <a:p>
            <a:pPr marL="228600" indent="-228600">
              <a:buFont typeface="+mj-lt"/>
              <a:buAutoNum type="arabicPeriod"/>
            </a:pPr>
            <a:r>
              <a:rPr lang="en-US" sz="1200" kern="1200" dirty="0" smtClean="0">
                <a:solidFill>
                  <a:schemeClr val="tx1"/>
                </a:solidFill>
                <a:latin typeface="+mn-lt"/>
                <a:ea typeface="+mn-ea"/>
                <a:cs typeface="+mn-cs"/>
              </a:rPr>
              <a:t>Information provided by the same class of actor may flow through multiple (possible concurrent) paths to internal aggregator systems and public views—suggesting the potential for duplication and inconsistency.</a:t>
            </a:r>
          </a:p>
          <a:p>
            <a:pPr marL="228600" indent="-228600">
              <a:buFont typeface="+mj-lt"/>
              <a:buAutoNum type="arabicPeriod"/>
            </a:pPr>
            <a:r>
              <a:rPr lang="en-US" sz="1200" kern="1200" dirty="0" smtClean="0">
                <a:solidFill>
                  <a:schemeClr val="tx1"/>
                </a:solidFill>
                <a:latin typeface="+mn-lt"/>
                <a:ea typeface="+mn-ea"/>
                <a:cs typeface="+mn-cs"/>
              </a:rPr>
              <a:t>Individual categories of public views seldom represent more than one type of internal aggregator.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key question is how corrections or updates can be communicated between systems. Researchers are frustrated when they see errors in their profile, works incorrectly assigned to them or works missing. Even if the information is corrected in the local instance, it often is not reflected in the aggregated databases or hubs.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Graphic created by Micah Altman, MIT and</a:t>
            </a:r>
            <a:r>
              <a:rPr lang="en-US" sz="1200" kern="1200" baseline="0" dirty="0" smtClean="0">
                <a:solidFill>
                  <a:schemeClr val="tx1"/>
                </a:solidFill>
                <a:latin typeface="+mn-lt"/>
                <a:ea typeface="+mn-ea"/>
                <a:cs typeface="+mn-cs"/>
              </a:rPr>
              <a:t> JD Shipengrover, OCLC Research</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10</a:t>
            </a:fld>
            <a:endParaRPr lang="en-US"/>
          </a:p>
        </p:txBody>
      </p:sp>
    </p:spTree>
    <p:extLst>
      <p:ext uri="{BB962C8B-B14F-4D97-AF65-F5344CB8AC3E}">
        <p14:creationId xmlns:p14="http://schemas.microsoft.com/office/powerpoint/2010/main" val="165754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Our report was published last year, and several task group members joined me in a Webinar explaining</a:t>
            </a:r>
            <a:r>
              <a:rPr lang="en-US" sz="1200" baseline="0" dirty="0" smtClean="0"/>
              <a:t> our work. We also published </a:t>
            </a:r>
            <a:r>
              <a:rPr lang="en-US" sz="1200" dirty="0" smtClean="0"/>
              <a:t>supplementary datasets:</a:t>
            </a:r>
          </a:p>
          <a:p>
            <a:endParaRPr lang="en-US" sz="1200" dirty="0" smtClean="0"/>
          </a:p>
          <a:p>
            <a:pPr>
              <a:buClr>
                <a:srgbClr val="2178B5"/>
              </a:buClr>
              <a:buFont typeface="Arial" pitchFamily="34" charset="0"/>
              <a:buChar char="•"/>
            </a:pPr>
            <a:r>
              <a:rPr lang="en-US" sz="1200" dirty="0" smtClean="0"/>
              <a:t>  Use case scenarios</a:t>
            </a:r>
          </a:p>
          <a:p>
            <a:pPr>
              <a:buClr>
                <a:srgbClr val="2178B5"/>
              </a:buClr>
              <a:buFont typeface="Arial" pitchFamily="34" charset="0"/>
              <a:buChar char="•"/>
            </a:pPr>
            <a:r>
              <a:rPr lang="en-US" sz="1200" dirty="0" smtClean="0"/>
              <a:t>  Functional requirements</a:t>
            </a:r>
          </a:p>
          <a:p>
            <a:pPr>
              <a:buClr>
                <a:srgbClr val="2178B5"/>
              </a:buClr>
              <a:buFont typeface="Arial" pitchFamily="34" charset="0"/>
              <a:buChar char="•"/>
            </a:pPr>
            <a:r>
              <a:rPr lang="en-US" sz="1200" dirty="0" smtClean="0"/>
              <a:t>  Links to 100 researcher networking  and identifier systems</a:t>
            </a:r>
          </a:p>
          <a:p>
            <a:pPr>
              <a:buClr>
                <a:srgbClr val="2178B5"/>
              </a:buClr>
              <a:buFont typeface="Arial" pitchFamily="34" charset="0"/>
              <a:buChar char="•"/>
            </a:pPr>
            <a:r>
              <a:rPr lang="en-US" sz="1200" dirty="0" smtClean="0"/>
              <a:t> Characteristics profiles</a:t>
            </a:r>
          </a:p>
          <a:p>
            <a:pPr>
              <a:buClr>
                <a:srgbClr val="2178B5"/>
              </a:buClr>
              <a:buFont typeface="Arial" pitchFamily="34" charset="0"/>
              <a:buChar char="•"/>
            </a:pPr>
            <a:r>
              <a:rPr lang="en-US" sz="1200" dirty="0" smtClean="0"/>
              <a:t> Mapping of profiles to functional requirements</a:t>
            </a:r>
          </a:p>
          <a:p>
            <a:pPr>
              <a:buClr>
                <a:srgbClr val="2178B5"/>
              </a:buClr>
              <a:buFont typeface="Arial" pitchFamily="34" charset="0"/>
              <a:buChar char="•"/>
            </a:pPr>
            <a:r>
              <a:rPr lang="en-US" sz="1200" dirty="0" smtClean="0"/>
              <a:t> Researcher identifier information flow </a:t>
            </a:r>
          </a:p>
          <a:p>
            <a:pPr>
              <a:buClr>
                <a:srgbClr val="2178B5"/>
              </a:buClr>
              <a:buFont typeface="Arial" pitchFamily="34" charset="0"/>
              <a:buNone/>
            </a:pPr>
            <a:endParaRPr lang="en-US" sz="1200" dirty="0" smtClean="0"/>
          </a:p>
          <a:p>
            <a:pPr>
              <a:buClr>
                <a:srgbClr val="2178B5"/>
              </a:buClr>
              <a:buFont typeface="Arial" pitchFamily="34" charset="0"/>
              <a:buNone/>
            </a:pPr>
            <a:r>
              <a:rPr lang="en-US" sz="1200" dirty="0" smtClean="0"/>
              <a:t>With</a:t>
            </a:r>
            <a:r>
              <a:rPr lang="en-US" sz="1200" baseline="0" dirty="0" smtClean="0"/>
              <a:t> a growing “sea” of identifiers, the task group saw a </a:t>
            </a:r>
            <a:r>
              <a:rPr lang="en-US" sz="1200" baseline="0" dirty="0" err="1" smtClean="0"/>
              <a:t>hugh</a:t>
            </a:r>
            <a:r>
              <a:rPr lang="en-US" sz="1200" baseline="0" dirty="0" smtClean="0"/>
              <a:t> opportunity for a third-party identifier reconciliation service to provide linking among different ID systems rather than have each organization </a:t>
            </a:r>
          </a:p>
          <a:p>
            <a:pPr>
              <a:buClr>
                <a:srgbClr val="2178B5"/>
              </a:buClr>
              <a:buFont typeface="Arial" pitchFamily="34" charset="0"/>
              <a:buNone/>
            </a:pPr>
            <a:r>
              <a:rPr lang="en-US" sz="1200" baseline="0" dirty="0" smtClean="0"/>
              <a:t>attempting to construct such a linking system on its own.</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11</a:t>
            </a:fld>
            <a:endParaRPr lang="en-US"/>
          </a:p>
        </p:txBody>
      </p:sp>
    </p:spTree>
    <p:extLst>
      <p:ext uri="{BB962C8B-B14F-4D97-AF65-F5344CB8AC3E}">
        <p14:creationId xmlns:p14="http://schemas.microsoft.com/office/powerpoint/2010/main" val="977386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begun, to last several months</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12</a:t>
            </a:fld>
            <a:endParaRPr lang="en-US"/>
          </a:p>
        </p:txBody>
      </p:sp>
    </p:spTree>
    <p:extLst>
      <p:ext uri="{BB962C8B-B14F-4D97-AF65-F5344CB8AC3E}">
        <p14:creationId xmlns:p14="http://schemas.microsoft.com/office/powerpoint/2010/main" val="1564995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OCLC Research task force started meeting in September 2014.  We</a:t>
            </a:r>
            <a:r>
              <a:rPr lang="en-GB" baseline="0" dirty="0" smtClean="0"/>
              <a:t> expect to publish our report early in 2016.  Our focus is on the needs for universities to control to public image of the university and to be correctly linked to their researchers.  </a:t>
            </a:r>
          </a:p>
          <a:p>
            <a:r>
              <a:rPr lang="en-GB" baseline="0" dirty="0" smtClean="0"/>
              <a:t>Dovetailing with CASRAI – CASRAI is represented on the Task Force – Examples, use cases, search guidelines.</a:t>
            </a:r>
            <a:endParaRPr lang="en-GB"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extLst>
      <p:ext uri="{BB962C8B-B14F-4D97-AF65-F5344CB8AC3E}">
        <p14:creationId xmlns:p14="http://schemas.microsoft.com/office/powerpoint/2010/main" val="1732859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a:t>
            </a:r>
            <a:r>
              <a:rPr lang="en-US" baseline="0" dirty="0" smtClean="0"/>
              <a:t> current work on organizational identifiers is an outgrowth of the previous work we did with another OCLC Research Library Partners task group on researcher identifiers. That report, </a:t>
            </a:r>
            <a:r>
              <a:rPr lang="en-US" i="1" baseline="0" dirty="0" smtClean="0"/>
              <a:t>Registering Researchers in Authority Files</a:t>
            </a:r>
            <a:r>
              <a:rPr lang="en-US" i="0" baseline="0" dirty="0" smtClean="0"/>
              <a:t>, was published last year.  In discussing the report with the Partnership, it became clear that organizational identifiers were equally important to fulfill some of the needs and use cases.</a:t>
            </a:r>
          </a:p>
          <a:p>
            <a:endParaRPr lang="en-US" i="0" baseline="0" dirty="0" smtClean="0"/>
          </a:p>
          <a:p>
            <a:r>
              <a:rPr lang="en-US" i="0" baseline="0" dirty="0" smtClean="0"/>
              <a:t>In the same time frame a Jisc-UK-CASRAI working group has also been working on organizational identifiers, and we’ve shared our use cases with each other. </a:t>
            </a:r>
            <a:r>
              <a:rPr lang="en-US" dirty="0" smtClean="0"/>
              <a:t>The were tasked to look at which organizational IDs should be implemented in the UK higher education sector.  Its conclusion:</a:t>
            </a:r>
          </a:p>
          <a:p>
            <a:endParaRPr lang="en-US" dirty="0" smtClean="0"/>
          </a:p>
          <a:p>
            <a:pPr defTabSz="924848">
              <a:defRPr/>
            </a:pPr>
            <a:r>
              <a:rPr lang="en-US" dirty="0"/>
              <a:t>The most desirable vision for the future would be for ISNI to emerge as a strong, sustainable and internationally well supported baseline or… ‘bridging’ ID…”</a:t>
            </a:r>
          </a:p>
          <a:p>
            <a:endParaRPr lang="en-US" dirty="0" smtClean="0"/>
          </a:p>
          <a:p>
            <a:r>
              <a:rPr lang="en-US" dirty="0" smtClean="0"/>
              <a:t>The use cases</a:t>
            </a:r>
            <a:r>
              <a:rPr lang="en-US" baseline="0" dirty="0" smtClean="0"/>
              <a:t> summarized here represent both of our efforts.</a:t>
            </a:r>
          </a:p>
          <a:p>
            <a:endParaRPr lang="en-US" baseline="0" dirty="0" smtClean="0"/>
          </a:p>
          <a:p>
            <a:pPr defTabSz="924848">
              <a:defRPr/>
            </a:pPr>
            <a:r>
              <a:rPr lang="en-US" baseline="0" dirty="0" smtClean="0"/>
              <a:t>NB: </a:t>
            </a:r>
            <a:r>
              <a:rPr lang="en-US" dirty="0" smtClean="0"/>
              <a:t>The Consortia Advancing Standards in Research Administration Information (CASRAI) is an international non-profit dedicated to reducing the administrative burden on researchers and improving business intelligence capacity of research institutions and funders. </a:t>
            </a:r>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14</a:t>
            </a:fld>
            <a:endParaRPr lang="en-US"/>
          </a:p>
        </p:txBody>
      </p:sp>
    </p:spTree>
    <p:extLst>
      <p:ext uri="{BB962C8B-B14F-4D97-AF65-F5344CB8AC3E}">
        <p14:creationId xmlns:p14="http://schemas.microsoft.com/office/powerpoint/2010/main" val="1089589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locations or countries may also change names over time, adding to the complexity.</a:t>
            </a:r>
          </a:p>
          <a:p>
            <a:endParaRPr lang="en-US" baseline="0" dirty="0" smtClean="0"/>
          </a:p>
          <a:p>
            <a:r>
              <a:rPr lang="en-US" baseline="0" dirty="0" smtClean="0"/>
              <a:t>Publishers tend to focus on the units that subscribe to their publications, which can result in uneven representation of departments or schools within a university.</a:t>
            </a:r>
            <a:endParaRPr lang="en-US" dirty="0" smtClean="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15</a:t>
            </a:fld>
            <a:endParaRPr lang="en-US"/>
          </a:p>
        </p:txBody>
      </p:sp>
    </p:spTree>
    <p:extLst>
      <p:ext uri="{BB962C8B-B14F-4D97-AF65-F5344CB8AC3E}">
        <p14:creationId xmlns:p14="http://schemas.microsoft.com/office/powerpoint/2010/main" val="3842564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409" indent="-173409">
              <a:buFont typeface="Arial"/>
              <a:buChar char="•"/>
            </a:pPr>
            <a:r>
              <a:rPr lang="en-GB" noProof="0" dirty="0" smtClean="0"/>
              <a:t>ISNI is a bridge identifier – linking</a:t>
            </a:r>
            <a:r>
              <a:rPr lang="en-GB" baseline="0" noProof="0" dirty="0" smtClean="0"/>
              <a:t> multiple identifiers for the same personal identity</a:t>
            </a:r>
          </a:p>
          <a:p>
            <a:pPr marL="173409" indent="-173409">
              <a:buFont typeface="Arial"/>
              <a:buChar char="•"/>
            </a:pPr>
            <a:r>
              <a:rPr lang="en-GB" baseline="0" noProof="0" dirty="0" smtClean="0"/>
              <a:t>ISNI covers multiple domains – including cultural and performance.  Research is a major domain within ISNI</a:t>
            </a:r>
          </a:p>
          <a:p>
            <a:pPr marL="173409" indent="-173409">
              <a:buFont typeface="Arial"/>
              <a:buChar char="•"/>
            </a:pPr>
            <a:endParaRPr lang="en-GB" baseline="0" noProof="0" dirty="0" smtClean="0"/>
          </a:p>
          <a:p>
            <a:pPr>
              <a:buClr>
                <a:srgbClr val="1F497D"/>
              </a:buClr>
            </a:pPr>
            <a:r>
              <a:rPr lang="en-GB" dirty="0" smtClean="0"/>
              <a:t>Universal in scope</a:t>
            </a:r>
          </a:p>
          <a:p>
            <a:pPr>
              <a:buClr>
                <a:srgbClr val="1F497D"/>
              </a:buClr>
            </a:pPr>
            <a:r>
              <a:rPr lang="en-GB" dirty="0" smtClean="0"/>
              <a:t>Public domain focus</a:t>
            </a:r>
          </a:p>
          <a:p>
            <a:pPr>
              <a:buClr>
                <a:srgbClr val="1F497D"/>
              </a:buClr>
            </a:pPr>
            <a:r>
              <a:rPr lang="en-GB" dirty="0" smtClean="0"/>
              <a:t>Multiple links</a:t>
            </a:r>
          </a:p>
          <a:p>
            <a:pPr lvl="1">
              <a:buClr>
                <a:srgbClr val="1F497D"/>
              </a:buClr>
            </a:pPr>
            <a:r>
              <a:rPr lang="en-GB" dirty="0" smtClean="0"/>
              <a:t>Hub ID – striving to link to all significant existing IDs</a:t>
            </a:r>
          </a:p>
          <a:p>
            <a:pPr lvl="1">
              <a:buClr>
                <a:srgbClr val="1F497D"/>
              </a:buClr>
            </a:pPr>
            <a:r>
              <a:rPr lang="en-GB" dirty="0" smtClean="0"/>
              <a:t>Linking among identities, e.g. affiliations, organisation hierarchies</a:t>
            </a:r>
          </a:p>
          <a:p>
            <a:pPr lvl="1">
              <a:buClr>
                <a:srgbClr val="1F497D"/>
              </a:buClr>
            </a:pPr>
            <a:r>
              <a:rPr lang="en-GB" dirty="0" smtClean="0"/>
              <a:t>Linking to created resources</a:t>
            </a:r>
          </a:p>
          <a:p>
            <a:pPr>
              <a:buClr>
                <a:srgbClr val="1F497D"/>
              </a:buClr>
            </a:pPr>
            <a:r>
              <a:rPr lang="en-GB" dirty="0" smtClean="0"/>
              <a:t>Third party input and curation</a:t>
            </a:r>
          </a:p>
          <a:p>
            <a:pPr lvl="1">
              <a:buClr>
                <a:srgbClr val="1F497D"/>
              </a:buClr>
            </a:pPr>
            <a:r>
              <a:rPr lang="en-GB" dirty="0" smtClean="0"/>
              <a:t>Organisations can manage their own data, e.g. La Trobe</a:t>
            </a:r>
          </a:p>
          <a:p>
            <a:pPr>
              <a:buClr>
                <a:srgbClr val="1F497D"/>
              </a:buClr>
            </a:pPr>
            <a:r>
              <a:rPr lang="en-GB" dirty="0" smtClean="0"/>
              <a:t>ISNIs are disseminating links and connections beyond science databases towards publishers and research information systems</a:t>
            </a:r>
          </a:p>
          <a:p>
            <a:pPr marL="173409" indent="-173409">
              <a:buFont typeface="Arial"/>
              <a:buChar char="•"/>
            </a:pPr>
            <a:endParaRPr lang="en-GB" noProof="0" dirty="0" smtClean="0"/>
          </a:p>
          <a:p>
            <a:endParaRPr lang="en-GB" noProof="0" dirty="0" smtClean="0"/>
          </a:p>
        </p:txBody>
      </p:sp>
      <p:sp>
        <p:nvSpPr>
          <p:cNvPr id="4" name="Espace réservé du numéro de diapositive 3"/>
          <p:cNvSpPr>
            <a:spLocks noGrp="1"/>
          </p:cNvSpPr>
          <p:nvPr>
            <p:ph type="sldNum" sz="quarter" idx="10"/>
          </p:nvPr>
        </p:nvSpPr>
        <p:spPr/>
        <p:txBody>
          <a:bodyPr/>
          <a:lstStyle/>
          <a:p>
            <a:pPr>
              <a:defRPr/>
            </a:pPr>
            <a:fld id="{C17A2DC3-F03F-46CD-AF45-C9773EAE9721}" type="slidenum">
              <a:rPr lang="en-GB" smtClean="0"/>
              <a:pPr>
                <a:defRPr/>
              </a:pPr>
              <a:t>16</a:t>
            </a:fld>
            <a:endParaRPr lang="en-GB"/>
          </a:p>
        </p:txBody>
      </p:sp>
    </p:spTree>
    <p:extLst>
      <p:ext uri="{BB962C8B-B14F-4D97-AF65-F5344CB8AC3E}">
        <p14:creationId xmlns:p14="http://schemas.microsoft.com/office/powerpoint/2010/main" val="3843959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one sense, working with organizational identifiers is easier than researcher IDs, where there are dozens of different identifiers in use. ISNI identifiers are already being diffused across</a:t>
            </a:r>
            <a:r>
              <a:rPr lang="en-US" baseline="0" dirty="0" smtClean="0"/>
              <a:t> different domains, including Wikidata (from which the identifiers are embedded in many different language </a:t>
            </a:r>
            <a:r>
              <a:rPr lang="en-US" baseline="0" dirty="0" err="1" smtClean="0"/>
              <a:t>Wikipedias</a:t>
            </a:r>
            <a:r>
              <a:rPr lang="en-US" baseline="0" dirty="0" smtClean="0"/>
              <a:t>.)</a:t>
            </a:r>
          </a:p>
          <a:p>
            <a:endParaRPr lang="en-US" baseline="0" dirty="0" smtClean="0"/>
          </a:p>
          <a:p>
            <a:pPr defTabSz="924848">
              <a:defRPr/>
            </a:pPr>
            <a:r>
              <a:rPr lang="en-US" dirty="0" smtClean="0"/>
              <a:t>In this case, the ISNI</a:t>
            </a:r>
            <a:r>
              <a:rPr lang="en-US" baseline="0" dirty="0" smtClean="0"/>
              <a:t> </a:t>
            </a:r>
            <a:r>
              <a:rPr lang="en-US" dirty="0" smtClean="0"/>
              <a:t>identifier in Wikidata for the </a:t>
            </a:r>
            <a:r>
              <a:rPr lang="en-US" dirty="0" err="1" smtClean="0"/>
              <a:t>BnF</a:t>
            </a:r>
            <a:r>
              <a:rPr lang="en-US" dirty="0" smtClean="0"/>
              <a:t> is also included in &lt;click&gt; the English Wikipedia and the &lt;click&gt; Korean Wikipedia page</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17</a:t>
            </a:fld>
            <a:endParaRPr lang="en-US"/>
          </a:p>
        </p:txBody>
      </p:sp>
    </p:spTree>
    <p:extLst>
      <p:ext uri="{BB962C8B-B14F-4D97-AF65-F5344CB8AC3E}">
        <p14:creationId xmlns:p14="http://schemas.microsoft.com/office/powerpoint/2010/main" val="4267017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 project (group) is a</a:t>
            </a:r>
            <a:r>
              <a:rPr lang="en-GB" baseline="0" dirty="0" smtClean="0"/>
              <a:t> newly added </a:t>
            </a:r>
            <a:r>
              <a:rPr lang="en-GB" dirty="0" smtClean="0"/>
              <a:t>organisation type, like band, etc.  It can have multiple links to both persons and other organisations</a:t>
            </a:r>
            <a:r>
              <a:rPr lang="en-GB" baseline="0" dirty="0" smtClean="0"/>
              <a:t> as well as links to funders.</a:t>
            </a:r>
          </a:p>
          <a:p>
            <a:r>
              <a:rPr lang="en-US" dirty="0" smtClean="0"/>
              <a:t>An example is the Netherlands Graduate School of Linguistics (http://www.lotschool.nl). It publishes a series of dissertations and has an ISNI (0000 0001 0659 950X). However, the people working together in this school are employees of various Dutch universities.</a:t>
            </a:r>
          </a:p>
          <a:p>
            <a:endParaRPr lang="en-US" dirty="0" smtClean="0"/>
          </a:p>
          <a:p>
            <a:r>
              <a:rPr lang="en-US" dirty="0" smtClean="0"/>
              <a:t>Graphic created by Kate Byrne, U. New South Wales</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18</a:t>
            </a:fld>
            <a:endParaRPr lang="en-US"/>
          </a:p>
        </p:txBody>
      </p:sp>
    </p:spTree>
    <p:extLst>
      <p:ext uri="{BB962C8B-B14F-4D97-AF65-F5344CB8AC3E}">
        <p14:creationId xmlns:p14="http://schemas.microsoft.com/office/powerpoint/2010/main" val="3194222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research group, OCLC task force has made several recommendations for ISNI org.</a:t>
            </a:r>
          </a:p>
          <a:p>
            <a:r>
              <a:rPr lang="en-US" sz="1400" dirty="0">
                <a:solidFill>
                  <a:srgbClr val="2178B5"/>
                </a:solidFill>
              </a:rPr>
              <a:t>Including additional org-org relationships: </a:t>
            </a:r>
          </a:p>
          <a:p>
            <a:pPr marL="339951" indent="-339951">
              <a:buFont typeface="Arial" panose="020B0604020202020204" pitchFamily="34" charset="0"/>
              <a:buChar char="•"/>
            </a:pPr>
            <a:r>
              <a:rPr lang="en-US" dirty="0">
                <a:solidFill>
                  <a:srgbClr val="2178B5"/>
                </a:solidFill>
              </a:rPr>
              <a:t>“</a:t>
            </a:r>
            <a:r>
              <a:rPr lang="en-US" dirty="0" err="1">
                <a:solidFill>
                  <a:srgbClr val="2178B5"/>
                </a:solidFill>
              </a:rPr>
              <a:t>isHostedBy</a:t>
            </a:r>
            <a:r>
              <a:rPr lang="en-US" dirty="0">
                <a:solidFill>
                  <a:srgbClr val="2178B5"/>
                </a:solidFill>
              </a:rPr>
              <a:t>” and “Hosts” (</a:t>
            </a:r>
            <a:r>
              <a:rPr lang="en-US" dirty="0" err="1">
                <a:solidFill>
                  <a:srgbClr val="2178B5"/>
                </a:solidFill>
              </a:rPr>
              <a:t>e.g</a:t>
            </a:r>
            <a:r>
              <a:rPr lang="en-US" dirty="0">
                <a:solidFill>
                  <a:srgbClr val="2178B5"/>
                </a:solidFill>
              </a:rPr>
              <a:t>, </a:t>
            </a:r>
            <a:r>
              <a:rPr lang="en-US" dirty="0" err="1">
                <a:solidFill>
                  <a:srgbClr val="2178B5"/>
                </a:solidFill>
              </a:rPr>
              <a:t>Hathi</a:t>
            </a:r>
            <a:r>
              <a:rPr lang="en-US" dirty="0">
                <a:solidFill>
                  <a:srgbClr val="2178B5"/>
                </a:solidFill>
              </a:rPr>
              <a:t> Trust)</a:t>
            </a:r>
          </a:p>
          <a:p>
            <a:pPr marL="339951" indent="-339951">
              <a:buFont typeface="Arial" panose="020B0604020202020204" pitchFamily="34" charset="0"/>
              <a:buChar char="•"/>
            </a:pPr>
            <a:r>
              <a:rPr lang="en-US" dirty="0">
                <a:solidFill>
                  <a:srgbClr val="2178B5"/>
                </a:solidFill>
              </a:rPr>
              <a:t>“Acquired” and “acquired by”</a:t>
            </a:r>
          </a:p>
          <a:p>
            <a:pPr marL="339951" indent="-339951">
              <a:buFont typeface="Arial" panose="020B0604020202020204" pitchFamily="34" charset="0"/>
              <a:buChar char="•"/>
            </a:pPr>
            <a:r>
              <a:rPr lang="en-US" dirty="0">
                <a:solidFill>
                  <a:srgbClr val="2178B5"/>
                </a:solidFill>
              </a:rPr>
              <a:t>“</a:t>
            </a:r>
            <a:r>
              <a:rPr lang="en-US" dirty="0" err="1">
                <a:solidFill>
                  <a:srgbClr val="2178B5"/>
                </a:solidFill>
              </a:rPr>
              <a:t>isGovernedBy</a:t>
            </a:r>
            <a:r>
              <a:rPr lang="en-US" dirty="0">
                <a:solidFill>
                  <a:srgbClr val="2178B5"/>
                </a:solidFill>
              </a:rPr>
              <a:t>”, “governs” (e.g., state-wide repositories)</a:t>
            </a:r>
          </a:p>
          <a:p>
            <a:pPr marL="339951" indent="-339951">
              <a:buFont typeface="Arial" panose="020B0604020202020204" pitchFamily="34" charset="0"/>
              <a:buChar char="•"/>
            </a:pPr>
            <a:r>
              <a:rPr lang="en-US" dirty="0">
                <a:solidFill>
                  <a:srgbClr val="2178B5"/>
                </a:solidFill>
              </a:rPr>
              <a:t>“</a:t>
            </a:r>
            <a:r>
              <a:rPr lang="en-US" dirty="0" err="1">
                <a:solidFill>
                  <a:srgbClr val="2178B5"/>
                </a:solidFill>
              </a:rPr>
              <a:t>isPartneredWith</a:t>
            </a:r>
            <a:r>
              <a:rPr lang="en-US" dirty="0">
                <a:solidFill>
                  <a:srgbClr val="2178B5"/>
                </a:solidFill>
              </a:rPr>
              <a:t>”</a:t>
            </a:r>
          </a:p>
          <a:p>
            <a:endParaRPr lang="en-US" dirty="0">
              <a:solidFill>
                <a:srgbClr val="2178B5"/>
              </a:solidFill>
            </a:endParaRPr>
          </a:p>
          <a:p>
            <a:r>
              <a:rPr lang="en-US" dirty="0"/>
              <a:t>Define attributes for names and name variants, including preferred name, current preferred name, language, official form, legal form and common form. Also allow the definition of relationship type for name variants. The use of the attributes is optional and it should be possible to include multiple attributes, e.g. “preferred French name version”. </a:t>
            </a:r>
          </a:p>
          <a:p>
            <a:endParaRPr lang="en-US" sz="1400" dirty="0">
              <a:solidFill>
                <a:srgbClr val="2178B5"/>
              </a:solidFill>
            </a:endParaRP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19</a:t>
            </a:fld>
            <a:endParaRPr lang="en-US"/>
          </a:p>
        </p:txBody>
      </p:sp>
    </p:spTree>
    <p:extLst>
      <p:ext uri="{BB962C8B-B14F-4D97-AF65-F5344CB8AC3E}">
        <p14:creationId xmlns:p14="http://schemas.microsoft.com/office/powerpoint/2010/main" val="162328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ill Sans Light"/>
                <a:cs typeface="Gill Sans Light"/>
              </a:rPr>
              <a:t>The new vogue in research evaluation is “impact”…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Gill Sans Light"/>
              <a:cs typeface="Gill Sans Ligh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ill Sans Light"/>
                <a:cs typeface="Gill Sans Light"/>
              </a:rPr>
              <a:t>Slide from Daniel Hook, Symplectic Elements</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a:t>
            </a:fld>
            <a:endParaRPr lang="en-US"/>
          </a:p>
        </p:txBody>
      </p:sp>
    </p:spTree>
    <p:extLst>
      <p:ext uri="{BB962C8B-B14F-4D97-AF65-F5344CB8AC3E}">
        <p14:creationId xmlns:p14="http://schemas.microsoft.com/office/powerpoint/2010/main" val="2741102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Currently, the research identifier marketplace is still quite fractured. Whilst bridging identifiers like ORCID and international standards like ISNI are on the rise, they do not yet unite research activities consistently across all outputs and disciplines. As a result, </a:t>
            </a:r>
            <a:r>
              <a:rPr lang="en-AU" dirty="0" smtClean="0"/>
              <a:t>UNSW Library</a:t>
            </a:r>
            <a:r>
              <a:rPr lang="en-AU" baseline="0" dirty="0" smtClean="0"/>
              <a:t> aims to</a:t>
            </a:r>
            <a:r>
              <a:rPr lang="en-AU" dirty="0" smtClean="0"/>
              <a:t> support</a:t>
            </a:r>
            <a:r>
              <a:rPr lang="en-AU" baseline="0" dirty="0" smtClean="0"/>
              <a:t> our researchers in making use of</a:t>
            </a:r>
            <a:r>
              <a:rPr lang="en-AU" dirty="0" smtClean="0"/>
              <a:t> a broad range of identifiers so they can pick and choose</a:t>
            </a:r>
            <a:r>
              <a:rPr lang="en-AU" baseline="0" dirty="0" smtClean="0"/>
              <a:t> the IDs needed to best represent their research. </a:t>
            </a:r>
          </a:p>
          <a:p>
            <a:endParaRPr lang="en-AU" baseline="0" dirty="0" smtClean="0"/>
          </a:p>
          <a:p>
            <a:r>
              <a:rPr lang="en-AU" baseline="0" dirty="0" smtClean="0"/>
              <a:t>UNSW Library’s activities with research identifiers can be divided into two types, research identifiers for individuals and research identifiers for organisations. </a:t>
            </a:r>
            <a:endParaRPr lang="en-AU"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20</a:t>
            </a:fld>
            <a:endParaRPr lang="en-US"/>
          </a:p>
        </p:txBody>
      </p:sp>
    </p:spTree>
    <p:extLst>
      <p:ext uri="{BB962C8B-B14F-4D97-AF65-F5344CB8AC3E}">
        <p14:creationId xmlns:p14="http://schemas.microsoft.com/office/powerpoint/2010/main" val="2867564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dirty="0" smtClean="0"/>
              <a:t>UNSW</a:t>
            </a:r>
            <a:r>
              <a:rPr lang="en-AU" baseline="0" dirty="0" smtClean="0"/>
              <a:t> Library offers advice and assistance to UNSW Researchers who need to create or update their research identifier and associated profiles. The UNSW Library Research Impact Guide (</a:t>
            </a:r>
            <a:r>
              <a:rPr lang="en-AU" baseline="0" dirty="0" err="1" smtClean="0"/>
              <a:t>inc</a:t>
            </a:r>
            <a:r>
              <a:rPr lang="en-AU" baseline="0" dirty="0" smtClean="0"/>
              <a:t> case anyone askshttp://subjectguides.library.unsw.edu.au/c.php?g=100225&amp;p=649047)  provides a comparison of the common profile tools as an online ‘self-service’ resource and Outreach Librarians are available to provide one on one support to researchers who need it. UNSW Library will not create or update </a:t>
            </a:r>
            <a:r>
              <a:rPr lang="en-AU" baseline="0" dirty="0" err="1" smtClean="0"/>
              <a:t>identifers</a:t>
            </a:r>
            <a:r>
              <a:rPr lang="en-AU" baseline="0" dirty="0" smtClean="0"/>
              <a:t> on behalf of researchers as it has been demonstrated that </a:t>
            </a:r>
            <a:r>
              <a:rPr lang="en-AU" baseline="0" dirty="0" err="1" smtClean="0"/>
              <a:t>identifers</a:t>
            </a:r>
            <a:r>
              <a:rPr lang="en-AU" baseline="0" dirty="0" smtClean="0"/>
              <a:t> are most successful when then researcher themselves take ownership of the ID and uses it to collate their research. </a:t>
            </a:r>
          </a:p>
          <a:p>
            <a:endParaRPr lang="en-AU" baseline="0" dirty="0" smtClean="0"/>
          </a:p>
          <a:p>
            <a:r>
              <a:rPr lang="en-AU" baseline="0" dirty="0" smtClean="0"/>
              <a:t>UNSW Library manages UNSW’s research publication management system, ROS (Research Outputs System). Based on the Symplectic Elements software, ROS searches a range of data sources including Scopus, Web of Science and ORCID and downloads metadata records about publications into the system for UNSW researchers to claim. Identifiers can be added to each researcher’s search settings to improve the accuracy of these search results. Engaging with UNSW researchers by providing assistance editing their ROS profile often proves illuminating in showing researchers how diversely they can be represented online and why identifiers can be useful. </a:t>
            </a:r>
          </a:p>
          <a:p>
            <a:endParaRPr lang="en-AU" baseline="0" dirty="0" smtClean="0"/>
          </a:p>
          <a:p>
            <a:r>
              <a:rPr lang="en-AU" baseline="0" dirty="0" smtClean="0"/>
              <a:t>UNSW has expressed interest in joining the Australian ORCID consortium when it is formed in early 2016.  This would expand UNSW’s ORCID membership from Basic to Premium and widen the possibilities for system integrations with ORCID. In preparation for the start of the consortium, UNSW Library is leading an effort to develop a strategy for ORCID integrations working with stakeholders from across the university. </a:t>
            </a:r>
            <a:endParaRPr lang="en-AU"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21</a:t>
            </a:fld>
            <a:endParaRPr lang="en-US"/>
          </a:p>
        </p:txBody>
      </p:sp>
    </p:spTree>
    <p:extLst>
      <p:ext uri="{BB962C8B-B14F-4D97-AF65-F5344CB8AC3E}">
        <p14:creationId xmlns:p14="http://schemas.microsoft.com/office/powerpoint/2010/main" val="3253766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AU" dirty="0" smtClean="0"/>
              <a:t>Identifiers</a:t>
            </a:r>
            <a:r>
              <a:rPr lang="en-AU" baseline="0" dirty="0" smtClean="0"/>
              <a:t> for Organisations is an area that is also still developing. With the rate that organisations change – schools merging, faculties changing name etc. maintaining organisational identifiers can feel a bit like trying to keep water in a bucket with a hole in it. UNSW Library has only been working with organisational identifiers in a significant way for the past 6-12 months and it has been interesting to see the range of organisational identifiers out there. UNSW Library is trying to ensure that they keep records about UNSW reasonably up to date in a range of sources. </a:t>
            </a:r>
          </a:p>
          <a:p>
            <a:endParaRPr lang="en-AU" baseline="0" dirty="0" smtClean="0"/>
          </a:p>
          <a:p>
            <a:r>
              <a:rPr lang="en-AU" baseline="0" dirty="0" smtClean="0"/>
              <a:t>GRID is a product that was launched by Digital Science a few weeks ago, when UNSW Library got the press release, they immediately looked themselves up, saw that some of the information in there was out of date and filled out the form to get the information updated. </a:t>
            </a:r>
          </a:p>
          <a:p>
            <a:endParaRPr lang="en-AU" baseline="0" dirty="0" smtClean="0"/>
          </a:p>
          <a:p>
            <a:r>
              <a:rPr lang="en-AU" baseline="0" dirty="0" smtClean="0"/>
              <a:t>Cleaning up UNSW’s ISNI records has been a more major undertaking. When UNSW Library became an ISNI member they realised that different parts of UNSW over time had accumulated numerous ISNIs and so they began a project to map and update the existing ISNIs and add any parts of the organisation that are missing. They are not aiming to create a complete historical record, rather trying to ensure it actually resembles UNSW in the current day. UNSW Library are apparently the first organisation to undertake a clean up of this kind, so they are also documenting the process they are following. They will be working with </a:t>
            </a:r>
            <a:r>
              <a:rPr lang="en-AU" baseline="0" dirty="0" err="1" smtClean="0"/>
              <a:t>Janifer</a:t>
            </a:r>
            <a:r>
              <a:rPr lang="en-AU" baseline="0" dirty="0" smtClean="0"/>
              <a:t> </a:t>
            </a:r>
            <a:r>
              <a:rPr lang="en-AU" baseline="0" dirty="0" err="1" smtClean="0"/>
              <a:t>Gatenby</a:t>
            </a:r>
            <a:r>
              <a:rPr lang="en-AU" baseline="0" dirty="0" smtClean="0"/>
              <a:t> from OCLC /ISNI to document this as a case study. </a:t>
            </a:r>
          </a:p>
          <a:p>
            <a:endParaRPr lang="en-AU" baseline="0" dirty="0" smtClean="0"/>
          </a:p>
          <a:p>
            <a:r>
              <a:rPr lang="en-AU" baseline="0" dirty="0" smtClean="0"/>
              <a:t>Kate has been a member of the OCLC Research Task Force on Representing Organisations in ISNI which is putting together recommendations on how to ensure ISNI is up to the complex task of representing institutions. She has found it illuminating to be working both on the theoretical side with the task group and the practical side working with her colleagues to clean up UNSW’s ISNIs. </a:t>
            </a:r>
            <a:endParaRPr lang="en-AU"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22</a:t>
            </a:fld>
            <a:endParaRPr lang="en-US"/>
          </a:p>
        </p:txBody>
      </p:sp>
    </p:spTree>
    <p:extLst>
      <p:ext uri="{BB962C8B-B14F-4D97-AF65-F5344CB8AC3E}">
        <p14:creationId xmlns:p14="http://schemas.microsoft.com/office/powerpoint/2010/main" val="3520963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23</a:t>
            </a:fld>
            <a:endParaRPr lang="en-US"/>
          </a:p>
        </p:txBody>
      </p:sp>
    </p:spTree>
    <p:extLst>
      <p:ext uri="{BB962C8B-B14F-4D97-AF65-F5344CB8AC3E}">
        <p14:creationId xmlns:p14="http://schemas.microsoft.com/office/powerpoint/2010/main" val="423493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These are three university rankings issued annually, </a:t>
            </a:r>
            <a:r>
              <a:rPr lang="en-US" dirty="0" smtClean="0"/>
              <a:t>rankings that are of particular importance to research libraries. Some universities even incorporate</a:t>
            </a:r>
            <a:r>
              <a:rPr lang="en-US" baseline="0" dirty="0" smtClean="0"/>
              <a:t> raising their ranking in their strategic plans. All three use citations as a factor in determining the rankings, and puts added weight to authors of </a:t>
            </a:r>
            <a:r>
              <a:rPr lang="en-US" i="1" baseline="0" dirty="0" smtClean="0"/>
              <a:t>journal articles</a:t>
            </a:r>
            <a:r>
              <a:rPr lang="en-US" i="0" baseline="0" dirty="0" smtClean="0"/>
              <a:t>, which are usually not represented in national authority files.</a:t>
            </a:r>
          </a:p>
          <a:p>
            <a:endParaRPr lang="en-US" i="0" baseline="0" dirty="0" smtClean="0"/>
          </a:p>
          <a:p>
            <a:r>
              <a:rPr lang="en-US" i="0" baseline="0" dirty="0" smtClean="0"/>
              <a:t>This type of ranking makes it important to correctly attribute both the authors and their institutional affiliation(s).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a:t>
            </a:fld>
            <a:endParaRPr lang="en-US"/>
          </a:p>
        </p:txBody>
      </p:sp>
    </p:spTree>
    <p:extLst>
      <p:ext uri="{BB962C8B-B14F-4D97-AF65-F5344CB8AC3E}">
        <p14:creationId xmlns:p14="http://schemas.microsoft.com/office/powerpoint/2010/main" val="379819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Identifiers are a crucial component to make</a:t>
            </a:r>
            <a:r>
              <a:rPr lang="en-US" baseline="0" dirty="0" smtClean="0"/>
              <a:t> linked data work. We have at our disposal a number of identifiers – the examples here are for the Library of Congress id.loc.gov, the International Standard Name Identifier (ISNI), the Virtual Internal Authority File (VIAF) and Wikidata, the knowledge base operated by the Wikimedia Foundation providing a common source of data that feeds into such projects as different language </a:t>
            </a:r>
            <a:r>
              <a:rPr lang="en-US" baseline="0" dirty="0" err="1" smtClean="0"/>
              <a:t>Wikipedias</a:t>
            </a:r>
            <a:r>
              <a:rPr lang="en-US" baseline="0" dirty="0" smtClean="0"/>
              <a:t>. All these identifiers point to the same entity: University of Melbourne.</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4</a:t>
            </a:fld>
            <a:endParaRPr lang="en-US"/>
          </a:p>
        </p:txBody>
      </p:sp>
    </p:spTree>
    <p:extLst>
      <p:ext uri="{BB962C8B-B14F-4D97-AF65-F5344CB8AC3E}">
        <p14:creationId xmlns:p14="http://schemas.microsoft.com/office/powerpoint/2010/main" val="137916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Modified version of slide from Daniel Hook, Symplectic Elements</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5</a:t>
            </a:fld>
            <a:endParaRPr lang="en-US"/>
          </a:p>
        </p:txBody>
      </p:sp>
    </p:spTree>
    <p:extLst>
      <p:ext uri="{BB962C8B-B14F-4D97-AF65-F5344CB8AC3E}">
        <p14:creationId xmlns:p14="http://schemas.microsoft.com/office/powerpoint/2010/main" val="134222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 Conlon is a</a:t>
            </a:r>
            <a:r>
              <a:rPr lang="en-US" baseline="0" dirty="0" smtClean="0"/>
              <a:t> member of our task group, an expert in </a:t>
            </a:r>
            <a:r>
              <a:rPr lang="en-US" baseline="0" dirty="0" err="1" smtClean="0"/>
              <a:t>biomedial</a:t>
            </a:r>
            <a:r>
              <a:rPr lang="en-US" baseline="0" dirty="0" smtClean="0"/>
              <a:t> informatics at the University of Florida. There is another Michael Conlon in the UK who writes articles on European taxes. Obviously two different people. Then there’s an article on </a:t>
            </a:r>
            <a:r>
              <a:rPr lang="en-US" baseline="0" dirty="0" err="1" smtClean="0"/>
              <a:t>microbiota</a:t>
            </a:r>
            <a:r>
              <a:rPr lang="en-US" baseline="0" dirty="0" smtClean="0"/>
              <a:t> in the Australian journal Microbiology written by a Michael Conlon. The same Michael Conlon as the U. Florida one or a different one based in Australia? Without other metadata, it is difficult to tell. (Turns out, it’s yet another Michael Conlon.)</a:t>
            </a:r>
          </a:p>
          <a:p>
            <a:endParaRPr lang="en-US" baseline="0" dirty="0" smtClean="0"/>
          </a:p>
          <a:p>
            <a:r>
              <a:rPr lang="en-US" dirty="0" smtClean="0"/>
              <a:t>Michael</a:t>
            </a:r>
            <a:r>
              <a:rPr lang="en-US" baseline="0" dirty="0" smtClean="0"/>
              <a:t> Conlon is a rather uncommon name. But consider that in China 275 million people have the surname of Li, Wang or Zhang. And that’s not including the millions of overseas Chinese. The chances ethnic Chinese having the same name—especially in the abbreviated form used in journal articles– is high. We need other identifying attributes such as institutional affiliation and discipline (if not photos) to disambiguate names.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6</a:t>
            </a:fld>
            <a:endParaRPr lang="en-US"/>
          </a:p>
        </p:txBody>
      </p:sp>
    </p:spTree>
    <p:extLst>
      <p:ext uri="{BB962C8B-B14F-4D97-AF65-F5344CB8AC3E}">
        <p14:creationId xmlns:p14="http://schemas.microsoft.com/office/powerpoint/2010/main" val="51930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researchers already have multiple identifiers. This is an example from a signature block in an email. The researcher includes </a:t>
            </a:r>
            <a:r>
              <a:rPr lang="en-US" i="1" dirty="0" smtClean="0"/>
              <a:t>twelve</a:t>
            </a:r>
            <a:r>
              <a:rPr lang="en-US" i="0" dirty="0" smtClean="0"/>
              <a:t> different identifiers or profiles he’s represented in. This also fragments his Web presence.</a:t>
            </a:r>
          </a:p>
          <a:p>
            <a:r>
              <a:rPr lang="en-US" i="0" dirty="0" smtClean="0"/>
              <a:t> </a:t>
            </a:r>
          </a:p>
          <a:p>
            <a:r>
              <a:rPr lang="en-US" i="0" dirty="0" smtClean="0"/>
              <a:t>To</a:t>
            </a:r>
            <a:r>
              <a:rPr lang="en-US" i="0" baseline="0" dirty="0" smtClean="0"/>
              <a:t> recap the problem statement:</a:t>
            </a:r>
          </a:p>
          <a:p>
            <a:pPr>
              <a:buFontTx/>
              <a:buChar char="-"/>
            </a:pPr>
            <a:r>
              <a:rPr lang="en-US" i="0" baseline="0" dirty="0" smtClean="0"/>
              <a:t>Citations are a factor in assessing the impact of scholarship but journal article authors often are not represented in authority files.</a:t>
            </a:r>
          </a:p>
          <a:p>
            <a:pPr>
              <a:buFontTx/>
              <a:buChar char="-"/>
            </a:pPr>
            <a:r>
              <a:rPr lang="en-US" i="0" baseline="0" dirty="0" smtClean="0"/>
              <a:t> A given scholar can be represented by different forms of the name, all of which may not be included in authority files.</a:t>
            </a:r>
          </a:p>
          <a:p>
            <a:pPr>
              <a:buFontTx/>
              <a:buChar char="-"/>
            </a:pPr>
            <a:r>
              <a:rPr lang="en-US" i="0" baseline="0" dirty="0" smtClean="0"/>
              <a:t>Two or more researchers may have the same name, and we need other attributes to disambiguate them.</a:t>
            </a:r>
          </a:p>
          <a:p>
            <a:pPr>
              <a:buFontTx/>
              <a:buChar char="-"/>
            </a:pPr>
            <a:r>
              <a:rPr lang="en-US" i="0" baseline="0" dirty="0" smtClean="0"/>
              <a:t>Some researchers already have multiple identifiers.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7</a:t>
            </a:fld>
            <a:endParaRPr lang="en-US"/>
          </a:p>
        </p:txBody>
      </p:sp>
    </p:spTree>
    <p:extLst>
      <p:ext uri="{BB962C8B-B14F-4D97-AF65-F5344CB8AC3E}">
        <p14:creationId xmlns:p14="http://schemas.microsoft.com/office/powerpoint/2010/main" val="256385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members of the OCLC Research Registering Researchers in Authority Files Task Group which I facilitate. The members represent different perspectives from three countries – the U.S., The</a:t>
            </a:r>
            <a:r>
              <a:rPr lang="en-US" baseline="0" dirty="0" smtClean="0"/>
              <a:t> Netherlands, and the UK.  We have members who are librarians, those who contribute to the LC/NACO authority file or train others to do so and who are members of the Program for Cooperative Cataloging. We have ORCID and ISNI Board members, and representatives from VIVO, a Current Research Information System (</a:t>
            </a:r>
            <a:r>
              <a:rPr lang="en-US" baseline="0" dirty="0" err="1" smtClean="0"/>
              <a:t>Symplectic</a:t>
            </a:r>
            <a:r>
              <a:rPr lang="en-US" baseline="0" dirty="0" smtClean="0"/>
              <a:t>), and a publisher (</a:t>
            </a:r>
            <a:r>
              <a:rPr lang="en-US" baseline="0" dirty="0" err="1" smtClean="0"/>
              <a:t>Bowker</a:t>
            </a:r>
            <a:r>
              <a:rPr lang="en-US" baseline="0" dirty="0" smtClean="0"/>
              <a:t>). My colleague Thom Hickey is the chief scientist responsible for creating the Virtual International Authority File and is on both the VIAF Council and the ORCID Board.</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8</a:t>
            </a:fld>
            <a:endParaRPr lang="en-US"/>
          </a:p>
        </p:txBody>
      </p:sp>
    </p:spTree>
    <p:extLst>
      <p:ext uri="{BB962C8B-B14F-4D97-AF65-F5344CB8AC3E}">
        <p14:creationId xmlns:p14="http://schemas.microsoft.com/office/powerpoint/2010/main" val="10449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thing the task</a:t>
            </a:r>
            <a:r>
              <a:rPr lang="en-US" baseline="0" dirty="0" smtClean="0"/>
              <a:t> group did was write up 18 use case scenarios from the perspective of different actors or stakeholders. I’ve consolidate the needs identified here; some overlap.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9</a:t>
            </a:fld>
            <a:endParaRPr lang="en-US"/>
          </a:p>
        </p:txBody>
      </p:sp>
    </p:spTree>
    <p:extLst>
      <p:ext uri="{BB962C8B-B14F-4D97-AF65-F5344CB8AC3E}">
        <p14:creationId xmlns:p14="http://schemas.microsoft.com/office/powerpoint/2010/main" val="3026989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050" name="Picture 2" descr="C:\Documents and Settings\z3349205\Desktop\UNSWAUST_header RGB.jpg"/>
          <p:cNvPicPr>
            <a:picLocks noChangeAspect="1" noChangeArrowheads="1"/>
          </p:cNvPicPr>
          <p:nvPr userDrawn="1"/>
        </p:nvPicPr>
        <p:blipFill>
          <a:blip r:embed="rId2" cstate="print"/>
          <a:srcRect/>
          <a:stretch>
            <a:fillRect/>
          </a:stretch>
        </p:blipFill>
        <p:spPr bwMode="auto">
          <a:xfrm>
            <a:off x="-3600" y="1412776"/>
            <a:ext cx="9147600" cy="2154862"/>
          </a:xfrm>
          <a:prstGeom prst="rect">
            <a:avLst/>
          </a:prstGeom>
          <a:noFill/>
        </p:spPr>
      </p:pic>
      <p:sp>
        <p:nvSpPr>
          <p:cNvPr id="10" name="Text Placeholder 4"/>
          <p:cNvSpPr>
            <a:spLocks noGrp="1"/>
          </p:cNvSpPr>
          <p:nvPr>
            <p:ph type="body" sz="quarter" idx="10"/>
          </p:nvPr>
        </p:nvSpPr>
        <p:spPr>
          <a:xfrm>
            <a:off x="2592000" y="1717200"/>
            <a:ext cx="5688012" cy="576411"/>
          </a:xfrm>
          <a:prstGeom prst="rect">
            <a:avLst/>
          </a:prstGeom>
        </p:spPr>
        <p:txBody>
          <a:bodyPr/>
          <a:lstStyle>
            <a:lvl1pPr>
              <a:buNone/>
              <a:defRPr baseline="0">
                <a:latin typeface="+mj-lt"/>
              </a:defRPr>
            </a:lvl1pPr>
          </a:lstStyle>
          <a:p>
            <a:pPr lvl="0"/>
            <a:r>
              <a:rPr lang="en-US" dirty="0" smtClean="0"/>
              <a:t>Click to edit Master text styles</a:t>
            </a:r>
          </a:p>
        </p:txBody>
      </p:sp>
      <p:sp>
        <p:nvSpPr>
          <p:cNvPr id="11" name="Text Placeholder 6"/>
          <p:cNvSpPr>
            <a:spLocks noGrp="1"/>
          </p:cNvSpPr>
          <p:nvPr>
            <p:ph type="body" sz="quarter" idx="11"/>
          </p:nvPr>
        </p:nvSpPr>
        <p:spPr>
          <a:xfrm>
            <a:off x="2592000" y="2257200"/>
            <a:ext cx="5689600" cy="431800"/>
          </a:xfrm>
          <a:prstGeom prst="rect">
            <a:avLst/>
          </a:prstGeom>
        </p:spPr>
        <p:txBody>
          <a:bodyPr/>
          <a:lstStyle>
            <a:lvl1pPr>
              <a:buNone/>
              <a:defRPr sz="2000">
                <a:latin typeface="+mj-lt"/>
              </a:defRPr>
            </a:lvl1pPr>
          </a:lstStyle>
          <a:p>
            <a:pPr lvl="0"/>
            <a:r>
              <a:rPr lang="en-US" dirty="0" smtClean="0"/>
              <a:t>Click to edit Master text styles</a:t>
            </a:r>
          </a:p>
        </p:txBody>
      </p:sp>
      <p:sp>
        <p:nvSpPr>
          <p:cNvPr id="12" name="Text Placeholder 8"/>
          <p:cNvSpPr>
            <a:spLocks noGrp="1"/>
          </p:cNvSpPr>
          <p:nvPr>
            <p:ph type="body" sz="quarter" idx="12"/>
          </p:nvPr>
        </p:nvSpPr>
        <p:spPr>
          <a:xfrm>
            <a:off x="2592000" y="3284662"/>
            <a:ext cx="5689600" cy="360362"/>
          </a:xfrm>
          <a:prstGeom prst="rect">
            <a:avLst/>
          </a:prstGeom>
        </p:spPr>
        <p:txBody>
          <a:bodyPr/>
          <a:lstStyle>
            <a:lvl1pPr>
              <a:buNone/>
              <a:defRPr sz="1200" b="1" baseline="0">
                <a:latin typeface="Sommet Bold" pitchFamily="50" charset="0"/>
              </a:defRPr>
            </a:lvl1pPr>
          </a:lstStyle>
          <a:p>
            <a:pPr lvl="0"/>
            <a:r>
              <a:rPr lang="en-US" smtClean="0"/>
              <a:t>Click to edit Master text styles</a:t>
            </a:r>
          </a:p>
        </p:txBody>
      </p:sp>
    </p:spTree>
    <p:extLst>
      <p:ext uri="{BB962C8B-B14F-4D97-AF65-F5344CB8AC3E}">
        <p14:creationId xmlns:p14="http://schemas.microsoft.com/office/powerpoint/2010/main" val="121980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026" name="Picture 2" descr="C:\Documents and Settings\z3349205\Desktop\UNSWAUST_footer RGB.jpg"/>
          <p:cNvPicPr>
            <a:picLocks noChangeAspect="1" noChangeArrowheads="1"/>
          </p:cNvPicPr>
          <p:nvPr userDrawn="1"/>
        </p:nvPicPr>
        <p:blipFill>
          <a:blip r:embed="rId2" cstate="print"/>
          <a:srcRect/>
          <a:stretch>
            <a:fillRect/>
          </a:stretch>
        </p:blipFill>
        <p:spPr bwMode="auto">
          <a:xfrm>
            <a:off x="0" y="6229145"/>
            <a:ext cx="9147600" cy="628855"/>
          </a:xfrm>
          <a:prstGeom prst="rect">
            <a:avLst/>
          </a:prstGeom>
          <a:noFill/>
        </p:spPr>
      </p:pic>
      <p:sp>
        <p:nvSpPr>
          <p:cNvPr id="2"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457200" y="1484784"/>
            <a:ext cx="8229600" cy="4320480"/>
          </a:xfrm>
          <a:prstGeom prst="rect">
            <a:avLst/>
          </a:prstGeom>
        </p:spPr>
        <p:txBody>
          <a:bodyPr/>
          <a:lstStyle>
            <a:lvl1pPr>
              <a:buFont typeface="Arial" pitchFamily="34" charset="0"/>
              <a:buChar char="•"/>
              <a:defRPr sz="1400" baseline="0">
                <a:latin typeface="Arial" pitchFamily="34" charset="0"/>
                <a:cs typeface="Arial" pitchFamily="34" charset="0"/>
              </a:defRPr>
            </a:lvl1pPr>
            <a:lvl2pPr>
              <a:defRPr sz="1400">
                <a:latin typeface="Arial" pitchFamily="34" charset="0"/>
                <a:cs typeface="Arial" pitchFamily="34" charset="0"/>
              </a:defRPr>
            </a:lvl2pPr>
            <a:lvl3pPr>
              <a:buFont typeface="Courier New" pitchFamily="49" charset="0"/>
              <a:buChar char="o"/>
              <a:defRPr sz="1400">
                <a:latin typeface="Arial" pitchFamily="34" charset="0"/>
                <a:cs typeface="Arial" pitchFamily="34" charset="0"/>
              </a:defRPr>
            </a:lvl3pPr>
            <a:lvl4pPr>
              <a:buFont typeface="Wingdings" pitchFamily="2" charset="2"/>
              <a:buChar cha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Tree>
    <p:extLst>
      <p:ext uri="{BB962C8B-B14F-4D97-AF65-F5344CB8AC3E}">
        <p14:creationId xmlns:p14="http://schemas.microsoft.com/office/powerpoint/2010/main" val="364476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448" y="-94465"/>
            <a:ext cx="9382767" cy="131318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24B9CD7-19B8-B84F-A9E8-182DDEF56CC5}" type="datetime1">
              <a:rPr lang="en-US" smtClean="0"/>
              <a:pPr>
                <a:defRPr/>
              </a:pPr>
              <a:t>1/12/2016</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Integrating Researcher Identifiers into University and Library Systems </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D8E85A1-EB6C-44C5-A34F-7B0C654CFF30}" type="slidenum">
              <a:rPr lang="en-US"/>
              <a:pPr>
                <a:defRPr/>
              </a:pPr>
              <a:t>‹#›</a:t>
            </a:fld>
            <a:endParaRPr lang="en-US"/>
          </a:p>
        </p:txBody>
      </p:sp>
    </p:spTree>
    <p:extLst>
      <p:ext uri="{BB962C8B-B14F-4D97-AF65-F5344CB8AC3E}">
        <p14:creationId xmlns:p14="http://schemas.microsoft.com/office/powerpoint/2010/main" val="1472594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16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sp>
        <p:nvSpPr>
          <p:cNvPr id="19" name="Rectangle 18"/>
          <p:cNvSpPr/>
          <p:nvPr userDrawn="1"/>
        </p:nvSpPr>
        <p:spPr>
          <a:xfrm>
            <a:off x="927100" y="4827588"/>
            <a:ext cx="8216900"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smtClean="0">
                <a:solidFill>
                  <a:schemeClr val="bg1"/>
                </a:solidFill>
                <a:latin typeface="+mj-lt"/>
              </a:rPr>
              <a:t>Together we make breakthroughs</a:t>
            </a:r>
            <a:r>
              <a:rPr lang="en-US" sz="2000" b="1" baseline="0" dirty="0" smtClean="0">
                <a:solidFill>
                  <a:schemeClr val="bg1"/>
                </a:solidFill>
                <a:latin typeface="+mj-lt"/>
              </a:rPr>
              <a:t> possible.</a:t>
            </a:r>
            <a:endParaRPr lang="en-US" sz="2000" b="1" dirty="0">
              <a:solidFill>
                <a:schemeClr val="bg1"/>
              </a:solidFill>
              <a:latin typeface="+mj-lt"/>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660" r:id="rId10"/>
    <p:sldLayoutId id="2147483661" r:id="rId11"/>
    <p:sldLayoutId id="2147483662" r:id="rId12"/>
    <p:sldLayoutId id="2147483664"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2.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oclc.org/research/publications/library/2014/oclcresearch-registering-researchers-2014-overview.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kate.byrne@unsw.edu.au"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47.gif"/><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hyperlink" Target="mailto:smithyok@oclc.org"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id.loc.gov/authorities/names/n79054099"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wikidata.org/wiki/Q319078" TargetMode="External"/><Relationship Id="rId5" Type="http://schemas.openxmlformats.org/officeDocument/2006/relationships/hyperlink" Target="http://viaf.org/viaf/146316977" TargetMode="External"/><Relationship Id="rId4" Type="http://schemas.openxmlformats.org/officeDocument/2006/relationships/hyperlink" Target="isni.org/isni/000000012179088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hyperlink" Target="http://orcid.org/0000-0001-5796-2727" TargetMode="External"/><Relationship Id="rId13" Type="http://schemas.openxmlformats.org/officeDocument/2006/relationships/hyperlink" Target="http://viaf.org/viaf/36099266/" TargetMode="External"/><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hyperlink" Target="http://uu.academia.edu/JeroenBosman" TargetMode="External"/><Relationship Id="rId21" Type="http://schemas.openxmlformats.org/officeDocument/2006/relationships/image" Target="../media/image24.png"/><Relationship Id="rId7" Type="http://schemas.openxmlformats.org/officeDocument/2006/relationships/hyperlink" Target="http://academic.research.microsoft.com/Author/51538592/jeroen-bosman" TargetMode="External"/><Relationship Id="rId12" Type="http://schemas.openxmlformats.org/officeDocument/2006/relationships/hyperlink" Target="http://www.slideshare.net/hierohiero" TargetMode="External"/><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hyperlink" Target="http://www.mendeley.com/profiles/jeroen-bosman/" TargetMode="External"/><Relationship Id="rId11" Type="http://schemas.openxmlformats.org/officeDocument/2006/relationships/hyperlink" Target="http://www.scopus.com/authid/detail.url?authorId=7003519484" TargetMode="External"/><Relationship Id="rId24" Type="http://schemas.openxmlformats.org/officeDocument/2006/relationships/image" Target="../media/image27.png"/><Relationship Id="rId5" Type="http://schemas.openxmlformats.org/officeDocument/2006/relationships/hyperlink" Target="http://www.isni.org/0000000028810209" TargetMode="External"/><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hyperlink" Target="http://www.researchgate.net/profile/Jeroen_Bosman/" TargetMode="External"/><Relationship Id="rId19" Type="http://schemas.openxmlformats.org/officeDocument/2006/relationships/image" Target="../media/image22.png"/><Relationship Id="rId4" Type="http://schemas.openxmlformats.org/officeDocument/2006/relationships/hyperlink" Target="http://scholar.google.com/citations?user=-IfPy3IAAAAJ&amp;hl=en" TargetMode="External"/><Relationship Id="rId9" Type="http://schemas.openxmlformats.org/officeDocument/2006/relationships/hyperlink" Target="http://www.researcherid.com/ProfileView.action?queryString=KG0UuZjN5WmCiHc/MC4oLVEKrQQu+pzQ8/9yrRrmi8Y=&amp;Init=Yes&amp;SrcApp=CR&amp;returnCode=ROUTER.Success&amp;SID=N27lOD6EgipnADLnAbK" TargetMode="External"/><Relationship Id="rId14" Type="http://schemas.openxmlformats.org/officeDocument/2006/relationships/hyperlink" Target="http://www.worldcat.org/wcidentities/lccn-n91-100619" TargetMode="External"/><Relationship Id="rId22" Type="http://schemas.openxmlformats.org/officeDocument/2006/relationships/image" Target="../media/image25.png"/><Relationship Id="rId27"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1532643"/>
            <a:ext cx="4819909" cy="1061829"/>
          </a:xfrm>
        </p:spPr>
        <p:txBody>
          <a:bodyPr/>
          <a:lstStyle/>
          <a:p>
            <a:r>
              <a:rPr lang="en-US" dirty="0" smtClean="0"/>
              <a:t>OCLC Research Library Partnership Meeting</a:t>
            </a:r>
          </a:p>
          <a:p>
            <a:r>
              <a:rPr lang="en-US" dirty="0" smtClean="0"/>
              <a:t>Melbourne, Australia</a:t>
            </a:r>
          </a:p>
          <a:p>
            <a:r>
              <a:rPr lang="en-US" dirty="0"/>
              <a:t>2</a:t>
            </a:r>
            <a:r>
              <a:rPr lang="en-US" dirty="0" smtClean="0"/>
              <a:t> December 2015</a:t>
            </a:r>
            <a:endParaRPr lang="en-US" dirty="0"/>
          </a:p>
        </p:txBody>
      </p:sp>
      <p:sp>
        <p:nvSpPr>
          <p:cNvPr id="3" name="Text Placeholder 2"/>
          <p:cNvSpPr>
            <a:spLocks noGrp="1"/>
          </p:cNvSpPr>
          <p:nvPr>
            <p:ph type="body" sz="quarter" idx="16"/>
          </p:nvPr>
        </p:nvSpPr>
        <p:spPr>
          <a:xfrm>
            <a:off x="557047" y="2483369"/>
            <a:ext cx="8250621" cy="1815362"/>
          </a:xfrm>
        </p:spPr>
        <p:txBody>
          <a:bodyPr>
            <a:noAutofit/>
          </a:bodyPr>
          <a:lstStyle/>
          <a:p>
            <a:pPr algn="ctr"/>
            <a:r>
              <a:rPr lang="en-US" sz="2400" dirty="0" smtClean="0">
                <a:solidFill>
                  <a:srgbClr val="1F497D"/>
                </a:solidFill>
                <a:latin typeface="+mj-lt"/>
                <a:sym typeface="Symbol"/>
              </a:rPr>
              <a:t>Working with OCLC Research Library Partners on </a:t>
            </a:r>
          </a:p>
          <a:p>
            <a:pPr algn="ctr"/>
            <a:r>
              <a:rPr lang="en-US" sz="3200" dirty="0" smtClean="0">
                <a:solidFill>
                  <a:srgbClr val="1F497D"/>
                </a:solidFill>
                <a:latin typeface="+mj-lt"/>
                <a:sym typeface="Symbol"/>
              </a:rPr>
              <a:t>Researcher &amp; </a:t>
            </a:r>
            <a:r>
              <a:rPr lang="en-US" sz="3200" dirty="0" err="1" smtClean="0">
                <a:solidFill>
                  <a:srgbClr val="1F497D"/>
                </a:solidFill>
                <a:latin typeface="+mj-lt"/>
                <a:sym typeface="Symbol"/>
              </a:rPr>
              <a:t>Organisational</a:t>
            </a:r>
            <a:r>
              <a:rPr lang="en-US" sz="3200" dirty="0" smtClean="0">
                <a:solidFill>
                  <a:srgbClr val="1F497D"/>
                </a:solidFill>
                <a:latin typeface="+mj-lt"/>
                <a:sym typeface="Symbol"/>
              </a:rPr>
              <a:t> Identifiers</a:t>
            </a:r>
            <a:endParaRPr lang="en-US" sz="3200" dirty="0">
              <a:solidFill>
                <a:srgbClr val="1F497D"/>
              </a:solidFill>
              <a:latin typeface="+mj-lt"/>
              <a:sym typeface="Symbol"/>
            </a:endParaRPr>
          </a:p>
          <a:p>
            <a:endParaRPr lang="en-US" sz="3200" dirty="0">
              <a:latin typeface="+mj-lt"/>
            </a:endParaRPr>
          </a:p>
        </p:txBody>
      </p:sp>
      <p:sp>
        <p:nvSpPr>
          <p:cNvPr id="4" name="Text Placeholder 3"/>
          <p:cNvSpPr>
            <a:spLocks noGrp="1"/>
          </p:cNvSpPr>
          <p:nvPr>
            <p:ph type="body" sz="quarter" idx="17"/>
          </p:nvPr>
        </p:nvSpPr>
        <p:spPr>
          <a:xfrm>
            <a:off x="557047" y="4712149"/>
            <a:ext cx="2993961" cy="769441"/>
          </a:xfrm>
        </p:spPr>
        <p:txBody>
          <a:bodyPr/>
          <a:lstStyle/>
          <a:p>
            <a:r>
              <a:rPr lang="en-US" dirty="0" smtClean="0"/>
              <a:t>Karen </a:t>
            </a:r>
            <a:r>
              <a:rPr lang="en-US" dirty="0"/>
              <a:t>Smith-Yoshimura</a:t>
            </a:r>
          </a:p>
          <a:p>
            <a:endParaRPr lang="en-US" dirty="0"/>
          </a:p>
        </p:txBody>
      </p:sp>
      <p:sp>
        <p:nvSpPr>
          <p:cNvPr id="5" name="Text Placeholder 4"/>
          <p:cNvSpPr>
            <a:spLocks noGrp="1"/>
          </p:cNvSpPr>
          <p:nvPr>
            <p:ph type="body" sz="quarter" idx="18"/>
          </p:nvPr>
        </p:nvSpPr>
        <p:spPr>
          <a:xfrm>
            <a:off x="557047" y="5096869"/>
            <a:ext cx="1693733" cy="307777"/>
          </a:xfrm>
        </p:spPr>
        <p:txBody>
          <a:bodyPr/>
          <a:lstStyle/>
          <a:p>
            <a:r>
              <a:rPr lang="en-US" dirty="0" smtClean="0"/>
              <a:t>OCLC Research</a:t>
            </a:r>
            <a:endParaRPr lang="en-US" dirty="0"/>
          </a:p>
        </p:txBody>
      </p:sp>
      <p:pic>
        <p:nvPicPr>
          <p:cNvPr id="6" name="Picture 5"/>
          <p:cNvPicPr>
            <a:picLocks noChangeAspect="1"/>
          </p:cNvPicPr>
          <p:nvPr/>
        </p:nvPicPr>
        <p:blipFill>
          <a:blip r:embed="rId3"/>
          <a:stretch>
            <a:fillRect/>
          </a:stretch>
        </p:blipFill>
        <p:spPr>
          <a:xfrm>
            <a:off x="4294307" y="4420865"/>
            <a:ext cx="4480560" cy="1809628"/>
          </a:xfrm>
          <a:prstGeom prst="rect">
            <a:avLst/>
          </a:prstGeom>
        </p:spPr>
      </p:pic>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61" name="Acrobat Document" r:id="rId4" imgW="0" imgH="0" progId="AcroExch.Document.11">
                  <p:embed/>
                </p:oleObj>
              </mc:Choice>
              <mc:Fallback>
                <p:oleObj name="Acrobat Document" r:id="rId4" imgW="0" imgH="0" progId="AcroExch.Document.1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7" name="Picture 3"/>
          <p:cNvPicPr>
            <a:picLocks noChangeAspect="1" noChangeArrowheads="1"/>
          </p:cNvPicPr>
          <p:nvPr/>
        </p:nvPicPr>
        <p:blipFill>
          <a:blip r:embed="rId5"/>
          <a:srcRect/>
          <a:stretch>
            <a:fillRect/>
          </a:stretch>
        </p:blipFill>
        <p:spPr bwMode="auto">
          <a:xfrm>
            <a:off x="208561" y="914400"/>
            <a:ext cx="7658764" cy="5616427"/>
          </a:xfrm>
          <a:prstGeom prst="rect">
            <a:avLst/>
          </a:prstGeom>
          <a:noFill/>
          <a:ln w="9525">
            <a:noFill/>
            <a:miter lim="800000"/>
            <a:headEnd/>
            <a:tailEnd/>
          </a:ln>
        </p:spPr>
      </p:pic>
      <p:sp>
        <p:nvSpPr>
          <p:cNvPr id="4" name="Rectangle 3"/>
          <p:cNvSpPr/>
          <p:nvPr/>
        </p:nvSpPr>
        <p:spPr>
          <a:xfrm>
            <a:off x="99056" y="308758"/>
            <a:ext cx="8884163" cy="707886"/>
          </a:xfrm>
          <a:prstGeom prst="rect">
            <a:avLst/>
          </a:prstGeom>
        </p:spPr>
        <p:txBody>
          <a:bodyPr wrap="none">
            <a:spAutoFit/>
          </a:bodyPr>
          <a:lstStyle/>
          <a:p>
            <a:r>
              <a:rPr lang="en-US" sz="4000" dirty="0" smtClean="0">
                <a:solidFill>
                  <a:srgbClr val="1F497D"/>
                </a:solidFill>
                <a:latin typeface="+mj-lt"/>
              </a:rPr>
              <a:t>Researcher Identifier Information Flow</a:t>
            </a:r>
            <a:endParaRPr lang="en-US" sz="4000" dirty="0">
              <a:solidFill>
                <a:srgbClr val="1F497D"/>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35973" y="1178761"/>
            <a:ext cx="4761186" cy="4475171"/>
          </a:xfrm>
        </p:spPr>
        <p:txBody>
          <a:bodyPr/>
          <a:lstStyle/>
          <a:p>
            <a:r>
              <a:rPr lang="en-US" b="1" dirty="0" smtClean="0"/>
              <a:t>Researcher: </a:t>
            </a:r>
            <a:r>
              <a:rPr lang="en-US" dirty="0" smtClean="0"/>
              <a:t>Get persistent identifier (early in career) &amp; use on all external communications</a:t>
            </a:r>
          </a:p>
          <a:p>
            <a:r>
              <a:rPr lang="en-US" b="1" dirty="0" smtClean="0"/>
              <a:t>Librarian/University administrator: </a:t>
            </a:r>
            <a:r>
              <a:rPr lang="en-US" dirty="0" smtClean="0"/>
              <a:t>Advocate benefits and reasons for using and disseminating identifiers</a:t>
            </a:r>
          </a:p>
          <a:p>
            <a:r>
              <a:rPr lang="en-US" b="1" dirty="0" smtClean="0"/>
              <a:t>Need for third-party name identifier reconciliation service</a:t>
            </a:r>
            <a:endParaRPr lang="en-US" b="1" dirty="0"/>
          </a:p>
        </p:txBody>
      </p:sp>
      <p:sp>
        <p:nvSpPr>
          <p:cNvPr id="3" name="Text Placeholder 2"/>
          <p:cNvSpPr>
            <a:spLocks noGrp="1"/>
          </p:cNvSpPr>
          <p:nvPr>
            <p:ph type="body" sz="quarter" idx="13"/>
          </p:nvPr>
        </p:nvSpPr>
        <p:spPr/>
        <p:txBody>
          <a:bodyPr/>
          <a:lstStyle/>
          <a:p>
            <a:r>
              <a:rPr lang="en-US" dirty="0" smtClean="0"/>
              <a:t>Key recommendations</a:t>
            </a:r>
            <a:endParaRPr lang="en-US" dirty="0"/>
          </a:p>
        </p:txBody>
      </p:sp>
      <p:pic>
        <p:nvPicPr>
          <p:cNvPr id="4" name="Picture 2"/>
          <p:cNvPicPr>
            <a:picLocks noChangeAspect="1" noChangeArrowheads="1"/>
          </p:cNvPicPr>
          <p:nvPr/>
        </p:nvPicPr>
        <p:blipFill>
          <a:blip r:embed="rId3"/>
          <a:srcRect/>
          <a:stretch>
            <a:fillRect/>
          </a:stretch>
        </p:blipFill>
        <p:spPr bwMode="auto">
          <a:xfrm>
            <a:off x="352892" y="936391"/>
            <a:ext cx="3497263" cy="4579937"/>
          </a:xfrm>
          <a:prstGeom prst="rect">
            <a:avLst/>
          </a:prstGeom>
          <a:noFill/>
          <a:ln w="9525">
            <a:noFill/>
            <a:miter lim="800000"/>
            <a:headEnd/>
            <a:tailEnd/>
          </a:ln>
        </p:spPr>
      </p:pic>
      <p:sp>
        <p:nvSpPr>
          <p:cNvPr id="5" name="Rectangle 4"/>
          <p:cNvSpPr/>
          <p:nvPr/>
        </p:nvSpPr>
        <p:spPr>
          <a:xfrm>
            <a:off x="167074" y="5653932"/>
            <a:ext cx="8229600" cy="923330"/>
          </a:xfrm>
          <a:prstGeom prst="rect">
            <a:avLst/>
          </a:prstGeom>
        </p:spPr>
        <p:txBody>
          <a:bodyPr wrap="square">
            <a:spAutoFit/>
          </a:bodyPr>
          <a:lstStyle/>
          <a:p>
            <a:r>
              <a:rPr lang="en-US" u="sng" dirty="0" smtClean="0">
                <a:hlinkClick r:id="rId4"/>
              </a:rPr>
              <a:t>http://www.oclc.org/research/publications/library/2014/oclcresearch-registering-researchers-2014-overview.html</a:t>
            </a:r>
            <a:r>
              <a:rPr lang="en-US" dirty="0" smtClean="0"/>
              <a:t> </a:t>
            </a:r>
          </a:p>
          <a:p>
            <a:endParaRPr lang="en-US" dirty="0"/>
          </a:p>
        </p:txBody>
      </p:sp>
    </p:spTree>
    <p:extLst>
      <p:ext uri="{BB962C8B-B14F-4D97-AF65-F5344CB8AC3E}">
        <p14:creationId xmlns:p14="http://schemas.microsoft.com/office/powerpoint/2010/main" val="7174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Link related sets of person identifiers and authorities (e.g., VIAF, ISNI, LC/NACO Authority File) </a:t>
            </a:r>
          </a:p>
          <a:p>
            <a:r>
              <a:rPr lang="en-US" dirty="0" smtClean="0"/>
              <a:t>Surface WorldCat Person entities, and map to identifiers for same person</a:t>
            </a:r>
          </a:p>
          <a:p>
            <a:r>
              <a:rPr lang="en-US" dirty="0" smtClean="0"/>
              <a:t>Seven pilot participants (5 OCLC RLPs):</a:t>
            </a:r>
          </a:p>
          <a:p>
            <a:pPr lvl="1"/>
            <a:r>
              <a:rPr lang="en-US" sz="2000" dirty="0" smtClean="0"/>
              <a:t>Cornell University</a:t>
            </a:r>
          </a:p>
          <a:p>
            <a:pPr lvl="1"/>
            <a:r>
              <a:rPr lang="en-US" sz="2000" dirty="0" smtClean="0"/>
              <a:t>Harvard University</a:t>
            </a:r>
          </a:p>
          <a:p>
            <a:pPr lvl="1"/>
            <a:r>
              <a:rPr lang="en-US" sz="2000" dirty="0" smtClean="0"/>
              <a:t>Library of Congress</a:t>
            </a:r>
          </a:p>
          <a:p>
            <a:pPr lvl="1"/>
            <a:r>
              <a:rPr lang="en-US" sz="2000" dirty="0" smtClean="0"/>
              <a:t>National Library of Medicine (US)</a:t>
            </a:r>
          </a:p>
          <a:p>
            <a:pPr lvl="1"/>
            <a:r>
              <a:rPr lang="en-US" sz="2000" dirty="0" smtClean="0"/>
              <a:t>National Library of Poland</a:t>
            </a:r>
          </a:p>
          <a:p>
            <a:pPr lvl="1"/>
            <a:r>
              <a:rPr lang="en-US" sz="2000" dirty="0" smtClean="0"/>
              <a:t>Stanford University</a:t>
            </a:r>
          </a:p>
          <a:p>
            <a:pPr lvl="1"/>
            <a:r>
              <a:rPr lang="en-US" sz="2000" dirty="0" smtClean="0"/>
              <a:t>University of California, Davis</a:t>
            </a:r>
            <a:endParaRPr lang="en-US" sz="2000" dirty="0"/>
          </a:p>
        </p:txBody>
      </p:sp>
      <p:sp>
        <p:nvSpPr>
          <p:cNvPr id="3" name="Text Placeholder 2"/>
          <p:cNvSpPr>
            <a:spLocks noGrp="1"/>
          </p:cNvSpPr>
          <p:nvPr>
            <p:ph type="body" sz="quarter" idx="13"/>
          </p:nvPr>
        </p:nvSpPr>
        <p:spPr/>
        <p:txBody>
          <a:bodyPr/>
          <a:lstStyle/>
          <a:p>
            <a:r>
              <a:rPr lang="en-US" dirty="0" smtClean="0"/>
              <a:t>Person Entity Lookup Pilot</a:t>
            </a:r>
            <a:endParaRPr lang="en-US" dirty="0"/>
          </a:p>
        </p:txBody>
      </p:sp>
    </p:spTree>
    <p:extLst>
      <p:ext uri="{BB962C8B-B14F-4D97-AF65-F5344CB8AC3E}">
        <p14:creationId xmlns:p14="http://schemas.microsoft.com/office/powerpoint/2010/main" val="104041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solidFill>
                  <a:srgbClr val="1F497D"/>
                </a:solidFill>
              </a:rPr>
              <a:t>OCLC Research Task Force on Organisations in ISNI</a:t>
            </a:r>
            <a:endParaRPr lang="en-GB" sz="3600" dirty="0">
              <a:solidFill>
                <a:srgbClr val="1F497D"/>
              </a:solidFill>
            </a:endParaRPr>
          </a:p>
        </p:txBody>
      </p:sp>
      <p:sp>
        <p:nvSpPr>
          <p:cNvPr id="3" name="Title 1"/>
          <p:cNvSpPr txBox="1">
            <a:spLocks/>
          </p:cNvSpPr>
          <p:nvPr/>
        </p:nvSpPr>
        <p:spPr>
          <a:xfrm>
            <a:off x="457200" y="1499016"/>
            <a:ext cx="8229600" cy="5350240"/>
          </a:xfrm>
          <a:prstGeom prst="rect">
            <a:avLst/>
          </a:prstGeom>
        </p:spPr>
        <p:txBody>
          <a:bodyPr vert="horz" wrap="square" lIns="91440" tIns="45720" rIns="91440" bIns="45720" rtlCol="0" anchor="ctr">
            <a:noAutofit/>
          </a:bodyPr>
          <a:lstStyle>
            <a:lvl1pPr algn="l" defTabSz="457200" rtl="0" eaLnBrk="1" latinLnBrk="0" hangingPunct="1">
              <a:spcBef>
                <a:spcPct val="0"/>
              </a:spcBef>
              <a:buNone/>
              <a:defRPr sz="4400" b="0" i="0" kern="1200">
                <a:solidFill>
                  <a:schemeClr val="accent1"/>
                </a:solidFill>
                <a:latin typeface="+mj-lt"/>
                <a:ea typeface="+mj-ea"/>
                <a:cs typeface="Georgia"/>
              </a:defRPr>
            </a:lvl1pPr>
          </a:lstStyle>
          <a:p>
            <a:r>
              <a:rPr lang="en-GB" sz="1600" dirty="0">
                <a:solidFill>
                  <a:schemeClr val="tx1"/>
                </a:solidFill>
                <a:latin typeface="Calibri" panose="020F0502020204030204" pitchFamily="34" charset="0"/>
              </a:rPr>
              <a:t>Karen </a:t>
            </a:r>
            <a:r>
              <a:rPr lang="en-GB" sz="1600" dirty="0" smtClean="0">
                <a:solidFill>
                  <a:schemeClr val="tx1"/>
                </a:solidFill>
                <a:latin typeface="Calibri" panose="020F0502020204030204" pitchFamily="34" charset="0"/>
              </a:rPr>
              <a:t>Smith-Yoshimura</a:t>
            </a:r>
            <a:r>
              <a:rPr lang="en-GB" sz="1600" dirty="0">
                <a:solidFill>
                  <a:schemeClr val="tx1"/>
                </a:solidFill>
                <a:latin typeface="Calibri" panose="020F0502020204030204" pitchFamily="34" charset="0"/>
              </a:rPr>
              <a:t>	OCLC Research  (leader)</a:t>
            </a:r>
          </a:p>
          <a:p>
            <a:r>
              <a:rPr lang="en-GB" sz="1600" dirty="0">
                <a:solidFill>
                  <a:schemeClr val="tx1"/>
                </a:solidFill>
                <a:latin typeface="Calibri" panose="020F0502020204030204" pitchFamily="34" charset="0"/>
              </a:rPr>
              <a:t>Grace Agnew		</a:t>
            </a:r>
            <a:r>
              <a:rPr lang="en-GB" sz="1600" dirty="0" smtClean="0">
                <a:solidFill>
                  <a:schemeClr val="tx1"/>
                </a:solidFill>
                <a:latin typeface="Calibri" panose="020F0502020204030204" pitchFamily="34" charset="0"/>
              </a:rPr>
              <a:t>	Rutgers </a:t>
            </a:r>
            <a:r>
              <a:rPr lang="en-GB" sz="1600" dirty="0">
                <a:solidFill>
                  <a:schemeClr val="tx1"/>
                </a:solidFill>
                <a:latin typeface="Calibri" panose="020F0502020204030204" pitchFamily="34" charset="0"/>
              </a:rPr>
              <a:t>University</a:t>
            </a:r>
          </a:p>
          <a:p>
            <a:r>
              <a:rPr lang="en-GB" sz="1600" dirty="0">
                <a:solidFill>
                  <a:schemeClr val="tx1"/>
                </a:solidFill>
                <a:latin typeface="Calibri" panose="020F0502020204030204" pitchFamily="34" charset="0"/>
              </a:rPr>
              <a:t>Christopher Brown	</a:t>
            </a:r>
            <a:r>
              <a:rPr lang="en-GB" sz="1600" dirty="0" smtClean="0">
                <a:solidFill>
                  <a:schemeClr val="tx1"/>
                </a:solidFill>
                <a:latin typeface="Calibri" panose="020F0502020204030204" pitchFamily="34" charset="0"/>
              </a:rPr>
              <a:t>	JISC </a:t>
            </a:r>
            <a:r>
              <a:rPr lang="en-GB" sz="1600" dirty="0">
                <a:solidFill>
                  <a:schemeClr val="tx1"/>
                </a:solidFill>
                <a:latin typeface="Calibri" panose="020F0502020204030204" pitchFamily="34" charset="0"/>
              </a:rPr>
              <a:t>(UK) </a:t>
            </a:r>
            <a:r>
              <a:rPr lang="en-GB" sz="1600" dirty="0" smtClean="0">
                <a:solidFill>
                  <a:schemeClr val="tx1"/>
                </a:solidFill>
                <a:latin typeface="Calibri" panose="020F0502020204030204" pitchFamily="34" charset="0"/>
              </a:rPr>
              <a:t>  (CASRAI)</a:t>
            </a:r>
            <a:endParaRPr lang="en-GB" sz="1600" dirty="0">
              <a:solidFill>
                <a:schemeClr val="tx1"/>
              </a:solidFill>
              <a:latin typeface="Calibri" panose="020F0502020204030204" pitchFamily="34" charset="0"/>
            </a:endParaRPr>
          </a:p>
          <a:p>
            <a:r>
              <a:rPr lang="en-GB" sz="1600" dirty="0">
                <a:solidFill>
                  <a:schemeClr val="tx1"/>
                </a:solidFill>
                <a:latin typeface="Calibri" panose="020F0502020204030204" pitchFamily="34" charset="0"/>
              </a:rPr>
              <a:t>Kate Byrne		</a:t>
            </a:r>
            <a:r>
              <a:rPr lang="en-GB" sz="1600" dirty="0" smtClean="0">
                <a:solidFill>
                  <a:schemeClr val="tx1"/>
                </a:solidFill>
                <a:latin typeface="Calibri" panose="020F0502020204030204" pitchFamily="34" charset="0"/>
              </a:rPr>
              <a:t>		University </a:t>
            </a:r>
            <a:r>
              <a:rPr lang="en-GB" sz="1600" dirty="0">
                <a:solidFill>
                  <a:schemeClr val="tx1"/>
                </a:solidFill>
                <a:latin typeface="Calibri" panose="020F0502020204030204" pitchFamily="34" charset="0"/>
              </a:rPr>
              <a:t>of New South Wales</a:t>
            </a:r>
          </a:p>
          <a:p>
            <a:r>
              <a:rPr lang="en-GB" sz="1600" dirty="0" smtClean="0">
                <a:solidFill>
                  <a:schemeClr val="tx1"/>
                </a:solidFill>
                <a:latin typeface="Calibri" panose="020F0502020204030204" pitchFamily="34" charset="0"/>
              </a:rPr>
              <a:t>Matt </a:t>
            </a:r>
            <a:r>
              <a:rPr lang="en-GB" sz="1600" dirty="0">
                <a:solidFill>
                  <a:schemeClr val="tx1"/>
                </a:solidFill>
                <a:latin typeface="Calibri" panose="020F0502020204030204" pitchFamily="34" charset="0"/>
              </a:rPr>
              <a:t>Carruthers	</a:t>
            </a:r>
            <a:r>
              <a:rPr lang="en-GB" sz="1600" dirty="0" smtClean="0">
                <a:solidFill>
                  <a:schemeClr val="tx1"/>
                </a:solidFill>
                <a:latin typeface="Calibri" panose="020F0502020204030204" pitchFamily="34" charset="0"/>
              </a:rPr>
              <a:t>		University </a:t>
            </a:r>
            <a:r>
              <a:rPr lang="en-GB" sz="1600" dirty="0">
                <a:solidFill>
                  <a:schemeClr val="tx1"/>
                </a:solidFill>
                <a:latin typeface="Calibri" panose="020F0502020204030204" pitchFamily="34" charset="0"/>
              </a:rPr>
              <a:t>of Michigan </a:t>
            </a:r>
          </a:p>
          <a:p>
            <a:r>
              <a:rPr lang="en-GB" sz="1600" dirty="0">
                <a:solidFill>
                  <a:schemeClr val="tx1"/>
                </a:solidFill>
                <a:latin typeface="Calibri" panose="020F0502020204030204" pitchFamily="34" charset="0"/>
              </a:rPr>
              <a:t>Naun Chew		</a:t>
            </a:r>
            <a:r>
              <a:rPr lang="en-GB" sz="1600" dirty="0" smtClean="0">
                <a:solidFill>
                  <a:schemeClr val="tx1"/>
                </a:solidFill>
                <a:latin typeface="Calibri" panose="020F0502020204030204" pitchFamily="34" charset="0"/>
              </a:rPr>
              <a:t>	Cornell </a:t>
            </a:r>
            <a:r>
              <a:rPr lang="en-GB" sz="1600" dirty="0">
                <a:solidFill>
                  <a:schemeClr val="tx1"/>
                </a:solidFill>
                <a:latin typeface="Calibri" panose="020F0502020204030204" pitchFamily="34" charset="0"/>
              </a:rPr>
              <a:t>University</a:t>
            </a:r>
          </a:p>
          <a:p>
            <a:r>
              <a:rPr lang="en-GB" sz="1600" dirty="0">
                <a:solidFill>
                  <a:schemeClr val="tx1"/>
                </a:solidFill>
                <a:latin typeface="Calibri" panose="020F0502020204030204" pitchFamily="34" charset="0"/>
              </a:rPr>
              <a:t>Peter Fletcher		</a:t>
            </a:r>
            <a:r>
              <a:rPr lang="en-GB" sz="1600" dirty="0" smtClean="0">
                <a:solidFill>
                  <a:schemeClr val="tx1"/>
                </a:solidFill>
                <a:latin typeface="Calibri" panose="020F0502020204030204" pitchFamily="34" charset="0"/>
              </a:rPr>
              <a:t>	UCLA</a:t>
            </a:r>
            <a:endParaRPr lang="en-GB" sz="1600" dirty="0">
              <a:solidFill>
                <a:schemeClr val="tx1"/>
              </a:solidFill>
              <a:latin typeface="Calibri" panose="020F0502020204030204" pitchFamily="34" charset="0"/>
            </a:endParaRPr>
          </a:p>
          <a:p>
            <a:r>
              <a:rPr lang="en-GB" sz="1600" dirty="0">
                <a:solidFill>
                  <a:schemeClr val="tx1"/>
                </a:solidFill>
                <a:latin typeface="Calibri" panose="020F0502020204030204" pitchFamily="34" charset="0"/>
              </a:rPr>
              <a:t>Janifer Gatenby	</a:t>
            </a:r>
            <a:r>
              <a:rPr lang="en-GB" sz="1600" dirty="0" smtClean="0">
                <a:solidFill>
                  <a:schemeClr val="tx1"/>
                </a:solidFill>
                <a:latin typeface="Calibri" panose="020F0502020204030204" pitchFamily="34" charset="0"/>
              </a:rPr>
              <a:t>		OCLC </a:t>
            </a:r>
            <a:r>
              <a:rPr lang="en-GB" sz="1600" dirty="0">
                <a:solidFill>
                  <a:schemeClr val="tx1"/>
                </a:solidFill>
                <a:latin typeface="Calibri" panose="020F0502020204030204" pitchFamily="34" charset="0"/>
              </a:rPr>
              <a:t>Leiden (ISNI Assignment Agency)</a:t>
            </a:r>
          </a:p>
          <a:p>
            <a:r>
              <a:rPr lang="en-GB" sz="1600" dirty="0">
                <a:solidFill>
                  <a:schemeClr val="tx1"/>
                </a:solidFill>
                <a:latin typeface="Calibri" panose="020F0502020204030204" pitchFamily="34" charset="0"/>
              </a:rPr>
              <a:t>Stephen Hearn		</a:t>
            </a:r>
            <a:r>
              <a:rPr lang="en-GB" sz="1600" dirty="0" smtClean="0">
                <a:solidFill>
                  <a:schemeClr val="tx1"/>
                </a:solidFill>
                <a:latin typeface="Calibri" panose="020F0502020204030204" pitchFamily="34" charset="0"/>
              </a:rPr>
              <a:t>	University </a:t>
            </a:r>
            <a:r>
              <a:rPr lang="en-GB" sz="1600" dirty="0">
                <a:solidFill>
                  <a:schemeClr val="tx1"/>
                </a:solidFill>
                <a:latin typeface="Calibri" panose="020F0502020204030204" pitchFamily="34" charset="0"/>
              </a:rPr>
              <a:t>of Minnesota</a:t>
            </a:r>
          </a:p>
          <a:p>
            <a:r>
              <a:rPr lang="en-GB" sz="1600" dirty="0" smtClean="0">
                <a:solidFill>
                  <a:schemeClr val="tx1"/>
                </a:solidFill>
                <a:latin typeface="Calibri" panose="020F0502020204030204" pitchFamily="34" charset="0"/>
              </a:rPr>
              <a:t>Xiaoli </a:t>
            </a:r>
            <a:r>
              <a:rPr lang="en-GB" sz="1600" dirty="0">
                <a:solidFill>
                  <a:schemeClr val="tx1"/>
                </a:solidFill>
                <a:latin typeface="Calibri" panose="020F0502020204030204" pitchFamily="34" charset="0"/>
              </a:rPr>
              <a:t>Li			</a:t>
            </a:r>
            <a:r>
              <a:rPr lang="en-GB" sz="1600" dirty="0" smtClean="0">
                <a:solidFill>
                  <a:schemeClr val="tx1"/>
                </a:solidFill>
                <a:latin typeface="Calibri" panose="020F0502020204030204" pitchFamily="34" charset="0"/>
              </a:rPr>
              <a:t>	University </a:t>
            </a:r>
            <a:r>
              <a:rPr lang="en-GB" sz="1600" dirty="0">
                <a:solidFill>
                  <a:schemeClr val="tx1"/>
                </a:solidFill>
                <a:latin typeface="Calibri" panose="020F0502020204030204" pitchFamily="34" charset="0"/>
              </a:rPr>
              <a:t>of California, </a:t>
            </a:r>
            <a:r>
              <a:rPr lang="en-GB" sz="1600" dirty="0" smtClean="0">
                <a:solidFill>
                  <a:schemeClr val="tx1"/>
                </a:solidFill>
                <a:latin typeface="Calibri" panose="020F0502020204030204" pitchFamily="34" charset="0"/>
              </a:rPr>
              <a:t>Davis</a:t>
            </a:r>
          </a:p>
          <a:p>
            <a:r>
              <a:rPr lang="en-GB" sz="1600" dirty="0" smtClean="0">
                <a:solidFill>
                  <a:schemeClr val="tx1"/>
                </a:solidFill>
                <a:latin typeface="Calibri" panose="020F0502020204030204" pitchFamily="34" charset="0"/>
              </a:rPr>
              <a:t>Marina </a:t>
            </a:r>
            <a:r>
              <a:rPr lang="en-GB" sz="1600" dirty="0">
                <a:solidFill>
                  <a:schemeClr val="tx1"/>
                </a:solidFill>
                <a:latin typeface="Calibri" panose="020F0502020204030204" pitchFamily="34" charset="0"/>
              </a:rPr>
              <a:t>Muilwijk	</a:t>
            </a:r>
            <a:r>
              <a:rPr lang="en-GB" sz="1600" dirty="0" smtClean="0">
                <a:solidFill>
                  <a:schemeClr val="tx1"/>
                </a:solidFill>
                <a:latin typeface="Calibri" panose="020F0502020204030204" pitchFamily="34" charset="0"/>
              </a:rPr>
              <a:t>		University </a:t>
            </a:r>
            <a:r>
              <a:rPr lang="en-GB" sz="1600" dirty="0">
                <a:solidFill>
                  <a:schemeClr val="tx1"/>
                </a:solidFill>
                <a:latin typeface="Calibri" panose="020F0502020204030204" pitchFamily="34" charset="0"/>
              </a:rPr>
              <a:t>of Utrecht</a:t>
            </a:r>
          </a:p>
          <a:p>
            <a:r>
              <a:rPr lang="en-GB" sz="1600" dirty="0" smtClean="0">
                <a:solidFill>
                  <a:schemeClr val="tx1"/>
                </a:solidFill>
                <a:latin typeface="Calibri" panose="020F0502020204030204" pitchFamily="34" charset="0"/>
              </a:rPr>
              <a:t>Roderick </a:t>
            </a:r>
            <a:r>
              <a:rPr lang="en-GB" sz="1600" dirty="0">
                <a:solidFill>
                  <a:schemeClr val="tx1"/>
                </a:solidFill>
                <a:latin typeface="Calibri" panose="020F0502020204030204" pitchFamily="34" charset="0"/>
              </a:rPr>
              <a:t>Sadler	</a:t>
            </a:r>
            <a:r>
              <a:rPr lang="en-GB" sz="1600" dirty="0" smtClean="0">
                <a:solidFill>
                  <a:schemeClr val="tx1"/>
                </a:solidFill>
                <a:latin typeface="Calibri" panose="020F0502020204030204" pitchFamily="34" charset="0"/>
              </a:rPr>
              <a:t>		La </a:t>
            </a:r>
            <a:r>
              <a:rPr lang="en-GB" sz="1600" dirty="0">
                <a:solidFill>
                  <a:schemeClr val="tx1"/>
                </a:solidFill>
                <a:latin typeface="Calibri" panose="020F0502020204030204" pitchFamily="34" charset="0"/>
              </a:rPr>
              <a:t>Trobe </a:t>
            </a:r>
            <a:r>
              <a:rPr lang="en-GB" sz="1600" dirty="0" smtClean="0">
                <a:solidFill>
                  <a:schemeClr val="tx1"/>
                </a:solidFill>
                <a:latin typeface="Calibri" panose="020F0502020204030204" pitchFamily="34" charset="0"/>
              </a:rPr>
              <a:t>University</a:t>
            </a:r>
          </a:p>
          <a:p>
            <a:r>
              <a:rPr lang="en-GB" sz="1600" dirty="0" smtClean="0">
                <a:solidFill>
                  <a:schemeClr val="tx1"/>
                </a:solidFill>
                <a:latin typeface="Calibri" panose="020F0502020204030204" pitchFamily="34" charset="0"/>
              </a:rPr>
              <a:t>John </a:t>
            </a:r>
            <a:r>
              <a:rPr lang="en-GB" sz="1600" dirty="0">
                <a:solidFill>
                  <a:schemeClr val="tx1"/>
                </a:solidFill>
                <a:latin typeface="Calibri" panose="020F0502020204030204" pitchFamily="34" charset="0"/>
              </a:rPr>
              <a:t>Riemer		</a:t>
            </a:r>
            <a:r>
              <a:rPr lang="en-GB" sz="1600" dirty="0" smtClean="0">
                <a:solidFill>
                  <a:schemeClr val="tx1"/>
                </a:solidFill>
                <a:latin typeface="Calibri" panose="020F0502020204030204" pitchFamily="34" charset="0"/>
              </a:rPr>
              <a:t>	UCLA</a:t>
            </a:r>
            <a:endParaRPr lang="en-GB" sz="1600" dirty="0">
              <a:solidFill>
                <a:schemeClr val="tx1"/>
              </a:solidFill>
              <a:latin typeface="Calibri" panose="020F0502020204030204" pitchFamily="34" charset="0"/>
            </a:endParaRPr>
          </a:p>
          <a:p>
            <a:r>
              <a:rPr lang="en-GB" sz="1600" dirty="0">
                <a:solidFill>
                  <a:schemeClr val="tx1"/>
                </a:solidFill>
                <a:latin typeface="Calibri" panose="020F0502020204030204" pitchFamily="34" charset="0"/>
              </a:rPr>
              <a:t>Jing Wang		</a:t>
            </a:r>
            <a:r>
              <a:rPr lang="en-GB" sz="1600" dirty="0" smtClean="0">
                <a:solidFill>
                  <a:schemeClr val="tx1"/>
                </a:solidFill>
                <a:latin typeface="Calibri" panose="020F0502020204030204" pitchFamily="34" charset="0"/>
              </a:rPr>
              <a:t>		Johns </a:t>
            </a:r>
            <a:r>
              <a:rPr lang="en-GB" sz="1600" dirty="0">
                <a:solidFill>
                  <a:schemeClr val="tx1"/>
                </a:solidFill>
                <a:latin typeface="Calibri" panose="020F0502020204030204" pitchFamily="34" charset="0"/>
              </a:rPr>
              <a:t>Hopkins University</a:t>
            </a:r>
          </a:p>
          <a:p>
            <a:r>
              <a:rPr lang="en-GB" sz="1600" dirty="0">
                <a:solidFill>
                  <a:schemeClr val="tx1"/>
                </a:solidFill>
                <a:latin typeface="Calibri" panose="020F0502020204030204" pitchFamily="34" charset="0"/>
              </a:rPr>
              <a:t>Glen Wiley		</a:t>
            </a:r>
            <a:r>
              <a:rPr lang="en-GB" sz="1600" dirty="0" smtClean="0">
                <a:solidFill>
                  <a:schemeClr val="tx1"/>
                </a:solidFill>
                <a:latin typeface="Calibri" panose="020F0502020204030204" pitchFamily="34" charset="0"/>
              </a:rPr>
              <a:t>		University </a:t>
            </a:r>
            <a:r>
              <a:rPr lang="en-GB" sz="1600" dirty="0">
                <a:solidFill>
                  <a:schemeClr val="tx1"/>
                </a:solidFill>
                <a:latin typeface="Calibri" panose="020F0502020204030204" pitchFamily="34" charset="0"/>
              </a:rPr>
              <a:t>of Miami</a:t>
            </a:r>
          </a:p>
          <a:p>
            <a:r>
              <a:rPr lang="en-GB" sz="1600" dirty="0" smtClean="0">
                <a:solidFill>
                  <a:schemeClr val="tx1"/>
                </a:solidFill>
                <a:latin typeface="Calibri" panose="020F0502020204030204" pitchFamily="34" charset="0"/>
              </a:rPr>
              <a:t>Kayla </a:t>
            </a:r>
            <a:r>
              <a:rPr lang="en-GB" sz="1600" dirty="0">
                <a:solidFill>
                  <a:schemeClr val="tx1"/>
                </a:solidFill>
                <a:latin typeface="Calibri" panose="020F0502020204030204" pitchFamily="34" charset="0"/>
              </a:rPr>
              <a:t>Willey 		</a:t>
            </a:r>
            <a:r>
              <a:rPr lang="en-GB" sz="1600" dirty="0" smtClean="0">
                <a:solidFill>
                  <a:schemeClr val="tx1"/>
                </a:solidFill>
                <a:latin typeface="Calibri" panose="020F0502020204030204" pitchFamily="34" charset="0"/>
              </a:rPr>
              <a:t>	Brigham </a:t>
            </a:r>
            <a:r>
              <a:rPr lang="en-GB" sz="1600" dirty="0">
                <a:solidFill>
                  <a:schemeClr val="tx1"/>
                </a:solidFill>
                <a:latin typeface="Calibri" panose="020F0502020204030204" pitchFamily="34" charset="0"/>
              </a:rPr>
              <a:t>Young </a:t>
            </a:r>
            <a:r>
              <a:rPr lang="en-GB" sz="1600" dirty="0" smtClean="0">
                <a:solidFill>
                  <a:schemeClr val="tx1"/>
                </a:solidFill>
                <a:latin typeface="Calibri" panose="020F0502020204030204" pitchFamily="34" charset="0"/>
              </a:rPr>
              <a:t>University</a:t>
            </a:r>
          </a:p>
          <a:p>
            <a:endParaRPr lang="en-GB" sz="1600" i="1" dirty="0" smtClean="0">
              <a:solidFill>
                <a:schemeClr val="tx1"/>
              </a:solidFill>
              <a:latin typeface="Calibri" panose="020F0502020204030204" pitchFamily="34" charset="0"/>
            </a:endParaRPr>
          </a:p>
          <a:p>
            <a:r>
              <a:rPr lang="en-GB" sz="1600" i="1" dirty="0" smtClean="0">
                <a:solidFill>
                  <a:schemeClr val="tx1"/>
                </a:solidFill>
                <a:latin typeface="Calibri" panose="020F0502020204030204" pitchFamily="34" charset="0"/>
              </a:rPr>
              <a:t>With input from Andrew MacEwan, British Library and Anila Angjeli, </a:t>
            </a:r>
            <a:r>
              <a:rPr lang="en-GB" sz="1600" i="1" dirty="0" err="1" smtClean="0">
                <a:solidFill>
                  <a:schemeClr val="tx1"/>
                </a:solidFill>
                <a:latin typeface="Calibri" panose="020F0502020204030204" pitchFamily="34" charset="0"/>
              </a:rPr>
              <a:t>Bibliothèque</a:t>
            </a:r>
            <a:r>
              <a:rPr lang="en-GB" sz="1600" i="1" dirty="0" smtClean="0">
                <a:solidFill>
                  <a:schemeClr val="tx1"/>
                </a:solidFill>
                <a:latin typeface="Calibri" panose="020F0502020204030204" pitchFamily="34" charset="0"/>
              </a:rPr>
              <a:t> </a:t>
            </a:r>
            <a:r>
              <a:rPr lang="en-GB" sz="1600" i="1" dirty="0" err="1" smtClean="0">
                <a:solidFill>
                  <a:schemeClr val="tx1"/>
                </a:solidFill>
                <a:latin typeface="Calibri" panose="020F0502020204030204" pitchFamily="34" charset="0"/>
              </a:rPr>
              <a:t>nationale</a:t>
            </a:r>
            <a:r>
              <a:rPr lang="en-GB" sz="1600" i="1" dirty="0" smtClean="0">
                <a:solidFill>
                  <a:schemeClr val="tx1"/>
                </a:solidFill>
                <a:latin typeface="Calibri" panose="020F0502020204030204" pitchFamily="34" charset="0"/>
              </a:rPr>
              <a:t> de France</a:t>
            </a:r>
            <a:r>
              <a:rPr lang="en-GB" sz="1600" dirty="0">
                <a:solidFill>
                  <a:schemeClr val="tx1"/>
                </a:solidFill>
              </a:rPr>
              <a:t> </a:t>
            </a:r>
          </a:p>
          <a:p>
            <a:pPr marL="571500" indent="-571500">
              <a:buFont typeface="Arial" panose="020B0604020202020204" pitchFamily="34" charset="0"/>
              <a:buChar char="•"/>
            </a:pPr>
            <a:endParaRPr lang="en-GB" sz="2000" dirty="0"/>
          </a:p>
        </p:txBody>
      </p:sp>
      <p:sp>
        <p:nvSpPr>
          <p:cNvPr id="6" name="TextBox 5"/>
          <p:cNvSpPr txBox="1"/>
          <p:nvPr/>
        </p:nvSpPr>
        <p:spPr>
          <a:xfrm>
            <a:off x="6400800" y="1499016"/>
            <a:ext cx="2473377" cy="3970318"/>
          </a:xfrm>
          <a:prstGeom prst="rect">
            <a:avLst/>
          </a:prstGeom>
          <a:gradFill flip="none" rotWithShape="1">
            <a:gsLst>
              <a:gs pos="45000">
                <a:schemeClr val="accent4">
                  <a:lumMod val="40000"/>
                  <a:lumOff val="60000"/>
                  <a:shade val="30000"/>
                  <a:satMod val="115000"/>
                </a:schemeClr>
              </a:gs>
              <a:gs pos="0">
                <a:schemeClr val="accent4">
                  <a:lumMod val="40000"/>
                  <a:lumOff val="60000"/>
                  <a:shade val="67500"/>
                  <a:satMod val="115000"/>
                </a:schemeClr>
              </a:gs>
              <a:gs pos="3000">
                <a:schemeClr val="accent4">
                  <a:lumMod val="40000"/>
                  <a:lumOff val="60000"/>
                  <a:shade val="100000"/>
                  <a:satMod val="115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dirty="0" smtClean="0">
                <a:solidFill>
                  <a:schemeClr val="bg1"/>
                </a:solidFill>
              </a:rPr>
              <a:t>Examined 13 use cases; producing sample records for each use case</a:t>
            </a:r>
          </a:p>
          <a:p>
            <a:endParaRPr lang="en-GB" dirty="0" smtClean="0">
              <a:solidFill>
                <a:schemeClr val="bg1"/>
              </a:solidFill>
            </a:endParaRPr>
          </a:p>
          <a:p>
            <a:r>
              <a:rPr lang="en-GB" dirty="0" smtClean="0">
                <a:solidFill>
                  <a:schemeClr val="bg1"/>
                </a:solidFill>
              </a:rPr>
              <a:t>23 recommendations for the system, for the ISNI-IA, for users</a:t>
            </a:r>
          </a:p>
          <a:p>
            <a:endParaRPr lang="en-GB" dirty="0" smtClean="0">
              <a:solidFill>
                <a:schemeClr val="bg1"/>
              </a:solidFill>
            </a:endParaRPr>
          </a:p>
          <a:p>
            <a:r>
              <a:rPr lang="en-GB" dirty="0" smtClean="0">
                <a:solidFill>
                  <a:schemeClr val="bg1"/>
                </a:solidFill>
              </a:rPr>
              <a:t>Search guidelines for organisations to be produced</a:t>
            </a:r>
          </a:p>
          <a:p>
            <a:endParaRPr lang="en-GB" dirty="0" smtClean="0">
              <a:solidFill>
                <a:schemeClr val="bg1"/>
              </a:solidFill>
            </a:endParaRPr>
          </a:p>
          <a:p>
            <a:r>
              <a:rPr lang="en-GB" dirty="0" smtClean="0">
                <a:solidFill>
                  <a:schemeClr val="bg1"/>
                </a:solidFill>
              </a:rPr>
              <a:t>Outreach document</a:t>
            </a:r>
            <a:endParaRPr lang="en-GB" dirty="0">
              <a:solidFill>
                <a:schemeClr val="bg1"/>
              </a:solidFill>
            </a:endParaRPr>
          </a:p>
        </p:txBody>
      </p:sp>
    </p:spTree>
    <p:extLst>
      <p:ext uri="{BB962C8B-B14F-4D97-AF65-F5344CB8AC3E}">
        <p14:creationId xmlns:p14="http://schemas.microsoft.com/office/powerpoint/2010/main" val="223100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err="1" smtClean="0">
                <a:solidFill>
                  <a:srgbClr val="1F497D"/>
                </a:solidFill>
              </a:rPr>
              <a:t>Organisational</a:t>
            </a:r>
            <a:r>
              <a:rPr lang="en-US" dirty="0" smtClean="0">
                <a:solidFill>
                  <a:srgbClr val="1F497D"/>
                </a:solidFill>
              </a:rPr>
              <a:t> IDs: </a:t>
            </a:r>
            <a:r>
              <a:rPr lang="en-US" dirty="0">
                <a:solidFill>
                  <a:srgbClr val="1F497D"/>
                </a:solidFill>
              </a:rPr>
              <a:t>U</a:t>
            </a:r>
            <a:r>
              <a:rPr lang="en-US" dirty="0" smtClean="0">
                <a:solidFill>
                  <a:srgbClr val="1F497D"/>
                </a:solidFill>
              </a:rPr>
              <a:t>se cases</a:t>
            </a:r>
            <a:endParaRPr lang="en-US" dirty="0">
              <a:solidFill>
                <a:srgbClr val="1F497D"/>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14</a:t>
            </a:fld>
            <a:endParaRPr lang="en-US"/>
          </a:p>
        </p:txBody>
      </p:sp>
      <p:sp>
        <p:nvSpPr>
          <p:cNvPr id="5" name="TextBox 4"/>
          <p:cNvSpPr txBox="1"/>
          <p:nvPr/>
        </p:nvSpPr>
        <p:spPr>
          <a:xfrm>
            <a:off x="3611118" y="1369997"/>
            <a:ext cx="5532882" cy="4154984"/>
          </a:xfrm>
          <a:prstGeom prst="rect">
            <a:avLst/>
          </a:prstGeom>
          <a:noFill/>
        </p:spPr>
        <p:txBody>
          <a:bodyPr wrap="square" rtlCol="0">
            <a:spAutoFit/>
          </a:bodyPr>
          <a:lstStyle/>
          <a:p>
            <a:pPr marL="342900" indent="-342900">
              <a:buClr>
                <a:srgbClr val="2178B5"/>
              </a:buClr>
              <a:buFont typeface="Arial" panose="020B0604020202020204" pitchFamily="34" charset="0"/>
              <a:buChar char="•"/>
            </a:pPr>
            <a:r>
              <a:rPr lang="en-US" sz="2400" dirty="0" smtClean="0"/>
              <a:t>Institutions want to track </a:t>
            </a:r>
            <a:r>
              <a:rPr lang="en-US" sz="2400" i="1" dirty="0" smtClean="0"/>
              <a:t>all</a:t>
            </a:r>
            <a:r>
              <a:rPr lang="en-US" sz="2400" dirty="0" smtClean="0"/>
              <a:t> their scholarly output</a:t>
            </a:r>
          </a:p>
          <a:p>
            <a:pPr marL="342900" indent="-342900">
              <a:buClr>
                <a:srgbClr val="2178B5"/>
              </a:buClr>
              <a:buFont typeface="Arial" panose="020B0604020202020204" pitchFamily="34" charset="0"/>
              <a:buChar char="•"/>
            </a:pPr>
            <a:r>
              <a:rPr lang="en-US" sz="2400" dirty="0" smtClean="0"/>
              <a:t>Track research groups which may comprise staff from multiple institutions</a:t>
            </a:r>
          </a:p>
          <a:p>
            <a:pPr marL="342900" indent="-342900">
              <a:buClr>
                <a:srgbClr val="2178B5"/>
              </a:buClr>
              <a:buFont typeface="Arial" panose="020B0604020202020204" pitchFamily="34" charset="0"/>
              <a:buChar char="•"/>
            </a:pPr>
            <a:r>
              <a:rPr lang="en-US" sz="2400" dirty="0" smtClean="0"/>
              <a:t>National assessments reporting</a:t>
            </a:r>
          </a:p>
          <a:p>
            <a:pPr marL="342900" indent="-342900">
              <a:buClr>
                <a:srgbClr val="2178B5"/>
              </a:buClr>
              <a:buFont typeface="Arial" panose="020B0604020202020204" pitchFamily="34" charset="0"/>
              <a:buChar char="•"/>
            </a:pPr>
            <a:r>
              <a:rPr lang="en-US" sz="2400" dirty="0" smtClean="0"/>
              <a:t>Track funding and validate affiliation </a:t>
            </a:r>
          </a:p>
          <a:p>
            <a:pPr marL="342900" indent="-342900">
              <a:buClr>
                <a:srgbClr val="2178B5"/>
              </a:buClr>
              <a:buFont typeface="Arial" panose="020B0604020202020204" pitchFamily="34" charset="0"/>
              <a:buChar char="•"/>
            </a:pPr>
            <a:r>
              <a:rPr lang="en-US" sz="2400" dirty="0" smtClean="0"/>
              <a:t>Disambiguate researchers’ names by affiliation</a:t>
            </a:r>
          </a:p>
          <a:p>
            <a:pPr marL="342900" indent="-342900">
              <a:buClr>
                <a:srgbClr val="2178B5"/>
              </a:buClr>
              <a:buFont typeface="Arial" panose="020B0604020202020204" pitchFamily="34" charset="0"/>
              <a:buChar char="•"/>
            </a:pPr>
            <a:r>
              <a:rPr lang="en-US" sz="2400" dirty="0" smtClean="0"/>
              <a:t>Correctly identify researchers’ affiliations in publications</a:t>
            </a:r>
          </a:p>
        </p:txBody>
      </p:sp>
      <p:pic>
        <p:nvPicPr>
          <p:cNvPr id="6" name="Picture 2"/>
          <p:cNvPicPr>
            <a:picLocks noChangeAspect="1" noChangeArrowheads="1"/>
          </p:cNvPicPr>
          <p:nvPr/>
        </p:nvPicPr>
        <p:blipFill>
          <a:blip r:embed="rId3"/>
          <a:srcRect/>
          <a:stretch>
            <a:fillRect/>
          </a:stretch>
        </p:blipFill>
        <p:spPr bwMode="auto">
          <a:xfrm>
            <a:off x="691454" y="1369997"/>
            <a:ext cx="2098730" cy="2748010"/>
          </a:xfrm>
          <a:prstGeom prst="rect">
            <a:avLst/>
          </a:prstGeom>
          <a:noFill/>
          <a:ln w="9525">
            <a:noFill/>
            <a:miter lim="800000"/>
            <a:headEnd/>
            <a:tailEnd/>
          </a:ln>
        </p:spPr>
      </p:pic>
      <p:sp>
        <p:nvSpPr>
          <p:cNvPr id="4" name="TextBox 3"/>
          <p:cNvSpPr txBox="1"/>
          <p:nvPr/>
        </p:nvSpPr>
        <p:spPr>
          <a:xfrm>
            <a:off x="292326" y="5840965"/>
            <a:ext cx="8567217" cy="800219"/>
          </a:xfrm>
          <a:prstGeom prst="rect">
            <a:avLst/>
          </a:prstGeom>
          <a:noFill/>
        </p:spPr>
        <p:txBody>
          <a:bodyPr wrap="none" rtlCol="0">
            <a:spAutoFit/>
          </a:bodyPr>
          <a:lstStyle/>
          <a:p>
            <a:pPr algn="ctr"/>
            <a:r>
              <a:rPr lang="en-US" sz="2400" dirty="0"/>
              <a:t>Many institutions unaware they </a:t>
            </a:r>
            <a:r>
              <a:rPr lang="en-US" sz="2400" i="1" dirty="0"/>
              <a:t>already have</a:t>
            </a:r>
            <a:r>
              <a:rPr lang="en-US" sz="2400" dirty="0"/>
              <a:t> an identifier assigned</a:t>
            </a:r>
          </a:p>
          <a:p>
            <a:endParaRPr lang="en-US" sz="2200" dirty="0"/>
          </a:p>
        </p:txBody>
      </p:sp>
      <p:pic>
        <p:nvPicPr>
          <p:cNvPr id="7" name="Picture 6"/>
          <p:cNvPicPr>
            <a:picLocks noChangeAspect="1"/>
          </p:cNvPicPr>
          <p:nvPr/>
        </p:nvPicPr>
        <p:blipFill>
          <a:blip r:embed="rId4"/>
          <a:stretch>
            <a:fillRect/>
          </a:stretch>
        </p:blipFill>
        <p:spPr>
          <a:xfrm>
            <a:off x="1031527" y="4408895"/>
            <a:ext cx="920195" cy="504107"/>
          </a:xfrm>
          <a:prstGeom prst="rect">
            <a:avLst/>
          </a:prstGeom>
        </p:spPr>
      </p:pic>
      <p:pic>
        <p:nvPicPr>
          <p:cNvPr id="8" name="Picture 7"/>
          <p:cNvPicPr>
            <a:picLocks noChangeAspect="1"/>
          </p:cNvPicPr>
          <p:nvPr/>
        </p:nvPicPr>
        <p:blipFill>
          <a:blip r:embed="rId5"/>
          <a:stretch>
            <a:fillRect/>
          </a:stretch>
        </p:blipFill>
        <p:spPr>
          <a:xfrm>
            <a:off x="691454" y="5168985"/>
            <a:ext cx="1864395" cy="640136"/>
          </a:xfrm>
          <a:prstGeom prst="rect">
            <a:avLst/>
          </a:prstGeom>
        </p:spPr>
      </p:pic>
    </p:spTree>
    <p:extLst>
      <p:ext uri="{BB962C8B-B14F-4D97-AF65-F5344CB8AC3E}">
        <p14:creationId xmlns:p14="http://schemas.microsoft.com/office/powerpoint/2010/main" val="1417184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buClr>
                <a:srgbClr val="2178B5"/>
              </a:buClr>
              <a:buFont typeface="Arial" panose="020B0604020202020204" pitchFamily="34" charset="0"/>
              <a:buChar char="•"/>
            </a:pPr>
            <a:r>
              <a:rPr lang="en-US" sz="2800" dirty="0"/>
              <a:t>They merge, they split</a:t>
            </a:r>
          </a:p>
          <a:p>
            <a:pPr>
              <a:buClr>
                <a:srgbClr val="2178B5"/>
              </a:buClr>
              <a:buFont typeface="Arial" panose="020B0604020202020204" pitchFamily="34" charset="0"/>
              <a:buChar char="•"/>
            </a:pPr>
            <a:r>
              <a:rPr lang="en-US" sz="2800" dirty="0"/>
              <a:t>They acquire/are acquired</a:t>
            </a:r>
          </a:p>
          <a:p>
            <a:pPr>
              <a:buClr>
                <a:srgbClr val="2178B5"/>
              </a:buClr>
              <a:buFont typeface="Arial" panose="020B0604020202020204" pitchFamily="34" charset="0"/>
              <a:buChar char="•"/>
            </a:pPr>
            <a:r>
              <a:rPr lang="en-US" sz="2800" dirty="0"/>
              <a:t>They can have multiple departments, schools</a:t>
            </a:r>
          </a:p>
          <a:p>
            <a:pPr>
              <a:buClr>
                <a:srgbClr val="2178B5"/>
              </a:buClr>
              <a:buFont typeface="Arial" panose="020B0604020202020204" pitchFamily="34" charset="0"/>
              <a:buChar char="•"/>
            </a:pPr>
            <a:r>
              <a:rPr lang="en-US" sz="2800" dirty="0"/>
              <a:t>Have hierarchies that may change over time</a:t>
            </a:r>
          </a:p>
          <a:p>
            <a:pPr>
              <a:buClr>
                <a:srgbClr val="2178B5"/>
              </a:buClr>
              <a:buFont typeface="Arial" panose="020B0604020202020204" pitchFamily="34" charset="0"/>
              <a:buChar char="•"/>
            </a:pPr>
            <a:r>
              <a:rPr lang="en-US" sz="2800" dirty="0"/>
              <a:t>May have multiple hierarchies</a:t>
            </a:r>
          </a:p>
          <a:p>
            <a:pPr>
              <a:buClr>
                <a:srgbClr val="2178B5"/>
              </a:buClr>
              <a:buFont typeface="Arial" panose="020B0604020202020204" pitchFamily="34" charset="0"/>
              <a:buChar char="•"/>
            </a:pPr>
            <a:r>
              <a:rPr lang="en-US" sz="2800" dirty="0"/>
              <a:t>Branches in multiple locations or countries</a:t>
            </a:r>
          </a:p>
          <a:p>
            <a:pPr>
              <a:buClr>
                <a:srgbClr val="2178B5"/>
              </a:buClr>
              <a:buFont typeface="Arial" panose="020B0604020202020204" pitchFamily="34" charset="0"/>
              <a:buChar char="•"/>
            </a:pPr>
            <a:r>
              <a:rPr lang="en-US" sz="2800" dirty="0"/>
              <a:t>Often unclear when a name change represents a new </a:t>
            </a:r>
            <a:r>
              <a:rPr lang="en-US" sz="2800" dirty="0" err="1" smtClean="0"/>
              <a:t>organisation</a:t>
            </a:r>
            <a:endParaRPr lang="en-US" sz="2800" dirty="0"/>
          </a:p>
          <a:p>
            <a:pPr>
              <a:buClr>
                <a:srgbClr val="2178B5"/>
              </a:buClr>
              <a:buFont typeface="Arial" panose="020B0604020202020204" pitchFamily="34" charset="0"/>
              <a:buChar char="•"/>
            </a:pPr>
            <a:r>
              <a:rPr lang="en-US" sz="2800" dirty="0"/>
              <a:t>Different stakeholders’ perspectives</a:t>
            </a:r>
          </a:p>
          <a:p>
            <a:endParaRPr lang="en-US" dirty="0"/>
          </a:p>
        </p:txBody>
      </p:sp>
      <p:sp>
        <p:nvSpPr>
          <p:cNvPr id="3" name="Text Placeholder 2"/>
          <p:cNvSpPr>
            <a:spLocks noGrp="1"/>
          </p:cNvSpPr>
          <p:nvPr>
            <p:ph type="body" sz="quarter" idx="13"/>
          </p:nvPr>
        </p:nvSpPr>
        <p:spPr>
          <a:xfrm>
            <a:off x="477838" y="220663"/>
            <a:ext cx="8437562" cy="915256"/>
          </a:xfrm>
        </p:spPr>
        <p:txBody>
          <a:bodyPr/>
          <a:lstStyle/>
          <a:p>
            <a:r>
              <a:rPr lang="en-US" b="0" dirty="0" smtClean="0">
                <a:solidFill>
                  <a:srgbClr val="1F497D"/>
                </a:solidFill>
              </a:rPr>
              <a:t>Special challenges with </a:t>
            </a:r>
            <a:r>
              <a:rPr lang="en-US" b="0" dirty="0" err="1" smtClean="0">
                <a:solidFill>
                  <a:srgbClr val="1F497D"/>
                </a:solidFill>
              </a:rPr>
              <a:t>organisations</a:t>
            </a:r>
            <a:endParaRPr lang="en-US" b="0" dirty="0">
              <a:solidFill>
                <a:srgbClr val="1F497D"/>
              </a:solidFill>
            </a:endParaRPr>
          </a:p>
        </p:txBody>
      </p:sp>
      <p:sp>
        <p:nvSpPr>
          <p:cNvPr id="7" name="TextBox 6"/>
          <p:cNvSpPr txBox="1"/>
          <p:nvPr/>
        </p:nvSpPr>
        <p:spPr>
          <a:xfrm>
            <a:off x="6628332" y="669402"/>
            <a:ext cx="942975" cy="923330"/>
          </a:xfrm>
          <a:prstGeom prst="rect">
            <a:avLst/>
          </a:prstGeom>
          <a:noFill/>
        </p:spPr>
        <p:txBody>
          <a:bodyPr wrap="square" rtlCol="0">
            <a:spAutoFit/>
          </a:bodyPr>
          <a:lstStyle/>
          <a:p>
            <a:r>
              <a:rPr lang="en-GB" sz="5400" dirty="0" smtClean="0">
                <a:latin typeface="Webdings" pitchFamily="18" charset="2"/>
              </a:rPr>
              <a:t>G</a:t>
            </a:r>
            <a:endParaRPr lang="en-GB" sz="5400" dirty="0">
              <a:latin typeface="Webdings" pitchFamily="18" charset="2"/>
            </a:endParaRPr>
          </a:p>
        </p:txBody>
      </p:sp>
    </p:spTree>
    <p:extLst>
      <p:ext uri="{BB962C8B-B14F-4D97-AF65-F5344CB8AC3E}">
        <p14:creationId xmlns:p14="http://schemas.microsoft.com/office/powerpoint/2010/main" val="311836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Cloud 52"/>
          <p:cNvSpPr/>
          <p:nvPr/>
        </p:nvSpPr>
        <p:spPr>
          <a:xfrm>
            <a:off x="-972616" y="2420888"/>
            <a:ext cx="3744416" cy="1800200"/>
          </a:xfrm>
          <a:prstGeom prst="cloud">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Étoile à 32 branches 1"/>
          <p:cNvSpPr/>
          <p:nvPr/>
        </p:nvSpPr>
        <p:spPr>
          <a:xfrm>
            <a:off x="1475656" y="1512168"/>
            <a:ext cx="6696744" cy="4608512"/>
          </a:xfrm>
          <a:prstGeom prst="star32">
            <a:avLst>
              <a:gd name="adj" fmla="val 0"/>
            </a:avLst>
          </a:prstGeom>
          <a:solidFill>
            <a:schemeClr val="accent1">
              <a:lumMod val="20000"/>
              <a:lumOff val="80000"/>
              <a:alpha val="62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Cloud 52"/>
          <p:cNvSpPr/>
          <p:nvPr/>
        </p:nvSpPr>
        <p:spPr>
          <a:xfrm>
            <a:off x="2555776" y="4293096"/>
            <a:ext cx="6769347" cy="2808312"/>
          </a:xfrm>
          <a:prstGeom prst="cloud">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Cloud 51"/>
          <p:cNvSpPr/>
          <p:nvPr/>
        </p:nvSpPr>
        <p:spPr>
          <a:xfrm>
            <a:off x="6300788" y="2324827"/>
            <a:ext cx="2843212" cy="2492896"/>
          </a:xfrm>
          <a:prstGeom prst="cloud">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 name="Cloud 50"/>
          <p:cNvSpPr/>
          <p:nvPr/>
        </p:nvSpPr>
        <p:spPr>
          <a:xfrm>
            <a:off x="-396552" y="3284984"/>
            <a:ext cx="3888432" cy="3384375"/>
          </a:xfrm>
          <a:prstGeom prst="cloud">
            <a:avLst/>
          </a:prstGeom>
          <a:solidFill>
            <a:schemeClr val="accent5">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Cloud 48"/>
          <p:cNvSpPr/>
          <p:nvPr/>
        </p:nvSpPr>
        <p:spPr>
          <a:xfrm>
            <a:off x="2195736" y="432048"/>
            <a:ext cx="4968551" cy="2376487"/>
          </a:xfrm>
          <a:prstGeom prst="cloud">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0" name="Cloud 49"/>
          <p:cNvSpPr/>
          <p:nvPr/>
        </p:nvSpPr>
        <p:spPr>
          <a:xfrm rot="801286">
            <a:off x="6012160" y="836712"/>
            <a:ext cx="3384375" cy="2132856"/>
          </a:xfrm>
          <a:prstGeom prst="cloud">
            <a:avLst/>
          </a:prstGeom>
          <a:solidFill>
            <a:schemeClr val="accent1">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8" name="Cloud 47"/>
          <p:cNvSpPr/>
          <p:nvPr/>
        </p:nvSpPr>
        <p:spPr>
          <a:xfrm>
            <a:off x="-108520" y="864096"/>
            <a:ext cx="3024336" cy="2132856"/>
          </a:xfrm>
          <a:prstGeom prst="cloud">
            <a:avLst/>
          </a:prstGeom>
          <a:solidFill>
            <a:schemeClr val="accent1">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29" name="TextBox 6"/>
          <p:cNvSpPr txBox="1">
            <a:spLocks noChangeArrowheads="1"/>
          </p:cNvSpPr>
          <p:nvPr/>
        </p:nvSpPr>
        <p:spPr bwMode="auto">
          <a:xfrm>
            <a:off x="467866" y="4713729"/>
            <a:ext cx="1439863" cy="400110"/>
          </a:xfrm>
          <a:prstGeom prst="rect">
            <a:avLst/>
          </a:prstGeom>
          <a:noFill/>
          <a:ln w="9525">
            <a:noFill/>
            <a:miter lim="800000"/>
            <a:headEnd/>
            <a:tailEnd/>
          </a:ln>
        </p:spPr>
        <p:txBody>
          <a:bodyPr>
            <a:spAutoFit/>
          </a:bodyPr>
          <a:lstStyle/>
          <a:p>
            <a:r>
              <a:rPr lang="en-GB" altLang="zh-TW" sz="2000" b="1" dirty="0">
                <a:latin typeface="Calibri" pitchFamily="34" charset="0"/>
              </a:rPr>
              <a:t>Libraries</a:t>
            </a:r>
            <a:endParaRPr lang="en-GB" sz="2000" b="1" dirty="0">
              <a:latin typeface="Calibri" pitchFamily="34" charset="0"/>
            </a:endParaRPr>
          </a:p>
        </p:txBody>
      </p:sp>
      <p:sp>
        <p:nvSpPr>
          <p:cNvPr id="5131" name="TextBox 9"/>
          <p:cNvSpPr txBox="1">
            <a:spLocks noChangeArrowheads="1"/>
          </p:cNvSpPr>
          <p:nvPr/>
        </p:nvSpPr>
        <p:spPr bwMode="auto">
          <a:xfrm>
            <a:off x="3564284" y="719385"/>
            <a:ext cx="2016125" cy="369888"/>
          </a:xfrm>
          <a:prstGeom prst="rect">
            <a:avLst/>
          </a:prstGeom>
          <a:noFill/>
          <a:ln w="9525">
            <a:noFill/>
            <a:miter lim="800000"/>
            <a:headEnd/>
            <a:tailEnd/>
          </a:ln>
        </p:spPr>
        <p:txBody>
          <a:bodyPr>
            <a:spAutoFit/>
          </a:bodyPr>
          <a:lstStyle/>
          <a:p>
            <a:pPr algn="ctr"/>
            <a:r>
              <a:rPr lang="en-GB" altLang="zh-TW" b="1" dirty="0">
                <a:latin typeface="Calibri" pitchFamily="34" charset="0"/>
              </a:rPr>
              <a:t>Text Rights</a:t>
            </a:r>
            <a:endParaRPr lang="en-GB" b="1" dirty="0">
              <a:latin typeface="Calibri" pitchFamily="34" charset="0"/>
            </a:endParaRPr>
          </a:p>
        </p:txBody>
      </p:sp>
      <p:sp>
        <p:nvSpPr>
          <p:cNvPr id="5133" name="TextBox 13"/>
          <p:cNvSpPr txBox="1">
            <a:spLocks noChangeArrowheads="1"/>
          </p:cNvSpPr>
          <p:nvPr/>
        </p:nvSpPr>
        <p:spPr bwMode="auto">
          <a:xfrm>
            <a:off x="6660232" y="1196752"/>
            <a:ext cx="1441450" cy="368300"/>
          </a:xfrm>
          <a:prstGeom prst="rect">
            <a:avLst/>
          </a:prstGeom>
          <a:noFill/>
          <a:ln w="9525">
            <a:noFill/>
            <a:miter lim="800000"/>
            <a:headEnd/>
            <a:tailEnd/>
          </a:ln>
        </p:spPr>
        <p:txBody>
          <a:bodyPr>
            <a:spAutoFit/>
          </a:bodyPr>
          <a:lstStyle/>
          <a:p>
            <a:r>
              <a:rPr lang="en-GB" altLang="zh-TW" b="1" dirty="0">
                <a:latin typeface="Calibri" pitchFamily="34" charset="0"/>
              </a:rPr>
              <a:t>Music Rights</a:t>
            </a:r>
            <a:endParaRPr lang="en-GB" b="1" dirty="0">
              <a:latin typeface="Calibri" pitchFamily="34" charset="0"/>
            </a:endParaRPr>
          </a:p>
        </p:txBody>
      </p:sp>
      <p:sp>
        <p:nvSpPr>
          <p:cNvPr id="5135" name="TextBox 15"/>
          <p:cNvSpPr txBox="1">
            <a:spLocks noChangeArrowheads="1"/>
          </p:cNvSpPr>
          <p:nvPr/>
        </p:nvSpPr>
        <p:spPr bwMode="auto">
          <a:xfrm>
            <a:off x="970682" y="1151905"/>
            <a:ext cx="1800225" cy="369887"/>
          </a:xfrm>
          <a:prstGeom prst="rect">
            <a:avLst/>
          </a:prstGeom>
          <a:noFill/>
          <a:ln w="9525">
            <a:noFill/>
            <a:miter lim="800000"/>
            <a:headEnd/>
            <a:tailEnd/>
          </a:ln>
        </p:spPr>
        <p:txBody>
          <a:bodyPr>
            <a:spAutoFit/>
          </a:bodyPr>
          <a:lstStyle/>
          <a:p>
            <a:r>
              <a:rPr lang="en-GB" altLang="zh-TW" b="1" dirty="0">
                <a:latin typeface="Calibri" pitchFamily="34" charset="0"/>
              </a:rPr>
              <a:t>Trade Sources</a:t>
            </a:r>
            <a:endParaRPr lang="en-GB" b="1" dirty="0">
              <a:latin typeface="Calibri" pitchFamily="34" charset="0"/>
            </a:endParaRPr>
          </a:p>
        </p:txBody>
      </p:sp>
      <p:sp>
        <p:nvSpPr>
          <p:cNvPr id="5139" name="TextBox 19"/>
          <p:cNvSpPr txBox="1">
            <a:spLocks noChangeArrowheads="1"/>
          </p:cNvSpPr>
          <p:nvPr/>
        </p:nvSpPr>
        <p:spPr bwMode="auto">
          <a:xfrm>
            <a:off x="6732588" y="3167583"/>
            <a:ext cx="1800225" cy="369888"/>
          </a:xfrm>
          <a:prstGeom prst="rect">
            <a:avLst/>
          </a:prstGeom>
          <a:noFill/>
          <a:ln w="9525">
            <a:noFill/>
            <a:miter lim="800000"/>
            <a:headEnd/>
            <a:tailEnd/>
          </a:ln>
        </p:spPr>
        <p:txBody>
          <a:bodyPr>
            <a:spAutoFit/>
          </a:bodyPr>
          <a:lstStyle/>
          <a:p>
            <a:r>
              <a:rPr lang="en-GB" altLang="zh-TW" b="1" dirty="0">
                <a:latin typeface="Calibri" pitchFamily="34" charset="0"/>
              </a:rPr>
              <a:t>Encyclopaedias</a:t>
            </a:r>
            <a:endParaRPr lang="en-GB" b="1" dirty="0">
              <a:latin typeface="Calibri" pitchFamily="34" charset="0"/>
            </a:endParaRPr>
          </a:p>
        </p:txBody>
      </p:sp>
      <p:sp>
        <p:nvSpPr>
          <p:cNvPr id="5140" name="TextBox 20"/>
          <p:cNvSpPr txBox="1">
            <a:spLocks noChangeArrowheads="1"/>
          </p:cNvSpPr>
          <p:nvPr/>
        </p:nvSpPr>
        <p:spPr bwMode="auto">
          <a:xfrm>
            <a:off x="3995637" y="4855616"/>
            <a:ext cx="3168650" cy="1477328"/>
          </a:xfrm>
          <a:prstGeom prst="rect">
            <a:avLst/>
          </a:prstGeom>
          <a:noFill/>
          <a:ln w="9525">
            <a:noFill/>
            <a:miter lim="800000"/>
            <a:headEnd/>
            <a:tailEnd/>
          </a:ln>
        </p:spPr>
        <p:txBody>
          <a:bodyPr>
            <a:spAutoFit/>
          </a:bodyPr>
          <a:lstStyle/>
          <a:p>
            <a:r>
              <a:rPr lang="en-GB" altLang="zh-TW" b="1" dirty="0">
                <a:latin typeface="Calibri" pitchFamily="34" charset="0"/>
              </a:rPr>
              <a:t>Researchers &amp; </a:t>
            </a:r>
            <a:r>
              <a:rPr lang="en-GB" altLang="zh-TW" b="1" dirty="0" smtClean="0">
                <a:latin typeface="Calibri" pitchFamily="34" charset="0"/>
              </a:rPr>
              <a:t>Professional</a:t>
            </a:r>
          </a:p>
          <a:p>
            <a:r>
              <a:rPr lang="en-GB" b="1" dirty="0" smtClean="0">
                <a:latin typeface="Calibri" pitchFamily="34" charset="0"/>
              </a:rPr>
              <a:t>     Granting organisations</a:t>
            </a:r>
          </a:p>
          <a:p>
            <a:r>
              <a:rPr lang="en-GB" b="1" dirty="0" smtClean="0">
                <a:latin typeface="Calibri" pitchFamily="34" charset="0"/>
              </a:rPr>
              <a:t>     Professional  Societies</a:t>
            </a:r>
          </a:p>
          <a:p>
            <a:r>
              <a:rPr lang="en-GB" b="1" dirty="0" smtClean="0">
                <a:latin typeface="Calibri" pitchFamily="34" charset="0"/>
              </a:rPr>
              <a:t>     Article databases</a:t>
            </a:r>
          </a:p>
          <a:p>
            <a:r>
              <a:rPr lang="en-GB" b="1" dirty="0" smtClean="0">
                <a:latin typeface="Calibri" pitchFamily="34" charset="0"/>
              </a:rPr>
              <a:t>     Theses databases</a:t>
            </a:r>
            <a:endParaRPr lang="en-GB" b="1" dirty="0">
              <a:latin typeface="Calibri" pitchFamily="34" charset="0"/>
            </a:endParaRPr>
          </a:p>
        </p:txBody>
      </p:sp>
      <p:sp>
        <p:nvSpPr>
          <p:cNvPr id="54" name="Title 1"/>
          <p:cNvSpPr txBox="1">
            <a:spLocks/>
          </p:cNvSpPr>
          <p:nvPr/>
        </p:nvSpPr>
        <p:spPr>
          <a:xfrm>
            <a:off x="0" y="-27384"/>
            <a:ext cx="2411760" cy="88235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006699"/>
                </a:solidFill>
                <a:effectLst>
                  <a:outerShdw blurRad="38100" dist="38100" dir="2700000" algn="tl">
                    <a:srgbClr val="DDDDDD"/>
                  </a:outerShdw>
                </a:effectLst>
                <a:latin typeface="Calibri" charset="0"/>
                <a:ea typeface="MS PGothic" charset="0"/>
                <a:cs typeface="MS PGothic" charset="0"/>
              </a:rPr>
              <a:t>cross-domain </a:t>
            </a:r>
            <a:endParaRPr lang="en-US" b="1" dirty="0">
              <a:solidFill>
                <a:srgbClr val="006699"/>
              </a:solidFill>
              <a:effectLst>
                <a:outerShdw blurRad="38100" dist="38100" dir="2700000" algn="tl">
                  <a:srgbClr val="DDDDDD"/>
                </a:outerShdw>
              </a:effectLst>
              <a:latin typeface="Calibri" charset="0"/>
              <a:ea typeface="MS PGothic" charset="0"/>
              <a:cs typeface="MS PGothic" charset="0"/>
            </a:endParaRPr>
          </a:p>
        </p:txBody>
      </p:sp>
      <p:sp>
        <p:nvSpPr>
          <p:cNvPr id="47" name="Title 1"/>
          <p:cNvSpPr txBox="1">
            <a:spLocks/>
          </p:cNvSpPr>
          <p:nvPr/>
        </p:nvSpPr>
        <p:spPr>
          <a:xfrm>
            <a:off x="5802899" y="-99392"/>
            <a:ext cx="3593637" cy="8823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smtClean="0">
                <a:solidFill>
                  <a:srgbClr val="006699"/>
                </a:solidFill>
                <a:effectLst>
                  <a:outerShdw blurRad="38100" dist="38100" dir="2700000" algn="tl">
                    <a:srgbClr val="DDDDDD"/>
                  </a:outerShdw>
                </a:effectLst>
                <a:latin typeface="Calibri" charset="0"/>
                <a:ea typeface="MS PGothic" charset="0"/>
                <a:cs typeface="MS PGothic" charset="0"/>
              </a:rPr>
              <a:t>bridging-domains </a:t>
            </a:r>
            <a:endParaRPr lang="en-US" sz="3000" b="1" dirty="0">
              <a:solidFill>
                <a:srgbClr val="006699"/>
              </a:solidFill>
              <a:effectLst>
                <a:outerShdw blurRad="38100" dist="38100" dir="2700000" algn="tl">
                  <a:srgbClr val="DDDDDD"/>
                </a:outerShdw>
              </a:effectLst>
              <a:latin typeface="Calibri" charset="0"/>
              <a:ea typeface="MS PGothic" charset="0"/>
              <a:cs typeface="MS PGothic" charset="0"/>
            </a:endParaRPr>
          </a:p>
        </p:txBody>
      </p:sp>
      <p:sp>
        <p:nvSpPr>
          <p:cNvPr id="56" name="TextBox 15"/>
          <p:cNvSpPr txBox="1">
            <a:spLocks noChangeArrowheads="1"/>
          </p:cNvSpPr>
          <p:nvPr/>
        </p:nvSpPr>
        <p:spPr bwMode="auto">
          <a:xfrm>
            <a:off x="107504" y="2924944"/>
            <a:ext cx="1800225" cy="646331"/>
          </a:xfrm>
          <a:prstGeom prst="rect">
            <a:avLst/>
          </a:prstGeom>
          <a:noFill/>
          <a:ln w="9525">
            <a:noFill/>
            <a:miter lim="800000"/>
            <a:headEnd/>
            <a:tailEnd/>
          </a:ln>
        </p:spPr>
        <p:txBody>
          <a:bodyPr>
            <a:spAutoFit/>
          </a:bodyPr>
          <a:lstStyle/>
          <a:p>
            <a:pPr algn="ctr"/>
            <a:r>
              <a:rPr lang="en-GB" altLang="zh-TW" b="1" dirty="0" smtClean="0">
                <a:latin typeface="Calibri" pitchFamily="34" charset="0"/>
              </a:rPr>
              <a:t>Archives and Museums</a:t>
            </a:r>
            <a:endParaRPr lang="en-GB" b="1" dirty="0">
              <a:latin typeface="Calibri" pitchFamily="34" charset="0"/>
            </a:endParaRPr>
          </a:p>
        </p:txBody>
      </p:sp>
      <p:pic>
        <p:nvPicPr>
          <p:cNvPr id="57" name="Picture 29" descr="logo"/>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a:xfrm>
            <a:off x="3419872" y="3240361"/>
            <a:ext cx="2343657" cy="864096"/>
          </a:xfrm>
          <a:prstGeom prst="rect">
            <a:avLst/>
          </a:prstGeom>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05109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animBg="1"/>
      <p:bldP spid="53" grpId="0" animBg="1"/>
      <p:bldP spid="52" grpId="0" animBg="1"/>
      <p:bldP spid="51" grpId="0" animBg="1"/>
      <p:bldP spid="49" grpId="0" animBg="1"/>
      <p:bldP spid="50" grpId="0" animBg="1"/>
      <p:bldP spid="48" grpId="0" animBg="1"/>
      <p:bldP spid="5129" grpId="0"/>
      <p:bldP spid="5131" grpId="0"/>
      <p:bldP spid="5133" grpId="0"/>
      <p:bldP spid="5135" grpId="0"/>
      <p:bldP spid="5139" grpId="0"/>
      <p:bldP spid="5140"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smtClean="0">
                <a:solidFill>
                  <a:srgbClr val="1F497D"/>
                </a:solidFill>
              </a:rPr>
              <a:t>ISNI for </a:t>
            </a:r>
            <a:r>
              <a:rPr lang="en-US" dirty="0" err="1" smtClean="0">
                <a:solidFill>
                  <a:srgbClr val="1F497D"/>
                </a:solidFill>
              </a:rPr>
              <a:t>Organisational</a:t>
            </a:r>
            <a:r>
              <a:rPr lang="en-US" dirty="0" smtClean="0">
                <a:solidFill>
                  <a:srgbClr val="1F497D"/>
                </a:solidFill>
              </a:rPr>
              <a:t> Identifiers</a:t>
            </a:r>
            <a:endParaRPr lang="en-US" dirty="0">
              <a:solidFill>
                <a:srgbClr val="1F497D"/>
              </a:solidFill>
            </a:endParaRPr>
          </a:p>
        </p:txBody>
      </p:sp>
      <p:sp>
        <p:nvSpPr>
          <p:cNvPr id="5" name="TextBox 4"/>
          <p:cNvSpPr txBox="1"/>
          <p:nvPr/>
        </p:nvSpPr>
        <p:spPr>
          <a:xfrm>
            <a:off x="545993" y="1622030"/>
            <a:ext cx="7678057" cy="2246769"/>
          </a:xfrm>
          <a:prstGeom prst="rect">
            <a:avLst/>
          </a:prstGeom>
          <a:noFill/>
        </p:spPr>
        <p:txBody>
          <a:bodyPr wrap="square" rtlCol="0">
            <a:spAutoFit/>
          </a:bodyPr>
          <a:lstStyle/>
          <a:p>
            <a:pPr marL="342900" indent="-342900">
              <a:buClr>
                <a:srgbClr val="2178B5"/>
              </a:buClr>
              <a:buFont typeface="Arial" panose="020B0604020202020204" pitchFamily="34" charset="0"/>
              <a:buChar char="•"/>
            </a:pPr>
            <a:r>
              <a:rPr lang="en-US" sz="2800" dirty="0" smtClean="0"/>
              <a:t>ORCID uses ISNIs for </a:t>
            </a:r>
            <a:r>
              <a:rPr lang="en-US" sz="2800" dirty="0" err="1" smtClean="0"/>
              <a:t>organisations</a:t>
            </a:r>
            <a:endParaRPr lang="en-US" sz="2800" dirty="0" smtClean="0"/>
          </a:p>
          <a:p>
            <a:pPr marL="342900" indent="-342900">
              <a:buClr>
                <a:srgbClr val="2178B5"/>
              </a:buClr>
              <a:buFont typeface="Arial" panose="020B0604020202020204" pitchFamily="34" charset="0"/>
              <a:buChar char="•"/>
            </a:pPr>
            <a:r>
              <a:rPr lang="en-US" sz="2800" dirty="0" smtClean="0"/>
              <a:t>Links to and from Virtual International Authority File (VIAF)</a:t>
            </a:r>
          </a:p>
          <a:p>
            <a:pPr marL="342900" indent="-342900">
              <a:buClr>
                <a:srgbClr val="2178B5"/>
              </a:buClr>
              <a:buFont typeface="Arial" panose="020B0604020202020204" pitchFamily="34" charset="0"/>
              <a:buChar char="•"/>
            </a:pPr>
            <a:r>
              <a:rPr lang="en-US" sz="2800" dirty="0" smtClean="0"/>
              <a:t>Links in Wikidata </a:t>
            </a:r>
          </a:p>
          <a:p>
            <a:pPr>
              <a:buClr>
                <a:srgbClr val="2178B5"/>
              </a:buClr>
            </a:pPr>
            <a:endParaRPr lang="en-US" sz="2800" dirty="0" smtClean="0"/>
          </a:p>
        </p:txBody>
      </p:sp>
      <p:sp>
        <p:nvSpPr>
          <p:cNvPr id="7" name="TextBox 6"/>
          <p:cNvSpPr txBox="1"/>
          <p:nvPr/>
        </p:nvSpPr>
        <p:spPr>
          <a:xfrm>
            <a:off x="524516" y="1010020"/>
            <a:ext cx="8520281" cy="584775"/>
          </a:xfrm>
          <a:prstGeom prst="rect">
            <a:avLst/>
          </a:prstGeom>
          <a:noFill/>
        </p:spPr>
        <p:txBody>
          <a:bodyPr wrap="none" rtlCol="0">
            <a:spAutoFit/>
          </a:bodyPr>
          <a:lstStyle/>
          <a:p>
            <a:r>
              <a:rPr lang="en-US" sz="3200" dirty="0" smtClean="0"/>
              <a:t>Over 500,000 </a:t>
            </a:r>
            <a:r>
              <a:rPr lang="en-US" sz="3200" dirty="0" err="1" smtClean="0"/>
              <a:t>organisations</a:t>
            </a:r>
            <a:r>
              <a:rPr lang="en-US" sz="3200" dirty="0" smtClean="0"/>
              <a:t> have </a:t>
            </a:r>
            <a:r>
              <a:rPr lang="en-US" sz="3200" dirty="0"/>
              <a:t>public </a:t>
            </a:r>
            <a:r>
              <a:rPr lang="en-US" sz="3200" dirty="0" smtClean="0"/>
              <a:t>ISNIs</a:t>
            </a:r>
            <a:endParaRPr lang="en-US" sz="3200" dirty="0"/>
          </a:p>
        </p:txBody>
      </p:sp>
      <p:pic>
        <p:nvPicPr>
          <p:cNvPr id="6" name="Picture 5"/>
          <p:cNvPicPr>
            <a:picLocks noChangeAspect="1"/>
          </p:cNvPicPr>
          <p:nvPr/>
        </p:nvPicPr>
        <p:blipFill>
          <a:blip r:embed="rId3"/>
          <a:stretch>
            <a:fillRect/>
          </a:stretch>
        </p:blipFill>
        <p:spPr>
          <a:xfrm>
            <a:off x="255493" y="3468079"/>
            <a:ext cx="3295936" cy="849704"/>
          </a:xfrm>
          <a:prstGeom prst="rect">
            <a:avLst/>
          </a:prstGeom>
        </p:spPr>
      </p:pic>
      <p:pic>
        <p:nvPicPr>
          <p:cNvPr id="8" name="Picture 7"/>
          <p:cNvPicPr>
            <a:picLocks noChangeAspect="1"/>
          </p:cNvPicPr>
          <p:nvPr/>
        </p:nvPicPr>
        <p:blipFill>
          <a:blip r:embed="rId4"/>
          <a:stretch>
            <a:fillRect/>
          </a:stretch>
        </p:blipFill>
        <p:spPr>
          <a:xfrm>
            <a:off x="4340625" y="3580169"/>
            <a:ext cx="4168501" cy="464860"/>
          </a:xfrm>
          <a:prstGeom prst="rect">
            <a:avLst/>
          </a:prstGeom>
          <a:solidFill>
            <a:schemeClr val="accent1"/>
          </a:solidFill>
          <a:ln w="12700">
            <a:solidFill>
              <a:schemeClr val="tx1"/>
            </a:solidFill>
          </a:ln>
        </p:spPr>
      </p:pic>
      <p:pic>
        <p:nvPicPr>
          <p:cNvPr id="9" name="Picture 8"/>
          <p:cNvPicPr>
            <a:picLocks noChangeAspect="1"/>
          </p:cNvPicPr>
          <p:nvPr/>
        </p:nvPicPr>
        <p:blipFill>
          <a:blip r:embed="rId5"/>
          <a:stretch>
            <a:fillRect/>
          </a:stretch>
        </p:blipFill>
        <p:spPr>
          <a:xfrm>
            <a:off x="255493" y="4493260"/>
            <a:ext cx="1174191" cy="1108349"/>
          </a:xfrm>
          <a:prstGeom prst="rect">
            <a:avLst/>
          </a:prstGeom>
        </p:spPr>
      </p:pic>
      <p:pic>
        <p:nvPicPr>
          <p:cNvPr id="10" name="Picture 9"/>
          <p:cNvPicPr>
            <a:picLocks noChangeAspect="1"/>
          </p:cNvPicPr>
          <p:nvPr/>
        </p:nvPicPr>
        <p:blipFill>
          <a:blip r:embed="rId6"/>
          <a:stretch>
            <a:fillRect/>
          </a:stretch>
        </p:blipFill>
        <p:spPr>
          <a:xfrm>
            <a:off x="1718052" y="4693073"/>
            <a:ext cx="6673961" cy="708721"/>
          </a:xfrm>
          <a:prstGeom prst="rect">
            <a:avLst/>
          </a:prstGeom>
        </p:spPr>
      </p:pic>
      <p:pic>
        <p:nvPicPr>
          <p:cNvPr id="11" name="Picture 10"/>
          <p:cNvPicPr>
            <a:picLocks noChangeAspect="1"/>
          </p:cNvPicPr>
          <p:nvPr/>
        </p:nvPicPr>
        <p:blipFill>
          <a:blip r:embed="rId7"/>
          <a:stretch>
            <a:fillRect/>
          </a:stretch>
        </p:blipFill>
        <p:spPr>
          <a:xfrm>
            <a:off x="255493" y="5676679"/>
            <a:ext cx="1097375" cy="1080914"/>
          </a:xfrm>
          <a:prstGeom prst="rect">
            <a:avLst/>
          </a:prstGeom>
        </p:spPr>
      </p:pic>
      <p:pic>
        <p:nvPicPr>
          <p:cNvPr id="12" name="Picture 11"/>
          <p:cNvPicPr>
            <a:picLocks/>
          </p:cNvPicPr>
          <p:nvPr/>
        </p:nvPicPr>
        <p:blipFill>
          <a:blip r:embed="rId8"/>
          <a:stretch>
            <a:fillRect/>
          </a:stretch>
        </p:blipFill>
        <p:spPr>
          <a:xfrm>
            <a:off x="1718052" y="5946758"/>
            <a:ext cx="6766560" cy="392311"/>
          </a:xfrm>
          <a:prstGeom prst="rect">
            <a:avLst/>
          </a:prstGeom>
        </p:spPr>
      </p:pic>
    </p:spTree>
    <p:extLst>
      <p:ext uri="{BB962C8B-B14F-4D97-AF65-F5344CB8AC3E}">
        <p14:creationId xmlns:p14="http://schemas.microsoft.com/office/powerpoint/2010/main" val="2810389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843" y="1421791"/>
            <a:ext cx="51974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15448" y="-94465"/>
            <a:ext cx="9382767" cy="1313180"/>
          </a:xfrm>
          <a:prstGeom prst="rect">
            <a:avLst/>
          </a:prstGeom>
          <a:ln>
            <a:noFill/>
          </a:ln>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1F497D"/>
                </a:solidFill>
              </a:rPr>
              <a:t>Ex: Relationships for Research Groups</a:t>
            </a:r>
            <a:endParaRPr lang="en-US" dirty="0">
              <a:solidFill>
                <a:srgbClr val="1F497D"/>
              </a:solidFill>
            </a:endParaRPr>
          </a:p>
        </p:txBody>
      </p:sp>
    </p:spTree>
    <p:extLst>
      <p:ext uri="{BB962C8B-B14F-4D97-AF65-F5344CB8AC3E}">
        <p14:creationId xmlns:p14="http://schemas.microsoft.com/office/powerpoint/2010/main" val="371431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7972" y="1135919"/>
            <a:ext cx="8915400" cy="4475171"/>
          </a:xfrm>
        </p:spPr>
        <p:txBody>
          <a:bodyPr/>
          <a:lstStyle/>
          <a:p>
            <a:pPr>
              <a:buClr>
                <a:srgbClr val="2178B5"/>
              </a:buClr>
              <a:buFont typeface="Arial" panose="020B0604020202020204" pitchFamily="34" charset="0"/>
              <a:buChar char="•"/>
            </a:pPr>
            <a:r>
              <a:rPr lang="en-US" sz="2800" dirty="0"/>
              <a:t>Augment relationship types and display</a:t>
            </a:r>
          </a:p>
          <a:p>
            <a:pPr>
              <a:buClr>
                <a:srgbClr val="2178B5"/>
              </a:buClr>
              <a:buFont typeface="Arial" panose="020B0604020202020204" pitchFamily="34" charset="0"/>
              <a:buChar char="•"/>
            </a:pPr>
            <a:r>
              <a:rPr lang="en-US" sz="2800" dirty="0" smtClean="0"/>
              <a:t>Indicate </a:t>
            </a:r>
            <a:r>
              <a:rPr lang="en-US" sz="2800" dirty="0" err="1" smtClean="0"/>
              <a:t>organisation’s</a:t>
            </a:r>
            <a:r>
              <a:rPr lang="en-US" sz="2800" dirty="0" smtClean="0"/>
              <a:t> </a:t>
            </a:r>
            <a:r>
              <a:rPr lang="en-US" sz="2800" dirty="0"/>
              <a:t>own preferred form of </a:t>
            </a:r>
            <a:r>
              <a:rPr lang="en-US" sz="2800" dirty="0" smtClean="0"/>
              <a:t>name</a:t>
            </a:r>
          </a:p>
          <a:p>
            <a:pPr>
              <a:buClr>
                <a:srgbClr val="2178B5"/>
              </a:buClr>
              <a:buFont typeface="Arial" panose="020B0604020202020204" pitchFamily="34" charset="0"/>
              <a:buChar char="•"/>
            </a:pPr>
            <a:r>
              <a:rPr lang="en-US" sz="2800" dirty="0"/>
              <a:t>Publish ISNI ontology</a:t>
            </a:r>
          </a:p>
          <a:p>
            <a:pPr>
              <a:buClr>
                <a:srgbClr val="2178B5"/>
              </a:buClr>
              <a:buFont typeface="Arial" panose="020B0604020202020204" pitchFamily="34" charset="0"/>
              <a:buChar char="•"/>
            </a:pPr>
            <a:r>
              <a:rPr lang="en-US" sz="2800" dirty="0" smtClean="0"/>
              <a:t>Add Turtle, N-Triple, JSON-LD as linked data options</a:t>
            </a:r>
            <a:endParaRPr lang="en-US" sz="2800" dirty="0"/>
          </a:p>
          <a:p>
            <a:pPr>
              <a:buClr>
                <a:srgbClr val="2178B5"/>
              </a:buClr>
              <a:buFont typeface="Arial" panose="020B0604020202020204" pitchFamily="34" charset="0"/>
              <a:buChar char="•"/>
            </a:pPr>
            <a:r>
              <a:rPr lang="en-US" sz="2800" dirty="0" smtClean="0"/>
              <a:t>Create </a:t>
            </a:r>
            <a:r>
              <a:rPr lang="en-US" sz="2800" dirty="0"/>
              <a:t>end user input form for </a:t>
            </a:r>
            <a:r>
              <a:rPr lang="en-AU" sz="2800" dirty="0" smtClean="0"/>
              <a:t>organisations</a:t>
            </a:r>
          </a:p>
          <a:p>
            <a:pPr>
              <a:buClr>
                <a:srgbClr val="2178B5"/>
              </a:buClr>
              <a:buFont typeface="Arial" panose="020B0604020202020204" pitchFamily="34" charset="0"/>
              <a:buChar char="•"/>
            </a:pPr>
            <a:r>
              <a:rPr lang="en-US" sz="2800" dirty="0" smtClean="0"/>
              <a:t>Create ISNIs </a:t>
            </a:r>
            <a:r>
              <a:rPr lang="en-US" sz="2800" dirty="0"/>
              <a:t>for </a:t>
            </a:r>
            <a:r>
              <a:rPr lang="en-US" sz="2800" dirty="0" err="1" smtClean="0"/>
              <a:t>Organisations</a:t>
            </a:r>
            <a:r>
              <a:rPr lang="en-US" sz="2800" dirty="0" smtClean="0"/>
              <a:t> </a:t>
            </a:r>
            <a:r>
              <a:rPr lang="en-US" sz="2800" dirty="0"/>
              <a:t>outreach document </a:t>
            </a:r>
          </a:p>
          <a:p>
            <a:pPr>
              <a:buClr>
                <a:srgbClr val="2178B5"/>
              </a:buClr>
              <a:buFont typeface="Arial" panose="020B0604020202020204" pitchFamily="34" charset="0"/>
              <a:buChar char="•"/>
            </a:pPr>
            <a:r>
              <a:rPr lang="en-US" sz="2800" dirty="0"/>
              <a:t>Engage </a:t>
            </a:r>
            <a:r>
              <a:rPr lang="en-US" sz="2800" dirty="0" err="1" smtClean="0"/>
              <a:t>organisations</a:t>
            </a:r>
            <a:r>
              <a:rPr lang="en-US" sz="2800" dirty="0" smtClean="0"/>
              <a:t> </a:t>
            </a:r>
            <a:r>
              <a:rPr lang="en-US" sz="2800" dirty="0"/>
              <a:t>to maintain their public identity</a:t>
            </a:r>
          </a:p>
          <a:p>
            <a:pPr>
              <a:buClr>
                <a:srgbClr val="2178B5"/>
              </a:buClr>
              <a:buFont typeface="Arial" panose="020B0604020202020204" pitchFamily="34" charset="0"/>
              <a:buChar char="•"/>
            </a:pPr>
            <a:r>
              <a:rPr lang="en-US" sz="2800" dirty="0"/>
              <a:t>Encourage </a:t>
            </a:r>
            <a:r>
              <a:rPr lang="en-US" sz="2800" dirty="0" err="1" smtClean="0"/>
              <a:t>organisations</a:t>
            </a:r>
            <a:r>
              <a:rPr lang="en-US" sz="2800" dirty="0" smtClean="0"/>
              <a:t> </a:t>
            </a:r>
            <a:r>
              <a:rPr lang="en-US" sz="2800" dirty="0"/>
              <a:t>to collaborate with ISNI Quality Team to diffuse corrections</a:t>
            </a:r>
          </a:p>
          <a:p>
            <a:endParaRPr lang="en-US" dirty="0"/>
          </a:p>
        </p:txBody>
      </p:sp>
      <p:sp>
        <p:nvSpPr>
          <p:cNvPr id="3" name="Text Placeholder 2"/>
          <p:cNvSpPr>
            <a:spLocks noGrp="1"/>
          </p:cNvSpPr>
          <p:nvPr>
            <p:ph type="body" sz="quarter" idx="13"/>
          </p:nvPr>
        </p:nvSpPr>
        <p:spPr/>
        <p:txBody>
          <a:bodyPr/>
          <a:lstStyle/>
          <a:p>
            <a:r>
              <a:rPr lang="en-US" sz="4000" b="0" dirty="0">
                <a:solidFill>
                  <a:srgbClr val="1F497D"/>
                </a:solidFill>
                <a:latin typeface="+mj-lt"/>
              </a:rPr>
              <a:t>Recommendations for ISNI</a:t>
            </a:r>
          </a:p>
        </p:txBody>
      </p:sp>
    </p:spTree>
    <p:extLst>
      <p:ext uri="{BB962C8B-B14F-4D97-AF65-F5344CB8AC3E}">
        <p14:creationId xmlns:p14="http://schemas.microsoft.com/office/powerpoint/2010/main" val="98471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677103" y="1135919"/>
            <a:ext cx="3982710" cy="4475171"/>
          </a:xfrm>
        </p:spPr>
        <p:txBody>
          <a:bodyPr/>
          <a:lstStyle/>
          <a:p>
            <a:pPr marL="285750" indent="-285750"/>
            <a:r>
              <a:rPr lang="en-US" dirty="0">
                <a:cs typeface="Gill Sans Light"/>
              </a:rPr>
              <a:t>Funder/government-led initiatives to </a:t>
            </a:r>
            <a:r>
              <a:rPr lang="en-US" dirty="0" smtClean="0">
                <a:cs typeface="Gill Sans Light"/>
              </a:rPr>
              <a:t>ensure value</a:t>
            </a:r>
            <a:r>
              <a:rPr lang="en-US" dirty="0">
                <a:cs typeface="Gill Sans Light"/>
              </a:rPr>
              <a:t/>
            </a:r>
            <a:br>
              <a:rPr lang="en-US" dirty="0">
                <a:cs typeface="Gill Sans Light"/>
              </a:rPr>
            </a:br>
            <a:r>
              <a:rPr lang="en-US" dirty="0" smtClean="0">
                <a:cs typeface="Gill Sans Light"/>
              </a:rPr>
              <a:t>for </a:t>
            </a:r>
            <a:r>
              <a:rPr lang="en-US" dirty="0">
                <a:cs typeface="Gill Sans Light"/>
              </a:rPr>
              <a:t>the research that gets </a:t>
            </a:r>
            <a:r>
              <a:rPr lang="en-US" dirty="0" smtClean="0">
                <a:cs typeface="Gill Sans Light"/>
              </a:rPr>
              <a:t>funded</a:t>
            </a:r>
            <a:endParaRPr lang="en-US" dirty="0">
              <a:cs typeface="Gill Sans Light"/>
            </a:endParaRPr>
          </a:p>
          <a:p>
            <a:pPr marL="285750" indent="-285750"/>
            <a:r>
              <a:rPr lang="en-US" dirty="0" smtClean="0">
                <a:cs typeface="Gill Sans Light"/>
              </a:rPr>
              <a:t>Hard to quantify, track and classify</a:t>
            </a:r>
            <a:endParaRPr lang="en-US" dirty="0">
              <a:cs typeface="Gill Sans Light"/>
            </a:endParaRPr>
          </a:p>
          <a:p>
            <a:pPr marL="285750" indent="-285750"/>
            <a:r>
              <a:rPr lang="en-US" dirty="0">
                <a:cs typeface="Gill Sans Light"/>
              </a:rPr>
              <a:t>Challenging to get underlying data to</a:t>
            </a:r>
            <a:br>
              <a:rPr lang="en-US" dirty="0">
                <a:cs typeface="Gill Sans Light"/>
              </a:rPr>
            </a:br>
            <a:r>
              <a:rPr lang="en-US" dirty="0">
                <a:cs typeface="Gill Sans Light"/>
              </a:rPr>
              <a:t>map the pathway to impact</a:t>
            </a:r>
          </a:p>
          <a:p>
            <a:endParaRPr lang="en-US" dirty="0"/>
          </a:p>
        </p:txBody>
      </p:sp>
      <p:sp>
        <p:nvSpPr>
          <p:cNvPr id="3" name="Text Placeholder 2"/>
          <p:cNvSpPr>
            <a:spLocks noGrp="1"/>
          </p:cNvSpPr>
          <p:nvPr>
            <p:ph type="body" sz="quarter" idx="13"/>
          </p:nvPr>
        </p:nvSpPr>
        <p:spPr/>
        <p:txBody>
          <a:bodyPr/>
          <a:lstStyle/>
          <a:p>
            <a:pPr algn="ctr"/>
            <a:r>
              <a:rPr lang="en-US" b="0" dirty="0" smtClean="0"/>
              <a:t>I</a:t>
            </a:r>
            <a:r>
              <a:rPr lang="en-US" b="0" dirty="0" smtClean="0">
                <a:solidFill>
                  <a:srgbClr val="1F497D"/>
                </a:solidFill>
              </a:rPr>
              <a:t>mpac</a:t>
            </a:r>
            <a:r>
              <a:rPr lang="en-US" b="0" dirty="0" smtClean="0"/>
              <a:t>t</a:t>
            </a:r>
            <a:endParaRPr lang="en-US" b="0" dirty="0"/>
          </a:p>
        </p:txBody>
      </p:sp>
      <p:pic>
        <p:nvPicPr>
          <p:cNvPr id="4" name="Picture 3" descr="tumblr_mutqz9Oulj1sar0coo1_1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91" y="986012"/>
            <a:ext cx="3843130" cy="5062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77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smtClean="0">
                <a:latin typeface="+mn-lt"/>
              </a:rPr>
              <a:t>Using Research Identifiers</a:t>
            </a:r>
            <a:endParaRPr lang="en-AU" dirty="0">
              <a:latin typeface="+mn-lt"/>
            </a:endParaRPr>
          </a:p>
        </p:txBody>
      </p:sp>
      <p:sp>
        <p:nvSpPr>
          <p:cNvPr id="3" name="Text Placeholder 2"/>
          <p:cNvSpPr>
            <a:spLocks noGrp="1"/>
          </p:cNvSpPr>
          <p:nvPr>
            <p:ph type="body" sz="quarter" idx="11"/>
          </p:nvPr>
        </p:nvSpPr>
        <p:spPr>
          <a:xfrm>
            <a:off x="2592000" y="2257200"/>
            <a:ext cx="6444496" cy="431800"/>
          </a:xfrm>
        </p:spPr>
        <p:txBody>
          <a:bodyPr/>
          <a:lstStyle/>
          <a:p>
            <a:r>
              <a:rPr lang="en-AU" dirty="0" smtClean="0">
                <a:latin typeface="+mn-lt"/>
              </a:rPr>
              <a:t>An Overview of UNSW’s practice</a:t>
            </a:r>
            <a:endParaRPr lang="en-AU" dirty="0">
              <a:latin typeface="+mn-lt"/>
            </a:endParaRPr>
          </a:p>
        </p:txBody>
      </p:sp>
      <p:sp>
        <p:nvSpPr>
          <p:cNvPr id="4" name="Text Placeholder 3"/>
          <p:cNvSpPr>
            <a:spLocks noGrp="1"/>
          </p:cNvSpPr>
          <p:nvPr>
            <p:ph type="body" sz="quarter" idx="12"/>
          </p:nvPr>
        </p:nvSpPr>
        <p:spPr/>
        <p:txBody>
          <a:bodyPr/>
          <a:lstStyle/>
          <a:p>
            <a:r>
              <a:rPr lang="en-AU" dirty="0" smtClean="0">
                <a:latin typeface="+mn-lt"/>
              </a:rPr>
              <a:t>UNSW Library</a:t>
            </a:r>
            <a:endParaRPr lang="en-AU" dirty="0">
              <a:latin typeface="+mn-lt"/>
            </a:endParaRPr>
          </a:p>
        </p:txBody>
      </p:sp>
      <p:sp>
        <p:nvSpPr>
          <p:cNvPr id="5" name="TextBox 4"/>
          <p:cNvSpPr txBox="1"/>
          <p:nvPr/>
        </p:nvSpPr>
        <p:spPr>
          <a:xfrm>
            <a:off x="4644008" y="5517232"/>
            <a:ext cx="4320480" cy="941796"/>
          </a:xfrm>
          <a:prstGeom prst="rect">
            <a:avLst/>
          </a:prstGeom>
        </p:spPr>
        <p:txBody>
          <a:bodyPr wrap="square" rtlCol="0">
            <a:spAutoFit/>
          </a:bodyPr>
          <a:lstStyle/>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lang="en-AU" sz="1200" dirty="0" smtClean="0">
                <a:latin typeface="+mn-lt"/>
              </a:rPr>
              <a:t>Kate Byrne</a:t>
            </a:r>
          </a:p>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lang="en-AU" sz="1200" dirty="0" smtClean="0">
                <a:latin typeface="+mn-lt"/>
              </a:rPr>
              <a:t>Manager, Research Reporting</a:t>
            </a:r>
          </a:p>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sz="1200" i="0" u="none" strike="noStrike" kern="1200" cap="none" spc="0" normalizeH="0" baseline="0" noProof="0" dirty="0" smtClean="0">
                <a:ln>
                  <a:noFill/>
                </a:ln>
                <a:solidFill>
                  <a:schemeClr val="tx1"/>
                </a:solidFill>
                <a:effectLst/>
                <a:uLnTx/>
                <a:uFillTx/>
                <a:latin typeface="+mn-lt"/>
              </a:rPr>
              <a:t>UNSW</a:t>
            </a:r>
            <a:r>
              <a:rPr kumimoji="0" lang="en-AU" sz="1200" i="0" u="none" strike="noStrike" kern="1200" cap="none" spc="0" normalizeH="0" noProof="0" dirty="0" smtClean="0">
                <a:ln>
                  <a:noFill/>
                </a:ln>
                <a:solidFill>
                  <a:schemeClr val="tx1"/>
                </a:solidFill>
                <a:effectLst/>
                <a:uLnTx/>
                <a:uFillTx/>
                <a:latin typeface="+mn-lt"/>
              </a:rPr>
              <a:t> Library, UNSW Australia </a:t>
            </a:r>
          </a:p>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lang="en-AU" sz="1200" dirty="0" smtClean="0">
                <a:latin typeface="+mn-lt"/>
              </a:rPr>
              <a:t>Email: </a:t>
            </a:r>
            <a:r>
              <a:rPr lang="en-AU" sz="1200" dirty="0" smtClean="0">
                <a:latin typeface="+mn-lt"/>
                <a:hlinkClick r:id="rId3"/>
              </a:rPr>
              <a:t>k</a:t>
            </a:r>
            <a:r>
              <a:rPr lang="en-AU" sz="1200" baseline="0" dirty="0" smtClean="0">
                <a:latin typeface="+mn-lt"/>
                <a:hlinkClick r:id="rId3"/>
              </a:rPr>
              <a:t>ate.byrne@unsw.edu.au</a:t>
            </a:r>
            <a:r>
              <a:rPr lang="en-AU" sz="1200" dirty="0" smtClean="0">
                <a:latin typeface="+mn-lt"/>
              </a:rPr>
              <a:t> Twitter: @</a:t>
            </a:r>
            <a:r>
              <a:rPr lang="en-AU" sz="1200" dirty="0" err="1" smtClean="0">
                <a:latin typeface="+mn-lt"/>
              </a:rPr>
              <a:t>katecbyrne</a:t>
            </a:r>
            <a:endParaRPr kumimoji="0" lang="en-AU" sz="1200" i="0" u="none" strike="noStrike" kern="120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80120"/>
          </a:xfrm>
        </p:spPr>
        <p:txBody>
          <a:bodyPr/>
          <a:lstStyle/>
          <a:p>
            <a:r>
              <a:rPr lang="en-AU" sz="3200" dirty="0" smtClean="0">
                <a:latin typeface="+mn-lt"/>
              </a:rPr>
              <a:t>Research Identifiers </a:t>
            </a:r>
            <a:r>
              <a:rPr lang="en-AU" sz="3200" dirty="0">
                <a:latin typeface="+mn-lt"/>
              </a:rPr>
              <a:t>for Individuals</a:t>
            </a:r>
            <a:br>
              <a:rPr lang="en-AU" sz="3200" dirty="0">
                <a:latin typeface="+mn-lt"/>
              </a:rPr>
            </a:br>
            <a:endParaRPr lang="en-AU" dirty="0">
              <a:latin typeface="+mn-lt"/>
            </a:endParaRPr>
          </a:p>
        </p:txBody>
      </p:sp>
      <p:sp>
        <p:nvSpPr>
          <p:cNvPr id="3" name="Content Placeholder 2"/>
          <p:cNvSpPr>
            <a:spLocks noGrp="1"/>
          </p:cNvSpPr>
          <p:nvPr>
            <p:ph idx="1"/>
          </p:nvPr>
        </p:nvSpPr>
        <p:spPr>
          <a:xfrm>
            <a:off x="483495" y="1052736"/>
            <a:ext cx="8229600" cy="4752528"/>
          </a:xfrm>
        </p:spPr>
        <p:txBody>
          <a:bodyPr/>
          <a:lstStyle/>
          <a:p>
            <a:pPr marL="0" indent="0">
              <a:buNone/>
            </a:pPr>
            <a:endParaRPr lang="en-AU" sz="800" dirty="0" smtClean="0"/>
          </a:p>
          <a:p>
            <a:r>
              <a:rPr lang="en-AU" sz="2800" dirty="0" smtClean="0"/>
              <a:t>Support researchers using identifiers including: </a:t>
            </a:r>
          </a:p>
          <a:p>
            <a:pPr marL="0" indent="0">
              <a:buNone/>
            </a:pPr>
            <a:endParaRPr lang="en-AU" sz="2800" dirty="0" smtClean="0"/>
          </a:p>
          <a:p>
            <a:pPr marL="0" indent="0">
              <a:buNone/>
            </a:pPr>
            <a:endParaRPr lang="en-AU" sz="2800" dirty="0" smtClean="0"/>
          </a:p>
          <a:p>
            <a:pPr marL="0" indent="0">
              <a:buNone/>
            </a:pPr>
            <a:endParaRPr lang="en-AU" sz="800" dirty="0" smtClean="0"/>
          </a:p>
          <a:p>
            <a:r>
              <a:rPr lang="en-AU" sz="2800" dirty="0" smtClean="0"/>
              <a:t>Use Symplectic Elements to download publications for researchers based on identifiers and other search settings. </a:t>
            </a:r>
          </a:p>
          <a:p>
            <a:endParaRPr lang="en-AU" sz="800" dirty="0" smtClean="0"/>
          </a:p>
          <a:p>
            <a:r>
              <a:rPr lang="en-AU" sz="2800" dirty="0" smtClean="0"/>
              <a:t>Developing strategies for ORCID integrations with other UNSW systems. </a:t>
            </a:r>
            <a:endParaRPr lang="en-AU" sz="2800" dirty="0"/>
          </a:p>
        </p:txBody>
      </p:sp>
      <p:pic>
        <p:nvPicPr>
          <p:cNvPr id="1026" name="Picture 2" descr="https://www.elsevier.com/__data/assets/image/0016/41407/scopus-176x150.jpg"/>
          <p:cNvPicPr>
            <a:picLocks noChangeAspect="1" noChangeArrowheads="1"/>
          </p:cNvPicPr>
          <p:nvPr/>
        </p:nvPicPr>
        <p:blipFill rotWithShape="1">
          <a:blip r:embed="rId3">
            <a:extLst>
              <a:ext uri="{28A0092B-C50C-407E-A947-70E740481C1C}">
                <a14:useLocalDpi xmlns:a14="http://schemas.microsoft.com/office/drawing/2010/main" val="0"/>
              </a:ext>
            </a:extLst>
          </a:blip>
          <a:srcRect t="27306" b="28694"/>
          <a:stretch/>
        </p:blipFill>
        <p:spPr bwMode="auto">
          <a:xfrm>
            <a:off x="2911203" y="1915146"/>
            <a:ext cx="1300757" cy="487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fdl.noaa.gov/~atw/img/researcherid_thompson_reu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754" y="1890329"/>
            <a:ext cx="2103454" cy="7477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library.cmu.edu/sites/drupal-live.library.cmu.edu/files/Orci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44" t="7807" r="3417" b="15637"/>
          <a:stretch/>
        </p:blipFill>
        <p:spPr bwMode="auto">
          <a:xfrm>
            <a:off x="611560" y="1772816"/>
            <a:ext cx="2196107" cy="810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3211" y="2269097"/>
            <a:ext cx="1300757"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mn-lt"/>
                <a:ea typeface="+mn-ea"/>
                <a:cs typeface="+mn-cs"/>
              </a:rPr>
              <a:t>Author ID</a:t>
            </a:r>
          </a:p>
        </p:txBody>
      </p:sp>
      <p:pic>
        <p:nvPicPr>
          <p:cNvPr id="1032" name="Picture 8" descr="http://scholar.google.com/intl/en/scholar/images/scholar_logo_md_201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1962337"/>
            <a:ext cx="1847850" cy="381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89762" y="2257513"/>
            <a:ext cx="1300757"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lang="en-AU" sz="1150" b="1" dirty="0" smtClean="0">
                <a:latin typeface="+mn-lt"/>
              </a:rPr>
              <a:t>Profiles</a:t>
            </a:r>
            <a:endParaRPr kumimoji="0" lang="en-AU" sz="115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Research Identifiers for Organisations</a:t>
            </a:r>
            <a:endParaRPr lang="en-AU" dirty="0">
              <a:latin typeface="+mn-lt"/>
            </a:endParaRPr>
          </a:p>
        </p:txBody>
      </p:sp>
      <p:sp>
        <p:nvSpPr>
          <p:cNvPr id="3" name="Content Placeholder 2"/>
          <p:cNvSpPr>
            <a:spLocks noGrp="1"/>
          </p:cNvSpPr>
          <p:nvPr>
            <p:ph idx="1"/>
          </p:nvPr>
        </p:nvSpPr>
        <p:spPr>
          <a:xfrm>
            <a:off x="457200" y="1268760"/>
            <a:ext cx="8229600" cy="4320480"/>
          </a:xfrm>
        </p:spPr>
        <p:txBody>
          <a:bodyPr/>
          <a:lstStyle/>
          <a:p>
            <a:r>
              <a:rPr lang="en-AU" sz="2800" dirty="0" smtClean="0"/>
              <a:t>Try to keep UNSW records updated in a range of sources including: </a:t>
            </a:r>
          </a:p>
          <a:p>
            <a:endParaRPr lang="en-AU" sz="2800" dirty="0" smtClean="0"/>
          </a:p>
          <a:p>
            <a:endParaRPr lang="en-AU" sz="2800" dirty="0" smtClean="0"/>
          </a:p>
          <a:p>
            <a:r>
              <a:rPr lang="en-AU" sz="2800" dirty="0" smtClean="0"/>
              <a:t>Undertaking a clean up of UNSW’s records in ISNI and documenting this as a case study. </a:t>
            </a:r>
          </a:p>
          <a:p>
            <a:endParaRPr lang="en-AU" sz="800" dirty="0"/>
          </a:p>
          <a:p>
            <a:r>
              <a:rPr lang="en-AU" sz="2800" dirty="0" smtClean="0"/>
              <a:t>Kate Byrne, Member of OCLC Research Task Force on Representing Organisations in ISNI</a:t>
            </a:r>
            <a:endParaRPr lang="en-AU" sz="2800" dirty="0"/>
          </a:p>
        </p:txBody>
      </p:sp>
      <p:pic>
        <p:nvPicPr>
          <p:cNvPr id="2050" name="Picture 2" descr="http://www.isni.org/sites/all/themes/isni_new/images/isni-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504" y="2492896"/>
            <a:ext cx="1295400" cy="5143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igital-science.com/wp-content/uploads/2015/10/GRID_rg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4169" y="2492896"/>
            <a:ext cx="1507991" cy="46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539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8569" y="1128641"/>
            <a:ext cx="4781117" cy="1492716"/>
          </a:xfrm>
        </p:spPr>
        <p:txBody>
          <a:bodyPr/>
          <a:lstStyle/>
          <a:p>
            <a:r>
              <a:rPr lang="en-US" dirty="0" smtClean="0"/>
              <a:t>Thank you!</a:t>
            </a:r>
            <a:endParaRPr lang="en-US" dirty="0"/>
          </a:p>
        </p:txBody>
      </p:sp>
      <p:sp>
        <p:nvSpPr>
          <p:cNvPr id="3" name="Text Placeholder 2"/>
          <p:cNvSpPr>
            <a:spLocks noGrp="1"/>
          </p:cNvSpPr>
          <p:nvPr>
            <p:ph type="body" sz="quarter" idx="11"/>
          </p:nvPr>
        </p:nvSpPr>
        <p:spPr/>
        <p:txBody>
          <a:bodyPr/>
          <a:lstStyle/>
          <a:p>
            <a:r>
              <a:rPr lang="en-US" dirty="0" smtClean="0"/>
              <a:t>Contact: Karen Smith-Yoshimura</a:t>
            </a:r>
            <a:endParaRPr lang="en-US" dirty="0"/>
          </a:p>
        </p:txBody>
      </p:sp>
      <p:sp>
        <p:nvSpPr>
          <p:cNvPr id="6" name="Text Placeholder 5"/>
          <p:cNvSpPr>
            <a:spLocks noGrp="1"/>
          </p:cNvSpPr>
          <p:nvPr>
            <p:ph type="body" sz="quarter" idx="14"/>
          </p:nvPr>
        </p:nvSpPr>
        <p:spPr>
          <a:xfrm>
            <a:off x="104806" y="454367"/>
            <a:ext cx="7199508" cy="597087"/>
          </a:xfrm>
        </p:spPr>
        <p:txBody>
          <a:bodyPr/>
          <a:lstStyle/>
          <a:p>
            <a:r>
              <a:rPr lang="en-US" sz="1000" dirty="0" smtClean="0"/>
              <a:t>OCLC Research Library Partnership Meeting , Melbourne</a:t>
            </a:r>
            <a:endParaRPr lang="en-US" sz="1000" dirty="0"/>
          </a:p>
          <a:p>
            <a:r>
              <a:rPr lang="en-US" sz="1000" dirty="0"/>
              <a:t>2</a:t>
            </a:r>
            <a:r>
              <a:rPr lang="en-US" sz="1000" dirty="0" smtClean="0"/>
              <a:t> December 2015</a:t>
            </a:r>
            <a:endParaRPr lang="en-US" dirty="0"/>
          </a:p>
        </p:txBody>
      </p:sp>
      <p:sp>
        <p:nvSpPr>
          <p:cNvPr id="9" name="Text Placeholder 4"/>
          <p:cNvSpPr txBox="1">
            <a:spLocks noGrp="1"/>
          </p:cNvSpPr>
          <p:nvPr>
            <p:ph type="body" sz="quarter" idx="13"/>
          </p:nvPr>
        </p:nvSpPr>
        <p:spPr>
          <a:xfrm>
            <a:off x="510385" y="3234237"/>
            <a:ext cx="3887788" cy="305495"/>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smtClean="0"/>
              <a:t> </a:t>
            </a:r>
            <a:r>
              <a:rPr lang="en-US" dirty="0" smtClean="0">
                <a:hlinkClick r:id="rId3"/>
              </a:rPr>
              <a:t>smithyok@oclc.org</a:t>
            </a:r>
            <a:endParaRPr lang="en-US" dirty="0" smtClean="0"/>
          </a:p>
          <a:p>
            <a:endParaRPr lang="en-US" dirty="0"/>
          </a:p>
        </p:txBody>
      </p:sp>
      <p:sp>
        <p:nvSpPr>
          <p:cNvPr id="12" name="TextBox 11"/>
          <p:cNvSpPr txBox="1"/>
          <p:nvPr/>
        </p:nvSpPr>
        <p:spPr>
          <a:xfrm>
            <a:off x="608544" y="3522715"/>
            <a:ext cx="1281120" cy="338554"/>
          </a:xfrm>
          <a:prstGeom prst="rect">
            <a:avLst/>
          </a:prstGeom>
          <a:noFill/>
        </p:spPr>
        <p:txBody>
          <a:bodyPr wrap="none" rtlCol="0">
            <a:spAutoFit/>
          </a:bodyPr>
          <a:lstStyle/>
          <a:p>
            <a:r>
              <a:rPr lang="en-US" sz="1600" dirty="0" smtClean="0">
                <a:solidFill>
                  <a:srgbClr val="1F497D"/>
                </a:solidFill>
              </a:rPr>
              <a:t>@</a:t>
            </a:r>
            <a:r>
              <a:rPr lang="en-US" sz="1600" dirty="0" err="1" smtClean="0">
                <a:solidFill>
                  <a:srgbClr val="1F497D"/>
                </a:solidFill>
              </a:rPr>
              <a:t>KarenS</a:t>
            </a:r>
            <a:r>
              <a:rPr lang="en-US" sz="1600" dirty="0" smtClean="0">
                <a:solidFill>
                  <a:srgbClr val="1F497D"/>
                </a:solidFill>
              </a:rPr>
              <a:t>-Y</a:t>
            </a:r>
            <a:endParaRPr lang="en-US" sz="1600" dirty="0">
              <a:solidFill>
                <a:srgbClr val="1F497D"/>
              </a:solidFill>
            </a:endParaRPr>
          </a:p>
        </p:txBody>
      </p:sp>
      <p:sp>
        <p:nvSpPr>
          <p:cNvPr id="11" name="Rectangle 10"/>
          <p:cNvSpPr/>
          <p:nvPr/>
        </p:nvSpPr>
        <p:spPr>
          <a:xfrm>
            <a:off x="874279" y="5922538"/>
            <a:ext cx="5377764" cy="43858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50" kern="1200" dirty="0" smtClean="0">
                <a:solidFill>
                  <a:srgbClr val="787D83"/>
                </a:solidFill>
                <a:effectLst/>
                <a:latin typeface="+mn-lt"/>
                <a:ea typeface="+mn-ea"/>
                <a:cs typeface="+mn-cs"/>
              </a:rPr>
              <a:t>©2015 OCLC. This work is licensed under a Creative Commons Attribution 4.0 International License. Suggested attribution: “This work uses content from </a:t>
            </a:r>
            <a:r>
              <a:rPr lang="en-US" sz="750" i="1" kern="1200" dirty="0" smtClean="0">
                <a:solidFill>
                  <a:srgbClr val="787D83"/>
                </a:solidFill>
                <a:effectLst/>
                <a:latin typeface="+mn-lt"/>
                <a:ea typeface="+mn-ea"/>
                <a:cs typeface="+mn-cs"/>
              </a:rPr>
              <a:t>How </a:t>
            </a:r>
            <a:r>
              <a:rPr lang="en-US" sz="750" kern="1200" dirty="0" smtClean="0">
                <a:solidFill>
                  <a:srgbClr val="787D83"/>
                </a:solidFill>
                <a:effectLst/>
                <a:latin typeface="+mn-lt"/>
                <a:ea typeface="+mn-ea"/>
                <a:cs typeface="+mn-cs"/>
              </a:rPr>
              <a:t>You </a:t>
            </a:r>
            <a:r>
              <a:rPr lang="en-US" sz="750" i="1" kern="1200" dirty="0" smtClean="0">
                <a:solidFill>
                  <a:srgbClr val="787D83"/>
                </a:solidFill>
                <a:effectLst/>
                <a:latin typeface="+mn-lt"/>
                <a:ea typeface="+mn-ea"/>
                <a:cs typeface="+mn-cs"/>
              </a:rPr>
              <a:t>Can Make the Transition from MARC to Linked Data Easier</a:t>
            </a:r>
            <a:r>
              <a:rPr lang="en-US" sz="750" kern="1200" dirty="0" smtClean="0">
                <a:solidFill>
                  <a:srgbClr val="787D83"/>
                </a:solidFill>
                <a:effectLst/>
                <a:latin typeface="+mn-lt"/>
                <a:ea typeface="+mn-ea"/>
                <a:cs typeface="+mn-cs"/>
              </a:rPr>
              <a:t> © OCLC, used under a Creative Commons Attribution 4.0 International License: http://creativecommons.org/licenses/by/4.0/.” </a:t>
            </a:r>
            <a:endParaRPr lang="en-US" sz="1050" kern="1200" baseline="0" dirty="0" smtClean="0">
              <a:solidFill>
                <a:schemeClr val="bg1">
                  <a:lumMod val="65000"/>
                </a:schemeClr>
              </a:solidFill>
              <a:latin typeface="+mn-lt"/>
              <a:ea typeface="Open Sans" pitchFamily="34" charset="0"/>
              <a:cs typeface="Open Sans" pitchFamily="34" charset="0"/>
            </a:endParaRPr>
          </a:p>
        </p:txBody>
      </p:sp>
      <p:pic>
        <p:nvPicPr>
          <p:cNvPr id="4" name="Picture 3"/>
          <p:cNvPicPr>
            <a:picLocks noChangeAspect="1"/>
          </p:cNvPicPr>
          <p:nvPr/>
        </p:nvPicPr>
        <p:blipFill>
          <a:blip r:embed="rId4"/>
          <a:stretch>
            <a:fillRect/>
          </a:stretch>
        </p:blipFill>
        <p:spPr>
          <a:xfrm>
            <a:off x="104806" y="5896240"/>
            <a:ext cx="762066" cy="457240"/>
          </a:xfrm>
          <a:prstGeom prst="rect">
            <a:avLst/>
          </a:prstGeom>
        </p:spPr>
      </p:pic>
    </p:spTree>
    <p:extLst>
      <p:ext uri="{BB962C8B-B14F-4D97-AF65-F5344CB8AC3E}">
        <p14:creationId xmlns:p14="http://schemas.microsoft.com/office/powerpoint/2010/main" val="219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33" y="237808"/>
            <a:ext cx="9382767" cy="1313180"/>
          </a:xfrm>
          <a:ln>
            <a:noFill/>
          </a:ln>
        </p:spPr>
        <p:txBody>
          <a:bodyPr>
            <a:normAutofit/>
          </a:bodyPr>
          <a:lstStyle/>
          <a:p>
            <a:r>
              <a:rPr lang="en-US" dirty="0" smtClean="0">
                <a:solidFill>
                  <a:srgbClr val="1F497D"/>
                </a:solidFill>
              </a:rPr>
              <a:t>One indicator of impact</a:t>
            </a:r>
            <a:endParaRPr lang="en-US" dirty="0">
              <a:solidFill>
                <a:srgbClr val="1F497D"/>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a:t>
            </a:fld>
            <a:endParaRPr lang="en-US"/>
          </a:p>
        </p:txBody>
      </p:sp>
      <p:sp>
        <p:nvSpPr>
          <p:cNvPr id="4" name="Rectangle 3"/>
          <p:cNvSpPr/>
          <p:nvPr/>
        </p:nvSpPr>
        <p:spPr>
          <a:xfrm>
            <a:off x="762000" y="2667000"/>
            <a:ext cx="4572000" cy="923330"/>
          </a:xfrm>
          <a:prstGeom prst="rect">
            <a:avLst/>
          </a:prstGeom>
        </p:spPr>
        <p:txBody>
          <a:bodyPr>
            <a:spAutoFit/>
          </a:bodyPr>
          <a:lstStyle/>
          <a:p>
            <a:r>
              <a:rPr lang="en-US" dirty="0" smtClean="0"/>
              <a:t>We initially use </a:t>
            </a:r>
            <a:r>
              <a:rPr lang="en-US" i="1" dirty="0" err="1" smtClean="0"/>
              <a:t>bibliometric</a:t>
            </a:r>
            <a:r>
              <a:rPr lang="en-US" i="1" dirty="0" smtClean="0"/>
              <a:t> analysis</a:t>
            </a:r>
            <a:r>
              <a:rPr lang="en-US" dirty="0" smtClean="0"/>
              <a:t> to look at the top institutions, by publications and citation count for the past ten years…</a:t>
            </a:r>
            <a:endParaRPr lang="en-US" dirty="0"/>
          </a:p>
        </p:txBody>
      </p:sp>
      <p:pic>
        <p:nvPicPr>
          <p:cNvPr id="34819" name="Picture 3"/>
          <p:cNvPicPr>
            <a:picLocks noChangeAspect="1" noChangeArrowheads="1"/>
          </p:cNvPicPr>
          <p:nvPr/>
        </p:nvPicPr>
        <p:blipFill>
          <a:blip r:embed="rId3" cstate="print"/>
          <a:srcRect/>
          <a:stretch>
            <a:fillRect/>
          </a:stretch>
        </p:blipFill>
        <p:spPr bwMode="auto">
          <a:xfrm>
            <a:off x="762000" y="3733800"/>
            <a:ext cx="3009900" cy="968375"/>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3810000" y="3733800"/>
            <a:ext cx="4786313" cy="892175"/>
          </a:xfrm>
          <a:prstGeom prst="rect">
            <a:avLst/>
          </a:prstGeom>
          <a:noFill/>
          <a:ln w="9525">
            <a:noFill/>
            <a:miter lim="800000"/>
            <a:headEnd/>
            <a:tailEnd/>
          </a:ln>
        </p:spPr>
      </p:pic>
      <p:sp>
        <p:nvSpPr>
          <p:cNvPr id="8" name="Rectangle 7"/>
          <p:cNvSpPr/>
          <p:nvPr/>
        </p:nvSpPr>
        <p:spPr>
          <a:xfrm>
            <a:off x="381000" y="4800600"/>
            <a:ext cx="3352800" cy="1200329"/>
          </a:xfrm>
          <a:prstGeom prst="rect">
            <a:avLst/>
          </a:prstGeom>
        </p:spPr>
        <p:txBody>
          <a:bodyPr wrap="square">
            <a:spAutoFit/>
          </a:bodyPr>
          <a:lstStyle/>
          <a:p>
            <a:r>
              <a:rPr lang="en-US" dirty="0" smtClean="0"/>
              <a:t>Universities are ranked by several indicators of academic or research performance, including… highly cited researchers…</a:t>
            </a:r>
            <a:endParaRPr lang="en-US" dirty="0"/>
          </a:p>
        </p:txBody>
      </p:sp>
      <p:pic>
        <p:nvPicPr>
          <p:cNvPr id="34821" name="Picture 5"/>
          <p:cNvPicPr>
            <a:picLocks noChangeAspect="1" noChangeArrowheads="1"/>
          </p:cNvPicPr>
          <p:nvPr/>
        </p:nvPicPr>
        <p:blipFill>
          <a:blip r:embed="rId5" cstate="print"/>
          <a:srcRect/>
          <a:stretch>
            <a:fillRect/>
          </a:stretch>
        </p:blipFill>
        <p:spPr bwMode="auto">
          <a:xfrm>
            <a:off x="914400" y="1676400"/>
            <a:ext cx="3605213" cy="1006475"/>
          </a:xfrm>
          <a:prstGeom prst="rect">
            <a:avLst/>
          </a:prstGeom>
          <a:noFill/>
          <a:ln w="9525">
            <a:noFill/>
            <a:miter lim="800000"/>
            <a:headEnd/>
            <a:tailEnd/>
          </a:ln>
        </p:spPr>
      </p:pic>
      <p:sp>
        <p:nvSpPr>
          <p:cNvPr id="10" name="Rectangle 9"/>
          <p:cNvSpPr/>
          <p:nvPr/>
        </p:nvSpPr>
        <p:spPr>
          <a:xfrm>
            <a:off x="3886200" y="4876800"/>
            <a:ext cx="4572000" cy="646331"/>
          </a:xfrm>
          <a:prstGeom prst="rect">
            <a:avLst/>
          </a:prstGeom>
        </p:spPr>
        <p:txBody>
          <a:bodyPr>
            <a:spAutoFit/>
          </a:bodyPr>
          <a:lstStyle/>
          <a:p>
            <a:r>
              <a:rPr lang="en-US" dirty="0" smtClean="0"/>
              <a:t>Citations… are the best understood and most widely accepted measure of research strength.</a:t>
            </a:r>
            <a:endParaRPr lang="en-US" dirty="0"/>
          </a:p>
        </p:txBody>
      </p:sp>
    </p:spTree>
    <p:extLst>
      <p:ext uri="{BB962C8B-B14F-4D97-AF65-F5344CB8AC3E}">
        <p14:creationId xmlns:p14="http://schemas.microsoft.com/office/powerpoint/2010/main" val="11479217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5556" y="2836960"/>
            <a:ext cx="790633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2800" dirty="0" smtClean="0"/>
          </a:p>
          <a:p>
            <a:pPr defTabSz="914400" eaLnBrk="0" fontAlgn="base" hangingPunct="0">
              <a:spcBef>
                <a:spcPct val="0"/>
              </a:spcBef>
              <a:spcAft>
                <a:spcPct val="0"/>
              </a:spcAft>
            </a:pPr>
            <a:r>
              <a:rPr lang="en-US" sz="2800" dirty="0" smtClean="0"/>
              <a:t>Examples:</a:t>
            </a:r>
            <a:endParaRPr kumimoji="0" lang="en-US" altLang="en-US" sz="2800" b="0" i="0" u="none" strike="noStrike" cap="none" normalizeH="0" baseline="0" dirty="0" smtClean="0">
              <a:ln>
                <a:noFill/>
              </a:ln>
              <a:solidFill>
                <a:srgbClr val="000000"/>
              </a:solidFill>
              <a:effectLst/>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smtClean="0">
                <a:ln>
                  <a:noFill/>
                </a:ln>
                <a:solidFill>
                  <a:srgbClr val="000000"/>
                </a:solidFill>
                <a:effectLst/>
                <a:hlinkClick r:id="rId3"/>
              </a:rPr>
              <a:t>http://id.loc.gov/authorities/names/n79054099</a:t>
            </a:r>
            <a:endParaRPr kumimoji="0" lang="en-US" altLang="en-US" sz="2800" b="0" i="0" u="none" strike="noStrike" cap="none" normalizeH="0" baseline="0" dirty="0" smtClean="0">
              <a:ln>
                <a:noFill/>
              </a:ln>
              <a:solidFill>
                <a:srgbClr val="000000"/>
              </a:solidFill>
              <a:effectLst/>
            </a:endParaRPr>
          </a:p>
          <a:p>
            <a:pPr marL="457200" lvl="0" indent="-457200" defTabSz="914400" eaLnBrk="0" fontAlgn="base" hangingPunct="0">
              <a:spcBef>
                <a:spcPct val="0"/>
              </a:spcBef>
              <a:spcAft>
                <a:spcPct val="0"/>
              </a:spcAft>
              <a:buFont typeface="Arial" panose="020B0604020202020204" pitchFamily="34" charset="0"/>
              <a:buChar char="•"/>
            </a:pPr>
            <a:r>
              <a:rPr lang="en-US" sz="2800" dirty="0" smtClean="0">
                <a:hlinkClick r:id="rId4" action="ppaction://hlinkfile"/>
              </a:rPr>
              <a:t>isni.org/</a:t>
            </a:r>
            <a:r>
              <a:rPr lang="en-US" sz="2800" dirty="0" err="1" smtClean="0">
                <a:hlinkClick r:id="rId4" action="ppaction://hlinkfile"/>
              </a:rPr>
              <a:t>isni</a:t>
            </a:r>
            <a:r>
              <a:rPr lang="en-US" sz="2800" dirty="0" smtClean="0">
                <a:hlinkClick r:id="rId4" action="ppaction://hlinkfile"/>
              </a:rPr>
              <a:t>/000000012179088X </a:t>
            </a:r>
            <a:endParaRPr lang="en-US" sz="2800" dirty="0"/>
          </a:p>
          <a:p>
            <a:pPr marL="457200" indent="-457200" defTabSz="914400" eaLnBrk="0" fontAlgn="base" hangingPunct="0">
              <a:spcBef>
                <a:spcPct val="0"/>
              </a:spcBef>
              <a:spcAft>
                <a:spcPct val="0"/>
              </a:spcAft>
              <a:buFont typeface="Arial" panose="020B0604020202020204" pitchFamily="34" charset="0"/>
              <a:buChar char="•"/>
            </a:pPr>
            <a:r>
              <a:rPr lang="en-US" sz="2800" dirty="0" smtClean="0">
                <a:hlinkClick r:id="rId5"/>
              </a:rPr>
              <a:t>http://viaf.org/viaf/146316977</a:t>
            </a:r>
            <a:endParaRPr lang="en-US" sz="2800" dirty="0"/>
          </a:p>
          <a:p>
            <a:pPr marL="457200" lvl="0" indent="-457200" defTabSz="914400" eaLnBrk="0" fontAlgn="base" hangingPunct="0">
              <a:spcBef>
                <a:spcPct val="0"/>
              </a:spcBef>
              <a:spcAft>
                <a:spcPct val="0"/>
              </a:spcAft>
              <a:buFont typeface="Arial" panose="020B0604020202020204" pitchFamily="34" charset="0"/>
              <a:buChar char="•"/>
            </a:pPr>
            <a:r>
              <a:rPr lang="en-US" altLang="en-US" sz="2800" dirty="0" smtClean="0">
                <a:solidFill>
                  <a:srgbClr val="000000"/>
                </a:solidFill>
                <a:hlinkClick r:id="rId6" action="ppaction://hlinkfile"/>
              </a:rPr>
              <a:t>wikidata.org/wiki/Q319078</a:t>
            </a:r>
            <a:endParaRPr kumimoji="0" lang="en-US" altLang="en-US" sz="2800" b="0" i="0" u="none" strike="noStrike" cap="none" normalizeH="0" baseline="0" dirty="0" smtClean="0">
              <a:ln>
                <a:noFill/>
              </a:ln>
              <a:solidFill>
                <a:srgbClr val="000000"/>
              </a:solidFill>
              <a:effectLst/>
            </a:endParaRPr>
          </a:p>
          <a:p>
            <a:pPr marR="0" lvl="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smtClean="0">
              <a:ln>
                <a:noFill/>
              </a:ln>
              <a:solidFill>
                <a:schemeClr val="tx1"/>
              </a:solidFill>
              <a:effectLst/>
            </a:endParaRPr>
          </a:p>
        </p:txBody>
      </p:sp>
      <p:sp>
        <p:nvSpPr>
          <p:cNvPr id="6" name="TextBox 5"/>
          <p:cNvSpPr txBox="1"/>
          <p:nvPr/>
        </p:nvSpPr>
        <p:spPr>
          <a:xfrm>
            <a:off x="5159766" y="4863648"/>
            <a:ext cx="1398140" cy="523220"/>
          </a:xfrm>
          <a:prstGeom prst="rect">
            <a:avLst/>
          </a:prstGeom>
          <a:noFill/>
        </p:spPr>
        <p:txBody>
          <a:bodyPr wrap="none" rtlCol="0">
            <a:spAutoFit/>
          </a:bodyPr>
          <a:lstStyle/>
          <a:p>
            <a:r>
              <a:rPr lang="en-US" sz="2800" dirty="0" smtClean="0"/>
              <a:t>Identify:</a:t>
            </a:r>
            <a:endParaRPr lang="en-US" sz="2800" dirty="0"/>
          </a:p>
        </p:txBody>
      </p:sp>
      <p:sp>
        <p:nvSpPr>
          <p:cNvPr id="7" name="TextBox 6"/>
          <p:cNvSpPr txBox="1"/>
          <p:nvPr/>
        </p:nvSpPr>
        <p:spPr>
          <a:xfrm>
            <a:off x="246990" y="1063851"/>
            <a:ext cx="889701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A unique, persistent and public URI associated with a digital object </a:t>
            </a:r>
            <a:endParaRPr lang="en-US" sz="2800" dirty="0"/>
          </a:p>
          <a:p>
            <a:pPr marL="457200" indent="-457200">
              <a:buFont typeface="Arial" panose="020B0604020202020204" pitchFamily="34" charset="0"/>
              <a:buChar char="•"/>
            </a:pPr>
            <a:r>
              <a:rPr lang="en-US" sz="2800" dirty="0" smtClean="0"/>
              <a:t>Resolvable globally over networks </a:t>
            </a:r>
          </a:p>
          <a:p>
            <a:pPr marL="457200" indent="-457200">
              <a:buFont typeface="Arial" panose="020B0604020202020204" pitchFamily="34" charset="0"/>
              <a:buChar char="•"/>
            </a:pPr>
            <a:r>
              <a:rPr lang="en-US" sz="2800" dirty="0" smtClean="0"/>
              <a:t>Unambiguous to use, find and identify the resource.</a:t>
            </a:r>
            <a:endParaRPr lang="en-US" sz="2800" dirty="0"/>
          </a:p>
        </p:txBody>
      </p:sp>
      <p:sp>
        <p:nvSpPr>
          <p:cNvPr id="9" name="Title 1"/>
          <p:cNvSpPr txBox="1">
            <a:spLocks/>
          </p:cNvSpPr>
          <p:nvPr/>
        </p:nvSpPr>
        <p:spPr>
          <a:xfrm>
            <a:off x="-115448" y="180246"/>
            <a:ext cx="9382767" cy="883605"/>
          </a:xfrm>
          <a:prstGeom prst="rect">
            <a:avLst/>
          </a:prstGeom>
          <a:ln>
            <a:noFill/>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1F497D"/>
                </a:solidFill>
              </a:rPr>
              <a:t>Identifiers!!!</a:t>
            </a:r>
            <a:endParaRPr lang="en-US" dirty="0">
              <a:solidFill>
                <a:srgbClr val="1F497D"/>
              </a:solidFill>
            </a:endParaRPr>
          </a:p>
        </p:txBody>
      </p:sp>
      <p:pic>
        <p:nvPicPr>
          <p:cNvPr id="3" name="Picture 2"/>
          <p:cNvPicPr>
            <a:picLocks noChangeAspect="1"/>
          </p:cNvPicPr>
          <p:nvPr/>
        </p:nvPicPr>
        <p:blipFill>
          <a:blip r:embed="rId7"/>
          <a:stretch>
            <a:fillRect/>
          </a:stretch>
        </p:blipFill>
        <p:spPr>
          <a:xfrm>
            <a:off x="6753121" y="4833257"/>
            <a:ext cx="1114903" cy="1165199"/>
          </a:xfrm>
          <a:prstGeom prst="rect">
            <a:avLst/>
          </a:prstGeom>
        </p:spPr>
      </p:pic>
    </p:spTree>
    <p:extLst>
      <p:ext uri="{BB962C8B-B14F-4D97-AF65-F5344CB8AC3E}">
        <p14:creationId xmlns:p14="http://schemas.microsoft.com/office/powerpoint/2010/main" val="428479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1524802"/>
            <a:ext cx="8181975" cy="4475171"/>
          </a:xfrm>
        </p:spPr>
        <p:txBody>
          <a:bodyPr/>
          <a:lstStyle/>
          <a:p>
            <a:pPr marL="285750" indent="-285750"/>
            <a:r>
              <a:rPr lang="en-US" sz="2800" dirty="0" smtClean="0">
                <a:cs typeface="Gill Sans Light"/>
              </a:rPr>
              <a:t>Researchers interact with many internal and external systems</a:t>
            </a:r>
          </a:p>
          <a:p>
            <a:pPr marL="285750" indent="-285750"/>
            <a:r>
              <a:rPr lang="en-US" sz="2800" dirty="0" smtClean="0">
                <a:cs typeface="Gill Sans Light"/>
              </a:rPr>
              <a:t>Machine readable data </a:t>
            </a:r>
            <a:r>
              <a:rPr lang="en-US" sz="2800" dirty="0">
                <a:cs typeface="Gill Sans Light"/>
              </a:rPr>
              <a:t>structure and unique identifiers are critical for:</a:t>
            </a:r>
          </a:p>
          <a:p>
            <a:pPr lvl="1">
              <a:buFont typeface="Courier New" panose="02070309020205020404" pitchFamily="49" charset="0"/>
              <a:buChar char="o"/>
            </a:pPr>
            <a:r>
              <a:rPr lang="en-US" sz="2400" dirty="0">
                <a:cs typeface="Gill Sans Light"/>
              </a:rPr>
              <a:t>Authentication</a:t>
            </a:r>
          </a:p>
          <a:p>
            <a:pPr lvl="1">
              <a:buFont typeface="Courier New" panose="02070309020205020404" pitchFamily="49" charset="0"/>
              <a:buChar char="o"/>
            </a:pPr>
            <a:r>
              <a:rPr lang="en-US" sz="2400" dirty="0">
                <a:cs typeface="Gill Sans Light"/>
              </a:rPr>
              <a:t>Validation</a:t>
            </a:r>
          </a:p>
          <a:p>
            <a:pPr lvl="1">
              <a:buFont typeface="Courier New" panose="02070309020205020404" pitchFamily="49" charset="0"/>
              <a:buChar char="o"/>
            </a:pPr>
            <a:r>
              <a:rPr lang="en-US" sz="2400" dirty="0" smtClean="0">
                <a:cs typeface="Gill Sans Light"/>
              </a:rPr>
              <a:t>De-duplication</a:t>
            </a:r>
          </a:p>
          <a:p>
            <a:pPr>
              <a:buFont typeface="Arial" panose="020B0604020202020204" pitchFamily="34" charset="0"/>
              <a:buChar char="•"/>
            </a:pPr>
            <a:r>
              <a:rPr lang="en-US" sz="2800" dirty="0" smtClean="0">
                <a:cs typeface="Gill Sans Light"/>
              </a:rPr>
              <a:t>Identifiers enable data to be trusted and re-used at a network scale</a:t>
            </a:r>
            <a:endParaRPr lang="en-US" sz="2800" dirty="0">
              <a:cs typeface="Gill Sans Light"/>
            </a:endParaRPr>
          </a:p>
          <a:p>
            <a:endParaRPr lang="en-US" dirty="0"/>
          </a:p>
        </p:txBody>
      </p:sp>
      <p:sp>
        <p:nvSpPr>
          <p:cNvPr id="3" name="Text Placeholder 2"/>
          <p:cNvSpPr>
            <a:spLocks noGrp="1"/>
          </p:cNvSpPr>
          <p:nvPr>
            <p:ph type="body" sz="quarter" idx="13"/>
          </p:nvPr>
        </p:nvSpPr>
        <p:spPr/>
        <p:txBody>
          <a:bodyPr/>
          <a:lstStyle/>
          <a:p>
            <a:r>
              <a:rPr lang="en-US" sz="3200" dirty="0" smtClean="0">
                <a:latin typeface="+mj-lt"/>
              </a:rPr>
              <a:t>Identifiers: Glue for institutions and funder systems</a:t>
            </a:r>
            <a:endParaRPr lang="en-US" sz="3200" dirty="0">
              <a:latin typeface="+mj-lt"/>
            </a:endParaRPr>
          </a:p>
        </p:txBody>
      </p:sp>
    </p:spTree>
    <p:extLst>
      <p:ext uri="{BB962C8B-B14F-4D97-AF65-F5344CB8AC3E}">
        <p14:creationId xmlns:p14="http://schemas.microsoft.com/office/powerpoint/2010/main" val="371059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solidFill>
                  <a:srgbClr val="1F497D"/>
                </a:solidFill>
              </a:rPr>
              <a:t>Same name, different people</a:t>
            </a:r>
            <a:endParaRPr lang="en-US" dirty="0">
              <a:solidFill>
                <a:srgbClr val="1F497D"/>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6</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304800" y="1295400"/>
            <a:ext cx="4983163" cy="2354263"/>
          </a:xfrm>
          <a:prstGeom prst="rect">
            <a:avLst/>
          </a:prstGeom>
          <a:noFill/>
          <a:ln w="9525">
            <a:noFill/>
            <a:miter lim="800000"/>
            <a:headEnd/>
            <a:tailEnd/>
          </a:ln>
        </p:spPr>
      </p:pic>
      <p:sp>
        <p:nvSpPr>
          <p:cNvPr id="5" name="Rectangle 4"/>
          <p:cNvSpPr/>
          <p:nvPr/>
        </p:nvSpPr>
        <p:spPr>
          <a:xfrm>
            <a:off x="304800" y="3962400"/>
            <a:ext cx="4572000" cy="923330"/>
          </a:xfrm>
          <a:prstGeom prst="rect">
            <a:avLst/>
          </a:prstGeom>
        </p:spPr>
        <p:txBody>
          <a:bodyPr>
            <a:spAutoFit/>
          </a:bodyPr>
          <a:lstStyle/>
          <a:p>
            <a:r>
              <a:rPr lang="en-US" dirty="0" smtClean="0"/>
              <a:t>Conlon, Michael. 1982. </a:t>
            </a:r>
            <a:r>
              <a:rPr lang="en-US" i="1" dirty="0" smtClean="0"/>
              <a:t>Continuously adaptive M-estimation in the linear model</a:t>
            </a:r>
            <a:r>
              <a:rPr lang="en-US" dirty="0" smtClean="0"/>
              <a:t>. Thesis (Ph. D.)--University of Florida, 1982.</a:t>
            </a:r>
            <a:endParaRPr lang="en-US" dirty="0"/>
          </a:p>
        </p:txBody>
      </p:sp>
      <p:pic>
        <p:nvPicPr>
          <p:cNvPr id="2051" name="Picture 3"/>
          <p:cNvPicPr>
            <a:picLocks noChangeAspect="1" noChangeArrowheads="1"/>
          </p:cNvPicPr>
          <p:nvPr/>
        </p:nvPicPr>
        <p:blipFill>
          <a:blip r:embed="rId4" cstate="print"/>
          <a:srcRect/>
          <a:stretch>
            <a:fillRect/>
          </a:stretch>
        </p:blipFill>
        <p:spPr bwMode="auto">
          <a:xfrm>
            <a:off x="5257800" y="1295400"/>
            <a:ext cx="3589337" cy="20351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486400" y="3429000"/>
            <a:ext cx="2338476" cy="1225403"/>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5638800" y="4648200"/>
            <a:ext cx="1836737" cy="655637"/>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3611563" y="5334000"/>
            <a:ext cx="5532437" cy="1012825"/>
          </a:xfrm>
          <a:prstGeom prst="rect">
            <a:avLst/>
          </a:prstGeom>
          <a:noFill/>
          <a:ln w="9525">
            <a:noFill/>
            <a:miter lim="800000"/>
            <a:headEnd/>
            <a:tailEnd/>
          </a:ln>
        </p:spPr>
      </p:pic>
    </p:spTree>
    <p:extLst>
      <p:ext uri="{BB962C8B-B14F-4D97-AF65-F5344CB8AC3E}">
        <p14:creationId xmlns:p14="http://schemas.microsoft.com/office/powerpoint/2010/main" val="3609961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dirty="0" smtClean="0">
                <a:solidFill>
                  <a:srgbClr val="1F497D"/>
                </a:solidFill>
              </a:rPr>
              <a:t>One researcher may have many profiles or identifiers…</a:t>
            </a:r>
            <a:endParaRPr lang="en-US" dirty="0">
              <a:solidFill>
                <a:srgbClr val="1F497D"/>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7</a:t>
            </a:fld>
            <a:endParaRPr lang="en-US"/>
          </a:p>
        </p:txBody>
      </p:sp>
      <p:sp>
        <p:nvSpPr>
          <p:cNvPr id="4" name="TextBox 3"/>
          <p:cNvSpPr txBox="1"/>
          <p:nvPr/>
        </p:nvSpPr>
        <p:spPr>
          <a:xfrm>
            <a:off x="914400" y="1447800"/>
            <a:ext cx="4482317" cy="461665"/>
          </a:xfrm>
          <a:prstGeom prst="rect">
            <a:avLst/>
          </a:prstGeom>
          <a:noFill/>
        </p:spPr>
        <p:txBody>
          <a:bodyPr wrap="none" rtlCol="0">
            <a:spAutoFit/>
          </a:bodyPr>
          <a:lstStyle/>
          <a:p>
            <a:r>
              <a:rPr lang="en-US" sz="2400" dirty="0" smtClean="0">
                <a:latin typeface="Open Sans"/>
              </a:rPr>
              <a:t>(from an email signature block)</a:t>
            </a:r>
            <a:endParaRPr lang="en-US" sz="2400" dirty="0">
              <a:latin typeface="Open Sans"/>
            </a:endParaRPr>
          </a:p>
        </p:txBody>
      </p:sp>
      <p:sp>
        <p:nvSpPr>
          <p:cNvPr id="1026" name="Rectangle 2"/>
          <p:cNvSpPr>
            <a:spLocks noChangeArrowheads="1"/>
          </p:cNvSpPr>
          <p:nvPr/>
        </p:nvSpPr>
        <p:spPr bwMode="auto">
          <a:xfrm>
            <a:off x="533400" y="2070929"/>
            <a:ext cx="82894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Profile</a:t>
            </a:r>
            <a:r>
              <a:rPr kumimoji="0" lang="en-US" sz="1600" b="0" i="0" u="none" strike="noStrike" cap="none" normalizeH="0" dirty="0" smtClean="0">
                <a:ln>
                  <a:noFill/>
                </a:ln>
                <a:solidFill>
                  <a:srgbClr val="000080"/>
                </a:solidFill>
                <a:effectLst/>
                <a:latin typeface="Open Sans"/>
                <a:ea typeface="Calibri" pitchFamily="34" charset="0"/>
                <a:cs typeface="Times New Roman" pitchFamily="18" charset="0"/>
              </a:rPr>
              <a:t>s: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3"/>
              </a:rPr>
              <a:t>Academia</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4"/>
              </a:rPr>
              <a:t>Google Scholar</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5"/>
              </a:rPr>
              <a:t>ISNI</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6"/>
              </a:rPr>
              <a:t>Mendeley</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7"/>
              </a:rPr>
              <a:t>MicrosoftAcademic</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8"/>
              </a:rPr>
              <a:t>ORCID</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9"/>
              </a:rPr>
              <a:t>ResearcherID</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0"/>
              </a:rPr>
              <a:t>ResearchGate</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11"/>
              </a:rPr>
              <a:t>Scopus</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2"/>
              </a:rPr>
              <a:t>Slideshare</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13"/>
              </a:rPr>
              <a:t>VIAF</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4"/>
              </a:rPr>
              <a:t>Worldcat</a:t>
            </a:r>
            <a:endParaRPr kumimoji="0" lang="en-US" sz="1600" b="0" i="0" u="none" strike="noStrike" cap="none" normalizeH="0" baseline="0" dirty="0" smtClean="0">
              <a:ln>
                <a:noFill/>
              </a:ln>
              <a:solidFill>
                <a:schemeClr val="tx1"/>
              </a:solidFill>
              <a:effectLst/>
              <a:latin typeface="Open Sans"/>
              <a:cs typeface="Arial" pitchFamily="34" charset="0"/>
            </a:endParaRPr>
          </a:p>
        </p:txBody>
      </p:sp>
      <p:pic>
        <p:nvPicPr>
          <p:cNvPr id="1027" name="Picture 3"/>
          <p:cNvPicPr>
            <a:picLocks noChangeAspect="1" noChangeArrowheads="1"/>
          </p:cNvPicPr>
          <p:nvPr/>
        </p:nvPicPr>
        <p:blipFill>
          <a:blip r:embed="rId15" cstate="print"/>
          <a:srcRect/>
          <a:stretch>
            <a:fillRect/>
          </a:stretch>
        </p:blipFill>
        <p:spPr bwMode="auto">
          <a:xfrm>
            <a:off x="533400" y="2743200"/>
            <a:ext cx="2103437" cy="427037"/>
          </a:xfrm>
          <a:prstGeom prst="rect">
            <a:avLst/>
          </a:prstGeom>
          <a:noFill/>
          <a:ln w="9525">
            <a:noFill/>
            <a:miter lim="800000"/>
            <a:headEnd/>
            <a:tailEnd/>
          </a:ln>
        </p:spPr>
      </p:pic>
      <p:pic>
        <p:nvPicPr>
          <p:cNvPr id="1028" name="Picture 4"/>
          <p:cNvPicPr>
            <a:picLocks noChangeAspect="1" noChangeArrowheads="1"/>
          </p:cNvPicPr>
          <p:nvPr/>
        </p:nvPicPr>
        <p:blipFill>
          <a:blip r:embed="rId16" cstate="print"/>
          <a:srcRect/>
          <a:stretch>
            <a:fillRect/>
          </a:stretch>
        </p:blipFill>
        <p:spPr bwMode="auto">
          <a:xfrm>
            <a:off x="3124200" y="2667000"/>
            <a:ext cx="2378075" cy="1165225"/>
          </a:xfrm>
          <a:prstGeom prst="rect">
            <a:avLst/>
          </a:prstGeom>
          <a:noFill/>
          <a:ln w="9525">
            <a:noFill/>
            <a:miter lim="800000"/>
            <a:headEnd/>
            <a:tailEnd/>
          </a:ln>
        </p:spPr>
      </p:pic>
      <p:pic>
        <p:nvPicPr>
          <p:cNvPr id="1029" name="Picture 5"/>
          <p:cNvPicPr>
            <a:picLocks noChangeAspect="1" noChangeArrowheads="1"/>
          </p:cNvPicPr>
          <p:nvPr/>
        </p:nvPicPr>
        <p:blipFill>
          <a:blip r:embed="rId17" cstate="print"/>
          <a:srcRect/>
          <a:stretch>
            <a:fillRect/>
          </a:stretch>
        </p:blipFill>
        <p:spPr bwMode="auto">
          <a:xfrm>
            <a:off x="5486400" y="2819400"/>
            <a:ext cx="1806575" cy="647700"/>
          </a:xfrm>
          <a:prstGeom prst="rect">
            <a:avLst/>
          </a:prstGeom>
          <a:noFill/>
          <a:ln w="9525">
            <a:noFill/>
            <a:miter lim="800000"/>
            <a:headEnd/>
            <a:tailEnd/>
          </a:ln>
        </p:spPr>
      </p:pic>
      <p:pic>
        <p:nvPicPr>
          <p:cNvPr id="1030" name="Picture 6"/>
          <p:cNvPicPr>
            <a:picLocks noChangeAspect="1" noChangeArrowheads="1"/>
          </p:cNvPicPr>
          <p:nvPr/>
        </p:nvPicPr>
        <p:blipFill>
          <a:blip r:embed="rId18" cstate="print"/>
          <a:srcRect/>
          <a:stretch>
            <a:fillRect/>
          </a:stretch>
        </p:blipFill>
        <p:spPr bwMode="auto">
          <a:xfrm>
            <a:off x="381000" y="3962400"/>
            <a:ext cx="3338513" cy="631825"/>
          </a:xfrm>
          <a:prstGeom prst="rect">
            <a:avLst/>
          </a:prstGeom>
          <a:noFill/>
          <a:ln w="9525">
            <a:noFill/>
            <a:miter lim="800000"/>
            <a:headEnd/>
            <a:tailEnd/>
          </a:ln>
        </p:spPr>
      </p:pic>
      <p:pic>
        <p:nvPicPr>
          <p:cNvPr id="1031" name="Picture 7"/>
          <p:cNvPicPr>
            <a:picLocks noChangeAspect="1" noChangeArrowheads="1"/>
          </p:cNvPicPr>
          <p:nvPr/>
        </p:nvPicPr>
        <p:blipFill>
          <a:blip r:embed="rId19" cstate="print"/>
          <a:srcRect/>
          <a:stretch>
            <a:fillRect/>
          </a:stretch>
        </p:blipFill>
        <p:spPr bwMode="auto">
          <a:xfrm>
            <a:off x="4114800" y="3962400"/>
            <a:ext cx="1463675" cy="723900"/>
          </a:xfrm>
          <a:prstGeom prst="rect">
            <a:avLst/>
          </a:prstGeom>
          <a:noFill/>
          <a:ln w="9525">
            <a:noFill/>
            <a:miter lim="800000"/>
            <a:headEnd/>
            <a:tailEnd/>
          </a:ln>
        </p:spPr>
      </p:pic>
      <p:pic>
        <p:nvPicPr>
          <p:cNvPr id="1032" name="Picture 8"/>
          <p:cNvPicPr>
            <a:picLocks noChangeAspect="1" noChangeArrowheads="1"/>
          </p:cNvPicPr>
          <p:nvPr/>
        </p:nvPicPr>
        <p:blipFill>
          <a:blip r:embed="rId20" cstate="print"/>
          <a:srcRect/>
          <a:stretch>
            <a:fillRect/>
          </a:stretch>
        </p:blipFill>
        <p:spPr bwMode="auto">
          <a:xfrm>
            <a:off x="5943600" y="3886200"/>
            <a:ext cx="2378075" cy="914400"/>
          </a:xfrm>
          <a:prstGeom prst="rect">
            <a:avLst/>
          </a:prstGeom>
          <a:noFill/>
          <a:ln w="9525">
            <a:noFill/>
            <a:miter lim="800000"/>
            <a:headEnd/>
            <a:tailEnd/>
          </a:ln>
        </p:spPr>
      </p:pic>
      <p:pic>
        <p:nvPicPr>
          <p:cNvPr id="1033" name="Picture 9"/>
          <p:cNvPicPr>
            <a:picLocks noChangeAspect="1" noChangeArrowheads="1"/>
          </p:cNvPicPr>
          <p:nvPr/>
        </p:nvPicPr>
        <p:blipFill>
          <a:blip r:embed="rId21" cstate="print"/>
          <a:srcRect/>
          <a:stretch>
            <a:fillRect/>
          </a:stretch>
        </p:blipFill>
        <p:spPr bwMode="auto">
          <a:xfrm>
            <a:off x="381000" y="4876800"/>
            <a:ext cx="1852613" cy="655637"/>
          </a:xfrm>
          <a:prstGeom prst="rect">
            <a:avLst/>
          </a:prstGeom>
          <a:noFill/>
          <a:ln w="9525">
            <a:noFill/>
            <a:miter lim="800000"/>
            <a:headEnd/>
            <a:tailEnd/>
          </a:ln>
        </p:spPr>
      </p:pic>
      <p:pic>
        <p:nvPicPr>
          <p:cNvPr id="1034" name="Picture 10"/>
          <p:cNvPicPr>
            <a:picLocks noChangeAspect="1" noChangeArrowheads="1"/>
          </p:cNvPicPr>
          <p:nvPr/>
        </p:nvPicPr>
        <p:blipFill>
          <a:blip r:embed="rId22" cstate="print"/>
          <a:srcRect/>
          <a:stretch>
            <a:fillRect/>
          </a:stretch>
        </p:blipFill>
        <p:spPr bwMode="auto">
          <a:xfrm>
            <a:off x="2590800" y="4953000"/>
            <a:ext cx="1897063" cy="441325"/>
          </a:xfrm>
          <a:prstGeom prst="rect">
            <a:avLst/>
          </a:prstGeom>
          <a:noFill/>
          <a:ln w="9525">
            <a:noFill/>
            <a:miter lim="800000"/>
            <a:headEnd/>
            <a:tailEnd/>
          </a:ln>
        </p:spPr>
      </p:pic>
      <p:pic>
        <p:nvPicPr>
          <p:cNvPr id="1035" name="Picture 11"/>
          <p:cNvPicPr>
            <a:picLocks noChangeAspect="1" noChangeArrowheads="1"/>
          </p:cNvPicPr>
          <p:nvPr/>
        </p:nvPicPr>
        <p:blipFill>
          <a:blip r:embed="rId23" cstate="print"/>
          <a:srcRect/>
          <a:stretch>
            <a:fillRect/>
          </a:stretch>
        </p:blipFill>
        <p:spPr bwMode="auto">
          <a:xfrm>
            <a:off x="4876800" y="4876800"/>
            <a:ext cx="1485900" cy="312737"/>
          </a:xfrm>
          <a:prstGeom prst="rect">
            <a:avLst/>
          </a:prstGeom>
          <a:noFill/>
          <a:ln w="9525">
            <a:noFill/>
            <a:miter lim="800000"/>
            <a:headEnd/>
            <a:tailEnd/>
          </a:ln>
        </p:spPr>
      </p:pic>
      <p:pic>
        <p:nvPicPr>
          <p:cNvPr id="1036" name="Picture 12"/>
          <p:cNvPicPr>
            <a:picLocks noChangeAspect="1" noChangeArrowheads="1"/>
          </p:cNvPicPr>
          <p:nvPr/>
        </p:nvPicPr>
        <p:blipFill>
          <a:blip r:embed="rId24" cstate="print"/>
          <a:srcRect/>
          <a:stretch>
            <a:fillRect/>
          </a:stretch>
        </p:blipFill>
        <p:spPr bwMode="auto">
          <a:xfrm>
            <a:off x="4800600" y="5181600"/>
            <a:ext cx="1393825" cy="296863"/>
          </a:xfrm>
          <a:prstGeom prst="rect">
            <a:avLst/>
          </a:prstGeom>
          <a:noFill/>
          <a:ln w="9525">
            <a:noFill/>
            <a:miter lim="800000"/>
            <a:headEnd/>
            <a:tailEnd/>
          </a:ln>
        </p:spPr>
      </p:pic>
      <p:pic>
        <p:nvPicPr>
          <p:cNvPr id="1037" name="Picture 13"/>
          <p:cNvPicPr>
            <a:picLocks noChangeAspect="1" noChangeArrowheads="1"/>
          </p:cNvPicPr>
          <p:nvPr/>
        </p:nvPicPr>
        <p:blipFill>
          <a:blip r:embed="rId25" cstate="print"/>
          <a:srcRect/>
          <a:stretch>
            <a:fillRect/>
          </a:stretch>
        </p:blipFill>
        <p:spPr bwMode="auto">
          <a:xfrm>
            <a:off x="6629400" y="4953000"/>
            <a:ext cx="1196975" cy="282575"/>
          </a:xfrm>
          <a:prstGeom prst="rect">
            <a:avLst/>
          </a:prstGeom>
          <a:noFill/>
          <a:ln w="9525">
            <a:noFill/>
            <a:miter lim="800000"/>
            <a:headEnd/>
            <a:tailEnd/>
          </a:ln>
        </p:spPr>
      </p:pic>
      <p:pic>
        <p:nvPicPr>
          <p:cNvPr id="1038" name="Picture 14"/>
          <p:cNvPicPr>
            <a:picLocks noChangeAspect="1" noChangeArrowheads="1"/>
          </p:cNvPicPr>
          <p:nvPr/>
        </p:nvPicPr>
        <p:blipFill>
          <a:blip r:embed="rId26" cstate="print"/>
          <a:srcRect/>
          <a:stretch>
            <a:fillRect/>
          </a:stretch>
        </p:blipFill>
        <p:spPr bwMode="auto">
          <a:xfrm>
            <a:off x="914400" y="5715000"/>
            <a:ext cx="2293937" cy="533400"/>
          </a:xfrm>
          <a:prstGeom prst="rect">
            <a:avLst/>
          </a:prstGeom>
          <a:noFill/>
          <a:ln w="9525">
            <a:noFill/>
            <a:miter lim="800000"/>
            <a:headEnd/>
            <a:tailEnd/>
          </a:ln>
        </p:spPr>
      </p:pic>
      <p:pic>
        <p:nvPicPr>
          <p:cNvPr id="1039" name="Picture 15"/>
          <p:cNvPicPr>
            <a:picLocks noChangeAspect="1" noChangeArrowheads="1"/>
          </p:cNvPicPr>
          <p:nvPr/>
        </p:nvPicPr>
        <p:blipFill>
          <a:blip r:embed="rId27" cstate="print"/>
          <a:srcRect/>
          <a:stretch>
            <a:fillRect/>
          </a:stretch>
        </p:blipFill>
        <p:spPr bwMode="auto">
          <a:xfrm>
            <a:off x="4343400" y="5715000"/>
            <a:ext cx="1973263" cy="677863"/>
          </a:xfrm>
          <a:prstGeom prst="rect">
            <a:avLst/>
          </a:prstGeom>
          <a:noFill/>
          <a:ln w="9525">
            <a:noFill/>
            <a:miter lim="800000"/>
            <a:headEnd/>
            <a:tailEnd/>
          </a:ln>
        </p:spPr>
      </p:pic>
      <p:pic>
        <p:nvPicPr>
          <p:cNvPr id="1041" name="Picture 17" descr="C:\Users\smithyok\AppData\Local\Temp\SNAGHTML670b19.PNG"/>
          <p:cNvPicPr>
            <a:picLocks noChangeAspect="1" noChangeArrowheads="1"/>
          </p:cNvPicPr>
          <p:nvPr/>
        </p:nvPicPr>
        <p:blipFill>
          <a:blip r:embed="rId28" cstate="print"/>
          <a:srcRect/>
          <a:stretch>
            <a:fillRect/>
          </a:stretch>
        </p:blipFill>
        <p:spPr bwMode="auto">
          <a:xfrm>
            <a:off x="3238500" y="6248400"/>
            <a:ext cx="5905500" cy="476250"/>
          </a:xfrm>
          <a:prstGeom prst="rect">
            <a:avLst/>
          </a:prstGeom>
          <a:noFill/>
        </p:spPr>
      </p:pic>
    </p:spTree>
    <p:extLst>
      <p:ext uri="{BB962C8B-B14F-4D97-AF65-F5344CB8AC3E}">
        <p14:creationId xmlns:p14="http://schemas.microsoft.com/office/powerpoint/2010/main" val="6219548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dirty="0" smtClean="0">
                <a:solidFill>
                  <a:srgbClr val="1F497D"/>
                </a:solidFill>
              </a:rPr>
              <a:t>Registering Researchers in Authority Files Task Group Members</a:t>
            </a:r>
            <a:endParaRPr lang="en-US" dirty="0">
              <a:solidFill>
                <a:srgbClr val="1F497D"/>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8</a:t>
            </a:fld>
            <a:endParaRPr lang="en-US"/>
          </a:p>
        </p:txBody>
      </p:sp>
      <p:sp>
        <p:nvSpPr>
          <p:cNvPr id="6" name="TextBox 5"/>
          <p:cNvSpPr txBox="1"/>
          <p:nvPr/>
        </p:nvSpPr>
        <p:spPr>
          <a:xfrm>
            <a:off x="457200" y="1379577"/>
            <a:ext cx="8229600" cy="5478423"/>
          </a:xfrm>
          <a:prstGeom prst="rect">
            <a:avLst/>
          </a:prstGeom>
          <a:noFill/>
        </p:spPr>
        <p:txBody>
          <a:bodyPr wrap="square" rtlCol="0">
            <a:spAutoFit/>
          </a:bodyPr>
          <a:lstStyle/>
          <a:p>
            <a:pPr>
              <a:buClr>
                <a:srgbClr val="0070C0"/>
              </a:buClr>
              <a:buFont typeface="Arial" pitchFamily="34" charset="0"/>
              <a:buChar char="•"/>
            </a:pPr>
            <a:r>
              <a:rPr lang="en-US" dirty="0" smtClean="0"/>
              <a:t> </a:t>
            </a:r>
            <a:r>
              <a:rPr lang="en-US" sz="2200" dirty="0" smtClean="0"/>
              <a:t>Micah Altman, MIT - </a:t>
            </a:r>
            <a:r>
              <a:rPr lang="en-US" sz="2200" dirty="0" smtClean="0">
                <a:solidFill>
                  <a:srgbClr val="0070C0"/>
                </a:solidFill>
              </a:rPr>
              <a:t>ORCID Board member</a:t>
            </a:r>
          </a:p>
          <a:p>
            <a:pPr>
              <a:buClr>
                <a:srgbClr val="0070C0"/>
              </a:buClr>
              <a:buFont typeface="Arial" pitchFamily="34" charset="0"/>
              <a:buChar char="•"/>
            </a:pPr>
            <a:r>
              <a:rPr lang="en-US" sz="2200" dirty="0" smtClean="0"/>
              <a:t> Michael Conlon, U. Florida – </a:t>
            </a:r>
            <a:r>
              <a:rPr lang="en-US" sz="2200" dirty="0" smtClean="0">
                <a:solidFill>
                  <a:srgbClr val="0070C0"/>
                </a:solidFill>
              </a:rPr>
              <a:t>PI for VIVO</a:t>
            </a:r>
          </a:p>
          <a:p>
            <a:pPr>
              <a:buClr>
                <a:srgbClr val="0070C0"/>
              </a:buClr>
              <a:buFont typeface="Arial" pitchFamily="34" charset="0"/>
              <a:buChar char="•"/>
            </a:pPr>
            <a:r>
              <a:rPr lang="en-US" sz="2200" dirty="0" smtClean="0"/>
              <a:t> Ana Lupe Cristan, Library of Congress – </a:t>
            </a:r>
            <a:r>
              <a:rPr lang="en-US" sz="2200" dirty="0" smtClean="0">
                <a:solidFill>
                  <a:srgbClr val="0070C0"/>
                </a:solidFill>
              </a:rPr>
              <a:t>LC/NACO trainer</a:t>
            </a:r>
          </a:p>
          <a:p>
            <a:pPr>
              <a:buClr>
                <a:srgbClr val="0070C0"/>
              </a:buClr>
              <a:buFont typeface="Arial" pitchFamily="34" charset="0"/>
              <a:buChar char="•"/>
            </a:pPr>
            <a:r>
              <a:rPr lang="en-US" sz="2200" dirty="0" smtClean="0">
                <a:solidFill>
                  <a:srgbClr val="0070C0"/>
                </a:solidFill>
              </a:rPr>
              <a:t> </a:t>
            </a:r>
            <a:r>
              <a:rPr lang="en-US" sz="2200" dirty="0" smtClean="0"/>
              <a:t>Laura Dawson, </a:t>
            </a:r>
            <a:r>
              <a:rPr lang="en-US" sz="2200" dirty="0" err="1" smtClean="0"/>
              <a:t>Bowker</a:t>
            </a:r>
            <a:r>
              <a:rPr lang="en-US" sz="2200" dirty="0" smtClean="0"/>
              <a:t> – </a:t>
            </a:r>
            <a:r>
              <a:rPr lang="en-US" sz="2200" dirty="0" smtClean="0">
                <a:solidFill>
                  <a:srgbClr val="0070C0"/>
                </a:solidFill>
              </a:rPr>
              <a:t>ISNI Board member</a:t>
            </a:r>
          </a:p>
          <a:p>
            <a:pPr>
              <a:buClr>
                <a:srgbClr val="0070C0"/>
              </a:buClr>
              <a:buFont typeface="Arial" pitchFamily="34" charset="0"/>
              <a:buChar char="•"/>
            </a:pPr>
            <a:r>
              <a:rPr lang="en-US" sz="2200" dirty="0" smtClean="0"/>
              <a:t> Joanne Dunham, U. Leicester</a:t>
            </a:r>
          </a:p>
          <a:p>
            <a:pPr>
              <a:buClr>
                <a:srgbClr val="0070C0"/>
              </a:buClr>
              <a:buFont typeface="Arial" pitchFamily="34" charset="0"/>
              <a:buChar char="•"/>
            </a:pPr>
            <a:r>
              <a:rPr lang="en-US" sz="2200" dirty="0" smtClean="0"/>
              <a:t> Amanda Hill, U. Manchester – </a:t>
            </a:r>
            <a:r>
              <a:rPr lang="en-US" sz="2200" dirty="0" smtClean="0">
                <a:solidFill>
                  <a:srgbClr val="0070C0"/>
                </a:solidFill>
              </a:rPr>
              <a:t>UK Names Project</a:t>
            </a:r>
          </a:p>
          <a:p>
            <a:pPr>
              <a:buClr>
                <a:srgbClr val="0070C0"/>
              </a:buClr>
              <a:buFont typeface="Arial" pitchFamily="34" charset="0"/>
              <a:buChar char="•"/>
            </a:pPr>
            <a:r>
              <a:rPr lang="en-US" sz="2200" dirty="0" smtClean="0">
                <a:solidFill>
                  <a:srgbClr val="0070C0"/>
                </a:solidFill>
              </a:rPr>
              <a:t> </a:t>
            </a:r>
            <a:r>
              <a:rPr lang="en-US" sz="2200" dirty="0" smtClean="0"/>
              <a:t>Daniel Hook, </a:t>
            </a:r>
            <a:r>
              <a:rPr lang="en-US" sz="2200" dirty="0" err="1" smtClean="0"/>
              <a:t>Symplectic</a:t>
            </a:r>
            <a:r>
              <a:rPr lang="en-US" sz="2200" dirty="0" smtClean="0"/>
              <a:t> Limited</a:t>
            </a:r>
          </a:p>
          <a:p>
            <a:pPr>
              <a:buClr>
                <a:srgbClr val="0070C0"/>
              </a:buClr>
              <a:buFont typeface="Arial" pitchFamily="34" charset="0"/>
              <a:buChar char="•"/>
            </a:pPr>
            <a:r>
              <a:rPr lang="en-US" sz="2200" dirty="0" smtClean="0"/>
              <a:t> Wolfram Horstmann, U. Oxford</a:t>
            </a:r>
          </a:p>
          <a:p>
            <a:pPr>
              <a:buClr>
                <a:srgbClr val="0070C0"/>
              </a:buClr>
              <a:buFont typeface="Arial" pitchFamily="34" charset="0"/>
              <a:buChar char="•"/>
            </a:pPr>
            <a:r>
              <a:rPr lang="en-US" sz="2200" dirty="0" smtClean="0"/>
              <a:t> Andrew MacEwan, British Library – </a:t>
            </a:r>
            <a:r>
              <a:rPr lang="en-US" sz="2200" dirty="0" smtClean="0">
                <a:solidFill>
                  <a:srgbClr val="0070C0"/>
                </a:solidFill>
              </a:rPr>
              <a:t>ISNI Board member</a:t>
            </a:r>
          </a:p>
          <a:p>
            <a:pPr>
              <a:buClr>
                <a:srgbClr val="0070C0"/>
              </a:buClr>
              <a:buFont typeface="Arial" pitchFamily="34" charset="0"/>
              <a:buChar char="•"/>
            </a:pPr>
            <a:r>
              <a:rPr lang="en-US" sz="2200" dirty="0" smtClean="0">
                <a:solidFill>
                  <a:srgbClr val="0070C0"/>
                </a:solidFill>
              </a:rPr>
              <a:t> </a:t>
            </a:r>
            <a:r>
              <a:rPr lang="en-US" sz="2200" dirty="0" smtClean="0"/>
              <a:t>Philip Schreur, Stanford </a:t>
            </a:r>
            <a:r>
              <a:rPr lang="en-US" sz="2200" dirty="0" smtClean="0">
                <a:solidFill>
                  <a:srgbClr val="0070C0"/>
                </a:solidFill>
              </a:rPr>
              <a:t>– Program for Cooperative Cataloging</a:t>
            </a:r>
          </a:p>
          <a:p>
            <a:pPr>
              <a:buClr>
                <a:srgbClr val="0070C0"/>
              </a:buClr>
              <a:buFont typeface="Arial" pitchFamily="34" charset="0"/>
              <a:buChar char="•"/>
            </a:pPr>
            <a:r>
              <a:rPr lang="en-US" sz="2200" dirty="0" smtClean="0">
                <a:solidFill>
                  <a:srgbClr val="0070C0"/>
                </a:solidFill>
              </a:rPr>
              <a:t> </a:t>
            </a:r>
            <a:r>
              <a:rPr lang="en-US" sz="2200" dirty="0" smtClean="0"/>
              <a:t>Laura Smart, Caltech  </a:t>
            </a:r>
            <a:r>
              <a:rPr lang="en-US" sz="2200" dirty="0" smtClean="0">
                <a:solidFill>
                  <a:srgbClr val="0070C0"/>
                </a:solidFill>
              </a:rPr>
              <a:t>– LC/NACO contributor</a:t>
            </a:r>
          </a:p>
          <a:p>
            <a:pPr>
              <a:buClr>
                <a:srgbClr val="0070C0"/>
              </a:buClr>
              <a:buFont typeface="Arial" pitchFamily="34" charset="0"/>
              <a:buChar char="•"/>
            </a:pPr>
            <a:r>
              <a:rPr lang="en-US" sz="2200" dirty="0" smtClean="0">
                <a:solidFill>
                  <a:srgbClr val="0070C0"/>
                </a:solidFill>
              </a:rPr>
              <a:t> </a:t>
            </a:r>
            <a:r>
              <a:rPr lang="en-US" sz="2200" dirty="0" smtClean="0"/>
              <a:t>Melanie Wacker, Columbia</a:t>
            </a:r>
            <a:r>
              <a:rPr lang="en-US" sz="2200" dirty="0" smtClean="0">
                <a:solidFill>
                  <a:srgbClr val="0070C0"/>
                </a:solidFill>
              </a:rPr>
              <a:t> – LC/NACO contributor</a:t>
            </a:r>
          </a:p>
          <a:p>
            <a:pPr>
              <a:buClr>
                <a:srgbClr val="0070C0"/>
              </a:buClr>
              <a:buFont typeface="Arial" pitchFamily="34" charset="0"/>
              <a:buChar char="•"/>
            </a:pPr>
            <a:r>
              <a:rPr lang="en-US" sz="2200" dirty="0" smtClean="0">
                <a:solidFill>
                  <a:srgbClr val="0070C0"/>
                </a:solidFill>
              </a:rPr>
              <a:t> </a:t>
            </a:r>
            <a:r>
              <a:rPr lang="en-US" sz="2200" dirty="0" smtClean="0"/>
              <a:t>Saskia </a:t>
            </a:r>
            <a:r>
              <a:rPr lang="en-US" sz="2200" dirty="0" err="1" smtClean="0"/>
              <a:t>Woutersen</a:t>
            </a:r>
            <a:r>
              <a:rPr lang="en-US" sz="2200" dirty="0" smtClean="0"/>
              <a:t>, U. Amsterdam</a:t>
            </a:r>
          </a:p>
          <a:p>
            <a:pPr>
              <a:buClr>
                <a:srgbClr val="0070C0"/>
              </a:buClr>
              <a:buFont typeface="Arial" pitchFamily="34" charset="0"/>
              <a:buChar char="•"/>
            </a:pPr>
            <a:endParaRPr lang="en-US" sz="2200" dirty="0" smtClean="0">
              <a:solidFill>
                <a:srgbClr val="0070C0"/>
              </a:solidFill>
            </a:endParaRPr>
          </a:p>
          <a:p>
            <a:pPr>
              <a:buClr>
                <a:srgbClr val="0070C0"/>
              </a:buClr>
              <a:buFont typeface="Arial" pitchFamily="34" charset="0"/>
              <a:buChar char="•"/>
            </a:pPr>
            <a:r>
              <a:rPr lang="en-US" sz="2200" dirty="0" smtClean="0">
                <a:solidFill>
                  <a:srgbClr val="0070C0"/>
                </a:solidFill>
              </a:rPr>
              <a:t> </a:t>
            </a:r>
            <a:r>
              <a:rPr lang="en-US" sz="2200" dirty="0" smtClean="0"/>
              <a:t>Thom Hickey, OCLC Research </a:t>
            </a:r>
            <a:r>
              <a:rPr lang="en-US" sz="2200" dirty="0" smtClean="0">
                <a:solidFill>
                  <a:srgbClr val="0070C0"/>
                </a:solidFill>
              </a:rPr>
              <a:t>– VIAF Council, ORCID Board</a:t>
            </a:r>
          </a:p>
          <a:p>
            <a:endParaRPr lang="en-US" sz="2000" dirty="0">
              <a:solidFill>
                <a:srgbClr val="0070C0"/>
              </a:solidFill>
              <a:latin typeface="Open San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solidFill>
                  <a:srgbClr val="1F497D"/>
                </a:solidFill>
              </a:rPr>
              <a:t>Stakeholders &amp; needs</a:t>
            </a:r>
            <a:endParaRPr lang="en-US" dirty="0">
              <a:solidFill>
                <a:srgbClr val="1F497D"/>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9</a:t>
            </a:fld>
            <a:endParaRPr lang="en-US"/>
          </a:p>
        </p:txBody>
      </p:sp>
      <p:graphicFrame>
        <p:nvGraphicFramePr>
          <p:cNvPr id="5" name="Table 4"/>
          <p:cNvGraphicFramePr>
            <a:graphicFrameLocks noGrp="1"/>
          </p:cNvGraphicFramePr>
          <p:nvPr/>
        </p:nvGraphicFramePr>
        <p:xfrm>
          <a:off x="990600" y="1218713"/>
          <a:ext cx="7163844" cy="5214358"/>
        </p:xfrm>
        <a:graphic>
          <a:graphicData uri="http://schemas.openxmlformats.org/drawingml/2006/table">
            <a:tbl>
              <a:tblPr/>
              <a:tblGrid>
                <a:gridCol w="2105538"/>
                <a:gridCol w="5058306"/>
              </a:tblGrid>
              <a:tr h="262612">
                <a:tc rowSpan="5">
                  <a:txBody>
                    <a:bodyPr/>
                    <a:lstStyle/>
                    <a:p>
                      <a:pPr algn="l" fontAlgn="ctr"/>
                      <a:r>
                        <a:rPr lang="en-US" sz="1600" b="1" i="0" u="none" strike="noStrike" dirty="0">
                          <a:solidFill>
                            <a:srgbClr val="000000"/>
                          </a:solidFill>
                          <a:latin typeface="+mn-lt"/>
                        </a:rPr>
                        <a:t>Researcher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mn-lt"/>
                        </a:rPr>
                        <a:t>Disseminate research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Compile all </a:t>
                      </a:r>
                      <a:r>
                        <a:rPr lang="en-US" sz="1600" b="0" i="0" u="none" strike="noStrike" dirty="0" smtClean="0">
                          <a:solidFill>
                            <a:srgbClr val="000000"/>
                          </a:solidFill>
                          <a:latin typeface="+mn-lt"/>
                        </a:rPr>
                        <a:t>output</a:t>
                      </a:r>
                      <a:endParaRPr lang="en-US" sz="1600" b="0" i="0" u="none" strike="noStrike" dirty="0">
                        <a:solidFill>
                          <a:srgbClr val="000000"/>
                        </a:solidFill>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Find collaborators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Ensure network presence correct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pPr algn="l" fontAlgn="ctr"/>
                      <a:endParaRPr lang="en-US" sz="1600" b="0" i="0" u="none" strike="noStrike" dirty="0">
                        <a:solidFill>
                          <a:srgbClr val="000000"/>
                        </a:solidFill>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mn-lt"/>
                        </a:rPr>
                        <a:t>Retrieve</a:t>
                      </a:r>
                      <a:r>
                        <a:rPr lang="en-US" sz="1600" b="0" i="0" u="none" strike="noStrike" baseline="0" dirty="0" smtClean="0">
                          <a:solidFill>
                            <a:srgbClr val="000000"/>
                          </a:solidFill>
                          <a:latin typeface="+mn-lt"/>
                        </a:rPr>
                        <a:t> other’s scholarly output to track a given discipline</a:t>
                      </a:r>
                      <a:endParaRPr lang="en-US" sz="1600" b="0" i="0" u="none" strike="noStrike" dirty="0">
                        <a:solidFill>
                          <a:srgbClr val="000000"/>
                        </a:solidFill>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a:txBody>
                    <a:bodyPr/>
                    <a:lstStyle/>
                    <a:p>
                      <a:pPr algn="l" fontAlgn="b"/>
                      <a:r>
                        <a:rPr lang="en-US" sz="1600" b="1" i="0" u="none" strike="noStrike" dirty="0">
                          <a:solidFill>
                            <a:srgbClr val="000000"/>
                          </a:solidFill>
                          <a:latin typeface="+mn-lt"/>
                        </a:rPr>
                        <a:t>Funder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mn-lt"/>
                        </a:rPr>
                        <a:t>Track </a:t>
                      </a:r>
                      <a:r>
                        <a:rPr lang="en-US" sz="1600" b="0" i="0" u="none" strike="noStrike" dirty="0" smtClean="0">
                          <a:solidFill>
                            <a:srgbClr val="000000"/>
                          </a:solidFill>
                          <a:latin typeface="+mn-lt"/>
                        </a:rPr>
                        <a:t> funded</a:t>
                      </a:r>
                      <a:r>
                        <a:rPr lang="en-US" sz="1600" b="0" i="0" u="none" strike="noStrike" baseline="0" dirty="0" smtClean="0">
                          <a:solidFill>
                            <a:srgbClr val="000000"/>
                          </a:solidFill>
                          <a:latin typeface="+mn-lt"/>
                        </a:rPr>
                        <a:t> r</a:t>
                      </a:r>
                      <a:r>
                        <a:rPr lang="en-US" sz="1600" b="0" i="0" u="none" strike="noStrike" dirty="0" smtClean="0">
                          <a:solidFill>
                            <a:srgbClr val="000000"/>
                          </a:solidFill>
                          <a:latin typeface="+mn-lt"/>
                        </a:rPr>
                        <a:t>esearch outputs</a:t>
                      </a:r>
                      <a:endParaRPr lang="en-US" sz="1600" b="0" i="0" u="none" strike="noStrike" dirty="0">
                        <a:solidFill>
                          <a:srgbClr val="000000"/>
                        </a:solidFill>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266">
                <a:tc>
                  <a:txBody>
                    <a:bodyPr/>
                    <a:lstStyle/>
                    <a:p>
                      <a:pPr algn="l" fontAlgn="b"/>
                      <a:r>
                        <a:rPr lang="en-US" sz="1600" b="1" i="0" u="none" strike="noStrike" dirty="0">
                          <a:solidFill>
                            <a:srgbClr val="000000"/>
                          </a:solidFill>
                          <a:latin typeface="+mn-lt"/>
                        </a:rPr>
                        <a:t>University administrator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mn-lt"/>
                        </a:rPr>
                        <a:t>Collate intellectual output of their </a:t>
                      </a:r>
                      <a:r>
                        <a:rPr lang="en-US" sz="1600" b="0" i="0" u="none" strike="noStrike" dirty="0" smtClean="0">
                          <a:solidFill>
                            <a:srgbClr val="000000"/>
                          </a:solidFill>
                          <a:latin typeface="+mn-lt"/>
                        </a:rPr>
                        <a:t>researchers to fulfill</a:t>
                      </a:r>
                      <a:r>
                        <a:rPr lang="en-US" sz="1600" b="0" i="0" u="none" strike="noStrike" baseline="0" dirty="0" smtClean="0">
                          <a:solidFill>
                            <a:srgbClr val="000000"/>
                          </a:solidFill>
                          <a:latin typeface="+mn-lt"/>
                        </a:rPr>
                        <a:t> funder or national mandates, internal reporting </a:t>
                      </a:r>
                      <a:endParaRPr lang="en-US" sz="1600" b="0" i="0" u="none" strike="noStrike" dirty="0">
                        <a:solidFill>
                          <a:srgbClr val="000000"/>
                        </a:solidFill>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a:txBody>
                    <a:bodyPr/>
                    <a:lstStyle/>
                    <a:p>
                      <a:pPr algn="l" fontAlgn="b"/>
                      <a:r>
                        <a:rPr lang="en-US" sz="1600" b="1" i="0" u="none" strike="noStrike" dirty="0">
                          <a:solidFill>
                            <a:srgbClr val="000000"/>
                          </a:solidFill>
                          <a:latin typeface="+mn-lt"/>
                        </a:rPr>
                        <a:t>Librarian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FF0000"/>
                          </a:solidFill>
                          <a:latin typeface="+mn-lt"/>
                        </a:rPr>
                        <a:t>Disambiguate</a:t>
                      </a:r>
                      <a:r>
                        <a:rPr lang="en-US" sz="1600" b="0" i="0" u="none" strike="noStrike" baseline="0" dirty="0" smtClean="0">
                          <a:solidFill>
                            <a:srgbClr val="FF0000"/>
                          </a:solidFill>
                          <a:latin typeface="+mn-lt"/>
                        </a:rPr>
                        <a:t> names</a:t>
                      </a:r>
                      <a:endParaRPr lang="en-US" sz="1600" b="0" i="0" u="none" strike="noStrike" dirty="0">
                        <a:solidFill>
                          <a:srgbClr val="FF0000"/>
                        </a:solidFill>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rowSpan="4">
                  <a:txBody>
                    <a:bodyPr/>
                    <a:lstStyle/>
                    <a:p>
                      <a:pPr algn="l" fontAlgn="ctr"/>
                      <a:r>
                        <a:rPr lang="en-US" sz="1600" b="1" i="0" u="none" strike="noStrike" dirty="0">
                          <a:solidFill>
                            <a:srgbClr val="000000"/>
                          </a:solidFill>
                          <a:latin typeface="+mn-lt"/>
                        </a:rPr>
                        <a:t>Identity management system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mn-lt"/>
                        </a:rPr>
                        <a:t>Associate metadata, output to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FF0000"/>
                          </a:solidFill>
                          <a:latin typeface="+mn-lt"/>
                        </a:rPr>
                        <a:t>Disambiguate names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Link researcher's multiple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Disseminate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rowSpan="6">
                  <a:txBody>
                    <a:bodyPr/>
                    <a:lstStyle/>
                    <a:p>
                      <a:pPr algn="l" fontAlgn="ctr"/>
                      <a:r>
                        <a:rPr lang="en-US" sz="1600" b="1" i="0" u="none" strike="noStrike" dirty="0" smtClean="0">
                          <a:solidFill>
                            <a:srgbClr val="000000"/>
                          </a:solidFill>
                          <a:latin typeface="+mn-lt"/>
                        </a:rPr>
                        <a:t>Aggregator (includes</a:t>
                      </a:r>
                      <a:r>
                        <a:rPr lang="en-US" sz="1600" b="1" i="0" u="none" strike="noStrike" baseline="0" dirty="0" smtClean="0">
                          <a:solidFill>
                            <a:srgbClr val="000000"/>
                          </a:solidFill>
                          <a:latin typeface="+mn-lt"/>
                        </a:rPr>
                        <a:t> publishers)</a:t>
                      </a:r>
                      <a:endParaRPr lang="en-US" sz="1600" b="1" i="0" u="none" strike="noStrike" dirty="0">
                        <a:solidFill>
                          <a:srgbClr val="000000"/>
                        </a:solidFill>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mn-lt"/>
                        </a:rPr>
                        <a:t>Associate metadata, output to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Collate intellectual output of each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FF0000"/>
                          </a:solidFill>
                          <a:latin typeface="+mn-lt"/>
                        </a:rPr>
                        <a:t>Disambiguate names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Link researcher's multiple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Track history of researcher's affiliations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612">
                <a:tc vMerge="1">
                  <a:txBody>
                    <a:bodyPr/>
                    <a:lstStyle/>
                    <a:p>
                      <a:endParaRPr lang="en-US"/>
                    </a:p>
                  </a:txBody>
                  <a:tcPr/>
                </a:tc>
                <a:tc>
                  <a:txBody>
                    <a:bodyPr/>
                    <a:lstStyle/>
                    <a:p>
                      <a:pPr algn="l" fontAlgn="b"/>
                      <a:r>
                        <a:rPr lang="en-US" sz="1600" b="0" i="0" u="none" strike="noStrike" dirty="0">
                          <a:solidFill>
                            <a:srgbClr val="000000"/>
                          </a:solidFill>
                          <a:latin typeface="+mn-lt"/>
                        </a:rPr>
                        <a:t>Track &amp; communicate updates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365931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14574</TotalTime>
  <Words>3530</Words>
  <Application>Microsoft Office PowerPoint</Application>
  <PresentationFormat>On-screen Show (4:3)</PresentationFormat>
  <Paragraphs>332</Paragraphs>
  <Slides>23</Slides>
  <Notes>23</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40" baseType="lpstr">
      <vt:lpstr>微軟正黑體</vt:lpstr>
      <vt:lpstr>ＭＳ Ｐゴシック</vt:lpstr>
      <vt:lpstr>ＭＳ Ｐゴシック</vt:lpstr>
      <vt:lpstr>Arial</vt:lpstr>
      <vt:lpstr>Calibri</vt:lpstr>
      <vt:lpstr>Courier New</vt:lpstr>
      <vt:lpstr>Georgia</vt:lpstr>
      <vt:lpstr>Gill Sans Light</vt:lpstr>
      <vt:lpstr>Open Sans</vt:lpstr>
      <vt:lpstr>Sommet</vt:lpstr>
      <vt:lpstr>Sommet Bold</vt:lpstr>
      <vt:lpstr>Symbol</vt:lpstr>
      <vt:lpstr>Times New Roman</vt:lpstr>
      <vt:lpstr>Webdings</vt:lpstr>
      <vt:lpstr>Wingdings</vt:lpstr>
      <vt:lpstr>Master_Slides_V2</vt:lpstr>
      <vt:lpstr>Acrobat Document</vt:lpstr>
      <vt:lpstr>PowerPoint Presentation</vt:lpstr>
      <vt:lpstr>PowerPoint Presentation</vt:lpstr>
      <vt:lpstr>One indicator of impact</vt:lpstr>
      <vt:lpstr>PowerPoint Presentation</vt:lpstr>
      <vt:lpstr>PowerPoint Presentation</vt:lpstr>
      <vt:lpstr>Same name, different people</vt:lpstr>
      <vt:lpstr>One researcher may have many profiles or identifiers…</vt:lpstr>
      <vt:lpstr>Registering Researchers in Authority Files Task Group Members</vt:lpstr>
      <vt:lpstr>Stakeholders &amp; needs</vt:lpstr>
      <vt:lpstr>PowerPoint Presentation</vt:lpstr>
      <vt:lpstr>PowerPoint Presentation</vt:lpstr>
      <vt:lpstr>PowerPoint Presentation</vt:lpstr>
      <vt:lpstr>OCLC Research Task Force on Organisations in ISNI</vt:lpstr>
      <vt:lpstr>Organisational IDs: Use cases</vt:lpstr>
      <vt:lpstr>PowerPoint Presentation</vt:lpstr>
      <vt:lpstr>PowerPoint Presentation</vt:lpstr>
      <vt:lpstr>ISNI for Organisational Identifiers</vt:lpstr>
      <vt:lpstr>PowerPoint Presentation</vt:lpstr>
      <vt:lpstr>PowerPoint Presentation</vt:lpstr>
      <vt:lpstr>PowerPoint Presentation</vt:lpstr>
      <vt:lpstr>Research Identifiers for Individuals </vt:lpstr>
      <vt:lpstr>Research Identifiers for Organisations</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OCLC Research Library Partners on Researcher and Organisational Identifiers</dc:title>
  <dc:creator> Karen Smith-Yoshimura</dc:creator>
  <cp:keywords>OCLC research, karen smith-yoshimura, organisational identifiers, </cp:keywords>
  <dc:description>Presented during the OCLC Research Library Partners Meeting, Melbourne, Victoria, Australia, 2 December 2015</dc:description>
  <cp:lastModifiedBy>McNicol,Jeanette</cp:lastModifiedBy>
  <cp:revision>317</cp:revision>
  <dcterms:created xsi:type="dcterms:W3CDTF">2015-04-17T19:58:50Z</dcterms:created>
  <dcterms:modified xsi:type="dcterms:W3CDTF">2016-01-13T04:06:18Z</dcterms:modified>
</cp:coreProperties>
</file>