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10" r:id="rId2"/>
    <p:sldId id="313" r:id="rId3"/>
    <p:sldId id="402" r:id="rId4"/>
    <p:sldId id="312" r:id="rId5"/>
    <p:sldId id="382" r:id="rId6"/>
    <p:sldId id="387" r:id="rId7"/>
    <p:sldId id="381" r:id="rId8"/>
    <p:sldId id="317" r:id="rId9"/>
    <p:sldId id="378" r:id="rId10"/>
    <p:sldId id="400" r:id="rId11"/>
    <p:sldId id="376" r:id="rId12"/>
    <p:sldId id="316" r:id="rId13"/>
    <p:sldId id="318" r:id="rId14"/>
    <p:sldId id="379" r:id="rId15"/>
    <p:sldId id="323" r:id="rId16"/>
    <p:sldId id="377" r:id="rId17"/>
    <p:sldId id="383" r:id="rId18"/>
    <p:sldId id="403" r:id="rId19"/>
    <p:sldId id="384" r:id="rId20"/>
    <p:sldId id="404" r:id="rId21"/>
    <p:sldId id="326" r:id="rId22"/>
    <p:sldId id="327" r:id="rId23"/>
    <p:sldId id="367" r:id="rId24"/>
    <p:sldId id="360" r:id="rId25"/>
    <p:sldId id="361" r:id="rId26"/>
    <p:sldId id="380" r:id="rId27"/>
    <p:sldId id="342" r:id="rId28"/>
    <p:sldId id="364" r:id="rId29"/>
    <p:sldId id="371" r:id="rId30"/>
    <p:sldId id="330" r:id="rId31"/>
    <p:sldId id="334" r:id="rId32"/>
    <p:sldId id="393" r:id="rId33"/>
    <p:sldId id="395" r:id="rId34"/>
    <p:sldId id="394" r:id="rId35"/>
    <p:sldId id="337" r:id="rId36"/>
    <p:sldId id="386" r:id="rId37"/>
    <p:sldId id="401" r:id="rId38"/>
    <p:sldId id="396" r:id="rId39"/>
    <p:sldId id="397" r:id="rId40"/>
    <p:sldId id="341" r:id="rId41"/>
    <p:sldId id="348" r:id="rId42"/>
    <p:sldId id="349" r:id="rId43"/>
    <p:sldId id="356" r:id="rId44"/>
    <p:sldId id="345" r:id="rId45"/>
    <p:sldId id="346" r:id="rId46"/>
    <p:sldId id="344" r:id="rId47"/>
    <p:sldId id="352" r:id="rId48"/>
    <p:sldId id="353" r:id="rId49"/>
    <p:sldId id="354" r:id="rId50"/>
    <p:sldId id="399" r:id="rId51"/>
    <p:sldId id="4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5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6322"/>
    <a:srgbClr val="13294B"/>
    <a:srgbClr val="131D3E"/>
    <a:srgbClr val="25293A"/>
    <a:srgbClr val="52586E"/>
    <a:srgbClr val="EF4927"/>
    <a:srgbClr val="536280"/>
    <a:srgbClr val="707E94"/>
    <a:srgbClr val="9DA7AE"/>
    <a:srgbClr val="0E1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2696" autoAdjust="0"/>
  </p:normalViewPr>
  <p:slideViewPr>
    <p:cSldViewPr snapToGrid="0" snapToObjects="1">
      <p:cViewPr varScale="1">
        <p:scale>
          <a:sx n="92" d="100"/>
          <a:sy n="92" d="100"/>
        </p:scale>
        <p:origin x="858" y="558"/>
      </p:cViewPr>
      <p:guideLst>
        <p:guide orient="horz" pos="3615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>
                <a:latin typeface="Helvetica Neue Light"/>
                <a:cs typeface="Helvetica Neue Light"/>
              </a:rPr>
              <a:t>Total Federal Expenditures </a:t>
            </a:r>
            <a:br>
              <a:rPr lang="en-US" b="0" dirty="0" smtClean="0">
                <a:latin typeface="Helvetica Neue Light"/>
                <a:cs typeface="Helvetica Neue Light"/>
              </a:rPr>
            </a:br>
            <a:r>
              <a:rPr lang="en-US" b="0" dirty="0" smtClean="0">
                <a:latin typeface="Helvetica Neue Light"/>
                <a:cs typeface="Helvetica Neue Light"/>
              </a:rPr>
              <a:t>by Agency: $364 Million</a:t>
            </a:r>
            <a:endParaRPr lang="en-US" b="0" dirty="0">
              <a:latin typeface="Helvetica Neue Light"/>
              <a:cs typeface="Helvetica Neue Light"/>
            </a:endParaRPr>
          </a:p>
        </c:rich>
      </c:tx>
      <c:layout>
        <c:manualLayout>
          <c:xMode val="edge"/>
          <c:yMode val="edge"/>
          <c:x val="0.19007909297392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 By Agency</c:v>
                </c:pt>
              </c:strCache>
            </c:strRef>
          </c:tx>
          <c:dPt>
            <c:idx val="0"/>
            <c:bubble3D val="0"/>
            <c:spPr>
              <a:solidFill>
                <a:srgbClr val="406496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707E94"/>
              </a:solidFill>
            </c:spPr>
          </c:dPt>
          <c:dPt>
            <c:idx val="3"/>
            <c:bubble3D val="0"/>
            <c:spPr>
              <a:solidFill>
                <a:srgbClr val="EF4927"/>
              </a:solidFill>
            </c:spPr>
          </c:dPt>
          <c:dPt>
            <c:idx val="4"/>
            <c:bubble3D val="0"/>
            <c:spPr>
              <a:solidFill>
                <a:schemeClr val="tx1"/>
              </a:solidFill>
            </c:spPr>
          </c:dPt>
          <c:dPt>
            <c:idx val="5"/>
            <c:bubble3D val="0"/>
            <c:spPr>
              <a:solidFill>
                <a:srgbClr val="EB9221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0E162F"/>
              </a:solidFill>
            </c:spPr>
          </c:dPt>
          <c:dPt>
            <c:idx val="7"/>
            <c:bubble3D val="0"/>
            <c:spPr>
              <a:solidFill>
                <a:srgbClr val="9DA7AE"/>
              </a:solidFill>
            </c:spPr>
          </c:dPt>
          <c:dPt>
            <c:idx val="9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NSF</c:v>
                </c:pt>
                <c:pt idx="1">
                  <c:v>HHS</c:v>
                </c:pt>
                <c:pt idx="2">
                  <c:v>DOE</c:v>
                </c:pt>
                <c:pt idx="3">
                  <c:v>DOD</c:v>
                </c:pt>
                <c:pt idx="4">
                  <c:v>USDA</c:v>
                </c:pt>
                <c:pt idx="5">
                  <c:v>Education</c:v>
                </c:pt>
                <c:pt idx="6">
                  <c:v>Commerce</c:v>
                </c:pt>
                <c:pt idx="7">
                  <c:v>DOT</c:v>
                </c:pt>
                <c:pt idx="8">
                  <c:v>NASA</c:v>
                </c:pt>
                <c:pt idx="9">
                  <c:v>Other 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 formatCode="_(&quot;$&quot;* #,##0.00_);_(&quot;$&quot;* \(#,##0.00\);_(&quot;$&quot;* &quot;-&quot;??_);_(@_)">
                  <c:v>138325615</c:v>
                </c:pt>
                <c:pt idx="1">
                  <c:v>69915985</c:v>
                </c:pt>
                <c:pt idx="2" formatCode="_(&quot;$&quot;* #,##0.00_);_(&quot;$&quot;* \(#,##0.00\);_(&quot;$&quot;* &quot;-&quot;??_);_(@_)">
                  <c:v>47600321</c:v>
                </c:pt>
                <c:pt idx="3" formatCode="_(&quot;$&quot;* #,##0.00_);_(&quot;$&quot;* \(#,##0.00\);_(&quot;$&quot;* &quot;-&quot;??_);_(@_)">
                  <c:v>44542026</c:v>
                </c:pt>
                <c:pt idx="4" formatCode="_(&quot;$&quot;* #,##0.00_);_(&quot;$&quot;* \(#,##0.00\);_(&quot;$&quot;* &quot;-&quot;??_);_(@_)">
                  <c:v>12403668</c:v>
                </c:pt>
                <c:pt idx="5" formatCode="_(&quot;$&quot;* #,##0.00_);_(&quot;$&quot;* \(#,##0.00\);_(&quot;$&quot;* &quot;-&quot;??_);_(@_)">
                  <c:v>8189393</c:v>
                </c:pt>
                <c:pt idx="6" formatCode="_(&quot;$&quot;* #,##0.00_);_(&quot;$&quot;* \(#,##0.00\);_(&quot;$&quot;* &quot;-&quot;??_);_(@_)">
                  <c:v>8131315</c:v>
                </c:pt>
                <c:pt idx="7" formatCode="_(&quot;$&quot;* #,##0.00_);_(&quot;$&quot;* \(#,##0.00\);_(&quot;$&quot;* &quot;-&quot;??_);_(@_)">
                  <c:v>6578694</c:v>
                </c:pt>
                <c:pt idx="8" formatCode="_(&quot;$&quot;* #,##0.00_);_(&quot;$&quot;* \(#,##0.00\);_(&quot;$&quot;* &quot;-&quot;??_);_(@_)">
                  <c:v>6453188</c:v>
                </c:pt>
                <c:pt idx="9" formatCode="_(&quot;$&quot;* #,##0.00_);_(&quot;$&quot;* \(#,##0.00\);_(&quot;$&quot;* &quot;-&quot;??_);_(@_)">
                  <c:v>22224253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>
                <a:latin typeface="Helvetica Neue Light"/>
                <a:cs typeface="Helvetica Neue Light"/>
              </a:rPr>
              <a:t>Total Sponsored Expenditures </a:t>
            </a:r>
            <a:br>
              <a:rPr lang="en-US" b="0" dirty="0" smtClean="0">
                <a:latin typeface="Helvetica Neue Light"/>
                <a:cs typeface="Helvetica Neue Light"/>
              </a:rPr>
            </a:br>
            <a:r>
              <a:rPr lang="en-US" b="0" dirty="0" smtClean="0">
                <a:latin typeface="Helvetica Neue Light"/>
                <a:cs typeface="Helvetica Neue Light"/>
              </a:rPr>
              <a:t>by College</a:t>
            </a:r>
            <a:endParaRPr lang="en-US" b="0" dirty="0">
              <a:latin typeface="Helvetica Neue Light"/>
              <a:cs typeface="Helvetica Neue Light"/>
            </a:endParaRPr>
          </a:p>
        </c:rich>
      </c:tx>
      <c:layout>
        <c:manualLayout>
          <c:xMode val="edge"/>
          <c:yMode val="edge"/>
          <c:x val="0.1511106325369389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 By Agency</c:v>
                </c:pt>
              </c:strCache>
            </c:strRef>
          </c:tx>
          <c:dPt>
            <c:idx val="0"/>
            <c:bubble3D val="0"/>
            <c:spPr>
              <a:solidFill>
                <a:srgbClr val="406496"/>
              </a:solidFill>
            </c:spPr>
          </c:dPt>
          <c:dPt>
            <c:idx val="1"/>
            <c:bubble3D val="0"/>
            <c:spPr>
              <a:solidFill>
                <a:srgbClr val="EB9221"/>
              </a:solidFill>
            </c:spPr>
          </c:dPt>
          <c:dPt>
            <c:idx val="2"/>
            <c:bubble3D val="0"/>
            <c:spPr>
              <a:solidFill>
                <a:srgbClr val="EF4927"/>
              </a:solidFill>
            </c:spPr>
          </c:dPt>
          <c:dPt>
            <c:idx val="3"/>
            <c:bubble3D val="0"/>
            <c:spPr>
              <a:solidFill>
                <a:srgbClr val="52586E"/>
              </a:solidFill>
            </c:spPr>
          </c:dPt>
          <c:dPt>
            <c:idx val="4"/>
            <c:bubble3D val="0"/>
            <c:spPr>
              <a:solidFill>
                <a:srgbClr val="9DA7AE"/>
              </a:solidFill>
            </c:spPr>
          </c:dPt>
          <c:dPt>
            <c:idx val="5"/>
            <c:bubble3D val="0"/>
            <c:spPr>
              <a:solidFill>
                <a:srgbClr val="EB9221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0E162F"/>
              </a:solidFill>
            </c:spPr>
          </c:dPt>
          <c:dPt>
            <c:idx val="7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9"/>
            <c:bubble3D val="0"/>
            <c:spPr>
              <a:solidFill>
                <a:srgbClr val="EF4927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Campus Interdisciplinary Institutes</c:v>
                </c:pt>
                <c:pt idx="1">
                  <c:v>Engineering</c:v>
                </c:pt>
                <c:pt idx="2">
                  <c:v>LAS</c:v>
                </c:pt>
                <c:pt idx="3">
                  <c:v>ACES</c:v>
                </c:pt>
                <c:pt idx="4">
                  <c:v>Education</c:v>
                </c:pt>
                <c:pt idx="5">
                  <c:v>Vet Med</c:v>
                </c:pt>
                <c:pt idx="6">
                  <c:v>AHS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111663260</c:v>
                </c:pt>
                <c:pt idx="1">
                  <c:v>134337095</c:v>
                </c:pt>
                <c:pt idx="2">
                  <c:v>66115139</c:v>
                </c:pt>
                <c:pt idx="3">
                  <c:v>22132825</c:v>
                </c:pt>
                <c:pt idx="4">
                  <c:v>5073671</c:v>
                </c:pt>
                <c:pt idx="5">
                  <c:v>3002049</c:v>
                </c:pt>
                <c:pt idx="6">
                  <c:v>2001984</c:v>
                </c:pt>
                <c:pt idx="7">
                  <c:v>20038535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9AF6E-75DF-6242-A483-E5F224AD4A66}" type="doc">
      <dgm:prSet loTypeId="urn:microsoft.com/office/officeart/2005/8/layout/orgChart1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64655A-1CFB-DA44-B6F9-BC6935D37289}" type="asst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latin typeface="Georgia"/>
              <a:cs typeface="Georgia"/>
            </a:rPr>
            <a:t>OVCR</a:t>
          </a:r>
          <a:br>
            <a:rPr lang="en-US" sz="1600" b="1" dirty="0" smtClean="0">
              <a:latin typeface="Georgia"/>
              <a:cs typeface="Georgia"/>
            </a:rPr>
          </a:br>
          <a:r>
            <a:rPr lang="en-US" sz="900" b="0" i="1" dirty="0" smtClean="0">
              <a:latin typeface="Georgia"/>
              <a:cs typeface="Georgia"/>
            </a:rPr>
            <a:t>(including Central OVCR programs and administrative services) </a:t>
          </a:r>
          <a:r>
            <a:rPr lang="en-US" sz="900" b="1" dirty="0">
              <a:latin typeface="Georgia"/>
              <a:cs typeface="Georgia"/>
            </a:rPr>
            <a:t/>
          </a:r>
          <a:br>
            <a:rPr lang="en-US" sz="900" b="1" dirty="0">
              <a:latin typeface="Georgia"/>
              <a:cs typeface="Georgia"/>
            </a:rPr>
          </a:br>
          <a:endParaRPr lang="en-US" sz="900" b="1" dirty="0">
            <a:latin typeface="Georgia"/>
            <a:cs typeface="Georgia"/>
          </a:endParaRPr>
        </a:p>
      </dgm:t>
    </dgm:pt>
    <dgm:pt modelId="{C1E2AF89-F831-6E45-B023-CDD44FD240E2}" type="parTrans" cxnId="{EFADC243-D204-264E-82AF-C31BA4DB8BBB}">
      <dgm:prSet/>
      <dgm:spPr/>
      <dgm:t>
        <a:bodyPr/>
        <a:lstStyle/>
        <a:p>
          <a:endParaRPr lang="en-US"/>
        </a:p>
      </dgm:t>
    </dgm:pt>
    <dgm:pt modelId="{FDD8FEC3-00E6-2542-A040-EA7E2E69D89B}" type="sibTrans" cxnId="{EFADC243-D204-264E-82AF-C31BA4DB8BBB}">
      <dgm:prSet/>
      <dgm:spPr/>
      <dgm:t>
        <a:bodyPr/>
        <a:lstStyle/>
        <a:p>
          <a:endParaRPr lang="en-US"/>
        </a:p>
      </dgm:t>
    </dgm:pt>
    <dgm:pt modelId="{B2A81457-8F4F-0845-951F-E299AC3423A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>
              <a:latin typeface="Georgia"/>
              <a:cs typeface="Georgia"/>
            </a:rPr>
            <a:t>Administrative </a:t>
          </a:r>
          <a:endParaRPr lang="en-US" sz="1200" b="1" i="0" dirty="0" smtClean="0">
            <a:latin typeface="Georgia"/>
            <a:cs typeface="Georgi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 smtClean="0">
              <a:latin typeface="Georgia"/>
              <a:cs typeface="Georgia"/>
            </a:rPr>
            <a:t>and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 smtClean="0">
              <a:latin typeface="Georgia"/>
              <a:cs typeface="Georgia"/>
            </a:rPr>
            <a:t>Compliance</a:t>
          </a:r>
          <a:r>
            <a:rPr lang="en-US" sz="1200" b="1" dirty="0" smtClean="0">
              <a:latin typeface="Georgia"/>
              <a:cs typeface="Georgia"/>
            </a:rPr>
            <a:t> </a:t>
          </a:r>
          <a:r>
            <a:rPr lang="en-US" sz="1200" b="1" dirty="0">
              <a:latin typeface="Georgia"/>
              <a:cs typeface="Georgia"/>
            </a:rPr>
            <a:t>Units</a:t>
          </a:r>
          <a:br>
            <a:rPr lang="en-US" sz="1200" b="1" dirty="0">
              <a:latin typeface="Georgia"/>
              <a:cs typeface="Georgia"/>
            </a:rPr>
          </a:br>
          <a:r>
            <a:rPr lang="en-US" sz="900" b="0" i="1" dirty="0">
              <a:latin typeface="Georgia"/>
              <a:cs typeface="Georgia"/>
            </a:rPr>
            <a:t>(IACUC, DRS, AACUP</a:t>
          </a:r>
          <a:r>
            <a:rPr lang="en-US" sz="900" b="0" i="1" dirty="0" smtClean="0">
              <a:latin typeface="Georgia"/>
              <a:cs typeface="Georgia"/>
            </a:rPr>
            <a:t>, OSP</a:t>
          </a:r>
          <a:r>
            <a:rPr lang="en-US" sz="900" b="0" i="1" dirty="0">
              <a:latin typeface="Georgia"/>
              <a:cs typeface="Georgia"/>
            </a:rPr>
            <a:t>, OPD, OPRS)</a:t>
          </a:r>
          <a:endParaRPr lang="en-US" sz="900" b="1" i="1" dirty="0">
            <a:latin typeface="Georgia"/>
            <a:cs typeface="Georgia"/>
          </a:endParaRPr>
        </a:p>
      </dgm:t>
    </dgm:pt>
    <dgm:pt modelId="{F070FE83-A363-3844-AC6E-B0E79015B3DB}" type="parTrans" cxnId="{28186970-4862-914C-8822-B6A4A69FD3F3}">
      <dgm:prSet/>
      <dgm:spPr/>
      <dgm:t>
        <a:bodyPr/>
        <a:lstStyle/>
        <a:p>
          <a:endParaRPr lang="en-US"/>
        </a:p>
      </dgm:t>
    </dgm:pt>
    <dgm:pt modelId="{6E10AF81-E742-384F-B508-4914B5449DE7}" type="sibTrans" cxnId="{28186970-4862-914C-8822-B6A4A69FD3F3}">
      <dgm:prSet/>
      <dgm:spPr/>
      <dgm:t>
        <a:bodyPr/>
        <a:lstStyle/>
        <a:p>
          <a:endParaRPr lang="en-US"/>
        </a:p>
      </dgm:t>
    </dgm:pt>
    <dgm:pt modelId="{FF987EAD-0773-5D43-830D-8C3A7D9773A4}">
      <dgm:prSet phldrT="[Text]" custT="1"/>
      <dgm:spPr/>
      <dgm:t>
        <a:bodyPr/>
        <a:lstStyle/>
        <a:p>
          <a:r>
            <a:rPr lang="en-US" sz="1200" b="1" dirty="0">
              <a:latin typeface="Georgia"/>
              <a:cs typeface="Georgia"/>
            </a:rPr>
            <a:t>Research Institutes</a:t>
          </a:r>
          <a:br>
            <a:rPr lang="en-US" sz="1200" b="1" dirty="0">
              <a:latin typeface="Georgia"/>
              <a:cs typeface="Georgia"/>
            </a:rPr>
          </a:br>
          <a:r>
            <a:rPr lang="en-US" sz="900" b="0" i="1" dirty="0">
              <a:latin typeface="Georgia"/>
              <a:cs typeface="Georgia"/>
            </a:rPr>
            <a:t>(IGB, Beckman, PRI, NCSA, </a:t>
          </a:r>
          <a:br>
            <a:rPr lang="en-US" sz="900" b="0" i="1" dirty="0">
              <a:latin typeface="Georgia"/>
              <a:cs typeface="Georgia"/>
            </a:rPr>
          </a:br>
          <a:r>
            <a:rPr lang="en-US" sz="900" b="0" i="1" dirty="0" err="1">
              <a:latin typeface="Georgia"/>
              <a:cs typeface="Georgia"/>
            </a:rPr>
            <a:t>iSEE</a:t>
          </a:r>
          <a:r>
            <a:rPr lang="en-US" sz="900" b="0" i="1" dirty="0">
              <a:latin typeface="Georgia"/>
              <a:cs typeface="Georgia"/>
            </a:rPr>
            <a:t>)</a:t>
          </a:r>
        </a:p>
      </dgm:t>
    </dgm:pt>
    <dgm:pt modelId="{12B510D0-D538-064E-B182-807720AFDAAA}" type="parTrans" cxnId="{60F07352-4F1C-7B4B-8FCE-044872DEF8DF}">
      <dgm:prSet/>
      <dgm:spPr/>
      <dgm:t>
        <a:bodyPr/>
        <a:lstStyle/>
        <a:p>
          <a:endParaRPr lang="en-US"/>
        </a:p>
      </dgm:t>
    </dgm:pt>
    <dgm:pt modelId="{11FD984D-5328-2944-BA28-3185B437BDEB}" type="sibTrans" cxnId="{60F07352-4F1C-7B4B-8FCE-044872DEF8DF}">
      <dgm:prSet/>
      <dgm:spPr/>
      <dgm:t>
        <a:bodyPr/>
        <a:lstStyle/>
        <a:p>
          <a:endParaRPr lang="en-US"/>
        </a:p>
      </dgm:t>
    </dgm:pt>
    <dgm:pt modelId="{C0AF6F06-7E8F-3442-99EB-0C133FD188E2}">
      <dgm:prSet phldrT="[Text]" custT="1"/>
      <dgm:spPr/>
      <dgm:t>
        <a:bodyPr/>
        <a:lstStyle/>
        <a:p>
          <a:r>
            <a:rPr lang="en-US" sz="1200" b="1" dirty="0">
              <a:latin typeface="Georgia"/>
              <a:cs typeface="Georgia"/>
            </a:rPr>
            <a:t>Other Units</a:t>
          </a:r>
          <a:br>
            <a:rPr lang="en-US" sz="1200" b="1" dirty="0">
              <a:latin typeface="Georgia"/>
              <a:cs typeface="Georgia"/>
            </a:rPr>
          </a:br>
          <a:r>
            <a:rPr lang="en-US" sz="900" b="0" i="1" dirty="0">
              <a:latin typeface="Georgia"/>
              <a:cs typeface="Georgia"/>
            </a:rPr>
            <a:t>(Carver Biotech Center, </a:t>
          </a:r>
          <a:r>
            <a:rPr lang="en-US" sz="900" b="0" i="1" dirty="0" smtClean="0">
              <a:latin typeface="Georgia"/>
              <a:cs typeface="Georgia"/>
            </a:rPr>
            <a:t>DAR, Center </a:t>
          </a:r>
          <a:r>
            <a:rPr lang="en-US" sz="900" b="0" i="1" dirty="0">
              <a:latin typeface="Georgia"/>
              <a:cs typeface="Georgia"/>
            </a:rPr>
            <a:t>for Advanced Study, IHSI) </a:t>
          </a:r>
        </a:p>
      </dgm:t>
    </dgm:pt>
    <dgm:pt modelId="{BCFF150C-2895-CA43-8E0F-0D736936AB05}" type="parTrans" cxnId="{92E67D97-AE30-8D4F-9A08-3134C9137BFB}">
      <dgm:prSet/>
      <dgm:spPr/>
      <dgm:t>
        <a:bodyPr/>
        <a:lstStyle/>
        <a:p>
          <a:endParaRPr lang="en-US"/>
        </a:p>
      </dgm:t>
    </dgm:pt>
    <dgm:pt modelId="{687F31B3-6A8F-7748-989E-3BDB69D55E78}" type="sibTrans" cxnId="{92E67D97-AE30-8D4F-9A08-3134C9137BFB}">
      <dgm:prSet/>
      <dgm:spPr/>
      <dgm:t>
        <a:bodyPr/>
        <a:lstStyle/>
        <a:p>
          <a:endParaRPr lang="en-US"/>
        </a:p>
      </dgm:t>
    </dgm:pt>
    <dgm:pt modelId="{52505F50-7A6E-F643-B56A-334D064AE092}" type="pres">
      <dgm:prSet presAssocID="{2C09AF6E-75DF-6242-A483-E5F224AD4A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0BB3DD-3E6C-7A41-A06A-B9FCDC38D0CB}" type="pres">
      <dgm:prSet presAssocID="{2A64655A-1CFB-DA44-B6F9-BC6935D3728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97582FA-257E-5F44-A8DD-F93DAB79CBB5}" type="pres">
      <dgm:prSet presAssocID="{2A64655A-1CFB-DA44-B6F9-BC6935D37289}" presName="rootComposite1" presStyleCnt="0"/>
      <dgm:spPr/>
      <dgm:t>
        <a:bodyPr/>
        <a:lstStyle/>
        <a:p>
          <a:endParaRPr lang="en-US"/>
        </a:p>
      </dgm:t>
    </dgm:pt>
    <dgm:pt modelId="{24B31A94-40D1-184E-BEC1-46A9D46BD668}" type="pres">
      <dgm:prSet presAssocID="{2A64655A-1CFB-DA44-B6F9-BC6935D372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BD4ACF-F697-7246-8F26-ADA05C2CD93E}" type="pres">
      <dgm:prSet presAssocID="{2A64655A-1CFB-DA44-B6F9-BC6935D37289}" presName="rootConnector1" presStyleLbl="asst0" presStyleIdx="0" presStyleCnt="0"/>
      <dgm:spPr/>
      <dgm:t>
        <a:bodyPr/>
        <a:lstStyle/>
        <a:p>
          <a:endParaRPr lang="en-US"/>
        </a:p>
      </dgm:t>
    </dgm:pt>
    <dgm:pt modelId="{16758E11-C623-874C-BEC8-AD371655A69E}" type="pres">
      <dgm:prSet presAssocID="{2A64655A-1CFB-DA44-B6F9-BC6935D37289}" presName="hierChild2" presStyleCnt="0"/>
      <dgm:spPr/>
      <dgm:t>
        <a:bodyPr/>
        <a:lstStyle/>
        <a:p>
          <a:endParaRPr lang="en-US"/>
        </a:p>
      </dgm:t>
    </dgm:pt>
    <dgm:pt modelId="{1ADD9ACC-D314-7C47-A05A-E08906177B6A}" type="pres">
      <dgm:prSet presAssocID="{F070FE83-A363-3844-AC6E-B0E79015B3D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25EBEF6-A43C-5F47-BC09-9962E34EF9FE}" type="pres">
      <dgm:prSet presAssocID="{B2A81457-8F4F-0845-951F-E299AC3423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99130B-28E8-C24E-BC8E-1FA8DD9268CD}" type="pres">
      <dgm:prSet presAssocID="{B2A81457-8F4F-0845-951F-E299AC3423AD}" presName="rootComposite" presStyleCnt="0"/>
      <dgm:spPr/>
      <dgm:t>
        <a:bodyPr/>
        <a:lstStyle/>
        <a:p>
          <a:endParaRPr lang="en-US"/>
        </a:p>
      </dgm:t>
    </dgm:pt>
    <dgm:pt modelId="{A6B2DF67-D139-5744-8F8D-0831EC38AB00}" type="pres">
      <dgm:prSet presAssocID="{B2A81457-8F4F-0845-951F-E299AC3423A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4D041C-76A4-5F4F-95EB-1844F4610B71}" type="pres">
      <dgm:prSet presAssocID="{B2A81457-8F4F-0845-951F-E299AC3423AD}" presName="rootConnector" presStyleLbl="node2" presStyleIdx="0" presStyleCnt="3"/>
      <dgm:spPr/>
      <dgm:t>
        <a:bodyPr/>
        <a:lstStyle/>
        <a:p>
          <a:endParaRPr lang="en-US"/>
        </a:p>
      </dgm:t>
    </dgm:pt>
    <dgm:pt modelId="{996BE46B-FC85-0346-B64C-90DF54EE8C7A}" type="pres">
      <dgm:prSet presAssocID="{B2A81457-8F4F-0845-951F-E299AC3423AD}" presName="hierChild4" presStyleCnt="0"/>
      <dgm:spPr/>
      <dgm:t>
        <a:bodyPr/>
        <a:lstStyle/>
        <a:p>
          <a:endParaRPr lang="en-US"/>
        </a:p>
      </dgm:t>
    </dgm:pt>
    <dgm:pt modelId="{E6E88571-FCB4-9346-9D18-3469F4314EC1}" type="pres">
      <dgm:prSet presAssocID="{B2A81457-8F4F-0845-951F-E299AC3423AD}" presName="hierChild5" presStyleCnt="0"/>
      <dgm:spPr/>
      <dgm:t>
        <a:bodyPr/>
        <a:lstStyle/>
        <a:p>
          <a:endParaRPr lang="en-US"/>
        </a:p>
      </dgm:t>
    </dgm:pt>
    <dgm:pt modelId="{4211E085-C331-454A-B484-E7D3445B8284}" type="pres">
      <dgm:prSet presAssocID="{12B510D0-D538-064E-B182-807720AFDAA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47BCBD3-54DD-7446-8AA2-5A73440AB24D}" type="pres">
      <dgm:prSet presAssocID="{FF987EAD-0773-5D43-830D-8C3A7D9773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311FEA-9ED4-AF46-9F99-7D31C073FA08}" type="pres">
      <dgm:prSet presAssocID="{FF987EAD-0773-5D43-830D-8C3A7D9773A4}" presName="rootComposite" presStyleCnt="0"/>
      <dgm:spPr/>
      <dgm:t>
        <a:bodyPr/>
        <a:lstStyle/>
        <a:p>
          <a:endParaRPr lang="en-US"/>
        </a:p>
      </dgm:t>
    </dgm:pt>
    <dgm:pt modelId="{EE45EFB0-9C73-4C44-9FFF-2E2D57D19891}" type="pres">
      <dgm:prSet presAssocID="{FF987EAD-0773-5D43-830D-8C3A7D9773A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5536E-0A5F-3441-B408-CD150A435429}" type="pres">
      <dgm:prSet presAssocID="{FF987EAD-0773-5D43-830D-8C3A7D977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59F61722-1EF7-CE41-9C07-8404F7A61653}" type="pres">
      <dgm:prSet presAssocID="{FF987EAD-0773-5D43-830D-8C3A7D9773A4}" presName="hierChild4" presStyleCnt="0"/>
      <dgm:spPr/>
      <dgm:t>
        <a:bodyPr/>
        <a:lstStyle/>
        <a:p>
          <a:endParaRPr lang="en-US"/>
        </a:p>
      </dgm:t>
    </dgm:pt>
    <dgm:pt modelId="{18A5A018-6D45-D643-922A-A9FF2D8A481B}" type="pres">
      <dgm:prSet presAssocID="{FF987EAD-0773-5D43-830D-8C3A7D9773A4}" presName="hierChild5" presStyleCnt="0"/>
      <dgm:spPr/>
      <dgm:t>
        <a:bodyPr/>
        <a:lstStyle/>
        <a:p>
          <a:endParaRPr lang="en-US"/>
        </a:p>
      </dgm:t>
    </dgm:pt>
    <dgm:pt modelId="{0778C70F-A515-9443-88B0-D2B4458D6005}" type="pres">
      <dgm:prSet presAssocID="{BCFF150C-2895-CA43-8E0F-0D736936AB0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3A2B889-F87A-9E4E-9B3B-952F44FC144A}" type="pres">
      <dgm:prSet presAssocID="{C0AF6F06-7E8F-3442-99EB-0C133FD188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FBE13C-D790-6540-A3B2-4D806C1AA718}" type="pres">
      <dgm:prSet presAssocID="{C0AF6F06-7E8F-3442-99EB-0C133FD188E2}" presName="rootComposite" presStyleCnt="0"/>
      <dgm:spPr/>
      <dgm:t>
        <a:bodyPr/>
        <a:lstStyle/>
        <a:p>
          <a:endParaRPr lang="en-US"/>
        </a:p>
      </dgm:t>
    </dgm:pt>
    <dgm:pt modelId="{0680FB84-22B9-794D-BE5D-D1CA55DEAC64}" type="pres">
      <dgm:prSet presAssocID="{C0AF6F06-7E8F-3442-99EB-0C133FD188E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48945C-4F58-254B-9111-8337514ADDB6}" type="pres">
      <dgm:prSet presAssocID="{C0AF6F06-7E8F-3442-99EB-0C133FD188E2}" presName="rootConnector" presStyleLbl="node2" presStyleIdx="2" presStyleCnt="3"/>
      <dgm:spPr/>
      <dgm:t>
        <a:bodyPr/>
        <a:lstStyle/>
        <a:p>
          <a:endParaRPr lang="en-US"/>
        </a:p>
      </dgm:t>
    </dgm:pt>
    <dgm:pt modelId="{19C5CA44-B189-3844-B2AA-CB671E9B49F4}" type="pres">
      <dgm:prSet presAssocID="{C0AF6F06-7E8F-3442-99EB-0C133FD188E2}" presName="hierChild4" presStyleCnt="0"/>
      <dgm:spPr/>
      <dgm:t>
        <a:bodyPr/>
        <a:lstStyle/>
        <a:p>
          <a:endParaRPr lang="en-US"/>
        </a:p>
      </dgm:t>
    </dgm:pt>
    <dgm:pt modelId="{C0D120C7-B83E-9945-BB8A-490811034200}" type="pres">
      <dgm:prSet presAssocID="{C0AF6F06-7E8F-3442-99EB-0C133FD188E2}" presName="hierChild5" presStyleCnt="0"/>
      <dgm:spPr/>
      <dgm:t>
        <a:bodyPr/>
        <a:lstStyle/>
        <a:p>
          <a:endParaRPr lang="en-US"/>
        </a:p>
      </dgm:t>
    </dgm:pt>
    <dgm:pt modelId="{E0DDFA59-C92C-3E41-BD68-A70140BC15B0}" type="pres">
      <dgm:prSet presAssocID="{2A64655A-1CFB-DA44-B6F9-BC6935D37289}" presName="hierChild3" presStyleCnt="0"/>
      <dgm:spPr/>
      <dgm:t>
        <a:bodyPr/>
        <a:lstStyle/>
        <a:p>
          <a:endParaRPr lang="en-US"/>
        </a:p>
      </dgm:t>
    </dgm:pt>
  </dgm:ptLst>
  <dgm:cxnLst>
    <dgm:cxn modelId="{60F07352-4F1C-7B4B-8FCE-044872DEF8DF}" srcId="{2A64655A-1CFB-DA44-B6F9-BC6935D37289}" destId="{FF987EAD-0773-5D43-830D-8C3A7D9773A4}" srcOrd="1" destOrd="0" parTransId="{12B510D0-D538-064E-B182-807720AFDAAA}" sibTransId="{11FD984D-5328-2944-BA28-3185B437BDEB}"/>
    <dgm:cxn modelId="{9355C6A1-6EE1-48A6-A1C0-3944ACDD5130}" type="presOf" srcId="{12B510D0-D538-064E-B182-807720AFDAAA}" destId="{4211E085-C331-454A-B484-E7D3445B8284}" srcOrd="0" destOrd="0" presId="urn:microsoft.com/office/officeart/2005/8/layout/orgChart1"/>
    <dgm:cxn modelId="{00CEF7C0-F6C5-49AA-AEBA-3562BE1471AA}" type="presOf" srcId="{BCFF150C-2895-CA43-8E0F-0D736936AB05}" destId="{0778C70F-A515-9443-88B0-D2B4458D6005}" srcOrd="0" destOrd="0" presId="urn:microsoft.com/office/officeart/2005/8/layout/orgChart1"/>
    <dgm:cxn modelId="{EFADC243-D204-264E-82AF-C31BA4DB8BBB}" srcId="{2C09AF6E-75DF-6242-A483-E5F224AD4A66}" destId="{2A64655A-1CFB-DA44-B6F9-BC6935D37289}" srcOrd="0" destOrd="0" parTransId="{C1E2AF89-F831-6E45-B023-CDD44FD240E2}" sibTransId="{FDD8FEC3-00E6-2542-A040-EA7E2E69D89B}"/>
    <dgm:cxn modelId="{02CBD095-993B-4B4E-99A1-F3833924C429}" type="presOf" srcId="{C0AF6F06-7E8F-3442-99EB-0C133FD188E2}" destId="{D548945C-4F58-254B-9111-8337514ADDB6}" srcOrd="1" destOrd="0" presId="urn:microsoft.com/office/officeart/2005/8/layout/orgChart1"/>
    <dgm:cxn modelId="{22659285-A89A-47D8-BCD3-31F27D8E80C9}" type="presOf" srcId="{FF987EAD-0773-5D43-830D-8C3A7D9773A4}" destId="{EE45EFB0-9C73-4C44-9FFF-2E2D57D19891}" srcOrd="0" destOrd="0" presId="urn:microsoft.com/office/officeart/2005/8/layout/orgChart1"/>
    <dgm:cxn modelId="{28186970-4862-914C-8822-B6A4A69FD3F3}" srcId="{2A64655A-1CFB-DA44-B6F9-BC6935D37289}" destId="{B2A81457-8F4F-0845-951F-E299AC3423AD}" srcOrd="0" destOrd="0" parTransId="{F070FE83-A363-3844-AC6E-B0E79015B3DB}" sibTransId="{6E10AF81-E742-384F-B508-4914B5449DE7}"/>
    <dgm:cxn modelId="{542D7F7C-5316-44B0-8C7A-C531AC84AEAA}" type="presOf" srcId="{2C09AF6E-75DF-6242-A483-E5F224AD4A66}" destId="{52505F50-7A6E-F643-B56A-334D064AE092}" srcOrd="0" destOrd="0" presId="urn:microsoft.com/office/officeart/2005/8/layout/orgChart1"/>
    <dgm:cxn modelId="{B79E8D15-3124-482E-A0AB-C6B7DCBB4F0F}" type="presOf" srcId="{B2A81457-8F4F-0845-951F-E299AC3423AD}" destId="{504D041C-76A4-5F4F-95EB-1844F4610B71}" srcOrd="1" destOrd="0" presId="urn:microsoft.com/office/officeart/2005/8/layout/orgChart1"/>
    <dgm:cxn modelId="{9AEC515B-C491-48AC-9CE6-7C1C7494BD91}" type="presOf" srcId="{2A64655A-1CFB-DA44-B6F9-BC6935D37289}" destId="{24B31A94-40D1-184E-BEC1-46A9D46BD668}" srcOrd="0" destOrd="0" presId="urn:microsoft.com/office/officeart/2005/8/layout/orgChart1"/>
    <dgm:cxn modelId="{531C2084-6587-4D23-9DCA-B12855747BEA}" type="presOf" srcId="{C0AF6F06-7E8F-3442-99EB-0C133FD188E2}" destId="{0680FB84-22B9-794D-BE5D-D1CA55DEAC64}" srcOrd="0" destOrd="0" presId="urn:microsoft.com/office/officeart/2005/8/layout/orgChart1"/>
    <dgm:cxn modelId="{9AB36ED2-E7B2-4315-9034-145634C2041F}" type="presOf" srcId="{2A64655A-1CFB-DA44-B6F9-BC6935D37289}" destId="{E9BD4ACF-F697-7246-8F26-ADA05C2CD93E}" srcOrd="1" destOrd="0" presId="urn:microsoft.com/office/officeart/2005/8/layout/orgChart1"/>
    <dgm:cxn modelId="{5D5680AE-443B-49C2-87E1-15E55F71989F}" type="presOf" srcId="{F070FE83-A363-3844-AC6E-B0E79015B3DB}" destId="{1ADD9ACC-D314-7C47-A05A-E08906177B6A}" srcOrd="0" destOrd="0" presId="urn:microsoft.com/office/officeart/2005/8/layout/orgChart1"/>
    <dgm:cxn modelId="{0033BAF9-4182-45DC-93A3-734914CF4EF1}" type="presOf" srcId="{B2A81457-8F4F-0845-951F-E299AC3423AD}" destId="{A6B2DF67-D139-5744-8F8D-0831EC38AB00}" srcOrd="0" destOrd="0" presId="urn:microsoft.com/office/officeart/2005/8/layout/orgChart1"/>
    <dgm:cxn modelId="{92E67D97-AE30-8D4F-9A08-3134C9137BFB}" srcId="{2A64655A-1CFB-DA44-B6F9-BC6935D37289}" destId="{C0AF6F06-7E8F-3442-99EB-0C133FD188E2}" srcOrd="2" destOrd="0" parTransId="{BCFF150C-2895-CA43-8E0F-0D736936AB05}" sibTransId="{687F31B3-6A8F-7748-989E-3BDB69D55E78}"/>
    <dgm:cxn modelId="{3F8835C2-90D4-4420-82DB-60939DC8B20F}" type="presOf" srcId="{FF987EAD-0773-5D43-830D-8C3A7D9773A4}" destId="{FB95536E-0A5F-3441-B408-CD150A435429}" srcOrd="1" destOrd="0" presId="urn:microsoft.com/office/officeart/2005/8/layout/orgChart1"/>
    <dgm:cxn modelId="{FEDED4F2-6A26-4723-B0EC-0AF9CFDE0142}" type="presParOf" srcId="{52505F50-7A6E-F643-B56A-334D064AE092}" destId="{260BB3DD-3E6C-7A41-A06A-B9FCDC38D0CB}" srcOrd="0" destOrd="0" presId="urn:microsoft.com/office/officeart/2005/8/layout/orgChart1"/>
    <dgm:cxn modelId="{6E0E80C5-CBD5-450A-861B-AC72ADC8E5D2}" type="presParOf" srcId="{260BB3DD-3E6C-7A41-A06A-B9FCDC38D0CB}" destId="{397582FA-257E-5F44-A8DD-F93DAB79CBB5}" srcOrd="0" destOrd="0" presId="urn:microsoft.com/office/officeart/2005/8/layout/orgChart1"/>
    <dgm:cxn modelId="{E7270C0B-D323-4A9D-BE1D-E43947457A43}" type="presParOf" srcId="{397582FA-257E-5F44-A8DD-F93DAB79CBB5}" destId="{24B31A94-40D1-184E-BEC1-46A9D46BD668}" srcOrd="0" destOrd="0" presId="urn:microsoft.com/office/officeart/2005/8/layout/orgChart1"/>
    <dgm:cxn modelId="{4ADFDA44-B0EE-4A7E-939A-7E4DBC3A763F}" type="presParOf" srcId="{397582FA-257E-5F44-A8DD-F93DAB79CBB5}" destId="{E9BD4ACF-F697-7246-8F26-ADA05C2CD93E}" srcOrd="1" destOrd="0" presId="urn:microsoft.com/office/officeart/2005/8/layout/orgChart1"/>
    <dgm:cxn modelId="{F41FA7A0-3324-49B7-A5B1-A274D0041C9B}" type="presParOf" srcId="{260BB3DD-3E6C-7A41-A06A-B9FCDC38D0CB}" destId="{16758E11-C623-874C-BEC8-AD371655A69E}" srcOrd="1" destOrd="0" presId="urn:microsoft.com/office/officeart/2005/8/layout/orgChart1"/>
    <dgm:cxn modelId="{70FE4611-D24B-48A4-8313-0859C73EB832}" type="presParOf" srcId="{16758E11-C623-874C-BEC8-AD371655A69E}" destId="{1ADD9ACC-D314-7C47-A05A-E08906177B6A}" srcOrd="0" destOrd="0" presId="urn:microsoft.com/office/officeart/2005/8/layout/orgChart1"/>
    <dgm:cxn modelId="{0ECD9D1B-26CA-445E-B4A1-2B60E3C69FCB}" type="presParOf" srcId="{16758E11-C623-874C-BEC8-AD371655A69E}" destId="{325EBEF6-A43C-5F47-BC09-9962E34EF9FE}" srcOrd="1" destOrd="0" presId="urn:microsoft.com/office/officeart/2005/8/layout/orgChart1"/>
    <dgm:cxn modelId="{376E1CF3-E520-44A4-AFDF-8B77717D156E}" type="presParOf" srcId="{325EBEF6-A43C-5F47-BC09-9962E34EF9FE}" destId="{4899130B-28E8-C24E-BC8E-1FA8DD9268CD}" srcOrd="0" destOrd="0" presId="urn:microsoft.com/office/officeart/2005/8/layout/orgChart1"/>
    <dgm:cxn modelId="{85717EA2-7A4B-45A6-ADBD-E1490484874A}" type="presParOf" srcId="{4899130B-28E8-C24E-BC8E-1FA8DD9268CD}" destId="{A6B2DF67-D139-5744-8F8D-0831EC38AB00}" srcOrd="0" destOrd="0" presId="urn:microsoft.com/office/officeart/2005/8/layout/orgChart1"/>
    <dgm:cxn modelId="{3428A720-B7EE-497B-8FA7-71AA57FD16C5}" type="presParOf" srcId="{4899130B-28E8-C24E-BC8E-1FA8DD9268CD}" destId="{504D041C-76A4-5F4F-95EB-1844F4610B71}" srcOrd="1" destOrd="0" presId="urn:microsoft.com/office/officeart/2005/8/layout/orgChart1"/>
    <dgm:cxn modelId="{B7FE85F5-ACB7-4A95-90B2-69F7A23CB3C9}" type="presParOf" srcId="{325EBEF6-A43C-5F47-BC09-9962E34EF9FE}" destId="{996BE46B-FC85-0346-B64C-90DF54EE8C7A}" srcOrd="1" destOrd="0" presId="urn:microsoft.com/office/officeart/2005/8/layout/orgChart1"/>
    <dgm:cxn modelId="{2E317D9C-4789-4364-A620-33CCA13D1153}" type="presParOf" srcId="{325EBEF6-A43C-5F47-BC09-9962E34EF9FE}" destId="{E6E88571-FCB4-9346-9D18-3469F4314EC1}" srcOrd="2" destOrd="0" presId="urn:microsoft.com/office/officeart/2005/8/layout/orgChart1"/>
    <dgm:cxn modelId="{7C923A08-2859-4106-8A49-243F486291CE}" type="presParOf" srcId="{16758E11-C623-874C-BEC8-AD371655A69E}" destId="{4211E085-C331-454A-B484-E7D3445B8284}" srcOrd="2" destOrd="0" presId="urn:microsoft.com/office/officeart/2005/8/layout/orgChart1"/>
    <dgm:cxn modelId="{D549D715-0CB5-41FD-964B-FAB290FE6571}" type="presParOf" srcId="{16758E11-C623-874C-BEC8-AD371655A69E}" destId="{E47BCBD3-54DD-7446-8AA2-5A73440AB24D}" srcOrd="3" destOrd="0" presId="urn:microsoft.com/office/officeart/2005/8/layout/orgChart1"/>
    <dgm:cxn modelId="{A2AFA502-F014-4F45-879D-F22578D40CD4}" type="presParOf" srcId="{E47BCBD3-54DD-7446-8AA2-5A73440AB24D}" destId="{2B311FEA-9ED4-AF46-9F99-7D31C073FA08}" srcOrd="0" destOrd="0" presId="urn:microsoft.com/office/officeart/2005/8/layout/orgChart1"/>
    <dgm:cxn modelId="{4FEF2823-840D-4ED4-98D6-B70D13DE55D4}" type="presParOf" srcId="{2B311FEA-9ED4-AF46-9F99-7D31C073FA08}" destId="{EE45EFB0-9C73-4C44-9FFF-2E2D57D19891}" srcOrd="0" destOrd="0" presId="urn:microsoft.com/office/officeart/2005/8/layout/orgChart1"/>
    <dgm:cxn modelId="{0EFF2DBA-BE01-4984-9201-BD5E2775411A}" type="presParOf" srcId="{2B311FEA-9ED4-AF46-9F99-7D31C073FA08}" destId="{FB95536E-0A5F-3441-B408-CD150A435429}" srcOrd="1" destOrd="0" presId="urn:microsoft.com/office/officeart/2005/8/layout/orgChart1"/>
    <dgm:cxn modelId="{494F7F8F-A980-46C6-9050-E51B13BA339C}" type="presParOf" srcId="{E47BCBD3-54DD-7446-8AA2-5A73440AB24D}" destId="{59F61722-1EF7-CE41-9C07-8404F7A61653}" srcOrd="1" destOrd="0" presId="urn:microsoft.com/office/officeart/2005/8/layout/orgChart1"/>
    <dgm:cxn modelId="{BDAE174B-9489-44A5-8EFD-A111D3FF3778}" type="presParOf" srcId="{E47BCBD3-54DD-7446-8AA2-5A73440AB24D}" destId="{18A5A018-6D45-D643-922A-A9FF2D8A481B}" srcOrd="2" destOrd="0" presId="urn:microsoft.com/office/officeart/2005/8/layout/orgChart1"/>
    <dgm:cxn modelId="{74DD8C1A-42FF-45C4-ABA8-99B2A6FC6E68}" type="presParOf" srcId="{16758E11-C623-874C-BEC8-AD371655A69E}" destId="{0778C70F-A515-9443-88B0-D2B4458D6005}" srcOrd="4" destOrd="0" presId="urn:microsoft.com/office/officeart/2005/8/layout/orgChart1"/>
    <dgm:cxn modelId="{5F15BF14-62C5-4495-A7D4-FD61DBF33F58}" type="presParOf" srcId="{16758E11-C623-874C-BEC8-AD371655A69E}" destId="{23A2B889-F87A-9E4E-9B3B-952F44FC144A}" srcOrd="5" destOrd="0" presId="urn:microsoft.com/office/officeart/2005/8/layout/orgChart1"/>
    <dgm:cxn modelId="{7E2DB157-B4BB-4261-9D29-234F55F19383}" type="presParOf" srcId="{23A2B889-F87A-9E4E-9B3B-952F44FC144A}" destId="{84FBE13C-D790-6540-A3B2-4D806C1AA718}" srcOrd="0" destOrd="0" presId="urn:microsoft.com/office/officeart/2005/8/layout/orgChart1"/>
    <dgm:cxn modelId="{C594BF74-0077-4728-B1A4-C16AECDEB9E0}" type="presParOf" srcId="{84FBE13C-D790-6540-A3B2-4D806C1AA718}" destId="{0680FB84-22B9-794D-BE5D-D1CA55DEAC64}" srcOrd="0" destOrd="0" presId="urn:microsoft.com/office/officeart/2005/8/layout/orgChart1"/>
    <dgm:cxn modelId="{E268DF31-45F1-48F6-A4D9-C24F44CC3757}" type="presParOf" srcId="{84FBE13C-D790-6540-A3B2-4D806C1AA718}" destId="{D548945C-4F58-254B-9111-8337514ADDB6}" srcOrd="1" destOrd="0" presId="urn:microsoft.com/office/officeart/2005/8/layout/orgChart1"/>
    <dgm:cxn modelId="{B2F81CAC-DB7B-48DE-804C-18FA474052FE}" type="presParOf" srcId="{23A2B889-F87A-9E4E-9B3B-952F44FC144A}" destId="{19C5CA44-B189-3844-B2AA-CB671E9B49F4}" srcOrd="1" destOrd="0" presId="urn:microsoft.com/office/officeart/2005/8/layout/orgChart1"/>
    <dgm:cxn modelId="{160739CB-18A7-43DF-8336-1F8C0E8A9E68}" type="presParOf" srcId="{23A2B889-F87A-9E4E-9B3B-952F44FC144A}" destId="{C0D120C7-B83E-9945-BB8A-490811034200}" srcOrd="2" destOrd="0" presId="urn:microsoft.com/office/officeart/2005/8/layout/orgChart1"/>
    <dgm:cxn modelId="{A9EE7A08-EC8D-4690-983B-B2D26DE3EF67}" type="presParOf" srcId="{260BB3DD-3E6C-7A41-A06A-B9FCDC38D0CB}" destId="{E0DDFA59-C92C-3E41-BD68-A70140BC15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8C70F-A515-9443-88B0-D2B4458D6005}">
      <dsp:nvSpPr>
        <dsp:cNvPr id="0" name=""/>
        <dsp:cNvSpPr/>
      </dsp:nvSpPr>
      <dsp:spPr>
        <a:xfrm>
          <a:off x="4207163" y="2072792"/>
          <a:ext cx="2976598" cy="516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99"/>
              </a:lnTo>
              <a:lnTo>
                <a:pt x="2976598" y="258299"/>
              </a:lnTo>
              <a:lnTo>
                <a:pt x="2976598" y="516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1E085-C331-454A-B484-E7D3445B8284}">
      <dsp:nvSpPr>
        <dsp:cNvPr id="0" name=""/>
        <dsp:cNvSpPr/>
      </dsp:nvSpPr>
      <dsp:spPr>
        <a:xfrm>
          <a:off x="4161443" y="2072792"/>
          <a:ext cx="91440" cy="516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D9ACC-D314-7C47-A05A-E08906177B6A}">
      <dsp:nvSpPr>
        <dsp:cNvPr id="0" name=""/>
        <dsp:cNvSpPr/>
      </dsp:nvSpPr>
      <dsp:spPr>
        <a:xfrm>
          <a:off x="1230564" y="2072792"/>
          <a:ext cx="2976598" cy="516599"/>
        </a:xfrm>
        <a:custGeom>
          <a:avLst/>
          <a:gdLst/>
          <a:ahLst/>
          <a:cxnLst/>
          <a:rect l="0" t="0" r="0" b="0"/>
          <a:pathLst>
            <a:path>
              <a:moveTo>
                <a:pt x="2976598" y="0"/>
              </a:moveTo>
              <a:lnTo>
                <a:pt x="2976598" y="258299"/>
              </a:lnTo>
              <a:lnTo>
                <a:pt x="0" y="258299"/>
              </a:lnTo>
              <a:lnTo>
                <a:pt x="0" y="516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31A94-40D1-184E-BEC1-46A9D46BD668}">
      <dsp:nvSpPr>
        <dsp:cNvPr id="0" name=""/>
        <dsp:cNvSpPr/>
      </dsp:nvSpPr>
      <dsp:spPr>
        <a:xfrm>
          <a:off x="2977163" y="842792"/>
          <a:ext cx="2459999" cy="122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eorgia"/>
              <a:cs typeface="Georgia"/>
            </a:rPr>
            <a:t>OVCR</a:t>
          </a:r>
          <a:br>
            <a:rPr lang="en-US" sz="1600" b="1" kern="1200" dirty="0" smtClean="0">
              <a:latin typeface="Georgia"/>
              <a:cs typeface="Georgia"/>
            </a:rPr>
          </a:br>
          <a:r>
            <a:rPr lang="en-US" sz="900" b="0" i="1" kern="1200" dirty="0" smtClean="0">
              <a:latin typeface="Georgia"/>
              <a:cs typeface="Georgia"/>
            </a:rPr>
            <a:t>(including Central OVCR programs and administrative services) </a:t>
          </a:r>
          <a:r>
            <a:rPr lang="en-US" sz="900" b="1" kern="1200" dirty="0">
              <a:latin typeface="Georgia"/>
              <a:cs typeface="Georgia"/>
            </a:rPr>
            <a:t/>
          </a:r>
          <a:br>
            <a:rPr lang="en-US" sz="900" b="1" kern="1200" dirty="0">
              <a:latin typeface="Georgia"/>
              <a:cs typeface="Georgia"/>
            </a:rPr>
          </a:br>
          <a:endParaRPr lang="en-US" sz="900" b="1" kern="1200" dirty="0">
            <a:latin typeface="Georgia"/>
            <a:cs typeface="Georgia"/>
          </a:endParaRPr>
        </a:p>
      </dsp:txBody>
      <dsp:txXfrm>
        <a:off x="2977163" y="842792"/>
        <a:ext cx="2459999" cy="1229999"/>
      </dsp:txXfrm>
    </dsp:sp>
    <dsp:sp modelId="{A6B2DF67-D139-5744-8F8D-0831EC38AB00}">
      <dsp:nvSpPr>
        <dsp:cNvPr id="0" name=""/>
        <dsp:cNvSpPr/>
      </dsp:nvSpPr>
      <dsp:spPr>
        <a:xfrm>
          <a:off x="564" y="2589391"/>
          <a:ext cx="2459999" cy="122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0" kern="1200" dirty="0">
              <a:latin typeface="Georgia"/>
              <a:cs typeface="Georgia"/>
            </a:rPr>
            <a:t>Administrative </a:t>
          </a:r>
          <a:endParaRPr lang="en-US" sz="1200" b="1" i="0" kern="1200" dirty="0" smtClean="0">
            <a:latin typeface="Georgia"/>
            <a:cs typeface="Georgia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0" kern="1200" dirty="0" smtClean="0">
              <a:latin typeface="Georgia"/>
              <a:cs typeface="Georgia"/>
            </a:rPr>
            <a:t>and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0" kern="1200" dirty="0" smtClean="0">
              <a:latin typeface="Georgia"/>
              <a:cs typeface="Georgia"/>
            </a:rPr>
            <a:t>Compliance</a:t>
          </a:r>
          <a:r>
            <a:rPr lang="en-US" sz="1200" b="1" kern="1200" dirty="0" smtClean="0">
              <a:latin typeface="Georgia"/>
              <a:cs typeface="Georgia"/>
            </a:rPr>
            <a:t> </a:t>
          </a:r>
          <a:r>
            <a:rPr lang="en-US" sz="1200" b="1" kern="1200" dirty="0">
              <a:latin typeface="Georgia"/>
              <a:cs typeface="Georgia"/>
            </a:rPr>
            <a:t>Units</a:t>
          </a:r>
          <a:br>
            <a:rPr lang="en-US" sz="1200" b="1" kern="1200" dirty="0">
              <a:latin typeface="Georgia"/>
              <a:cs typeface="Georgia"/>
            </a:rPr>
          </a:br>
          <a:r>
            <a:rPr lang="en-US" sz="900" b="0" i="1" kern="1200" dirty="0">
              <a:latin typeface="Georgia"/>
              <a:cs typeface="Georgia"/>
            </a:rPr>
            <a:t>(IACUC, DRS, AACUP</a:t>
          </a:r>
          <a:r>
            <a:rPr lang="en-US" sz="900" b="0" i="1" kern="1200" dirty="0" smtClean="0">
              <a:latin typeface="Georgia"/>
              <a:cs typeface="Georgia"/>
            </a:rPr>
            <a:t>, OSP</a:t>
          </a:r>
          <a:r>
            <a:rPr lang="en-US" sz="900" b="0" i="1" kern="1200" dirty="0">
              <a:latin typeface="Georgia"/>
              <a:cs typeface="Georgia"/>
            </a:rPr>
            <a:t>, OPD, OPRS)</a:t>
          </a:r>
          <a:endParaRPr lang="en-US" sz="900" b="1" i="1" kern="1200" dirty="0">
            <a:latin typeface="Georgia"/>
            <a:cs typeface="Georgia"/>
          </a:endParaRPr>
        </a:p>
      </dsp:txBody>
      <dsp:txXfrm>
        <a:off x="564" y="2589391"/>
        <a:ext cx="2459999" cy="1229999"/>
      </dsp:txXfrm>
    </dsp:sp>
    <dsp:sp modelId="{EE45EFB0-9C73-4C44-9FFF-2E2D57D19891}">
      <dsp:nvSpPr>
        <dsp:cNvPr id="0" name=""/>
        <dsp:cNvSpPr/>
      </dsp:nvSpPr>
      <dsp:spPr>
        <a:xfrm>
          <a:off x="2977163" y="2589391"/>
          <a:ext cx="2459999" cy="122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Georgia"/>
              <a:cs typeface="Georgia"/>
            </a:rPr>
            <a:t>Research Institutes</a:t>
          </a:r>
          <a:br>
            <a:rPr lang="en-US" sz="1200" b="1" kern="1200" dirty="0">
              <a:latin typeface="Georgia"/>
              <a:cs typeface="Georgia"/>
            </a:rPr>
          </a:br>
          <a:r>
            <a:rPr lang="en-US" sz="900" b="0" i="1" kern="1200" dirty="0">
              <a:latin typeface="Georgia"/>
              <a:cs typeface="Georgia"/>
            </a:rPr>
            <a:t>(IGB, Beckman, PRI, NCSA, </a:t>
          </a:r>
          <a:br>
            <a:rPr lang="en-US" sz="900" b="0" i="1" kern="1200" dirty="0">
              <a:latin typeface="Georgia"/>
              <a:cs typeface="Georgia"/>
            </a:rPr>
          </a:br>
          <a:r>
            <a:rPr lang="en-US" sz="900" b="0" i="1" kern="1200" dirty="0" err="1">
              <a:latin typeface="Georgia"/>
              <a:cs typeface="Georgia"/>
            </a:rPr>
            <a:t>iSEE</a:t>
          </a:r>
          <a:r>
            <a:rPr lang="en-US" sz="900" b="0" i="1" kern="1200" dirty="0">
              <a:latin typeface="Georgia"/>
              <a:cs typeface="Georgia"/>
            </a:rPr>
            <a:t>)</a:t>
          </a:r>
        </a:p>
      </dsp:txBody>
      <dsp:txXfrm>
        <a:off x="2977163" y="2589391"/>
        <a:ext cx="2459999" cy="1229999"/>
      </dsp:txXfrm>
    </dsp:sp>
    <dsp:sp modelId="{0680FB84-22B9-794D-BE5D-D1CA55DEAC64}">
      <dsp:nvSpPr>
        <dsp:cNvPr id="0" name=""/>
        <dsp:cNvSpPr/>
      </dsp:nvSpPr>
      <dsp:spPr>
        <a:xfrm>
          <a:off x="5953762" y="2589391"/>
          <a:ext cx="2459999" cy="122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Georgia"/>
              <a:cs typeface="Georgia"/>
            </a:rPr>
            <a:t>Other Units</a:t>
          </a:r>
          <a:br>
            <a:rPr lang="en-US" sz="1200" b="1" kern="1200" dirty="0">
              <a:latin typeface="Georgia"/>
              <a:cs typeface="Georgia"/>
            </a:rPr>
          </a:br>
          <a:r>
            <a:rPr lang="en-US" sz="900" b="0" i="1" kern="1200" dirty="0">
              <a:latin typeface="Georgia"/>
              <a:cs typeface="Georgia"/>
            </a:rPr>
            <a:t>(Carver Biotech Center, </a:t>
          </a:r>
          <a:r>
            <a:rPr lang="en-US" sz="900" b="0" i="1" kern="1200" dirty="0" smtClean="0">
              <a:latin typeface="Georgia"/>
              <a:cs typeface="Georgia"/>
            </a:rPr>
            <a:t>DAR, Center </a:t>
          </a:r>
          <a:r>
            <a:rPr lang="en-US" sz="900" b="0" i="1" kern="1200" dirty="0">
              <a:latin typeface="Georgia"/>
              <a:cs typeface="Georgia"/>
            </a:rPr>
            <a:t>for Advanced Study, IHSI) </a:t>
          </a:r>
        </a:p>
      </dsp:txBody>
      <dsp:txXfrm>
        <a:off x="5953762" y="2589391"/>
        <a:ext cx="2459999" cy="122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E637F-1723-8846-9FA7-27F68F0B1799}" type="datetime1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3E905-76D6-A546-9101-C8C65CD6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8D5F9-20AF-F743-A942-A6386F04434E}" type="datetime1">
              <a:rPr lang="en-US" smtClean="0"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285E3-8F73-2447-95DB-4EAAEDBA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285E3-8F73-2447-95DB-4EAAEDBAB6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285E3-8F73-2447-95DB-4EAAEDBAB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285E3-8F73-2447-95DB-4EAAEDBAB6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285E3-8F73-2447-95DB-4EAAEDBAB6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285E3-8F73-2447-95DB-4EAAEDBAB6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4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Aimed at </a:t>
            </a:r>
            <a:r>
              <a:rPr lang="en-US" b="1" dirty="0" smtClean="0"/>
              <a:t>Agencies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D771-7F15-1043-8908-EEB991178F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8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D771-7F15-1043-8908-EEB991178F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8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Aimed at </a:t>
            </a:r>
            <a:r>
              <a:rPr lang="en-US" b="1" dirty="0" smtClean="0"/>
              <a:t>Agencies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D771-7F15-1043-8908-EEB991178F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1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addresses any research techniques</a:t>
            </a:r>
            <a:r>
              <a:rPr lang="en-US" baseline="0" dirty="0" smtClean="0"/>
              <a:t> – What’s the flux of the data?  Volume?  What’s the life-time of the data?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D771-7F15-1043-8908-EEB991178F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4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33251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586514"/>
            <a:ext cx="9144000" cy="1815858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6063" y="4956630"/>
            <a:ext cx="8666162" cy="1139370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en-US" dirty="0" smtClean="0"/>
              <a:t>Research at Illinois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1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or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15" y="688295"/>
            <a:ext cx="8599714" cy="148884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defRPr>
                <a:solidFill>
                  <a:srgbClr val="EF4927"/>
                </a:solidFill>
                <a:latin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8288" y="2394857"/>
            <a:ext cx="8599487" cy="36074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30557"/>
            <a:ext cx="9144000" cy="2252985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65087" y="3077694"/>
            <a:ext cx="0" cy="26879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843934" y="3077694"/>
            <a:ext cx="0" cy="26879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554511" y="3077694"/>
            <a:ext cx="0" cy="26879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300673" y="3241628"/>
            <a:ext cx="1639404" cy="2419140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F26322"/>
                </a:solidFill>
                <a:latin typeface="Helvetica Light"/>
              </a:defRPr>
            </a:lvl1pPr>
            <a:lvl2pPr marL="0" indent="0" algn="ctr">
              <a:lnSpc>
                <a:spcPct val="120000"/>
              </a:lnSpc>
              <a:spcBef>
                <a:spcPts val="3600"/>
              </a:spcBef>
              <a:buFontTx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</a:defRPr>
            </a:lvl2pPr>
            <a:lvl3pPr marL="9144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3pPr>
            <a:lvl4pPr marL="13716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4pPr>
            <a:lvl5pPr marL="18288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2590097" y="3241628"/>
            <a:ext cx="1639404" cy="2419140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F26322"/>
                </a:solidFill>
                <a:latin typeface="Helvetica Light"/>
              </a:defRPr>
            </a:lvl1pPr>
            <a:lvl2pPr marL="0" indent="0" algn="ctr">
              <a:lnSpc>
                <a:spcPct val="120000"/>
              </a:lnSpc>
              <a:spcBef>
                <a:spcPts val="3600"/>
              </a:spcBef>
              <a:buFontTx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</a:defRPr>
            </a:lvl2pPr>
            <a:lvl3pPr marL="9144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3pPr>
            <a:lvl4pPr marL="13716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4pPr>
            <a:lvl5pPr marL="18288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2"/>
          </p:nvPr>
        </p:nvSpPr>
        <p:spPr>
          <a:xfrm>
            <a:off x="4879520" y="3241628"/>
            <a:ext cx="1639404" cy="2419140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F26322"/>
                </a:solidFill>
                <a:latin typeface="Helvetica Light"/>
              </a:defRPr>
            </a:lvl1pPr>
            <a:lvl2pPr marL="0" indent="0" algn="ctr">
              <a:lnSpc>
                <a:spcPct val="120000"/>
              </a:lnSpc>
              <a:spcBef>
                <a:spcPts val="3600"/>
              </a:spcBef>
              <a:buFontTx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</a:defRPr>
            </a:lvl2pPr>
            <a:lvl3pPr marL="9144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3pPr>
            <a:lvl4pPr marL="13716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4pPr>
            <a:lvl5pPr marL="18288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7168942" y="3241628"/>
            <a:ext cx="1639404" cy="2419140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F26322"/>
                </a:solidFill>
                <a:latin typeface="Helvetica Light"/>
              </a:defRPr>
            </a:lvl1pPr>
            <a:lvl2pPr marL="0" indent="0" algn="ctr">
              <a:lnSpc>
                <a:spcPct val="120000"/>
              </a:lnSpc>
              <a:spcBef>
                <a:spcPts val="3600"/>
              </a:spcBef>
              <a:buFontTx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</a:defRPr>
            </a:lvl2pPr>
            <a:lvl3pPr marL="9144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3pPr>
            <a:lvl4pPr marL="13716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4pPr>
            <a:lvl5pPr marL="182880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EF4927"/>
                </a:solidFill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00673" y="1023938"/>
            <a:ext cx="8508365" cy="1219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FontTx/>
              <a:buNone/>
              <a:defRPr baseline="0">
                <a:solidFill>
                  <a:schemeClr val="bg1"/>
                </a:solidFill>
                <a:latin typeface="Helvetica Light"/>
              </a:defRPr>
            </a:lvl1pPr>
            <a:lvl2pPr marL="0" indent="0">
              <a:spcBef>
                <a:spcPts val="1200"/>
              </a:spcBef>
              <a:buFontTx/>
              <a:buNone/>
              <a:defRPr baseline="0">
                <a:solidFill>
                  <a:schemeClr val="bg1"/>
                </a:solidFill>
                <a:latin typeface="Helvetica Light"/>
              </a:defRPr>
            </a:lvl2pPr>
            <a:lvl3pPr marL="0" indent="0">
              <a:spcBef>
                <a:spcPts val="1200"/>
              </a:spcBef>
              <a:buFontTx/>
              <a:buNone/>
              <a:defRPr baseline="0">
                <a:solidFill>
                  <a:schemeClr val="bg1"/>
                </a:solidFill>
                <a:latin typeface="Helvetica Light"/>
              </a:defRPr>
            </a:lvl3pPr>
            <a:lvl4pPr marL="0" indent="0">
              <a:spcBef>
                <a:spcPts val="1200"/>
              </a:spcBef>
              <a:buFontTx/>
              <a:buNone/>
              <a:defRPr baseline="0">
                <a:solidFill>
                  <a:schemeClr val="bg1"/>
                </a:solidFill>
                <a:latin typeface="Helvetica Light"/>
              </a:defRPr>
            </a:lvl4pPr>
            <a:lvl5pPr marL="0" indent="0">
              <a:spcBef>
                <a:spcPts val="1200"/>
              </a:spcBef>
              <a:buFontTx/>
              <a:buNone/>
              <a:defRPr baseline="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11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(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A0B5F61C-A2D2-428D-8206-A4E7850B59DB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7C167B4B-23A2-4247-9D94-791AE76F47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75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478F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blog/2013/02/22/expanding-public-access-results-federally-funded-resear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als.illinois.ed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57010"/>
            <a:ext cx="9144001" cy="4935013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38919" y="4948926"/>
            <a:ext cx="8988208" cy="1139370"/>
          </a:xfrm>
        </p:spPr>
        <p:txBody>
          <a:bodyPr>
            <a:noAutofit/>
          </a:bodyPr>
          <a:lstStyle/>
          <a:p>
            <a:pPr algn="ctr"/>
            <a:r>
              <a:rPr lang="en-US" sz="2800" spc="270" dirty="0" smtClean="0">
                <a:latin typeface="Helvetica"/>
                <a:cs typeface="Helvetica"/>
              </a:rPr>
              <a:t>MANAGING REPUTATION,</a:t>
            </a:r>
            <a:br>
              <a:rPr lang="en-US" sz="2800" spc="270" dirty="0" smtClean="0">
                <a:latin typeface="Helvetica"/>
                <a:cs typeface="Helvetica"/>
              </a:rPr>
            </a:br>
            <a:r>
              <a:rPr lang="en-US" sz="2800" spc="270" dirty="0" smtClean="0">
                <a:latin typeface="Helvetica"/>
                <a:cs typeface="Helvetica"/>
              </a:rPr>
              <a:t>MANAGING RISK</a:t>
            </a:r>
            <a:endParaRPr lang="en-US" sz="2800" spc="270" dirty="0">
              <a:latin typeface="Helvetica"/>
              <a:cs typeface="Helvetica"/>
            </a:endParaRPr>
          </a:p>
          <a:p>
            <a:pPr algn="ctr"/>
            <a:endParaRPr lang="en-US" sz="1600" i="1" spc="270" dirty="0">
              <a:latin typeface="Georgia"/>
              <a:cs typeface="Georgia"/>
            </a:endParaRPr>
          </a:p>
          <a:p>
            <a:pPr algn="ctr"/>
            <a:endParaRPr lang="en-US" sz="3300" spc="27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6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  <a:latin typeface="Helvetica Light"/>
                <a:cs typeface="Helvetica Light"/>
              </a:rPr>
              <a:t>C</a:t>
            </a:r>
            <a:r>
              <a:rPr lang="en-US" sz="2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ontext: The </a:t>
            </a:r>
            <a:r>
              <a:rPr lang="en-US" sz="2800" dirty="0">
                <a:solidFill>
                  <a:srgbClr val="FFFFFF"/>
                </a:solidFill>
                <a:latin typeface="Helvetica Light"/>
                <a:cs typeface="Helvetica Light"/>
              </a:rPr>
              <a:t>P</a:t>
            </a:r>
            <a:r>
              <a:rPr lang="en-US" sz="2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ie is not Growing</a:t>
            </a:r>
            <a:endParaRPr lang="en-US" sz="2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3074" name="Picture 2" descr="http://www.aaas.org/sites/default/files/DefNon_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0416" y="1382684"/>
            <a:ext cx="6222504" cy="4659044"/>
          </a:xfrm>
          <a:prstGeom prst="rect">
            <a:avLst/>
          </a:prstGeom>
          <a:noFill/>
          <a:ln>
            <a:solidFill>
              <a:srgbClr val="53628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The Senior Research Officer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480" y="2520395"/>
            <a:ext cx="302107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13294B"/>
                </a:solidFill>
                <a:latin typeface="Georgia"/>
                <a:cs typeface="Georgia"/>
              </a:rPr>
              <a:t>“</a:t>
            </a:r>
            <a:r>
              <a:rPr lang="en-US" i="1" dirty="0">
                <a:solidFill>
                  <a:srgbClr val="13294B"/>
                </a:solidFill>
                <a:latin typeface="Georgia"/>
                <a:cs typeface="Georgia"/>
              </a:rPr>
              <a:t>….provides leadership for campus-wide interdisciplinary research institutes, promotes new research initiatives, and oversees the administrative and business processes that ensure the productive, safe, and ethical conduct of research at Illinois</a:t>
            </a:r>
            <a:r>
              <a:rPr lang="en-US" i="1" dirty="0" smtClean="0">
                <a:solidFill>
                  <a:srgbClr val="13294B"/>
                </a:solidFill>
                <a:latin typeface="Georgia"/>
                <a:cs typeface="Georgia"/>
              </a:rPr>
              <a:t>.”</a:t>
            </a:r>
            <a:endParaRPr lang="en-US" i="1" dirty="0">
              <a:solidFill>
                <a:srgbClr val="13294B"/>
              </a:solidFill>
              <a:latin typeface="Georgia"/>
              <a:cs typeface="Georg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2665" y="2603762"/>
            <a:ext cx="3807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Represents researchers to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campus administration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Responsible for research within campus administration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540" y="1916241"/>
            <a:ext cx="296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26322"/>
                </a:solidFill>
                <a:latin typeface="Helvetica"/>
                <a:cs typeface="Helvetica"/>
              </a:rPr>
              <a:t>The Job Description</a:t>
            </a:r>
            <a:endParaRPr lang="en-US" sz="2200" dirty="0">
              <a:solidFill>
                <a:srgbClr val="F26322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5859" y="1916241"/>
            <a:ext cx="296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26322"/>
                </a:solidFill>
                <a:latin typeface="Helvetica"/>
                <a:cs typeface="Helvetica"/>
              </a:rPr>
              <a:t>The Reality</a:t>
            </a:r>
            <a:endParaRPr lang="en-US" sz="2200" dirty="0">
              <a:solidFill>
                <a:srgbClr val="F26322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2603762"/>
            <a:ext cx="0" cy="26879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What Does a Senior Research Officer Really Do?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5" y="1349837"/>
            <a:ext cx="6763694" cy="4993211"/>
          </a:xfrm>
          <a:prstGeom prst="rect">
            <a:avLst/>
          </a:prstGeom>
        </p:spPr>
      </p:pic>
      <p:pic>
        <p:nvPicPr>
          <p:cNvPr id="2050" name="Picture 2" descr="http://www.people-clipart.com/people_clipart_images/mean_man__slave_driver_boss_man_with_a_whip_0521-1010-3117-0314_SMU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161" y="1549667"/>
            <a:ext cx="1963554" cy="14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5035" y="1349837"/>
            <a:ext cx="2252308" cy="246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45846" y="1384675"/>
            <a:ext cx="2252308" cy="246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4155" y="1419513"/>
            <a:ext cx="2252308" cy="246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3538" y="3706422"/>
            <a:ext cx="2252308" cy="246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6979" y="3776432"/>
            <a:ext cx="2252308" cy="246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21155" y="3846276"/>
            <a:ext cx="2252308" cy="246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24" y="573095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Where Does the Senior Research Officer Fit?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967" y="1653674"/>
            <a:ext cx="7984067" cy="4377266"/>
          </a:xfrm>
          <a:prstGeom prst="rect">
            <a:avLst/>
          </a:prstGeom>
          <a:noFill/>
        </p:spPr>
      </p:sp>
      <p:sp>
        <p:nvSpPr>
          <p:cNvPr id="9" name="Freeform 8"/>
          <p:cNvSpPr/>
          <p:nvPr/>
        </p:nvSpPr>
        <p:spPr>
          <a:xfrm>
            <a:off x="4572000" y="2486017"/>
            <a:ext cx="3020449" cy="349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736"/>
                </a:lnTo>
                <a:lnTo>
                  <a:pt x="3020449" y="174736"/>
                </a:lnTo>
                <a:lnTo>
                  <a:pt x="3020449" y="349473"/>
                </a:lnTo>
              </a:path>
            </a:pathLst>
          </a:custGeom>
          <a:noFill/>
          <a:ln>
            <a:solidFill>
              <a:srgbClr val="6E6E7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572000" y="2486017"/>
            <a:ext cx="1006816" cy="349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736"/>
                </a:lnTo>
                <a:lnTo>
                  <a:pt x="1006816" y="174736"/>
                </a:lnTo>
                <a:lnTo>
                  <a:pt x="1006816" y="349473"/>
                </a:lnTo>
              </a:path>
            </a:pathLst>
          </a:custGeom>
          <a:noFill/>
          <a:ln>
            <a:solidFill>
              <a:srgbClr val="6E6E7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899520" y="3667570"/>
            <a:ext cx="249623" cy="19470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47066"/>
                </a:lnTo>
                <a:lnTo>
                  <a:pt x="249623" y="1947066"/>
                </a:lnTo>
              </a:path>
            </a:pathLst>
          </a:custGeom>
          <a:noFill/>
          <a:ln>
            <a:solidFill>
              <a:srgbClr val="13294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899520" y="3667570"/>
            <a:ext cx="249623" cy="7655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65513"/>
                </a:lnTo>
                <a:lnTo>
                  <a:pt x="249623" y="765513"/>
                </a:lnTo>
              </a:path>
            </a:pathLst>
          </a:custGeom>
          <a:noFill/>
          <a:ln>
            <a:solidFill>
              <a:srgbClr val="25293A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565184" y="2486017"/>
            <a:ext cx="1006816" cy="349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06816" y="0"/>
                </a:moveTo>
                <a:lnTo>
                  <a:pt x="1006816" y="174736"/>
                </a:lnTo>
                <a:lnTo>
                  <a:pt x="0" y="174736"/>
                </a:lnTo>
                <a:lnTo>
                  <a:pt x="0" y="349473"/>
                </a:lnTo>
              </a:path>
            </a:pathLst>
          </a:custGeom>
          <a:noFill/>
          <a:ln>
            <a:solidFill>
              <a:srgbClr val="13294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885887" y="3667570"/>
            <a:ext cx="249623" cy="7655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65513"/>
                </a:lnTo>
                <a:lnTo>
                  <a:pt x="249623" y="765513"/>
                </a:lnTo>
              </a:path>
            </a:pathLst>
          </a:custGeom>
          <a:noFill/>
          <a:ln>
            <a:solidFill>
              <a:srgbClr val="25293A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551551" y="2486017"/>
            <a:ext cx="3020449" cy="349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20449" y="0"/>
                </a:moveTo>
                <a:lnTo>
                  <a:pt x="3020449" y="174736"/>
                </a:lnTo>
                <a:lnTo>
                  <a:pt x="0" y="174736"/>
                </a:lnTo>
                <a:lnTo>
                  <a:pt x="0" y="349473"/>
                </a:lnTo>
              </a:path>
            </a:pathLst>
          </a:custGeom>
          <a:noFill/>
          <a:ln>
            <a:solidFill>
              <a:srgbClr val="25293A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3739920" y="1653937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0E16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Chancellor</a:t>
            </a:r>
            <a:endParaRPr lang="en-US" sz="19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19471" y="2835490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0E16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Provost</a:t>
            </a:r>
            <a:endParaRPr lang="en-US" sz="19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1135511" y="4017043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0E16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College Deans</a:t>
            </a:r>
            <a:endParaRPr lang="en-US" sz="19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2733104" y="2835490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0E16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Vice Chancellor for Research</a:t>
            </a:r>
            <a:endParaRPr lang="en-US" sz="19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149144" y="4017043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0E16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Research Institutes</a:t>
            </a:r>
            <a:endParaRPr lang="en-US" sz="19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149144" y="5198596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0E16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Compliance and Support Units</a:t>
            </a:r>
            <a:endParaRPr lang="en-US" sz="19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4746737" y="2835490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6E6E7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Vice Chancellor for Student Affairs</a:t>
            </a:r>
            <a:endParaRPr lang="en-US" sz="19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6760370" y="2835490"/>
            <a:ext cx="1664159" cy="832079"/>
          </a:xfrm>
          <a:custGeom>
            <a:avLst/>
            <a:gdLst>
              <a:gd name="connsiteX0" fmla="*/ 0 w 1664159"/>
              <a:gd name="connsiteY0" fmla="*/ 0 h 832079"/>
              <a:gd name="connsiteX1" fmla="*/ 1664159 w 1664159"/>
              <a:gd name="connsiteY1" fmla="*/ 0 h 832079"/>
              <a:gd name="connsiteX2" fmla="*/ 1664159 w 1664159"/>
              <a:gd name="connsiteY2" fmla="*/ 832079 h 832079"/>
              <a:gd name="connsiteX3" fmla="*/ 0 w 1664159"/>
              <a:gd name="connsiteY3" fmla="*/ 832079 h 832079"/>
              <a:gd name="connsiteX4" fmla="*/ 0 w 1664159"/>
              <a:gd name="connsiteY4" fmla="*/ 0 h 8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159" h="832079">
                <a:moveTo>
                  <a:pt x="0" y="0"/>
                </a:moveTo>
                <a:lnTo>
                  <a:pt x="1664159" y="0"/>
                </a:lnTo>
                <a:lnTo>
                  <a:pt x="1664159" y="832079"/>
                </a:lnTo>
                <a:lnTo>
                  <a:pt x="0" y="832079"/>
                </a:lnTo>
                <a:lnTo>
                  <a:pt x="0" y="0"/>
                </a:lnTo>
                <a:close/>
              </a:path>
            </a:pathLst>
          </a:custGeom>
          <a:solidFill>
            <a:srgbClr val="6E6E7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Vice Chancellor for Institutional Advancement</a:t>
            </a:r>
            <a:endParaRPr lang="en-US" sz="1900" kern="1200" dirty="0"/>
          </a:p>
        </p:txBody>
      </p:sp>
    </p:spTree>
    <p:extLst>
      <p:ext uri="{BB962C8B-B14F-4D97-AF65-F5344CB8AC3E}">
        <p14:creationId xmlns:p14="http://schemas.microsoft.com/office/powerpoint/2010/main" val="3464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2002937"/>
              </p:ext>
            </p:extLst>
          </p:nvPr>
        </p:nvGraphicFramePr>
        <p:xfrm>
          <a:off x="507999" y="1322980"/>
          <a:ext cx="8414327" cy="466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24" y="573095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Office of Vice Chancellor for Research Structure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69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62967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Research Compliance Functions: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Helvetica Light"/>
                <a:cs typeface="Helvetica Light"/>
              </a:rPr>
              <a:t>K</a:t>
            </a: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eeping </a:t>
            </a:r>
            <a:r>
              <a:rPr lang="en-US" sz="2400" dirty="0">
                <a:solidFill>
                  <a:srgbClr val="FFFFFF"/>
                </a:solidFill>
                <a:latin typeface="Helvetica Light"/>
                <a:cs typeface="Helvetica Light"/>
              </a:rPr>
              <a:t>R</a:t>
            </a: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esearch </a:t>
            </a:r>
            <a:r>
              <a:rPr lang="en-US" sz="2400" dirty="0">
                <a:solidFill>
                  <a:srgbClr val="FFFFFF"/>
                </a:solidFill>
                <a:latin typeface="Helvetica Light"/>
                <a:cs typeface="Helvetica Light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afe, Ethical, and Legal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525" y="1612406"/>
            <a:ext cx="8474149" cy="47422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Agricultural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Animal Care and Use Program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(AACUP)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Division of Research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Safety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Institutional Animal Care &amp; Use Committee Office (IACUC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Research Integrity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Conflict of Interest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Office for the Protection of Research Subjects </a:t>
            </a:r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Office of Sponsored Programs (OSP)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78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32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Research Institutes and Centers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525" y="1612407"/>
            <a:ext cx="8474149" cy="4363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Beckman Institute for Advanced Science and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Technology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Carl R. </a:t>
            </a:r>
            <a:r>
              <a:rPr lang="en-US" sz="2400" dirty="0" err="1" smtClean="0">
                <a:solidFill>
                  <a:srgbClr val="13294B"/>
                </a:solidFill>
                <a:latin typeface="Helvetica"/>
                <a:cs typeface="Helvetica"/>
              </a:rPr>
              <a:t>Woese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 Institute for Genomic Biology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Institute for Sustainability, Energy, and Environment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Interdisciplinary Health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S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ciences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I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nitiative</a:t>
            </a:r>
          </a:p>
          <a:p>
            <a:pPr fontAlgn="base">
              <a:lnSpc>
                <a:spcPct val="150000"/>
              </a:lnSpc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National Center for Supercomputing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pplications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Prairie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Research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1912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I-03-140221-0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30557"/>
            <a:ext cx="9144000" cy="6071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0557"/>
            <a:ext cx="8475915" cy="6071836"/>
          </a:xfrm>
          <a:prstGeom prst="rect">
            <a:avLst/>
          </a:prstGeom>
          <a:solidFill>
            <a:srgbClr val="25293A">
              <a:alpha val="7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6B2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1277" y="330556"/>
            <a:ext cx="3502722" cy="607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6B2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1277" y="5543281"/>
            <a:ext cx="3502722" cy="859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908731" y="3034106"/>
            <a:ext cx="2791167" cy="2509175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Helvetica"/>
                <a:cs typeface="Helvetica"/>
              </a:rPr>
              <a:t>Program Areas: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Systems Biology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Cellular and Metabolic Engineering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Genome Technology 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919537" y="760356"/>
            <a:ext cx="3070459" cy="16739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13294B"/>
                </a:solidFill>
                <a:latin typeface="Helvetica"/>
                <a:cs typeface="Helvetica"/>
              </a:rPr>
              <a:t>Integrated genomics-based research in energy use and production, the environment, human health, and agriculture </a:t>
            </a:r>
            <a:endParaRPr lang="en-US" sz="1800" dirty="0">
              <a:solidFill>
                <a:srgbClr val="13294B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383" y="4694142"/>
            <a:ext cx="5051389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Helvetica Light"/>
                <a:cs typeface="Helvetica Neue"/>
              </a:rPr>
              <a:t>Founded</a:t>
            </a:r>
            <a:r>
              <a:rPr lang="en-US" dirty="0">
                <a:solidFill>
                  <a:srgbClr val="FFFFFF"/>
                </a:solidFill>
                <a:latin typeface="Helvetica Light"/>
                <a:cs typeface="Helvetica Neue"/>
              </a:rPr>
              <a:t>: </a:t>
            </a:r>
            <a:r>
              <a:rPr lang="en-US" dirty="0" smtClean="0">
                <a:solidFill>
                  <a:srgbClr val="FFFFFF"/>
                </a:solidFill>
                <a:latin typeface="Helvetica Light"/>
                <a:cs typeface="Helvetica Neue"/>
              </a:rPr>
              <a:t>2003</a:t>
            </a:r>
            <a:r>
              <a:rPr lang="en-US" dirty="0">
                <a:solidFill>
                  <a:srgbClr val="FFFFFF"/>
                </a:solidFill>
                <a:latin typeface="Helvetica Light"/>
                <a:cs typeface="Helvetica Neue"/>
              </a:rPr>
              <a:t/>
            </a:r>
            <a:br>
              <a:rPr lang="en-US" dirty="0">
                <a:solidFill>
                  <a:srgbClr val="FFFFFF"/>
                </a:solidFill>
                <a:latin typeface="Helvetica Light"/>
                <a:cs typeface="Helvetica Neue"/>
              </a:rPr>
            </a:br>
            <a:r>
              <a:rPr lang="en-US" dirty="0" smtClean="0">
                <a:solidFill>
                  <a:srgbClr val="FFFFFF"/>
                </a:solidFill>
                <a:latin typeface="Helvetica Light"/>
                <a:cs typeface="Helvetica Neue"/>
              </a:rPr>
              <a:t>Funded by a $75 M investment from state of Illinois. Sustained by $217 M in external funding since inception.</a:t>
            </a:r>
            <a:endParaRPr lang="en-US" dirty="0">
              <a:solidFill>
                <a:srgbClr val="FFFFFF"/>
              </a:solidFill>
              <a:latin typeface="Helvetica Light"/>
              <a:cs typeface="Helvetica Neue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0805" y="1513108"/>
            <a:ext cx="3746545" cy="2118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Carl R. </a:t>
            </a:r>
            <a:r>
              <a:rPr lang="en-US" dirty="0" err="1" smtClean="0">
                <a:solidFill>
                  <a:schemeClr val="bg1"/>
                </a:solidFill>
                <a:latin typeface="Georgia"/>
                <a:cs typeface="Georgia"/>
              </a:rPr>
              <a:t>Woese</a:t>
            </a: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 Institute for Genomic Biology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17856" y="5715010"/>
            <a:ext cx="2677806" cy="3261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26322"/>
                </a:solidFill>
                <a:latin typeface="Helvetica"/>
                <a:cs typeface="Helvetica"/>
              </a:rPr>
              <a:t>igb.illinois.edu</a:t>
            </a:r>
            <a:endParaRPr lang="en-US" sz="2000" dirty="0">
              <a:solidFill>
                <a:srgbClr val="F26322"/>
              </a:solidFill>
              <a:latin typeface="Helvetica"/>
              <a:cs typeface="Helvetic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71901" y="4589535"/>
            <a:ext cx="2704353" cy="0"/>
          </a:xfrm>
          <a:prstGeom prst="line">
            <a:avLst/>
          </a:prstGeom>
          <a:ln w="222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8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6797"/>
            <a:ext cx="9157955" cy="6075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09" y="773964"/>
            <a:ext cx="281816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Center for Nutrition, Learning and Memory</a:t>
            </a:r>
            <a:endParaRPr lang="en-US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2054" y="773964"/>
            <a:ext cx="281816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Institute for </a:t>
            </a:r>
            <a:b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</a:br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Universal Biology</a:t>
            </a:r>
            <a:endParaRPr lang="en-US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4017" y="4697297"/>
            <a:ext cx="5893938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Carl R. </a:t>
            </a:r>
            <a:r>
              <a:rPr lang="en-US" i="1" dirty="0" err="1" smtClean="0">
                <a:solidFill>
                  <a:srgbClr val="F26322"/>
                </a:solidFill>
                <a:latin typeface="Georgia"/>
                <a:cs typeface="Georgia"/>
              </a:rPr>
              <a:t>Woese</a:t>
            </a:r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 Institute for Genomic Biology</a:t>
            </a:r>
            <a:endParaRPr lang="en-US" sz="1200" dirty="0">
              <a:solidFill>
                <a:srgbClr val="F26322"/>
              </a:solidFill>
              <a:latin typeface="Helvetica"/>
              <a:cs typeface="Helvetica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264017" y="5140416"/>
            <a:ext cx="5893938" cy="1262013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txBody>
          <a:bodyPr numCol="2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Georgia"/>
                <a:cs typeface="Georgia"/>
              </a:rPr>
              <a:t>Faculty: 57</a:t>
            </a:r>
          </a:p>
          <a:p>
            <a:pPr marL="0" indent="0">
              <a:buNone/>
            </a:pPr>
            <a:r>
              <a:rPr lang="en-US" sz="1600" dirty="0" smtClean="0">
                <a:latin typeface="Georgia"/>
                <a:cs typeface="Georgia"/>
              </a:rPr>
              <a:t>Affiliates: 67</a:t>
            </a:r>
          </a:p>
          <a:p>
            <a:pPr marL="0" indent="0">
              <a:buNone/>
            </a:pPr>
            <a:r>
              <a:rPr lang="en-US" sz="1600" dirty="0" smtClean="0">
                <a:latin typeface="Georgia"/>
                <a:cs typeface="Georgia"/>
              </a:rPr>
              <a:t>Graduate Students: 283</a:t>
            </a:r>
          </a:p>
          <a:p>
            <a:pPr marL="0" indent="0">
              <a:buNone/>
            </a:pPr>
            <a:r>
              <a:rPr lang="en-US" sz="1600" dirty="0" smtClean="0">
                <a:latin typeface="Georgia"/>
                <a:cs typeface="Georgia"/>
              </a:rPr>
              <a:t>Undergraduate Students: 286</a:t>
            </a:r>
          </a:p>
          <a:p>
            <a:pPr marL="57150" indent="0">
              <a:buNone/>
            </a:pPr>
            <a:r>
              <a:rPr lang="en-US" sz="1600" dirty="0" smtClean="0">
                <a:latin typeface="Georgia"/>
                <a:cs typeface="Georgia"/>
              </a:rPr>
              <a:t/>
            </a:r>
            <a:br>
              <a:rPr lang="en-US" sz="1600" dirty="0" smtClean="0">
                <a:latin typeface="Georgia"/>
                <a:cs typeface="Georgia"/>
              </a:rPr>
            </a:br>
            <a:r>
              <a:rPr lang="en-US" sz="1600" dirty="0" smtClean="0">
                <a:latin typeface="Georgia"/>
                <a:cs typeface="Georgia"/>
              </a:rPr>
              <a:t>Postdocs: 126</a:t>
            </a:r>
          </a:p>
          <a:p>
            <a:pPr marL="57150" indent="0">
              <a:buNone/>
            </a:pPr>
            <a:r>
              <a:rPr lang="en-US" sz="1600" dirty="0" smtClean="0">
                <a:latin typeface="Georgia"/>
                <a:cs typeface="Georgia"/>
              </a:rPr>
              <a:t>Research Staff: 80</a:t>
            </a:r>
          </a:p>
          <a:p>
            <a:pPr marL="57150" indent="0">
              <a:buNone/>
            </a:pPr>
            <a:r>
              <a:rPr lang="en-US" sz="1600" dirty="0" smtClean="0">
                <a:latin typeface="Georgia"/>
                <a:cs typeface="Georgia"/>
              </a:rPr>
              <a:t>Administrative Staff: </a:t>
            </a:r>
            <a:r>
              <a:rPr lang="en-US" sz="1600" dirty="0">
                <a:latin typeface="Georgia"/>
                <a:cs typeface="Georgia"/>
              </a:rPr>
              <a:t>46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6280" y="773964"/>
            <a:ext cx="281816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26322"/>
                </a:solidFill>
                <a:latin typeface="Georgia"/>
                <a:cs typeface="Georgia"/>
              </a:rPr>
              <a:t>KnowEnG</a:t>
            </a:r>
            <a:endParaRPr lang="en-US" i="1" dirty="0" smtClean="0">
              <a:solidFill>
                <a:srgbClr val="F26322"/>
              </a:solidFill>
              <a:latin typeface="Georgia"/>
              <a:cs typeface="Georgia"/>
            </a:endParaRPr>
          </a:p>
          <a:p>
            <a:pPr algn="ctr"/>
            <a:endParaRPr lang="en-US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855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556"/>
            <a:ext cx="9144000" cy="60718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0556"/>
            <a:ext cx="8475915" cy="6071838"/>
          </a:xfrm>
          <a:prstGeom prst="rect">
            <a:avLst/>
          </a:prstGeom>
          <a:solidFill>
            <a:srgbClr val="25293A">
              <a:alpha val="8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6B2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1277" y="330556"/>
            <a:ext cx="3502722" cy="607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6B2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1277" y="5688531"/>
            <a:ext cx="3502722" cy="713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915772" y="2428265"/>
            <a:ext cx="3045348" cy="2793615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Helvetica"/>
                <a:cs typeface="Helvetica"/>
              </a:rPr>
              <a:t>Research Themes: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Bioinformatics and Health Sciences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Computing and Data Sciences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Culture and Society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Earth and Environment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Materials and Manufacturing</a:t>
            </a:r>
          </a:p>
          <a:p>
            <a:pPr marL="285750" indent="-285750"/>
            <a:r>
              <a:rPr lang="en-US" sz="1800" dirty="0" smtClean="0">
                <a:latin typeface="Helvetica"/>
                <a:cs typeface="Helvetica"/>
              </a:rPr>
              <a:t>Physics and Astronomy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881036" y="474153"/>
            <a:ext cx="3080084" cy="18388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13294B"/>
                </a:solidFill>
                <a:latin typeface="Helvetica"/>
                <a:cs typeface="Helvetica"/>
              </a:rPr>
              <a:t>NCSA provides computational power and expertise to develop simulations and study models that cannot be physically created in labs</a:t>
            </a:r>
            <a:endParaRPr lang="en-US" sz="1800" dirty="0">
              <a:solidFill>
                <a:srgbClr val="13294B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381" y="4626764"/>
            <a:ext cx="5200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Helvetica Light"/>
                <a:cs typeface="Helvetica Neue"/>
              </a:rPr>
              <a:t>Founded</a:t>
            </a:r>
            <a:r>
              <a:rPr lang="en-US" dirty="0">
                <a:solidFill>
                  <a:srgbClr val="FFFFFF"/>
                </a:solidFill>
                <a:latin typeface="Helvetica Light"/>
                <a:cs typeface="Helvetica Neue"/>
              </a:rPr>
              <a:t>: </a:t>
            </a:r>
            <a:r>
              <a:rPr lang="en-US" dirty="0" smtClean="0">
                <a:solidFill>
                  <a:srgbClr val="FFFFFF"/>
                </a:solidFill>
                <a:latin typeface="Helvetica Light"/>
                <a:cs typeface="Helvetica Neue"/>
              </a:rPr>
              <a:t>1986</a:t>
            </a:r>
            <a:r>
              <a:rPr lang="en-US" dirty="0">
                <a:solidFill>
                  <a:srgbClr val="FFFFFF"/>
                </a:solidFill>
                <a:latin typeface="Helvetica Light"/>
                <a:cs typeface="Helvetica Neue"/>
              </a:rPr>
              <a:t/>
            </a:r>
            <a:br>
              <a:rPr lang="en-US" dirty="0">
                <a:solidFill>
                  <a:srgbClr val="FFFFFF"/>
                </a:solidFill>
                <a:latin typeface="Helvetica Light"/>
                <a:cs typeface="Helvetica Neue"/>
              </a:rPr>
            </a:br>
            <a:r>
              <a:rPr lang="en-US" b="1" dirty="0" smtClean="0">
                <a:solidFill>
                  <a:srgbClr val="FFFFFF"/>
                </a:solidFill>
                <a:latin typeface="Helvetica Light"/>
                <a:cs typeface="Helvetica Neue"/>
              </a:rPr>
              <a:t>Funded</a:t>
            </a:r>
            <a:r>
              <a:rPr lang="en-US" dirty="0">
                <a:solidFill>
                  <a:srgbClr val="FFFFFF"/>
                </a:solidFill>
                <a:latin typeface="Helvetica Light"/>
                <a:cs typeface="Helvetica Neue"/>
              </a:rPr>
              <a:t>: </a:t>
            </a:r>
            <a:r>
              <a:rPr lang="en-US" dirty="0" smtClean="0">
                <a:solidFill>
                  <a:srgbClr val="FFFFFF"/>
                </a:solidFill>
                <a:latin typeface="Helvetica Light"/>
                <a:cs typeface="Helvetica Neue"/>
              </a:rPr>
              <a:t>Originally by the National Science Foundation, the result of an unsolicited proposal sent by visionary faculty who needed more powerful computers to advance their research</a:t>
            </a:r>
            <a:endParaRPr lang="en-US" dirty="0">
              <a:solidFill>
                <a:srgbClr val="FFFFFF"/>
              </a:solidFill>
              <a:latin typeface="Helvetica Light"/>
              <a:cs typeface="Helvetica Neue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6138" y="1580489"/>
            <a:ext cx="4330635" cy="22896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National Center </a:t>
            </a:r>
            <a:b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for Supercomputing Applications (NCSA)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17855" y="5782385"/>
            <a:ext cx="2847011" cy="3261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F26322"/>
                </a:solidFill>
              </a:rPr>
              <a:t>ncsa.illinois.edu</a:t>
            </a:r>
            <a:endParaRPr lang="en-US" sz="1800" dirty="0">
              <a:solidFill>
                <a:srgbClr val="F2632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71901" y="4560660"/>
            <a:ext cx="2704353" cy="0"/>
          </a:xfrm>
          <a:prstGeom prst="line">
            <a:avLst/>
          </a:prstGeom>
          <a:ln w="222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Talk Outline</a:t>
            </a:r>
            <a:endParaRPr lang="en-US" sz="2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05837" y="1882370"/>
            <a:ext cx="8532325" cy="37349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  <a:buClr>
                <a:srgbClr val="13294B"/>
              </a:buClr>
            </a:pP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Brief overview of the </a:t>
            </a:r>
            <a:b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University of Illinois at Urbana-Champaign</a:t>
            </a:r>
          </a:p>
          <a:p>
            <a:pPr algn="ctr">
              <a:spcAft>
                <a:spcPts val="1800"/>
              </a:spcAft>
              <a:buClr>
                <a:srgbClr val="13294B"/>
              </a:buClr>
            </a:pP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A look at what a </a:t>
            </a:r>
            <a:b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senior research officer does (and why)</a:t>
            </a:r>
          </a:p>
          <a:p>
            <a:pPr algn="ctr">
              <a:spcAft>
                <a:spcPts val="1800"/>
              </a:spcAft>
              <a:buClr>
                <a:srgbClr val="13294B"/>
              </a:buClr>
            </a:pP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Reputation management </a:t>
            </a:r>
            <a:b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from the research perspective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203A4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67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6796"/>
            <a:ext cx="9157955" cy="6075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09" y="773964"/>
            <a:ext cx="28181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Blue Waters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2054" y="773964"/>
            <a:ext cx="28181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Private Sector 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-2" y="4487173"/>
            <a:ext cx="3126281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National Center for </a:t>
            </a:r>
            <a:b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</a:br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Supercomputing Applications</a:t>
            </a:r>
            <a:endParaRPr lang="en-US" sz="1200" dirty="0">
              <a:solidFill>
                <a:srgbClr val="F26322"/>
              </a:solidFill>
              <a:latin typeface="Helvetica"/>
              <a:cs typeface="Helvetica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-1" y="5410503"/>
            <a:ext cx="3126281" cy="99192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txBody>
          <a:bodyPr numCol="2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Georgia"/>
                <a:cs typeface="Georgia"/>
              </a:rPr>
              <a:t>Faculty: 25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Georgia"/>
                <a:cs typeface="Georgia"/>
              </a:rPr>
              <a:t>Staff: 192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Georgia"/>
                <a:cs typeface="Georgia"/>
              </a:rPr>
              <a:t>Students: 57</a:t>
            </a:r>
          </a:p>
          <a:p>
            <a:pPr marL="5715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Georgia"/>
                <a:cs typeface="Georgia"/>
              </a:rPr>
            </a:br>
            <a:endParaRPr lang="en-US" sz="1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6280" y="773964"/>
            <a:ext cx="28181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XSEDE</a:t>
            </a:r>
          </a:p>
        </p:txBody>
      </p:sp>
    </p:spTree>
    <p:extLst>
      <p:ext uri="{BB962C8B-B14F-4D97-AF65-F5344CB8AC3E}">
        <p14:creationId xmlns:p14="http://schemas.microsoft.com/office/powerpoint/2010/main" val="36591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Support Services for the Research Enterprise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183" y="1606910"/>
            <a:ext cx="841881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Office of Proposal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Support for interdisciplinary “mega-proposals”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Responsive to grant announcement of strategic importance to the campus</a:t>
            </a:r>
          </a:p>
          <a:p>
            <a:endParaRPr lang="en-US" sz="2400" b="1" dirty="0" smtClean="0">
              <a:solidFill>
                <a:srgbClr val="13294B"/>
              </a:solidFill>
              <a:latin typeface="Helvetica"/>
              <a:ea typeface="Calibri" panose="020F0502020204030204" pitchFamily="34" charset="0"/>
              <a:cs typeface="Helvetica"/>
            </a:endParaRPr>
          </a:p>
          <a:p>
            <a:r>
              <a:rPr lang="en-US" sz="2400" b="1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Roy </a:t>
            </a:r>
            <a:r>
              <a:rPr lang="en-US" sz="2400" b="1" dirty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J</a:t>
            </a:r>
            <a:r>
              <a:rPr lang="en-US" sz="2400" b="1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. Carver Biotechnology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State-of-the-art research infrastructure for investigators</a:t>
            </a:r>
          </a:p>
          <a:p>
            <a:endParaRPr lang="en-US" sz="2400" b="1" dirty="0" smtClean="0">
              <a:solidFill>
                <a:srgbClr val="13294B"/>
              </a:solidFill>
              <a:latin typeface="Helvetica"/>
              <a:ea typeface="Calibri" panose="020F0502020204030204" pitchFamily="34" charset="0"/>
              <a:cs typeface="Helvetica"/>
            </a:endParaRPr>
          </a:p>
          <a:p>
            <a:r>
              <a:rPr lang="en-US" sz="2400" b="1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Division of Animal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Responsible for the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safe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, humane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care of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laboratory animals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used in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research and education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8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Example of New </a:t>
            </a:r>
            <a:r>
              <a:rPr lang="en-US" sz="2400" dirty="0">
                <a:solidFill>
                  <a:schemeClr val="bg1"/>
                </a:solidFill>
                <a:latin typeface="Helvetica Light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upport:  Research </a:t>
            </a:r>
            <a:r>
              <a:rPr lang="en-US" sz="2400" dirty="0">
                <a:solidFill>
                  <a:schemeClr val="bg1"/>
                </a:solidFill>
                <a:latin typeface="Helvetica Light"/>
              </a:rPr>
              <a:t>Data Service</a:t>
            </a:r>
            <a:endParaRPr lang="en-US" sz="2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56229" y="2111587"/>
            <a:ext cx="5486025" cy="31383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The </a:t>
            </a: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Research Data Service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 (RDS) </a:t>
            </a:r>
            <a:b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provides the Illinois research community </a:t>
            </a:r>
            <a:b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with the </a:t>
            </a: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expertise, tools, and infrastructure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necessary to manage and steward research data.</a:t>
            </a: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136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172552" y="1228821"/>
            <a:ext cx="4636655" cy="1313124"/>
          </a:xfrm>
          <a:prstGeom prst="wedgeRoundRectCallout">
            <a:avLst>
              <a:gd name="adj1" fmla="val -26750"/>
              <a:gd name="adj2" fmla="val 68622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203A4E"/>
                </a:solidFill>
              </a:rPr>
              <a:t>I’ve lost two patent claims because we didn’t have </a:t>
            </a:r>
            <a:r>
              <a:rPr lang="en-US" sz="2400" b="1" dirty="0" smtClean="0">
                <a:solidFill>
                  <a:srgbClr val="203A4E"/>
                </a:solidFill>
              </a:rPr>
              <a:t>complete </a:t>
            </a:r>
            <a:r>
              <a:rPr lang="en-US" sz="2400" b="1" dirty="0">
                <a:solidFill>
                  <a:srgbClr val="203A4E"/>
                </a:solidFill>
              </a:rPr>
              <a:t>records </a:t>
            </a:r>
            <a:r>
              <a:rPr lang="en-US" sz="2400" dirty="0">
                <a:solidFill>
                  <a:srgbClr val="203A4E"/>
                </a:solidFill>
              </a:rPr>
              <a:t>in lab notebooks.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27218" y="1514764"/>
            <a:ext cx="3687399" cy="998015"/>
          </a:xfrm>
          <a:prstGeom prst="wedgeRoundRectCallout">
            <a:avLst>
              <a:gd name="adj1" fmla="val -46112"/>
              <a:gd name="adj2" fmla="val 7078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203A4E"/>
                </a:solidFill>
              </a:rPr>
              <a:t> I panic every time I try to </a:t>
            </a:r>
            <a:r>
              <a:rPr lang="en-US" sz="2400" b="1" dirty="0">
                <a:solidFill>
                  <a:srgbClr val="203A4E"/>
                </a:solidFill>
              </a:rPr>
              <a:t>find</a:t>
            </a:r>
            <a:r>
              <a:rPr lang="en-US" sz="2400" dirty="0">
                <a:solidFill>
                  <a:srgbClr val="203A4E"/>
                </a:solidFill>
              </a:rPr>
              <a:t> my students’ data.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76341" y="2796134"/>
            <a:ext cx="4408371" cy="1626670"/>
          </a:xfrm>
          <a:prstGeom prst="wedgeRoundRectCallout">
            <a:avLst>
              <a:gd name="adj1" fmla="val 17390"/>
              <a:gd name="adj2" fmla="val 67825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203A4E"/>
                </a:solidFill>
              </a:rPr>
              <a:t>I know I won’t be able to publish anything after my grad student leave because it’s too</a:t>
            </a:r>
            <a:r>
              <a:rPr lang="en-US" sz="2400" b="1" dirty="0">
                <a:solidFill>
                  <a:srgbClr val="203A4E"/>
                </a:solidFill>
              </a:rPr>
              <a:t> </a:t>
            </a:r>
            <a:r>
              <a:rPr lang="en-US" sz="2400" dirty="0">
                <a:solidFill>
                  <a:srgbClr val="203A4E"/>
                </a:solidFill>
              </a:rPr>
              <a:t>hard to </a:t>
            </a:r>
            <a:r>
              <a:rPr lang="en-US" sz="2800" b="1" dirty="0">
                <a:solidFill>
                  <a:srgbClr val="203A4E"/>
                </a:solidFill>
              </a:rPr>
              <a:t>understand</a:t>
            </a:r>
            <a:r>
              <a:rPr lang="en-US" sz="2400" b="1" dirty="0">
                <a:solidFill>
                  <a:srgbClr val="203A4E"/>
                </a:solidFill>
              </a:rPr>
              <a:t> </a:t>
            </a:r>
            <a:r>
              <a:rPr lang="en-US" sz="2400" dirty="0">
                <a:solidFill>
                  <a:srgbClr val="203A4E"/>
                </a:solidFill>
              </a:rPr>
              <a:t>what he/she did.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515276" y="2868917"/>
            <a:ext cx="3561349" cy="1966760"/>
          </a:xfrm>
          <a:prstGeom prst="wedgeRoundRectCallout">
            <a:avLst>
              <a:gd name="adj1" fmla="val 45338"/>
              <a:gd name="adj2" fmla="val 70192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203A4E"/>
                </a:solidFill>
              </a:rPr>
              <a:t>We don’t have the assay results with substrate X, because I didn’t </a:t>
            </a:r>
            <a:r>
              <a:rPr lang="en-US" sz="2400" b="1" dirty="0">
                <a:solidFill>
                  <a:srgbClr val="203A4E"/>
                </a:solidFill>
              </a:rPr>
              <a:t>back-up </a:t>
            </a:r>
            <a:r>
              <a:rPr lang="en-US" sz="2400" dirty="0">
                <a:solidFill>
                  <a:srgbClr val="203A4E"/>
                </a:solidFill>
              </a:rPr>
              <a:t>my computer.  And we’re out of substrate X.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40632" y="5062888"/>
            <a:ext cx="7863840" cy="1193533"/>
          </a:xfrm>
          <a:prstGeom prst="wedgeRoundRectCallout">
            <a:avLst>
              <a:gd name="adj1" fmla="val -40342"/>
              <a:gd name="adj2" fmla="val -93518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203A4E"/>
                </a:solidFill>
              </a:rPr>
              <a:t>The only reason I was able to do the analysis was because on a whim I decided to </a:t>
            </a:r>
            <a:r>
              <a:rPr lang="en-US" sz="2400" b="1" dirty="0">
                <a:solidFill>
                  <a:srgbClr val="203A4E"/>
                </a:solidFill>
              </a:rPr>
              <a:t>migrate</a:t>
            </a:r>
            <a:r>
              <a:rPr lang="en-US" sz="2400" dirty="0">
                <a:solidFill>
                  <a:srgbClr val="203A4E"/>
                </a:solidFill>
              </a:rPr>
              <a:t> some of my data off of floppy disks to CDs back in the 90s.  I wish I had done all of it.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30559"/>
            <a:ext cx="9144000" cy="72880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Helvetica Light"/>
              </a:rPr>
              <a:t>The Problems with Data</a:t>
            </a:r>
            <a:endParaRPr lang="en-US" sz="26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92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1795" y="2692766"/>
            <a:ext cx="8138657" cy="1000435"/>
          </a:xfrm>
          <a:prstGeom prst="roundRect">
            <a:avLst>
              <a:gd name="adj" fmla="val 4541"/>
            </a:avLst>
          </a:prstGeom>
          <a:solidFill>
            <a:srgbClr val="FFFFFF">
              <a:alpha val="25000"/>
            </a:srgbClr>
          </a:solidFill>
          <a:ln w="444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9223" y="392387"/>
            <a:ext cx="7543800" cy="48043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The Feds Are </a:t>
            </a:r>
            <a:r>
              <a:rPr lang="en-US" sz="2400" dirty="0">
                <a:solidFill>
                  <a:schemeClr val="bg1"/>
                </a:solidFill>
                <a:latin typeface="Helvetica Light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aking </a:t>
            </a:r>
            <a:r>
              <a:rPr lang="en-US" sz="2400" dirty="0">
                <a:solidFill>
                  <a:schemeClr val="bg1"/>
                </a:solidFill>
                <a:latin typeface="Helvetica Light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otice: </a:t>
            </a:r>
            <a:br>
              <a:rPr lang="en-US" sz="2400" dirty="0" smtClean="0">
                <a:solidFill>
                  <a:schemeClr val="bg1"/>
                </a:solidFill>
                <a:latin typeface="Helvetica Light"/>
              </a:rPr>
            </a:b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Data </a:t>
            </a:r>
            <a:r>
              <a:rPr lang="en-US" sz="2400" dirty="0">
                <a:solidFill>
                  <a:schemeClr val="bg1"/>
                </a:solidFill>
                <a:latin typeface="Helvetica Light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ere </a:t>
            </a:r>
            <a:r>
              <a:rPr lang="en-US" sz="2400" dirty="0">
                <a:solidFill>
                  <a:schemeClr val="bg1"/>
                </a:solidFill>
                <a:latin typeface="Helvetica Light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ollected with Public Money</a:t>
            </a:r>
            <a:endParaRPr lang="en-US" sz="2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9475" y="1541885"/>
            <a:ext cx="8119743" cy="4853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13294B"/>
                </a:solidFill>
              </a:rPr>
              <a:t>OSTP </a:t>
            </a:r>
            <a:r>
              <a:rPr lang="en-US" sz="2800" dirty="0" smtClean="0">
                <a:solidFill>
                  <a:srgbClr val="13294B"/>
                </a:solidFill>
              </a:rPr>
              <a:t>MEMO: Increasing </a:t>
            </a:r>
            <a:r>
              <a:rPr lang="en-US" sz="2800" dirty="0">
                <a:solidFill>
                  <a:srgbClr val="13294B"/>
                </a:solidFill>
              </a:rPr>
              <a:t>Access to the Results of Federally Funded Scientific Research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503" y="2792019"/>
            <a:ext cx="8055856" cy="800219"/>
          </a:xfrm>
          <a:prstGeom prst="rect">
            <a:avLst/>
          </a:prstGeom>
          <a:noFill/>
          <a:ln w="38100" cap="rnd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“requiring researchers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to better account for and manage the digital data resulting from federally funded scientific research”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2719" y="4070052"/>
            <a:ext cx="7934179" cy="13919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3294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3294B"/>
                </a:solidFill>
                <a:latin typeface="Helvetica"/>
                <a:cs typeface="Helvetica"/>
              </a:rPr>
              <a:t>  Data management plans will become compulsory </a:t>
            </a:r>
          </a:p>
          <a:p>
            <a:pPr>
              <a:buClr>
                <a:srgbClr val="13294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3294B"/>
                </a:solidFill>
                <a:latin typeface="Helvetica"/>
                <a:cs typeface="Helvetica"/>
              </a:rPr>
              <a:t>  Providing public access to data will become more routine</a:t>
            </a:r>
          </a:p>
          <a:p>
            <a:pPr>
              <a:buClr>
                <a:srgbClr val="13294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3294B"/>
                </a:solidFill>
                <a:latin typeface="Helvetica"/>
                <a:cs typeface="Helvetica"/>
              </a:rPr>
              <a:t>  Publisher expectations get higher as storage gets cheaper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17175" y="5641806"/>
            <a:ext cx="8232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http://www.whitehouse.gov/blog/2013/02/22/expanding-public-access-results-federally-funded-</a:t>
            </a:r>
            <a:r>
              <a:rPr lang="en-US" dirty="0" smtClean="0">
                <a:hlinkClick r:id="rId3"/>
              </a:rPr>
              <a:t>research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16" y="539015"/>
            <a:ext cx="8208024" cy="803216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Light"/>
              </a:rPr>
              <a:t>Data Management Plans (DMPs)</a:t>
            </a:r>
            <a:endParaRPr lang="en-US" sz="28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4945" y="1550687"/>
            <a:ext cx="7664521" cy="4701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203A4E"/>
                </a:solidFill>
              </a:rPr>
              <a:t>Plan for:  </a:t>
            </a:r>
            <a:r>
              <a:rPr lang="en-US" sz="2400" dirty="0" smtClean="0">
                <a:solidFill>
                  <a:srgbClr val="203A4E"/>
                </a:solidFill>
              </a:rPr>
              <a:t>What data are produced, how will the data will be accessible, how will </a:t>
            </a:r>
            <a:r>
              <a:rPr lang="en-US" sz="2400" dirty="0">
                <a:solidFill>
                  <a:srgbClr val="203A4E"/>
                </a:solidFill>
              </a:rPr>
              <a:t>the data be </a:t>
            </a:r>
            <a:r>
              <a:rPr lang="en-US" sz="2400" dirty="0" smtClean="0">
                <a:solidFill>
                  <a:srgbClr val="203A4E"/>
                </a:solidFill>
              </a:rPr>
              <a:t>preserved, what access restrictions are expected</a:t>
            </a:r>
            <a:endParaRPr lang="en-US" sz="2400" dirty="0">
              <a:solidFill>
                <a:srgbClr val="203A4E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2400" b="1" dirty="0" smtClean="0">
              <a:solidFill>
                <a:srgbClr val="203A4E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203A4E"/>
                </a:solidFill>
              </a:rPr>
              <a:t>Currently required by NSF, DOE, and USGS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b="1" dirty="0" smtClean="0">
              <a:solidFill>
                <a:srgbClr val="203A4E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203A4E"/>
                </a:solidFill>
              </a:rPr>
              <a:t>Pending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03A4E"/>
                </a:solidFill>
              </a:rPr>
              <a:t>8 in Oct 2015 </a:t>
            </a:r>
            <a:r>
              <a:rPr lang="en-US" sz="2400" dirty="0">
                <a:solidFill>
                  <a:srgbClr val="203A4E"/>
                </a:solidFill>
              </a:rPr>
              <a:t>(AHRQ, ASPR, CDC, DOD, DOT, FDA, NASA, </a:t>
            </a:r>
            <a:r>
              <a:rPr lang="en-US" sz="2400" dirty="0" smtClean="0">
                <a:solidFill>
                  <a:srgbClr val="203A4E"/>
                </a:solidFill>
              </a:rPr>
              <a:t>NIH,* NIST</a:t>
            </a:r>
            <a:r>
              <a:rPr lang="en-US" sz="2400" dirty="0">
                <a:solidFill>
                  <a:srgbClr val="203A4E"/>
                </a:solidFill>
              </a:rPr>
              <a:t>) </a:t>
            </a:r>
            <a:endParaRPr lang="en-US" sz="2400" dirty="0" smtClean="0">
              <a:solidFill>
                <a:srgbClr val="203A4E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03A4E"/>
                </a:solidFill>
              </a:rPr>
              <a:t>2 </a:t>
            </a:r>
            <a:r>
              <a:rPr lang="en-US" sz="2400" dirty="0">
                <a:solidFill>
                  <a:srgbClr val="203A4E"/>
                </a:solidFill>
              </a:rPr>
              <a:t>in Jan 2016 (USDA, NOAA) </a:t>
            </a:r>
            <a:endParaRPr lang="en-US" sz="2400" dirty="0" smtClean="0">
              <a:solidFill>
                <a:srgbClr val="203A4E"/>
              </a:solidFill>
            </a:endParaRPr>
          </a:p>
          <a:p>
            <a:pPr marL="457200" lvl="1" indent="0">
              <a:lnSpc>
                <a:spcPct val="50000"/>
              </a:lnSpc>
              <a:buNone/>
            </a:pPr>
            <a:endParaRPr lang="en-US" sz="2400" dirty="0" smtClean="0">
              <a:solidFill>
                <a:srgbClr val="203A4E"/>
              </a:solidFill>
            </a:endParaRPr>
          </a:p>
          <a:p>
            <a:pPr marL="0" indent="-198882">
              <a:buNone/>
            </a:pPr>
            <a:r>
              <a:rPr lang="en-US" sz="1600" dirty="0" smtClean="0">
                <a:solidFill>
                  <a:srgbClr val="203A4E"/>
                </a:solidFill>
              </a:rPr>
              <a:t>* NIH </a:t>
            </a:r>
            <a:r>
              <a:rPr lang="en-US" sz="1600" dirty="0">
                <a:solidFill>
                  <a:srgbClr val="203A4E"/>
                </a:solidFill>
              </a:rPr>
              <a:t>moving from a </a:t>
            </a:r>
            <a:r>
              <a:rPr lang="en-US" sz="1600" dirty="0" smtClean="0">
                <a:solidFill>
                  <a:srgbClr val="203A4E"/>
                </a:solidFill>
              </a:rPr>
              <a:t>single </a:t>
            </a:r>
            <a:r>
              <a:rPr lang="en-US" sz="1600" dirty="0">
                <a:solidFill>
                  <a:srgbClr val="203A4E"/>
                </a:solidFill>
              </a:rPr>
              <a:t>paragraph </a:t>
            </a:r>
            <a:r>
              <a:rPr lang="en-US" sz="1600" dirty="0" smtClean="0">
                <a:solidFill>
                  <a:srgbClr val="203A4E"/>
                </a:solidFill>
              </a:rPr>
              <a:t>“Data </a:t>
            </a:r>
            <a:r>
              <a:rPr lang="en-US" sz="1600" dirty="0">
                <a:solidFill>
                  <a:srgbClr val="203A4E"/>
                </a:solidFill>
              </a:rPr>
              <a:t>Sharing </a:t>
            </a:r>
            <a:r>
              <a:rPr lang="en-US" sz="1600" dirty="0" smtClean="0">
                <a:solidFill>
                  <a:srgbClr val="203A4E"/>
                </a:solidFill>
              </a:rPr>
              <a:t>Plan” required only from </a:t>
            </a:r>
          </a:p>
          <a:p>
            <a:pPr marL="0" indent="-198882">
              <a:buNone/>
            </a:pPr>
            <a:r>
              <a:rPr lang="en-US" sz="1600" dirty="0" smtClean="0">
                <a:solidFill>
                  <a:srgbClr val="203A4E"/>
                </a:solidFill>
              </a:rPr>
              <a:t>grants with &gt;$500K direct costs per year </a:t>
            </a:r>
            <a:r>
              <a:rPr lang="en-US" sz="1600" dirty="0">
                <a:solidFill>
                  <a:srgbClr val="203A4E"/>
                </a:solidFill>
              </a:rPr>
              <a:t>to </a:t>
            </a:r>
            <a:r>
              <a:rPr lang="en-US" sz="1600" dirty="0" smtClean="0">
                <a:solidFill>
                  <a:srgbClr val="203A4E"/>
                </a:solidFill>
              </a:rPr>
              <a:t>DMP for all research applications</a:t>
            </a:r>
            <a:endParaRPr lang="en-US" sz="1600" dirty="0">
              <a:solidFill>
                <a:srgbClr val="203A4E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03A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406142"/>
            <a:ext cx="7543800" cy="4804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Light"/>
              </a:rPr>
              <a:t>Who on Campus </a:t>
            </a:r>
            <a:r>
              <a:rPr lang="en-US" sz="2800" dirty="0">
                <a:solidFill>
                  <a:schemeClr val="bg1"/>
                </a:solidFill>
                <a:latin typeface="Helvetica Light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Helvetica Light"/>
              </a:rPr>
              <a:t>nows </a:t>
            </a:r>
            <a:r>
              <a:rPr lang="en-US" sz="2800" dirty="0">
                <a:solidFill>
                  <a:schemeClr val="bg1"/>
                </a:solidFill>
                <a:latin typeface="Helvetica Light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Helvetica Light"/>
              </a:rPr>
              <a:t>bout </a:t>
            </a:r>
            <a:r>
              <a:rPr lang="en-US" sz="2800" dirty="0">
                <a:solidFill>
                  <a:schemeClr val="bg1"/>
                </a:solidFill>
                <a:latin typeface="Helvetica Light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Helvetica Light"/>
              </a:rPr>
              <a:t>toring and Curating </a:t>
            </a:r>
            <a:r>
              <a:rPr lang="en-US" sz="2800" dirty="0">
                <a:solidFill>
                  <a:schemeClr val="bg1"/>
                </a:solidFill>
                <a:latin typeface="Helvetica Light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Helvetica Light"/>
              </a:rPr>
              <a:t>nformation?</a:t>
            </a:r>
            <a:endParaRPr lang="en-US" sz="28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9475" y="1398563"/>
            <a:ext cx="8119743" cy="8836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cap="all" dirty="0" smtClean="0">
                <a:solidFill>
                  <a:srgbClr val="13294B"/>
                </a:solidFill>
              </a:rPr>
              <a:t>The LIBRARY!</a:t>
            </a:r>
            <a:endParaRPr lang="en-US" sz="4000" cap="all" dirty="0">
              <a:solidFill>
                <a:srgbClr val="13294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42" y="2102294"/>
            <a:ext cx="3983978" cy="4014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02546" y="2012118"/>
            <a:ext cx="4868182" cy="463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Illinois Library (John Wilkin, Librarian)</a:t>
            </a:r>
          </a:p>
          <a:p>
            <a:r>
              <a:rPr lang="en-US" dirty="0" smtClean="0">
                <a:latin typeface="Helvetica"/>
                <a:cs typeface="Helvetica"/>
              </a:rPr>
              <a:t>Largest </a:t>
            </a:r>
            <a:r>
              <a:rPr lang="en-US" dirty="0">
                <a:latin typeface="Helvetica"/>
                <a:cs typeface="Helvetica"/>
              </a:rPr>
              <a:t>at a publicly-funded US </a:t>
            </a:r>
            <a:r>
              <a:rPr lang="en-US" dirty="0" smtClean="0">
                <a:latin typeface="Helvetica"/>
                <a:cs typeface="Helvetica"/>
              </a:rPr>
              <a:t>university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P</a:t>
            </a:r>
            <a:r>
              <a:rPr lang="en-US" dirty="0" smtClean="0">
                <a:latin typeface="Helvetica"/>
                <a:cs typeface="Helvetica"/>
              </a:rPr>
              <a:t>eople</a:t>
            </a:r>
            <a:r>
              <a:rPr lang="en-US" dirty="0">
                <a:latin typeface="Helvetica"/>
                <a:cs typeface="Helvetica"/>
              </a:rPr>
              <a:t>: </a:t>
            </a:r>
            <a:r>
              <a:rPr lang="en-US" dirty="0" smtClean="0">
                <a:latin typeface="Helvetica"/>
                <a:cs typeface="Helvetica"/>
              </a:rPr>
              <a:t>4.6 M </a:t>
            </a:r>
            <a:r>
              <a:rPr lang="en-US" dirty="0">
                <a:latin typeface="Helvetica"/>
                <a:cs typeface="Helvetica"/>
              </a:rPr>
              <a:t>(up approx. 7% from 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last </a:t>
            </a:r>
            <a:r>
              <a:rPr lang="en-US" dirty="0">
                <a:latin typeface="Helvetica"/>
                <a:cs typeface="Helvetica"/>
              </a:rPr>
              <a:t>year)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D</a:t>
            </a:r>
            <a:r>
              <a:rPr lang="en-US" dirty="0" smtClean="0">
                <a:latin typeface="Helvetica"/>
                <a:cs typeface="Helvetica"/>
              </a:rPr>
              <a:t>ownloads</a:t>
            </a:r>
            <a:r>
              <a:rPr lang="en-US" dirty="0">
                <a:latin typeface="Helvetica"/>
                <a:cs typeface="Helvetica"/>
              </a:rPr>
              <a:t>: </a:t>
            </a:r>
            <a:r>
              <a:rPr lang="en-US" dirty="0" smtClean="0">
                <a:latin typeface="Helvetica"/>
                <a:cs typeface="Helvetica"/>
              </a:rPr>
              <a:t>5.2 M </a:t>
            </a:r>
            <a:r>
              <a:rPr lang="en-US" dirty="0">
                <a:latin typeface="Helvetica"/>
                <a:cs typeface="Helvetica"/>
              </a:rPr>
              <a:t>articles downloaded 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by </a:t>
            </a:r>
            <a:r>
              <a:rPr lang="en-US" dirty="0">
                <a:latin typeface="Helvetica"/>
                <a:cs typeface="Helvetica"/>
              </a:rPr>
              <a:t>the campus from licensed resources 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>
                <a:latin typeface="Helvetica"/>
                <a:cs typeface="Helvetica"/>
              </a:rPr>
              <a:t>up 75%)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R</a:t>
            </a:r>
            <a:r>
              <a:rPr lang="en-US" dirty="0" smtClean="0">
                <a:latin typeface="Helvetica"/>
                <a:cs typeface="Helvetica"/>
              </a:rPr>
              <a:t>eference</a:t>
            </a:r>
            <a:r>
              <a:rPr lang="en-US" dirty="0">
                <a:latin typeface="Helvetica"/>
                <a:cs typeface="Helvetica"/>
              </a:rPr>
              <a:t>: &gt; 100,000 transactions, 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either </a:t>
            </a:r>
            <a:r>
              <a:rPr lang="en-US" dirty="0">
                <a:latin typeface="Helvetica"/>
                <a:cs typeface="Helvetica"/>
              </a:rPr>
              <a:t>in-person or virtual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lasses</a:t>
            </a:r>
            <a:r>
              <a:rPr lang="en-US" dirty="0">
                <a:latin typeface="Helvetica"/>
                <a:cs typeface="Helvetica"/>
              </a:rPr>
              <a:t>: 27,000 students and faculty in librarian-led sessions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L</a:t>
            </a:r>
            <a:r>
              <a:rPr lang="en-US" dirty="0" smtClean="0">
                <a:latin typeface="Helvetica"/>
                <a:cs typeface="Helvetica"/>
              </a:rPr>
              <a:t>ending</a:t>
            </a:r>
            <a:r>
              <a:rPr lang="en-US" dirty="0">
                <a:latin typeface="Helvetica"/>
                <a:cs typeface="Helvetica"/>
              </a:rPr>
              <a:t>: </a:t>
            </a:r>
            <a:r>
              <a:rPr lang="en-US" dirty="0" smtClean="0">
                <a:latin typeface="Helvetica"/>
                <a:cs typeface="Helvetica"/>
              </a:rPr>
              <a:t>nearly 0.5 M </a:t>
            </a:r>
            <a:r>
              <a:rPr lang="en-US" dirty="0">
                <a:latin typeface="Helvetica"/>
                <a:cs typeface="Helvetica"/>
              </a:rPr>
              <a:t>volumes loaned 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last </a:t>
            </a:r>
            <a:r>
              <a:rPr lang="en-US" dirty="0">
                <a:latin typeface="Helvetica"/>
                <a:cs typeface="Helvetica"/>
              </a:rPr>
              <a:t>year</a:t>
            </a:r>
          </a:p>
          <a:p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0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Light"/>
              </a:rPr>
              <a:t>Research Data Service at Illinois</a:t>
            </a:r>
            <a:endParaRPr lang="en-US" sz="28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437" y="1643587"/>
            <a:ext cx="8257308" cy="4023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Part of campus strategic plan: controlled by the Library</a:t>
            </a:r>
          </a:p>
          <a:p>
            <a:pPr marL="222250" indent="-222250"/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Provide experts in data curation and management</a:t>
            </a:r>
          </a:p>
          <a:p>
            <a:pPr marL="222250" indent="-222250"/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Partner with campus VCR, NCSA, Campus IT, GSLIS</a:t>
            </a:r>
          </a:p>
          <a:p>
            <a:pPr marL="222250" indent="-222250"/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Provide storage for datasets to be curated</a:t>
            </a:r>
          </a:p>
          <a:p>
            <a:pPr marL="222250" indent="-222250"/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Goals: </a:t>
            </a:r>
          </a:p>
          <a:p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I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mprove data management </a:t>
            </a:r>
          </a:p>
          <a:p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H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elp researchers comply with agency requirements</a:t>
            </a:r>
          </a:p>
          <a:p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Encourage better research</a:t>
            </a:r>
          </a:p>
        </p:txBody>
      </p:sp>
    </p:spTree>
    <p:extLst>
      <p:ext uri="{BB962C8B-B14F-4D97-AF65-F5344CB8AC3E}">
        <p14:creationId xmlns:p14="http://schemas.microsoft.com/office/powerpoint/2010/main" val="42034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389"/>
            <a:ext cx="9143999" cy="58714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Research Data 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Service: Data Management Consultation</a:t>
            </a:r>
            <a:endParaRPr lang="en-US" sz="2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212436" y="1521810"/>
            <a:ext cx="8996219" cy="293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92100">
              <a:lnSpc>
                <a:spcPct val="120000"/>
              </a:lnSpc>
              <a:buClr>
                <a:srgbClr val="13294B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Advise on entire data management planning process</a:t>
            </a:r>
          </a:p>
          <a:p>
            <a:pPr marL="0" indent="-292100">
              <a:lnSpc>
                <a:spcPct val="120000"/>
              </a:lnSpc>
              <a:buClr>
                <a:srgbClr val="13294B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Help determine what data can or cannot be made accessible</a:t>
            </a:r>
          </a:p>
          <a:p>
            <a:pPr marL="0" indent="-292100">
              <a:lnSpc>
                <a:spcPct val="120000"/>
              </a:lnSpc>
              <a:buClr>
                <a:srgbClr val="13294B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Help determine what data can reasonably be preserved</a:t>
            </a:r>
          </a:p>
          <a:p>
            <a:pPr marL="0">
              <a:lnSpc>
                <a:spcPct val="120000"/>
              </a:lnSpc>
              <a:buClr>
                <a:srgbClr val="13294B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203A4E"/>
                </a:solidFill>
                <a:latin typeface="Helvetica"/>
                <a:cs typeface="Helvetica"/>
              </a:rPr>
              <a:t>  Identify resources available on campus and elsewhere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rgbClr val="203A4E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DMPTool log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60" y="4569911"/>
            <a:ext cx="4124239" cy="8291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9717" y="5619121"/>
            <a:ext cx="7809591" cy="3094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13294B"/>
                </a:solidFill>
              </a:rPr>
              <a:t>O</a:t>
            </a:r>
            <a:r>
              <a:rPr lang="en-US" sz="2400" dirty="0" smtClean="0">
                <a:solidFill>
                  <a:srgbClr val="13294B"/>
                </a:solidFill>
              </a:rPr>
              <a:t>nline </a:t>
            </a:r>
            <a:r>
              <a:rPr lang="en-US" sz="2400" dirty="0">
                <a:solidFill>
                  <a:srgbClr val="13294B"/>
                </a:solidFill>
              </a:rPr>
              <a:t>wizard for creating a ready-to-use </a:t>
            </a:r>
            <a:r>
              <a:rPr lang="en-US" sz="2400" dirty="0" smtClean="0">
                <a:solidFill>
                  <a:srgbClr val="13294B"/>
                </a:solidFill>
              </a:rPr>
              <a:t>DMPs</a:t>
            </a:r>
            <a:endParaRPr lang="en-US" sz="2400" dirty="0">
              <a:solidFill>
                <a:srgbClr val="13294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4512" y="4744144"/>
            <a:ext cx="37112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0000FF"/>
                </a:solidFill>
              </a:rPr>
              <a:t>https://dmptool.org/</a:t>
            </a:r>
          </a:p>
        </p:txBody>
      </p:sp>
    </p:spTree>
    <p:extLst>
      <p:ext uri="{BB962C8B-B14F-4D97-AF65-F5344CB8AC3E}">
        <p14:creationId xmlns:p14="http://schemas.microsoft.com/office/powerpoint/2010/main" val="37330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39015"/>
            <a:ext cx="7543800" cy="54864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Research Data Service: Data 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Publication at Illinois</a:t>
            </a:r>
            <a:endParaRPr lang="en-US" sz="2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9388" y="1360184"/>
            <a:ext cx="8480736" cy="4788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203A4E"/>
                </a:solidFill>
              </a:rPr>
              <a:t>IDEALS Institutional Repository</a:t>
            </a:r>
          </a:p>
          <a:p>
            <a:pPr marL="235458"/>
            <a:r>
              <a:rPr lang="en-US" sz="2200" dirty="0" smtClean="0">
                <a:solidFill>
                  <a:srgbClr val="203A4E"/>
                </a:solidFill>
              </a:rPr>
              <a:t>Can accommodate files &lt;2GB, static, flat</a:t>
            </a:r>
          </a:p>
          <a:p>
            <a:pPr marL="235458"/>
            <a:r>
              <a:rPr lang="en-US" sz="2200" dirty="0" smtClean="0">
                <a:solidFill>
                  <a:srgbClr val="203A4E"/>
                </a:solidFill>
              </a:rPr>
              <a:t>Intended long-term preservation</a:t>
            </a:r>
          </a:p>
          <a:p>
            <a:pPr marL="235458">
              <a:spcAft>
                <a:spcPts val="600"/>
              </a:spcAft>
            </a:pPr>
            <a:r>
              <a:rPr lang="en-US" sz="2200" dirty="0">
                <a:solidFill>
                  <a:srgbClr val="203A4E"/>
                </a:solidFill>
                <a:hlinkClick r:id="rId2"/>
              </a:rPr>
              <a:t>https://www.ideals.illinois.edu</a:t>
            </a:r>
            <a:r>
              <a:rPr lang="en-US" sz="2200" dirty="0" smtClean="0">
                <a:solidFill>
                  <a:srgbClr val="203A4E"/>
                </a:solidFill>
                <a:hlinkClick r:id="rId2"/>
              </a:rPr>
              <a:t>/</a:t>
            </a:r>
            <a:endParaRPr lang="en-US" sz="2200" b="1" dirty="0" smtClean="0">
              <a:solidFill>
                <a:srgbClr val="203A4E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203A4E"/>
                </a:solidFill>
              </a:rPr>
              <a:t>Illinois Data Bank (in planning)</a:t>
            </a:r>
          </a:p>
          <a:p>
            <a:r>
              <a:rPr lang="en-US" sz="2200" dirty="0" smtClean="0">
                <a:solidFill>
                  <a:srgbClr val="203A4E"/>
                </a:solidFill>
              </a:rPr>
              <a:t>Ability to mint DOIs for datasets</a:t>
            </a:r>
          </a:p>
          <a:p>
            <a:r>
              <a:rPr lang="en-US" sz="2200" dirty="0" smtClean="0">
                <a:solidFill>
                  <a:srgbClr val="203A4E"/>
                </a:solidFill>
              </a:rPr>
              <a:t>Medium term commitment (5 year) to online (or near- line) access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203A4E"/>
                </a:solidFill>
              </a:rPr>
              <a:t>Build out preservation capabilities based on collection appraisal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203A4E"/>
                </a:solidFill>
              </a:rPr>
              <a:t>Active Data Storage</a:t>
            </a:r>
            <a:endParaRPr lang="en-US" sz="2400" b="1" dirty="0">
              <a:solidFill>
                <a:srgbClr val="203A4E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203A4E"/>
                </a:solidFill>
              </a:rPr>
              <a:t>Target price of $</a:t>
            </a:r>
            <a:r>
              <a:rPr lang="en-US" sz="2200" dirty="0" smtClean="0">
                <a:solidFill>
                  <a:srgbClr val="203A4E"/>
                </a:solidFill>
              </a:rPr>
              <a:t>99/TB-year with disaster recovery</a:t>
            </a:r>
            <a:endParaRPr lang="en-US" sz="2200" dirty="0">
              <a:solidFill>
                <a:srgbClr val="203A4E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203A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797"/>
            <a:ext cx="9144000" cy="6069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6280" y="773964"/>
            <a:ext cx="28181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Founded 1867</a:t>
            </a:r>
            <a:endParaRPr lang="en-US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6280" y="1295696"/>
            <a:ext cx="28181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Land</a:t>
            </a:r>
            <a:r>
              <a:rPr lang="en-US" i="1" dirty="0">
                <a:solidFill>
                  <a:srgbClr val="F26322"/>
                </a:solidFill>
                <a:latin typeface="Georgia"/>
                <a:cs typeface="Georgia"/>
              </a:rPr>
              <a:t> </a:t>
            </a:r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Grant Institution</a:t>
            </a:r>
            <a:endParaRPr lang="en-US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2054" y="773964"/>
            <a:ext cx="28181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One of three campuses</a:t>
            </a:r>
            <a:endParaRPr lang="en-US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2054" y="1300991"/>
            <a:ext cx="28181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Phyllis Wise, Chancellor</a:t>
            </a:r>
            <a:endParaRPr lang="en-US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95" y="773964"/>
            <a:ext cx="2818164" cy="8925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26322"/>
                </a:solidFill>
                <a:latin typeface="Georgia"/>
                <a:cs typeface="Georgia"/>
              </a:rPr>
              <a:t>The University of Illinois at Urbana-Champaign</a:t>
            </a:r>
            <a:endParaRPr lang="en-US" sz="1600" i="1" dirty="0" smtClean="0">
              <a:solidFill>
                <a:srgbClr val="F26322"/>
              </a:solidFill>
              <a:latin typeface="Georgia"/>
              <a:cs typeface="Georgia"/>
            </a:endParaRPr>
          </a:p>
          <a:p>
            <a:pPr algn="ctr"/>
            <a:endParaRPr lang="en-US" sz="1600" i="1" dirty="0">
              <a:solidFill>
                <a:srgbClr val="F26322"/>
              </a:solidFill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6280" y="5434651"/>
            <a:ext cx="5893938" cy="96180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i="1" dirty="0">
                <a:solidFill>
                  <a:schemeClr val="bg1"/>
                </a:solidFill>
                <a:latin typeface="Georgia"/>
                <a:cs typeface="Georgia"/>
              </a:rPr>
              <a:t>“A pre-eminent public research university with a </a:t>
            </a:r>
            <a:r>
              <a:rPr lang="en-US" i="1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i="1" dirty="0" smtClean="0">
                <a:solidFill>
                  <a:schemeClr val="bg1"/>
                </a:solidFill>
                <a:latin typeface="Georgia"/>
                <a:cs typeface="Georgia"/>
              </a:rPr>
              <a:t>land </a:t>
            </a:r>
            <a:r>
              <a:rPr lang="en-US" i="1" dirty="0">
                <a:solidFill>
                  <a:schemeClr val="bg1"/>
                </a:solidFill>
                <a:latin typeface="Georgia"/>
                <a:cs typeface="Georgia"/>
              </a:rPr>
              <a:t>grant mission and a global impact”</a:t>
            </a:r>
          </a:p>
          <a:p>
            <a:pPr algn="r">
              <a:spcAft>
                <a:spcPts val="300"/>
              </a:spcAft>
            </a:pPr>
            <a:r>
              <a:rPr lang="en-US" dirty="0">
                <a:solidFill>
                  <a:srgbClr val="FFFFFF"/>
                </a:solidFill>
                <a:latin typeface="Helvetica"/>
                <a:cs typeface="Helvetica"/>
              </a:rPr>
              <a:t>				</a:t>
            </a: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~ 2013-2016 Campus Strategic Plan </a:t>
            </a:r>
          </a:p>
        </p:txBody>
      </p:sp>
    </p:spTree>
    <p:extLst>
      <p:ext uri="{BB962C8B-B14F-4D97-AF65-F5344CB8AC3E}">
        <p14:creationId xmlns:p14="http://schemas.microsoft.com/office/powerpoint/2010/main" val="19049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2" y="619986"/>
            <a:ext cx="9153002" cy="6075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Institutional Reputation: Role of the Senior Research Officer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7018" y="1396872"/>
            <a:ext cx="7019636" cy="132785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F26322"/>
                </a:solidFill>
                <a:latin typeface="Helvetica"/>
                <a:cs typeface="Helvetica"/>
              </a:rPr>
              <a:t>Why should an SRO care or spend time on reputation?</a:t>
            </a:r>
          </a:p>
          <a:p>
            <a:pPr marL="235458">
              <a:spcBef>
                <a:spcPts val="0"/>
              </a:spcBef>
            </a:pPr>
            <a:r>
              <a:rPr lang="en-US" sz="2000" dirty="0" smtClean="0">
                <a:solidFill>
                  <a:srgbClr val="F26322"/>
                </a:solidFill>
                <a:latin typeface="Helvetica"/>
                <a:cs typeface="Helvetica"/>
              </a:rPr>
              <a:t>Better grad students and postdocs will come	</a:t>
            </a:r>
          </a:p>
          <a:p>
            <a:pPr marL="235458">
              <a:spcBef>
                <a:spcPts val="0"/>
              </a:spcBef>
            </a:pPr>
            <a:r>
              <a:rPr lang="en-US" sz="2000" dirty="0" smtClean="0">
                <a:solidFill>
                  <a:srgbClr val="F26322"/>
                </a:solidFill>
                <a:latin typeface="Helvetica"/>
                <a:cs typeface="Helvetica"/>
              </a:rPr>
              <a:t>Better faculty will come and will stay</a:t>
            </a:r>
          </a:p>
          <a:p>
            <a:pPr marL="235458">
              <a:spcBef>
                <a:spcPts val="0"/>
              </a:spcBef>
            </a:pPr>
            <a:r>
              <a:rPr lang="en-US" sz="2000" dirty="0" smtClean="0">
                <a:solidFill>
                  <a:srgbClr val="F26322"/>
                </a:solidFill>
                <a:latin typeface="Helvetica"/>
                <a:cs typeface="Helvetica"/>
              </a:rPr>
              <a:t>More funding will be forthcoming</a:t>
            </a: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53673" y="6235650"/>
            <a:ext cx="6751781" cy="34987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solidFill>
                  <a:srgbClr val="F26322"/>
                </a:solidFill>
                <a:latin typeface="Helvetica"/>
                <a:cs typeface="Helvetica"/>
              </a:rPr>
              <a:t>Allows the institution’s research to have more impact!</a:t>
            </a:r>
          </a:p>
          <a:p>
            <a:pPr marL="235458"/>
            <a:endParaRPr lang="en-US" sz="1900" dirty="0" smtClean="0">
              <a:latin typeface="Helvetica"/>
              <a:cs typeface="Helvetica"/>
            </a:endParaRPr>
          </a:p>
          <a:p>
            <a:pPr marL="0" indent="0">
              <a:buFont typeface="Arial"/>
              <a:buNone/>
            </a:pPr>
            <a:endParaRPr lang="en-US" sz="19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629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Rankings: The (Imperfect) Measure of Reputation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490" y="1322980"/>
            <a:ext cx="88669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A6300"/>
                </a:solidFill>
                <a:latin typeface="Helvetica"/>
                <a:cs typeface="Helvetica"/>
              </a:rPr>
              <a:t>U.S. News &amp; World Report Rankings</a:t>
            </a:r>
          </a:p>
          <a:p>
            <a:pPr algn="ctr"/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In its 2016 rankings, U.S. News &amp; World Report's America's Best Colleges rated Illinois as the number 11 public university and the number 42 national university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.</a:t>
            </a:r>
          </a:p>
          <a:p>
            <a:pPr algn="ctr"/>
            <a:endParaRPr lang="en-US" sz="2400" b="0" i="0" dirty="0">
              <a:solidFill>
                <a:srgbClr val="13294B"/>
              </a:solidFill>
              <a:effectLst/>
              <a:latin typeface="Helvetica"/>
              <a:cs typeface="Helvetica"/>
            </a:endParaRPr>
          </a:p>
          <a:p>
            <a:pPr algn="ctr"/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The campus is 1st in undergraduate engineering science and engineering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physics, 2nd in graduate civil engineering, 3rd in graduate accounting…</a:t>
            </a:r>
          </a:p>
          <a:p>
            <a:pPr algn="ctr"/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  <a:p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Many other rankings:</a:t>
            </a:r>
          </a:p>
          <a:p>
            <a:r>
              <a:rPr lang="en-US" sz="2400" dirty="0" smtClean="0">
                <a:solidFill>
                  <a:srgbClr val="131D3E"/>
                </a:solidFill>
                <a:latin typeface="Helvetica"/>
                <a:cs typeface="Helvetica"/>
              </a:rPr>
              <a:t> 						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None are perfect</a:t>
            </a:r>
          </a:p>
          <a:p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						All have impact</a:t>
            </a:r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algn="ctr"/>
            <a:endParaRPr lang="en-US" sz="2400" b="0" i="0" dirty="0">
              <a:solidFill>
                <a:srgbClr val="13294B"/>
              </a:solidFill>
              <a:effectLst/>
              <a:latin typeface="Helvetica"/>
              <a:cs typeface="Helvetica"/>
            </a:endParaRPr>
          </a:p>
          <a:p>
            <a:pPr algn="ctr"/>
            <a:endParaRPr lang="en-US" sz="2400" b="0" i="0" dirty="0">
              <a:solidFill>
                <a:srgbClr val="13294B"/>
              </a:solidFill>
              <a:effectLst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770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How to Improve </a:t>
            </a:r>
            <a:r>
              <a:rPr lang="en-US" sz="2400" dirty="0">
                <a:solidFill>
                  <a:srgbClr val="FFFFFF"/>
                </a:solidFill>
                <a:latin typeface="Helvetica Light"/>
                <a:cs typeface="Helvetica Light"/>
              </a:rPr>
              <a:t>R</a:t>
            </a: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eputation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3578" y="1486724"/>
            <a:ext cx="7638387" cy="21154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203A4E"/>
                </a:solidFill>
                <a:latin typeface="Helvetica"/>
                <a:cs typeface="Helvetica"/>
              </a:rPr>
              <a:t>Be Excellent!</a:t>
            </a:r>
          </a:p>
          <a:p>
            <a:pPr marL="235458"/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Hire great staff and faculty</a:t>
            </a:r>
          </a:p>
          <a:p>
            <a:pPr marL="235458"/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Attract and retain great students</a:t>
            </a:r>
          </a:p>
          <a:p>
            <a:pPr marL="235458"/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Support them in all activities that are consistent with the institutional mission</a:t>
            </a:r>
          </a:p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203A4E"/>
              </a:solidFill>
              <a:latin typeface="Helvetica"/>
              <a:cs typeface="Helvetic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3578" y="3474426"/>
            <a:ext cx="8025477" cy="25677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203A4E"/>
                </a:solidFill>
                <a:latin typeface="Helvetica"/>
                <a:cs typeface="Helvetica"/>
              </a:rPr>
              <a:t>Innovate!</a:t>
            </a:r>
          </a:p>
          <a:p>
            <a:pPr marL="235458">
              <a:spcAft>
                <a:spcPts val="600"/>
              </a:spcAft>
            </a:pP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Funding, demographics, IT, competition, politics all are changing, and higher education needs to change with them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solidFill>
                <a:srgbClr val="203A4E"/>
              </a:solidFill>
              <a:latin typeface="Helvetica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203A4E"/>
                </a:solidFill>
                <a:latin typeface="Helvetica"/>
                <a:cs typeface="Helvetica"/>
              </a:rPr>
              <a:t>Communicate Your Excellence!</a:t>
            </a:r>
          </a:p>
          <a:p>
            <a:pPr marL="235458"/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This can be harder – not in the academic culture</a:t>
            </a:r>
          </a:p>
          <a:p>
            <a:pPr marL="235458"/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Who to tell, how to tell, what means to use</a:t>
            </a:r>
          </a:p>
          <a:p>
            <a:pPr marL="0" indent="0">
              <a:buFont typeface="Arial"/>
              <a:buNone/>
            </a:pPr>
            <a:endParaRPr lang="en-US" sz="2400" dirty="0" smtClean="0">
              <a:solidFill>
                <a:srgbClr val="203A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Communication is both internal and external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3578" y="1486724"/>
            <a:ext cx="8404167" cy="48105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203A4E"/>
                </a:solidFill>
                <a:latin typeface="Helvetica"/>
                <a:cs typeface="Helvetica"/>
              </a:rPr>
              <a:t>Internal</a:t>
            </a:r>
          </a:p>
          <a:p>
            <a:pPr marL="692658" lvl="1" indent="-342900">
              <a:buFont typeface="Arial"/>
              <a:buChar char="•"/>
            </a:pPr>
            <a:r>
              <a:rPr lang="en-US" sz="2000" dirty="0">
                <a:solidFill>
                  <a:srgbClr val="203A4E"/>
                </a:solidFill>
                <a:latin typeface="Helvetica"/>
                <a:cs typeface="Helvetica"/>
              </a:rPr>
              <a:t>So members of the university can simply play their roles effectively</a:t>
            </a:r>
          </a:p>
          <a:p>
            <a:pPr marL="692658" lvl="1" indent="-342900">
              <a:buFont typeface="Arial"/>
              <a:buChar char="•"/>
            </a:pPr>
            <a:r>
              <a:rPr lang="en-US" sz="2000" dirty="0">
                <a:solidFill>
                  <a:srgbClr val="203A4E"/>
                </a:solidFill>
                <a:latin typeface="Helvetica"/>
                <a:cs typeface="Helvetica"/>
              </a:rPr>
              <a:t>So members of the university can innovate and advance together </a:t>
            </a:r>
            <a:endParaRPr lang="en-US" sz="2000" dirty="0" smtClean="0">
              <a:solidFill>
                <a:srgbClr val="203A4E"/>
              </a:solidFill>
              <a:latin typeface="Helvetica"/>
              <a:cs typeface="Helvetica"/>
            </a:endParaRPr>
          </a:p>
          <a:p>
            <a:pPr marL="692658" lvl="1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So members of the university can tell their stories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203A4E"/>
                </a:solidFill>
                <a:latin typeface="Helvetica"/>
                <a:cs typeface="Helvetica"/>
              </a:rPr>
              <a:t>External</a:t>
            </a:r>
          </a:p>
          <a:p>
            <a:pPr marL="692658" lvl="1" indent="-342900">
              <a:buFont typeface="Arial"/>
              <a:buChar char="•"/>
            </a:pP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Attract and retain great students</a:t>
            </a:r>
          </a:p>
          <a:p>
            <a:pPr marL="692658" lvl="1" indent="-342900">
              <a:buFont typeface="Arial"/>
              <a:buChar char="•"/>
            </a:pP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Attract and retain great faculty and staff</a:t>
            </a:r>
          </a:p>
          <a:p>
            <a:pPr marL="692658" lvl="1" indent="-342900">
              <a:buFont typeface="Arial"/>
              <a:buChar char="•"/>
            </a:pP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Inform external stakeholders so that they can be helpful </a:t>
            </a:r>
            <a:b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</a:b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(e.g., state legislators)</a:t>
            </a:r>
          </a:p>
          <a:p>
            <a:pPr marL="692658" lvl="1" indent="-342900">
              <a:buFont typeface="Arial"/>
              <a:buChar char="•"/>
            </a:pP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Support fundraising efforts</a:t>
            </a:r>
          </a:p>
          <a:p>
            <a:pPr marL="692658" lvl="1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203A4E"/>
                </a:solidFill>
                <a:latin typeface="Helvetica"/>
                <a:cs typeface="Helvetica"/>
              </a:rPr>
              <a:t>Help attract external funds</a:t>
            </a:r>
            <a:endParaRPr lang="en-US" sz="2000" dirty="0">
              <a:solidFill>
                <a:srgbClr val="203A4E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rgbClr val="203A4E"/>
                </a:solidFill>
                <a:latin typeface="Helvetica"/>
                <a:cs typeface="Helvetica"/>
              </a:rPr>
              <a:t>Both add to excellence and reputation</a:t>
            </a:r>
            <a:endParaRPr lang="en-US" sz="2000" b="1" dirty="0">
              <a:solidFill>
                <a:srgbClr val="203A4E"/>
              </a:solidFill>
              <a:latin typeface="Helvetica"/>
              <a:cs typeface="Helvetica"/>
            </a:endParaRPr>
          </a:p>
          <a:p>
            <a:pPr marL="635508" lvl="1"/>
            <a:endParaRPr lang="en-US" sz="2000" dirty="0" smtClean="0">
              <a:solidFill>
                <a:srgbClr val="203A4E"/>
              </a:solidFill>
              <a:latin typeface="Helvetica"/>
              <a:cs typeface="Helvetica"/>
            </a:endParaRPr>
          </a:p>
          <a:p>
            <a:pPr marL="349758" lvl="1" indent="0">
              <a:buNone/>
            </a:pPr>
            <a:endParaRPr lang="en-US" sz="2000" dirty="0" smtClean="0">
              <a:solidFill>
                <a:srgbClr val="203A4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28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Whose Job is it to Communicate?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12" b="11411"/>
          <a:stretch/>
        </p:blipFill>
        <p:spPr>
          <a:xfrm>
            <a:off x="182880" y="1322980"/>
            <a:ext cx="8778240" cy="489229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82880" y="1486724"/>
            <a:ext cx="3001819" cy="2484582"/>
          </a:xfrm>
          <a:custGeom>
            <a:avLst/>
            <a:gdLst>
              <a:gd name="connsiteX0" fmla="*/ 0 w 3001819"/>
              <a:gd name="connsiteY0" fmla="*/ 157018 h 2484582"/>
              <a:gd name="connsiteX1" fmla="*/ 1034473 w 3001819"/>
              <a:gd name="connsiteY1" fmla="*/ 0 h 2484582"/>
              <a:gd name="connsiteX2" fmla="*/ 1625600 w 3001819"/>
              <a:gd name="connsiteY2" fmla="*/ 83127 h 2484582"/>
              <a:gd name="connsiteX3" fmla="*/ 2059709 w 3001819"/>
              <a:gd name="connsiteY3" fmla="*/ 526473 h 2484582"/>
              <a:gd name="connsiteX4" fmla="*/ 2419928 w 3001819"/>
              <a:gd name="connsiteY4" fmla="*/ 692727 h 2484582"/>
              <a:gd name="connsiteX5" fmla="*/ 2780146 w 3001819"/>
              <a:gd name="connsiteY5" fmla="*/ 766618 h 2484582"/>
              <a:gd name="connsiteX6" fmla="*/ 3001819 w 3001819"/>
              <a:gd name="connsiteY6" fmla="*/ 1089891 h 2484582"/>
              <a:gd name="connsiteX7" fmla="*/ 2826328 w 3001819"/>
              <a:gd name="connsiteY7" fmla="*/ 1394691 h 2484582"/>
              <a:gd name="connsiteX8" fmla="*/ 2706255 w 3001819"/>
              <a:gd name="connsiteY8" fmla="*/ 1459345 h 2484582"/>
              <a:gd name="connsiteX9" fmla="*/ 295564 w 3001819"/>
              <a:gd name="connsiteY9" fmla="*/ 2484582 h 2484582"/>
              <a:gd name="connsiteX10" fmla="*/ 120073 w 3001819"/>
              <a:gd name="connsiteY10" fmla="*/ 1256145 h 2484582"/>
              <a:gd name="connsiteX11" fmla="*/ 0 w 3001819"/>
              <a:gd name="connsiteY11" fmla="*/ 157018 h 24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1819" h="2484582">
                <a:moveTo>
                  <a:pt x="0" y="157018"/>
                </a:moveTo>
                <a:lnTo>
                  <a:pt x="1034473" y="0"/>
                </a:lnTo>
                <a:lnTo>
                  <a:pt x="1625600" y="83127"/>
                </a:lnTo>
                <a:lnTo>
                  <a:pt x="2059709" y="526473"/>
                </a:lnTo>
                <a:lnTo>
                  <a:pt x="2419928" y="692727"/>
                </a:lnTo>
                <a:lnTo>
                  <a:pt x="2780146" y="766618"/>
                </a:lnTo>
                <a:lnTo>
                  <a:pt x="3001819" y="1089891"/>
                </a:lnTo>
                <a:lnTo>
                  <a:pt x="2826328" y="1394691"/>
                </a:lnTo>
                <a:cubicBezTo>
                  <a:pt x="2719533" y="1462651"/>
                  <a:pt x="2764870" y="1459345"/>
                  <a:pt x="2706255" y="1459345"/>
                </a:cubicBezTo>
                <a:lnTo>
                  <a:pt x="295564" y="2484582"/>
                </a:lnTo>
                <a:lnTo>
                  <a:pt x="120073" y="1256145"/>
                </a:lnTo>
                <a:lnTo>
                  <a:pt x="0" y="157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Internal Research Communications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888" y="1322980"/>
            <a:ext cx="8508733" cy="484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Show up for meetings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Nothing like being there and talking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Encourage members of staff to do the same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2400" b="1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Digital Media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OVCR Website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Social Media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Campus Research Calendar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Mailing lists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8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Research Communications: Internal Groups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888" y="1410835"/>
            <a:ext cx="850873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Campus Research Administrators Working Group (CRAWG)</a:t>
            </a:r>
          </a:p>
          <a:p>
            <a:pPr marL="1200150" lvl="2" indent="-28575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Associate deans for research and institute directors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rgbClr val="13294B"/>
                </a:solidFill>
                <a:latin typeface="Helvetica"/>
                <a:cs typeface="Helvetica"/>
              </a:rPr>
              <a:t>SPaRC</a:t>
            </a:r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 </a:t>
            </a:r>
            <a:r>
              <a:rPr lang="en-US" sz="2000" b="1" dirty="0">
                <a:solidFill>
                  <a:srgbClr val="13294B"/>
                </a:solidFill>
                <a:latin typeface="Helvetica"/>
                <a:cs typeface="Helvetica"/>
              </a:rPr>
              <a:t>and SPaRC’Ed 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Business staff sharing common practices for sponsored research</a:t>
            </a:r>
          </a:p>
          <a:p>
            <a:pPr marL="1200150" lvl="2" indent="-28575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Continued staff training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Research </a:t>
            </a:r>
            <a:r>
              <a:rPr lang="en-US" sz="2000" b="1" dirty="0">
                <a:solidFill>
                  <a:srgbClr val="13294B"/>
                </a:solidFill>
                <a:latin typeface="Helvetica"/>
                <a:cs typeface="Helvetica"/>
              </a:rPr>
              <a:t>Safety </a:t>
            </a:r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Council</a:t>
            </a:r>
          </a:p>
          <a:p>
            <a:pPr marL="1200150" lvl="2" indent="-28575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Common understanding of safety issues and clear assignment of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responsibility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13294B"/>
                </a:solidFill>
                <a:latin typeface="Helvetica"/>
                <a:cs typeface="Helvetica"/>
              </a:rPr>
              <a:t>Research Communications Council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Information sharing and best practices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development  </a:t>
            </a:r>
            <a:endParaRPr lang="en-US" sz="20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3294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0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External Research Communications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888" y="1322980"/>
            <a:ext cx="8508733" cy="536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26322"/>
                </a:solidFill>
                <a:latin typeface="Helvetica"/>
                <a:cs typeface="Helvetica"/>
              </a:rPr>
              <a:t>At Illinois, efforts are highly decentralized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Campus Public Affairs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News stories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Digital media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Print media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Advertising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13294B"/>
                </a:solidFill>
                <a:latin typeface="Helvetica"/>
                <a:cs typeface="Helvetica"/>
              </a:rPr>
              <a:t>Governmental Relations</a:t>
            </a:r>
          </a:p>
          <a:p>
            <a:pPr marL="1257300" lvl="2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Legislative Advocacy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Individual College and Unit </a:t>
            </a:r>
          </a:p>
          <a:p>
            <a:pPr marL="1257300" lvl="2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Do their own thing (and that is a good thing, as long as the brand is maintained)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13294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55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Research Communications Problem:  What is our Expertise?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888" y="1410835"/>
            <a:ext cx="8508733" cy="347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2700+ Faculty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(who are continuously innovating)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Even more research staff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, some of whom are nationally leading researchers</a:t>
            </a:r>
            <a:endParaRPr lang="en-US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How do we know who is doing what?</a:t>
            </a: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294B"/>
                </a:solidFill>
                <a:latin typeface="Helvetica"/>
                <a:cs typeface="Helvetica"/>
              </a:rPr>
              <a:t>Build collaborative efforts</a:t>
            </a:r>
            <a:endParaRPr lang="en-US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294B"/>
                </a:solidFill>
                <a:latin typeface="Helvetica"/>
                <a:cs typeface="Helvetica"/>
              </a:rPr>
              <a:t>Allow external stakeholders (citizens, corporations, legislators, etc.) to  join our community, consult our expertise, and support our efforts</a:t>
            </a:r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1200150" lvl="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13294B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6616" y="4797440"/>
            <a:ext cx="9072346" cy="89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13294B"/>
                </a:solidFill>
                <a:cs typeface="Helvetica"/>
              </a:rPr>
              <a:t>What organization on campus is expert at maintaining information and making it readily available to people who need to find it? </a:t>
            </a:r>
            <a:endParaRPr lang="en-US" sz="2400" dirty="0">
              <a:solidFill>
                <a:srgbClr val="13294B"/>
              </a:solidFill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5881" y="5365392"/>
            <a:ext cx="9072346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3600" dirty="0" smtClean="0">
                <a:solidFill>
                  <a:srgbClr val="13294B"/>
                </a:solidFill>
                <a:latin typeface="Helvetica"/>
                <a:cs typeface="Helvetica"/>
              </a:rPr>
              <a:t>The Library!</a:t>
            </a:r>
            <a:endParaRPr lang="en-US" sz="3600" dirty="0">
              <a:solidFill>
                <a:srgbClr val="13294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72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8113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Second Example of Partnering with the Library</a:t>
            </a:r>
            <a:endParaRPr lang="en-US" sz="2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0535" y="1859848"/>
            <a:ext cx="7622931" cy="31383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7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Illinois Research 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Connections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A web portal to find research expertise on the Illinois campus: again arising from campus strategic plan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Examples of similar successful efforts at other universities (Northwestern, Michigan, etc.)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226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75660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Illinois, by the Numbers</a:t>
            </a:r>
            <a:endParaRPr lang="en-US" sz="2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2732" y="4166019"/>
            <a:ext cx="1769533" cy="58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1,848 TENURE TRACK,  </a:t>
            </a:r>
            <a:b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</a:b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872 VISITING FACULTY &amp; INSTRUCTIONAL STAFF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9959" y="4752333"/>
            <a:ext cx="1720958" cy="169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Illinois Research Connections: Project Goals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08074" y="1612407"/>
            <a:ext cx="7929586" cy="4490681"/>
          </a:xfrm>
          <a:custGeom>
            <a:avLst/>
            <a:gdLst>
              <a:gd name="connsiteX0" fmla="*/ 0 w 8242430"/>
              <a:gd name="connsiteY0" fmla="*/ 0 h 1026214"/>
              <a:gd name="connsiteX1" fmla="*/ 8242430 w 8242430"/>
              <a:gd name="connsiteY1" fmla="*/ 0 h 1026214"/>
              <a:gd name="connsiteX2" fmla="*/ 8242430 w 8242430"/>
              <a:gd name="connsiteY2" fmla="*/ 1026214 h 1026214"/>
              <a:gd name="connsiteX3" fmla="*/ 0 w 8242430"/>
              <a:gd name="connsiteY3" fmla="*/ 1026214 h 1026214"/>
              <a:gd name="connsiteX4" fmla="*/ 0 w 8242430"/>
              <a:gd name="connsiteY4" fmla="*/ 0 h 10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430" h="1026214">
                <a:moveTo>
                  <a:pt x="0" y="0"/>
                </a:moveTo>
                <a:lnTo>
                  <a:pt x="8242430" y="0"/>
                </a:lnTo>
                <a:lnTo>
                  <a:pt x="8242430" y="1026214"/>
                </a:lnTo>
                <a:lnTo>
                  <a:pt x="0" y="1026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b="1" kern="1200" dirty="0" smtClean="0">
                <a:solidFill>
                  <a:srgbClr val="13294B"/>
                </a:solidFill>
                <a:latin typeface="Helvetica"/>
                <a:cs typeface="Helvetica"/>
              </a:rPr>
              <a:t>Showcase </a:t>
            </a:r>
            <a:r>
              <a:rPr lang="en-US" sz="2400" kern="1200" dirty="0" smtClean="0">
                <a:solidFill>
                  <a:srgbClr val="13294B"/>
                </a:solidFill>
                <a:latin typeface="Helvetica"/>
                <a:cs typeface="Helvetica"/>
              </a:rPr>
              <a:t>Illinois research expertise to external </a:t>
            </a:r>
            <a:br>
              <a:rPr lang="en-US" sz="2400" kern="1200" dirty="0" smtClean="0">
                <a:solidFill>
                  <a:srgbClr val="13294B"/>
                </a:solidFill>
                <a:latin typeface="Helvetica"/>
                <a:cs typeface="Helvetica"/>
              </a:rPr>
            </a:br>
            <a:r>
              <a:rPr lang="en-US" sz="2400" kern="1200" dirty="0" smtClean="0">
                <a:solidFill>
                  <a:srgbClr val="13294B"/>
                </a:solidFill>
                <a:latin typeface="Helvetica"/>
                <a:cs typeface="Helvetica"/>
              </a:rPr>
              <a:t>stakeholders</a:t>
            </a:r>
          </a:p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13294B"/>
                </a:solidFill>
                <a:latin typeface="Helvetica"/>
                <a:cs typeface="Helvetica"/>
              </a:rPr>
              <a:t>C</a:t>
            </a: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onnect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researchers with potential collaborators,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/>
            </a:r>
            <a:b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and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encourage interdisciplinary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research</a:t>
            </a:r>
          </a:p>
          <a:p>
            <a:pPr lvl="0" defTabSz="12001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13294B"/>
                </a:solidFill>
                <a:latin typeface="Helvetica"/>
                <a:cs typeface="Helvetica"/>
              </a:rPr>
              <a:t>Automate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 publication data collection from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/>
            </a:r>
            <a:b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reliable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source(s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)</a:t>
            </a:r>
          </a:p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13294B"/>
                </a:solidFill>
                <a:latin typeface="Helvetica"/>
                <a:cs typeface="Helvetica"/>
              </a:rPr>
              <a:t>Enable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 units and individuals to make timely </a:t>
            </a: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/>
            </a:r>
            <a:b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updates </a:t>
            </a:r>
            <a:r>
              <a:rPr lang="en-US" sz="2400" dirty="0">
                <a:solidFill>
                  <a:srgbClr val="13294B"/>
                </a:solidFill>
                <a:latin typeface="Helvetica"/>
                <a:cs typeface="Helvetica"/>
              </a:rPr>
              <a:t>to profiles</a:t>
            </a:r>
          </a:p>
          <a:p>
            <a:pPr lvl="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Helvetica"/>
              <a:cs typeface="Helvetica"/>
            </a:endParaRPr>
          </a:p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Helvetica"/>
              <a:cs typeface="Helvetica"/>
            </a:endParaRPr>
          </a:p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3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Project Scope Overview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08074" y="1786270"/>
            <a:ext cx="8132726" cy="4316818"/>
          </a:xfrm>
          <a:custGeom>
            <a:avLst/>
            <a:gdLst>
              <a:gd name="connsiteX0" fmla="*/ 0 w 8242430"/>
              <a:gd name="connsiteY0" fmla="*/ 0 h 1026214"/>
              <a:gd name="connsiteX1" fmla="*/ 8242430 w 8242430"/>
              <a:gd name="connsiteY1" fmla="*/ 0 h 1026214"/>
              <a:gd name="connsiteX2" fmla="*/ 8242430 w 8242430"/>
              <a:gd name="connsiteY2" fmla="*/ 1026214 h 1026214"/>
              <a:gd name="connsiteX3" fmla="*/ 0 w 8242430"/>
              <a:gd name="connsiteY3" fmla="*/ 1026214 h 1026214"/>
              <a:gd name="connsiteX4" fmla="*/ 0 w 8242430"/>
              <a:gd name="connsiteY4" fmla="*/ 0 h 10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430" h="1026214">
                <a:moveTo>
                  <a:pt x="0" y="0"/>
                </a:moveTo>
                <a:lnTo>
                  <a:pt x="8242430" y="0"/>
                </a:lnTo>
                <a:lnTo>
                  <a:pt x="8242430" y="1026214"/>
                </a:lnTo>
                <a:lnTo>
                  <a:pt x="0" y="1026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lvl="0"/>
            <a:r>
              <a:rPr lang="en-US" sz="2200" dirty="0" smtClean="0">
                <a:solidFill>
                  <a:srgbClr val="F26322"/>
                </a:solidFill>
                <a:latin typeface="Helvetica"/>
                <a:cs typeface="Helvetica"/>
              </a:rPr>
              <a:t>Overseen by Library in collaboration with Office of Vice Chancellor for Research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lvl="0"/>
            <a:r>
              <a:rPr lang="en-US" sz="2200" b="1" dirty="0" smtClean="0">
                <a:solidFill>
                  <a:srgbClr val="13294B"/>
                </a:solidFill>
                <a:latin typeface="Helvetica"/>
                <a:cs typeface="Helvetica"/>
              </a:rPr>
              <a:t>Interdisciplinary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All </a:t>
            </a:r>
            <a:r>
              <a:rPr lang="en-US" sz="2200" dirty="0">
                <a:solidFill>
                  <a:srgbClr val="13294B"/>
                </a:solidFill>
                <a:latin typeface="Helvetica"/>
                <a:cs typeface="Helvetica"/>
              </a:rPr>
              <a:t>disciplines, </a:t>
            </a: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academic colleges </a:t>
            </a:r>
            <a:r>
              <a:rPr lang="en-US" sz="2200" dirty="0">
                <a:solidFill>
                  <a:srgbClr val="13294B"/>
                </a:solidFill>
                <a:latin typeface="Helvetica"/>
                <a:cs typeface="Helvetica"/>
              </a:rPr>
              <a:t>and departments 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Research-oriented </a:t>
            </a:r>
            <a:r>
              <a:rPr lang="en-US" sz="2200" dirty="0">
                <a:solidFill>
                  <a:srgbClr val="13294B"/>
                </a:solidFill>
                <a:latin typeface="Helvetica"/>
                <a:cs typeface="Helvetica"/>
              </a:rPr>
              <a:t>centers and </a:t>
            </a: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institutes</a:t>
            </a:r>
            <a:endParaRPr lang="en-US" sz="22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457200" lvl="0" indent="-457200">
              <a:buFont typeface="Arial"/>
              <a:buChar char="•"/>
            </a:pPr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lvl="0"/>
            <a:r>
              <a:rPr lang="en-US" sz="2200" b="1" dirty="0" smtClean="0">
                <a:solidFill>
                  <a:srgbClr val="13294B"/>
                </a:solidFill>
                <a:latin typeface="Helvetica"/>
                <a:cs typeface="Helvetica"/>
              </a:rPr>
              <a:t>Comprehensive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>
                <a:solidFill>
                  <a:srgbClr val="13294B"/>
                </a:solidFill>
                <a:latin typeface="Helvetica"/>
                <a:cs typeface="Helvetica"/>
              </a:rPr>
              <a:t>Up to 2500 individual researchers in first implementation</a:t>
            </a:r>
          </a:p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>
              <a:latin typeface="Helvetica"/>
              <a:cs typeface="Helvetica"/>
            </a:endParaRPr>
          </a:p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47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Project Scope Overview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08074" y="1322979"/>
            <a:ext cx="7929586" cy="4780109"/>
          </a:xfrm>
          <a:custGeom>
            <a:avLst/>
            <a:gdLst>
              <a:gd name="connsiteX0" fmla="*/ 0 w 8242430"/>
              <a:gd name="connsiteY0" fmla="*/ 0 h 1026214"/>
              <a:gd name="connsiteX1" fmla="*/ 8242430 w 8242430"/>
              <a:gd name="connsiteY1" fmla="*/ 0 h 1026214"/>
              <a:gd name="connsiteX2" fmla="*/ 8242430 w 8242430"/>
              <a:gd name="connsiteY2" fmla="*/ 1026214 h 1026214"/>
              <a:gd name="connsiteX3" fmla="*/ 0 w 8242430"/>
              <a:gd name="connsiteY3" fmla="*/ 1026214 h 1026214"/>
              <a:gd name="connsiteX4" fmla="*/ 0 w 8242430"/>
              <a:gd name="connsiteY4" fmla="*/ 0 h 10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430" h="1026214">
                <a:moveTo>
                  <a:pt x="0" y="0"/>
                </a:moveTo>
                <a:lnTo>
                  <a:pt x="8242430" y="0"/>
                </a:lnTo>
                <a:lnTo>
                  <a:pt x="8242430" y="1026214"/>
                </a:lnTo>
                <a:lnTo>
                  <a:pt x="0" y="1026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Data sources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Elsevier Pure platform pre-populates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with Scopus</a:t>
            </a:r>
            <a:endParaRPr lang="en-US" sz="20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Automatic weekly updates from Scopus data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Faculty may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import </a:t>
            </a: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citations from additional data sources like OCLC </a:t>
            </a:r>
            <a:r>
              <a:rPr lang="en-US" sz="2000" dirty="0" err="1">
                <a:solidFill>
                  <a:srgbClr val="13294B"/>
                </a:solidFill>
                <a:latin typeface="Helvetica"/>
                <a:cs typeface="Helvetica"/>
              </a:rPr>
              <a:t>WorldCat</a:t>
            </a:r>
            <a:endParaRPr lang="en-US" sz="20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Individuals and proxies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can maintain </a:t>
            </a: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their own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Campus </a:t>
            </a:r>
            <a:r>
              <a:rPr lang="en-US" sz="2000" b="1" dirty="0">
                <a:solidFill>
                  <a:srgbClr val="13294B"/>
                </a:solidFill>
                <a:latin typeface="Helvetica"/>
                <a:cs typeface="Helvetica"/>
              </a:rPr>
              <a:t>outreach &amp; </a:t>
            </a:r>
            <a:r>
              <a:rPr lang="en-US" sz="2000" b="1" dirty="0" smtClean="0">
                <a:solidFill>
                  <a:srgbClr val="13294B"/>
                </a:solidFill>
                <a:latin typeface="Helvetica"/>
                <a:cs typeface="Helvetica"/>
              </a:rPr>
              <a:t>training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Steering &amp; governance committees are providing input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Training and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support for </a:t>
            </a: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colleges, departments, individual researchers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Partnering to </a:t>
            </a: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engage internal and external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audiences</a:t>
            </a:r>
            <a:endParaRPr lang="en-US" sz="2000" dirty="0">
              <a:solidFill>
                <a:srgbClr val="13294B"/>
              </a:solidFill>
              <a:latin typeface="Helvetica"/>
              <a:cs typeface="Helvetica"/>
            </a:endParaRPr>
          </a:p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>
              <a:latin typeface="Helvetica"/>
              <a:cs typeface="Helvetica"/>
            </a:endParaRPr>
          </a:p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917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PHASE  I PRIORITIES: Launch with Publications Data </a:t>
            </a:r>
            <a:endParaRPr lang="en-US" sz="2400" dirty="0">
              <a:solidFill>
                <a:schemeClr val="bg1"/>
              </a:solidFill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6016" y="1417638"/>
            <a:ext cx="8070783" cy="4708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Pilot with representative units, define policies, and define administrative workflows.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Launch a working system with Elsevier-delivered publications data for current tenure-line faculty, available to campus only</a:t>
            </a:r>
          </a:p>
          <a:p>
            <a:pPr marL="0" indent="0">
              <a:buNone/>
            </a:pPr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Define communications strategy &amp; begin preparing training and support materials for units &amp; faculty</a:t>
            </a:r>
          </a:p>
          <a:p>
            <a:pPr marL="0" indent="0">
              <a:buNone/>
            </a:pPr>
            <a:endParaRPr lang="en-US" sz="2000" b="1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15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6"/>
          <a:stretch/>
        </p:blipFill>
        <p:spPr>
          <a:xfrm>
            <a:off x="980683" y="448535"/>
            <a:ext cx="7167434" cy="5541957"/>
          </a:xfrm>
          <a:prstGeom prst="rect">
            <a:avLst/>
          </a:prstGeom>
          <a:ln>
            <a:solidFill>
              <a:srgbClr val="13294B"/>
            </a:solidFill>
          </a:ln>
        </p:spPr>
      </p:pic>
    </p:spTree>
    <p:extLst>
      <p:ext uri="{BB962C8B-B14F-4D97-AF65-F5344CB8AC3E}">
        <p14:creationId xmlns:p14="http://schemas.microsoft.com/office/powerpoint/2010/main" val="1626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687753"/>
            <a:ext cx="7489880" cy="5478585"/>
          </a:xfrm>
          <a:prstGeom prst="rect">
            <a:avLst/>
          </a:prstGeom>
          <a:ln>
            <a:solidFill>
              <a:srgbClr val="13294B"/>
            </a:solidFill>
          </a:ln>
        </p:spPr>
      </p:pic>
    </p:spTree>
    <p:extLst>
      <p:ext uri="{BB962C8B-B14F-4D97-AF65-F5344CB8AC3E}">
        <p14:creationId xmlns:p14="http://schemas.microsoft.com/office/powerpoint/2010/main" val="31308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Allocating </a:t>
            </a:r>
            <a:r>
              <a:rPr lang="en-US" sz="2400" dirty="0" smtClean="0">
                <a:solidFill>
                  <a:schemeClr val="bg1"/>
                </a:solidFill>
                <a:latin typeface="Helvetica Light"/>
              </a:rPr>
              <a:t>Profiles</a:t>
            </a:r>
            <a:endParaRPr lang="en-US" sz="2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4278" y="1733107"/>
            <a:ext cx="7942521" cy="42654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Profiles for up to 2,500 researchers, cost supported by central campus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All tenure-line faculty included (~1,950)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College-level units will be allocated a number of seats in order to select others: emeritus, non-tenure track, staff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Each college-level unit will have a pre-defined number of profiles available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Colleges can purchase additional seats as needed</a:t>
            </a:r>
          </a:p>
        </p:txBody>
      </p:sp>
    </p:spTree>
    <p:extLst>
      <p:ext uri="{BB962C8B-B14F-4D97-AF65-F5344CB8AC3E}">
        <p14:creationId xmlns:p14="http://schemas.microsoft.com/office/powerpoint/2010/main" val="6861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Profile Updates</a:t>
            </a:r>
            <a:endParaRPr lang="en-US" sz="2400" dirty="0">
              <a:solidFill>
                <a:schemeClr val="bg1"/>
              </a:solidFill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1091" y="1600200"/>
            <a:ext cx="8229600" cy="47561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Automatic updates from Scopus weekly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Elsevier Pure Experts supports automatic updates from additional data sources, which profile holders control (still testing):</a:t>
            </a:r>
          </a:p>
          <a:p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endParaRPr lang="en-US" sz="22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13294B"/>
                </a:solidFill>
                <a:latin typeface="Helvetica"/>
                <a:cs typeface="Helvetica"/>
              </a:rPr>
              <a:t>BibTeX</a:t>
            </a: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 import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13294B"/>
                </a:solidFill>
                <a:latin typeface="Helvetica"/>
                <a:cs typeface="Helvetica"/>
              </a:rPr>
              <a:t>Manual entry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8923" y="3149600"/>
            <a:ext cx="6949440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numCol="2" rtlCol="0">
            <a:spAutoFit/>
          </a:bodyPr>
          <a:lstStyle/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OCLC </a:t>
            </a:r>
            <a:r>
              <a:rPr lang="en-US" sz="2000" dirty="0" err="1">
                <a:solidFill>
                  <a:srgbClr val="13294B"/>
                </a:solidFill>
              </a:rPr>
              <a:t>WorldCat</a:t>
            </a:r>
            <a:endParaRPr lang="en-US" sz="2000" dirty="0">
              <a:solidFill>
                <a:srgbClr val="13294B"/>
              </a:solidFill>
            </a:endParaRPr>
          </a:p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Web of Science</a:t>
            </a:r>
          </a:p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 err="1">
                <a:solidFill>
                  <a:srgbClr val="13294B"/>
                </a:solidFill>
              </a:rPr>
              <a:t>arXiv</a:t>
            </a:r>
            <a:endParaRPr lang="en-US" sz="2000" dirty="0">
              <a:solidFill>
                <a:srgbClr val="13294B"/>
              </a:solidFill>
            </a:endParaRPr>
          </a:p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 err="1">
                <a:solidFill>
                  <a:srgbClr val="13294B"/>
                </a:solidFill>
              </a:rPr>
              <a:t>CrossRef</a:t>
            </a:r>
            <a:endParaRPr lang="en-US" sz="2000" dirty="0">
              <a:solidFill>
                <a:srgbClr val="13294B"/>
              </a:solidFill>
            </a:endParaRPr>
          </a:p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PubMed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 err="1">
                <a:solidFill>
                  <a:srgbClr val="13294B"/>
                </a:solidFill>
              </a:rPr>
              <a:t>Embase</a:t>
            </a:r>
            <a:endParaRPr lang="en-US" sz="2000" dirty="0">
              <a:solidFill>
                <a:srgbClr val="13294B"/>
              </a:solidFill>
            </a:endParaRPr>
          </a:p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SAO/NASA Astrophysics Data System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CAB Abstracts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lang="en-US" sz="2000" dirty="0" err="1">
                <a:solidFill>
                  <a:srgbClr val="13294B"/>
                </a:solidFill>
              </a:rPr>
              <a:t>Mendeley</a:t>
            </a:r>
            <a:endParaRPr lang="en-US" sz="2000" dirty="0">
              <a:solidFill>
                <a:srgbClr val="132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PHASE  I : Launch</a:t>
            </a:r>
            <a:endParaRPr lang="en-US" sz="2400" dirty="0">
              <a:solidFill>
                <a:schemeClr val="bg1"/>
              </a:solidFill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760396" y="1600200"/>
            <a:ext cx="7926404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BETA Launch</a:t>
            </a:r>
          </a:p>
          <a:p>
            <a:pPr lvl="2"/>
            <a:r>
              <a:rPr lang="en-US" dirty="0" smtClean="0">
                <a:solidFill>
                  <a:srgbClr val="13294B"/>
                </a:solidFill>
                <a:latin typeface="Helvetica"/>
                <a:cs typeface="Helvetica"/>
              </a:rPr>
              <a:t>Launch a working system with Elsevier-delivered publications data for current tenure-line faculty, available to campus only</a:t>
            </a:r>
          </a:p>
          <a:p>
            <a:pPr lvl="2"/>
            <a:r>
              <a:rPr lang="en-US" dirty="0" smtClean="0">
                <a:solidFill>
                  <a:srgbClr val="13294B"/>
                </a:solidFill>
                <a:latin typeface="Helvetica"/>
                <a:cs typeface="Helvetica"/>
              </a:rPr>
              <a:t>Communications &amp; training </a:t>
            </a:r>
          </a:p>
          <a:p>
            <a:pPr lvl="2"/>
            <a:r>
              <a:rPr lang="en-US" dirty="0" smtClean="0">
                <a:solidFill>
                  <a:srgbClr val="13294B"/>
                </a:solidFill>
                <a:latin typeface="Helvetica"/>
                <a:cs typeface="Helvetica"/>
              </a:rPr>
              <a:t>Early fall 2015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13294B"/>
                </a:solidFill>
                <a:latin typeface="Helvetica"/>
                <a:cs typeface="Helvetica"/>
              </a:rPr>
              <a:t>Public</a:t>
            </a:r>
          </a:p>
          <a:p>
            <a:pPr lvl="2"/>
            <a:r>
              <a:rPr lang="en-US" dirty="0" smtClean="0">
                <a:solidFill>
                  <a:srgbClr val="13294B"/>
                </a:solidFill>
                <a:latin typeface="Helvetica"/>
                <a:cs typeface="Helvetica"/>
              </a:rPr>
              <a:t>Public launch will follow about 2-3 months later</a:t>
            </a:r>
          </a:p>
          <a:p>
            <a:pPr lvl="2"/>
            <a:r>
              <a:rPr lang="en-US" dirty="0" smtClean="0">
                <a:solidFill>
                  <a:srgbClr val="13294B"/>
                </a:solidFill>
                <a:latin typeface="Helvetica"/>
                <a:cs typeface="Helvetica"/>
              </a:rPr>
              <a:t>Widespread publicity effort</a:t>
            </a:r>
          </a:p>
          <a:p>
            <a:pPr marL="914400" lvl="2" indent="0">
              <a:buFont typeface="Arial"/>
              <a:buNone/>
            </a:pPr>
            <a:endParaRPr lang="en-US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57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PHASE  II : Improve Scope and System Quality</a:t>
            </a:r>
            <a:endParaRPr lang="en-US" sz="2400" dirty="0">
              <a:solidFill>
                <a:schemeClr val="bg1"/>
              </a:solidFill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Training resources for faculty &amp; units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Update system with AY2016 information including addition of emeritus, clinical, research faculty and academic professionals identified by units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Test data export from Pure to campus systems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Begin capturing campus data such as grants</a:t>
            </a:r>
          </a:p>
        </p:txBody>
      </p:sp>
    </p:spTree>
    <p:extLst>
      <p:ext uri="{BB962C8B-B14F-4D97-AF65-F5344CB8AC3E}">
        <p14:creationId xmlns:p14="http://schemas.microsoft.com/office/powerpoint/2010/main" val="40734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25" y="335827"/>
            <a:ext cx="9162858" cy="60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Summarize: Research is a big enterprise, communication is key</a:t>
            </a:r>
            <a:endParaRPr lang="en-US" sz="2400" dirty="0">
              <a:solidFill>
                <a:schemeClr val="bg1"/>
              </a:solidFill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The creative process needs support and occasional leadership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Reputation will only come with excellence and its communication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3294B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13294B"/>
                </a:solidFill>
                <a:latin typeface="Helvetica"/>
                <a:cs typeface="Helvetica"/>
              </a:rPr>
              <a:t>The Library is critical – and not just in traditional roles</a:t>
            </a:r>
          </a:p>
        </p:txBody>
      </p:sp>
    </p:spTree>
    <p:extLst>
      <p:ext uri="{BB962C8B-B14F-4D97-AF65-F5344CB8AC3E}">
        <p14:creationId xmlns:p14="http://schemas.microsoft.com/office/powerpoint/2010/main" val="22980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Questions</a:t>
            </a:r>
            <a:endParaRPr lang="en-US" sz="2400" dirty="0">
              <a:solidFill>
                <a:schemeClr val="bg1"/>
              </a:solidFill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solidFill>
                <a:srgbClr val="13294B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13294B"/>
                </a:solidFill>
              </a:rPr>
              <a:t>What creative ideas should be added to foster communication?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solidFill>
                <a:srgbClr val="13294B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13294B"/>
                </a:solidFill>
              </a:rPr>
              <a:t>How can research and the </a:t>
            </a:r>
            <a:r>
              <a:rPr lang="en-US" sz="3600" b="1" dirty="0" err="1">
                <a:solidFill>
                  <a:srgbClr val="13294B"/>
                </a:solidFill>
              </a:rPr>
              <a:t>L</a:t>
            </a:r>
            <a:r>
              <a:rPr lang="en-US" sz="3600" b="1" dirty="0" err="1" smtClean="0">
                <a:solidFill>
                  <a:srgbClr val="13294B"/>
                </a:solidFill>
              </a:rPr>
              <a:t>ibary</a:t>
            </a:r>
            <a:r>
              <a:rPr lang="en-US" sz="3600" b="1" dirty="0" smtClean="0">
                <a:solidFill>
                  <a:srgbClr val="13294B"/>
                </a:solidFill>
              </a:rPr>
              <a:t> partner </a:t>
            </a:r>
            <a:br>
              <a:rPr lang="en-US" sz="3600" b="1" dirty="0" smtClean="0">
                <a:solidFill>
                  <a:srgbClr val="13294B"/>
                </a:solidFill>
              </a:rPr>
            </a:br>
            <a:r>
              <a:rPr lang="en-US" sz="3600" b="1" dirty="0" smtClean="0">
                <a:solidFill>
                  <a:srgbClr val="13294B"/>
                </a:solidFill>
              </a:rPr>
              <a:t>to be even better?</a:t>
            </a:r>
            <a:endParaRPr lang="en-US" sz="3600" b="1" dirty="0">
              <a:solidFill>
                <a:srgbClr val="13294B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13294B"/>
                </a:solidFill>
              </a:rPr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solidFill>
                <a:srgbClr val="13294B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solidFill>
                <a:srgbClr val="132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62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478F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Academic Colleges </a:t>
            </a:r>
            <a:endParaRPr lang="en-US" sz="2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954" y="1879554"/>
            <a:ext cx="43650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College </a:t>
            </a: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of Agricultural, Consumer and Environmental Sciences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Applied Health Sciences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Business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Education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Engineering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Fine and Applied Arts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Division of General Studies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Graduate College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School of Labor and Employment </a:t>
            </a: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Relations</a:t>
            </a:r>
            <a:endParaRPr lang="en-US" sz="2000" dirty="0">
              <a:solidFill>
                <a:srgbClr val="13294B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8449" y="1879554"/>
            <a:ext cx="388379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294B"/>
                </a:solidFill>
                <a:latin typeface="Helvetica"/>
                <a:cs typeface="Helvetica"/>
              </a:rPr>
              <a:t>College </a:t>
            </a: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of Law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Liberal Arts and Sciences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Graduate School of Library and Information Science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Media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Medicine at Urbana-Champaign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School of Social Work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  <a:latin typeface="Helvetica"/>
                <a:cs typeface="Helvetica"/>
              </a:rPr>
              <a:t>College of Veterinary Medicine</a:t>
            </a:r>
            <a:endParaRPr lang="en-US" sz="2000" b="0" i="0" dirty="0">
              <a:solidFill>
                <a:srgbClr val="13294B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54" y="1450311"/>
            <a:ext cx="5553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26322"/>
                </a:solidFill>
                <a:latin typeface="Helvetica"/>
                <a:cs typeface="Helvetica"/>
              </a:rPr>
              <a:t>16 Colleges and Instructional Units</a:t>
            </a:r>
            <a:endParaRPr lang="en-US" sz="2200" dirty="0">
              <a:solidFill>
                <a:srgbClr val="F2632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620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ised_Expenditur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0559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6B2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Total Research and Development Expenditures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241" y="6076743"/>
            <a:ext cx="7721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*2013 Expenditures include one-time capital costs for Blue Waters Supercomputer </a:t>
            </a:r>
            <a:endParaRPr lang="en-US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9026"/>
            <a:ext cx="9144000" cy="992421"/>
          </a:xfrm>
          <a:prstGeom prst="rect">
            <a:avLst/>
          </a:prstGeom>
          <a:solidFill>
            <a:srgbClr val="F2632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3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986"/>
            <a:ext cx="9144000" cy="5773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Research Expenditures FY14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37426" y="1456267"/>
          <a:ext cx="5172773" cy="462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4575437" y="1456267"/>
          <a:ext cx="5172773" cy="462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35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CR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78FCC"/>
      </a:accent1>
      <a:accent2>
        <a:srgbClr val="FB6B24"/>
      </a:accent2>
      <a:accent3>
        <a:srgbClr val="6E6E70"/>
      </a:accent3>
      <a:accent4>
        <a:srgbClr val="004080"/>
      </a:accent4>
      <a:accent5>
        <a:srgbClr val="2CB5BA"/>
      </a:accent5>
      <a:accent6>
        <a:srgbClr val="B3B3B3"/>
      </a:accent6>
      <a:hlink>
        <a:srgbClr val="0000FF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16178</TotalTime>
  <Words>2021</Words>
  <Application>Microsoft Office PowerPoint</Application>
  <PresentationFormat>On-screen Show (4:3)</PresentationFormat>
  <Paragraphs>386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Georgia</vt:lpstr>
      <vt:lpstr>Helvetica</vt:lpstr>
      <vt:lpstr>Helvetica Light</vt:lpstr>
      <vt:lpstr>Helvetica Neue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Research and Development Expenditures</vt:lpstr>
      <vt:lpstr>Research Expenditures FY14</vt:lpstr>
      <vt:lpstr>PowerPoint Presentation</vt:lpstr>
      <vt:lpstr>The Senior Research Officer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Feds Are Taking Notice:  Data Were Collected with Public Money</vt:lpstr>
      <vt:lpstr>Data Management Plans (DMPs)</vt:lpstr>
      <vt:lpstr>Who on Campus Knows About Storing and Curating Information?</vt:lpstr>
      <vt:lpstr>PowerPoint Presentation</vt:lpstr>
      <vt:lpstr>Research Data Service: Data Management Consultation</vt:lpstr>
      <vt:lpstr>Research Data Service: Data Publication at Illinois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Reputation, Managing Risk</dc:title>
  <dc:creator>Peter Schiffer</dc:creator>
  <dc:description>Presented at the OCLC Research Library Partnership Meeting: Rep, Rank &amp; Role, 4 June 2015, San Francisco, California (USA)</dc:description>
  <cp:lastModifiedBy>McNicol,Jeanette</cp:lastModifiedBy>
  <cp:revision>772</cp:revision>
  <cp:lastPrinted>2014-12-18T15:32:17Z</cp:lastPrinted>
  <dcterms:created xsi:type="dcterms:W3CDTF">2013-01-11T15:20:11Z</dcterms:created>
  <dcterms:modified xsi:type="dcterms:W3CDTF">2015-06-12T22:15:41Z</dcterms:modified>
</cp:coreProperties>
</file>