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05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77734C5-E91E-4CCF-8971-EFE0167A279F}" type="datetime1">
              <a:rPr lang="en-US" altLang="en-US"/>
              <a:pPr/>
              <a:t>4/3/2015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634224BB-5C23-45A1-84BD-0DA93E3D3D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1535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D6FA3CC-1C08-455B-87B6-32B4F41594E4}" type="datetime1">
              <a:rPr lang="en-US" altLang="en-US"/>
              <a:pPr/>
              <a:t>4/3/2015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321BA3BC-3A8C-4743-ACBC-26AA1A525D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690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52567"/>
            <a:ext cx="7772400" cy="168835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14712"/>
            <a:ext cx="6400800" cy="7909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74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8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633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02606" y="6184899"/>
            <a:ext cx="2607944" cy="365125"/>
          </a:xfrm>
        </p:spPr>
        <p:txBody>
          <a:bodyPr/>
          <a:lstStyle/>
          <a:p>
            <a:r>
              <a:rPr lang="en-US" dirty="0" smtClean="0"/>
              <a:t>S. Pritchard / 23 March 2015  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210550" y="6173787"/>
            <a:ext cx="476250" cy="365125"/>
          </a:xfrm>
        </p:spPr>
        <p:txBody>
          <a:bodyPr/>
          <a:lstStyle>
            <a:lvl1pPr algn="ctr">
              <a:defRPr/>
            </a:lvl1pPr>
          </a:lstStyle>
          <a:p>
            <a:fld id="{B1E5DB7B-9D9C-406E-9EA7-E588C5EFF75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0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994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6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06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0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0461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0843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554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15950"/>
            <a:ext cx="82296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Page Title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73225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621656" y="6173787"/>
            <a:ext cx="26079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S. Pritchard / 21 August 2014  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296275" y="6173787"/>
            <a:ext cx="390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6C93A5E-4FD3-4463-A876-165728704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85800" y="1452563"/>
            <a:ext cx="7772400" cy="16891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The Evolving Scholarly Record</a:t>
            </a:r>
            <a:br>
              <a:rPr lang="en-US" altLang="en-US" dirty="0" smtClean="0"/>
            </a:br>
            <a:r>
              <a:rPr lang="en-US" altLang="en-US" dirty="0" smtClean="0"/>
              <a:t>in the Campus Context </a:t>
            </a: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1371600" y="3414713"/>
            <a:ext cx="6400800" cy="79057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Sarah M. Pritchard</a:t>
            </a:r>
          </a:p>
          <a:p>
            <a:pPr eaLnBrk="1" hangingPunct="1"/>
            <a:r>
              <a:rPr lang="en-US" altLang="en-US" dirty="0" smtClean="0"/>
              <a:t>March 23, 2015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76250" y="730250"/>
            <a:ext cx="8229600" cy="69215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CAMPUS STAKEHOLDERS:</a:t>
            </a:r>
            <a:br>
              <a:rPr lang="en-US" altLang="en-US" dirty="0" smtClean="0"/>
            </a:br>
            <a:r>
              <a:rPr lang="en-US" altLang="en-US" dirty="0" smtClean="0"/>
              <a:t>BEYOND THE LIBRARY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73224"/>
            <a:ext cx="8229600" cy="4022725"/>
          </a:xfrm>
        </p:spPr>
        <p:txBody>
          <a:bodyPr/>
          <a:lstStyle/>
          <a:p>
            <a:r>
              <a:rPr lang="en-US" dirty="0" smtClean="0"/>
              <a:t>Faculty</a:t>
            </a:r>
            <a:r>
              <a:rPr lang="en-US" dirty="0"/>
              <a:t>, students (as creators)</a:t>
            </a:r>
          </a:p>
          <a:p>
            <a:r>
              <a:rPr lang="en-US" dirty="0"/>
              <a:t>Campus academic departments </a:t>
            </a:r>
            <a:r>
              <a:rPr lang="en-US" dirty="0" smtClean="0"/>
              <a:t>(as managers </a:t>
            </a:r>
            <a:r>
              <a:rPr lang="en-US" dirty="0"/>
              <a:t>of course </a:t>
            </a:r>
            <a:r>
              <a:rPr lang="en-US" dirty="0" smtClean="0"/>
              <a:t>content and grey literature) </a:t>
            </a:r>
            <a:endParaRPr lang="en-US" dirty="0"/>
          </a:p>
          <a:p>
            <a:r>
              <a:rPr lang="en-US" dirty="0" smtClean="0"/>
              <a:t>Senior administrators </a:t>
            </a:r>
            <a:r>
              <a:rPr lang="en-US" dirty="0"/>
              <a:t>(general counsel, </a:t>
            </a:r>
            <a:r>
              <a:rPr lang="en-US" dirty="0" smtClean="0"/>
              <a:t>CFO, HR)</a:t>
            </a:r>
            <a:endParaRPr lang="en-US" dirty="0"/>
          </a:p>
          <a:p>
            <a:r>
              <a:rPr lang="en-US" dirty="0"/>
              <a:t>Trustees (</a:t>
            </a:r>
            <a:r>
              <a:rPr lang="en-US" dirty="0" smtClean="0"/>
              <a:t>governance policy)</a:t>
            </a:r>
            <a:endParaRPr lang="en-US" dirty="0"/>
          </a:p>
          <a:p>
            <a:r>
              <a:rPr lang="en-US" dirty="0"/>
              <a:t>Office of Research</a:t>
            </a:r>
          </a:p>
          <a:p>
            <a:r>
              <a:rPr lang="en-US" dirty="0" smtClean="0"/>
              <a:t>Information Technology units</a:t>
            </a:r>
          </a:p>
          <a:p>
            <a:r>
              <a:rPr lang="en-US" dirty="0"/>
              <a:t>D</a:t>
            </a:r>
            <a:r>
              <a:rPr lang="en-US" dirty="0" smtClean="0"/>
              <a:t>isciplinary communities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5602606" y="6184899"/>
            <a:ext cx="2474594" cy="365125"/>
          </a:xfrm>
        </p:spPr>
        <p:txBody>
          <a:bodyPr/>
          <a:lstStyle/>
          <a:p>
            <a:r>
              <a:rPr lang="en-US" dirty="0" smtClean="0"/>
              <a:t>S. Pritchard / 23 March 2015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787400"/>
            <a:ext cx="8229600" cy="692150"/>
          </a:xfrm>
        </p:spPr>
        <p:txBody>
          <a:bodyPr/>
          <a:lstStyle/>
          <a:p>
            <a:r>
              <a:rPr lang="en-US" dirty="0" smtClean="0"/>
              <a:t>SYSTEM COMPONENTS:</a:t>
            </a:r>
            <a:br>
              <a:rPr lang="en-US" dirty="0" smtClean="0"/>
            </a:br>
            <a:r>
              <a:rPr lang="en-US" dirty="0" smtClean="0"/>
              <a:t>BEYOND THE INSTITUTIONAL REPOSITORY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100"/>
            <a:ext cx="8229600" cy="3886200"/>
          </a:xfrm>
        </p:spPr>
        <p:txBody>
          <a:bodyPr/>
          <a:lstStyle/>
          <a:p>
            <a:r>
              <a:rPr lang="en-US" dirty="0"/>
              <a:t>Course management systems</a:t>
            </a:r>
          </a:p>
          <a:p>
            <a:r>
              <a:rPr lang="en-US" dirty="0"/>
              <a:t>Faculty research networking systems</a:t>
            </a:r>
          </a:p>
          <a:p>
            <a:r>
              <a:rPr lang="en-US" dirty="0"/>
              <a:t>Grant and sponsored research management systems</a:t>
            </a:r>
          </a:p>
          <a:p>
            <a:r>
              <a:rPr lang="en-US" dirty="0"/>
              <a:t>Student and faculty personnel </a:t>
            </a:r>
            <a:r>
              <a:rPr lang="en-US" dirty="0" smtClean="0"/>
              <a:t>system</a:t>
            </a:r>
            <a:endParaRPr lang="en-US" dirty="0"/>
          </a:p>
          <a:p>
            <a:r>
              <a:rPr lang="en-US" dirty="0"/>
              <a:t>Campus servers and </a:t>
            </a:r>
            <a:r>
              <a:rPr lang="en-US" dirty="0" smtClean="0"/>
              <a:t>intranets</a:t>
            </a:r>
            <a:endParaRPr lang="en-US" dirty="0"/>
          </a:p>
          <a:p>
            <a:r>
              <a:rPr lang="en-US" dirty="0" smtClean="0"/>
              <a:t>Disciplinary repositories, cloud and </a:t>
            </a:r>
            <a:r>
              <a:rPr lang="en-US" smtClean="0"/>
              <a:t>social platforms</a:t>
            </a:r>
            <a:endParaRPr lang="en-US" dirty="0"/>
          </a:p>
          <a:p>
            <a:r>
              <a:rPr lang="en-US" dirty="0"/>
              <a:t>Office hard drives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S. Pritchard – 23 March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48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1016000"/>
            <a:ext cx="8229600" cy="692150"/>
          </a:xfrm>
        </p:spPr>
        <p:txBody>
          <a:bodyPr/>
          <a:lstStyle/>
          <a:p>
            <a:r>
              <a:rPr lang="en-US" dirty="0" smtClean="0"/>
              <a:t>POLICIES AND COMPLIANCE:</a:t>
            </a:r>
            <a:br>
              <a:rPr lang="en-US" dirty="0" smtClean="0"/>
            </a:br>
            <a:r>
              <a:rPr lang="en-US" dirty="0" smtClean="0"/>
              <a:t>BEYOND CONTENT LICENSES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875" y="2139950"/>
            <a:ext cx="8229600" cy="3498850"/>
          </a:xfrm>
        </p:spPr>
        <p:txBody>
          <a:bodyPr/>
          <a:lstStyle/>
          <a:p>
            <a:r>
              <a:rPr lang="en-US" dirty="0"/>
              <a:t>Copyright </a:t>
            </a:r>
            <a:r>
              <a:rPr lang="en-US" dirty="0" smtClean="0"/>
              <a:t>(institutional and individual levels)</a:t>
            </a:r>
          </a:p>
          <a:p>
            <a:r>
              <a:rPr lang="en-US" dirty="0" smtClean="0"/>
              <a:t>Privacy </a:t>
            </a:r>
            <a:r>
              <a:rPr lang="en-US" dirty="0"/>
              <a:t>of records (student work, clinical data, business records</a:t>
            </a:r>
            <a:r>
              <a:rPr lang="en-US" dirty="0" smtClean="0"/>
              <a:t>)</a:t>
            </a:r>
          </a:p>
          <a:p>
            <a:r>
              <a:rPr lang="en-US" dirty="0" smtClean="0"/>
              <a:t>IT security controls and web content policies</a:t>
            </a:r>
            <a:endParaRPr lang="en-US" dirty="0"/>
          </a:p>
          <a:p>
            <a:r>
              <a:rPr lang="en-US" dirty="0"/>
              <a:t>State electronic records </a:t>
            </a:r>
            <a:r>
              <a:rPr lang="en-US" dirty="0" smtClean="0"/>
              <a:t>retention laws</a:t>
            </a:r>
            <a:endParaRPr lang="en-US" dirty="0"/>
          </a:p>
          <a:p>
            <a:r>
              <a:rPr lang="en-US" dirty="0"/>
              <a:t>Open </a:t>
            </a:r>
            <a:r>
              <a:rPr lang="en-US" dirty="0" smtClean="0"/>
              <a:t>access (institutionally- </a:t>
            </a:r>
            <a:r>
              <a:rPr lang="en-US" dirty="0"/>
              <a:t>or </a:t>
            </a:r>
            <a:r>
              <a:rPr lang="en-US" dirty="0" smtClean="0"/>
              <a:t>funder-mandated)</a:t>
            </a:r>
          </a:p>
          <a:p>
            <a:r>
              <a:rPr lang="en-US" dirty="0" smtClean="0"/>
              <a:t>Rights of external system owners (hosted content)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S. Pritchard – 23 March 2015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11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2025"/>
            <a:ext cx="8229600" cy="692150"/>
          </a:xfrm>
        </p:spPr>
        <p:txBody>
          <a:bodyPr/>
          <a:lstStyle/>
          <a:p>
            <a:r>
              <a:rPr lang="en-US" dirty="0" smtClean="0"/>
              <a:t>THE RECORD IS EVOLVING,</a:t>
            </a:r>
            <a:br>
              <a:rPr lang="en-US" dirty="0" smtClean="0"/>
            </a:br>
            <a:r>
              <a:rPr lang="en-US" dirty="0" smtClean="0"/>
              <a:t>BUT IS ITS ECOSYSTEM?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5175"/>
            <a:ext cx="8229600" cy="3886200"/>
          </a:xfrm>
        </p:spPr>
        <p:txBody>
          <a:bodyPr/>
          <a:lstStyle/>
          <a:p>
            <a:pPr lvl="0"/>
            <a:r>
              <a:rPr lang="en-US" dirty="0"/>
              <a:t>The library’s role as a “</a:t>
            </a:r>
            <a:r>
              <a:rPr lang="en-US" dirty="0" smtClean="0"/>
              <a:t>selector:” overstepping</a:t>
            </a:r>
            <a:r>
              <a:rPr lang="en-US" dirty="0"/>
              <a:t>?</a:t>
            </a:r>
          </a:p>
          <a:p>
            <a:pPr lvl="0"/>
            <a:r>
              <a:rPr lang="en-US" dirty="0"/>
              <a:t>Faculty sense of individual professional </a:t>
            </a:r>
            <a:r>
              <a:rPr lang="en-US" dirty="0" smtClean="0"/>
              <a:t>identity</a:t>
            </a:r>
            <a:endParaRPr lang="en-US" dirty="0"/>
          </a:p>
          <a:p>
            <a:pPr lvl="0"/>
            <a:r>
              <a:rPr lang="en-US" dirty="0" smtClean="0"/>
              <a:t>High </a:t>
            </a:r>
            <a:r>
              <a:rPr lang="en-US" dirty="0"/>
              <a:t>costs </a:t>
            </a:r>
            <a:r>
              <a:rPr lang="en-US" dirty="0" smtClean="0"/>
              <a:t>to change:</a:t>
            </a:r>
          </a:p>
          <a:p>
            <a:pPr lvl="1"/>
            <a:r>
              <a:rPr lang="en-US" dirty="0" smtClean="0"/>
              <a:t>Technical infrastructure and workflow mechanisms</a:t>
            </a:r>
          </a:p>
          <a:p>
            <a:pPr lvl="1"/>
            <a:r>
              <a:rPr lang="en-US" dirty="0" smtClean="0"/>
              <a:t>Reshaping governance and policy</a:t>
            </a:r>
            <a:endParaRPr lang="en-US" dirty="0"/>
          </a:p>
          <a:p>
            <a:pPr lvl="0"/>
            <a:r>
              <a:rPr lang="en-US" dirty="0" smtClean="0"/>
              <a:t>Lack of a sense of urgency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S. Pritchard / 23 March 2015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E5DB7B-9D9C-406E-9EA7-E588C5EFF75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056385"/>
      </p:ext>
    </p:extLst>
  </p:cSld>
  <p:clrMapOvr>
    <a:masterClrMapping/>
  </p:clrMapOvr>
</p:sld>
</file>

<file path=ppt/theme/theme1.xml><?xml version="1.0" encoding="utf-8"?>
<a:theme xmlns:a="http://schemas.openxmlformats.org/drawingml/2006/main" name="Planning Digital Libraries - Pritchard1 FG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Planning Digital Libraries - Pritchard1 FGV</Template>
  <TotalTime>44</TotalTime>
  <Words>218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ＭＳ Ｐゴシック</vt:lpstr>
      <vt:lpstr>Arial</vt:lpstr>
      <vt:lpstr>Calibri</vt:lpstr>
      <vt:lpstr>Planning Digital Libraries - Pritchard1 FGV</vt:lpstr>
      <vt:lpstr>The Evolving Scholarly Record in the Campus Context </vt:lpstr>
      <vt:lpstr>CAMPUS STAKEHOLDERS: BEYOND THE LIBRARY</vt:lpstr>
      <vt:lpstr>SYSTEM COMPONENTS: BEYOND THE INSTITUTIONAL REPOSITORY</vt:lpstr>
      <vt:lpstr>POLICIES AND COMPLIANCE: BEYOND CONTENT LICENSES</vt:lpstr>
      <vt:lpstr>THE RECORD IS EVOLVING, BUT IS ITS ECOSYSTEM?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Evolving Scholarly Record in the Campus Context</dc:title>
  <dc:creator>Sarah Pritchard</dc:creator>
  <cp:lastModifiedBy>McNicol,Jeanette</cp:lastModifiedBy>
  <cp:revision>26</cp:revision>
  <dcterms:created xsi:type="dcterms:W3CDTF">2015-03-21T22:36:42Z</dcterms:created>
  <dcterms:modified xsi:type="dcterms:W3CDTF">2015-04-03T22:09:13Z</dcterms:modified>
</cp:coreProperties>
</file>