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75" r:id="rId2"/>
    <p:sldId id="333" r:id="rId3"/>
    <p:sldId id="298" r:id="rId4"/>
    <p:sldId id="334" r:id="rId5"/>
    <p:sldId id="353" r:id="rId6"/>
    <p:sldId id="354" r:id="rId7"/>
    <p:sldId id="319" r:id="rId8"/>
    <p:sldId id="325" r:id="rId9"/>
    <p:sldId id="326" r:id="rId10"/>
    <p:sldId id="350" r:id="rId11"/>
    <p:sldId id="337" r:id="rId12"/>
    <p:sldId id="338" r:id="rId13"/>
    <p:sldId id="340" r:id="rId14"/>
    <p:sldId id="341" r:id="rId15"/>
    <p:sldId id="342" r:id="rId16"/>
    <p:sldId id="343" r:id="rId17"/>
    <p:sldId id="356" r:id="rId18"/>
    <p:sldId id="357" r:id="rId19"/>
    <p:sldId id="358" r:id="rId20"/>
    <p:sldId id="359" r:id="rId21"/>
    <p:sldId id="360" r:id="rId22"/>
    <p:sldId id="361" r:id="rId23"/>
    <p:sldId id="362" r:id="rId24"/>
    <p:sldId id="363" r:id="rId25"/>
    <p:sldId id="364" r:id="rId26"/>
    <p:sldId id="365" r:id="rId27"/>
    <p:sldId id="366" r:id="rId28"/>
    <p:sldId id="355" r:id="rId29"/>
    <p:sldId id="367" r:id="rId30"/>
  </p:sldIdLst>
  <p:sldSz cx="9144000" cy="6858000" type="screen4x3"/>
  <p:notesSz cx="9305925" cy="7019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3" autoAdjust="0"/>
    <p:restoredTop sz="81401" autoAdjust="0"/>
  </p:normalViewPr>
  <p:slideViewPr>
    <p:cSldViewPr snapToGrid="0" snapToObjects="1">
      <p:cViewPr varScale="1">
        <p:scale>
          <a:sx n="86" d="100"/>
          <a:sy n="86" d="100"/>
        </p:scale>
        <p:origin x="1602" y="84"/>
      </p:cViewPr>
      <p:guideLst>
        <p:guide orient="horz" pos="2411"/>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77" tIns="46639" rIns="93277" bIns="46639" rtlCol="0"/>
          <a:lstStyle>
            <a:lvl1pPr algn="l">
              <a:defRPr sz="1200"/>
            </a:lvl1pPr>
          </a:lstStyle>
          <a:p>
            <a:endParaRPr lang="en-US" dirty="0"/>
          </a:p>
        </p:txBody>
      </p:sp>
      <p:sp>
        <p:nvSpPr>
          <p:cNvPr id="3" name="Date Placeholder 2"/>
          <p:cNvSpPr>
            <a:spLocks noGrp="1"/>
          </p:cNvSpPr>
          <p:nvPr>
            <p:ph type="dt" sz="quarter" idx="1"/>
          </p:nvPr>
        </p:nvSpPr>
        <p:spPr>
          <a:xfrm>
            <a:off x="5271204" y="0"/>
            <a:ext cx="4032568" cy="350996"/>
          </a:xfrm>
          <a:prstGeom prst="rect">
            <a:avLst/>
          </a:prstGeom>
        </p:spPr>
        <p:txBody>
          <a:bodyPr vert="horz" lIns="93277" tIns="46639" rIns="93277" bIns="46639" rtlCol="0"/>
          <a:lstStyle>
            <a:lvl1pPr algn="r">
              <a:defRPr sz="1200"/>
            </a:lvl1pPr>
          </a:lstStyle>
          <a:p>
            <a:fld id="{1EA7726C-ACAE-124E-B040-09E55DEF4DA0}" type="datetimeFigureOut">
              <a:rPr lang="en-US" smtClean="0"/>
              <a:t>9/25/2015</a:t>
            </a:fld>
            <a:endParaRPr lang="en-US" dirty="0"/>
          </a:p>
        </p:txBody>
      </p:sp>
      <p:sp>
        <p:nvSpPr>
          <p:cNvPr id="4" name="Footer Placeholder 3"/>
          <p:cNvSpPr>
            <a:spLocks noGrp="1"/>
          </p:cNvSpPr>
          <p:nvPr>
            <p:ph type="ftr" sz="quarter" idx="2"/>
          </p:nvPr>
        </p:nvSpPr>
        <p:spPr>
          <a:xfrm>
            <a:off x="0" y="6667711"/>
            <a:ext cx="4032568" cy="350996"/>
          </a:xfrm>
          <a:prstGeom prst="rect">
            <a:avLst/>
          </a:prstGeom>
        </p:spPr>
        <p:txBody>
          <a:bodyPr vert="horz" lIns="93277" tIns="46639" rIns="93277" bIns="466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1204" y="6667711"/>
            <a:ext cx="4032568" cy="350996"/>
          </a:xfrm>
          <a:prstGeom prst="rect">
            <a:avLst/>
          </a:prstGeom>
        </p:spPr>
        <p:txBody>
          <a:bodyPr vert="horz" lIns="93277" tIns="46639" rIns="93277" bIns="46639"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2622"/>
          </a:xfrm>
          <a:prstGeom prst="rect">
            <a:avLst/>
          </a:prstGeom>
        </p:spPr>
        <p:txBody>
          <a:bodyPr vert="horz" lIns="93277" tIns="46639" rIns="93277" bIns="46639" rtlCol="0"/>
          <a:lstStyle>
            <a:lvl1pPr algn="l">
              <a:defRPr sz="1200"/>
            </a:lvl1pPr>
          </a:lstStyle>
          <a:p>
            <a:endParaRPr lang="en-US" dirty="0"/>
          </a:p>
        </p:txBody>
      </p:sp>
      <p:sp>
        <p:nvSpPr>
          <p:cNvPr id="3" name="Date Placeholder 2"/>
          <p:cNvSpPr>
            <a:spLocks noGrp="1"/>
          </p:cNvSpPr>
          <p:nvPr>
            <p:ph type="dt" idx="1"/>
          </p:nvPr>
        </p:nvSpPr>
        <p:spPr>
          <a:xfrm>
            <a:off x="5271742" y="0"/>
            <a:ext cx="4032568" cy="352622"/>
          </a:xfrm>
          <a:prstGeom prst="rect">
            <a:avLst/>
          </a:prstGeom>
        </p:spPr>
        <p:txBody>
          <a:bodyPr vert="horz" lIns="93277" tIns="46639" rIns="93277" bIns="46639" rtlCol="0"/>
          <a:lstStyle>
            <a:lvl1pPr algn="r">
              <a:defRPr sz="1200"/>
            </a:lvl1pPr>
          </a:lstStyle>
          <a:p>
            <a:fld id="{E8674A3C-484F-49D8-B488-DC76E8BB08FF}" type="datetimeFigureOut">
              <a:rPr lang="en-US" smtClean="0"/>
              <a:t>9/25/2015</a:t>
            </a:fld>
            <a:endParaRPr lang="en-US" dirty="0"/>
          </a:p>
        </p:txBody>
      </p:sp>
      <p:sp>
        <p:nvSpPr>
          <p:cNvPr id="4" name="Slide Image Placeholder 3"/>
          <p:cNvSpPr>
            <a:spLocks noGrp="1" noRot="1" noChangeAspect="1"/>
          </p:cNvSpPr>
          <p:nvPr>
            <p:ph type="sldImg" idx="2"/>
          </p:nvPr>
        </p:nvSpPr>
        <p:spPr>
          <a:xfrm>
            <a:off x="3074988" y="877888"/>
            <a:ext cx="3155950" cy="2368550"/>
          </a:xfrm>
          <a:prstGeom prst="rect">
            <a:avLst/>
          </a:prstGeom>
          <a:noFill/>
          <a:ln w="12700">
            <a:solidFill>
              <a:prstClr val="black"/>
            </a:solidFill>
          </a:ln>
        </p:spPr>
        <p:txBody>
          <a:bodyPr vert="horz" lIns="93277" tIns="46639" rIns="93277" bIns="46639" rtlCol="0" anchor="ctr"/>
          <a:lstStyle/>
          <a:p>
            <a:endParaRPr lang="en-US" dirty="0"/>
          </a:p>
        </p:txBody>
      </p:sp>
      <p:sp>
        <p:nvSpPr>
          <p:cNvPr id="5" name="Notes Placeholder 4"/>
          <p:cNvSpPr>
            <a:spLocks noGrp="1"/>
          </p:cNvSpPr>
          <p:nvPr>
            <p:ph type="body" sz="quarter" idx="3"/>
          </p:nvPr>
        </p:nvSpPr>
        <p:spPr>
          <a:xfrm>
            <a:off x="930593" y="3378341"/>
            <a:ext cx="7444740" cy="2764095"/>
          </a:xfrm>
          <a:prstGeom prst="rect">
            <a:avLst/>
          </a:prstGeom>
        </p:spPr>
        <p:txBody>
          <a:bodyPr vert="horz" lIns="93277" tIns="46639" rIns="93277"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7306"/>
            <a:ext cx="4032568" cy="352621"/>
          </a:xfrm>
          <a:prstGeom prst="rect">
            <a:avLst/>
          </a:prstGeom>
        </p:spPr>
        <p:txBody>
          <a:bodyPr vert="horz" lIns="93277" tIns="46639" rIns="93277" bIns="466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1742" y="6667306"/>
            <a:ext cx="4032568" cy="352621"/>
          </a:xfrm>
          <a:prstGeom prst="rect">
            <a:avLst/>
          </a:prstGeom>
        </p:spPr>
        <p:txBody>
          <a:bodyPr vert="horz" lIns="93277" tIns="46639" rIns="93277" bIns="46639" rtlCol="0" anchor="b"/>
          <a:lstStyle>
            <a:lvl1pPr algn="r">
              <a:defRPr sz="1200"/>
            </a:lvl1pPr>
          </a:lstStyle>
          <a:p>
            <a:fld id="{01A010FE-5F12-4948-AC35-C1E4AC3FFBAC}" type="slidenum">
              <a:rPr lang="en-US" smtClean="0"/>
              <a:t>‹#›</a:t>
            </a:fld>
            <a:endParaRPr lang="en-US" dirty="0"/>
          </a:p>
        </p:txBody>
      </p:sp>
    </p:spTree>
    <p:extLst>
      <p:ext uri="{BB962C8B-B14F-4D97-AF65-F5344CB8AC3E}">
        <p14:creationId xmlns:p14="http://schemas.microsoft.com/office/powerpoint/2010/main" val="127700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igshare.com/authors/Matthew_Marsteller/54221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extLst>
      <p:ext uri="{BB962C8B-B14F-4D97-AF65-F5344CB8AC3E}">
        <p14:creationId xmlns:p14="http://schemas.microsoft.com/office/powerpoint/2010/main" val="154155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dirty="0"/>
          </a:p>
          <a:p>
            <a:pPr defTabSz="914308">
              <a:defRPr/>
            </a:pPr>
            <a:r>
              <a:rPr lang="en-US" dirty="0"/>
              <a:t>https://github.com/PLJNS/Rutgers-University-Notes</a:t>
            </a:r>
          </a:p>
          <a:p>
            <a:r>
              <a:rPr lang="en-US" dirty="0">
                <a:hlinkClick r:id="rId3"/>
              </a:rPr>
              <a:t>http://figshare.com/authors/Matthew_Marsteller/542211</a:t>
            </a:r>
            <a:endParaRPr lang="en-US" dirty="0"/>
          </a:p>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7333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7421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Collins &amp; Walters (2010) found that majority of liberal arts colleges surveyed had large number of OA journals in local OPAC or A-Z List</a:t>
            </a:r>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6140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4826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Newly</a:t>
            </a:r>
            <a:r>
              <a:rPr lang="en-US" baseline="0" dirty="0" smtClean="0"/>
              <a:t> created Digital Preservation Network Manager at COPPUL is responsible for managing the consortium’s network of 10 LOCKSS nodes and overseeing the consortium wide implementation of the </a:t>
            </a:r>
            <a:r>
              <a:rPr lang="en-US" baseline="0" dirty="0" err="1" smtClean="0"/>
              <a:t>Archivematica</a:t>
            </a:r>
            <a:r>
              <a:rPr lang="en-US" baseline="0" dirty="0" smtClean="0"/>
              <a:t> digital preservation software as a service.</a:t>
            </a:r>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1269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this together by posing a simple question: what do we mean by the scholarly record? Given what we’ve discussed, we’d like to propose that the s. r. is a selection of content (defined broadly by our content framework) that places greater emphasis on collecting the materials generated during the process and aftermath phases of scholarly work, and therefore represents a deeper and more complete record of scholarly inquiry…</a:t>
            </a:r>
          </a:p>
          <a:p>
            <a:r>
              <a:rPr lang="en-US" dirty="0"/>
              <a:t> </a:t>
            </a:r>
          </a:p>
          <a:p>
            <a:r>
              <a:rPr lang="en-US" dirty="0"/>
              <a:t>… that is supported by stable configurations of the roles enumerated in our stakeholder eco-system – in other words, configurations that ensure that scholarly materials are systematically gathered, organized, curated, identified, and made persistently available.</a:t>
            </a:r>
          </a:p>
          <a:p>
            <a:r>
              <a:rPr lang="en-US" dirty="0"/>
              <a:t> </a:t>
            </a:r>
          </a:p>
          <a:p>
            <a:r>
              <a:rPr lang="en-US" dirty="0"/>
              <a:t>… and finally, that is sustained over the long term through stewardship models characterized by the four elements of conscious coordination.  </a:t>
            </a:r>
          </a:p>
          <a:p>
            <a:r>
              <a:rPr lang="en-US" dirty="0"/>
              <a:t> </a:t>
            </a:r>
          </a:p>
          <a:p>
            <a:r>
              <a:rPr lang="en-US" dirty="0"/>
              <a:t>So these three components – scope, stakeholders, and stewardship – represent our very broad vision of the future of the scholarly record. And as we’ve seen, this vision has important implications for academic libraries as they re-calibrate the infrastructure, coordinating structures, and shared practices needed to sustain the scholarly record in its fullest expression.</a:t>
            </a:r>
          </a:p>
        </p:txBody>
      </p:sp>
      <p:sp>
        <p:nvSpPr>
          <p:cNvPr id="4" name="Slide Number Placeholder 3"/>
          <p:cNvSpPr>
            <a:spLocks noGrp="1"/>
          </p:cNvSpPr>
          <p:nvPr>
            <p:ph type="sldNum" sz="quarter" idx="10"/>
          </p:nvPr>
        </p:nvSpPr>
        <p:spPr/>
        <p:txBody>
          <a:bodyPr/>
          <a:lstStyle/>
          <a:p>
            <a:fld id="{68777C84-9645-4962-81BC-F38121CB9B1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6752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extLst>
      <p:ext uri="{BB962C8B-B14F-4D97-AF65-F5344CB8AC3E}">
        <p14:creationId xmlns:p14="http://schemas.microsoft.com/office/powerpoint/2010/main" val="74884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10</a:t>
            </a:fld>
            <a:endParaRPr lang="en-US" dirty="0"/>
          </a:p>
        </p:txBody>
      </p:sp>
    </p:spTree>
    <p:extLst>
      <p:ext uri="{BB962C8B-B14F-4D97-AF65-F5344CB8AC3E}">
        <p14:creationId xmlns:p14="http://schemas.microsoft.com/office/powerpoint/2010/main" val="15055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12</a:t>
            </a:fld>
            <a:endParaRPr lang="en-US" dirty="0"/>
          </a:p>
        </p:txBody>
      </p:sp>
    </p:spTree>
    <p:extLst>
      <p:ext uri="{BB962C8B-B14F-4D97-AF65-F5344CB8AC3E}">
        <p14:creationId xmlns:p14="http://schemas.microsoft.com/office/powerpoint/2010/main" val="310187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6868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8598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FDD9B-A609-4F67-B62E-DCE3B05F8DF0}" type="slidenum">
              <a:rPr lang="en-US" smtClean="0"/>
              <a:t>15</a:t>
            </a:fld>
            <a:endParaRPr lang="en-US"/>
          </a:p>
        </p:txBody>
      </p:sp>
    </p:spTree>
    <p:extLst>
      <p:ext uri="{BB962C8B-B14F-4D97-AF65-F5344CB8AC3E}">
        <p14:creationId xmlns:p14="http://schemas.microsoft.com/office/powerpoint/2010/main" val="395865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2147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8562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E67DE87-7FAE-4F5D-B60D-8CCD09822C55}" type="datetimeFigureOut">
              <a:rPr lang="en-US" smtClean="0"/>
              <a:t>9/25/2015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71ACC7-CBD7-49E9-BCD7-D974A92BFAA4}" type="slidenum">
              <a:rPr lang="en-US" smtClean="0"/>
              <a:t>‹#›</a:t>
            </a:fld>
            <a:endParaRPr lang="en-US"/>
          </a:p>
        </p:txBody>
      </p:sp>
    </p:spTree>
    <p:extLst>
      <p:ext uri="{BB962C8B-B14F-4D97-AF65-F5344CB8AC3E}">
        <p14:creationId xmlns:p14="http://schemas.microsoft.com/office/powerpoint/2010/main" val="206327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prstGeom prst="rect">
            <a:avLst/>
          </a:prstGeo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©2015 OCLC. This work is licensed under a Creative Commons Attribution 4.0 International License. Suggested attribution: “This work uses content from ‘The Evolving Scholarly Record: Scope, Stakeholders, and Stewardship’ © OCLC, used under a Creative Commons Attribution 4.0 International License: </a:t>
            </a:r>
            <a:r>
              <a:rPr lang="en-US" sz="800" u="sng" kern="1200" dirty="0" smtClean="0">
                <a:solidFill>
                  <a:schemeClr val="tx1"/>
                </a:solidFill>
                <a:effectLst/>
                <a:latin typeface="+mn-lt"/>
                <a:ea typeface="+mn-ea"/>
                <a:cs typeface="+mn-cs"/>
                <a:hlinkClick r:id="rId4"/>
              </a:rPr>
              <a:t>http://creativecommons.org/licenses/by/4.0/</a:t>
            </a:r>
            <a:r>
              <a:rPr lang="en-US" sz="800" kern="1200" dirty="0" smtClean="0">
                <a:solidFill>
                  <a:schemeClr val="tx1"/>
                </a:solidFill>
                <a:effectLst/>
                <a:latin typeface="+mn-lt"/>
                <a:ea typeface="+mn-ea"/>
                <a:cs typeface="+mn-cs"/>
              </a:rPr>
              <a:t>.”</a:t>
            </a:r>
            <a:endParaRPr lang="en-US" sz="8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51067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png"/><Relationship Id="rId3" Type="http://schemas.openxmlformats.org/officeDocument/2006/relationships/image" Target="../media/image28.jp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7.jpg"/><Relationship Id="rId11" Type="http://schemas.openxmlformats.org/officeDocument/2006/relationships/image" Target="../media/image34.png"/><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image" Target="../media/image30.jpg"/><Relationship Id="rId9" Type="http://schemas.openxmlformats.org/officeDocument/2006/relationships/image" Target="../media/image14.png"/><Relationship Id="rId1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2.png"/><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malpasc@oclc.org" TargetMode="External"/><Relationship Id="rId2" Type="http://schemas.openxmlformats.org/officeDocument/2006/relationships/hyperlink" Target="mailto:lavoie@oclc.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2598147" cy="569387"/>
          </a:xfrm>
        </p:spPr>
        <p:txBody>
          <a:bodyPr/>
          <a:lstStyle/>
          <a:p>
            <a:r>
              <a:rPr lang="en-US" dirty="0" smtClean="0"/>
              <a:t>September 17, 2015</a:t>
            </a:r>
            <a:endParaRPr lang="en-US" dirty="0"/>
          </a:p>
        </p:txBody>
      </p:sp>
      <p:sp>
        <p:nvSpPr>
          <p:cNvPr id="3" name="Text Placeholder 2"/>
          <p:cNvSpPr>
            <a:spLocks noGrp="1"/>
          </p:cNvSpPr>
          <p:nvPr>
            <p:ph type="body" sz="quarter" idx="16"/>
          </p:nvPr>
        </p:nvSpPr>
        <p:spPr>
          <a:xfrm>
            <a:off x="779470" y="2372497"/>
            <a:ext cx="7754770" cy="1434311"/>
          </a:xfrm>
        </p:spPr>
        <p:txBody>
          <a:bodyPr>
            <a:noAutofit/>
          </a:bodyPr>
          <a:lstStyle/>
          <a:p>
            <a:r>
              <a:rPr lang="en-US" sz="3200" dirty="0" smtClean="0"/>
              <a:t>The Evolving Scholarly Record:</a:t>
            </a:r>
          </a:p>
          <a:p>
            <a:r>
              <a:rPr lang="en-US" sz="2800" dirty="0" smtClean="0"/>
              <a:t>Scope, Stakeholders, and Stewardship</a:t>
            </a:r>
            <a:endParaRPr lang="en-US" sz="2800" dirty="0"/>
          </a:p>
        </p:txBody>
      </p:sp>
      <p:sp>
        <p:nvSpPr>
          <p:cNvPr id="4" name="Text Placeholder 3"/>
          <p:cNvSpPr>
            <a:spLocks noGrp="1"/>
          </p:cNvSpPr>
          <p:nvPr>
            <p:ph type="body" sz="quarter" idx="17"/>
          </p:nvPr>
        </p:nvSpPr>
        <p:spPr>
          <a:xfrm>
            <a:off x="728694" y="4014387"/>
            <a:ext cx="2344553" cy="1286506"/>
          </a:xfrm>
        </p:spPr>
        <p:txBody>
          <a:bodyPr/>
          <a:lstStyle/>
          <a:p>
            <a:r>
              <a:rPr lang="en-US" dirty="0" smtClean="0"/>
              <a:t>Brian Lavoie</a:t>
            </a:r>
          </a:p>
          <a:p>
            <a:r>
              <a:rPr lang="en-US" dirty="0" smtClean="0"/>
              <a:t>Constance Malpas</a:t>
            </a:r>
          </a:p>
          <a:p>
            <a:r>
              <a:rPr lang="en-US" dirty="0" smtClean="0">
                <a:solidFill>
                  <a:srgbClr val="0070C0"/>
                </a:solidFill>
              </a:rPr>
              <a:t>OCLC Research</a:t>
            </a:r>
          </a:p>
          <a:p>
            <a:endParaRPr lang="en-US" sz="800" dirty="0"/>
          </a:p>
        </p:txBody>
      </p:sp>
    </p:spTree>
    <p:extLst>
      <p:ext uri="{BB962C8B-B14F-4D97-AF65-F5344CB8AC3E}">
        <p14:creationId xmlns:p14="http://schemas.microsoft.com/office/powerpoint/2010/main" val="5295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5" t="8472" r="810" b="20876"/>
          <a:stretch/>
        </p:blipFill>
        <p:spPr>
          <a:xfrm>
            <a:off x="0" y="0"/>
            <a:ext cx="9186826" cy="4105836"/>
          </a:xfrm>
          <a:prstGeom prst="rect">
            <a:avLst/>
          </a:prstGeom>
        </p:spPr>
      </p:pic>
      <p:sp>
        <p:nvSpPr>
          <p:cNvPr id="3" name="Rectangle 2"/>
          <p:cNvSpPr/>
          <p:nvPr/>
        </p:nvSpPr>
        <p:spPr>
          <a:xfrm>
            <a:off x="350650" y="6274405"/>
            <a:ext cx="2274982" cy="369332"/>
          </a:xfrm>
          <a:prstGeom prst="rect">
            <a:avLst/>
          </a:prstGeom>
        </p:spPr>
        <p:txBody>
          <a:bodyPr wrap="none">
            <a:spAutoFit/>
          </a:bodyPr>
          <a:lstStyle/>
          <a:p>
            <a:r>
              <a:rPr lang="en-US" dirty="0"/>
              <a:t>http://riojournal.com/</a:t>
            </a:r>
          </a:p>
        </p:txBody>
      </p:sp>
      <p:pic>
        <p:nvPicPr>
          <p:cNvPr id="5" name="Picture 4"/>
          <p:cNvPicPr>
            <a:picLocks noChangeAspect="1"/>
          </p:cNvPicPr>
          <p:nvPr/>
        </p:nvPicPr>
        <p:blipFill>
          <a:blip r:embed="rId4"/>
          <a:stretch>
            <a:fillRect/>
          </a:stretch>
        </p:blipFill>
        <p:spPr>
          <a:xfrm>
            <a:off x="2625632" y="3071492"/>
            <a:ext cx="3202913" cy="3202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rotWithShape="1">
          <a:blip r:embed="rId5"/>
          <a:srcRect l="20747" t="14203" r="40689" b="24094"/>
          <a:stretch/>
        </p:blipFill>
        <p:spPr>
          <a:xfrm>
            <a:off x="4900295" y="3151646"/>
            <a:ext cx="3122758" cy="312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5822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evolving stewardship models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5040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23591" y="1428743"/>
            <a:ext cx="4246075" cy="3610617"/>
          </a:xfrm>
        </p:spPr>
        <p:txBody>
          <a:bodyPr/>
          <a:lstStyle/>
          <a:p>
            <a:r>
              <a:rPr lang="en-US" dirty="0" smtClean="0"/>
              <a:t>The scholarly record is evolving, so …</a:t>
            </a:r>
          </a:p>
          <a:p>
            <a:pPr marL="0" indent="0">
              <a:buNone/>
            </a:pPr>
            <a:endParaRPr lang="en-US" sz="800" dirty="0" smtClean="0"/>
          </a:p>
          <a:p>
            <a:r>
              <a:rPr lang="en-US" dirty="0" smtClean="0"/>
              <a:t>… stewardship models for scholarly record are changing too</a:t>
            </a:r>
          </a:p>
          <a:p>
            <a:pPr marL="0" indent="0">
              <a:buNone/>
            </a:pPr>
            <a:endParaRPr lang="en-US" sz="800" dirty="0" smtClean="0"/>
          </a:p>
          <a:p>
            <a:r>
              <a:rPr lang="en-US" dirty="0" smtClean="0"/>
              <a:t>“Conscious coordination” key to securing future of scholarly record</a:t>
            </a:r>
            <a:endParaRPr lang="en-US" sz="2400" dirty="0" smtClean="0"/>
          </a:p>
        </p:txBody>
      </p:sp>
      <p:sp>
        <p:nvSpPr>
          <p:cNvPr id="6" name="Text Placeholder 5"/>
          <p:cNvSpPr>
            <a:spLocks noGrp="1"/>
          </p:cNvSpPr>
          <p:nvPr>
            <p:ph type="body" sz="quarter" idx="13"/>
          </p:nvPr>
        </p:nvSpPr>
        <p:spPr>
          <a:xfrm>
            <a:off x="228600" y="220663"/>
            <a:ext cx="8705088" cy="556577"/>
          </a:xfrm>
        </p:spPr>
        <p:txBody>
          <a:bodyPr/>
          <a:lstStyle/>
          <a:p>
            <a:r>
              <a:rPr lang="en-US" sz="2800" dirty="0"/>
              <a:t>New Report: </a:t>
            </a:r>
            <a:r>
              <a:rPr lang="en-US" sz="2800" i="1" dirty="0">
                <a:solidFill>
                  <a:schemeClr val="tx1"/>
                </a:solidFill>
              </a:rPr>
              <a:t>Stewardship of the Scholarly </a:t>
            </a:r>
            <a:r>
              <a:rPr lang="en-US" sz="2800" i="1" dirty="0" smtClean="0">
                <a:solidFill>
                  <a:schemeClr val="tx1"/>
                </a:solidFill>
              </a:rPr>
              <a:t>Record</a:t>
            </a:r>
            <a:endParaRPr lang="en-US" sz="28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760" y="1035335"/>
            <a:ext cx="3418463" cy="4423893"/>
          </a:xfrm>
          <a:prstGeom prst="rect">
            <a:avLst/>
          </a:prstGeom>
          <a:ln>
            <a:solidFill>
              <a:srgbClr val="00B0F0"/>
            </a:solidFill>
          </a:ln>
          <a:effectLst>
            <a:outerShdw blurRad="50800" dist="114300" dir="2700000" algn="tl" rotWithShape="0">
              <a:prstClr val="black">
                <a:alpha val="40000"/>
              </a:prstClr>
            </a:outerShdw>
          </a:effectLst>
        </p:spPr>
      </p:pic>
      <p:sp>
        <p:nvSpPr>
          <p:cNvPr id="7" name="TextBox 6"/>
          <p:cNvSpPr txBox="1"/>
          <p:nvPr/>
        </p:nvSpPr>
        <p:spPr>
          <a:xfrm>
            <a:off x="4076765" y="5595730"/>
            <a:ext cx="4856923" cy="523220"/>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rPr>
              <a:t>http://oc.lc/esr-stewardship</a:t>
            </a:r>
            <a:r>
              <a:rPr lang="en-US" sz="2800" dirty="0" smtClean="0"/>
              <a:t> </a:t>
            </a:r>
            <a:endParaRPr lang="en-US" sz="2800" b="1" dirty="0" smtClean="0">
              <a:solidFill>
                <a:srgbClr val="DE6126"/>
              </a:solidFill>
              <a:latin typeface="+mj-lt"/>
            </a:endParaRPr>
          </a:p>
        </p:txBody>
      </p:sp>
    </p:spTree>
    <p:extLst>
      <p:ext uri="{BB962C8B-B14F-4D97-AF65-F5344CB8AC3E}">
        <p14:creationId xmlns:p14="http://schemas.microsoft.com/office/powerpoint/2010/main" val="109314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386" y="189577"/>
            <a:ext cx="8229600" cy="639762"/>
          </a:xfrm>
          <a:prstGeom prst="rect">
            <a:avLst/>
          </a:prstGeom>
        </p:spPr>
        <p:txBody>
          <a:bodyPr>
            <a:noAutofit/>
          </a:bodyPr>
          <a:lstStyle/>
          <a:p>
            <a:pPr algn="l"/>
            <a:r>
              <a:rPr lang="en-US" sz="2800" b="1" dirty="0" smtClean="0">
                <a:solidFill>
                  <a:schemeClr val="tx2"/>
                </a:solidFill>
                <a:latin typeface="+mn-lt"/>
                <a:ea typeface="Segoe UI" panose="020B0502040204020203" pitchFamily="34" charset="0"/>
                <a:cs typeface="Segoe UI" panose="020B0502040204020203" pitchFamily="34" charset="0"/>
              </a:rPr>
              <a:t>Stewardship … historically</a:t>
            </a:r>
            <a:endParaRPr lang="en-US" sz="2800" b="1" dirty="0">
              <a:solidFill>
                <a:schemeClr val="tx2"/>
              </a:solidFill>
              <a:latin typeface="+mn-lt"/>
              <a:ea typeface="Segoe UI" panose="020B0502040204020203" pitchFamily="34" charset="0"/>
              <a:cs typeface="Segoe UI" panose="020B0502040204020203" pitchFamily="34" charset="0"/>
            </a:endParaRPr>
          </a:p>
        </p:txBody>
      </p:sp>
      <p:sp>
        <p:nvSpPr>
          <p:cNvPr id="3" name="Content Placeholder 2"/>
          <p:cNvSpPr>
            <a:spLocks noGrp="1"/>
          </p:cNvSpPr>
          <p:nvPr>
            <p:ph idx="4294967295"/>
          </p:nvPr>
        </p:nvSpPr>
        <p:spPr>
          <a:xfrm>
            <a:off x="410047" y="1018953"/>
            <a:ext cx="8229600" cy="4572000"/>
          </a:xfrm>
          <a:prstGeom prst="rect">
            <a:avLst/>
          </a:prstGeom>
        </p:spPr>
        <p:txBody>
          <a:bodyPr>
            <a:noAutofit/>
          </a:bodyPr>
          <a:lstStyle/>
          <a:p>
            <a:pPr>
              <a:spcBef>
                <a:spcPts val="0"/>
              </a:spcBef>
            </a:pPr>
            <a:r>
              <a:rPr lang="en-US" sz="2800" dirty="0" smtClean="0">
                <a:solidFill>
                  <a:schemeClr val="tx1"/>
                </a:solidFill>
                <a:ea typeface="Segoe UI" panose="020B0502040204020203" pitchFamily="34" charset="0"/>
                <a:cs typeface="Segoe UI" panose="020B0502040204020203" pitchFamily="34" charset="0"/>
              </a:rPr>
              <a:t>Stewardship </a:t>
            </a:r>
            <a:r>
              <a:rPr lang="en-US" sz="2800" dirty="0">
                <a:solidFill>
                  <a:schemeClr val="tx1"/>
                </a:solidFill>
                <a:ea typeface="Segoe UI" panose="020B0502040204020203" pitchFamily="34" charset="0"/>
                <a:cs typeface="Segoe UI" panose="020B0502040204020203" pitchFamily="34" charset="0"/>
              </a:rPr>
              <a:t>of </a:t>
            </a:r>
            <a:r>
              <a:rPr lang="en-US" sz="2800" dirty="0" smtClean="0">
                <a:solidFill>
                  <a:schemeClr val="tx1"/>
                </a:solidFill>
                <a:ea typeface="Segoe UI" panose="020B0502040204020203" pitchFamily="34" charset="0"/>
                <a:cs typeface="Segoe UI" panose="020B0502040204020203" pitchFamily="34" charset="0"/>
              </a:rPr>
              <a:t>scholarly </a:t>
            </a:r>
            <a:r>
              <a:rPr lang="en-US" sz="2800" dirty="0">
                <a:solidFill>
                  <a:schemeClr val="tx1"/>
                </a:solidFill>
                <a:ea typeface="Segoe UI" panose="020B0502040204020203" pitchFamily="34" charset="0"/>
                <a:cs typeface="Segoe UI" panose="020B0502040204020203" pitchFamily="34" charset="0"/>
              </a:rPr>
              <a:t>record </a:t>
            </a:r>
            <a:r>
              <a:rPr lang="en-US" sz="2800" dirty="0" smtClean="0">
                <a:solidFill>
                  <a:schemeClr val="tx1"/>
                </a:solidFill>
                <a:ea typeface="Segoe UI" panose="020B0502040204020203" pitchFamily="34" charset="0"/>
                <a:cs typeface="Segoe UI" panose="020B0502040204020203" pitchFamily="34" charset="0"/>
              </a:rPr>
              <a:t>was byproduct </a:t>
            </a:r>
            <a:r>
              <a:rPr lang="en-US" sz="2800" dirty="0">
                <a:solidFill>
                  <a:schemeClr val="tx1"/>
                </a:solidFill>
                <a:ea typeface="Segoe UI" panose="020B0502040204020203" pitchFamily="34" charset="0"/>
                <a:cs typeface="Segoe UI" panose="020B0502040204020203" pitchFamily="34" charset="0"/>
              </a:rPr>
              <a:t>of </a:t>
            </a:r>
            <a:r>
              <a:rPr lang="en-US" sz="2800" dirty="0" smtClean="0">
                <a:solidFill>
                  <a:srgbClr val="0070C0"/>
                </a:solidFill>
                <a:ea typeface="Segoe UI" panose="020B0502040204020203" pitchFamily="34" charset="0"/>
                <a:cs typeface="Segoe UI" panose="020B0502040204020203" pitchFamily="34" charset="0"/>
              </a:rPr>
              <a:t>uncoordinated</a:t>
            </a:r>
            <a:r>
              <a:rPr lang="en-US" sz="2800" dirty="0">
                <a:solidFill>
                  <a:srgbClr val="0070C0"/>
                </a:solidFill>
                <a:ea typeface="Segoe UI" panose="020B0502040204020203" pitchFamily="34" charset="0"/>
                <a:cs typeface="Segoe UI" panose="020B0502040204020203" pitchFamily="34" charset="0"/>
              </a:rPr>
              <a:t>, highly distributed, and </a:t>
            </a:r>
            <a:r>
              <a:rPr lang="en-US" sz="2800" dirty="0" smtClean="0">
                <a:solidFill>
                  <a:srgbClr val="0070C0"/>
                </a:solidFill>
                <a:ea typeface="Segoe UI" panose="020B0502040204020203" pitchFamily="34" charset="0"/>
                <a:cs typeface="Segoe UI" panose="020B0502040204020203" pitchFamily="34" charset="0"/>
              </a:rPr>
              <a:t>duplicative</a:t>
            </a:r>
            <a:r>
              <a:rPr lang="en-US" sz="2800" dirty="0" smtClean="0">
                <a:solidFill>
                  <a:schemeClr val="tx1"/>
                </a:solidFill>
                <a:ea typeface="Segoe UI" panose="020B0502040204020203" pitchFamily="34" charset="0"/>
                <a:cs typeface="Segoe UI" panose="020B0502040204020203" pitchFamily="34" charset="0"/>
              </a:rPr>
              <a:t> </a:t>
            </a:r>
            <a:r>
              <a:rPr lang="en-US" sz="2800" dirty="0">
                <a:solidFill>
                  <a:schemeClr val="tx1"/>
                </a:solidFill>
                <a:ea typeface="Segoe UI" panose="020B0502040204020203" pitchFamily="34" charset="0"/>
                <a:cs typeface="Segoe UI" panose="020B0502040204020203" pitchFamily="34" charset="0"/>
              </a:rPr>
              <a:t>process of managing local print collections</a:t>
            </a:r>
            <a:r>
              <a:rPr lang="en-US" sz="2800" dirty="0" smtClean="0">
                <a:solidFill>
                  <a:schemeClr val="tx1"/>
                </a:solidFill>
                <a:ea typeface="Segoe UI" panose="020B0502040204020203" pitchFamily="34" charset="0"/>
                <a:cs typeface="Segoe UI" panose="020B0502040204020203" pitchFamily="34" charset="0"/>
              </a:rPr>
              <a:t>.</a:t>
            </a:r>
          </a:p>
          <a:p>
            <a:pPr marL="0" indent="0">
              <a:spcBef>
                <a:spcPts val="0"/>
              </a:spcBef>
              <a:buNone/>
            </a:pPr>
            <a:endParaRPr lang="en-US" sz="1200" dirty="0" smtClean="0">
              <a:solidFill>
                <a:schemeClr val="tx1"/>
              </a:solidFill>
              <a:ea typeface="Segoe UI" panose="020B0502040204020203" pitchFamily="34" charset="0"/>
              <a:cs typeface="Segoe UI" panose="020B0502040204020203" pitchFamily="34" charset="0"/>
            </a:endParaRPr>
          </a:p>
          <a:p>
            <a:pPr>
              <a:spcBef>
                <a:spcPts val="0"/>
              </a:spcBef>
            </a:pPr>
            <a:r>
              <a:rPr lang="en-US" sz="2800" dirty="0" smtClean="0">
                <a:solidFill>
                  <a:schemeClr val="tx1"/>
                </a:solidFill>
                <a:ea typeface="Segoe UI" panose="020B0502040204020203" pitchFamily="34" charset="0"/>
                <a:cs typeface="Segoe UI" panose="020B0502040204020203" pitchFamily="34" charset="0"/>
              </a:rPr>
              <a:t>Sum of local stewardship efforts resulted in </a:t>
            </a:r>
            <a:r>
              <a:rPr lang="en-US" sz="2800" dirty="0" smtClean="0">
                <a:solidFill>
                  <a:srgbClr val="0070C0"/>
                </a:solidFill>
                <a:ea typeface="Segoe UI" panose="020B0502040204020203" pitchFamily="34" charset="0"/>
                <a:cs typeface="Segoe UI" panose="020B0502040204020203" pitchFamily="34" charset="0"/>
              </a:rPr>
              <a:t>aggregate library resource that was relatively </a:t>
            </a:r>
            <a:r>
              <a:rPr lang="en-US" sz="2800" dirty="0">
                <a:solidFill>
                  <a:srgbClr val="0070C0"/>
                </a:solidFill>
                <a:ea typeface="Segoe UI" panose="020B0502040204020203" pitchFamily="34" charset="0"/>
                <a:cs typeface="Segoe UI" panose="020B0502040204020203" pitchFamily="34" charset="0"/>
              </a:rPr>
              <a:t>complete </a:t>
            </a:r>
            <a:r>
              <a:rPr lang="en-US" sz="2800" dirty="0" smtClean="0">
                <a:solidFill>
                  <a:schemeClr val="tx1"/>
                </a:solidFill>
                <a:ea typeface="Segoe UI" panose="020B0502040204020203" pitchFamily="34" charset="0"/>
                <a:cs typeface="Segoe UI" panose="020B0502040204020203" pitchFamily="34" charset="0"/>
              </a:rPr>
              <a:t>record of published (print) scholarly outputs</a:t>
            </a:r>
          </a:p>
          <a:p>
            <a:pPr marL="0" indent="0">
              <a:spcBef>
                <a:spcPts val="0"/>
              </a:spcBef>
              <a:buNone/>
            </a:pPr>
            <a:endParaRPr lang="en-US" sz="1200" dirty="0">
              <a:solidFill>
                <a:schemeClr val="tx1"/>
              </a:solidFill>
              <a:ea typeface="Segoe UI" panose="020B0502040204020203" pitchFamily="34" charset="0"/>
              <a:cs typeface="Segoe UI" panose="020B0502040204020203" pitchFamily="34" charset="0"/>
            </a:endParaRPr>
          </a:p>
          <a:p>
            <a:pPr>
              <a:spcBef>
                <a:spcPts val="0"/>
              </a:spcBef>
            </a:pPr>
            <a:r>
              <a:rPr lang="en-US" sz="2800" dirty="0" smtClean="0">
                <a:solidFill>
                  <a:schemeClr val="tx1"/>
                </a:solidFill>
                <a:ea typeface="Segoe UI" panose="020B0502040204020203" pitchFamily="34" charset="0"/>
                <a:cs typeface="Segoe UI" panose="020B0502040204020203" pitchFamily="34" charset="0"/>
              </a:rPr>
              <a:t>“</a:t>
            </a:r>
            <a:r>
              <a:rPr lang="en-US" sz="2800" dirty="0" smtClean="0">
                <a:solidFill>
                  <a:srgbClr val="0070C0"/>
                </a:solidFill>
                <a:ea typeface="Segoe UI" panose="020B0502040204020203" pitchFamily="34" charset="0"/>
                <a:cs typeface="Segoe UI" panose="020B0502040204020203" pitchFamily="34" charset="0"/>
              </a:rPr>
              <a:t>Invisible hand</a:t>
            </a:r>
            <a:r>
              <a:rPr lang="en-US" sz="2800" dirty="0" smtClean="0">
                <a:solidFill>
                  <a:schemeClr val="tx1"/>
                </a:solidFill>
                <a:ea typeface="Segoe UI" panose="020B0502040204020203" pitchFamily="34" charset="0"/>
                <a:cs typeface="Segoe UI" panose="020B0502040204020203" pitchFamily="34" charset="0"/>
              </a:rPr>
              <a:t>” metaphor: uncoordinated local efforts lead to socially desirable outcome</a:t>
            </a:r>
          </a:p>
        </p:txBody>
      </p:sp>
    </p:spTree>
    <p:extLst>
      <p:ext uri="{BB962C8B-B14F-4D97-AF65-F5344CB8AC3E}">
        <p14:creationId xmlns:p14="http://schemas.microsoft.com/office/powerpoint/2010/main" val="10828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2" y="165239"/>
            <a:ext cx="8229600" cy="639762"/>
          </a:xfrm>
          <a:prstGeom prst="rect">
            <a:avLst/>
          </a:prstGeom>
        </p:spPr>
        <p:txBody>
          <a:bodyPr>
            <a:noAutofit/>
          </a:bodyPr>
          <a:lstStyle/>
          <a:p>
            <a:pPr algn="l"/>
            <a:r>
              <a:rPr lang="en-US" sz="2800" b="1" dirty="0" smtClean="0">
                <a:solidFill>
                  <a:schemeClr val="tx2"/>
                </a:solidFill>
                <a:latin typeface="+mn-lt"/>
                <a:ea typeface="Segoe UI" panose="020B0502040204020203" pitchFamily="34" charset="0"/>
                <a:cs typeface="Segoe UI" panose="020B0502040204020203" pitchFamily="34" charset="0"/>
              </a:rPr>
              <a:t>Stewardship … now</a:t>
            </a:r>
            <a:endParaRPr lang="en-US" sz="2800" b="1" dirty="0">
              <a:solidFill>
                <a:schemeClr val="tx2"/>
              </a:solidFill>
              <a:latin typeface="+mn-lt"/>
              <a:ea typeface="Segoe UI" panose="020B0502040204020203" pitchFamily="34" charset="0"/>
              <a:cs typeface="Segoe UI" panose="020B0502040204020203" pitchFamily="34" charset="0"/>
            </a:endParaRPr>
          </a:p>
        </p:txBody>
      </p:sp>
      <p:cxnSp>
        <p:nvCxnSpPr>
          <p:cNvPr id="5" name="Straight Connector 4"/>
          <p:cNvCxnSpPr/>
          <p:nvPr/>
        </p:nvCxnSpPr>
        <p:spPr>
          <a:xfrm>
            <a:off x="1099453" y="3153010"/>
            <a:ext cx="6705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681963" y="2924410"/>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70853" y="2924410"/>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208500" y="1611425"/>
            <a:ext cx="3077308" cy="697530"/>
          </a:xfrm>
          <a:prstGeom prst="wedgeRectCallout">
            <a:avLst>
              <a:gd name="adj1" fmla="val -20833"/>
              <a:gd name="adj2" fmla="val 11778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The ‘owned’ collection</a:t>
            </a:r>
            <a:endParaRPr lang="en-US" sz="22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ular Callout 8"/>
          <p:cNvSpPr/>
          <p:nvPr/>
        </p:nvSpPr>
        <p:spPr>
          <a:xfrm>
            <a:off x="5448718" y="1629010"/>
            <a:ext cx="3452446" cy="662360"/>
          </a:xfrm>
          <a:prstGeom prst="wedgeRectCallout">
            <a:avLst>
              <a:gd name="adj1" fmla="val 21596"/>
              <a:gd name="adj2" fmla="val 129043"/>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The ‘facilitated’ collection</a:t>
            </a:r>
            <a:endParaRPr lang="en-US" sz="2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ular Callout 10"/>
          <p:cNvSpPr/>
          <p:nvPr/>
        </p:nvSpPr>
        <p:spPr>
          <a:xfrm>
            <a:off x="1995883" y="2467219"/>
            <a:ext cx="1580920" cy="417757"/>
          </a:xfrm>
          <a:prstGeom prst="wedgeRectCallout">
            <a:avLst>
              <a:gd name="adj1" fmla="val -43439"/>
              <a:gd name="adj2" fmla="val 97499"/>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‘borrowed’</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ular Callout 11"/>
          <p:cNvSpPr/>
          <p:nvPr/>
        </p:nvSpPr>
        <p:spPr>
          <a:xfrm>
            <a:off x="2522890" y="3580514"/>
            <a:ext cx="1525836" cy="404404"/>
          </a:xfrm>
          <a:prstGeom prst="wedgeRectCallout">
            <a:avLst>
              <a:gd name="adj1" fmla="val -11380"/>
              <a:gd name="adj2" fmla="val -127153"/>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‘licensed’</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ular Callout 12"/>
          <p:cNvSpPr/>
          <p:nvPr/>
        </p:nvSpPr>
        <p:spPr>
          <a:xfrm>
            <a:off x="5448718" y="2462903"/>
            <a:ext cx="1543857" cy="422073"/>
          </a:xfrm>
          <a:prstGeom prst="wedgeRectCallout">
            <a:avLst>
              <a:gd name="adj1" fmla="val -6326"/>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‘ESR’</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ular Callout 13"/>
          <p:cNvSpPr/>
          <p:nvPr/>
        </p:nvSpPr>
        <p:spPr>
          <a:xfrm>
            <a:off x="4466227" y="3580514"/>
            <a:ext cx="1905002" cy="404404"/>
          </a:xfrm>
          <a:prstGeom prst="wedgeRectCallout">
            <a:avLst>
              <a:gd name="adj1" fmla="val -39887"/>
              <a:gd name="adj2" fmla="val -135197"/>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‘shared print’</a:t>
            </a:r>
            <a:endPar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7280207" y="3502264"/>
            <a:ext cx="1620957" cy="646331"/>
          </a:xfrm>
          <a:prstGeom prst="rect">
            <a:avLst/>
          </a:prstGeom>
          <a:noFill/>
        </p:spPr>
        <p:txBody>
          <a:bodyPr wrap="none" rtlCol="0">
            <a:spAutoFit/>
          </a:bodyPr>
          <a:lstStyle/>
          <a:p>
            <a:r>
              <a:rPr lang="en-US" b="1" i="1" dirty="0" smtClean="0">
                <a:solidFill>
                  <a:srgbClr val="DE6126"/>
                </a:solidFill>
              </a:rPr>
              <a:t>Conscious</a:t>
            </a:r>
          </a:p>
          <a:p>
            <a:r>
              <a:rPr lang="en-US" b="1" i="1" dirty="0" smtClean="0">
                <a:solidFill>
                  <a:srgbClr val="DE6126"/>
                </a:solidFill>
              </a:rPr>
              <a:t>Coordination</a:t>
            </a:r>
            <a:endParaRPr lang="en-US" b="1" i="1" dirty="0">
              <a:solidFill>
                <a:srgbClr val="DE6126"/>
              </a:solidFill>
            </a:endParaRPr>
          </a:p>
        </p:txBody>
      </p:sp>
      <p:sp>
        <p:nvSpPr>
          <p:cNvPr id="15" name="TextBox 14"/>
          <p:cNvSpPr txBox="1"/>
          <p:nvPr/>
        </p:nvSpPr>
        <p:spPr>
          <a:xfrm>
            <a:off x="545455" y="3502264"/>
            <a:ext cx="1107996" cy="646331"/>
          </a:xfrm>
          <a:prstGeom prst="rect">
            <a:avLst/>
          </a:prstGeom>
          <a:noFill/>
        </p:spPr>
        <p:txBody>
          <a:bodyPr wrap="none" rtlCol="0">
            <a:spAutoFit/>
          </a:bodyPr>
          <a:lstStyle/>
          <a:p>
            <a:r>
              <a:rPr lang="en-US" b="1" i="1" dirty="0" smtClean="0">
                <a:solidFill>
                  <a:srgbClr val="DE6126"/>
                </a:solidFill>
              </a:rPr>
              <a:t>Invisible</a:t>
            </a:r>
          </a:p>
          <a:p>
            <a:r>
              <a:rPr lang="en-US" b="1" i="1" dirty="0" smtClean="0">
                <a:solidFill>
                  <a:srgbClr val="DE6126"/>
                </a:solidFill>
              </a:rPr>
              <a:t>Hand</a:t>
            </a:r>
            <a:endParaRPr lang="en-US" b="1" i="1" dirty="0">
              <a:solidFill>
                <a:srgbClr val="DE6126"/>
              </a:solidFill>
            </a:endParaRPr>
          </a:p>
        </p:txBody>
      </p:sp>
      <p:sp>
        <p:nvSpPr>
          <p:cNvPr id="16" name="TextBox 15"/>
          <p:cNvSpPr txBox="1"/>
          <p:nvPr/>
        </p:nvSpPr>
        <p:spPr>
          <a:xfrm>
            <a:off x="2169615" y="4850238"/>
            <a:ext cx="6558206" cy="830997"/>
          </a:xfrm>
          <a:prstGeom prst="rect">
            <a:avLst/>
          </a:prstGeom>
          <a:noFill/>
        </p:spPr>
        <p:txBody>
          <a:bodyPr wrap="none" rtlCol="0">
            <a:spAutoFit/>
          </a:bodyPr>
          <a:lstStyle/>
          <a:p>
            <a:r>
              <a:rPr lang="en-US" sz="2400" b="1" i="1" dirty="0" smtClean="0"/>
              <a:t>Scholarly record no longer approximated in</a:t>
            </a:r>
          </a:p>
          <a:p>
            <a:r>
              <a:rPr lang="en-US" sz="2400" b="1" i="1" dirty="0" smtClean="0"/>
              <a:t>academic library collections</a:t>
            </a:r>
            <a:endParaRPr lang="en-US" sz="2400" b="1" i="1" dirty="0"/>
          </a:p>
        </p:txBody>
      </p:sp>
    </p:spTree>
    <p:extLst>
      <p:ext uri="{BB962C8B-B14F-4D97-AF65-F5344CB8AC3E}">
        <p14:creationId xmlns:p14="http://schemas.microsoft.com/office/powerpoint/2010/main" val="18524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5" y="131663"/>
            <a:ext cx="7886700" cy="623711"/>
          </a:xfrm>
        </p:spPr>
        <p:txBody>
          <a:bodyPr anchor="t" anchorCtr="0">
            <a:noAutofit/>
          </a:bodyPr>
          <a:lstStyle/>
          <a:p>
            <a:pPr algn="l"/>
            <a:r>
              <a:rPr lang="en-US" sz="2800" b="1" dirty="0" smtClean="0">
                <a:solidFill>
                  <a:schemeClr val="tx2"/>
                </a:solidFill>
                <a:latin typeface="+mn-lt"/>
              </a:rPr>
              <a:t>Four elements of conscious coordination</a:t>
            </a:r>
            <a:endParaRPr lang="en-US" sz="1400" b="1" dirty="0">
              <a:solidFill>
                <a:schemeClr val="tx2"/>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0" y="788104"/>
            <a:ext cx="3567161" cy="25165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968" y="4495124"/>
            <a:ext cx="2460634" cy="16796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990" y="1580653"/>
            <a:ext cx="3084002" cy="17517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319" y="4041184"/>
            <a:ext cx="2759044" cy="2151707"/>
          </a:xfrm>
          <a:prstGeom prst="rect">
            <a:avLst/>
          </a:prstGeom>
        </p:spPr>
      </p:pic>
      <p:sp>
        <p:nvSpPr>
          <p:cNvPr id="8" name="TextBox 7"/>
          <p:cNvSpPr txBox="1"/>
          <p:nvPr/>
        </p:nvSpPr>
        <p:spPr>
          <a:xfrm>
            <a:off x="1425324" y="6174737"/>
            <a:ext cx="2212657" cy="369332"/>
          </a:xfrm>
          <a:prstGeom prst="rect">
            <a:avLst/>
          </a:prstGeom>
          <a:noFill/>
        </p:spPr>
        <p:txBody>
          <a:bodyPr wrap="none" rtlCol="0">
            <a:spAutoFit/>
          </a:bodyPr>
          <a:lstStyle/>
          <a:p>
            <a:r>
              <a:rPr lang="en-US" dirty="0" smtClean="0">
                <a:solidFill>
                  <a:srgbClr val="0070C0"/>
                </a:solidFill>
              </a:rPr>
              <a:t>“Collect more of less”</a:t>
            </a:r>
            <a:endParaRPr lang="en-US" dirty="0">
              <a:solidFill>
                <a:srgbClr val="0070C0"/>
              </a:solidFill>
            </a:endParaRPr>
          </a:p>
        </p:txBody>
      </p:sp>
      <p:sp>
        <p:nvSpPr>
          <p:cNvPr id="9" name="TextBox 8"/>
          <p:cNvSpPr txBox="1"/>
          <p:nvPr/>
        </p:nvSpPr>
        <p:spPr>
          <a:xfrm>
            <a:off x="5469412" y="6151581"/>
            <a:ext cx="3035062" cy="369332"/>
          </a:xfrm>
          <a:prstGeom prst="rect">
            <a:avLst/>
          </a:prstGeom>
          <a:noFill/>
        </p:spPr>
        <p:txBody>
          <a:bodyPr wrap="none" rtlCol="0">
            <a:spAutoFit/>
          </a:bodyPr>
          <a:lstStyle/>
          <a:p>
            <a:r>
              <a:rPr lang="en-US" dirty="0" smtClean="0">
                <a:solidFill>
                  <a:srgbClr val="0070C0"/>
                </a:solidFill>
              </a:rPr>
              <a:t>“Curate locally, share globally”</a:t>
            </a:r>
            <a:endParaRPr lang="en-US" dirty="0">
              <a:solidFill>
                <a:srgbClr val="0070C0"/>
              </a:solidFill>
            </a:endParaRPr>
          </a:p>
        </p:txBody>
      </p:sp>
      <p:sp>
        <p:nvSpPr>
          <p:cNvPr id="10" name="TextBox 9"/>
          <p:cNvSpPr txBox="1"/>
          <p:nvPr/>
        </p:nvSpPr>
        <p:spPr>
          <a:xfrm>
            <a:off x="4579386" y="3277510"/>
            <a:ext cx="4328108" cy="369332"/>
          </a:xfrm>
          <a:prstGeom prst="rect">
            <a:avLst/>
          </a:prstGeom>
          <a:noFill/>
        </p:spPr>
        <p:txBody>
          <a:bodyPr wrap="none" rtlCol="0">
            <a:spAutoFit/>
          </a:bodyPr>
          <a:lstStyle/>
          <a:p>
            <a:r>
              <a:rPr lang="en-US" dirty="0" smtClean="0">
                <a:solidFill>
                  <a:srgbClr val="0070C0"/>
                </a:solidFill>
              </a:rPr>
              <a:t>“Move commitments above the institution”</a:t>
            </a:r>
            <a:endParaRPr lang="en-US" dirty="0">
              <a:solidFill>
                <a:srgbClr val="0070C0"/>
              </a:solidFill>
            </a:endParaRPr>
          </a:p>
        </p:txBody>
      </p:sp>
      <p:sp>
        <p:nvSpPr>
          <p:cNvPr id="11" name="TextBox 10"/>
          <p:cNvSpPr txBox="1"/>
          <p:nvPr/>
        </p:nvSpPr>
        <p:spPr>
          <a:xfrm>
            <a:off x="294688" y="3277510"/>
            <a:ext cx="4032514" cy="369332"/>
          </a:xfrm>
          <a:prstGeom prst="rect">
            <a:avLst/>
          </a:prstGeom>
          <a:noFill/>
        </p:spPr>
        <p:txBody>
          <a:bodyPr wrap="none" rtlCol="0">
            <a:spAutoFit/>
          </a:bodyPr>
          <a:lstStyle/>
          <a:p>
            <a:r>
              <a:rPr lang="en-US" dirty="0" smtClean="0">
                <a:solidFill>
                  <a:srgbClr val="0070C0"/>
                </a:solidFill>
              </a:rPr>
              <a:t>“Align local action with collective effort”</a:t>
            </a:r>
            <a:endParaRPr lang="en-US" dirty="0">
              <a:solidFill>
                <a:srgbClr val="0070C0"/>
              </a:solidFill>
            </a:endParaRPr>
          </a:p>
        </p:txBody>
      </p:sp>
    </p:spTree>
    <p:extLst>
      <p:ext uri="{BB962C8B-B14F-4D97-AF65-F5344CB8AC3E}">
        <p14:creationId xmlns:p14="http://schemas.microsoft.com/office/powerpoint/2010/main" val="2049146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66" y="3836589"/>
            <a:ext cx="2202217" cy="15032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1" y="3660735"/>
            <a:ext cx="2251742" cy="17560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5255" y="1056462"/>
            <a:ext cx="2567145" cy="145813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60" y="788105"/>
            <a:ext cx="2914131" cy="2055812"/>
          </a:xfrm>
          <a:prstGeom prst="rect">
            <a:avLst/>
          </a:prstGeom>
        </p:spPr>
      </p:pic>
      <p:sp>
        <p:nvSpPr>
          <p:cNvPr id="2" name="Title 1"/>
          <p:cNvSpPr>
            <a:spLocks noGrp="1"/>
          </p:cNvSpPr>
          <p:nvPr>
            <p:ph type="title"/>
          </p:nvPr>
        </p:nvSpPr>
        <p:spPr>
          <a:xfrm>
            <a:off x="227342" y="195978"/>
            <a:ext cx="8229600" cy="639762"/>
          </a:xfrm>
        </p:spPr>
        <p:txBody>
          <a:bodyPr>
            <a:noAutofit/>
          </a:bodyPr>
          <a:lstStyle/>
          <a:p>
            <a:pPr algn="l"/>
            <a:r>
              <a:rPr lang="en-US" sz="2800" b="1" dirty="0" smtClean="0">
                <a:solidFill>
                  <a:schemeClr val="tx2"/>
                </a:solidFill>
                <a:latin typeface="+mn-lt"/>
                <a:ea typeface="Segoe UI" panose="020B0502040204020203" pitchFamily="34" charset="0"/>
                <a:cs typeface="Segoe UI" panose="020B0502040204020203" pitchFamily="34" charset="0"/>
              </a:rPr>
              <a:t>Examples</a:t>
            </a:r>
            <a:endParaRPr lang="en-US" sz="2800" b="1" dirty="0">
              <a:solidFill>
                <a:schemeClr val="tx2"/>
              </a:solidFill>
              <a:latin typeface="+mn-lt"/>
              <a:ea typeface="Segoe UI" panose="020B0502040204020203" pitchFamily="34" charset="0"/>
              <a:cs typeface="Segoe UI" panose="020B0502040204020203" pitchFamily="34" charset="0"/>
            </a:endParaRPr>
          </a:p>
        </p:txBody>
      </p:sp>
      <p:pic>
        <p:nvPicPr>
          <p:cNvPr id="2054" name="Picture 6" descr="http://today.ttu.edu/images/2015/02/Hathitrust-Logo-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478" y="2006315"/>
            <a:ext cx="1251043" cy="8381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nfodocket.com/wp-content/uploads/2015/01/2015-01-13_12-45-19.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8893" y="2773382"/>
            <a:ext cx="164732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iki.datadryad.org/wg/dryad/images/9/91/DryadLogo.png"/>
          <p:cNvPicPr>
            <a:picLocks noChangeAspect="1" noChangeArrowheads="1"/>
          </p:cNvPicPr>
          <p:nvPr/>
        </p:nvPicPr>
        <p:blipFill>
          <a:blip r:embed="rId9" cstate="print"/>
          <a:srcRect/>
          <a:stretch>
            <a:fillRect/>
          </a:stretch>
        </p:blipFill>
        <p:spPr bwMode="auto">
          <a:xfrm>
            <a:off x="3299791" y="5948340"/>
            <a:ext cx="990600" cy="553689"/>
          </a:xfrm>
          <a:prstGeom prst="rect">
            <a:avLst/>
          </a:prstGeom>
          <a:noFill/>
        </p:spPr>
      </p:pic>
      <p:sp>
        <p:nvSpPr>
          <p:cNvPr id="10" name="TextBox 9"/>
          <p:cNvSpPr txBox="1"/>
          <p:nvPr/>
        </p:nvSpPr>
        <p:spPr>
          <a:xfrm>
            <a:off x="7389945" y="1930980"/>
            <a:ext cx="1647134"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ooper Black" panose="0208090404030B020404" pitchFamily="18" charset="0"/>
                <a:cs typeface="+mn-cs"/>
              </a:rPr>
              <a:t>marc 583</a:t>
            </a:r>
            <a:endParaRPr lang="en-US" dirty="0">
              <a:solidFill>
                <a:prstClr val="black"/>
              </a:solidFill>
              <a:latin typeface="Cooper Black" panose="0208090404030B020404" pitchFamily="18" charset="0"/>
              <a:cs typeface="+mn-cs"/>
            </a:endParaRPr>
          </a:p>
        </p:txBody>
      </p:sp>
      <p:pic>
        <p:nvPicPr>
          <p:cNvPr id="2050" name="Picture 2" descr="https://archive-it.org/image/collection/4019/tn"/>
          <p:cNvPicPr>
            <a:picLocks noChangeAspect="1" noChangeArrowheads="1"/>
          </p:cNvPicPr>
          <p:nvPr/>
        </p:nvPicPr>
        <p:blipFill rotWithShape="1">
          <a:blip r:embed="rId10">
            <a:extLst>
              <a:ext uri="{28A0092B-C50C-407E-A947-70E740481C1C}">
                <a14:useLocalDpi xmlns:a14="http://schemas.microsoft.com/office/drawing/2010/main" val="0"/>
              </a:ext>
            </a:extLst>
          </a:blip>
          <a:srcRect b="39614"/>
          <a:stretch/>
        </p:blipFill>
        <p:spPr bwMode="auto">
          <a:xfrm>
            <a:off x="2818893" y="5416810"/>
            <a:ext cx="1934531" cy="38160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columbia librari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1634" y="5112010"/>
            <a:ext cx="197080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dartmouth.edu/%7Elibrary/res-share/images/BDLogoNe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3752" y="4933416"/>
            <a:ext cx="1306785"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arl.org/storage/images/share-logo-140x10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6760" y="529060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KR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2442" y="2364462"/>
            <a:ext cx="733425" cy="7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1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Implications for academic libraries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311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255665"/>
            <a:ext cx="8181975" cy="4475171"/>
          </a:xfrm>
        </p:spPr>
        <p:txBody>
          <a:bodyPr>
            <a:normAutofit fontScale="92500"/>
          </a:bodyPr>
          <a:lstStyle/>
          <a:p>
            <a:pPr>
              <a:spcBef>
                <a:spcPts val="600"/>
              </a:spcBef>
            </a:pPr>
            <a:r>
              <a:rPr lang="en-US" sz="2800" dirty="0" smtClean="0"/>
              <a:t>Much of </a:t>
            </a:r>
            <a:r>
              <a:rPr lang="en-US" sz="2800" dirty="0" smtClean="0">
                <a:solidFill>
                  <a:schemeClr val="accent2"/>
                </a:solidFill>
              </a:rPr>
              <a:t>scholarly record not represented </a:t>
            </a:r>
            <a:r>
              <a:rPr lang="en-US" sz="2800" dirty="0" smtClean="0"/>
              <a:t>in academic library collections</a:t>
            </a:r>
          </a:p>
          <a:p>
            <a:pPr marL="0" indent="0">
              <a:spcBef>
                <a:spcPts val="600"/>
              </a:spcBef>
              <a:buNone/>
            </a:pPr>
            <a:endParaRPr lang="en-US" sz="800" dirty="0" smtClean="0"/>
          </a:p>
          <a:p>
            <a:pPr>
              <a:spcBef>
                <a:spcPts val="600"/>
              </a:spcBef>
            </a:pPr>
            <a:r>
              <a:rPr lang="en-US" sz="2800" dirty="0" smtClean="0"/>
              <a:t>Stakeholder </a:t>
            </a:r>
            <a:r>
              <a:rPr lang="en-US" sz="2800" dirty="0" smtClean="0">
                <a:solidFill>
                  <a:schemeClr val="accent2"/>
                </a:solidFill>
              </a:rPr>
              <a:t>roles are reconfigured</a:t>
            </a:r>
          </a:p>
          <a:p>
            <a:pPr marL="0" indent="0">
              <a:spcBef>
                <a:spcPts val="600"/>
              </a:spcBef>
              <a:buNone/>
            </a:pPr>
            <a:endParaRPr lang="en-US" sz="800" dirty="0" smtClean="0"/>
          </a:p>
          <a:p>
            <a:pPr>
              <a:spcBef>
                <a:spcPts val="600"/>
              </a:spcBef>
            </a:pPr>
            <a:r>
              <a:rPr lang="en-US" sz="2800" dirty="0"/>
              <a:t>Providing access to scholarly record involves shift </a:t>
            </a:r>
            <a:r>
              <a:rPr lang="en-US" sz="2800" dirty="0">
                <a:solidFill>
                  <a:schemeClr val="accent2"/>
                </a:solidFill>
              </a:rPr>
              <a:t>from “owned collection” to “facilitated collection</a:t>
            </a:r>
            <a:r>
              <a:rPr lang="en-US" sz="2800" dirty="0" smtClean="0">
                <a:solidFill>
                  <a:schemeClr val="accent2"/>
                </a:solidFill>
              </a:rPr>
              <a:t>”</a:t>
            </a:r>
          </a:p>
          <a:p>
            <a:pPr>
              <a:spcBef>
                <a:spcPts val="600"/>
              </a:spcBef>
            </a:pPr>
            <a:r>
              <a:rPr lang="en-US" sz="2800" dirty="0" smtClean="0"/>
              <a:t>Stewardship relies on </a:t>
            </a:r>
            <a:r>
              <a:rPr lang="en-US" sz="2800" dirty="0" smtClean="0">
                <a:solidFill>
                  <a:schemeClr val="accent2"/>
                </a:solidFill>
              </a:rPr>
              <a:t>consciously-coordinated networks</a:t>
            </a:r>
            <a:r>
              <a:rPr lang="en-US" sz="2800" dirty="0" smtClean="0"/>
              <a:t> </a:t>
            </a:r>
            <a:r>
              <a:rPr lang="en-US" sz="2800" dirty="0"/>
              <a:t>of collective </a:t>
            </a:r>
            <a:r>
              <a:rPr lang="en-US" sz="2800" dirty="0" smtClean="0"/>
              <a:t>responsibility</a:t>
            </a:r>
            <a:endParaRPr lang="en-US" sz="800" dirty="0"/>
          </a:p>
          <a:p>
            <a:pPr>
              <a:spcBef>
                <a:spcPts val="600"/>
              </a:spcBef>
            </a:pPr>
            <a:r>
              <a:rPr lang="en-US" sz="2800" dirty="0" smtClean="0"/>
              <a:t>Local collections/services </a:t>
            </a:r>
            <a:r>
              <a:rPr lang="en-US" sz="2800" dirty="0" smtClean="0">
                <a:solidFill>
                  <a:schemeClr val="accent2"/>
                </a:solidFill>
              </a:rPr>
              <a:t>increasingly embedded </a:t>
            </a:r>
            <a:r>
              <a:rPr lang="en-US" sz="2800" dirty="0" smtClean="0"/>
              <a:t>in cooperative access/stewardship arrangements</a:t>
            </a:r>
            <a:endParaRPr lang="en-US" sz="2800" b="1" dirty="0"/>
          </a:p>
        </p:txBody>
      </p:sp>
      <p:sp>
        <p:nvSpPr>
          <p:cNvPr id="3" name="Text Placeholder 2"/>
          <p:cNvSpPr>
            <a:spLocks noGrp="1"/>
          </p:cNvSpPr>
          <p:nvPr>
            <p:ph type="body" sz="quarter" idx="13"/>
          </p:nvPr>
        </p:nvSpPr>
        <p:spPr/>
        <p:txBody>
          <a:bodyPr/>
          <a:lstStyle/>
          <a:p>
            <a:r>
              <a:rPr lang="en-US" sz="3500" dirty="0" smtClean="0"/>
              <a:t>Academic libraries: key issues</a:t>
            </a:r>
            <a:endParaRPr lang="en-US" sz="3500" dirty="0"/>
          </a:p>
        </p:txBody>
      </p:sp>
      <p:pic>
        <p:nvPicPr>
          <p:cNvPr id="4" name="Picture 2" descr="H:\NSR\ESRworkshopDC\esrcover.jpg"/>
          <p:cNvPicPr>
            <a:picLocks noChangeAspect="1" noChangeArrowheads="1"/>
          </p:cNvPicPr>
          <p:nvPr/>
        </p:nvPicPr>
        <p:blipFill>
          <a:blip r:embed="rId3" cstate="print"/>
          <a:srcRect/>
          <a:stretch>
            <a:fillRect/>
          </a:stretch>
        </p:blipFill>
        <p:spPr bwMode="auto">
          <a:xfrm>
            <a:off x="7232405" y="230343"/>
            <a:ext cx="922047" cy="1112931"/>
          </a:xfrm>
          <a:prstGeom prst="rect">
            <a:avLst/>
          </a:prstGeom>
          <a:noFill/>
          <a:effectLst>
            <a:outerShdw blurRad="50800" dist="1143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189" y="568167"/>
            <a:ext cx="911984" cy="1112931"/>
          </a:xfrm>
          <a:prstGeom prst="rect">
            <a:avLst/>
          </a:prstGeom>
          <a:ln>
            <a:solidFill>
              <a:srgbClr val="00B0F0"/>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95778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255665"/>
            <a:ext cx="8181975" cy="4475171"/>
          </a:xfrm>
        </p:spPr>
        <p:txBody>
          <a:bodyPr>
            <a:normAutofit fontScale="92500"/>
          </a:bodyPr>
          <a:lstStyle/>
          <a:p>
            <a:pPr>
              <a:spcBef>
                <a:spcPts val="600"/>
              </a:spcBef>
            </a:pPr>
            <a:r>
              <a:rPr lang="en-US" sz="2800" dirty="0" smtClean="0"/>
              <a:t>Much of </a:t>
            </a:r>
            <a:r>
              <a:rPr lang="en-US" sz="2800" dirty="0" smtClean="0">
                <a:solidFill>
                  <a:schemeClr val="accent2"/>
                </a:solidFill>
              </a:rPr>
              <a:t>scholarly record not represented </a:t>
            </a:r>
            <a:r>
              <a:rPr lang="en-US" sz="2800" dirty="0" smtClean="0"/>
              <a:t>in academic library collections</a:t>
            </a:r>
          </a:p>
          <a:p>
            <a:pPr marL="0" indent="0">
              <a:spcBef>
                <a:spcPts val="600"/>
              </a:spcBef>
              <a:buNone/>
            </a:pPr>
            <a:endParaRPr lang="en-US" sz="800" dirty="0" smtClean="0"/>
          </a:p>
          <a:p>
            <a:pPr>
              <a:spcBef>
                <a:spcPts val="600"/>
              </a:spcBef>
            </a:pPr>
            <a:r>
              <a:rPr lang="en-US" sz="2800" dirty="0" smtClean="0">
                <a:solidFill>
                  <a:schemeClr val="bg1">
                    <a:lumMod val="75000"/>
                  </a:schemeClr>
                </a:solidFill>
              </a:rPr>
              <a:t>Stakeholder roles are reconfigured</a:t>
            </a:r>
          </a:p>
          <a:p>
            <a:pPr marL="0" indent="0">
              <a:spcBef>
                <a:spcPts val="600"/>
              </a:spcBef>
              <a:buNone/>
            </a:pPr>
            <a:endParaRPr lang="en-US" sz="800" dirty="0" smtClean="0"/>
          </a:p>
          <a:p>
            <a:pPr>
              <a:spcBef>
                <a:spcPts val="600"/>
              </a:spcBef>
            </a:pPr>
            <a:r>
              <a:rPr lang="en-US" sz="2800" dirty="0"/>
              <a:t>Providing access to scholarly record involves shift </a:t>
            </a:r>
            <a:r>
              <a:rPr lang="en-US" sz="2800" dirty="0">
                <a:solidFill>
                  <a:schemeClr val="accent2"/>
                </a:solidFill>
              </a:rPr>
              <a:t>from “owned collection” to “facilitated collection</a:t>
            </a:r>
            <a:r>
              <a:rPr lang="en-US" sz="2800" dirty="0" smtClean="0">
                <a:solidFill>
                  <a:schemeClr val="accent2"/>
                </a:solidFill>
              </a:rPr>
              <a:t>”</a:t>
            </a:r>
          </a:p>
          <a:p>
            <a:pPr>
              <a:spcBef>
                <a:spcPts val="600"/>
              </a:spcBef>
            </a:pPr>
            <a:r>
              <a:rPr lang="en-US" sz="2800" dirty="0" smtClean="0">
                <a:solidFill>
                  <a:schemeClr val="bg1">
                    <a:lumMod val="75000"/>
                  </a:schemeClr>
                </a:solidFill>
              </a:rPr>
              <a:t>Stewardship relies on consciously-coordinated networks </a:t>
            </a:r>
            <a:r>
              <a:rPr lang="en-US" sz="2800" dirty="0">
                <a:solidFill>
                  <a:schemeClr val="bg1">
                    <a:lumMod val="75000"/>
                  </a:schemeClr>
                </a:solidFill>
              </a:rPr>
              <a:t>of collective </a:t>
            </a:r>
            <a:r>
              <a:rPr lang="en-US" sz="2800" dirty="0" smtClean="0">
                <a:solidFill>
                  <a:schemeClr val="bg1">
                    <a:lumMod val="75000"/>
                  </a:schemeClr>
                </a:solidFill>
              </a:rPr>
              <a:t>responsibility</a:t>
            </a:r>
            <a:endParaRPr lang="en-US" sz="800" dirty="0">
              <a:solidFill>
                <a:schemeClr val="bg1">
                  <a:lumMod val="75000"/>
                </a:schemeClr>
              </a:solidFill>
            </a:endParaRPr>
          </a:p>
          <a:p>
            <a:pPr>
              <a:spcBef>
                <a:spcPts val="600"/>
              </a:spcBef>
            </a:pPr>
            <a:r>
              <a:rPr lang="en-US" sz="2800" dirty="0" smtClean="0"/>
              <a:t>Local collections/services </a:t>
            </a:r>
            <a:r>
              <a:rPr lang="en-US" sz="2800" dirty="0" smtClean="0">
                <a:solidFill>
                  <a:schemeClr val="accent2"/>
                </a:solidFill>
              </a:rPr>
              <a:t>increasingly embedded </a:t>
            </a:r>
            <a:r>
              <a:rPr lang="en-US" sz="2800" dirty="0" smtClean="0"/>
              <a:t>in cooperative access/stewardship arrangements</a:t>
            </a:r>
            <a:endParaRPr lang="en-US" sz="2800" b="1" dirty="0"/>
          </a:p>
        </p:txBody>
      </p:sp>
      <p:sp>
        <p:nvSpPr>
          <p:cNvPr id="3" name="Text Placeholder 2"/>
          <p:cNvSpPr>
            <a:spLocks noGrp="1"/>
          </p:cNvSpPr>
          <p:nvPr>
            <p:ph type="body" sz="quarter" idx="13"/>
          </p:nvPr>
        </p:nvSpPr>
        <p:spPr/>
        <p:txBody>
          <a:bodyPr/>
          <a:lstStyle/>
          <a:p>
            <a:r>
              <a:rPr lang="en-US" sz="3500" dirty="0"/>
              <a:t>K</a:t>
            </a:r>
            <a:r>
              <a:rPr lang="en-US" sz="3500" dirty="0" smtClean="0"/>
              <a:t>ey issues in focus</a:t>
            </a:r>
            <a:endParaRPr lang="en-US" sz="3500" dirty="0"/>
          </a:p>
        </p:txBody>
      </p:sp>
      <p:pic>
        <p:nvPicPr>
          <p:cNvPr id="4" name="Picture 2" descr="H:\NSR\ESRworkshopDC\esrcover.jpg"/>
          <p:cNvPicPr>
            <a:picLocks noChangeAspect="1" noChangeArrowheads="1"/>
          </p:cNvPicPr>
          <p:nvPr/>
        </p:nvPicPr>
        <p:blipFill>
          <a:blip r:embed="rId2" cstate="print"/>
          <a:srcRect/>
          <a:stretch>
            <a:fillRect/>
          </a:stretch>
        </p:blipFill>
        <p:spPr bwMode="auto">
          <a:xfrm>
            <a:off x="7232405" y="230343"/>
            <a:ext cx="922047" cy="1112931"/>
          </a:xfrm>
          <a:prstGeom prst="rect">
            <a:avLst/>
          </a:prstGeom>
          <a:noFill/>
          <a:effectLst>
            <a:outerShdw blurRad="50800" dist="1143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189" y="568167"/>
            <a:ext cx="911984" cy="1112931"/>
          </a:xfrm>
          <a:prstGeom prst="rect">
            <a:avLst/>
          </a:prstGeom>
          <a:ln>
            <a:solidFill>
              <a:srgbClr val="00B0F0"/>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137891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MnUfBMUsAUFIRq.pn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6" y="219001"/>
            <a:ext cx="7475168" cy="589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2015-library-report-cover_bor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129" y="219000"/>
            <a:ext cx="1536049" cy="2183957"/>
          </a:xfrm>
          <a:prstGeom prst="rect">
            <a:avLst/>
          </a:prstGeom>
          <a:noFill/>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4529469" y="1588178"/>
            <a:ext cx="2818660" cy="588492"/>
          </a:xfrm>
          <a:prstGeom prst="ellipse">
            <a:avLst/>
          </a:prstGeom>
          <a:noFill/>
          <a:ln w="444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60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Growing number and diversity of outputs published in venues </a:t>
            </a:r>
            <a:r>
              <a:rPr lang="en-US" dirty="0" smtClean="0">
                <a:solidFill>
                  <a:schemeClr val="accent2"/>
                </a:solidFill>
              </a:rPr>
              <a:t>outside traditional library supply chai</a:t>
            </a:r>
            <a:r>
              <a:rPr lang="en-US" dirty="0" smtClean="0"/>
              <a:t>n:  GitHub, Figshare, </a:t>
            </a:r>
            <a:r>
              <a:rPr lang="en-US" dirty="0" err="1" smtClean="0"/>
              <a:t>ResearchGate</a:t>
            </a:r>
            <a:r>
              <a:rPr lang="en-US" dirty="0" smtClean="0"/>
              <a:t>, </a:t>
            </a:r>
            <a:r>
              <a:rPr lang="en-US" dirty="0" err="1" smtClean="0"/>
              <a:t>Zenodo</a:t>
            </a:r>
            <a:r>
              <a:rPr lang="en-US" dirty="0" smtClean="0"/>
              <a:t> etc.</a:t>
            </a:r>
          </a:p>
          <a:p>
            <a:pPr marL="0" indent="0">
              <a:buNone/>
            </a:pPr>
            <a:endParaRPr lang="en-US" dirty="0" smtClean="0"/>
          </a:p>
          <a:p>
            <a:pPr marL="0" indent="0">
              <a:buNone/>
            </a:pPr>
            <a:r>
              <a:rPr lang="en-US" u="sng" dirty="0" smtClean="0"/>
              <a:t>Questions to consider</a:t>
            </a:r>
            <a:r>
              <a:rPr lang="en-US" dirty="0" smtClean="0"/>
              <a:t>:</a:t>
            </a:r>
          </a:p>
          <a:p>
            <a:r>
              <a:rPr lang="en-US" dirty="0" smtClean="0"/>
              <a:t>Is your institution systematically collecting artifacts of research </a:t>
            </a:r>
            <a:r>
              <a:rPr lang="en-US" dirty="0" smtClean="0">
                <a:solidFill>
                  <a:schemeClr val="accent2"/>
                </a:solidFill>
              </a:rPr>
              <a:t>process and aftermath</a:t>
            </a:r>
            <a:r>
              <a:rPr lang="en-US" dirty="0" smtClean="0"/>
              <a:t>, as well as traditional outcomes?</a:t>
            </a:r>
          </a:p>
          <a:p>
            <a:r>
              <a:rPr lang="en-US" dirty="0" smtClean="0"/>
              <a:t>How can library expertise in </a:t>
            </a:r>
            <a:r>
              <a:rPr lang="en-US" dirty="0" smtClean="0">
                <a:solidFill>
                  <a:schemeClr val="accent2"/>
                </a:solidFill>
              </a:rPr>
              <a:t>appraisal and selection </a:t>
            </a:r>
            <a:r>
              <a:rPr lang="en-US" dirty="0" smtClean="0"/>
              <a:t>be applied to curation of materials managed outside the library?</a:t>
            </a:r>
          </a:p>
        </p:txBody>
      </p:sp>
      <p:sp>
        <p:nvSpPr>
          <p:cNvPr id="3" name="Text Placeholder 2"/>
          <p:cNvSpPr>
            <a:spLocks noGrp="1"/>
          </p:cNvSpPr>
          <p:nvPr>
            <p:ph type="body" sz="quarter" idx="13"/>
          </p:nvPr>
        </p:nvSpPr>
        <p:spPr/>
        <p:txBody>
          <a:bodyPr>
            <a:normAutofit fontScale="92500"/>
          </a:bodyPr>
          <a:lstStyle/>
          <a:p>
            <a:r>
              <a:rPr lang="en-US" dirty="0" smtClean="0"/>
              <a:t>Library coverage: increasingly partial</a:t>
            </a:r>
            <a:endParaRPr lang="en-US" dirty="0"/>
          </a:p>
        </p:txBody>
      </p:sp>
    </p:spTree>
    <p:extLst>
      <p:ext uri="{BB962C8B-B14F-4D97-AF65-F5344CB8AC3E}">
        <p14:creationId xmlns:p14="http://schemas.microsoft.com/office/powerpoint/2010/main" val="342558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en-US" sz="3500" dirty="0" smtClean="0"/>
              <a:t>Example:  New publication platforms</a:t>
            </a:r>
            <a:endParaRPr lang="en-US" sz="3500" dirty="0"/>
          </a:p>
        </p:txBody>
      </p:sp>
      <p:pic>
        <p:nvPicPr>
          <p:cNvPr id="4" name="Picture 3"/>
          <p:cNvPicPr>
            <a:picLocks noChangeAspect="1"/>
          </p:cNvPicPr>
          <p:nvPr/>
        </p:nvPicPr>
        <p:blipFill rotWithShape="1">
          <a:blip r:embed="rId3"/>
          <a:srcRect b="17472"/>
          <a:stretch/>
        </p:blipFill>
        <p:spPr>
          <a:xfrm>
            <a:off x="633914" y="952308"/>
            <a:ext cx="5013227" cy="2879459"/>
          </a:xfrm>
          <a:prstGeom prst="rect">
            <a:avLst/>
          </a:prstGeom>
        </p:spPr>
      </p:pic>
      <p:sp>
        <p:nvSpPr>
          <p:cNvPr id="5" name="Right Arrow 4"/>
          <p:cNvSpPr/>
          <p:nvPr/>
        </p:nvSpPr>
        <p:spPr>
          <a:xfrm>
            <a:off x="283030" y="3358237"/>
            <a:ext cx="381001" cy="22315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p:nvPr/>
        </p:nvGrpSpPr>
        <p:grpSpPr>
          <a:xfrm>
            <a:off x="1644452" y="1335312"/>
            <a:ext cx="5347860" cy="2842541"/>
            <a:chOff x="1271682" y="1337573"/>
            <a:chExt cx="6975240" cy="3890487"/>
          </a:xfrm>
        </p:grpSpPr>
        <p:pic>
          <p:nvPicPr>
            <p:cNvPr id="7" name="Picture 6"/>
            <p:cNvPicPr>
              <a:picLocks noChangeAspect="1"/>
            </p:cNvPicPr>
            <p:nvPr/>
          </p:nvPicPr>
          <p:blipFill rotWithShape="1">
            <a:blip r:embed="rId4"/>
            <a:srcRect l="3598" t="29113"/>
            <a:stretch/>
          </p:blipFill>
          <p:spPr>
            <a:xfrm>
              <a:off x="1275153" y="2013856"/>
              <a:ext cx="6971769" cy="3214204"/>
            </a:xfrm>
            <a:prstGeom prst="rect">
              <a:avLst/>
            </a:prstGeom>
            <a:ln>
              <a:solidFill>
                <a:schemeClr val="tx2"/>
              </a:solidFill>
            </a:ln>
          </p:spPr>
        </p:pic>
        <p:pic>
          <p:nvPicPr>
            <p:cNvPr id="8" name="Picture 7"/>
            <p:cNvPicPr>
              <a:picLocks noChangeAspect="1"/>
            </p:cNvPicPr>
            <p:nvPr/>
          </p:nvPicPr>
          <p:blipFill rotWithShape="1">
            <a:blip r:embed="rId4"/>
            <a:srcRect r="18240" b="85291"/>
            <a:stretch/>
          </p:blipFill>
          <p:spPr>
            <a:xfrm>
              <a:off x="1271682" y="1337573"/>
              <a:ext cx="5912890" cy="666946"/>
            </a:xfrm>
            <a:prstGeom prst="rect">
              <a:avLst/>
            </a:prstGeom>
            <a:ln>
              <a:solidFill>
                <a:schemeClr val="tx2"/>
              </a:solidFill>
            </a:ln>
          </p:spPr>
        </p:pic>
      </p:grpSp>
      <p:grpSp>
        <p:nvGrpSpPr>
          <p:cNvPr id="9" name="Group 8"/>
          <p:cNvGrpSpPr/>
          <p:nvPr/>
        </p:nvGrpSpPr>
        <p:grpSpPr>
          <a:xfrm>
            <a:off x="3531622" y="1557238"/>
            <a:ext cx="4932805" cy="4506676"/>
            <a:chOff x="-372428" y="-275738"/>
            <a:chExt cx="7819474" cy="6707233"/>
          </a:xfrm>
        </p:grpSpPr>
        <p:grpSp>
          <p:nvGrpSpPr>
            <p:cNvPr id="10" name="Group 9"/>
            <p:cNvGrpSpPr/>
            <p:nvPr/>
          </p:nvGrpSpPr>
          <p:grpSpPr>
            <a:xfrm>
              <a:off x="-372428" y="-275738"/>
              <a:ext cx="7819474" cy="5902582"/>
              <a:chOff x="2263763" y="1672805"/>
              <a:chExt cx="7819474" cy="5902582"/>
            </a:xfrm>
          </p:grpSpPr>
          <p:pic>
            <p:nvPicPr>
              <p:cNvPr id="12" name="Picture 11"/>
              <p:cNvPicPr>
                <a:picLocks noChangeAspect="1"/>
              </p:cNvPicPr>
              <p:nvPr/>
            </p:nvPicPr>
            <p:blipFill rotWithShape="1">
              <a:blip r:embed="rId5"/>
              <a:srcRect l="13776" t="8064"/>
              <a:stretch/>
            </p:blipFill>
            <p:spPr>
              <a:xfrm>
                <a:off x="2309903" y="2082577"/>
                <a:ext cx="7773334" cy="5492810"/>
              </a:xfrm>
              <a:prstGeom prst="rect">
                <a:avLst/>
              </a:prstGeom>
              <a:ln>
                <a:solidFill>
                  <a:schemeClr val="accent2"/>
                </a:solidFill>
              </a:ln>
            </p:spPr>
          </p:pic>
          <p:pic>
            <p:nvPicPr>
              <p:cNvPr id="13" name="Picture 12"/>
              <p:cNvPicPr>
                <a:picLocks noChangeAspect="1"/>
              </p:cNvPicPr>
              <p:nvPr/>
            </p:nvPicPr>
            <p:blipFill rotWithShape="1">
              <a:blip r:embed="rId5"/>
              <a:srcRect r="46503" b="92652"/>
              <a:stretch/>
            </p:blipFill>
            <p:spPr>
              <a:xfrm>
                <a:off x="2263763" y="1672805"/>
                <a:ext cx="4822838" cy="439023"/>
              </a:xfrm>
              <a:prstGeom prst="rect">
                <a:avLst/>
              </a:prstGeom>
              <a:ln>
                <a:solidFill>
                  <a:schemeClr val="accent2"/>
                </a:solidFill>
              </a:ln>
            </p:spPr>
          </p:pic>
        </p:grpSp>
        <p:pic>
          <p:nvPicPr>
            <p:cNvPr id="11" name="Picture 10"/>
            <p:cNvPicPr>
              <a:picLocks noChangeAspect="1"/>
            </p:cNvPicPr>
            <p:nvPr/>
          </p:nvPicPr>
          <p:blipFill>
            <a:blip r:embed="rId6"/>
            <a:stretch>
              <a:fillRect/>
            </a:stretch>
          </p:blipFill>
          <p:spPr>
            <a:xfrm>
              <a:off x="4252323" y="3086025"/>
              <a:ext cx="3078747" cy="3345470"/>
            </a:xfrm>
            <a:prstGeom prst="rect">
              <a:avLst/>
            </a:prstGeom>
            <a:ln>
              <a:solidFill>
                <a:schemeClr val="accent2"/>
              </a:solidFill>
            </a:ln>
          </p:spPr>
        </p:pic>
      </p:grpSp>
      <p:sp>
        <p:nvSpPr>
          <p:cNvPr id="2" name="TextBox 1"/>
          <p:cNvSpPr txBox="1"/>
          <p:nvPr/>
        </p:nvSpPr>
        <p:spPr>
          <a:xfrm>
            <a:off x="103210" y="4295836"/>
            <a:ext cx="3457519" cy="1446550"/>
          </a:xfrm>
          <a:prstGeom prst="rect">
            <a:avLst/>
          </a:prstGeom>
          <a:noFill/>
        </p:spPr>
        <p:txBody>
          <a:bodyPr wrap="square" rtlCol="0">
            <a:spAutoFit/>
          </a:bodyPr>
          <a:lstStyle/>
          <a:p>
            <a:r>
              <a:rPr lang="en-US" sz="2200" dirty="0" smtClean="0">
                <a:solidFill>
                  <a:srgbClr val="000000"/>
                </a:solidFill>
              </a:rPr>
              <a:t>New forms of </a:t>
            </a:r>
            <a:r>
              <a:rPr lang="en-US" sz="2200" dirty="0" smtClean="0">
                <a:solidFill>
                  <a:srgbClr val="1F497D"/>
                </a:solidFill>
              </a:rPr>
              <a:t>scholarly work</a:t>
            </a:r>
            <a:r>
              <a:rPr lang="en-US" sz="2200" dirty="0" smtClean="0">
                <a:solidFill>
                  <a:srgbClr val="000000"/>
                </a:solidFill>
              </a:rPr>
              <a:t> not fully documented in institutional archives or library collections</a:t>
            </a:r>
            <a:endParaRPr lang="en-US" sz="2200" dirty="0">
              <a:solidFill>
                <a:srgbClr val="000000"/>
              </a:solidFill>
            </a:endParaRPr>
          </a:p>
        </p:txBody>
      </p:sp>
    </p:spTree>
    <p:extLst>
      <p:ext uri="{BB962C8B-B14F-4D97-AF65-F5344CB8AC3E}">
        <p14:creationId xmlns:p14="http://schemas.microsoft.com/office/powerpoint/2010/main" val="30249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lnSpcReduction="10000"/>
          </a:bodyPr>
          <a:lstStyle/>
          <a:p>
            <a:r>
              <a:rPr lang="en-US" dirty="0" smtClean="0"/>
              <a:t>Demand-driven acquisition profiles; shared print partnerships</a:t>
            </a:r>
          </a:p>
          <a:p>
            <a:r>
              <a:rPr lang="en-US" dirty="0" smtClean="0">
                <a:solidFill>
                  <a:schemeClr val="accent2"/>
                </a:solidFill>
              </a:rPr>
              <a:t>Open </a:t>
            </a:r>
            <a:r>
              <a:rPr lang="en-US" dirty="0">
                <a:solidFill>
                  <a:schemeClr val="accent2"/>
                </a:solidFill>
              </a:rPr>
              <a:t>access </a:t>
            </a:r>
            <a:r>
              <a:rPr lang="en-US" dirty="0"/>
              <a:t>resources </a:t>
            </a:r>
            <a:r>
              <a:rPr lang="en-US" dirty="0" smtClean="0"/>
              <a:t>included in </a:t>
            </a:r>
            <a:r>
              <a:rPr lang="en-US" dirty="0"/>
              <a:t>local discovery environment, </a:t>
            </a:r>
            <a:r>
              <a:rPr lang="en-US" dirty="0" smtClean="0"/>
              <a:t>but not </a:t>
            </a:r>
            <a:r>
              <a:rPr lang="en-US" dirty="0"/>
              <a:t>local </a:t>
            </a:r>
            <a:r>
              <a:rPr lang="en-US" dirty="0" smtClean="0"/>
              <a:t>collection</a:t>
            </a:r>
          </a:p>
          <a:p>
            <a:r>
              <a:rPr lang="en-US" dirty="0" smtClean="0"/>
              <a:t>Institutional </a:t>
            </a:r>
            <a:r>
              <a:rPr lang="en-US" dirty="0"/>
              <a:t>repository (content) vs. </a:t>
            </a:r>
            <a:r>
              <a:rPr lang="en-US" dirty="0" smtClean="0">
                <a:solidFill>
                  <a:schemeClr val="accent2"/>
                </a:solidFill>
              </a:rPr>
              <a:t>institutional </a:t>
            </a:r>
            <a:r>
              <a:rPr lang="en-US" dirty="0">
                <a:solidFill>
                  <a:schemeClr val="accent2"/>
                </a:solidFill>
              </a:rPr>
              <a:t>bibliography</a:t>
            </a:r>
            <a:r>
              <a:rPr lang="en-US" dirty="0"/>
              <a:t> (metadata)</a:t>
            </a:r>
          </a:p>
          <a:p>
            <a:pPr marL="0" indent="0">
              <a:spcBef>
                <a:spcPts val="0"/>
              </a:spcBef>
              <a:buNone/>
            </a:pPr>
            <a:endParaRPr lang="en-US" dirty="0" smtClean="0"/>
          </a:p>
          <a:p>
            <a:pPr marL="0" indent="0">
              <a:buNone/>
            </a:pPr>
            <a:r>
              <a:rPr lang="en-US" u="sng" dirty="0"/>
              <a:t>Questions to consider</a:t>
            </a:r>
            <a:r>
              <a:rPr lang="en-US" dirty="0"/>
              <a:t>:</a:t>
            </a:r>
          </a:p>
          <a:p>
            <a:r>
              <a:rPr lang="en-US" dirty="0" smtClean="0"/>
              <a:t>Does the library track student/faculty use of ‘</a:t>
            </a:r>
            <a:r>
              <a:rPr lang="en-US" dirty="0" smtClean="0">
                <a:solidFill>
                  <a:schemeClr val="accent2"/>
                </a:solidFill>
              </a:rPr>
              <a:t>extra-institutional</a:t>
            </a:r>
            <a:r>
              <a:rPr lang="en-US" dirty="0" smtClean="0"/>
              <a:t>’ repositories?</a:t>
            </a:r>
          </a:p>
          <a:p>
            <a:r>
              <a:rPr lang="en-US" dirty="0"/>
              <a:t>Does the library coordinate with </a:t>
            </a:r>
            <a:r>
              <a:rPr lang="en-US" dirty="0">
                <a:solidFill>
                  <a:schemeClr val="accent2"/>
                </a:solidFill>
              </a:rPr>
              <a:t>other campus units </a:t>
            </a:r>
            <a:r>
              <a:rPr lang="en-US" dirty="0"/>
              <a:t>collecting or monitoring </a:t>
            </a:r>
            <a:r>
              <a:rPr lang="en-US" dirty="0" smtClean="0"/>
              <a:t>research/learning </a:t>
            </a:r>
            <a:r>
              <a:rPr lang="en-US" dirty="0"/>
              <a:t>outputs?</a:t>
            </a:r>
          </a:p>
          <a:p>
            <a:pPr marL="0" indent="0">
              <a:buNone/>
            </a:pPr>
            <a:endParaRPr lang="en-US" dirty="0"/>
          </a:p>
        </p:txBody>
      </p:sp>
      <p:sp>
        <p:nvSpPr>
          <p:cNvPr id="3" name="Text Placeholder 2"/>
          <p:cNvSpPr>
            <a:spLocks noGrp="1"/>
          </p:cNvSpPr>
          <p:nvPr>
            <p:ph type="body" sz="quarter" idx="13"/>
          </p:nvPr>
        </p:nvSpPr>
        <p:spPr/>
        <p:txBody>
          <a:bodyPr>
            <a:normAutofit/>
          </a:bodyPr>
          <a:lstStyle/>
          <a:p>
            <a:r>
              <a:rPr lang="en-US" dirty="0" smtClean="0"/>
              <a:t>Curating ‘facilitated collections’</a:t>
            </a:r>
            <a:endParaRPr lang="en-US" dirty="0"/>
          </a:p>
        </p:txBody>
      </p:sp>
    </p:spTree>
    <p:extLst>
      <p:ext uri="{BB962C8B-B14F-4D97-AF65-F5344CB8AC3E}">
        <p14:creationId xmlns:p14="http://schemas.microsoft.com/office/powerpoint/2010/main" val="31787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1226" y="1229428"/>
            <a:ext cx="5324659" cy="1317172"/>
            <a:chOff x="-748850" y="822734"/>
            <a:chExt cx="7033455" cy="1632674"/>
          </a:xfrm>
        </p:grpSpPr>
        <p:pic>
          <p:nvPicPr>
            <p:cNvPr id="4" name="Picture 3"/>
            <p:cNvPicPr>
              <a:picLocks noChangeAspect="1"/>
            </p:cNvPicPr>
            <p:nvPr/>
          </p:nvPicPr>
          <p:blipFill rotWithShape="1">
            <a:blip r:embed="rId3"/>
            <a:srcRect l="-413" r="42368" b="78460"/>
            <a:stretch/>
          </p:blipFill>
          <p:spPr>
            <a:xfrm>
              <a:off x="-748850" y="822734"/>
              <a:ext cx="6126395" cy="1122751"/>
            </a:xfrm>
            <a:prstGeom prst="rect">
              <a:avLst/>
            </a:prstGeom>
          </p:spPr>
        </p:pic>
        <p:pic>
          <p:nvPicPr>
            <p:cNvPr id="5" name="Picture 4"/>
            <p:cNvPicPr>
              <a:picLocks noChangeAspect="1"/>
            </p:cNvPicPr>
            <p:nvPr/>
          </p:nvPicPr>
          <p:blipFill rotWithShape="1">
            <a:blip r:embed="rId3"/>
            <a:srcRect l="21225" t="22643" r="12137" b="52597"/>
            <a:stretch/>
          </p:blipFill>
          <p:spPr>
            <a:xfrm>
              <a:off x="-748850" y="1164771"/>
              <a:ext cx="7033455" cy="1290637"/>
            </a:xfrm>
            <a:prstGeom prst="rect">
              <a:avLst/>
            </a:prstGeom>
          </p:spPr>
        </p:pic>
      </p:grpSp>
      <p:sp>
        <p:nvSpPr>
          <p:cNvPr id="9" name="Text Placeholder 8"/>
          <p:cNvSpPr>
            <a:spLocks noGrp="1"/>
          </p:cNvSpPr>
          <p:nvPr>
            <p:ph type="body" sz="quarter" idx="13"/>
          </p:nvPr>
        </p:nvSpPr>
        <p:spPr/>
        <p:txBody>
          <a:bodyPr/>
          <a:lstStyle/>
          <a:p>
            <a:r>
              <a:rPr lang="en-US" dirty="0" smtClean="0"/>
              <a:t>Example:  Open access content</a:t>
            </a:r>
            <a:endParaRPr lang="en-US" dirty="0"/>
          </a:p>
        </p:txBody>
      </p:sp>
      <p:pic>
        <p:nvPicPr>
          <p:cNvPr id="15" name="Picture 14"/>
          <p:cNvPicPr>
            <a:picLocks noChangeAspect="1"/>
          </p:cNvPicPr>
          <p:nvPr/>
        </p:nvPicPr>
        <p:blipFill rotWithShape="1">
          <a:blip r:embed="rId3"/>
          <a:srcRect l="79269" t="57149" r="6335" b="35164"/>
          <a:stretch/>
        </p:blipFill>
        <p:spPr>
          <a:xfrm>
            <a:off x="2336295" y="2301066"/>
            <a:ext cx="2571328" cy="601803"/>
          </a:xfrm>
          <a:prstGeom prst="rect">
            <a:avLst/>
          </a:prstGeom>
        </p:spPr>
      </p:pic>
      <p:grpSp>
        <p:nvGrpSpPr>
          <p:cNvPr id="18" name="Group 17"/>
          <p:cNvGrpSpPr/>
          <p:nvPr/>
        </p:nvGrpSpPr>
        <p:grpSpPr>
          <a:xfrm>
            <a:off x="270599" y="3431990"/>
            <a:ext cx="7011944" cy="1230084"/>
            <a:chOff x="270599" y="3777342"/>
            <a:chExt cx="6238875" cy="910186"/>
          </a:xfrm>
        </p:grpSpPr>
        <p:pic>
          <p:nvPicPr>
            <p:cNvPr id="1026" name="Picture 2" descr="C:\Users\malpasc\AppData\Local\Temp\SNAGHTML2e5810d5.PNG"/>
            <p:cNvPicPr>
              <a:picLocks noChangeAspect="1" noChangeArrowheads="1"/>
            </p:cNvPicPr>
            <p:nvPr/>
          </p:nvPicPr>
          <p:blipFill rotWithShape="1">
            <a:blip r:embed="rId4">
              <a:extLst>
                <a:ext uri="{28A0092B-C50C-407E-A947-70E740481C1C}">
                  <a14:useLocalDpi xmlns:a14="http://schemas.microsoft.com/office/drawing/2010/main" val="0"/>
                </a:ext>
              </a:extLst>
            </a:blip>
            <a:srcRect t="5375" b="3182"/>
            <a:stretch/>
          </p:blipFill>
          <p:spPr bwMode="auto">
            <a:xfrm>
              <a:off x="270599" y="3799114"/>
              <a:ext cx="6238875" cy="88841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270599" y="3777342"/>
              <a:ext cx="6238875"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9" name="Rectangle 18"/>
          <p:cNvSpPr/>
          <p:nvPr/>
        </p:nvSpPr>
        <p:spPr>
          <a:xfrm>
            <a:off x="270599" y="1059907"/>
            <a:ext cx="5553258" cy="18847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486400" y="1762138"/>
            <a:ext cx="3280410" cy="1323439"/>
          </a:xfrm>
          <a:prstGeom prst="rect">
            <a:avLst/>
          </a:prstGeom>
          <a:solidFill>
            <a:schemeClr val="bg1"/>
          </a:solidFill>
          <a:ln>
            <a:solidFill>
              <a:srgbClr val="FF0000"/>
            </a:solidFill>
          </a:ln>
        </p:spPr>
        <p:txBody>
          <a:bodyPr wrap="square" rtlCol="0">
            <a:spAutoFit/>
          </a:bodyPr>
          <a:lstStyle/>
          <a:p>
            <a:r>
              <a:rPr lang="en-US" sz="2000" dirty="0" smtClean="0">
                <a:solidFill>
                  <a:srgbClr val="000000"/>
                </a:solidFill>
              </a:rPr>
              <a:t>Many (non-partner) libraries include HathiTrust content in local discovery environments</a:t>
            </a:r>
            <a:endParaRPr lang="en-US" sz="2000" dirty="0">
              <a:solidFill>
                <a:srgbClr val="000000"/>
              </a:solidFill>
            </a:endParaRPr>
          </a:p>
        </p:txBody>
      </p:sp>
      <p:sp>
        <p:nvSpPr>
          <p:cNvPr id="11" name="TextBox 10"/>
          <p:cNvSpPr txBox="1"/>
          <p:nvPr/>
        </p:nvSpPr>
        <p:spPr>
          <a:xfrm>
            <a:off x="5486400" y="4183665"/>
            <a:ext cx="3525111" cy="1015663"/>
          </a:xfrm>
          <a:prstGeom prst="rect">
            <a:avLst/>
          </a:prstGeom>
          <a:solidFill>
            <a:schemeClr val="bg1"/>
          </a:solidFill>
          <a:ln>
            <a:solidFill>
              <a:srgbClr val="FF0000"/>
            </a:solidFill>
          </a:ln>
        </p:spPr>
        <p:txBody>
          <a:bodyPr wrap="square" rtlCol="0">
            <a:spAutoFit/>
          </a:bodyPr>
          <a:lstStyle/>
          <a:p>
            <a:r>
              <a:rPr lang="en-US" sz="2000" dirty="0" smtClean="0">
                <a:solidFill>
                  <a:srgbClr val="000000"/>
                </a:solidFill>
              </a:rPr>
              <a:t>Many libraries point to OA journals without participating in preservation schemes</a:t>
            </a:r>
            <a:endParaRPr lang="en-US" sz="2000" dirty="0">
              <a:solidFill>
                <a:srgbClr val="000000"/>
              </a:solidFill>
            </a:endParaRPr>
          </a:p>
        </p:txBody>
      </p:sp>
      <p:sp>
        <p:nvSpPr>
          <p:cNvPr id="20" name="TextBox 19"/>
          <p:cNvSpPr txBox="1"/>
          <p:nvPr/>
        </p:nvSpPr>
        <p:spPr>
          <a:xfrm>
            <a:off x="259810" y="5455672"/>
            <a:ext cx="7980676" cy="461665"/>
          </a:xfrm>
          <a:prstGeom prst="rect">
            <a:avLst/>
          </a:prstGeom>
          <a:noFill/>
        </p:spPr>
        <p:txBody>
          <a:bodyPr wrap="square" rtlCol="0">
            <a:spAutoFit/>
          </a:bodyPr>
          <a:lstStyle/>
          <a:p>
            <a:r>
              <a:rPr lang="en-US" sz="2400" dirty="0" smtClean="0">
                <a:solidFill>
                  <a:srgbClr val="236192"/>
                </a:solidFill>
              </a:rPr>
              <a:t>Discoverability and stewardship are decoupled</a:t>
            </a:r>
            <a:endParaRPr lang="en-US" sz="2400" dirty="0">
              <a:solidFill>
                <a:srgbClr val="236192"/>
              </a:solidFill>
            </a:endParaRPr>
          </a:p>
        </p:txBody>
      </p:sp>
      <p:sp>
        <p:nvSpPr>
          <p:cNvPr id="21" name="Rectangle 20"/>
          <p:cNvSpPr/>
          <p:nvPr/>
        </p:nvSpPr>
        <p:spPr>
          <a:xfrm>
            <a:off x="259810" y="4676108"/>
            <a:ext cx="5335447" cy="461665"/>
          </a:xfrm>
          <a:prstGeom prst="rect">
            <a:avLst/>
          </a:prstGeom>
        </p:spPr>
        <p:txBody>
          <a:bodyPr wrap="square">
            <a:spAutoFit/>
          </a:bodyPr>
          <a:lstStyle/>
          <a:p>
            <a:r>
              <a:rPr lang="en-US" sz="1200" dirty="0">
                <a:solidFill>
                  <a:srgbClr val="000000"/>
                </a:solidFill>
                <a:ea typeface="Arial Unicode MS" panose="020B0604020202020204" pitchFamily="34" charset="-128"/>
              </a:rPr>
              <a:t>Collins, Cheryl S., and William H. Walters. 2010. "Open Access Journals in College Library Collections". </a:t>
            </a:r>
            <a:r>
              <a:rPr lang="en-US" sz="1200" i="1" dirty="0">
                <a:solidFill>
                  <a:srgbClr val="000000"/>
                </a:solidFill>
                <a:ea typeface="Arial Unicode MS" panose="020B0604020202020204" pitchFamily="34" charset="-128"/>
              </a:rPr>
              <a:t>The Serials Librarian. </a:t>
            </a:r>
            <a:r>
              <a:rPr lang="en-US" sz="1200" dirty="0">
                <a:solidFill>
                  <a:srgbClr val="000000"/>
                </a:solidFill>
                <a:ea typeface="Arial Unicode MS" panose="020B0604020202020204" pitchFamily="34" charset="-128"/>
              </a:rPr>
              <a:t>59 (2): 194-214.</a:t>
            </a:r>
            <a:endParaRPr lang="en-US" sz="1200" dirty="0">
              <a:solidFill>
                <a:srgbClr val="000000"/>
              </a:solidFill>
            </a:endParaRPr>
          </a:p>
        </p:txBody>
      </p:sp>
    </p:spTree>
    <p:extLst>
      <p:ext uri="{BB962C8B-B14F-4D97-AF65-F5344CB8AC3E}">
        <p14:creationId xmlns:p14="http://schemas.microsoft.com/office/powerpoint/2010/main" val="287271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7848480" cy="6669024"/>
          </a:xfrm>
          <a:prstGeom prst="rect">
            <a:avLst/>
          </a:prstGeom>
          <a:solidFill>
            <a:schemeClr val="bg1"/>
          </a:solidFill>
        </p:spPr>
      </p:pic>
      <p:sp>
        <p:nvSpPr>
          <p:cNvPr id="3" name="Rectangle 2"/>
          <p:cNvSpPr/>
          <p:nvPr/>
        </p:nvSpPr>
        <p:spPr>
          <a:xfrm>
            <a:off x="0" y="6488668"/>
            <a:ext cx="6089904" cy="369332"/>
          </a:xfrm>
          <a:prstGeom prst="rect">
            <a:avLst/>
          </a:prstGeom>
          <a:solidFill>
            <a:schemeClr val="bg1"/>
          </a:solidFill>
        </p:spPr>
        <p:txBody>
          <a:bodyPr wrap="square">
            <a:spAutoFit/>
          </a:bodyPr>
          <a:lstStyle/>
          <a:p>
            <a:r>
              <a:rPr lang="en-US" dirty="0">
                <a:solidFill>
                  <a:srgbClr val="000000"/>
                </a:solidFill>
              </a:rPr>
              <a:t>http://elifesciences.org/content/4/e07750/article-data</a:t>
            </a:r>
          </a:p>
        </p:txBody>
      </p:sp>
      <p:sp>
        <p:nvSpPr>
          <p:cNvPr id="4" name="Rectangle 3"/>
          <p:cNvSpPr/>
          <p:nvPr/>
        </p:nvSpPr>
        <p:spPr>
          <a:xfrm>
            <a:off x="92025" y="5465020"/>
            <a:ext cx="2448106" cy="923330"/>
          </a:xfrm>
          <a:prstGeom prst="rect">
            <a:avLst/>
          </a:prstGeom>
          <a:solidFill>
            <a:schemeClr val="bg1"/>
          </a:solidFill>
          <a:ln>
            <a:solidFill>
              <a:srgbClr val="FF0000"/>
            </a:solidFill>
            <a:prstDash val="sysDash"/>
          </a:ln>
        </p:spPr>
        <p:txBody>
          <a:bodyPr wrap="none">
            <a:spAutoFit/>
          </a:bodyPr>
          <a:lstStyle/>
          <a:p>
            <a:r>
              <a:rPr lang="en-US" dirty="0">
                <a:solidFill>
                  <a:srgbClr val="000000"/>
                </a:solidFill>
              </a:rPr>
              <a:t>ISSN: </a:t>
            </a:r>
            <a:r>
              <a:rPr lang="en-US" dirty="0" smtClean="0">
                <a:solidFill>
                  <a:srgbClr val="000000"/>
                </a:solidFill>
              </a:rPr>
              <a:t>2050-084X</a:t>
            </a:r>
          </a:p>
          <a:p>
            <a:r>
              <a:rPr lang="en-US" dirty="0" smtClean="0">
                <a:solidFill>
                  <a:srgbClr val="000000"/>
                </a:solidFill>
              </a:rPr>
              <a:t>Established </a:t>
            </a:r>
            <a:r>
              <a:rPr lang="en-US" b="1" dirty="0" smtClean="0">
                <a:solidFill>
                  <a:srgbClr val="FF0000"/>
                </a:solidFill>
              </a:rPr>
              <a:t>2012</a:t>
            </a:r>
          </a:p>
          <a:p>
            <a:r>
              <a:rPr lang="en-US" dirty="0" smtClean="0">
                <a:solidFill>
                  <a:srgbClr val="000000"/>
                </a:solidFill>
              </a:rPr>
              <a:t>Held in </a:t>
            </a:r>
            <a:r>
              <a:rPr lang="en-US" b="1" dirty="0" smtClean="0">
                <a:solidFill>
                  <a:srgbClr val="FF0000"/>
                </a:solidFill>
              </a:rPr>
              <a:t>&gt;125 libraries</a:t>
            </a:r>
            <a:endParaRPr lang="en-US" b="1" dirty="0">
              <a:solidFill>
                <a:srgbClr val="FF0000"/>
              </a:solidFill>
            </a:endParaRPr>
          </a:p>
        </p:txBody>
      </p:sp>
      <p:pic>
        <p:nvPicPr>
          <p:cNvPr id="1026" name="Picture 2" descr="C:\Users\malpasc\AppData\Local\Temp\SNAGHTMLaa4c0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005" y="96329"/>
            <a:ext cx="3515995" cy="2253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3528" y="3224706"/>
            <a:ext cx="3685329" cy="646331"/>
          </a:xfrm>
          <a:prstGeom prst="rect">
            <a:avLst/>
          </a:prstGeom>
          <a:solidFill>
            <a:schemeClr val="bg1"/>
          </a:solidFill>
          <a:ln>
            <a:solidFill>
              <a:srgbClr val="FF0000"/>
            </a:solidFill>
          </a:ln>
        </p:spPr>
        <p:txBody>
          <a:bodyPr wrap="square" rtlCol="0">
            <a:spAutoFit/>
          </a:bodyPr>
          <a:lstStyle/>
          <a:p>
            <a:r>
              <a:rPr lang="en-US" dirty="0" smtClean="0">
                <a:solidFill>
                  <a:srgbClr val="000000"/>
                </a:solidFill>
              </a:rPr>
              <a:t>New scholarly publication venues maximize visibility and impact </a:t>
            </a:r>
            <a:endParaRPr lang="en-US" dirty="0">
              <a:solidFill>
                <a:srgbClr val="000000"/>
              </a:solidFill>
            </a:endParaRPr>
          </a:p>
        </p:txBody>
      </p:sp>
      <p:cxnSp>
        <p:nvCxnSpPr>
          <p:cNvPr id="7" name="Elbow Connector 6"/>
          <p:cNvCxnSpPr/>
          <p:nvPr/>
        </p:nvCxnSpPr>
        <p:spPr>
          <a:xfrm flipV="1">
            <a:off x="2540131" y="2446198"/>
            <a:ext cx="6014322" cy="3480489"/>
          </a:xfrm>
          <a:prstGeom prst="bentConnector3">
            <a:avLst>
              <a:gd name="adj1" fmla="val 100012"/>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5725885" y="1984535"/>
            <a:ext cx="794657" cy="170688"/>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14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Growing attention to </a:t>
            </a:r>
            <a:r>
              <a:rPr lang="en-US" dirty="0" smtClean="0">
                <a:solidFill>
                  <a:schemeClr val="accent2"/>
                </a:solidFill>
              </a:rPr>
              <a:t>governance </a:t>
            </a:r>
            <a:r>
              <a:rPr lang="en-US" dirty="0" smtClean="0"/>
              <a:t>of ‘above institution’ stewardship -- HathiTrust, UKRR, WEST etc.</a:t>
            </a:r>
          </a:p>
          <a:p>
            <a:r>
              <a:rPr lang="en-US" dirty="0" smtClean="0"/>
              <a:t>Participation rates (and </a:t>
            </a:r>
            <a:r>
              <a:rPr lang="en-US" dirty="0" smtClean="0">
                <a:solidFill>
                  <a:schemeClr val="accent2"/>
                </a:solidFill>
              </a:rPr>
              <a:t>incentives</a:t>
            </a:r>
            <a:r>
              <a:rPr lang="en-US" dirty="0" smtClean="0"/>
              <a:t>) vary across higher education community – archive holders vs. builders, content contributors vs. capital contributor</a:t>
            </a:r>
          </a:p>
          <a:p>
            <a:pPr marL="0" indent="0">
              <a:buNone/>
            </a:pPr>
            <a:endParaRPr lang="en-US" dirty="0" smtClean="0"/>
          </a:p>
          <a:p>
            <a:pPr marL="0" indent="0">
              <a:buNone/>
            </a:pPr>
            <a:r>
              <a:rPr lang="en-US" u="sng" dirty="0"/>
              <a:t>Questions to consider</a:t>
            </a:r>
            <a:r>
              <a:rPr lang="en-US" dirty="0"/>
              <a:t>:</a:t>
            </a:r>
          </a:p>
          <a:p>
            <a:r>
              <a:rPr lang="en-US" dirty="0" smtClean="0"/>
              <a:t>What is the primary </a:t>
            </a:r>
            <a:r>
              <a:rPr lang="en-US" dirty="0" smtClean="0">
                <a:solidFill>
                  <a:schemeClr val="accent2"/>
                </a:solidFill>
              </a:rPr>
              <a:t>motivation</a:t>
            </a:r>
            <a:r>
              <a:rPr lang="en-US" dirty="0" smtClean="0"/>
              <a:t> for </a:t>
            </a:r>
            <a:r>
              <a:rPr lang="en-US" i="1" dirty="0" smtClean="0"/>
              <a:t>your</a:t>
            </a:r>
            <a:r>
              <a:rPr lang="en-US" dirty="0" smtClean="0"/>
              <a:t> library to participate in cooperative stewardship arrangements?</a:t>
            </a:r>
          </a:p>
          <a:p>
            <a:r>
              <a:rPr lang="en-US" dirty="0" smtClean="0"/>
              <a:t>How do you evaluate the </a:t>
            </a:r>
            <a:r>
              <a:rPr lang="en-US" dirty="0" smtClean="0">
                <a:solidFill>
                  <a:schemeClr val="accent2"/>
                </a:solidFill>
              </a:rPr>
              <a:t>robustness</a:t>
            </a:r>
            <a:r>
              <a:rPr lang="en-US" dirty="0" smtClean="0"/>
              <a:t> of current partnerships?  Are you confident they will last?</a:t>
            </a:r>
            <a:endParaRPr lang="en-US" dirty="0"/>
          </a:p>
          <a:p>
            <a:endParaRPr lang="en-US" dirty="0"/>
          </a:p>
        </p:txBody>
      </p:sp>
      <p:sp>
        <p:nvSpPr>
          <p:cNvPr id="3" name="Text Placeholder 2"/>
          <p:cNvSpPr>
            <a:spLocks noGrp="1"/>
          </p:cNvSpPr>
          <p:nvPr>
            <p:ph type="body" sz="quarter" idx="13"/>
          </p:nvPr>
        </p:nvSpPr>
        <p:spPr/>
        <p:txBody>
          <a:bodyPr/>
          <a:lstStyle/>
          <a:p>
            <a:r>
              <a:rPr lang="en-US" dirty="0" smtClean="0"/>
              <a:t>Networks </a:t>
            </a:r>
            <a:r>
              <a:rPr lang="en-US" dirty="0"/>
              <a:t>of collective responsibility</a:t>
            </a:r>
          </a:p>
          <a:p>
            <a:endParaRPr lang="en-US" dirty="0"/>
          </a:p>
        </p:txBody>
      </p:sp>
    </p:spTree>
    <p:extLst>
      <p:ext uri="{BB962C8B-B14F-4D97-AF65-F5344CB8AC3E}">
        <p14:creationId xmlns:p14="http://schemas.microsoft.com/office/powerpoint/2010/main" val="186367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8252" y="3228435"/>
            <a:ext cx="4218902" cy="2862162"/>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355719" y="1433668"/>
            <a:ext cx="4131340" cy="3087106"/>
          </a:xfrm>
          <a:prstGeom prst="rect">
            <a:avLst/>
          </a:prstGeom>
          <a:ln>
            <a:solidFill>
              <a:schemeClr val="accent4"/>
            </a:solidFill>
          </a:ln>
        </p:spPr>
      </p:pic>
      <p:sp>
        <p:nvSpPr>
          <p:cNvPr id="8" name="Text Placeholder 2"/>
          <p:cNvSpPr txBox="1">
            <a:spLocks/>
          </p:cNvSpPr>
          <p:nvPr/>
        </p:nvSpPr>
        <p:spPr>
          <a:xfrm>
            <a:off x="477838" y="220663"/>
            <a:ext cx="8181975" cy="91525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rgbClr val="000000"/>
                </a:solidFill>
              </a:rPr>
              <a:t>Examples:  stewardship at scale</a:t>
            </a:r>
            <a:endParaRPr lang="en-US" dirty="0">
              <a:solidFill>
                <a:srgbClr val="000000"/>
              </a:solidFill>
            </a:endParaRPr>
          </a:p>
        </p:txBody>
      </p:sp>
      <p:pic>
        <p:nvPicPr>
          <p:cNvPr id="2" name="Picture 1"/>
          <p:cNvPicPr>
            <a:picLocks noChangeAspect="1"/>
          </p:cNvPicPr>
          <p:nvPr/>
        </p:nvPicPr>
        <p:blipFill>
          <a:blip r:embed="rId5"/>
          <a:stretch>
            <a:fillRect/>
          </a:stretch>
        </p:blipFill>
        <p:spPr>
          <a:xfrm>
            <a:off x="232893" y="1137497"/>
            <a:ext cx="4131590" cy="2237242"/>
          </a:xfrm>
          <a:prstGeom prst="rect">
            <a:avLst/>
          </a:prstGeom>
          <a:ln>
            <a:solidFill>
              <a:srgbClr val="C00000"/>
            </a:solidFill>
          </a:ln>
        </p:spPr>
      </p:pic>
      <p:grpSp>
        <p:nvGrpSpPr>
          <p:cNvPr id="10" name="Group 9"/>
          <p:cNvGrpSpPr/>
          <p:nvPr/>
        </p:nvGrpSpPr>
        <p:grpSpPr>
          <a:xfrm>
            <a:off x="4687154" y="3553919"/>
            <a:ext cx="4208018" cy="2432353"/>
            <a:chOff x="4687153" y="3506285"/>
            <a:chExt cx="3186202" cy="1981327"/>
          </a:xfrm>
        </p:grpSpPr>
        <p:pic>
          <p:nvPicPr>
            <p:cNvPr id="9" name="Picture 8"/>
            <p:cNvPicPr>
              <a:picLocks noChangeAspect="1"/>
            </p:cNvPicPr>
            <p:nvPr/>
          </p:nvPicPr>
          <p:blipFill rotWithShape="1">
            <a:blip r:embed="rId6"/>
            <a:srcRect l="28656" t="58077"/>
            <a:stretch/>
          </p:blipFill>
          <p:spPr>
            <a:xfrm>
              <a:off x="4693791" y="4049486"/>
              <a:ext cx="3105388" cy="1438126"/>
            </a:xfrm>
            <a:prstGeom prst="rect">
              <a:avLst/>
            </a:prstGeom>
            <a:ln>
              <a:solidFill>
                <a:schemeClr val="tx2">
                  <a:lumMod val="75000"/>
                </a:schemeClr>
              </a:solidFill>
            </a:ln>
          </p:spPr>
        </p:pic>
        <p:pic>
          <p:nvPicPr>
            <p:cNvPr id="3" name="Picture 2"/>
            <p:cNvPicPr>
              <a:picLocks noChangeAspect="1"/>
            </p:cNvPicPr>
            <p:nvPr/>
          </p:nvPicPr>
          <p:blipFill rotWithShape="1">
            <a:blip r:embed="rId6"/>
            <a:srcRect r="10482" b="79356"/>
            <a:stretch/>
          </p:blipFill>
          <p:spPr>
            <a:xfrm>
              <a:off x="4687153" y="3506285"/>
              <a:ext cx="3186202" cy="579074"/>
            </a:xfrm>
            <a:prstGeom prst="rect">
              <a:avLst/>
            </a:prstGeom>
            <a:ln>
              <a:solidFill>
                <a:schemeClr val="tx2">
                  <a:lumMod val="75000"/>
                </a:schemeClr>
              </a:solidFill>
            </a:ln>
          </p:spPr>
        </p:pic>
      </p:grpSp>
      <p:pic>
        <p:nvPicPr>
          <p:cNvPr id="6" name="Picture 5"/>
          <p:cNvPicPr>
            <a:picLocks noChangeAspect="1"/>
          </p:cNvPicPr>
          <p:nvPr/>
        </p:nvPicPr>
        <p:blipFill>
          <a:blip r:embed="rId7"/>
          <a:stretch>
            <a:fillRect/>
          </a:stretch>
        </p:blipFill>
        <p:spPr>
          <a:xfrm>
            <a:off x="4188982" y="1072237"/>
            <a:ext cx="4608226" cy="503436"/>
          </a:xfrm>
          <a:prstGeom prst="rect">
            <a:avLst/>
          </a:prstGeom>
          <a:ln>
            <a:solidFill>
              <a:schemeClr val="accent4"/>
            </a:solidFill>
          </a:ln>
        </p:spPr>
      </p:pic>
    </p:spTree>
    <p:extLst>
      <p:ext uri="{BB962C8B-B14F-4D97-AF65-F5344CB8AC3E}">
        <p14:creationId xmlns:p14="http://schemas.microsoft.com/office/powerpoint/2010/main" val="21486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NSR\cni2014\outcomes-1.png"/>
          <p:cNvPicPr>
            <a:picLocks noChangeAspect="1" noChangeArrowheads="1"/>
          </p:cNvPicPr>
          <p:nvPr/>
        </p:nvPicPr>
        <p:blipFill>
          <a:blip r:embed="rId3" cstate="print"/>
          <a:srcRect/>
          <a:stretch>
            <a:fillRect/>
          </a:stretch>
        </p:blipFill>
        <p:spPr bwMode="auto">
          <a:xfrm>
            <a:off x="5867291" y="981113"/>
            <a:ext cx="1971047" cy="1543492"/>
          </a:xfrm>
          <a:prstGeom prst="rect">
            <a:avLst/>
          </a:prstGeom>
          <a:noFill/>
        </p:spPr>
      </p:pic>
      <p:sp>
        <p:nvSpPr>
          <p:cNvPr id="7" name="TextBox 6"/>
          <p:cNvSpPr txBox="1"/>
          <p:nvPr/>
        </p:nvSpPr>
        <p:spPr>
          <a:xfrm>
            <a:off x="786809" y="1203252"/>
            <a:ext cx="3342582" cy="954107"/>
          </a:xfrm>
          <a:prstGeom prst="rect">
            <a:avLst/>
          </a:prstGeom>
          <a:noFill/>
        </p:spPr>
        <p:txBody>
          <a:bodyPr wrap="none" rtlCol="0">
            <a:spAutoFit/>
          </a:bodyPr>
          <a:lstStyle/>
          <a:p>
            <a:r>
              <a:rPr lang="en-US" sz="2800" dirty="0">
                <a:solidFill>
                  <a:srgbClr val="000000"/>
                </a:solidFill>
              </a:rPr>
              <a:t>A </a:t>
            </a:r>
            <a:r>
              <a:rPr lang="en-US" sz="2800" dirty="0">
                <a:solidFill>
                  <a:srgbClr val="236192"/>
                </a:solidFill>
              </a:rPr>
              <a:t>selection</a:t>
            </a:r>
            <a:r>
              <a:rPr lang="en-US" sz="2800" dirty="0">
                <a:solidFill>
                  <a:srgbClr val="000000"/>
                </a:solidFill>
              </a:rPr>
              <a:t> of</a:t>
            </a:r>
          </a:p>
          <a:p>
            <a:r>
              <a:rPr lang="en-US" sz="2800" dirty="0">
                <a:solidFill>
                  <a:srgbClr val="000000"/>
                </a:solidFill>
              </a:rPr>
              <a:t>scholarly content …</a:t>
            </a:r>
          </a:p>
        </p:txBody>
      </p:sp>
      <p:pic>
        <p:nvPicPr>
          <p:cNvPr id="1026" name="Picture 2" descr="H:\NSR\ESRworkshopDC\ecosys.jpg"/>
          <p:cNvPicPr>
            <a:picLocks noChangeAspect="1" noChangeArrowheads="1"/>
          </p:cNvPicPr>
          <p:nvPr/>
        </p:nvPicPr>
        <p:blipFill>
          <a:blip r:embed="rId4" cstate="print"/>
          <a:srcRect/>
          <a:stretch>
            <a:fillRect/>
          </a:stretch>
        </p:blipFill>
        <p:spPr bwMode="auto">
          <a:xfrm>
            <a:off x="5471350" y="2571458"/>
            <a:ext cx="2762928" cy="2072197"/>
          </a:xfrm>
          <a:prstGeom prst="rect">
            <a:avLst/>
          </a:prstGeom>
          <a:noFill/>
        </p:spPr>
      </p:pic>
      <p:sp>
        <p:nvSpPr>
          <p:cNvPr id="15" name="TextBox 14"/>
          <p:cNvSpPr txBox="1"/>
          <p:nvPr/>
        </p:nvSpPr>
        <p:spPr>
          <a:xfrm>
            <a:off x="786809" y="2798132"/>
            <a:ext cx="3384260" cy="1384995"/>
          </a:xfrm>
          <a:prstGeom prst="rect">
            <a:avLst/>
          </a:prstGeom>
          <a:noFill/>
        </p:spPr>
        <p:txBody>
          <a:bodyPr wrap="none" rtlCol="0">
            <a:spAutoFit/>
          </a:bodyPr>
          <a:lstStyle/>
          <a:p>
            <a:r>
              <a:rPr lang="en-US" sz="2800" dirty="0" smtClean="0">
                <a:solidFill>
                  <a:srgbClr val="236192"/>
                </a:solidFill>
              </a:rPr>
              <a:t>supported</a:t>
            </a:r>
            <a:r>
              <a:rPr lang="en-US" sz="2800" dirty="0" smtClean="0">
                <a:solidFill>
                  <a:srgbClr val="000000"/>
                </a:solidFill>
              </a:rPr>
              <a:t> </a:t>
            </a:r>
            <a:r>
              <a:rPr lang="en-US" sz="2800" dirty="0">
                <a:solidFill>
                  <a:srgbClr val="000000"/>
                </a:solidFill>
              </a:rPr>
              <a:t>by stable</a:t>
            </a:r>
          </a:p>
          <a:p>
            <a:r>
              <a:rPr lang="en-US" sz="2800" dirty="0" smtClean="0">
                <a:solidFill>
                  <a:srgbClr val="000000"/>
                </a:solidFill>
              </a:rPr>
              <a:t>configurations </a:t>
            </a:r>
            <a:r>
              <a:rPr lang="en-US" sz="2800" dirty="0">
                <a:solidFill>
                  <a:srgbClr val="000000"/>
                </a:solidFill>
              </a:rPr>
              <a:t>of</a:t>
            </a:r>
          </a:p>
          <a:p>
            <a:r>
              <a:rPr lang="en-US" sz="2800" dirty="0">
                <a:solidFill>
                  <a:srgbClr val="000000"/>
                </a:solidFill>
              </a:rPr>
              <a:t>stakeholder roles …</a:t>
            </a:r>
          </a:p>
        </p:txBody>
      </p:sp>
      <p:sp>
        <p:nvSpPr>
          <p:cNvPr id="2" name="Text Placeholder 1"/>
          <p:cNvSpPr>
            <a:spLocks noGrp="1"/>
          </p:cNvSpPr>
          <p:nvPr>
            <p:ph type="body" sz="quarter" idx="13"/>
          </p:nvPr>
        </p:nvSpPr>
        <p:spPr/>
        <p:txBody>
          <a:bodyPr/>
          <a:lstStyle/>
          <a:p>
            <a:r>
              <a:rPr lang="en-US" dirty="0" smtClean="0"/>
              <a:t>What is the scholarly record?</a:t>
            </a:r>
            <a:endParaRPr lang="en-US" dirty="0"/>
          </a:p>
        </p:txBody>
      </p:sp>
      <p:grpSp>
        <p:nvGrpSpPr>
          <p:cNvPr id="6" name="Group 5"/>
          <p:cNvGrpSpPr/>
          <p:nvPr/>
        </p:nvGrpSpPr>
        <p:grpSpPr>
          <a:xfrm>
            <a:off x="5803337" y="4692597"/>
            <a:ext cx="2098954" cy="1388686"/>
            <a:chOff x="5803337" y="4692597"/>
            <a:chExt cx="2098954" cy="1388686"/>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3337" y="4692597"/>
              <a:ext cx="997402" cy="69583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132" y="5602408"/>
              <a:ext cx="688010" cy="46442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983" y="4904068"/>
              <a:ext cx="862308" cy="48436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8433" y="5486316"/>
              <a:ext cx="771448" cy="594967"/>
            </a:xfrm>
            <a:prstGeom prst="rect">
              <a:avLst/>
            </a:prstGeom>
          </p:spPr>
        </p:pic>
      </p:grpSp>
      <p:sp>
        <p:nvSpPr>
          <p:cNvPr id="16" name="TextBox 15"/>
          <p:cNvSpPr txBox="1"/>
          <p:nvPr/>
        </p:nvSpPr>
        <p:spPr>
          <a:xfrm>
            <a:off x="786809" y="4798332"/>
            <a:ext cx="4104167" cy="954107"/>
          </a:xfrm>
          <a:prstGeom prst="rect">
            <a:avLst/>
          </a:prstGeom>
          <a:noFill/>
        </p:spPr>
        <p:txBody>
          <a:bodyPr wrap="square" rtlCol="0">
            <a:spAutoFit/>
          </a:bodyPr>
          <a:lstStyle/>
          <a:p>
            <a:r>
              <a:rPr lang="en-US" sz="2800" dirty="0" smtClean="0">
                <a:solidFill>
                  <a:srgbClr val="236192"/>
                </a:solidFill>
              </a:rPr>
              <a:t>sustained</a:t>
            </a:r>
            <a:r>
              <a:rPr lang="en-US" sz="2800" dirty="0" smtClean="0">
                <a:solidFill>
                  <a:srgbClr val="000000"/>
                </a:solidFill>
              </a:rPr>
              <a:t> </a:t>
            </a:r>
            <a:r>
              <a:rPr lang="en-US" sz="2800" dirty="0">
                <a:solidFill>
                  <a:srgbClr val="000000"/>
                </a:solidFill>
              </a:rPr>
              <a:t>through</a:t>
            </a:r>
          </a:p>
          <a:p>
            <a:r>
              <a:rPr lang="en-US" sz="2800" dirty="0">
                <a:solidFill>
                  <a:srgbClr val="000000"/>
                </a:solidFill>
              </a:rPr>
              <a:t>conscious coordination</a:t>
            </a:r>
          </a:p>
        </p:txBody>
      </p:sp>
    </p:spTree>
    <p:extLst>
      <p:ext uri="{BB962C8B-B14F-4D97-AF65-F5344CB8AC3E}">
        <p14:creationId xmlns:p14="http://schemas.microsoft.com/office/powerpoint/2010/main" val="28576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692497"/>
          </a:xfrm>
        </p:spPr>
        <p:txBody>
          <a:bodyPr/>
          <a:lstStyle/>
          <a:p>
            <a:r>
              <a:rPr lang="en-US" dirty="0" smtClean="0"/>
              <a:t>Questions &amp; Discussion</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896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328928" y="3429000"/>
            <a:ext cx="5334000" cy="1981200"/>
          </a:xfrm>
        </p:spPr>
        <p:txBody>
          <a:bodyPr/>
          <a:lstStyle/>
          <a:p>
            <a:r>
              <a:rPr lang="en-US" dirty="0" smtClean="0"/>
              <a:t>Brian Lavoie</a:t>
            </a:r>
          </a:p>
          <a:p>
            <a:r>
              <a:rPr lang="en-US" dirty="0" smtClean="0">
                <a:hlinkClick r:id="rId2"/>
              </a:rPr>
              <a:t>lavoie@oclc.org</a:t>
            </a:r>
            <a:endParaRPr lang="en-US" dirty="0" smtClean="0"/>
          </a:p>
          <a:p>
            <a:endParaRPr lang="en-US" dirty="0"/>
          </a:p>
          <a:p>
            <a:r>
              <a:rPr lang="en-US" dirty="0" smtClean="0"/>
              <a:t>Constance Malpas</a:t>
            </a:r>
          </a:p>
          <a:p>
            <a:r>
              <a:rPr lang="en-US" dirty="0" smtClean="0">
                <a:hlinkClick r:id="rId3"/>
              </a:rPr>
              <a:t>malpasc@oclc.org</a:t>
            </a:r>
            <a:endParaRPr lang="en-US" dirty="0" smtClean="0"/>
          </a:p>
          <a:p>
            <a:endParaRPr lang="en-US" dirty="0"/>
          </a:p>
        </p:txBody>
      </p:sp>
    </p:spTree>
    <p:extLst>
      <p:ext uri="{BB962C8B-B14F-4D97-AF65-F5344CB8AC3E}">
        <p14:creationId xmlns:p14="http://schemas.microsoft.com/office/powerpoint/2010/main" val="312142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2"/>
          </p:nvPr>
        </p:nvSpPr>
        <p:spPr>
          <a:xfrm>
            <a:off x="477838" y="956931"/>
            <a:ext cx="8181975" cy="4816548"/>
          </a:xfrm>
        </p:spPr>
        <p:txBody>
          <a:bodyPr>
            <a:noAutofit/>
          </a:bodyPr>
          <a:lstStyle/>
          <a:p>
            <a:r>
              <a:rPr lang="en-US" sz="2800" dirty="0" smtClean="0">
                <a:solidFill>
                  <a:schemeClr val="tx1"/>
                </a:solidFill>
                <a:latin typeface="Calibri" panose="020F0502020204030204" pitchFamily="34" charset="0"/>
              </a:rPr>
              <a:t>The evolvin</a:t>
            </a:r>
            <a:r>
              <a:rPr lang="en-US" sz="2800" dirty="0" smtClean="0">
                <a:latin typeface="Calibri" panose="020F0502020204030204" pitchFamily="34" charset="0"/>
              </a:rPr>
              <a:t>g scholarly record: A challenge for academic libraries</a:t>
            </a:r>
          </a:p>
          <a:p>
            <a:pPr lvl="1"/>
            <a:r>
              <a:rPr lang="en-US" sz="2400" dirty="0" smtClean="0">
                <a:solidFill>
                  <a:schemeClr val="tx1"/>
                </a:solidFill>
                <a:latin typeface="Calibri" panose="020F0502020204030204" pitchFamily="34" charset="0"/>
              </a:rPr>
              <a:t>Background &amp; trends</a:t>
            </a:r>
          </a:p>
          <a:p>
            <a:pPr>
              <a:buNone/>
            </a:pPr>
            <a:endParaRPr lang="en-US" sz="800" dirty="0" smtClean="0">
              <a:solidFill>
                <a:schemeClr val="tx1"/>
              </a:solidFill>
              <a:latin typeface="Calibri" panose="020F0502020204030204" pitchFamily="34" charset="0"/>
            </a:endParaRPr>
          </a:p>
          <a:p>
            <a:r>
              <a:rPr lang="en-US" sz="2800" dirty="0" smtClean="0">
                <a:solidFill>
                  <a:schemeClr val="tx1"/>
                </a:solidFill>
                <a:latin typeface="Calibri" panose="020F0502020204030204" pitchFamily="34" charset="0"/>
              </a:rPr>
              <a:t>OCLC Research reports </a:t>
            </a:r>
          </a:p>
          <a:p>
            <a:pPr lvl="1"/>
            <a:r>
              <a:rPr lang="en-US" sz="2400" i="1" dirty="0" smtClean="0">
                <a:latin typeface="Calibri" panose="020F0502020204030204" pitchFamily="34" charset="0"/>
              </a:rPr>
              <a:t>The Evolving Scholarly R</a:t>
            </a:r>
            <a:r>
              <a:rPr lang="en-US" sz="2400" i="1" dirty="0" smtClean="0">
                <a:solidFill>
                  <a:schemeClr val="tx1"/>
                </a:solidFill>
                <a:latin typeface="Calibri" panose="020F0502020204030204" pitchFamily="34" charset="0"/>
              </a:rPr>
              <a:t>ecord</a:t>
            </a:r>
            <a:endParaRPr lang="en-US" sz="2000" i="1" dirty="0" smtClean="0">
              <a:solidFill>
                <a:schemeClr val="tx1"/>
              </a:solidFill>
              <a:latin typeface="Calibri" panose="020F0502020204030204" pitchFamily="34" charset="0"/>
            </a:endParaRPr>
          </a:p>
          <a:p>
            <a:pPr lvl="1"/>
            <a:r>
              <a:rPr lang="en-US" sz="2400" i="1" dirty="0" smtClean="0">
                <a:solidFill>
                  <a:schemeClr val="tx1"/>
                </a:solidFill>
                <a:latin typeface="Calibri" panose="020F0502020204030204" pitchFamily="34" charset="0"/>
              </a:rPr>
              <a:t>Stewardship of the Evolving Scholarly Record: From the Invisible Hand to Conscious Coordination</a:t>
            </a:r>
            <a:endParaRPr lang="en-US" sz="2000" i="1" dirty="0" smtClean="0">
              <a:solidFill>
                <a:schemeClr val="tx1"/>
              </a:solidFill>
              <a:latin typeface="Calibri" panose="020F0502020204030204" pitchFamily="34" charset="0"/>
            </a:endParaRPr>
          </a:p>
          <a:p>
            <a:pPr>
              <a:buNone/>
            </a:pPr>
            <a:endParaRPr lang="en-US" sz="800" dirty="0" smtClean="0">
              <a:solidFill>
                <a:schemeClr val="tx1"/>
              </a:solidFill>
              <a:latin typeface="Calibri" panose="020F0502020204030204" pitchFamily="34" charset="0"/>
            </a:endParaRPr>
          </a:p>
          <a:p>
            <a:r>
              <a:rPr lang="en-US" sz="2800" dirty="0" smtClean="0">
                <a:latin typeface="Calibri" panose="020F0502020204030204" pitchFamily="34" charset="0"/>
              </a:rPr>
              <a:t>Key issues for academic libraries</a:t>
            </a:r>
          </a:p>
          <a:p>
            <a:pPr marL="0" indent="0">
              <a:buNone/>
            </a:pPr>
            <a:endParaRPr lang="en-US" sz="1200" dirty="0">
              <a:latin typeface="Calibri" panose="020F0502020204030204" pitchFamily="34" charset="0"/>
            </a:endParaRPr>
          </a:p>
          <a:p>
            <a:r>
              <a:rPr lang="en-US" sz="2800" dirty="0" smtClean="0">
                <a:latin typeface="Calibri" panose="020F0502020204030204" pitchFamily="34" charset="0"/>
              </a:rPr>
              <a:t>Questions &amp; discussion</a:t>
            </a:r>
            <a:endParaRPr lang="en-US" sz="2800" dirty="0">
              <a:latin typeface="Calibri" panose="020F0502020204030204" pitchFamily="34" charset="0"/>
            </a:endParaRPr>
          </a:p>
        </p:txBody>
      </p:sp>
      <p:sp>
        <p:nvSpPr>
          <p:cNvPr id="5" name="Text Placeholder 4"/>
          <p:cNvSpPr>
            <a:spLocks noGrp="1"/>
          </p:cNvSpPr>
          <p:nvPr>
            <p:ph type="body" sz="quarter" idx="13"/>
          </p:nvPr>
        </p:nvSpPr>
        <p:spPr>
          <a:xfrm>
            <a:off x="243922" y="218042"/>
            <a:ext cx="8181975" cy="738888"/>
          </a:xfrm>
        </p:spPr>
        <p:txBody>
          <a:bodyPr/>
          <a:lstStyle/>
          <a:p>
            <a:r>
              <a:rPr lang="en-US" sz="3200" dirty="0" smtClean="0"/>
              <a:t>Roadmap</a:t>
            </a:r>
            <a:endParaRPr lang="en-US" sz="3200" dirty="0"/>
          </a:p>
        </p:txBody>
      </p:sp>
    </p:spTree>
    <p:extLst>
      <p:ext uri="{BB962C8B-B14F-4D97-AF65-F5344CB8AC3E}">
        <p14:creationId xmlns:p14="http://schemas.microsoft.com/office/powerpoint/2010/main" val="161179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smtClean="0"/>
              <a:t>The evolving scholarly record</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1817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7900416" cy="6764409"/>
          </a:xfrm>
          <a:prstGeom prst="rect">
            <a:avLst/>
          </a:prstGeom>
        </p:spPr>
      </p:pic>
      <p:sp>
        <p:nvSpPr>
          <p:cNvPr id="5" name="Rectangle 4"/>
          <p:cNvSpPr/>
          <p:nvPr/>
        </p:nvSpPr>
        <p:spPr>
          <a:xfrm>
            <a:off x="134112" y="6484207"/>
            <a:ext cx="2351926" cy="369332"/>
          </a:xfrm>
          <a:prstGeom prst="rect">
            <a:avLst/>
          </a:prstGeom>
          <a:solidFill>
            <a:schemeClr val="bg1"/>
          </a:solidFill>
        </p:spPr>
        <p:txBody>
          <a:bodyPr wrap="none">
            <a:spAutoFit/>
          </a:bodyPr>
          <a:lstStyle/>
          <a:p>
            <a:r>
              <a:rPr lang="en-US" dirty="0"/>
              <a:t>https://create.ou.edu</a:t>
            </a:r>
            <a:r>
              <a:rPr lang="en-US" dirty="0" smtClean="0"/>
              <a:t>/</a:t>
            </a:r>
            <a:endParaRPr lang="en-US" dirty="0"/>
          </a:p>
        </p:txBody>
      </p:sp>
      <p:sp>
        <p:nvSpPr>
          <p:cNvPr id="2" name="TextBox 1"/>
          <p:cNvSpPr txBox="1"/>
          <p:nvPr/>
        </p:nvSpPr>
        <p:spPr>
          <a:xfrm>
            <a:off x="3288697" y="2712226"/>
            <a:ext cx="5492209" cy="1323439"/>
          </a:xfrm>
          <a:prstGeom prst="rect">
            <a:avLst/>
          </a:prstGeom>
          <a:solidFill>
            <a:schemeClr val="bg1">
              <a:lumMod val="95000"/>
            </a:schemeClr>
          </a:solidFill>
          <a:effectLst>
            <a:outerShdw blurRad="50800" dist="139700" dir="2700000" algn="tl" rotWithShape="0">
              <a:prstClr val="black">
                <a:alpha val="40000"/>
              </a:prstClr>
            </a:outerShdw>
          </a:effectLst>
        </p:spPr>
        <p:txBody>
          <a:bodyPr wrap="none" rtlCol="0">
            <a:spAutoFit/>
          </a:bodyPr>
          <a:lstStyle/>
          <a:p>
            <a:r>
              <a:rPr lang="en-US" sz="2000" b="1" dirty="0" smtClean="0"/>
              <a:t>“… Create aims to empower all members of</a:t>
            </a:r>
          </a:p>
          <a:p>
            <a:r>
              <a:rPr lang="en-US" sz="2000" b="1" dirty="0" smtClean="0"/>
              <a:t>the OU community to craft and control their</a:t>
            </a:r>
          </a:p>
          <a:p>
            <a:r>
              <a:rPr lang="en-US" sz="2000" b="1" dirty="0" smtClean="0"/>
              <a:t>digital narrative through the use of blogs,</a:t>
            </a:r>
          </a:p>
          <a:p>
            <a:r>
              <a:rPr lang="en-US" sz="2000" b="1" dirty="0" smtClean="0"/>
              <a:t>portfolios, wikis, and more.”</a:t>
            </a:r>
            <a:endParaRPr lang="en-US" sz="2000" b="1" dirty="0"/>
          </a:p>
        </p:txBody>
      </p:sp>
    </p:spTree>
    <p:extLst>
      <p:ext uri="{BB962C8B-B14F-4D97-AF65-F5344CB8AC3E}">
        <p14:creationId xmlns:p14="http://schemas.microsoft.com/office/powerpoint/2010/main" val="33519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477838" y="1018961"/>
            <a:ext cx="8181975" cy="4475171"/>
          </a:xfrm>
        </p:spPr>
        <p:txBody>
          <a:bodyPr>
            <a:noAutofit/>
          </a:bodyPr>
          <a:lstStyle/>
          <a:p>
            <a:r>
              <a:rPr lang="en-US" sz="2400" dirty="0" smtClean="0">
                <a:solidFill>
                  <a:srgbClr val="0070C0"/>
                </a:solidFill>
              </a:rPr>
              <a:t>Formats shifting:</a:t>
            </a:r>
          </a:p>
          <a:p>
            <a:pPr lvl="1"/>
            <a:r>
              <a:rPr lang="en-US" sz="2000" dirty="0" smtClean="0">
                <a:solidFill>
                  <a:schemeClr val="tx1"/>
                </a:solidFill>
              </a:rPr>
              <a:t>Print-centric to digital, networked</a:t>
            </a:r>
          </a:p>
          <a:p>
            <a:pPr>
              <a:buNone/>
            </a:pPr>
            <a:endParaRPr lang="en-US" sz="800" dirty="0" smtClean="0">
              <a:solidFill>
                <a:schemeClr val="tx1"/>
              </a:solidFill>
            </a:endParaRPr>
          </a:p>
          <a:p>
            <a:r>
              <a:rPr lang="en-US" sz="2400" dirty="0" smtClean="0">
                <a:solidFill>
                  <a:srgbClr val="0070C0"/>
                </a:solidFill>
              </a:rPr>
              <a:t>Boundaries blurring:</a:t>
            </a:r>
          </a:p>
          <a:p>
            <a:pPr lvl="1"/>
            <a:r>
              <a:rPr lang="en-US" sz="2000" dirty="0" smtClean="0">
                <a:solidFill>
                  <a:schemeClr val="tx1"/>
                </a:solidFill>
              </a:rPr>
              <a:t>Articles/monographs, but also data, computer models, lab notebooks, blogs, e-mail discussion, e-prints, interactives/executables, visualizations, etc</a:t>
            </a:r>
          </a:p>
          <a:p>
            <a:pPr>
              <a:buNone/>
            </a:pPr>
            <a:endParaRPr lang="en-US" sz="800" dirty="0" smtClean="0">
              <a:solidFill>
                <a:schemeClr val="tx1"/>
              </a:solidFill>
            </a:endParaRPr>
          </a:p>
          <a:p>
            <a:r>
              <a:rPr lang="en-US" sz="2400" dirty="0" smtClean="0">
                <a:solidFill>
                  <a:srgbClr val="0070C0"/>
                </a:solidFill>
              </a:rPr>
              <a:t>Characteristics changing:</a:t>
            </a:r>
          </a:p>
          <a:p>
            <a:pPr lvl="1"/>
            <a:r>
              <a:rPr lang="en-US" sz="2000" dirty="0" smtClean="0">
                <a:solidFill>
                  <a:schemeClr val="tx1"/>
                </a:solidFill>
              </a:rPr>
              <a:t>Traditionally: static, formal, outcome-focused</a:t>
            </a:r>
          </a:p>
          <a:p>
            <a:pPr lvl="1"/>
            <a:r>
              <a:rPr lang="en-US" sz="2000" dirty="0" smtClean="0">
                <a:solidFill>
                  <a:schemeClr val="tx1"/>
                </a:solidFill>
              </a:rPr>
              <a:t>Today: dynamic, blend of formal &amp; informal, more focus on process, replicability, “leveragability”</a:t>
            </a:r>
          </a:p>
          <a:p>
            <a:pPr>
              <a:buNone/>
            </a:pPr>
            <a:endParaRPr lang="en-US" sz="800" dirty="0" smtClean="0">
              <a:solidFill>
                <a:schemeClr val="tx1"/>
              </a:solidFill>
            </a:endParaRPr>
          </a:p>
          <a:p>
            <a:r>
              <a:rPr lang="en-US" sz="2400" dirty="0" smtClean="0">
                <a:solidFill>
                  <a:srgbClr val="0070C0"/>
                </a:solidFill>
              </a:rPr>
              <a:t>Stakeholder roles reconfiguring:</a:t>
            </a:r>
          </a:p>
          <a:p>
            <a:pPr lvl="1"/>
            <a:r>
              <a:rPr lang="en-US" sz="2000" dirty="0" smtClean="0">
                <a:solidFill>
                  <a:schemeClr val="tx1"/>
                </a:solidFill>
              </a:rPr>
              <a:t>New paths for the scholarly communication “supply chain” </a:t>
            </a:r>
          </a:p>
        </p:txBody>
      </p:sp>
      <p:sp>
        <p:nvSpPr>
          <p:cNvPr id="4" name="Text Placeholder 3"/>
          <p:cNvSpPr>
            <a:spLocks noGrp="1"/>
          </p:cNvSpPr>
          <p:nvPr>
            <p:ph type="body" sz="quarter" idx="13"/>
          </p:nvPr>
        </p:nvSpPr>
        <p:spPr>
          <a:xfrm>
            <a:off x="254554" y="220663"/>
            <a:ext cx="8181975" cy="693737"/>
          </a:xfrm>
        </p:spPr>
        <p:txBody>
          <a:bodyPr/>
          <a:lstStyle/>
          <a:p>
            <a:r>
              <a:rPr lang="en-US" sz="3200" dirty="0"/>
              <a:t>Evolutionary trends …</a:t>
            </a:r>
          </a:p>
        </p:txBody>
      </p:sp>
    </p:spTree>
    <p:extLst>
      <p:ext uri="{BB962C8B-B14F-4D97-AF65-F5344CB8AC3E}">
        <p14:creationId xmlns:p14="http://schemas.microsoft.com/office/powerpoint/2010/main" val="20175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60880" y="1011229"/>
            <a:ext cx="8181975" cy="4475171"/>
          </a:xfrm>
        </p:spPr>
        <p:txBody>
          <a:bodyPr>
            <a:noAutofit/>
          </a:bodyPr>
          <a:lstStyle/>
          <a:p>
            <a:pPr>
              <a:buNone/>
            </a:pPr>
            <a:r>
              <a:rPr lang="en-US" sz="2400" dirty="0" smtClean="0">
                <a:solidFill>
                  <a:srgbClr val="0070C0"/>
                </a:solidFill>
              </a:rPr>
              <a:t>Develop framework to:</a:t>
            </a:r>
          </a:p>
          <a:p>
            <a:pPr lvl="1"/>
            <a:r>
              <a:rPr lang="en-US" sz="2000" dirty="0" smtClean="0">
                <a:solidFill>
                  <a:schemeClr val="tx1"/>
                </a:solidFill>
              </a:rPr>
              <a:t>Organize/support/drive</a:t>
            </a:r>
          </a:p>
          <a:p>
            <a:pPr lvl="1">
              <a:buNone/>
            </a:pPr>
            <a:r>
              <a:rPr lang="en-US" sz="2000" dirty="0" smtClean="0">
                <a:solidFill>
                  <a:schemeClr val="tx1"/>
                </a:solidFill>
              </a:rPr>
              <a:t>	discussions about ESR</a:t>
            </a:r>
          </a:p>
          <a:p>
            <a:pPr lvl="1">
              <a:buNone/>
            </a:pPr>
            <a:endParaRPr lang="en-US" sz="800" dirty="0" smtClean="0">
              <a:solidFill>
                <a:schemeClr val="tx1"/>
              </a:solidFill>
            </a:endParaRPr>
          </a:p>
          <a:p>
            <a:pPr lvl="1"/>
            <a:r>
              <a:rPr lang="en-US" sz="2000" dirty="0" smtClean="0">
                <a:solidFill>
                  <a:schemeClr val="tx1"/>
                </a:solidFill>
              </a:rPr>
              <a:t>“Big picture” view of ESR</a:t>
            </a:r>
          </a:p>
          <a:p>
            <a:pPr marL="457200" lvl="1" indent="0">
              <a:buNone/>
            </a:pPr>
            <a:endParaRPr lang="en-US" sz="800" dirty="0" smtClean="0">
              <a:solidFill>
                <a:schemeClr val="tx1"/>
              </a:solidFill>
            </a:endParaRPr>
          </a:p>
          <a:p>
            <a:pPr lvl="1"/>
            <a:r>
              <a:rPr lang="en-US" sz="2000" dirty="0" smtClean="0">
                <a:solidFill>
                  <a:schemeClr val="tx1"/>
                </a:solidFill>
              </a:rPr>
              <a:t>Define key categories of material</a:t>
            </a:r>
          </a:p>
          <a:p>
            <a:pPr lvl="1">
              <a:buNone/>
            </a:pPr>
            <a:r>
              <a:rPr lang="en-US" sz="2000" dirty="0" smtClean="0">
                <a:solidFill>
                  <a:schemeClr val="tx1"/>
                </a:solidFill>
              </a:rPr>
              <a:t>	and stakeholder roles</a:t>
            </a:r>
          </a:p>
          <a:p>
            <a:pPr lvl="1">
              <a:buNone/>
            </a:pPr>
            <a:endParaRPr lang="en-US" sz="800" dirty="0" smtClean="0">
              <a:solidFill>
                <a:schemeClr val="tx1"/>
              </a:solidFill>
            </a:endParaRPr>
          </a:p>
          <a:p>
            <a:pPr lvl="1"/>
            <a:r>
              <a:rPr lang="en-US" sz="2000" dirty="0" smtClean="0">
                <a:solidFill>
                  <a:schemeClr val="tx1"/>
                </a:solidFill>
              </a:rPr>
              <a:t>Common reference point for ESR</a:t>
            </a:r>
          </a:p>
          <a:p>
            <a:pPr marL="457200" lvl="1" indent="0">
              <a:buNone/>
            </a:pPr>
            <a:r>
              <a:rPr lang="en-US" sz="2000" dirty="0"/>
              <a:t> </a:t>
            </a:r>
            <a:r>
              <a:rPr lang="en-US" sz="2000" dirty="0" smtClean="0"/>
              <a:t>   </a:t>
            </a:r>
            <a:r>
              <a:rPr lang="en-US" sz="2000" dirty="0" smtClean="0">
                <a:solidFill>
                  <a:schemeClr val="tx1"/>
                </a:solidFill>
              </a:rPr>
              <a:t>within/across domains</a:t>
            </a:r>
          </a:p>
          <a:p>
            <a:pPr marL="457200" lvl="1" indent="0">
              <a:buNone/>
            </a:pPr>
            <a:endParaRPr lang="en-US" sz="800" dirty="0" smtClean="0">
              <a:solidFill>
                <a:schemeClr val="tx1"/>
              </a:solidFill>
            </a:endParaRPr>
          </a:p>
          <a:p>
            <a:pPr lvl="1"/>
            <a:r>
              <a:rPr lang="en-US" sz="2000" dirty="0" smtClean="0">
                <a:solidFill>
                  <a:schemeClr val="tx1"/>
                </a:solidFill>
              </a:rPr>
              <a:t>Support strategic planning by</a:t>
            </a:r>
          </a:p>
          <a:p>
            <a:pPr marL="457200" lvl="1" indent="0">
              <a:buNone/>
            </a:pPr>
            <a:r>
              <a:rPr lang="en-US" sz="2000" dirty="0"/>
              <a:t> </a:t>
            </a:r>
            <a:r>
              <a:rPr lang="en-US" sz="2000" dirty="0" smtClean="0"/>
              <a:t>   </a:t>
            </a:r>
            <a:r>
              <a:rPr lang="en-US" sz="2000" dirty="0" smtClean="0">
                <a:solidFill>
                  <a:schemeClr val="tx1"/>
                </a:solidFill>
              </a:rPr>
              <a:t>libraries, funders, publishers,</a:t>
            </a:r>
          </a:p>
          <a:p>
            <a:pPr marL="457200" lvl="1" indent="0">
              <a:buNone/>
            </a:pPr>
            <a:r>
              <a:rPr lang="en-US" sz="2000" dirty="0"/>
              <a:t> </a:t>
            </a:r>
            <a:r>
              <a:rPr lang="en-US" sz="2000" dirty="0" smtClean="0"/>
              <a:t>   </a:t>
            </a:r>
            <a:r>
              <a:rPr lang="en-US" sz="2000" dirty="0" smtClean="0">
                <a:solidFill>
                  <a:schemeClr val="tx1"/>
                </a:solidFill>
              </a:rPr>
              <a:t>scholarly societies, etc.</a:t>
            </a:r>
          </a:p>
        </p:txBody>
      </p:sp>
      <p:sp>
        <p:nvSpPr>
          <p:cNvPr id="4" name="Text Placeholder 3"/>
          <p:cNvSpPr>
            <a:spLocks noGrp="1"/>
          </p:cNvSpPr>
          <p:nvPr>
            <p:ph type="body" sz="quarter" idx="13"/>
          </p:nvPr>
        </p:nvSpPr>
        <p:spPr>
          <a:xfrm>
            <a:off x="222657" y="135602"/>
            <a:ext cx="8181975" cy="915256"/>
          </a:xfrm>
        </p:spPr>
        <p:txBody>
          <a:bodyPr/>
          <a:lstStyle/>
          <a:p>
            <a:r>
              <a:rPr lang="en-US" sz="3200" i="1" dirty="0" smtClean="0"/>
              <a:t>The Evolving </a:t>
            </a:r>
            <a:r>
              <a:rPr lang="en-US" sz="3200" i="1" dirty="0"/>
              <a:t>Scholarly Record</a:t>
            </a:r>
          </a:p>
        </p:txBody>
      </p:sp>
      <p:sp>
        <p:nvSpPr>
          <p:cNvPr id="5" name="TextBox 4"/>
          <p:cNvSpPr txBox="1"/>
          <p:nvPr/>
        </p:nvSpPr>
        <p:spPr>
          <a:xfrm>
            <a:off x="5663171" y="5624391"/>
            <a:ext cx="2642070" cy="523220"/>
          </a:xfrm>
          <a:prstGeom prst="rect">
            <a:avLst/>
          </a:prstGeom>
          <a:noFill/>
        </p:spPr>
        <p:txBody>
          <a:bodyPr wrap="none" rtlCol="0">
            <a:spAutoFit/>
          </a:bodyPr>
          <a:lstStyle/>
          <a:p>
            <a:r>
              <a:rPr lang="en-US" sz="2800" b="1" dirty="0" smtClean="0">
                <a:solidFill>
                  <a:srgbClr val="0070C0"/>
                </a:solidFill>
                <a:latin typeface="+mj-lt"/>
              </a:rPr>
              <a:t>http://oc.lc/esr</a:t>
            </a:r>
          </a:p>
        </p:txBody>
      </p:sp>
      <p:pic>
        <p:nvPicPr>
          <p:cNvPr id="1026" name="Picture 2" descr="H:\NSR\ESRworkshopDC\esrcover.jpg"/>
          <p:cNvPicPr>
            <a:picLocks noChangeAspect="1" noChangeArrowheads="1"/>
          </p:cNvPicPr>
          <p:nvPr/>
        </p:nvPicPr>
        <p:blipFill>
          <a:blip r:embed="rId2" cstate="print"/>
          <a:srcRect/>
          <a:stretch>
            <a:fillRect/>
          </a:stretch>
        </p:blipFill>
        <p:spPr bwMode="auto">
          <a:xfrm>
            <a:off x="5201093" y="1143000"/>
            <a:ext cx="3437455" cy="4343400"/>
          </a:xfrm>
          <a:prstGeom prst="rect">
            <a:avLst/>
          </a:prstGeom>
          <a:noFill/>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9077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9494" y="114338"/>
            <a:ext cx="8181975" cy="704370"/>
          </a:xfrm>
        </p:spPr>
        <p:txBody>
          <a:bodyPr/>
          <a:lstStyle/>
          <a:p>
            <a:r>
              <a:rPr lang="en-US" sz="3200" dirty="0"/>
              <a:t>Framing the Scholarly Record …</a:t>
            </a:r>
          </a:p>
        </p:txBody>
      </p:sp>
      <p:pic>
        <p:nvPicPr>
          <p:cNvPr id="1026" name="Picture 2" descr="H:\NSR\cni2014\outcomes-1.png"/>
          <p:cNvPicPr>
            <a:picLocks noChangeAspect="1" noChangeArrowheads="1"/>
          </p:cNvPicPr>
          <p:nvPr/>
        </p:nvPicPr>
        <p:blipFill>
          <a:blip r:embed="rId2" cstate="print"/>
          <a:srcRect/>
          <a:stretch>
            <a:fillRect/>
          </a:stretch>
        </p:blipFill>
        <p:spPr bwMode="auto">
          <a:xfrm>
            <a:off x="1371600" y="940981"/>
            <a:ext cx="6477000" cy="5072023"/>
          </a:xfrm>
          <a:prstGeom prst="rect">
            <a:avLst/>
          </a:prstGeom>
          <a:noFill/>
        </p:spPr>
      </p:pic>
    </p:spTree>
    <p:extLst>
      <p:ext uri="{BB962C8B-B14F-4D97-AF65-F5344CB8AC3E}">
        <p14:creationId xmlns:p14="http://schemas.microsoft.com/office/powerpoint/2010/main" val="111787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1833586"/>
            <a:ext cx="3886200" cy="3043214"/>
          </a:xfrm>
          <a:prstGeom prst="rect">
            <a:avLst/>
          </a:prstGeom>
          <a:noFill/>
        </p:spPr>
      </p:pic>
      <p:sp>
        <p:nvSpPr>
          <p:cNvPr id="6" name="Text Placeholder 5"/>
          <p:cNvSpPr>
            <a:spLocks noGrp="1"/>
          </p:cNvSpPr>
          <p:nvPr>
            <p:ph type="body" sz="quarter" idx="13"/>
          </p:nvPr>
        </p:nvSpPr>
        <p:spPr>
          <a:xfrm>
            <a:off x="137596" y="135603"/>
            <a:ext cx="8181975" cy="629942"/>
          </a:xfrm>
        </p:spPr>
        <p:txBody>
          <a:bodyPr/>
          <a:lstStyle/>
          <a:p>
            <a:r>
              <a:rPr lang="en-US" sz="3200" dirty="0"/>
              <a:t>In practice …</a:t>
            </a:r>
          </a:p>
        </p:txBody>
      </p:sp>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657600" y="5033986"/>
            <a:ext cx="1600200" cy="484910"/>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842986"/>
            <a:ext cx="1371600" cy="766646"/>
          </a:xfrm>
          <a:prstGeom prst="rect">
            <a:avLst/>
          </a:prstGeom>
          <a:noFill/>
        </p:spPr>
      </p:pic>
      <p:pic>
        <p:nvPicPr>
          <p:cNvPr id="14352" name="Picture 16" descr="Cover image for Geoscience Data Journal"/>
          <p:cNvPicPr>
            <a:picLocks noChangeAspect="1" noChangeArrowheads="1"/>
          </p:cNvPicPr>
          <p:nvPr/>
        </p:nvPicPr>
        <p:blipFill>
          <a:blip r:embed="rId6" cstate="print"/>
          <a:srcRect/>
          <a:stretch>
            <a:fillRect/>
          </a:stretch>
        </p:blipFill>
        <p:spPr bwMode="auto">
          <a:xfrm>
            <a:off x="4495800" y="690586"/>
            <a:ext cx="822495" cy="1066800"/>
          </a:xfrm>
          <a:prstGeom prst="rect">
            <a:avLst/>
          </a:prstGeom>
          <a:noFill/>
        </p:spPr>
      </p:pic>
      <p:pic>
        <p:nvPicPr>
          <p:cNvPr id="14358" name="Picture 22" descr="http://inside-bigdata.com/wp-content/uploads/2013/12/arxiv.jpg"/>
          <p:cNvPicPr>
            <a:picLocks noChangeAspect="1" noChangeArrowheads="1"/>
          </p:cNvPicPr>
          <p:nvPr/>
        </p:nvPicPr>
        <p:blipFill>
          <a:blip r:embed="rId7" cstate="print"/>
          <a:srcRect/>
          <a:stretch>
            <a:fillRect/>
          </a:stretch>
        </p:blipFill>
        <p:spPr bwMode="auto">
          <a:xfrm>
            <a:off x="6172200" y="766786"/>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8" cstate="print"/>
          <a:srcRect/>
          <a:stretch>
            <a:fillRect/>
          </a:stretch>
        </p:blipFill>
        <p:spPr bwMode="auto">
          <a:xfrm>
            <a:off x="838200" y="1300186"/>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9" cstate="print"/>
          <a:srcRect/>
          <a:stretch>
            <a:fillRect/>
          </a:stretch>
        </p:blipFill>
        <p:spPr bwMode="auto">
          <a:xfrm>
            <a:off x="6248400" y="4500586"/>
            <a:ext cx="2235198" cy="609600"/>
          </a:xfrm>
          <a:prstGeom prst="rect">
            <a:avLst/>
          </a:prstGeom>
          <a:noFill/>
        </p:spPr>
      </p:pic>
      <p:pic>
        <p:nvPicPr>
          <p:cNvPr id="14369" name="Picture 33" descr="H:\NSR\cni2014\wnf.jpg"/>
          <p:cNvPicPr>
            <a:picLocks noChangeAspect="1" noChangeArrowheads="1"/>
          </p:cNvPicPr>
          <p:nvPr/>
        </p:nvPicPr>
        <p:blipFill>
          <a:blip r:embed="rId10" cstate="print"/>
          <a:srcRect/>
          <a:stretch>
            <a:fillRect/>
          </a:stretch>
        </p:blipFill>
        <p:spPr bwMode="auto">
          <a:xfrm>
            <a:off x="1143000" y="4881586"/>
            <a:ext cx="1493719" cy="9144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11" cstate="print"/>
          <a:srcRect/>
          <a:stretch>
            <a:fillRect/>
          </a:stretch>
        </p:blipFill>
        <p:spPr bwMode="auto">
          <a:xfrm>
            <a:off x="7086600" y="5186386"/>
            <a:ext cx="914400" cy="914400"/>
          </a:xfrm>
          <a:prstGeom prst="rect">
            <a:avLst/>
          </a:prstGeom>
          <a:noFill/>
        </p:spPr>
      </p:pic>
      <p:pic>
        <p:nvPicPr>
          <p:cNvPr id="11266" name="Picture 2" descr="https://retractionwatch.files.wordpress.com/2014/08/pubpeer.png"/>
          <p:cNvPicPr>
            <a:picLocks noChangeAspect="1" noChangeArrowheads="1"/>
          </p:cNvPicPr>
          <p:nvPr/>
        </p:nvPicPr>
        <p:blipFill>
          <a:blip r:embed="rId12" cstate="print"/>
          <a:srcRect/>
          <a:stretch>
            <a:fillRect/>
          </a:stretch>
        </p:blipFill>
        <p:spPr bwMode="auto">
          <a:xfrm>
            <a:off x="762000" y="4271986"/>
            <a:ext cx="1447800" cy="465178"/>
          </a:xfrm>
          <a:prstGeom prst="rect">
            <a:avLst/>
          </a:prstGeom>
          <a:noFill/>
        </p:spPr>
      </p:pic>
      <p:pic>
        <p:nvPicPr>
          <p:cNvPr id="11268" name="Picture 4" descr="http://global.oup.com/uk/orc/system/images/orclogo_combined.gif"/>
          <p:cNvPicPr>
            <a:picLocks noChangeAspect="1" noChangeArrowheads="1"/>
          </p:cNvPicPr>
          <p:nvPr/>
        </p:nvPicPr>
        <p:blipFill>
          <a:blip r:embed="rId13" cstate="print"/>
          <a:srcRect/>
          <a:stretch>
            <a:fillRect/>
          </a:stretch>
        </p:blipFill>
        <p:spPr bwMode="auto">
          <a:xfrm>
            <a:off x="3124200" y="5643586"/>
            <a:ext cx="2819400" cy="514351"/>
          </a:xfrm>
          <a:prstGeom prst="rect">
            <a:avLst/>
          </a:prstGeom>
          <a:noFill/>
        </p:spPr>
      </p:pic>
    </p:spTree>
    <p:extLst>
      <p:ext uri="{BB962C8B-B14F-4D97-AF65-F5344CB8AC3E}">
        <p14:creationId xmlns:p14="http://schemas.microsoft.com/office/powerpoint/2010/main" val="15172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15008</TotalTime>
  <Words>1005</Words>
  <Application>Microsoft Office PowerPoint</Application>
  <PresentationFormat>On-screen Show (4:3)</PresentationFormat>
  <Paragraphs>182</Paragraphs>
  <Slides>29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 Unicode MS</vt:lpstr>
      <vt:lpstr>ＭＳ Ｐゴシック</vt:lpstr>
      <vt:lpstr>Arial</vt:lpstr>
      <vt:lpstr>Calibri</vt:lpstr>
      <vt:lpstr>Cooper Black</vt:lpstr>
      <vt:lpstr>Open Sans Semibold</vt:lpstr>
      <vt:lpstr>Segoe UI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Stewardship … historically</vt:lpstr>
      <vt:lpstr>Stewardship … now</vt:lpstr>
      <vt:lpstr>Four elements of conscious coordination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Evolving Scholarly Record: Scope, Stakeholders, and Stewardship</dc:title>
  <dc:creator> Brian Lavoie and Constance Malpas</dc:creator>
  <dc:description>Presented as an OCLC Research webinar, 17 September, 2015, Research Scientists Brian Lavoie and Constance Malpas expound on the evolution of the scholarly record, future stewardship models for scholarly material, and the key implications for academic libraries.</dc:description>
  <cp:lastModifiedBy>McNicol,Jeanette</cp:lastModifiedBy>
  <cp:revision>306</cp:revision>
  <cp:lastPrinted>2015-09-16T15:02:00Z</cp:lastPrinted>
  <dcterms:created xsi:type="dcterms:W3CDTF">2015-04-17T19:58:50Z</dcterms:created>
  <dcterms:modified xsi:type="dcterms:W3CDTF">2015-09-27T06:56:15Z</dcterms:modified>
  <cp:category>presentation</cp:category>
</cp:coreProperties>
</file>