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charts/chart14.xml" ContentType="application/vnd.openxmlformats-officedocument.drawingml.chart+xml"/>
  <Override PartName="/ppt/notesSlides/notesSlide15.xml" ContentType="application/vnd.openxmlformats-officedocument.presentationml.notesSlide+xml"/>
  <Override PartName="/ppt/charts/chart15.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16.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17.xml" ContentType="application/vnd.openxmlformats-officedocument.drawingml.chart+xml"/>
  <Override PartName="/ppt/drawings/drawing3.xml" ContentType="application/vnd.openxmlformats-officedocument.drawingml.chartshapes+xml"/>
  <Override PartName="/ppt/notesSlides/notesSlide18.xml" ContentType="application/vnd.openxmlformats-officedocument.presentationml.notesSlide+xml"/>
  <Override PartName="/ppt/charts/chart1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1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2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 id="2147483738" r:id="rId2"/>
    <p:sldMasterId id="2147483763" r:id="rId3"/>
    <p:sldMasterId id="2147483769" r:id="rId4"/>
    <p:sldMasterId id="2147483775" r:id="rId5"/>
    <p:sldMasterId id="2147483662" r:id="rId6"/>
    <p:sldMasterId id="2147483746" r:id="rId7"/>
  </p:sldMasterIdLst>
  <p:notesMasterIdLst>
    <p:notesMasterId r:id="rId86"/>
  </p:notesMasterIdLst>
  <p:handoutMasterIdLst>
    <p:handoutMasterId r:id="rId87"/>
  </p:handoutMasterIdLst>
  <p:sldIdLst>
    <p:sldId id="256" r:id="rId8"/>
    <p:sldId id="258" r:id="rId9"/>
    <p:sldId id="260" r:id="rId10"/>
    <p:sldId id="261" r:id="rId11"/>
    <p:sldId id="262" r:id="rId12"/>
    <p:sldId id="263" r:id="rId13"/>
    <p:sldId id="264" r:id="rId14"/>
    <p:sldId id="265"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81" r:id="rId28"/>
    <p:sldId id="282" r:id="rId29"/>
    <p:sldId id="286"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44" r:id="rId55"/>
    <p:sldId id="314" r:id="rId56"/>
    <p:sldId id="315" r:id="rId57"/>
    <p:sldId id="316" r:id="rId58"/>
    <p:sldId id="317" r:id="rId59"/>
    <p:sldId id="318" r:id="rId60"/>
    <p:sldId id="319" r:id="rId61"/>
    <p:sldId id="320" r:id="rId62"/>
    <p:sldId id="322" r:id="rId63"/>
    <p:sldId id="321"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3" r:id="rId84"/>
    <p:sldId id="266" r:id="rId8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55560"/>
    <a:srgbClr val="C4161C"/>
    <a:srgbClr val="2178B5"/>
    <a:srgbClr val="144363"/>
    <a:srgbClr val="164D72"/>
    <a:srgbClr val="18547D"/>
    <a:srgbClr val="0E2B3F"/>
    <a:srgbClr val="112F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4" autoAdjust="0"/>
    <p:restoredTop sz="92226" autoAdjust="0"/>
  </p:normalViewPr>
  <p:slideViewPr>
    <p:cSldViewPr snapToGrid="0" snapToObjects="1">
      <p:cViewPr varScale="1">
        <p:scale>
          <a:sx n="47" d="100"/>
          <a:sy n="47" d="100"/>
        </p:scale>
        <p:origin x="749"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4354"/>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Data\2014%20Backup\SP%20for%20Skip\December%202014%20Shared%20Print%20in%20WorldCat\Jan%202015%20taking%20another%20look%20at%20SP%20in%20WC.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3.xml"/><Relationship Id="rId1" Type="http://schemas.microsoft.com/office/2011/relationships/chartStyle" Target="style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3" Type="http://schemas.openxmlformats.org/officeDocument/2006/relationships/oleObject" Target="file:///C:\Data\2014%20Backup\SP%20for%20Skip\December%202014%20Shared%20Print%20in%20WorldCat\Jan%202015%20taking%20another%20look%20at%20SP%20in%20WC.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j-lt"/>
                <a:ea typeface="+mn-ea"/>
                <a:cs typeface="+mn-cs"/>
              </a:defRPr>
            </a:pPr>
            <a:r>
              <a:rPr lang="en-US" sz="2800" dirty="0">
                <a:latin typeface="+mj-lt"/>
              </a:rPr>
              <a:t>Shared Print Repositories by Library </a:t>
            </a:r>
            <a:r>
              <a:rPr lang="en-US" sz="2800" dirty="0" smtClean="0">
                <a:latin typeface="+mj-lt"/>
              </a:rPr>
              <a:t>Type</a:t>
            </a:r>
          </a:p>
        </c:rich>
      </c:tx>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'[Jan 2015 taking another look at SP in WC.xlsx]SPrepos by lib type'!$A$16:$A$22</c:f>
              <c:strCache>
                <c:ptCount val="7"/>
                <c:pt idx="0">
                  <c:v>ARL</c:v>
                </c:pt>
                <c:pt idx="1">
                  <c:v>Non-ARL academic</c:v>
                </c:pt>
                <c:pt idx="2">
                  <c:v>Liberal arts</c:v>
                </c:pt>
                <c:pt idx="3">
                  <c:v>Library cooperative</c:v>
                </c:pt>
                <c:pt idx="4">
                  <c:v>Public library</c:v>
                </c:pt>
                <c:pt idx="5">
                  <c:v>IRLA</c:v>
                </c:pt>
                <c:pt idx="6">
                  <c:v>State library</c:v>
                </c:pt>
              </c:strCache>
            </c:strRef>
          </c:cat>
          <c:val>
            <c:numRef>
              <c:f>'[Jan 2015 taking another look at SP in WC.xlsx]SPrepos by lib type'!$B$16:$B$22</c:f>
              <c:numCache>
                <c:formatCode>General</c:formatCode>
                <c:ptCount val="7"/>
                <c:pt idx="0">
                  <c:v>37</c:v>
                </c:pt>
                <c:pt idx="1">
                  <c:v>14</c:v>
                </c:pt>
                <c:pt idx="2">
                  <c:v>6</c:v>
                </c:pt>
                <c:pt idx="3">
                  <c:v>2</c:v>
                </c:pt>
                <c:pt idx="4">
                  <c:v>2</c:v>
                </c:pt>
                <c:pt idx="5">
                  <c:v>1</c:v>
                </c:pt>
                <c:pt idx="6">
                  <c:v>1</c:v>
                </c:pt>
              </c:numCache>
            </c:numRef>
          </c:val>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5230532721874801"/>
          <c:y val="0.40609695867815798"/>
          <c:w val="0.31085729686417002"/>
          <c:h val="0.593366478136088"/>
        </c:manualLayout>
      </c:layout>
      <c:overlay val="0"/>
      <c:spPr>
        <a:solidFill>
          <a:schemeClr val="bg1">
            <a:alpha val="25000"/>
          </a:schemeClr>
        </a:solid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2010</c:v>
                </c:pt>
              </c:strCache>
            </c:strRef>
          </c:tx>
          <c:dPt>
            <c:idx val="3"/>
            <c:bubble3D val="0"/>
            <c:spPr>
              <a:solidFill>
                <a:srgbClr val="FFC000"/>
              </a:solidFill>
            </c:spPr>
          </c:dPt>
          <c:cat>
            <c:strRef>
              <c:f>Sheet1!$A$2:$A$6</c:f>
              <c:strCache>
                <c:ptCount val="5"/>
                <c:pt idx="0">
                  <c:v>BD</c:v>
                </c:pt>
                <c:pt idx="1">
                  <c:v>OCLC</c:v>
                </c:pt>
                <c:pt idx="2">
                  <c:v>RAPID</c:v>
                </c:pt>
                <c:pt idx="3">
                  <c:v>Docline</c:v>
                </c:pt>
                <c:pt idx="4">
                  <c:v>Other</c:v>
                </c:pt>
              </c:strCache>
            </c:strRef>
          </c:cat>
          <c:val>
            <c:numRef>
              <c:f>Sheet1!$B$2:$B$6</c:f>
              <c:numCache>
                <c:formatCode>#,##0</c:formatCode>
                <c:ptCount val="5"/>
                <c:pt idx="0">
                  <c:v>290151</c:v>
                </c:pt>
                <c:pt idx="1">
                  <c:v>411463</c:v>
                </c:pt>
                <c:pt idx="2">
                  <c:v>105508</c:v>
                </c:pt>
                <c:pt idx="3">
                  <c:v>26761</c:v>
                </c:pt>
                <c:pt idx="4">
                  <c:v>57185</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2013</c:v>
                </c:pt>
              </c:strCache>
            </c:strRef>
          </c:tx>
          <c:dPt>
            <c:idx val="3"/>
            <c:bubble3D val="0"/>
            <c:spPr>
              <a:solidFill>
                <a:srgbClr val="FFC000"/>
              </a:solidFill>
            </c:spPr>
          </c:dPt>
          <c:cat>
            <c:strRef>
              <c:f>Sheet1!$A$2:$A$6</c:f>
              <c:strCache>
                <c:ptCount val="5"/>
                <c:pt idx="0">
                  <c:v>BD</c:v>
                </c:pt>
                <c:pt idx="1">
                  <c:v>OCLC</c:v>
                </c:pt>
                <c:pt idx="2">
                  <c:v>RAPID</c:v>
                </c:pt>
                <c:pt idx="3">
                  <c:v>Docline</c:v>
                </c:pt>
                <c:pt idx="4">
                  <c:v>Other</c:v>
                </c:pt>
              </c:strCache>
            </c:strRef>
          </c:cat>
          <c:val>
            <c:numRef>
              <c:f>Sheet1!$B$2:$B$6</c:f>
              <c:numCache>
                <c:formatCode>#,##0</c:formatCode>
                <c:ptCount val="5"/>
                <c:pt idx="0">
                  <c:v>439114</c:v>
                </c:pt>
                <c:pt idx="1">
                  <c:v>407311</c:v>
                </c:pt>
                <c:pt idx="2">
                  <c:v>116751</c:v>
                </c:pt>
                <c:pt idx="3" formatCode="General">
                  <c:v>23993</c:v>
                </c:pt>
                <c:pt idx="4">
                  <c:v>73434</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BD</c:v>
                </c:pt>
              </c:strCache>
            </c:strRef>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290151</c:v>
                </c:pt>
                <c:pt idx="1">
                  <c:v>328392</c:v>
                </c:pt>
                <c:pt idx="2">
                  <c:v>392112</c:v>
                </c:pt>
                <c:pt idx="3">
                  <c:v>439114</c:v>
                </c:pt>
              </c:numCache>
            </c:numRef>
          </c:val>
        </c:ser>
        <c:ser>
          <c:idx val="1"/>
          <c:order val="1"/>
          <c:tx>
            <c:strRef>
              <c:f>Sheet1!$C$1</c:f>
              <c:strCache>
                <c:ptCount val="1"/>
                <c:pt idx="0">
                  <c:v>OCLC</c:v>
                </c:pt>
              </c:strCache>
            </c:strRef>
          </c:tx>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411463</c:v>
                </c:pt>
                <c:pt idx="1">
                  <c:v>409885</c:v>
                </c:pt>
                <c:pt idx="2">
                  <c:v>421419</c:v>
                </c:pt>
                <c:pt idx="3">
                  <c:v>407311</c:v>
                </c:pt>
              </c:numCache>
            </c:numRef>
          </c:val>
        </c:ser>
        <c:ser>
          <c:idx val="2"/>
          <c:order val="2"/>
          <c:tx>
            <c:strRef>
              <c:f>Sheet1!$D$1</c:f>
              <c:strCache>
                <c:ptCount val="1"/>
                <c:pt idx="0">
                  <c:v>RAPID</c:v>
                </c:pt>
              </c:strCache>
            </c:strRef>
          </c:tx>
          <c:invertIfNegative val="0"/>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105508</c:v>
                </c:pt>
                <c:pt idx="1">
                  <c:v>130997</c:v>
                </c:pt>
                <c:pt idx="2">
                  <c:v>125177</c:v>
                </c:pt>
                <c:pt idx="3">
                  <c:v>116751</c:v>
                </c:pt>
              </c:numCache>
            </c:numRef>
          </c:val>
        </c:ser>
        <c:dLbls>
          <c:showLegendKey val="0"/>
          <c:showVal val="0"/>
          <c:showCatName val="0"/>
          <c:showSerName val="0"/>
          <c:showPercent val="0"/>
          <c:showBubbleSize val="0"/>
        </c:dLbls>
        <c:gapWidth val="150"/>
        <c:axId val="418043936"/>
        <c:axId val="418044328"/>
      </c:barChart>
      <c:catAx>
        <c:axId val="418043936"/>
        <c:scaling>
          <c:orientation val="minMax"/>
        </c:scaling>
        <c:delete val="0"/>
        <c:axPos val="b"/>
        <c:numFmt formatCode="General" sourceLinked="1"/>
        <c:majorTickMark val="out"/>
        <c:minorTickMark val="none"/>
        <c:tickLblPos val="nextTo"/>
        <c:crossAx val="418044328"/>
        <c:crosses val="autoZero"/>
        <c:auto val="1"/>
        <c:lblAlgn val="ctr"/>
        <c:lblOffset val="100"/>
        <c:noMultiLvlLbl val="0"/>
      </c:catAx>
      <c:valAx>
        <c:axId val="418044328"/>
        <c:scaling>
          <c:orientation val="minMax"/>
        </c:scaling>
        <c:delete val="0"/>
        <c:axPos val="l"/>
        <c:majorGridlines/>
        <c:numFmt formatCode="#,##0" sourceLinked="1"/>
        <c:majorTickMark val="out"/>
        <c:minorTickMark val="none"/>
        <c:tickLblPos val="nextTo"/>
        <c:crossAx val="4180439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767011762419"/>
          <c:y val="3.0831228624714799E-2"/>
          <c:w val="0.73716255954116805"/>
          <c:h val="0.84317326500459699"/>
        </c:manualLayout>
      </c:layout>
      <c:barChart>
        <c:barDir val="col"/>
        <c:grouping val="clustered"/>
        <c:varyColors val="0"/>
        <c:ser>
          <c:idx val="0"/>
          <c:order val="0"/>
          <c:tx>
            <c:v>C-to-C</c:v>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290151</c:v>
                </c:pt>
                <c:pt idx="1">
                  <c:v>328392</c:v>
                </c:pt>
                <c:pt idx="2">
                  <c:v>392112</c:v>
                </c:pt>
                <c:pt idx="3">
                  <c:v>439114</c:v>
                </c:pt>
              </c:numCache>
            </c:numRef>
          </c:val>
        </c:ser>
        <c:ser>
          <c:idx val="1"/>
          <c:order val="1"/>
          <c:tx>
            <c:strRef>
              <c:f>Sheet1!$C$1</c:f>
              <c:strCache>
                <c:ptCount val="1"/>
                <c:pt idx="0">
                  <c:v>OCLC</c:v>
                </c:pt>
              </c:strCache>
            </c:strRef>
          </c:tx>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411463</c:v>
                </c:pt>
                <c:pt idx="1">
                  <c:v>409885</c:v>
                </c:pt>
                <c:pt idx="2">
                  <c:v>421419</c:v>
                </c:pt>
                <c:pt idx="3">
                  <c:v>407311</c:v>
                </c:pt>
              </c:numCache>
            </c:numRef>
          </c:val>
        </c:ser>
        <c:ser>
          <c:idx val="2"/>
          <c:order val="2"/>
          <c:tx>
            <c:strRef>
              <c:f>Sheet1!$D$1</c:f>
              <c:strCache>
                <c:ptCount val="1"/>
                <c:pt idx="0">
                  <c:v>RAPID</c:v>
                </c:pt>
              </c:strCache>
            </c:strRef>
          </c:tx>
          <c:invertIfNegative val="0"/>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105508</c:v>
                </c:pt>
                <c:pt idx="1">
                  <c:v>130997</c:v>
                </c:pt>
                <c:pt idx="2">
                  <c:v>125177</c:v>
                </c:pt>
                <c:pt idx="3">
                  <c:v>116751</c:v>
                </c:pt>
              </c:numCache>
            </c:numRef>
          </c:val>
        </c:ser>
        <c:dLbls>
          <c:showLegendKey val="0"/>
          <c:showVal val="0"/>
          <c:showCatName val="0"/>
          <c:showSerName val="0"/>
          <c:showPercent val="0"/>
          <c:showBubbleSize val="0"/>
        </c:dLbls>
        <c:gapWidth val="150"/>
        <c:axId val="418331928"/>
        <c:axId val="418332320"/>
      </c:barChart>
      <c:catAx>
        <c:axId val="418331928"/>
        <c:scaling>
          <c:orientation val="minMax"/>
        </c:scaling>
        <c:delete val="0"/>
        <c:axPos val="b"/>
        <c:numFmt formatCode="General" sourceLinked="1"/>
        <c:majorTickMark val="out"/>
        <c:minorTickMark val="none"/>
        <c:tickLblPos val="nextTo"/>
        <c:crossAx val="418332320"/>
        <c:crosses val="autoZero"/>
        <c:auto val="1"/>
        <c:lblAlgn val="ctr"/>
        <c:lblOffset val="100"/>
        <c:noMultiLvlLbl val="0"/>
      </c:catAx>
      <c:valAx>
        <c:axId val="418332320"/>
        <c:scaling>
          <c:orientation val="minMax"/>
        </c:scaling>
        <c:delete val="0"/>
        <c:axPos val="l"/>
        <c:majorGridlines/>
        <c:numFmt formatCode="#,##0" sourceLinked="1"/>
        <c:majorTickMark val="out"/>
        <c:minorTickMark val="none"/>
        <c:tickLblPos val="nextTo"/>
        <c:crossAx val="41833192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767011762419"/>
          <c:y val="3.0831228624714799E-2"/>
          <c:w val="0.73716255954116805"/>
          <c:h val="0.84317326500459699"/>
        </c:manualLayout>
      </c:layout>
      <c:barChart>
        <c:barDir val="col"/>
        <c:grouping val="clustered"/>
        <c:varyColors val="0"/>
        <c:ser>
          <c:idx val="0"/>
          <c:order val="0"/>
          <c:tx>
            <c:v>C-to-C</c:v>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290151</c:v>
                </c:pt>
                <c:pt idx="1">
                  <c:v>328392</c:v>
                </c:pt>
                <c:pt idx="2">
                  <c:v>392112</c:v>
                </c:pt>
                <c:pt idx="3">
                  <c:v>439114</c:v>
                </c:pt>
              </c:numCache>
            </c:numRef>
          </c:val>
        </c:ser>
        <c:ser>
          <c:idx val="1"/>
          <c:order val="1"/>
          <c:tx>
            <c:strRef>
              <c:f>Sheet1!$C$1</c:f>
              <c:strCache>
                <c:ptCount val="1"/>
                <c:pt idx="0">
                  <c:v>OCLC</c:v>
                </c:pt>
              </c:strCache>
            </c:strRef>
          </c:tx>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411463</c:v>
                </c:pt>
                <c:pt idx="1">
                  <c:v>409885</c:v>
                </c:pt>
                <c:pt idx="2">
                  <c:v>421419</c:v>
                </c:pt>
                <c:pt idx="3">
                  <c:v>407311</c:v>
                </c:pt>
              </c:numCache>
            </c:numRef>
          </c:val>
        </c:ser>
        <c:ser>
          <c:idx val="2"/>
          <c:order val="2"/>
          <c:tx>
            <c:strRef>
              <c:f>Sheet1!$D$1</c:f>
              <c:strCache>
                <c:ptCount val="1"/>
                <c:pt idx="0">
                  <c:v>RAPID</c:v>
                </c:pt>
              </c:strCache>
            </c:strRef>
          </c:tx>
          <c:invertIfNegative val="0"/>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105508</c:v>
                </c:pt>
                <c:pt idx="1">
                  <c:v>130997</c:v>
                </c:pt>
                <c:pt idx="2">
                  <c:v>125177</c:v>
                </c:pt>
                <c:pt idx="3">
                  <c:v>116751</c:v>
                </c:pt>
              </c:numCache>
            </c:numRef>
          </c:val>
        </c:ser>
        <c:dLbls>
          <c:showLegendKey val="0"/>
          <c:showVal val="0"/>
          <c:showCatName val="0"/>
          <c:showSerName val="0"/>
          <c:showPercent val="0"/>
          <c:showBubbleSize val="0"/>
        </c:dLbls>
        <c:gapWidth val="150"/>
        <c:axId val="418333104"/>
        <c:axId val="418333496"/>
      </c:barChart>
      <c:catAx>
        <c:axId val="418333104"/>
        <c:scaling>
          <c:orientation val="minMax"/>
        </c:scaling>
        <c:delete val="0"/>
        <c:axPos val="b"/>
        <c:numFmt formatCode="General" sourceLinked="1"/>
        <c:majorTickMark val="out"/>
        <c:minorTickMark val="none"/>
        <c:tickLblPos val="nextTo"/>
        <c:crossAx val="418333496"/>
        <c:crosses val="autoZero"/>
        <c:auto val="1"/>
        <c:lblAlgn val="ctr"/>
        <c:lblOffset val="100"/>
        <c:noMultiLvlLbl val="0"/>
      </c:catAx>
      <c:valAx>
        <c:axId val="418333496"/>
        <c:scaling>
          <c:orientation val="minMax"/>
        </c:scaling>
        <c:delete val="0"/>
        <c:axPos val="l"/>
        <c:majorGridlines/>
        <c:numFmt formatCode="#,##0" sourceLinked="1"/>
        <c:majorTickMark val="out"/>
        <c:minorTickMark val="none"/>
        <c:tickLblPos val="nextTo"/>
        <c:crossAx val="4183331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767011762419"/>
          <c:y val="3.0831228624714799E-2"/>
          <c:w val="0.73716255954116805"/>
          <c:h val="0.84317326500459699"/>
        </c:manualLayout>
      </c:layout>
      <c:barChart>
        <c:barDir val="col"/>
        <c:grouping val="clustered"/>
        <c:varyColors val="0"/>
        <c:ser>
          <c:idx val="0"/>
          <c:order val="0"/>
          <c:tx>
            <c:v>C-to-C</c:v>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290151</c:v>
                </c:pt>
                <c:pt idx="1">
                  <c:v>328392</c:v>
                </c:pt>
                <c:pt idx="2">
                  <c:v>392112</c:v>
                </c:pt>
                <c:pt idx="3">
                  <c:v>439114</c:v>
                </c:pt>
              </c:numCache>
            </c:numRef>
          </c:val>
        </c:ser>
        <c:ser>
          <c:idx val="1"/>
          <c:order val="1"/>
          <c:tx>
            <c:strRef>
              <c:f>Sheet1!$C$1</c:f>
              <c:strCache>
                <c:ptCount val="1"/>
                <c:pt idx="0">
                  <c:v>OCLC</c:v>
                </c:pt>
              </c:strCache>
            </c:strRef>
          </c:tx>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411463</c:v>
                </c:pt>
                <c:pt idx="1">
                  <c:v>409885</c:v>
                </c:pt>
                <c:pt idx="2">
                  <c:v>421419</c:v>
                </c:pt>
                <c:pt idx="3">
                  <c:v>407311</c:v>
                </c:pt>
              </c:numCache>
            </c:numRef>
          </c:val>
        </c:ser>
        <c:ser>
          <c:idx val="2"/>
          <c:order val="2"/>
          <c:tx>
            <c:strRef>
              <c:f>Sheet1!$D$1</c:f>
              <c:strCache>
                <c:ptCount val="1"/>
                <c:pt idx="0">
                  <c:v>RAPID</c:v>
                </c:pt>
              </c:strCache>
            </c:strRef>
          </c:tx>
          <c:invertIfNegative val="0"/>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105508</c:v>
                </c:pt>
                <c:pt idx="1">
                  <c:v>130997</c:v>
                </c:pt>
                <c:pt idx="2">
                  <c:v>125177</c:v>
                </c:pt>
                <c:pt idx="3">
                  <c:v>116751</c:v>
                </c:pt>
              </c:numCache>
            </c:numRef>
          </c:val>
        </c:ser>
        <c:dLbls>
          <c:showLegendKey val="0"/>
          <c:showVal val="0"/>
          <c:showCatName val="0"/>
          <c:showSerName val="0"/>
          <c:showPercent val="0"/>
          <c:showBubbleSize val="0"/>
        </c:dLbls>
        <c:gapWidth val="150"/>
        <c:axId val="418382224"/>
        <c:axId val="418382616"/>
      </c:barChart>
      <c:catAx>
        <c:axId val="418382224"/>
        <c:scaling>
          <c:orientation val="minMax"/>
        </c:scaling>
        <c:delete val="0"/>
        <c:axPos val="b"/>
        <c:numFmt formatCode="General" sourceLinked="1"/>
        <c:majorTickMark val="out"/>
        <c:minorTickMark val="none"/>
        <c:tickLblPos val="nextTo"/>
        <c:crossAx val="418382616"/>
        <c:crosses val="autoZero"/>
        <c:auto val="1"/>
        <c:lblAlgn val="ctr"/>
        <c:lblOffset val="100"/>
        <c:noMultiLvlLbl val="0"/>
      </c:catAx>
      <c:valAx>
        <c:axId val="418382616"/>
        <c:scaling>
          <c:orientation val="minMax"/>
        </c:scaling>
        <c:delete val="0"/>
        <c:axPos val="l"/>
        <c:majorGridlines/>
        <c:numFmt formatCode="#,##0" sourceLinked="1"/>
        <c:majorTickMark val="out"/>
        <c:minorTickMark val="none"/>
        <c:tickLblPos val="nextTo"/>
        <c:crossAx val="41838222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767011762419"/>
          <c:y val="3.0831228624714799E-2"/>
          <c:w val="0.73716255954116805"/>
          <c:h val="0.84317326500459699"/>
        </c:manualLayout>
      </c:layout>
      <c:barChart>
        <c:barDir val="col"/>
        <c:grouping val="clustered"/>
        <c:varyColors val="0"/>
        <c:ser>
          <c:idx val="0"/>
          <c:order val="0"/>
          <c:tx>
            <c:v>C-to-C</c:v>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290151</c:v>
                </c:pt>
                <c:pt idx="1">
                  <c:v>328392</c:v>
                </c:pt>
                <c:pt idx="2">
                  <c:v>392112</c:v>
                </c:pt>
                <c:pt idx="3">
                  <c:v>439114</c:v>
                </c:pt>
              </c:numCache>
            </c:numRef>
          </c:val>
        </c:ser>
        <c:ser>
          <c:idx val="1"/>
          <c:order val="1"/>
          <c:tx>
            <c:strRef>
              <c:f>Sheet1!$C$1</c:f>
              <c:strCache>
                <c:ptCount val="1"/>
                <c:pt idx="0">
                  <c:v>OCLC</c:v>
                </c:pt>
              </c:strCache>
            </c:strRef>
          </c:tx>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411463</c:v>
                </c:pt>
                <c:pt idx="1">
                  <c:v>409885</c:v>
                </c:pt>
                <c:pt idx="2">
                  <c:v>421419</c:v>
                </c:pt>
                <c:pt idx="3">
                  <c:v>407311</c:v>
                </c:pt>
              </c:numCache>
            </c:numRef>
          </c:val>
        </c:ser>
        <c:ser>
          <c:idx val="2"/>
          <c:order val="2"/>
          <c:tx>
            <c:strRef>
              <c:f>Sheet1!$D$1</c:f>
              <c:strCache>
                <c:ptCount val="1"/>
                <c:pt idx="0">
                  <c:v>RAPID</c:v>
                </c:pt>
              </c:strCache>
            </c:strRef>
          </c:tx>
          <c:invertIfNegative val="0"/>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105508</c:v>
                </c:pt>
                <c:pt idx="1">
                  <c:v>130997</c:v>
                </c:pt>
                <c:pt idx="2">
                  <c:v>125177</c:v>
                </c:pt>
                <c:pt idx="3">
                  <c:v>116751</c:v>
                </c:pt>
              </c:numCache>
            </c:numRef>
          </c:val>
        </c:ser>
        <c:dLbls>
          <c:showLegendKey val="0"/>
          <c:showVal val="0"/>
          <c:showCatName val="0"/>
          <c:showSerName val="0"/>
          <c:showPercent val="0"/>
          <c:showBubbleSize val="0"/>
        </c:dLbls>
        <c:gapWidth val="150"/>
        <c:axId val="418383400"/>
        <c:axId val="418129816"/>
      </c:barChart>
      <c:catAx>
        <c:axId val="418383400"/>
        <c:scaling>
          <c:orientation val="minMax"/>
        </c:scaling>
        <c:delete val="0"/>
        <c:axPos val="b"/>
        <c:numFmt formatCode="General" sourceLinked="1"/>
        <c:majorTickMark val="out"/>
        <c:minorTickMark val="none"/>
        <c:tickLblPos val="nextTo"/>
        <c:crossAx val="418129816"/>
        <c:crosses val="autoZero"/>
        <c:auto val="1"/>
        <c:lblAlgn val="ctr"/>
        <c:lblOffset val="100"/>
        <c:noMultiLvlLbl val="0"/>
      </c:catAx>
      <c:valAx>
        <c:axId val="418129816"/>
        <c:scaling>
          <c:orientation val="minMax"/>
        </c:scaling>
        <c:delete val="0"/>
        <c:axPos val="l"/>
        <c:majorGridlines/>
        <c:numFmt formatCode="#,##0" sourceLinked="1"/>
        <c:majorTickMark val="out"/>
        <c:minorTickMark val="none"/>
        <c:tickLblPos val="nextTo"/>
        <c:crossAx val="41838340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767011762419"/>
          <c:y val="3.0831228624714799E-2"/>
          <c:w val="0.73716255954116805"/>
          <c:h val="0.84317326500459699"/>
        </c:manualLayout>
      </c:layout>
      <c:barChart>
        <c:barDir val="col"/>
        <c:grouping val="clustered"/>
        <c:varyColors val="0"/>
        <c:ser>
          <c:idx val="0"/>
          <c:order val="0"/>
          <c:tx>
            <c:v>C-to-C</c:v>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290151</c:v>
                </c:pt>
                <c:pt idx="1">
                  <c:v>328392</c:v>
                </c:pt>
                <c:pt idx="2">
                  <c:v>392112</c:v>
                </c:pt>
                <c:pt idx="3">
                  <c:v>439114</c:v>
                </c:pt>
              </c:numCache>
            </c:numRef>
          </c:val>
        </c:ser>
        <c:ser>
          <c:idx val="1"/>
          <c:order val="1"/>
          <c:tx>
            <c:strRef>
              <c:f>Sheet1!$C$1</c:f>
              <c:strCache>
                <c:ptCount val="1"/>
                <c:pt idx="0">
                  <c:v>OCLC</c:v>
                </c:pt>
              </c:strCache>
            </c:strRef>
          </c:tx>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411463</c:v>
                </c:pt>
                <c:pt idx="1">
                  <c:v>409885</c:v>
                </c:pt>
                <c:pt idx="2">
                  <c:v>421419</c:v>
                </c:pt>
                <c:pt idx="3">
                  <c:v>407311</c:v>
                </c:pt>
              </c:numCache>
            </c:numRef>
          </c:val>
        </c:ser>
        <c:ser>
          <c:idx val="2"/>
          <c:order val="2"/>
          <c:tx>
            <c:strRef>
              <c:f>Sheet1!$D$1</c:f>
              <c:strCache>
                <c:ptCount val="1"/>
                <c:pt idx="0">
                  <c:v>RAPID</c:v>
                </c:pt>
              </c:strCache>
            </c:strRef>
          </c:tx>
          <c:invertIfNegative val="0"/>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105508</c:v>
                </c:pt>
                <c:pt idx="1">
                  <c:v>130997</c:v>
                </c:pt>
                <c:pt idx="2">
                  <c:v>125177</c:v>
                </c:pt>
                <c:pt idx="3">
                  <c:v>116751</c:v>
                </c:pt>
              </c:numCache>
            </c:numRef>
          </c:val>
        </c:ser>
        <c:dLbls>
          <c:showLegendKey val="0"/>
          <c:showVal val="0"/>
          <c:showCatName val="0"/>
          <c:showSerName val="0"/>
          <c:showPercent val="0"/>
          <c:showBubbleSize val="0"/>
        </c:dLbls>
        <c:gapWidth val="150"/>
        <c:axId val="418130600"/>
        <c:axId val="418130992"/>
      </c:barChart>
      <c:catAx>
        <c:axId val="418130600"/>
        <c:scaling>
          <c:orientation val="minMax"/>
        </c:scaling>
        <c:delete val="0"/>
        <c:axPos val="b"/>
        <c:numFmt formatCode="General" sourceLinked="1"/>
        <c:majorTickMark val="out"/>
        <c:minorTickMark val="none"/>
        <c:tickLblPos val="nextTo"/>
        <c:crossAx val="418130992"/>
        <c:crosses val="autoZero"/>
        <c:auto val="1"/>
        <c:lblAlgn val="ctr"/>
        <c:lblOffset val="100"/>
        <c:noMultiLvlLbl val="0"/>
      </c:catAx>
      <c:valAx>
        <c:axId val="418130992"/>
        <c:scaling>
          <c:orientation val="minMax"/>
        </c:scaling>
        <c:delete val="0"/>
        <c:axPos val="l"/>
        <c:majorGridlines/>
        <c:numFmt formatCode="#,##0" sourceLinked="1"/>
        <c:majorTickMark val="out"/>
        <c:minorTickMark val="none"/>
        <c:tickLblPos val="nextTo"/>
        <c:crossAx val="41813060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smtClean="0">
                <a:effectLst/>
              </a:rPr>
              <a:t>Overall ILL Activity</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Founders</c:v>
                </c:pt>
              </c:strCache>
            </c:strRef>
          </c:tx>
          <c:spPr>
            <a:ln w="28575" cap="rnd">
              <a:solidFill>
                <a:schemeClr val="accent1"/>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345055</c:v>
                </c:pt>
                <c:pt idx="1">
                  <c:v>369398</c:v>
                </c:pt>
                <c:pt idx="2">
                  <c:v>382626</c:v>
                </c:pt>
                <c:pt idx="3" formatCode="General">
                  <c:v>380085</c:v>
                </c:pt>
              </c:numCache>
            </c:numRef>
          </c:val>
          <c:smooth val="0"/>
        </c:ser>
        <c:ser>
          <c:idx val="1"/>
          <c:order val="1"/>
          <c:tx>
            <c:strRef>
              <c:f>Sheet1!$C$1</c:f>
              <c:strCache>
                <c:ptCount val="1"/>
                <c:pt idx="0">
                  <c:v>J2002</c:v>
                </c:pt>
              </c:strCache>
            </c:strRef>
          </c:tx>
          <c:spPr>
            <a:ln w="28575" cap="rnd">
              <a:solidFill>
                <a:schemeClr val="accent2"/>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Sheet1!$C$2:$C$5</c:f>
              <c:numCache>
                <c:formatCode>General</c:formatCode>
                <c:ptCount val="4"/>
                <c:pt idx="0">
                  <c:v>2.4</c:v>
                </c:pt>
                <c:pt idx="1">
                  <c:v>4.4000000000000004</c:v>
                </c:pt>
                <c:pt idx="2">
                  <c:v>1.8</c:v>
                </c:pt>
                <c:pt idx="3">
                  <c:v>2.8</c:v>
                </c:pt>
              </c:numCache>
            </c:numRef>
          </c:val>
          <c:smooth val="0"/>
        </c:ser>
        <c:ser>
          <c:idx val="2"/>
          <c:order val="2"/>
          <c:tx>
            <c:strRef>
              <c:f>Sheet1!$D$1</c:f>
              <c:strCache>
                <c:ptCount val="1"/>
                <c:pt idx="0">
                  <c:v>Newbies</c:v>
                </c:pt>
              </c:strCache>
            </c:strRef>
          </c:tx>
          <c:spPr>
            <a:ln w="28575" cap="rnd">
              <a:solidFill>
                <a:schemeClr val="accent3"/>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smooth val="0"/>
        <c:axId val="418140056"/>
        <c:axId val="418140448"/>
      </c:lineChart>
      <c:catAx>
        <c:axId val="418140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140448"/>
        <c:crosses val="autoZero"/>
        <c:auto val="1"/>
        <c:lblAlgn val="ctr"/>
        <c:lblOffset val="100"/>
        <c:noMultiLvlLbl val="0"/>
      </c:catAx>
      <c:valAx>
        <c:axId val="418140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140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smtClean="0">
                <a:effectLst/>
              </a:rPr>
              <a:t>Overall ILL Activity</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Founders</c:v>
                </c:pt>
              </c:strCache>
            </c:strRef>
          </c:tx>
          <c:spPr>
            <a:ln w="28575" cap="rnd">
              <a:solidFill>
                <a:schemeClr val="accent1"/>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345055</c:v>
                </c:pt>
                <c:pt idx="1">
                  <c:v>369398</c:v>
                </c:pt>
                <c:pt idx="2">
                  <c:v>382626</c:v>
                </c:pt>
                <c:pt idx="3" formatCode="General">
                  <c:v>380085</c:v>
                </c:pt>
              </c:numCache>
            </c:numRef>
          </c:val>
          <c:smooth val="0"/>
        </c:ser>
        <c:ser>
          <c:idx val="1"/>
          <c:order val="1"/>
          <c:tx>
            <c:strRef>
              <c:f>Sheet1!$C$1</c:f>
              <c:strCache>
                <c:ptCount val="1"/>
                <c:pt idx="0">
                  <c:v>J2002</c:v>
                </c:pt>
              </c:strCache>
            </c:strRef>
          </c:tx>
          <c:spPr>
            <a:ln w="28575" cap="rnd">
              <a:solidFill>
                <a:schemeClr val="accent2"/>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328269</c:v>
                </c:pt>
                <c:pt idx="1">
                  <c:v>360111</c:v>
                </c:pt>
                <c:pt idx="2">
                  <c:v>366112</c:v>
                </c:pt>
                <c:pt idx="3">
                  <c:v>362002</c:v>
                </c:pt>
              </c:numCache>
            </c:numRef>
          </c:val>
          <c:smooth val="0"/>
        </c:ser>
        <c:ser>
          <c:idx val="2"/>
          <c:order val="2"/>
          <c:tx>
            <c:strRef>
              <c:f>Sheet1!$D$1</c:f>
              <c:strCache>
                <c:ptCount val="1"/>
                <c:pt idx="0">
                  <c:v>Newbies</c:v>
                </c:pt>
              </c:strCache>
            </c:strRef>
          </c:tx>
          <c:spPr>
            <a:ln w="28575" cap="rnd">
              <a:solidFill>
                <a:schemeClr val="accent3"/>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smooth val="0"/>
        <c:axId val="418141232"/>
        <c:axId val="418141624"/>
      </c:lineChart>
      <c:catAx>
        <c:axId val="41814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141624"/>
        <c:crosses val="autoZero"/>
        <c:auto val="1"/>
        <c:lblAlgn val="ctr"/>
        <c:lblOffset val="100"/>
        <c:noMultiLvlLbl val="0"/>
      </c:catAx>
      <c:valAx>
        <c:axId val="418141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141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r>
              <a:rPr lang="en-US" sz="2400" dirty="0">
                <a:latin typeface="+mj-lt"/>
              </a:rPr>
              <a:t>Percent of Aggregate Shared Print Resource </a:t>
            </a:r>
            <a:endParaRPr lang="en-US" sz="2400" dirty="0" smtClean="0">
              <a:latin typeface="+mj-lt"/>
            </a:endParaRPr>
          </a:p>
          <a:p>
            <a:pPr>
              <a:defRPr sz="2400">
                <a:latin typeface="+mj-lt"/>
              </a:defRPr>
            </a:pPr>
            <a:r>
              <a:rPr lang="en-US" sz="2400" dirty="0" smtClean="0">
                <a:latin typeface="+mj-lt"/>
              </a:rPr>
              <a:t>by </a:t>
            </a:r>
            <a:r>
              <a:rPr lang="en-US" sz="2400" dirty="0">
                <a:latin typeface="+mj-lt"/>
              </a:rPr>
              <a:t>Holding Library </a:t>
            </a:r>
            <a:r>
              <a:rPr lang="en-US" sz="2400" dirty="0" smtClean="0">
                <a:latin typeface="+mj-lt"/>
              </a:rPr>
              <a:t>Type</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dLbl>
            <c:dLbl>
              <c:idx val="1"/>
              <c:layout>
                <c:manualLayout>
                  <c:x val="0.219785619163476"/>
                  <c:y val="-8.0369300080532793E-2"/>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fld id="{1F193E0D-8889-4686-9F30-FD637D21E61F}" type="CATEGORYNAME">
                      <a:rPr lang="en-US" sz="2000"/>
                      <a:pPr>
                        <a:defRPr sz="2000"/>
                      </a:pPr>
                      <a:t>[CATEGORY NAME]</a:t>
                    </a:fld>
                    <a:r>
                      <a:rPr lang="en-US" sz="2000" baseline="0" dirty="0"/>
                      <a:t>
</a:t>
                    </a:r>
                    <a:fld id="{47C3FBD2-FEB1-4204-99F5-DC0430EEFA48}" type="PERCENTAGE">
                      <a:rPr lang="en-US" sz="2000" baseline="0"/>
                      <a:pPr>
                        <a:defRPr sz="2000"/>
                      </a:pPr>
                      <a:t>[PERCENTAGE]</a:t>
                    </a:fld>
                    <a:endParaRPr lang="en-US" sz="2000" baseline="0" dirty="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Lst>
            </c:dLbl>
            <c:dLbl>
              <c:idx val="2"/>
              <c:layout>
                <c:manualLayout>
                  <c:x val="1.6906646599827799E-2"/>
                  <c:y val="0.19692026674620799"/>
                </c:manualLayout>
              </c:layout>
              <c:tx>
                <c:rich>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fld id="{15BDAEF1-1F4A-4492-993C-9B1917ACEE5D}" type="CATEGORYNAME">
                      <a:rPr lang="en-US" sz="1900"/>
                      <a:pPr>
                        <a:defRPr sz="2000"/>
                      </a:pPr>
                      <a:t>[CATEGORY NAME]</a:t>
                    </a:fld>
                    <a:r>
                      <a:rPr lang="en-US" baseline="0" dirty="0"/>
                      <a:t>
</a:t>
                    </a:r>
                    <a:fld id="{A6C2FB7F-FECC-435F-A4E2-3B78614BFDB7}" type="PERCENTAGE">
                      <a:rPr lang="en-US" baseline="0"/>
                      <a:pPr>
                        <a:defRPr sz="2000"/>
                      </a:pPr>
                      <a:t>[PERCENTAGE]</a:t>
                    </a:fld>
                    <a:endParaRPr lang="en-US" baseline="0" dirty="0"/>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78293153667676"/>
                      <c:h val="0.16779886267844443"/>
                    </c:manualLayout>
                  </c15:layout>
                  <c15:dlblFieldTable/>
                  <c15:showDataLabelsRange val="0"/>
                </c:ext>
              </c:extLst>
            </c:dLbl>
            <c:dLbl>
              <c:idx val="3"/>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dLbl>
            <c:dLbl>
              <c:idx val="4"/>
              <c:layout>
                <c:manualLayout>
                  <c:x val="-2.9926335174954001E-2"/>
                  <c:y val="8.8731144631765697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23480662983425399"/>
                  <c:y val="2.66193433895297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6.9060773480662904E-2"/>
                  <c:y val="1.18308192842354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'[Jan 2015 taking another look at SP in WC.xlsx]SPresource by lib type'!$A$18:$A$24</c:f>
              <c:strCache>
                <c:ptCount val="7"/>
                <c:pt idx="0">
                  <c:v>Liberal arts</c:v>
                </c:pt>
                <c:pt idx="1">
                  <c:v>ARL</c:v>
                </c:pt>
                <c:pt idx="2">
                  <c:v>Non-ARL academic</c:v>
                </c:pt>
                <c:pt idx="3">
                  <c:v>Public library</c:v>
                </c:pt>
                <c:pt idx="4">
                  <c:v>State library</c:v>
                </c:pt>
                <c:pt idx="5">
                  <c:v>Library cooperative</c:v>
                </c:pt>
                <c:pt idx="6">
                  <c:v>IRLA</c:v>
                </c:pt>
              </c:strCache>
            </c:strRef>
          </c:cat>
          <c:val>
            <c:numRef>
              <c:f>'[Jan 2015 taking another look at SP in WC.xlsx]SPresource by lib type'!$B$18:$B$24</c:f>
              <c:numCache>
                <c:formatCode>General</c:formatCode>
                <c:ptCount val="7"/>
                <c:pt idx="0">
                  <c:v>671632</c:v>
                </c:pt>
                <c:pt idx="1">
                  <c:v>483173</c:v>
                </c:pt>
                <c:pt idx="2">
                  <c:v>442944</c:v>
                </c:pt>
                <c:pt idx="3">
                  <c:v>258283</c:v>
                </c:pt>
                <c:pt idx="4">
                  <c:v>63477</c:v>
                </c:pt>
                <c:pt idx="5">
                  <c:v>1906</c:v>
                </c:pt>
                <c:pt idx="6">
                  <c:v>29</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alpha val="75000"/>
      </a:schemeClr>
    </a:soli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smtClean="0">
                <a:effectLst/>
              </a:rPr>
              <a:t>Overall ILL Activity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Founders</c:v>
                </c:pt>
              </c:strCache>
            </c:strRef>
          </c:tx>
          <c:spPr>
            <a:ln w="28575" cap="rnd">
              <a:solidFill>
                <a:schemeClr val="accent1"/>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345055</c:v>
                </c:pt>
                <c:pt idx="1">
                  <c:v>369398</c:v>
                </c:pt>
                <c:pt idx="2">
                  <c:v>382626</c:v>
                </c:pt>
                <c:pt idx="3" formatCode="General">
                  <c:v>380085</c:v>
                </c:pt>
              </c:numCache>
            </c:numRef>
          </c:val>
          <c:smooth val="0"/>
        </c:ser>
        <c:ser>
          <c:idx val="1"/>
          <c:order val="1"/>
          <c:tx>
            <c:strRef>
              <c:f>Sheet1!$C$1</c:f>
              <c:strCache>
                <c:ptCount val="1"/>
                <c:pt idx="0">
                  <c:v>J2002</c:v>
                </c:pt>
              </c:strCache>
            </c:strRef>
          </c:tx>
          <c:spPr>
            <a:ln w="28575" cap="rnd">
              <a:solidFill>
                <a:schemeClr val="accent2"/>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328269</c:v>
                </c:pt>
                <c:pt idx="1">
                  <c:v>360111</c:v>
                </c:pt>
                <c:pt idx="2">
                  <c:v>366112</c:v>
                </c:pt>
                <c:pt idx="3">
                  <c:v>362002</c:v>
                </c:pt>
              </c:numCache>
            </c:numRef>
          </c:val>
          <c:smooth val="0"/>
        </c:ser>
        <c:ser>
          <c:idx val="2"/>
          <c:order val="2"/>
          <c:tx>
            <c:strRef>
              <c:f>Sheet1!$D$1</c:f>
              <c:strCache>
                <c:ptCount val="1"/>
                <c:pt idx="0">
                  <c:v>Newbies</c:v>
                </c:pt>
              </c:strCache>
            </c:strRef>
          </c:tx>
          <c:spPr>
            <a:ln w="28575" cap="rnd">
              <a:solidFill>
                <a:schemeClr val="accent3"/>
              </a:solidFill>
              <a:round/>
            </a:ln>
            <a:effectLst/>
          </c:spPr>
          <c:marker>
            <c:symbol val="none"/>
          </c:marker>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218000</c:v>
                </c:pt>
                <c:pt idx="1">
                  <c:v>220255</c:v>
                </c:pt>
                <c:pt idx="2">
                  <c:v>267087</c:v>
                </c:pt>
                <c:pt idx="3">
                  <c:v>316139</c:v>
                </c:pt>
              </c:numCache>
            </c:numRef>
          </c:val>
          <c:smooth val="0"/>
        </c:ser>
        <c:dLbls>
          <c:showLegendKey val="0"/>
          <c:showVal val="0"/>
          <c:showCatName val="0"/>
          <c:showSerName val="0"/>
          <c:showPercent val="0"/>
          <c:showBubbleSize val="0"/>
        </c:dLbls>
        <c:smooth val="0"/>
        <c:axId val="415970512"/>
        <c:axId val="415970904"/>
      </c:lineChart>
      <c:catAx>
        <c:axId val="41597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5970904"/>
        <c:crosses val="autoZero"/>
        <c:auto val="1"/>
        <c:lblAlgn val="ctr"/>
        <c:lblOffset val="100"/>
        <c:noMultiLvlLbl val="0"/>
      </c:catAx>
      <c:valAx>
        <c:axId val="415970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5970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Lending</c:v>
                </c:pt>
              </c:strCache>
            </c:strRef>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530890</c:v>
                </c:pt>
                <c:pt idx="1">
                  <c:v>540891</c:v>
                </c:pt>
                <c:pt idx="2">
                  <c:v>517430</c:v>
                </c:pt>
                <c:pt idx="3">
                  <c:v>560370</c:v>
                </c:pt>
              </c:numCache>
            </c:numRef>
          </c:val>
        </c:ser>
        <c:ser>
          <c:idx val="1"/>
          <c:order val="1"/>
          <c:tx>
            <c:strRef>
              <c:f>Sheet1!$C$1</c:f>
              <c:strCache>
                <c:ptCount val="1"/>
                <c:pt idx="0">
                  <c:v>Borrowing</c:v>
                </c:pt>
              </c:strCache>
            </c:strRef>
          </c:tx>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429163</c:v>
                </c:pt>
                <c:pt idx="1">
                  <c:v>460828</c:v>
                </c:pt>
                <c:pt idx="2">
                  <c:v>446839</c:v>
                </c:pt>
                <c:pt idx="3">
                  <c:v>514206</c:v>
                </c:pt>
              </c:numCache>
            </c:numRef>
          </c:val>
        </c:ser>
        <c:dLbls>
          <c:showLegendKey val="0"/>
          <c:showVal val="0"/>
          <c:showCatName val="0"/>
          <c:showSerName val="0"/>
          <c:showPercent val="0"/>
          <c:showBubbleSize val="0"/>
        </c:dLbls>
        <c:gapWidth val="150"/>
        <c:overlap val="100"/>
        <c:axId val="190873488"/>
        <c:axId val="190873096"/>
      </c:barChart>
      <c:catAx>
        <c:axId val="190873488"/>
        <c:scaling>
          <c:orientation val="minMax"/>
        </c:scaling>
        <c:delete val="0"/>
        <c:axPos val="b"/>
        <c:numFmt formatCode="General" sourceLinked="1"/>
        <c:majorTickMark val="out"/>
        <c:minorTickMark val="none"/>
        <c:tickLblPos val="nextTo"/>
        <c:crossAx val="190873096"/>
        <c:crosses val="autoZero"/>
        <c:auto val="1"/>
        <c:lblAlgn val="ctr"/>
        <c:lblOffset val="100"/>
        <c:noMultiLvlLbl val="0"/>
      </c:catAx>
      <c:valAx>
        <c:axId val="190873096"/>
        <c:scaling>
          <c:orientation val="minMax"/>
        </c:scaling>
        <c:delete val="0"/>
        <c:axPos val="l"/>
        <c:majorGridlines/>
        <c:numFmt formatCode="#,##0" sourceLinked="1"/>
        <c:majorTickMark val="out"/>
        <c:minorTickMark val="none"/>
        <c:tickLblPos val="nextTo"/>
        <c:crossAx val="19087348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Lending</c:v>
                </c:pt>
              </c:strCache>
            </c:strRef>
          </c:tx>
          <c:spPr>
            <a:solidFill>
              <a:srgbClr val="00B050"/>
            </a:solidFill>
          </c:spPr>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495483</c:v>
                </c:pt>
                <c:pt idx="1">
                  <c:v>512222</c:v>
                </c:pt>
                <c:pt idx="2">
                  <c:v>539582</c:v>
                </c:pt>
                <c:pt idx="3">
                  <c:v>550287</c:v>
                </c:pt>
              </c:numCache>
            </c:numRef>
          </c:val>
        </c:ser>
        <c:ser>
          <c:idx val="1"/>
          <c:order val="1"/>
          <c:tx>
            <c:strRef>
              <c:f>Sheet1!$C$1</c:f>
              <c:strCache>
                <c:ptCount val="1"/>
                <c:pt idx="0">
                  <c:v>Borrowing</c:v>
                </c:pt>
              </c:strCache>
            </c:strRef>
          </c:tx>
          <c:spPr>
            <a:solidFill>
              <a:srgbClr val="FFC000"/>
            </a:solidFill>
          </c:spPr>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395841</c:v>
                </c:pt>
                <c:pt idx="1">
                  <c:v>439393</c:v>
                </c:pt>
                <c:pt idx="2">
                  <c:v>476243</c:v>
                </c:pt>
                <c:pt idx="3">
                  <c:v>507939</c:v>
                </c:pt>
              </c:numCache>
            </c:numRef>
          </c:val>
        </c:ser>
        <c:dLbls>
          <c:showLegendKey val="0"/>
          <c:showVal val="0"/>
          <c:showCatName val="0"/>
          <c:showSerName val="0"/>
          <c:showPercent val="0"/>
          <c:showBubbleSize val="0"/>
        </c:dLbls>
        <c:gapWidth val="150"/>
        <c:overlap val="100"/>
        <c:axId val="191661440"/>
        <c:axId val="189860040"/>
      </c:barChart>
      <c:catAx>
        <c:axId val="191661440"/>
        <c:scaling>
          <c:orientation val="minMax"/>
        </c:scaling>
        <c:delete val="0"/>
        <c:axPos val="b"/>
        <c:numFmt formatCode="General" sourceLinked="1"/>
        <c:majorTickMark val="out"/>
        <c:minorTickMark val="none"/>
        <c:tickLblPos val="nextTo"/>
        <c:crossAx val="189860040"/>
        <c:crosses val="autoZero"/>
        <c:auto val="1"/>
        <c:lblAlgn val="ctr"/>
        <c:lblOffset val="100"/>
        <c:noMultiLvlLbl val="0"/>
      </c:catAx>
      <c:valAx>
        <c:axId val="189860040"/>
        <c:scaling>
          <c:orientation val="minMax"/>
        </c:scaling>
        <c:delete val="0"/>
        <c:axPos val="l"/>
        <c:majorGridlines/>
        <c:numFmt formatCode="#,##0" sourceLinked="1"/>
        <c:majorTickMark val="out"/>
        <c:minorTickMark val="none"/>
        <c:tickLblPos val="nextTo"/>
        <c:crossAx val="19166144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ARL </c:v>
                </c:pt>
              </c:strCache>
            </c:strRef>
          </c:tx>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960053</c:v>
                </c:pt>
                <c:pt idx="1">
                  <c:v>1001719</c:v>
                </c:pt>
                <c:pt idx="2">
                  <c:v>964269</c:v>
                </c:pt>
                <c:pt idx="3">
                  <c:v>1074576</c:v>
                </c:pt>
              </c:numCache>
            </c:numRef>
          </c:val>
        </c:ser>
        <c:ser>
          <c:idx val="1"/>
          <c:order val="1"/>
          <c:tx>
            <c:strRef>
              <c:f>Sheet1!$C$1</c:f>
              <c:strCache>
                <c:ptCount val="1"/>
                <c:pt idx="0">
                  <c:v>Our study</c:v>
                </c:pt>
              </c:strCache>
            </c:strRef>
          </c:tx>
          <c:spPr>
            <a:solidFill>
              <a:srgbClr val="FFC000"/>
            </a:solidFill>
          </c:spPr>
          <c:invertIfNegative val="0"/>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891324</c:v>
                </c:pt>
                <c:pt idx="1">
                  <c:v>951615</c:v>
                </c:pt>
                <c:pt idx="2">
                  <c:v>1015825</c:v>
                </c:pt>
                <c:pt idx="3">
                  <c:v>1058226</c:v>
                </c:pt>
              </c:numCache>
            </c:numRef>
          </c:val>
        </c:ser>
        <c:dLbls>
          <c:showLegendKey val="0"/>
          <c:showVal val="0"/>
          <c:showCatName val="0"/>
          <c:showSerName val="0"/>
          <c:showPercent val="0"/>
          <c:showBubbleSize val="0"/>
        </c:dLbls>
        <c:gapWidth val="150"/>
        <c:axId val="414942728"/>
        <c:axId val="414943120"/>
      </c:barChart>
      <c:catAx>
        <c:axId val="414942728"/>
        <c:scaling>
          <c:orientation val="minMax"/>
        </c:scaling>
        <c:delete val="0"/>
        <c:axPos val="b"/>
        <c:numFmt formatCode="General" sourceLinked="1"/>
        <c:majorTickMark val="out"/>
        <c:minorTickMark val="none"/>
        <c:tickLblPos val="nextTo"/>
        <c:crossAx val="414943120"/>
        <c:crosses val="autoZero"/>
        <c:auto val="1"/>
        <c:lblAlgn val="ctr"/>
        <c:lblOffset val="100"/>
        <c:noMultiLvlLbl val="0"/>
      </c:catAx>
      <c:valAx>
        <c:axId val="414943120"/>
        <c:scaling>
          <c:orientation val="minMax"/>
        </c:scaling>
        <c:delete val="0"/>
        <c:axPos val="l"/>
        <c:majorGridlines/>
        <c:numFmt formatCode="#,##0" sourceLinked="1"/>
        <c:majorTickMark val="out"/>
        <c:minorTickMark val="none"/>
        <c:tickLblPos val="nextTo"/>
        <c:crossAx val="41494272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Borrowing</c:v>
                </c:pt>
              </c:strCache>
            </c:strRef>
          </c:tx>
          <c:marker>
            <c:symbol val="none"/>
          </c:marke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144249</c:v>
                </c:pt>
                <c:pt idx="1">
                  <c:v>163708</c:v>
                </c:pt>
                <c:pt idx="2">
                  <c:v>196148</c:v>
                </c:pt>
                <c:pt idx="3">
                  <c:v>219647</c:v>
                </c:pt>
              </c:numCache>
            </c:numRef>
          </c:val>
          <c:smooth val="0"/>
        </c:ser>
        <c:ser>
          <c:idx val="1"/>
          <c:order val="1"/>
          <c:tx>
            <c:strRef>
              <c:f>Sheet1!$C$1</c:f>
              <c:strCache>
                <c:ptCount val="1"/>
                <c:pt idx="0">
                  <c:v>Lending</c:v>
                </c:pt>
              </c:strCache>
            </c:strRef>
          </c:tx>
          <c:marker>
            <c:symbol val="none"/>
          </c:marker>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145902</c:v>
                </c:pt>
                <c:pt idx="1">
                  <c:v>164684</c:v>
                </c:pt>
                <c:pt idx="2">
                  <c:v>195964</c:v>
                </c:pt>
                <c:pt idx="3">
                  <c:v>219467</c:v>
                </c:pt>
              </c:numCache>
            </c:numRef>
          </c:val>
          <c:smooth val="0"/>
        </c:ser>
        <c:ser>
          <c:idx val="2"/>
          <c:order val="2"/>
          <c:tx>
            <c:strRef>
              <c:f>Sheet1!$D$1</c:f>
              <c:strCache>
                <c:ptCount val="1"/>
                <c:pt idx="0">
                  <c:v>Total</c:v>
                </c:pt>
              </c:strCache>
            </c:strRef>
          </c:tx>
          <c:marker>
            <c:symbol val="none"/>
          </c:marker>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290151</c:v>
                </c:pt>
                <c:pt idx="1">
                  <c:v>328392</c:v>
                </c:pt>
                <c:pt idx="2">
                  <c:v>392112</c:v>
                </c:pt>
                <c:pt idx="3">
                  <c:v>439114</c:v>
                </c:pt>
              </c:numCache>
            </c:numRef>
          </c:val>
          <c:smooth val="0"/>
        </c:ser>
        <c:dLbls>
          <c:showLegendKey val="0"/>
          <c:showVal val="0"/>
          <c:showCatName val="0"/>
          <c:showSerName val="0"/>
          <c:showPercent val="0"/>
          <c:showBubbleSize val="0"/>
        </c:dLbls>
        <c:smooth val="0"/>
        <c:axId val="414943904"/>
        <c:axId val="414944296"/>
      </c:lineChart>
      <c:catAx>
        <c:axId val="414943904"/>
        <c:scaling>
          <c:orientation val="minMax"/>
        </c:scaling>
        <c:delete val="0"/>
        <c:axPos val="b"/>
        <c:numFmt formatCode="General" sourceLinked="1"/>
        <c:majorTickMark val="out"/>
        <c:minorTickMark val="none"/>
        <c:tickLblPos val="nextTo"/>
        <c:crossAx val="414944296"/>
        <c:crosses val="autoZero"/>
        <c:auto val="1"/>
        <c:lblAlgn val="ctr"/>
        <c:lblOffset val="100"/>
        <c:noMultiLvlLbl val="0"/>
      </c:catAx>
      <c:valAx>
        <c:axId val="414944296"/>
        <c:scaling>
          <c:orientation val="minMax"/>
        </c:scaling>
        <c:delete val="0"/>
        <c:axPos val="l"/>
        <c:majorGridlines/>
        <c:numFmt formatCode="#,##0" sourceLinked="1"/>
        <c:majorTickMark val="out"/>
        <c:minorTickMark val="none"/>
        <c:tickLblPos val="nextTo"/>
        <c:crossAx val="4149439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Borrowing</c:v>
                </c:pt>
              </c:strCache>
            </c:strRef>
          </c:tx>
          <c:marker>
            <c:symbol val="none"/>
          </c:marke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158532</c:v>
                </c:pt>
                <c:pt idx="1">
                  <c:v>173350</c:v>
                </c:pt>
                <c:pt idx="2">
                  <c:v>180958</c:v>
                </c:pt>
                <c:pt idx="3">
                  <c:v>182178</c:v>
                </c:pt>
              </c:numCache>
            </c:numRef>
          </c:val>
          <c:smooth val="0"/>
        </c:ser>
        <c:ser>
          <c:idx val="1"/>
          <c:order val="1"/>
          <c:tx>
            <c:strRef>
              <c:f>Sheet1!$C$1</c:f>
              <c:strCache>
                <c:ptCount val="1"/>
                <c:pt idx="0">
                  <c:v>Lending</c:v>
                </c:pt>
              </c:strCache>
            </c:strRef>
          </c:tx>
          <c:marker>
            <c:symbol val="none"/>
          </c:marker>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252931</c:v>
                </c:pt>
                <c:pt idx="1">
                  <c:v>236535</c:v>
                </c:pt>
                <c:pt idx="2">
                  <c:v>240461</c:v>
                </c:pt>
                <c:pt idx="3">
                  <c:v>225133</c:v>
                </c:pt>
              </c:numCache>
            </c:numRef>
          </c:val>
          <c:smooth val="0"/>
        </c:ser>
        <c:ser>
          <c:idx val="2"/>
          <c:order val="2"/>
          <c:tx>
            <c:strRef>
              <c:f>Sheet1!$D$1</c:f>
              <c:strCache>
                <c:ptCount val="1"/>
                <c:pt idx="0">
                  <c:v>Total</c:v>
                </c:pt>
              </c:strCache>
            </c:strRef>
          </c:tx>
          <c:marker>
            <c:symbol val="none"/>
          </c:marker>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411463</c:v>
                </c:pt>
                <c:pt idx="1">
                  <c:v>409885</c:v>
                </c:pt>
                <c:pt idx="2">
                  <c:v>421311</c:v>
                </c:pt>
                <c:pt idx="3">
                  <c:v>407311</c:v>
                </c:pt>
              </c:numCache>
            </c:numRef>
          </c:val>
          <c:smooth val="0"/>
        </c:ser>
        <c:dLbls>
          <c:showLegendKey val="0"/>
          <c:showVal val="0"/>
          <c:showCatName val="0"/>
          <c:showSerName val="0"/>
          <c:showPercent val="0"/>
          <c:showBubbleSize val="0"/>
        </c:dLbls>
        <c:smooth val="0"/>
        <c:axId val="417002336"/>
        <c:axId val="417002728"/>
      </c:lineChart>
      <c:catAx>
        <c:axId val="417002336"/>
        <c:scaling>
          <c:orientation val="minMax"/>
        </c:scaling>
        <c:delete val="0"/>
        <c:axPos val="b"/>
        <c:numFmt formatCode="General" sourceLinked="1"/>
        <c:majorTickMark val="out"/>
        <c:minorTickMark val="none"/>
        <c:tickLblPos val="nextTo"/>
        <c:crossAx val="417002728"/>
        <c:crosses val="autoZero"/>
        <c:auto val="1"/>
        <c:lblAlgn val="ctr"/>
        <c:lblOffset val="100"/>
        <c:noMultiLvlLbl val="0"/>
      </c:catAx>
      <c:valAx>
        <c:axId val="417002728"/>
        <c:scaling>
          <c:orientation val="minMax"/>
        </c:scaling>
        <c:delete val="0"/>
        <c:axPos val="l"/>
        <c:majorGridlines/>
        <c:numFmt formatCode="#,##0" sourceLinked="1"/>
        <c:majorTickMark val="out"/>
        <c:minorTickMark val="none"/>
        <c:tickLblPos val="nextTo"/>
        <c:crossAx val="4170023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Borrowing</c:v>
                </c:pt>
              </c:strCache>
            </c:strRef>
          </c:tx>
          <c:marker>
            <c:symbol val="none"/>
          </c:marke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48523</c:v>
                </c:pt>
                <c:pt idx="1">
                  <c:v>60139</c:v>
                </c:pt>
                <c:pt idx="2">
                  <c:v>56524</c:v>
                </c:pt>
                <c:pt idx="3">
                  <c:v>56035</c:v>
                </c:pt>
              </c:numCache>
            </c:numRef>
          </c:val>
          <c:smooth val="0"/>
        </c:ser>
        <c:ser>
          <c:idx val="1"/>
          <c:order val="1"/>
          <c:tx>
            <c:strRef>
              <c:f>Sheet1!$C$1</c:f>
              <c:strCache>
                <c:ptCount val="1"/>
                <c:pt idx="0">
                  <c:v>Lending</c:v>
                </c:pt>
              </c:strCache>
            </c:strRef>
          </c:tx>
          <c:marker>
            <c:symbol val="none"/>
          </c:marker>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56985</c:v>
                </c:pt>
                <c:pt idx="1">
                  <c:v>70858</c:v>
                </c:pt>
                <c:pt idx="2">
                  <c:v>68653</c:v>
                </c:pt>
                <c:pt idx="3">
                  <c:v>60716</c:v>
                </c:pt>
              </c:numCache>
            </c:numRef>
          </c:val>
          <c:smooth val="0"/>
        </c:ser>
        <c:ser>
          <c:idx val="2"/>
          <c:order val="2"/>
          <c:tx>
            <c:strRef>
              <c:f>Sheet1!$D$1</c:f>
              <c:strCache>
                <c:ptCount val="1"/>
                <c:pt idx="0">
                  <c:v>Total</c:v>
                </c:pt>
              </c:strCache>
            </c:strRef>
          </c:tx>
          <c:marker>
            <c:symbol val="none"/>
          </c:marker>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105508</c:v>
                </c:pt>
                <c:pt idx="1">
                  <c:v>130997</c:v>
                </c:pt>
                <c:pt idx="2">
                  <c:v>125177</c:v>
                </c:pt>
                <c:pt idx="3">
                  <c:v>116751</c:v>
                </c:pt>
              </c:numCache>
            </c:numRef>
          </c:val>
          <c:smooth val="0"/>
        </c:ser>
        <c:dLbls>
          <c:showLegendKey val="0"/>
          <c:showVal val="0"/>
          <c:showCatName val="0"/>
          <c:showSerName val="0"/>
          <c:showPercent val="0"/>
          <c:showBubbleSize val="0"/>
        </c:dLbls>
        <c:smooth val="0"/>
        <c:axId val="417003512"/>
        <c:axId val="417972240"/>
      </c:lineChart>
      <c:catAx>
        <c:axId val="417003512"/>
        <c:scaling>
          <c:orientation val="minMax"/>
        </c:scaling>
        <c:delete val="0"/>
        <c:axPos val="b"/>
        <c:numFmt formatCode="General" sourceLinked="1"/>
        <c:majorTickMark val="out"/>
        <c:minorTickMark val="none"/>
        <c:tickLblPos val="nextTo"/>
        <c:crossAx val="417972240"/>
        <c:crosses val="autoZero"/>
        <c:auto val="1"/>
        <c:lblAlgn val="ctr"/>
        <c:lblOffset val="100"/>
        <c:noMultiLvlLbl val="0"/>
      </c:catAx>
      <c:valAx>
        <c:axId val="417972240"/>
        <c:scaling>
          <c:orientation val="minMax"/>
        </c:scaling>
        <c:delete val="0"/>
        <c:axPos val="l"/>
        <c:majorGridlines/>
        <c:numFmt formatCode="#,##0" sourceLinked="1"/>
        <c:majorTickMark val="out"/>
        <c:minorTickMark val="none"/>
        <c:tickLblPos val="nextTo"/>
        <c:crossAx val="41700351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Borrowing</c:v>
                </c:pt>
              </c:strCache>
            </c:strRef>
          </c:tx>
          <c:marker>
            <c:symbol val="none"/>
          </c:marker>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14105</c:v>
                </c:pt>
                <c:pt idx="1">
                  <c:v>13154</c:v>
                </c:pt>
                <c:pt idx="2">
                  <c:v>12306</c:v>
                </c:pt>
                <c:pt idx="3">
                  <c:v>11816</c:v>
                </c:pt>
              </c:numCache>
            </c:numRef>
          </c:val>
          <c:smooth val="0"/>
        </c:ser>
        <c:ser>
          <c:idx val="1"/>
          <c:order val="1"/>
          <c:tx>
            <c:strRef>
              <c:f>Sheet1!$C$1</c:f>
              <c:strCache>
                <c:ptCount val="1"/>
                <c:pt idx="0">
                  <c:v>Lending</c:v>
                </c:pt>
              </c:strCache>
            </c:strRef>
          </c:tx>
          <c:marker>
            <c:symbol val="none"/>
          </c:marker>
          <c:cat>
            <c:numRef>
              <c:f>Sheet1!$A$2:$A$5</c:f>
              <c:numCache>
                <c:formatCode>General</c:formatCode>
                <c:ptCount val="4"/>
                <c:pt idx="0">
                  <c:v>2010</c:v>
                </c:pt>
                <c:pt idx="1">
                  <c:v>2011</c:v>
                </c:pt>
                <c:pt idx="2">
                  <c:v>2012</c:v>
                </c:pt>
                <c:pt idx="3">
                  <c:v>2013</c:v>
                </c:pt>
              </c:numCache>
            </c:numRef>
          </c:cat>
          <c:val>
            <c:numRef>
              <c:f>Sheet1!$C$2:$C$5</c:f>
              <c:numCache>
                <c:formatCode>#,##0</c:formatCode>
                <c:ptCount val="4"/>
                <c:pt idx="0">
                  <c:v>12656</c:v>
                </c:pt>
                <c:pt idx="1">
                  <c:v>15551</c:v>
                </c:pt>
                <c:pt idx="2">
                  <c:v>14330</c:v>
                </c:pt>
                <c:pt idx="3">
                  <c:v>12177</c:v>
                </c:pt>
              </c:numCache>
            </c:numRef>
          </c:val>
          <c:smooth val="0"/>
        </c:ser>
        <c:ser>
          <c:idx val="2"/>
          <c:order val="2"/>
          <c:tx>
            <c:strRef>
              <c:f>Sheet1!$D$1</c:f>
              <c:strCache>
                <c:ptCount val="1"/>
                <c:pt idx="0">
                  <c:v>Total</c:v>
                </c:pt>
              </c:strCache>
            </c:strRef>
          </c:tx>
          <c:marker>
            <c:symbol val="none"/>
          </c:marker>
          <c:cat>
            <c:numRef>
              <c:f>Sheet1!$A$2:$A$5</c:f>
              <c:numCache>
                <c:formatCode>General</c:formatCode>
                <c:ptCount val="4"/>
                <c:pt idx="0">
                  <c:v>2010</c:v>
                </c:pt>
                <c:pt idx="1">
                  <c:v>2011</c:v>
                </c:pt>
                <c:pt idx="2">
                  <c:v>2012</c:v>
                </c:pt>
                <c:pt idx="3">
                  <c:v>2013</c:v>
                </c:pt>
              </c:numCache>
            </c:numRef>
          </c:cat>
          <c:val>
            <c:numRef>
              <c:f>Sheet1!$D$2:$D$5</c:f>
              <c:numCache>
                <c:formatCode>#,##0</c:formatCode>
                <c:ptCount val="4"/>
                <c:pt idx="0">
                  <c:v>26761</c:v>
                </c:pt>
                <c:pt idx="1">
                  <c:v>28705</c:v>
                </c:pt>
                <c:pt idx="2">
                  <c:v>26636</c:v>
                </c:pt>
                <c:pt idx="3">
                  <c:v>23993</c:v>
                </c:pt>
              </c:numCache>
            </c:numRef>
          </c:val>
          <c:smooth val="0"/>
        </c:ser>
        <c:dLbls>
          <c:showLegendKey val="0"/>
          <c:showVal val="0"/>
          <c:showCatName val="0"/>
          <c:showSerName val="0"/>
          <c:showPercent val="0"/>
          <c:showBubbleSize val="0"/>
        </c:dLbls>
        <c:smooth val="0"/>
        <c:axId val="417973024"/>
        <c:axId val="417973416"/>
      </c:lineChart>
      <c:catAx>
        <c:axId val="417973024"/>
        <c:scaling>
          <c:orientation val="minMax"/>
        </c:scaling>
        <c:delete val="0"/>
        <c:axPos val="b"/>
        <c:numFmt formatCode="General" sourceLinked="1"/>
        <c:majorTickMark val="out"/>
        <c:minorTickMark val="none"/>
        <c:tickLblPos val="nextTo"/>
        <c:crossAx val="417973416"/>
        <c:crosses val="autoZero"/>
        <c:auto val="1"/>
        <c:lblAlgn val="ctr"/>
        <c:lblOffset val="100"/>
        <c:noMultiLvlLbl val="0"/>
      </c:catAx>
      <c:valAx>
        <c:axId val="417973416"/>
        <c:scaling>
          <c:orientation val="minMax"/>
        </c:scaling>
        <c:delete val="0"/>
        <c:axPos val="l"/>
        <c:majorGridlines/>
        <c:numFmt formatCode="#,##0" sourceLinked="1"/>
        <c:majorTickMark val="out"/>
        <c:minorTickMark val="none"/>
        <c:tickLblPos val="nextTo"/>
        <c:crossAx val="41797302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0.34351</cdr:x>
      <cdr:y>0.22872</cdr:y>
    </cdr:from>
    <cdr:to>
      <cdr:x>0.38263</cdr:x>
      <cdr:y>0.31408</cdr:y>
    </cdr:to>
    <cdr:sp macro="" textlink="">
      <cdr:nvSpPr>
        <cdr:cNvPr id="3" name="Rectangle 2"/>
        <cdr:cNvSpPr/>
      </cdr:nvSpPr>
      <cdr:spPr>
        <a:xfrm xmlns:a="http://schemas.openxmlformats.org/drawingml/2006/main">
          <a:off x="2826913" y="1035160"/>
          <a:ext cx="321972" cy="386367"/>
        </a:xfrm>
        <a:prstGeom xmlns:a="http://schemas.openxmlformats.org/drawingml/2006/main" prst="rect">
          <a:avLst/>
        </a:prstGeom>
        <a:solidFill xmlns:a="http://schemas.openxmlformats.org/drawingml/2006/main">
          <a:srgbClr val="FFC000"/>
        </a:solidFill>
        <a:ln xmlns:a="http://schemas.openxmlformats.org/drawingml/2006/main" w="38100">
          <a:solidFill>
            <a:srgbClr val="FFC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0.34351</cdr:x>
      <cdr:y>0.22872</cdr:y>
    </cdr:from>
    <cdr:to>
      <cdr:x>0.38263</cdr:x>
      <cdr:y>0.31408</cdr:y>
    </cdr:to>
    <cdr:sp macro="" textlink="">
      <cdr:nvSpPr>
        <cdr:cNvPr id="3" name="Rectangle 2"/>
        <cdr:cNvSpPr/>
      </cdr:nvSpPr>
      <cdr:spPr>
        <a:xfrm xmlns:a="http://schemas.openxmlformats.org/drawingml/2006/main">
          <a:off x="2826913" y="1035160"/>
          <a:ext cx="321972" cy="386367"/>
        </a:xfrm>
        <a:prstGeom xmlns:a="http://schemas.openxmlformats.org/drawingml/2006/main" prst="rect">
          <a:avLst/>
        </a:prstGeom>
        <a:solidFill xmlns:a="http://schemas.openxmlformats.org/drawingml/2006/main">
          <a:srgbClr val="FFC000"/>
        </a:solidFill>
        <a:ln xmlns:a="http://schemas.openxmlformats.org/drawingml/2006/main" w="38100">
          <a:solidFill>
            <a:srgbClr val="FFC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0.5266</cdr:x>
      <cdr:y>0.1501</cdr:y>
    </cdr:from>
    <cdr:to>
      <cdr:x>0.56826</cdr:x>
      <cdr:y>0.22195</cdr:y>
    </cdr:to>
    <cdr:sp macro="" textlink="">
      <cdr:nvSpPr>
        <cdr:cNvPr id="4" name="Rectangle 3"/>
        <cdr:cNvSpPr/>
      </cdr:nvSpPr>
      <cdr:spPr>
        <a:xfrm xmlns:a="http://schemas.openxmlformats.org/drawingml/2006/main">
          <a:off x="4333741" y="679360"/>
          <a:ext cx="342786" cy="325191"/>
        </a:xfrm>
        <a:prstGeom xmlns:a="http://schemas.openxmlformats.org/drawingml/2006/main" prst="rect">
          <a:avLst/>
        </a:prstGeom>
        <a:solidFill xmlns:a="http://schemas.openxmlformats.org/drawingml/2006/main">
          <a:srgbClr val="FFC000"/>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0.34351</cdr:x>
      <cdr:y>0.22872</cdr:y>
    </cdr:from>
    <cdr:to>
      <cdr:x>0.38263</cdr:x>
      <cdr:y>0.31408</cdr:y>
    </cdr:to>
    <cdr:sp macro="" textlink="">
      <cdr:nvSpPr>
        <cdr:cNvPr id="3" name="Rectangle 2"/>
        <cdr:cNvSpPr/>
      </cdr:nvSpPr>
      <cdr:spPr>
        <a:xfrm xmlns:a="http://schemas.openxmlformats.org/drawingml/2006/main">
          <a:off x="2826913" y="1035160"/>
          <a:ext cx="321972" cy="386367"/>
        </a:xfrm>
        <a:prstGeom xmlns:a="http://schemas.openxmlformats.org/drawingml/2006/main" prst="rect">
          <a:avLst/>
        </a:prstGeom>
        <a:solidFill xmlns:a="http://schemas.openxmlformats.org/drawingml/2006/main">
          <a:srgbClr val="FFC000"/>
        </a:solidFill>
        <a:ln xmlns:a="http://schemas.openxmlformats.org/drawingml/2006/main" w="38100">
          <a:solidFill>
            <a:srgbClr val="FFC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0.5266</cdr:x>
      <cdr:y>0.1501</cdr:y>
    </cdr:from>
    <cdr:to>
      <cdr:x>0.56826</cdr:x>
      <cdr:y>0.22195</cdr:y>
    </cdr:to>
    <cdr:sp macro="" textlink="">
      <cdr:nvSpPr>
        <cdr:cNvPr id="4" name="Rectangle 3"/>
        <cdr:cNvSpPr/>
      </cdr:nvSpPr>
      <cdr:spPr>
        <a:xfrm xmlns:a="http://schemas.openxmlformats.org/drawingml/2006/main">
          <a:off x="4333741" y="679360"/>
          <a:ext cx="342786" cy="325191"/>
        </a:xfrm>
        <a:prstGeom xmlns:a="http://schemas.openxmlformats.org/drawingml/2006/main" prst="rect">
          <a:avLst/>
        </a:prstGeom>
        <a:solidFill xmlns:a="http://schemas.openxmlformats.org/drawingml/2006/main">
          <a:srgbClr val="FFC000"/>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0.67254</cdr:x>
      <cdr:y>0</cdr:y>
    </cdr:from>
    <cdr:to>
      <cdr:x>0.80142</cdr:x>
      <cdr:y>0.16327</cdr:y>
    </cdr:to>
    <cdr:sp macro="" textlink="">
      <cdr:nvSpPr>
        <cdr:cNvPr id="6" name="Isosceles Triangle 5"/>
        <cdr:cNvSpPr/>
      </cdr:nvSpPr>
      <cdr:spPr>
        <a:xfrm xmlns:a="http://schemas.openxmlformats.org/drawingml/2006/main">
          <a:off x="5534696" y="0"/>
          <a:ext cx="1060704" cy="738948"/>
        </a:xfrm>
        <a:prstGeom xmlns:a="http://schemas.openxmlformats.org/drawingml/2006/main" prst="triangle">
          <a:avLst/>
        </a:prstGeom>
        <a:solidFill xmlns:a="http://schemas.openxmlformats.org/drawingml/2006/main">
          <a:srgbClr val="FFC000"/>
        </a:solidFill>
        <a:ln xmlns:a="http://schemas.openxmlformats.org/drawingml/2006/main">
          <a:solidFill>
            <a:srgbClr val="FFC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90BA859-8BA2-42CF-A544-21B0558DD360}" type="datetimeFigureOut">
              <a:rPr lang="en-US"/>
              <a:pPr>
                <a:defRPr/>
              </a:pPr>
              <a:t>2/13/2015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6228FBE-3373-4F02-8CEA-F0F805D24F5D}" type="slidenum">
              <a:rPr lang="en-US"/>
              <a:pPr>
                <a:defRPr/>
              </a:pPr>
              <a:t>‹#›</a:t>
            </a:fld>
            <a:endParaRPr lang="en-US"/>
          </a:p>
        </p:txBody>
      </p:sp>
    </p:spTree>
    <p:extLst>
      <p:ext uri="{BB962C8B-B14F-4D97-AF65-F5344CB8AC3E}">
        <p14:creationId xmlns:p14="http://schemas.microsoft.com/office/powerpoint/2010/main" val="3817040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0F42B1-EE8D-4BF4-A411-69362121B1DF}" type="datetimeFigureOut">
              <a:rPr lang="en-US"/>
              <a:pPr>
                <a:defRPr/>
              </a:pPr>
              <a:t>2/13/2015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D91B80C-3604-4600-93E9-FBCE205D5BF5}" type="slidenum">
              <a:rPr lang="en-US"/>
              <a:pPr>
                <a:defRPr/>
              </a:pPr>
              <a:t>‹#›</a:t>
            </a:fld>
            <a:endParaRPr lang="en-US"/>
          </a:p>
        </p:txBody>
      </p:sp>
    </p:spTree>
    <p:extLst>
      <p:ext uri="{BB962C8B-B14F-4D97-AF65-F5344CB8AC3E}">
        <p14:creationId xmlns:p14="http://schemas.microsoft.com/office/powerpoint/2010/main" val="3831999826"/>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776E04-D8A2-437B-9DFA-31C5D4AD0A16}"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299308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28</a:t>
            </a:fld>
            <a:endParaRPr lang="en-US"/>
          </a:p>
        </p:txBody>
      </p:sp>
    </p:spTree>
    <p:extLst>
      <p:ext uri="{BB962C8B-B14F-4D97-AF65-F5344CB8AC3E}">
        <p14:creationId xmlns:p14="http://schemas.microsoft.com/office/powerpoint/2010/main" val="4044013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30</a:t>
            </a:fld>
            <a:endParaRPr lang="en-US"/>
          </a:p>
        </p:txBody>
      </p:sp>
    </p:spTree>
    <p:extLst>
      <p:ext uri="{BB962C8B-B14F-4D97-AF65-F5344CB8AC3E}">
        <p14:creationId xmlns:p14="http://schemas.microsoft.com/office/powerpoint/2010/main" val="414463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38</a:t>
            </a:fld>
            <a:endParaRPr lang="en-US"/>
          </a:p>
        </p:txBody>
      </p:sp>
    </p:spTree>
    <p:extLst>
      <p:ext uri="{BB962C8B-B14F-4D97-AF65-F5344CB8AC3E}">
        <p14:creationId xmlns:p14="http://schemas.microsoft.com/office/powerpoint/2010/main" val="1448760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39</a:t>
            </a:fld>
            <a:endParaRPr lang="en-US"/>
          </a:p>
        </p:txBody>
      </p:sp>
    </p:spTree>
    <p:extLst>
      <p:ext uri="{BB962C8B-B14F-4D97-AF65-F5344CB8AC3E}">
        <p14:creationId xmlns:p14="http://schemas.microsoft.com/office/powerpoint/2010/main" val="506291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40</a:t>
            </a:fld>
            <a:endParaRPr lang="en-US"/>
          </a:p>
        </p:txBody>
      </p:sp>
    </p:spTree>
    <p:extLst>
      <p:ext uri="{BB962C8B-B14F-4D97-AF65-F5344CB8AC3E}">
        <p14:creationId xmlns:p14="http://schemas.microsoft.com/office/powerpoint/2010/main" val="165731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41</a:t>
            </a:fld>
            <a:endParaRPr lang="en-US"/>
          </a:p>
        </p:txBody>
      </p:sp>
    </p:spTree>
    <p:extLst>
      <p:ext uri="{BB962C8B-B14F-4D97-AF65-F5344CB8AC3E}">
        <p14:creationId xmlns:p14="http://schemas.microsoft.com/office/powerpoint/2010/main" val="3911311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42</a:t>
            </a:fld>
            <a:endParaRPr lang="en-US"/>
          </a:p>
        </p:txBody>
      </p:sp>
    </p:spTree>
    <p:extLst>
      <p:ext uri="{BB962C8B-B14F-4D97-AF65-F5344CB8AC3E}">
        <p14:creationId xmlns:p14="http://schemas.microsoft.com/office/powerpoint/2010/main" val="147281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43</a:t>
            </a:fld>
            <a:endParaRPr lang="en-US"/>
          </a:p>
        </p:txBody>
      </p:sp>
    </p:spTree>
    <p:extLst>
      <p:ext uri="{BB962C8B-B14F-4D97-AF65-F5344CB8AC3E}">
        <p14:creationId xmlns:p14="http://schemas.microsoft.com/office/powerpoint/2010/main" val="3220765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44</a:t>
            </a:fld>
            <a:endParaRPr lang="en-US"/>
          </a:p>
        </p:txBody>
      </p:sp>
    </p:spTree>
    <p:extLst>
      <p:ext uri="{BB962C8B-B14F-4D97-AF65-F5344CB8AC3E}">
        <p14:creationId xmlns:p14="http://schemas.microsoft.com/office/powerpoint/2010/main" val="2214176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45</a:t>
            </a:fld>
            <a:endParaRPr lang="en-US"/>
          </a:p>
        </p:txBody>
      </p:sp>
    </p:spTree>
    <p:extLst>
      <p:ext uri="{BB962C8B-B14F-4D97-AF65-F5344CB8AC3E}">
        <p14:creationId xmlns:p14="http://schemas.microsoft.com/office/powerpoint/2010/main" val="28537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4</a:t>
            </a:fld>
            <a:endParaRPr lang="en-US" dirty="0"/>
          </a:p>
        </p:txBody>
      </p:sp>
    </p:spTree>
    <p:extLst>
      <p:ext uri="{BB962C8B-B14F-4D97-AF65-F5344CB8AC3E}">
        <p14:creationId xmlns:p14="http://schemas.microsoft.com/office/powerpoint/2010/main" val="1005356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46</a:t>
            </a:fld>
            <a:endParaRPr lang="en-US"/>
          </a:p>
        </p:txBody>
      </p:sp>
    </p:spTree>
    <p:extLst>
      <p:ext uri="{BB962C8B-B14F-4D97-AF65-F5344CB8AC3E}">
        <p14:creationId xmlns:p14="http://schemas.microsoft.com/office/powerpoint/2010/main" val="4223639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49</a:t>
            </a:fld>
            <a:endParaRPr lang="en-US"/>
          </a:p>
        </p:txBody>
      </p:sp>
    </p:spTree>
    <p:extLst>
      <p:ext uri="{BB962C8B-B14F-4D97-AF65-F5344CB8AC3E}">
        <p14:creationId xmlns:p14="http://schemas.microsoft.com/office/powerpoint/2010/main" val="1851218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Two common words… John Rock.  Two very different people.  The web now understands!</a:t>
            </a: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BE0D90-0694-4213-9CF4-B011AEA08BDE}" type="slidenum">
              <a:rPr lang="en-US" altLang="en-US" sz="1200">
                <a:latin typeface="Calibri" panose="020F0502020204030204" pitchFamily="34" charset="0"/>
              </a:rPr>
              <a:pPr eaLnBrk="1" hangingPunct="1"/>
              <a:t>56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42514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We at OCLC are attacking the problem from two separate directions.  These directions may converge in the middle, or may stay separate.  </a:t>
            </a:r>
          </a:p>
          <a:p>
            <a:pPr>
              <a:defRPr/>
            </a:pPr>
            <a:endParaRPr lang="en-US" dirty="0" smtClean="0"/>
          </a:p>
          <a:p>
            <a:pPr marL="228600" indent="-228600">
              <a:buFontTx/>
              <a:buAutoNum type="arabicParenR"/>
              <a:defRPr/>
            </a:pPr>
            <a:r>
              <a:rPr lang="en-US" dirty="0" smtClean="0"/>
              <a:t>Identify methods that will operate on all text under management</a:t>
            </a:r>
          </a:p>
          <a:p>
            <a:pPr marL="228600" indent="-228600">
              <a:buFontTx/>
              <a:buAutoNum type="arabicParenR"/>
              <a:defRPr/>
            </a:pPr>
            <a:r>
              <a:rPr lang="en-US" dirty="0" smtClean="0"/>
              <a:t>Improve the coverage and quality of formally modeled data</a:t>
            </a:r>
          </a:p>
          <a:p>
            <a:pPr marL="228600" indent="-228600">
              <a:buFontTx/>
              <a:buAutoNum type="arabicParenR"/>
              <a:defRPr/>
            </a:pPr>
            <a:endParaRPr lang="en-US" dirty="0"/>
          </a:p>
          <a:p>
            <a:pPr>
              <a:defRPr/>
            </a:pPr>
            <a:r>
              <a:rPr lang="en-US" dirty="0"/>
              <a:t>But there is a technology that allows both to co-exist.  </a:t>
            </a:r>
            <a:r>
              <a:rPr lang="en-US" dirty="0" err="1"/>
              <a:t>Triplestores</a:t>
            </a:r>
            <a:endParaRPr lang="en-US" dirty="0"/>
          </a:p>
        </p:txBody>
      </p:sp>
      <p:sp>
        <p:nvSpPr>
          <p:cNvPr id="696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312C87C-3B50-4C05-BD6C-0B5F02F17D70}" type="slidenum">
              <a:rPr lang="en-US" altLang="en-US" sz="1200">
                <a:latin typeface="Calibri" panose="020F0502020204030204" pitchFamily="34" charset="0"/>
              </a:rPr>
              <a:pPr eaLnBrk="1" hangingPunct="1"/>
              <a:t>58</a:t>
            </a:fld>
            <a:endParaRPr lang="en-US" altLang="en-US" sz="1200">
              <a:latin typeface="Calibri" panose="020F0502020204030204" pitchFamily="34" charset="0"/>
            </a:endParaRPr>
          </a:p>
        </p:txBody>
      </p:sp>
    </p:spTree>
    <p:extLst>
      <p:ext uri="{BB962C8B-B14F-4D97-AF65-F5344CB8AC3E}">
        <p14:creationId xmlns:p14="http://schemas.microsoft.com/office/powerpoint/2010/main" val="4058123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We, at OCLC, with our major data ingest and processing techniques – Big Data tech</a:t>
            </a:r>
          </a:p>
          <a:p>
            <a:r>
              <a:rPr lang="en-US" altLang="en-US" smtClean="0">
                <a:ea typeface="ＭＳ Ｐゴシック" panose="020B0600070205080204" pitchFamily="34" charset="-128"/>
              </a:rPr>
              <a:t>Matching incoming data with what we have</a:t>
            </a:r>
          </a:p>
          <a:p>
            <a:r>
              <a:rPr lang="en-US" altLang="en-US" smtClean="0">
                <a:ea typeface="ＭＳ Ｐゴシック" panose="020B0600070205080204" pitchFamily="34" charset="-128"/>
              </a:rPr>
              <a:t>Identifying the entities and associating their role attributes</a:t>
            </a:r>
          </a:p>
          <a:p>
            <a:r>
              <a:rPr lang="en-US" altLang="en-US" smtClean="0">
                <a:ea typeface="ＭＳ Ｐゴシック" panose="020B0600070205080204" pitchFamily="34" charset="-128"/>
              </a:rPr>
              <a:t>Woks – not so far very visible in libraries – important on the web</a:t>
            </a:r>
          </a:p>
          <a:p>
            <a:endParaRPr lang="en-US" altLang="en-US" smtClean="0">
              <a:ea typeface="ＭＳ Ｐゴシック" panose="020B0600070205080204" pitchFamily="34" charset="-128"/>
            </a:endParaRPr>
          </a:p>
          <a:p>
            <a:endParaRPr lang="en-US" altLang="en-US" smtClean="0">
              <a:ea typeface="ＭＳ Ｐゴシック" panose="020B0600070205080204" pitchFamily="34" charset="-128"/>
            </a:endParaRPr>
          </a:p>
          <a:p>
            <a:endParaRPr lang="en-US" altLang="en-US" smtClean="0">
              <a:ea typeface="ＭＳ Ｐゴシック" panose="020B0600070205080204" pitchFamily="34" charset="-128"/>
            </a:endParaRPr>
          </a:p>
        </p:txBody>
      </p:sp>
      <p:sp>
        <p:nvSpPr>
          <p:cNvPr id="727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21A4E4B-7A8E-4147-964F-DAF25B4CBA4F}" type="slidenum">
              <a:rPr lang="en-US" altLang="en-US" sz="1200">
                <a:latin typeface="Calibri" panose="020F0502020204030204" pitchFamily="34" charset="0"/>
              </a:rPr>
              <a:pPr eaLnBrk="1" hangingPunct="1"/>
              <a:t>60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4872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Store those entities and relationships in a reusable way</a:t>
            </a:r>
          </a:p>
        </p:txBody>
      </p:sp>
      <p:sp>
        <p:nvSpPr>
          <p:cNvPr id="757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31AADFC-FA42-4ADE-A16B-3D69F7CE6BA2}" type="slidenum">
              <a:rPr lang="en-US" altLang="en-US" sz="1200">
                <a:latin typeface="Calibri" panose="020F0502020204030204" pitchFamily="34" charset="0"/>
              </a:rPr>
              <a:pPr eaLnBrk="1" hangingPunct="1"/>
              <a:t>62</a:t>
            </a:fld>
            <a:endParaRPr lang="en-US" altLang="en-US" sz="1200">
              <a:latin typeface="Calibri" panose="020F0502020204030204" pitchFamily="34" charset="0"/>
            </a:endParaRPr>
          </a:p>
        </p:txBody>
      </p:sp>
    </p:spTree>
    <p:extLst>
      <p:ext uri="{BB962C8B-B14F-4D97-AF65-F5344CB8AC3E}">
        <p14:creationId xmlns:p14="http://schemas.microsoft.com/office/powerpoint/2010/main" val="482360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This is an example of where it grows up and just becomes useful.</a:t>
            </a:r>
          </a:p>
        </p:txBody>
      </p:sp>
      <p:sp>
        <p:nvSpPr>
          <p:cNvPr id="798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9B9CA74-AA43-4B53-8120-5E60C147F0CB}" type="slidenum">
              <a:rPr lang="en-US" altLang="en-US" sz="1200">
                <a:latin typeface="Calibri" panose="020F0502020204030204" pitchFamily="34" charset="0"/>
              </a:rPr>
              <a:pPr eaLnBrk="1" hangingPunct="1"/>
              <a:t>65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65851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VIAF helps!</a:t>
            </a:r>
          </a:p>
        </p:txBody>
      </p:sp>
      <p:sp>
        <p:nvSpPr>
          <p:cNvPr id="839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4104CB6-1688-4A6E-9245-C717FB3C191F}" type="slidenum">
              <a:rPr lang="en-US" altLang="en-US" sz="1200">
                <a:latin typeface="Calibri" panose="020F0502020204030204" pitchFamily="34" charset="0"/>
              </a:rPr>
              <a:pPr eaLnBrk="1" hangingPunct="1"/>
              <a:t>68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455975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78</a:t>
            </a:fld>
            <a:endParaRPr lang="en-US"/>
          </a:p>
        </p:txBody>
      </p:sp>
    </p:spTree>
    <p:extLst>
      <p:ext uri="{BB962C8B-B14F-4D97-AF65-F5344CB8AC3E}">
        <p14:creationId xmlns:p14="http://schemas.microsoft.com/office/powerpoint/2010/main" val="45776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a:t>
            </a:fld>
            <a:endParaRPr lang="en-US" dirty="0"/>
          </a:p>
        </p:txBody>
      </p:sp>
    </p:spTree>
    <p:extLst>
      <p:ext uri="{BB962C8B-B14F-4D97-AF65-F5344CB8AC3E}">
        <p14:creationId xmlns:p14="http://schemas.microsoft.com/office/powerpoint/2010/main" val="397519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Ray </a:t>
            </a:r>
            <a:r>
              <a:rPr lang="en-US" dirty="0" err="1" smtClean="0"/>
              <a:t>Denenberg</a:t>
            </a:r>
            <a:r>
              <a:rPr lang="en-US" dirty="0" smtClean="0"/>
              <a:t> from http://www.dlib.org/dlib/may06/authors/05authors.html </a:t>
            </a:r>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6</a:t>
            </a:fld>
            <a:endParaRPr lang="en-US"/>
          </a:p>
        </p:txBody>
      </p:sp>
    </p:spTree>
    <p:extLst>
      <p:ext uri="{BB962C8B-B14F-4D97-AF65-F5344CB8AC3E}">
        <p14:creationId xmlns:p14="http://schemas.microsoft.com/office/powerpoint/2010/main" val="111085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7</a:t>
            </a:fld>
            <a:endParaRPr lang="en-US"/>
          </a:p>
        </p:txBody>
      </p:sp>
    </p:spTree>
    <p:extLst>
      <p:ext uri="{BB962C8B-B14F-4D97-AF65-F5344CB8AC3E}">
        <p14:creationId xmlns:p14="http://schemas.microsoft.com/office/powerpoint/2010/main" val="344192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ESR workshops took place in Amsterdam and Washington DC</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a:t>
            </a:fld>
            <a:endParaRPr lang="en-US"/>
          </a:p>
        </p:txBody>
      </p:sp>
    </p:spTree>
    <p:extLst>
      <p:ext uri="{BB962C8B-B14F-4D97-AF65-F5344CB8AC3E}">
        <p14:creationId xmlns:p14="http://schemas.microsoft.com/office/powerpoint/2010/main" val="325860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15</a:t>
            </a:fld>
            <a:endParaRPr lang="en-US"/>
          </a:p>
        </p:txBody>
      </p:sp>
    </p:spTree>
    <p:extLst>
      <p:ext uri="{BB962C8B-B14F-4D97-AF65-F5344CB8AC3E}">
        <p14:creationId xmlns:p14="http://schemas.microsoft.com/office/powerpoint/2010/main" val="4165778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1B80C-3604-4600-93E9-FBCE205D5BF5}" type="slidenum">
              <a:rPr lang="en-US" smtClean="0"/>
              <a:pPr>
                <a:defRPr/>
              </a:pPr>
              <a:t>19</a:t>
            </a:fld>
            <a:endParaRPr lang="en-US"/>
          </a:p>
        </p:txBody>
      </p:sp>
    </p:spTree>
    <p:extLst>
      <p:ext uri="{BB962C8B-B14F-4D97-AF65-F5344CB8AC3E}">
        <p14:creationId xmlns:p14="http://schemas.microsoft.com/office/powerpoint/2010/main" val="3304318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776E04-D8A2-437B-9DFA-31C5D4AD0A16}"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299308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hyperlink" Target="http://creativecommons.org/licenses/by/3.0/" TargetMode="Externa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hyperlink" Target="http://creativecommons.org/licenses/by/3.0/" TargetMode="External"/><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3934021488"/>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6" name="Picture 1"/>
          <p:cNvPicPr>
            <a:picLocks noChangeAspect="1"/>
          </p:cNvPicPr>
          <p:nvPr/>
        </p:nvPicPr>
        <p:blipFill>
          <a:blip r:embed="rId2"/>
          <a:srcRect/>
          <a:stretch>
            <a:fillRect/>
          </a:stretch>
        </p:blipFill>
        <p:spPr bwMode="auto">
          <a:xfrm>
            <a:off x="0" y="-14288"/>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p:cNvPicPr>
            <a:picLocks noChangeAspect="1"/>
          </p:cNvPicPr>
          <p:nvPr/>
        </p:nvPicPr>
        <p:blipFill>
          <a:blip r:embed="rId3"/>
          <a:srcRect/>
          <a:stretch>
            <a:fillRect/>
          </a:stretch>
        </p:blipFill>
        <p:spPr bwMode="auto">
          <a:xfrm>
            <a:off x="1452563" y="0"/>
            <a:ext cx="2062162" cy="6872288"/>
          </a:xfrm>
          <a:prstGeom prst="rect">
            <a:avLst/>
          </a:prstGeom>
          <a:noFill/>
          <a:ln w="9525">
            <a:noFill/>
            <a:miter lim="800000"/>
            <a:headEnd/>
            <a:tailEnd/>
          </a:ln>
        </p:spPr>
      </p:pic>
      <p:pic>
        <p:nvPicPr>
          <p:cNvPr id="9" name="Picture 4" descr="teacher-duo.jpg"/>
          <p:cNvPicPr>
            <a:picLocks noChangeAspect="1"/>
          </p:cNvPicPr>
          <p:nvPr/>
        </p:nvPicPr>
        <p:blipFill>
          <a:blip r:embed="rId4"/>
          <a:srcRect/>
          <a:stretch>
            <a:fillRect/>
          </a:stretch>
        </p:blipFill>
        <p:spPr bwMode="auto">
          <a:xfrm>
            <a:off x="0" y="0"/>
            <a:ext cx="1652588" cy="6872288"/>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3306763" y="0"/>
            <a:ext cx="1652587" cy="6872288"/>
          </a:xfrm>
          <a:prstGeom prst="rect">
            <a:avLst/>
          </a:prstGeom>
          <a:noFill/>
          <a:ln w="9525">
            <a:noFill/>
            <a:miter lim="800000"/>
            <a:headEnd/>
            <a:tailEnd/>
          </a:ln>
        </p:spPr>
      </p:pic>
      <p:sp>
        <p:nvSpPr>
          <p:cNvPr id="11" name="Rectangle 10"/>
          <p:cNvSpPr/>
          <p:nvPr/>
        </p:nvSpPr>
        <p:spPr>
          <a:xfrm>
            <a:off x="0" y="3417888"/>
            <a:ext cx="9144000" cy="1508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0" y="3762375"/>
            <a:ext cx="9144000" cy="708025"/>
          </a:xfrm>
          <a:prstGeom prst="rect">
            <a:avLst/>
          </a:prstGeom>
          <a:noFill/>
        </p:spPr>
        <p:txBody>
          <a:bodyPr>
            <a:spAutoFit/>
          </a:bodyPr>
          <a:lstStyle/>
          <a:p>
            <a:pPr algn="ctr" fontAlgn="auto">
              <a:spcBef>
                <a:spcPts val="0"/>
              </a:spcBef>
              <a:spcAft>
                <a:spcPts val="0"/>
              </a:spcAft>
              <a:defRPr/>
            </a:pPr>
            <a:r>
              <a:rPr lang="en-US" sz="4000" dirty="0">
                <a:solidFill>
                  <a:schemeClr val="bg1"/>
                </a:solidFill>
                <a:latin typeface="Calibri Light"/>
                <a:cs typeface="Calibri Light"/>
              </a:rPr>
              <a:t>Explore. Share. Magnify.</a:t>
            </a:r>
          </a:p>
        </p:txBody>
      </p:sp>
      <p:pic>
        <p:nvPicPr>
          <p:cNvPr id="13" name="Picture 8" descr="OCLC-RESEARCH_H_MB.png"/>
          <p:cNvPicPr>
            <a:picLocks noChangeAspect="1"/>
          </p:cNvPicPr>
          <p:nvPr/>
        </p:nvPicPr>
        <p:blipFill>
          <a:blip r:embed="rId6"/>
          <a:srcRect/>
          <a:stretch>
            <a:fillRect/>
          </a:stretch>
        </p:blipFill>
        <p:spPr bwMode="auto">
          <a:xfrm>
            <a:off x="5349875" y="5518150"/>
            <a:ext cx="2371725" cy="782638"/>
          </a:xfrm>
          <a:prstGeom prst="rect">
            <a:avLst/>
          </a:prstGeom>
          <a:noFill/>
          <a:ln w="9525">
            <a:noFill/>
            <a:miter lim="800000"/>
            <a:headEnd/>
            <a:tailEnd/>
          </a:ln>
        </p:spPr>
      </p:pic>
      <p:sp>
        <p:nvSpPr>
          <p:cNvPr id="15" name="Text Placeholder 14"/>
          <p:cNvSpPr>
            <a:spLocks noGrp="1"/>
          </p:cNvSpPr>
          <p:nvPr>
            <p:ph type="body" sz="quarter" idx="10"/>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Click to edit Master text styles</a:t>
            </a:r>
          </a:p>
        </p:txBody>
      </p:sp>
      <p:sp>
        <p:nvSpPr>
          <p:cNvPr id="16" name="Text Placeholder 14"/>
          <p:cNvSpPr>
            <a:spLocks noGrp="1"/>
          </p:cNvSpPr>
          <p:nvPr>
            <p:ph type="body" sz="quarter" idx="1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7" name="Text Placeholder 14"/>
          <p:cNvSpPr>
            <a:spLocks noGrp="1"/>
          </p:cNvSpPr>
          <p:nvPr>
            <p:ph type="body" sz="quarter" idx="12"/>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8" name="Text Placeholder 14"/>
          <p:cNvSpPr>
            <a:spLocks noGrp="1"/>
          </p:cNvSpPr>
          <p:nvPr>
            <p:ph type="body" sz="quarter" idx="13"/>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4" name="TextBox 13"/>
          <p:cNvSpPr txBox="1"/>
          <p:nvPr userDrawn="1"/>
        </p:nvSpPr>
        <p:spPr>
          <a:xfrm>
            <a:off x="25091" y="6070407"/>
            <a:ext cx="4873474" cy="78483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bg1"/>
                </a:solidFill>
                <a:effectLst/>
                <a:latin typeface="+mj-lt"/>
                <a:ea typeface="+mn-ea"/>
                <a:cs typeface="Arial" charset="0"/>
              </a:rPr>
              <a:t>©2015 OCLC . This work is licensed under a Creative Commons Attribution 3.0 </a:t>
            </a:r>
            <a:r>
              <a:rPr lang="en-US" sz="900" kern="1200" dirty="0" err="1" smtClean="0">
                <a:solidFill>
                  <a:schemeClr val="bg1"/>
                </a:solidFill>
                <a:effectLst/>
                <a:latin typeface="+mj-lt"/>
                <a:ea typeface="+mn-ea"/>
                <a:cs typeface="Arial" charset="0"/>
              </a:rPr>
              <a:t>Unported</a:t>
            </a:r>
            <a:r>
              <a:rPr lang="en-US" sz="900" kern="1200" dirty="0" smtClean="0">
                <a:solidFill>
                  <a:schemeClr val="bg1"/>
                </a:solidFill>
                <a:effectLst/>
                <a:latin typeface="+mj-lt"/>
                <a:ea typeface="+mn-ea"/>
                <a:cs typeface="Arial" charset="0"/>
              </a:rPr>
              <a:t> License. Suggested attribution: “This work uses content from OCLC</a:t>
            </a:r>
            <a:r>
              <a:rPr lang="en-US" sz="900" kern="1200" baseline="0" dirty="0" smtClean="0">
                <a:solidFill>
                  <a:schemeClr val="bg1"/>
                </a:solidFill>
                <a:effectLst/>
                <a:latin typeface="+mj-lt"/>
                <a:ea typeface="+mn-ea"/>
                <a:cs typeface="Arial" charset="0"/>
              </a:rPr>
              <a:t> Research Update at ALA Midwinter 2015</a:t>
            </a:r>
            <a:r>
              <a:rPr lang="en-US" sz="900" kern="1200" dirty="0" smtClean="0">
                <a:solidFill>
                  <a:schemeClr val="bg1"/>
                </a:solidFill>
                <a:effectLst/>
                <a:latin typeface="+mj-lt"/>
                <a:ea typeface="+mn-ea"/>
                <a:cs typeface="Arial" charset="0"/>
              </a:rPr>
              <a:t> © OCLC,</a:t>
            </a:r>
            <a:r>
              <a:rPr lang="en-US" sz="900" kern="1200" baseline="0" dirty="0" smtClean="0">
                <a:solidFill>
                  <a:schemeClr val="bg1"/>
                </a:solidFill>
                <a:effectLst/>
                <a:latin typeface="+mj-lt"/>
                <a:ea typeface="+mn-ea"/>
                <a:cs typeface="Arial" charset="0"/>
              </a:rPr>
              <a:t> </a:t>
            </a:r>
            <a:r>
              <a:rPr lang="en-US" sz="900" kern="1200" dirty="0" smtClean="0">
                <a:solidFill>
                  <a:schemeClr val="bg1"/>
                </a:solidFill>
                <a:effectLst/>
                <a:latin typeface="+mj-lt"/>
                <a:ea typeface="+mn-ea"/>
                <a:cs typeface="Arial" charset="0"/>
              </a:rPr>
              <a:t>used under a Creative Commons  Attribution license:  </a:t>
            </a:r>
            <a:r>
              <a:rPr lang="en-US" sz="900" u="sng" kern="1200" dirty="0" smtClean="0">
                <a:solidFill>
                  <a:schemeClr val="bg1"/>
                </a:solidFill>
                <a:effectLst/>
                <a:latin typeface="+mj-lt"/>
                <a:ea typeface="+mn-ea"/>
                <a:cs typeface="Arial" charset="0"/>
                <a:hlinkClick r:id="rId7"/>
              </a:rPr>
              <a:t>http://creativecommons.org/licenses/by/3.0/” </a:t>
            </a:r>
            <a:endParaRPr lang="en-US" sz="900" kern="1200" dirty="0" smtClean="0">
              <a:solidFill>
                <a:schemeClr val="bg1"/>
              </a:solidFill>
              <a:effectLst/>
              <a:latin typeface="+mj-l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bg1"/>
              </a:solidFill>
              <a:latin typeface="+mj-lt"/>
              <a:ea typeface="Open Sans" pitchFamily="34" charset="0"/>
              <a:cs typeface="Open Sans" pitchFamily="34" charset="0"/>
            </a:endParaRPr>
          </a:p>
        </p:txBody>
      </p:sp>
      <p:pic>
        <p:nvPicPr>
          <p:cNvPr id="19" name="Picture 18" descr="image003"/>
          <p:cNvPicPr>
            <a:picLocks noChangeAspect="1" noChangeArrowheads="1"/>
          </p:cNvPicPr>
          <p:nvPr userDrawn="1"/>
        </p:nvPicPr>
        <p:blipFill>
          <a:blip r:embed="rId8" cstate="print"/>
          <a:srcRect/>
          <a:stretch>
            <a:fillRect/>
          </a:stretch>
        </p:blipFill>
        <p:spPr bwMode="auto">
          <a:xfrm>
            <a:off x="7957832" y="6283119"/>
            <a:ext cx="1061060" cy="457200"/>
          </a:xfrm>
          <a:prstGeom prst="rect">
            <a:avLst/>
          </a:prstGeom>
          <a:noFill/>
          <a:ln w="9525">
            <a:noFill/>
            <a:miter lim="800000"/>
            <a:headEnd/>
            <a:tailEnd/>
          </a:ln>
        </p:spPr>
      </p:pic>
    </p:spTree>
    <p:extLst>
      <p:ext uri="{BB962C8B-B14F-4D97-AF65-F5344CB8AC3E}">
        <p14:creationId xmlns:p14="http://schemas.microsoft.com/office/powerpoint/2010/main" val="350545046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 Title - Explore">
    <p:spTree>
      <p:nvGrpSpPr>
        <p:cNvPr id="1" name=""/>
        <p:cNvGrpSpPr/>
        <p:nvPr/>
      </p:nvGrpSpPr>
      <p:grpSpPr>
        <a:xfrm>
          <a:off x="0" y="0"/>
          <a:ext cx="0" cy="0"/>
          <a:chOff x="0" y="0"/>
          <a:chExt cx="0" cy="0"/>
        </a:xfrm>
      </p:grpSpPr>
      <p:pic>
        <p:nvPicPr>
          <p:cNvPr id="6" name="Picture 1"/>
          <p:cNvPicPr>
            <a:picLocks noChangeAspect="1"/>
          </p:cNvPicPr>
          <p:nvPr/>
        </p:nvPicPr>
        <p:blipFill>
          <a:blip r:embed="rId2"/>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descr="explore-title.psd"/>
          <p:cNvPicPr>
            <a:picLocks noChangeAspect="1"/>
          </p:cNvPicPr>
          <p:nvPr/>
        </p:nvPicPr>
        <p:blipFill>
          <a:blip r:embed="rId3"/>
          <a:srcRect r="70393"/>
          <a:stretch>
            <a:fillRect/>
          </a:stretch>
        </p:blipFill>
        <p:spPr bwMode="auto">
          <a:xfrm>
            <a:off x="0" y="0"/>
            <a:ext cx="2706688" cy="6858000"/>
          </a:xfrm>
          <a:prstGeom prst="rect">
            <a:avLst/>
          </a:prstGeom>
          <a:noFill/>
          <a:ln w="9525">
            <a:noFill/>
            <a:miter lim="800000"/>
            <a:headEnd/>
            <a:tailEnd/>
          </a:ln>
        </p:spPr>
      </p:pic>
      <p:pic>
        <p:nvPicPr>
          <p:cNvPr id="9" name="Picture 4" descr="OCLC-RESEARCH_H_MB.png"/>
          <p:cNvPicPr>
            <a:picLocks noChangeAspect="1"/>
          </p:cNvPicPr>
          <p:nvPr/>
        </p:nvPicPr>
        <p:blipFill>
          <a:blip r:embed="rId4"/>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extLst>
      <p:ext uri="{BB962C8B-B14F-4D97-AF65-F5344CB8AC3E}">
        <p14:creationId xmlns:p14="http://schemas.microsoft.com/office/powerpoint/2010/main" val="292777618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Section Title: Gree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smtClean="0"/>
              <a:t>Click to edit Master title style</a:t>
            </a:r>
            <a:endParaRPr lang="en-US" dirty="0"/>
          </a:p>
        </p:txBody>
      </p:sp>
      <p:sp>
        <p:nvSpPr>
          <p:cNvPr id="9" name="Text Placeholder 2"/>
          <p:cNvSpPr>
            <a:spLocks noGrp="1"/>
          </p:cNvSpPr>
          <p:nvPr>
            <p:ph type="body" idx="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99999758"/>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sentation Title - Share">
    <p:spTree>
      <p:nvGrpSpPr>
        <p:cNvPr id="1" name=""/>
        <p:cNvGrpSpPr/>
        <p:nvPr/>
      </p:nvGrpSpPr>
      <p:grpSpPr>
        <a:xfrm>
          <a:off x="0" y="0"/>
          <a:ext cx="0" cy="0"/>
          <a:chOff x="0" y="0"/>
          <a:chExt cx="0" cy="0"/>
        </a:xfrm>
      </p:grpSpPr>
      <p:pic>
        <p:nvPicPr>
          <p:cNvPr id="6" name="Picture 1"/>
          <p:cNvPicPr>
            <a:picLocks noChangeAspect="1"/>
          </p:cNvPicPr>
          <p:nvPr/>
        </p:nvPicPr>
        <p:blipFill>
          <a:blip r:embed="rId2"/>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p:cNvPicPr>
            <a:picLocks noChangeAspect="1"/>
          </p:cNvPicPr>
          <p:nvPr/>
        </p:nvPicPr>
        <p:blipFill>
          <a:blip r:embed="rId3"/>
          <a:srcRect/>
          <a:stretch>
            <a:fillRect/>
          </a:stretch>
        </p:blipFill>
        <p:spPr bwMode="auto">
          <a:xfrm>
            <a:off x="0" y="0"/>
            <a:ext cx="2706688" cy="6858000"/>
          </a:xfrm>
          <a:prstGeom prst="rect">
            <a:avLst/>
          </a:prstGeom>
          <a:noFill/>
          <a:ln w="9525">
            <a:noFill/>
            <a:miter lim="800000"/>
            <a:headEnd/>
            <a:tailEnd/>
          </a:ln>
        </p:spPr>
      </p:pic>
      <p:pic>
        <p:nvPicPr>
          <p:cNvPr id="9" name="Picture 4" descr="OCLC-RESEARCH_H_MB.png"/>
          <p:cNvPicPr>
            <a:picLocks noChangeAspect="1"/>
          </p:cNvPicPr>
          <p:nvPr/>
        </p:nvPicPr>
        <p:blipFill>
          <a:blip r:embed="rId4"/>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extLst>
      <p:ext uri="{BB962C8B-B14F-4D97-AF65-F5344CB8AC3E}">
        <p14:creationId xmlns:p14="http://schemas.microsoft.com/office/powerpoint/2010/main" val="312616717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282864316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spTree>
    <p:extLst>
      <p:ext uri="{BB962C8B-B14F-4D97-AF65-F5344CB8AC3E}">
        <p14:creationId xmlns:p14="http://schemas.microsoft.com/office/powerpoint/2010/main" val="221958894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endParaRPr lang="en-US" dirty="0"/>
          </a:p>
        </p:txBody>
      </p:sp>
    </p:spTree>
    <p:extLst>
      <p:ext uri="{BB962C8B-B14F-4D97-AF65-F5344CB8AC3E}">
        <p14:creationId xmlns:p14="http://schemas.microsoft.com/office/powerpoint/2010/main" val="4283626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endParaRPr lang="en-US" dirty="0"/>
          </a:p>
        </p:txBody>
      </p:sp>
    </p:spTree>
    <p:extLst>
      <p:ext uri="{BB962C8B-B14F-4D97-AF65-F5344CB8AC3E}">
        <p14:creationId xmlns:p14="http://schemas.microsoft.com/office/powerpoint/2010/main" val="323077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r>
              <a:rPr lang="en-US" noProof="0" smtClean="0"/>
              <a:t>Click icon to add picture</a:t>
            </a:r>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6" name="Picture 1"/>
          <p:cNvPicPr>
            <a:picLocks noChangeAspect="1"/>
          </p:cNvPicPr>
          <p:nvPr/>
        </p:nvPicPr>
        <p:blipFill>
          <a:blip r:embed="rId2"/>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p:cNvPicPr>
            <a:picLocks noChangeAspect="1"/>
          </p:cNvPicPr>
          <p:nvPr/>
        </p:nvPicPr>
        <p:blipFill>
          <a:blip r:embed="rId3"/>
          <a:srcRect/>
          <a:stretch>
            <a:fillRect/>
          </a:stretch>
        </p:blipFill>
        <p:spPr bwMode="auto">
          <a:xfrm>
            <a:off x="0" y="0"/>
            <a:ext cx="2706688" cy="6858000"/>
          </a:xfrm>
          <a:prstGeom prst="rect">
            <a:avLst/>
          </a:prstGeom>
          <a:noFill/>
          <a:ln w="9525">
            <a:noFill/>
            <a:miter lim="800000"/>
            <a:headEnd/>
            <a:tailEnd/>
          </a:ln>
        </p:spPr>
      </p:pic>
      <p:pic>
        <p:nvPicPr>
          <p:cNvPr id="9" name="Picture 4" descr="OCLC-RESEARCH_H_MB.png"/>
          <p:cNvPicPr>
            <a:picLocks noChangeAspect="1"/>
          </p:cNvPicPr>
          <p:nvPr/>
        </p:nvPicPr>
        <p:blipFill>
          <a:blip r:embed="rId4"/>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6" name="Picture 1"/>
          <p:cNvPicPr>
            <a:picLocks noChangeAspect="1"/>
          </p:cNvPicPr>
          <p:nvPr/>
        </p:nvPicPr>
        <p:blipFill>
          <a:blip r:embed="rId2"/>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descr="explore-title.psd"/>
          <p:cNvPicPr>
            <a:picLocks noChangeAspect="1"/>
          </p:cNvPicPr>
          <p:nvPr/>
        </p:nvPicPr>
        <p:blipFill>
          <a:blip r:embed="rId3"/>
          <a:srcRect r="70393"/>
          <a:stretch>
            <a:fillRect/>
          </a:stretch>
        </p:blipFill>
        <p:spPr bwMode="auto">
          <a:xfrm>
            <a:off x="0" y="0"/>
            <a:ext cx="2706688" cy="6858000"/>
          </a:xfrm>
          <a:prstGeom prst="rect">
            <a:avLst/>
          </a:prstGeom>
          <a:noFill/>
          <a:ln w="9525">
            <a:noFill/>
            <a:miter lim="800000"/>
            <a:headEnd/>
            <a:tailEnd/>
          </a:ln>
        </p:spPr>
      </p:pic>
      <p:pic>
        <p:nvPicPr>
          <p:cNvPr id="9" name="Picture 4" descr="OCLC-RESEARCH_H_MB.png"/>
          <p:cNvPicPr>
            <a:picLocks noChangeAspect="1"/>
          </p:cNvPicPr>
          <p:nvPr/>
        </p:nvPicPr>
        <p:blipFill>
          <a:blip r:embed="rId4"/>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6" name="Picture 1"/>
          <p:cNvPicPr>
            <a:picLocks noChangeAspect="1"/>
          </p:cNvPicPr>
          <p:nvPr/>
        </p:nvPicPr>
        <p:blipFill>
          <a:blip r:embed="rId2"/>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descr="explore-title.psd"/>
          <p:cNvPicPr>
            <a:picLocks noChangeAspect="1"/>
          </p:cNvPicPr>
          <p:nvPr/>
        </p:nvPicPr>
        <p:blipFill>
          <a:blip r:embed="rId3"/>
          <a:srcRect r="70393"/>
          <a:stretch>
            <a:fillRect/>
          </a:stretch>
        </p:blipFill>
        <p:spPr bwMode="auto">
          <a:xfrm>
            <a:off x="0" y="0"/>
            <a:ext cx="2706688" cy="6858000"/>
          </a:xfrm>
          <a:prstGeom prst="rect">
            <a:avLst/>
          </a:prstGeom>
          <a:noFill/>
          <a:ln w="9525">
            <a:noFill/>
            <a:miter lim="800000"/>
            <a:headEnd/>
            <a:tailEnd/>
          </a:ln>
        </p:spPr>
      </p:pic>
      <p:pic>
        <p:nvPicPr>
          <p:cNvPr id="9" name="Picture 4" descr="blue-magnify-background_v4.psd"/>
          <p:cNvPicPr>
            <a:picLocks noChangeAspect="1"/>
          </p:cNvPicPr>
          <p:nvPr/>
        </p:nvPicPr>
        <p:blipFill>
          <a:blip r:embed="rId4"/>
          <a:srcRect r="70393"/>
          <a:stretch>
            <a:fillRect/>
          </a:stretch>
        </p:blipFill>
        <p:spPr bwMode="auto">
          <a:xfrm>
            <a:off x="0" y="0"/>
            <a:ext cx="2706688" cy="6858000"/>
          </a:xfrm>
          <a:prstGeom prst="rect">
            <a:avLst/>
          </a:prstGeom>
          <a:noFill/>
          <a:ln w="9525">
            <a:noFill/>
            <a:miter lim="800000"/>
            <a:headEnd/>
            <a:tailEnd/>
          </a:ln>
        </p:spPr>
      </p:pic>
      <p:pic>
        <p:nvPicPr>
          <p:cNvPr id="10" name="Picture 5" descr="OCLC-RESEARCH_H_MB.png"/>
          <p:cNvPicPr>
            <a:picLocks noChangeAspect="1"/>
          </p:cNvPicPr>
          <p:nvPr/>
        </p:nvPicPr>
        <p:blipFill>
          <a:blip r:embed="rId5"/>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smtClean="0"/>
              <a:t>Click to edit Master title style</a:t>
            </a:r>
            <a:endParaRPr lang="en-US" dirty="0"/>
          </a:p>
        </p:txBody>
      </p:sp>
      <p:sp>
        <p:nvSpPr>
          <p:cNvPr id="9" name="Text Placeholder 2"/>
          <p:cNvSpPr>
            <a:spLocks noGrp="1"/>
          </p:cNvSpPr>
          <p:nvPr>
            <p:ph type="body" idx="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 descr="OCLC-RESEARCH_H_RV_MD.png"/>
          <p:cNvPicPr>
            <a:picLocks noChangeAspect="1"/>
          </p:cNvPicPr>
          <p:nvPr/>
        </p:nvPicPr>
        <p:blipFill>
          <a:blip r:embed="rId2"/>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smtClean="0"/>
              <a:t>Click to edit Master title style</a:t>
            </a:r>
            <a:endParaRPr lang="en-US" dirty="0"/>
          </a:p>
        </p:txBody>
      </p:sp>
      <p:sp>
        <p:nvSpPr>
          <p:cNvPr id="9" name="Text Placeholder 2"/>
          <p:cNvSpPr>
            <a:spLocks noGrp="1"/>
          </p:cNvSpPr>
          <p:nvPr>
            <p:ph type="body" idx="1"/>
          </p:nvPr>
        </p:nvSpPr>
        <p:spPr>
          <a:xfrm>
            <a:off x="722313" y="1375304"/>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1"/>
          <p:cNvPicPr>
            <a:picLocks noChangeAspect="1"/>
          </p:cNvPicPr>
          <p:nvPr/>
        </p:nvPicPr>
        <p:blipFill>
          <a:blip r:embed="rId2"/>
          <a:srcRect/>
          <a:stretch>
            <a:fillRect/>
          </a:stretch>
        </p:blipFill>
        <p:spPr bwMode="auto">
          <a:xfrm>
            <a:off x="0" y="-14288"/>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p:cNvPicPr>
            <a:picLocks noChangeAspect="1"/>
          </p:cNvPicPr>
          <p:nvPr/>
        </p:nvPicPr>
        <p:blipFill>
          <a:blip r:embed="rId3"/>
          <a:srcRect/>
          <a:stretch>
            <a:fillRect/>
          </a:stretch>
        </p:blipFill>
        <p:spPr bwMode="auto">
          <a:xfrm>
            <a:off x="1452563" y="0"/>
            <a:ext cx="2062162" cy="6872288"/>
          </a:xfrm>
          <a:prstGeom prst="rect">
            <a:avLst/>
          </a:prstGeom>
          <a:noFill/>
          <a:ln w="9525">
            <a:noFill/>
            <a:miter lim="800000"/>
            <a:headEnd/>
            <a:tailEnd/>
          </a:ln>
        </p:spPr>
      </p:pic>
      <p:pic>
        <p:nvPicPr>
          <p:cNvPr id="9" name="Picture 4" descr="teacher-duo.jpg"/>
          <p:cNvPicPr>
            <a:picLocks noChangeAspect="1"/>
          </p:cNvPicPr>
          <p:nvPr/>
        </p:nvPicPr>
        <p:blipFill>
          <a:blip r:embed="rId4"/>
          <a:srcRect/>
          <a:stretch>
            <a:fillRect/>
          </a:stretch>
        </p:blipFill>
        <p:spPr bwMode="auto">
          <a:xfrm>
            <a:off x="0" y="0"/>
            <a:ext cx="1652588" cy="6872288"/>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3306763" y="0"/>
            <a:ext cx="1652587" cy="6872288"/>
          </a:xfrm>
          <a:prstGeom prst="rect">
            <a:avLst/>
          </a:prstGeom>
          <a:noFill/>
          <a:ln w="9525">
            <a:noFill/>
            <a:miter lim="800000"/>
            <a:headEnd/>
            <a:tailEnd/>
          </a:ln>
        </p:spPr>
      </p:pic>
      <p:sp>
        <p:nvSpPr>
          <p:cNvPr id="11" name="Rectangle 10"/>
          <p:cNvSpPr/>
          <p:nvPr/>
        </p:nvSpPr>
        <p:spPr>
          <a:xfrm>
            <a:off x="0" y="3417888"/>
            <a:ext cx="9144000" cy="1508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0" y="3762375"/>
            <a:ext cx="9144000" cy="708025"/>
          </a:xfrm>
          <a:prstGeom prst="rect">
            <a:avLst/>
          </a:prstGeom>
          <a:noFill/>
        </p:spPr>
        <p:txBody>
          <a:bodyPr>
            <a:spAutoFit/>
          </a:bodyPr>
          <a:lstStyle/>
          <a:p>
            <a:pPr algn="ctr" fontAlgn="auto">
              <a:spcBef>
                <a:spcPts val="0"/>
              </a:spcBef>
              <a:spcAft>
                <a:spcPts val="0"/>
              </a:spcAft>
              <a:defRPr/>
            </a:pPr>
            <a:r>
              <a:rPr lang="en-US" sz="4000" dirty="0">
                <a:solidFill>
                  <a:schemeClr val="bg1"/>
                </a:solidFill>
                <a:latin typeface="Calibri Light"/>
                <a:cs typeface="Calibri Light"/>
              </a:rPr>
              <a:t>Explore. Share. Magnify.</a:t>
            </a:r>
          </a:p>
        </p:txBody>
      </p:sp>
      <p:pic>
        <p:nvPicPr>
          <p:cNvPr id="13" name="Picture 8" descr="OCLC-RESEARCH_H_MB.png"/>
          <p:cNvPicPr>
            <a:picLocks noChangeAspect="1"/>
          </p:cNvPicPr>
          <p:nvPr/>
        </p:nvPicPr>
        <p:blipFill>
          <a:blip r:embed="rId6"/>
          <a:srcRect/>
          <a:stretch>
            <a:fillRect/>
          </a:stretch>
        </p:blipFill>
        <p:spPr bwMode="auto">
          <a:xfrm>
            <a:off x="5349875" y="5518150"/>
            <a:ext cx="2371725" cy="782638"/>
          </a:xfrm>
          <a:prstGeom prst="rect">
            <a:avLst/>
          </a:prstGeom>
          <a:noFill/>
          <a:ln w="9525">
            <a:noFill/>
            <a:miter lim="800000"/>
            <a:headEnd/>
            <a:tailEnd/>
          </a:ln>
        </p:spPr>
      </p:pic>
      <p:sp>
        <p:nvSpPr>
          <p:cNvPr id="15" name="Text Placeholder 14"/>
          <p:cNvSpPr>
            <a:spLocks noGrp="1"/>
          </p:cNvSpPr>
          <p:nvPr>
            <p:ph type="body" sz="quarter" idx="10"/>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smtClean="0"/>
              <a:t>Click to edit Master text styles</a:t>
            </a:r>
          </a:p>
        </p:txBody>
      </p:sp>
      <p:sp>
        <p:nvSpPr>
          <p:cNvPr id="16" name="Text Placeholder 14"/>
          <p:cNvSpPr>
            <a:spLocks noGrp="1"/>
          </p:cNvSpPr>
          <p:nvPr>
            <p:ph type="body" sz="quarter" idx="1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7" name="Text Placeholder 14"/>
          <p:cNvSpPr>
            <a:spLocks noGrp="1"/>
          </p:cNvSpPr>
          <p:nvPr>
            <p:ph type="body" sz="quarter" idx="12"/>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8" name="Text Placeholder 14"/>
          <p:cNvSpPr>
            <a:spLocks noGrp="1"/>
          </p:cNvSpPr>
          <p:nvPr>
            <p:ph type="body" sz="quarter" idx="13"/>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4" name="TextBox 13"/>
          <p:cNvSpPr txBox="1"/>
          <p:nvPr userDrawn="1"/>
        </p:nvSpPr>
        <p:spPr>
          <a:xfrm>
            <a:off x="25091" y="6070407"/>
            <a:ext cx="4873474" cy="78483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bg1"/>
                </a:solidFill>
                <a:effectLst/>
                <a:latin typeface="+mj-lt"/>
                <a:ea typeface="+mn-ea"/>
                <a:cs typeface="Arial" charset="0"/>
              </a:rPr>
              <a:t>©2015 OCLC [list additional authors here]. This work is licensed under a Creative Commons Attribution 3.0 </a:t>
            </a:r>
            <a:r>
              <a:rPr lang="en-US" sz="900" kern="1200" dirty="0" err="1" smtClean="0">
                <a:solidFill>
                  <a:schemeClr val="bg1"/>
                </a:solidFill>
                <a:effectLst/>
                <a:latin typeface="+mj-lt"/>
                <a:ea typeface="+mn-ea"/>
                <a:cs typeface="Arial" charset="0"/>
              </a:rPr>
              <a:t>Unported</a:t>
            </a:r>
            <a:r>
              <a:rPr lang="en-US" sz="900" kern="1200" dirty="0" smtClean="0">
                <a:solidFill>
                  <a:schemeClr val="bg1"/>
                </a:solidFill>
                <a:effectLst/>
                <a:latin typeface="+mj-lt"/>
                <a:ea typeface="+mn-ea"/>
                <a:cs typeface="Arial" charset="0"/>
              </a:rPr>
              <a:t> License. Suggested attribution: “This work uses content from [list presentation title] © OCLC, [list additional authors here] used under a Creative Commons </a:t>
            </a:r>
            <a:br>
              <a:rPr lang="en-US" sz="900" kern="1200" dirty="0" smtClean="0">
                <a:solidFill>
                  <a:schemeClr val="bg1"/>
                </a:solidFill>
                <a:effectLst/>
                <a:latin typeface="+mj-lt"/>
                <a:ea typeface="+mn-ea"/>
                <a:cs typeface="Arial" charset="0"/>
              </a:rPr>
            </a:br>
            <a:r>
              <a:rPr lang="en-US" sz="900" kern="1200" dirty="0" smtClean="0">
                <a:solidFill>
                  <a:schemeClr val="bg1"/>
                </a:solidFill>
                <a:effectLst/>
                <a:latin typeface="+mj-lt"/>
                <a:ea typeface="+mn-ea"/>
                <a:cs typeface="Arial" charset="0"/>
              </a:rPr>
              <a:t>Attribution license:  </a:t>
            </a:r>
            <a:r>
              <a:rPr lang="en-US" sz="900" u="sng" kern="1200" dirty="0" smtClean="0">
                <a:solidFill>
                  <a:schemeClr val="bg1"/>
                </a:solidFill>
                <a:effectLst/>
                <a:latin typeface="+mj-lt"/>
                <a:ea typeface="+mn-ea"/>
                <a:cs typeface="Arial" charset="0"/>
                <a:hlinkClick r:id="rId7"/>
              </a:rPr>
              <a:t>http://creativecommons.org/licenses/by/3.0/” </a:t>
            </a:r>
            <a:endParaRPr lang="en-US" sz="900" kern="1200" dirty="0" smtClean="0">
              <a:solidFill>
                <a:schemeClr val="bg1"/>
              </a:solidFill>
              <a:effectLst/>
              <a:latin typeface="+mj-l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bg1"/>
              </a:solidFill>
              <a:latin typeface="+mj-lt"/>
              <a:ea typeface="Open Sans" pitchFamily="34" charset="0"/>
              <a:cs typeface="Open Sans" pitchFamily="34" charset="0"/>
            </a:endParaRPr>
          </a:p>
        </p:txBody>
      </p:sp>
      <p:pic>
        <p:nvPicPr>
          <p:cNvPr id="19" name="Picture 18" descr="image003"/>
          <p:cNvPicPr>
            <a:picLocks noChangeAspect="1" noChangeArrowheads="1"/>
          </p:cNvPicPr>
          <p:nvPr userDrawn="1"/>
        </p:nvPicPr>
        <p:blipFill>
          <a:blip r:embed="rId8" cstate="print"/>
          <a:srcRect/>
          <a:stretch>
            <a:fillRect/>
          </a:stretch>
        </p:blipFill>
        <p:spPr bwMode="auto">
          <a:xfrm>
            <a:off x="7957832" y="6283119"/>
            <a:ext cx="1061060" cy="457200"/>
          </a:xfrm>
          <a:prstGeom prst="rect">
            <a:avLst/>
          </a:prstGeom>
          <a:noFill/>
          <a:ln w="9525">
            <a:noFill/>
            <a:miter lim="800000"/>
            <a:headEnd/>
            <a:tailEnd/>
          </a:ln>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2.png"/><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image" Target="../media/image1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image" Target="../media/image1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image" Target="../media/image14.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6.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7.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7"/>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7" descr="OCLC-RESEARCH_H_MB.png"/>
          <p:cNvPicPr>
            <a:picLocks noChangeAspect="1"/>
          </p:cNvPicPr>
          <p:nvPr/>
        </p:nvPicPr>
        <p:blipFill>
          <a:blip r:embed="rId8"/>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32" r:id="rId4"/>
    <p:sldLayoutId id="2147483811" r:id="rId5"/>
  </p:sldLayoutIdLst>
  <p:transition spd="med">
    <p:fade/>
  </p:transition>
  <p:timing>
    <p:tnLst>
      <p:par>
        <p:cTn id="1" dur="indefinite" restart="never" nodeType="tmRoot"/>
      </p:par>
    </p:tnLst>
  </p:timing>
  <p:txStyles>
    <p:titleStyle>
      <a:lvl1pPr algn="ctr" defTabSz="457200" rtl="0" eaLnBrk="1" fontAlgn="base" hangingPunct="1">
        <a:lnSpc>
          <a:spcPct val="90000"/>
        </a:lnSpc>
        <a:spcBef>
          <a:spcPct val="0"/>
        </a:spcBef>
        <a:spcAft>
          <a:spcPct val="0"/>
        </a:spcAft>
        <a:defRPr sz="4400" kern="1200">
          <a:solidFill>
            <a:schemeClr val="accent1"/>
          </a:solidFill>
          <a:latin typeface="+mj-lt"/>
          <a:ea typeface="Calibri Light" pitchFamily="34" charset="0"/>
          <a:cs typeface="Calibri Light"/>
        </a:defRPr>
      </a:lvl1pPr>
      <a:lvl2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2pPr>
      <a:lvl3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3pPr>
      <a:lvl4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4pPr>
      <a:lvl5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5pPr>
      <a:lvl6pPr marL="4572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6pPr>
      <a:lvl7pPr marL="9144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7pPr>
      <a:lvl8pPr marL="13716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8pPr>
      <a:lvl9pPr marL="18288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5"/>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205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4" name="Picture 6" descr="OCLC-RESEARCH_H_MB.png"/>
          <p:cNvPicPr>
            <a:picLocks noChangeAspect="1"/>
          </p:cNvPicPr>
          <p:nvPr/>
        </p:nvPicPr>
        <p:blipFill>
          <a:blip r:embed="rId17"/>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33" r:id="rId4"/>
    <p:sldLayoutId id="2147483815"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5"/>
          <p:cNvPicPr>
            <a:picLocks noChangeAspect="1"/>
          </p:cNvPicPr>
          <p:nvPr/>
        </p:nvPicPr>
        <p:blipFill>
          <a:blip r:embed="rId7"/>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07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8" name="Picture 11" descr="OCLC-RESEARCH_H_MB.png"/>
          <p:cNvPicPr>
            <a:picLocks noChangeAspect="1"/>
          </p:cNvPicPr>
          <p:nvPr/>
        </p:nvPicPr>
        <p:blipFill>
          <a:blip r:embed="rId8"/>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34" r:id="rId4"/>
    <p:sldLayoutId id="2147483819"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5"/>
          <p:cNvPicPr>
            <a:picLocks noChangeAspect="1"/>
          </p:cNvPicPr>
          <p:nvPr/>
        </p:nvPicPr>
        <p:blipFill>
          <a:blip r:embed="rId7"/>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410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7" descr="OCLC-RESEARCH_H_MB.png"/>
          <p:cNvPicPr>
            <a:picLocks noChangeAspect="1"/>
          </p:cNvPicPr>
          <p:nvPr/>
        </p:nvPicPr>
        <p:blipFill>
          <a:blip r:embed="rId8"/>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35" r:id="rId4"/>
    <p:sldLayoutId id="2147483823"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5"/>
          <p:cNvPicPr>
            <a:picLocks noChangeAspect="1"/>
          </p:cNvPicPr>
          <p:nvPr/>
        </p:nvPicPr>
        <p:blipFill>
          <a:blip r:embed="rId7"/>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512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26" name="Picture 7" descr="OCLC-RESEARCH_H_MB.png"/>
          <p:cNvPicPr>
            <a:picLocks noChangeAspect="1"/>
          </p:cNvPicPr>
          <p:nvPr/>
        </p:nvPicPr>
        <p:blipFill>
          <a:blip r:embed="rId8"/>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36" r:id="rId4"/>
    <p:sldLayoutId id="2147483827"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178B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6483740"/>
          </a:xfrm>
          <a:prstGeom prst="rect">
            <a:avLst/>
          </a:prstGeom>
          <a:gradFill flip="none" rotWithShape="1">
            <a:gsLst>
              <a:gs pos="30000">
                <a:schemeClr val="tx1">
                  <a:alpha val="70000"/>
                </a:schemeClr>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5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itle Placeholder 1"/>
          <p:cNvSpPr>
            <a:spLocks noGrp="1"/>
          </p:cNvSpPr>
          <p:nvPr>
            <p:ph type="title"/>
          </p:nvPr>
        </p:nvSpPr>
        <p:spPr>
          <a:xfrm>
            <a:off x="-125413" y="-95250"/>
            <a:ext cx="9393238" cy="1314450"/>
          </a:xfrm>
          <a:prstGeom prst="rect">
            <a:avLst/>
          </a:prstGeom>
          <a:ln w="12700" cap="rnd" cmpd="sng">
            <a:gradFill flip="none" rotWithShape="1">
              <a:gsLst>
                <a:gs pos="0">
                  <a:schemeClr val="bg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pic>
        <p:nvPicPr>
          <p:cNvPr id="6152" name="Picture 10" descr="OCLC-RESEARCH_H_RV_MD.png"/>
          <p:cNvPicPr>
            <a:picLocks noChangeAspect="1"/>
          </p:cNvPicPr>
          <p:nvPr/>
        </p:nvPicPr>
        <p:blipFill>
          <a:blip r:embed="rId7"/>
          <a:srcRect/>
          <a:stretch>
            <a:fillRect/>
          </a:stretch>
        </p:blipFill>
        <p:spPr bwMode="auto">
          <a:xfrm>
            <a:off x="239713" y="6334125"/>
            <a:ext cx="1511300" cy="312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7" r:id="rId4"/>
    <p:sldLayoutId id="2147483831"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FFFFFF"/>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chemeClr val="accent1"/>
          </a:solidFill>
          <a:latin typeface="Calibri Light"/>
          <a:ea typeface="Calibri Light" pitchFamily="34" charset="0"/>
          <a:cs typeface="Calibri Light"/>
        </a:defRPr>
      </a:lvl1pPr>
      <a:lvl2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Calibri Ligh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Calibri Ligh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Calibri Ligh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Calibri Ligh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Calibri Ligh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beta.worldcat.org/xcard/person/lc/n79-45159" TargetMode="Externa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 Id="rId5" Type="http://schemas.openxmlformats.org/officeDocument/2006/relationships/image" Target="../media/image78.pn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7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9.png"/><Relationship Id="rId7" Type="http://schemas.openxmlformats.org/officeDocument/2006/relationships/image" Target="../media/image91.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www.oclc.org/research.htm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fontAlgn="auto">
              <a:spcAft>
                <a:spcPts val="0"/>
              </a:spcAft>
              <a:buFont typeface="Arial"/>
              <a:buNone/>
              <a:defRPr/>
            </a:pPr>
            <a:r>
              <a:rPr lang="en-US" dirty="0" smtClean="0">
                <a:ea typeface="+mn-ea"/>
              </a:rPr>
              <a:t>2 February 2015</a:t>
            </a:r>
            <a:endParaRPr lang="en-US" dirty="0">
              <a:ea typeface="+mn-ea"/>
            </a:endParaRPr>
          </a:p>
        </p:txBody>
      </p:sp>
      <p:sp>
        <p:nvSpPr>
          <p:cNvPr id="3" name="Text Placeholder 2"/>
          <p:cNvSpPr>
            <a:spLocks noGrp="1"/>
          </p:cNvSpPr>
          <p:nvPr>
            <p:ph type="body" sz="quarter" idx="12"/>
          </p:nvPr>
        </p:nvSpPr>
        <p:spPr/>
        <p:txBody>
          <a:bodyPr/>
          <a:lstStyle/>
          <a:p>
            <a:r>
              <a:rPr lang="en-US" dirty="0" smtClean="0"/>
              <a:t>ALA Midwinter Meeting (Chicago, IL, USA)</a:t>
            </a:r>
            <a:endParaRPr lang="en-US" dirty="0"/>
          </a:p>
        </p:txBody>
      </p:sp>
      <p:sp>
        <p:nvSpPr>
          <p:cNvPr id="5" name="Text Placeholder 4"/>
          <p:cNvSpPr>
            <a:spLocks noGrp="1"/>
          </p:cNvSpPr>
          <p:nvPr>
            <p:ph type="body" sz="quarter" idx="14"/>
          </p:nvPr>
        </p:nvSpPr>
        <p:spPr/>
        <p:txBody>
          <a:bodyPr/>
          <a:lstStyle/>
          <a:p>
            <a:r>
              <a:rPr lang="en-US" dirty="0" smtClean="0"/>
              <a:t>OCLC Research Update</a:t>
            </a:r>
            <a:endParaRPr lang="en-US" dirty="0"/>
          </a:p>
        </p:txBody>
      </p:sp>
      <p:sp>
        <p:nvSpPr>
          <p:cNvPr id="6" name="Text Placeholder 5"/>
          <p:cNvSpPr>
            <a:spLocks noGrp="1"/>
          </p:cNvSpPr>
          <p:nvPr>
            <p:ph type="body" sz="quarter" idx="15"/>
          </p:nvPr>
        </p:nvSpPr>
        <p:spPr/>
        <p:txBody>
          <a:bodyPr/>
          <a:lstStyle/>
          <a:p>
            <a:r>
              <a:rPr lang="en-US" dirty="0" smtClean="0"/>
              <a:t>ALA “News You Can Use” Series</a:t>
            </a:r>
            <a:endParaRPr lang="en-US" dirty="0"/>
          </a:p>
        </p:txBody>
      </p:sp>
      <p:pic>
        <p:nvPicPr>
          <p:cNvPr id="1026" name="Picture 2" descr="http://alamw15.ala.org/sites/alamw15/themes/ala/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231" y="210141"/>
            <a:ext cx="2114769" cy="1266570"/>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http://www.guidestar.org/ViewEdoc.aspx?eDocId=1714510&amp;approved=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988" y="4728309"/>
            <a:ext cx="1412875" cy="310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321" y="203682"/>
            <a:ext cx="5105842" cy="1188823"/>
          </a:xfrm>
          <a:prstGeom prst="rect">
            <a:avLst/>
          </a:prstGeom>
        </p:spPr>
      </p:pic>
      <p:sp>
        <p:nvSpPr>
          <p:cNvPr id="3" name="TextBox 2"/>
          <p:cNvSpPr txBox="1"/>
          <p:nvPr/>
        </p:nvSpPr>
        <p:spPr>
          <a:xfrm>
            <a:off x="352625" y="1785485"/>
            <a:ext cx="8745174" cy="2446824"/>
          </a:xfrm>
          <a:prstGeom prst="rect">
            <a:avLst/>
          </a:prstGeom>
          <a:noFill/>
        </p:spPr>
        <p:txBody>
          <a:bodyPr wrap="square" rtlCol="0">
            <a:spAutoFit/>
          </a:bodyPr>
          <a:lstStyle/>
          <a:p>
            <a:pPr marL="285750" indent="-285750">
              <a:buFont typeface="Arial" panose="020B0604020202020204" pitchFamily="34" charset="0"/>
              <a:buChar char="•"/>
            </a:pPr>
            <a:r>
              <a:rPr lang="en-US" sz="2550" dirty="0" smtClean="0">
                <a:latin typeface="+mj-lt"/>
              </a:rPr>
              <a:t>Strategic acquisition </a:t>
            </a:r>
            <a:r>
              <a:rPr lang="en-US" sz="2550" dirty="0" smtClean="0">
                <a:solidFill>
                  <a:schemeClr val="accent6"/>
                </a:solidFill>
                <a:latin typeface="+mj-lt"/>
              </a:rPr>
              <a:t>increases capacity to help libraries </a:t>
            </a:r>
            <a:r>
              <a:rPr lang="en-US" sz="2550" dirty="0" smtClean="0">
                <a:latin typeface="+mj-lt"/>
              </a:rPr>
              <a:t>develop and implement cooperative print management</a:t>
            </a:r>
          </a:p>
          <a:p>
            <a:pPr marL="285750" indent="-285750">
              <a:buFont typeface="Arial" panose="020B0604020202020204" pitchFamily="34" charset="0"/>
              <a:buChar char="•"/>
            </a:pPr>
            <a:r>
              <a:rPr lang="en-US" sz="2550" dirty="0" smtClean="0">
                <a:latin typeface="+mj-lt"/>
              </a:rPr>
              <a:t>Leverages existing OCLC Research on the ‘</a:t>
            </a:r>
            <a:r>
              <a:rPr lang="en-US" sz="2550" dirty="0" smtClean="0">
                <a:solidFill>
                  <a:schemeClr val="accent6"/>
                </a:solidFill>
                <a:latin typeface="+mj-lt"/>
              </a:rPr>
              <a:t>collective collection</a:t>
            </a:r>
            <a:r>
              <a:rPr lang="en-US" sz="2550" dirty="0" smtClean="0">
                <a:latin typeface="+mj-lt"/>
              </a:rPr>
              <a:t>’</a:t>
            </a:r>
          </a:p>
          <a:p>
            <a:pPr marL="285750" indent="-285750">
              <a:buFont typeface="Arial" panose="020B0604020202020204" pitchFamily="34" charset="0"/>
              <a:buChar char="•"/>
            </a:pPr>
            <a:r>
              <a:rPr lang="en-US" sz="2550" dirty="0">
                <a:latin typeface="+mj-lt"/>
              </a:rPr>
              <a:t>Builds on </a:t>
            </a:r>
            <a:r>
              <a:rPr lang="en-US" sz="2550" dirty="0">
                <a:solidFill>
                  <a:schemeClr val="accent6"/>
                </a:solidFill>
                <a:latin typeface="+mj-lt"/>
              </a:rPr>
              <a:t>successful partnership </a:t>
            </a:r>
            <a:r>
              <a:rPr lang="en-US" sz="2550" dirty="0">
                <a:latin typeface="+mj-lt"/>
              </a:rPr>
              <a:t>between OCLC and </a:t>
            </a:r>
            <a:r>
              <a:rPr lang="en-US" sz="2550" dirty="0" smtClean="0">
                <a:latin typeface="+mj-lt"/>
              </a:rPr>
              <a:t>SCS</a:t>
            </a:r>
          </a:p>
          <a:p>
            <a:pPr marL="285750" indent="-285750">
              <a:buFont typeface="Arial" panose="020B0604020202020204" pitchFamily="34" charset="0"/>
              <a:buChar char="•"/>
            </a:pPr>
            <a:r>
              <a:rPr lang="en-US" sz="2550" dirty="0" smtClean="0">
                <a:latin typeface="+mj-lt"/>
              </a:rPr>
              <a:t>Supports our mission to </a:t>
            </a:r>
            <a:r>
              <a:rPr lang="en-US" sz="2550" dirty="0" smtClean="0">
                <a:solidFill>
                  <a:schemeClr val="accent6"/>
                </a:solidFill>
                <a:latin typeface="+mj-lt"/>
              </a:rPr>
              <a:t>expand library cooperation </a:t>
            </a:r>
            <a:r>
              <a:rPr lang="en-US" sz="2550" dirty="0" smtClean="0">
                <a:latin typeface="+mj-lt"/>
              </a:rPr>
              <a:t>across  </a:t>
            </a:r>
          </a:p>
          <a:p>
            <a:r>
              <a:rPr lang="en-US" sz="2550" dirty="0" smtClean="0">
                <a:latin typeface="+mj-lt"/>
              </a:rPr>
              <a:t>                global network</a:t>
            </a:r>
            <a:endParaRPr lang="en-US" sz="2550" dirty="0">
              <a:latin typeface="+mj-lt"/>
            </a:endParaRPr>
          </a:p>
        </p:txBody>
      </p:sp>
      <p:sp>
        <p:nvSpPr>
          <p:cNvPr id="5" name="Rectangle 4"/>
          <p:cNvSpPr/>
          <p:nvPr/>
        </p:nvSpPr>
        <p:spPr>
          <a:xfrm>
            <a:off x="5199869" y="4333131"/>
            <a:ext cx="3808543" cy="769441"/>
          </a:xfrm>
          <a:prstGeom prst="rect">
            <a:avLst/>
          </a:prstGeom>
        </p:spPr>
        <p:txBody>
          <a:bodyPr wrap="none">
            <a:spAutoFit/>
          </a:bodyPr>
          <a:lstStyle/>
          <a:p>
            <a:r>
              <a:rPr lang="en-US" sz="4400" dirty="0" smtClean="0">
                <a:solidFill>
                  <a:schemeClr val="accent6"/>
                </a:solidFill>
                <a:latin typeface="+mj-lt"/>
              </a:rPr>
              <a:t>Better together.</a:t>
            </a:r>
            <a:endParaRPr lang="en-US" sz="4400" dirty="0">
              <a:solidFill>
                <a:schemeClr val="accent6"/>
              </a:solidFill>
              <a:latin typeface="+mj-lt"/>
            </a:endParaRPr>
          </a:p>
        </p:txBody>
      </p:sp>
    </p:spTree>
    <p:extLst>
      <p:ext uri="{BB962C8B-B14F-4D97-AF65-F5344CB8AC3E}">
        <p14:creationId xmlns:p14="http://schemas.microsoft.com/office/powerpoint/2010/main" val="234019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idx="4294967295"/>
          </p:nvPr>
        </p:nvSpPr>
        <p:spPr>
          <a:xfrm>
            <a:off x="1717675" y="1477963"/>
            <a:ext cx="7426325" cy="4525962"/>
          </a:xfrm>
        </p:spPr>
        <p:txBody>
          <a:bodyPr>
            <a:normAutofit fontScale="92500" lnSpcReduction="10000"/>
          </a:bodyPr>
          <a:lstStyle/>
          <a:p>
            <a:r>
              <a:rPr lang="en-US" sz="3000" dirty="0" smtClean="0">
                <a:cs typeface="Calibri Light" pitchFamily="34" charset="0"/>
              </a:rPr>
              <a:t>Established August, 2014 to provide expert input on emerging </a:t>
            </a:r>
            <a:r>
              <a:rPr lang="en-US" sz="3000" dirty="0" smtClean="0">
                <a:solidFill>
                  <a:schemeClr val="accent6"/>
                </a:solidFill>
                <a:cs typeface="Calibri Light" pitchFamily="34" charset="0"/>
              </a:rPr>
              <a:t>policy and infrastructure needs</a:t>
            </a:r>
            <a:r>
              <a:rPr lang="en-US" sz="3000" dirty="0" smtClean="0">
                <a:cs typeface="Calibri Light" pitchFamily="34" charset="0"/>
              </a:rPr>
              <a:t> for shared print management</a:t>
            </a:r>
          </a:p>
          <a:p>
            <a:r>
              <a:rPr lang="en-US" sz="3000" dirty="0" smtClean="0">
                <a:cs typeface="Calibri Light" pitchFamily="34" charset="0"/>
              </a:rPr>
              <a:t>10 representatives from </a:t>
            </a:r>
            <a:r>
              <a:rPr lang="en-US" sz="3000" dirty="0" smtClean="0">
                <a:solidFill>
                  <a:schemeClr val="accent6"/>
                </a:solidFill>
                <a:cs typeface="Calibri Light" pitchFamily="34" charset="0"/>
              </a:rPr>
              <a:t>mature shared print initiatives</a:t>
            </a:r>
            <a:r>
              <a:rPr lang="en-US" sz="3000" dirty="0" smtClean="0">
                <a:solidFill>
                  <a:schemeClr val="tx2"/>
                </a:solidFill>
                <a:cs typeface="Calibri Light" pitchFamily="34" charset="0"/>
              </a:rPr>
              <a:t>, </a:t>
            </a:r>
            <a:r>
              <a:rPr lang="en-US" sz="3000" dirty="0" smtClean="0">
                <a:solidFill>
                  <a:schemeClr val="accent6"/>
                </a:solidFill>
                <a:cs typeface="Calibri Light" pitchFamily="34" charset="0"/>
              </a:rPr>
              <a:t>service providers </a:t>
            </a:r>
            <a:r>
              <a:rPr lang="en-US" sz="3000" dirty="0" smtClean="0">
                <a:cs typeface="Calibri Light" pitchFamily="34" charset="0"/>
              </a:rPr>
              <a:t>and</a:t>
            </a:r>
            <a:r>
              <a:rPr lang="en-US" sz="3000" dirty="0" smtClean="0">
                <a:solidFill>
                  <a:schemeClr val="tx2"/>
                </a:solidFill>
                <a:cs typeface="Calibri Light" pitchFamily="34" charset="0"/>
              </a:rPr>
              <a:t> </a:t>
            </a:r>
            <a:r>
              <a:rPr lang="en-US" sz="3000" dirty="0" smtClean="0">
                <a:solidFill>
                  <a:schemeClr val="accent6"/>
                </a:solidFill>
                <a:cs typeface="Calibri Light" pitchFamily="34" charset="0"/>
              </a:rPr>
              <a:t>opinion leaders</a:t>
            </a:r>
          </a:p>
          <a:p>
            <a:r>
              <a:rPr lang="en-US" sz="3000" dirty="0" smtClean="0">
                <a:cs typeface="Calibri Light" pitchFamily="34" charset="0"/>
              </a:rPr>
              <a:t>Co-</a:t>
            </a:r>
            <a:r>
              <a:rPr lang="en-US" sz="3000" dirty="0" err="1" smtClean="0">
                <a:cs typeface="Calibri Light" pitchFamily="34" charset="0"/>
              </a:rPr>
              <a:t>convenors</a:t>
            </a:r>
            <a:r>
              <a:rPr lang="en-US" sz="3000" dirty="0" smtClean="0">
                <a:cs typeface="Calibri Light" pitchFamily="34" charset="0"/>
              </a:rPr>
              <a:t>: </a:t>
            </a:r>
            <a:r>
              <a:rPr lang="en-US" sz="3000" dirty="0" smtClean="0">
                <a:solidFill>
                  <a:schemeClr val="accent6"/>
                </a:solidFill>
                <a:cs typeface="Calibri Light" pitchFamily="34" charset="0"/>
              </a:rPr>
              <a:t>Katie Birch</a:t>
            </a:r>
            <a:r>
              <a:rPr lang="en-US" sz="3000" dirty="0" smtClean="0">
                <a:cs typeface="Calibri Light" pitchFamily="34" charset="0"/>
              </a:rPr>
              <a:t>, Portfolio Director for Resource Sharing and Analytics, and </a:t>
            </a:r>
            <a:r>
              <a:rPr lang="en-US" sz="3000" dirty="0" smtClean="0">
                <a:solidFill>
                  <a:schemeClr val="accent6"/>
                </a:solidFill>
                <a:cs typeface="Calibri Light" pitchFamily="34" charset="0"/>
              </a:rPr>
              <a:t>Constance Malpas</a:t>
            </a:r>
            <a:r>
              <a:rPr lang="en-US" sz="3000" dirty="0" smtClean="0">
                <a:cs typeface="Calibri Light" pitchFamily="34" charset="0"/>
              </a:rPr>
              <a:t>, Research Scientist with support from </a:t>
            </a:r>
            <a:r>
              <a:rPr lang="en-US" sz="3000" dirty="0" smtClean="0">
                <a:solidFill>
                  <a:schemeClr val="accent6"/>
                </a:solidFill>
                <a:cs typeface="Calibri Light" pitchFamily="34" charset="0"/>
              </a:rPr>
              <a:t>Erin Duncan</a:t>
            </a:r>
            <a:r>
              <a:rPr lang="en-US" sz="3000" dirty="0" smtClean="0">
                <a:cs typeface="Calibri Light" pitchFamily="34" charset="0"/>
              </a:rPr>
              <a:t>, Product Marketing Manager</a:t>
            </a:r>
          </a:p>
        </p:txBody>
      </p:sp>
      <p:sp>
        <p:nvSpPr>
          <p:cNvPr id="5" name="Title 2"/>
          <p:cNvSpPr txBox="1">
            <a:spLocks/>
          </p:cNvSpPr>
          <p:nvPr/>
        </p:nvSpPr>
        <p:spPr>
          <a:xfrm>
            <a:off x="524553" y="303365"/>
            <a:ext cx="8360739" cy="863899"/>
          </a:xfrm>
          <a:prstGeom prst="rect">
            <a:avLst/>
          </a:prstGeom>
        </p:spPr>
        <p:txBody>
          <a:bodyPr/>
          <a:lstStyle>
            <a:lvl1pPr algn="ctr" defTabSz="457200" rtl="0" eaLnBrk="1" fontAlgn="base" hangingPunct="1">
              <a:lnSpc>
                <a:spcPct val="90000"/>
              </a:lnSpc>
              <a:spcBef>
                <a:spcPct val="0"/>
              </a:spcBef>
              <a:spcAft>
                <a:spcPct val="0"/>
              </a:spcAft>
              <a:defRPr sz="4400" kern="1200">
                <a:solidFill>
                  <a:schemeClr val="accent1"/>
                </a:solidFill>
                <a:latin typeface="+mj-lt"/>
                <a:ea typeface="Calibri Light" pitchFamily="34" charset="0"/>
                <a:cs typeface="Calibri Light"/>
              </a:defRPr>
            </a:lvl1pPr>
            <a:lvl2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2pPr>
            <a:lvl3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3pPr>
            <a:lvl4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4pPr>
            <a:lvl5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5pPr>
            <a:lvl6pPr marL="4572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6pPr>
            <a:lvl7pPr marL="9144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7pPr>
            <a:lvl8pPr marL="13716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8pPr>
            <a:lvl9pPr marL="18288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9pPr>
          </a:lstStyle>
          <a:p>
            <a:pPr algn="l" fontAlgn="auto">
              <a:spcAft>
                <a:spcPts val="0"/>
              </a:spcAft>
              <a:defRPr/>
            </a:pPr>
            <a:r>
              <a:rPr lang="en-US" dirty="0" smtClean="0">
                <a:ea typeface="+mj-ea"/>
              </a:rPr>
              <a:t>OCLC Shared Print Advisory Council</a:t>
            </a:r>
            <a:endParaRPr lang="en-US" dirty="0">
              <a:ea typeface="+mj-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7356" y="1166331"/>
            <a:ext cx="7538224" cy="5016758"/>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Stella Butler</a:t>
            </a:r>
            <a:r>
              <a:rPr lang="en-US" sz="1600" dirty="0">
                <a:latin typeface="Calibri" panose="020F0502020204030204" pitchFamily="34" charset="0"/>
                <a:ea typeface="Calibri" panose="020F0502020204030204" pitchFamily="34" charset="0"/>
                <a:cs typeface="Times New Roman" panose="02020603050405020304" pitchFamily="18" charset="0"/>
              </a:rPr>
              <a:t>, University Librarian, University of Leeds and Chair, Research Libraries UK (RLUK) Board of Directors</a:t>
            </a:r>
          </a:p>
          <a:p>
            <a:pPr marL="342900" marR="0" lvl="0" indent="-342900">
              <a:spcBef>
                <a:spcPts val="0"/>
              </a:spcBef>
              <a:spcAft>
                <a:spcPts val="0"/>
              </a:spcAft>
              <a:buFont typeface="Arial" panose="020B0604020202020204" pitchFamily="34" charset="0"/>
              <a:buChar char="•"/>
            </a:pPr>
            <a:r>
              <a:rPr lang="en-US" sz="2000" b="1" dirty="0" smtClean="0">
                <a:solidFill>
                  <a:srgbClr val="144363"/>
                </a:solidFill>
                <a:latin typeface="Calibri" panose="020F0502020204030204" pitchFamily="34" charset="0"/>
                <a:ea typeface="Calibri" panose="020F0502020204030204" pitchFamily="34" charset="0"/>
                <a:cs typeface="Times New Roman" panose="02020603050405020304" pitchFamily="18" charset="0"/>
              </a:rPr>
              <a:t>Christopher </a:t>
            </a: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Cole</a:t>
            </a:r>
            <a:r>
              <a:rPr lang="en-US" sz="1600" dirty="0">
                <a:latin typeface="Calibri" panose="020F0502020204030204" pitchFamily="34" charset="0"/>
                <a:ea typeface="Calibri" panose="020F0502020204030204" pitchFamily="34" charset="0"/>
                <a:cs typeface="Times New Roman" panose="02020603050405020304" pitchFamily="18" charset="0"/>
              </a:rPr>
              <a:t>, Manager of Business Development, National Agriculture Library (NAL</a:t>
            </a:r>
            <a:r>
              <a:rPr lang="en-US" sz="1600" dirty="0" smtClean="0">
                <a:latin typeface="Calibri" panose="020F0502020204030204" pitchFamily="34" charset="0"/>
                <a:ea typeface="Calibri" panose="020F0502020204030204" pitchFamily="34" charset="0"/>
                <a:cs typeface="Times New Roman" panose="02020603050405020304" pitchFamily="18" charset="0"/>
              </a:rPr>
              <a:t>)</a:t>
            </a:r>
            <a:r>
              <a:rPr lang="en-US" sz="16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 </a:t>
            </a:r>
            <a:r>
              <a:rPr lang="en-US" sz="16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Bob Kieft</a:t>
            </a:r>
            <a:r>
              <a:rPr lang="en-US" sz="1600" dirty="0">
                <a:latin typeface="Calibri" panose="020F0502020204030204" pitchFamily="34" charset="0"/>
                <a:ea typeface="Calibri" panose="020F0502020204030204" pitchFamily="34" charset="0"/>
                <a:cs typeface="Times New Roman" panose="02020603050405020304" pitchFamily="18" charset="0"/>
              </a:rPr>
              <a:t>, College Librarian, Occidental College and Chair, Shared Print Taskforce, Statewide California Electronic Library Consortium (SCELC)</a:t>
            </a:r>
          </a:p>
          <a:p>
            <a:pPr marL="342900" marR="0" lvl="0" indent="-342900">
              <a:spcBef>
                <a:spcPts val="0"/>
              </a:spcBef>
              <a:spcAft>
                <a:spcPts val="0"/>
              </a:spcAft>
              <a:buFont typeface="Arial" panose="020B0604020202020204" pitchFamily="34" charset="0"/>
              <a:buChar char="•"/>
            </a:pP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Rick Lugg</a:t>
            </a:r>
            <a:r>
              <a:rPr lang="en-US" sz="1600" dirty="0">
                <a:latin typeface="Calibri" panose="020F0502020204030204" pitchFamily="34" charset="0"/>
                <a:ea typeface="Calibri" panose="020F0502020204030204" pitchFamily="34" charset="0"/>
                <a:cs typeface="Times New Roman" panose="02020603050405020304" pitchFamily="18" charset="0"/>
              </a:rPr>
              <a:t>, Executive Director, Sustainable Collections Services, OCLC</a:t>
            </a:r>
          </a:p>
          <a:p>
            <a:pPr marL="342900" marR="0" lvl="0" indent="-342900">
              <a:spcBef>
                <a:spcPts val="0"/>
              </a:spcBef>
              <a:spcAft>
                <a:spcPts val="0"/>
              </a:spcAft>
              <a:buFont typeface="Arial" panose="020B0604020202020204" pitchFamily="34" charset="0"/>
              <a:buChar char="•"/>
            </a:pP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Jacob Nadal</a:t>
            </a:r>
            <a:r>
              <a:rPr lang="en-US" sz="1600" dirty="0">
                <a:latin typeface="Calibri" panose="020F0502020204030204" pitchFamily="34" charset="0"/>
                <a:ea typeface="Calibri" panose="020F0502020204030204" pitchFamily="34" charset="0"/>
                <a:cs typeface="Times New Roman" panose="02020603050405020304" pitchFamily="18" charset="0"/>
              </a:rPr>
              <a:t>, Executive Director, Research Collections Access </a:t>
            </a:r>
            <a:r>
              <a:rPr lang="en-US" sz="1600" dirty="0" smtClean="0">
                <a:latin typeface="Calibri" panose="020F0502020204030204" pitchFamily="34" charset="0"/>
                <a:ea typeface="Calibri" panose="020F0502020204030204" pitchFamily="34" charset="0"/>
                <a:cs typeface="Times New Roman" panose="02020603050405020304" pitchFamily="18" charset="0"/>
              </a:rPr>
              <a:t>&amp; Preservation </a:t>
            </a:r>
            <a:r>
              <a:rPr lang="en-US" sz="1600" dirty="0">
                <a:latin typeface="Calibri" panose="020F0502020204030204" pitchFamily="34" charset="0"/>
                <a:ea typeface="Calibri" panose="020F0502020204030204" pitchFamily="34" charset="0"/>
                <a:cs typeface="Times New Roman" panose="02020603050405020304" pitchFamily="18" charset="0"/>
              </a:rPr>
              <a:t>(RECAP) Consortium</a:t>
            </a:r>
          </a:p>
          <a:p>
            <a:pPr marL="342900" marR="0" lvl="0" indent="-342900">
              <a:spcBef>
                <a:spcPts val="0"/>
              </a:spcBef>
              <a:spcAft>
                <a:spcPts val="0"/>
              </a:spcAft>
              <a:buFont typeface="Arial" panose="020B0604020202020204" pitchFamily="34" charset="0"/>
              <a:buChar char="•"/>
            </a:pP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Lizanne Payne</a:t>
            </a:r>
            <a:r>
              <a:rPr lang="en-US" sz="1600" dirty="0">
                <a:latin typeface="Calibri" panose="020F0502020204030204" pitchFamily="34" charset="0"/>
                <a:ea typeface="Calibri" panose="020F0502020204030204" pitchFamily="34" charset="0"/>
                <a:cs typeface="Times New Roman" panose="02020603050405020304" pitchFamily="18" charset="0"/>
              </a:rPr>
              <a:t>, Shared Print Management Consultant</a:t>
            </a:r>
          </a:p>
          <a:p>
            <a:pPr marL="342900" marR="0" lvl="0" indent="-342900">
              <a:spcBef>
                <a:spcPts val="0"/>
              </a:spcBef>
              <a:spcAft>
                <a:spcPts val="0"/>
              </a:spcAft>
              <a:buFont typeface="Arial" panose="020B0604020202020204" pitchFamily="34" charset="0"/>
              <a:buChar char="•"/>
            </a:pPr>
            <a:r>
              <a:rPr lang="en-US" sz="2000" b="1" dirty="0" smtClean="0">
                <a:solidFill>
                  <a:srgbClr val="144363"/>
                </a:solidFill>
                <a:latin typeface="Calibri" panose="020F0502020204030204" pitchFamily="34" charset="0"/>
                <a:ea typeface="Calibri" panose="020F0502020204030204" pitchFamily="34" charset="0"/>
                <a:cs typeface="Times New Roman" panose="02020603050405020304" pitchFamily="18" charset="0"/>
              </a:rPr>
              <a:t>Ben </a:t>
            </a: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Petersen</a:t>
            </a:r>
            <a:r>
              <a:rPr lang="en-US" sz="1600" dirty="0">
                <a:latin typeface="Calibri" panose="020F0502020204030204" pitchFamily="34" charset="0"/>
                <a:ea typeface="Calibri" panose="020F0502020204030204" pitchFamily="34" charset="0"/>
                <a:cs typeface="Times New Roman" panose="02020603050405020304" pitchFamily="18" charset="0"/>
              </a:rPr>
              <a:t>, Head, Preservation </a:t>
            </a:r>
            <a:r>
              <a:rPr lang="en-US" sz="1600" dirty="0" smtClean="0">
                <a:latin typeface="Calibri" panose="020F0502020204030204" pitchFamily="34" charset="0"/>
                <a:ea typeface="Calibri" panose="020F0502020204030204" pitchFamily="34" charset="0"/>
                <a:cs typeface="Times New Roman" panose="02020603050405020304" pitchFamily="18" charset="0"/>
              </a:rPr>
              <a:t>&amp; Collection </a:t>
            </a:r>
            <a:r>
              <a:rPr lang="en-US" sz="1600" dirty="0">
                <a:latin typeface="Calibri" panose="020F0502020204030204" pitchFamily="34" charset="0"/>
                <a:ea typeface="Calibri" panose="020F0502020204030204" pitchFamily="34" charset="0"/>
                <a:cs typeface="Times New Roman" panose="02020603050405020304" pitchFamily="18" charset="0"/>
              </a:rPr>
              <a:t>Management, National Library of Medicine (NLM</a:t>
            </a:r>
            <a:r>
              <a:rPr lang="en-US" sz="1600" dirty="0" smtClean="0">
                <a:latin typeface="Calibri" panose="020F0502020204030204" pitchFamily="34" charset="0"/>
                <a:ea typeface="Calibri" panose="020F0502020204030204" pitchFamily="34" charset="0"/>
                <a:cs typeface="Times New Roman" panose="02020603050405020304" pitchFamily="18" charset="0"/>
              </a:rPr>
              <a:t>)</a:t>
            </a:r>
            <a:r>
              <a:rPr lang="en-US" sz="16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 </a:t>
            </a:r>
            <a:r>
              <a:rPr lang="en-US" sz="16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000" b="1" dirty="0" smtClean="0">
                <a:solidFill>
                  <a:srgbClr val="144363"/>
                </a:solidFill>
                <a:latin typeface="Calibri" panose="020F0502020204030204" pitchFamily="34" charset="0"/>
                <a:ea typeface="Calibri" panose="020F0502020204030204" pitchFamily="34" charset="0"/>
                <a:cs typeface="Times New Roman" panose="02020603050405020304" pitchFamily="18" charset="0"/>
              </a:rPr>
              <a:t>Stephen </a:t>
            </a: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Short</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Program Planning Specialist, Library of Congress (LC</a:t>
            </a:r>
            <a:r>
              <a:rPr lang="en-US" sz="1600" dirty="0" smtClean="0">
                <a:latin typeface="Calibri" panose="020F0502020204030204" pitchFamily="34" charset="0"/>
                <a:ea typeface="Calibri" panose="020F0502020204030204" pitchFamily="34" charset="0"/>
                <a:cs typeface="Times New Roman" panose="02020603050405020304" pitchFamily="18" charset="0"/>
              </a:rPr>
              <a:t>)</a:t>
            </a:r>
            <a:r>
              <a:rPr lang="en-US" sz="16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Emily Stambaugh</a:t>
            </a:r>
            <a:r>
              <a:rPr lang="en-US" sz="1600" dirty="0">
                <a:latin typeface="Calibri" panose="020F0502020204030204" pitchFamily="34" charset="0"/>
                <a:ea typeface="Calibri" panose="020F0502020204030204" pitchFamily="34" charset="0"/>
                <a:cs typeface="Times New Roman" panose="02020603050405020304" pitchFamily="18" charset="0"/>
              </a:rPr>
              <a:t>, Shared Print Manager, California Digital Library and Project Manager, Western Regional Storage Trust (WEST)</a:t>
            </a:r>
          </a:p>
          <a:p>
            <a:pPr marL="342900" marR="0" lvl="0" indent="-342900">
              <a:spcBef>
                <a:spcPts val="0"/>
              </a:spcBef>
              <a:spcAft>
                <a:spcPts val="0"/>
              </a:spcAft>
              <a:buFont typeface="Arial" panose="020B0604020202020204" pitchFamily="34" charset="0"/>
              <a:buChar char="•"/>
            </a:pPr>
            <a:r>
              <a:rPr lang="en-US" sz="2000" b="1" dirty="0">
                <a:solidFill>
                  <a:srgbClr val="144363"/>
                </a:solidFill>
                <a:latin typeface="Calibri" panose="020F0502020204030204" pitchFamily="34" charset="0"/>
                <a:ea typeface="Calibri" panose="020F0502020204030204" pitchFamily="34" charset="0"/>
                <a:cs typeface="Times New Roman" panose="02020603050405020304" pitchFamily="18" charset="0"/>
              </a:rPr>
              <a:t>Amy Wood</a:t>
            </a:r>
            <a:r>
              <a:rPr lang="en-US" sz="1600" dirty="0">
                <a:latin typeface="Calibri" panose="020F0502020204030204" pitchFamily="34" charset="0"/>
                <a:ea typeface="Calibri" panose="020F0502020204030204" pitchFamily="34" charset="0"/>
                <a:cs typeface="Times New Roman" panose="02020603050405020304" pitchFamily="18" charset="0"/>
              </a:rPr>
              <a:t>, Senior Director of Technical Services, Center for Research Libraries (CRL) and Manager of CRL Print Archives Preservation Registry (PAPR)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txBox="1">
            <a:spLocks/>
          </p:cNvSpPr>
          <p:nvPr/>
        </p:nvSpPr>
        <p:spPr>
          <a:xfrm>
            <a:off x="591014" y="281963"/>
            <a:ext cx="8676305" cy="863899"/>
          </a:xfrm>
          <a:prstGeom prst="rect">
            <a:avLst/>
          </a:prstGeom>
        </p:spPr>
        <p:txBody>
          <a:bodyPr/>
          <a:lstStyle>
            <a:lvl1pPr algn="ctr" defTabSz="457200" rtl="0" eaLnBrk="1" fontAlgn="base" hangingPunct="1">
              <a:lnSpc>
                <a:spcPct val="90000"/>
              </a:lnSpc>
              <a:spcBef>
                <a:spcPct val="0"/>
              </a:spcBef>
              <a:spcAft>
                <a:spcPct val="0"/>
              </a:spcAft>
              <a:defRPr sz="4400" kern="1200">
                <a:solidFill>
                  <a:schemeClr val="accent1"/>
                </a:solidFill>
                <a:latin typeface="+mj-lt"/>
                <a:ea typeface="Calibri Light" pitchFamily="34" charset="0"/>
                <a:cs typeface="Calibri Light"/>
              </a:defRPr>
            </a:lvl1pPr>
            <a:lvl2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2pPr>
            <a:lvl3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3pPr>
            <a:lvl4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4pPr>
            <a:lvl5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5pPr>
            <a:lvl6pPr marL="4572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6pPr>
            <a:lvl7pPr marL="9144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7pPr>
            <a:lvl8pPr marL="13716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8pPr>
            <a:lvl9pPr marL="18288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9pPr>
          </a:lstStyle>
          <a:p>
            <a:pPr algn="l" fontAlgn="auto">
              <a:spcAft>
                <a:spcPts val="0"/>
              </a:spcAft>
              <a:defRPr/>
            </a:pPr>
            <a:r>
              <a:rPr lang="en-US" dirty="0" smtClean="0">
                <a:ea typeface="+mj-ea"/>
              </a:rPr>
              <a:t>Advisory Council Roster FY2015</a:t>
            </a:r>
            <a:endParaRPr lang="en-US" dirty="0">
              <a:ea typeface="+mj-ea"/>
            </a:endParaRPr>
          </a:p>
        </p:txBody>
      </p:sp>
      <p:sp>
        <p:nvSpPr>
          <p:cNvPr id="4" name="Rectangle 3"/>
          <p:cNvSpPr/>
          <p:nvPr/>
        </p:nvSpPr>
        <p:spPr>
          <a:xfrm>
            <a:off x="1918009" y="6231289"/>
            <a:ext cx="7136781" cy="523220"/>
          </a:xfrm>
          <a:prstGeom prst="rect">
            <a:avLst/>
          </a:prstGeom>
        </p:spPr>
        <p:txBody>
          <a:bodyPr wrap="square">
            <a:spAutoFit/>
          </a:bodyPr>
          <a:lstStyle/>
          <a:p>
            <a:pPr marL="0" marR="0">
              <a:spcBef>
                <a:spcPts val="0"/>
              </a:spcBef>
              <a:spcAft>
                <a:spcPts val="0"/>
              </a:spcAft>
            </a:pPr>
            <a:r>
              <a:rPr lang="en-US" sz="1400" b="1"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a:t>
            </a:r>
            <a:r>
              <a:rPr lang="en-US" sz="1400" i="1" dirty="0" smtClean="0">
                <a:latin typeface="Calibri" panose="020F0502020204030204" pitchFamily="34" charset="0"/>
                <a:ea typeface="Calibri" panose="020F0502020204030204" pitchFamily="34" charset="0"/>
                <a:cs typeface="Times New Roman" panose="02020603050405020304" pitchFamily="18" charset="0"/>
              </a:rPr>
              <a:t>Council </a:t>
            </a:r>
            <a:r>
              <a:rPr lang="en-US" sz="1400" i="1" dirty="0">
                <a:latin typeface="Calibri" panose="020F0502020204030204" pitchFamily="34" charset="0"/>
                <a:ea typeface="Calibri" panose="020F0502020204030204" pitchFamily="34" charset="0"/>
                <a:cs typeface="Times New Roman" panose="02020603050405020304" pitchFamily="18" charset="0"/>
              </a:rPr>
              <a:t>Members from federal agencies contribute to setting strategic direction but refrain from advising on specific product development priorities, in accordance with agency guidelines</a:t>
            </a: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4696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7356" y="1255541"/>
            <a:ext cx="7538224" cy="1384995"/>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In-person meetings at ALA-MW and ALA Annual </a:t>
            </a:r>
          </a:p>
          <a:p>
            <a:pPr marL="342900" marR="0" lvl="0" indent="-342900">
              <a:spcBef>
                <a:spcPts val="0"/>
              </a:spcBef>
              <a:spcAft>
                <a:spcPts val="0"/>
              </a:spcAft>
              <a:buFont typeface="Arial" panose="020B0604020202020204" pitchFamily="34" charset="0"/>
              <a:buChar char="•"/>
            </a:pPr>
            <a:r>
              <a:rPr lang="en-US" sz="2800" dirty="0" smtClean="0">
                <a:latin typeface="Calibri" panose="020F0502020204030204" pitchFamily="34" charset="0"/>
                <a:ea typeface="Calibri" panose="020F0502020204030204" pitchFamily="34" charset="0"/>
                <a:cs typeface="Times New Roman" panose="02020603050405020304" pitchFamily="18" charset="0"/>
              </a:rPr>
              <a:t>Conference calls as needed (~6 week cycle)</a:t>
            </a:r>
          </a:p>
          <a:p>
            <a:pPr marL="342900" marR="0" lvl="0" indent="-342900">
              <a:spcBef>
                <a:spcPts val="0"/>
              </a:spcBef>
              <a:spcAft>
                <a:spcPts val="0"/>
              </a:spcAft>
              <a:buFont typeface="Arial" panose="020B0604020202020204" pitchFamily="34" charset="0"/>
              <a:buChar char="•"/>
            </a:pPr>
            <a:r>
              <a:rPr lang="en-US" sz="2800" dirty="0" smtClean="0">
                <a:latin typeface="Calibri" panose="020F0502020204030204" pitchFamily="34" charset="0"/>
                <a:ea typeface="Calibri" panose="020F0502020204030204" pitchFamily="34" charset="0"/>
                <a:cs typeface="Times New Roman" panose="02020603050405020304" pitchFamily="18" charset="0"/>
              </a:rPr>
              <a:t>SPAC-L discussion list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p:cNvSpPr txBox="1">
            <a:spLocks/>
          </p:cNvSpPr>
          <p:nvPr/>
        </p:nvSpPr>
        <p:spPr>
          <a:xfrm>
            <a:off x="591014" y="281963"/>
            <a:ext cx="8676305" cy="863899"/>
          </a:xfrm>
          <a:prstGeom prst="rect">
            <a:avLst/>
          </a:prstGeom>
        </p:spPr>
        <p:txBody>
          <a:bodyPr/>
          <a:lstStyle>
            <a:lvl1pPr algn="ctr" defTabSz="457200" rtl="0" eaLnBrk="1" fontAlgn="base" hangingPunct="1">
              <a:lnSpc>
                <a:spcPct val="90000"/>
              </a:lnSpc>
              <a:spcBef>
                <a:spcPct val="0"/>
              </a:spcBef>
              <a:spcAft>
                <a:spcPct val="0"/>
              </a:spcAft>
              <a:defRPr sz="4400" kern="1200">
                <a:solidFill>
                  <a:schemeClr val="accent1"/>
                </a:solidFill>
                <a:latin typeface="+mj-lt"/>
                <a:ea typeface="Calibri Light" pitchFamily="34" charset="0"/>
                <a:cs typeface="Calibri Light"/>
              </a:defRPr>
            </a:lvl1pPr>
            <a:lvl2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2pPr>
            <a:lvl3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3pPr>
            <a:lvl4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4pPr>
            <a:lvl5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5pPr>
            <a:lvl6pPr marL="4572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6pPr>
            <a:lvl7pPr marL="9144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7pPr>
            <a:lvl8pPr marL="13716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8pPr>
            <a:lvl9pPr marL="18288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9pPr>
          </a:lstStyle>
          <a:p>
            <a:pPr algn="l" fontAlgn="auto">
              <a:spcAft>
                <a:spcPts val="0"/>
              </a:spcAft>
              <a:defRPr/>
            </a:pPr>
            <a:r>
              <a:rPr lang="en-US" dirty="0" smtClean="0">
                <a:ea typeface="+mj-ea"/>
              </a:rPr>
              <a:t>How we work, what we do</a:t>
            </a:r>
            <a:endParaRPr lang="en-US" dirty="0">
              <a:ea typeface="+mj-ea"/>
            </a:endParaRPr>
          </a:p>
        </p:txBody>
      </p:sp>
      <p:sp>
        <p:nvSpPr>
          <p:cNvPr id="5" name="Rectangle 4"/>
          <p:cNvSpPr/>
          <p:nvPr/>
        </p:nvSpPr>
        <p:spPr>
          <a:xfrm>
            <a:off x="1427356" y="3021933"/>
            <a:ext cx="7538224" cy="3108543"/>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Review, refine, prioritize ‘</a:t>
            </a:r>
            <a:r>
              <a:rPr lang="en-US" sz="2800" dirty="0" smtClean="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user stories</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 for product and service development</a:t>
            </a:r>
          </a:p>
          <a:p>
            <a:pPr marL="342900" marR="0" lvl="0" indent="-342900">
              <a:spcBef>
                <a:spcPts val="0"/>
              </a:spcBef>
              <a:spcAft>
                <a:spcPts val="0"/>
              </a:spcAft>
              <a:buFont typeface="Arial" panose="020B0604020202020204" pitchFamily="34" charset="0"/>
              <a:buChar char="•"/>
            </a:pPr>
            <a:r>
              <a:rPr lang="en-US" sz="2800" dirty="0" smtClean="0">
                <a:latin typeface="Calibri" panose="020F0502020204030204" pitchFamily="34" charset="0"/>
                <a:ea typeface="Calibri" panose="020F0502020204030204" pitchFamily="34" charset="0"/>
                <a:cs typeface="Times New Roman" panose="02020603050405020304" pitchFamily="18" charset="0"/>
              </a:rPr>
              <a:t>Consult on </a:t>
            </a:r>
            <a:r>
              <a:rPr lang="en-US" sz="28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research priorities </a:t>
            </a:r>
            <a:r>
              <a:rPr lang="en-US" sz="2800" dirty="0" smtClean="0">
                <a:latin typeface="Calibri" panose="020F0502020204030204" pitchFamily="34" charset="0"/>
                <a:ea typeface="Calibri" panose="020F0502020204030204" pitchFamily="34" charset="0"/>
                <a:cs typeface="Times New Roman" panose="02020603050405020304" pitchFamily="18" charset="0"/>
              </a:rPr>
              <a:t>(e.g., last copy metrics)</a:t>
            </a:r>
          </a:p>
          <a:p>
            <a:pPr marL="342900" marR="0" lvl="0" indent="-342900">
              <a:spcBef>
                <a:spcPts val="0"/>
              </a:spcBef>
              <a:spcAft>
                <a:spcPts val="0"/>
              </a:spcAft>
              <a:buFont typeface="Arial" panose="020B0604020202020204" pitchFamily="34" charset="0"/>
              <a:buChar char="•"/>
            </a:pPr>
            <a:r>
              <a:rPr lang="en-US" sz="2800" dirty="0" smtClean="0">
                <a:latin typeface="Calibri" panose="020F0502020204030204" pitchFamily="34" charset="0"/>
                <a:ea typeface="Calibri" panose="020F0502020204030204" pitchFamily="34" charset="0"/>
                <a:cs typeface="Times New Roman" panose="02020603050405020304" pitchFamily="18" charset="0"/>
              </a:rPr>
              <a:t>Share information on critical timelines, infrastructure needs to improve </a:t>
            </a:r>
            <a:r>
              <a:rPr lang="en-US" sz="28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community coordination</a:t>
            </a:r>
            <a:endParaRPr lang="en-US"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1913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28701" y="1371600"/>
            <a:ext cx="8191170" cy="4933460"/>
            <a:chOff x="514350" y="865949"/>
            <a:chExt cx="8629650" cy="5151151"/>
          </a:xfrm>
        </p:grpSpPr>
        <p:pic>
          <p:nvPicPr>
            <p:cNvPr id="4098" name="Picture 2" descr="C:\Users\malpasc\AppData\Local\Temp\SNAGHTML54148c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865949"/>
              <a:ext cx="8629650" cy="3886201"/>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C:\Users\malpasc\AppData\Local\Temp\SNAGHTML541556d0.PNG"/>
            <p:cNvPicPr>
              <a:picLocks noChangeAspect="1" noChangeArrowheads="1"/>
            </p:cNvPicPr>
            <p:nvPr/>
          </p:nvPicPr>
          <p:blipFill rotWithShape="1">
            <a:blip r:embed="rId3">
              <a:extLst>
                <a:ext uri="{28A0092B-C50C-407E-A947-70E740481C1C}">
                  <a14:useLocalDpi xmlns:a14="http://schemas.microsoft.com/office/drawing/2010/main" val="0"/>
                </a:ext>
              </a:extLst>
            </a:blip>
            <a:srcRect l="2534"/>
            <a:stretch/>
          </p:blipFill>
          <p:spPr bwMode="auto">
            <a:xfrm>
              <a:off x="533400" y="4307269"/>
              <a:ext cx="8530667" cy="170983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Oval 1"/>
          <p:cNvSpPr/>
          <p:nvPr/>
        </p:nvSpPr>
        <p:spPr>
          <a:xfrm>
            <a:off x="1009650" y="4650168"/>
            <a:ext cx="6267450" cy="444882"/>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2"/>
          <p:cNvSpPr txBox="1">
            <a:spLocks/>
          </p:cNvSpPr>
          <p:nvPr/>
        </p:nvSpPr>
        <p:spPr>
          <a:xfrm>
            <a:off x="591014" y="281963"/>
            <a:ext cx="8676305" cy="863899"/>
          </a:xfrm>
          <a:prstGeom prst="rect">
            <a:avLst/>
          </a:prstGeom>
        </p:spPr>
        <p:txBody>
          <a:bodyPr/>
          <a:lstStyle>
            <a:lvl1pPr algn="ctr" defTabSz="457200" rtl="0" eaLnBrk="1" fontAlgn="base" hangingPunct="1">
              <a:lnSpc>
                <a:spcPct val="90000"/>
              </a:lnSpc>
              <a:spcBef>
                <a:spcPct val="0"/>
              </a:spcBef>
              <a:spcAft>
                <a:spcPct val="0"/>
              </a:spcAft>
              <a:defRPr sz="4400" kern="1200">
                <a:solidFill>
                  <a:schemeClr val="accent1"/>
                </a:solidFill>
                <a:latin typeface="+mj-lt"/>
                <a:ea typeface="Calibri Light" pitchFamily="34" charset="0"/>
                <a:cs typeface="Calibri Light"/>
              </a:defRPr>
            </a:lvl1pPr>
            <a:lvl2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2pPr>
            <a:lvl3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3pPr>
            <a:lvl4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4pPr>
            <a:lvl5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5pPr>
            <a:lvl6pPr marL="4572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6pPr>
            <a:lvl7pPr marL="9144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7pPr>
            <a:lvl8pPr marL="13716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8pPr>
            <a:lvl9pPr marL="18288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9pPr>
          </a:lstStyle>
          <a:p>
            <a:pPr algn="l" fontAlgn="auto">
              <a:spcAft>
                <a:spcPts val="0"/>
              </a:spcAft>
              <a:defRPr/>
            </a:pPr>
            <a:r>
              <a:rPr lang="en-US" dirty="0" smtClean="0">
                <a:ea typeface="+mj-ea"/>
              </a:rPr>
              <a:t>SPAC-L in action … research priorities</a:t>
            </a:r>
            <a:endParaRPr lang="en-US" dirty="0">
              <a:ea typeface="+mj-ea"/>
            </a:endParaRPr>
          </a:p>
        </p:txBody>
      </p:sp>
    </p:spTree>
    <p:extLst>
      <p:ext uri="{BB962C8B-B14F-4D97-AF65-F5344CB8AC3E}">
        <p14:creationId xmlns:p14="http://schemas.microsoft.com/office/powerpoint/2010/main" val="258156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106904"/>
            <a:ext cx="9144000" cy="5769302"/>
            <a:chOff x="-352926" y="0"/>
            <a:chExt cx="10278970" cy="686057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26" y="0"/>
              <a:ext cx="10278970" cy="6858000"/>
            </a:xfrm>
            <a:prstGeom prst="rect">
              <a:avLst/>
            </a:prstGeom>
          </p:spPr>
        </p:pic>
        <p:sp>
          <p:nvSpPr>
            <p:cNvPr id="3" name="Rectangle 2"/>
            <p:cNvSpPr/>
            <p:nvPr/>
          </p:nvSpPr>
          <p:spPr>
            <a:xfrm>
              <a:off x="-240631" y="6091989"/>
              <a:ext cx="6560019" cy="768586"/>
            </a:xfrm>
            <a:prstGeom prst="rect">
              <a:avLst/>
            </a:prstGeom>
          </p:spPr>
          <p:txBody>
            <a:bodyPr wrap="square">
              <a:spAutoFit/>
            </a:bodyPr>
            <a:lstStyle/>
            <a:p>
              <a:r>
                <a:rPr lang="en-US" b="1" dirty="0" smtClean="0">
                  <a:solidFill>
                    <a:schemeClr val="bg1"/>
                  </a:solidFill>
                  <a:latin typeface="Arial" panose="020B0604020202020204" pitchFamily="34" charset="0"/>
                  <a:cs typeface="Arial" panose="020B0604020202020204" pitchFamily="34" charset="0"/>
                </a:rPr>
                <a:t>“It's Spackle” photo by CG Hughes </a:t>
              </a:r>
            </a:p>
            <a:p>
              <a:r>
                <a:rPr lang="en-US" b="1" dirty="0">
                  <a:solidFill>
                    <a:schemeClr val="bg1"/>
                  </a:solidFill>
                  <a:latin typeface="Arial" panose="020B0604020202020204" pitchFamily="34" charset="0"/>
                  <a:cs typeface="Arial" panose="020B0604020202020204" pitchFamily="34" charset="0"/>
                </a:rPr>
                <a:t>https://www.flickr.com/photos/toolshed4/50677076/ </a:t>
              </a:r>
              <a:endParaRPr lang="en-US" b="0" i="0" dirty="0">
                <a:solidFill>
                  <a:schemeClr val="bg1"/>
                </a:solidFill>
                <a:effectLst/>
                <a:latin typeface="Arial" panose="020B0604020202020204" pitchFamily="34" charset="0"/>
                <a:cs typeface="Arial" panose="020B0604020202020204" pitchFamily="34" charset="0"/>
              </a:endParaRPr>
            </a:p>
          </p:txBody>
        </p:sp>
      </p:grpSp>
      <p:sp>
        <p:nvSpPr>
          <p:cNvPr id="5" name="Title 2"/>
          <p:cNvSpPr txBox="1">
            <a:spLocks/>
          </p:cNvSpPr>
          <p:nvPr/>
        </p:nvSpPr>
        <p:spPr>
          <a:xfrm>
            <a:off x="233847" y="201961"/>
            <a:ext cx="8676305" cy="863899"/>
          </a:xfrm>
          <a:prstGeom prst="rect">
            <a:avLst/>
          </a:prstGeom>
        </p:spPr>
        <p:txBody>
          <a:bodyPr/>
          <a:lstStyle>
            <a:lvl1pPr algn="ctr" defTabSz="457200" rtl="0" eaLnBrk="1" fontAlgn="base" hangingPunct="1">
              <a:lnSpc>
                <a:spcPct val="90000"/>
              </a:lnSpc>
              <a:spcBef>
                <a:spcPct val="0"/>
              </a:spcBef>
              <a:spcAft>
                <a:spcPct val="0"/>
              </a:spcAft>
              <a:defRPr sz="4400" kern="1200">
                <a:solidFill>
                  <a:schemeClr val="accent1"/>
                </a:solidFill>
                <a:latin typeface="+mj-lt"/>
                <a:ea typeface="Calibri Light" pitchFamily="34" charset="0"/>
                <a:cs typeface="Calibri Light"/>
              </a:defRPr>
            </a:lvl1pPr>
            <a:lvl2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2pPr>
            <a:lvl3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3pPr>
            <a:lvl4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4pPr>
            <a:lvl5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5pPr>
            <a:lvl6pPr marL="4572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6pPr>
            <a:lvl7pPr marL="9144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7pPr>
            <a:lvl8pPr marL="13716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8pPr>
            <a:lvl9pPr marL="18288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9pPr>
          </a:lstStyle>
          <a:p>
            <a:pPr algn="l" fontAlgn="auto">
              <a:spcAft>
                <a:spcPts val="0"/>
              </a:spcAft>
              <a:defRPr/>
            </a:pPr>
            <a:r>
              <a:rPr lang="en-US" dirty="0" smtClean="0">
                <a:ea typeface="+mj-ea"/>
              </a:rPr>
              <a:t>Let’s get to work.</a:t>
            </a:r>
            <a:endParaRPr lang="en-US" dirty="0">
              <a:ea typeface="+mj-ea"/>
            </a:endParaRPr>
          </a:p>
        </p:txBody>
      </p:sp>
    </p:spTree>
    <p:extLst>
      <p:ext uri="{BB962C8B-B14F-4D97-AF65-F5344CB8AC3E}">
        <p14:creationId xmlns:p14="http://schemas.microsoft.com/office/powerpoint/2010/main" val="411236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89877"/>
            <a:ext cx="7772400" cy="572464"/>
          </a:xfrm>
        </p:spPr>
        <p:txBody>
          <a:bodyPr/>
          <a:lstStyle/>
          <a:p>
            <a:r>
              <a:rPr lang="en-US" sz="2800" dirty="0" smtClean="0"/>
              <a:t>a WORK IN Progress</a:t>
            </a:r>
            <a:endParaRPr lang="en-US" sz="2800" dirty="0"/>
          </a:p>
        </p:txBody>
      </p:sp>
      <p:sp>
        <p:nvSpPr>
          <p:cNvPr id="3" name="Text Placeholder 2"/>
          <p:cNvSpPr>
            <a:spLocks noGrp="1"/>
          </p:cNvSpPr>
          <p:nvPr>
            <p:ph type="body" idx="1"/>
          </p:nvPr>
        </p:nvSpPr>
        <p:spPr/>
        <p:txBody>
          <a:bodyPr/>
          <a:lstStyle/>
          <a:p>
            <a:r>
              <a:rPr lang="en-US" sz="4000" dirty="0" smtClean="0"/>
              <a:t>UNDERSTANDING THE COLLECTIVE </a:t>
            </a:r>
            <a:r>
              <a:rPr lang="en-US" sz="4000" b="1" dirty="0" smtClean="0">
                <a:solidFill>
                  <a:schemeClr val="accent6"/>
                </a:solidFill>
              </a:rPr>
              <a:t>SHARED PRINT </a:t>
            </a:r>
            <a:r>
              <a:rPr lang="en-US" sz="4000" dirty="0" smtClean="0"/>
              <a:t>COLLECTION</a:t>
            </a:r>
            <a:endParaRPr lang="en-US" sz="4000" dirty="0"/>
          </a:p>
        </p:txBody>
      </p:sp>
      <p:sp>
        <p:nvSpPr>
          <p:cNvPr id="4" name="TextBox 3"/>
          <p:cNvSpPr txBox="1"/>
          <p:nvPr/>
        </p:nvSpPr>
        <p:spPr>
          <a:xfrm>
            <a:off x="6660605" y="6244683"/>
            <a:ext cx="2223237" cy="369332"/>
          </a:xfrm>
          <a:prstGeom prst="rect">
            <a:avLst/>
          </a:prstGeom>
          <a:noFill/>
        </p:spPr>
        <p:txBody>
          <a:bodyPr wrap="none" rtlCol="0">
            <a:spAutoFit/>
          </a:bodyPr>
          <a:lstStyle/>
          <a:p>
            <a:r>
              <a:rPr lang="en-US" dirty="0" smtClean="0">
                <a:solidFill>
                  <a:schemeClr val="bg1"/>
                </a:solidFill>
                <a:latin typeface="+mj-lt"/>
              </a:rPr>
              <a:t>Malpas, January 2015</a:t>
            </a:r>
            <a:endParaRPr lang="en-US" dirty="0">
              <a:solidFill>
                <a:schemeClr val="bg1"/>
              </a:solidFill>
              <a:latin typeface="+mj-lt"/>
            </a:endParaRPr>
          </a:p>
        </p:txBody>
      </p:sp>
    </p:spTree>
    <p:extLst>
      <p:ext uri="{BB962C8B-B14F-4D97-AF65-F5344CB8AC3E}">
        <p14:creationId xmlns:p14="http://schemas.microsoft.com/office/powerpoint/2010/main" val="8608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06886"/>
            <a:ext cx="9190806" cy="3914218"/>
          </a:xfrm>
          <a:prstGeom prst="rect">
            <a:avLst/>
          </a:prstGeom>
        </p:spPr>
      </p:pic>
      <p:sp>
        <p:nvSpPr>
          <p:cNvPr id="4" name="TextBox 3"/>
          <p:cNvSpPr txBox="1"/>
          <p:nvPr/>
        </p:nvSpPr>
        <p:spPr>
          <a:xfrm>
            <a:off x="11896" y="178420"/>
            <a:ext cx="8851782" cy="892552"/>
          </a:xfrm>
          <a:prstGeom prst="rect">
            <a:avLst/>
          </a:prstGeom>
          <a:noFill/>
        </p:spPr>
        <p:txBody>
          <a:bodyPr wrap="none" rtlCol="0">
            <a:spAutoFit/>
          </a:bodyPr>
          <a:lstStyle/>
          <a:p>
            <a:r>
              <a:rPr lang="en-US" sz="2600" dirty="0" smtClean="0">
                <a:latin typeface="+mj-lt"/>
              </a:rPr>
              <a:t>As of December 2014:</a:t>
            </a:r>
          </a:p>
          <a:p>
            <a:r>
              <a:rPr lang="en-US" sz="2600" dirty="0">
                <a:latin typeface="+mj-lt"/>
              </a:rPr>
              <a:t> </a:t>
            </a:r>
            <a:r>
              <a:rPr lang="en-US" sz="2600" dirty="0" smtClean="0">
                <a:latin typeface="+mj-lt"/>
              </a:rPr>
              <a:t>                      </a:t>
            </a:r>
            <a:r>
              <a:rPr lang="en-US" sz="2600" b="1" dirty="0" smtClean="0">
                <a:solidFill>
                  <a:schemeClr val="tx2"/>
                </a:solidFill>
                <a:latin typeface="+mj-lt"/>
              </a:rPr>
              <a:t>63 registered shared print repositories </a:t>
            </a:r>
            <a:r>
              <a:rPr lang="en-US" sz="2600" dirty="0" smtClean="0">
                <a:latin typeface="+mj-lt"/>
              </a:rPr>
              <a:t>in WorldCat</a:t>
            </a:r>
            <a:endParaRPr lang="en-US" sz="2600" dirty="0">
              <a:latin typeface="+mj-lt"/>
            </a:endParaRPr>
          </a:p>
        </p:txBody>
      </p:sp>
      <p:sp>
        <p:nvSpPr>
          <p:cNvPr id="5" name="TextBox 4"/>
          <p:cNvSpPr txBox="1"/>
          <p:nvPr/>
        </p:nvSpPr>
        <p:spPr>
          <a:xfrm>
            <a:off x="2375211" y="5319133"/>
            <a:ext cx="4527394" cy="923330"/>
          </a:xfrm>
          <a:prstGeom prst="rect">
            <a:avLst/>
          </a:prstGeom>
          <a:solidFill>
            <a:schemeClr val="bg1"/>
          </a:solidFill>
          <a:ln>
            <a:solidFill>
              <a:srgbClr val="FF0000"/>
            </a:solidFill>
          </a:ln>
        </p:spPr>
        <p:txBody>
          <a:bodyPr wrap="square" rtlCol="0">
            <a:spAutoFit/>
          </a:bodyPr>
          <a:lstStyle/>
          <a:p>
            <a:r>
              <a:rPr lang="en-US" dirty="0" smtClean="0"/>
              <a:t>High concentrations in </a:t>
            </a:r>
            <a:r>
              <a:rPr lang="en-US" dirty="0" err="1" smtClean="0"/>
              <a:t>NorCal</a:t>
            </a:r>
            <a:r>
              <a:rPr lang="en-US" dirty="0" smtClean="0"/>
              <a:t>, SoCal; other notable concentrations in Cascadia and </a:t>
            </a:r>
            <a:r>
              <a:rPr lang="en-US" dirty="0" err="1" smtClean="0"/>
              <a:t>ChiPitts</a:t>
            </a:r>
            <a:r>
              <a:rPr lang="en-US" dirty="0" smtClean="0"/>
              <a:t> </a:t>
            </a:r>
            <a:r>
              <a:rPr lang="en-US" dirty="0" err="1" smtClean="0"/>
              <a:t>megaregions</a:t>
            </a:r>
            <a:endParaRPr lang="en-US" dirty="0"/>
          </a:p>
        </p:txBody>
      </p:sp>
    </p:spTree>
    <p:extLst>
      <p:ext uri="{BB962C8B-B14F-4D97-AF65-F5344CB8AC3E}">
        <p14:creationId xmlns:p14="http://schemas.microsoft.com/office/powerpoint/2010/main" val="865311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578974"/>
            <a:ext cx="9144000" cy="3986729"/>
          </a:xfrm>
          <a:prstGeom prst="rect">
            <a:avLst/>
          </a:prstGeom>
        </p:spPr>
      </p:pic>
      <p:sp>
        <p:nvSpPr>
          <p:cNvPr id="3" name="TextBox 2"/>
          <p:cNvSpPr txBox="1"/>
          <p:nvPr/>
        </p:nvSpPr>
        <p:spPr>
          <a:xfrm>
            <a:off x="15378" y="201176"/>
            <a:ext cx="8655767" cy="892552"/>
          </a:xfrm>
          <a:prstGeom prst="rect">
            <a:avLst/>
          </a:prstGeom>
          <a:noFill/>
        </p:spPr>
        <p:txBody>
          <a:bodyPr wrap="none" rtlCol="0">
            <a:spAutoFit/>
          </a:bodyPr>
          <a:lstStyle/>
          <a:p>
            <a:r>
              <a:rPr lang="en-US" sz="2600" dirty="0" smtClean="0">
                <a:latin typeface="+mj-lt"/>
              </a:rPr>
              <a:t>As of </a:t>
            </a:r>
            <a:r>
              <a:rPr lang="en-US" sz="2600" dirty="0">
                <a:latin typeface="+mj-lt"/>
              </a:rPr>
              <a:t>December </a:t>
            </a:r>
            <a:r>
              <a:rPr lang="en-US" sz="2600" dirty="0" smtClean="0">
                <a:latin typeface="+mj-lt"/>
              </a:rPr>
              <a:t>2014:</a:t>
            </a:r>
          </a:p>
          <a:p>
            <a:r>
              <a:rPr lang="en-US" sz="2600" dirty="0" smtClean="0">
                <a:latin typeface="+mj-lt"/>
              </a:rPr>
              <a:t>                       </a:t>
            </a:r>
            <a:r>
              <a:rPr lang="en-US" sz="2600" b="1" dirty="0" smtClean="0">
                <a:solidFill>
                  <a:schemeClr val="tx2"/>
                </a:solidFill>
                <a:latin typeface="+mj-lt"/>
              </a:rPr>
              <a:t>1.46 million titles </a:t>
            </a:r>
            <a:r>
              <a:rPr lang="en-US" sz="2600" dirty="0" smtClean="0">
                <a:latin typeface="+mj-lt"/>
              </a:rPr>
              <a:t>held in shared print repositories</a:t>
            </a:r>
            <a:endParaRPr lang="en-US" sz="2600" dirty="0">
              <a:latin typeface="+mj-lt"/>
            </a:endParaRPr>
          </a:p>
        </p:txBody>
      </p:sp>
      <p:sp>
        <p:nvSpPr>
          <p:cNvPr id="4" name="TextBox 3"/>
          <p:cNvSpPr txBox="1"/>
          <p:nvPr/>
        </p:nvSpPr>
        <p:spPr>
          <a:xfrm>
            <a:off x="2375211" y="5319133"/>
            <a:ext cx="4527394" cy="646331"/>
          </a:xfrm>
          <a:prstGeom prst="rect">
            <a:avLst/>
          </a:prstGeom>
          <a:solidFill>
            <a:schemeClr val="bg1"/>
          </a:solidFill>
          <a:ln>
            <a:solidFill>
              <a:srgbClr val="FF0000"/>
            </a:solidFill>
          </a:ln>
        </p:spPr>
        <p:txBody>
          <a:bodyPr wrap="square" rtlCol="0">
            <a:spAutoFit/>
          </a:bodyPr>
          <a:lstStyle/>
          <a:p>
            <a:r>
              <a:rPr lang="en-US" dirty="0" smtClean="0"/>
              <a:t>High concentrations in Maine, Florida and New York </a:t>
            </a:r>
            <a:endParaRPr lang="en-US" dirty="0"/>
          </a:p>
        </p:txBody>
      </p:sp>
    </p:spTree>
    <p:extLst>
      <p:ext uri="{BB962C8B-B14F-4D97-AF65-F5344CB8AC3E}">
        <p14:creationId xmlns:p14="http://schemas.microsoft.com/office/powerpoint/2010/main" val="90070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0040" y="1093728"/>
            <a:ext cx="8503920" cy="5137970"/>
          </a:xfrm>
          <a:prstGeom prst="rect">
            <a:avLst/>
          </a:prstGeom>
        </p:spPr>
      </p:pic>
      <p:sp>
        <p:nvSpPr>
          <p:cNvPr id="4" name="TextBox 3"/>
          <p:cNvSpPr txBox="1"/>
          <p:nvPr/>
        </p:nvSpPr>
        <p:spPr>
          <a:xfrm>
            <a:off x="15378" y="201176"/>
            <a:ext cx="8740021" cy="892552"/>
          </a:xfrm>
          <a:prstGeom prst="rect">
            <a:avLst/>
          </a:prstGeom>
          <a:noFill/>
        </p:spPr>
        <p:txBody>
          <a:bodyPr wrap="none" rtlCol="0">
            <a:spAutoFit/>
          </a:bodyPr>
          <a:lstStyle/>
          <a:p>
            <a:r>
              <a:rPr lang="en-US" sz="2600" dirty="0" smtClean="0">
                <a:latin typeface="+mj-lt"/>
              </a:rPr>
              <a:t>As of </a:t>
            </a:r>
            <a:r>
              <a:rPr lang="en-US" sz="2600" dirty="0">
                <a:latin typeface="+mj-lt"/>
              </a:rPr>
              <a:t>December 2014 </a:t>
            </a:r>
            <a:r>
              <a:rPr lang="en-US" sz="2600" dirty="0" smtClean="0">
                <a:latin typeface="+mj-lt"/>
              </a:rPr>
              <a:t>:</a:t>
            </a:r>
          </a:p>
          <a:p>
            <a:r>
              <a:rPr lang="en-US" sz="2600" dirty="0" smtClean="0">
                <a:latin typeface="+mj-lt"/>
              </a:rPr>
              <a:t>                       </a:t>
            </a:r>
            <a:r>
              <a:rPr lang="en-US" sz="2600" b="1" dirty="0" smtClean="0">
                <a:solidFill>
                  <a:schemeClr val="tx2"/>
                </a:solidFill>
                <a:latin typeface="+mj-lt"/>
              </a:rPr>
              <a:t>54K serial titles </a:t>
            </a:r>
            <a:r>
              <a:rPr lang="en-US" sz="2600" dirty="0" smtClean="0">
                <a:latin typeface="+mj-lt"/>
              </a:rPr>
              <a:t>held in shared print repositories</a:t>
            </a:r>
            <a:endParaRPr lang="en-US" sz="2600" dirty="0">
              <a:latin typeface="+mj-lt"/>
            </a:endParaRPr>
          </a:p>
        </p:txBody>
      </p:sp>
      <p:sp>
        <p:nvSpPr>
          <p:cNvPr id="5" name="TextBox 4"/>
          <p:cNvSpPr txBox="1"/>
          <p:nvPr/>
        </p:nvSpPr>
        <p:spPr>
          <a:xfrm>
            <a:off x="2375211" y="5687123"/>
            <a:ext cx="4270916" cy="923330"/>
          </a:xfrm>
          <a:prstGeom prst="rect">
            <a:avLst/>
          </a:prstGeom>
          <a:solidFill>
            <a:schemeClr val="bg1"/>
          </a:solidFill>
          <a:ln>
            <a:solidFill>
              <a:srgbClr val="FF0000"/>
            </a:solidFill>
          </a:ln>
        </p:spPr>
        <p:txBody>
          <a:bodyPr wrap="square" rtlCol="0">
            <a:spAutoFit/>
          </a:bodyPr>
          <a:lstStyle/>
          <a:p>
            <a:r>
              <a:rPr lang="en-US" dirty="0" smtClean="0"/>
              <a:t>Primarily archived by CIC, CRL-JSTOR, Empire Shared Collections and FLARE programs</a:t>
            </a:r>
            <a:endParaRPr lang="en-US" dirty="0"/>
          </a:p>
        </p:txBody>
      </p:sp>
      <p:cxnSp>
        <p:nvCxnSpPr>
          <p:cNvPr id="6" name="Straight Arrow Connector 5"/>
          <p:cNvCxnSpPr/>
          <p:nvPr/>
        </p:nvCxnSpPr>
        <p:spPr>
          <a:xfrm flipV="1">
            <a:off x="5096107" y="4371278"/>
            <a:ext cx="892098" cy="131584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8" name="Straight Arrow Connector 7"/>
          <p:cNvCxnSpPr/>
          <p:nvPr/>
        </p:nvCxnSpPr>
        <p:spPr>
          <a:xfrm flipV="1">
            <a:off x="5096107" y="4605454"/>
            <a:ext cx="490654" cy="108166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1" name="Straight Arrow Connector 10"/>
          <p:cNvCxnSpPr/>
          <p:nvPr/>
        </p:nvCxnSpPr>
        <p:spPr>
          <a:xfrm flipV="1">
            <a:off x="5096107" y="5163015"/>
            <a:ext cx="643054" cy="524108"/>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192800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 are OCLC Research</a:t>
            </a:r>
          </a:p>
          <a:p>
            <a:endParaRPr lang="en-US" dirty="0" smtClean="0"/>
          </a:p>
          <a:p>
            <a:r>
              <a:rPr lang="en-US" dirty="0" smtClean="0"/>
              <a:t>OCLC Shared Print Advisory Council</a:t>
            </a:r>
          </a:p>
          <a:p>
            <a:endParaRPr lang="en-US" dirty="0" smtClean="0"/>
          </a:p>
          <a:p>
            <a:r>
              <a:rPr lang="en-US" dirty="0" smtClean="0"/>
              <a:t>Is ILL Dying Off?</a:t>
            </a:r>
          </a:p>
          <a:p>
            <a:endParaRPr lang="en-US" dirty="0" smtClean="0"/>
          </a:p>
          <a:p>
            <a:r>
              <a:rPr lang="en-US" dirty="0" smtClean="0"/>
              <a:t>Data Designed for Discovery</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pPr fontAlgn="auto">
              <a:spcAft>
                <a:spcPts val="0"/>
              </a:spcAft>
              <a:defRPr/>
            </a:pPr>
            <a:r>
              <a:rPr lang="en-US" dirty="0" smtClean="0">
                <a:ea typeface="+mj-ea"/>
              </a:rPr>
              <a:t>Agenda</a:t>
            </a:r>
            <a:endParaRPr lang="en-US" dirty="0">
              <a:ea typeface="+mj-ea"/>
            </a:endParaRPr>
          </a:p>
        </p:txBody>
      </p:sp>
      <p:pic>
        <p:nvPicPr>
          <p:cNvPr id="4" name="Picture 2" descr="http://www.oclc.org/content/dam/research/images/people/childress-li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562" y="1600200"/>
            <a:ext cx="7905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alph Le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562" y="2815430"/>
            <a:ext cx="7905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oclc.org/content/dam/research/images/people/massie-li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562" y="4003672"/>
            <a:ext cx="7905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oclc.org/content/dam/research/images/people/tennant-l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562" y="5241923"/>
            <a:ext cx="790575" cy="1047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 y="1093728"/>
            <a:ext cx="8503920" cy="5141492"/>
          </a:xfrm>
          <a:prstGeom prst="rect">
            <a:avLst/>
          </a:prstGeom>
        </p:spPr>
      </p:pic>
      <p:sp>
        <p:nvSpPr>
          <p:cNvPr id="3" name="TextBox 2"/>
          <p:cNvSpPr txBox="1"/>
          <p:nvPr/>
        </p:nvSpPr>
        <p:spPr>
          <a:xfrm>
            <a:off x="15378" y="201176"/>
            <a:ext cx="9252789" cy="892552"/>
          </a:xfrm>
          <a:prstGeom prst="rect">
            <a:avLst/>
          </a:prstGeom>
          <a:noFill/>
        </p:spPr>
        <p:txBody>
          <a:bodyPr wrap="none" rtlCol="0">
            <a:spAutoFit/>
          </a:bodyPr>
          <a:lstStyle/>
          <a:p>
            <a:r>
              <a:rPr lang="en-US" sz="2600" dirty="0" smtClean="0">
                <a:latin typeface="+mj-lt"/>
              </a:rPr>
              <a:t>As of December 2014:</a:t>
            </a:r>
          </a:p>
          <a:p>
            <a:r>
              <a:rPr lang="en-US" sz="2600" dirty="0" smtClean="0">
                <a:latin typeface="+mj-lt"/>
              </a:rPr>
              <a:t>              </a:t>
            </a:r>
            <a:r>
              <a:rPr lang="en-US" sz="2600" b="1" dirty="0" smtClean="0">
                <a:solidFill>
                  <a:schemeClr val="tx2"/>
                </a:solidFill>
                <a:latin typeface="+mj-lt"/>
              </a:rPr>
              <a:t>1.4 million monographic titles </a:t>
            </a:r>
            <a:r>
              <a:rPr lang="en-US" sz="2600" dirty="0">
                <a:latin typeface="+mj-lt"/>
              </a:rPr>
              <a:t>in shared print repositories</a:t>
            </a:r>
          </a:p>
        </p:txBody>
      </p:sp>
      <p:sp>
        <p:nvSpPr>
          <p:cNvPr id="4" name="TextBox 3"/>
          <p:cNvSpPr txBox="1"/>
          <p:nvPr/>
        </p:nvSpPr>
        <p:spPr>
          <a:xfrm>
            <a:off x="2375211" y="5687123"/>
            <a:ext cx="3088888" cy="923330"/>
          </a:xfrm>
          <a:prstGeom prst="rect">
            <a:avLst/>
          </a:prstGeom>
          <a:solidFill>
            <a:schemeClr val="bg1"/>
          </a:solidFill>
          <a:ln>
            <a:solidFill>
              <a:srgbClr val="FF0000"/>
            </a:solidFill>
          </a:ln>
        </p:spPr>
        <p:txBody>
          <a:bodyPr wrap="square" rtlCol="0">
            <a:spAutoFit/>
          </a:bodyPr>
          <a:lstStyle/>
          <a:p>
            <a:r>
              <a:rPr lang="en-US" dirty="0" smtClean="0"/>
              <a:t>Primarily archived by Maine Shared Collections Strategy and FLARE programs</a:t>
            </a:r>
            <a:endParaRPr lang="en-US" dirty="0"/>
          </a:p>
        </p:txBody>
      </p:sp>
      <p:cxnSp>
        <p:nvCxnSpPr>
          <p:cNvPr id="6" name="Straight Arrow Connector 5"/>
          <p:cNvCxnSpPr/>
          <p:nvPr/>
        </p:nvCxnSpPr>
        <p:spPr>
          <a:xfrm flipV="1">
            <a:off x="5096107" y="4672362"/>
            <a:ext cx="925551" cy="10147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V="1">
            <a:off x="5096107" y="3902927"/>
            <a:ext cx="1389163" cy="178419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33204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492044637"/>
              </p:ext>
            </p:extLst>
          </p:nvPr>
        </p:nvGraphicFramePr>
        <p:xfrm>
          <a:off x="468351" y="256479"/>
          <a:ext cx="8274205" cy="602165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212117" y="3178098"/>
            <a:ext cx="2540439" cy="830997"/>
          </a:xfrm>
          <a:prstGeom prst="rect">
            <a:avLst/>
          </a:prstGeom>
          <a:noFill/>
        </p:spPr>
        <p:txBody>
          <a:bodyPr wrap="none" rtlCol="0">
            <a:spAutoFit/>
          </a:bodyPr>
          <a:lstStyle/>
          <a:p>
            <a:r>
              <a:rPr lang="en-US" sz="2400" dirty="0">
                <a:latin typeface="+mj-lt"/>
              </a:rPr>
              <a:t>N = 63 repositories</a:t>
            </a:r>
          </a:p>
          <a:p>
            <a:endParaRPr lang="en-US" sz="2400" dirty="0">
              <a:latin typeface="+mj-lt"/>
            </a:endParaRPr>
          </a:p>
        </p:txBody>
      </p:sp>
      <p:sp>
        <p:nvSpPr>
          <p:cNvPr id="6" name="TextBox 5"/>
          <p:cNvSpPr txBox="1"/>
          <p:nvPr/>
        </p:nvSpPr>
        <p:spPr>
          <a:xfrm>
            <a:off x="5380505" y="6461461"/>
            <a:ext cx="3607398" cy="307777"/>
          </a:xfrm>
          <a:prstGeom prst="rect">
            <a:avLst/>
          </a:prstGeom>
          <a:noFill/>
        </p:spPr>
        <p:txBody>
          <a:bodyPr wrap="none" rtlCol="0">
            <a:spAutoFit/>
          </a:bodyPr>
          <a:lstStyle/>
          <a:p>
            <a:r>
              <a:rPr lang="en-US" sz="1400" dirty="0" smtClean="0">
                <a:latin typeface="+mj-lt"/>
              </a:rPr>
              <a:t>Based on WorldCat data as of December, 2014.</a:t>
            </a:r>
            <a:endParaRPr lang="en-US" sz="1400" dirty="0">
              <a:latin typeface="+mj-lt"/>
            </a:endParaRPr>
          </a:p>
        </p:txBody>
      </p:sp>
    </p:spTree>
    <p:extLst>
      <p:ext uri="{BB962C8B-B14F-4D97-AF65-F5344CB8AC3E}">
        <p14:creationId xmlns:p14="http://schemas.microsoft.com/office/powerpoint/2010/main" val="337273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882433080"/>
              </p:ext>
            </p:extLst>
          </p:nvPr>
        </p:nvGraphicFramePr>
        <p:xfrm>
          <a:off x="334538" y="133815"/>
          <a:ext cx="8263052" cy="625583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583357" y="6047744"/>
            <a:ext cx="4191660" cy="461665"/>
          </a:xfrm>
          <a:prstGeom prst="rect">
            <a:avLst/>
          </a:prstGeom>
          <a:noFill/>
        </p:spPr>
        <p:txBody>
          <a:bodyPr wrap="none" rtlCol="0">
            <a:spAutoFit/>
          </a:bodyPr>
          <a:lstStyle/>
          <a:p>
            <a:r>
              <a:rPr lang="en-US" sz="2400" dirty="0">
                <a:latin typeface="+mj-lt"/>
              </a:rPr>
              <a:t>N = </a:t>
            </a:r>
            <a:r>
              <a:rPr lang="en-US" sz="2400" dirty="0" smtClean="0">
                <a:latin typeface="+mj-lt"/>
              </a:rPr>
              <a:t>1.92M shared print holdings</a:t>
            </a:r>
            <a:endParaRPr lang="en-US" sz="2400" dirty="0">
              <a:latin typeface="+mj-lt"/>
            </a:endParaRPr>
          </a:p>
        </p:txBody>
      </p:sp>
      <p:sp>
        <p:nvSpPr>
          <p:cNvPr id="4" name="TextBox 3"/>
          <p:cNvSpPr txBox="1"/>
          <p:nvPr/>
        </p:nvSpPr>
        <p:spPr>
          <a:xfrm>
            <a:off x="5380505" y="6461461"/>
            <a:ext cx="3577967" cy="307777"/>
          </a:xfrm>
          <a:prstGeom prst="rect">
            <a:avLst/>
          </a:prstGeom>
          <a:noFill/>
        </p:spPr>
        <p:txBody>
          <a:bodyPr wrap="none" rtlCol="0">
            <a:spAutoFit/>
          </a:bodyPr>
          <a:lstStyle/>
          <a:p>
            <a:r>
              <a:rPr lang="en-US" sz="1400" dirty="0" smtClean="0">
                <a:latin typeface="+mj-lt"/>
              </a:rPr>
              <a:t>Based on WorldCat data as of December 2014.</a:t>
            </a:r>
            <a:endParaRPr lang="en-US" sz="1400" dirty="0">
              <a:latin typeface="+mj-lt"/>
            </a:endParaRPr>
          </a:p>
        </p:txBody>
      </p:sp>
    </p:spTree>
    <p:extLst>
      <p:ext uri="{BB962C8B-B14F-4D97-AF65-F5344CB8AC3E}">
        <p14:creationId xmlns:p14="http://schemas.microsoft.com/office/powerpoint/2010/main" val="734263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771" y="468351"/>
            <a:ext cx="8644675" cy="954107"/>
          </a:xfrm>
          <a:prstGeom prst="rect">
            <a:avLst/>
          </a:prstGeom>
          <a:noFill/>
        </p:spPr>
        <p:txBody>
          <a:bodyPr wrap="none" rtlCol="0">
            <a:spAutoFit/>
          </a:bodyPr>
          <a:lstStyle/>
          <a:p>
            <a:pPr algn="ctr"/>
            <a:r>
              <a:rPr lang="en-US" sz="2800" dirty="0" smtClean="0">
                <a:solidFill>
                  <a:schemeClr val="tx1">
                    <a:lumMod val="65000"/>
                    <a:lumOff val="35000"/>
                  </a:schemeClr>
                </a:solidFill>
                <a:latin typeface="+mj-lt"/>
              </a:rPr>
              <a:t>Bibliographic Diversity of Aggregate Shared Print Resource</a:t>
            </a:r>
          </a:p>
          <a:p>
            <a:pPr algn="ctr"/>
            <a:r>
              <a:rPr lang="en-US" sz="2800" dirty="0" smtClean="0">
                <a:solidFill>
                  <a:schemeClr val="tx1">
                    <a:lumMod val="65000"/>
                    <a:lumOff val="35000"/>
                  </a:schemeClr>
                </a:solidFill>
                <a:latin typeface="+mj-lt"/>
              </a:rPr>
              <a:t>as of December 2014</a:t>
            </a:r>
            <a:endParaRPr lang="en-US" sz="2800" dirty="0">
              <a:solidFill>
                <a:schemeClr val="tx1">
                  <a:lumMod val="65000"/>
                  <a:lumOff val="35000"/>
                </a:schemeClr>
              </a:solidFill>
              <a:latin typeface="+mj-lt"/>
            </a:endParaRPr>
          </a:p>
        </p:txBody>
      </p:sp>
      <p:sp>
        <p:nvSpPr>
          <p:cNvPr id="3" name="TextBox 2"/>
          <p:cNvSpPr txBox="1"/>
          <p:nvPr/>
        </p:nvSpPr>
        <p:spPr>
          <a:xfrm>
            <a:off x="1483114" y="1699443"/>
            <a:ext cx="7571678" cy="1446550"/>
          </a:xfrm>
          <a:prstGeom prst="rect">
            <a:avLst/>
          </a:prstGeom>
          <a:noFill/>
        </p:spPr>
        <p:txBody>
          <a:bodyPr wrap="square" rtlCol="0">
            <a:spAutoFit/>
          </a:bodyPr>
          <a:lstStyle/>
          <a:p>
            <a:r>
              <a:rPr lang="en-US" sz="3200" dirty="0" smtClean="0">
                <a:solidFill>
                  <a:schemeClr val="accent6"/>
                </a:solidFill>
                <a:latin typeface="+mn-lt"/>
              </a:rPr>
              <a:t>1,297,375</a:t>
            </a:r>
            <a:r>
              <a:rPr lang="en-US" sz="2800" dirty="0" smtClean="0">
                <a:latin typeface="+mn-lt"/>
              </a:rPr>
              <a:t> </a:t>
            </a:r>
            <a:r>
              <a:rPr lang="en-US" sz="2400" dirty="0" smtClean="0">
                <a:latin typeface="+mn-lt"/>
              </a:rPr>
              <a:t>distinct creative works</a:t>
            </a:r>
          </a:p>
          <a:p>
            <a:r>
              <a:rPr lang="en-US" sz="2400" dirty="0" smtClean="0">
                <a:latin typeface="+mn-lt"/>
              </a:rPr>
              <a:t> embodied in 1,468,523 distinct editions/manifestations,</a:t>
            </a:r>
          </a:p>
          <a:p>
            <a:r>
              <a:rPr lang="en-US" sz="2400" dirty="0" smtClean="0">
                <a:latin typeface="+mn-lt"/>
              </a:rPr>
              <a:t> for an average of </a:t>
            </a:r>
            <a:r>
              <a:rPr lang="en-US" sz="3200" dirty="0" smtClean="0">
                <a:solidFill>
                  <a:schemeClr val="accent6"/>
                </a:solidFill>
                <a:latin typeface="+mn-lt"/>
              </a:rPr>
              <a:t>1.13</a:t>
            </a:r>
            <a:r>
              <a:rPr lang="en-US" sz="2400" dirty="0" smtClean="0">
                <a:latin typeface="+mn-lt"/>
              </a:rPr>
              <a:t> editions per work</a:t>
            </a:r>
            <a:endParaRPr lang="en-US" sz="2400" dirty="0">
              <a:latin typeface="+mn-lt"/>
            </a:endParaRPr>
          </a:p>
        </p:txBody>
      </p:sp>
      <p:sp>
        <p:nvSpPr>
          <p:cNvPr id="4" name="TextBox 3"/>
          <p:cNvSpPr txBox="1"/>
          <p:nvPr/>
        </p:nvSpPr>
        <p:spPr>
          <a:xfrm>
            <a:off x="1483114" y="3233855"/>
            <a:ext cx="7441845" cy="2123658"/>
          </a:xfrm>
          <a:prstGeom prst="rect">
            <a:avLst/>
          </a:prstGeom>
          <a:noFill/>
        </p:spPr>
        <p:txBody>
          <a:bodyPr wrap="none" rtlCol="0">
            <a:spAutoFit/>
          </a:bodyPr>
          <a:lstStyle/>
          <a:p>
            <a:r>
              <a:rPr lang="en-US" sz="3200" dirty="0" smtClean="0">
                <a:solidFill>
                  <a:schemeClr val="accent6"/>
                </a:solidFill>
                <a:latin typeface="+mj-lt"/>
              </a:rPr>
              <a:t>Top 5</a:t>
            </a:r>
            <a:r>
              <a:rPr lang="en-US" sz="3200" dirty="0" smtClean="0">
                <a:latin typeface="+mj-lt"/>
              </a:rPr>
              <a:t> </a:t>
            </a:r>
            <a:r>
              <a:rPr lang="en-US" sz="2400" dirty="0" smtClean="0">
                <a:latin typeface="+mj-lt"/>
              </a:rPr>
              <a:t>works by number of archived editions:</a:t>
            </a:r>
          </a:p>
          <a:p>
            <a:r>
              <a:rPr lang="en-US" sz="2000" i="1" dirty="0" smtClean="0">
                <a:latin typeface="+mj-lt"/>
              </a:rPr>
              <a:t>  </a:t>
            </a:r>
            <a:r>
              <a:rPr lang="en-US" sz="2000" i="1" dirty="0" err="1" smtClean="0">
                <a:latin typeface="+mj-lt"/>
              </a:rPr>
              <a:t>Rubaiyat</a:t>
            </a:r>
            <a:r>
              <a:rPr lang="en-US" sz="2000" i="1" dirty="0" smtClean="0">
                <a:latin typeface="+mj-lt"/>
              </a:rPr>
              <a:t> </a:t>
            </a:r>
            <a:r>
              <a:rPr lang="en-US" sz="2000" i="1" dirty="0">
                <a:latin typeface="+mj-lt"/>
              </a:rPr>
              <a:t>of Omar </a:t>
            </a:r>
            <a:r>
              <a:rPr lang="en-US" sz="2000" i="1" dirty="0" smtClean="0">
                <a:latin typeface="+mj-lt"/>
              </a:rPr>
              <a:t>Khayyam</a:t>
            </a:r>
            <a:r>
              <a:rPr lang="en-US" sz="2000" dirty="0" smtClean="0">
                <a:latin typeface="+mj-lt"/>
              </a:rPr>
              <a:t> – 243 editions in shared print collections</a:t>
            </a:r>
            <a:endParaRPr lang="en-US" sz="2000" dirty="0">
              <a:latin typeface="+mj-lt"/>
            </a:endParaRPr>
          </a:p>
          <a:p>
            <a:r>
              <a:rPr lang="en-US" sz="2000" dirty="0" smtClean="0">
                <a:latin typeface="+mj-lt"/>
              </a:rPr>
              <a:t>  Longfellow</a:t>
            </a:r>
            <a:r>
              <a:rPr lang="en-US" sz="2000" dirty="0">
                <a:latin typeface="+mj-lt"/>
              </a:rPr>
              <a:t>. </a:t>
            </a:r>
            <a:r>
              <a:rPr lang="en-US" sz="2000" i="1" dirty="0">
                <a:latin typeface="+mj-lt"/>
              </a:rPr>
              <a:t>Poems</a:t>
            </a:r>
            <a:r>
              <a:rPr lang="en-US" sz="2000" dirty="0">
                <a:latin typeface="+mj-lt"/>
              </a:rPr>
              <a:t>. – 119 </a:t>
            </a:r>
            <a:r>
              <a:rPr lang="en-US" sz="2000" dirty="0" smtClean="0">
                <a:latin typeface="+mj-lt"/>
              </a:rPr>
              <a:t>editions in shared print</a:t>
            </a:r>
            <a:endParaRPr lang="en-US" sz="2000" dirty="0">
              <a:latin typeface="+mj-lt"/>
            </a:endParaRPr>
          </a:p>
          <a:p>
            <a:r>
              <a:rPr lang="en-US" sz="2000" dirty="0" smtClean="0">
                <a:latin typeface="+mj-lt"/>
              </a:rPr>
              <a:t>  Hawthorne</a:t>
            </a:r>
            <a:r>
              <a:rPr lang="en-US" sz="2000" dirty="0">
                <a:latin typeface="+mj-lt"/>
              </a:rPr>
              <a:t>. </a:t>
            </a:r>
            <a:r>
              <a:rPr lang="en-US" sz="2000" i="1" dirty="0">
                <a:latin typeface="+mj-lt"/>
              </a:rPr>
              <a:t>The Scarlet Letter</a:t>
            </a:r>
            <a:r>
              <a:rPr lang="en-US" sz="2000" dirty="0">
                <a:latin typeface="+mj-lt"/>
              </a:rPr>
              <a:t>. – 85 </a:t>
            </a:r>
            <a:r>
              <a:rPr lang="en-US" sz="2000" dirty="0" smtClean="0">
                <a:latin typeface="+mj-lt"/>
              </a:rPr>
              <a:t>editions in shared print</a:t>
            </a:r>
            <a:endParaRPr lang="en-US" sz="2000" dirty="0">
              <a:latin typeface="+mj-lt"/>
            </a:endParaRPr>
          </a:p>
          <a:p>
            <a:r>
              <a:rPr lang="en-US" sz="2000" dirty="0" smtClean="0">
                <a:latin typeface="+mj-lt"/>
              </a:rPr>
              <a:t>  Houseman</a:t>
            </a:r>
            <a:r>
              <a:rPr lang="en-US" sz="2000" dirty="0">
                <a:latin typeface="+mj-lt"/>
              </a:rPr>
              <a:t>. </a:t>
            </a:r>
            <a:r>
              <a:rPr lang="en-US" sz="2000" i="1" dirty="0">
                <a:latin typeface="+mj-lt"/>
              </a:rPr>
              <a:t>A </a:t>
            </a:r>
            <a:r>
              <a:rPr lang="en-US" sz="2000" i="1" dirty="0" err="1">
                <a:latin typeface="+mj-lt"/>
              </a:rPr>
              <a:t>Shropshire</a:t>
            </a:r>
            <a:r>
              <a:rPr lang="en-US" sz="2000" i="1" dirty="0">
                <a:latin typeface="+mj-lt"/>
              </a:rPr>
              <a:t> Lad</a:t>
            </a:r>
            <a:r>
              <a:rPr lang="en-US" sz="2000" dirty="0">
                <a:latin typeface="+mj-lt"/>
              </a:rPr>
              <a:t>. – 77 </a:t>
            </a:r>
            <a:r>
              <a:rPr lang="en-US" sz="2000" dirty="0" smtClean="0">
                <a:latin typeface="+mj-lt"/>
              </a:rPr>
              <a:t>editions in shared print</a:t>
            </a:r>
            <a:endParaRPr lang="en-US" sz="2000" dirty="0">
              <a:latin typeface="+mj-lt"/>
            </a:endParaRPr>
          </a:p>
          <a:p>
            <a:r>
              <a:rPr lang="en-US" sz="2000" dirty="0" smtClean="0">
                <a:latin typeface="+mj-lt"/>
              </a:rPr>
              <a:t>  Homer</a:t>
            </a:r>
            <a:r>
              <a:rPr lang="en-US" sz="2000" dirty="0">
                <a:latin typeface="+mj-lt"/>
              </a:rPr>
              <a:t>. </a:t>
            </a:r>
            <a:r>
              <a:rPr lang="en-US" sz="2000" i="1" dirty="0">
                <a:latin typeface="+mj-lt"/>
              </a:rPr>
              <a:t>The Odyssey</a:t>
            </a:r>
            <a:r>
              <a:rPr lang="en-US" sz="2000" dirty="0">
                <a:latin typeface="+mj-lt"/>
              </a:rPr>
              <a:t>. – 66 </a:t>
            </a:r>
            <a:r>
              <a:rPr lang="en-US" sz="2000" dirty="0" smtClean="0">
                <a:latin typeface="+mj-lt"/>
              </a:rPr>
              <a:t>editions in shared print</a:t>
            </a:r>
            <a:endParaRPr lang="en-US" sz="2000" dirty="0">
              <a:latin typeface="+mj-lt"/>
            </a:endParaRPr>
          </a:p>
        </p:txBody>
      </p:sp>
      <p:sp>
        <p:nvSpPr>
          <p:cNvPr id="6" name="Rectangle 5"/>
          <p:cNvSpPr/>
          <p:nvPr/>
        </p:nvSpPr>
        <p:spPr>
          <a:xfrm>
            <a:off x="1483114" y="5445375"/>
            <a:ext cx="7678797" cy="584775"/>
          </a:xfrm>
          <a:prstGeom prst="rect">
            <a:avLst/>
          </a:prstGeom>
        </p:spPr>
        <p:txBody>
          <a:bodyPr wrap="square">
            <a:spAutoFit/>
          </a:bodyPr>
          <a:lstStyle/>
          <a:p>
            <a:r>
              <a:rPr lang="en-US" sz="3200" dirty="0" smtClean="0">
                <a:solidFill>
                  <a:schemeClr val="accent6"/>
                </a:solidFill>
                <a:latin typeface="+mj-lt"/>
              </a:rPr>
              <a:t>91% </a:t>
            </a:r>
            <a:r>
              <a:rPr lang="en-US" sz="2300" dirty="0" smtClean="0">
                <a:latin typeface="+mj-lt"/>
              </a:rPr>
              <a:t>of archived works represented by a single manifestation</a:t>
            </a:r>
            <a:endParaRPr lang="en-US" sz="2300" dirty="0">
              <a:latin typeface="+mj-lt"/>
            </a:endParaRPr>
          </a:p>
        </p:txBody>
      </p:sp>
    </p:spTree>
    <p:extLst>
      <p:ext uri="{BB962C8B-B14F-4D97-AF65-F5344CB8AC3E}">
        <p14:creationId xmlns:p14="http://schemas.microsoft.com/office/powerpoint/2010/main" val="106845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933" y="204576"/>
            <a:ext cx="2916440" cy="769441"/>
          </a:xfrm>
          <a:prstGeom prst="rect">
            <a:avLst/>
          </a:prstGeom>
          <a:noFill/>
        </p:spPr>
        <p:txBody>
          <a:bodyPr wrap="none" rtlCol="0">
            <a:spAutoFit/>
          </a:bodyPr>
          <a:lstStyle/>
          <a:p>
            <a:pPr algn="ctr"/>
            <a:r>
              <a:rPr lang="en-US" sz="4400" dirty="0" smtClean="0">
                <a:solidFill>
                  <a:schemeClr val="accent1"/>
                </a:solidFill>
                <a:latin typeface="+mj-lt"/>
              </a:rPr>
              <a:t>What’s next</a:t>
            </a:r>
            <a:endParaRPr lang="en-US" sz="4400" dirty="0">
              <a:solidFill>
                <a:schemeClr val="accent1"/>
              </a:solidFill>
              <a:latin typeface="+mj-lt"/>
            </a:endParaRPr>
          </a:p>
        </p:txBody>
      </p:sp>
      <p:sp>
        <p:nvSpPr>
          <p:cNvPr id="3" name="TextBox 2"/>
          <p:cNvSpPr txBox="1"/>
          <p:nvPr/>
        </p:nvSpPr>
        <p:spPr>
          <a:xfrm>
            <a:off x="494478" y="1560036"/>
            <a:ext cx="6619554" cy="4247317"/>
          </a:xfrm>
          <a:prstGeom prst="rect">
            <a:avLst/>
          </a:prstGeom>
          <a:solidFill>
            <a:schemeClr val="bg1">
              <a:alpha val="75000"/>
            </a:schemeClr>
          </a:solidFill>
        </p:spPr>
        <p:txBody>
          <a:bodyPr wrap="square" rtlCol="0">
            <a:spAutoFit/>
          </a:bodyPr>
          <a:lstStyle/>
          <a:p>
            <a:r>
              <a:rPr lang="en-US" sz="2700" dirty="0" smtClean="0">
                <a:latin typeface="+mj-lt"/>
              </a:rPr>
              <a:t>In consultation with Advisory Council,</a:t>
            </a:r>
          </a:p>
          <a:p>
            <a:pPr marL="342900" indent="-342900">
              <a:buFont typeface="Arial" panose="020B0604020202020204" pitchFamily="34" charset="0"/>
              <a:buChar char="•"/>
            </a:pPr>
            <a:r>
              <a:rPr lang="en-US" sz="2700" dirty="0" smtClean="0">
                <a:latin typeface="+mj-lt"/>
              </a:rPr>
              <a:t>Refine definitions of ‘</a:t>
            </a:r>
            <a:r>
              <a:rPr lang="en-US" sz="2700" dirty="0" smtClean="0">
                <a:solidFill>
                  <a:schemeClr val="accent6"/>
                </a:solidFill>
                <a:latin typeface="+mj-lt"/>
              </a:rPr>
              <a:t>last copy</a:t>
            </a:r>
            <a:r>
              <a:rPr lang="en-US" sz="2700" dirty="0" smtClean="0">
                <a:latin typeface="+mj-lt"/>
              </a:rPr>
              <a:t>’ in context of FRBR – last expression, manifestation, item</a:t>
            </a:r>
          </a:p>
          <a:p>
            <a:pPr marL="342900" indent="-342900">
              <a:buFont typeface="Arial" panose="020B0604020202020204" pitchFamily="34" charset="0"/>
              <a:buChar char="•"/>
            </a:pPr>
            <a:r>
              <a:rPr lang="en-US" sz="2700" dirty="0" smtClean="0">
                <a:latin typeface="+mj-lt"/>
              </a:rPr>
              <a:t>Develop </a:t>
            </a:r>
            <a:r>
              <a:rPr lang="en-US" sz="2700" dirty="0" smtClean="0">
                <a:solidFill>
                  <a:schemeClr val="accent6"/>
                </a:solidFill>
                <a:latin typeface="+mj-lt"/>
              </a:rPr>
              <a:t>statistical profile </a:t>
            </a:r>
            <a:r>
              <a:rPr lang="en-US" sz="2700" dirty="0" smtClean="0">
                <a:latin typeface="+mj-lt"/>
              </a:rPr>
              <a:t>of system-wide print collection and shared print resource, starting with North America</a:t>
            </a:r>
          </a:p>
          <a:p>
            <a:pPr marL="342900" indent="-342900">
              <a:buFont typeface="Arial" panose="020B0604020202020204" pitchFamily="34" charset="0"/>
              <a:buChar char="•"/>
            </a:pPr>
            <a:r>
              <a:rPr lang="en-US" sz="2700" dirty="0" smtClean="0">
                <a:latin typeface="+mj-lt"/>
              </a:rPr>
              <a:t>Experimental </a:t>
            </a:r>
            <a:r>
              <a:rPr lang="en-US" sz="2700" dirty="0" smtClean="0">
                <a:solidFill>
                  <a:schemeClr val="accent6"/>
                </a:solidFill>
                <a:latin typeface="+mj-lt"/>
              </a:rPr>
              <a:t>visualization</a:t>
            </a:r>
            <a:r>
              <a:rPr lang="en-US" sz="2700" dirty="0" smtClean="0">
                <a:latin typeface="+mj-lt"/>
              </a:rPr>
              <a:t>, maps of materials within and outside of shared print collections; scaled to existing consortia</a:t>
            </a:r>
          </a:p>
        </p:txBody>
      </p:sp>
    </p:spTree>
    <p:extLst>
      <p:ext uri="{BB962C8B-B14F-4D97-AF65-F5344CB8AC3E}">
        <p14:creationId xmlns:p14="http://schemas.microsoft.com/office/powerpoint/2010/main" val="42999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Placeholder 2"/>
          <p:cNvSpPr>
            <a:spLocks noGrp="1"/>
          </p:cNvSpPr>
          <p:nvPr>
            <p:ph type="body" sz="quarter" idx="12"/>
          </p:nvPr>
        </p:nvSpPr>
        <p:spPr bwMode="auto">
          <a:xfrm>
            <a:off x="2900363" y="4035425"/>
            <a:ext cx="5989637" cy="350838"/>
          </a:xfrm>
          <a:noFill/>
          <a:ln>
            <a:miter lim="800000"/>
            <a:headEnd/>
            <a:tailEnd/>
          </a:ln>
        </p:spPr>
        <p:txBody>
          <a:bodyPr wrap="square" lIns="91440" tIns="45720" rIns="91440" bIns="45720" numCol="1" anchor="t" anchorCtr="0" compatLnSpc="1">
            <a:prstTxWarp prst="textNoShape">
              <a:avLst/>
            </a:prstTxWarp>
          </a:bodyPr>
          <a:lstStyle/>
          <a:p>
            <a:r>
              <a:rPr lang="en-US" b="1" dirty="0" smtClean="0">
                <a:latin typeface="Calibri Light" pitchFamily="34" charset="0"/>
                <a:cs typeface="Calibri Light" pitchFamily="34" charset="0"/>
              </a:rPr>
              <a:t>Dennis Massie, Program Officer</a:t>
            </a:r>
          </a:p>
        </p:txBody>
      </p:sp>
      <p:sp>
        <p:nvSpPr>
          <p:cNvPr id="4" name="Text Placeholder 3"/>
          <p:cNvSpPr>
            <a:spLocks noGrp="1"/>
          </p:cNvSpPr>
          <p:nvPr>
            <p:ph type="body" sz="quarter" idx="14"/>
          </p:nvPr>
        </p:nvSpPr>
        <p:spPr/>
        <p:txBody>
          <a:bodyPr/>
          <a:lstStyle/>
          <a:p>
            <a:pPr fontAlgn="auto">
              <a:spcAft>
                <a:spcPts val="0"/>
              </a:spcAft>
              <a:buFont typeface="Arial"/>
              <a:buNone/>
              <a:defRPr/>
            </a:pPr>
            <a:r>
              <a:rPr lang="en-US" dirty="0" smtClean="0">
                <a:ea typeface="+mn-ea"/>
              </a:rPr>
              <a:t>Is ILL Dying Off?</a:t>
            </a:r>
          </a:p>
          <a:p>
            <a:pPr fontAlgn="auto">
              <a:spcAft>
                <a:spcPts val="0"/>
              </a:spcAft>
              <a:buFont typeface="Arial"/>
              <a:buNone/>
              <a:defRPr/>
            </a:pPr>
            <a:r>
              <a:rPr lang="en-US" sz="4000" dirty="0" smtClean="0">
                <a:ea typeface="+mn-ea"/>
              </a:rPr>
              <a:t>Some clues from the </a:t>
            </a:r>
          </a:p>
          <a:p>
            <a:pPr fontAlgn="auto">
              <a:spcAft>
                <a:spcPts val="0"/>
              </a:spcAft>
              <a:buFont typeface="Arial"/>
              <a:buNone/>
              <a:defRPr/>
            </a:pPr>
            <a:r>
              <a:rPr lang="en-US" sz="4000" dirty="0" smtClean="0">
                <a:ea typeface="+mn-ea"/>
              </a:rPr>
              <a:t>Borrow Direct consortium</a:t>
            </a:r>
            <a:endParaRPr lang="en-US" sz="4000" dirty="0">
              <a:ea typeface="+mn-ea"/>
            </a:endParaRPr>
          </a:p>
        </p:txBody>
      </p:sp>
      <p:sp>
        <p:nvSpPr>
          <p:cNvPr id="23557" name="Text Placeholder 4"/>
          <p:cNvSpPr>
            <a:spLocks noGrp="1"/>
          </p:cNvSpPr>
          <p:nvPr>
            <p:ph type="body"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r>
              <a:rPr lang="en-US" dirty="0" smtClean="0">
                <a:latin typeface="Calibri Light" pitchFamily="34" charset="0"/>
                <a:cs typeface="Calibri Light" pitchFamily="34" charset="0"/>
              </a:rPr>
              <a:t>OCLC Research Update, ALA-MW</a:t>
            </a:r>
          </a:p>
          <a:p>
            <a:r>
              <a:rPr lang="en-US" dirty="0" smtClean="0">
                <a:latin typeface="Calibri Light" pitchFamily="34" charset="0"/>
                <a:cs typeface="Calibri Light" pitchFamily="34" charset="0"/>
              </a:rPr>
              <a:t>2 February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0" y="101862"/>
            <a:ext cx="9094205" cy="1314450"/>
          </a:xfrm>
        </p:spPr>
        <p:txBody>
          <a:bodyPr>
            <a:normAutofit/>
          </a:bodyPr>
          <a:lstStyle/>
          <a:p>
            <a:r>
              <a:rPr lang="en-US" dirty="0" smtClean="0"/>
              <a:t>Current </a:t>
            </a:r>
            <a:r>
              <a:rPr lang="en-US" dirty="0" err="1" smtClean="0"/>
              <a:t>Interlending</a:t>
            </a:r>
            <a:r>
              <a:rPr lang="en-US" dirty="0" smtClean="0"/>
              <a:t> Landscape</a:t>
            </a:r>
            <a:endParaRPr lang="en-US" dirty="0"/>
          </a:p>
        </p:txBody>
      </p:sp>
      <p:sp>
        <p:nvSpPr>
          <p:cNvPr id="3" name="Content Placeholder 2"/>
          <p:cNvSpPr>
            <a:spLocks noGrp="1"/>
          </p:cNvSpPr>
          <p:nvPr>
            <p:ph idx="1"/>
          </p:nvPr>
        </p:nvSpPr>
        <p:spPr/>
        <p:txBody>
          <a:bodyPr/>
          <a:lstStyle/>
          <a:p>
            <a:r>
              <a:rPr lang="en-US" dirty="0" smtClean="0"/>
              <a:t>Fragmented</a:t>
            </a:r>
          </a:p>
          <a:p>
            <a:pPr lvl="1"/>
            <a:r>
              <a:rPr lang="en-US" dirty="0" smtClean="0"/>
              <a:t>Many systems in play</a:t>
            </a:r>
          </a:p>
          <a:p>
            <a:endParaRPr lang="en-US" dirty="0" smtClean="0"/>
          </a:p>
          <a:p>
            <a:r>
              <a:rPr lang="en-US" dirty="0" smtClean="0"/>
              <a:t>Opaque</a:t>
            </a:r>
          </a:p>
          <a:p>
            <a:pPr lvl="1"/>
            <a:r>
              <a:rPr lang="en-US" dirty="0" smtClean="0"/>
              <a:t>Statistics reported in gross numbers</a:t>
            </a:r>
          </a:p>
          <a:p>
            <a:endParaRPr lang="en-US" dirty="0" smtClean="0"/>
          </a:p>
          <a:p>
            <a:r>
              <a:rPr lang="en-US" dirty="0" smtClean="0"/>
              <a:t>Evolving</a:t>
            </a:r>
          </a:p>
          <a:p>
            <a:pPr lvl="1"/>
            <a:r>
              <a:rPr lang="en-US" dirty="0" smtClean="0"/>
              <a:t>New models and methods emerging</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26</a:t>
            </a:fld>
            <a:endParaRPr lang="en-US"/>
          </a:p>
        </p:txBody>
      </p:sp>
      <p:pic>
        <p:nvPicPr>
          <p:cNvPr id="5" name="Picture 4" descr="PerspectiveMirrorF8.jpg"/>
          <p:cNvPicPr>
            <a:picLocks noChangeAspect="1"/>
          </p:cNvPicPr>
          <p:nvPr/>
        </p:nvPicPr>
        <p:blipFill>
          <a:blip r:embed="rId2" cstate="print"/>
          <a:stretch>
            <a:fillRect/>
          </a:stretch>
        </p:blipFill>
        <p:spPr>
          <a:xfrm>
            <a:off x="4876801" y="1394186"/>
            <a:ext cx="3352800" cy="2057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747" y="136244"/>
            <a:ext cx="9152078" cy="1314450"/>
          </a:xfrm>
        </p:spPr>
        <p:txBody>
          <a:bodyPr/>
          <a:lstStyle/>
          <a:p>
            <a:r>
              <a:rPr lang="en-US" dirty="0" smtClean="0"/>
              <a:t>OCLC ILL statistics</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27</a:t>
            </a:fld>
            <a:endParaRPr lang="en-US"/>
          </a:p>
        </p:txBody>
      </p:sp>
      <p:graphicFrame>
        <p:nvGraphicFramePr>
          <p:cNvPr id="6" name="Table 5"/>
          <p:cNvGraphicFramePr>
            <a:graphicFrameLocks noGrp="1"/>
          </p:cNvGraphicFramePr>
          <p:nvPr/>
        </p:nvGraphicFramePr>
        <p:xfrm>
          <a:off x="457201" y="1981200"/>
          <a:ext cx="8458199" cy="1112520"/>
        </p:xfrm>
        <a:graphic>
          <a:graphicData uri="http://schemas.openxmlformats.org/drawingml/2006/table">
            <a:tbl>
              <a:tblPr firstRow="1" bandRow="1">
                <a:tableStyleId>{5C22544A-7EE6-4342-B048-85BDC9FD1C3A}</a:tableStyleId>
              </a:tblPr>
              <a:tblGrid>
                <a:gridCol w="1646433"/>
                <a:gridCol w="1325568"/>
                <a:gridCol w="1325568"/>
                <a:gridCol w="1325568"/>
                <a:gridCol w="1389380"/>
                <a:gridCol w="1445682"/>
              </a:tblGrid>
              <a:tr h="370840">
                <a:tc>
                  <a:txBody>
                    <a:bodyPr/>
                    <a:lstStyle/>
                    <a:p>
                      <a:endParaRPr lang="en-US" dirty="0">
                        <a:latin typeface="+mj-lt"/>
                      </a:endParaRPr>
                    </a:p>
                  </a:txBody>
                  <a:tcPr/>
                </a:tc>
                <a:tc>
                  <a:txBody>
                    <a:bodyPr/>
                    <a:lstStyle/>
                    <a:p>
                      <a:r>
                        <a:rPr lang="en-US" dirty="0" smtClean="0">
                          <a:latin typeface="+mj-lt"/>
                        </a:rPr>
                        <a:t>FY13</a:t>
                      </a:r>
                      <a:endParaRPr lang="en-US" dirty="0">
                        <a:latin typeface="+mj-lt"/>
                      </a:endParaRPr>
                    </a:p>
                  </a:txBody>
                  <a:tcPr/>
                </a:tc>
                <a:tc>
                  <a:txBody>
                    <a:bodyPr/>
                    <a:lstStyle/>
                    <a:p>
                      <a:r>
                        <a:rPr lang="en-US" dirty="0" smtClean="0">
                          <a:latin typeface="+mj-lt"/>
                        </a:rPr>
                        <a:t>FY12</a:t>
                      </a:r>
                      <a:endParaRPr lang="en-US" dirty="0">
                        <a:latin typeface="+mj-lt"/>
                      </a:endParaRPr>
                    </a:p>
                  </a:txBody>
                  <a:tcPr/>
                </a:tc>
                <a:tc>
                  <a:txBody>
                    <a:bodyPr/>
                    <a:lstStyle/>
                    <a:p>
                      <a:r>
                        <a:rPr lang="en-US" dirty="0" smtClean="0">
                          <a:latin typeface="+mj-lt"/>
                        </a:rPr>
                        <a:t>FY11</a:t>
                      </a:r>
                      <a:endParaRPr lang="en-US" dirty="0">
                        <a:latin typeface="+mj-lt"/>
                      </a:endParaRPr>
                    </a:p>
                  </a:txBody>
                  <a:tcPr/>
                </a:tc>
                <a:tc>
                  <a:txBody>
                    <a:bodyPr/>
                    <a:lstStyle/>
                    <a:p>
                      <a:r>
                        <a:rPr lang="en-US" dirty="0" smtClean="0">
                          <a:latin typeface="+mj-lt"/>
                        </a:rPr>
                        <a:t>FY10</a:t>
                      </a:r>
                      <a:endParaRPr lang="en-US" dirty="0">
                        <a:latin typeface="+mj-lt"/>
                      </a:endParaRPr>
                    </a:p>
                  </a:txBody>
                  <a:tcPr/>
                </a:tc>
                <a:tc>
                  <a:txBody>
                    <a:bodyPr/>
                    <a:lstStyle/>
                    <a:p>
                      <a:r>
                        <a:rPr lang="en-US" dirty="0" smtClean="0">
                          <a:latin typeface="+mj-lt"/>
                        </a:rPr>
                        <a:t>FY09</a:t>
                      </a:r>
                      <a:endParaRPr lang="en-US" dirty="0">
                        <a:latin typeface="+mj-lt"/>
                      </a:endParaRPr>
                    </a:p>
                  </a:txBody>
                  <a:tcPr/>
                </a:tc>
              </a:tr>
              <a:tr h="370840">
                <a:tc>
                  <a:txBody>
                    <a:bodyPr/>
                    <a:lstStyle/>
                    <a:p>
                      <a:r>
                        <a:rPr lang="en-US" dirty="0" smtClean="0">
                          <a:latin typeface="+mj-lt"/>
                        </a:rPr>
                        <a:t>ILL requests</a:t>
                      </a:r>
                      <a:endParaRPr lang="en-US" dirty="0">
                        <a:latin typeface="+mj-lt"/>
                      </a:endParaRPr>
                    </a:p>
                  </a:txBody>
                  <a:tcPr/>
                </a:tc>
                <a:tc>
                  <a:txBody>
                    <a:bodyPr/>
                    <a:lstStyle/>
                    <a:p>
                      <a:r>
                        <a:rPr lang="en-US" dirty="0" smtClean="0">
                          <a:latin typeface="+mj-lt"/>
                        </a:rPr>
                        <a:t>8,858,368</a:t>
                      </a:r>
                      <a:endParaRPr lang="en-US" dirty="0">
                        <a:latin typeface="+mj-lt"/>
                      </a:endParaRPr>
                    </a:p>
                  </a:txBody>
                  <a:tcPr/>
                </a:tc>
                <a:tc>
                  <a:txBody>
                    <a:bodyPr/>
                    <a:lstStyle/>
                    <a:p>
                      <a:r>
                        <a:rPr lang="en-US" dirty="0" smtClean="0">
                          <a:latin typeface="+mj-lt"/>
                        </a:rPr>
                        <a:t>9,192,189</a:t>
                      </a:r>
                      <a:endParaRPr lang="en-US" dirty="0">
                        <a:latin typeface="+mj-lt"/>
                      </a:endParaRPr>
                    </a:p>
                  </a:txBody>
                  <a:tcPr/>
                </a:tc>
                <a:tc>
                  <a:txBody>
                    <a:bodyPr/>
                    <a:lstStyle/>
                    <a:p>
                      <a:r>
                        <a:rPr lang="en-US" dirty="0" smtClean="0">
                          <a:latin typeface="+mj-lt"/>
                        </a:rPr>
                        <a:t>9,587,429</a:t>
                      </a:r>
                      <a:endParaRPr lang="en-US" dirty="0">
                        <a:latin typeface="+mj-lt"/>
                      </a:endParaRPr>
                    </a:p>
                  </a:txBody>
                  <a:tcPr/>
                </a:tc>
                <a:tc>
                  <a:txBody>
                    <a:bodyPr/>
                    <a:lstStyle/>
                    <a:p>
                      <a:r>
                        <a:rPr lang="en-US" smtClean="0">
                          <a:latin typeface="+mj-lt"/>
                        </a:rPr>
                        <a:t>10,248,942</a:t>
                      </a:r>
                      <a:endParaRPr lang="en-US">
                        <a:latin typeface="+mj-lt"/>
                      </a:endParaRPr>
                    </a:p>
                  </a:txBody>
                  <a:tcPr/>
                </a:tc>
                <a:tc>
                  <a:txBody>
                    <a:bodyPr/>
                    <a:lstStyle/>
                    <a:p>
                      <a:r>
                        <a:rPr lang="en-US" dirty="0" smtClean="0">
                          <a:latin typeface="+mj-lt"/>
                        </a:rPr>
                        <a:t>10,279,215</a:t>
                      </a:r>
                      <a:endParaRPr lang="en-US" dirty="0">
                        <a:latin typeface="+mj-lt"/>
                      </a:endParaRPr>
                    </a:p>
                  </a:txBody>
                  <a:tcPr/>
                </a:tc>
              </a:tr>
              <a:tr h="370840">
                <a:tc>
                  <a:txBody>
                    <a:bodyPr/>
                    <a:lstStyle/>
                    <a:p>
                      <a:r>
                        <a:rPr lang="en-US" dirty="0" smtClean="0">
                          <a:latin typeface="+mj-lt"/>
                        </a:rPr>
                        <a:t>Year on year</a:t>
                      </a:r>
                      <a:endParaRPr lang="en-US" dirty="0">
                        <a:latin typeface="+mj-lt"/>
                      </a:endParaRPr>
                    </a:p>
                  </a:txBody>
                  <a:tcPr/>
                </a:tc>
                <a:tc>
                  <a:txBody>
                    <a:bodyPr/>
                    <a:lstStyle/>
                    <a:p>
                      <a:pPr algn="r"/>
                      <a:r>
                        <a:rPr lang="en-US" dirty="0" smtClean="0">
                          <a:latin typeface="+mj-lt"/>
                        </a:rPr>
                        <a:t>4%</a:t>
                      </a:r>
                      <a:endParaRPr lang="en-US" dirty="0">
                        <a:latin typeface="+mj-lt"/>
                      </a:endParaRPr>
                    </a:p>
                  </a:txBody>
                  <a:tcPr/>
                </a:tc>
                <a:tc>
                  <a:txBody>
                    <a:bodyPr/>
                    <a:lstStyle/>
                    <a:p>
                      <a:pPr algn="r"/>
                      <a:r>
                        <a:rPr lang="en-US" dirty="0" smtClean="0">
                          <a:latin typeface="+mj-lt"/>
                        </a:rPr>
                        <a:t>4%</a:t>
                      </a:r>
                      <a:endParaRPr lang="en-US" dirty="0">
                        <a:latin typeface="+mj-lt"/>
                      </a:endParaRPr>
                    </a:p>
                  </a:txBody>
                  <a:tcPr/>
                </a:tc>
                <a:tc>
                  <a:txBody>
                    <a:bodyPr/>
                    <a:lstStyle/>
                    <a:p>
                      <a:pPr algn="r"/>
                      <a:r>
                        <a:rPr lang="en-US" dirty="0" smtClean="0">
                          <a:latin typeface="+mj-lt"/>
                        </a:rPr>
                        <a:t>6%</a:t>
                      </a:r>
                      <a:endParaRPr lang="en-US" dirty="0">
                        <a:latin typeface="+mj-lt"/>
                      </a:endParaRPr>
                    </a:p>
                  </a:txBody>
                  <a:tcPr/>
                </a:tc>
                <a:tc>
                  <a:txBody>
                    <a:bodyPr/>
                    <a:lstStyle/>
                    <a:p>
                      <a:pPr algn="r"/>
                      <a:r>
                        <a:rPr lang="en-US" dirty="0" smtClean="0">
                          <a:latin typeface="+mj-lt"/>
                        </a:rPr>
                        <a:t>0.29%</a:t>
                      </a:r>
                      <a:endParaRPr lang="en-US" dirty="0">
                        <a:latin typeface="+mj-lt"/>
                      </a:endParaRPr>
                    </a:p>
                  </a:txBody>
                  <a:tcPr/>
                </a:tc>
                <a:tc>
                  <a:txBody>
                    <a:bodyPr/>
                    <a:lstStyle/>
                    <a:p>
                      <a:endParaRPr lang="en-US" dirty="0">
                        <a:latin typeface="+mj-lt"/>
                      </a:endParaRPr>
                    </a:p>
                  </a:txBody>
                  <a:tcPr/>
                </a:tc>
              </a:tr>
            </a:tbl>
          </a:graphicData>
        </a:graphic>
      </p:graphicFrame>
      <p:sp>
        <p:nvSpPr>
          <p:cNvPr id="7" name="TextBox 6"/>
          <p:cNvSpPr txBox="1"/>
          <p:nvPr/>
        </p:nvSpPr>
        <p:spPr>
          <a:xfrm>
            <a:off x="381000" y="3505200"/>
            <a:ext cx="8458200" cy="2031325"/>
          </a:xfrm>
          <a:prstGeom prst="rect">
            <a:avLst/>
          </a:prstGeom>
          <a:noFill/>
        </p:spPr>
        <p:txBody>
          <a:bodyPr wrap="square" rtlCol="0">
            <a:spAutoFit/>
          </a:bodyPr>
          <a:lstStyle/>
          <a:p>
            <a:r>
              <a:rPr lang="en-US" dirty="0" smtClean="0">
                <a:latin typeface="+mj-lt"/>
              </a:rPr>
              <a:t>Between FY09 and FY13, OCLC ILL has seen a 14% reduction in total number of ILL requests.</a:t>
            </a:r>
          </a:p>
          <a:p>
            <a:endParaRPr lang="en-US" dirty="0" smtClean="0">
              <a:latin typeface="+mj-lt"/>
            </a:endParaRPr>
          </a:p>
          <a:p>
            <a:r>
              <a:rPr lang="en-US" dirty="0" smtClean="0">
                <a:latin typeface="+mj-lt"/>
              </a:rPr>
              <a:t>Anecdotal evidence tells us that US libraries are seeing an ongoing increase in their borrowing.</a:t>
            </a:r>
          </a:p>
          <a:p>
            <a:endParaRPr lang="en-US" dirty="0" smtClean="0">
              <a:latin typeface="+mj-lt"/>
            </a:endParaRPr>
          </a:p>
          <a:p>
            <a:r>
              <a:rPr lang="en-US" dirty="0" smtClean="0">
                <a:latin typeface="+mj-lt"/>
              </a:rPr>
              <a:t>OCLC wants to learn more about various trends in fulfillment.</a:t>
            </a:r>
            <a:endParaRPr 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lstStyle/>
          <a:p>
            <a:r>
              <a:rPr lang="en-US" dirty="0" smtClean="0"/>
              <a:t>The Elusive Big Picture</a:t>
            </a:r>
            <a:endParaRPr lang="en-US" dirty="0"/>
          </a:p>
        </p:txBody>
      </p:sp>
      <p:sp>
        <p:nvSpPr>
          <p:cNvPr id="3" name="Content Placeholder 2"/>
          <p:cNvSpPr>
            <a:spLocks noGrp="1"/>
          </p:cNvSpPr>
          <p:nvPr>
            <p:ph idx="1"/>
          </p:nvPr>
        </p:nvSpPr>
        <p:spPr/>
        <p:txBody>
          <a:bodyPr/>
          <a:lstStyle/>
          <a:p>
            <a:r>
              <a:rPr lang="en-US" dirty="0" smtClean="0"/>
              <a:t>Is </a:t>
            </a:r>
            <a:r>
              <a:rPr lang="en-US" dirty="0" smtClean="0">
                <a:solidFill>
                  <a:srgbClr val="0070C0"/>
                </a:solidFill>
              </a:rPr>
              <a:t>resource sharing activity </a:t>
            </a:r>
            <a:r>
              <a:rPr lang="en-US" dirty="0" smtClean="0"/>
              <a:t>across the entire library community increasing, decreasing, or staying the same?</a:t>
            </a:r>
          </a:p>
          <a:p>
            <a:r>
              <a:rPr lang="en-US" dirty="0" smtClean="0"/>
              <a:t>Are there </a:t>
            </a:r>
            <a:r>
              <a:rPr lang="en-US" dirty="0" smtClean="0">
                <a:solidFill>
                  <a:srgbClr val="0070C0"/>
                </a:solidFill>
              </a:rPr>
              <a:t>similarities</a:t>
            </a:r>
            <a:r>
              <a:rPr lang="en-US" dirty="0" smtClean="0"/>
              <a:t> among those libraries where activity is decreasing, and among those where it is increasing?</a:t>
            </a:r>
          </a:p>
          <a:p>
            <a:r>
              <a:rPr lang="en-US" dirty="0" smtClean="0"/>
              <a:t>What factors determine the selection of a </a:t>
            </a:r>
            <a:r>
              <a:rPr lang="en-US" dirty="0" smtClean="0">
                <a:solidFill>
                  <a:srgbClr val="0070C0"/>
                </a:solidFill>
              </a:rPr>
              <a:t>model or method </a:t>
            </a:r>
            <a:r>
              <a:rPr lang="en-US" dirty="0" smtClean="0"/>
              <a:t>for each borrowing request?</a:t>
            </a:r>
          </a:p>
          <a:p>
            <a:pPr>
              <a:buNone/>
            </a:pP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47" y="160337"/>
            <a:ext cx="9152078" cy="1314450"/>
          </a:xfrm>
        </p:spPr>
        <p:txBody>
          <a:bodyPr>
            <a:normAutofit/>
          </a:bodyPr>
          <a:lstStyle/>
          <a:p>
            <a:endParaRPr lang="en-US" sz="3600" dirty="0"/>
          </a:p>
        </p:txBody>
      </p:sp>
      <p:sp>
        <p:nvSpPr>
          <p:cNvPr id="3" name="Content Placeholder 2"/>
          <p:cNvSpPr>
            <a:spLocks noGrp="1"/>
          </p:cNvSpPr>
          <p:nvPr>
            <p:ph idx="1"/>
          </p:nvPr>
        </p:nvSpPr>
        <p:spPr>
          <a:xfrm>
            <a:off x="457200" y="1905000"/>
            <a:ext cx="8229600" cy="4221163"/>
          </a:xfrm>
        </p:spPr>
        <p:txBody>
          <a:bodyPr/>
          <a:lstStyle/>
          <a:p>
            <a:r>
              <a:rPr lang="en-US" sz="2800" dirty="0" smtClean="0"/>
              <a:t>Made up of </a:t>
            </a:r>
            <a:r>
              <a:rPr lang="en-US" sz="2800" dirty="0" smtClean="0">
                <a:solidFill>
                  <a:srgbClr val="0070C0"/>
                </a:solidFill>
              </a:rPr>
              <a:t>11 institutions </a:t>
            </a:r>
            <a:r>
              <a:rPr lang="en-US" sz="2800" dirty="0" smtClean="0"/>
              <a:t>with active, sophisticated, innovative resource sharing operations</a:t>
            </a:r>
          </a:p>
          <a:p>
            <a:r>
              <a:rPr lang="en-US" sz="2800" dirty="0" smtClean="0"/>
              <a:t>Some long-established members, some newer members</a:t>
            </a:r>
          </a:p>
          <a:p>
            <a:r>
              <a:rPr lang="en-US" sz="2800" dirty="0" smtClean="0"/>
              <a:t>Involved in all manner of </a:t>
            </a:r>
            <a:r>
              <a:rPr lang="en-US" sz="2800" dirty="0" err="1" smtClean="0">
                <a:solidFill>
                  <a:srgbClr val="0070C0"/>
                </a:solidFill>
              </a:rPr>
              <a:t>consortial</a:t>
            </a:r>
            <a:r>
              <a:rPr lang="en-US" sz="2800" dirty="0" smtClean="0">
                <a:solidFill>
                  <a:srgbClr val="0070C0"/>
                </a:solidFill>
              </a:rPr>
              <a:t> arrangements </a:t>
            </a:r>
            <a:r>
              <a:rPr lang="en-US" sz="2800" dirty="0" smtClean="0"/>
              <a:t>within and outside the group</a:t>
            </a:r>
          </a:p>
          <a:p>
            <a:r>
              <a:rPr lang="en-US" sz="2800" dirty="0" smtClean="0"/>
              <a:t>Would serve as an excellent </a:t>
            </a:r>
            <a:r>
              <a:rPr lang="en-US" sz="2800" dirty="0" smtClean="0">
                <a:solidFill>
                  <a:srgbClr val="0070C0"/>
                </a:solidFill>
              </a:rPr>
              <a:t>illustration of current trends </a:t>
            </a:r>
            <a:r>
              <a:rPr lang="en-US" sz="2800" dirty="0" smtClean="0"/>
              <a:t>in the research library community</a:t>
            </a:r>
          </a:p>
          <a:p>
            <a:pPr>
              <a:buNone/>
            </a:pP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29</a:t>
            </a:fld>
            <a:endParaRPr lang="en-US"/>
          </a:p>
        </p:txBody>
      </p:sp>
      <p:pic>
        <p:nvPicPr>
          <p:cNvPr id="5" name="Picture 4" descr="BorrowDirectLogo_Chicago.jpg"/>
          <p:cNvPicPr>
            <a:picLocks noChangeAspect="1"/>
          </p:cNvPicPr>
          <p:nvPr/>
        </p:nvPicPr>
        <p:blipFill>
          <a:blip r:embed="rId2" cstate="print"/>
          <a:stretch>
            <a:fillRect/>
          </a:stretch>
        </p:blipFill>
        <p:spPr>
          <a:xfrm>
            <a:off x="2667000" y="195262"/>
            <a:ext cx="3505200" cy="1244600"/>
          </a:xfrm>
          <a:prstGeom prst="rect">
            <a:avLst/>
          </a:prstGeom>
        </p:spPr>
      </p:pic>
      <p:pic>
        <p:nvPicPr>
          <p:cNvPr id="6" name="Picture 5" descr="index.jpg"/>
          <p:cNvPicPr>
            <a:picLocks noChangeAspect="1"/>
          </p:cNvPicPr>
          <p:nvPr/>
        </p:nvPicPr>
        <p:blipFill>
          <a:blip r:embed="rId3" cstate="print"/>
          <a:stretch>
            <a:fillRect/>
          </a:stretch>
        </p:blipFill>
        <p:spPr>
          <a:xfrm>
            <a:off x="3518704" y="10001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b="1" dirty="0" smtClean="0"/>
              <a:t>Eric Childress, Consulting Project Manager</a:t>
            </a:r>
            <a:endParaRPr lang="en-US" b="1" dirty="0"/>
          </a:p>
        </p:txBody>
      </p:sp>
      <p:sp>
        <p:nvSpPr>
          <p:cNvPr id="4" name="Text Placeholder 3"/>
          <p:cNvSpPr>
            <a:spLocks noGrp="1"/>
          </p:cNvSpPr>
          <p:nvPr>
            <p:ph type="body" sz="quarter" idx="14"/>
          </p:nvPr>
        </p:nvSpPr>
        <p:spPr/>
        <p:txBody>
          <a:bodyPr/>
          <a:lstStyle/>
          <a:p>
            <a:r>
              <a:rPr lang="en-US" dirty="0" smtClean="0"/>
              <a:t>We are OCLC Research</a:t>
            </a:r>
            <a:endParaRPr lang="en-US" dirty="0"/>
          </a:p>
        </p:txBody>
      </p:sp>
      <p:sp>
        <p:nvSpPr>
          <p:cNvPr id="6" name="Text Placeholder 5"/>
          <p:cNvSpPr>
            <a:spLocks noGrp="1"/>
          </p:cNvSpPr>
          <p:nvPr>
            <p:ph type="body" sz="quarter" idx="15"/>
          </p:nvPr>
        </p:nvSpPr>
        <p:spPr/>
        <p:txBody>
          <a:bodyPr/>
          <a:lstStyle/>
          <a:p>
            <a:r>
              <a:rPr lang="en-US" dirty="0"/>
              <a:t>OCLC Research Update, ALA-MW </a:t>
            </a:r>
          </a:p>
          <a:p>
            <a:r>
              <a:rPr lang="en-US" dirty="0" smtClean="0"/>
              <a:t>2 </a:t>
            </a:r>
            <a:r>
              <a:rPr lang="en-US" dirty="0"/>
              <a:t>February 2015</a:t>
            </a:r>
          </a:p>
          <a:p>
            <a:endParaRPr lang="en-US" dirty="0"/>
          </a:p>
        </p:txBody>
      </p:sp>
    </p:spTree>
    <p:extLst>
      <p:ext uri="{BB962C8B-B14F-4D97-AF65-F5344CB8AC3E}">
        <p14:creationId xmlns:p14="http://schemas.microsoft.com/office/powerpoint/2010/main" val="267214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26" y="123691"/>
            <a:ext cx="9383713" cy="1314450"/>
          </a:xfrm>
        </p:spPr>
        <p:txBody>
          <a:bodyPr>
            <a:noAutofit/>
          </a:bodyPr>
          <a:lstStyle/>
          <a:p>
            <a:r>
              <a:rPr lang="en-US" sz="4000" dirty="0" smtClean="0"/>
              <a:t>ARL ILL Stats for 11 BD Institutions</a:t>
            </a:r>
            <a:r>
              <a:rPr lang="en-US" sz="3600" dirty="0" smtClean="0"/>
              <a:t/>
            </a:r>
            <a:br>
              <a:rPr lang="en-US" sz="3600" dirty="0" smtClean="0"/>
            </a:br>
            <a:r>
              <a:rPr lang="en-US" sz="3200" dirty="0" smtClean="0"/>
              <a:t>Filled Requests</a:t>
            </a:r>
            <a:endParaRPr lang="en-US" sz="3600" dirty="0"/>
          </a:p>
        </p:txBody>
      </p:sp>
      <p:graphicFrame>
        <p:nvGraphicFramePr>
          <p:cNvPr id="4" name="Content Placeholder 3"/>
          <p:cNvGraphicFramePr>
            <a:graphicFrameLocks noGrp="1"/>
          </p:cNvGraphicFramePr>
          <p:nvPr>
            <p:ph idx="1"/>
          </p:nvPr>
        </p:nvGraphicFramePr>
        <p:xfrm>
          <a:off x="457200" y="1600201"/>
          <a:ext cx="8305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41" y="136569"/>
            <a:ext cx="9383713" cy="1314450"/>
          </a:xfrm>
        </p:spPr>
        <p:txBody>
          <a:bodyPr>
            <a:noAutofit/>
          </a:bodyPr>
          <a:lstStyle/>
          <a:p>
            <a:r>
              <a:rPr lang="en-US" sz="4000" dirty="0" smtClean="0"/>
              <a:t>Our ILL Stats for 11 BD Institutions</a:t>
            </a:r>
            <a:r>
              <a:rPr lang="en-US" sz="3600" dirty="0" smtClean="0"/>
              <a:t/>
            </a:r>
            <a:br>
              <a:rPr lang="en-US" sz="3600" dirty="0" smtClean="0"/>
            </a:br>
            <a:r>
              <a:rPr lang="en-US" sz="3200" dirty="0" smtClean="0"/>
              <a:t>Filled Requests</a:t>
            </a:r>
            <a:endParaRPr lang="en-US" sz="3600"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31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46" y="154546"/>
            <a:ext cx="3889420" cy="1280553"/>
          </a:xfrm>
        </p:spPr>
        <p:txBody>
          <a:bodyPr>
            <a:noAutofit/>
          </a:bodyPr>
          <a:lstStyle/>
          <a:p>
            <a:r>
              <a:rPr lang="en-US" sz="2400" dirty="0" smtClean="0"/>
              <a:t>ARL vs Our Study</a:t>
            </a:r>
            <a:r>
              <a:rPr lang="en-US" sz="1800" dirty="0" smtClean="0"/>
              <a:t/>
            </a:r>
            <a:br>
              <a:rPr lang="en-US" sz="1800" dirty="0" smtClean="0"/>
            </a:br>
            <a:r>
              <a:rPr lang="en-US" sz="1800" dirty="0" smtClean="0"/>
              <a:t>Why might the numbers differ?</a:t>
            </a:r>
            <a:br>
              <a:rPr lang="en-US" sz="1800" dirty="0" smtClean="0"/>
            </a:br>
            <a:endParaRPr lang="en-US"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33662039"/>
              </p:ext>
            </p:extLst>
          </p:nvPr>
        </p:nvGraphicFramePr>
        <p:xfrm>
          <a:off x="3768167" y="273050"/>
          <a:ext cx="5111750" cy="585311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p:txBody>
          <a:bodyPr>
            <a:normAutofit/>
          </a:bodyPr>
          <a:lstStyle/>
          <a:p>
            <a:pPr>
              <a:buFont typeface="Wingdings" pitchFamily="2" charset="2"/>
              <a:buChar char="§"/>
            </a:pPr>
            <a:r>
              <a:rPr lang="en-US" sz="2000" dirty="0" smtClean="0"/>
              <a:t> Institutions with multiple libraries and with complex ILL set-up’s might not have reported all activity to us.</a:t>
            </a:r>
          </a:p>
          <a:p>
            <a:pPr>
              <a:buFont typeface="Wingdings" pitchFamily="2" charset="2"/>
              <a:buChar char="§"/>
            </a:pPr>
            <a:r>
              <a:rPr lang="en-US" sz="2000" dirty="0" smtClean="0"/>
              <a:t>Both sets of data are self-reported, and possibly compiled by different people.</a:t>
            </a:r>
          </a:p>
          <a:p>
            <a:pPr>
              <a:buFont typeface="Wingdings" pitchFamily="2" charset="2"/>
              <a:buChar char="§"/>
            </a:pPr>
            <a:r>
              <a:rPr lang="en-US" sz="2000" dirty="0"/>
              <a:t> </a:t>
            </a:r>
            <a:r>
              <a:rPr lang="en-US" sz="2000" dirty="0" smtClean="0"/>
              <a:t>Potential fiscal/calendar confusion</a:t>
            </a:r>
          </a:p>
          <a:p>
            <a:pPr>
              <a:buFont typeface="Wingdings" pitchFamily="2" charset="2"/>
              <a:buChar char="§"/>
            </a:pPr>
            <a:r>
              <a:rPr lang="en-US" sz="2000" dirty="0"/>
              <a:t> </a:t>
            </a:r>
            <a:r>
              <a:rPr lang="en-US" sz="2000" b="1" dirty="0" smtClean="0"/>
              <a:t>Overall, study participants reported 75.7% of what was reported to ARL</a:t>
            </a:r>
            <a:r>
              <a:rPr lang="en-US" b="1" dirty="0" smtClean="0"/>
              <a:t>.</a:t>
            </a:r>
            <a:endParaRPr lang="en-US" b="1" dirty="0"/>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9485077-E4D9-45BC-831F-93154EFD80DA}" type="slidenum">
              <a:rPr lang="en-US" smtClean="0"/>
              <a:pPr/>
              <a:t>32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25" y="90152"/>
            <a:ext cx="9100400" cy="1365160"/>
          </a:xfrm>
        </p:spPr>
        <p:txBody>
          <a:bodyPr>
            <a:normAutofit fontScale="90000"/>
          </a:bodyPr>
          <a:lstStyle/>
          <a:p>
            <a:r>
              <a:rPr lang="en-US" dirty="0" smtClean="0"/>
              <a:t>Our Borrow Direct Numbers </a:t>
            </a:r>
            <a:br>
              <a:rPr lang="en-US" dirty="0" smtClean="0"/>
            </a:br>
            <a:r>
              <a:rPr lang="en-US" sz="3600" dirty="0" smtClean="0"/>
              <a:t>Filled Requests (99.7% agreement)</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33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9" y="110812"/>
            <a:ext cx="9383713" cy="1314450"/>
          </a:xfrm>
        </p:spPr>
        <p:txBody>
          <a:bodyPr>
            <a:normAutofit fontScale="90000"/>
          </a:bodyPr>
          <a:lstStyle/>
          <a:p>
            <a:r>
              <a:rPr lang="en-US" dirty="0" smtClean="0"/>
              <a:t>Our OCLC Numbers</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34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90" y="123690"/>
            <a:ext cx="9383713" cy="1314450"/>
          </a:xfrm>
        </p:spPr>
        <p:txBody>
          <a:bodyPr>
            <a:normAutofit fontScale="90000"/>
          </a:bodyPr>
          <a:lstStyle/>
          <a:p>
            <a:r>
              <a:rPr lang="en-US" dirty="0" smtClean="0"/>
              <a:t>Our RAPID Numbers</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35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89" y="136569"/>
            <a:ext cx="9383713" cy="1314450"/>
          </a:xfrm>
        </p:spPr>
        <p:txBody>
          <a:bodyPr>
            <a:normAutofit fontScale="90000"/>
          </a:bodyPr>
          <a:lstStyle/>
          <a:p>
            <a:r>
              <a:rPr lang="en-US" dirty="0" smtClean="0"/>
              <a:t>Our </a:t>
            </a:r>
            <a:r>
              <a:rPr lang="en-US" dirty="0" err="1" smtClean="0"/>
              <a:t>Docline</a:t>
            </a:r>
            <a:r>
              <a:rPr lang="en-US" dirty="0" smtClean="0"/>
              <a:t> Numbers </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36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09" y="0"/>
            <a:ext cx="9383713" cy="1314450"/>
          </a:xfrm>
        </p:spPr>
        <p:txBody>
          <a:bodyPr/>
          <a:lstStyle/>
          <a:p>
            <a:r>
              <a:rPr lang="en-US" dirty="0" smtClean="0"/>
              <a:t>Proportion by Sharing Venue</a:t>
            </a:r>
            <a:endParaRPr lang="en-US" dirty="0"/>
          </a:p>
        </p:txBody>
      </p:sp>
      <p:sp>
        <p:nvSpPr>
          <p:cNvPr id="3" name="Text Placeholder 2"/>
          <p:cNvSpPr>
            <a:spLocks noGrp="1"/>
          </p:cNvSpPr>
          <p:nvPr>
            <p:ph type="body" idx="1"/>
          </p:nvPr>
        </p:nvSpPr>
        <p:spPr>
          <a:xfrm>
            <a:off x="412124" y="1141929"/>
            <a:ext cx="8686800" cy="762000"/>
          </a:xfrm>
        </p:spPr>
        <p:txBody>
          <a:bodyPr>
            <a:normAutofit/>
          </a:bodyPr>
          <a:lstStyle/>
          <a:p>
            <a:r>
              <a:rPr lang="en-US" dirty="0" smtClean="0"/>
              <a:t>(Other = Web form, ALA form, email, CCC, other circ-to-circ groups)</a:t>
            </a:r>
            <a:endParaRPr lang="en-US" dirty="0"/>
          </a:p>
        </p:txBody>
      </p:sp>
      <p:graphicFrame>
        <p:nvGraphicFramePr>
          <p:cNvPr id="7" name="Content Placeholder 6"/>
          <p:cNvGraphicFramePr>
            <a:graphicFrameLocks noGrp="1"/>
          </p:cNvGraphicFramePr>
          <p:nvPr>
            <p:ph sz="half" idx="2"/>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p:cNvSpPr>
            <a:spLocks noGrp="1"/>
          </p:cNvSpPr>
          <p:nvPr>
            <p:ph type="body" sz="quarter" idx="3"/>
          </p:nvPr>
        </p:nvSpPr>
        <p:spPr>
          <a:xfrm flipV="1">
            <a:off x="9372600" y="1752600"/>
            <a:ext cx="76200" cy="457200"/>
          </a:xfrm>
        </p:spPr>
        <p:txBody>
          <a:bodyPr>
            <a:normAutofit/>
          </a:bodyPr>
          <a:lstStyle/>
          <a:p>
            <a:endParaRPr lang="en-US" dirty="0"/>
          </a:p>
        </p:txBody>
      </p:sp>
      <p:graphicFrame>
        <p:nvGraphicFramePr>
          <p:cNvPr id="8" name="Content Placeholder 7"/>
          <p:cNvGraphicFramePr>
            <a:graphicFrameLocks noGrp="1"/>
          </p:cNvGraphicFramePr>
          <p:nvPr>
            <p:ph sz="quarter" idx="4"/>
          </p:nvPr>
        </p:nvGraphicFramePr>
        <p:xfrm>
          <a:off x="4572000" y="2133600"/>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B9485077-E4D9-45BC-831F-93154EFD80DA}" type="slidenum">
              <a:rPr lang="en-US" smtClean="0"/>
              <a:pPr/>
              <a:t>37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8" y="123691"/>
            <a:ext cx="9383713" cy="1314450"/>
          </a:xfrm>
        </p:spPr>
        <p:txBody>
          <a:bodyPr>
            <a:normAutofit fontScale="90000"/>
          </a:bodyPr>
          <a:lstStyle/>
          <a:p>
            <a:r>
              <a:rPr lang="en-US" dirty="0" smtClean="0"/>
              <a:t>BD, OCLC, and RAPID Comparison</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38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8" y="123691"/>
            <a:ext cx="9383713" cy="1314450"/>
          </a:xfrm>
        </p:spPr>
        <p:txBody>
          <a:bodyPr>
            <a:normAutofit fontScale="90000"/>
          </a:bodyPr>
          <a:lstStyle/>
          <a:p>
            <a:r>
              <a:rPr lang="en-US" dirty="0" smtClean="0"/>
              <a:t>C-to-C, OCLC, and RAPID Comparison</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4075507"/>
              </p:ext>
            </p:extLst>
          </p:nvPr>
        </p:nvGraphicFramePr>
        <p:xfrm>
          <a:off x="457200" y="181106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39</a:t>
            </a:fld>
            <a:endParaRPr lang="en-US"/>
          </a:p>
        </p:txBody>
      </p:sp>
    </p:spTree>
    <p:extLst>
      <p:ext uri="{BB962C8B-B14F-4D97-AF65-F5344CB8AC3E}">
        <p14:creationId xmlns:p14="http://schemas.microsoft.com/office/powerpoint/2010/main" val="2566204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OCLC Research</a:t>
            </a:r>
            <a:endParaRPr lang="en-US" dirty="0"/>
          </a:p>
        </p:txBody>
      </p:sp>
      <p:sp>
        <p:nvSpPr>
          <p:cNvPr id="4" name="Content Placeholder 3"/>
          <p:cNvSpPr>
            <a:spLocks noGrp="1"/>
          </p:cNvSpPr>
          <p:nvPr>
            <p:ph sz="half" idx="1"/>
          </p:nvPr>
        </p:nvSpPr>
        <p:spPr/>
        <p:txBody>
          <a:bodyPr/>
          <a:lstStyle/>
          <a:p>
            <a:r>
              <a:rPr lang="en-US" dirty="0" smtClean="0"/>
              <a:t>Leading research organization devoted to </a:t>
            </a:r>
            <a:r>
              <a:rPr lang="en-US" b="1" i="1" dirty="0" smtClean="0"/>
              <a:t>exploration</a:t>
            </a:r>
            <a:r>
              <a:rPr lang="en-US" dirty="0" smtClean="0"/>
              <a:t>, </a:t>
            </a:r>
            <a:r>
              <a:rPr lang="en-US" b="1" i="1" dirty="0" smtClean="0"/>
              <a:t>innovation</a:t>
            </a:r>
            <a:r>
              <a:rPr lang="en-US" dirty="0" smtClean="0"/>
              <a:t> and </a:t>
            </a:r>
            <a:r>
              <a:rPr lang="en-US" b="1" i="1" dirty="0" smtClean="0"/>
              <a:t>community building </a:t>
            </a:r>
            <a:r>
              <a:rPr lang="en-US" dirty="0" smtClean="0"/>
              <a:t>on behalf of libraries and archives</a:t>
            </a:r>
          </a:p>
          <a:p>
            <a:r>
              <a:rPr lang="en-US" dirty="0" smtClean="0"/>
              <a:t>OCLC Research Library Partnership</a:t>
            </a:r>
          </a:p>
          <a:p>
            <a:pPr lvl="1"/>
            <a:r>
              <a:rPr lang="en-US" dirty="0" smtClean="0"/>
              <a:t>Partners include                 25 of the top 30 </a:t>
            </a:r>
            <a:r>
              <a:rPr lang="en-US" dirty="0"/>
              <a:t>r</a:t>
            </a:r>
            <a:r>
              <a:rPr lang="en-US" dirty="0" smtClean="0"/>
              <a:t>anked </a:t>
            </a:r>
            <a:r>
              <a:rPr lang="en-US" dirty="0"/>
              <a:t>u</a:t>
            </a:r>
            <a:r>
              <a:rPr lang="en-US" dirty="0" smtClean="0"/>
              <a:t>niversities in the world</a:t>
            </a:r>
          </a:p>
        </p:txBody>
      </p:sp>
      <p:sp>
        <p:nvSpPr>
          <p:cNvPr id="5" name="Content Placeholder 4"/>
          <p:cNvSpPr>
            <a:spLocks noGrp="1"/>
          </p:cNvSpPr>
          <p:nvPr>
            <p:ph sz="half" idx="2"/>
          </p:nvPr>
        </p:nvSpPr>
        <p:spPr>
          <a:xfrm>
            <a:off x="4648200" y="1600200"/>
            <a:ext cx="4038600" cy="4769069"/>
          </a:xfrm>
        </p:spPr>
        <p:txBody>
          <a:bodyPr/>
          <a:lstStyle/>
          <a:p>
            <a:r>
              <a:rPr lang="en-US" dirty="0" smtClean="0"/>
              <a:t>Areas of activity:</a:t>
            </a:r>
          </a:p>
          <a:p>
            <a:pPr lvl="1"/>
            <a:r>
              <a:rPr lang="en-US" dirty="0" smtClean="0"/>
              <a:t>Research Collections and Support</a:t>
            </a:r>
          </a:p>
          <a:p>
            <a:pPr lvl="1"/>
            <a:r>
              <a:rPr lang="en-US" dirty="0" smtClean="0"/>
              <a:t>Data Science</a:t>
            </a:r>
          </a:p>
          <a:p>
            <a:pPr lvl="1"/>
            <a:r>
              <a:rPr lang="en-US" dirty="0" smtClean="0"/>
              <a:t>User Studies</a:t>
            </a:r>
          </a:p>
          <a:p>
            <a:pPr lvl="1"/>
            <a:r>
              <a:rPr lang="en-US" dirty="0" smtClean="0"/>
              <a:t>Understanding the System-wide Library</a:t>
            </a:r>
          </a:p>
          <a:p>
            <a:r>
              <a:rPr lang="en-US" dirty="0" smtClean="0"/>
              <a:t>Prototypes, software &amp; algorithms, data mining, surveys, consultation, reports, events, more….</a:t>
            </a:r>
          </a:p>
          <a:p>
            <a:endParaRPr lang="en-US" dirty="0"/>
          </a:p>
        </p:txBody>
      </p:sp>
      <p:pic>
        <p:nvPicPr>
          <p:cNvPr id="28" name="Picture 2"/>
          <p:cNvPicPr>
            <a:picLocks noChangeAspect="1" noChangeArrowheads="1"/>
          </p:cNvPicPr>
          <p:nvPr/>
        </p:nvPicPr>
        <p:blipFill>
          <a:blip r:embed="rId3" cstate="print"/>
          <a:srcRect/>
          <a:stretch>
            <a:fillRect/>
          </a:stretch>
        </p:blipFill>
        <p:spPr bwMode="auto">
          <a:xfrm>
            <a:off x="82404" y="5297912"/>
            <a:ext cx="1110608" cy="598388"/>
          </a:xfrm>
          <a:prstGeom prst="rect">
            <a:avLst/>
          </a:prstGeom>
          <a:noFill/>
          <a:ln w="9525">
            <a:noFill/>
            <a:miter lim="800000"/>
            <a:headEnd/>
            <a:tailEnd/>
          </a:ln>
        </p:spPr>
      </p:pic>
      <p:pic>
        <p:nvPicPr>
          <p:cNvPr id="29" name="Picture 28"/>
          <p:cNvPicPr>
            <a:picLocks noChangeAspect="1"/>
          </p:cNvPicPr>
          <p:nvPr/>
        </p:nvPicPr>
        <p:blipFill rotWithShape="1">
          <a:blip r:embed="rId4"/>
          <a:srcRect l="21211" t="14649" r="62924" b="52437"/>
          <a:stretch/>
        </p:blipFill>
        <p:spPr>
          <a:xfrm rot="5400000">
            <a:off x="7518176" y="-48206"/>
            <a:ext cx="1269403" cy="1645922"/>
          </a:xfrm>
          <a:prstGeom prst="rect">
            <a:avLst/>
          </a:prstGeom>
        </p:spPr>
      </p:pic>
    </p:spTree>
    <p:extLst>
      <p:ext uri="{BB962C8B-B14F-4D97-AF65-F5344CB8AC3E}">
        <p14:creationId xmlns:p14="http://schemas.microsoft.com/office/powerpoint/2010/main" val="2118456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8" y="123691"/>
            <a:ext cx="9383713" cy="1314450"/>
          </a:xfrm>
        </p:spPr>
        <p:txBody>
          <a:bodyPr>
            <a:normAutofit fontScale="90000"/>
          </a:bodyPr>
          <a:lstStyle/>
          <a:p>
            <a:r>
              <a:rPr lang="en-US" dirty="0" smtClean="0"/>
              <a:t>C-to-C, OCLC, and RAPID Comparison</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7602074"/>
              </p:ext>
            </p:extLst>
          </p:nvPr>
        </p:nvGraphicFramePr>
        <p:xfrm>
          <a:off x="457200" y="181106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40</a:t>
            </a:fld>
            <a:endParaRPr lang="en-US"/>
          </a:p>
        </p:txBody>
      </p:sp>
      <p:sp>
        <p:nvSpPr>
          <p:cNvPr id="8" name="Rectangle 7"/>
          <p:cNvSpPr/>
          <p:nvPr/>
        </p:nvSpPr>
        <p:spPr>
          <a:xfrm>
            <a:off x="1747777" y="3232596"/>
            <a:ext cx="353925" cy="304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297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8" y="123691"/>
            <a:ext cx="9383713" cy="1314450"/>
          </a:xfrm>
        </p:spPr>
        <p:txBody>
          <a:bodyPr>
            <a:normAutofit fontScale="90000"/>
          </a:bodyPr>
          <a:lstStyle/>
          <a:p>
            <a:r>
              <a:rPr lang="en-US" dirty="0" smtClean="0"/>
              <a:t>C-to-C, OCLC, and RAPID Comparison</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9387315"/>
              </p:ext>
            </p:extLst>
          </p:nvPr>
        </p:nvGraphicFramePr>
        <p:xfrm>
          <a:off x="457200" y="181106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41</a:t>
            </a:fld>
            <a:endParaRPr lang="en-US"/>
          </a:p>
        </p:txBody>
      </p:sp>
      <p:sp>
        <p:nvSpPr>
          <p:cNvPr id="8" name="Rectangle 7"/>
          <p:cNvSpPr/>
          <p:nvPr/>
        </p:nvSpPr>
        <p:spPr>
          <a:xfrm>
            <a:off x="1747777" y="3232596"/>
            <a:ext cx="353925" cy="304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78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8" y="123691"/>
            <a:ext cx="9383713" cy="1314450"/>
          </a:xfrm>
        </p:spPr>
        <p:txBody>
          <a:bodyPr>
            <a:normAutofit fontScale="90000"/>
          </a:bodyPr>
          <a:lstStyle/>
          <a:p>
            <a:r>
              <a:rPr lang="en-US" dirty="0" smtClean="0"/>
              <a:t>C-to-C, OCLC, and RAPID Comparison</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2322026"/>
              </p:ext>
            </p:extLst>
          </p:nvPr>
        </p:nvGraphicFramePr>
        <p:xfrm>
          <a:off x="457200" y="181106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42</a:t>
            </a:fld>
            <a:endParaRPr lang="en-US"/>
          </a:p>
        </p:txBody>
      </p:sp>
      <p:sp>
        <p:nvSpPr>
          <p:cNvPr id="8" name="Rectangle 7"/>
          <p:cNvSpPr/>
          <p:nvPr/>
        </p:nvSpPr>
        <p:spPr>
          <a:xfrm>
            <a:off x="1747777" y="3232596"/>
            <a:ext cx="353925" cy="304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602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8" y="123691"/>
            <a:ext cx="9383713" cy="1314450"/>
          </a:xfrm>
        </p:spPr>
        <p:txBody>
          <a:bodyPr>
            <a:normAutofit fontScale="90000"/>
          </a:bodyPr>
          <a:lstStyle/>
          <a:p>
            <a:r>
              <a:rPr lang="en-US" dirty="0" smtClean="0"/>
              <a:t>C-to-C, OCLC, and RAPID Comparison</a:t>
            </a:r>
            <a:br>
              <a:rPr lang="en-US" dirty="0" smtClean="0"/>
            </a:br>
            <a:r>
              <a:rPr lang="en-US" sz="3600" dirty="0" smtClean="0"/>
              <a:t>Filled Requests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6218912"/>
              </p:ext>
            </p:extLst>
          </p:nvPr>
        </p:nvGraphicFramePr>
        <p:xfrm>
          <a:off x="457200" y="1811069"/>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43</a:t>
            </a:fld>
            <a:endParaRPr lang="en-US"/>
          </a:p>
        </p:txBody>
      </p:sp>
      <p:sp>
        <p:nvSpPr>
          <p:cNvPr id="8" name="Rectangle 7"/>
          <p:cNvSpPr/>
          <p:nvPr/>
        </p:nvSpPr>
        <p:spPr>
          <a:xfrm>
            <a:off x="1747777" y="3232596"/>
            <a:ext cx="353925" cy="3047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7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136244"/>
            <a:ext cx="9071055" cy="1314450"/>
          </a:xfrm>
        </p:spPr>
        <p:txBody>
          <a:bodyPr/>
          <a:lstStyle/>
          <a:p>
            <a:r>
              <a:rPr lang="en-US" dirty="0" smtClean="0"/>
              <a:t>Total activity by date joined</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7976091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6B3AA010-7757-41E0-A212-D41514C97AA5}" type="slidenum">
              <a:rPr lang="en-US" smtClean="0"/>
              <a:pPr/>
              <a:t>44</a:t>
            </a:fld>
            <a:endParaRPr lang="en-US"/>
          </a:p>
        </p:txBody>
      </p:sp>
    </p:spTree>
    <p:extLst>
      <p:ext uri="{BB962C8B-B14F-4D97-AF65-F5344CB8AC3E}">
        <p14:creationId xmlns:p14="http://schemas.microsoft.com/office/powerpoint/2010/main" val="660278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136244"/>
            <a:ext cx="9071055" cy="1314450"/>
          </a:xfrm>
        </p:spPr>
        <p:txBody>
          <a:bodyPr/>
          <a:lstStyle/>
          <a:p>
            <a:r>
              <a:rPr lang="en-US" dirty="0" smtClean="0"/>
              <a:t>Total activity by date joined</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1919083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6B3AA010-7757-41E0-A212-D41514C97AA5}" type="slidenum">
              <a:rPr lang="en-US" smtClean="0"/>
              <a:pPr/>
              <a:t>45</a:t>
            </a:fld>
            <a:endParaRPr lang="en-US"/>
          </a:p>
        </p:txBody>
      </p:sp>
    </p:spTree>
    <p:extLst>
      <p:ext uri="{BB962C8B-B14F-4D97-AF65-F5344CB8AC3E}">
        <p14:creationId xmlns:p14="http://schemas.microsoft.com/office/powerpoint/2010/main" val="3103991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136244"/>
            <a:ext cx="9071055" cy="1314450"/>
          </a:xfrm>
        </p:spPr>
        <p:txBody>
          <a:bodyPr/>
          <a:lstStyle/>
          <a:p>
            <a:r>
              <a:rPr lang="en-US" dirty="0" smtClean="0"/>
              <a:t>Total activity by date joined</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9432612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6B3AA010-7757-41E0-A212-D41514C97AA5}" type="slidenum">
              <a:rPr lang="en-US" smtClean="0"/>
              <a:pPr/>
              <a:t>46</a:t>
            </a:fld>
            <a:endParaRPr lang="en-US"/>
          </a:p>
        </p:txBody>
      </p:sp>
    </p:spTree>
    <p:extLst>
      <p:ext uri="{BB962C8B-B14F-4D97-AF65-F5344CB8AC3E}">
        <p14:creationId xmlns:p14="http://schemas.microsoft.com/office/powerpoint/2010/main" val="3143190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fontScale="92500"/>
          </a:bodyPr>
          <a:lstStyle/>
          <a:p>
            <a:r>
              <a:rPr lang="en-US" dirty="0" smtClean="0"/>
              <a:t>More institution-by-institution analysis</a:t>
            </a:r>
          </a:p>
          <a:p>
            <a:r>
              <a:rPr lang="en-US" dirty="0" smtClean="0"/>
              <a:t>Further comparisons by date joined</a:t>
            </a:r>
          </a:p>
          <a:p>
            <a:r>
              <a:rPr lang="en-US" dirty="0" smtClean="0"/>
              <a:t>Look for cause and effect</a:t>
            </a:r>
          </a:p>
          <a:p>
            <a:r>
              <a:rPr lang="en-US" dirty="0" smtClean="0"/>
              <a:t>Break down </a:t>
            </a:r>
            <a:r>
              <a:rPr lang="en-US" dirty="0" err="1" smtClean="0"/>
              <a:t>returnables</a:t>
            </a:r>
            <a:r>
              <a:rPr lang="en-US" dirty="0" smtClean="0"/>
              <a:t> versus </a:t>
            </a:r>
            <a:r>
              <a:rPr lang="en-US" dirty="0" err="1" smtClean="0"/>
              <a:t>nonreturnables</a:t>
            </a:r>
            <a:endParaRPr lang="en-US" dirty="0" smtClean="0"/>
          </a:p>
          <a:p>
            <a:r>
              <a:rPr lang="en-US" dirty="0" smtClean="0"/>
              <a:t>Track reciprocal interactions via OCLC ILL</a:t>
            </a:r>
          </a:p>
          <a:p>
            <a:r>
              <a:rPr lang="en-US" smtClean="0"/>
              <a:t>Follow-up </a:t>
            </a:r>
            <a:r>
              <a:rPr lang="en-US" dirty="0" smtClean="0"/>
              <a:t>questions for BD ILL folks</a:t>
            </a:r>
          </a:p>
          <a:p>
            <a:r>
              <a:rPr lang="en-US" dirty="0" smtClean="0"/>
              <a:t>Report out generically</a:t>
            </a:r>
          </a:p>
          <a:p>
            <a:r>
              <a:rPr lang="en-US" dirty="0" smtClean="0"/>
              <a:t>Report to BD cohort in detail</a:t>
            </a:r>
          </a:p>
        </p:txBody>
      </p:sp>
      <p:sp>
        <p:nvSpPr>
          <p:cNvPr id="4" name="Date Placeholder 3"/>
          <p:cNvSpPr>
            <a:spLocks noGrp="1"/>
          </p:cNvSpPr>
          <p:nvPr>
            <p:ph type="dt" sz="half" idx="4294967295"/>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4294967295"/>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B9485077-E4D9-45BC-831F-93154EFD80DA}" type="slidenum">
              <a:rPr lang="en-US" smtClean="0"/>
              <a:pPr/>
              <a:t>47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2927" y="193680"/>
            <a:ext cx="9383713" cy="1314450"/>
          </a:xfrm>
        </p:spPr>
        <p:txBody>
          <a:bodyPr/>
          <a:lstStyle/>
          <a:p>
            <a:r>
              <a:rPr lang="en-US" dirty="0" smtClean="0"/>
              <a:t>Is ILL Dying Off?</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1536" y="1508130"/>
            <a:ext cx="5346657" cy="4438172"/>
          </a:xfrm>
        </p:spPr>
      </p:pic>
      <p:pic>
        <p:nvPicPr>
          <p:cNvPr id="5" name="Picture 4"/>
          <p:cNvPicPr>
            <a:picLocks noChangeAspect="1"/>
          </p:cNvPicPr>
          <p:nvPr/>
        </p:nvPicPr>
        <p:blipFill>
          <a:blip r:embed="rId3"/>
          <a:stretch>
            <a:fillRect/>
          </a:stretch>
        </p:blipFill>
        <p:spPr>
          <a:xfrm>
            <a:off x="3026348" y="2800671"/>
            <a:ext cx="735423" cy="1105704"/>
          </a:xfrm>
          <a:prstGeom prst="rect">
            <a:avLst/>
          </a:prstGeom>
        </p:spPr>
      </p:pic>
      <p:pic>
        <p:nvPicPr>
          <p:cNvPr id="6" name="Picture 5"/>
          <p:cNvPicPr>
            <a:picLocks noChangeAspect="1"/>
          </p:cNvPicPr>
          <p:nvPr/>
        </p:nvPicPr>
        <p:blipFill>
          <a:blip r:embed="rId4"/>
          <a:stretch>
            <a:fillRect/>
          </a:stretch>
        </p:blipFill>
        <p:spPr>
          <a:xfrm>
            <a:off x="5420566" y="4251366"/>
            <a:ext cx="1200153" cy="806770"/>
          </a:xfrm>
          <a:prstGeom prst="rect">
            <a:avLst/>
          </a:prstGeom>
        </p:spPr>
      </p:pic>
    </p:spTree>
    <p:extLst>
      <p:ext uri="{BB962C8B-B14F-4D97-AF65-F5344CB8AC3E}">
        <p14:creationId xmlns:p14="http://schemas.microsoft.com/office/powerpoint/2010/main" val="40168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5"/>
          <p:cNvSpPr>
            <a:spLocks noGrp="1"/>
          </p:cNvSpPr>
          <p:nvPr>
            <p:ph type="body" sz="quarter" idx="12"/>
          </p:nvPr>
        </p:nvSpPr>
        <p:spPr>
          <a:xfrm>
            <a:off x="2900363" y="3689350"/>
            <a:ext cx="5989637" cy="350838"/>
          </a:xfrm>
        </p:spPr>
        <p:txBody>
          <a:bodyPr/>
          <a:lstStyle/>
          <a:p>
            <a:pPr eaLnBrk="1" hangingPunct="1"/>
            <a:r>
              <a:rPr lang="en-US" altLang="en-US" b="1" dirty="0" smtClean="0">
                <a:ea typeface="ＭＳ Ｐゴシック" panose="020B0600070205080204" pitchFamily="34" charset="-128"/>
              </a:rPr>
              <a:t>Roy Tennant, Senior Program Officer</a:t>
            </a:r>
          </a:p>
        </p:txBody>
      </p:sp>
      <p:sp>
        <p:nvSpPr>
          <p:cNvPr id="4" name="Text Placeholder 3"/>
          <p:cNvSpPr>
            <a:spLocks noGrp="1"/>
          </p:cNvSpPr>
          <p:nvPr>
            <p:ph type="body" sz="quarter" idx="14"/>
          </p:nvPr>
        </p:nvSpPr>
        <p:spPr>
          <a:xfrm>
            <a:off x="2798763" y="355600"/>
            <a:ext cx="5989637" cy="3108325"/>
          </a:xfrm>
        </p:spPr>
        <p:txBody>
          <a:bodyPr/>
          <a:lstStyle/>
          <a:p>
            <a:pPr>
              <a:lnSpc>
                <a:spcPct val="110000"/>
              </a:lnSpc>
              <a:buFont typeface="Arial" charset="0"/>
              <a:buNone/>
              <a:defRPr/>
            </a:pPr>
            <a:r>
              <a:rPr lang="en-US" dirty="0" smtClean="0"/>
              <a:t>Data Designed for Discovery</a:t>
            </a:r>
            <a:endParaRPr lang="en-US" dirty="0"/>
          </a:p>
        </p:txBody>
      </p:sp>
      <p:sp>
        <p:nvSpPr>
          <p:cNvPr id="58372" name="Text Placeholder 5"/>
          <p:cNvSpPr txBox="1">
            <a:spLocks/>
          </p:cNvSpPr>
          <p:nvPr/>
        </p:nvSpPr>
        <p:spPr bwMode="auto">
          <a:xfrm>
            <a:off x="2900363" y="5014913"/>
            <a:ext cx="6091237" cy="44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ts val="1200"/>
              </a:spcBef>
              <a:buFont typeface="Arial" panose="020B0604020202020204" pitchFamily="34" charset="0"/>
              <a:buNone/>
            </a:pPr>
            <a:r>
              <a:rPr lang="en-US" altLang="en-US" sz="1800" dirty="0">
                <a:latin typeface="+mn-lt"/>
                <a:cs typeface="Arial" panose="020B0604020202020204" pitchFamily="34" charset="0"/>
              </a:rPr>
              <a:t>Slides contributed by Bruce Washburn</a:t>
            </a:r>
            <a:r>
              <a:rPr lang="en-US" altLang="en-US" sz="1800" dirty="0" smtClean="0">
                <a:latin typeface="+mn-lt"/>
                <a:cs typeface="Arial" panose="020B0604020202020204" pitchFamily="34" charset="0"/>
              </a:rPr>
              <a:t>, Richard Wallis, </a:t>
            </a:r>
            <a:r>
              <a:rPr lang="en-US" altLang="en-US" sz="1800" dirty="0">
                <a:latin typeface="+mn-lt"/>
                <a:cs typeface="Arial" panose="020B0604020202020204" pitchFamily="34" charset="0"/>
              </a:rPr>
              <a:t>Karen Smith-Yoshimura, Dan Benson, and </a:t>
            </a:r>
            <a:r>
              <a:rPr lang="en-US" altLang="en-US" sz="1800" dirty="0" smtClean="0">
                <a:latin typeface="+mn-lt"/>
                <a:cs typeface="Arial" panose="020B0604020202020204" pitchFamily="34" charset="0"/>
              </a:rPr>
              <a:t>Mike </a:t>
            </a:r>
            <a:r>
              <a:rPr lang="en-US" altLang="en-US" sz="1800" dirty="0" err="1" smtClean="0">
                <a:latin typeface="+mn-lt"/>
                <a:cs typeface="Arial" panose="020B0604020202020204" pitchFamily="34" charset="0"/>
              </a:rPr>
              <a:t>Teets</a:t>
            </a:r>
            <a:endParaRPr lang="en-US" altLang="en-US" sz="1800" dirty="0">
              <a:latin typeface="+mn-lt"/>
              <a:cs typeface="Arial" panose="020B0604020202020204" pitchFamily="34" charset="0"/>
            </a:endParaRPr>
          </a:p>
        </p:txBody>
      </p:sp>
      <p:sp>
        <p:nvSpPr>
          <p:cNvPr id="6" name="Text Placeholder 4"/>
          <p:cNvSpPr>
            <a:spLocks noGrp="1"/>
          </p:cNvSpPr>
          <p:nvPr>
            <p:ph type="body" sz="quarter" idx="15"/>
          </p:nvPr>
        </p:nvSpPr>
        <p:spPr>
          <a:xfrm>
            <a:off x="2900363" y="4023406"/>
            <a:ext cx="5989637" cy="609600"/>
          </a:xfrm>
        </p:spPr>
        <p:txBody>
          <a:bodyPr/>
          <a:lstStyle/>
          <a:p>
            <a:r>
              <a:rPr lang="en-US" dirty="0" smtClean="0"/>
              <a:t>OCLC Research Update, ALA-MW </a:t>
            </a:r>
          </a:p>
          <a:p>
            <a:r>
              <a:rPr lang="en-US" dirty="0" smtClean="0"/>
              <a:t>2 February 2015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OCLC Research reports</a:t>
            </a:r>
            <a:endParaRPr lang="en-US" dirty="0"/>
          </a:p>
        </p:txBody>
      </p:sp>
      <p:pic>
        <p:nvPicPr>
          <p:cNvPr id="5122" name="Picture 2" descr="http://www.oclc.org/content/dam/research/images/publications/rraf-thuimbnail.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31176" y="2041638"/>
            <a:ext cx="2219325" cy="2914650"/>
          </a:xfrm>
          <a:prstGeom prst="rect">
            <a:avLst/>
          </a:prstGeom>
          <a:noFill/>
          <a:extLst>
            <a:ext uri="{909E8E84-426E-40dd-AFC4-6F175D3DCCD1}">
              <a14:hiddenFill xmlns="" xmlns:a14="http://schemas.microsoft.com/office/drawing/2010/main">
                <a:solidFill>
                  <a:srgbClr val="FFFFFF"/>
                </a:solidFill>
              </a14:hiddenFill>
            </a:ext>
          </a:extLst>
        </p:spPr>
      </p:pic>
      <p:pic>
        <p:nvPicPr>
          <p:cNvPr id="5126" name="Picture 6" descr="http://www.oclc.org/content/dam/research/images/publications/kiwicoversmall.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706950" y="1523479"/>
            <a:ext cx="2253595" cy="29146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4694467" y="4560240"/>
            <a:ext cx="4278560" cy="646331"/>
          </a:xfrm>
          <a:prstGeom prst="rect">
            <a:avLst/>
          </a:prstGeom>
        </p:spPr>
        <p:txBody>
          <a:bodyPr wrap="square">
            <a:spAutoFit/>
          </a:bodyPr>
          <a:lstStyle/>
          <a:p>
            <a:r>
              <a:rPr lang="en-US" b="1" i="1" dirty="0">
                <a:latin typeface="Calibri" panose="020F0502020204030204" pitchFamily="34" charset="0"/>
                <a:ea typeface="Calibri" panose="020F0502020204030204" pitchFamily="34" charset="0"/>
                <a:cs typeface="Times New Roman" panose="02020603050405020304" pitchFamily="18" charset="0"/>
              </a:rPr>
              <a:t>Kiwis in the Collection: The New Zealand Presence in the Published </a:t>
            </a:r>
            <a:r>
              <a:rPr lang="en-US" b="1" i="1" dirty="0" smtClean="0">
                <a:latin typeface="Calibri" panose="020F0502020204030204" pitchFamily="34" charset="0"/>
                <a:ea typeface="Calibri" panose="020F0502020204030204" pitchFamily="34" charset="0"/>
                <a:cs typeface="Times New Roman" panose="02020603050405020304" pitchFamily="18" charset="0"/>
              </a:rPr>
              <a:t>Record</a:t>
            </a:r>
            <a:endParaRPr lang="en-US" dirty="0"/>
          </a:p>
        </p:txBody>
      </p:sp>
      <p:sp>
        <p:nvSpPr>
          <p:cNvPr id="6" name="Rectangle 5"/>
          <p:cNvSpPr/>
          <p:nvPr/>
        </p:nvSpPr>
        <p:spPr>
          <a:xfrm>
            <a:off x="346115" y="1565884"/>
            <a:ext cx="4142160" cy="369332"/>
          </a:xfrm>
          <a:prstGeom prst="rect">
            <a:avLst/>
          </a:prstGeom>
        </p:spPr>
        <p:txBody>
          <a:bodyPr wrap="none">
            <a:spAutoFit/>
          </a:bodyPr>
          <a:lstStyle/>
          <a:p>
            <a:r>
              <a:rPr lang="en-US" b="1" i="1" dirty="0">
                <a:latin typeface="Calibri" panose="020F0502020204030204" pitchFamily="34" charset="0"/>
                <a:ea typeface="Calibri" panose="020F0502020204030204" pitchFamily="34" charset="0"/>
                <a:cs typeface="Times New Roman" panose="02020603050405020304" pitchFamily="18" charset="0"/>
              </a:rPr>
              <a:t>Registering Researchers in Authority Files</a:t>
            </a:r>
            <a:endParaRPr lang="en-US" dirty="0"/>
          </a:p>
        </p:txBody>
      </p:sp>
      <p:sp>
        <p:nvSpPr>
          <p:cNvPr id="7" name="TextBox 6"/>
          <p:cNvSpPr txBox="1"/>
          <p:nvPr/>
        </p:nvSpPr>
        <p:spPr>
          <a:xfrm>
            <a:off x="496257" y="5411581"/>
            <a:ext cx="2154244" cy="923330"/>
          </a:xfrm>
          <a:prstGeom prst="rect">
            <a:avLst/>
          </a:prstGeom>
          <a:noFill/>
        </p:spPr>
        <p:txBody>
          <a:bodyPr wrap="none" rtlCol="0">
            <a:spAutoFit/>
          </a:bodyPr>
          <a:lstStyle/>
          <a:p>
            <a:r>
              <a:rPr lang="en-US" dirty="0" smtClean="0"/>
              <a:t>Overview of the </a:t>
            </a:r>
          </a:p>
          <a:p>
            <a:r>
              <a:rPr lang="en-US" dirty="0" smtClean="0"/>
              <a:t>researcher identifier </a:t>
            </a:r>
          </a:p>
          <a:p>
            <a:r>
              <a:rPr lang="en-US" dirty="0" smtClean="0"/>
              <a:t>landscape</a:t>
            </a:r>
            <a:endParaRPr lang="en-US" dirty="0"/>
          </a:p>
        </p:txBody>
      </p:sp>
      <p:sp>
        <p:nvSpPr>
          <p:cNvPr id="12" name="TextBox 11"/>
          <p:cNvSpPr txBox="1"/>
          <p:nvPr/>
        </p:nvSpPr>
        <p:spPr>
          <a:xfrm>
            <a:off x="4887841" y="5411581"/>
            <a:ext cx="3891812" cy="646331"/>
          </a:xfrm>
          <a:prstGeom prst="rect">
            <a:avLst/>
          </a:prstGeom>
          <a:noFill/>
        </p:spPr>
        <p:txBody>
          <a:bodyPr wrap="square" rtlCol="0">
            <a:spAutoFit/>
          </a:bodyPr>
          <a:lstStyle/>
          <a:p>
            <a:r>
              <a:rPr lang="en-US" dirty="0" smtClean="0"/>
              <a:t>Identifying things New Zealand in the published record</a:t>
            </a:r>
            <a:endParaRPr lang="en-US" dirty="0"/>
          </a:p>
        </p:txBody>
      </p:sp>
    </p:spTree>
    <p:extLst>
      <p:ext uri="{BB962C8B-B14F-4D97-AF65-F5344CB8AC3E}">
        <p14:creationId xmlns:p14="http://schemas.microsoft.com/office/powerpoint/2010/main" val="62429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8293" b="8293"/>
          <a:stretch>
            <a:fillRect/>
          </a:stretch>
        </p:blipFill>
        <p:spPr>
          <a:xfrm>
            <a:off x="457200" y="1905000"/>
            <a:ext cx="7761288" cy="3981450"/>
          </a:xfrm>
        </p:spPr>
      </p:pic>
      <p:sp>
        <p:nvSpPr>
          <p:cNvPr id="59394" name="Title 3"/>
          <p:cNvSpPr>
            <a:spLocks noGrp="1"/>
          </p:cNvSpPr>
          <p:nvPr>
            <p:ph type="title"/>
          </p:nvPr>
        </p:nvSpPr>
        <p:spPr>
          <a:xfrm>
            <a:off x="233363" y="355600"/>
            <a:ext cx="8229600" cy="914400"/>
          </a:xfrm>
        </p:spPr>
        <p:txBody>
          <a:bodyPr/>
          <a:lstStyle/>
          <a:p>
            <a:r>
              <a:rPr lang="en-US" altLang="en-US" smtClean="0">
                <a:ea typeface="ＭＳ Ｐゴシック" panose="020B0600070205080204" pitchFamily="34" charset="-128"/>
              </a:rPr>
              <a:t>The Canonical Entity </a:t>
            </a:r>
            <a:r>
              <a:rPr lang="en-US" altLang="en-US" sz="4000" smtClean="0">
                <a:ea typeface="ＭＳ Ｐゴシック" panose="020B0600070205080204" pitchFamily="34" charset="-128"/>
              </a:rPr>
              <a:t>(of the past)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2"/>
          <p:cNvSpPr>
            <a:spLocks noGrp="1"/>
          </p:cNvSpPr>
          <p:nvPr>
            <p:ph type="title"/>
          </p:nvPr>
        </p:nvSpPr>
        <p:spPr>
          <a:xfrm>
            <a:off x="233363" y="381000"/>
            <a:ext cx="8229600" cy="1246495"/>
          </a:xfrm>
        </p:spPr>
        <p:txBody>
          <a:bodyPr/>
          <a:lstStyle/>
          <a:p>
            <a:r>
              <a:rPr lang="en-US" altLang="en-US" sz="4000" dirty="0" smtClean="0">
                <a:ea typeface="ＭＳ Ｐゴシック" panose="020B0600070205080204" pitchFamily="34" charset="-128"/>
              </a:rPr>
              <a:t>The Canonical Entity </a:t>
            </a:r>
            <a:r>
              <a:rPr lang="en-US" altLang="en-US" sz="3600" dirty="0" smtClean="0">
                <a:ea typeface="ＭＳ Ｐゴシック" panose="020B0600070205080204" pitchFamily="34" charset="-128"/>
              </a:rPr>
              <a:t>(of the present)</a:t>
            </a:r>
          </a:p>
        </p:txBody>
      </p:sp>
      <p:pic>
        <p:nvPicPr>
          <p:cNvPr id="60418"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6685" b="6685"/>
          <a:stretch>
            <a:fillRect/>
          </a:stretch>
        </p:blipFill>
        <p:spPr/>
      </p:pic>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rcRect t="8293" b="8293"/>
          <a:stretch>
            <a:fillRect/>
          </a:stretch>
        </p:blipFill>
        <p:spPr bwMode="auto">
          <a:xfrm>
            <a:off x="457200" y="1905000"/>
            <a:ext cx="7761288" cy="39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ontent Placeholder 1"/>
          <p:cNvSpPr>
            <a:spLocks noGrp="1"/>
          </p:cNvSpPr>
          <p:nvPr>
            <p:ph idx="1"/>
          </p:nvPr>
        </p:nvSpPr>
        <p:spPr/>
        <p:txBody>
          <a:bodyPr/>
          <a:lstStyle/>
          <a:p>
            <a:r>
              <a:rPr lang="en-US" altLang="en-US" smtClean="0">
                <a:latin typeface="Arial" panose="020B0604020202020204" pitchFamily="34" charset="0"/>
                <a:ea typeface="ＭＳ Ｐゴシック" panose="020B0600070205080204" pitchFamily="34" charset="-128"/>
              </a:rPr>
              <a:t>A collection of statements…</a:t>
            </a:r>
          </a:p>
          <a:p>
            <a:r>
              <a:rPr lang="en-US" altLang="en-US" smtClean="0">
                <a:latin typeface="Arial" panose="020B0604020202020204" pitchFamily="34" charset="0"/>
                <a:ea typeface="ＭＳ Ｐゴシック" panose="020B0600070205080204" pitchFamily="34" charset="-128"/>
              </a:rPr>
              <a:t>Taken from the piece itself…</a:t>
            </a:r>
          </a:p>
          <a:p>
            <a:r>
              <a:rPr lang="en-US" altLang="en-US" smtClean="0">
                <a:latin typeface="Arial" panose="020B0604020202020204" pitchFamily="34" charset="0"/>
                <a:ea typeface="ＭＳ Ｐゴシック" panose="020B0600070205080204" pitchFamily="34" charset="-128"/>
              </a:rPr>
              <a:t>Sometimes “enhanced” with inferred parentheticals (e.g., [1975] )…</a:t>
            </a:r>
          </a:p>
          <a:p>
            <a:r>
              <a:rPr lang="en-US" altLang="en-US" smtClean="0">
                <a:latin typeface="Arial" panose="020B0604020202020204" pitchFamily="34" charset="0"/>
                <a:ea typeface="ＭＳ Ｐゴシック" panose="020B0600070205080204" pitchFamily="34" charset="-128"/>
              </a:rPr>
              <a:t>Or additional statements not on the piece (e.g., subject headings)</a:t>
            </a:r>
          </a:p>
          <a:p>
            <a:r>
              <a:rPr lang="en-US" altLang="en-US" i="1" smtClean="0">
                <a:latin typeface="Arial" panose="020B0604020202020204" pitchFamily="34" charset="0"/>
                <a:ea typeface="ＭＳ Ｐゴシック" panose="020B0600070205080204" pitchFamily="34" charset="-128"/>
              </a:rPr>
              <a:t>Mostly uncontrolled and only loosely connected to anything else</a:t>
            </a:r>
          </a:p>
        </p:txBody>
      </p:sp>
      <p:sp>
        <p:nvSpPr>
          <p:cNvPr id="61442" name="Title 2"/>
          <p:cNvSpPr>
            <a:spLocks noGrp="1"/>
          </p:cNvSpPr>
          <p:nvPr>
            <p:ph type="title"/>
          </p:nvPr>
        </p:nvSpPr>
        <p:spPr/>
        <p:txBody>
          <a:bodyPr/>
          <a:lstStyle/>
          <a:p>
            <a:r>
              <a:rPr lang="en-US" altLang="en-US" smtClean="0">
                <a:ea typeface="ＭＳ Ｐゴシック" panose="020B0600070205080204" pitchFamily="34" charset="-128"/>
              </a:rPr>
              <a:t>Classic Bib Record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2393719"/>
            <a:ext cx="7772400" cy="1426031"/>
          </a:xfrm>
        </p:spPr>
        <p:txBody>
          <a:bodyPr/>
          <a:lstStyle/>
          <a:p>
            <a:pPr algn="ctr"/>
            <a:r>
              <a:rPr lang="en-US" sz="8800" dirty="0" smtClean="0"/>
              <a:t>The Problem….</a:t>
            </a:r>
            <a:endParaRPr lang="en-US" sz="8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4"/>
          <p:cNvSpPr>
            <a:spLocks noGrp="1"/>
          </p:cNvSpPr>
          <p:nvPr>
            <p:ph idx="1"/>
          </p:nvPr>
        </p:nvSpPr>
        <p:spPr/>
        <p:txBody>
          <a:bodyPr/>
          <a:lstStyle/>
          <a:p>
            <a:r>
              <a:rPr lang="en-US" altLang="en-US" sz="3200" smtClean="0">
                <a:latin typeface="Arial" panose="020B0604020202020204" pitchFamily="34" charset="0"/>
                <a:ea typeface="ＭＳ Ｐゴシック" panose="020B0600070205080204" pitchFamily="34" charset="-128"/>
              </a:rPr>
              <a:t>Identification Problems:</a:t>
            </a:r>
          </a:p>
          <a:p>
            <a:pPr lvl="1"/>
            <a:r>
              <a:rPr lang="en-US" altLang="en-US" smtClean="0">
                <a:latin typeface="Arial" panose="020B0604020202020204" pitchFamily="34" charset="0"/>
                <a:ea typeface="ＭＳ Ｐゴシック" panose="020B0600070205080204" pitchFamily="34" charset="-128"/>
              </a:rPr>
              <a:t>“The Hamlet Problem” (titles aren’t enough)</a:t>
            </a:r>
          </a:p>
          <a:p>
            <a:pPr lvl="1"/>
            <a:r>
              <a:rPr lang="en-US" altLang="en-US" smtClean="0">
                <a:latin typeface="Arial" panose="020B0604020202020204" pitchFamily="34" charset="0"/>
                <a:ea typeface="ＭＳ Ｐゴシック" panose="020B0600070205080204" pitchFamily="34" charset="-128"/>
              </a:rPr>
              <a:t>“The Wang Li Problem” (names aren’t enough)</a:t>
            </a:r>
          </a:p>
          <a:p>
            <a:r>
              <a:rPr lang="en-US" altLang="en-US" sz="3200" smtClean="0">
                <a:latin typeface="Arial" panose="020B0604020202020204" pitchFamily="34" charset="0"/>
                <a:ea typeface="ＭＳ Ｐゴシック" panose="020B0600070205080204" pitchFamily="34" charset="-128"/>
              </a:rPr>
              <a:t>Linkage Problems:</a:t>
            </a:r>
          </a:p>
          <a:p>
            <a:pPr lvl="1"/>
            <a:r>
              <a:rPr lang="en-US" altLang="en-US" smtClean="0">
                <a:latin typeface="Arial" panose="020B0604020202020204" pitchFamily="34" charset="0"/>
                <a:ea typeface="ＭＳ Ｐゴシック" panose="020B0600070205080204" pitchFamily="34" charset="-128"/>
              </a:rPr>
              <a:t>“The Web Problem” (records aren’t enough, you need links)</a:t>
            </a:r>
          </a:p>
          <a:p>
            <a:pPr lvl="1"/>
            <a:r>
              <a:rPr lang="en-US" altLang="en-US" smtClean="0">
                <a:latin typeface="Arial" panose="020B0604020202020204" pitchFamily="34" charset="0"/>
                <a:ea typeface="ＭＳ Ｐゴシック" panose="020B0600070205080204" pitchFamily="34" charset="-128"/>
              </a:rPr>
              <a:t>“The Language Problem” (surfacing the right translation for a given user is still a problem)</a:t>
            </a:r>
          </a:p>
        </p:txBody>
      </p:sp>
      <p:sp>
        <p:nvSpPr>
          <p:cNvPr id="63490" name="Title 3"/>
          <p:cNvSpPr>
            <a:spLocks noGrp="1"/>
          </p:cNvSpPr>
          <p:nvPr>
            <p:ph type="title"/>
          </p:nvPr>
        </p:nvSpPr>
        <p:spPr/>
        <p:txBody>
          <a:bodyPr/>
          <a:lstStyle/>
          <a:p>
            <a:r>
              <a:rPr lang="en-US" altLang="en-US" smtClean="0">
                <a:ea typeface="ＭＳ Ｐゴシック" panose="020B0600070205080204" pitchFamily="34" charset="-128"/>
              </a:rPr>
              <a:t>Actually, A Number of Problems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2"/>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645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6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3"/>
            <a:ext cx="9158288" cy="6232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rame 8"/>
          <p:cNvSpPr>
            <a:spLocks/>
          </p:cNvSpPr>
          <p:nvPr/>
        </p:nvSpPr>
        <p:spPr bwMode="auto">
          <a:xfrm>
            <a:off x="858838" y="1082675"/>
            <a:ext cx="1992312" cy="423863"/>
          </a:xfrm>
          <a:custGeom>
            <a:avLst/>
            <a:gdLst>
              <a:gd name="T0" fmla="*/ 0 w 1992312"/>
              <a:gd name="T1" fmla="*/ 0 h 423863"/>
              <a:gd name="T2" fmla="*/ 1992312 w 1992312"/>
              <a:gd name="T3" fmla="*/ 0 h 423863"/>
              <a:gd name="T4" fmla="*/ 1992312 w 1992312"/>
              <a:gd name="T5" fmla="*/ 423863 h 423863"/>
              <a:gd name="T6" fmla="*/ 0 w 1992312"/>
              <a:gd name="T7" fmla="*/ 423863 h 423863"/>
              <a:gd name="T8" fmla="*/ 0 w 1992312"/>
              <a:gd name="T9" fmla="*/ 0 h 423863"/>
              <a:gd name="T10" fmla="*/ 52983 w 1992312"/>
              <a:gd name="T11" fmla="*/ 52983 h 423863"/>
              <a:gd name="T12" fmla="*/ 52983 w 1992312"/>
              <a:gd name="T13" fmla="*/ 370880 h 423863"/>
              <a:gd name="T14" fmla="*/ 1939329 w 1992312"/>
              <a:gd name="T15" fmla="*/ 370880 h 423863"/>
              <a:gd name="T16" fmla="*/ 1939329 w 1992312"/>
              <a:gd name="T17" fmla="*/ 52983 h 423863"/>
              <a:gd name="T18" fmla="*/ 52983 w 1992312"/>
              <a:gd name="T19" fmla="*/ 52983 h 423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2312" h="423863">
                <a:moveTo>
                  <a:pt x="0" y="0"/>
                </a:moveTo>
                <a:lnTo>
                  <a:pt x="1992312" y="0"/>
                </a:lnTo>
                <a:lnTo>
                  <a:pt x="1992312" y="423863"/>
                </a:lnTo>
                <a:lnTo>
                  <a:pt x="0" y="423863"/>
                </a:lnTo>
                <a:lnTo>
                  <a:pt x="0" y="0"/>
                </a:lnTo>
                <a:close/>
                <a:moveTo>
                  <a:pt x="52983" y="52983"/>
                </a:moveTo>
                <a:lnTo>
                  <a:pt x="52983" y="370880"/>
                </a:lnTo>
                <a:lnTo>
                  <a:pt x="1939329" y="370880"/>
                </a:lnTo>
                <a:lnTo>
                  <a:pt x="1939329" y="52983"/>
                </a:lnTo>
                <a:lnTo>
                  <a:pt x="52983" y="52983"/>
                </a:lnTo>
                <a:close/>
              </a:path>
            </a:pathLst>
          </a:custGeom>
          <a:gradFill rotWithShape="1">
            <a:gsLst>
              <a:gs pos="0">
                <a:srgbClr val="93C3FF"/>
              </a:gs>
              <a:gs pos="100000">
                <a:srgbClr val="0B7CCB"/>
              </a:gs>
            </a:gsLst>
            <a:lin ang="5400000"/>
          </a:gradFill>
          <a:ln w="9525" cap="flat" cmpd="sng">
            <a:solidFill>
              <a:srgbClr val="1C76B4"/>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0" name="Frame 9"/>
          <p:cNvSpPr>
            <a:spLocks/>
          </p:cNvSpPr>
          <p:nvPr/>
        </p:nvSpPr>
        <p:spPr bwMode="auto">
          <a:xfrm>
            <a:off x="858838" y="1933575"/>
            <a:ext cx="1992312" cy="422275"/>
          </a:xfrm>
          <a:custGeom>
            <a:avLst/>
            <a:gdLst>
              <a:gd name="T0" fmla="*/ 0 w 1992312"/>
              <a:gd name="T1" fmla="*/ 0 h 422275"/>
              <a:gd name="T2" fmla="*/ 1992312 w 1992312"/>
              <a:gd name="T3" fmla="*/ 0 h 422275"/>
              <a:gd name="T4" fmla="*/ 1992312 w 1992312"/>
              <a:gd name="T5" fmla="*/ 422275 h 422275"/>
              <a:gd name="T6" fmla="*/ 0 w 1992312"/>
              <a:gd name="T7" fmla="*/ 422275 h 422275"/>
              <a:gd name="T8" fmla="*/ 0 w 1992312"/>
              <a:gd name="T9" fmla="*/ 0 h 422275"/>
              <a:gd name="T10" fmla="*/ 52784 w 1992312"/>
              <a:gd name="T11" fmla="*/ 52784 h 422275"/>
              <a:gd name="T12" fmla="*/ 52784 w 1992312"/>
              <a:gd name="T13" fmla="*/ 369491 h 422275"/>
              <a:gd name="T14" fmla="*/ 1939528 w 1992312"/>
              <a:gd name="T15" fmla="*/ 369491 h 422275"/>
              <a:gd name="T16" fmla="*/ 1939528 w 1992312"/>
              <a:gd name="T17" fmla="*/ 52784 h 422275"/>
              <a:gd name="T18" fmla="*/ 52784 w 1992312"/>
              <a:gd name="T19" fmla="*/ 52784 h 422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2312" h="422275">
                <a:moveTo>
                  <a:pt x="0" y="0"/>
                </a:moveTo>
                <a:lnTo>
                  <a:pt x="1992312" y="0"/>
                </a:lnTo>
                <a:lnTo>
                  <a:pt x="1992312" y="422275"/>
                </a:lnTo>
                <a:lnTo>
                  <a:pt x="0" y="422275"/>
                </a:lnTo>
                <a:lnTo>
                  <a:pt x="0" y="0"/>
                </a:lnTo>
                <a:close/>
                <a:moveTo>
                  <a:pt x="52784" y="52784"/>
                </a:moveTo>
                <a:lnTo>
                  <a:pt x="52784" y="369491"/>
                </a:lnTo>
                <a:lnTo>
                  <a:pt x="1939528" y="369491"/>
                </a:lnTo>
                <a:lnTo>
                  <a:pt x="1939528" y="52784"/>
                </a:lnTo>
                <a:lnTo>
                  <a:pt x="52784" y="52784"/>
                </a:lnTo>
                <a:close/>
              </a:path>
            </a:pathLst>
          </a:custGeom>
          <a:gradFill rotWithShape="1">
            <a:gsLst>
              <a:gs pos="0">
                <a:srgbClr val="93C3FF"/>
              </a:gs>
              <a:gs pos="100000">
                <a:srgbClr val="0B7CCB"/>
              </a:gs>
            </a:gsLst>
            <a:lin ang="5400000"/>
          </a:gradFill>
          <a:ln w="9525" cap="flat" cmpd="sng">
            <a:solidFill>
              <a:srgbClr val="1C76B4"/>
            </a:solidFill>
            <a:prstDash val="solid"/>
            <a:round/>
            <a:headEnd/>
            <a:tailEnd/>
          </a:ln>
          <a:effectLst>
            <a:outerShdw blurRad="40000" dist="23000" dir="5400000" rotWithShape="0">
              <a:srgbClr val="000000">
                <a:alpha val="34999"/>
              </a:srgbClr>
            </a:outerShdw>
          </a:effectLst>
        </p:spPr>
        <p:txBody>
          <a:bodyPr anchor="ctr"/>
          <a:lstStyle/>
          <a:p>
            <a:endParaRPr lang="en-US"/>
          </a:p>
        </p:txBody>
      </p:sp>
      <p:cxnSp>
        <p:nvCxnSpPr>
          <p:cNvPr id="3" name="Straight Arrow Connector 2"/>
          <p:cNvCxnSpPr>
            <a:cxnSpLocks noChangeShapeType="1"/>
            <a:stCxn id="9" idx="3"/>
          </p:cNvCxnSpPr>
          <p:nvPr/>
        </p:nvCxnSpPr>
        <p:spPr bwMode="auto">
          <a:xfrm>
            <a:off x="2851150" y="1295400"/>
            <a:ext cx="2601913" cy="21113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1" name="Straight Arrow Connector 10"/>
          <p:cNvCxnSpPr>
            <a:cxnSpLocks noChangeShapeType="1"/>
          </p:cNvCxnSpPr>
          <p:nvPr/>
        </p:nvCxnSpPr>
        <p:spPr bwMode="auto">
          <a:xfrm>
            <a:off x="2851150" y="2106613"/>
            <a:ext cx="2689225" cy="2973387"/>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2393719"/>
            <a:ext cx="7772400" cy="1426031"/>
          </a:xfrm>
        </p:spPr>
        <p:txBody>
          <a:bodyPr/>
          <a:lstStyle/>
          <a:p>
            <a:pPr algn="ctr"/>
            <a:r>
              <a:rPr lang="en-US" sz="8800" dirty="0" smtClean="0"/>
              <a:t>The Solution</a:t>
            </a:r>
            <a:endParaRPr lang="en-US" sz="8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715000"/>
            <a:ext cx="8229600" cy="1143000"/>
          </a:xfrm>
          <a:prstGeom prst="rect">
            <a:avLst/>
          </a:prstGeom>
        </p:spPr>
        <p:txBody>
          <a:bodyPr anchor="ctr">
            <a:normAutofit/>
          </a:bodyPr>
          <a:lstStyle/>
          <a:p>
            <a:pPr algn="ctr" defTabSz="914400" fontAlgn="auto">
              <a:spcAft>
                <a:spcPts val="0"/>
              </a:spcAft>
              <a:defRPr/>
            </a:pPr>
            <a:endParaRPr lang="en-US" sz="4400" dirty="0">
              <a:latin typeface="+mj-lt"/>
              <a:ea typeface="+mj-ea"/>
              <a:cs typeface="+mj-cs"/>
            </a:endParaRPr>
          </a:p>
        </p:txBody>
      </p:sp>
      <p:pic>
        <p:nvPicPr>
          <p:cNvPr id="68610" name="Picture 2" descr="http://www.cs.toronto.edu/%7Eyuana/semantic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34925"/>
            <a:ext cx="55245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452438" y="228600"/>
            <a:ext cx="3344862" cy="6046788"/>
          </a:xfrm>
          <a:prstGeom prst="rect">
            <a:avLst/>
          </a:prstGeom>
        </p:spPr>
        <p:txBody>
          <a:bodyPr anchor="ctr">
            <a:normAutofit/>
          </a:bodyPr>
          <a:lstStyle/>
          <a:p>
            <a:pPr algn="ctr" defTabSz="914400" fontAlgn="auto">
              <a:spcAft>
                <a:spcPts val="0"/>
              </a:spcAft>
              <a:defRPr/>
            </a:pPr>
            <a:r>
              <a:rPr lang="en-US" sz="4400" dirty="0">
                <a:latin typeface="+mj-lt"/>
                <a:ea typeface="+mj-ea"/>
                <a:cs typeface="+mj-cs"/>
              </a:rPr>
              <a:t>First, define ALL THE THINGS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80988" y="204788"/>
            <a:ext cx="7907337" cy="628650"/>
          </a:xfrm>
        </p:spPr>
        <p:txBody>
          <a:bodyPr/>
          <a:lstStyle/>
          <a:p>
            <a:r>
              <a:rPr lang="en-US" altLang="en-US" sz="3200" b="0" smtClean="0">
                <a:ea typeface="ＭＳ Ｐゴシック" panose="020B0600070205080204" pitchFamily="34" charset="-128"/>
              </a:rPr>
              <a:t>Then Create Entities of Core Concepts</a:t>
            </a:r>
          </a:p>
        </p:txBody>
      </p:sp>
      <p:cxnSp>
        <p:nvCxnSpPr>
          <p:cNvPr id="5" name="Straight Connector 4"/>
          <p:cNvCxnSpPr/>
          <p:nvPr/>
        </p:nvCxnSpPr>
        <p:spPr>
          <a:xfrm>
            <a:off x="3503613" y="1939925"/>
            <a:ext cx="2949575" cy="3379788"/>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394450" y="3605213"/>
            <a:ext cx="762000" cy="16002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79713" y="3683000"/>
            <a:ext cx="769937" cy="15367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524250" y="1928813"/>
            <a:ext cx="2794000" cy="3271837"/>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318250" y="1928813"/>
            <a:ext cx="76200" cy="32766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98850" y="1928813"/>
            <a:ext cx="2895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318250" y="1928813"/>
            <a:ext cx="838200" cy="16764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575050" y="3605213"/>
            <a:ext cx="3581400" cy="16002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36850" y="3605213"/>
            <a:ext cx="3581400" cy="16002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98850" y="1928813"/>
            <a:ext cx="41275" cy="325596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736850" y="1939925"/>
            <a:ext cx="766763" cy="1665288"/>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498850" y="5205413"/>
            <a:ext cx="2895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736850" y="3605213"/>
            <a:ext cx="4419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3498850" y="1928813"/>
            <a:ext cx="3657600" cy="16764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660650" y="1928813"/>
            <a:ext cx="3733800" cy="16764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2584450" y="3487738"/>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p:cNvSpPr/>
          <p:nvPr/>
        </p:nvSpPr>
        <p:spPr>
          <a:xfrm>
            <a:off x="7029450" y="3498850"/>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3406775" y="508317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6257925" y="5124450"/>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3387725" y="181292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6226175" y="1811338"/>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9" name="TextBox 25"/>
          <p:cNvSpPr txBox="1">
            <a:spLocks noChangeArrowheads="1"/>
          </p:cNvSpPr>
          <p:nvPr/>
        </p:nvSpPr>
        <p:spPr bwMode="auto">
          <a:xfrm>
            <a:off x="2132013" y="1666875"/>
            <a:ext cx="12096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person</a:t>
            </a:r>
          </a:p>
        </p:txBody>
      </p:sp>
      <p:sp>
        <p:nvSpPr>
          <p:cNvPr id="70680" name="TextBox 26"/>
          <p:cNvSpPr txBox="1">
            <a:spLocks noChangeArrowheads="1"/>
          </p:cNvSpPr>
          <p:nvPr/>
        </p:nvSpPr>
        <p:spPr bwMode="auto">
          <a:xfrm>
            <a:off x="6602413" y="1666875"/>
            <a:ext cx="9747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place</a:t>
            </a:r>
          </a:p>
        </p:txBody>
      </p:sp>
      <p:sp>
        <p:nvSpPr>
          <p:cNvPr id="70681" name="TextBox 27"/>
          <p:cNvSpPr txBox="1">
            <a:spLocks noChangeArrowheads="1"/>
          </p:cNvSpPr>
          <p:nvPr/>
        </p:nvSpPr>
        <p:spPr bwMode="auto">
          <a:xfrm>
            <a:off x="1425575" y="3343275"/>
            <a:ext cx="1117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object</a:t>
            </a:r>
          </a:p>
        </p:txBody>
      </p:sp>
      <p:sp>
        <p:nvSpPr>
          <p:cNvPr id="70682" name="TextBox 28"/>
          <p:cNvSpPr txBox="1">
            <a:spLocks noChangeArrowheads="1"/>
          </p:cNvSpPr>
          <p:nvPr/>
        </p:nvSpPr>
        <p:spPr bwMode="auto">
          <a:xfrm>
            <a:off x="7364413" y="3343275"/>
            <a:ext cx="13668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concept</a:t>
            </a:r>
          </a:p>
        </p:txBody>
      </p:sp>
      <p:sp>
        <p:nvSpPr>
          <p:cNvPr id="70683" name="TextBox 29"/>
          <p:cNvSpPr txBox="1">
            <a:spLocks noChangeArrowheads="1"/>
          </p:cNvSpPr>
          <p:nvPr/>
        </p:nvSpPr>
        <p:spPr bwMode="auto">
          <a:xfrm>
            <a:off x="2481263" y="5337175"/>
            <a:ext cx="20335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organization</a:t>
            </a:r>
          </a:p>
        </p:txBody>
      </p:sp>
      <p:sp>
        <p:nvSpPr>
          <p:cNvPr id="70684" name="TextBox 30"/>
          <p:cNvSpPr txBox="1">
            <a:spLocks noChangeArrowheads="1"/>
          </p:cNvSpPr>
          <p:nvPr/>
        </p:nvSpPr>
        <p:spPr bwMode="auto">
          <a:xfrm>
            <a:off x="5942013" y="5337175"/>
            <a:ext cx="9429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work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1000"/>
                                        <p:tgtEl>
                                          <p:spTgt spid="11"/>
                                        </p:tgtEl>
                                      </p:cBhvr>
                                    </p:animEffect>
                                  </p:childTnLst>
                                </p:cTn>
                              </p:par>
                            </p:childTnLst>
                          </p:cTn>
                        </p:par>
                        <p:par>
                          <p:cTn id="14" fill="hold" nodeType="afterGroup">
                            <p:stCondLst>
                              <p:cond delay="10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par>
                                <p:cTn id="18" presetID="2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1000"/>
                                        <p:tgtEl>
                                          <p:spTgt spid="16"/>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par>
                                <p:cTn id="24" presetID="22"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1000"/>
                                        <p:tgtEl>
                                          <p:spTgt spid="9"/>
                                        </p:tgtEl>
                                      </p:cBhvr>
                                    </p:animEffect>
                                  </p:childTnLst>
                                </p:cTn>
                              </p:par>
                              <p:par>
                                <p:cTn id="27" presetID="2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1000"/>
                                        <p:tgtEl>
                                          <p:spTgt spid="13"/>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1000"/>
                                        <p:tgtEl>
                                          <p:spTgt spid="12"/>
                                        </p:tgtEl>
                                      </p:cBhvr>
                                    </p:animEffect>
                                  </p:childTnLst>
                                </p:cTn>
                              </p:par>
                            </p:childTnLst>
                          </p:cTn>
                        </p:par>
                        <p:par>
                          <p:cTn id="33" fill="hold" nodeType="afterGroup">
                            <p:stCondLst>
                              <p:cond delay="2000"/>
                            </p:stCondLst>
                            <p:childTnLst>
                              <p:par>
                                <p:cTn id="34" presetID="2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1000"/>
                                        <p:tgtEl>
                                          <p:spTgt spid="9"/>
                                        </p:tgtEl>
                                      </p:cBhvr>
                                    </p:animEffect>
                                  </p:childTnLst>
                                </p:cTn>
                              </p:par>
                              <p:par>
                                <p:cTn id="37" presetID="2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1000"/>
                                        <p:tgtEl>
                                          <p:spTgt spid="8"/>
                                        </p:tgtEl>
                                      </p:cBhvr>
                                    </p:animEffect>
                                  </p:childTnLst>
                                </p:cTn>
                              </p:par>
                              <p:par>
                                <p:cTn id="40" presetID="22" presetClass="entr" presetSubtype="8"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1000"/>
                                        <p:tgtEl>
                                          <p:spTgt spid="19"/>
                                        </p:tgtEl>
                                      </p:cBhvr>
                                    </p:animEffect>
                                  </p:childTnLst>
                                </p:cTn>
                              </p:par>
                              <p:par>
                                <p:cTn id="43" presetID="22" presetClass="entr" presetSubtype="8"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1000"/>
                                        <p:tgtEl>
                                          <p:spTgt spid="17"/>
                                        </p:tgtEl>
                                      </p:cBhvr>
                                    </p:animEffect>
                                  </p:childTnLst>
                                </p:cTn>
                              </p:par>
                            </p:childTnLst>
                          </p:cTn>
                        </p:par>
                        <p:par>
                          <p:cTn id="46" fill="hold" nodeType="afterGroup">
                            <p:stCondLst>
                              <p:cond delay="3000"/>
                            </p:stCondLst>
                            <p:childTnLst>
                              <p:par>
                                <p:cTn id="47" presetID="22" presetClass="entr" presetSubtype="4"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1000"/>
                                        <p:tgtEl>
                                          <p:spTgt spid="5"/>
                                        </p:tgtEl>
                                      </p:cBhvr>
                                    </p:animEffect>
                                  </p:childTnLst>
                                </p:cTn>
                              </p:par>
                              <p:par>
                                <p:cTn id="50" presetID="22" presetClass="entr" presetSubtype="4"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1000"/>
                                        <p:tgtEl>
                                          <p:spTgt spid="14"/>
                                        </p:tgtEl>
                                      </p:cBhvr>
                                    </p:animEffect>
                                  </p:childTnLst>
                                </p:cTn>
                              </p:par>
                              <p:par>
                                <p:cTn id="53" presetID="2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recent work….</a:t>
            </a:r>
            <a:endParaRPr lang="en-US" dirty="0"/>
          </a:p>
        </p:txBody>
      </p:sp>
      <p:pic>
        <p:nvPicPr>
          <p:cNvPr id="5" name="Content Placeholder 4" descr="http://www.alastore.ala.org/images/Dempsey_30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376509" y="1499026"/>
            <a:ext cx="2060027" cy="309004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muse.jhu.edu/images/journals/coverImages/pla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60" y="1499026"/>
            <a:ext cx="1086763" cy="161203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1359953" y="1471788"/>
            <a:ext cx="4460133" cy="1754326"/>
          </a:xfrm>
          <a:prstGeom prst="rect">
            <a:avLst/>
          </a:prstGeom>
        </p:spPr>
        <p:txBody>
          <a:bodyPr wrap="square">
            <a:spAutoFit/>
          </a:bodyPr>
          <a:lstStyle/>
          <a:p>
            <a:r>
              <a:rPr lang="en-US" dirty="0"/>
              <a:t>Dempsey, </a:t>
            </a:r>
            <a:r>
              <a:rPr lang="en-US" dirty="0" err="1"/>
              <a:t>Lorcan</a:t>
            </a:r>
            <a:r>
              <a:rPr lang="en-US" dirty="0"/>
              <a:t>, Constance </a:t>
            </a:r>
            <a:r>
              <a:rPr lang="en-US" dirty="0" err="1"/>
              <a:t>Malpas</a:t>
            </a:r>
            <a:r>
              <a:rPr lang="en-US" dirty="0"/>
              <a:t>, and Brian Lavoie. 2014. "Collection Directions: The Evolution of Library Collections and Collecting" in </a:t>
            </a:r>
            <a:r>
              <a:rPr lang="en-US" i="1" dirty="0"/>
              <a:t>portal: Libraries and the Academy </a:t>
            </a:r>
            <a:r>
              <a:rPr lang="en-US" dirty="0"/>
              <a:t>14,3 (</a:t>
            </a:r>
            <a:r>
              <a:rPr lang="en-US" dirty="0" smtClean="0"/>
              <a:t>July, 2014): </a:t>
            </a:r>
            <a:r>
              <a:rPr lang="en-US" dirty="0"/>
              <a:t>393-423.</a:t>
            </a:r>
          </a:p>
        </p:txBody>
      </p:sp>
      <p:sp>
        <p:nvSpPr>
          <p:cNvPr id="15" name="Rectangle 14"/>
          <p:cNvSpPr/>
          <p:nvPr/>
        </p:nvSpPr>
        <p:spPr>
          <a:xfrm>
            <a:off x="1134917" y="3461560"/>
            <a:ext cx="3869300" cy="1200329"/>
          </a:xfrm>
          <a:prstGeom prst="rect">
            <a:avLst/>
          </a:prstGeom>
        </p:spPr>
        <p:txBody>
          <a:bodyPr wrap="square">
            <a:spAutoFit/>
          </a:bodyPr>
          <a:lstStyle/>
          <a:p>
            <a:pPr marL="285750" indent="-285750">
              <a:buFont typeface="Arial" panose="020B0604020202020204" pitchFamily="34" charset="0"/>
              <a:buChar char="•"/>
            </a:pPr>
            <a:r>
              <a:rPr lang="en-US" dirty="0"/>
              <a:t>Explores evolution of collecting behaviors in a network </a:t>
            </a:r>
            <a:r>
              <a:rPr lang="en-US" dirty="0" smtClean="0"/>
              <a:t>environment</a:t>
            </a:r>
          </a:p>
          <a:p>
            <a:endParaRPr lang="en-US" dirty="0"/>
          </a:p>
        </p:txBody>
      </p:sp>
      <p:pic>
        <p:nvPicPr>
          <p:cNvPr id="17" name="Picture 16"/>
          <p:cNvPicPr>
            <a:picLocks noChangeAspect="1"/>
          </p:cNvPicPr>
          <p:nvPr/>
        </p:nvPicPr>
        <p:blipFill rotWithShape="1">
          <a:blip r:embed="rId5"/>
          <a:srcRect l="26508" t="38691" r="68839" b="53341"/>
          <a:stretch/>
        </p:blipFill>
        <p:spPr>
          <a:xfrm>
            <a:off x="1016035" y="5012390"/>
            <a:ext cx="726685" cy="777681"/>
          </a:xfrm>
          <a:prstGeom prst="rect">
            <a:avLst/>
          </a:prstGeom>
        </p:spPr>
      </p:pic>
      <p:sp>
        <p:nvSpPr>
          <p:cNvPr id="16" name="Rectangle 15"/>
          <p:cNvSpPr/>
          <p:nvPr/>
        </p:nvSpPr>
        <p:spPr>
          <a:xfrm>
            <a:off x="1134917" y="4457231"/>
            <a:ext cx="4187245" cy="1151597"/>
          </a:xfrm>
          <a:prstGeom prst="rect">
            <a:avLst/>
          </a:prstGeom>
        </p:spPr>
        <p:txBody>
          <a:bodyPr wrap="square">
            <a:spAutoFit/>
          </a:bodyPr>
          <a:lstStyle/>
          <a:p>
            <a:pPr>
              <a:spcBef>
                <a:spcPts val="100"/>
              </a:spcBef>
              <a:spcAft>
                <a:spcPts val="100"/>
              </a:spcAft>
            </a:pPr>
            <a:r>
              <a:rPr lang="en-US" dirty="0" smtClean="0"/>
              <a:t>Inspiration for:                             ALCTS </a:t>
            </a:r>
            <a:r>
              <a:rPr lang="en-US" dirty="0"/>
              <a:t>MW 2015 Symposium </a:t>
            </a:r>
          </a:p>
          <a:p>
            <a:pPr lvl="1">
              <a:spcBef>
                <a:spcPts val="0"/>
              </a:spcBef>
              <a:spcAft>
                <a:spcPts val="0"/>
              </a:spcAft>
            </a:pPr>
            <a:r>
              <a:rPr lang="en-US" sz="1600" i="1" dirty="0"/>
              <a:t>Collection Development Strategies in an Evolving Marketplace</a:t>
            </a:r>
            <a:endParaRPr lang="en-US" sz="2000" i="1" dirty="0"/>
          </a:p>
        </p:txBody>
      </p:sp>
      <p:pic>
        <p:nvPicPr>
          <p:cNvPr id="1028" name="Picture 4" descr="http://www.ala.org/news/sites/ala.org.news/files/news/pressreleaseimages/water_swish_alcts_3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507" y="5696393"/>
            <a:ext cx="1004156" cy="90810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Rectangle 19"/>
          <p:cNvSpPr/>
          <p:nvPr/>
        </p:nvSpPr>
        <p:spPr>
          <a:xfrm>
            <a:off x="5820086" y="4818378"/>
            <a:ext cx="3172873" cy="1754326"/>
          </a:xfrm>
          <a:prstGeom prst="rect">
            <a:avLst/>
          </a:prstGeom>
        </p:spPr>
        <p:txBody>
          <a:bodyPr wrap="square">
            <a:spAutoFit/>
          </a:bodyPr>
          <a:lstStyle/>
          <a:p>
            <a:r>
              <a:rPr lang="en-US" dirty="0" smtClean="0"/>
              <a:t>Recent title from ALA</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Selected entries from</a:t>
            </a:r>
            <a:r>
              <a:rPr lang="en-US" i="1" dirty="0" smtClean="0"/>
              <a:t> </a:t>
            </a:r>
            <a:r>
              <a:rPr lang="en-US" i="1" dirty="0" err="1" smtClean="0"/>
              <a:t>Lorcan</a:t>
            </a:r>
            <a:r>
              <a:rPr lang="en-US" i="1" dirty="0" smtClean="0"/>
              <a:t> Dempsey’s blog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925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80988" y="204788"/>
            <a:ext cx="7907337" cy="628650"/>
          </a:xfrm>
        </p:spPr>
        <p:txBody>
          <a:bodyPr/>
          <a:lstStyle/>
          <a:p>
            <a:r>
              <a:rPr lang="en-US" altLang="en-US" sz="2800" b="0" smtClean="0">
                <a:ea typeface="ＭＳ Ｐゴシック" panose="020B0600070205080204" pitchFamily="34" charset="-128"/>
              </a:rPr>
              <a:t>Then Establish Relationships Between Entities</a:t>
            </a:r>
          </a:p>
        </p:txBody>
      </p:sp>
      <p:cxnSp>
        <p:nvCxnSpPr>
          <p:cNvPr id="5" name="Straight Connector 4"/>
          <p:cNvCxnSpPr/>
          <p:nvPr/>
        </p:nvCxnSpPr>
        <p:spPr>
          <a:xfrm>
            <a:off x="3503613" y="1939925"/>
            <a:ext cx="2949575" cy="3379788"/>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394450" y="3605213"/>
            <a:ext cx="762000" cy="16002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79713" y="3683000"/>
            <a:ext cx="769937" cy="15367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2584450" y="3487738"/>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p:cNvSpPr/>
          <p:nvPr/>
        </p:nvSpPr>
        <p:spPr>
          <a:xfrm>
            <a:off x="7029450" y="3498850"/>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3406775" y="508317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6257925" y="5124450"/>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3387725" y="1812925"/>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6226175" y="1811338"/>
            <a:ext cx="228600" cy="2286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691" name="TextBox 25"/>
          <p:cNvSpPr txBox="1">
            <a:spLocks noChangeArrowheads="1"/>
          </p:cNvSpPr>
          <p:nvPr/>
        </p:nvSpPr>
        <p:spPr bwMode="auto">
          <a:xfrm>
            <a:off x="2132013" y="1666875"/>
            <a:ext cx="12096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person</a:t>
            </a:r>
          </a:p>
        </p:txBody>
      </p:sp>
      <p:sp>
        <p:nvSpPr>
          <p:cNvPr id="71692" name="TextBox 26"/>
          <p:cNvSpPr txBox="1">
            <a:spLocks noChangeArrowheads="1"/>
          </p:cNvSpPr>
          <p:nvPr/>
        </p:nvSpPr>
        <p:spPr bwMode="auto">
          <a:xfrm>
            <a:off x="6602413" y="1666875"/>
            <a:ext cx="9747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place</a:t>
            </a:r>
          </a:p>
        </p:txBody>
      </p:sp>
      <p:sp>
        <p:nvSpPr>
          <p:cNvPr id="71693" name="TextBox 27"/>
          <p:cNvSpPr txBox="1">
            <a:spLocks noChangeArrowheads="1"/>
          </p:cNvSpPr>
          <p:nvPr/>
        </p:nvSpPr>
        <p:spPr bwMode="auto">
          <a:xfrm>
            <a:off x="1425575" y="3343275"/>
            <a:ext cx="1117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object</a:t>
            </a:r>
          </a:p>
        </p:txBody>
      </p:sp>
      <p:sp>
        <p:nvSpPr>
          <p:cNvPr id="71694" name="TextBox 28"/>
          <p:cNvSpPr txBox="1">
            <a:spLocks noChangeArrowheads="1"/>
          </p:cNvSpPr>
          <p:nvPr/>
        </p:nvSpPr>
        <p:spPr bwMode="auto">
          <a:xfrm>
            <a:off x="7364413" y="3343275"/>
            <a:ext cx="13668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concept</a:t>
            </a:r>
          </a:p>
        </p:txBody>
      </p:sp>
      <p:sp>
        <p:nvSpPr>
          <p:cNvPr id="71695" name="TextBox 29"/>
          <p:cNvSpPr txBox="1">
            <a:spLocks noChangeArrowheads="1"/>
          </p:cNvSpPr>
          <p:nvPr/>
        </p:nvSpPr>
        <p:spPr bwMode="auto">
          <a:xfrm>
            <a:off x="2481263" y="5337175"/>
            <a:ext cx="20335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organization</a:t>
            </a:r>
          </a:p>
        </p:txBody>
      </p:sp>
      <p:sp>
        <p:nvSpPr>
          <p:cNvPr id="71696" name="TextBox 30"/>
          <p:cNvSpPr txBox="1">
            <a:spLocks noChangeArrowheads="1"/>
          </p:cNvSpPr>
          <p:nvPr/>
        </p:nvSpPr>
        <p:spPr bwMode="auto">
          <a:xfrm>
            <a:off x="5942013" y="5337175"/>
            <a:ext cx="9429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0070C0"/>
                </a:solidFill>
              </a:rPr>
              <a:t>work</a:t>
            </a:r>
          </a:p>
        </p:txBody>
      </p:sp>
      <p:sp>
        <p:nvSpPr>
          <p:cNvPr id="32" name="TextBox 31"/>
          <p:cNvSpPr txBox="1"/>
          <p:nvPr/>
        </p:nvSpPr>
        <p:spPr>
          <a:xfrm>
            <a:off x="3616325" y="2444750"/>
            <a:ext cx="1047750" cy="461963"/>
          </a:xfrm>
          <a:prstGeom prst="rect">
            <a:avLst/>
          </a:prstGeom>
          <a:solidFill>
            <a:schemeClr val="accent1">
              <a:lumMod val="50000"/>
            </a:schemeClr>
          </a:solidFill>
        </p:spPr>
        <p:txBody>
          <a:bodyPr wrap="none" anchor="ctr">
            <a:spAutoFit/>
          </a:bodyPr>
          <a:lstStyle/>
          <a:p>
            <a:pPr algn="ctr">
              <a:defRPr/>
            </a:pPr>
            <a:r>
              <a:rPr lang="en-US" sz="2400" b="1" dirty="0">
                <a:solidFill>
                  <a:schemeClr val="bg1"/>
                </a:solidFill>
                <a:latin typeface="Arial" charset="0"/>
                <a:ea typeface="ＭＳ Ｐゴシック" charset="0"/>
                <a:cs typeface="ＭＳ Ｐゴシック" charset="0"/>
              </a:rPr>
              <a:t>author</a:t>
            </a:r>
          </a:p>
        </p:txBody>
      </p:sp>
      <p:sp>
        <p:nvSpPr>
          <p:cNvPr id="33" name="TextBox 32"/>
          <p:cNvSpPr txBox="1"/>
          <p:nvPr/>
        </p:nvSpPr>
        <p:spPr>
          <a:xfrm>
            <a:off x="6257925" y="4076700"/>
            <a:ext cx="1108075" cy="461963"/>
          </a:xfrm>
          <a:prstGeom prst="rect">
            <a:avLst/>
          </a:prstGeom>
          <a:solidFill>
            <a:schemeClr val="accent1">
              <a:lumMod val="50000"/>
            </a:schemeClr>
          </a:solidFill>
        </p:spPr>
        <p:txBody>
          <a:bodyPr wrap="none" anchor="ctr">
            <a:spAutoFit/>
          </a:bodyPr>
          <a:lstStyle/>
          <a:p>
            <a:pPr algn="ctr">
              <a:defRPr/>
            </a:pPr>
            <a:r>
              <a:rPr lang="en-US" sz="2400" b="1" dirty="0">
                <a:solidFill>
                  <a:schemeClr val="bg1"/>
                </a:solidFill>
                <a:latin typeface="Arial" charset="0"/>
                <a:ea typeface="ＭＳ Ｐゴシック" charset="0"/>
                <a:cs typeface="ＭＳ Ｐゴシック" charset="0"/>
              </a:rPr>
              <a:t>subject</a:t>
            </a:r>
          </a:p>
        </p:txBody>
      </p:sp>
      <p:sp>
        <p:nvSpPr>
          <p:cNvPr id="34" name="TextBox 33"/>
          <p:cNvSpPr txBox="1"/>
          <p:nvPr/>
        </p:nvSpPr>
        <p:spPr>
          <a:xfrm>
            <a:off x="2297113" y="4076700"/>
            <a:ext cx="1757362" cy="830263"/>
          </a:xfrm>
          <a:prstGeom prst="rect">
            <a:avLst/>
          </a:prstGeom>
          <a:solidFill>
            <a:schemeClr val="accent1">
              <a:lumMod val="50000"/>
            </a:schemeClr>
          </a:solidFill>
        </p:spPr>
        <p:txBody>
          <a:bodyPr wrap="none">
            <a:spAutoFit/>
          </a:bodyPr>
          <a:lstStyle/>
          <a:p>
            <a:pPr algn="ctr">
              <a:defRPr/>
            </a:pPr>
            <a:r>
              <a:rPr lang="en-US" sz="2400" b="1" dirty="0">
                <a:solidFill>
                  <a:schemeClr val="bg1"/>
                </a:solidFill>
                <a:latin typeface="Arial" charset="0"/>
                <a:ea typeface="ＭＳ Ｐゴシック" charset="0"/>
                <a:cs typeface="ＭＳ Ｐゴシック" charset="0"/>
              </a:rPr>
              <a:t>item</a:t>
            </a:r>
            <a:br>
              <a:rPr lang="en-US" sz="2400" b="1" dirty="0">
                <a:solidFill>
                  <a:schemeClr val="bg1"/>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availability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nodeType="afterGroup">
                            <p:stCondLst>
                              <p:cond delay="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nodeType="afterGroup">
                            <p:stCondLst>
                              <p:cond delay="500"/>
                            </p:stCondLst>
                            <p:childTnLst>
                              <p:par>
                                <p:cTn id="26" presetID="22" presetClass="entr" presetSubtype="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2"/>
          <p:cNvSpPr>
            <a:spLocks noGrp="1"/>
          </p:cNvSpPr>
          <p:nvPr>
            <p:ph type="title"/>
          </p:nvPr>
        </p:nvSpPr>
        <p:spPr/>
        <p:txBody>
          <a:bodyPr/>
          <a:lstStyle/>
          <a:p>
            <a:endParaRPr lang="en-US" altLang="en-US" smtClean="0">
              <a:ea typeface="ＭＳ Ｐゴシック" panose="020B0600070205080204" pitchFamily="34" charset="-128"/>
            </a:endParaRPr>
          </a:p>
        </p:txBody>
      </p:sp>
      <p:sp>
        <p:nvSpPr>
          <p:cNvPr id="4" name="Title 1"/>
          <p:cNvSpPr txBox="1">
            <a:spLocks/>
          </p:cNvSpPr>
          <p:nvPr/>
        </p:nvSpPr>
        <p:spPr>
          <a:xfrm>
            <a:off x="157163" y="2968625"/>
            <a:ext cx="8834437" cy="3649663"/>
          </a:xfrm>
          <a:prstGeom prst="rect">
            <a:avLst/>
          </a:prstGeom>
        </p:spPr>
        <p:txBody>
          <a:bodyPr anchor="ctr">
            <a:normAutofit/>
          </a:bodyPr>
          <a:lstStyle/>
          <a:p>
            <a:pPr defTabSz="914400" fontAlgn="auto">
              <a:spcAft>
                <a:spcPts val="0"/>
              </a:spcAft>
              <a:defRPr/>
            </a:pPr>
            <a:r>
              <a:rPr lang="en-US" sz="5400" dirty="0">
                <a:solidFill>
                  <a:sysClr val="windowText" lastClr="000000"/>
                </a:solidFill>
                <a:latin typeface="Calibri"/>
                <a:ea typeface="+mj-ea"/>
                <a:cs typeface="+mj-cs"/>
              </a:rPr>
              <a:t>Using </a:t>
            </a:r>
          </a:p>
          <a:p>
            <a:pPr defTabSz="914400" fontAlgn="auto">
              <a:spcAft>
                <a:spcPts val="0"/>
              </a:spcAft>
              <a:defRPr/>
            </a:pPr>
            <a:r>
              <a:rPr lang="en-US" sz="5400" dirty="0">
                <a:solidFill>
                  <a:sysClr val="windowText" lastClr="000000"/>
                </a:solidFill>
                <a:latin typeface="Calibri"/>
                <a:ea typeface="+mj-ea"/>
                <a:cs typeface="+mj-cs"/>
              </a:rPr>
              <a:t>authoritative </a:t>
            </a:r>
            <a:br>
              <a:rPr lang="en-US" sz="5400" dirty="0">
                <a:solidFill>
                  <a:sysClr val="windowText" lastClr="000000"/>
                </a:solidFill>
                <a:latin typeface="Calibri"/>
                <a:ea typeface="+mj-ea"/>
                <a:cs typeface="+mj-cs"/>
              </a:rPr>
            </a:br>
            <a:r>
              <a:rPr lang="en-US" sz="5400" dirty="0">
                <a:solidFill>
                  <a:sysClr val="windowText" lastClr="000000"/>
                </a:solidFill>
                <a:latin typeface="Calibri"/>
                <a:ea typeface="+mj-ea"/>
                <a:cs typeface="+mj-cs"/>
              </a:rPr>
              <a:t>sources whenever possible</a:t>
            </a:r>
          </a:p>
        </p:txBody>
      </p:sp>
      <p:pic>
        <p:nvPicPr>
          <p:cNvPr id="737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22225"/>
            <a:ext cx="7316788" cy="540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http://www.openarchives.org/ore/1.0/primer-images/trip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538"/>
            <a:ext cx="7632700" cy="551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381000" y="292100"/>
            <a:ext cx="8343900" cy="896938"/>
          </a:xfrm>
          <a:prstGeom prst="rect">
            <a:avLst/>
          </a:prstGeom>
        </p:spPr>
        <p:txBody>
          <a:bodyPr anchor="ctr">
            <a:normAutofit fontScale="77500" lnSpcReduction="20000"/>
          </a:bodyPr>
          <a:lstStyle/>
          <a:p>
            <a:pPr defTabSz="914400" fontAlgn="auto">
              <a:spcAft>
                <a:spcPts val="0"/>
              </a:spcAft>
              <a:defRPr/>
            </a:pPr>
            <a:r>
              <a:rPr lang="en-US" sz="4400" dirty="0">
                <a:solidFill>
                  <a:schemeClr val="tx2"/>
                </a:solidFill>
                <a:latin typeface="Calibri"/>
                <a:ea typeface="+mj-ea"/>
                <a:cs typeface="+mj-cs"/>
              </a:rPr>
              <a:t>Voila! Linked Relationships Between Entities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337293"/>
            <a:ext cx="9143999" cy="1538883"/>
          </a:xfrm>
        </p:spPr>
        <p:txBody>
          <a:bodyPr/>
          <a:lstStyle/>
          <a:p>
            <a:pPr algn="ctr"/>
            <a:r>
              <a:rPr lang="en-US" sz="9600" dirty="0" smtClean="0"/>
              <a:t>OK, but so what?</a:t>
            </a:r>
            <a:endParaRPr lang="en-US" sz="9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6"/>
          <p:cNvSpPr>
            <a:spLocks noGrp="1"/>
          </p:cNvSpPr>
          <p:nvPr>
            <p:ph type="title"/>
          </p:nvPr>
        </p:nvSpPr>
        <p:spPr>
          <a:xfrm>
            <a:off x="471488" y="-95250"/>
            <a:ext cx="8796337" cy="1708150"/>
          </a:xfrm>
        </p:spPr>
        <p:txBody>
          <a:bodyPr/>
          <a:lstStyle/>
          <a:p>
            <a:r>
              <a:rPr lang="en-US" altLang="en-US" b="1" smtClean="0">
                <a:ea typeface="ＭＳ Ｐゴシック" panose="020B0600070205080204" pitchFamily="34" charset="-128"/>
              </a:rPr>
              <a:t>Improving</a:t>
            </a:r>
            <a:r>
              <a:rPr lang="en-US" altLang="en-US" smtClean="0">
                <a:ea typeface="ＭＳ Ｐゴシック" panose="020B0600070205080204" pitchFamily="34" charset="-128"/>
              </a:rPr>
              <a:t> </a:t>
            </a:r>
            <a:r>
              <a:rPr lang="en-US" altLang="en-US" b="1" smtClean="0">
                <a:ea typeface="ＭＳ Ｐゴシック" panose="020B0600070205080204" pitchFamily="34" charset="-128"/>
              </a:rPr>
              <a:t>Discovery</a:t>
            </a:r>
          </a:p>
        </p:txBody>
      </p:sp>
      <p:grpSp>
        <p:nvGrpSpPr>
          <p:cNvPr id="77826" name="Group 4"/>
          <p:cNvGrpSpPr>
            <a:grpSpLocks/>
          </p:cNvGrpSpPr>
          <p:nvPr/>
        </p:nvGrpSpPr>
        <p:grpSpPr bwMode="auto">
          <a:xfrm>
            <a:off x="10044113" y="1212850"/>
            <a:ext cx="3433762" cy="4937125"/>
            <a:chOff x="5103130" y="457200"/>
            <a:chExt cx="3433540" cy="4937744"/>
          </a:xfrm>
        </p:grpSpPr>
        <p:sp>
          <p:nvSpPr>
            <p:cNvPr id="6" name="Rounded Rectangle 5"/>
            <p:cNvSpPr>
              <a:spLocks noChangeArrowheads="1"/>
            </p:cNvSpPr>
            <p:nvPr/>
          </p:nvSpPr>
          <p:spPr bwMode="auto">
            <a:xfrm>
              <a:off x="5104717" y="457200"/>
              <a:ext cx="3430366" cy="4937744"/>
            </a:xfrm>
            <a:prstGeom prst="roundRect">
              <a:avLst>
                <a:gd name="adj" fmla="val 7347"/>
              </a:avLst>
            </a:prstGeom>
            <a:solidFill>
              <a:srgbClr val="D7DEE2"/>
            </a:solidFill>
            <a:ln w="9525">
              <a:solidFill>
                <a:schemeClr val="tx2"/>
              </a:solidFill>
              <a:round/>
              <a:headEnd/>
              <a:tailEnd/>
            </a:ln>
            <a:effectLst>
              <a:outerShdw blurRad="50800" dist="38100" dir="2700000" algn="tl" rotWithShape="0">
                <a:srgbClr val="808080">
                  <a:alpha val="39999"/>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chemeClr val="tx2"/>
                  </a:solidFill>
                  <a:latin typeface="Calibri Light" panose="020F0302020204030204" pitchFamily="34" charset="0"/>
                </a:rPr>
                <a:t>Günter Grass</a:t>
              </a:r>
            </a:p>
          </p:txBody>
        </p:sp>
        <p:pic>
          <p:nvPicPr>
            <p:cNvPr id="77838" name="Picture 8" descr="WCatLogo_H_300.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9580"/>
            <a:stretch>
              <a:fillRect/>
            </a:stretch>
          </p:blipFill>
          <p:spPr bwMode="auto">
            <a:xfrm>
              <a:off x="8001000" y="609601"/>
              <a:ext cx="392887" cy="380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9" name="Picture 9" descr="Gra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143000"/>
              <a:ext cx="1295400" cy="1248578"/>
            </a:xfrm>
            <a:prstGeom prst="rect">
              <a:avLst/>
            </a:prstGeom>
            <a:noFill/>
            <a:ln w="9525">
              <a:solidFill>
                <a:srgbClr val="A6A6A6"/>
              </a:solidFill>
              <a:miter lim="800000"/>
              <a:headEnd/>
              <a:tailEnd/>
            </a:ln>
            <a:extLst>
              <a:ext uri="{909E8E84-426E-40dd-AFC4-6F175D3DCCD1}">
                <a14:hiddenFill xmlns="" xmlns:a14="http://schemas.microsoft.com/office/drawing/2010/main">
                  <a:solidFill>
                    <a:srgbClr val="FFFFFF"/>
                  </a:solidFill>
                </a14:hiddenFill>
              </a:ext>
            </a:extLst>
          </p:spPr>
        </p:pic>
        <p:sp>
          <p:nvSpPr>
            <p:cNvPr id="77840" name="TextBox 10"/>
            <p:cNvSpPr txBox="1">
              <a:spLocks noChangeArrowheads="1"/>
            </p:cNvSpPr>
            <p:nvPr/>
          </p:nvSpPr>
          <p:spPr bwMode="auto">
            <a:xfrm>
              <a:off x="6629400" y="1066800"/>
              <a:ext cx="1764487" cy="1354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pPr>
              <a:r>
                <a:rPr lang="en-US" altLang="en-US" sz="1100" b="1"/>
                <a:t>Born: 16 October 1927</a:t>
              </a:r>
              <a:br>
                <a:rPr lang="en-US" altLang="en-US" sz="1100" b="1"/>
              </a:br>
              <a:r>
                <a:rPr lang="en-US" altLang="en-US" sz="1100" b="1"/>
                <a:t>Gdańsk, Poland</a:t>
              </a:r>
            </a:p>
            <a:p>
              <a:pPr eaLnBrk="1" hangingPunct="1">
                <a:spcBef>
                  <a:spcPts val="600"/>
                </a:spcBef>
              </a:pPr>
              <a:r>
                <a:rPr lang="en-US" altLang="en-US" sz="1100"/>
                <a:t>German novelist, poet, playwright, illustrator, graphic artist, sculptor and recipient of the 1999 Nobel Prize in Literature.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3932" y="2743487"/>
              <a:ext cx="665120" cy="1066934"/>
            </a:xfrm>
            <a:prstGeom prst="rect">
              <a:avLst/>
            </a:prstGeom>
            <a:noFill/>
            <a:ln w="9525">
              <a:solidFill>
                <a:srgbClr val="A6A6A6"/>
              </a:solidFill>
              <a:miter lim="800000"/>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pic>
        <p:sp>
          <p:nvSpPr>
            <p:cNvPr id="77842" name="TextBox 12"/>
            <p:cNvSpPr txBox="1">
              <a:spLocks noChangeArrowheads="1"/>
            </p:cNvSpPr>
            <p:nvPr/>
          </p:nvSpPr>
          <p:spPr bwMode="auto">
            <a:xfrm>
              <a:off x="5103130" y="2435423"/>
              <a:ext cx="34312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rIns="18288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400" b="1"/>
                <a:t>Works</a:t>
              </a:r>
              <a:endParaRPr lang="en-US" altLang="en-US" sz="140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8743" y="2770478"/>
              <a:ext cx="665119" cy="1011364"/>
            </a:xfrm>
            <a:prstGeom prst="rect">
              <a:avLst/>
            </a:prstGeom>
            <a:noFill/>
            <a:ln w="9525">
              <a:solidFill>
                <a:srgbClr val="A6A6A6"/>
              </a:solidFill>
              <a:miter lim="800000"/>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63553" y="2778416"/>
              <a:ext cx="665120" cy="997075"/>
            </a:xfrm>
            <a:prstGeom prst="rect">
              <a:avLst/>
            </a:prstGeom>
            <a:noFill/>
            <a:ln w="9525">
              <a:solidFill>
                <a:srgbClr val="A6A6A6"/>
              </a:solidFill>
              <a:miter lim="800000"/>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8364" y="2773653"/>
              <a:ext cx="665119" cy="1005013"/>
            </a:xfrm>
            <a:prstGeom prst="rect">
              <a:avLst/>
            </a:prstGeom>
            <a:noFill/>
            <a:ln w="9525">
              <a:solidFill>
                <a:srgbClr val="A6A6A6"/>
              </a:solidFill>
              <a:miter lim="800000"/>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pic>
        <p:sp>
          <p:nvSpPr>
            <p:cNvPr id="77846" name="TextBox 16"/>
            <p:cNvSpPr txBox="1">
              <a:spLocks noChangeArrowheads="1"/>
            </p:cNvSpPr>
            <p:nvPr/>
          </p:nvSpPr>
          <p:spPr bwMode="auto">
            <a:xfrm>
              <a:off x="5103130" y="3875236"/>
              <a:ext cx="34312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rIns="18288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400" b="1"/>
                <a:t>Subjects</a:t>
              </a:r>
              <a:endParaRPr lang="en-US" altLang="en-US" sz="1400"/>
            </a:p>
          </p:txBody>
        </p:sp>
        <p:sp>
          <p:nvSpPr>
            <p:cNvPr id="77847" name="TextBox 17"/>
            <p:cNvSpPr txBox="1">
              <a:spLocks noChangeArrowheads="1"/>
            </p:cNvSpPr>
            <p:nvPr/>
          </p:nvSpPr>
          <p:spPr bwMode="auto">
            <a:xfrm>
              <a:off x="5103130" y="4572000"/>
              <a:ext cx="34312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rIns="18288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400" b="1"/>
                <a:t>Quotes</a:t>
              </a:r>
              <a:endParaRPr lang="en-US" altLang="en-US" sz="1400"/>
            </a:p>
          </p:txBody>
        </p:sp>
        <p:sp>
          <p:nvSpPr>
            <p:cNvPr id="77848" name="TextBox 18"/>
            <p:cNvSpPr txBox="1">
              <a:spLocks noChangeArrowheads="1"/>
            </p:cNvSpPr>
            <p:nvPr/>
          </p:nvSpPr>
          <p:spPr bwMode="auto">
            <a:xfrm>
              <a:off x="5103130" y="4154308"/>
              <a:ext cx="3431270" cy="417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100" u="sng">
                  <a:solidFill>
                    <a:srgbClr val="2178B5"/>
                  </a:solidFill>
                </a:rPr>
                <a:t>Germany</a:t>
              </a:r>
              <a:r>
                <a:rPr lang="en-US" altLang="en-US" sz="1100"/>
                <a:t> | </a:t>
              </a:r>
              <a:r>
                <a:rPr lang="en-US" altLang="en-US" sz="1100" u="sng">
                  <a:solidFill>
                    <a:srgbClr val="2178B5"/>
                  </a:solidFill>
                </a:rPr>
                <a:t>German literature</a:t>
              </a:r>
              <a:r>
                <a:rPr lang="en-US" altLang="en-US" sz="1100">
                  <a:solidFill>
                    <a:srgbClr val="2178B5"/>
                  </a:solidFill>
                </a:rPr>
                <a:t> </a:t>
              </a:r>
              <a:r>
                <a:rPr lang="en-US" altLang="en-US" sz="1100"/>
                <a:t>| </a:t>
              </a:r>
              <a:r>
                <a:rPr lang="en-US" altLang="en-US" sz="1100" u="sng">
                  <a:solidFill>
                    <a:srgbClr val="2178B5"/>
                  </a:solidFill>
                </a:rPr>
                <a:t>Historical fiction</a:t>
              </a:r>
              <a:br>
                <a:rPr lang="en-US" altLang="en-US" sz="1100" u="sng">
                  <a:solidFill>
                    <a:srgbClr val="2178B5"/>
                  </a:solidFill>
                </a:rPr>
              </a:br>
              <a:r>
                <a:rPr lang="en-US" altLang="en-US" sz="1100" u="sng">
                  <a:solidFill>
                    <a:srgbClr val="2178B5"/>
                  </a:solidFill>
                </a:rPr>
                <a:t>War stories</a:t>
              </a:r>
              <a:r>
                <a:rPr lang="en-US" altLang="en-US" sz="1100">
                  <a:solidFill>
                    <a:srgbClr val="2178B5"/>
                  </a:solidFill>
                </a:rPr>
                <a:t> </a:t>
              </a:r>
              <a:r>
                <a:rPr lang="en-US" altLang="en-US" sz="1100"/>
                <a:t>| </a:t>
              </a:r>
              <a:r>
                <a:rPr lang="en-US" altLang="en-US" sz="1100" u="sng">
                  <a:solidFill>
                    <a:srgbClr val="2178B5"/>
                  </a:solidFill>
                </a:rPr>
                <a:t>Black humor</a:t>
              </a:r>
              <a:r>
                <a:rPr lang="en-US" altLang="en-US" sz="1100">
                  <a:solidFill>
                    <a:srgbClr val="2178B5"/>
                  </a:solidFill>
                </a:rPr>
                <a:t> </a:t>
              </a:r>
              <a:r>
                <a:rPr lang="en-US" altLang="en-US" sz="1100"/>
                <a:t>| </a:t>
              </a:r>
              <a:r>
                <a:rPr lang="en-US" altLang="en-US" sz="1100" u="sng">
                  <a:solidFill>
                    <a:srgbClr val="2178B5"/>
                  </a:solidFill>
                </a:rPr>
                <a:t>Fantasy</a:t>
              </a:r>
            </a:p>
          </p:txBody>
        </p:sp>
        <p:sp>
          <p:nvSpPr>
            <p:cNvPr id="77849" name="TextBox 19"/>
            <p:cNvSpPr txBox="1">
              <a:spLocks noChangeArrowheads="1"/>
            </p:cNvSpPr>
            <p:nvPr/>
          </p:nvSpPr>
          <p:spPr bwMode="auto">
            <a:xfrm>
              <a:off x="5105400" y="4846023"/>
              <a:ext cx="343127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100"/>
                <a:t>“Even bad books are books and therefore sacred.”—</a:t>
              </a:r>
              <a:r>
                <a:rPr lang="en-US" altLang="en-US" sz="1100" i="1"/>
                <a:t>The Tin Drum</a:t>
              </a:r>
            </a:p>
          </p:txBody>
        </p:sp>
      </p:grpSp>
      <p:grpSp>
        <p:nvGrpSpPr>
          <p:cNvPr id="77827" name="Group 27"/>
          <p:cNvGrpSpPr>
            <a:grpSpLocks/>
          </p:cNvGrpSpPr>
          <p:nvPr/>
        </p:nvGrpSpPr>
        <p:grpSpPr bwMode="auto">
          <a:xfrm>
            <a:off x="-5476875" y="1746250"/>
            <a:ext cx="5157787" cy="4398963"/>
            <a:chOff x="201540" y="1899104"/>
            <a:chExt cx="5157953" cy="4399238"/>
          </a:xfrm>
        </p:grpSpPr>
        <p:sp>
          <p:nvSpPr>
            <p:cNvPr id="21" name="Rounded Rectangle 20"/>
            <p:cNvSpPr>
              <a:spLocks noChangeArrowheads="1"/>
            </p:cNvSpPr>
            <p:nvPr/>
          </p:nvSpPr>
          <p:spPr bwMode="auto">
            <a:xfrm>
              <a:off x="201540" y="1899104"/>
              <a:ext cx="5157953" cy="3962648"/>
            </a:xfrm>
            <a:prstGeom prst="roundRect">
              <a:avLst>
                <a:gd name="adj" fmla="val 7347"/>
              </a:avLst>
            </a:prstGeom>
            <a:solidFill>
              <a:srgbClr val="D7DEE2"/>
            </a:solidFill>
            <a:ln w="9525">
              <a:solidFill>
                <a:schemeClr val="tx2"/>
              </a:solidFill>
              <a:round/>
              <a:headEnd/>
              <a:tailEnd/>
            </a:ln>
            <a:effectLst>
              <a:outerShdw blurRad="50800" dist="38100" dir="2700000" algn="tl" rotWithShape="0">
                <a:srgbClr val="808080">
                  <a:alpha val="39999"/>
                </a:srgbClr>
              </a:outerShdw>
            </a:effectLst>
          </p:spPr>
          <p:txBody>
            <a:bodyPr/>
            <a:lstStyle/>
            <a:p>
              <a:pPr>
                <a:defRPr/>
              </a:pPr>
              <a:r>
                <a:rPr lang="en-US" sz="2800" dirty="0">
                  <a:solidFill>
                    <a:schemeClr val="tx2"/>
                  </a:solidFill>
                  <a:latin typeface="Calibri Light"/>
                  <a:ea typeface="+mn-ea"/>
                  <a:cs typeface="Calibri Light"/>
                </a:rPr>
                <a:t>The Tin Drum</a:t>
              </a:r>
            </a:p>
          </p:txBody>
        </p:sp>
        <p:pic>
          <p:nvPicPr>
            <p:cNvPr id="77831" name="Picture 21" descr="WCatLogo_H_300.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9580"/>
            <a:stretch>
              <a:fillRect/>
            </a:stretch>
          </p:blipFill>
          <p:spPr bwMode="auto">
            <a:xfrm>
              <a:off x="4575610" y="2051503"/>
              <a:ext cx="594422" cy="576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2" name="TextBox 22"/>
            <p:cNvSpPr txBox="1">
              <a:spLocks noChangeArrowheads="1"/>
            </p:cNvSpPr>
            <p:nvPr/>
          </p:nvSpPr>
          <p:spPr bwMode="auto">
            <a:xfrm>
              <a:off x="1928223" y="2718141"/>
              <a:ext cx="3241809" cy="93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pPr>
              <a:r>
                <a:rPr lang="en-US" altLang="en-US" sz="1100" b="1"/>
                <a:t>Summary: </a:t>
              </a:r>
              <a:r>
                <a:rPr lang="en-US" altLang="en-US" sz="1100"/>
                <a:t>Acclaimed as the greatest German novel since the end of World War II.  The Tin Drum is the story of thirty year old Oskar Matzerath who has lived through the long Nazi nightmare and who is being held in a mental institution.</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283" y="2696079"/>
              <a:ext cx="1382758" cy="2219464"/>
            </a:xfrm>
            <a:prstGeom prst="rect">
              <a:avLst/>
            </a:prstGeom>
            <a:noFill/>
            <a:ln w="9525">
              <a:solidFill>
                <a:srgbClr val="A6A6A6"/>
              </a:solidFill>
              <a:miter lim="800000"/>
              <a:headEnd/>
              <a:tailEnd/>
            </a:ln>
            <a:effectLst>
              <a:outerShdw blurRad="50800" dist="38100" dir="2700000" algn="tl" rotWithShape="0">
                <a:srgbClr val="808080">
                  <a:alpha val="39999"/>
                </a:srgbClr>
              </a:outerShdw>
            </a:effectLst>
            <a:extLst>
              <a:ext uri="{909E8E84-426E-40dd-AFC4-6F175D3DCCD1}">
                <a14:hiddenFill xmlns="" xmlns:a14="http://schemas.microsoft.com/office/drawing/2010/main">
                  <a:solidFill>
                    <a:srgbClr val="FFFFFF"/>
                  </a:solidFill>
                </a14:hiddenFill>
              </a:ext>
            </a:extLst>
          </p:spPr>
        </p:pic>
        <p:sp>
          <p:nvSpPr>
            <p:cNvPr id="77834" name="TextBox 24"/>
            <p:cNvSpPr txBox="1">
              <a:spLocks noChangeArrowheads="1"/>
            </p:cNvSpPr>
            <p:nvPr/>
          </p:nvSpPr>
          <p:spPr bwMode="auto">
            <a:xfrm>
              <a:off x="1928223" y="3948395"/>
              <a:ext cx="34312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rIns="18288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400" b="1"/>
                <a:t>Subjects</a:t>
              </a:r>
              <a:endParaRPr lang="en-US" altLang="en-US" sz="1400"/>
            </a:p>
          </p:txBody>
        </p:sp>
        <p:sp>
          <p:nvSpPr>
            <p:cNvPr id="77835" name="TextBox 25"/>
            <p:cNvSpPr txBox="1">
              <a:spLocks noChangeArrowheads="1"/>
            </p:cNvSpPr>
            <p:nvPr/>
          </p:nvSpPr>
          <p:spPr bwMode="auto">
            <a:xfrm>
              <a:off x="201540" y="4913347"/>
              <a:ext cx="515795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rIns="18288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400" b="1"/>
                <a:t>Borrowing Options</a:t>
              </a:r>
            </a:p>
            <a:p>
              <a:pPr algn="ctr" eaLnBrk="1" hangingPunct="1">
                <a:spcBef>
                  <a:spcPts val="600"/>
                </a:spcBef>
              </a:pPr>
              <a:r>
                <a:rPr lang="en-US" altLang="en-US" sz="1200" u="sng">
                  <a:solidFill>
                    <a:schemeClr val="accent1"/>
                  </a:solidFill>
                </a:rPr>
                <a:t>Ebooks </a:t>
              </a:r>
              <a:r>
                <a:rPr lang="en-US" altLang="en-US" sz="1200"/>
                <a:t>| </a:t>
              </a:r>
              <a:r>
                <a:rPr lang="en-US" altLang="en-US" sz="1200" u="sng">
                  <a:solidFill>
                    <a:srgbClr val="2178B5"/>
                  </a:solidFill>
                </a:rPr>
                <a:t>Printed Books </a:t>
              </a:r>
              <a:r>
                <a:rPr lang="en-US" altLang="en-US" sz="1200"/>
                <a:t>| </a:t>
              </a:r>
              <a:r>
                <a:rPr lang="en-US" altLang="en-US" sz="1200" u="sng">
                  <a:solidFill>
                    <a:srgbClr val="2178B5"/>
                  </a:solidFill>
                </a:rPr>
                <a:t>Audio Books</a:t>
              </a:r>
            </a:p>
            <a:p>
              <a:pPr algn="ctr" eaLnBrk="1" hangingPunct="1">
                <a:spcBef>
                  <a:spcPts val="600"/>
                </a:spcBef>
              </a:pPr>
              <a:r>
                <a:rPr lang="en-US" altLang="en-US" sz="1200" u="sng">
                  <a:solidFill>
                    <a:srgbClr val="2178B5"/>
                  </a:solidFill>
                </a:rPr>
                <a:t>Other Languages</a:t>
              </a:r>
              <a:endParaRPr lang="en-US" altLang="en-US" sz="1200" b="1" u="sng">
                <a:solidFill>
                  <a:srgbClr val="2178B5"/>
                </a:solidFill>
              </a:endParaRPr>
            </a:p>
            <a:p>
              <a:pPr algn="ctr" eaLnBrk="1" hangingPunct="1">
                <a:spcBef>
                  <a:spcPts val="600"/>
                </a:spcBef>
              </a:pPr>
              <a:endParaRPr lang="en-US" altLang="en-US" sz="1200" b="1" u="sng">
                <a:solidFill>
                  <a:srgbClr val="2178B5"/>
                </a:solidFill>
              </a:endParaRPr>
            </a:p>
            <a:p>
              <a:pPr algn="ctr" eaLnBrk="1" hangingPunct="1">
                <a:spcBef>
                  <a:spcPts val="600"/>
                </a:spcBef>
              </a:pPr>
              <a:endParaRPr lang="en-US" altLang="en-US" sz="1400" b="1" u="sng">
                <a:solidFill>
                  <a:srgbClr val="2178B5"/>
                </a:solidFill>
              </a:endParaRPr>
            </a:p>
          </p:txBody>
        </p:sp>
        <p:sp>
          <p:nvSpPr>
            <p:cNvPr id="77836" name="TextBox 26"/>
            <p:cNvSpPr txBox="1">
              <a:spLocks noChangeArrowheads="1"/>
            </p:cNvSpPr>
            <p:nvPr/>
          </p:nvSpPr>
          <p:spPr bwMode="auto">
            <a:xfrm>
              <a:off x="1784983" y="4258827"/>
              <a:ext cx="3574510" cy="417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600"/>
                </a:spcBef>
              </a:pPr>
              <a:r>
                <a:rPr lang="en-US" altLang="en-US" sz="1100" u="sng">
                  <a:solidFill>
                    <a:srgbClr val="2178B5"/>
                  </a:solidFill>
                </a:rPr>
                <a:t>Germany - History</a:t>
              </a:r>
              <a:r>
                <a:rPr lang="en-US" altLang="en-US" sz="1100"/>
                <a:t> | </a:t>
              </a:r>
              <a:r>
                <a:rPr lang="en-US" altLang="en-US" sz="1100" u="sng">
                  <a:solidFill>
                    <a:srgbClr val="2178B5"/>
                  </a:solidFill>
                </a:rPr>
                <a:t>German literature</a:t>
              </a:r>
              <a:r>
                <a:rPr lang="en-US" altLang="en-US" sz="1100">
                  <a:solidFill>
                    <a:srgbClr val="2178B5"/>
                  </a:solidFill>
                </a:rPr>
                <a:t> </a:t>
              </a:r>
              <a:r>
                <a:rPr lang="en-US" altLang="en-US" sz="1100"/>
                <a:t>| </a:t>
              </a:r>
              <a:r>
                <a:rPr lang="en-US" altLang="en-US" sz="1100" u="sng">
                  <a:solidFill>
                    <a:srgbClr val="2178B5"/>
                  </a:solidFill>
                </a:rPr>
                <a:t>Political fiction</a:t>
              </a:r>
            </a:p>
          </p:txBody>
        </p:sp>
      </p:grpSp>
      <p:pic>
        <p:nvPicPr>
          <p:cNvPr id="778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8563" y="1746250"/>
            <a:ext cx="3270250" cy="460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488" y="1746250"/>
            <a:ext cx="4495800" cy="3757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0"/>
            <a:ext cx="6178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2"/>
          <p:cNvSpPr>
            <a:spLocks noGrp="1"/>
          </p:cNvSpPr>
          <p:nvPr>
            <p:ph type="title"/>
          </p:nvPr>
        </p:nvSpPr>
        <p:spPr/>
        <p:txBody>
          <a:bodyPr/>
          <a:lstStyle/>
          <a:p>
            <a:endParaRPr lang="en-US" altLang="en-US" smtClean="0">
              <a:ea typeface="ＭＳ Ｐゴシック" panose="020B0600070205080204" pitchFamily="34" charset="-128"/>
            </a:endParaRPr>
          </a:p>
        </p:txBody>
      </p:sp>
      <p:grpSp>
        <p:nvGrpSpPr>
          <p:cNvPr id="80898" name="Group 1"/>
          <p:cNvGrpSpPr>
            <a:grpSpLocks/>
          </p:cNvGrpSpPr>
          <p:nvPr/>
        </p:nvGrpSpPr>
        <p:grpSpPr bwMode="auto">
          <a:xfrm>
            <a:off x="1384300" y="0"/>
            <a:ext cx="7100888" cy="6858000"/>
            <a:chOff x="1384300" y="0"/>
            <a:chExt cx="7100888" cy="6858000"/>
          </a:xfrm>
        </p:grpSpPr>
        <p:pic>
          <p:nvPicPr>
            <p:cNvPr id="80899"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0"/>
              <a:ext cx="7100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28905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4"/>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8192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583988" cy="6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Arrow Connector 7"/>
          <p:cNvCxnSpPr>
            <a:cxnSpLocks noChangeShapeType="1"/>
          </p:cNvCxnSpPr>
          <p:nvPr/>
        </p:nvCxnSpPr>
        <p:spPr bwMode="auto">
          <a:xfrm flipH="1">
            <a:off x="2006600" y="2762250"/>
            <a:ext cx="1460500"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a:off x="4191000" y="1739900"/>
            <a:ext cx="1289050"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 name="Straight Arrow Connector 13"/>
          <p:cNvCxnSpPr>
            <a:cxnSpLocks noChangeShapeType="1"/>
          </p:cNvCxnSpPr>
          <p:nvPr/>
        </p:nvCxnSpPr>
        <p:spPr bwMode="auto">
          <a:xfrm>
            <a:off x="4191000" y="2489200"/>
            <a:ext cx="1289050"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73400"/>
            <a:ext cx="9013825"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19050"/>
            <a:ext cx="63436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7" name="Picture 5" descr="John R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9050"/>
            <a:ext cx="2562225" cy="309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8" name="Picture 9" descr="http://www-tc.pbs.org/wgbh/amex/pill/peopleevents/images/p_rock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2465388"/>
            <a:ext cx="1876425" cy="228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rame 1"/>
          <p:cNvSpPr>
            <a:spLocks/>
          </p:cNvSpPr>
          <p:nvPr/>
        </p:nvSpPr>
        <p:spPr bwMode="auto">
          <a:xfrm>
            <a:off x="2416175" y="1244600"/>
            <a:ext cx="1393825" cy="323850"/>
          </a:xfrm>
          <a:custGeom>
            <a:avLst/>
            <a:gdLst>
              <a:gd name="T0" fmla="*/ 0 w 1393825"/>
              <a:gd name="T1" fmla="*/ 0 h 323850"/>
              <a:gd name="T2" fmla="*/ 1393825 w 1393825"/>
              <a:gd name="T3" fmla="*/ 0 h 323850"/>
              <a:gd name="T4" fmla="*/ 1393825 w 1393825"/>
              <a:gd name="T5" fmla="*/ 323850 h 323850"/>
              <a:gd name="T6" fmla="*/ 0 w 1393825"/>
              <a:gd name="T7" fmla="*/ 323850 h 323850"/>
              <a:gd name="T8" fmla="*/ 0 w 1393825"/>
              <a:gd name="T9" fmla="*/ 0 h 323850"/>
              <a:gd name="T10" fmla="*/ 40481 w 1393825"/>
              <a:gd name="T11" fmla="*/ 40481 h 323850"/>
              <a:gd name="T12" fmla="*/ 40481 w 1393825"/>
              <a:gd name="T13" fmla="*/ 283369 h 323850"/>
              <a:gd name="T14" fmla="*/ 1353344 w 1393825"/>
              <a:gd name="T15" fmla="*/ 283369 h 323850"/>
              <a:gd name="T16" fmla="*/ 1353344 w 1393825"/>
              <a:gd name="T17" fmla="*/ 40481 h 323850"/>
              <a:gd name="T18" fmla="*/ 40481 w 1393825"/>
              <a:gd name="T19" fmla="*/ 40481 h 323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3825" h="323850">
                <a:moveTo>
                  <a:pt x="0" y="0"/>
                </a:moveTo>
                <a:lnTo>
                  <a:pt x="1393825" y="0"/>
                </a:lnTo>
                <a:lnTo>
                  <a:pt x="1393825" y="323850"/>
                </a:lnTo>
                <a:lnTo>
                  <a:pt x="0" y="323850"/>
                </a:lnTo>
                <a:lnTo>
                  <a:pt x="0" y="0"/>
                </a:lnTo>
                <a:close/>
                <a:moveTo>
                  <a:pt x="40481" y="40481"/>
                </a:moveTo>
                <a:lnTo>
                  <a:pt x="40481" y="283369"/>
                </a:lnTo>
                <a:lnTo>
                  <a:pt x="1353344" y="283369"/>
                </a:lnTo>
                <a:lnTo>
                  <a:pt x="1353344" y="40481"/>
                </a:lnTo>
                <a:lnTo>
                  <a:pt x="40481" y="40481"/>
                </a:lnTo>
                <a:close/>
              </a:path>
            </a:pathLst>
          </a:custGeom>
          <a:gradFill rotWithShape="1">
            <a:gsLst>
              <a:gs pos="0">
                <a:srgbClr val="93C3FF"/>
              </a:gs>
              <a:gs pos="100000">
                <a:srgbClr val="0B7CCB"/>
              </a:gs>
            </a:gsLst>
            <a:lin ang="5400000"/>
          </a:gradFill>
          <a:ln w="9525" cap="flat" cmpd="sng">
            <a:solidFill>
              <a:srgbClr val="1C76B4"/>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1" name="Frame 10"/>
          <p:cNvSpPr>
            <a:spLocks/>
          </p:cNvSpPr>
          <p:nvPr/>
        </p:nvSpPr>
        <p:spPr bwMode="auto">
          <a:xfrm>
            <a:off x="2954338" y="4784725"/>
            <a:ext cx="1393825" cy="323850"/>
          </a:xfrm>
          <a:custGeom>
            <a:avLst/>
            <a:gdLst>
              <a:gd name="T0" fmla="*/ 0 w 1393825"/>
              <a:gd name="T1" fmla="*/ 0 h 323850"/>
              <a:gd name="T2" fmla="*/ 1393825 w 1393825"/>
              <a:gd name="T3" fmla="*/ 0 h 323850"/>
              <a:gd name="T4" fmla="*/ 1393825 w 1393825"/>
              <a:gd name="T5" fmla="*/ 323850 h 323850"/>
              <a:gd name="T6" fmla="*/ 0 w 1393825"/>
              <a:gd name="T7" fmla="*/ 323850 h 323850"/>
              <a:gd name="T8" fmla="*/ 0 w 1393825"/>
              <a:gd name="T9" fmla="*/ 0 h 323850"/>
              <a:gd name="T10" fmla="*/ 40481 w 1393825"/>
              <a:gd name="T11" fmla="*/ 40481 h 323850"/>
              <a:gd name="T12" fmla="*/ 40481 w 1393825"/>
              <a:gd name="T13" fmla="*/ 283369 h 323850"/>
              <a:gd name="T14" fmla="*/ 1353344 w 1393825"/>
              <a:gd name="T15" fmla="*/ 283369 h 323850"/>
              <a:gd name="T16" fmla="*/ 1353344 w 1393825"/>
              <a:gd name="T17" fmla="*/ 40481 h 323850"/>
              <a:gd name="T18" fmla="*/ 40481 w 1393825"/>
              <a:gd name="T19" fmla="*/ 40481 h 323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3825" h="323850">
                <a:moveTo>
                  <a:pt x="0" y="0"/>
                </a:moveTo>
                <a:lnTo>
                  <a:pt x="1393825" y="0"/>
                </a:lnTo>
                <a:lnTo>
                  <a:pt x="1393825" y="323850"/>
                </a:lnTo>
                <a:lnTo>
                  <a:pt x="0" y="323850"/>
                </a:lnTo>
                <a:lnTo>
                  <a:pt x="0" y="0"/>
                </a:lnTo>
                <a:close/>
                <a:moveTo>
                  <a:pt x="40481" y="40481"/>
                </a:moveTo>
                <a:lnTo>
                  <a:pt x="40481" y="283369"/>
                </a:lnTo>
                <a:lnTo>
                  <a:pt x="1353344" y="283369"/>
                </a:lnTo>
                <a:lnTo>
                  <a:pt x="1353344" y="40481"/>
                </a:lnTo>
                <a:lnTo>
                  <a:pt x="40481" y="40481"/>
                </a:lnTo>
                <a:close/>
              </a:path>
            </a:pathLst>
          </a:custGeom>
          <a:gradFill rotWithShape="1">
            <a:gsLst>
              <a:gs pos="0">
                <a:srgbClr val="93C3FF"/>
              </a:gs>
              <a:gs pos="100000">
                <a:srgbClr val="0B7CCB"/>
              </a:gs>
            </a:gsLst>
            <a:lin ang="5400000"/>
          </a:gradFill>
          <a:ln w="9525" cap="flat" cmpd="sng">
            <a:solidFill>
              <a:srgbClr val="1C76B4"/>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48"/>
          <p:cNvGrpSpPr>
            <a:grpSpLocks/>
          </p:cNvGrpSpPr>
          <p:nvPr/>
        </p:nvGrpSpPr>
        <p:grpSpPr bwMode="auto">
          <a:xfrm>
            <a:off x="838200" y="2438400"/>
            <a:ext cx="2514600" cy="938213"/>
            <a:chOff x="914400" y="2743200"/>
            <a:chExt cx="2514600" cy="938719"/>
          </a:xfrm>
        </p:grpSpPr>
        <p:sp>
          <p:nvSpPr>
            <p:cNvPr id="7" name="TextBox 6"/>
            <p:cNvSpPr txBox="1">
              <a:spLocks noChangeArrowheads="1"/>
            </p:cNvSpPr>
            <p:nvPr/>
          </p:nvSpPr>
          <p:spPr bwMode="auto">
            <a:xfrm>
              <a:off x="914400" y="2743200"/>
              <a:ext cx="2514600" cy="938719"/>
            </a:xfrm>
            <a:prstGeom prst="rect">
              <a:avLst/>
            </a:prstGeom>
            <a:solidFill>
              <a:schemeClr val="bg1"/>
            </a:solidFill>
            <a:ln w="19050">
              <a:solidFill>
                <a:srgbClr val="FF0000"/>
              </a:solidFill>
              <a:miter lim="800000"/>
              <a:headEnd/>
              <a:tailEnd/>
            </a:ln>
            <a:effectLst>
              <a:outerShdw blurRad="50800" dist="38100" dir="2700000" algn="tl" rotWithShape="0">
                <a:srgbClr val="808080">
                  <a:alpha val="39999"/>
                </a:srgbClr>
              </a:outerShdw>
            </a:effectLst>
          </p:spPr>
          <p:txBody>
            <a:bodyPr>
              <a:spAutoFit/>
            </a:bodyPr>
            <a:lstStyle/>
            <a:p>
              <a:pPr>
                <a:tabLst>
                  <a:tab pos="1033463" algn="l"/>
                </a:tabLst>
                <a:defRPr/>
              </a:pPr>
              <a:r>
                <a:rPr lang="en-US" sz="1100" dirty="0">
                  <a:ea typeface="ＭＳ Ｐゴシック" charset="0"/>
                  <a:cs typeface="Arial" pitchFamily="34" charset="0"/>
                </a:rPr>
                <a:t>Title:	Journey to the West</a:t>
              </a:r>
            </a:p>
            <a:p>
              <a:pPr>
                <a:tabLst>
                  <a:tab pos="1033463" algn="l"/>
                </a:tabLst>
                <a:defRPr/>
              </a:pPr>
              <a:r>
                <a:rPr lang="en-US" sz="1100" dirty="0">
                  <a:ea typeface="ＭＳ Ｐゴシック" charset="0"/>
                  <a:cs typeface="Arial" pitchFamily="34" charset="0"/>
                </a:rPr>
                <a:t>Language:	English</a:t>
              </a:r>
            </a:p>
            <a:p>
              <a:pPr>
                <a:tabLst>
                  <a:tab pos="1033463" algn="l"/>
                </a:tabLst>
                <a:defRPr/>
              </a:pPr>
              <a:r>
                <a:rPr lang="en-US" sz="1100" dirty="0">
                  <a:ea typeface="ＭＳ Ｐゴシック" charset="0"/>
                  <a:cs typeface="Arial" pitchFamily="34" charset="0"/>
                </a:rPr>
                <a:t>Translator:	Anthony C. Yu</a:t>
              </a:r>
            </a:p>
            <a:p>
              <a:pPr>
                <a:tabLst>
                  <a:tab pos="1033463" algn="l"/>
                </a:tabLst>
                <a:defRPr/>
              </a:pPr>
              <a:r>
                <a:rPr lang="en-US" sz="1100" dirty="0">
                  <a:ea typeface="ＭＳ Ｐゴシック" charset="0"/>
                  <a:cs typeface="Arial" pitchFamily="34" charset="0"/>
                </a:rPr>
                <a:t>Date:	1977</a:t>
              </a:r>
            </a:p>
            <a:p>
              <a:pPr>
                <a:defRPr/>
              </a:pPr>
              <a:r>
                <a:rPr lang="en-US" sz="1100" dirty="0">
                  <a:ea typeface="ＭＳ Ｐゴシック" charset="0"/>
                  <a:cs typeface="Arial" pitchFamily="34" charset="0"/>
                </a:rPr>
                <a:t>IsTranslationOf:</a:t>
              </a:r>
            </a:p>
          </p:txBody>
        </p:sp>
        <p:sp>
          <p:nvSpPr>
            <p:cNvPr id="64" name="Oval 63"/>
            <p:cNvSpPr>
              <a:spLocks noChangeArrowheads="1"/>
            </p:cNvSpPr>
            <p:nvPr/>
          </p:nvSpPr>
          <p:spPr bwMode="auto">
            <a:xfrm>
              <a:off x="2057400" y="3505611"/>
              <a:ext cx="76200" cy="76241"/>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nvGrpSpPr>
          <p:cNvPr id="84994" name="Group 219"/>
          <p:cNvGrpSpPr>
            <a:grpSpLocks/>
          </p:cNvGrpSpPr>
          <p:nvPr/>
        </p:nvGrpSpPr>
        <p:grpSpPr bwMode="auto">
          <a:xfrm>
            <a:off x="2133600" y="685800"/>
            <a:ext cx="3733800" cy="1358900"/>
            <a:chOff x="2133600" y="685800"/>
            <a:chExt cx="3733800" cy="1358900"/>
          </a:xfrm>
        </p:grpSpPr>
        <p:sp>
          <p:nvSpPr>
            <p:cNvPr id="2" name="TextBox 1"/>
            <p:cNvSpPr txBox="1">
              <a:spLocks noChangeArrowheads="1"/>
            </p:cNvSpPr>
            <p:nvPr/>
          </p:nvSpPr>
          <p:spPr bwMode="auto">
            <a:xfrm>
              <a:off x="2133600" y="685800"/>
              <a:ext cx="3733800" cy="1323975"/>
            </a:xfrm>
            <a:prstGeom prst="rect">
              <a:avLst/>
            </a:prstGeom>
            <a:solidFill>
              <a:schemeClr val="bg1"/>
            </a:solidFill>
            <a:ln w="38100">
              <a:solidFill>
                <a:schemeClr val="accent1"/>
              </a:solidFill>
              <a:miter lim="800000"/>
              <a:headEnd/>
              <a:tailEnd/>
            </a:ln>
            <a:effectLst>
              <a:outerShdw blurRad="50800" dist="38100" dir="2700000" algn="tl" rotWithShape="0">
                <a:srgbClr val="808080">
                  <a:alpha val="39999"/>
                </a:srgbClr>
              </a:outerShdw>
            </a:effectLst>
          </p:spPr>
          <p:txBody>
            <a:bodyPr>
              <a:spAutoFit/>
            </a:bodyPr>
            <a:lstStyle>
              <a:lvl1pPr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Title:	</a:t>
              </a:r>
              <a:r>
                <a:rPr lang="ja-JP" altLang="en-US" sz="1600" b="1">
                  <a:latin typeface="Arial Unicode MS" panose="020B0604020202020204" pitchFamily="34" charset="-128"/>
                  <a:ea typeface="Arial Unicode MS" panose="020B0604020202020204" pitchFamily="34" charset="-128"/>
                  <a:cs typeface="Arial Unicode MS" panose="020B0604020202020204" pitchFamily="34" charset="-128"/>
                </a:rPr>
                <a:t>西遊記</a:t>
              </a:r>
              <a:endPar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Language:	Chinese</a:t>
              </a:r>
            </a:p>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Author:	</a:t>
              </a:r>
              <a:r>
                <a:rPr lang="ja-JP" altLang="en-US" sz="1600">
                  <a:latin typeface="Arial Unicode MS" panose="020B0604020202020204" pitchFamily="34" charset="-128"/>
                  <a:ea typeface="Arial Unicode MS" panose="020B0604020202020204" pitchFamily="34" charset="-128"/>
                  <a:cs typeface="Arial Unicode MS" panose="020B0604020202020204" pitchFamily="34" charset="-128"/>
                </a:rPr>
                <a:t>吳承恩</a:t>
              </a:r>
              <a:endPar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Created:	1592</a:t>
              </a:r>
            </a:p>
            <a:p>
              <a:pPr eaLnBrk="1" hangingPunct="1"/>
              <a:r>
                <a:rPr lang="en-US" altLang="en-US" sz="1600" b="1">
                  <a:latin typeface="Arial Unicode MS" panose="020B0604020202020204" pitchFamily="34" charset="-128"/>
                  <a:ea typeface="Arial Unicode MS" panose="020B0604020202020204" pitchFamily="34" charset="-128"/>
                  <a:cs typeface="Arial Unicode MS" panose="020B0604020202020204" pitchFamily="34" charset="-128"/>
                </a:rPr>
                <a:t>HasTranslation:</a:t>
              </a:r>
              <a:endParaRPr lang="en-US" altLang="en-US" sz="16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Oval 4"/>
            <p:cNvSpPr>
              <a:spLocks noChangeArrowheads="1"/>
            </p:cNvSpPr>
            <p:nvPr/>
          </p:nvSpPr>
          <p:spPr bwMode="auto">
            <a:xfrm>
              <a:off x="3879850" y="1768475"/>
              <a:ext cx="139700" cy="139700"/>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2" name="Oval 161"/>
            <p:cNvSpPr>
              <a:spLocks noChangeArrowheads="1"/>
            </p:cNvSpPr>
            <p:nvPr/>
          </p:nvSpPr>
          <p:spPr bwMode="auto">
            <a:xfrm>
              <a:off x="3975100" y="1905000"/>
              <a:ext cx="139700" cy="139700"/>
            </a:xfrm>
            <a:prstGeom prst="ellipse">
              <a:avLst/>
            </a:prstGeom>
            <a:noFill/>
            <a:ln>
              <a:noFill/>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mn-lt"/>
                <a:ea typeface="+mn-ea"/>
              </a:endParaRPr>
            </a:p>
          </p:txBody>
        </p:sp>
      </p:grpSp>
      <p:cxnSp>
        <p:nvCxnSpPr>
          <p:cNvPr id="12" name="Elbow Connector 11"/>
          <p:cNvCxnSpPr>
            <a:cxnSpLocks noChangeShapeType="1"/>
            <a:stCxn id="5" idx="4"/>
            <a:endCxn id="7" idx="3"/>
          </p:cNvCxnSpPr>
          <p:nvPr/>
        </p:nvCxnSpPr>
        <p:spPr bwMode="auto">
          <a:xfrm rot="5400000">
            <a:off x="3151187" y="2109788"/>
            <a:ext cx="1000125" cy="596900"/>
          </a:xfrm>
          <a:prstGeom prst="bentConnector2">
            <a:avLst/>
          </a:prstGeom>
          <a:noFill/>
          <a:ln w="9525">
            <a:solidFill>
              <a:schemeClr val="accent1"/>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72" name="Elbow Connector 71"/>
          <p:cNvCxnSpPr>
            <a:cxnSpLocks noChangeShapeType="1"/>
            <a:stCxn id="64" idx="4"/>
            <a:endCxn id="162" idx="4"/>
          </p:cNvCxnSpPr>
          <p:nvPr/>
        </p:nvCxnSpPr>
        <p:spPr bwMode="auto">
          <a:xfrm rot="5400000" flipH="1" flipV="1">
            <a:off x="2416175" y="1647825"/>
            <a:ext cx="1231900" cy="2025650"/>
          </a:xfrm>
          <a:prstGeom prst="bentConnector3">
            <a:avLst>
              <a:gd name="adj1" fmla="val -18556"/>
            </a:avLst>
          </a:prstGeom>
          <a:noFill/>
          <a:ln w="9525">
            <a:solidFill>
              <a:srgbClr val="FF0000"/>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New titles</a:t>
            </a:r>
            <a:endParaRPr lang="en-US" i="1" dirty="0"/>
          </a:p>
        </p:txBody>
      </p:sp>
      <p:pic>
        <p:nvPicPr>
          <p:cNvPr id="16" name="Content Placeholder 15"/>
          <p:cNvPicPr>
            <a:picLocks noGrp="1" noChangeAspect="1"/>
          </p:cNvPicPr>
          <p:nvPr>
            <p:ph sz="half" idx="1"/>
          </p:nvPr>
        </p:nvPicPr>
        <p:blipFill>
          <a:blip r:embed="rId3"/>
          <a:stretch>
            <a:fillRect/>
          </a:stretch>
        </p:blipFill>
        <p:spPr>
          <a:xfrm>
            <a:off x="794444" y="956444"/>
            <a:ext cx="2601383" cy="3681996"/>
          </a:xfrm>
          <a:prstGeom prst="rect">
            <a:avLst/>
          </a:prstGeom>
        </p:spPr>
      </p:pic>
      <p:sp>
        <p:nvSpPr>
          <p:cNvPr id="17" name="Rectangle 16"/>
          <p:cNvSpPr/>
          <p:nvPr/>
        </p:nvSpPr>
        <p:spPr>
          <a:xfrm>
            <a:off x="103739" y="4721233"/>
            <a:ext cx="4067438" cy="1477328"/>
          </a:xfrm>
          <a:prstGeom prst="rect">
            <a:avLst/>
          </a:prstGeom>
        </p:spPr>
        <p:txBody>
          <a:bodyPr wrap="square">
            <a:spAutoFit/>
          </a:bodyPr>
          <a:lstStyle/>
          <a:p>
            <a:r>
              <a:rPr lang="en-US" dirty="0" smtClean="0"/>
              <a:t>Released 27 January 2015</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Joint publication of </a:t>
            </a:r>
            <a:r>
              <a:rPr lang="en-US" dirty="0" err="1" smtClean="0"/>
              <a:t>LoC</a:t>
            </a:r>
            <a:r>
              <a:rPr lang="en-US" dirty="0" smtClean="0"/>
              <a:t> &amp; OCLC compares &amp; contrasts </a:t>
            </a:r>
            <a:r>
              <a:rPr lang="en-US" i="1" dirty="0" smtClean="0"/>
              <a:t>BIBFRAME</a:t>
            </a:r>
            <a:r>
              <a:rPr lang="en-US" dirty="0" smtClean="0"/>
              <a:t> &amp; </a:t>
            </a:r>
            <a:r>
              <a:rPr lang="en-US" i="1" dirty="0" smtClean="0"/>
              <a:t>schema.org </a:t>
            </a:r>
            <a:r>
              <a:rPr lang="en-US" dirty="0" smtClean="0"/>
              <a:t>approaches</a:t>
            </a:r>
            <a:endParaRPr lang="en-US" dirty="0"/>
          </a:p>
        </p:txBody>
      </p:sp>
      <p:pic>
        <p:nvPicPr>
          <p:cNvPr id="18" name="Picture 17"/>
          <p:cNvPicPr>
            <a:picLocks noChangeAspect="1"/>
          </p:cNvPicPr>
          <p:nvPr/>
        </p:nvPicPr>
        <p:blipFill rotWithShape="1">
          <a:blip r:embed="rId4"/>
          <a:srcRect l="45015" t="26252" r="25696" b="10954"/>
          <a:stretch/>
        </p:blipFill>
        <p:spPr>
          <a:xfrm>
            <a:off x="5432801" y="956444"/>
            <a:ext cx="2747757" cy="3681996"/>
          </a:xfrm>
          <a:prstGeom prst="rect">
            <a:avLst/>
          </a:prstGeom>
          <a:ln>
            <a:solidFill>
              <a:schemeClr val="bg1">
                <a:lumMod val="50000"/>
              </a:schemeClr>
            </a:solidFill>
          </a:ln>
        </p:spPr>
      </p:pic>
      <p:sp>
        <p:nvSpPr>
          <p:cNvPr id="25" name="Rectangle 24"/>
          <p:cNvSpPr/>
          <p:nvPr/>
        </p:nvSpPr>
        <p:spPr>
          <a:xfrm>
            <a:off x="4994875" y="4712010"/>
            <a:ext cx="3623608" cy="1754326"/>
          </a:xfrm>
          <a:prstGeom prst="rect">
            <a:avLst/>
          </a:prstGeom>
        </p:spPr>
        <p:txBody>
          <a:bodyPr wrap="square">
            <a:spAutoFit/>
          </a:bodyPr>
          <a:lstStyle/>
          <a:p>
            <a:r>
              <a:rPr lang="en-US" dirty="0" smtClean="0"/>
              <a:t>Forthcoming title from            Morgan &amp; Claypool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Presents </a:t>
            </a:r>
            <a:r>
              <a:rPr lang="en-US" dirty="0"/>
              <a:t>O</a:t>
            </a:r>
            <a:r>
              <a:rPr lang="en-US" dirty="0" smtClean="0"/>
              <a:t>CLC’s experience-informed insights into Linked Data</a:t>
            </a:r>
          </a:p>
        </p:txBody>
      </p:sp>
    </p:spTree>
    <p:extLst>
      <p:ext uri="{BB962C8B-B14F-4D97-AF65-F5344CB8AC3E}">
        <p14:creationId xmlns:p14="http://schemas.microsoft.com/office/powerpoint/2010/main" val="2249306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48"/>
          <p:cNvGrpSpPr>
            <a:grpSpLocks/>
          </p:cNvGrpSpPr>
          <p:nvPr/>
        </p:nvGrpSpPr>
        <p:grpSpPr bwMode="auto">
          <a:xfrm>
            <a:off x="838200" y="2438400"/>
            <a:ext cx="2514600" cy="938213"/>
            <a:chOff x="914400" y="2743200"/>
            <a:chExt cx="2514600" cy="938719"/>
          </a:xfrm>
        </p:grpSpPr>
        <p:sp>
          <p:nvSpPr>
            <p:cNvPr id="7" name="TextBox 6"/>
            <p:cNvSpPr txBox="1">
              <a:spLocks noChangeArrowheads="1"/>
            </p:cNvSpPr>
            <p:nvPr/>
          </p:nvSpPr>
          <p:spPr bwMode="auto">
            <a:xfrm>
              <a:off x="914400" y="2743200"/>
              <a:ext cx="2514600" cy="938719"/>
            </a:xfrm>
            <a:prstGeom prst="rect">
              <a:avLst/>
            </a:prstGeom>
            <a:solidFill>
              <a:schemeClr val="bg1"/>
            </a:solidFill>
            <a:ln w="19050">
              <a:solidFill>
                <a:srgbClr val="FF0000"/>
              </a:solidFill>
              <a:miter lim="800000"/>
              <a:headEnd/>
              <a:tailEnd/>
            </a:ln>
            <a:effectLst>
              <a:outerShdw blurRad="50800" dist="38100" dir="2700000" algn="tl" rotWithShape="0">
                <a:srgbClr val="808080">
                  <a:alpha val="39999"/>
                </a:srgbClr>
              </a:outerShdw>
            </a:effectLst>
          </p:spPr>
          <p:txBody>
            <a:bodyPr>
              <a:spAutoFit/>
            </a:bodyPr>
            <a:lstStyle/>
            <a:p>
              <a:pPr>
                <a:tabLst>
                  <a:tab pos="1033463" algn="l"/>
                </a:tabLst>
                <a:defRPr/>
              </a:pPr>
              <a:r>
                <a:rPr lang="en-US" sz="1100" dirty="0">
                  <a:ea typeface="ＭＳ Ｐゴシック" charset="0"/>
                  <a:cs typeface="Arial" pitchFamily="34" charset="0"/>
                </a:rPr>
                <a:t>Title:	Journey to the West</a:t>
              </a:r>
            </a:p>
            <a:p>
              <a:pPr>
                <a:tabLst>
                  <a:tab pos="1033463" algn="l"/>
                </a:tabLst>
                <a:defRPr/>
              </a:pPr>
              <a:r>
                <a:rPr lang="en-US" sz="1100" dirty="0">
                  <a:ea typeface="ＭＳ Ｐゴシック" charset="0"/>
                  <a:cs typeface="Arial" pitchFamily="34" charset="0"/>
                </a:rPr>
                <a:t>Language:	English</a:t>
              </a:r>
            </a:p>
            <a:p>
              <a:pPr>
                <a:tabLst>
                  <a:tab pos="1033463" algn="l"/>
                </a:tabLst>
                <a:defRPr/>
              </a:pPr>
              <a:r>
                <a:rPr lang="en-US" sz="1100" dirty="0">
                  <a:ea typeface="ＭＳ Ｐゴシック" charset="0"/>
                  <a:cs typeface="Arial" pitchFamily="34" charset="0"/>
                </a:rPr>
                <a:t>Translator:	Anthony C. Yu</a:t>
              </a:r>
            </a:p>
            <a:p>
              <a:pPr>
                <a:tabLst>
                  <a:tab pos="1033463" algn="l"/>
                </a:tabLst>
                <a:defRPr/>
              </a:pPr>
              <a:r>
                <a:rPr lang="en-US" sz="1100" dirty="0">
                  <a:ea typeface="ＭＳ Ｐゴシック" charset="0"/>
                  <a:cs typeface="Arial" pitchFamily="34" charset="0"/>
                </a:rPr>
                <a:t>Date:	1977</a:t>
              </a:r>
            </a:p>
            <a:p>
              <a:pPr>
                <a:defRPr/>
              </a:pPr>
              <a:r>
                <a:rPr lang="en-US" sz="1100" dirty="0">
                  <a:ea typeface="ＭＳ Ｐゴシック" charset="0"/>
                  <a:cs typeface="Arial" pitchFamily="34" charset="0"/>
                </a:rPr>
                <a:t>IsTranslationOf:</a:t>
              </a:r>
            </a:p>
          </p:txBody>
        </p:sp>
        <p:sp>
          <p:nvSpPr>
            <p:cNvPr id="64" name="Oval 63"/>
            <p:cNvSpPr>
              <a:spLocks noChangeArrowheads="1"/>
            </p:cNvSpPr>
            <p:nvPr/>
          </p:nvSpPr>
          <p:spPr bwMode="auto">
            <a:xfrm>
              <a:off x="2057400" y="3505611"/>
              <a:ext cx="76200" cy="76241"/>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nvGrpSpPr>
          <p:cNvPr id="86018" name="Group 151"/>
          <p:cNvGrpSpPr>
            <a:grpSpLocks/>
          </p:cNvGrpSpPr>
          <p:nvPr/>
        </p:nvGrpSpPr>
        <p:grpSpPr bwMode="auto">
          <a:xfrm>
            <a:off x="990600" y="3886200"/>
            <a:ext cx="2514600" cy="938213"/>
            <a:chOff x="914400" y="2743200"/>
            <a:chExt cx="2514600" cy="938719"/>
          </a:xfrm>
        </p:grpSpPr>
        <p:sp>
          <p:nvSpPr>
            <p:cNvPr id="154" name="TextBox 153"/>
            <p:cNvSpPr txBox="1">
              <a:spLocks noChangeArrowheads="1"/>
            </p:cNvSpPr>
            <p:nvPr/>
          </p:nvSpPr>
          <p:spPr bwMode="auto">
            <a:xfrm>
              <a:off x="914400" y="2743200"/>
              <a:ext cx="2514600" cy="938719"/>
            </a:xfrm>
            <a:prstGeom prst="rect">
              <a:avLst/>
            </a:prstGeom>
            <a:solidFill>
              <a:schemeClr val="bg1"/>
            </a:solidFill>
            <a:ln w="19050">
              <a:solidFill>
                <a:srgbClr val="FF0000"/>
              </a:solidFill>
              <a:miter lim="800000"/>
              <a:headEnd/>
              <a:tailEnd/>
            </a:ln>
            <a:effectLst>
              <a:outerShdw blurRad="50800" dist="38100" dir="2700000" algn="tl" rotWithShape="0">
                <a:srgbClr val="808080">
                  <a:alpha val="39999"/>
                </a:srgbClr>
              </a:outerShdw>
            </a:effectLst>
          </p:spPr>
          <p:txBody>
            <a:bodyPr>
              <a:spAutoFit/>
            </a:bodyPr>
            <a:lstStyle/>
            <a:p>
              <a:pPr>
                <a:tabLst>
                  <a:tab pos="1033463" algn="l"/>
                </a:tabLst>
                <a:defRPr/>
              </a:pPr>
              <a:r>
                <a:rPr lang="en-US" sz="1100" dirty="0">
                  <a:ea typeface="ＭＳ Ｐゴシック" charset="0"/>
                  <a:cs typeface="Arial" pitchFamily="34" charset="0"/>
                </a:rPr>
                <a:t>Title:	Journey to the West</a:t>
              </a:r>
            </a:p>
            <a:p>
              <a:pPr>
                <a:tabLst>
                  <a:tab pos="1033463" algn="l"/>
                </a:tabLst>
                <a:defRPr/>
              </a:pPr>
              <a:r>
                <a:rPr lang="en-US" sz="1100" dirty="0">
                  <a:ea typeface="ＭＳ Ｐゴシック" charset="0"/>
                  <a:cs typeface="Arial" pitchFamily="34" charset="0"/>
                </a:rPr>
                <a:t>Language:	English</a:t>
              </a:r>
            </a:p>
            <a:p>
              <a:pPr>
                <a:tabLst>
                  <a:tab pos="1033463" algn="l"/>
                </a:tabLst>
                <a:defRPr/>
              </a:pPr>
              <a:r>
                <a:rPr lang="en-US" sz="1100" dirty="0">
                  <a:ea typeface="ＭＳ Ｐゴシック" charset="0"/>
                  <a:cs typeface="Arial" pitchFamily="34" charset="0"/>
                </a:rPr>
                <a:t>Translator:	W. J. F. Jenner</a:t>
              </a:r>
            </a:p>
            <a:p>
              <a:pPr>
                <a:tabLst>
                  <a:tab pos="1033463" algn="l"/>
                </a:tabLst>
                <a:defRPr/>
              </a:pPr>
              <a:r>
                <a:rPr lang="en-US" sz="1100" dirty="0">
                  <a:ea typeface="ＭＳ Ｐゴシック" charset="0"/>
                  <a:cs typeface="Arial" pitchFamily="34" charset="0"/>
                </a:rPr>
                <a:t>Date:	1982-1984</a:t>
              </a:r>
            </a:p>
            <a:p>
              <a:pPr>
                <a:defRPr/>
              </a:pPr>
              <a:r>
                <a:rPr lang="en-US" sz="1100" dirty="0">
                  <a:ea typeface="ＭＳ Ｐゴシック" charset="0"/>
                  <a:cs typeface="Arial" pitchFamily="34" charset="0"/>
                </a:rPr>
                <a:t>IsTranslationOf:</a:t>
              </a:r>
            </a:p>
          </p:txBody>
        </p:sp>
        <p:sp>
          <p:nvSpPr>
            <p:cNvPr id="155" name="Oval 154"/>
            <p:cNvSpPr>
              <a:spLocks noChangeArrowheads="1"/>
            </p:cNvSpPr>
            <p:nvPr/>
          </p:nvSpPr>
          <p:spPr bwMode="auto">
            <a:xfrm>
              <a:off x="2057400" y="3505611"/>
              <a:ext cx="76200" cy="76241"/>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nvGrpSpPr>
          <p:cNvPr id="86019" name="Group 218"/>
          <p:cNvGrpSpPr>
            <a:grpSpLocks/>
          </p:cNvGrpSpPr>
          <p:nvPr/>
        </p:nvGrpSpPr>
        <p:grpSpPr bwMode="auto">
          <a:xfrm>
            <a:off x="2133600" y="685800"/>
            <a:ext cx="3733800" cy="1358900"/>
            <a:chOff x="2057400" y="838200"/>
            <a:chExt cx="3733800" cy="1358900"/>
          </a:xfrm>
        </p:grpSpPr>
        <p:grpSp>
          <p:nvGrpSpPr>
            <p:cNvPr id="86039" name="Group 55"/>
            <p:cNvGrpSpPr>
              <a:grpSpLocks/>
            </p:cNvGrpSpPr>
            <p:nvPr/>
          </p:nvGrpSpPr>
          <p:grpSpPr bwMode="auto">
            <a:xfrm>
              <a:off x="2057400" y="838200"/>
              <a:ext cx="3733800" cy="1323439"/>
              <a:chOff x="457200" y="685800"/>
              <a:chExt cx="3733800" cy="1323439"/>
            </a:xfrm>
          </p:grpSpPr>
          <p:sp>
            <p:nvSpPr>
              <p:cNvPr id="2" name="TextBox 1"/>
              <p:cNvSpPr txBox="1">
                <a:spLocks noChangeArrowheads="1"/>
              </p:cNvSpPr>
              <p:nvPr/>
            </p:nvSpPr>
            <p:spPr bwMode="auto">
              <a:xfrm>
                <a:off x="457200" y="685800"/>
                <a:ext cx="3733800" cy="1323975"/>
              </a:xfrm>
              <a:prstGeom prst="rect">
                <a:avLst/>
              </a:prstGeom>
              <a:solidFill>
                <a:schemeClr val="bg1"/>
              </a:solidFill>
              <a:ln w="38100">
                <a:solidFill>
                  <a:schemeClr val="accent1"/>
                </a:solidFill>
                <a:miter lim="800000"/>
                <a:headEnd/>
                <a:tailEnd/>
              </a:ln>
              <a:effectLst>
                <a:outerShdw blurRad="50800" dist="38100" dir="2700000" algn="tl" rotWithShape="0">
                  <a:srgbClr val="808080">
                    <a:alpha val="39999"/>
                  </a:srgbClr>
                </a:outerShdw>
              </a:effectLst>
            </p:spPr>
            <p:txBody>
              <a:bodyPr>
                <a:spAutoFit/>
              </a:bodyPr>
              <a:lstStyle>
                <a:lvl1pPr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16049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16049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Title:	</a:t>
                </a:r>
                <a:r>
                  <a:rPr lang="ja-JP" altLang="en-US" sz="1600" b="1">
                    <a:latin typeface="Arial Unicode MS" panose="020B0604020202020204" pitchFamily="34" charset="-128"/>
                    <a:ea typeface="Arial Unicode MS" panose="020B0604020202020204" pitchFamily="34" charset="-128"/>
                    <a:cs typeface="Arial Unicode MS" panose="020B0604020202020204" pitchFamily="34" charset="-128"/>
                  </a:rPr>
                  <a:t>西遊記</a:t>
                </a:r>
                <a:endPar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Language:	Chinese</a:t>
                </a:r>
              </a:p>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Author:	</a:t>
                </a:r>
                <a:r>
                  <a:rPr lang="ja-JP" altLang="en-US" sz="1600">
                    <a:latin typeface="Arial Unicode MS" panose="020B0604020202020204" pitchFamily="34" charset="-128"/>
                    <a:ea typeface="Arial Unicode MS" panose="020B0604020202020204" pitchFamily="34" charset="-128"/>
                    <a:cs typeface="Arial Unicode MS" panose="020B0604020202020204" pitchFamily="34" charset="-128"/>
                  </a:rPr>
                  <a:t>吳承恩</a:t>
                </a:r>
                <a:endPar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en-US" altLang="ja-JP" sz="1600" b="1">
                    <a:latin typeface="Arial Unicode MS" panose="020B0604020202020204" pitchFamily="34" charset="-128"/>
                    <a:ea typeface="Arial Unicode MS" panose="020B0604020202020204" pitchFamily="34" charset="-128"/>
                    <a:cs typeface="Arial Unicode MS" panose="020B0604020202020204" pitchFamily="34" charset="-128"/>
                  </a:rPr>
                  <a:t>Created:	1592</a:t>
                </a:r>
              </a:p>
              <a:p>
                <a:pPr eaLnBrk="1" hangingPunct="1"/>
                <a:r>
                  <a:rPr lang="en-US" altLang="en-US" sz="1600" b="1">
                    <a:latin typeface="Arial Unicode MS" panose="020B0604020202020204" pitchFamily="34" charset="-128"/>
                    <a:ea typeface="Arial Unicode MS" panose="020B0604020202020204" pitchFamily="34" charset="-128"/>
                    <a:cs typeface="Arial Unicode MS" panose="020B0604020202020204" pitchFamily="34" charset="-128"/>
                  </a:rPr>
                  <a:t>HasTranslation:</a:t>
                </a:r>
                <a:endParaRPr lang="en-US" altLang="en-US" sz="16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Oval 4"/>
              <p:cNvSpPr>
                <a:spLocks noChangeArrowheads="1"/>
              </p:cNvSpPr>
              <p:nvPr/>
            </p:nvSpPr>
            <p:spPr bwMode="auto">
              <a:xfrm>
                <a:off x="2203450" y="1768475"/>
                <a:ext cx="139700" cy="139700"/>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9" name="Oval 58"/>
              <p:cNvSpPr>
                <a:spLocks noChangeArrowheads="1"/>
              </p:cNvSpPr>
              <p:nvPr/>
            </p:nvSpPr>
            <p:spPr bwMode="auto">
              <a:xfrm>
                <a:off x="2606675" y="1768475"/>
                <a:ext cx="139700" cy="139700"/>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0" name="Oval 59"/>
              <p:cNvSpPr>
                <a:spLocks noChangeArrowheads="1"/>
              </p:cNvSpPr>
              <p:nvPr/>
            </p:nvSpPr>
            <p:spPr bwMode="auto">
              <a:xfrm>
                <a:off x="3009900" y="1768475"/>
                <a:ext cx="139700" cy="139700"/>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1" name="Oval 60"/>
              <p:cNvSpPr>
                <a:spLocks noChangeArrowheads="1"/>
              </p:cNvSpPr>
              <p:nvPr/>
            </p:nvSpPr>
            <p:spPr bwMode="auto">
              <a:xfrm>
                <a:off x="3413125" y="1768475"/>
                <a:ext cx="139700" cy="139700"/>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2" name="Oval 61"/>
              <p:cNvSpPr>
                <a:spLocks noChangeArrowheads="1"/>
              </p:cNvSpPr>
              <p:nvPr/>
            </p:nvSpPr>
            <p:spPr bwMode="auto">
              <a:xfrm>
                <a:off x="3816350" y="1768475"/>
                <a:ext cx="139700" cy="139700"/>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nvGrpSpPr>
            <p:cNvPr id="86040" name="Group 217"/>
            <p:cNvGrpSpPr>
              <a:grpSpLocks/>
            </p:cNvGrpSpPr>
            <p:nvPr/>
          </p:nvGrpSpPr>
          <p:grpSpPr bwMode="auto">
            <a:xfrm>
              <a:off x="3898900" y="2057400"/>
              <a:ext cx="1739900" cy="139700"/>
              <a:chOff x="3898900" y="2057400"/>
              <a:chExt cx="1739900" cy="139700"/>
            </a:xfrm>
          </p:grpSpPr>
          <p:sp>
            <p:nvSpPr>
              <p:cNvPr id="158" name="Oval 157"/>
              <p:cNvSpPr>
                <a:spLocks noChangeArrowheads="1"/>
              </p:cNvSpPr>
              <p:nvPr/>
            </p:nvSpPr>
            <p:spPr bwMode="auto">
              <a:xfrm>
                <a:off x="5499100" y="2057400"/>
                <a:ext cx="139700" cy="139700"/>
              </a:xfrm>
              <a:prstGeom prst="ellipse">
                <a:avLst/>
              </a:prstGeom>
              <a:noFill/>
              <a:ln>
                <a:noFill/>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mn-lt"/>
                  <a:ea typeface="+mn-ea"/>
                </a:endParaRPr>
              </a:p>
            </p:txBody>
          </p:sp>
          <p:sp>
            <p:nvSpPr>
              <p:cNvPr id="159" name="Oval 158"/>
              <p:cNvSpPr>
                <a:spLocks noChangeArrowheads="1"/>
              </p:cNvSpPr>
              <p:nvPr/>
            </p:nvSpPr>
            <p:spPr bwMode="auto">
              <a:xfrm>
                <a:off x="5099050" y="2057400"/>
                <a:ext cx="139700" cy="139700"/>
              </a:xfrm>
              <a:prstGeom prst="ellipse">
                <a:avLst/>
              </a:prstGeom>
              <a:noFill/>
              <a:ln>
                <a:noFill/>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mn-lt"/>
                  <a:ea typeface="+mn-ea"/>
                </a:endParaRPr>
              </a:p>
            </p:txBody>
          </p:sp>
          <p:sp>
            <p:nvSpPr>
              <p:cNvPr id="160" name="Oval 159"/>
              <p:cNvSpPr>
                <a:spLocks noChangeArrowheads="1"/>
              </p:cNvSpPr>
              <p:nvPr/>
            </p:nvSpPr>
            <p:spPr bwMode="auto">
              <a:xfrm>
                <a:off x="4699000" y="2057400"/>
                <a:ext cx="139700" cy="139700"/>
              </a:xfrm>
              <a:prstGeom prst="ellipse">
                <a:avLst/>
              </a:prstGeom>
              <a:noFill/>
              <a:ln>
                <a:noFill/>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mn-lt"/>
                  <a:ea typeface="+mn-ea"/>
                </a:endParaRPr>
              </a:p>
            </p:txBody>
          </p:sp>
          <p:sp>
            <p:nvSpPr>
              <p:cNvPr id="161" name="Oval 160"/>
              <p:cNvSpPr>
                <a:spLocks noChangeArrowheads="1"/>
              </p:cNvSpPr>
              <p:nvPr/>
            </p:nvSpPr>
            <p:spPr bwMode="auto">
              <a:xfrm>
                <a:off x="4298950" y="2057400"/>
                <a:ext cx="139700" cy="139700"/>
              </a:xfrm>
              <a:prstGeom prst="ellipse">
                <a:avLst/>
              </a:prstGeom>
              <a:noFill/>
              <a:ln>
                <a:noFill/>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mn-lt"/>
                  <a:ea typeface="+mn-ea"/>
                </a:endParaRPr>
              </a:p>
            </p:txBody>
          </p:sp>
          <p:sp>
            <p:nvSpPr>
              <p:cNvPr id="162" name="Oval 161"/>
              <p:cNvSpPr>
                <a:spLocks noChangeArrowheads="1"/>
              </p:cNvSpPr>
              <p:nvPr/>
            </p:nvSpPr>
            <p:spPr bwMode="auto">
              <a:xfrm>
                <a:off x="3898900" y="2057400"/>
                <a:ext cx="139700" cy="139700"/>
              </a:xfrm>
              <a:prstGeom prst="ellipse">
                <a:avLst/>
              </a:prstGeom>
              <a:noFill/>
              <a:ln>
                <a:noFill/>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lgn="ctr">
                  <a:defRPr/>
                </a:pPr>
                <a:endParaRPr lang="en-US">
                  <a:solidFill>
                    <a:schemeClr val="lt1"/>
                  </a:solidFill>
                  <a:latin typeface="+mn-lt"/>
                  <a:ea typeface="+mn-ea"/>
                </a:endParaRPr>
              </a:p>
            </p:txBody>
          </p:sp>
        </p:grpSp>
      </p:grpSp>
      <p:grpSp>
        <p:nvGrpSpPr>
          <p:cNvPr id="86020" name="Group 133"/>
          <p:cNvGrpSpPr>
            <a:grpSpLocks/>
          </p:cNvGrpSpPr>
          <p:nvPr/>
        </p:nvGrpSpPr>
        <p:grpSpPr bwMode="auto">
          <a:xfrm>
            <a:off x="1752600" y="5386388"/>
            <a:ext cx="2514600" cy="938212"/>
            <a:chOff x="914400" y="2743200"/>
            <a:chExt cx="2514600" cy="938719"/>
          </a:xfrm>
        </p:grpSpPr>
        <p:sp>
          <p:nvSpPr>
            <p:cNvPr id="136" name="TextBox 135"/>
            <p:cNvSpPr txBox="1">
              <a:spLocks noChangeArrowheads="1"/>
            </p:cNvSpPr>
            <p:nvPr/>
          </p:nvSpPr>
          <p:spPr bwMode="auto">
            <a:xfrm>
              <a:off x="914400" y="2743200"/>
              <a:ext cx="2514600" cy="938719"/>
            </a:xfrm>
            <a:prstGeom prst="rect">
              <a:avLst/>
            </a:prstGeom>
            <a:solidFill>
              <a:schemeClr val="bg1"/>
            </a:solidFill>
            <a:ln w="19050">
              <a:solidFill>
                <a:srgbClr val="FF0000"/>
              </a:solidFill>
              <a:miter lim="800000"/>
              <a:headEnd/>
              <a:tailEnd/>
            </a:ln>
            <a:effectLst>
              <a:outerShdw blurRad="50800" dist="38100" dir="2700000" algn="tl" rotWithShape="0">
                <a:srgbClr val="808080">
                  <a:alpha val="39999"/>
                </a:srgbClr>
              </a:outerShdw>
            </a:effectLst>
          </p:spPr>
          <p:txBody>
            <a:bodyPr>
              <a:spAutoFit/>
            </a:bodyPr>
            <a:lstStyle>
              <a:lvl1pPr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cs typeface="Arial" panose="020B0604020202020204" pitchFamily="34" charset="0"/>
                </a:rPr>
                <a:t>Title:	</a:t>
              </a:r>
              <a:r>
                <a:rPr lang="vi-VN" altLang="en-US" sz="1100">
                  <a:cs typeface="Arial" panose="020B0604020202020204" pitchFamily="34" charset="0"/>
                </a:rPr>
                <a:t>Tây du ký bình khảo</a:t>
              </a:r>
              <a:endParaRPr lang="en-US" altLang="en-US" sz="1100">
                <a:cs typeface="Arial" panose="020B0604020202020204" pitchFamily="34" charset="0"/>
              </a:endParaRPr>
            </a:p>
            <a:p>
              <a:pPr eaLnBrk="1" hangingPunct="1"/>
              <a:r>
                <a:rPr lang="en-US" altLang="en-US" sz="1100">
                  <a:cs typeface="Arial" panose="020B0604020202020204" pitchFamily="34" charset="0"/>
                </a:rPr>
                <a:t>Language:	Vietnamese</a:t>
              </a:r>
            </a:p>
            <a:p>
              <a:pPr eaLnBrk="1" hangingPunct="1"/>
              <a:r>
                <a:rPr lang="en-US" altLang="en-US" sz="1100">
                  <a:cs typeface="Arial" panose="020B0604020202020204" pitchFamily="34" charset="0"/>
                </a:rPr>
                <a:t>Translator:	Phan Quân</a:t>
              </a:r>
            </a:p>
            <a:p>
              <a:pPr eaLnBrk="1" hangingPunct="1"/>
              <a:r>
                <a:rPr lang="en-US" altLang="en-US" sz="1100">
                  <a:cs typeface="Arial" panose="020B0604020202020204" pitchFamily="34" charset="0"/>
                </a:rPr>
                <a:t>Date:	1980</a:t>
              </a:r>
            </a:p>
            <a:p>
              <a:pPr eaLnBrk="1" hangingPunct="1"/>
              <a:r>
                <a:rPr lang="en-US" altLang="en-US" sz="1100">
                  <a:cs typeface="Arial" panose="020B0604020202020204" pitchFamily="34" charset="0"/>
                </a:rPr>
                <a:t>IsTranslationOf:</a:t>
              </a:r>
            </a:p>
          </p:txBody>
        </p:sp>
        <p:sp>
          <p:nvSpPr>
            <p:cNvPr id="137" name="Oval 136"/>
            <p:cNvSpPr>
              <a:spLocks noChangeArrowheads="1"/>
            </p:cNvSpPr>
            <p:nvPr/>
          </p:nvSpPr>
          <p:spPr bwMode="auto">
            <a:xfrm>
              <a:off x="2057400" y="3505612"/>
              <a:ext cx="76200" cy="76241"/>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nvGrpSpPr>
          <p:cNvPr id="86021" name="Group 139"/>
          <p:cNvGrpSpPr>
            <a:grpSpLocks/>
          </p:cNvGrpSpPr>
          <p:nvPr/>
        </p:nvGrpSpPr>
        <p:grpSpPr bwMode="auto">
          <a:xfrm>
            <a:off x="5410200" y="5005388"/>
            <a:ext cx="2514600" cy="938212"/>
            <a:chOff x="914400" y="2743200"/>
            <a:chExt cx="2514600" cy="938719"/>
          </a:xfrm>
        </p:grpSpPr>
        <p:sp>
          <p:nvSpPr>
            <p:cNvPr id="142" name="TextBox 141"/>
            <p:cNvSpPr txBox="1">
              <a:spLocks noChangeArrowheads="1"/>
            </p:cNvSpPr>
            <p:nvPr/>
          </p:nvSpPr>
          <p:spPr bwMode="auto">
            <a:xfrm>
              <a:off x="914400" y="2743200"/>
              <a:ext cx="2514600" cy="938719"/>
            </a:xfrm>
            <a:prstGeom prst="rect">
              <a:avLst/>
            </a:prstGeom>
            <a:solidFill>
              <a:schemeClr val="bg1"/>
            </a:solidFill>
            <a:ln w="19050">
              <a:solidFill>
                <a:srgbClr val="FF0000"/>
              </a:solidFill>
              <a:miter lim="800000"/>
              <a:headEnd/>
              <a:tailEnd/>
            </a:ln>
            <a:effectLst>
              <a:outerShdw blurRad="50800" dist="38100" dir="2700000" algn="tl" rotWithShape="0">
                <a:srgbClr val="808080">
                  <a:alpha val="39999"/>
                </a:srgbClr>
              </a:outerShdw>
            </a:effectLst>
          </p:spPr>
          <p:txBody>
            <a:bodyPr>
              <a:spAutoFit/>
            </a:bodyPr>
            <a:lstStyle>
              <a:lvl1pPr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10334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10334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cs typeface="Arial" panose="020B0604020202020204" pitchFamily="34" charset="0"/>
                </a:rPr>
                <a:t>Title:	</a:t>
              </a:r>
              <a:r>
                <a:rPr lang="ja-JP" altLang="en-US" sz="1100">
                  <a:cs typeface="Arial" panose="020B0604020202020204" pitchFamily="34" charset="0"/>
                </a:rPr>
                <a:t>西遊記</a:t>
              </a:r>
              <a:endParaRPr lang="en-US" altLang="ja-JP" sz="1100">
                <a:cs typeface="Arial" panose="020B0604020202020204" pitchFamily="34" charset="0"/>
              </a:endParaRPr>
            </a:p>
            <a:p>
              <a:pPr eaLnBrk="1" hangingPunct="1"/>
              <a:r>
                <a:rPr lang="en-US" altLang="en-US" sz="1100">
                  <a:cs typeface="Arial" panose="020B0604020202020204" pitchFamily="34" charset="0"/>
                </a:rPr>
                <a:t>Language:	Japanese</a:t>
              </a:r>
            </a:p>
            <a:p>
              <a:pPr eaLnBrk="1" hangingPunct="1"/>
              <a:r>
                <a:rPr lang="en-US" altLang="en-US" sz="1100">
                  <a:cs typeface="Arial" panose="020B0604020202020204" pitchFamily="34" charset="0"/>
                </a:rPr>
                <a:t>Translator:	</a:t>
              </a:r>
              <a:r>
                <a:rPr lang="ja-JP" altLang="en-US" sz="1100">
                  <a:cs typeface="Arial" panose="020B0604020202020204" pitchFamily="34" charset="0"/>
                </a:rPr>
                <a:t>中野美代子</a:t>
              </a:r>
              <a:endParaRPr lang="en-US" altLang="ja-JP" sz="1100">
                <a:cs typeface="Arial" panose="020B0604020202020204" pitchFamily="34" charset="0"/>
              </a:endParaRPr>
            </a:p>
            <a:p>
              <a:pPr eaLnBrk="1" hangingPunct="1"/>
              <a:r>
                <a:rPr lang="en-US" altLang="en-US" sz="1100">
                  <a:cs typeface="Arial" panose="020B0604020202020204" pitchFamily="34" charset="0"/>
                </a:rPr>
                <a:t>Date:	1986</a:t>
              </a:r>
            </a:p>
            <a:p>
              <a:pPr eaLnBrk="1" hangingPunct="1"/>
              <a:r>
                <a:rPr lang="en-US" altLang="en-US" sz="1100">
                  <a:cs typeface="Arial" panose="020B0604020202020204" pitchFamily="34" charset="0"/>
                </a:rPr>
                <a:t>IsTranslationOf:</a:t>
              </a:r>
            </a:p>
          </p:txBody>
        </p:sp>
        <p:sp>
          <p:nvSpPr>
            <p:cNvPr id="143" name="Oval 142"/>
            <p:cNvSpPr>
              <a:spLocks noChangeArrowheads="1"/>
            </p:cNvSpPr>
            <p:nvPr/>
          </p:nvSpPr>
          <p:spPr bwMode="auto">
            <a:xfrm>
              <a:off x="2057400" y="3505612"/>
              <a:ext cx="76200" cy="76241"/>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nvGrpSpPr>
          <p:cNvPr id="86022" name="Group 145"/>
          <p:cNvGrpSpPr>
            <a:grpSpLocks/>
          </p:cNvGrpSpPr>
          <p:nvPr/>
        </p:nvGrpSpPr>
        <p:grpSpPr bwMode="auto">
          <a:xfrm>
            <a:off x="5867400" y="3429000"/>
            <a:ext cx="2514600" cy="938213"/>
            <a:chOff x="914400" y="2743200"/>
            <a:chExt cx="2514600" cy="938719"/>
          </a:xfrm>
        </p:grpSpPr>
        <p:sp>
          <p:nvSpPr>
            <p:cNvPr id="148" name="TextBox 147"/>
            <p:cNvSpPr txBox="1">
              <a:spLocks noChangeArrowheads="1"/>
            </p:cNvSpPr>
            <p:nvPr/>
          </p:nvSpPr>
          <p:spPr bwMode="auto">
            <a:xfrm>
              <a:off x="914400" y="2743200"/>
              <a:ext cx="2514600" cy="938719"/>
            </a:xfrm>
            <a:prstGeom prst="rect">
              <a:avLst/>
            </a:prstGeom>
            <a:solidFill>
              <a:schemeClr val="bg1"/>
            </a:solidFill>
            <a:ln w="19050">
              <a:solidFill>
                <a:srgbClr val="FF0000"/>
              </a:solidFill>
              <a:miter lim="800000"/>
              <a:headEnd/>
              <a:tailEnd/>
            </a:ln>
            <a:effectLst>
              <a:outerShdw blurRad="50800" dist="38100" dir="2700000" algn="tl" rotWithShape="0">
                <a:srgbClr val="808080">
                  <a:alpha val="39999"/>
                </a:srgbClr>
              </a:outerShdw>
            </a:effectLst>
          </p:spPr>
          <p:txBody>
            <a:bodyPr>
              <a:spAutoFit/>
            </a:bodyPr>
            <a:lstStyle/>
            <a:p>
              <a:pPr>
                <a:tabLst>
                  <a:tab pos="1033463" algn="l"/>
                </a:tabLst>
                <a:defRPr/>
              </a:pPr>
              <a:r>
                <a:rPr lang="en-US" sz="1100" dirty="0">
                  <a:ea typeface="ＭＳ Ｐゴシック" charset="0"/>
                  <a:cs typeface="Arial" pitchFamily="34" charset="0"/>
                </a:rPr>
                <a:t>Title:	Pilgerfahrt</a:t>
              </a:r>
            </a:p>
            <a:p>
              <a:pPr>
                <a:tabLst>
                  <a:tab pos="1033463" algn="l"/>
                </a:tabLst>
                <a:defRPr/>
              </a:pPr>
              <a:r>
                <a:rPr lang="en-US" sz="1100" dirty="0">
                  <a:ea typeface="ＭＳ Ｐゴシック" charset="0"/>
                  <a:cs typeface="Arial" pitchFamily="34" charset="0"/>
                </a:rPr>
                <a:t>Language:	German</a:t>
              </a:r>
            </a:p>
            <a:p>
              <a:pPr>
                <a:tabLst>
                  <a:tab pos="1033463" algn="l"/>
                </a:tabLst>
                <a:defRPr/>
              </a:pPr>
              <a:r>
                <a:rPr lang="en-US" sz="1100" dirty="0">
                  <a:ea typeface="ＭＳ Ｐゴシック" charset="0"/>
                  <a:cs typeface="Arial" pitchFamily="34" charset="0"/>
                </a:rPr>
                <a:t>Translator:	Georgette Boner Date:	1983</a:t>
              </a:r>
            </a:p>
            <a:p>
              <a:pPr>
                <a:defRPr/>
              </a:pPr>
              <a:r>
                <a:rPr lang="en-US" sz="1100" dirty="0">
                  <a:ea typeface="ＭＳ Ｐゴシック" charset="0"/>
                  <a:cs typeface="Arial" pitchFamily="34" charset="0"/>
                </a:rPr>
                <a:t>IsTranslationOf:</a:t>
              </a:r>
            </a:p>
          </p:txBody>
        </p:sp>
        <p:sp>
          <p:nvSpPr>
            <p:cNvPr id="149" name="Oval 148"/>
            <p:cNvSpPr>
              <a:spLocks noChangeArrowheads="1"/>
            </p:cNvSpPr>
            <p:nvPr/>
          </p:nvSpPr>
          <p:spPr bwMode="auto">
            <a:xfrm>
              <a:off x="2057400" y="3505611"/>
              <a:ext cx="76200" cy="76241"/>
            </a:xfrm>
            <a:prstGeom prst="ellipse">
              <a:avLst/>
            </a:prstGeom>
            <a:solidFill>
              <a:srgbClr val="FFFF00"/>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cxnSp>
        <p:nvCxnSpPr>
          <p:cNvPr id="12" name="Elbow Connector 11"/>
          <p:cNvCxnSpPr>
            <a:cxnSpLocks noChangeShapeType="1"/>
            <a:stCxn id="5" idx="4"/>
            <a:endCxn id="7" idx="3"/>
          </p:cNvCxnSpPr>
          <p:nvPr/>
        </p:nvCxnSpPr>
        <p:spPr bwMode="auto">
          <a:xfrm rot="5400000">
            <a:off x="3151187" y="2109788"/>
            <a:ext cx="1000125" cy="596900"/>
          </a:xfrm>
          <a:prstGeom prst="bentConnector2">
            <a:avLst/>
          </a:prstGeom>
          <a:noFill/>
          <a:ln w="9525">
            <a:solidFill>
              <a:schemeClr val="accent1"/>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72" name="Elbow Connector 71"/>
          <p:cNvCxnSpPr>
            <a:cxnSpLocks noChangeShapeType="1"/>
            <a:stCxn id="64" idx="4"/>
            <a:endCxn id="162" idx="4"/>
          </p:cNvCxnSpPr>
          <p:nvPr/>
        </p:nvCxnSpPr>
        <p:spPr bwMode="auto">
          <a:xfrm rot="5400000" flipH="1" flipV="1">
            <a:off x="2416175" y="1647825"/>
            <a:ext cx="1231900" cy="2025650"/>
          </a:xfrm>
          <a:prstGeom prst="bentConnector3">
            <a:avLst>
              <a:gd name="adj1" fmla="val -18556"/>
            </a:avLst>
          </a:prstGeom>
          <a:noFill/>
          <a:ln w="9525">
            <a:solidFill>
              <a:srgbClr val="FF0000"/>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8" name="Elbow Connector 137"/>
          <p:cNvCxnSpPr>
            <a:cxnSpLocks noChangeShapeType="1"/>
            <a:stCxn id="60" idx="4"/>
            <a:endCxn id="136" idx="3"/>
          </p:cNvCxnSpPr>
          <p:nvPr/>
        </p:nvCxnSpPr>
        <p:spPr bwMode="auto">
          <a:xfrm rot="5400000">
            <a:off x="2538412" y="3636963"/>
            <a:ext cx="3946525" cy="488950"/>
          </a:xfrm>
          <a:prstGeom prst="bentConnector2">
            <a:avLst/>
          </a:prstGeom>
          <a:noFill/>
          <a:ln w="9525">
            <a:solidFill>
              <a:schemeClr val="accent1"/>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9" name="Elbow Connector 138"/>
          <p:cNvCxnSpPr>
            <a:cxnSpLocks noChangeShapeType="1"/>
            <a:stCxn id="137" idx="4"/>
            <a:endCxn id="160" idx="4"/>
          </p:cNvCxnSpPr>
          <p:nvPr/>
        </p:nvCxnSpPr>
        <p:spPr bwMode="auto">
          <a:xfrm rot="5400000" flipH="1" flipV="1">
            <a:off x="1799431" y="3178969"/>
            <a:ext cx="4179888" cy="1911350"/>
          </a:xfrm>
          <a:prstGeom prst="bentConnector3">
            <a:avLst>
              <a:gd name="adj1" fmla="val -5472"/>
            </a:avLst>
          </a:prstGeom>
          <a:noFill/>
          <a:ln w="9525">
            <a:solidFill>
              <a:srgbClr val="FF0000"/>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4" name="Elbow Connector 143"/>
          <p:cNvCxnSpPr>
            <a:cxnSpLocks noChangeShapeType="1"/>
            <a:stCxn id="61" idx="4"/>
            <a:endCxn id="142" idx="1"/>
          </p:cNvCxnSpPr>
          <p:nvPr/>
        </p:nvCxnSpPr>
        <p:spPr bwMode="auto">
          <a:xfrm rot="16200000" flipH="1">
            <a:off x="3502025" y="3565525"/>
            <a:ext cx="3565525" cy="250825"/>
          </a:xfrm>
          <a:prstGeom prst="bentConnector2">
            <a:avLst/>
          </a:prstGeom>
          <a:noFill/>
          <a:ln w="9525">
            <a:solidFill>
              <a:schemeClr val="accent1"/>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5" name="Elbow Connector 144"/>
          <p:cNvCxnSpPr>
            <a:cxnSpLocks noChangeShapeType="1"/>
            <a:stCxn id="143" idx="4"/>
            <a:endCxn id="159" idx="4"/>
          </p:cNvCxnSpPr>
          <p:nvPr/>
        </p:nvCxnSpPr>
        <p:spPr bwMode="auto">
          <a:xfrm rot="5400000" flipH="1">
            <a:off x="4018756" y="3271044"/>
            <a:ext cx="3798888" cy="1346200"/>
          </a:xfrm>
          <a:prstGeom prst="bentConnector3">
            <a:avLst>
              <a:gd name="adj1" fmla="val -6019"/>
            </a:avLst>
          </a:prstGeom>
          <a:noFill/>
          <a:ln w="9525">
            <a:solidFill>
              <a:srgbClr val="FF0000"/>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0" name="Elbow Connector 149"/>
          <p:cNvCxnSpPr>
            <a:cxnSpLocks noChangeShapeType="1"/>
            <a:stCxn id="62" idx="4"/>
            <a:endCxn id="148" idx="1"/>
          </p:cNvCxnSpPr>
          <p:nvPr/>
        </p:nvCxnSpPr>
        <p:spPr bwMode="auto">
          <a:xfrm rot="16200000" flipH="1">
            <a:off x="4719637" y="2751138"/>
            <a:ext cx="1990725" cy="304800"/>
          </a:xfrm>
          <a:prstGeom prst="bentConnector2">
            <a:avLst/>
          </a:prstGeom>
          <a:noFill/>
          <a:ln w="9525">
            <a:solidFill>
              <a:schemeClr val="accent1"/>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1" name="Elbow Connector 150"/>
          <p:cNvCxnSpPr>
            <a:cxnSpLocks noChangeShapeType="1"/>
            <a:stCxn id="149" idx="4"/>
            <a:endCxn id="158" idx="4"/>
          </p:cNvCxnSpPr>
          <p:nvPr/>
        </p:nvCxnSpPr>
        <p:spPr bwMode="auto">
          <a:xfrm rot="5400000" flipH="1">
            <a:off x="5235575" y="2454275"/>
            <a:ext cx="2222500" cy="1403350"/>
          </a:xfrm>
          <a:prstGeom prst="bentConnector3">
            <a:avLst>
              <a:gd name="adj1" fmla="val -10287"/>
            </a:avLst>
          </a:prstGeom>
          <a:noFill/>
          <a:ln w="9525">
            <a:solidFill>
              <a:srgbClr val="FF0000"/>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6" name="Elbow Connector 155"/>
          <p:cNvCxnSpPr>
            <a:cxnSpLocks noChangeShapeType="1"/>
            <a:stCxn id="59" idx="4"/>
            <a:endCxn id="154" idx="3"/>
          </p:cNvCxnSpPr>
          <p:nvPr/>
        </p:nvCxnSpPr>
        <p:spPr bwMode="auto">
          <a:xfrm rot="5400000">
            <a:off x="2705100" y="2708275"/>
            <a:ext cx="2447925" cy="847725"/>
          </a:xfrm>
          <a:prstGeom prst="bentConnector2">
            <a:avLst/>
          </a:prstGeom>
          <a:noFill/>
          <a:ln w="9525">
            <a:solidFill>
              <a:schemeClr val="accent1"/>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7" name="Elbow Connector 156"/>
          <p:cNvCxnSpPr>
            <a:cxnSpLocks noChangeShapeType="1"/>
            <a:stCxn id="155" idx="4"/>
            <a:endCxn id="161" idx="4"/>
          </p:cNvCxnSpPr>
          <p:nvPr/>
        </p:nvCxnSpPr>
        <p:spPr bwMode="auto">
          <a:xfrm rot="5400000" flipH="1" flipV="1">
            <a:off x="1968500" y="2247900"/>
            <a:ext cx="2679700" cy="2273300"/>
          </a:xfrm>
          <a:prstGeom prst="bentConnector3">
            <a:avLst>
              <a:gd name="adj1" fmla="val -8532"/>
            </a:avLst>
          </a:prstGeom>
          <a:noFill/>
          <a:ln w="9525">
            <a:solidFill>
              <a:srgbClr val="FF0000"/>
            </a:solidFill>
            <a:prstDash val="sysDash"/>
            <a:miter lim="800000"/>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2"/>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870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5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flipH="1">
            <a:off x="4000500" y="1905000"/>
            <a:ext cx="977900" cy="57150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2"/>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880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4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ounded Rectangle 101"/>
          <p:cNvSpPr/>
          <p:nvPr/>
        </p:nvSpPr>
        <p:spPr>
          <a:xfrm>
            <a:off x="142875" y="180975"/>
            <a:ext cx="3581400" cy="3390900"/>
          </a:xfrm>
          <a:prstGeom prst="roundRect">
            <a:avLst>
              <a:gd name="adj" fmla="val 77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OCLC Production Services</a:t>
            </a:r>
          </a:p>
        </p:txBody>
      </p:sp>
      <p:sp>
        <p:nvSpPr>
          <p:cNvPr id="54" name="Oval 53"/>
          <p:cNvSpPr/>
          <p:nvPr/>
        </p:nvSpPr>
        <p:spPr>
          <a:xfrm>
            <a:off x="-2373313" y="3771900"/>
            <a:ext cx="6688138" cy="40751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en-US" sz="1200" dirty="0">
                <a:solidFill>
                  <a:schemeClr val="tx1"/>
                </a:solidFill>
              </a:rPr>
              <a:t>External OCLC Research Systems</a:t>
            </a:r>
          </a:p>
        </p:txBody>
      </p:sp>
      <p:sp>
        <p:nvSpPr>
          <p:cNvPr id="48" name="Rounded Rectangle 47"/>
          <p:cNvSpPr/>
          <p:nvPr/>
        </p:nvSpPr>
        <p:spPr>
          <a:xfrm>
            <a:off x="4124325" y="1857375"/>
            <a:ext cx="2266950" cy="2919413"/>
          </a:xfrm>
          <a:prstGeom prst="roundRect">
            <a:avLst>
              <a:gd name="adj" fmla="val 78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Internal OCLC Research Resources</a:t>
            </a:r>
          </a:p>
        </p:txBody>
      </p:sp>
      <p:sp>
        <p:nvSpPr>
          <p:cNvPr id="2" name="Rounded Rectangle 1"/>
          <p:cNvSpPr/>
          <p:nvPr/>
        </p:nvSpPr>
        <p:spPr>
          <a:xfrm>
            <a:off x="4476750" y="2460625"/>
            <a:ext cx="1609725" cy="904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i="1" dirty="0">
                <a:solidFill>
                  <a:srgbClr val="C00000"/>
                </a:solidFill>
              </a:rPr>
              <a:t>enhanced</a:t>
            </a:r>
          </a:p>
          <a:p>
            <a:pPr algn="ctr">
              <a:defRPr/>
            </a:pPr>
            <a:r>
              <a:rPr lang="en-US" b="1" dirty="0" err="1">
                <a:solidFill>
                  <a:schemeClr val="tx1"/>
                </a:solidFill>
              </a:rPr>
              <a:t>WorldCat</a:t>
            </a:r>
            <a:endParaRPr lang="en-US" b="1" dirty="0">
              <a:solidFill>
                <a:schemeClr val="tx1"/>
              </a:solidFill>
            </a:endParaRPr>
          </a:p>
        </p:txBody>
      </p:sp>
      <p:pic>
        <p:nvPicPr>
          <p:cNvPr id="890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524125"/>
            <a:ext cx="976313" cy="21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ounded Rectangle 4"/>
          <p:cNvSpPr/>
          <p:nvPr/>
        </p:nvSpPr>
        <p:spPr>
          <a:xfrm>
            <a:off x="4487863" y="3927475"/>
            <a:ext cx="1581150" cy="6223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WORKS</a:t>
            </a:r>
          </a:p>
        </p:txBody>
      </p:sp>
      <p:pic>
        <p:nvPicPr>
          <p:cNvPr id="890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863" y="3990975"/>
            <a:ext cx="9763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ounded Rectangle 7"/>
          <p:cNvSpPr/>
          <p:nvPr/>
        </p:nvSpPr>
        <p:spPr>
          <a:xfrm>
            <a:off x="447675" y="4805363"/>
            <a:ext cx="12985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Kindred Works</a:t>
            </a:r>
          </a:p>
        </p:txBody>
      </p:sp>
      <p:pic>
        <p:nvPicPr>
          <p:cNvPr id="890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4886325"/>
            <a:ext cx="766762"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ounded Rectangle 13"/>
          <p:cNvSpPr/>
          <p:nvPr/>
        </p:nvSpPr>
        <p:spPr>
          <a:xfrm>
            <a:off x="993775" y="6034088"/>
            <a:ext cx="10064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Classify</a:t>
            </a:r>
            <a:endParaRPr lang="en-US" sz="1400" b="1" dirty="0">
              <a:solidFill>
                <a:schemeClr val="tx1"/>
              </a:solidFill>
            </a:endParaRPr>
          </a:p>
        </p:txBody>
      </p:sp>
      <p:pic>
        <p:nvPicPr>
          <p:cNvPr id="890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6115050"/>
            <a:ext cx="766762"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ounded Rectangle 15"/>
          <p:cNvSpPr/>
          <p:nvPr/>
        </p:nvSpPr>
        <p:spPr>
          <a:xfrm>
            <a:off x="1646238" y="5341938"/>
            <a:ext cx="1006475" cy="4857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Identities</a:t>
            </a:r>
            <a:endParaRPr lang="en-US" sz="1400" b="1" dirty="0">
              <a:solidFill>
                <a:schemeClr val="tx1"/>
              </a:solidFill>
            </a:endParaRPr>
          </a:p>
        </p:txBody>
      </p:sp>
      <p:pic>
        <p:nvPicPr>
          <p:cNvPr id="8910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5422900"/>
            <a:ext cx="766763"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ounded Rectangle 17"/>
          <p:cNvSpPr/>
          <p:nvPr/>
        </p:nvSpPr>
        <p:spPr>
          <a:xfrm>
            <a:off x="2489200" y="4759325"/>
            <a:ext cx="1458913" cy="48736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err="1">
                <a:solidFill>
                  <a:schemeClr val="tx1"/>
                </a:solidFill>
              </a:rPr>
              <a:t>FictionFinder</a:t>
            </a:r>
            <a:endParaRPr lang="en-US" sz="1000" b="1" dirty="0">
              <a:solidFill>
                <a:schemeClr val="tx1"/>
              </a:solidFill>
            </a:endParaRPr>
          </a:p>
        </p:txBody>
      </p:sp>
      <p:pic>
        <p:nvPicPr>
          <p:cNvPr id="891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638" y="4840288"/>
            <a:ext cx="768350"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ounded Rectangle 19"/>
          <p:cNvSpPr/>
          <p:nvPr/>
        </p:nvSpPr>
        <p:spPr>
          <a:xfrm>
            <a:off x="2941638" y="5810250"/>
            <a:ext cx="1006475" cy="5715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Cookbook Finder</a:t>
            </a:r>
            <a:endParaRPr lang="en-US" sz="1000" b="1" dirty="0">
              <a:solidFill>
                <a:schemeClr val="tx1"/>
              </a:solidFill>
            </a:endParaRPr>
          </a:p>
        </p:txBody>
      </p:sp>
      <p:pic>
        <p:nvPicPr>
          <p:cNvPr id="891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5834063"/>
            <a:ext cx="766763" cy="16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ounded Rectangle 24"/>
          <p:cNvSpPr/>
          <p:nvPr/>
        </p:nvSpPr>
        <p:spPr>
          <a:xfrm>
            <a:off x="6296025" y="547688"/>
            <a:ext cx="1076325" cy="690562"/>
          </a:xfrm>
          <a:prstGeom prst="roundRect">
            <a:avLst/>
          </a:prstGeom>
          <a:solidFill>
            <a:schemeClr val="bg1"/>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2">
                    <a:lumMod val="60000"/>
                    <a:lumOff val="40000"/>
                  </a:schemeClr>
                </a:solidFill>
              </a:rPr>
              <a:t>LCSH</a:t>
            </a:r>
          </a:p>
        </p:txBody>
      </p:sp>
      <p:sp>
        <p:nvSpPr>
          <p:cNvPr id="26" name="Rounded Rectangle 25"/>
          <p:cNvSpPr/>
          <p:nvPr/>
        </p:nvSpPr>
        <p:spPr>
          <a:xfrm>
            <a:off x="7777163" y="2049463"/>
            <a:ext cx="107632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FAST</a:t>
            </a:r>
          </a:p>
        </p:txBody>
      </p:sp>
      <p:pic>
        <p:nvPicPr>
          <p:cNvPr id="891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88" y="635000"/>
            <a:ext cx="9731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550" y="2155825"/>
            <a:ext cx="9779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Rounded Rectangle 28"/>
          <p:cNvSpPr/>
          <p:nvPr/>
        </p:nvSpPr>
        <p:spPr>
          <a:xfrm>
            <a:off x="7581900" y="1154113"/>
            <a:ext cx="1225550" cy="692150"/>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VIAF</a:t>
            </a:r>
          </a:p>
        </p:txBody>
      </p:sp>
      <p:sp>
        <p:nvSpPr>
          <p:cNvPr id="31" name="Rounded Rectangle 30"/>
          <p:cNvSpPr/>
          <p:nvPr/>
        </p:nvSpPr>
        <p:spPr>
          <a:xfrm>
            <a:off x="6623050" y="3395663"/>
            <a:ext cx="108267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GMGPC</a:t>
            </a:r>
          </a:p>
        </p:txBody>
      </p:sp>
      <p:sp>
        <p:nvSpPr>
          <p:cNvPr id="32" name="Rounded Rectangle 31"/>
          <p:cNvSpPr/>
          <p:nvPr/>
        </p:nvSpPr>
        <p:spPr>
          <a:xfrm>
            <a:off x="7248525" y="3952875"/>
            <a:ext cx="116681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GSAFD</a:t>
            </a:r>
          </a:p>
        </p:txBody>
      </p:sp>
      <p:sp>
        <p:nvSpPr>
          <p:cNvPr id="33" name="Rounded Rectangle 32"/>
          <p:cNvSpPr/>
          <p:nvPr/>
        </p:nvSpPr>
        <p:spPr>
          <a:xfrm>
            <a:off x="7934325" y="452437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GTT</a:t>
            </a:r>
          </a:p>
        </p:txBody>
      </p:sp>
      <p:sp>
        <p:nvSpPr>
          <p:cNvPr id="34" name="Rounded Rectangle 33"/>
          <p:cNvSpPr/>
          <p:nvPr/>
        </p:nvSpPr>
        <p:spPr>
          <a:xfrm>
            <a:off x="6527800" y="5738813"/>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DDC</a:t>
            </a:r>
          </a:p>
        </p:txBody>
      </p:sp>
      <p:sp>
        <p:nvSpPr>
          <p:cNvPr id="35" name="Rounded Rectangle 34"/>
          <p:cNvSpPr/>
          <p:nvPr/>
        </p:nvSpPr>
        <p:spPr>
          <a:xfrm>
            <a:off x="5105400" y="5413375"/>
            <a:ext cx="122396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LCTGM</a:t>
            </a:r>
          </a:p>
        </p:txBody>
      </p:sp>
      <p:sp>
        <p:nvSpPr>
          <p:cNvPr id="36" name="Rounded Rectangle 35"/>
          <p:cNvSpPr/>
          <p:nvPr/>
        </p:nvSpPr>
        <p:spPr>
          <a:xfrm>
            <a:off x="7705725" y="526732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MeSH</a:t>
            </a:r>
            <a:endParaRPr lang="en-US" dirty="0">
              <a:solidFill>
                <a:schemeClr val="tx1"/>
              </a:solidFill>
            </a:endParaRPr>
          </a:p>
        </p:txBody>
      </p:sp>
      <p:sp>
        <p:nvSpPr>
          <p:cNvPr id="37" name="Rounded Rectangle 36"/>
          <p:cNvSpPr/>
          <p:nvPr/>
        </p:nvSpPr>
        <p:spPr>
          <a:xfrm>
            <a:off x="355600" y="2392363"/>
            <a:ext cx="2928938" cy="1031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1200" b="1" dirty="0">
              <a:solidFill>
                <a:schemeClr val="tx1"/>
              </a:solidFill>
            </a:endParaRPr>
          </a:p>
        </p:txBody>
      </p:sp>
      <p:pic>
        <p:nvPicPr>
          <p:cNvPr id="891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2479675"/>
            <a:ext cx="2551113" cy="79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ounded Rectangle 39"/>
          <p:cNvSpPr/>
          <p:nvPr/>
        </p:nvSpPr>
        <p:spPr>
          <a:xfrm>
            <a:off x="342900" y="690563"/>
            <a:ext cx="147637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Linked Data</a:t>
            </a:r>
          </a:p>
        </p:txBody>
      </p:sp>
      <p:pic>
        <p:nvPicPr>
          <p:cNvPr id="891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808038"/>
            <a:ext cx="900112" cy="28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21" name="Picture 2" descr="http://openrecommender.org/images/RD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663" y="790575"/>
            <a:ext cx="255587"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Rounded Rectangle 43"/>
          <p:cNvSpPr/>
          <p:nvPr/>
        </p:nvSpPr>
        <p:spPr>
          <a:xfrm>
            <a:off x="1981200" y="690563"/>
            <a:ext cx="1487488"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Entities</a:t>
            </a:r>
          </a:p>
        </p:txBody>
      </p:sp>
      <p:pic>
        <p:nvPicPr>
          <p:cNvPr id="89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775" y="806450"/>
            <a:ext cx="900113" cy="2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124" name="Picture 2" descr="http://openrecommender.org/images/RD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9600" y="790575"/>
            <a:ext cx="25558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Left-Right Arrow 46"/>
          <p:cNvSpPr/>
          <p:nvPr/>
        </p:nvSpPr>
        <p:spPr>
          <a:xfrm>
            <a:off x="3414713" y="2705100"/>
            <a:ext cx="923925" cy="485775"/>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Curved Connector 49"/>
          <p:cNvCxnSpPr>
            <a:stCxn id="37" idx="0"/>
            <a:endCxn id="44" idx="2"/>
          </p:cNvCxnSpPr>
          <p:nvPr/>
        </p:nvCxnSpPr>
        <p:spPr>
          <a:xfrm rot="5400000" flipH="1" flipV="1">
            <a:off x="1767682" y="1434306"/>
            <a:ext cx="1011238" cy="904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a:stCxn id="37" idx="0"/>
            <a:endCxn id="40" idx="2"/>
          </p:cNvCxnSpPr>
          <p:nvPr/>
        </p:nvCxnSpPr>
        <p:spPr>
          <a:xfrm rot="16200000" flipV="1">
            <a:off x="945357" y="1516856"/>
            <a:ext cx="1011238" cy="7397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hape 55"/>
          <p:cNvCxnSpPr>
            <a:stCxn id="5" idx="2"/>
          </p:cNvCxnSpPr>
          <p:nvPr/>
        </p:nvCxnSpPr>
        <p:spPr>
          <a:xfrm rot="5400000">
            <a:off x="4052094" y="4231481"/>
            <a:ext cx="908050" cy="1544638"/>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5" idx="2"/>
            <a:endCxn id="2" idx="3"/>
          </p:cNvCxnSpPr>
          <p:nvPr/>
        </p:nvCxnSpPr>
        <p:spPr>
          <a:xfrm rot="5400000">
            <a:off x="5622925" y="1701800"/>
            <a:ext cx="1674813" cy="747713"/>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urved Connector 61"/>
          <p:cNvCxnSpPr>
            <a:stCxn id="29" idx="1"/>
            <a:endCxn id="2" idx="3"/>
          </p:cNvCxnSpPr>
          <p:nvPr/>
        </p:nvCxnSpPr>
        <p:spPr>
          <a:xfrm rot="10800000" flipV="1">
            <a:off x="6086475" y="1500188"/>
            <a:ext cx="1495425" cy="1412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26" idx="1"/>
            <a:endCxn id="2" idx="3"/>
          </p:cNvCxnSpPr>
          <p:nvPr/>
        </p:nvCxnSpPr>
        <p:spPr>
          <a:xfrm rot="10800000" flipV="1">
            <a:off x="6086475" y="2395538"/>
            <a:ext cx="1690688" cy="51752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hape 66"/>
          <p:cNvCxnSpPr>
            <a:stCxn id="31" idx="2"/>
            <a:endCxn id="5" idx="3"/>
          </p:cNvCxnSpPr>
          <p:nvPr/>
        </p:nvCxnSpPr>
        <p:spPr>
          <a:xfrm rot="5400000">
            <a:off x="6385720" y="3459956"/>
            <a:ext cx="461962" cy="1095375"/>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hape 68"/>
          <p:cNvCxnSpPr>
            <a:stCxn id="32" idx="2"/>
            <a:endCxn id="5" idx="3"/>
          </p:cNvCxnSpPr>
          <p:nvPr/>
        </p:nvCxnSpPr>
        <p:spPr>
          <a:xfrm rot="5400000" flipH="1">
            <a:off x="6903244" y="3404394"/>
            <a:ext cx="95250" cy="1763712"/>
          </a:xfrm>
          <a:prstGeom prst="curvedConnector4">
            <a:avLst>
              <a:gd name="adj1" fmla="val -240000"/>
              <a:gd name="adj2" fmla="val 66547"/>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hape 70"/>
          <p:cNvCxnSpPr>
            <a:stCxn id="33" idx="2"/>
            <a:endCxn id="5" idx="3"/>
          </p:cNvCxnSpPr>
          <p:nvPr/>
        </p:nvCxnSpPr>
        <p:spPr>
          <a:xfrm rot="5400000" flipH="1">
            <a:off x="6908801" y="3398837"/>
            <a:ext cx="666750" cy="2346325"/>
          </a:xfrm>
          <a:prstGeom prst="curvedConnector4">
            <a:avLst>
              <a:gd name="adj1" fmla="val -34290"/>
              <a:gd name="adj2" fmla="val 60249"/>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36" idx="1"/>
            <a:endCxn id="5" idx="3"/>
          </p:cNvCxnSpPr>
          <p:nvPr/>
        </p:nvCxnSpPr>
        <p:spPr>
          <a:xfrm rot="10800000">
            <a:off x="6069013" y="4238625"/>
            <a:ext cx="1636712" cy="1219200"/>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hape 77"/>
          <p:cNvCxnSpPr>
            <a:stCxn id="34" idx="0"/>
            <a:endCxn id="5" idx="3"/>
          </p:cNvCxnSpPr>
          <p:nvPr/>
        </p:nvCxnSpPr>
        <p:spPr>
          <a:xfrm rot="16200000" flipV="1">
            <a:off x="5788819" y="4518819"/>
            <a:ext cx="1500188" cy="939800"/>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35" idx="3"/>
            <a:endCxn id="5" idx="3"/>
          </p:cNvCxnSpPr>
          <p:nvPr/>
        </p:nvCxnSpPr>
        <p:spPr>
          <a:xfrm flipH="1" flipV="1">
            <a:off x="6069013" y="4238625"/>
            <a:ext cx="260350" cy="1365250"/>
          </a:xfrm>
          <a:prstGeom prst="curvedConnector3">
            <a:avLst>
              <a:gd name="adj1" fmla="val -87805"/>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2" idx="2"/>
            <a:endCxn id="5" idx="0"/>
          </p:cNvCxnSpPr>
          <p:nvPr/>
        </p:nvCxnSpPr>
        <p:spPr>
          <a:xfrm flipH="1">
            <a:off x="5278438" y="3365500"/>
            <a:ext cx="3175" cy="561975"/>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p:cNvSpPr>
            <a:spLocks noGrp="1"/>
          </p:cNvSpPr>
          <p:nvPr>
            <p:ph type="title"/>
          </p:nvPr>
        </p:nvSpPr>
        <p:spPr/>
        <p:txBody>
          <a:bodyPr/>
          <a:lstStyle/>
          <a:p>
            <a:r>
              <a:rPr lang="en-US" altLang="en-US" smtClean="0">
                <a:ea typeface="ＭＳ Ｐゴシック" panose="020B0600070205080204" pitchFamily="34" charset="-128"/>
              </a:rPr>
              <a:t>The Workinator</a:t>
            </a:r>
          </a:p>
        </p:txBody>
      </p:sp>
      <p:pic>
        <p:nvPicPr>
          <p:cNvPr id="9011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694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Content Placeholder 4"/>
          <p:cNvSpPr>
            <a:spLocks noGrp="1"/>
          </p:cNvSpPr>
          <p:nvPr>
            <p:ph idx="1"/>
          </p:nvPr>
        </p:nvSpPr>
        <p:spPr/>
        <p:txBody>
          <a:bodyPr/>
          <a:lstStyle/>
          <a:p>
            <a:r>
              <a:rPr lang="en-US" altLang="en-US" smtClean="0">
                <a:latin typeface="Arial" panose="020B0604020202020204" pitchFamily="34" charset="0"/>
                <a:ea typeface="ＭＳ Ｐゴシック" panose="020B0600070205080204" pitchFamily="34" charset="-128"/>
              </a:rPr>
              <a:t>Requires a new kind of thinking: “sets of assertions about something” NOT a “record”</a:t>
            </a:r>
          </a:p>
          <a:p>
            <a:r>
              <a:rPr lang="en-US" altLang="en-US" smtClean="0">
                <a:latin typeface="Arial" panose="020B0604020202020204" pitchFamily="34" charset="0"/>
                <a:ea typeface="ＭＳ Ｐゴシック" panose="020B0600070205080204" pitchFamily="34" charset="-128"/>
              </a:rPr>
              <a:t>Assertions about an item can be dynamic</a:t>
            </a:r>
          </a:p>
          <a:p>
            <a:r>
              <a:rPr lang="en-US" altLang="en-US" smtClean="0">
                <a:latin typeface="Arial" panose="020B0604020202020204" pitchFamily="34" charset="0"/>
                <a:ea typeface="ＭＳ Ｐゴシック" panose="020B0600070205080204" pitchFamily="34" charset="-128"/>
              </a:rPr>
              <a:t>Authority control is built-in</a:t>
            </a:r>
          </a:p>
          <a:p>
            <a:r>
              <a:rPr lang="en-US" altLang="en-US" i="1" smtClean="0">
                <a:latin typeface="Arial" panose="020B0604020202020204" pitchFamily="34" charset="0"/>
                <a:ea typeface="ＭＳ Ｐゴシック" panose="020B0600070205080204" pitchFamily="34" charset="-128"/>
              </a:rPr>
              <a:t>Much more</a:t>
            </a:r>
            <a:r>
              <a:rPr lang="en-US" altLang="en-US" smtClean="0">
                <a:latin typeface="Arial" panose="020B0604020202020204" pitchFamily="34" charset="0"/>
                <a:ea typeface="ＭＳ Ｐゴシック" panose="020B0600070205080204" pitchFamily="34" charset="-128"/>
              </a:rPr>
              <a:t> than simply translating a record from MARC to a new format</a:t>
            </a: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91138" name="Title 3"/>
          <p:cNvSpPr>
            <a:spLocks noGrp="1"/>
          </p:cNvSpPr>
          <p:nvPr>
            <p:ph type="title"/>
          </p:nvPr>
        </p:nvSpPr>
        <p:spPr/>
        <p:txBody>
          <a:bodyPr/>
          <a:lstStyle/>
          <a:p>
            <a:r>
              <a:rPr lang="en-US" altLang="en-US" sz="4000" smtClean="0">
                <a:ea typeface="ＭＳ Ｐゴシック" panose="020B0600070205080204" pitchFamily="34" charset="-128"/>
              </a:rPr>
              <a:t>It’s Not the Record, It’s the Linkage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30538" cy="201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913" y="4132263"/>
            <a:ext cx="3021012" cy="201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963" y="4132263"/>
            <a:ext cx="2967037" cy="201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65338"/>
            <a:ext cx="3027363"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9275" y="2058988"/>
            <a:ext cx="2997200"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7438" y="2068513"/>
            <a:ext cx="2976562"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132263"/>
            <a:ext cx="3048000"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9275" y="0"/>
            <a:ext cx="2997200" cy="198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325" y="0"/>
            <a:ext cx="2987675" cy="198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p:cNvCxnSpPr/>
          <p:nvPr/>
        </p:nvCxnSpPr>
        <p:spPr>
          <a:xfrm>
            <a:off x="-182563" y="2032000"/>
            <a:ext cx="9550401"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44475" y="4105275"/>
            <a:ext cx="9550400"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068638" y="0"/>
            <a:ext cx="0" cy="6176963"/>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126163" y="0"/>
            <a:ext cx="0" cy="6176963"/>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6200" y="635000"/>
            <a:ext cx="3181350" cy="76993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C0C0C0"/>
                  </a:outerShdw>
                </a:effectLst>
                <a:latin typeface="Calibri" panose="020F0502020204030204" pitchFamily="34" charset="0"/>
              </a:rPr>
              <a:t>Opportunity</a:t>
            </a:r>
          </a:p>
        </p:txBody>
      </p:sp>
      <p:sp>
        <p:nvSpPr>
          <p:cNvPr id="18" name="TextBox 17"/>
          <p:cNvSpPr txBox="1"/>
          <p:nvPr/>
        </p:nvSpPr>
        <p:spPr>
          <a:xfrm>
            <a:off x="7316788" y="530225"/>
            <a:ext cx="682625" cy="76993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C0C0C0"/>
                  </a:outerShdw>
                </a:effectLst>
                <a:latin typeface="Calibri" panose="020F0502020204030204" pitchFamily="34" charset="0"/>
              </a:rPr>
              <a:t>to</a:t>
            </a:r>
          </a:p>
        </p:txBody>
      </p:sp>
      <p:sp>
        <p:nvSpPr>
          <p:cNvPr id="19" name="TextBox 18"/>
          <p:cNvSpPr txBox="1"/>
          <p:nvPr/>
        </p:nvSpPr>
        <p:spPr>
          <a:xfrm>
            <a:off x="488950" y="2854325"/>
            <a:ext cx="2046288" cy="76993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C0C0C0"/>
                  </a:outerShdw>
                </a:effectLst>
                <a:latin typeface="Calibri" panose="020F0502020204030204" pitchFamily="34" charset="0"/>
              </a:rPr>
              <a:t>connect</a:t>
            </a:r>
          </a:p>
        </p:txBody>
      </p:sp>
      <p:sp>
        <p:nvSpPr>
          <p:cNvPr id="21" name="TextBox 20"/>
          <p:cNvSpPr txBox="1"/>
          <p:nvPr/>
        </p:nvSpPr>
        <p:spPr>
          <a:xfrm>
            <a:off x="3859213" y="2844800"/>
            <a:ext cx="1420812" cy="76993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C0C0C0"/>
                  </a:outerShdw>
                </a:effectLst>
                <a:latin typeface="Calibri" panose="020F0502020204030204" pitchFamily="34" charset="0"/>
              </a:rPr>
              <a:t>users</a:t>
            </a:r>
          </a:p>
        </p:txBody>
      </p:sp>
      <p:sp>
        <p:nvSpPr>
          <p:cNvPr id="22" name="TextBox 21"/>
          <p:cNvSpPr txBox="1"/>
          <p:nvPr/>
        </p:nvSpPr>
        <p:spPr>
          <a:xfrm>
            <a:off x="908050" y="4803775"/>
            <a:ext cx="1243013" cy="76993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C0C0C0"/>
                  </a:outerShdw>
                </a:effectLst>
                <a:latin typeface="Calibri" panose="020F0502020204030204" pitchFamily="34" charset="0"/>
              </a:rPr>
              <a:t>with</a:t>
            </a:r>
          </a:p>
        </p:txBody>
      </p:sp>
      <p:sp>
        <p:nvSpPr>
          <p:cNvPr id="24" name="TextBox 23"/>
          <p:cNvSpPr txBox="1"/>
          <p:nvPr/>
        </p:nvSpPr>
        <p:spPr>
          <a:xfrm>
            <a:off x="4117975" y="4740275"/>
            <a:ext cx="992188" cy="768350"/>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C0C0C0"/>
                  </a:outerShdw>
                </a:effectLst>
                <a:latin typeface="Calibri" panose="020F0502020204030204" pitchFamily="34" charset="0"/>
              </a:rPr>
              <a:t>our</a:t>
            </a:r>
          </a:p>
        </p:txBody>
      </p:sp>
      <p:sp>
        <p:nvSpPr>
          <p:cNvPr id="25" name="TextBox 24"/>
          <p:cNvSpPr txBox="1"/>
          <p:nvPr/>
        </p:nvSpPr>
        <p:spPr>
          <a:xfrm>
            <a:off x="6430963" y="4806950"/>
            <a:ext cx="2446337" cy="76993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C0C0C0"/>
                  </a:outerShdw>
                </a:effectLst>
                <a:latin typeface="Calibri" panose="020F0502020204030204" pitchFamily="34" charset="0"/>
              </a:rPr>
              <a:t>resources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par>
                                <p:cTn id="13" presetID="10" presetClass="exit" presetSubtype="0" fill="hold" nodeType="withEffect">
                                  <p:stCondLst>
                                    <p:cond delay="0"/>
                                  </p:stCondLst>
                                  <p:childTnLst>
                                    <p:animEffect transition="out" filter="fade">
                                      <p:cBhvr>
                                        <p:cTn id="14" dur="500"/>
                                        <p:tgtEl>
                                          <p:spTgt spid="1033"/>
                                        </p:tgtEl>
                                      </p:cBhvr>
                                    </p:animEffect>
                                    <p:set>
                                      <p:cBhvr>
                                        <p:cTn id="15" dur="1" fill="hold">
                                          <p:stCondLst>
                                            <p:cond delay="499"/>
                                          </p:stCondLst>
                                        </p:cTn>
                                        <p:tgtEl>
                                          <p:spTgt spid="1033"/>
                                        </p:tgtEl>
                                        <p:attrNameLst>
                                          <p:attrName>style.visibility</p:attrName>
                                        </p:attrNameLst>
                                      </p:cBhvr>
                                      <p:to>
                                        <p:strVal val="hidden"/>
                                      </p:to>
                                    </p:set>
                                  </p:childTnLst>
                                </p:cTn>
                              </p:par>
                            </p:childTnLst>
                          </p:cTn>
                        </p:par>
                        <p:par>
                          <p:cTn id="16" fill="hold" nodeType="afterGroup">
                            <p:stCondLst>
                              <p:cond delay="1000"/>
                            </p:stCondLst>
                            <p:childTnLst>
                              <p:par>
                                <p:cTn id="17" presetID="10" presetClass="exit" presetSubtype="0" fill="hold" nodeType="afterEffect">
                                  <p:stCondLst>
                                    <p:cond delay="0"/>
                                  </p:stCondLst>
                                  <p:childTnLst>
                                    <p:animEffect transition="out" filter="fade">
                                      <p:cBhvr>
                                        <p:cTn id="18" dur="500"/>
                                        <p:tgtEl>
                                          <p:spTgt spid="1034"/>
                                        </p:tgtEl>
                                      </p:cBhvr>
                                    </p:animEffect>
                                    <p:set>
                                      <p:cBhvr>
                                        <p:cTn id="19" dur="1" fill="hold">
                                          <p:stCondLst>
                                            <p:cond delay="499"/>
                                          </p:stCondLst>
                                        </p:cTn>
                                        <p:tgtEl>
                                          <p:spTgt spid="1034"/>
                                        </p:tgtEl>
                                        <p:attrNameLst>
                                          <p:attrName>style.visibility</p:attrName>
                                        </p:attrNameLst>
                                      </p:cBhvr>
                                      <p:to>
                                        <p:strVal val="hidden"/>
                                      </p:to>
                                    </p:set>
                                  </p:childTnLst>
                                </p:cTn>
                              </p:par>
                            </p:childTnLst>
                          </p:cTn>
                        </p:par>
                        <p:par>
                          <p:cTn id="20" fill="hold" nodeType="afterGroup">
                            <p:stCondLst>
                              <p:cond delay="1500"/>
                            </p:stCondLst>
                            <p:childTnLst>
                              <p:par>
                                <p:cTn id="21" presetID="2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childTnLst>
                                </p:cTn>
                              </p:par>
                              <p:par>
                                <p:cTn id="25" presetID="10" presetClass="exit" presetSubtype="0" fill="hold" nodeType="withEffect">
                                  <p:stCondLst>
                                    <p:cond delay="0"/>
                                  </p:stCondLst>
                                  <p:childTnLst>
                                    <p:animEffect transition="out" filter="fade">
                                      <p:cBhvr>
                                        <p:cTn id="26" dur="500"/>
                                        <p:tgtEl>
                                          <p:spTgt spid="1031"/>
                                        </p:tgtEl>
                                      </p:cBhvr>
                                    </p:animEffect>
                                    <p:set>
                                      <p:cBhvr>
                                        <p:cTn id="27" dur="1" fill="hold">
                                          <p:stCondLst>
                                            <p:cond delay="499"/>
                                          </p:stCondLst>
                                        </p:cTn>
                                        <p:tgtEl>
                                          <p:spTgt spid="1031"/>
                                        </p:tgtEl>
                                        <p:attrNameLst>
                                          <p:attrName>style.visibility</p:attrName>
                                        </p:attrNameLst>
                                      </p:cBhvr>
                                      <p:to>
                                        <p:strVal val="hidden"/>
                                      </p:to>
                                    </p:set>
                                  </p:childTnLst>
                                </p:cTn>
                              </p:par>
                            </p:childTnLst>
                          </p:cTn>
                        </p:par>
                        <p:par>
                          <p:cTn id="28" fill="hold" nodeType="afterGroup">
                            <p:stCondLst>
                              <p:cond delay="2000"/>
                            </p:stCondLst>
                            <p:childTnLst>
                              <p:par>
                                <p:cTn id="29" presetID="10" presetClass="exit" presetSubtype="0" fill="hold" nodeType="afterEffect">
                                  <p:stCondLst>
                                    <p:cond delay="0"/>
                                  </p:stCondLst>
                                  <p:childTnLst>
                                    <p:animEffect transition="out" filter="fade">
                                      <p:cBhvr>
                                        <p:cTn id="30" dur="500"/>
                                        <p:tgtEl>
                                          <p:spTgt spid="1030"/>
                                        </p:tgtEl>
                                      </p:cBhvr>
                                    </p:animEffect>
                                    <p:set>
                                      <p:cBhvr>
                                        <p:cTn id="31" dur="1" fill="hold">
                                          <p:stCondLst>
                                            <p:cond delay="499"/>
                                          </p:stCondLst>
                                        </p:cTn>
                                        <p:tgtEl>
                                          <p:spTgt spid="1030"/>
                                        </p:tgtEl>
                                        <p:attrNameLst>
                                          <p:attrName>style.visibility</p:attrName>
                                        </p:attrNameLst>
                                      </p:cBhvr>
                                      <p:to>
                                        <p:strVal val="hidden"/>
                                      </p:to>
                                    </p:set>
                                  </p:childTnLst>
                                </p:cTn>
                              </p:par>
                            </p:childTnLst>
                          </p:cTn>
                        </p:par>
                        <p:par>
                          <p:cTn id="32" fill="hold" nodeType="afterGroup">
                            <p:stCondLst>
                              <p:cond delay="2500"/>
                            </p:stCondLst>
                            <p:childTnLst>
                              <p:par>
                                <p:cTn id="33" presetID="10" presetClass="exit" presetSubtype="0" fill="hold" nodeType="afterEffect">
                                  <p:stCondLst>
                                    <p:cond delay="0"/>
                                  </p:stCondLst>
                                  <p:childTnLst>
                                    <p:animEffect transition="out" filter="fade">
                                      <p:cBhvr>
                                        <p:cTn id="34" dur="500"/>
                                        <p:tgtEl>
                                          <p:spTgt spid="1029"/>
                                        </p:tgtEl>
                                      </p:cBhvr>
                                    </p:animEffect>
                                    <p:set>
                                      <p:cBhvr>
                                        <p:cTn id="35" dur="1" fill="hold">
                                          <p:stCondLst>
                                            <p:cond delay="499"/>
                                          </p:stCondLst>
                                        </p:cTn>
                                        <p:tgtEl>
                                          <p:spTgt spid="1029"/>
                                        </p:tgtEl>
                                        <p:attrNameLst>
                                          <p:attrName>style.visibility</p:attrName>
                                        </p:attrNameLst>
                                      </p:cBhvr>
                                      <p:to>
                                        <p:strVal val="hidden"/>
                                      </p:to>
                                    </p:set>
                                  </p:childTnLst>
                                </p:cTn>
                              </p:par>
                            </p:childTnLst>
                          </p:cTn>
                        </p:par>
                        <p:par>
                          <p:cTn id="36" fill="hold" nodeType="afterGroup">
                            <p:stCondLst>
                              <p:cond delay="3000"/>
                            </p:stCondLst>
                            <p:childTnLst>
                              <p:par>
                                <p:cTn id="37" presetID="2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childTnLst>
                                </p:cTn>
                              </p:par>
                            </p:childTnLst>
                          </p:cTn>
                        </p:par>
                        <p:par>
                          <p:cTn id="41" fill="hold" nodeType="afterGroup">
                            <p:stCondLst>
                              <p:cond delay="3500"/>
                            </p:stCondLst>
                            <p:childTnLst>
                              <p:par>
                                <p:cTn id="42" presetID="23" presetClass="entr" presetSubtype="16"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childTnLst>
                                </p:cTn>
                              </p:par>
                              <p:par>
                                <p:cTn id="46" presetID="10" presetClass="exit" presetSubtype="0" fill="hold" nodeType="withEffect">
                                  <p:stCondLst>
                                    <p:cond delay="0"/>
                                  </p:stCondLst>
                                  <p:childTnLst>
                                    <p:animEffect transition="out" filter="fade">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childTnLst>
                          </p:cTn>
                        </p:par>
                        <p:par>
                          <p:cTn id="49" fill="hold" nodeType="afterGroup">
                            <p:stCondLst>
                              <p:cond delay="4000"/>
                            </p:stCondLst>
                            <p:childTnLst>
                              <p:par>
                                <p:cTn id="50" presetID="23" presetClass="entr" presetSubtype="16"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500"/>
                                        <p:tgtEl>
                                          <p:spTgt spid="1027"/>
                                        </p:tgtEl>
                                      </p:cBhvr>
                                    </p:animEffect>
                                    <p:set>
                                      <p:cBhvr>
                                        <p:cTn id="56" dur="1" fill="hold">
                                          <p:stCondLst>
                                            <p:cond delay="499"/>
                                          </p:stCondLst>
                                        </p:cTn>
                                        <p:tgtEl>
                                          <p:spTgt spid="1027"/>
                                        </p:tgtEl>
                                        <p:attrNameLst>
                                          <p:attrName>style.visibility</p:attrName>
                                        </p:attrNameLst>
                                      </p:cBhvr>
                                      <p:to>
                                        <p:strVal val="hidden"/>
                                      </p:to>
                                    </p:set>
                                  </p:childTnLst>
                                </p:cTn>
                              </p:par>
                            </p:childTnLst>
                          </p:cTn>
                        </p:par>
                        <p:par>
                          <p:cTn id="57" fill="hold" nodeType="afterGroup">
                            <p:stCondLst>
                              <p:cond delay="4500"/>
                            </p:stCondLst>
                            <p:childTnLst>
                              <p:par>
                                <p:cTn id="58" presetID="23" presetClass="entr" presetSubtype="16"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childTnLst>
                                </p:cTn>
                              </p:par>
                            </p:childTnLst>
                          </p:cTn>
                        </p:par>
                        <p:par>
                          <p:cTn id="62" fill="hold" nodeType="afterGroup">
                            <p:stCondLst>
                              <p:cond delay="5000"/>
                            </p:stCondLst>
                            <p:childTnLst>
                              <p:par>
                                <p:cTn id="63" presetID="23" presetClass="entr" presetSubtype="16"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1" grpId="0"/>
      <p:bldP spid="22" grpId="0"/>
      <p:bldP spid="24" grpId="0"/>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70502" y="3499188"/>
            <a:ext cx="2416348" cy="307777"/>
          </a:xfrm>
          <a:prstGeom prst="rect">
            <a:avLst/>
          </a:prstGeom>
          <a:gradFill>
            <a:gsLst>
              <a:gs pos="0">
                <a:schemeClr val="accent1">
                  <a:tint val="100000"/>
                  <a:shade val="100000"/>
                  <a:satMod val="130000"/>
                  <a:alpha val="64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http://www.oclc.org/content/dam/research/images/people/childress-li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 y="439737"/>
            <a:ext cx="7905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lph Le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1" y="1906587"/>
            <a:ext cx="7905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clc.org/content/dam/research/images/people/massie-li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0" y="3373437"/>
            <a:ext cx="7905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clc.org/content/dam/research/images/people/tennant-l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4840287"/>
            <a:ext cx="790575" cy="10477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3350" y="422651"/>
            <a:ext cx="4572000" cy="5078313"/>
          </a:xfrm>
          <a:prstGeom prst="rect">
            <a:avLst/>
          </a:prstGeom>
        </p:spPr>
        <p:txBody>
          <a:bodyPr>
            <a:spAutoFit/>
          </a:bodyPr>
          <a:lstStyle/>
          <a:p>
            <a:r>
              <a:rPr lang="en-US" dirty="0" smtClean="0"/>
              <a:t>eric_childress@oclc.org</a:t>
            </a:r>
            <a:endParaRPr lang="en-US" dirty="0"/>
          </a:p>
          <a:p>
            <a:r>
              <a:rPr lang="en-US" dirty="0"/>
              <a:t>@</a:t>
            </a:r>
            <a:r>
              <a:rPr lang="en-US" dirty="0" err="1"/>
              <a:t>echildress</a:t>
            </a:r>
            <a:endParaRPr lang="en-US" dirty="0"/>
          </a:p>
          <a:p>
            <a:endParaRPr lang="en-US" dirty="0"/>
          </a:p>
          <a:p>
            <a:endParaRPr lang="en-US" dirty="0" smtClean="0"/>
          </a:p>
          <a:p>
            <a:endParaRPr lang="en-US" dirty="0"/>
          </a:p>
          <a:p>
            <a:r>
              <a:rPr lang="en-US" dirty="0" smtClean="0"/>
              <a:t>malpasc@oclc.org</a:t>
            </a:r>
            <a:endParaRPr lang="en-US" dirty="0"/>
          </a:p>
          <a:p>
            <a:r>
              <a:rPr lang="en-US" dirty="0"/>
              <a:t>@</a:t>
            </a:r>
            <a:r>
              <a:rPr lang="en-US" dirty="0" err="1"/>
              <a:t>ConstanceM</a:t>
            </a:r>
            <a:endParaRPr lang="en-US" dirty="0"/>
          </a:p>
          <a:p>
            <a:endParaRPr lang="en-US" dirty="0"/>
          </a:p>
          <a:p>
            <a:endParaRPr lang="en-US" dirty="0" smtClean="0"/>
          </a:p>
          <a:p>
            <a:endParaRPr lang="en-US" dirty="0"/>
          </a:p>
          <a:p>
            <a:endParaRPr lang="en-US" dirty="0" smtClean="0"/>
          </a:p>
          <a:p>
            <a:r>
              <a:rPr lang="en-US" dirty="0" smtClean="0"/>
              <a:t>massied@oclc.org</a:t>
            </a:r>
            <a:endParaRPr lang="en-US" dirty="0"/>
          </a:p>
          <a:p>
            <a:r>
              <a:rPr lang="en-US" dirty="0"/>
              <a:t>@</a:t>
            </a:r>
            <a:r>
              <a:rPr lang="en-US" dirty="0" err="1"/>
              <a:t>SHARESGuy</a:t>
            </a:r>
            <a:endParaRPr lang="en-US" dirty="0"/>
          </a:p>
          <a:p>
            <a:endParaRPr lang="en-US" dirty="0"/>
          </a:p>
          <a:p>
            <a:endParaRPr lang="en-US" dirty="0" smtClean="0"/>
          </a:p>
          <a:p>
            <a:endParaRPr lang="en-US" dirty="0"/>
          </a:p>
          <a:p>
            <a:r>
              <a:rPr lang="en-US" dirty="0" smtClean="0"/>
              <a:t>tennantr@oclc.org</a:t>
            </a:r>
            <a:endParaRPr lang="en-US" dirty="0"/>
          </a:p>
          <a:p>
            <a:r>
              <a:rPr lang="en-US" dirty="0"/>
              <a:t>@</a:t>
            </a:r>
            <a:r>
              <a:rPr lang="en-US" dirty="0" err="1"/>
              <a:t>rtennant</a:t>
            </a:r>
            <a:endParaRPr lang="en-US" dirty="0"/>
          </a:p>
        </p:txBody>
      </p:sp>
      <p:pic>
        <p:nvPicPr>
          <p:cNvPr id="5" name="Picture 4"/>
          <p:cNvPicPr>
            <a:picLocks noChangeAspect="1"/>
          </p:cNvPicPr>
          <p:nvPr/>
        </p:nvPicPr>
        <p:blipFill rotWithShape="1">
          <a:blip r:embed="rId6"/>
          <a:srcRect l="23174" t="11016" r="24445" b="2698"/>
          <a:stretch/>
        </p:blipFill>
        <p:spPr>
          <a:xfrm>
            <a:off x="3648941" y="3499188"/>
            <a:ext cx="2905125" cy="2990958"/>
          </a:xfrm>
          <a:prstGeom prst="rect">
            <a:avLst/>
          </a:prstGeom>
          <a:ln>
            <a:solidFill>
              <a:schemeClr val="bg1">
                <a:lumMod val="50000"/>
              </a:schemeClr>
            </a:solidFill>
          </a:ln>
        </p:spPr>
      </p:pic>
      <p:pic>
        <p:nvPicPr>
          <p:cNvPr id="6" name="Picture 5"/>
          <p:cNvPicPr>
            <a:picLocks noChangeAspect="1"/>
          </p:cNvPicPr>
          <p:nvPr/>
        </p:nvPicPr>
        <p:blipFill rotWithShape="1">
          <a:blip r:embed="rId7"/>
          <a:srcRect l="10238" t="12010" r="19088" b="3038"/>
          <a:stretch/>
        </p:blipFill>
        <p:spPr>
          <a:xfrm>
            <a:off x="4744316" y="153987"/>
            <a:ext cx="4285384" cy="3219450"/>
          </a:xfrm>
          <a:prstGeom prst="rect">
            <a:avLst/>
          </a:prstGeom>
          <a:ln>
            <a:solidFill>
              <a:schemeClr val="tx2">
                <a:lumMod val="75000"/>
              </a:schemeClr>
            </a:solidFill>
          </a:ln>
        </p:spPr>
      </p:pic>
      <p:pic>
        <p:nvPicPr>
          <p:cNvPr id="7" name="Picture 6"/>
          <p:cNvPicPr>
            <a:picLocks noChangeAspect="1"/>
          </p:cNvPicPr>
          <p:nvPr/>
        </p:nvPicPr>
        <p:blipFill rotWithShape="1">
          <a:blip r:embed="rId8"/>
          <a:srcRect l="24935" t="11549" r="26731" b="5785"/>
          <a:stretch/>
        </p:blipFill>
        <p:spPr>
          <a:xfrm>
            <a:off x="6375859" y="3945730"/>
            <a:ext cx="2653841" cy="2836864"/>
          </a:xfrm>
          <a:prstGeom prst="rect">
            <a:avLst/>
          </a:prstGeom>
          <a:ln>
            <a:solidFill>
              <a:schemeClr val="accent4">
                <a:lumMod val="75000"/>
              </a:schemeClr>
            </a:solidFill>
          </a:ln>
        </p:spPr>
      </p:pic>
      <p:sp>
        <p:nvSpPr>
          <p:cNvPr id="8" name="Rectangle 7"/>
          <p:cNvSpPr/>
          <p:nvPr/>
        </p:nvSpPr>
        <p:spPr>
          <a:xfrm>
            <a:off x="6670502" y="3499188"/>
            <a:ext cx="2473498" cy="307777"/>
          </a:xfrm>
          <a:prstGeom prst="rect">
            <a:avLst/>
          </a:prstGeom>
        </p:spPr>
        <p:txBody>
          <a:bodyPr wrap="none">
            <a:spAutoFit/>
          </a:bodyPr>
          <a:lstStyle/>
          <a:p>
            <a:r>
              <a:rPr lang="en-US" sz="1400" dirty="0">
                <a:hlinkClick r:id="rId9"/>
              </a:rPr>
              <a:t>http://</a:t>
            </a:r>
            <a:r>
              <a:rPr lang="en-US" sz="1400" dirty="0" smtClean="0">
                <a:hlinkClick r:id="rId9"/>
              </a:rPr>
              <a:t>www.oclc.org/research</a:t>
            </a:r>
            <a:endParaRPr lang="en-US" sz="1400" dirty="0"/>
          </a:p>
        </p:txBody>
      </p:sp>
    </p:spTree>
    <p:extLst>
      <p:ext uri="{BB962C8B-B14F-4D97-AF65-F5344CB8AC3E}">
        <p14:creationId xmlns:p14="http://schemas.microsoft.com/office/powerpoint/2010/main" val="929164846"/>
      </p:ext>
    </p:extLst>
  </p:cSld>
  <p:clrMapOvr>
    <a:masterClrMapping/>
  </p:clrMapOvr>
  <mc:AlternateContent xmlns:mc="http://schemas.openxmlformats.org/markup-compatibility/2006" xmlns:p14="http://schemas.microsoft.com/office/powerpoint/2010/main">
    <mc:Choice Requires="p14">
      <p:transition spd="med" p14:dur="700" advClick="0" advTm="60000">
        <p:fade/>
      </p:transition>
    </mc:Choice>
    <mc:Fallback xmlns="">
      <p:transition spd="med" advClick="0" advTm="60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75275" y="482600"/>
            <a:ext cx="3179763" cy="461963"/>
          </a:xfrm>
        </p:spPr>
        <p:txBody>
          <a:bodyPr/>
          <a:lstStyle/>
          <a:p>
            <a:pPr fontAlgn="auto">
              <a:spcAft>
                <a:spcPts val="0"/>
              </a:spcAft>
              <a:buFont typeface="Arial"/>
              <a:buNone/>
              <a:defRPr/>
            </a:pPr>
            <a:r>
              <a:rPr lang="en-US" dirty="0" smtClean="0">
                <a:ea typeface="+mn-ea"/>
              </a:rPr>
              <a:t>OCLC Research</a:t>
            </a:r>
            <a:endParaRPr lang="en-US" dirty="0">
              <a:ea typeface="+mn-ea"/>
            </a:endParaRPr>
          </a:p>
        </p:txBody>
      </p:sp>
      <p:sp>
        <p:nvSpPr>
          <p:cNvPr id="7" name="Text Placeholder 6"/>
          <p:cNvSpPr>
            <a:spLocks noGrp="1"/>
          </p:cNvSpPr>
          <p:nvPr>
            <p:ph type="body" sz="quarter" idx="11"/>
          </p:nvPr>
        </p:nvSpPr>
        <p:spPr>
          <a:xfrm>
            <a:off x="5375275" y="889000"/>
            <a:ext cx="3179763" cy="369332"/>
          </a:xfrm>
        </p:spPr>
        <p:txBody>
          <a:bodyPr/>
          <a:lstStyle/>
          <a:p>
            <a:pPr fontAlgn="auto">
              <a:spcAft>
                <a:spcPts val="0"/>
              </a:spcAft>
              <a:defRPr/>
            </a:pPr>
            <a:r>
              <a:rPr lang="en-US" dirty="0" smtClean="0">
                <a:ea typeface="+mn-ea"/>
              </a:rPr>
              <a:t>www.oclc.org/research</a:t>
            </a:r>
            <a:endParaRPr lang="en-US" dirty="0">
              <a:ea typeface="+mn-ea"/>
            </a:endParaRPr>
          </a:p>
        </p:txBody>
      </p:sp>
      <p:pic>
        <p:nvPicPr>
          <p:cNvPr id="10" name="Picture 9" descr="oclcresearch2014.jpg"/>
          <p:cNvPicPr>
            <a:picLocks noChangeAspect="1"/>
          </p:cNvPicPr>
          <p:nvPr/>
        </p:nvPicPr>
        <p:blipFill rotWithShape="1">
          <a:blip r:embed="rId3" cstate="print">
            <a:extLst>
              <a:ext uri="{28A0092B-C50C-407E-A947-70E740481C1C}">
                <a14:useLocalDpi xmlns:a14="http://schemas.microsoft.com/office/drawing/2010/main" val="0"/>
              </a:ext>
            </a:extLst>
          </a:blip>
          <a:srcRect l="14712" t="8680" r="5057" b="10248"/>
          <a:stretch/>
        </p:blipFill>
        <p:spPr>
          <a:xfrm>
            <a:off x="-1" y="0"/>
            <a:ext cx="5089797" cy="3405352"/>
          </a:xfrm>
          <a:prstGeom prst="rect">
            <a:avLst/>
          </a:prstGeom>
        </p:spPr>
      </p:pic>
      <p:sp>
        <p:nvSpPr>
          <p:cNvPr id="2" name="Text Placeholder 1"/>
          <p:cNvSpPr>
            <a:spLocks noGrp="1"/>
          </p:cNvSpPr>
          <p:nvPr>
            <p:ph type="body" sz="quarter" idx="12"/>
          </p:nvPr>
        </p:nvSpPr>
        <p:spPr>
          <a:xfrm>
            <a:off x="5270499" y="1779726"/>
            <a:ext cx="3768726" cy="523220"/>
          </a:xfrm>
        </p:spPr>
        <p:txBody>
          <a:bodyPr/>
          <a:lstStyle/>
          <a:p>
            <a:r>
              <a:rPr lang="en-US" sz="2800" dirty="0" smtClean="0">
                <a:solidFill>
                  <a:schemeClr val="accent1">
                    <a:lumMod val="75000"/>
                  </a:schemeClr>
                </a:solidFill>
              </a:rPr>
              <a:t>Thank you!</a:t>
            </a:r>
            <a:endParaRPr lang="en-US" sz="2800" dirty="0">
              <a:solidFill>
                <a:schemeClr val="accent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events</a:t>
            </a:r>
            <a:endParaRPr lang="en-US" dirty="0"/>
          </a:p>
        </p:txBody>
      </p:sp>
      <p:sp>
        <p:nvSpPr>
          <p:cNvPr id="3" name="Content Placeholder 2"/>
          <p:cNvSpPr>
            <a:spLocks noGrp="1"/>
          </p:cNvSpPr>
          <p:nvPr>
            <p:ph sz="half" idx="1"/>
          </p:nvPr>
        </p:nvSpPr>
        <p:spPr/>
        <p:txBody>
          <a:bodyPr/>
          <a:lstStyle/>
          <a:p>
            <a:pPr marL="0" indent="0">
              <a:buNone/>
            </a:pPr>
            <a:r>
              <a:rPr lang="en-US" sz="2400" i="1" dirty="0"/>
              <a:t>Evolving Scholarly Record and the Evolving Stewardship Ecosystem</a:t>
            </a:r>
            <a:r>
              <a:rPr lang="en-US" sz="2400" dirty="0"/>
              <a:t> – Workshop </a:t>
            </a:r>
            <a:r>
              <a:rPr lang="en-US" sz="2400" dirty="0" smtClean="0"/>
              <a:t>Series</a:t>
            </a:r>
          </a:p>
          <a:p>
            <a:pPr lvl="1"/>
            <a:endParaRPr lang="en-US" dirty="0" smtClean="0"/>
          </a:p>
          <a:p>
            <a:pPr marL="457200" lvl="1" indent="0">
              <a:buNone/>
            </a:pPr>
            <a:r>
              <a:rPr lang="en-US" dirty="0"/>
              <a:t>	</a:t>
            </a:r>
            <a:r>
              <a:rPr lang="en-US" dirty="0" smtClean="0"/>
              <a:t>Chicago, IL USA</a:t>
            </a:r>
          </a:p>
          <a:p>
            <a:pPr marL="457200" lvl="1" indent="0">
              <a:buNone/>
            </a:pPr>
            <a:r>
              <a:rPr lang="en-US" dirty="0" smtClean="0"/>
              <a:t>	</a:t>
            </a:r>
            <a:r>
              <a:rPr lang="en-US" sz="2000" dirty="0" smtClean="0"/>
              <a:t>Northwestern Univ.</a:t>
            </a:r>
            <a:endParaRPr lang="en-US" dirty="0" smtClean="0"/>
          </a:p>
          <a:p>
            <a:pPr marL="457200" lvl="1" indent="0">
              <a:buNone/>
            </a:pPr>
            <a:endParaRPr lang="en-US" dirty="0"/>
          </a:p>
          <a:p>
            <a:pPr marL="457200" lvl="1" indent="0">
              <a:buNone/>
            </a:pPr>
            <a:r>
              <a:rPr lang="en-US" dirty="0"/>
              <a:t> </a:t>
            </a:r>
            <a:r>
              <a:rPr lang="en-US" dirty="0" smtClean="0"/>
              <a:t>    	</a:t>
            </a:r>
          </a:p>
          <a:p>
            <a:pPr marL="457200" lvl="1" indent="0">
              <a:buNone/>
            </a:pPr>
            <a:r>
              <a:rPr lang="en-US" dirty="0"/>
              <a:t>	</a:t>
            </a:r>
            <a:r>
              <a:rPr lang="en-US" dirty="0" smtClean="0"/>
              <a:t>San Francisco, CA USA</a:t>
            </a:r>
          </a:p>
          <a:p>
            <a:pPr marL="457200" lvl="1" indent="0">
              <a:buNone/>
            </a:pPr>
            <a:r>
              <a:rPr lang="en-US" dirty="0"/>
              <a:t>	</a:t>
            </a:r>
          </a:p>
        </p:txBody>
      </p:sp>
      <p:sp>
        <p:nvSpPr>
          <p:cNvPr id="4" name="Content Placeholder 3"/>
          <p:cNvSpPr>
            <a:spLocks noGrp="1"/>
          </p:cNvSpPr>
          <p:nvPr>
            <p:ph sz="half" idx="2"/>
          </p:nvPr>
        </p:nvSpPr>
        <p:spPr>
          <a:xfrm>
            <a:off x="4648200" y="1600200"/>
            <a:ext cx="4038600" cy="4743450"/>
          </a:xfrm>
        </p:spPr>
        <p:txBody>
          <a:bodyPr/>
          <a:lstStyle/>
          <a:p>
            <a:pPr marL="457200" lvl="1" indent="0">
              <a:buNone/>
            </a:pPr>
            <a:r>
              <a:rPr lang="en-US" dirty="0" smtClean="0"/>
              <a:t>	OCLC </a:t>
            </a:r>
            <a:r>
              <a:rPr lang="en-US" dirty="0"/>
              <a:t>Research Library </a:t>
            </a:r>
            <a:r>
              <a:rPr lang="en-US" dirty="0" smtClean="0"/>
              <a:t>	Partnership Meeting</a:t>
            </a:r>
          </a:p>
          <a:p>
            <a:pPr marL="0" indent="0">
              <a:buNone/>
            </a:pPr>
            <a:r>
              <a:rPr lang="en-US" sz="2400" dirty="0" smtClean="0"/>
              <a:t>3-4 June</a:t>
            </a:r>
          </a:p>
          <a:p>
            <a:pPr marL="0" indent="0">
              <a:buNone/>
            </a:pPr>
            <a:r>
              <a:rPr lang="en-US" sz="2400" dirty="0" smtClean="0"/>
              <a:t>San Francisco, CA USA</a:t>
            </a:r>
          </a:p>
          <a:p>
            <a:endParaRPr lang="en-US" sz="2000" dirty="0" smtClean="0"/>
          </a:p>
          <a:p>
            <a:r>
              <a:rPr lang="en-US" sz="2000" dirty="0" smtClean="0"/>
              <a:t>Landscape </a:t>
            </a:r>
            <a:r>
              <a:rPr lang="en-US" sz="2000" dirty="0"/>
              <a:t>and synchronization of research information collection, </a:t>
            </a:r>
            <a:endParaRPr lang="en-US" sz="2000" dirty="0" smtClean="0"/>
          </a:p>
          <a:p>
            <a:r>
              <a:rPr lang="en-US" sz="2000" dirty="0"/>
              <a:t>A</a:t>
            </a:r>
            <a:r>
              <a:rPr lang="en-US" sz="2000" dirty="0" smtClean="0"/>
              <a:t>pproaches </a:t>
            </a:r>
            <a:r>
              <a:rPr lang="en-US" sz="2000" dirty="0"/>
              <a:t>to integration of efforts across the institution, </a:t>
            </a:r>
            <a:endParaRPr lang="en-US" sz="2000" dirty="0" smtClean="0"/>
          </a:p>
          <a:p>
            <a:r>
              <a:rPr lang="en-US" sz="2000" dirty="0"/>
              <a:t>W</a:t>
            </a:r>
            <a:r>
              <a:rPr lang="en-US" sz="2000" dirty="0" smtClean="0"/>
              <a:t>here </a:t>
            </a:r>
            <a:r>
              <a:rPr lang="en-US" sz="2000" dirty="0"/>
              <a:t>researchers look for and keep </a:t>
            </a:r>
            <a:r>
              <a:rPr lang="en-US" sz="2000" dirty="0" smtClean="0"/>
              <a:t>information,</a:t>
            </a:r>
          </a:p>
          <a:p>
            <a:r>
              <a:rPr lang="en-US" sz="2000" dirty="0"/>
              <a:t>T</a:t>
            </a:r>
            <a:r>
              <a:rPr lang="en-US" sz="2000" dirty="0" smtClean="0"/>
              <a:t>he </a:t>
            </a:r>
            <a:r>
              <a:rPr lang="en-US" sz="2000" dirty="0"/>
              <a:t>library’s role in managing research information</a:t>
            </a:r>
          </a:p>
        </p:txBody>
      </p:sp>
      <p:pic>
        <p:nvPicPr>
          <p:cNvPr id="5" name="Picture 4"/>
          <p:cNvPicPr>
            <a:picLocks noChangeAspect="1"/>
          </p:cNvPicPr>
          <p:nvPr/>
        </p:nvPicPr>
        <p:blipFill rotWithShape="1">
          <a:blip r:embed="rId3"/>
          <a:srcRect l="28637" t="21860" r="67509" b="71761"/>
          <a:stretch/>
        </p:blipFill>
        <p:spPr>
          <a:xfrm>
            <a:off x="589498" y="3342527"/>
            <a:ext cx="629702" cy="651412"/>
          </a:xfrm>
          <a:prstGeom prst="rect">
            <a:avLst/>
          </a:prstGeom>
        </p:spPr>
      </p:pic>
      <p:pic>
        <p:nvPicPr>
          <p:cNvPr id="6" name="Picture 4" descr="http://upload.wikimedia.org/wikipedia/en/thumb/6/69/Northwestern_University_Seal.svg/1030px-Northwestern_University_Seal.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693" y="3267392"/>
            <a:ext cx="773366" cy="76907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l="28093" t="31050" r="67549" b="61692"/>
          <a:stretch/>
        </p:blipFill>
        <p:spPr>
          <a:xfrm>
            <a:off x="465167" y="4879779"/>
            <a:ext cx="800105" cy="832764"/>
          </a:xfrm>
          <a:prstGeom prst="rect">
            <a:avLst/>
          </a:prstGeom>
        </p:spPr>
      </p:pic>
      <p:sp>
        <p:nvSpPr>
          <p:cNvPr id="8" name="TextBox 7"/>
          <p:cNvSpPr txBox="1"/>
          <p:nvPr/>
        </p:nvSpPr>
        <p:spPr>
          <a:xfrm>
            <a:off x="1443367" y="5450933"/>
            <a:ext cx="2127505" cy="523220"/>
          </a:xfrm>
          <a:prstGeom prst="rect">
            <a:avLst/>
          </a:prstGeom>
          <a:noFill/>
        </p:spPr>
        <p:txBody>
          <a:bodyPr wrap="none" rtlCol="0">
            <a:spAutoFit/>
          </a:bodyPr>
          <a:lstStyle/>
          <a:p>
            <a:r>
              <a:rPr lang="en-US" sz="1400" dirty="0">
                <a:latin typeface="Century Gothic" panose="020B0502020202020204" pitchFamily="34" charset="0"/>
              </a:rPr>
              <a:t>Sir Francis Drake Hotel </a:t>
            </a:r>
            <a:endParaRPr lang="en-US" sz="1400" dirty="0" smtClean="0">
              <a:latin typeface="Century Gothic" panose="020B0502020202020204" pitchFamily="34" charset="0"/>
            </a:endParaRPr>
          </a:p>
          <a:p>
            <a:r>
              <a:rPr lang="en-US" sz="1400" dirty="0" smtClean="0">
                <a:latin typeface="Century Gothic" panose="020B0502020202020204" pitchFamily="34" charset="0"/>
              </a:rPr>
              <a:t>in </a:t>
            </a:r>
            <a:r>
              <a:rPr lang="en-US" sz="1400" dirty="0">
                <a:latin typeface="Century Gothic" panose="020B0502020202020204" pitchFamily="34" charset="0"/>
              </a:rPr>
              <a:t>Union Square</a:t>
            </a:r>
          </a:p>
        </p:txBody>
      </p:sp>
      <p:pic>
        <p:nvPicPr>
          <p:cNvPr id="9" name="Picture 8"/>
          <p:cNvPicPr>
            <a:picLocks noChangeAspect="1"/>
          </p:cNvPicPr>
          <p:nvPr/>
        </p:nvPicPr>
        <p:blipFill rotWithShape="1">
          <a:blip r:embed="rId6"/>
          <a:srcRect l="26111" t="15483" r="69237" b="76651"/>
          <a:stretch/>
        </p:blipFill>
        <p:spPr>
          <a:xfrm>
            <a:off x="4648200" y="1600200"/>
            <a:ext cx="693989" cy="733647"/>
          </a:xfrm>
          <a:prstGeom prst="rect">
            <a:avLst/>
          </a:prstGeom>
        </p:spPr>
      </p:pic>
      <p:sp>
        <p:nvSpPr>
          <p:cNvPr id="10" name="TextBox 9"/>
          <p:cNvSpPr txBox="1"/>
          <p:nvPr/>
        </p:nvSpPr>
        <p:spPr>
          <a:xfrm>
            <a:off x="5950742" y="2407384"/>
            <a:ext cx="2127505" cy="523220"/>
          </a:xfrm>
          <a:prstGeom prst="rect">
            <a:avLst/>
          </a:prstGeom>
          <a:noFill/>
        </p:spPr>
        <p:txBody>
          <a:bodyPr wrap="none" rtlCol="0">
            <a:spAutoFit/>
          </a:bodyPr>
          <a:lstStyle/>
          <a:p>
            <a:r>
              <a:rPr lang="en-US" sz="1400" dirty="0">
                <a:latin typeface="Century Gothic" panose="020B0502020202020204" pitchFamily="34" charset="0"/>
              </a:rPr>
              <a:t>Sir Francis Drake Hotel </a:t>
            </a:r>
            <a:endParaRPr lang="en-US" sz="1400" dirty="0" smtClean="0">
              <a:latin typeface="Century Gothic" panose="020B0502020202020204" pitchFamily="34" charset="0"/>
            </a:endParaRPr>
          </a:p>
          <a:p>
            <a:r>
              <a:rPr lang="en-US" sz="1400" dirty="0" smtClean="0">
                <a:latin typeface="Century Gothic" panose="020B0502020202020204" pitchFamily="34" charset="0"/>
              </a:rPr>
              <a:t>in </a:t>
            </a:r>
            <a:r>
              <a:rPr lang="en-US" sz="1400" dirty="0">
                <a:latin typeface="Century Gothic" panose="020B0502020202020204" pitchFamily="34" charset="0"/>
              </a:rPr>
              <a:t>Union Square</a:t>
            </a:r>
          </a:p>
        </p:txBody>
      </p:sp>
    </p:spTree>
    <p:extLst>
      <p:ext uri="{BB962C8B-B14F-4D97-AF65-F5344CB8AC3E}">
        <p14:creationId xmlns:p14="http://schemas.microsoft.com/office/powerpoint/2010/main" val="975509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b="1" dirty="0" smtClean="0"/>
              <a:t>Constance Malpas, Research Scientist</a:t>
            </a:r>
            <a:endParaRPr lang="en-US" b="1" dirty="0"/>
          </a:p>
        </p:txBody>
      </p:sp>
      <p:sp>
        <p:nvSpPr>
          <p:cNvPr id="4" name="Text Placeholder 3"/>
          <p:cNvSpPr>
            <a:spLocks noGrp="1"/>
          </p:cNvSpPr>
          <p:nvPr>
            <p:ph type="body" sz="quarter" idx="14"/>
          </p:nvPr>
        </p:nvSpPr>
        <p:spPr/>
        <p:txBody>
          <a:bodyPr/>
          <a:lstStyle/>
          <a:p>
            <a:r>
              <a:rPr lang="en-US" sz="6000" dirty="0" smtClean="0"/>
              <a:t>OCLC Shared Print Advisory Council</a:t>
            </a:r>
            <a:endParaRPr lang="en-US" sz="6000" dirty="0"/>
          </a:p>
        </p:txBody>
      </p:sp>
      <p:sp>
        <p:nvSpPr>
          <p:cNvPr id="5" name="Text Placeholder 4"/>
          <p:cNvSpPr>
            <a:spLocks noGrp="1"/>
          </p:cNvSpPr>
          <p:nvPr>
            <p:ph type="body" sz="quarter" idx="15"/>
          </p:nvPr>
        </p:nvSpPr>
        <p:spPr/>
        <p:txBody>
          <a:bodyPr/>
          <a:lstStyle/>
          <a:p>
            <a:r>
              <a:rPr lang="en-US" dirty="0" smtClean="0"/>
              <a:t>OCLC Research Update, ALA-MW </a:t>
            </a:r>
          </a:p>
          <a:p>
            <a:r>
              <a:rPr lang="en-US" dirty="0" smtClean="0"/>
              <a:t>2 February 2015</a:t>
            </a:r>
            <a:endParaRPr lang="en-US" dirty="0"/>
          </a:p>
        </p:txBody>
      </p:sp>
    </p:spTree>
    <p:extLst>
      <p:ext uri="{BB962C8B-B14F-4D97-AF65-F5344CB8AC3E}">
        <p14:creationId xmlns:p14="http://schemas.microsoft.com/office/powerpoint/2010/main" val="1800342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Research-Explore-Templat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CAE64624-27FE-4555-90D9-17FF4B2A6321}"/>
    </a:ext>
  </a:ext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E55B7AEF-E7C2-466F-ABFC-8DF6F192301B}"/>
    </a:ext>
  </a:ext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2D62AEC4-BF8D-443A-B5CC-CE00FBA4D952}"/>
    </a:ext>
  </a:ext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CC266171-B54B-49D0-A244-5BCFF1B795E4}"/>
    </a:ext>
  </a:ext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6C775838-5299-4424-B21C-5CDD09E31CFA}"/>
    </a:ext>
  </a:extLst>
</a:theme>
</file>

<file path=ppt/theme/theme6.xml><?xml version="1.0" encoding="utf-8"?>
<a:theme xmlns:a="http://schemas.openxmlformats.org/drawingml/2006/main" name="Dark Blu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BBDA3923-4B02-45B8-8415-6084C059E204}"/>
    </a:ext>
  </a:ext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0E2ED4EF-3B58-41BA-8DD3-159116C8D9A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Research-Explore-Template-2015</Template>
  <TotalTime>446</TotalTime>
  <Words>2160</Words>
  <Application>Microsoft Office PowerPoint</Application>
  <PresentationFormat>On-screen Show (4:3)</PresentationFormat>
  <Paragraphs>457</Paragraphs>
  <Slides>78</Slides>
  <Notes>28</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78</vt:i4>
      </vt:variant>
    </vt:vector>
  </HeadingPairs>
  <TitlesOfParts>
    <vt:vector size="94" baseType="lpstr">
      <vt:lpstr>Arial Unicode MS</vt:lpstr>
      <vt:lpstr>ＭＳ Ｐゴシック</vt:lpstr>
      <vt:lpstr>Arial</vt:lpstr>
      <vt:lpstr>Calibri</vt:lpstr>
      <vt:lpstr>Calibri Light</vt:lpstr>
      <vt:lpstr>Century Gothic</vt:lpstr>
      <vt:lpstr>Open Sans</vt:lpstr>
      <vt:lpstr>Times New Roman</vt:lpstr>
      <vt:lpstr>Wingdings</vt:lpstr>
      <vt:lpstr>Research-Explore-Template</vt:lpstr>
      <vt:lpstr>Full Pattern</vt:lpstr>
      <vt:lpstr>Pattern Bottom</vt:lpstr>
      <vt:lpstr>Pattern Left</vt:lpstr>
      <vt:lpstr>Pattern Right</vt:lpstr>
      <vt:lpstr>Dark Blue</vt:lpstr>
      <vt:lpstr>Title and Sections</vt:lpstr>
      <vt:lpstr>PowerPoint Presentation</vt:lpstr>
      <vt:lpstr>Agenda</vt:lpstr>
      <vt:lpstr>PowerPoint Presentation</vt:lpstr>
      <vt:lpstr>OCLC Research</vt:lpstr>
      <vt:lpstr>Recent OCLC Research reports</vt:lpstr>
      <vt:lpstr>Other recent work….</vt:lpstr>
      <vt:lpstr>New titles</vt:lpstr>
      <vt:lpstr>Upcoming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WORK IN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Interlending Landscape</vt:lpstr>
      <vt:lpstr>OCLC ILL statistics</vt:lpstr>
      <vt:lpstr>The Elusive Big Picture</vt:lpstr>
      <vt:lpstr>PowerPoint Presentation</vt:lpstr>
      <vt:lpstr>ARL ILL Stats for 11 BD Institutions Filled Requests</vt:lpstr>
      <vt:lpstr>Our ILL Stats for 11 BD Institutions Filled Requests</vt:lpstr>
      <vt:lpstr>ARL vs Our Study Why might the numbers differ? </vt:lpstr>
      <vt:lpstr>Our Borrow Direct Numbers  Filled Requests (99.7% agreement)</vt:lpstr>
      <vt:lpstr>Our OCLC Numbers Filled Requests</vt:lpstr>
      <vt:lpstr>Our RAPID Numbers Filled Requests</vt:lpstr>
      <vt:lpstr>Our Docline Numbers  Filled Requests</vt:lpstr>
      <vt:lpstr>Proportion by Sharing Venue</vt:lpstr>
      <vt:lpstr>BD, OCLC, and RAPID Comparison Filled Requests</vt:lpstr>
      <vt:lpstr>C-to-C, OCLC, and RAPID Comparison Filled Requests</vt:lpstr>
      <vt:lpstr>C-to-C, OCLC, and RAPID Comparison Filled Requests</vt:lpstr>
      <vt:lpstr>C-to-C, OCLC, and RAPID Comparison Filled Requests</vt:lpstr>
      <vt:lpstr>C-to-C, OCLC, and RAPID Comparison Filled Requests</vt:lpstr>
      <vt:lpstr>C-to-C, OCLC, and RAPID Comparison Filled Requests</vt:lpstr>
      <vt:lpstr>Total activity by date joined</vt:lpstr>
      <vt:lpstr>Total activity by date joined</vt:lpstr>
      <vt:lpstr>Total activity by date joined</vt:lpstr>
      <vt:lpstr>Next Steps</vt:lpstr>
      <vt:lpstr>Is ILL Dying Off?</vt:lpstr>
      <vt:lpstr>PowerPoint Presentation</vt:lpstr>
      <vt:lpstr>The Canonical Entity (of the past)</vt:lpstr>
      <vt:lpstr>The Canonical Entity (of the present)</vt:lpstr>
      <vt:lpstr>Classic Bib Record</vt:lpstr>
      <vt:lpstr>The Problem….</vt:lpstr>
      <vt:lpstr>Actually, A Number of Problems</vt:lpstr>
      <vt:lpstr>PowerPoint Presentation</vt:lpstr>
      <vt:lpstr>PowerPoint Presentation</vt:lpstr>
      <vt:lpstr>The Solution</vt:lpstr>
      <vt:lpstr>PowerPoint Presentation</vt:lpstr>
      <vt:lpstr>Then Create Entities of Core Concepts</vt:lpstr>
      <vt:lpstr>Then Establish Relationships Between Entities</vt:lpstr>
      <vt:lpstr>PowerPoint Presentation</vt:lpstr>
      <vt:lpstr>PowerPoint Presentation</vt:lpstr>
      <vt:lpstr>OK, but so what?</vt:lpstr>
      <vt:lpstr>Improving Discovery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Workinator</vt:lpstr>
      <vt:lpstr>It’s Not the Record, It’s the Linkage</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Update ALA MW 2015</dc:title>
  <dc:subject>OCLC Research</dc:subject>
  <dc:creator>Childress,Eric</dc:creator>
  <cp:keywords>OCLC Research</cp:keywords>
  <cp:lastModifiedBy>Constance Malpas</cp:lastModifiedBy>
  <cp:revision>19</cp:revision>
  <cp:lastPrinted>2014-01-22T16:19:00Z</cp:lastPrinted>
  <dcterms:created xsi:type="dcterms:W3CDTF">2015-01-28T21:04:48Z</dcterms:created>
  <dcterms:modified xsi:type="dcterms:W3CDTF">2015-02-13T20:39:54Z</dcterms:modified>
  <cp:category>Presentation</cp:category>
  <cp:contentStatus>Presented 2 February 2015 at ALA Midwinter Meeting, Chicago</cp:contentStatus>
</cp:coreProperties>
</file>