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76" r:id="rId2"/>
    <p:sldId id="277" r:id="rId3"/>
    <p:sldId id="265" r:id="rId4"/>
    <p:sldId id="267" r:id="rId5"/>
    <p:sldId id="266" r:id="rId6"/>
    <p:sldId id="318" r:id="rId7"/>
    <p:sldId id="259" r:id="rId8"/>
    <p:sldId id="321" r:id="rId9"/>
    <p:sldId id="322" r:id="rId10"/>
    <p:sldId id="323" r:id="rId11"/>
    <p:sldId id="324" r:id="rId12"/>
    <p:sldId id="325" r:id="rId13"/>
    <p:sldId id="326" r:id="rId14"/>
    <p:sldId id="327" r:id="rId15"/>
    <p:sldId id="328" r:id="rId16"/>
    <p:sldId id="329" r:id="rId17"/>
    <p:sldId id="330"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320"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6" r:id="rId53"/>
    <p:sldId id="315" r:id="rId54"/>
    <p:sldId id="278" r:id="rId5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11">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53" autoAdjust="0"/>
    <p:restoredTop sz="94322" autoAdjust="0"/>
  </p:normalViewPr>
  <p:slideViewPr>
    <p:cSldViewPr snapToGrid="0" snapToObjects="1">
      <p:cViewPr varScale="1">
        <p:scale>
          <a:sx n="69" d="100"/>
          <a:sy n="69" d="100"/>
        </p:scale>
        <p:origin x="1140" y="60"/>
      </p:cViewPr>
      <p:guideLst>
        <p:guide orient="horz" pos="2411"/>
        <p:guide pos="557"/>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7/8/2015</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8674A3C-484F-49D8-B488-DC76E8BB08FF}" type="datetimeFigureOut">
              <a:rPr lang="en-US" smtClean="0"/>
              <a:t>7/8/2015</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1A010FE-5F12-4948-AC35-C1E4AC3FFBAC}" type="slidenum">
              <a:rPr lang="en-US" smtClean="0"/>
              <a:t>‹#›</a:t>
            </a:fld>
            <a:endParaRPr lang="en-US" dirty="0"/>
          </a:p>
        </p:txBody>
      </p:sp>
    </p:spTree>
    <p:extLst>
      <p:ext uri="{BB962C8B-B14F-4D97-AF65-F5344CB8AC3E}">
        <p14:creationId xmlns:p14="http://schemas.microsoft.com/office/powerpoint/2010/main" val="1277007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building on our work on the evolving scholarly record, </a:t>
            </a:r>
            <a:r>
              <a:rPr lang="en-US" dirty="0" smtClean="0"/>
              <a:t>OCLC Research has just published a new report,</a:t>
            </a:r>
            <a:r>
              <a:rPr lang="en-US" baseline="0" dirty="0" smtClean="0"/>
              <a:t> </a:t>
            </a:r>
            <a:r>
              <a:rPr lang="en-US" i="1" baseline="0" dirty="0" smtClean="0"/>
              <a:t>Stewardship of the Evolving Scholarly Record: From the Invisible Hand to Conscious Coordination</a:t>
            </a:r>
            <a:r>
              <a:rPr lang="en-US" baseline="0" dirty="0" smtClean="0"/>
              <a:t>.</a:t>
            </a:r>
          </a:p>
          <a:p>
            <a:endParaRPr lang="en-US" baseline="0" dirty="0" smtClean="0"/>
          </a:p>
          <a:p>
            <a:r>
              <a:rPr lang="en-US" baseline="0" dirty="0" smtClean="0"/>
              <a:t>The focus of this report is on how stewardship models for the scholarly record are evolving in parallel with the evolution of the scholarly record itself. We talk about the concept of “conscious coordination”, which we think will be the driving principle in organizing stewardship arrangements that ensure the scholarly record in its fullest expression is collected and preserved. The report explains what we mean by conscious coordination, contrasts it to traditional approaches to stewardship, and talks about some of the practical implications of building consciously coordinated stewardship activities.</a:t>
            </a:r>
          </a:p>
          <a:p>
            <a:endParaRPr lang="en-US" baseline="0" dirty="0" smtClean="0"/>
          </a:p>
          <a:p>
            <a:r>
              <a:rPr lang="en-US" baseline="0" dirty="0" smtClean="0"/>
              <a:t>The report is freely available online; we hope you download a copy, and welcome your comments.</a:t>
            </a:r>
          </a:p>
          <a:p>
            <a:endParaRPr lang="en-US" dirty="0"/>
          </a:p>
        </p:txBody>
      </p:sp>
      <p:sp>
        <p:nvSpPr>
          <p:cNvPr id="4" name="Slide Number Placeholder 3"/>
          <p:cNvSpPr>
            <a:spLocks noGrp="1"/>
          </p:cNvSpPr>
          <p:nvPr>
            <p:ph type="sldNum" sz="quarter" idx="10"/>
          </p:nvPr>
        </p:nvSpPr>
        <p:spPr/>
        <p:txBody>
          <a:bodyPr/>
          <a:lstStyle/>
          <a:p>
            <a:fld id="{01A010FE-5F12-4948-AC35-C1E4AC3FFBAC}" type="slidenum">
              <a:rPr lang="en-US" smtClean="0"/>
              <a:t>6</a:t>
            </a:fld>
            <a:endParaRPr lang="en-US" dirty="0"/>
          </a:p>
        </p:txBody>
      </p:sp>
    </p:spTree>
    <p:extLst>
      <p:ext uri="{BB962C8B-B14F-4D97-AF65-F5344CB8AC3E}">
        <p14:creationId xmlns:p14="http://schemas.microsoft.com/office/powerpoint/2010/main" val="8175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Prototype an application that runs in a browser and uses RDF data sources from OCLC and elsewhere</a:t>
            </a:r>
          </a:p>
          <a:p>
            <a:r>
              <a:rPr lang="en-US" dirty="0"/>
              <a:t>Write as little original code as possible; use existing code libraries</a:t>
            </a:r>
          </a:p>
          <a:p>
            <a:r>
              <a:rPr lang="en-US" dirty="0"/>
              <a:t>Skip the magic tricks that may hide Linked Data issues</a:t>
            </a:r>
          </a:p>
          <a:p>
            <a:r>
              <a:rPr lang="en-US" dirty="0"/>
              <a:t>Search across entities</a:t>
            </a:r>
          </a:p>
          <a:p>
            <a:r>
              <a:rPr lang="en-US" dirty="0"/>
              <a:t>Show relationships of one entity to others</a:t>
            </a:r>
          </a:p>
          <a:p>
            <a:r>
              <a:rPr lang="en-US" dirty="0"/>
              <a:t>Examine questions around user-contributed improvements to entity relationships</a:t>
            </a:r>
          </a:p>
          <a:p>
            <a:r>
              <a:rPr lang="en-US" dirty="0"/>
              <a:t>Evaluate how an application like </a:t>
            </a:r>
            <a:r>
              <a:rPr lang="en-US" dirty="0" err="1"/>
              <a:t>EntityJS</a:t>
            </a:r>
            <a:r>
              <a:rPr lang="en-US" dirty="0"/>
              <a:t> could both consume data from and contribute data to the Vault</a:t>
            </a:r>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24</a:t>
            </a:fld>
            <a:endParaRPr lang="en-US"/>
          </a:p>
        </p:txBody>
      </p:sp>
    </p:spTree>
    <p:extLst>
      <p:ext uri="{BB962C8B-B14F-4D97-AF65-F5344CB8AC3E}">
        <p14:creationId xmlns:p14="http://schemas.microsoft.com/office/powerpoint/2010/main" val="3352995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To examine the process of transforming bibliographic records to triples and creating a knowledge vault, we’ve extracted a subset of WorldCat records … those that describe the primary source materials that make up the OCLC Research ArchiveGrid discovery system.  </a:t>
            </a:r>
          </a:p>
          <a:p>
            <a:endParaRPr lang="en-US" sz="1000" dirty="0"/>
          </a:p>
          <a:p>
            <a:r>
              <a:rPr lang="en-US" sz="1000" dirty="0" smtClean="0"/>
              <a:t>Though WorldCat is our only library data source in the testing phase, we’re working with an “enhanced” version of the data provided by WorldCat catalogers, where FAST and VIAF identifiers have been automatically added (where possible) to supplement the strings representing people, groups, places, concepts, and events.</a:t>
            </a:r>
          </a:p>
          <a:p>
            <a:endParaRPr lang="en-US" sz="1000" dirty="0"/>
          </a:p>
          <a:p>
            <a:r>
              <a:rPr lang="en-US" sz="1000" dirty="0"/>
              <a:t>The term “vault” suggests that the triples are valuable (which is true) but also that they are hidden or inaccessible (which is not the intent).  We imagine that vault services will be built that ingest and process these triples in various ways.  For example, they might be processed into indexes to support fast search and retrieval of specific entities and their relationships</a:t>
            </a:r>
            <a:endParaRPr lang="en-US" sz="1000" dirty="0" smtClean="0"/>
          </a:p>
          <a:p>
            <a:endParaRPr lang="en-US" sz="1000" dirty="0"/>
          </a:p>
          <a:p>
            <a:r>
              <a:rPr lang="en-US" sz="1000" dirty="0" smtClean="0"/>
              <a:t>We’ve developed a few services to provide access to the scored triples in the vault.  These include </a:t>
            </a:r>
            <a:r>
              <a:rPr lang="en-US" sz="1000" dirty="0" err="1" smtClean="0"/>
              <a:t>MapReduce</a:t>
            </a:r>
            <a:r>
              <a:rPr lang="en-US" sz="1000" dirty="0" smtClean="0"/>
              <a:t> processes and  </a:t>
            </a:r>
            <a:r>
              <a:rPr lang="en-US" sz="1000" dirty="0" err="1" smtClean="0"/>
              <a:t>ElasticSearch</a:t>
            </a:r>
            <a:r>
              <a:rPr lang="en-US" sz="1000" dirty="0" smtClean="0"/>
              <a:t> indexes for searching, and a </a:t>
            </a:r>
            <a:r>
              <a:rPr lang="en-US" sz="1000" dirty="0" err="1" smtClean="0"/>
              <a:t>triplestore</a:t>
            </a:r>
            <a:r>
              <a:rPr lang="en-US" sz="1000" dirty="0" smtClean="0"/>
              <a:t> and scripts for canned SPARQL queries. </a:t>
            </a:r>
          </a:p>
          <a:p>
            <a:endParaRPr lang="en-US" sz="1000" dirty="0"/>
          </a:p>
          <a:p>
            <a:r>
              <a:rPr lang="en-US" sz="1000" dirty="0" err="1" smtClean="0"/>
              <a:t>EntityJS</a:t>
            </a:r>
            <a:r>
              <a:rPr lang="en-US" sz="1000" dirty="0" smtClean="0"/>
              <a:t> interacts with the Vault services to search across entities, and to view individual entities and their relationships.  When viewing a single entity the application connects directly to its RDF source.  For example, to initiate the view of a person it retrieves RDF data from VIAF.</a:t>
            </a:r>
          </a:p>
          <a:p>
            <a:endParaRPr lang="en-US" sz="1000" dirty="0"/>
          </a:p>
          <a:p>
            <a:r>
              <a:rPr lang="en-US" sz="1000" dirty="0" err="1" smtClean="0"/>
              <a:t>EntityJS</a:t>
            </a:r>
            <a:r>
              <a:rPr lang="en-US" sz="1000" dirty="0" smtClean="0"/>
              <a:t> can also be used to produce new data to flow back into the Knowledge Vault process … and to store temporary versions of that data for immediate use by the </a:t>
            </a:r>
            <a:r>
              <a:rPr lang="en-US" sz="1000" dirty="0" err="1" smtClean="0"/>
              <a:t>EntityJS</a:t>
            </a:r>
            <a:r>
              <a:rPr lang="en-US" sz="1000" dirty="0" smtClean="0"/>
              <a:t> application.</a:t>
            </a:r>
            <a:endParaRPr lang="en-US" sz="1000" dirty="0"/>
          </a:p>
        </p:txBody>
      </p:sp>
      <p:sp>
        <p:nvSpPr>
          <p:cNvPr id="4" name="Slide Number Placeholder 3"/>
          <p:cNvSpPr>
            <a:spLocks noGrp="1"/>
          </p:cNvSpPr>
          <p:nvPr>
            <p:ph type="sldNum" sz="quarter" idx="10"/>
          </p:nvPr>
        </p:nvSpPr>
        <p:spPr/>
        <p:txBody>
          <a:bodyPr/>
          <a:lstStyle/>
          <a:p>
            <a:fld id="{922A0382-108B-44E8-9359-F6DB75336F0B}" type="slidenum">
              <a:rPr lang="en-US" smtClean="0"/>
              <a:t>25</a:t>
            </a:fld>
            <a:endParaRPr lang="en-US"/>
          </a:p>
        </p:txBody>
      </p:sp>
    </p:spTree>
    <p:extLst>
      <p:ext uri="{BB962C8B-B14F-4D97-AF65-F5344CB8AC3E}">
        <p14:creationId xmlns:p14="http://schemas.microsoft.com/office/powerpoint/2010/main" val="3253298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triples in our knowledge vault we built an </a:t>
            </a:r>
            <a:r>
              <a:rPr lang="en-US" dirty="0" err="1" smtClean="0"/>
              <a:t>ElasticSearch</a:t>
            </a:r>
            <a:r>
              <a:rPr lang="en-US" dirty="0" smtClean="0"/>
              <a:t> engine that helps us quickly search across entities.</a:t>
            </a:r>
          </a:p>
          <a:p>
            <a:endParaRPr lang="en-US" dirty="0"/>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26</a:t>
            </a:fld>
            <a:endParaRPr lang="en-US"/>
          </a:p>
        </p:txBody>
      </p:sp>
    </p:spTree>
    <p:extLst>
      <p:ext uri="{BB962C8B-B14F-4D97-AF65-F5344CB8AC3E}">
        <p14:creationId xmlns:p14="http://schemas.microsoft.com/office/powerpoint/2010/main" val="3596414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an entity is selected, we base the initial view of it on its RDF data source (in this case, a person entity represented by a VIAF record).</a:t>
            </a:r>
          </a:p>
          <a:p>
            <a:endParaRPr lang="en-US" dirty="0"/>
          </a:p>
          <a:p>
            <a:r>
              <a:rPr lang="en-US" dirty="0" smtClean="0"/>
              <a:t>We supplement that with information represented by knowledge vault triples, displaying related works and the role this person has associated with that work (creator, contributor, or subject).  We also find other related entities and show those that are identified most frequently in the set of ArchiveGrid source records … a kind of “</a:t>
            </a:r>
            <a:r>
              <a:rPr lang="en-US" dirty="0" err="1" smtClean="0"/>
              <a:t>pageRank</a:t>
            </a:r>
            <a:r>
              <a:rPr lang="en-US" dirty="0" smtClean="0"/>
              <a:t>” to show the most closely related entities first.</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27</a:t>
            </a:fld>
            <a:endParaRPr lang="en-US"/>
          </a:p>
        </p:txBody>
      </p:sp>
    </p:spTree>
    <p:extLst>
      <p:ext uri="{BB962C8B-B14F-4D97-AF65-F5344CB8AC3E}">
        <p14:creationId xmlns:p14="http://schemas.microsoft.com/office/powerpoint/2010/main" val="453814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Relations to other representations of the entity, as in </a:t>
            </a:r>
            <a:r>
              <a:rPr lang="en-US" dirty="0" err="1" smtClean="0"/>
              <a:t>WikiData</a:t>
            </a:r>
            <a:r>
              <a:rPr lang="en-US" dirty="0" smtClean="0"/>
              <a:t>, help us supplement the list of alternate names for the person …</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28</a:t>
            </a:fld>
            <a:endParaRPr lang="en-US"/>
          </a:p>
        </p:txBody>
      </p:sp>
    </p:spTree>
    <p:extLst>
      <p:ext uri="{BB962C8B-B14F-4D97-AF65-F5344CB8AC3E}">
        <p14:creationId xmlns:p14="http://schemas.microsoft.com/office/powerpoint/2010/main" val="2905830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can identify family relationships to other people, not all of whom would have been otherwise represented in the initial set of ArchiveGrid MARC records.  The family relationships from </a:t>
            </a:r>
            <a:r>
              <a:rPr lang="en-US" dirty="0" err="1" smtClean="0"/>
              <a:t>WikiData</a:t>
            </a:r>
            <a:r>
              <a:rPr lang="en-US" dirty="0" smtClean="0"/>
              <a:t> provide another network layer on top of the relationships in the MARC data.</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29</a:t>
            </a:fld>
            <a:endParaRPr lang="en-US"/>
          </a:p>
        </p:txBody>
      </p:sp>
    </p:spTree>
    <p:extLst>
      <p:ext uri="{BB962C8B-B14F-4D97-AF65-F5344CB8AC3E}">
        <p14:creationId xmlns:p14="http://schemas.microsoft.com/office/powerpoint/2010/main" val="2596842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of our bibliographic or authority records contain connections to related forms.  Here is an example of a FAST subject that could benefit from a connection to the corresponding </a:t>
            </a:r>
            <a:r>
              <a:rPr lang="en-US" dirty="0" err="1" smtClean="0"/>
              <a:t>WikiData</a:t>
            </a:r>
            <a:r>
              <a:rPr lang="en-US" dirty="0" smtClean="0"/>
              <a:t> page.  </a:t>
            </a:r>
          </a:p>
          <a:p>
            <a:endParaRPr lang="en-US" dirty="0"/>
          </a:p>
          <a:p>
            <a:r>
              <a:rPr lang="en-US" dirty="0" err="1" smtClean="0"/>
              <a:t>EntityJS</a:t>
            </a:r>
            <a:r>
              <a:rPr lang="en-US" dirty="0" smtClean="0"/>
              <a:t> offers a way for users to select from a set of potentially related </a:t>
            </a:r>
            <a:r>
              <a:rPr lang="en-US" dirty="0" err="1" smtClean="0"/>
              <a:t>WikiData</a:t>
            </a:r>
            <a:r>
              <a:rPr lang="en-US" dirty="0" smtClean="0"/>
              <a:t>/Wikipedia articles for the subject.</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30</a:t>
            </a:fld>
            <a:endParaRPr lang="en-US"/>
          </a:p>
        </p:txBody>
      </p:sp>
    </p:spTree>
    <p:extLst>
      <p:ext uri="{BB962C8B-B14F-4D97-AF65-F5344CB8AC3E}">
        <p14:creationId xmlns:p14="http://schemas.microsoft.com/office/powerpoint/2010/main" val="2675310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Selecting a matching subject from the list sends an instruction to the </a:t>
            </a:r>
            <a:r>
              <a:rPr lang="en-US" dirty="0" err="1" smtClean="0"/>
              <a:t>EntityJS</a:t>
            </a:r>
            <a:r>
              <a:rPr lang="en-US" dirty="0" smtClean="0"/>
              <a:t> knowledge vault services to remember that as a “same as” relationship …</a:t>
            </a:r>
          </a:p>
          <a:p>
            <a:endParaRPr lang="en-US" dirty="0" smtClean="0"/>
          </a:p>
          <a:p>
            <a:r>
              <a:rPr lang="en-US" dirty="0" smtClean="0"/>
              <a:t>… and the data and related images from </a:t>
            </a:r>
            <a:r>
              <a:rPr lang="en-US" dirty="0" err="1" smtClean="0"/>
              <a:t>Wikidata</a:t>
            </a:r>
            <a:r>
              <a:rPr lang="en-US" dirty="0" smtClean="0"/>
              <a:t> and Wikipedia can immediately enrich the view in the </a:t>
            </a:r>
            <a:r>
              <a:rPr lang="en-US" dirty="0" err="1" smtClean="0"/>
              <a:t>EntityJS</a:t>
            </a:r>
            <a:r>
              <a:rPr lang="en-US" dirty="0" smtClean="0"/>
              <a:t> application, while going back into the mix to compete with other factual claims in the process that creates the knowledge vault.</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31</a:t>
            </a:fld>
            <a:endParaRPr lang="en-US"/>
          </a:p>
        </p:txBody>
      </p:sp>
    </p:spTree>
    <p:extLst>
      <p:ext uri="{BB962C8B-B14F-4D97-AF65-F5344CB8AC3E}">
        <p14:creationId xmlns:p14="http://schemas.microsoft.com/office/powerpoint/2010/main" val="776305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A0382-108B-44E8-9359-F6DB75336F0B}" type="slidenum">
              <a:rPr lang="en-US" smtClean="0"/>
              <a:t>32</a:t>
            </a:fld>
            <a:endParaRPr lang="en-US"/>
          </a:p>
        </p:txBody>
      </p:sp>
    </p:spTree>
    <p:extLst>
      <p:ext uri="{BB962C8B-B14F-4D97-AF65-F5344CB8AC3E}">
        <p14:creationId xmlns:p14="http://schemas.microsoft.com/office/powerpoint/2010/main" val="3593155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A0382-108B-44E8-9359-F6DB75336F0B}" type="slidenum">
              <a:rPr lang="en-US" smtClean="0"/>
              <a:t>34</a:t>
            </a:fld>
            <a:endParaRPr lang="en-US"/>
          </a:p>
        </p:txBody>
      </p:sp>
    </p:spTree>
    <p:extLst>
      <p:ext uri="{BB962C8B-B14F-4D97-AF65-F5344CB8AC3E}">
        <p14:creationId xmlns:p14="http://schemas.microsoft.com/office/powerpoint/2010/main" val="1404500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 sz="1200" b="0" i="0" u="none" strike="noStrike" cap="none" baseline="0">
                <a:solidFill>
                  <a:schemeClr val="dk1"/>
                </a:solidFill>
                <a:latin typeface="Calibri"/>
                <a:ea typeface="Calibri"/>
                <a:cs typeface="Calibri"/>
                <a:sym typeface="Calibri"/>
              </a:rPr>
              <a:t>30 million articles in 286 languages cobbled together by 2 billion edits that are viewed 8000 times per second by 500 million unique visitors per month.  The sixth most visited website on the internet is 2000 times larger than Encyclopedia Britannica’s deluxe edition.  Wikipedia’s co-founder, Larry Sanger, thought that Wikipedia should be written and reviewed by credentialed experts.  So he went off and started his own Wiki called Citizendium.  After 12 years, it has 5000 articles.  Crowdsourcing works.  </a:t>
            </a:r>
          </a:p>
        </p:txBody>
      </p:sp>
    </p:spTree>
    <p:extLst>
      <p:ext uri="{BB962C8B-B14F-4D97-AF65-F5344CB8AC3E}">
        <p14:creationId xmlns:p14="http://schemas.microsoft.com/office/powerpoint/2010/main" val="3366030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free:</a:t>
            </a:r>
          </a:p>
          <a:p>
            <a:r>
              <a:rPr lang="en-US" dirty="0" smtClean="0"/>
              <a:t>To Share: To copy, distribute and use the database.</a:t>
            </a:r>
          </a:p>
          <a:p>
            <a:r>
              <a:rPr lang="en-US" dirty="0" smtClean="0"/>
              <a:t>To Create: To produce works from the database.</a:t>
            </a:r>
          </a:p>
          <a:p>
            <a:r>
              <a:rPr lang="en-US" dirty="0" smtClean="0"/>
              <a:t>To Adapt: To modify, transform and build upon the database.</a:t>
            </a:r>
          </a:p>
          <a:p>
            <a:r>
              <a:rPr lang="en-US" dirty="0" smtClean="0"/>
              <a:t>As long as you:</a:t>
            </a:r>
          </a:p>
          <a:p>
            <a:r>
              <a:rPr lang="en-US" dirty="0" smtClean="0"/>
              <a:t>Attribute: You must attribute any public use of the database, or works produced from the database, in the manner specified in the license. For any use or redistribution of the database, or works produced from it, you must make clear to others the license of the database and keep intact any notices on the original database.</a:t>
            </a:r>
          </a:p>
          <a:p>
            <a:r>
              <a:rPr lang="en-US" dirty="0" smtClean="0"/>
              <a:t>- See more at: http://</a:t>
            </a:r>
            <a:r>
              <a:rPr lang="en-US" dirty="0" err="1" smtClean="0"/>
              <a:t>opendatacommons.org</a:t>
            </a:r>
            <a:r>
              <a:rPr lang="en-US" dirty="0" smtClean="0"/>
              <a:t>/licenses/by/summary/#sthash.q2rf8AEz.dpuf</a:t>
            </a:r>
            <a:endParaRPr lang="en-US" dirty="0"/>
          </a:p>
        </p:txBody>
      </p:sp>
      <p:sp>
        <p:nvSpPr>
          <p:cNvPr id="4" name="Slide Number Placeholder 3"/>
          <p:cNvSpPr>
            <a:spLocks noGrp="1"/>
          </p:cNvSpPr>
          <p:nvPr>
            <p:ph type="sldNum" sz="quarter" idx="10"/>
          </p:nvPr>
        </p:nvSpPr>
        <p:spPr/>
        <p:txBody>
          <a:bodyPr/>
          <a:lstStyle/>
          <a:p>
            <a:fld id="{7157FFEF-2888-4538-9525-0B5B52E3558C}" type="slidenum">
              <a:rPr lang="en-US" smtClean="0"/>
              <a:t>45</a:t>
            </a:fld>
            <a:endParaRPr lang="en-US"/>
          </a:p>
        </p:txBody>
      </p:sp>
    </p:spTree>
    <p:extLst>
      <p:ext uri="{BB962C8B-B14F-4D97-AF65-F5344CB8AC3E}">
        <p14:creationId xmlns:p14="http://schemas.microsoft.com/office/powerpoint/2010/main" val="2233009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57FFEF-2888-4538-9525-0B5B52E3558C}" type="slidenum">
              <a:rPr lang="en-US" smtClean="0"/>
              <a:t>51</a:t>
            </a:fld>
            <a:endParaRPr lang="en-US"/>
          </a:p>
        </p:txBody>
      </p:sp>
    </p:spTree>
    <p:extLst>
      <p:ext uri="{BB962C8B-B14F-4D97-AF65-F5344CB8AC3E}">
        <p14:creationId xmlns:p14="http://schemas.microsoft.com/office/powerpoint/2010/main" val="51562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talk about why Wikipedia is important to libraries (highly ranked, ideologically aligned)</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746067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A0382-108B-44E8-9359-F6DB75336F0B}" type="slidenum">
              <a:rPr lang="en-US" smtClean="0"/>
              <a:t>18</a:t>
            </a:fld>
            <a:endParaRPr lang="en-US"/>
          </a:p>
        </p:txBody>
      </p:sp>
    </p:spTree>
    <p:extLst>
      <p:ext uri="{BB962C8B-B14F-4D97-AF65-F5344CB8AC3E}">
        <p14:creationId xmlns:p14="http://schemas.microsoft.com/office/powerpoint/2010/main" val="140450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Knowledge Graph that Google began promoting in 2012 is often noted as a model of the power of linked data.  </a:t>
            </a:r>
          </a:p>
          <a:p>
            <a:endParaRPr lang="en-US" dirty="0" smtClean="0"/>
          </a:p>
          <a:p>
            <a:r>
              <a:rPr lang="en-US" dirty="0"/>
              <a:t>R</a:t>
            </a:r>
            <a:r>
              <a:rPr lang="en-US" dirty="0" smtClean="0"/>
              <a:t>ecently, as Knowledge Panels have appeared with more frequency in search engine results, they have been pointed to as exemplars of that power, with libraries, archives and museums aspiring to be reflected in those highlighted views, and with some library systems emulating that type of focus on working in the data.</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19</a:t>
            </a:fld>
            <a:endParaRPr lang="en-US"/>
          </a:p>
        </p:txBody>
      </p:sp>
    </p:spTree>
    <p:extLst>
      <p:ext uri="{BB962C8B-B14F-4D97-AF65-F5344CB8AC3E}">
        <p14:creationId xmlns:p14="http://schemas.microsoft.com/office/powerpoint/2010/main" val="1634111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researchers have recently published a series of papers describing the theory and mathematics behind related work, to use probabilistic models and machine learning to assess the truth in the statements made about things and their relationships, mined from the web.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20</a:t>
            </a:fld>
            <a:endParaRPr lang="en-US"/>
          </a:p>
        </p:txBody>
      </p:sp>
    </p:spTree>
    <p:extLst>
      <p:ext uri="{BB962C8B-B14F-4D97-AF65-F5344CB8AC3E}">
        <p14:creationId xmlns:p14="http://schemas.microsoft.com/office/powerpoint/2010/main" val="2317908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recognizing that the web of data that Google is attempting to assess encompasses a much larger set of sources, and represents a higher frequency of competing “claims” of truth about entities and their relationships, we see real potential in applying their approach to the data sources we’ve traditionally worked with.</a:t>
            </a:r>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21</a:t>
            </a:fld>
            <a:endParaRPr lang="en-US"/>
          </a:p>
        </p:txBody>
      </p:sp>
    </p:spTree>
    <p:extLst>
      <p:ext uri="{BB962C8B-B14F-4D97-AF65-F5344CB8AC3E}">
        <p14:creationId xmlns:p14="http://schemas.microsoft.com/office/powerpoint/2010/main" val="3450308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a:t>begin by looking at just 3 primary sources of library data, </a:t>
            </a:r>
            <a:r>
              <a:rPr lang="en-US" dirty="0" smtClean="0"/>
              <a:t>though each is itself an aggregation representing many more contributing sources.  WorldCat bibliographic records are contributed by thousands of libraries, museums and archives, the VIAF integrated authority file works with 30 or more contributing authority record sources, and FAST transforms Library of Congress Subject Headings.  </a:t>
            </a:r>
          </a:p>
          <a:p>
            <a:endParaRPr lang="en-US" dirty="0"/>
          </a:p>
          <a:p>
            <a:r>
              <a:rPr lang="en-US" dirty="0" smtClean="0"/>
              <a:t>The records for these three sources are all available from OCLC as RDF Linked Data with persistent identifiers.</a:t>
            </a:r>
            <a:endParaRPr lang="en-US" dirty="0"/>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22</a:t>
            </a:fld>
            <a:endParaRPr lang="en-US"/>
          </a:p>
        </p:txBody>
      </p:sp>
    </p:spTree>
    <p:extLst>
      <p:ext uri="{BB962C8B-B14F-4D97-AF65-F5344CB8AC3E}">
        <p14:creationId xmlns:p14="http://schemas.microsoft.com/office/powerpoint/2010/main" val="425864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the process is extract “triples” from record-oriented data.</a:t>
            </a:r>
          </a:p>
          <a:p>
            <a:endParaRPr lang="en-US" dirty="0"/>
          </a:p>
          <a:p>
            <a:r>
              <a:rPr lang="en-US" dirty="0"/>
              <a:t>Triples are simple statements that describe a relationship between a subject and an object.  For example, the creative work Persuasion was created by Jane Austen.  </a:t>
            </a:r>
          </a:p>
          <a:p>
            <a:endParaRPr lang="en-US" dirty="0"/>
          </a:p>
          <a:p>
            <a:r>
              <a:rPr lang="en-US" dirty="0"/>
              <a:t>Expressing those simple statements in RDF, the standard model for information interchange on the web, provides a way to aggregate and process triples provided by a wide range of sources</a:t>
            </a:r>
            <a:r>
              <a:rPr lang="en-US" dirty="0" smtClean="0"/>
              <a:t>.</a:t>
            </a:r>
          </a:p>
          <a:p>
            <a:endParaRPr lang="en-US" dirty="0"/>
          </a:p>
          <a:p>
            <a:r>
              <a:rPr lang="en-US" dirty="0" smtClean="0"/>
              <a:t>The “Extractors” produce “Knowledge Triples” which can associate the statement with who produced the statement, when it was produced, and other properties that can be used later on to compare related claims.</a:t>
            </a:r>
          </a:p>
          <a:p>
            <a:endParaRPr lang="en-US" dirty="0"/>
          </a:p>
          <a:p>
            <a:r>
              <a:rPr lang="en-US" dirty="0" smtClean="0"/>
              <a:t>The “Fusion” processes apply mathematics to the collective of Knowledge Triples, to produce Scored Triples in the Knowledge Vault.</a:t>
            </a:r>
            <a:endParaRPr lang="en-US" dirty="0"/>
          </a:p>
          <a:p>
            <a:endParaRPr lang="en-US" dirty="0"/>
          </a:p>
        </p:txBody>
      </p:sp>
      <p:sp>
        <p:nvSpPr>
          <p:cNvPr id="4" name="Slide Number Placeholder 3"/>
          <p:cNvSpPr>
            <a:spLocks noGrp="1"/>
          </p:cNvSpPr>
          <p:nvPr>
            <p:ph type="sldNum" sz="quarter" idx="10"/>
          </p:nvPr>
        </p:nvSpPr>
        <p:spPr/>
        <p:txBody>
          <a:bodyPr/>
          <a:lstStyle/>
          <a:p>
            <a:fld id="{922A0382-108B-44E8-9359-F6DB75336F0B}" type="slidenum">
              <a:rPr lang="en-US" smtClean="0"/>
              <a:t>23</a:t>
            </a:fld>
            <a:endParaRPr lang="en-US"/>
          </a:p>
        </p:txBody>
      </p:sp>
    </p:spTree>
    <p:extLst>
      <p:ext uri="{BB962C8B-B14F-4D97-AF65-F5344CB8AC3E}">
        <p14:creationId xmlns:p14="http://schemas.microsoft.com/office/powerpoint/2010/main" val="4190782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2"/>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smtClean="0"/>
              <a:t>Place title here</a:t>
            </a:r>
            <a:endParaRPr lang="en-US" dirty="0"/>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smtClean="0"/>
              <a:t>Speaker Title</a:t>
            </a:r>
            <a:endParaRPr lang="en-US" dirty="0"/>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F049353-215A-4269-8DC2-DA4612B51A4F}" type="datetimeFigureOut">
              <a:rPr lang="en-US" smtClean="0"/>
              <a:t>7/8/2015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B99BE14-12D5-44DF-B3ED-87981779BEE1}" type="slidenum">
              <a:rPr lang="en-US" smtClean="0"/>
              <a:t>‹#›</a:t>
            </a:fld>
            <a:endParaRPr lang="en-US"/>
          </a:p>
        </p:txBody>
      </p:sp>
    </p:spTree>
    <p:extLst>
      <p:ext uri="{BB962C8B-B14F-4D97-AF65-F5344CB8AC3E}">
        <p14:creationId xmlns:p14="http://schemas.microsoft.com/office/powerpoint/2010/main" val="37482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F049353-215A-4269-8DC2-DA4612B51A4F}" type="datetimeFigureOut">
              <a:rPr lang="en-US" smtClean="0"/>
              <a:t>7/8/2015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B99BE14-12D5-44DF-B3ED-87981779BEE1}" type="slidenum">
              <a:rPr lang="en-US" smtClean="0"/>
              <a:t>‹#›</a:t>
            </a:fld>
            <a:endParaRPr lang="en-US"/>
          </a:p>
        </p:txBody>
      </p:sp>
    </p:spTree>
    <p:extLst>
      <p:ext uri="{BB962C8B-B14F-4D97-AF65-F5344CB8AC3E}">
        <p14:creationId xmlns:p14="http://schemas.microsoft.com/office/powerpoint/2010/main" val="250154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smtClean="0"/>
              <a:t>Click to add copy</a:t>
            </a:r>
            <a:endParaRPr lang="en-US" dirty="0"/>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smtClean="0"/>
              <a:t>Drag and drop photo here</a:t>
            </a:r>
            <a:endParaRPr lang="en-US" dirty="0"/>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smtClean="0"/>
              <a:t> </a:t>
            </a:r>
          </a:p>
          <a:p>
            <a:pPr lvl="0"/>
            <a:r>
              <a:rPr lang="en-US" dirty="0" smtClean="0"/>
              <a:t> </a:t>
            </a:r>
          </a:p>
          <a:p>
            <a:pPr lvl="0"/>
            <a:r>
              <a:rPr lang="en-US" dirty="0" smtClean="0"/>
              <a:t> </a:t>
            </a:r>
          </a:p>
          <a:p>
            <a:pPr lvl="0"/>
            <a:r>
              <a:rPr lang="en-US" dirty="0" smtClean="0"/>
              <a:t> </a:t>
            </a:r>
          </a:p>
          <a:p>
            <a:pPr lvl="0"/>
            <a:r>
              <a:rPr lang="en-US" dirty="0" smtClean="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smtClean="0"/>
              <a:t>Persons Name</a:t>
            </a:r>
            <a:endParaRPr lang="en-US" dirty="0"/>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smtClean="0"/>
              <a:t>Persons Title</a:t>
            </a:r>
            <a:endParaRPr lang="en-US" dirty="0"/>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smtClean="0"/>
              <a:t>Closing Message</a:t>
            </a:r>
            <a:endParaRPr lang="en-US" dirty="0"/>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smtClean="0"/>
              <a:t>Speaker Name</a:t>
            </a:r>
            <a:endParaRPr lang="en-US" dirty="0"/>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smtClean="0"/>
              <a:t>Speaker Title</a:t>
            </a:r>
            <a:endParaRPr lang="en-US" dirty="0"/>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smtClean="0"/>
              <a:t>Speaker Contact</a:t>
            </a:r>
            <a:endParaRPr lang="en-US" dirty="0"/>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544277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6130183"/>
            <a:ext cx="1498090" cy="488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528719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smtClean="0"/>
              <a:t>Text Here</a:t>
            </a:r>
            <a:endParaRPr lang="en-US" dirty="0"/>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smtClean="0"/>
              <a:t>Speaker Name</a:t>
            </a:r>
            <a:endParaRPr lang="en-US" dirty="0"/>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smtClean="0"/>
              <a:t>Speaker Title</a:t>
            </a:r>
            <a:endParaRPr lang="en-US" dirty="0"/>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smtClean="0"/>
              <a:t>Speaker Contact</a:t>
            </a:r>
            <a:endParaRPr lang="en-US" dirty="0"/>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smtClean="0"/>
              <a:t>Event Title</a:t>
            </a:r>
            <a:endParaRPr lang="en-US" dirty="0"/>
          </a:p>
        </p:txBody>
      </p:sp>
      <p:pic>
        <p:nvPicPr>
          <p:cNvPr id="17" name="Picture 16" descr="ppt-because-tag.ps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7100" y="5287196"/>
            <a:ext cx="8216894" cy="607721"/>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53" r:id="rId4"/>
    <p:sldLayoutId id="2147483654" r:id="rId5"/>
    <p:sldLayoutId id="2147483658" r:id="rId6"/>
    <p:sldLayoutId id="2147483657" r:id="rId7"/>
    <p:sldLayoutId id="2147483656"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outreach.wikimedia.org/wiki/GLAM" TargetMode="External"/><Relationship Id="rId2" Type="http://schemas.openxmlformats.org/officeDocument/2006/relationships/hyperlink" Target="https://outreach.wikimedia.org/wiki/Wikipedia_Loves_Libraries" TargetMode="External"/><Relationship Id="rId1" Type="http://schemas.openxmlformats.org/officeDocument/2006/relationships/slideLayout" Target="../slideLayouts/slideLayout4.xml"/><Relationship Id="rId5" Type="http://schemas.openxmlformats.org/officeDocument/2006/relationships/hyperlink" Target="http://wikiedu.org/" TargetMode="External"/><Relationship Id="rId4" Type="http://schemas.openxmlformats.org/officeDocument/2006/relationships/hyperlink" Target="https://en.wikipedia.org/wiki/Wikipedia:The_Wikipedia_Library"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vldb.org/pvldb/vol6/p97-li.pdf" TargetMode="External"/><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arxiv.org/pdf/1502.03519v1.pdf" TargetMode="External"/><Relationship Id="rId5" Type="http://schemas.openxmlformats.org/officeDocument/2006/relationships/hyperlink" Target="http://www.cs.ubc.ca/~murphyk/Papers/kv-kdd14.pdf" TargetMode="External"/><Relationship Id="rId10" Type="http://schemas.openxmlformats.org/officeDocument/2006/relationships/image" Target="../media/image22.png"/><Relationship Id="rId4" Type="http://schemas.openxmlformats.org/officeDocument/2006/relationships/hyperlink" Target="http://www.vldb.org/pvldb/vol7/p881-dong.pdf" TargetMode="External"/><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mailto:washburb@oclc.org" TargetMode="External"/><Relationship Id="rId2" Type="http://schemas.openxmlformats.org/officeDocument/2006/relationships/hyperlink" Target="http://hangingtogether.org/" TargetMode="External"/><Relationship Id="rId1" Type="http://schemas.openxmlformats.org/officeDocument/2006/relationships/slideLayout" Target="../slideLayouts/slideLayout6.xml"/><Relationship Id="rId4" Type="http://schemas.openxmlformats.org/officeDocument/2006/relationships/hyperlink" Target="mailto:mixterj@oclc.or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30.emf"/></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hyperlink" Target="http://fast.oclc.org/fastChanges/"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fast.oclc.org/searchfast/" TargetMode="External"/><Relationship Id="rId7" Type="http://schemas.openxmlformats.org/officeDocument/2006/relationships/hyperlink" Target="http://www.oclc.org/research/themes/data-science/fast/download.html" TargetMode="External"/><Relationship Id="rId2" Type="http://schemas.openxmlformats.org/officeDocument/2006/relationships/hyperlink" Target="http://www.oclc.org/research/themes/data-science/fast.html" TargetMode="External"/><Relationship Id="rId1" Type="http://schemas.openxmlformats.org/officeDocument/2006/relationships/slideLayout" Target="../slideLayouts/slideLayout4.xml"/><Relationship Id="rId6" Type="http://schemas.openxmlformats.org/officeDocument/2006/relationships/hyperlink" Target="http://experimental.worldcat.org/fast/" TargetMode="External"/><Relationship Id="rId5" Type="http://schemas.openxmlformats.org/officeDocument/2006/relationships/hyperlink" Target="http://experimental.worldcat.org/fast/assignfast/" TargetMode="External"/><Relationship Id="rId4" Type="http://schemas.openxmlformats.org/officeDocument/2006/relationships/hyperlink" Target="http://experimental.worldcat.org/fast/fastconverter/"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hangingtogether.org/" TargetMode="External"/><Relationship Id="rId7" Type="http://schemas.openxmlformats.org/officeDocument/2006/relationships/image" Target="../media/image41.png"/><Relationship Id="rId2" Type="http://schemas.openxmlformats.org/officeDocument/2006/relationships/hyperlink" Target="http://www.slideshare.net/oclcr" TargetMode="External"/><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hyperlink" Target="http://www.oclc.org/research" TargetMode="External"/><Relationship Id="rId4" Type="http://schemas.openxmlformats.org/officeDocument/2006/relationships/hyperlink" Target="http://youtube.com/oclcresearch" TargetMode="External"/><Relationship Id="rId9"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 y="1962170"/>
            <a:ext cx="2309350" cy="569387"/>
          </a:xfrm>
        </p:spPr>
        <p:txBody>
          <a:bodyPr/>
          <a:lstStyle/>
          <a:p>
            <a:r>
              <a:rPr lang="en-US" dirty="0" smtClean="0"/>
              <a:t>ALA Annual 2015</a:t>
            </a:r>
            <a:endParaRPr lang="en-US" dirty="0"/>
          </a:p>
        </p:txBody>
      </p:sp>
      <p:sp>
        <p:nvSpPr>
          <p:cNvPr id="3" name="Text Placeholder 2"/>
          <p:cNvSpPr>
            <a:spLocks noGrp="1"/>
          </p:cNvSpPr>
          <p:nvPr>
            <p:ph type="body" sz="quarter" idx="16"/>
          </p:nvPr>
        </p:nvSpPr>
        <p:spPr/>
        <p:txBody>
          <a:bodyPr>
            <a:normAutofit/>
          </a:bodyPr>
          <a:lstStyle/>
          <a:p>
            <a:r>
              <a:rPr lang="en-US" dirty="0" smtClean="0"/>
              <a:t>OCLC Research Update</a:t>
            </a:r>
            <a:endParaRPr lang="en-US" dirty="0"/>
          </a:p>
        </p:txBody>
      </p:sp>
      <p:sp>
        <p:nvSpPr>
          <p:cNvPr id="4" name="Text Placeholder 3"/>
          <p:cNvSpPr>
            <a:spLocks noGrp="1"/>
          </p:cNvSpPr>
          <p:nvPr>
            <p:ph type="body" sz="quarter" idx="17"/>
          </p:nvPr>
        </p:nvSpPr>
        <p:spPr>
          <a:xfrm>
            <a:off x="728694" y="4014387"/>
            <a:ext cx="7109128" cy="2234458"/>
          </a:xfrm>
        </p:spPr>
        <p:txBody>
          <a:bodyPr/>
          <a:lstStyle/>
          <a:p>
            <a:r>
              <a:rPr lang="en-US" sz="2400" dirty="0" err="1" smtClean="0"/>
              <a:t>Merrilee</a:t>
            </a:r>
            <a:r>
              <a:rPr lang="en-US" sz="2400" dirty="0" smtClean="0"/>
              <a:t> </a:t>
            </a:r>
            <a:r>
              <a:rPr lang="en-US" sz="2400" dirty="0" err="1" smtClean="0"/>
              <a:t>Proffitt</a:t>
            </a:r>
            <a:r>
              <a:rPr lang="en-US" sz="2400" dirty="0" smtClean="0"/>
              <a:t>, Senior Program Officer</a:t>
            </a:r>
          </a:p>
          <a:p>
            <a:r>
              <a:rPr lang="en-US" sz="2400" dirty="0" smtClean="0"/>
              <a:t>Bruce Washburn, Consulting Software Engineer</a:t>
            </a:r>
          </a:p>
          <a:p>
            <a:r>
              <a:rPr lang="en-US" sz="2400" dirty="0" smtClean="0"/>
              <a:t>Diane </a:t>
            </a:r>
            <a:r>
              <a:rPr lang="en-US" sz="2400" dirty="0" err="1" smtClean="0"/>
              <a:t>Vizine</a:t>
            </a:r>
            <a:r>
              <a:rPr lang="en-US" sz="2400" dirty="0" smtClean="0"/>
              <a:t>-Goetz, Senior Research Scientist</a:t>
            </a:r>
          </a:p>
          <a:p>
            <a:endParaRPr lang="en-US" sz="2400" dirty="0"/>
          </a:p>
          <a:p>
            <a:r>
              <a:rPr lang="en-US" sz="2400" dirty="0" smtClean="0"/>
              <a:t>Roy Tennant, MC and Senior Program Officer</a:t>
            </a:r>
            <a:endParaRPr lang="en-US" sz="2400" dirty="0"/>
          </a:p>
        </p:txBody>
      </p:sp>
    </p:spTree>
    <p:extLst>
      <p:ext uri="{BB962C8B-B14F-4D97-AF65-F5344CB8AC3E}">
        <p14:creationId xmlns:p14="http://schemas.microsoft.com/office/powerpoint/2010/main" val="227219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p:cNvSpPr txBox="1">
            <a:spLocks noGrp="1"/>
          </p:cNvSpPr>
          <p:nvPr>
            <p:ph type="body" sz="quarter" idx="12"/>
          </p:nvPr>
        </p:nvSpPr>
        <p:spPr>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Droid Sans"/>
              <a:buNone/>
            </a:pPr>
            <a:r>
              <a:rPr lang="en" b="1" i="0" u="none" strike="noStrike" cap="none" baseline="0" dirty="0" smtClean="0">
                <a:ea typeface="Droid Sans"/>
                <a:cs typeface="Droid Sans"/>
                <a:sym typeface="Droid Sans"/>
              </a:rPr>
              <a:t>35 </a:t>
            </a:r>
            <a:r>
              <a:rPr lang="en" b="1" i="0" u="none" strike="noStrike" cap="none" baseline="0" dirty="0">
                <a:ea typeface="Droid Sans"/>
                <a:cs typeface="Droid Sans"/>
                <a:sym typeface="Droid Sans"/>
              </a:rPr>
              <a:t>million</a:t>
            </a:r>
            <a:r>
              <a:rPr lang="en" b="0" i="0" u="none" strike="noStrike" cap="none" baseline="0" dirty="0">
                <a:ea typeface="Droid Sans"/>
                <a:cs typeface="Droid Sans"/>
                <a:sym typeface="Droid Sans"/>
              </a:rPr>
              <a:t> articles</a:t>
            </a:r>
          </a:p>
          <a:p>
            <a:pPr marL="0" marR="0" lvl="0" indent="0" algn="l" rtl="0">
              <a:lnSpc>
                <a:spcPct val="100000"/>
              </a:lnSpc>
              <a:spcBef>
                <a:spcPts val="0"/>
              </a:spcBef>
              <a:spcAft>
                <a:spcPts val="0"/>
              </a:spcAft>
              <a:buClr>
                <a:schemeClr val="dk2"/>
              </a:buClr>
              <a:buSzPct val="25000"/>
              <a:buFont typeface="Droid Sans"/>
              <a:buNone/>
            </a:pPr>
            <a:r>
              <a:rPr lang="en" b="1" i="0" u="none" strike="noStrike" cap="none" baseline="0" dirty="0">
                <a:ea typeface="Droid Sans"/>
                <a:cs typeface="Droid Sans"/>
                <a:sym typeface="Droid Sans"/>
              </a:rPr>
              <a:t>286 </a:t>
            </a:r>
            <a:r>
              <a:rPr lang="en" b="0" i="0" u="none" strike="noStrike" cap="none" baseline="0" dirty="0">
                <a:ea typeface="Droid Sans"/>
                <a:cs typeface="Droid Sans"/>
                <a:sym typeface="Droid Sans"/>
              </a:rPr>
              <a:t>languages</a:t>
            </a:r>
          </a:p>
          <a:p>
            <a:pPr marL="0" marR="0" lvl="0" indent="0" algn="l" rtl="0">
              <a:lnSpc>
                <a:spcPct val="100000"/>
              </a:lnSpc>
              <a:spcBef>
                <a:spcPts val="0"/>
              </a:spcBef>
              <a:spcAft>
                <a:spcPts val="0"/>
              </a:spcAft>
              <a:buClr>
                <a:schemeClr val="dk2"/>
              </a:buClr>
              <a:buSzPct val="25000"/>
              <a:buFont typeface="Droid Sans"/>
              <a:buNone/>
            </a:pPr>
            <a:r>
              <a:rPr lang="en" b="1" i="0" u="none" strike="noStrike" cap="none" baseline="0" dirty="0">
                <a:ea typeface="Droid Sans"/>
                <a:cs typeface="Droid Sans"/>
                <a:sym typeface="Droid Sans"/>
              </a:rPr>
              <a:t>2 billion</a:t>
            </a:r>
            <a:r>
              <a:rPr lang="en" b="0" i="0" u="none" strike="noStrike" cap="none" baseline="0" dirty="0">
                <a:ea typeface="Droid Sans"/>
                <a:cs typeface="Droid Sans"/>
                <a:sym typeface="Droid Sans"/>
              </a:rPr>
              <a:t> </a:t>
            </a:r>
            <a:r>
              <a:rPr lang="en" b="0" i="0" u="none" strike="noStrike" cap="none" baseline="0" dirty="0" smtClean="0">
                <a:ea typeface="Droid Sans"/>
                <a:cs typeface="Droid Sans"/>
                <a:sym typeface="Droid Sans"/>
              </a:rPr>
              <a:t>edits (11 million</a:t>
            </a:r>
            <a:r>
              <a:rPr lang="en" b="0" i="0" u="none" strike="noStrike" cap="none" dirty="0" smtClean="0">
                <a:ea typeface="Droid Sans"/>
                <a:cs typeface="Droid Sans"/>
                <a:sym typeface="Droid Sans"/>
              </a:rPr>
              <a:t> / month)</a:t>
            </a:r>
            <a:endParaRPr lang="en" b="0" i="0" u="none" strike="noStrike" cap="none" baseline="0" dirty="0">
              <a:ea typeface="Droid Sans"/>
              <a:cs typeface="Droid Sans"/>
              <a:sym typeface="Droid Sans"/>
            </a:endParaRPr>
          </a:p>
          <a:p>
            <a:pPr marL="0" marR="0" lvl="0" indent="0" algn="l" rtl="0">
              <a:lnSpc>
                <a:spcPct val="100000"/>
              </a:lnSpc>
              <a:spcBef>
                <a:spcPts val="0"/>
              </a:spcBef>
              <a:spcAft>
                <a:spcPts val="0"/>
              </a:spcAft>
              <a:buClr>
                <a:schemeClr val="dk1"/>
              </a:buClr>
              <a:buSzPct val="25000"/>
              <a:buFont typeface="Arial"/>
              <a:buNone/>
            </a:pPr>
            <a:r>
              <a:rPr lang="en" b="1" i="0" u="none" strike="noStrike" cap="none" baseline="0" dirty="0">
                <a:ea typeface="Droid Sans"/>
                <a:cs typeface="Droid Sans"/>
                <a:sym typeface="Droid Sans"/>
              </a:rPr>
              <a:t>8000</a:t>
            </a:r>
            <a:r>
              <a:rPr lang="en" b="0" i="0" u="none" strike="noStrike" cap="none" baseline="0" dirty="0">
                <a:ea typeface="Droid Sans"/>
                <a:cs typeface="Droid Sans"/>
                <a:sym typeface="Droid Sans"/>
              </a:rPr>
              <a:t> views per second</a:t>
            </a:r>
          </a:p>
          <a:p>
            <a:pPr marL="0" marR="0" lvl="0" indent="0" algn="l" rtl="0">
              <a:lnSpc>
                <a:spcPct val="100000"/>
              </a:lnSpc>
              <a:spcBef>
                <a:spcPts val="0"/>
              </a:spcBef>
              <a:spcAft>
                <a:spcPts val="0"/>
              </a:spcAft>
              <a:buClr>
                <a:schemeClr val="dk1"/>
              </a:buClr>
              <a:buSzPct val="25000"/>
              <a:buFont typeface="Arial"/>
              <a:buNone/>
            </a:pPr>
            <a:r>
              <a:rPr lang="en" b="1" i="0" u="none" strike="noStrike" cap="none" baseline="0" dirty="0">
                <a:ea typeface="Droid Sans"/>
                <a:cs typeface="Droid Sans"/>
                <a:sym typeface="Droid Sans"/>
              </a:rPr>
              <a:t>500 million</a:t>
            </a:r>
            <a:r>
              <a:rPr lang="en" b="0" i="0" u="none" strike="noStrike" cap="none" baseline="0" dirty="0">
                <a:ea typeface="Droid Sans"/>
                <a:cs typeface="Droid Sans"/>
                <a:sym typeface="Droid Sans"/>
              </a:rPr>
              <a:t> monthly visitors</a:t>
            </a:r>
          </a:p>
          <a:p>
            <a:pPr marL="0" marR="0" lvl="0" indent="0" algn="l" rtl="0">
              <a:lnSpc>
                <a:spcPct val="100000"/>
              </a:lnSpc>
              <a:spcBef>
                <a:spcPts val="0"/>
              </a:spcBef>
              <a:spcAft>
                <a:spcPts val="0"/>
              </a:spcAft>
              <a:buClr>
                <a:schemeClr val="dk1"/>
              </a:buClr>
              <a:buSzPct val="25000"/>
              <a:buFont typeface="Arial"/>
              <a:buNone/>
            </a:pPr>
            <a:r>
              <a:rPr lang="en" b="1" i="0" u="none" strike="noStrike" cap="none" baseline="0" dirty="0">
                <a:ea typeface="Droid Sans"/>
                <a:cs typeface="Droid Sans"/>
                <a:sym typeface="Droid Sans"/>
              </a:rPr>
              <a:t>5th most popular</a:t>
            </a:r>
            <a:r>
              <a:rPr lang="en" b="0" i="0" u="none" strike="noStrike" cap="none" baseline="0" dirty="0">
                <a:ea typeface="Droid Sans"/>
                <a:cs typeface="Droid Sans"/>
                <a:sym typeface="Droid Sans"/>
              </a:rPr>
              <a:t> website</a:t>
            </a:r>
          </a:p>
          <a:p>
            <a:pPr marL="0" marR="0" lvl="0" indent="0" algn="l" rtl="0">
              <a:lnSpc>
                <a:spcPct val="100000"/>
              </a:lnSpc>
              <a:spcBef>
                <a:spcPts val="0"/>
              </a:spcBef>
              <a:spcAft>
                <a:spcPts val="0"/>
              </a:spcAft>
              <a:buClr>
                <a:schemeClr val="dk1"/>
              </a:buClr>
              <a:buSzPct val="25000"/>
              <a:buFont typeface="Arial"/>
              <a:buNone/>
            </a:pPr>
            <a:r>
              <a:rPr lang="en" b="1" i="0" u="none" strike="noStrike" cap="none" baseline="0" dirty="0">
                <a:ea typeface="Droid Sans"/>
                <a:cs typeface="Droid Sans"/>
                <a:sym typeface="Droid Sans"/>
              </a:rPr>
              <a:t>2000x larger</a:t>
            </a:r>
            <a:r>
              <a:rPr lang="en" b="0" i="0" u="none" strike="noStrike" cap="none" baseline="0" dirty="0">
                <a:ea typeface="Droid Sans"/>
                <a:cs typeface="Droid Sans"/>
                <a:sym typeface="Droid Sans"/>
              </a:rPr>
              <a:t> than Brittanica</a:t>
            </a:r>
          </a:p>
          <a:p>
            <a:pPr marL="0" marR="0" lvl="0" indent="0" algn="l" rtl="0">
              <a:lnSpc>
                <a:spcPct val="100000"/>
              </a:lnSpc>
              <a:spcBef>
                <a:spcPts val="0"/>
              </a:spcBef>
              <a:spcAft>
                <a:spcPts val="0"/>
              </a:spcAft>
              <a:buClr>
                <a:schemeClr val="dk2"/>
              </a:buClr>
              <a:buFont typeface="Arial"/>
              <a:buNone/>
            </a:pPr>
            <a:endParaRPr sz="3000" b="0" i="0" u="none" strike="noStrike" cap="none" baseline="0" dirty="0">
              <a:solidFill>
                <a:schemeClr val="dk2"/>
              </a:solidFill>
              <a:latin typeface="Droid Sans"/>
              <a:ea typeface="Droid Sans"/>
              <a:cs typeface="Droid Sans"/>
              <a:sym typeface="Droid Sans"/>
            </a:endParaRPr>
          </a:p>
          <a:p>
            <a:pPr marL="0" marR="0" lvl="0" indent="0" algn="l" rtl="0">
              <a:lnSpc>
                <a:spcPct val="100000"/>
              </a:lnSpc>
              <a:spcBef>
                <a:spcPts val="0"/>
              </a:spcBef>
              <a:spcAft>
                <a:spcPts val="0"/>
              </a:spcAft>
              <a:buClr>
                <a:schemeClr val="dk2"/>
              </a:buClr>
              <a:buFont typeface="Arial"/>
              <a:buNone/>
            </a:pPr>
            <a:endParaRPr sz="3000" b="0" i="0" u="none" strike="noStrike" cap="none" baseline="0" dirty="0">
              <a:solidFill>
                <a:schemeClr val="dk2"/>
              </a:solidFill>
              <a:latin typeface="Droid Sans"/>
              <a:ea typeface="Droid Sans"/>
              <a:cs typeface="Droid Sans"/>
              <a:sym typeface="Droid Sans"/>
            </a:endParaRPr>
          </a:p>
        </p:txBody>
      </p:sp>
      <p:sp>
        <p:nvSpPr>
          <p:cNvPr id="2" name="Text Placeholder 1"/>
          <p:cNvSpPr>
            <a:spLocks noGrp="1"/>
          </p:cNvSpPr>
          <p:nvPr>
            <p:ph type="body" sz="quarter" idx="13"/>
          </p:nvPr>
        </p:nvSpPr>
        <p:spPr/>
        <p:txBody>
          <a:bodyPr/>
          <a:lstStyle/>
          <a:p>
            <a:r>
              <a:rPr lang="en-US" dirty="0" smtClean="0"/>
              <a:t>Why Wikipedia?</a:t>
            </a:r>
            <a:endParaRPr lang="en-US" dirty="0"/>
          </a:p>
        </p:txBody>
      </p:sp>
      <p:pic>
        <p:nvPicPr>
          <p:cNvPr id="92" name="Shape 92"/>
          <p:cNvPicPr preferRelativeResize="0"/>
          <p:nvPr/>
        </p:nvPicPr>
        <p:blipFill rotWithShape="1">
          <a:blip r:embed="rId3" cstate="print">
            <a:alphaModFix/>
          </a:blip>
          <a:srcRect/>
          <a:stretch/>
        </p:blipFill>
        <p:spPr>
          <a:xfrm>
            <a:off x="5791200" y="2286000"/>
            <a:ext cx="2167200" cy="2892400"/>
          </a:xfrm>
          <a:prstGeom prst="rect">
            <a:avLst/>
          </a:prstGeom>
          <a:noFill/>
          <a:ln>
            <a:noFill/>
          </a:ln>
        </p:spPr>
      </p:pic>
    </p:spTree>
    <p:extLst>
      <p:ext uri="{BB962C8B-B14F-4D97-AF65-F5344CB8AC3E}">
        <p14:creationId xmlns:p14="http://schemas.microsoft.com/office/powerpoint/2010/main" val="3440796521"/>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Starting </a:t>
            </a:r>
            <a:r>
              <a:rPr lang="en-US" dirty="0"/>
              <a:t>point for </a:t>
            </a:r>
            <a:r>
              <a:rPr lang="en-US" dirty="0" smtClean="0"/>
              <a:t>research</a:t>
            </a:r>
          </a:p>
          <a:p>
            <a:pPr lvl="1"/>
            <a:r>
              <a:rPr lang="en-US" sz="2400" i="1" dirty="0" smtClean="0"/>
              <a:t>Learning </a:t>
            </a:r>
            <a:r>
              <a:rPr lang="en-US" sz="2400" i="1" dirty="0"/>
              <a:t>black market and GWR </a:t>
            </a:r>
            <a:br>
              <a:rPr lang="en-US" sz="2400" i="1" dirty="0"/>
            </a:br>
            <a:r>
              <a:rPr lang="en-US" sz="2400" i="1" dirty="0"/>
              <a:t>Google &gt; Wikipedia &gt; References</a:t>
            </a:r>
          </a:p>
          <a:p>
            <a:r>
              <a:rPr lang="en-US" dirty="0"/>
              <a:t>Ideologically aligned with library </a:t>
            </a:r>
            <a:r>
              <a:rPr lang="en-US" dirty="0" smtClean="0"/>
              <a:t>mission</a:t>
            </a:r>
          </a:p>
          <a:p>
            <a:pPr lvl="1"/>
            <a:r>
              <a:rPr lang="en-US" sz="2400" dirty="0" smtClean="0"/>
              <a:t>Access </a:t>
            </a:r>
            <a:r>
              <a:rPr lang="en-US" sz="2400" dirty="0"/>
              <a:t>to knowledge – for free</a:t>
            </a:r>
          </a:p>
          <a:p>
            <a:r>
              <a:rPr lang="en-US" dirty="0"/>
              <a:t>Shared appreciation of quality </a:t>
            </a:r>
            <a:r>
              <a:rPr lang="en-US" dirty="0" smtClean="0"/>
              <a:t>sources</a:t>
            </a:r>
          </a:p>
          <a:p>
            <a:r>
              <a:rPr lang="en-US" dirty="0" smtClean="0"/>
              <a:t>Shared appreciation of authority control</a:t>
            </a:r>
            <a:endParaRPr lang="en-US" dirty="0"/>
          </a:p>
          <a:p>
            <a:pPr>
              <a:buNone/>
            </a:pPr>
            <a:endParaRPr lang="en-US" dirty="0"/>
          </a:p>
          <a:p>
            <a:pPr marL="0" indent="0">
              <a:buNone/>
            </a:pPr>
            <a:endParaRPr lang="en-US" dirty="0"/>
          </a:p>
        </p:txBody>
      </p:sp>
      <p:sp>
        <p:nvSpPr>
          <p:cNvPr id="6" name="Text Placeholder 5"/>
          <p:cNvSpPr>
            <a:spLocks noGrp="1"/>
          </p:cNvSpPr>
          <p:nvPr>
            <p:ph type="body" sz="quarter" idx="13"/>
          </p:nvPr>
        </p:nvSpPr>
        <p:spPr/>
        <p:txBody>
          <a:bodyPr/>
          <a:lstStyle/>
          <a:p>
            <a:r>
              <a:rPr lang="en-US" dirty="0" smtClean="0"/>
              <a:t>Why Wikipedia?</a:t>
            </a:r>
            <a:endParaRPr lang="en-US" dirty="0"/>
          </a:p>
        </p:txBody>
      </p:sp>
    </p:spTree>
    <p:extLst>
      <p:ext uri="{BB962C8B-B14F-4D97-AF65-F5344CB8AC3E}">
        <p14:creationId xmlns:p14="http://schemas.microsoft.com/office/powerpoint/2010/main" val="38129136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Wikipedia + Libraries</a:t>
            </a:r>
          </a:p>
        </p:txBody>
      </p:sp>
      <p:pic>
        <p:nvPicPr>
          <p:cNvPr id="12" name="Picture 11"/>
          <p:cNvPicPr>
            <a:picLocks noChangeAspect="1"/>
          </p:cNvPicPr>
          <p:nvPr/>
        </p:nvPicPr>
        <p:blipFill>
          <a:blip r:embed="rId2"/>
          <a:stretch>
            <a:fillRect/>
          </a:stretch>
        </p:blipFill>
        <p:spPr>
          <a:xfrm>
            <a:off x="128288" y="953062"/>
            <a:ext cx="8531525" cy="4846584"/>
          </a:xfrm>
          <a:prstGeom prst="rect">
            <a:avLst/>
          </a:prstGeom>
          <a:ln>
            <a:solidFill>
              <a:schemeClr val="accent6">
                <a:shade val="95000"/>
                <a:satMod val="105000"/>
              </a:schemeClr>
            </a:solidFill>
          </a:ln>
        </p:spPr>
      </p:pic>
    </p:spTree>
    <p:extLst>
      <p:ext uri="{BB962C8B-B14F-4D97-AF65-F5344CB8AC3E}">
        <p14:creationId xmlns:p14="http://schemas.microsoft.com/office/powerpoint/2010/main" val="344121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Wikipedia + Libraries</a:t>
            </a:r>
          </a:p>
        </p:txBody>
      </p:sp>
      <p:pic>
        <p:nvPicPr>
          <p:cNvPr id="13" name="Picture 12"/>
          <p:cNvPicPr>
            <a:picLocks noChangeAspect="1"/>
          </p:cNvPicPr>
          <p:nvPr/>
        </p:nvPicPr>
        <p:blipFill>
          <a:blip r:embed="rId2"/>
          <a:stretch>
            <a:fillRect/>
          </a:stretch>
        </p:blipFill>
        <p:spPr>
          <a:xfrm>
            <a:off x="0" y="1135919"/>
            <a:ext cx="8982075" cy="6115050"/>
          </a:xfrm>
          <a:prstGeom prst="rect">
            <a:avLst/>
          </a:prstGeom>
          <a:ln>
            <a:solidFill>
              <a:schemeClr val="accent6">
                <a:shade val="95000"/>
                <a:satMod val="105000"/>
              </a:schemeClr>
            </a:solidFill>
          </a:ln>
        </p:spPr>
      </p:pic>
    </p:spTree>
    <p:extLst>
      <p:ext uri="{BB962C8B-B14F-4D97-AF65-F5344CB8AC3E}">
        <p14:creationId xmlns:p14="http://schemas.microsoft.com/office/powerpoint/2010/main" val="14621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Wikipedia + Libraries</a:t>
            </a:r>
          </a:p>
        </p:txBody>
      </p:sp>
      <p:pic>
        <p:nvPicPr>
          <p:cNvPr id="14" name="Picture 13"/>
          <p:cNvPicPr>
            <a:picLocks noChangeAspect="1"/>
          </p:cNvPicPr>
          <p:nvPr/>
        </p:nvPicPr>
        <p:blipFill>
          <a:blip r:embed="rId2"/>
          <a:stretch>
            <a:fillRect/>
          </a:stretch>
        </p:blipFill>
        <p:spPr>
          <a:xfrm>
            <a:off x="477838" y="1005157"/>
            <a:ext cx="7591425" cy="5172075"/>
          </a:xfrm>
          <a:prstGeom prst="rect">
            <a:avLst/>
          </a:prstGeom>
          <a:ln>
            <a:solidFill>
              <a:schemeClr val="accent6">
                <a:shade val="95000"/>
                <a:satMod val="105000"/>
              </a:schemeClr>
            </a:solidFill>
          </a:ln>
        </p:spPr>
      </p:pic>
    </p:spTree>
    <p:extLst>
      <p:ext uri="{BB962C8B-B14F-4D97-AF65-F5344CB8AC3E}">
        <p14:creationId xmlns:p14="http://schemas.microsoft.com/office/powerpoint/2010/main" val="223000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Wikipedia + Libraries</a:t>
            </a:r>
          </a:p>
        </p:txBody>
      </p:sp>
      <p:pic>
        <p:nvPicPr>
          <p:cNvPr id="15" name="Picture 14"/>
          <p:cNvPicPr>
            <a:picLocks noChangeAspect="1"/>
          </p:cNvPicPr>
          <p:nvPr/>
        </p:nvPicPr>
        <p:blipFill>
          <a:blip r:embed="rId2"/>
          <a:stretch>
            <a:fillRect/>
          </a:stretch>
        </p:blipFill>
        <p:spPr>
          <a:xfrm>
            <a:off x="116462" y="796590"/>
            <a:ext cx="8751313" cy="5505006"/>
          </a:xfrm>
          <a:prstGeom prst="rect">
            <a:avLst/>
          </a:prstGeom>
          <a:ln>
            <a:solidFill>
              <a:schemeClr val="accent6">
                <a:shade val="95000"/>
                <a:satMod val="105000"/>
              </a:schemeClr>
            </a:solidFill>
          </a:ln>
        </p:spPr>
      </p:pic>
    </p:spTree>
    <p:extLst>
      <p:ext uri="{BB962C8B-B14F-4D97-AF65-F5344CB8AC3E}">
        <p14:creationId xmlns:p14="http://schemas.microsoft.com/office/powerpoint/2010/main" val="237766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Learn to edit Wikipedia</a:t>
            </a:r>
          </a:p>
          <a:p>
            <a:r>
              <a:rPr lang="en-US" dirty="0" smtClean="0"/>
              <a:t>Attend or host an editing event	</a:t>
            </a:r>
          </a:p>
          <a:p>
            <a:r>
              <a:rPr lang="en-US" dirty="0" smtClean="0"/>
              <a:t>Host a </a:t>
            </a:r>
            <a:r>
              <a:rPr lang="en-US" dirty="0" err="1" smtClean="0"/>
              <a:t>Wikipedian</a:t>
            </a:r>
            <a:r>
              <a:rPr lang="en-US" dirty="0" smtClean="0"/>
              <a:t> in Residence</a:t>
            </a:r>
          </a:p>
          <a:p>
            <a:r>
              <a:rPr lang="en-US" dirty="0" smtClean="0"/>
              <a:t>Host a Wikipedia Visiting Scholar</a:t>
            </a:r>
          </a:p>
          <a:p>
            <a:r>
              <a:rPr lang="en-US" dirty="0" smtClean="0"/>
              <a:t>Consider the unique value that libraries and librarians can bring to Wikipedia</a:t>
            </a:r>
          </a:p>
          <a:p>
            <a:r>
              <a:rPr lang="en-US" dirty="0" smtClean="0"/>
              <a:t>For more information / inspiration</a:t>
            </a:r>
          </a:p>
          <a:p>
            <a:pPr lvl="1"/>
            <a:r>
              <a:rPr lang="en-US" sz="2400" dirty="0">
                <a:hlinkClick r:id="rId2"/>
              </a:rPr>
              <a:t>Wiki       Libraries</a:t>
            </a:r>
            <a:endParaRPr lang="en-US" sz="2400" dirty="0"/>
          </a:p>
          <a:p>
            <a:pPr lvl="1"/>
            <a:r>
              <a:rPr lang="en-US" sz="2400" dirty="0">
                <a:hlinkClick r:id="rId3"/>
              </a:rPr>
              <a:t>GLAM Wiki</a:t>
            </a:r>
            <a:endParaRPr lang="en-US" sz="2400" dirty="0"/>
          </a:p>
          <a:p>
            <a:pPr lvl="1"/>
            <a:r>
              <a:rPr lang="en-US" sz="2400" dirty="0">
                <a:hlinkClick r:id="rId4"/>
              </a:rPr>
              <a:t>Wikipedia Library</a:t>
            </a:r>
            <a:endParaRPr lang="en-US" sz="2400" dirty="0"/>
          </a:p>
          <a:p>
            <a:pPr lvl="1"/>
            <a:r>
              <a:rPr lang="en-US" sz="2400" dirty="0" smtClean="0">
                <a:hlinkClick r:id="rId5"/>
              </a:rPr>
              <a:t>WikiEdu</a:t>
            </a:r>
            <a:r>
              <a:rPr lang="en-US" sz="2400" dirty="0" smtClean="0"/>
              <a:t> </a:t>
            </a:r>
            <a:r>
              <a:rPr lang="en-US" sz="2400" dirty="0"/>
              <a:t>(Wikipedia Education Foundation)</a:t>
            </a:r>
          </a:p>
          <a:p>
            <a:endParaRPr lang="en-US" dirty="0" smtClean="0"/>
          </a:p>
        </p:txBody>
      </p:sp>
      <p:sp>
        <p:nvSpPr>
          <p:cNvPr id="3" name="Text Placeholder 2"/>
          <p:cNvSpPr>
            <a:spLocks noGrp="1"/>
          </p:cNvSpPr>
          <p:nvPr>
            <p:ph type="body" sz="quarter" idx="13"/>
          </p:nvPr>
        </p:nvSpPr>
        <p:spPr/>
        <p:txBody>
          <a:bodyPr/>
          <a:lstStyle/>
          <a:p>
            <a:r>
              <a:rPr lang="en-US" dirty="0" smtClean="0"/>
              <a:t>How to engage?</a:t>
            </a:r>
            <a:endParaRPr lang="en-US" dirty="0"/>
          </a:p>
        </p:txBody>
      </p:sp>
      <p:sp>
        <p:nvSpPr>
          <p:cNvPr id="4" name="Heart 3"/>
          <p:cNvSpPr/>
          <p:nvPr/>
        </p:nvSpPr>
        <p:spPr>
          <a:xfrm>
            <a:off x="1958196" y="4156020"/>
            <a:ext cx="448573" cy="334518"/>
          </a:xfrm>
          <a:prstGeom prst="hear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01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35442" y="1130060"/>
            <a:ext cx="5743460" cy="3847381"/>
          </a:xfrm>
          <a:prstGeom prst="rect">
            <a:avLst/>
          </a:prstGeom>
          <a:ln>
            <a:solidFill>
              <a:schemeClr val="accent1"/>
            </a:solidFill>
          </a:ln>
        </p:spPr>
      </p:pic>
    </p:spTree>
    <p:extLst>
      <p:ext uri="{BB962C8B-B14F-4D97-AF65-F5344CB8AC3E}">
        <p14:creationId xmlns:p14="http://schemas.microsoft.com/office/powerpoint/2010/main" val="259319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 y="1962170"/>
            <a:ext cx="4375878" cy="569387"/>
          </a:xfrm>
        </p:spPr>
        <p:txBody>
          <a:bodyPr/>
          <a:lstStyle/>
          <a:p>
            <a:r>
              <a:rPr lang="en-US" dirty="0" smtClean="0"/>
              <a:t>OCLC Research Update, June 29, 2015</a:t>
            </a:r>
            <a:endParaRPr lang="en-US" dirty="0"/>
          </a:p>
        </p:txBody>
      </p:sp>
      <p:sp>
        <p:nvSpPr>
          <p:cNvPr id="3" name="Text Placeholder 2"/>
          <p:cNvSpPr>
            <a:spLocks noGrp="1"/>
          </p:cNvSpPr>
          <p:nvPr>
            <p:ph type="body" sz="quarter" idx="16"/>
          </p:nvPr>
        </p:nvSpPr>
        <p:spPr>
          <a:xfrm>
            <a:off x="779469" y="2483369"/>
            <a:ext cx="8096287" cy="1531018"/>
          </a:xfrm>
        </p:spPr>
        <p:txBody>
          <a:bodyPr tIns="274320">
            <a:noAutofit/>
          </a:bodyPr>
          <a:lstStyle/>
          <a:p>
            <a:r>
              <a:rPr lang="en-US" sz="3200" dirty="0" smtClean="0"/>
              <a:t>On the Linked Data Learning Curve</a:t>
            </a:r>
          </a:p>
          <a:p>
            <a:pPr>
              <a:spcBef>
                <a:spcPts val="600"/>
              </a:spcBef>
            </a:pPr>
            <a:r>
              <a:rPr lang="en-US" sz="2400" dirty="0" smtClean="0"/>
              <a:t>Current work in OCLC Research</a:t>
            </a:r>
          </a:p>
        </p:txBody>
      </p:sp>
      <p:sp>
        <p:nvSpPr>
          <p:cNvPr id="4" name="Text Placeholder 3"/>
          <p:cNvSpPr>
            <a:spLocks noGrp="1"/>
          </p:cNvSpPr>
          <p:nvPr>
            <p:ph type="body" sz="quarter" idx="17"/>
          </p:nvPr>
        </p:nvSpPr>
        <p:spPr>
          <a:xfrm>
            <a:off x="728694" y="4218773"/>
            <a:ext cx="2543425" cy="461665"/>
          </a:xfrm>
        </p:spPr>
        <p:txBody>
          <a:bodyPr/>
          <a:lstStyle/>
          <a:p>
            <a:r>
              <a:rPr lang="en-US" sz="2400" dirty="0" smtClean="0"/>
              <a:t>Bruce Washburn</a:t>
            </a:r>
            <a:endParaRPr lang="en-US" sz="2400" dirty="0"/>
          </a:p>
        </p:txBody>
      </p:sp>
      <p:sp>
        <p:nvSpPr>
          <p:cNvPr id="5" name="Text Placeholder 4"/>
          <p:cNvSpPr>
            <a:spLocks noGrp="1"/>
          </p:cNvSpPr>
          <p:nvPr>
            <p:ph type="body" sz="quarter" idx="18"/>
          </p:nvPr>
        </p:nvSpPr>
        <p:spPr>
          <a:xfrm>
            <a:off x="728694" y="4678229"/>
            <a:ext cx="2977738" cy="307777"/>
          </a:xfrm>
        </p:spPr>
        <p:txBody>
          <a:bodyPr/>
          <a:lstStyle/>
          <a:p>
            <a:r>
              <a:rPr lang="en-US" dirty="0" smtClean="0"/>
              <a:t>Consulting Software Engineer</a:t>
            </a:r>
            <a:endParaRPr lang="en-US" dirty="0"/>
          </a:p>
        </p:txBody>
      </p:sp>
    </p:spTree>
    <p:extLst>
      <p:ext uri="{BB962C8B-B14F-4D97-AF65-F5344CB8AC3E}">
        <p14:creationId xmlns:p14="http://schemas.microsoft.com/office/powerpoint/2010/main" val="305101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477839" y="1135919"/>
            <a:ext cx="4027049" cy="447517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t>A Google blog post from 2012 describes the Knowledge Graph that supports searching for the things, people and places that Google knows about and suggestions for relevant related things.</a:t>
            </a:r>
          </a:p>
          <a:p>
            <a:pPr marL="0" indent="0">
              <a:buNone/>
            </a:pPr>
            <a:endParaRPr lang="en-US" sz="2400" dirty="0" smtClean="0"/>
          </a:p>
          <a:p>
            <a:pPr marL="0" indent="0">
              <a:buNone/>
            </a:pPr>
            <a:r>
              <a:rPr lang="en-US" sz="2400" dirty="0" smtClean="0"/>
              <a:t>The Graph powers the Google Knowledge Panel in search results</a:t>
            </a:r>
            <a:endParaRPr lang="en-US" sz="2400" dirty="0"/>
          </a:p>
        </p:txBody>
      </p:sp>
      <p:sp>
        <p:nvSpPr>
          <p:cNvPr id="8"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The Knowledge Graph</a:t>
            </a:r>
            <a:endParaRPr lang="en-US" sz="3600" b="1" dirty="0">
              <a:solidFill>
                <a:schemeClr val="tx2"/>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727" y="1135919"/>
            <a:ext cx="3180560" cy="2966140"/>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4"/>
          <a:stretch>
            <a:fillRect/>
          </a:stretch>
        </p:blipFill>
        <p:spPr>
          <a:xfrm>
            <a:off x="6327549" y="2618989"/>
            <a:ext cx="2043830" cy="33456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9011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277564" y="1628609"/>
            <a:ext cx="4031482" cy="569895"/>
          </a:xfrm>
        </p:spPr>
        <p:txBody>
          <a:bodyPr/>
          <a:lstStyle/>
          <a:p>
            <a:r>
              <a:rPr lang="en-US" dirty="0" smtClean="0"/>
              <a:t>Wikipedia and Libraries</a:t>
            </a:r>
            <a:endParaRPr lang="en-US" dirty="0"/>
          </a:p>
        </p:txBody>
      </p:sp>
      <p:sp>
        <p:nvSpPr>
          <p:cNvPr id="4" name="Text Placeholder 3"/>
          <p:cNvSpPr>
            <a:spLocks noGrp="1"/>
          </p:cNvSpPr>
          <p:nvPr>
            <p:ph type="body" sz="quarter" idx="13"/>
          </p:nvPr>
        </p:nvSpPr>
        <p:spPr>
          <a:xfrm>
            <a:off x="1277556" y="1096804"/>
            <a:ext cx="4031483" cy="435277"/>
          </a:xfrm>
        </p:spPr>
        <p:txBody>
          <a:bodyPr/>
          <a:lstStyle/>
          <a:p>
            <a:r>
              <a:rPr lang="en-US" sz="3200" dirty="0" err="1" smtClean="0"/>
              <a:t>Merrilee</a:t>
            </a:r>
            <a:r>
              <a:rPr lang="en-US" sz="3200" dirty="0" smtClean="0"/>
              <a:t> </a:t>
            </a:r>
            <a:r>
              <a:rPr lang="en-US" sz="3200" dirty="0" err="1" smtClean="0"/>
              <a:t>Proffitt</a:t>
            </a:r>
            <a:endParaRPr lang="en-US" sz="3200" dirty="0"/>
          </a:p>
        </p:txBody>
      </p:sp>
      <p:sp>
        <p:nvSpPr>
          <p:cNvPr id="5" name="Text Placeholder 4"/>
          <p:cNvSpPr>
            <a:spLocks noGrp="1"/>
          </p:cNvSpPr>
          <p:nvPr>
            <p:ph type="body" sz="quarter" idx="15"/>
          </p:nvPr>
        </p:nvSpPr>
        <p:spPr/>
        <p:txBody>
          <a:bodyPr/>
          <a:lstStyle/>
          <a:p>
            <a:endParaRPr lang="en-US"/>
          </a:p>
        </p:txBody>
      </p:sp>
      <p:sp>
        <p:nvSpPr>
          <p:cNvPr id="8" name="Text Placeholder 2"/>
          <p:cNvSpPr txBox="1">
            <a:spLocks/>
          </p:cNvSpPr>
          <p:nvPr/>
        </p:nvSpPr>
        <p:spPr>
          <a:xfrm>
            <a:off x="1277556" y="3271543"/>
            <a:ext cx="6272853" cy="569895"/>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On the Linked Data Learning Curve</a:t>
            </a:r>
            <a:endParaRPr lang="en-US" dirty="0"/>
          </a:p>
        </p:txBody>
      </p:sp>
      <p:sp>
        <p:nvSpPr>
          <p:cNvPr id="9" name="Text Placeholder 3"/>
          <p:cNvSpPr txBox="1">
            <a:spLocks/>
          </p:cNvSpPr>
          <p:nvPr/>
        </p:nvSpPr>
        <p:spPr>
          <a:xfrm>
            <a:off x="1277549" y="2739738"/>
            <a:ext cx="4031483" cy="435277"/>
          </a:xfrm>
          <a:prstGeom prst="rect">
            <a:avLst/>
          </a:prstGeom>
        </p:spPr>
        <p:txBody>
          <a:bodyPr vert="horz"/>
          <a:lstStyle>
            <a:lvl1pPr marL="0" indent="0" algn="l" defTabSz="457200" rtl="0" eaLnBrk="1" latinLnBrk="0" hangingPunct="1">
              <a:spcBef>
                <a:spcPct val="20000"/>
              </a:spcBef>
              <a:buFont typeface="Arial"/>
              <a:buNone/>
              <a:defRPr sz="3600" b="1" kern="1200" baseline="0">
                <a:solidFill>
                  <a:srgbClr val="23619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smtClean="0"/>
              <a:t>Bruce Washburn</a:t>
            </a:r>
            <a:endParaRPr lang="en-US" sz="3200" dirty="0"/>
          </a:p>
        </p:txBody>
      </p:sp>
      <p:sp>
        <p:nvSpPr>
          <p:cNvPr id="11" name="Text Placeholder 2"/>
          <p:cNvSpPr txBox="1">
            <a:spLocks/>
          </p:cNvSpPr>
          <p:nvPr/>
        </p:nvSpPr>
        <p:spPr>
          <a:xfrm>
            <a:off x="1277563" y="4949367"/>
            <a:ext cx="7454107" cy="569895"/>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FAST (Faceted Application of Subject Terminology)</a:t>
            </a:r>
            <a:endParaRPr lang="en-US" dirty="0"/>
          </a:p>
        </p:txBody>
      </p:sp>
      <p:sp>
        <p:nvSpPr>
          <p:cNvPr id="12" name="Text Placeholder 3"/>
          <p:cNvSpPr txBox="1">
            <a:spLocks/>
          </p:cNvSpPr>
          <p:nvPr/>
        </p:nvSpPr>
        <p:spPr>
          <a:xfrm>
            <a:off x="1277556" y="4417562"/>
            <a:ext cx="4031483" cy="435277"/>
          </a:xfrm>
          <a:prstGeom prst="rect">
            <a:avLst/>
          </a:prstGeom>
        </p:spPr>
        <p:txBody>
          <a:bodyPr vert="horz"/>
          <a:lstStyle>
            <a:lvl1pPr marL="0" indent="0" algn="l" defTabSz="457200" rtl="0" eaLnBrk="1" latinLnBrk="0" hangingPunct="1">
              <a:spcBef>
                <a:spcPct val="20000"/>
              </a:spcBef>
              <a:buFont typeface="Arial"/>
              <a:buNone/>
              <a:defRPr sz="3600" b="1" kern="1200" baseline="0">
                <a:solidFill>
                  <a:srgbClr val="23619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smtClean="0"/>
              <a:t>Diane </a:t>
            </a:r>
            <a:r>
              <a:rPr lang="en-US" sz="3200" dirty="0" err="1" smtClean="0"/>
              <a:t>Vizine</a:t>
            </a:r>
            <a:r>
              <a:rPr lang="en-US" sz="3200" dirty="0" smtClean="0"/>
              <a:t>-Goetz</a:t>
            </a:r>
            <a:endParaRPr lang="en-US" sz="3200" dirty="0"/>
          </a:p>
        </p:txBody>
      </p:sp>
    </p:spTree>
    <p:extLst>
      <p:ext uri="{BB962C8B-B14F-4D97-AF65-F5344CB8AC3E}">
        <p14:creationId xmlns:p14="http://schemas.microsoft.com/office/powerpoint/2010/main" val="54945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4294967295"/>
          </p:nvPr>
        </p:nvSpPr>
        <p:spPr>
          <a:xfrm>
            <a:off x="477838" y="1136650"/>
            <a:ext cx="8181975" cy="4474037"/>
          </a:xfrm>
          <a:prstGeom prst="rect">
            <a:avLst/>
          </a:prstGeom>
        </p:spPr>
        <p:txBody>
          <a:bodyPr/>
          <a:lstStyle/>
          <a:p>
            <a:pPr marL="0" indent="0">
              <a:buNone/>
            </a:pPr>
            <a:r>
              <a:rPr lang="en-US" sz="2400" dirty="0" smtClean="0"/>
              <a:t>A series of recent Google Research papers describe the use of probabilistic models and machine learning to assess the truth of statements made by multiple sources.</a:t>
            </a:r>
          </a:p>
          <a:p>
            <a:pPr marL="0" indent="0">
              <a:buNone/>
            </a:pPr>
            <a:endParaRPr lang="en-US" sz="1200" dirty="0" smtClean="0"/>
          </a:p>
          <a:p>
            <a:r>
              <a:rPr lang="en-US" sz="1200" dirty="0" smtClean="0"/>
              <a:t>Li, X., Dong, X. L., Lyons, K., </a:t>
            </a:r>
            <a:r>
              <a:rPr lang="en-US" sz="1200" dirty="0" err="1" smtClean="0"/>
              <a:t>Meng</a:t>
            </a:r>
            <a:r>
              <a:rPr lang="en-US" sz="1200" dirty="0" smtClean="0"/>
              <a:t>, W., Srivastava, D. (2013). </a:t>
            </a:r>
            <a:r>
              <a:rPr lang="en-US" sz="1200" dirty="0" smtClean="0">
                <a:hlinkClick r:id="rId3"/>
              </a:rPr>
              <a:t>Truth </a:t>
            </a:r>
            <a:r>
              <a:rPr lang="en-US" sz="1200" dirty="0">
                <a:hlinkClick r:id="rId3"/>
              </a:rPr>
              <a:t>Finding on the Deep Web: Is the Problem Solved?</a:t>
            </a:r>
            <a:r>
              <a:rPr lang="en-US" sz="1200" dirty="0"/>
              <a:t> </a:t>
            </a:r>
          </a:p>
          <a:p>
            <a:r>
              <a:rPr lang="en-US" sz="1200" dirty="0" smtClean="0"/>
              <a:t>Dong, X. L., </a:t>
            </a:r>
            <a:r>
              <a:rPr lang="en-US" sz="1200" dirty="0" err="1" smtClean="0"/>
              <a:t>Gabrilovich</a:t>
            </a:r>
            <a:r>
              <a:rPr lang="en-US" sz="1200" dirty="0" smtClean="0"/>
              <a:t>, E., </a:t>
            </a:r>
            <a:r>
              <a:rPr lang="en-US" sz="1200" dirty="0" err="1" smtClean="0"/>
              <a:t>Heitz</a:t>
            </a:r>
            <a:r>
              <a:rPr lang="en-US" sz="1200" dirty="0" smtClean="0"/>
              <a:t>, G., Horn, W., Murphy, K., Sun, S., Zhang, W. (2013). </a:t>
            </a:r>
            <a:r>
              <a:rPr lang="en-US" sz="1200" dirty="0" smtClean="0">
                <a:hlinkClick r:id="rId4"/>
              </a:rPr>
              <a:t>From </a:t>
            </a:r>
            <a:r>
              <a:rPr lang="en-US" sz="1200" dirty="0">
                <a:hlinkClick r:id="rId4"/>
              </a:rPr>
              <a:t>Data Fusion to Knowledge Fusion</a:t>
            </a:r>
            <a:r>
              <a:rPr lang="en-US" sz="1200" dirty="0" smtClean="0"/>
              <a:t>.</a:t>
            </a:r>
          </a:p>
          <a:p>
            <a:r>
              <a:rPr lang="en-US" sz="1200" dirty="0" smtClean="0"/>
              <a:t>Dong</a:t>
            </a:r>
            <a:r>
              <a:rPr lang="en-US" sz="1200" dirty="0"/>
              <a:t>, X. L., Murphy, K., </a:t>
            </a:r>
            <a:r>
              <a:rPr lang="en-US" sz="1200" dirty="0" err="1"/>
              <a:t>Gabrilovich</a:t>
            </a:r>
            <a:r>
              <a:rPr lang="en-US" sz="1200" dirty="0"/>
              <a:t>, E., </a:t>
            </a:r>
            <a:r>
              <a:rPr lang="en-US" sz="1200" dirty="0" err="1"/>
              <a:t>Heitz</a:t>
            </a:r>
            <a:r>
              <a:rPr lang="en-US" sz="1200" dirty="0"/>
              <a:t>, G., Horn, W., Lao, N., ... &amp; Zhang, W. (2014). </a:t>
            </a:r>
            <a:r>
              <a:rPr lang="en-US" sz="1200" dirty="0" smtClean="0">
                <a:hlinkClick r:id="rId5"/>
              </a:rPr>
              <a:t>Knowledge </a:t>
            </a:r>
            <a:r>
              <a:rPr lang="en-US" sz="1200" dirty="0">
                <a:hlinkClick r:id="rId5"/>
              </a:rPr>
              <a:t>Vault: A Web-scale approach to probabilistic knowledge </a:t>
            </a:r>
            <a:r>
              <a:rPr lang="en-US" sz="1200" dirty="0" smtClean="0">
                <a:hlinkClick r:id="rId5"/>
              </a:rPr>
              <a:t>fusion</a:t>
            </a:r>
            <a:endParaRPr lang="en-US" sz="1200" dirty="0"/>
          </a:p>
          <a:p>
            <a:r>
              <a:rPr lang="en-US" sz="1200" dirty="0" smtClean="0"/>
              <a:t>Dong, X. L., </a:t>
            </a:r>
            <a:r>
              <a:rPr lang="en-US" sz="1200" dirty="0" err="1" smtClean="0"/>
              <a:t>Gabrilovich</a:t>
            </a:r>
            <a:r>
              <a:rPr lang="en-US" sz="1200" dirty="0" smtClean="0"/>
              <a:t>, E., Murphy, K. Dang, V., Horn, W., … &amp; Zhang, W. (2015). </a:t>
            </a:r>
            <a:r>
              <a:rPr lang="en-US" sz="1200" dirty="0" smtClean="0">
                <a:hlinkClick r:id="rId6"/>
              </a:rPr>
              <a:t>Knowledge-Based </a:t>
            </a:r>
            <a:r>
              <a:rPr lang="en-US" sz="1200" dirty="0">
                <a:hlinkClick r:id="rId6"/>
              </a:rPr>
              <a:t>Trust: Estimating the Trustworthiness of Web </a:t>
            </a:r>
            <a:r>
              <a:rPr lang="en-US" sz="1200" dirty="0" smtClean="0">
                <a:hlinkClick r:id="rId6"/>
              </a:rPr>
              <a:t>Sources</a:t>
            </a:r>
            <a:endParaRPr lang="en-US" sz="2400" dirty="0"/>
          </a:p>
        </p:txBody>
      </p:sp>
      <p:pic>
        <p:nvPicPr>
          <p:cNvPr id="2" name="Picture 1"/>
          <p:cNvPicPr>
            <a:picLocks noChangeAspect="1"/>
          </p:cNvPicPr>
          <p:nvPr/>
        </p:nvPicPr>
        <p:blipFill>
          <a:blip r:embed="rId7"/>
          <a:stretch>
            <a:fillRect/>
          </a:stretch>
        </p:blipFill>
        <p:spPr>
          <a:xfrm>
            <a:off x="4653279" y="4299073"/>
            <a:ext cx="1480745" cy="1872635"/>
          </a:xfrm>
          <a:prstGeom prst="rect">
            <a:avLst/>
          </a:prstGeom>
          <a:effectLst>
            <a:outerShdw blurRad="50800" dist="38100" dir="2700000" algn="tl" rotWithShape="0">
              <a:prstClr val="black">
                <a:alpha val="40000"/>
              </a:prstClr>
            </a:outerShdw>
          </a:effectLst>
        </p:spPr>
      </p:pic>
      <p:sp>
        <p:nvSpPr>
          <p:cNvPr id="7"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The Google Knowledge Vault</a:t>
            </a:r>
            <a:endParaRPr lang="en-US" sz="3600" b="1" dirty="0">
              <a:solidFill>
                <a:schemeClr val="tx2"/>
              </a:solidFill>
            </a:endParaRPr>
          </a:p>
        </p:txBody>
      </p:sp>
      <p:pic>
        <p:nvPicPr>
          <p:cNvPr id="3" name="Picture 2"/>
          <p:cNvPicPr>
            <a:picLocks noChangeAspect="1"/>
          </p:cNvPicPr>
          <p:nvPr/>
        </p:nvPicPr>
        <p:blipFill>
          <a:blip r:embed="rId8"/>
          <a:stretch>
            <a:fillRect/>
          </a:stretch>
        </p:blipFill>
        <p:spPr>
          <a:xfrm>
            <a:off x="1200004" y="4299074"/>
            <a:ext cx="1443241" cy="1872635"/>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9"/>
          <a:stretch>
            <a:fillRect/>
          </a:stretch>
        </p:blipFill>
        <p:spPr>
          <a:xfrm>
            <a:off x="6416875" y="4315625"/>
            <a:ext cx="1444099" cy="1873748"/>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10"/>
          <a:stretch>
            <a:fillRect/>
          </a:stretch>
        </p:blipFill>
        <p:spPr>
          <a:xfrm>
            <a:off x="2926096" y="4299074"/>
            <a:ext cx="1444332" cy="187263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3349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77838" y="1135919"/>
            <a:ext cx="7704137" cy="4475894"/>
          </a:xfrm>
          <a:prstGeom prst="rect">
            <a:avLst/>
          </a:prstGeom>
        </p:spPr>
        <p:txBody>
          <a:bodyPr/>
          <a:lstStyle/>
          <a:p>
            <a:r>
              <a:rPr lang="en-US" sz="2800" dirty="0" smtClean="0"/>
              <a:t>OCLC research scientists and software engineers are prototyping a similar model for bibliographic and authority data sources,</a:t>
            </a:r>
          </a:p>
          <a:p>
            <a:r>
              <a:rPr lang="en-US" sz="2800" dirty="0"/>
              <a:t>i</a:t>
            </a:r>
            <a:r>
              <a:rPr lang="en-US" sz="2800" dirty="0" smtClean="0"/>
              <a:t>n combination with user-contributed content and Linked Data from other providers,</a:t>
            </a:r>
          </a:p>
          <a:p>
            <a:r>
              <a:rPr lang="en-US" sz="2800" dirty="0"/>
              <a:t>t</a:t>
            </a:r>
            <a:r>
              <a:rPr lang="en-US" sz="2800" dirty="0" smtClean="0"/>
              <a:t>o evaluate a “knowledge vault” for statements about </a:t>
            </a:r>
            <a:r>
              <a:rPr lang="en-US" sz="2800" b="1" dirty="0">
                <a:solidFill>
                  <a:srgbClr val="C00000"/>
                </a:solidFill>
              </a:rPr>
              <a:t>e</a:t>
            </a:r>
            <a:r>
              <a:rPr lang="en-US" sz="2800" b="1" dirty="0" smtClean="0">
                <a:solidFill>
                  <a:srgbClr val="C00000"/>
                </a:solidFill>
              </a:rPr>
              <a:t>ntities and their relationships</a:t>
            </a:r>
            <a:r>
              <a:rPr lang="en-US" sz="2800" dirty="0" smtClean="0"/>
              <a:t>, including people, groups, places, events, concepts, and works.</a:t>
            </a:r>
            <a:endParaRPr lang="en-US" sz="2800" dirty="0"/>
          </a:p>
        </p:txBody>
      </p:sp>
      <p:sp>
        <p:nvSpPr>
          <p:cNvPr id="4"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A “Knowledge Vault” for Libraries?</a:t>
            </a:r>
            <a:endParaRPr lang="en-US" sz="3600" b="1" dirty="0">
              <a:solidFill>
                <a:schemeClr val="tx2"/>
              </a:solidFill>
            </a:endParaRPr>
          </a:p>
        </p:txBody>
      </p:sp>
    </p:spTree>
    <p:extLst>
      <p:ext uri="{BB962C8B-B14F-4D97-AF65-F5344CB8AC3E}">
        <p14:creationId xmlns:p14="http://schemas.microsoft.com/office/powerpoint/2010/main" val="164257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77838" y="1136650"/>
            <a:ext cx="7704137" cy="4475163"/>
          </a:xfrm>
          <a:prstGeom prst="rect">
            <a:avLst/>
          </a:prstGeom>
        </p:spPr>
        <p:txBody>
          <a:bodyPr/>
          <a:lstStyle/>
          <a:p>
            <a:r>
              <a:rPr lang="en-US" sz="2400" b="1" dirty="0" smtClean="0">
                <a:solidFill>
                  <a:srgbClr val="C00000"/>
                </a:solidFill>
              </a:rPr>
              <a:t>WorldCat</a:t>
            </a:r>
            <a:r>
              <a:rPr lang="en-US" sz="2400" dirty="0" smtClean="0"/>
              <a:t> – thousands of libraries, museums and archives contribute to the aggregation.  OCLC adds FRBR clustering, algorithmically-deduced connections of strings to Linked Data identifiers, and new entities.</a:t>
            </a:r>
          </a:p>
          <a:p>
            <a:r>
              <a:rPr lang="en-US" sz="2400" b="1" dirty="0" smtClean="0">
                <a:solidFill>
                  <a:srgbClr val="C00000"/>
                </a:solidFill>
              </a:rPr>
              <a:t>VIAF</a:t>
            </a:r>
            <a:r>
              <a:rPr lang="en-US" sz="2400" dirty="0" smtClean="0"/>
              <a:t> – 30 or more authority systems contribute, and OCLC merges and links records into new VIAF clusters.</a:t>
            </a:r>
          </a:p>
          <a:p>
            <a:r>
              <a:rPr lang="en-US" sz="2400" b="1" dirty="0" smtClean="0">
                <a:solidFill>
                  <a:srgbClr val="C00000"/>
                </a:solidFill>
              </a:rPr>
              <a:t>FAST</a:t>
            </a:r>
            <a:r>
              <a:rPr lang="en-US" sz="2400" dirty="0" smtClean="0"/>
              <a:t> – OCLC transforms Library of Congress subject headings into a new controlled vocabulary, friendly to faceted navigation.</a:t>
            </a:r>
          </a:p>
        </p:txBody>
      </p:sp>
      <p:sp>
        <p:nvSpPr>
          <p:cNvPr id="4"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Library data sources</a:t>
            </a:r>
            <a:endParaRPr lang="en-US" sz="3600" b="1" dirty="0">
              <a:solidFill>
                <a:schemeClr val="tx2"/>
              </a:solidFill>
            </a:endParaRPr>
          </a:p>
        </p:txBody>
      </p:sp>
    </p:spTree>
    <p:extLst>
      <p:ext uri="{BB962C8B-B14F-4D97-AF65-F5344CB8AC3E}">
        <p14:creationId xmlns:p14="http://schemas.microsoft.com/office/powerpoint/2010/main" val="203395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5"/>
          <p:cNvSpPr txBox="1"/>
          <p:nvPr/>
        </p:nvSpPr>
        <p:spPr>
          <a:xfrm>
            <a:off x="793675" y="5390148"/>
            <a:ext cx="855899" cy="384599"/>
          </a:xfrm>
          <a:prstGeom prst="rect">
            <a:avLst/>
          </a:prstGeom>
          <a:noFill/>
          <a:ln>
            <a:noFill/>
          </a:ln>
        </p:spPr>
        <p:txBody>
          <a:bodyPr lIns="91425" tIns="91425" rIns="91425" bIns="91425" anchor="t" anchorCtr="0">
            <a:noAutofit/>
          </a:bodyPr>
          <a:lstStyle/>
          <a:p>
            <a:pPr lvl="0" algn="ctr" rtl="0">
              <a:spcBef>
                <a:spcPts val="0"/>
              </a:spcBef>
              <a:buNone/>
            </a:pPr>
            <a:r>
              <a:rPr lang="en" sz="1200" b="1" dirty="0" smtClean="0"/>
              <a:t>Data Sources</a:t>
            </a:r>
            <a:endParaRPr lang="en" sz="1200" b="1" dirty="0"/>
          </a:p>
        </p:txBody>
      </p:sp>
      <p:sp>
        <p:nvSpPr>
          <p:cNvPr id="10" name="Shape 50"/>
          <p:cNvSpPr txBox="1"/>
          <p:nvPr/>
        </p:nvSpPr>
        <p:spPr>
          <a:xfrm>
            <a:off x="2453512" y="5427948"/>
            <a:ext cx="1002599" cy="346799"/>
          </a:xfrm>
          <a:prstGeom prst="rect">
            <a:avLst/>
          </a:prstGeom>
          <a:noFill/>
          <a:ln>
            <a:noFill/>
          </a:ln>
        </p:spPr>
        <p:txBody>
          <a:bodyPr lIns="91425" tIns="91425" rIns="91425" bIns="91425" anchor="t" anchorCtr="0">
            <a:noAutofit/>
          </a:bodyPr>
          <a:lstStyle/>
          <a:p>
            <a:pPr lvl="0" algn="ctr" rtl="0">
              <a:spcBef>
                <a:spcPts val="0"/>
              </a:spcBef>
              <a:buNone/>
            </a:pPr>
            <a:r>
              <a:rPr lang="en" sz="1200" b="1" dirty="0" smtClean="0"/>
              <a:t>Extraction</a:t>
            </a:r>
            <a:endParaRPr lang="en" sz="1200" b="1" dirty="0"/>
          </a:p>
        </p:txBody>
      </p:sp>
      <p:sp>
        <p:nvSpPr>
          <p:cNvPr id="14" name="Shape 54"/>
          <p:cNvSpPr/>
          <p:nvPr/>
        </p:nvSpPr>
        <p:spPr>
          <a:xfrm>
            <a:off x="3942048" y="1678584"/>
            <a:ext cx="1188752" cy="3426816"/>
          </a:xfrm>
          <a:prstGeom prst="roundRect">
            <a:avLst>
              <a:gd name="adj" fmla="val 16667"/>
            </a:avLst>
          </a:prstGeom>
          <a:solidFill>
            <a:schemeClr val="accent1"/>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400" dirty="0">
                <a:solidFill>
                  <a:schemeClr val="bg1"/>
                </a:solidFill>
              </a:rPr>
              <a:t>Knowledge </a:t>
            </a:r>
            <a:r>
              <a:rPr lang="en" sz="1400" dirty="0" smtClean="0">
                <a:solidFill>
                  <a:schemeClr val="bg1"/>
                </a:solidFill>
              </a:rPr>
              <a:t>Triples</a:t>
            </a:r>
            <a:endParaRPr sz="1400" dirty="0">
              <a:solidFill>
                <a:schemeClr val="bg1"/>
              </a:solidFill>
            </a:endParaRPr>
          </a:p>
        </p:txBody>
      </p:sp>
      <p:sp>
        <p:nvSpPr>
          <p:cNvPr id="16" name="Shape 57"/>
          <p:cNvSpPr/>
          <p:nvPr/>
        </p:nvSpPr>
        <p:spPr>
          <a:xfrm>
            <a:off x="6980874" y="1809123"/>
            <a:ext cx="1223326" cy="3206641"/>
          </a:xfrm>
          <a:prstGeom prst="roundRect">
            <a:avLst>
              <a:gd name="adj" fmla="val 16667"/>
            </a:avLst>
          </a:prstGeom>
          <a:solidFill>
            <a:schemeClr val="bg2">
              <a:lumMod val="50000"/>
            </a:schemeClr>
          </a:solidFill>
          <a:ln>
            <a:noFill/>
          </a:ln>
        </p:spPr>
        <p:txBody>
          <a:bodyPr lIns="91425" tIns="91425" rIns="91425" bIns="91425" anchor="ctr" anchorCtr="0">
            <a:noAutofit/>
          </a:bodyPr>
          <a:lstStyle/>
          <a:p>
            <a:pPr lvl="0" algn="ctr" rtl="0">
              <a:spcBef>
                <a:spcPts val="0"/>
              </a:spcBef>
              <a:buNone/>
            </a:pPr>
            <a:r>
              <a:rPr lang="en" sz="1400" dirty="0" smtClean="0">
                <a:solidFill>
                  <a:schemeClr val="bg1"/>
                </a:solidFill>
              </a:rPr>
              <a:t>Scored Triples</a:t>
            </a:r>
            <a:endParaRPr lang="en" sz="1400" dirty="0">
              <a:solidFill>
                <a:schemeClr val="bg1"/>
              </a:solidFill>
            </a:endParaRPr>
          </a:p>
        </p:txBody>
      </p:sp>
      <p:sp>
        <p:nvSpPr>
          <p:cNvPr id="17" name="Shape 58"/>
          <p:cNvSpPr txBox="1"/>
          <p:nvPr/>
        </p:nvSpPr>
        <p:spPr>
          <a:xfrm>
            <a:off x="5671559" y="5427948"/>
            <a:ext cx="855899" cy="346799"/>
          </a:xfrm>
          <a:prstGeom prst="rect">
            <a:avLst/>
          </a:prstGeom>
          <a:noFill/>
          <a:ln>
            <a:noFill/>
          </a:ln>
        </p:spPr>
        <p:txBody>
          <a:bodyPr lIns="91425" tIns="91425" rIns="91425" bIns="91425" anchor="t" anchorCtr="0">
            <a:noAutofit/>
          </a:bodyPr>
          <a:lstStyle/>
          <a:p>
            <a:pPr lvl="0" rtl="0">
              <a:spcBef>
                <a:spcPts val="0"/>
              </a:spcBef>
              <a:buNone/>
            </a:pPr>
            <a:r>
              <a:rPr lang="en" sz="1200" b="1" dirty="0"/>
              <a:t>Fusion</a:t>
            </a:r>
          </a:p>
        </p:txBody>
      </p:sp>
      <p:sp>
        <p:nvSpPr>
          <p:cNvPr id="18" name="Shape 59"/>
          <p:cNvSpPr txBox="1"/>
          <p:nvPr/>
        </p:nvSpPr>
        <p:spPr>
          <a:xfrm>
            <a:off x="7111530" y="5407596"/>
            <a:ext cx="1002599" cy="346799"/>
          </a:xfrm>
          <a:prstGeom prst="rect">
            <a:avLst/>
          </a:prstGeom>
          <a:noFill/>
          <a:ln>
            <a:noFill/>
          </a:ln>
        </p:spPr>
        <p:txBody>
          <a:bodyPr lIns="91425" tIns="91425" rIns="91425" bIns="91425" anchor="t" anchorCtr="0">
            <a:noAutofit/>
          </a:bodyPr>
          <a:lstStyle/>
          <a:p>
            <a:pPr lvl="0" algn="ctr" rtl="0">
              <a:spcBef>
                <a:spcPts val="0"/>
              </a:spcBef>
              <a:buNone/>
            </a:pPr>
            <a:r>
              <a:rPr lang="en" sz="1200" b="1" dirty="0"/>
              <a:t>Knowledge</a:t>
            </a:r>
          </a:p>
          <a:p>
            <a:pPr lvl="0" algn="ctr" rtl="0">
              <a:spcBef>
                <a:spcPts val="0"/>
              </a:spcBef>
              <a:buNone/>
            </a:pPr>
            <a:r>
              <a:rPr lang="en" sz="1200" b="1" dirty="0"/>
              <a:t>Vault</a:t>
            </a:r>
          </a:p>
        </p:txBody>
      </p:sp>
      <p:sp>
        <p:nvSpPr>
          <p:cNvPr id="38" name="Shape 85"/>
          <p:cNvSpPr/>
          <p:nvPr/>
        </p:nvSpPr>
        <p:spPr>
          <a:xfrm>
            <a:off x="581200" y="1787936"/>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EnhancedWorldCat</a:t>
            </a:r>
            <a:endParaRPr lang="en" sz="1200" dirty="0">
              <a:solidFill>
                <a:schemeClr val="dk1"/>
              </a:solidFill>
            </a:endParaRPr>
          </a:p>
        </p:txBody>
      </p:sp>
      <p:sp>
        <p:nvSpPr>
          <p:cNvPr id="39" name="Shape 86"/>
          <p:cNvSpPr/>
          <p:nvPr/>
        </p:nvSpPr>
        <p:spPr>
          <a:xfrm>
            <a:off x="565900" y="2740299"/>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dk1"/>
                </a:solidFill>
              </a:rPr>
              <a:t>VIAF</a:t>
            </a:r>
            <a:endParaRPr lang="en" sz="1200" dirty="0">
              <a:solidFill>
                <a:schemeClr val="dk1"/>
              </a:solidFill>
            </a:endParaRPr>
          </a:p>
        </p:txBody>
      </p:sp>
      <p:sp>
        <p:nvSpPr>
          <p:cNvPr id="40" name="Shape 87"/>
          <p:cNvSpPr/>
          <p:nvPr/>
        </p:nvSpPr>
        <p:spPr>
          <a:xfrm>
            <a:off x="585250" y="3625399"/>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dk1"/>
                </a:solidFill>
              </a:rPr>
              <a:t>FAST</a:t>
            </a:r>
            <a:endParaRPr lang="en" sz="1200" dirty="0">
              <a:solidFill>
                <a:schemeClr val="dk1"/>
              </a:solidFill>
            </a:endParaRPr>
          </a:p>
        </p:txBody>
      </p:sp>
      <p:sp>
        <p:nvSpPr>
          <p:cNvPr id="70"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Knowledge Vault data flow</a:t>
            </a:r>
            <a:endParaRPr lang="en-US" sz="3600" b="1" dirty="0">
              <a:solidFill>
                <a:schemeClr val="tx2"/>
              </a:solidFill>
            </a:endParaRPr>
          </a:p>
        </p:txBody>
      </p:sp>
      <p:sp>
        <p:nvSpPr>
          <p:cNvPr id="2" name="Right Arrow 1"/>
          <p:cNvSpPr/>
          <p:nvPr/>
        </p:nvSpPr>
        <p:spPr>
          <a:xfrm>
            <a:off x="2353321" y="1787936"/>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sp>
        <p:nvSpPr>
          <p:cNvPr id="46" name="Right Arrow 45"/>
          <p:cNvSpPr/>
          <p:nvPr/>
        </p:nvSpPr>
        <p:spPr>
          <a:xfrm>
            <a:off x="2353321" y="2736234"/>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sp>
        <p:nvSpPr>
          <p:cNvPr id="47" name="Right Arrow 46"/>
          <p:cNvSpPr/>
          <p:nvPr/>
        </p:nvSpPr>
        <p:spPr>
          <a:xfrm>
            <a:off x="2332759" y="3625398"/>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sp>
        <p:nvSpPr>
          <p:cNvPr id="48" name="Right Arrow 47"/>
          <p:cNvSpPr/>
          <p:nvPr/>
        </p:nvSpPr>
        <p:spPr>
          <a:xfrm>
            <a:off x="5538949" y="2718547"/>
            <a:ext cx="1126907" cy="1289666"/>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Fusers</a:t>
            </a:r>
            <a:endParaRPr lang="en-US" sz="1200" dirty="0"/>
          </a:p>
        </p:txBody>
      </p:sp>
      <p:sp>
        <p:nvSpPr>
          <p:cNvPr id="49" name="Shape 50"/>
          <p:cNvSpPr txBox="1"/>
          <p:nvPr/>
        </p:nvSpPr>
        <p:spPr>
          <a:xfrm>
            <a:off x="3973635" y="5427948"/>
            <a:ext cx="1002599" cy="346799"/>
          </a:xfrm>
          <a:prstGeom prst="rect">
            <a:avLst/>
          </a:prstGeom>
          <a:noFill/>
          <a:ln>
            <a:noFill/>
          </a:ln>
        </p:spPr>
        <p:txBody>
          <a:bodyPr lIns="91425" tIns="91425" rIns="91425" bIns="91425" anchor="t" anchorCtr="0">
            <a:noAutofit/>
          </a:bodyPr>
          <a:lstStyle/>
          <a:p>
            <a:pPr lvl="0" algn="ctr" rtl="0">
              <a:spcBef>
                <a:spcPts val="0"/>
              </a:spcBef>
              <a:buNone/>
            </a:pPr>
            <a:r>
              <a:rPr lang="en" sz="1200" b="1" dirty="0" smtClean="0"/>
              <a:t>Collective</a:t>
            </a:r>
            <a:endParaRPr lang="en" sz="1200" b="1" dirty="0"/>
          </a:p>
        </p:txBody>
      </p:sp>
    </p:spTree>
    <p:extLst>
      <p:ext uri="{BB962C8B-B14F-4D97-AF65-F5344CB8AC3E}">
        <p14:creationId xmlns:p14="http://schemas.microsoft.com/office/powerpoint/2010/main" val="382004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6" grpId="0" animBg="1"/>
      <p:bldP spid="17" grpId="0"/>
      <p:bldP spid="18" grpId="0"/>
      <p:bldP spid="2" grpId="0" animBg="1"/>
      <p:bldP spid="46" grpId="0" animBg="1"/>
      <p:bldP spid="47" grpId="0" animBg="1"/>
      <p:bldP spid="48" grpId="0" animBg="1"/>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The </a:t>
            </a:r>
            <a:r>
              <a:rPr lang="en-US" sz="3600" b="1" dirty="0" err="1" smtClean="0">
                <a:solidFill>
                  <a:schemeClr val="tx2"/>
                </a:solidFill>
              </a:rPr>
              <a:t>EntityJS</a:t>
            </a:r>
            <a:r>
              <a:rPr lang="en-US" sz="3600" b="1" dirty="0" smtClean="0">
                <a:solidFill>
                  <a:schemeClr val="tx2"/>
                </a:solidFill>
              </a:rPr>
              <a:t> Research Project</a:t>
            </a:r>
            <a:endParaRPr lang="en-US" sz="3600" b="1" dirty="0">
              <a:solidFill>
                <a:schemeClr val="tx2"/>
              </a:solidFill>
            </a:endParaRPr>
          </a:p>
        </p:txBody>
      </p:sp>
      <p:sp>
        <p:nvSpPr>
          <p:cNvPr id="3" name="Text Placeholder 2"/>
          <p:cNvSpPr txBox="1">
            <a:spLocks/>
          </p:cNvSpPr>
          <p:nvPr/>
        </p:nvSpPr>
        <p:spPr>
          <a:xfrm>
            <a:off x="619737" y="1234630"/>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t>Get some real-life RDF experience, test entity refinement and editing, and push triples back to the knowledge vault.</a:t>
            </a:r>
          </a:p>
          <a:p>
            <a:pPr marL="0" indent="0">
              <a:buNone/>
            </a:pPr>
            <a:endParaRPr lang="en-US" sz="2400" dirty="0" smtClean="0"/>
          </a:p>
        </p:txBody>
      </p:sp>
      <p:pic>
        <p:nvPicPr>
          <p:cNvPr id="4" name="Picture 3"/>
          <p:cNvPicPr>
            <a:picLocks noChangeAspect="1"/>
          </p:cNvPicPr>
          <p:nvPr/>
        </p:nvPicPr>
        <p:blipFill>
          <a:blip r:embed="rId3"/>
          <a:stretch>
            <a:fillRect/>
          </a:stretch>
        </p:blipFill>
        <p:spPr>
          <a:xfrm>
            <a:off x="990282" y="2438399"/>
            <a:ext cx="3622982" cy="2832847"/>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stretch>
            <a:fillRect/>
          </a:stretch>
        </p:blipFill>
        <p:spPr>
          <a:xfrm>
            <a:off x="3998258" y="3197694"/>
            <a:ext cx="3702423" cy="285544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377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Curved Connector 85"/>
          <p:cNvCxnSpPr>
            <a:stCxn id="51" idx="2"/>
            <a:endCxn id="38" idx="5"/>
          </p:cNvCxnSpPr>
          <p:nvPr/>
        </p:nvCxnSpPr>
        <p:spPr>
          <a:xfrm rot="10800000">
            <a:off x="1484208" y="2708975"/>
            <a:ext cx="544218" cy="546930"/>
          </a:xfrm>
          <a:prstGeom prst="curvedConnector2">
            <a:avLst/>
          </a:prstGeom>
          <a:ln w="38100">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Shape 50"/>
          <p:cNvSpPr txBox="1"/>
          <p:nvPr/>
        </p:nvSpPr>
        <p:spPr>
          <a:xfrm>
            <a:off x="3513116" y="4105126"/>
            <a:ext cx="1002599" cy="346799"/>
          </a:xfrm>
          <a:prstGeom prst="rect">
            <a:avLst/>
          </a:prstGeom>
          <a:noFill/>
          <a:ln>
            <a:noFill/>
          </a:ln>
        </p:spPr>
        <p:txBody>
          <a:bodyPr lIns="91425" tIns="91425" rIns="91425" bIns="91425" anchor="t" anchorCtr="0">
            <a:noAutofit/>
          </a:bodyPr>
          <a:lstStyle/>
          <a:p>
            <a:pPr lvl="0" algn="ctr" rtl="0">
              <a:spcBef>
                <a:spcPts val="0"/>
              </a:spcBef>
              <a:buNone/>
            </a:pPr>
            <a:r>
              <a:rPr lang="en" sz="1200" b="1" dirty="0"/>
              <a:t>Extractors</a:t>
            </a:r>
          </a:p>
        </p:txBody>
      </p:sp>
      <p:sp>
        <p:nvSpPr>
          <p:cNvPr id="13" name="Shape 53"/>
          <p:cNvSpPr txBox="1"/>
          <p:nvPr/>
        </p:nvSpPr>
        <p:spPr>
          <a:xfrm>
            <a:off x="4670100" y="4105125"/>
            <a:ext cx="993450" cy="346799"/>
          </a:xfrm>
          <a:prstGeom prst="rect">
            <a:avLst/>
          </a:prstGeom>
          <a:noFill/>
          <a:ln>
            <a:noFill/>
          </a:ln>
        </p:spPr>
        <p:txBody>
          <a:bodyPr lIns="91425" tIns="91425" rIns="91425" bIns="91425" anchor="t" anchorCtr="0">
            <a:noAutofit/>
          </a:bodyPr>
          <a:lstStyle/>
          <a:p>
            <a:pPr lvl="0" rtl="0">
              <a:spcBef>
                <a:spcPts val="0"/>
              </a:spcBef>
              <a:buNone/>
            </a:pPr>
            <a:r>
              <a:rPr lang="en" sz="1200" b="1" dirty="0"/>
              <a:t>Collective</a:t>
            </a:r>
          </a:p>
        </p:txBody>
      </p:sp>
      <p:sp>
        <p:nvSpPr>
          <p:cNvPr id="14" name="Shape 54"/>
          <p:cNvSpPr/>
          <p:nvPr/>
        </p:nvSpPr>
        <p:spPr>
          <a:xfrm>
            <a:off x="4607250" y="1809065"/>
            <a:ext cx="1056300" cy="1884929"/>
          </a:xfrm>
          <a:prstGeom prst="roundRect">
            <a:avLst>
              <a:gd name="adj" fmla="val 16667"/>
            </a:avLst>
          </a:prstGeom>
          <a:solidFill>
            <a:schemeClr val="accent1"/>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a:solidFill>
                  <a:schemeClr val="bg1"/>
                </a:solidFill>
              </a:rPr>
              <a:t>Knowledge </a:t>
            </a:r>
            <a:r>
              <a:rPr lang="en" sz="1200" dirty="0" smtClean="0">
                <a:solidFill>
                  <a:schemeClr val="bg1"/>
                </a:solidFill>
              </a:rPr>
              <a:t>Triples</a:t>
            </a:r>
            <a:endParaRPr sz="1200" dirty="0">
              <a:solidFill>
                <a:schemeClr val="bg1"/>
              </a:solidFill>
            </a:endParaRPr>
          </a:p>
        </p:txBody>
      </p:sp>
      <p:sp>
        <p:nvSpPr>
          <p:cNvPr id="16" name="Shape 57"/>
          <p:cNvSpPr/>
          <p:nvPr/>
        </p:nvSpPr>
        <p:spPr>
          <a:xfrm>
            <a:off x="6980874" y="1809123"/>
            <a:ext cx="1056300" cy="1884871"/>
          </a:xfrm>
          <a:prstGeom prst="roundRect">
            <a:avLst>
              <a:gd name="adj" fmla="val 16667"/>
            </a:avLst>
          </a:prstGeom>
          <a:solidFill>
            <a:schemeClr val="bg2">
              <a:lumMod val="5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bg1"/>
                </a:solidFill>
              </a:rPr>
              <a:t>Scored Triples</a:t>
            </a:r>
            <a:endParaRPr lang="en" sz="1200" dirty="0">
              <a:solidFill>
                <a:schemeClr val="bg1"/>
              </a:solidFill>
            </a:endParaRPr>
          </a:p>
        </p:txBody>
      </p:sp>
      <p:sp>
        <p:nvSpPr>
          <p:cNvPr id="17" name="Shape 58"/>
          <p:cNvSpPr txBox="1"/>
          <p:nvPr/>
        </p:nvSpPr>
        <p:spPr>
          <a:xfrm>
            <a:off x="5989355" y="4110646"/>
            <a:ext cx="855899" cy="346799"/>
          </a:xfrm>
          <a:prstGeom prst="rect">
            <a:avLst/>
          </a:prstGeom>
          <a:noFill/>
          <a:ln>
            <a:noFill/>
          </a:ln>
        </p:spPr>
        <p:txBody>
          <a:bodyPr lIns="91425" tIns="91425" rIns="91425" bIns="91425" anchor="t" anchorCtr="0">
            <a:noAutofit/>
          </a:bodyPr>
          <a:lstStyle/>
          <a:p>
            <a:pPr lvl="0" rtl="0">
              <a:spcBef>
                <a:spcPts val="0"/>
              </a:spcBef>
              <a:buNone/>
            </a:pPr>
            <a:r>
              <a:rPr lang="en" sz="1200" b="1" dirty="0"/>
              <a:t>Fusion</a:t>
            </a:r>
          </a:p>
        </p:txBody>
      </p:sp>
      <p:sp>
        <p:nvSpPr>
          <p:cNvPr id="18" name="Shape 59"/>
          <p:cNvSpPr txBox="1"/>
          <p:nvPr/>
        </p:nvSpPr>
        <p:spPr>
          <a:xfrm>
            <a:off x="7034575" y="4099454"/>
            <a:ext cx="1002599" cy="346799"/>
          </a:xfrm>
          <a:prstGeom prst="rect">
            <a:avLst/>
          </a:prstGeom>
          <a:noFill/>
          <a:ln>
            <a:noFill/>
          </a:ln>
        </p:spPr>
        <p:txBody>
          <a:bodyPr lIns="91425" tIns="91425" rIns="91425" bIns="91425" anchor="t" anchorCtr="0">
            <a:noAutofit/>
          </a:bodyPr>
          <a:lstStyle/>
          <a:p>
            <a:pPr lvl="0" algn="ctr" rtl="0">
              <a:spcBef>
                <a:spcPts val="0"/>
              </a:spcBef>
              <a:buNone/>
            </a:pPr>
            <a:r>
              <a:rPr lang="en" sz="1200" b="1" dirty="0"/>
              <a:t>Knowledge</a:t>
            </a:r>
          </a:p>
          <a:p>
            <a:pPr lvl="0" algn="ctr" rtl="0">
              <a:spcBef>
                <a:spcPts val="0"/>
              </a:spcBef>
              <a:buNone/>
            </a:pPr>
            <a:r>
              <a:rPr lang="en" sz="1200" b="1" dirty="0"/>
              <a:t>Vault</a:t>
            </a:r>
          </a:p>
        </p:txBody>
      </p:sp>
      <p:sp>
        <p:nvSpPr>
          <p:cNvPr id="38" name="Shape 85"/>
          <p:cNvSpPr/>
          <p:nvPr/>
        </p:nvSpPr>
        <p:spPr>
          <a:xfrm>
            <a:off x="407450" y="2146399"/>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WorldCat</a:t>
            </a:r>
            <a:endParaRPr lang="en" sz="1200" dirty="0">
              <a:solidFill>
                <a:schemeClr val="dk1"/>
              </a:solidFill>
            </a:endParaRPr>
          </a:p>
        </p:txBody>
      </p:sp>
      <p:sp>
        <p:nvSpPr>
          <p:cNvPr id="70"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Testing with a subset of Knowledge</a:t>
            </a:r>
          </a:p>
          <a:p>
            <a:pPr marL="0" indent="0">
              <a:buNone/>
            </a:pPr>
            <a:r>
              <a:rPr lang="en-US" sz="2000" b="1" dirty="0" smtClean="0">
                <a:solidFill>
                  <a:schemeClr val="tx2"/>
                </a:solidFill>
              </a:rPr>
              <a:t>Just the “ArchiveGrid” WorldCat MARC records</a:t>
            </a:r>
            <a:endParaRPr lang="en-US" sz="2000" b="1" dirty="0">
              <a:solidFill>
                <a:schemeClr val="tx2"/>
              </a:solidFill>
            </a:endParaRPr>
          </a:p>
        </p:txBody>
      </p:sp>
      <p:sp>
        <p:nvSpPr>
          <p:cNvPr id="35" name="Shape 60"/>
          <p:cNvSpPr/>
          <p:nvPr/>
        </p:nvSpPr>
        <p:spPr>
          <a:xfrm>
            <a:off x="5862160" y="4988472"/>
            <a:ext cx="1056299" cy="574264"/>
          </a:xfrm>
          <a:prstGeom prst="roundRect">
            <a:avLst>
              <a:gd name="adj" fmla="val 16667"/>
            </a:avLst>
          </a:prstGeom>
          <a:solidFill>
            <a:srgbClr val="92D050"/>
          </a:solidFill>
          <a:ln w="19050" cap="flat" cmpd="sng">
            <a:no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400" dirty="0" smtClean="0">
                <a:solidFill>
                  <a:schemeClr val="bg1"/>
                </a:solidFill>
              </a:rPr>
              <a:t>Vault Services</a:t>
            </a:r>
            <a:endParaRPr lang="en" sz="1400" dirty="0">
              <a:solidFill>
                <a:schemeClr val="bg1"/>
              </a:solidFill>
            </a:endParaRPr>
          </a:p>
        </p:txBody>
      </p:sp>
      <p:sp>
        <p:nvSpPr>
          <p:cNvPr id="51" name="Shape 88"/>
          <p:cNvSpPr/>
          <p:nvPr/>
        </p:nvSpPr>
        <p:spPr>
          <a:xfrm>
            <a:off x="2028426" y="2926355"/>
            <a:ext cx="1261500" cy="659099"/>
          </a:xfrm>
          <a:prstGeom prst="ellipse">
            <a:avLst/>
          </a:prstGeom>
          <a:solidFill>
            <a:srgbClr val="92D050"/>
          </a:solidFill>
          <a:ln>
            <a:noFill/>
          </a:ln>
        </p:spPr>
        <p:txBody>
          <a:bodyPr lIns="91425" tIns="91425" rIns="91425" bIns="91425" anchor="ctr" anchorCtr="0">
            <a:noAutofit/>
          </a:bodyPr>
          <a:lstStyle/>
          <a:p>
            <a:pPr lvl="0" algn="ctr" rtl="0">
              <a:spcBef>
                <a:spcPts val="0"/>
              </a:spcBef>
              <a:buNone/>
            </a:pPr>
            <a:r>
              <a:rPr lang="en" sz="1200" dirty="0" smtClean="0">
                <a:solidFill>
                  <a:schemeClr val="bg1"/>
                </a:solidFill>
              </a:rPr>
              <a:t>EntityJS</a:t>
            </a:r>
            <a:endParaRPr lang="en" sz="1200" dirty="0">
              <a:solidFill>
                <a:schemeClr val="bg1"/>
              </a:solidFill>
            </a:endParaRPr>
          </a:p>
        </p:txBody>
      </p:sp>
      <p:cxnSp>
        <p:nvCxnSpPr>
          <p:cNvPr id="61" name="Curved Connector 60"/>
          <p:cNvCxnSpPr>
            <a:stCxn id="16" idx="3"/>
            <a:endCxn id="35" idx="3"/>
          </p:cNvCxnSpPr>
          <p:nvPr/>
        </p:nvCxnSpPr>
        <p:spPr>
          <a:xfrm flipH="1">
            <a:off x="6918459" y="2751559"/>
            <a:ext cx="1118715" cy="2524045"/>
          </a:xfrm>
          <a:prstGeom prst="curvedConnector3">
            <a:avLst>
              <a:gd name="adj1" fmla="val -20434"/>
            </a:avLst>
          </a:prstGeom>
          <a:ln w="38100">
            <a:solidFill>
              <a:srgbClr val="92D05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4" name="Shape 57"/>
          <p:cNvSpPr/>
          <p:nvPr/>
        </p:nvSpPr>
        <p:spPr>
          <a:xfrm>
            <a:off x="5862160" y="5791730"/>
            <a:ext cx="1056300" cy="574263"/>
          </a:xfrm>
          <a:prstGeom prst="roundRect">
            <a:avLst>
              <a:gd name="adj" fmla="val 16667"/>
            </a:avLst>
          </a:prstGeom>
          <a:solidFill>
            <a:srgbClr val="92D050"/>
          </a:solidFill>
          <a:ln>
            <a:noFill/>
          </a:ln>
        </p:spPr>
        <p:txBody>
          <a:bodyPr lIns="91425" tIns="91425" rIns="91425" bIns="91425" anchor="ctr" anchorCtr="0">
            <a:noAutofit/>
          </a:bodyPr>
          <a:lstStyle/>
          <a:p>
            <a:pPr lvl="0" algn="ctr" rtl="0">
              <a:spcBef>
                <a:spcPts val="0"/>
              </a:spcBef>
              <a:buNone/>
            </a:pPr>
            <a:r>
              <a:rPr lang="en" sz="1200" dirty="0" smtClean="0">
                <a:solidFill>
                  <a:schemeClr val="bg1"/>
                </a:solidFill>
              </a:rPr>
              <a:t>Application Triples</a:t>
            </a:r>
            <a:endParaRPr lang="en" sz="1200" dirty="0">
              <a:solidFill>
                <a:schemeClr val="bg1"/>
              </a:solidFill>
            </a:endParaRPr>
          </a:p>
        </p:txBody>
      </p:sp>
      <p:cxnSp>
        <p:nvCxnSpPr>
          <p:cNvPr id="94" name="Curved Connector 93"/>
          <p:cNvCxnSpPr>
            <a:stCxn id="51" idx="4"/>
            <a:endCxn id="64" idx="1"/>
          </p:cNvCxnSpPr>
          <p:nvPr/>
        </p:nvCxnSpPr>
        <p:spPr>
          <a:xfrm rot="16200000" flipH="1">
            <a:off x="3013964" y="3230666"/>
            <a:ext cx="2493408" cy="3202984"/>
          </a:xfrm>
          <a:prstGeom prst="curvedConnector2">
            <a:avLst/>
          </a:prstGeom>
          <a:ln w="38100">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Shape 85"/>
          <p:cNvSpPr/>
          <p:nvPr/>
        </p:nvSpPr>
        <p:spPr>
          <a:xfrm>
            <a:off x="451551" y="5613642"/>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Wikidata</a:t>
            </a:r>
            <a:endParaRPr lang="en" sz="1200" dirty="0">
              <a:solidFill>
                <a:schemeClr val="dk1"/>
              </a:solidFill>
            </a:endParaRPr>
          </a:p>
        </p:txBody>
      </p:sp>
      <p:sp>
        <p:nvSpPr>
          <p:cNvPr id="56" name="Shape 85"/>
          <p:cNvSpPr/>
          <p:nvPr/>
        </p:nvSpPr>
        <p:spPr>
          <a:xfrm>
            <a:off x="415748" y="4756785"/>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DBPedia</a:t>
            </a:r>
            <a:endParaRPr lang="en" sz="1200" dirty="0">
              <a:solidFill>
                <a:schemeClr val="dk1"/>
              </a:solidFill>
            </a:endParaRPr>
          </a:p>
        </p:txBody>
      </p:sp>
      <p:cxnSp>
        <p:nvCxnSpPr>
          <p:cNvPr id="88" name="Curved Connector 87"/>
          <p:cNvCxnSpPr>
            <a:stCxn id="51" idx="4"/>
            <a:endCxn id="35" idx="1"/>
          </p:cNvCxnSpPr>
          <p:nvPr/>
        </p:nvCxnSpPr>
        <p:spPr>
          <a:xfrm rot="16200000" flipH="1">
            <a:off x="3415593" y="2829037"/>
            <a:ext cx="1690150" cy="3202984"/>
          </a:xfrm>
          <a:prstGeom prst="curvedConnector2">
            <a:avLst/>
          </a:prstGeom>
          <a:ln w="38100">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stCxn id="64" idx="0"/>
            <a:endCxn id="35" idx="2"/>
          </p:cNvCxnSpPr>
          <p:nvPr/>
        </p:nvCxnSpPr>
        <p:spPr>
          <a:xfrm flipV="1">
            <a:off x="6390310" y="5562736"/>
            <a:ext cx="0" cy="228994"/>
          </a:xfrm>
          <a:prstGeom prst="straightConnector1">
            <a:avLst/>
          </a:prstGeom>
          <a:ln w="38100">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3" name="Curved Connector 122"/>
          <p:cNvCxnSpPr>
            <a:stCxn id="51" idx="2"/>
            <a:endCxn id="55" idx="6"/>
          </p:cNvCxnSpPr>
          <p:nvPr/>
        </p:nvCxnSpPr>
        <p:spPr>
          <a:xfrm rot="10800000" flipV="1">
            <a:off x="1713052" y="3255904"/>
            <a:ext cx="315375" cy="2687287"/>
          </a:xfrm>
          <a:prstGeom prst="curvedConnector3">
            <a:avLst>
              <a:gd name="adj1" fmla="val -46647"/>
            </a:avLst>
          </a:prstGeom>
          <a:ln w="38100">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52" name="Shape 86"/>
          <p:cNvSpPr/>
          <p:nvPr/>
        </p:nvSpPr>
        <p:spPr>
          <a:xfrm>
            <a:off x="388100" y="3038524"/>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dk1"/>
                </a:solidFill>
              </a:rPr>
              <a:t>VIAF</a:t>
            </a:r>
            <a:endParaRPr lang="en" sz="1200" dirty="0">
              <a:solidFill>
                <a:schemeClr val="dk1"/>
              </a:solidFill>
            </a:endParaRPr>
          </a:p>
        </p:txBody>
      </p:sp>
      <p:sp>
        <p:nvSpPr>
          <p:cNvPr id="53" name="Shape 87"/>
          <p:cNvSpPr/>
          <p:nvPr/>
        </p:nvSpPr>
        <p:spPr>
          <a:xfrm>
            <a:off x="407450" y="3899928"/>
            <a:ext cx="1261500"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None/>
            </a:pPr>
            <a:r>
              <a:rPr lang="en" sz="1200" dirty="0" smtClean="0">
                <a:solidFill>
                  <a:schemeClr val="dk1"/>
                </a:solidFill>
              </a:rPr>
              <a:t>FAST</a:t>
            </a:r>
            <a:endParaRPr lang="en" sz="1200" dirty="0">
              <a:solidFill>
                <a:schemeClr val="dk1"/>
              </a:solidFill>
            </a:endParaRPr>
          </a:p>
        </p:txBody>
      </p:sp>
      <p:cxnSp>
        <p:nvCxnSpPr>
          <p:cNvPr id="57" name="Curved Connector 56"/>
          <p:cNvCxnSpPr>
            <a:stCxn id="51" idx="2"/>
            <a:endCxn id="56" idx="6"/>
          </p:cNvCxnSpPr>
          <p:nvPr/>
        </p:nvCxnSpPr>
        <p:spPr>
          <a:xfrm rot="10800000" flipV="1">
            <a:off x="1677248" y="3255905"/>
            <a:ext cx="351178" cy="1830430"/>
          </a:xfrm>
          <a:prstGeom prst="curvedConnector3">
            <a:avLst>
              <a:gd name="adj1" fmla="val 13836"/>
            </a:avLst>
          </a:prstGeom>
          <a:ln w="38100">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51" idx="2"/>
            <a:endCxn id="53" idx="6"/>
          </p:cNvCxnSpPr>
          <p:nvPr/>
        </p:nvCxnSpPr>
        <p:spPr>
          <a:xfrm rot="10800000" flipV="1">
            <a:off x="1668950" y="3255904"/>
            <a:ext cx="359476" cy="973573"/>
          </a:xfrm>
          <a:prstGeom prst="curvedConnector3">
            <a:avLst>
              <a:gd name="adj1" fmla="val 50000"/>
            </a:avLst>
          </a:prstGeom>
          <a:ln w="38100">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51" idx="2"/>
            <a:endCxn id="52" idx="6"/>
          </p:cNvCxnSpPr>
          <p:nvPr/>
        </p:nvCxnSpPr>
        <p:spPr>
          <a:xfrm rot="10800000" flipV="1">
            <a:off x="1649600" y="3255904"/>
            <a:ext cx="378826" cy="112169"/>
          </a:xfrm>
          <a:prstGeom prst="curvedConnector3">
            <a:avLst>
              <a:gd name="adj1" fmla="val 50000"/>
            </a:avLst>
          </a:prstGeom>
          <a:ln w="38100">
            <a:solidFill>
              <a:srgbClr val="92D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50" name="Right Arrow 49"/>
          <p:cNvSpPr/>
          <p:nvPr/>
        </p:nvSpPr>
        <p:spPr>
          <a:xfrm>
            <a:off x="5966252" y="2206994"/>
            <a:ext cx="902107" cy="108912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Fusers</a:t>
            </a:r>
            <a:endParaRPr lang="en-US" sz="1200" dirty="0"/>
          </a:p>
        </p:txBody>
      </p:sp>
      <p:sp>
        <p:nvSpPr>
          <p:cNvPr id="54" name="Shape 85"/>
          <p:cNvSpPr/>
          <p:nvPr/>
        </p:nvSpPr>
        <p:spPr>
          <a:xfrm>
            <a:off x="1957697" y="2146398"/>
            <a:ext cx="1394643" cy="659099"/>
          </a:xfrm>
          <a:prstGeom prst="ellipse">
            <a:avLst/>
          </a:prstGeom>
          <a:solidFill>
            <a:schemeClr val="accent5">
              <a:lumMod val="60000"/>
              <a:lumOff val="40000"/>
            </a:schemeClr>
          </a:solidFill>
          <a:ln>
            <a:noFill/>
          </a:ln>
        </p:spPr>
        <p:txBody>
          <a:bodyPr lIns="91425" tIns="91425" rIns="91425" bIns="91425" anchor="ctr" anchorCtr="0">
            <a:noAutofit/>
          </a:bodyPr>
          <a:lstStyle/>
          <a:p>
            <a:pPr lvl="0" algn="ctr" rtl="0">
              <a:spcBef>
                <a:spcPts val="0"/>
              </a:spcBef>
              <a:buClr>
                <a:schemeClr val="dk1"/>
              </a:buClr>
              <a:buSzPct val="91666"/>
              <a:buFont typeface="Arial"/>
              <a:buNone/>
            </a:pPr>
            <a:r>
              <a:rPr lang="en" sz="1200" dirty="0" smtClean="0">
                <a:solidFill>
                  <a:schemeClr val="dk1"/>
                </a:solidFill>
              </a:rPr>
              <a:t>ArchiveGrid</a:t>
            </a:r>
            <a:endParaRPr lang="en" sz="1200" dirty="0">
              <a:solidFill>
                <a:schemeClr val="dk1"/>
              </a:solidFill>
            </a:endParaRPr>
          </a:p>
        </p:txBody>
      </p:sp>
      <p:sp>
        <p:nvSpPr>
          <p:cNvPr id="58" name="Right Arrow 57"/>
          <p:cNvSpPr/>
          <p:nvPr/>
        </p:nvSpPr>
        <p:spPr>
          <a:xfrm>
            <a:off x="3452789" y="2143592"/>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sp>
        <p:nvSpPr>
          <p:cNvPr id="60" name="Right Arrow 59"/>
          <p:cNvSpPr/>
          <p:nvPr/>
        </p:nvSpPr>
        <p:spPr>
          <a:xfrm>
            <a:off x="3452789" y="2845106"/>
            <a:ext cx="1123254" cy="659099"/>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Extractor</a:t>
            </a:r>
            <a:endParaRPr lang="en-US" sz="1200" dirty="0"/>
          </a:p>
        </p:txBody>
      </p:sp>
      <p:cxnSp>
        <p:nvCxnSpPr>
          <p:cNvPr id="72" name="Straight Arrow Connector 71"/>
          <p:cNvCxnSpPr>
            <a:stCxn id="38" idx="6"/>
            <a:endCxn id="54" idx="2"/>
          </p:cNvCxnSpPr>
          <p:nvPr/>
        </p:nvCxnSpPr>
        <p:spPr>
          <a:xfrm flipV="1">
            <a:off x="1668950" y="2475948"/>
            <a:ext cx="288747" cy="1"/>
          </a:xfrm>
          <a:prstGeom prst="straightConnector1">
            <a:avLst/>
          </a:prstGeom>
          <a:ln w="57150">
            <a:solidFill>
              <a:schemeClr val="accent5">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226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par>
                                <p:cTn id="53" presetID="10" presetClass="entr" presetSubtype="0"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500"/>
                                        <p:tgtEl>
                                          <p:spTgt spid="8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fade">
                                      <p:cBhvr>
                                        <p:cTn id="60" dur="500"/>
                                        <p:tgtEl>
                                          <p:spTgt spid="86"/>
                                        </p:tgtEl>
                                      </p:cBhvr>
                                    </p:animEffect>
                                  </p:childTnLst>
                                </p:cTn>
                              </p:par>
                              <p:par>
                                <p:cTn id="61" presetID="10" presetClass="entr" presetSubtype="0" fill="hold"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par>
                                <p:cTn id="64" presetID="10" presetClass="entr" presetSubtype="0" fill="hold"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500"/>
                                        <p:tgtEl>
                                          <p:spTgt spid="59"/>
                                        </p:tgtEl>
                                      </p:cBhvr>
                                    </p:animEffect>
                                  </p:childTnLst>
                                </p:cTn>
                              </p:par>
                              <p:par>
                                <p:cTn id="67" presetID="10"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par>
                                <p:cTn id="70" presetID="10" presetClass="entr" presetSubtype="0" fill="hold" nodeType="withEffect">
                                  <p:stCondLst>
                                    <p:cond delay="0"/>
                                  </p:stCondLst>
                                  <p:childTnLst>
                                    <p:set>
                                      <p:cBhvr>
                                        <p:cTn id="71" dur="1" fill="hold">
                                          <p:stCondLst>
                                            <p:cond delay="0"/>
                                          </p:stCondLst>
                                        </p:cTn>
                                        <p:tgtEl>
                                          <p:spTgt spid="123"/>
                                        </p:tgtEl>
                                        <p:attrNameLst>
                                          <p:attrName>style.visibility</p:attrName>
                                        </p:attrNameLst>
                                      </p:cBhvr>
                                      <p:to>
                                        <p:strVal val="visible"/>
                                      </p:to>
                                    </p:set>
                                    <p:animEffect transition="in" filter="fade">
                                      <p:cBhvr>
                                        <p:cTn id="72" dur="500"/>
                                        <p:tgtEl>
                                          <p:spTgt spid="12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500"/>
                                        <p:tgtEl>
                                          <p:spTgt spid="5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500"/>
                                        <p:tgtEl>
                                          <p:spTgt spid="5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94"/>
                                        </p:tgtEl>
                                        <p:attrNameLst>
                                          <p:attrName>style.visibility</p:attrName>
                                        </p:attrNameLst>
                                      </p:cBhvr>
                                      <p:to>
                                        <p:strVal val="visible"/>
                                      </p:to>
                                    </p:set>
                                    <p:animEffect transition="in" filter="fade">
                                      <p:cBhvr>
                                        <p:cTn id="89" dur="500"/>
                                        <p:tgtEl>
                                          <p:spTgt spid="9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fade">
                                      <p:cBhvr>
                                        <p:cTn id="92" dur="500"/>
                                        <p:tgtEl>
                                          <p:spTgt spid="64"/>
                                        </p:tgtEl>
                                      </p:cBhvr>
                                    </p:animEffect>
                                  </p:childTnLst>
                                </p:cTn>
                              </p:par>
                              <p:par>
                                <p:cTn id="93" presetID="10" presetClass="entr" presetSubtype="0" fill="hold" nodeType="withEffect">
                                  <p:stCondLst>
                                    <p:cond delay="0"/>
                                  </p:stCondLst>
                                  <p:childTnLst>
                                    <p:set>
                                      <p:cBhvr>
                                        <p:cTn id="94" dur="1" fill="hold">
                                          <p:stCondLst>
                                            <p:cond delay="0"/>
                                          </p:stCondLst>
                                        </p:cTn>
                                        <p:tgtEl>
                                          <p:spTgt spid="121"/>
                                        </p:tgtEl>
                                        <p:attrNameLst>
                                          <p:attrName>style.visibility</p:attrName>
                                        </p:attrNameLst>
                                      </p:cBhvr>
                                      <p:to>
                                        <p:strVal val="visible"/>
                                      </p:to>
                                    </p:set>
                                    <p:animEffect transition="in" filter="fade">
                                      <p:cBhvr>
                                        <p:cTn id="95" dur="500"/>
                                        <p:tgtEl>
                                          <p:spTgt spid="12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fade">
                                      <p:cBhvr>
                                        <p:cTn id="10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animBg="1"/>
      <p:bldP spid="16" grpId="0" animBg="1"/>
      <p:bldP spid="17" grpId="0"/>
      <p:bldP spid="18" grpId="0"/>
      <p:bldP spid="38" grpId="0" animBg="1"/>
      <p:bldP spid="35" grpId="0" animBg="1"/>
      <p:bldP spid="51" grpId="0" animBg="1"/>
      <p:bldP spid="64" grpId="0" animBg="1"/>
      <p:bldP spid="55" grpId="0" animBg="1"/>
      <p:bldP spid="56" grpId="0" animBg="1"/>
      <p:bldP spid="52" grpId="0" animBg="1"/>
      <p:bldP spid="53" grpId="0" animBg="1"/>
      <p:bldP spid="50" grpId="0" animBg="1"/>
      <p:bldP spid="54" grpId="0" animBg="1"/>
      <p:bldP spid="58" grpId="0" animBg="1"/>
      <p:bldP spid="6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Search across entities</a:t>
            </a:r>
            <a:endParaRPr lang="en-US" sz="3600" b="1" dirty="0">
              <a:solidFill>
                <a:schemeClr val="tx2"/>
              </a:solidFill>
            </a:endParaRPr>
          </a:p>
        </p:txBody>
      </p:sp>
      <p:pic>
        <p:nvPicPr>
          <p:cNvPr id="4" name="Picture 3"/>
          <p:cNvPicPr>
            <a:picLocks noChangeAspect="1"/>
          </p:cNvPicPr>
          <p:nvPr/>
        </p:nvPicPr>
        <p:blipFill>
          <a:blip r:embed="rId3"/>
          <a:stretch>
            <a:fillRect/>
          </a:stretch>
        </p:blipFill>
        <p:spPr>
          <a:xfrm>
            <a:off x="1188402" y="1135919"/>
            <a:ext cx="6760845" cy="5286375"/>
          </a:xfrm>
          <a:prstGeom prst="rect">
            <a:avLst/>
          </a:prstGeom>
        </p:spPr>
      </p:pic>
    </p:spTree>
    <p:extLst>
      <p:ext uri="{BB962C8B-B14F-4D97-AF65-F5344CB8AC3E}">
        <p14:creationId xmlns:p14="http://schemas.microsoft.com/office/powerpoint/2010/main" val="292104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Show related entities</a:t>
            </a:r>
            <a:endParaRPr lang="en-US" sz="3600" b="1" dirty="0">
              <a:solidFill>
                <a:schemeClr val="tx2"/>
              </a:solidFill>
            </a:endParaRPr>
          </a:p>
        </p:txBody>
      </p:sp>
      <p:pic>
        <p:nvPicPr>
          <p:cNvPr id="4" name="Picture 3"/>
          <p:cNvPicPr>
            <a:picLocks noChangeAspect="1"/>
          </p:cNvPicPr>
          <p:nvPr/>
        </p:nvPicPr>
        <p:blipFill>
          <a:blip r:embed="rId3"/>
          <a:stretch>
            <a:fillRect/>
          </a:stretch>
        </p:blipFill>
        <p:spPr>
          <a:xfrm>
            <a:off x="1171257" y="1135919"/>
            <a:ext cx="6795135" cy="5240655"/>
          </a:xfrm>
          <a:prstGeom prst="rect">
            <a:avLst/>
          </a:prstGeom>
        </p:spPr>
      </p:pic>
    </p:spTree>
    <p:extLst>
      <p:ext uri="{BB962C8B-B14F-4D97-AF65-F5344CB8AC3E}">
        <p14:creationId xmlns:p14="http://schemas.microsoft.com/office/powerpoint/2010/main" val="317697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Show related entities</a:t>
            </a:r>
            <a:endParaRPr lang="en-US" sz="3600" b="1" dirty="0">
              <a:solidFill>
                <a:schemeClr val="tx2"/>
              </a:solidFill>
            </a:endParaRPr>
          </a:p>
        </p:txBody>
      </p:sp>
      <p:pic>
        <p:nvPicPr>
          <p:cNvPr id="3" name="Picture 2"/>
          <p:cNvPicPr>
            <a:picLocks noChangeAspect="1"/>
          </p:cNvPicPr>
          <p:nvPr/>
        </p:nvPicPr>
        <p:blipFill>
          <a:blip r:embed="rId3"/>
          <a:stretch>
            <a:fillRect/>
          </a:stretch>
        </p:blipFill>
        <p:spPr>
          <a:xfrm>
            <a:off x="1176972" y="1135919"/>
            <a:ext cx="6783705" cy="5286375"/>
          </a:xfrm>
          <a:prstGeom prst="rect">
            <a:avLst/>
          </a:prstGeom>
        </p:spPr>
      </p:pic>
    </p:spTree>
    <p:extLst>
      <p:ext uri="{BB962C8B-B14F-4D97-AF65-F5344CB8AC3E}">
        <p14:creationId xmlns:p14="http://schemas.microsoft.com/office/powerpoint/2010/main" val="264460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71257" y="1135919"/>
            <a:ext cx="6795135" cy="5240655"/>
          </a:xfrm>
          <a:prstGeom prst="rect">
            <a:avLst/>
          </a:prstGeom>
        </p:spPr>
      </p:pic>
      <p:sp>
        <p:nvSpPr>
          <p:cNvPr id="2" name="Text Placeholder 2"/>
          <p:cNvSpPr txBox="1">
            <a:spLocks/>
          </p:cNvSpPr>
          <p:nvPr/>
        </p:nvSpPr>
        <p:spPr>
          <a:xfrm>
            <a:off x="477838" y="220663"/>
            <a:ext cx="832749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Get more relationships from </a:t>
            </a:r>
            <a:r>
              <a:rPr lang="en-US" sz="3600" b="1" dirty="0" err="1" smtClean="0">
                <a:solidFill>
                  <a:schemeClr val="tx2"/>
                </a:solidFill>
              </a:rPr>
              <a:t>Wikidata</a:t>
            </a:r>
            <a:endParaRPr lang="en-US" sz="3600" b="1" dirty="0">
              <a:solidFill>
                <a:schemeClr val="tx2"/>
              </a:solidFill>
            </a:endParaRPr>
          </a:p>
        </p:txBody>
      </p:sp>
      <p:pic>
        <p:nvPicPr>
          <p:cNvPr id="4" name="Picture 3"/>
          <p:cNvPicPr>
            <a:picLocks noChangeAspect="1"/>
          </p:cNvPicPr>
          <p:nvPr/>
        </p:nvPicPr>
        <p:blipFill>
          <a:blip r:embed="rId4"/>
          <a:stretch>
            <a:fillRect/>
          </a:stretch>
        </p:blipFill>
        <p:spPr>
          <a:xfrm>
            <a:off x="2881312" y="1844072"/>
            <a:ext cx="3381375" cy="44100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3008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 y="1962170"/>
            <a:ext cx="2309350" cy="569387"/>
          </a:xfrm>
        </p:spPr>
        <p:txBody>
          <a:bodyPr/>
          <a:lstStyle/>
          <a:p>
            <a:r>
              <a:rPr lang="en-US" dirty="0" smtClean="0"/>
              <a:t>ALA Annual 2015</a:t>
            </a:r>
            <a:endParaRPr lang="en-US" dirty="0"/>
          </a:p>
        </p:txBody>
      </p:sp>
      <p:sp>
        <p:nvSpPr>
          <p:cNvPr id="3" name="Text Placeholder 2"/>
          <p:cNvSpPr>
            <a:spLocks noGrp="1"/>
          </p:cNvSpPr>
          <p:nvPr>
            <p:ph type="body" sz="quarter" idx="16"/>
          </p:nvPr>
        </p:nvSpPr>
        <p:spPr/>
        <p:txBody>
          <a:bodyPr>
            <a:normAutofit/>
          </a:bodyPr>
          <a:lstStyle/>
          <a:p>
            <a:r>
              <a:rPr lang="en-US" dirty="0" smtClean="0"/>
              <a:t>OCLC Research in Brief</a:t>
            </a:r>
            <a:endParaRPr lang="en-US" dirty="0"/>
          </a:p>
        </p:txBody>
      </p:sp>
      <p:sp>
        <p:nvSpPr>
          <p:cNvPr id="4" name="Text Placeholder 3"/>
          <p:cNvSpPr>
            <a:spLocks noGrp="1"/>
          </p:cNvSpPr>
          <p:nvPr>
            <p:ph type="body" sz="quarter" idx="17"/>
          </p:nvPr>
        </p:nvSpPr>
        <p:spPr>
          <a:xfrm>
            <a:off x="728694" y="4014387"/>
            <a:ext cx="1933282" cy="461665"/>
          </a:xfrm>
        </p:spPr>
        <p:txBody>
          <a:bodyPr/>
          <a:lstStyle/>
          <a:p>
            <a:r>
              <a:rPr lang="en-US" sz="2400" dirty="0" smtClean="0"/>
              <a:t>Roy Tennant</a:t>
            </a:r>
            <a:endParaRPr lang="en-US" sz="2400" dirty="0"/>
          </a:p>
        </p:txBody>
      </p:sp>
      <p:sp>
        <p:nvSpPr>
          <p:cNvPr id="5" name="Text Placeholder 4"/>
          <p:cNvSpPr>
            <a:spLocks noGrp="1"/>
          </p:cNvSpPr>
          <p:nvPr>
            <p:ph type="body" sz="quarter" idx="18"/>
          </p:nvPr>
        </p:nvSpPr>
        <p:spPr>
          <a:xfrm>
            <a:off x="728694" y="4415447"/>
            <a:ext cx="2323713" cy="307777"/>
          </a:xfrm>
        </p:spPr>
        <p:txBody>
          <a:bodyPr/>
          <a:lstStyle/>
          <a:p>
            <a:r>
              <a:rPr lang="en-US" dirty="0" smtClean="0"/>
              <a:t>Senior Program Officer</a:t>
            </a:r>
            <a:endParaRPr lang="en-US" dirty="0"/>
          </a:p>
        </p:txBody>
      </p:sp>
    </p:spTree>
    <p:extLst>
      <p:ext uri="{BB962C8B-B14F-4D97-AF65-F5344CB8AC3E}">
        <p14:creationId xmlns:p14="http://schemas.microsoft.com/office/powerpoint/2010/main" val="1993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err="1" smtClean="0">
                <a:solidFill>
                  <a:schemeClr val="tx2"/>
                </a:solidFill>
              </a:rPr>
              <a:t>EntityJS</a:t>
            </a:r>
            <a:r>
              <a:rPr lang="en-US" sz="2800" b="1" dirty="0" smtClean="0">
                <a:solidFill>
                  <a:schemeClr val="tx2"/>
                </a:solidFill>
              </a:rPr>
              <a:t> users can identify matching entities</a:t>
            </a:r>
            <a:endParaRPr lang="en-US" sz="2800" b="1" dirty="0">
              <a:solidFill>
                <a:schemeClr val="tx2"/>
              </a:solidFill>
            </a:endParaRPr>
          </a:p>
        </p:txBody>
      </p:sp>
      <p:pic>
        <p:nvPicPr>
          <p:cNvPr id="4" name="Picture 3"/>
          <p:cNvPicPr>
            <a:picLocks noChangeAspect="1"/>
          </p:cNvPicPr>
          <p:nvPr/>
        </p:nvPicPr>
        <p:blipFill>
          <a:blip r:embed="rId3"/>
          <a:stretch>
            <a:fillRect/>
          </a:stretch>
        </p:blipFill>
        <p:spPr>
          <a:xfrm>
            <a:off x="1232604" y="1135919"/>
            <a:ext cx="6672442" cy="5293509"/>
          </a:xfrm>
          <a:prstGeom prst="rect">
            <a:avLst/>
          </a:prstGeom>
        </p:spPr>
      </p:pic>
    </p:spTree>
    <p:extLst>
      <p:ext uri="{BB962C8B-B14F-4D97-AF65-F5344CB8AC3E}">
        <p14:creationId xmlns:p14="http://schemas.microsoft.com/office/powerpoint/2010/main" val="244347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75312" y="1127530"/>
            <a:ext cx="6710339" cy="5289191"/>
          </a:xfrm>
          <a:prstGeom prst="rect">
            <a:avLst/>
          </a:prstGeom>
        </p:spPr>
      </p:pic>
      <p:sp>
        <p:nvSpPr>
          <p:cNvPr id="3"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err="1">
                <a:solidFill>
                  <a:schemeClr val="tx2"/>
                </a:solidFill>
              </a:rPr>
              <a:t>EntityJS</a:t>
            </a:r>
            <a:r>
              <a:rPr lang="en-US" sz="2800" b="1" dirty="0">
                <a:solidFill>
                  <a:schemeClr val="tx2"/>
                </a:solidFill>
              </a:rPr>
              <a:t> users can identify matching entities</a:t>
            </a:r>
          </a:p>
        </p:txBody>
      </p:sp>
    </p:spTree>
    <p:extLst>
      <p:ext uri="{BB962C8B-B14F-4D97-AF65-F5344CB8AC3E}">
        <p14:creationId xmlns:p14="http://schemas.microsoft.com/office/powerpoint/2010/main" val="158505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As the </a:t>
            </a:r>
            <a:r>
              <a:rPr lang="en-US" sz="3600" b="1" dirty="0" err="1" smtClean="0">
                <a:solidFill>
                  <a:schemeClr val="tx2"/>
                </a:solidFill>
              </a:rPr>
              <a:t>EntityJS</a:t>
            </a:r>
            <a:r>
              <a:rPr lang="en-US" sz="3600" b="1" dirty="0" smtClean="0">
                <a:solidFill>
                  <a:schemeClr val="tx2"/>
                </a:solidFill>
              </a:rPr>
              <a:t> research project continues …</a:t>
            </a:r>
            <a:endParaRPr lang="en-US" sz="3600" b="1" dirty="0">
              <a:solidFill>
                <a:schemeClr val="tx2"/>
              </a:solidFill>
            </a:endParaRPr>
          </a:p>
        </p:txBody>
      </p:sp>
      <p:sp>
        <p:nvSpPr>
          <p:cNvPr id="4" name="TextBox 3"/>
          <p:cNvSpPr txBox="1"/>
          <p:nvPr/>
        </p:nvSpPr>
        <p:spPr>
          <a:xfrm>
            <a:off x="477838" y="1756808"/>
            <a:ext cx="8181975" cy="1569660"/>
          </a:xfrm>
          <a:prstGeom prst="rect">
            <a:avLst/>
          </a:prstGeom>
          <a:noFill/>
        </p:spPr>
        <p:txBody>
          <a:bodyPr wrap="square" rtlCol="0">
            <a:spAutoFit/>
          </a:bodyPr>
          <a:lstStyle/>
          <a:p>
            <a:r>
              <a:rPr lang="en-US" sz="2400" dirty="0" smtClean="0"/>
              <a:t>We will explore other ways to edit and refine entity data </a:t>
            </a:r>
          </a:p>
          <a:p>
            <a:endParaRPr lang="en-US" sz="2400" dirty="0"/>
          </a:p>
          <a:p>
            <a:r>
              <a:rPr lang="en-US" sz="2400" dirty="0" smtClean="0"/>
              <a:t>and experiment with using the knowledge vault to support data visualizations</a:t>
            </a:r>
          </a:p>
        </p:txBody>
      </p:sp>
    </p:spTree>
    <p:extLst>
      <p:ext uri="{BB962C8B-B14F-4D97-AF65-F5344CB8AC3E}">
        <p14:creationId xmlns:p14="http://schemas.microsoft.com/office/powerpoint/2010/main" val="11191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77838" y="220663"/>
            <a:ext cx="8181975" cy="91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smtClean="0">
                <a:solidFill>
                  <a:schemeClr val="tx2"/>
                </a:solidFill>
              </a:rPr>
              <a:t>Keeping up with </a:t>
            </a:r>
            <a:r>
              <a:rPr lang="en-US" sz="3600" b="1" dirty="0" err="1" smtClean="0">
                <a:solidFill>
                  <a:schemeClr val="tx2"/>
                </a:solidFill>
              </a:rPr>
              <a:t>EntityJS</a:t>
            </a:r>
            <a:endParaRPr lang="en-US" sz="3600" b="1" dirty="0">
              <a:solidFill>
                <a:schemeClr val="tx2"/>
              </a:solidFill>
            </a:endParaRPr>
          </a:p>
        </p:txBody>
      </p:sp>
      <p:sp>
        <p:nvSpPr>
          <p:cNvPr id="6" name="TextBox 5"/>
          <p:cNvSpPr txBox="1"/>
          <p:nvPr/>
        </p:nvSpPr>
        <p:spPr>
          <a:xfrm>
            <a:off x="477837" y="1135919"/>
            <a:ext cx="8181975" cy="4154984"/>
          </a:xfrm>
          <a:prstGeom prst="rect">
            <a:avLst/>
          </a:prstGeom>
          <a:noFill/>
        </p:spPr>
        <p:txBody>
          <a:bodyPr wrap="square" rtlCol="0">
            <a:spAutoFit/>
          </a:bodyPr>
          <a:lstStyle/>
          <a:p>
            <a:r>
              <a:rPr lang="en-US" sz="2400" dirty="0" smtClean="0"/>
              <a:t>Track initial progress reports on the OCLC Research blog at  </a:t>
            </a:r>
            <a:r>
              <a:rPr lang="en-US" sz="2400" dirty="0" smtClean="0">
                <a:hlinkClick r:id="rId2"/>
              </a:rPr>
              <a:t>hangingtogether.org</a:t>
            </a:r>
            <a:r>
              <a:rPr lang="en-US" sz="2400" dirty="0" smtClean="0"/>
              <a:t>.</a:t>
            </a:r>
          </a:p>
          <a:p>
            <a:endParaRPr lang="en-US" sz="2400" dirty="0"/>
          </a:p>
          <a:p>
            <a:r>
              <a:rPr lang="en-US" sz="2400" dirty="0"/>
              <a:t>W</a:t>
            </a:r>
            <a:r>
              <a:rPr lang="en-US" sz="2400" dirty="0" smtClean="0"/>
              <a:t>e’ll provide project details on the OCLC Research website soon.</a:t>
            </a:r>
          </a:p>
          <a:p>
            <a:endParaRPr lang="en-US" sz="2400" dirty="0"/>
          </a:p>
          <a:p>
            <a:r>
              <a:rPr lang="en-US" sz="2400" dirty="0" smtClean="0"/>
              <a:t>Questions or comments?</a:t>
            </a:r>
          </a:p>
          <a:p>
            <a:endParaRPr lang="en-US" sz="2400" dirty="0"/>
          </a:p>
          <a:p>
            <a:r>
              <a:rPr lang="en-US" sz="2400" dirty="0" smtClean="0"/>
              <a:t>Bruce Washburn (</a:t>
            </a:r>
            <a:r>
              <a:rPr lang="en-US" sz="2400" dirty="0" smtClean="0">
                <a:hlinkClick r:id="rId3"/>
              </a:rPr>
              <a:t>washburb@oclc.org</a:t>
            </a:r>
            <a:r>
              <a:rPr lang="en-US" sz="2400" dirty="0" smtClean="0"/>
              <a:t>) or</a:t>
            </a:r>
          </a:p>
          <a:p>
            <a:r>
              <a:rPr lang="en-US" sz="2400" dirty="0" smtClean="0"/>
              <a:t>Jeff </a:t>
            </a:r>
            <a:r>
              <a:rPr lang="en-US" sz="2400" dirty="0" err="1" smtClean="0"/>
              <a:t>Mixter</a:t>
            </a:r>
            <a:r>
              <a:rPr lang="en-US" sz="2400" dirty="0" smtClean="0"/>
              <a:t> (</a:t>
            </a:r>
            <a:r>
              <a:rPr lang="en-US" sz="2400" dirty="0" smtClean="0">
                <a:hlinkClick r:id="rId4"/>
              </a:rPr>
              <a:t>mixterj@oclc.org</a:t>
            </a:r>
            <a:r>
              <a:rPr lang="en-US" sz="2400" dirty="0" smtClean="0"/>
              <a:t>) </a:t>
            </a:r>
          </a:p>
          <a:p>
            <a:r>
              <a:rPr lang="en-US" sz="2400" dirty="0" smtClean="0"/>
              <a:t>at OCLC Research</a:t>
            </a:r>
          </a:p>
        </p:txBody>
      </p:sp>
    </p:spTree>
    <p:extLst>
      <p:ext uri="{BB962C8B-B14F-4D97-AF65-F5344CB8AC3E}">
        <p14:creationId xmlns:p14="http://schemas.microsoft.com/office/powerpoint/2010/main" val="223065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 y="1962170"/>
            <a:ext cx="4375878" cy="569387"/>
          </a:xfrm>
        </p:spPr>
        <p:txBody>
          <a:bodyPr/>
          <a:lstStyle/>
          <a:p>
            <a:r>
              <a:rPr lang="en-US" dirty="0" smtClean="0"/>
              <a:t>OCLC Research Update, June 29, 2015</a:t>
            </a:r>
            <a:endParaRPr lang="en-US" dirty="0"/>
          </a:p>
        </p:txBody>
      </p:sp>
      <p:sp>
        <p:nvSpPr>
          <p:cNvPr id="3" name="Text Placeholder 2"/>
          <p:cNvSpPr>
            <a:spLocks noGrp="1"/>
          </p:cNvSpPr>
          <p:nvPr>
            <p:ph type="body" sz="quarter" idx="16"/>
          </p:nvPr>
        </p:nvSpPr>
        <p:spPr>
          <a:xfrm>
            <a:off x="779470" y="2483369"/>
            <a:ext cx="7754770" cy="1531018"/>
          </a:xfrm>
        </p:spPr>
        <p:txBody>
          <a:bodyPr tIns="274320">
            <a:noAutofit/>
          </a:bodyPr>
          <a:lstStyle/>
          <a:p>
            <a:r>
              <a:rPr lang="en-US" sz="3600" dirty="0"/>
              <a:t>FAST (Faceted Application of Subject Terminology)</a:t>
            </a:r>
          </a:p>
        </p:txBody>
      </p:sp>
      <p:sp>
        <p:nvSpPr>
          <p:cNvPr id="4" name="Text Placeholder 3"/>
          <p:cNvSpPr>
            <a:spLocks noGrp="1"/>
          </p:cNvSpPr>
          <p:nvPr>
            <p:ph type="body" sz="quarter" idx="17"/>
          </p:nvPr>
        </p:nvSpPr>
        <p:spPr>
          <a:xfrm>
            <a:off x="728694" y="4247971"/>
            <a:ext cx="2857212" cy="461665"/>
          </a:xfrm>
        </p:spPr>
        <p:txBody>
          <a:bodyPr/>
          <a:lstStyle/>
          <a:p>
            <a:r>
              <a:rPr lang="en-US" sz="2400" dirty="0" smtClean="0"/>
              <a:t>Diane </a:t>
            </a:r>
            <a:r>
              <a:rPr lang="en-US" sz="2400" dirty="0" err="1" smtClean="0"/>
              <a:t>Vizine</a:t>
            </a:r>
            <a:r>
              <a:rPr lang="en-US" sz="2400" dirty="0" smtClean="0"/>
              <a:t>-Goetz</a:t>
            </a:r>
            <a:endParaRPr lang="en-US" sz="2400" dirty="0"/>
          </a:p>
        </p:txBody>
      </p:sp>
      <p:sp>
        <p:nvSpPr>
          <p:cNvPr id="5" name="Text Placeholder 4"/>
          <p:cNvSpPr>
            <a:spLocks noGrp="1"/>
          </p:cNvSpPr>
          <p:nvPr>
            <p:ph type="body" sz="quarter" idx="18"/>
          </p:nvPr>
        </p:nvSpPr>
        <p:spPr>
          <a:xfrm>
            <a:off x="728694" y="4736625"/>
            <a:ext cx="2600600" cy="307777"/>
          </a:xfrm>
        </p:spPr>
        <p:txBody>
          <a:bodyPr/>
          <a:lstStyle/>
          <a:p>
            <a:r>
              <a:rPr lang="en-US" dirty="0" smtClean="0"/>
              <a:t>Senior Research Scientist</a:t>
            </a:r>
            <a:endParaRPr lang="en-US" dirty="0"/>
          </a:p>
        </p:txBody>
      </p:sp>
    </p:spTree>
    <p:extLst>
      <p:ext uri="{BB962C8B-B14F-4D97-AF65-F5344CB8AC3E}">
        <p14:creationId xmlns:p14="http://schemas.microsoft.com/office/powerpoint/2010/main" val="216499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2"/>
          </p:nvPr>
        </p:nvSpPr>
        <p:spPr/>
        <p:txBody>
          <a:bodyPr>
            <a:normAutofit fontScale="77500" lnSpcReduction="20000"/>
          </a:bodyPr>
          <a:lstStyle/>
          <a:p>
            <a:r>
              <a:rPr lang="en-US" sz="2800" dirty="0"/>
              <a:t>Enumerative, faceted subject heading vocabulary</a:t>
            </a:r>
          </a:p>
          <a:p>
            <a:r>
              <a:rPr lang="en-US" sz="2800" dirty="0" smtClean="0"/>
              <a:t>Derived </a:t>
            </a:r>
            <a:r>
              <a:rPr lang="en-US" sz="2800" dirty="0"/>
              <a:t>primarily from Library of Congress Subject Headings (LCSH), LC NACO file, and LC </a:t>
            </a:r>
            <a:r>
              <a:rPr lang="en-US" sz="2800" dirty="0" smtClean="0"/>
              <a:t>Genre/Form terms</a:t>
            </a:r>
          </a:p>
          <a:p>
            <a:r>
              <a:rPr lang="en-US" sz="2800" dirty="0"/>
              <a:t>Retains the vocabulary and reference structure of </a:t>
            </a:r>
            <a:r>
              <a:rPr lang="en-US" sz="2800" dirty="0" smtClean="0"/>
              <a:t>the source files</a:t>
            </a:r>
            <a:endParaRPr lang="en-US" sz="2800" dirty="0"/>
          </a:p>
          <a:p>
            <a:r>
              <a:rPr lang="en-US" sz="2800" dirty="0" smtClean="0"/>
              <a:t>Eight </a:t>
            </a:r>
            <a:r>
              <a:rPr lang="en-US" sz="2800" dirty="0"/>
              <a:t>categories of terms</a:t>
            </a:r>
          </a:p>
          <a:p>
            <a:pPr lvl="1"/>
            <a:r>
              <a:rPr lang="en-US" sz="2600" dirty="0"/>
              <a:t>Persons</a:t>
            </a:r>
          </a:p>
          <a:p>
            <a:pPr lvl="1"/>
            <a:r>
              <a:rPr lang="en-US" sz="2600" dirty="0"/>
              <a:t>Organizations</a:t>
            </a:r>
          </a:p>
          <a:p>
            <a:pPr lvl="1"/>
            <a:r>
              <a:rPr lang="en-US" sz="2600" dirty="0"/>
              <a:t>Events</a:t>
            </a:r>
          </a:p>
          <a:p>
            <a:pPr lvl="1"/>
            <a:r>
              <a:rPr lang="en-US" sz="2600" dirty="0"/>
              <a:t>Titles of works</a:t>
            </a:r>
          </a:p>
          <a:p>
            <a:pPr lvl="1"/>
            <a:r>
              <a:rPr lang="en-US" sz="2600" dirty="0"/>
              <a:t>Chronological/Time periods</a:t>
            </a:r>
          </a:p>
          <a:p>
            <a:pPr lvl="1"/>
            <a:r>
              <a:rPr lang="en-US" sz="2600" dirty="0"/>
              <a:t>Topics</a:t>
            </a:r>
          </a:p>
          <a:p>
            <a:pPr lvl="1"/>
            <a:r>
              <a:rPr lang="en-US" sz="2600" dirty="0"/>
              <a:t>Places</a:t>
            </a:r>
          </a:p>
          <a:p>
            <a:pPr lvl="1"/>
            <a:r>
              <a:rPr lang="en-US" sz="2600" dirty="0"/>
              <a:t>Form/Genre terms</a:t>
            </a:r>
          </a:p>
          <a:p>
            <a:pPr marL="0" indent="0">
              <a:buNone/>
            </a:pPr>
            <a:endParaRPr lang="en-US" dirty="0"/>
          </a:p>
        </p:txBody>
      </p:sp>
      <p:sp>
        <p:nvSpPr>
          <p:cNvPr id="3" name="Text Placeholder 2"/>
          <p:cNvSpPr>
            <a:spLocks noGrp="1"/>
          </p:cNvSpPr>
          <p:nvPr>
            <p:ph type="body" sz="quarter" idx="13"/>
          </p:nvPr>
        </p:nvSpPr>
        <p:spPr/>
        <p:txBody>
          <a:bodyPr/>
          <a:lstStyle/>
          <a:p>
            <a:r>
              <a:rPr lang="en-US" dirty="0" smtClean="0"/>
              <a:t>Basics</a:t>
            </a:r>
            <a:endParaRPr lang="en-US" dirty="0"/>
          </a:p>
        </p:txBody>
      </p:sp>
      <p:sp>
        <p:nvSpPr>
          <p:cNvPr id="2" name="Slide Number Placeholder 1"/>
          <p:cNvSpPr>
            <a:spLocks noGrp="1"/>
          </p:cNvSpPr>
          <p:nvPr>
            <p:ph type="sldNum" sz="quarter" idx="4294967295"/>
          </p:nvPr>
        </p:nvSpPr>
        <p:spPr>
          <a:xfrm>
            <a:off x="7086600" y="6356350"/>
            <a:ext cx="2057400" cy="365125"/>
          </a:xfrm>
          <a:prstGeom prst="rect">
            <a:avLst/>
          </a:prstGeom>
        </p:spPr>
        <p:txBody>
          <a:bodyPr/>
          <a:lstStyle/>
          <a:p>
            <a:fld id="{6B3AA010-7757-41E0-A212-D41514C97AA5}" type="slidenum">
              <a:rPr lang="en-US" smtClean="0"/>
              <a:pPr/>
              <a:t>35</a:t>
            </a:fld>
            <a:endParaRPr lang="en-US"/>
          </a:p>
        </p:txBody>
      </p:sp>
    </p:spTree>
    <p:extLst>
      <p:ext uri="{BB962C8B-B14F-4D97-AF65-F5344CB8AC3E}">
        <p14:creationId xmlns:p14="http://schemas.microsoft.com/office/powerpoint/2010/main" val="35905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Developed to </a:t>
            </a:r>
            <a:r>
              <a:rPr lang="en-US" dirty="0"/>
              <a:t>meet </a:t>
            </a:r>
            <a:r>
              <a:rPr lang="en-US" dirty="0" smtClean="0"/>
              <a:t>a need </a:t>
            </a:r>
            <a:r>
              <a:rPr lang="en-US" dirty="0"/>
              <a:t>for a general subject vocabulary that is easy to learn, apply, and control</a:t>
            </a:r>
          </a:p>
          <a:p>
            <a:r>
              <a:rPr lang="en-US" dirty="0" smtClean="0"/>
              <a:t>Modern design</a:t>
            </a:r>
          </a:p>
          <a:p>
            <a:pPr lvl="1"/>
            <a:r>
              <a:rPr lang="en-US" sz="2400" dirty="0" smtClean="0"/>
              <a:t>All </a:t>
            </a:r>
            <a:r>
              <a:rPr lang="en-US" sz="2400" dirty="0"/>
              <a:t>headings established </a:t>
            </a:r>
            <a:r>
              <a:rPr lang="en-US" sz="2400" dirty="0" smtClean="0"/>
              <a:t>in authority file</a:t>
            </a:r>
            <a:endParaRPr lang="en-US" sz="2400" dirty="0"/>
          </a:p>
          <a:p>
            <a:pPr marL="1200150" lvl="2"/>
            <a:r>
              <a:rPr lang="en-US" dirty="0"/>
              <a:t>Persistent identifiers for all headings</a:t>
            </a:r>
          </a:p>
          <a:p>
            <a:pPr marL="1200150" lvl="2"/>
            <a:r>
              <a:rPr lang="en-US" dirty="0"/>
              <a:t>Obsolete headings deprecated not </a:t>
            </a:r>
            <a:r>
              <a:rPr lang="en-US" dirty="0" smtClean="0"/>
              <a:t>deleted</a:t>
            </a:r>
          </a:p>
          <a:p>
            <a:pPr marL="800100" lvl="1"/>
            <a:r>
              <a:rPr lang="en-US" sz="2400" dirty="0"/>
              <a:t>Authority file structure facilitates application and automated </a:t>
            </a:r>
            <a:r>
              <a:rPr lang="en-US" sz="2400" dirty="0" smtClean="0"/>
              <a:t>maintenance </a:t>
            </a:r>
            <a:r>
              <a:rPr lang="en-US" sz="2400" dirty="0"/>
              <a:t>of </a:t>
            </a:r>
            <a:r>
              <a:rPr lang="en-US" sz="2400" dirty="0" smtClean="0"/>
              <a:t>headings</a:t>
            </a:r>
          </a:p>
          <a:p>
            <a:pPr marL="800100" lvl="1"/>
            <a:r>
              <a:rPr lang="en-US" sz="2400" dirty="0" smtClean="0"/>
              <a:t>Faceted-navigation friendly</a:t>
            </a:r>
            <a:endParaRPr lang="en-US" sz="2400" dirty="0"/>
          </a:p>
        </p:txBody>
      </p:sp>
      <p:sp>
        <p:nvSpPr>
          <p:cNvPr id="3" name="Text Placeholder 2"/>
          <p:cNvSpPr>
            <a:spLocks noGrp="1"/>
          </p:cNvSpPr>
          <p:nvPr>
            <p:ph type="body" sz="quarter" idx="13"/>
          </p:nvPr>
        </p:nvSpPr>
        <p:spPr/>
        <p:txBody>
          <a:bodyPr/>
          <a:lstStyle/>
          <a:p>
            <a:r>
              <a:rPr lang="en-US" dirty="0" smtClean="0"/>
              <a:t>Why FAST?</a:t>
            </a:r>
            <a:endParaRPr lang="en-US" dirty="0"/>
          </a:p>
        </p:txBody>
      </p:sp>
    </p:spTree>
    <p:extLst>
      <p:ext uri="{BB962C8B-B14F-4D97-AF65-F5344CB8AC3E}">
        <p14:creationId xmlns:p14="http://schemas.microsoft.com/office/powerpoint/2010/main" val="290119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a:bodyPr>
          <a:lstStyle/>
          <a:p>
            <a:r>
              <a:rPr lang="en-US" dirty="0"/>
              <a:t>Began as a collaboration of OCLC Research and the Library of Congress</a:t>
            </a:r>
          </a:p>
          <a:p>
            <a:endParaRPr lang="en-US" dirty="0"/>
          </a:p>
          <a:p>
            <a:r>
              <a:rPr lang="en-US" dirty="0"/>
              <a:t>OCLC </a:t>
            </a:r>
            <a:r>
              <a:rPr lang="en-US" dirty="0" smtClean="0"/>
              <a:t>Research &amp; advisory groups</a:t>
            </a:r>
            <a:endParaRPr lang="en-US" dirty="0"/>
          </a:p>
          <a:p>
            <a:pPr lvl="1"/>
            <a:r>
              <a:rPr lang="en-US" sz="2000" dirty="0" err="1"/>
              <a:t>WorldCat</a:t>
            </a:r>
            <a:r>
              <a:rPr lang="en-US" sz="2000" dirty="0"/>
              <a:t> quality management team</a:t>
            </a:r>
          </a:p>
          <a:p>
            <a:pPr lvl="1"/>
            <a:r>
              <a:rPr lang="en-US" sz="2000" dirty="0"/>
              <a:t>FAST users (e.g., Cornell University, Australian Policy Online, etc.)</a:t>
            </a:r>
          </a:p>
          <a:p>
            <a:pPr lvl="1"/>
            <a:r>
              <a:rPr lang="en-US" sz="2000" dirty="0" smtClean="0"/>
              <a:t>ALCTS </a:t>
            </a:r>
            <a:r>
              <a:rPr lang="en-US" sz="2000" dirty="0"/>
              <a:t>Faceted Subject Access Interest </a:t>
            </a:r>
            <a:r>
              <a:rPr lang="en-US" sz="2000" dirty="0" smtClean="0"/>
              <a:t>Group</a:t>
            </a:r>
            <a:endParaRPr lang="en-US" sz="2000" dirty="0"/>
          </a:p>
          <a:p>
            <a:pPr marL="457200" lvl="1" indent="0">
              <a:buNone/>
            </a:pPr>
            <a:endParaRPr lang="en-US" dirty="0"/>
          </a:p>
        </p:txBody>
      </p:sp>
      <p:sp>
        <p:nvSpPr>
          <p:cNvPr id="3" name="Text Placeholder 2"/>
          <p:cNvSpPr>
            <a:spLocks noGrp="1"/>
          </p:cNvSpPr>
          <p:nvPr>
            <p:ph type="body" sz="quarter" idx="13"/>
          </p:nvPr>
        </p:nvSpPr>
        <p:spPr/>
        <p:txBody>
          <a:bodyPr/>
          <a:lstStyle/>
          <a:p>
            <a:r>
              <a:rPr lang="en-US" dirty="0" smtClean="0"/>
              <a:t>Responsible parties</a:t>
            </a:r>
            <a:endParaRPr lang="en-US" dirty="0"/>
          </a:p>
        </p:txBody>
      </p:sp>
    </p:spTree>
    <p:extLst>
      <p:ext uri="{BB962C8B-B14F-4D97-AF65-F5344CB8AC3E}">
        <p14:creationId xmlns:p14="http://schemas.microsoft.com/office/powerpoint/2010/main" val="300646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Facet Counts – 5 June 2015</a:t>
            </a:r>
          </a:p>
        </p:txBody>
      </p:sp>
      <p:graphicFrame>
        <p:nvGraphicFramePr>
          <p:cNvPr id="6" name="Content Placeholder 5"/>
          <p:cNvGraphicFramePr>
            <a:graphicFrameLocks noGrp="1"/>
          </p:cNvGraphicFramePr>
          <p:nvPr>
            <p:ph idx="4294967295"/>
            <p:extLst/>
          </p:nvPr>
        </p:nvGraphicFramePr>
        <p:xfrm>
          <a:off x="628650" y="1825625"/>
          <a:ext cx="7886700" cy="2621280"/>
        </p:xfrm>
        <a:graphic>
          <a:graphicData uri="http://schemas.openxmlformats.org/drawingml/2006/table">
            <a:tbl>
              <a:tblPr firstRow="1" bandRow="1">
                <a:tableStyleId>{5C22544A-7EE6-4342-B048-85BDC9FD1C3A}</a:tableStyleId>
              </a:tblPr>
              <a:tblGrid>
                <a:gridCol w="3943350"/>
                <a:gridCol w="3943350"/>
              </a:tblGrid>
              <a:tr h="274320">
                <a:tc>
                  <a:txBody>
                    <a:bodyPr/>
                    <a:lstStyle/>
                    <a:p>
                      <a:pPr algn="ctr"/>
                      <a:r>
                        <a:rPr lang="en-US" sz="1400" dirty="0" smtClean="0">
                          <a:latin typeface="+mj-lt"/>
                        </a:rPr>
                        <a:t>Facet</a:t>
                      </a:r>
                      <a:endParaRPr lang="en-US" sz="1400" dirty="0">
                        <a:latin typeface="+mj-lt"/>
                      </a:endParaRPr>
                    </a:p>
                  </a:txBody>
                  <a:tcPr marL="104000" marR="104000" marT="34290" marB="34290"/>
                </a:tc>
                <a:tc>
                  <a:txBody>
                    <a:bodyPr/>
                    <a:lstStyle/>
                    <a:p>
                      <a:pPr algn="ctr"/>
                      <a:r>
                        <a:rPr lang="en-US" sz="1400" dirty="0" smtClean="0">
                          <a:latin typeface="+mj-lt"/>
                        </a:rPr>
                        <a:t>Count</a:t>
                      </a:r>
                      <a:endParaRPr lang="en-US" sz="1400" dirty="0">
                        <a:latin typeface="+mj-lt"/>
                      </a:endParaRPr>
                    </a:p>
                  </a:txBody>
                  <a:tcPr marL="104000" marR="104000" marT="34290" marB="34290"/>
                </a:tc>
              </a:tr>
              <a:tr h="257175">
                <a:tc>
                  <a:txBody>
                    <a:bodyPr/>
                    <a:lstStyle/>
                    <a:p>
                      <a:pPr fontAlgn="base"/>
                      <a:r>
                        <a:rPr lang="en-US" sz="1400" dirty="0" smtClean="0">
                          <a:effectLst/>
                          <a:latin typeface="+mn-lt"/>
                        </a:rPr>
                        <a:t>Persons</a:t>
                      </a:r>
                      <a:endParaRPr lang="en-US" sz="1400" dirty="0">
                        <a:effectLst/>
                        <a:latin typeface="+mn-lt"/>
                      </a:endParaRPr>
                    </a:p>
                  </a:txBody>
                  <a:tcPr marL="32500" marR="32500" marT="21431" marB="21431" anchor="ctr"/>
                </a:tc>
                <a:tc>
                  <a:txBody>
                    <a:bodyPr/>
                    <a:lstStyle/>
                    <a:p>
                      <a:pPr algn="r" fontAlgn="b"/>
                      <a:r>
                        <a:rPr lang="en-US" sz="1400" b="0" i="0" u="none" strike="noStrike" dirty="0">
                          <a:solidFill>
                            <a:srgbClr val="000000"/>
                          </a:solidFill>
                          <a:effectLst/>
                          <a:latin typeface="Calibri" panose="020F0502020204030204" pitchFamily="34" charset="0"/>
                        </a:rPr>
                        <a:t>692,734</a:t>
                      </a:r>
                    </a:p>
                  </a:txBody>
                  <a:tcPr marL="10834" marR="10834" marT="7144" marB="0" anchor="b"/>
                </a:tc>
              </a:tr>
              <a:tr h="257175">
                <a:tc>
                  <a:txBody>
                    <a:bodyPr/>
                    <a:lstStyle/>
                    <a:p>
                      <a:pPr fontAlgn="base"/>
                      <a:r>
                        <a:rPr lang="en-US" sz="1400" dirty="0" smtClean="0">
                          <a:effectLst/>
                          <a:latin typeface="+mn-lt"/>
                        </a:rPr>
                        <a:t>Organizations</a:t>
                      </a:r>
                      <a:endParaRPr lang="en-US" sz="1400" dirty="0">
                        <a:effectLst/>
                        <a:latin typeface="+mn-lt"/>
                      </a:endParaRPr>
                    </a:p>
                  </a:txBody>
                  <a:tcPr marL="32500" marR="32500" marT="21431" marB="21431" anchor="ctr"/>
                </a:tc>
                <a:tc>
                  <a:txBody>
                    <a:bodyPr/>
                    <a:lstStyle/>
                    <a:p>
                      <a:pPr algn="r" fontAlgn="b"/>
                      <a:r>
                        <a:rPr lang="en-US" sz="1400" b="0" i="0" u="none" strike="noStrike" dirty="0">
                          <a:solidFill>
                            <a:srgbClr val="000000"/>
                          </a:solidFill>
                          <a:effectLst/>
                          <a:latin typeface="Calibri" panose="020F0502020204030204" pitchFamily="34" charset="0"/>
                        </a:rPr>
                        <a:t>360,571</a:t>
                      </a:r>
                    </a:p>
                  </a:txBody>
                  <a:tcPr marL="10834" marR="10834" marT="7144" marB="0" anchor="b"/>
                </a:tc>
              </a:tr>
              <a:tr h="257175">
                <a:tc>
                  <a:txBody>
                    <a:bodyPr/>
                    <a:lstStyle/>
                    <a:p>
                      <a:pPr fontAlgn="base"/>
                      <a:r>
                        <a:rPr lang="en-US" sz="1400" dirty="0">
                          <a:effectLst/>
                          <a:latin typeface="+mn-lt"/>
                        </a:rPr>
                        <a:t>Events</a:t>
                      </a:r>
                    </a:p>
                  </a:txBody>
                  <a:tcPr marL="32500" marR="32500" marT="21431" marB="21431" anchor="ctr"/>
                </a:tc>
                <a:tc>
                  <a:txBody>
                    <a:bodyPr/>
                    <a:lstStyle/>
                    <a:p>
                      <a:pPr algn="r" fontAlgn="b"/>
                      <a:r>
                        <a:rPr lang="en-US" sz="1400" b="0" i="0" u="none" strike="noStrike" dirty="0">
                          <a:solidFill>
                            <a:srgbClr val="000000"/>
                          </a:solidFill>
                          <a:effectLst/>
                          <a:latin typeface="Calibri" panose="020F0502020204030204" pitchFamily="34" charset="0"/>
                        </a:rPr>
                        <a:t>12,417</a:t>
                      </a:r>
                    </a:p>
                  </a:txBody>
                  <a:tcPr marL="10834" marR="10834" marT="7144" marB="0" anchor="b"/>
                </a:tc>
              </a:tr>
              <a:tr h="257175">
                <a:tc>
                  <a:txBody>
                    <a:bodyPr/>
                    <a:lstStyle/>
                    <a:p>
                      <a:pPr fontAlgn="base"/>
                      <a:r>
                        <a:rPr lang="en-US" sz="1400" dirty="0" smtClean="0">
                          <a:effectLst/>
                          <a:latin typeface="+mn-lt"/>
                        </a:rPr>
                        <a:t>Titles of Works</a:t>
                      </a:r>
                      <a:endParaRPr lang="en-US" sz="1400" dirty="0">
                        <a:effectLst/>
                        <a:latin typeface="+mn-lt"/>
                      </a:endParaRPr>
                    </a:p>
                  </a:txBody>
                  <a:tcPr marL="32500" marR="32500" marT="21431" marB="21431" anchor="ctr"/>
                </a:tc>
                <a:tc>
                  <a:txBody>
                    <a:bodyPr/>
                    <a:lstStyle/>
                    <a:p>
                      <a:pPr algn="r" fontAlgn="b"/>
                      <a:r>
                        <a:rPr lang="en-US" sz="1400" b="0" i="0" u="none" strike="noStrike" dirty="0">
                          <a:solidFill>
                            <a:srgbClr val="000000"/>
                          </a:solidFill>
                          <a:effectLst/>
                          <a:latin typeface="Calibri" panose="020F0502020204030204" pitchFamily="34" charset="0"/>
                        </a:rPr>
                        <a:t>63,074</a:t>
                      </a:r>
                    </a:p>
                  </a:txBody>
                  <a:tcPr marL="10834" marR="10834" marT="7144" marB="0" anchor="b"/>
                </a:tc>
              </a:tr>
              <a:tr h="257175">
                <a:tc>
                  <a:txBody>
                    <a:bodyPr/>
                    <a:lstStyle/>
                    <a:p>
                      <a:pPr fontAlgn="base"/>
                      <a:r>
                        <a:rPr lang="en-US" sz="1400" dirty="0" smtClean="0">
                          <a:effectLst/>
                          <a:latin typeface="+mn-lt"/>
                        </a:rPr>
                        <a:t>Chronological/Time periods</a:t>
                      </a:r>
                      <a:endParaRPr lang="en-US" sz="1400" dirty="0">
                        <a:effectLst/>
                        <a:latin typeface="+mn-lt"/>
                      </a:endParaRPr>
                    </a:p>
                  </a:txBody>
                  <a:tcPr marL="32500" marR="32500" marT="21431" marB="21431" anchor="ctr"/>
                </a:tc>
                <a:tc>
                  <a:txBody>
                    <a:bodyPr/>
                    <a:lstStyle/>
                    <a:p>
                      <a:pPr algn="r" fontAlgn="b"/>
                      <a:r>
                        <a:rPr lang="en-US" sz="1400" b="0" i="0" u="none" strike="noStrike" dirty="0">
                          <a:solidFill>
                            <a:srgbClr val="000000"/>
                          </a:solidFill>
                          <a:effectLst/>
                          <a:latin typeface="Calibri" panose="020F0502020204030204" pitchFamily="34" charset="0"/>
                        </a:rPr>
                        <a:t>676</a:t>
                      </a:r>
                    </a:p>
                  </a:txBody>
                  <a:tcPr marL="10834" marR="10834" marT="7144" marB="0" anchor="b"/>
                </a:tc>
              </a:tr>
              <a:tr h="257175">
                <a:tc>
                  <a:txBody>
                    <a:bodyPr/>
                    <a:lstStyle/>
                    <a:p>
                      <a:pPr fontAlgn="base"/>
                      <a:r>
                        <a:rPr lang="en-US" sz="1400" dirty="0" smtClean="0">
                          <a:effectLst/>
                          <a:latin typeface="+mn-lt"/>
                        </a:rPr>
                        <a:t>Topics</a:t>
                      </a:r>
                      <a:endParaRPr lang="en-US" sz="1400" dirty="0">
                        <a:effectLst/>
                        <a:latin typeface="+mn-lt"/>
                      </a:endParaRPr>
                    </a:p>
                  </a:txBody>
                  <a:tcPr marL="32500" marR="32500" marT="21431" marB="21431" anchor="ctr"/>
                </a:tc>
                <a:tc>
                  <a:txBody>
                    <a:bodyPr/>
                    <a:lstStyle/>
                    <a:p>
                      <a:pPr algn="r" fontAlgn="b"/>
                      <a:r>
                        <a:rPr lang="en-US" sz="1400" b="0" i="0" u="none" strike="noStrike" dirty="0">
                          <a:solidFill>
                            <a:srgbClr val="000000"/>
                          </a:solidFill>
                          <a:effectLst/>
                          <a:latin typeface="Calibri" panose="020F0502020204030204" pitchFamily="34" charset="0"/>
                        </a:rPr>
                        <a:t>406,873</a:t>
                      </a:r>
                    </a:p>
                  </a:txBody>
                  <a:tcPr marL="10834" marR="10834" marT="7144" marB="0" anchor="b"/>
                </a:tc>
              </a:tr>
              <a:tr h="257175">
                <a:tc>
                  <a:txBody>
                    <a:bodyPr/>
                    <a:lstStyle/>
                    <a:p>
                      <a:pPr fontAlgn="base"/>
                      <a:r>
                        <a:rPr lang="en-US" sz="1400" dirty="0" smtClean="0">
                          <a:effectLst/>
                          <a:latin typeface="+mn-lt"/>
                        </a:rPr>
                        <a:t>Places</a:t>
                      </a:r>
                      <a:endParaRPr lang="en-US" sz="1400" dirty="0">
                        <a:effectLst/>
                        <a:latin typeface="+mn-lt"/>
                      </a:endParaRPr>
                    </a:p>
                  </a:txBody>
                  <a:tcPr marL="32500" marR="32500" marT="21431" marB="21431" anchor="ctr"/>
                </a:tc>
                <a:tc>
                  <a:txBody>
                    <a:bodyPr/>
                    <a:lstStyle/>
                    <a:p>
                      <a:pPr algn="r" fontAlgn="b"/>
                      <a:r>
                        <a:rPr lang="en-US" sz="1400" b="0" i="0" u="none" strike="noStrike" dirty="0">
                          <a:solidFill>
                            <a:srgbClr val="000000"/>
                          </a:solidFill>
                          <a:effectLst/>
                          <a:latin typeface="Calibri" panose="020F0502020204030204" pitchFamily="34" charset="0"/>
                        </a:rPr>
                        <a:t>176,774</a:t>
                      </a:r>
                    </a:p>
                  </a:txBody>
                  <a:tcPr marL="10834" marR="10834" marT="7144" marB="0" anchor="b"/>
                </a:tc>
              </a:tr>
              <a:tr h="257175">
                <a:tc>
                  <a:txBody>
                    <a:bodyPr/>
                    <a:lstStyle/>
                    <a:p>
                      <a:pPr fontAlgn="base"/>
                      <a:r>
                        <a:rPr lang="en-US" sz="1400" dirty="0">
                          <a:effectLst/>
                          <a:latin typeface="+mn-lt"/>
                        </a:rPr>
                        <a:t>Form/Genre</a:t>
                      </a:r>
                    </a:p>
                  </a:txBody>
                  <a:tcPr marL="32500" marR="32500" marT="21431" marB="21431" anchor="ctr"/>
                </a:tc>
                <a:tc>
                  <a:txBody>
                    <a:bodyPr/>
                    <a:lstStyle/>
                    <a:p>
                      <a:pPr algn="r" fontAlgn="b"/>
                      <a:r>
                        <a:rPr lang="en-US" sz="1400" b="0" i="0" u="none" strike="noStrike" dirty="0">
                          <a:solidFill>
                            <a:srgbClr val="000000"/>
                          </a:solidFill>
                          <a:effectLst/>
                          <a:latin typeface="Calibri" panose="020F0502020204030204" pitchFamily="34" charset="0"/>
                        </a:rPr>
                        <a:t>2,507</a:t>
                      </a:r>
                    </a:p>
                  </a:txBody>
                  <a:tcPr marL="10834" marR="10834" marT="7144" marB="0" anchor="b"/>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Total</a:t>
                      </a:r>
                      <a:endParaRPr lang="en-US" sz="1400" dirty="0">
                        <a:latin typeface="+mn-lt"/>
                      </a:endParaRPr>
                    </a:p>
                  </a:txBody>
                  <a:tcPr marL="104000" marR="104000" marT="34290" marB="34290"/>
                </a:tc>
                <a:tc>
                  <a:txBody>
                    <a:bodyPr/>
                    <a:lstStyle/>
                    <a:p>
                      <a:pPr algn="r" fontAlgn="b"/>
                      <a:r>
                        <a:rPr lang="en-US" sz="1400" b="0" i="0" u="none" strike="noStrike" dirty="0">
                          <a:solidFill>
                            <a:srgbClr val="000000"/>
                          </a:solidFill>
                          <a:effectLst/>
                          <a:latin typeface="Calibri" panose="020F0502020204030204" pitchFamily="34" charset="0"/>
                        </a:rPr>
                        <a:t>1,715,626</a:t>
                      </a:r>
                    </a:p>
                  </a:txBody>
                  <a:tcPr marL="10834" marR="10834" marT="7144" marB="0" anchor="b"/>
                </a:tc>
              </a:tr>
            </a:tbl>
          </a:graphicData>
        </a:graphic>
      </p:graphicFrame>
      <p:sp>
        <p:nvSpPr>
          <p:cNvPr id="4" name="Slide Number Placeholder 3"/>
          <p:cNvSpPr>
            <a:spLocks noGrp="1"/>
          </p:cNvSpPr>
          <p:nvPr>
            <p:ph type="sldNum" sz="quarter" idx="4294967295"/>
          </p:nvPr>
        </p:nvSpPr>
        <p:spPr>
          <a:xfrm>
            <a:off x="7086600" y="6356350"/>
            <a:ext cx="2057400" cy="365125"/>
          </a:xfrm>
          <a:prstGeom prst="rect">
            <a:avLst/>
          </a:prstGeom>
        </p:spPr>
        <p:txBody>
          <a:bodyPr/>
          <a:lstStyle/>
          <a:p>
            <a:fld id="{6B3AA010-7757-41E0-A212-D41514C97AA5}" type="slidenum">
              <a:rPr lang="en-US" smtClean="0"/>
              <a:pPr/>
              <a:t>38</a:t>
            </a:fld>
            <a:endParaRPr lang="en-US"/>
          </a:p>
        </p:txBody>
      </p:sp>
    </p:spTree>
    <p:extLst>
      <p:ext uri="{BB962C8B-B14F-4D97-AF65-F5344CB8AC3E}">
        <p14:creationId xmlns:p14="http://schemas.microsoft.com/office/powerpoint/2010/main" val="248968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28650" y="5278438"/>
            <a:ext cx="1000125" cy="1443038"/>
          </a:xfrm>
          <a:prstGeom prst="rect">
            <a:avLst/>
          </a:prstGeom>
        </p:spPr>
      </p:pic>
      <p:sp>
        <p:nvSpPr>
          <p:cNvPr id="6" name="Content Placeholder 5"/>
          <p:cNvSpPr>
            <a:spLocks noGrp="1"/>
          </p:cNvSpPr>
          <p:nvPr>
            <p:ph sz="half" idx="1"/>
          </p:nvPr>
        </p:nvSpPr>
        <p:spPr>
          <a:xfrm>
            <a:off x="628650" y="1867992"/>
            <a:ext cx="3886200" cy="3410445"/>
          </a:xfrm>
        </p:spPr>
        <p:txBody>
          <a:bodyPr>
            <a:normAutofit/>
          </a:bodyPr>
          <a:lstStyle/>
          <a:p>
            <a:pPr marL="0" indent="0">
              <a:buNone/>
            </a:pPr>
            <a:r>
              <a:rPr lang="en-US" sz="1500" dirty="0"/>
              <a:t>Headings before conversion</a:t>
            </a:r>
          </a:p>
          <a:p>
            <a:pPr marL="0" indent="0">
              <a:buNone/>
            </a:pPr>
            <a:endParaRPr lang="en-US" sz="900" dirty="0" smtClean="0"/>
          </a:p>
          <a:p>
            <a:pPr marL="0" indent="0">
              <a:buNone/>
            </a:pPr>
            <a:r>
              <a:rPr lang="en-US" sz="1000" dirty="0" smtClean="0"/>
              <a:t>600 </a:t>
            </a:r>
            <a:r>
              <a:rPr lang="en-US" sz="1000" dirty="0"/>
              <a:t>10$a Lacks, Henrietta, $d 1920-1951 $x Health.</a:t>
            </a:r>
          </a:p>
          <a:p>
            <a:pPr marL="0" indent="0">
              <a:buNone/>
            </a:pPr>
            <a:r>
              <a:rPr lang="en-US" sz="1000" dirty="0"/>
              <a:t>650 #0$a Cancer $x Patients $z Virginia $v Biography.</a:t>
            </a:r>
          </a:p>
          <a:p>
            <a:pPr marL="0" indent="0">
              <a:buNone/>
            </a:pPr>
            <a:r>
              <a:rPr lang="en-US" sz="1000" dirty="0"/>
              <a:t>650 #0$a African American women $x History.</a:t>
            </a:r>
          </a:p>
          <a:p>
            <a:pPr marL="0" indent="0">
              <a:buNone/>
            </a:pPr>
            <a:r>
              <a:rPr lang="en-US" sz="1000" dirty="0"/>
              <a:t>650 #0$a Human experimentation in medicine $z United States $x History.</a:t>
            </a:r>
          </a:p>
          <a:p>
            <a:pPr marL="0" indent="0">
              <a:buNone/>
            </a:pPr>
            <a:r>
              <a:rPr lang="en-US" sz="1000" dirty="0"/>
              <a:t>650 #0$a HeLa cells.</a:t>
            </a:r>
          </a:p>
          <a:p>
            <a:pPr marL="0" indent="0">
              <a:buNone/>
            </a:pPr>
            <a:r>
              <a:rPr lang="en-US" sz="1000" dirty="0"/>
              <a:t>650 #0$a Cancer $x Research.</a:t>
            </a:r>
          </a:p>
          <a:p>
            <a:pPr marL="0" indent="0">
              <a:buNone/>
            </a:pPr>
            <a:r>
              <a:rPr lang="en-US" sz="1000" dirty="0"/>
              <a:t>650 #0$a Cell culture.</a:t>
            </a:r>
          </a:p>
          <a:p>
            <a:pPr marL="0" indent="0">
              <a:buNone/>
            </a:pPr>
            <a:r>
              <a:rPr lang="en-US" sz="1000" dirty="0"/>
              <a:t>650 #0$a Medical ethics.</a:t>
            </a:r>
          </a:p>
          <a:p>
            <a:pPr marL="0" indent="0">
              <a:buNone/>
            </a:pPr>
            <a:endParaRPr lang="en-US" sz="900" dirty="0"/>
          </a:p>
          <a:p>
            <a:endParaRPr lang="en-US" sz="1575" dirty="0"/>
          </a:p>
          <a:p>
            <a:pPr marL="0" indent="0">
              <a:buNone/>
            </a:pPr>
            <a:endParaRPr lang="en-US" sz="1725" dirty="0"/>
          </a:p>
          <a:p>
            <a:pPr marL="0" indent="0">
              <a:buNone/>
            </a:pPr>
            <a:endParaRPr lang="en-US" dirty="0"/>
          </a:p>
        </p:txBody>
      </p:sp>
      <p:sp>
        <p:nvSpPr>
          <p:cNvPr id="7" name="Content Placeholder 6"/>
          <p:cNvSpPr>
            <a:spLocks noGrp="1"/>
          </p:cNvSpPr>
          <p:nvPr>
            <p:ph sz="half" idx="2"/>
          </p:nvPr>
        </p:nvSpPr>
        <p:spPr>
          <a:xfrm>
            <a:off x="4629148" y="1867994"/>
            <a:ext cx="4514851" cy="4228006"/>
          </a:xfrm>
        </p:spPr>
        <p:txBody>
          <a:bodyPr>
            <a:noAutofit/>
          </a:bodyPr>
          <a:lstStyle/>
          <a:p>
            <a:pPr marL="0" indent="0">
              <a:buNone/>
            </a:pPr>
            <a:r>
              <a:rPr lang="en-US" sz="1500" dirty="0"/>
              <a:t>FAST headings after conversion</a:t>
            </a:r>
          </a:p>
          <a:p>
            <a:pPr marL="0" indent="0">
              <a:buNone/>
            </a:pPr>
            <a:endParaRPr lang="en-US" sz="900" dirty="0" smtClean="0"/>
          </a:p>
          <a:p>
            <a:pPr marL="0" indent="0">
              <a:buNone/>
            </a:pPr>
            <a:r>
              <a:rPr lang="en-US" sz="1000" dirty="0" smtClean="0"/>
              <a:t>600 </a:t>
            </a:r>
            <a:r>
              <a:rPr lang="en-US" sz="1000" dirty="0"/>
              <a:t>17 $a Lacks, Henrietta, $d 1920-1951 $2 fast $0 (</a:t>
            </a:r>
            <a:r>
              <a:rPr lang="en-US" sz="1000" dirty="0" err="1"/>
              <a:t>OCoLC</a:t>
            </a:r>
            <a:r>
              <a:rPr lang="en-US" sz="1000" dirty="0"/>
              <a:t>)fst01914767</a:t>
            </a:r>
          </a:p>
          <a:p>
            <a:pPr marL="0" indent="0">
              <a:buNone/>
            </a:pPr>
            <a:r>
              <a:rPr lang="en-US" sz="1000" dirty="0"/>
              <a:t>650 #7 $a African American women $2 fast $0 (</a:t>
            </a:r>
            <a:r>
              <a:rPr lang="en-US" sz="1000" dirty="0" err="1"/>
              <a:t>OCoLC</a:t>
            </a:r>
            <a:r>
              <a:rPr lang="en-US" sz="1000" dirty="0"/>
              <a:t>)fst00799438</a:t>
            </a:r>
          </a:p>
          <a:p>
            <a:pPr marL="0" indent="0">
              <a:buNone/>
            </a:pPr>
            <a:r>
              <a:rPr lang="en-US" sz="1000" dirty="0"/>
              <a:t>650 #7 $a Cancer $x Patients $2 fast $0 (</a:t>
            </a:r>
            <a:r>
              <a:rPr lang="en-US" sz="1000" dirty="0" err="1"/>
              <a:t>OCoLC</a:t>
            </a:r>
            <a:r>
              <a:rPr lang="en-US" sz="1000" dirty="0"/>
              <a:t>)fst00845411</a:t>
            </a:r>
          </a:p>
          <a:p>
            <a:pPr marL="0" indent="0">
              <a:buNone/>
            </a:pPr>
            <a:r>
              <a:rPr lang="en-US" sz="1000" dirty="0"/>
              <a:t>650 #7 $a Cancer $x Research $2 fast $0 (</a:t>
            </a:r>
            <a:r>
              <a:rPr lang="en-US" sz="1000" dirty="0" err="1"/>
              <a:t>OCoLC</a:t>
            </a:r>
            <a:r>
              <a:rPr lang="en-US" sz="1000" dirty="0"/>
              <a:t>)fst00845497</a:t>
            </a:r>
          </a:p>
          <a:p>
            <a:pPr marL="0" indent="0">
              <a:buNone/>
            </a:pPr>
            <a:r>
              <a:rPr lang="en-US" sz="1000" dirty="0"/>
              <a:t>650 #7 $a Cell culture $2 fast $0 (</a:t>
            </a:r>
            <a:r>
              <a:rPr lang="en-US" sz="1000" dirty="0" err="1"/>
              <a:t>OCoLC</a:t>
            </a:r>
            <a:r>
              <a:rPr lang="en-US" sz="1000" dirty="0"/>
              <a:t>)fst00850172</a:t>
            </a:r>
          </a:p>
          <a:p>
            <a:pPr marL="0" indent="0">
              <a:buNone/>
            </a:pPr>
            <a:r>
              <a:rPr lang="en-US" sz="1000" dirty="0"/>
              <a:t>650 #7 $a Health $2 fast $0 (</a:t>
            </a:r>
            <a:r>
              <a:rPr lang="en-US" sz="1000" dirty="0" err="1"/>
              <a:t>OCoLC</a:t>
            </a:r>
            <a:r>
              <a:rPr lang="en-US" sz="1000" dirty="0"/>
              <a:t>)fst00952743</a:t>
            </a:r>
          </a:p>
          <a:p>
            <a:pPr marL="0" indent="0">
              <a:buNone/>
            </a:pPr>
            <a:r>
              <a:rPr lang="en-US" sz="1000" dirty="0"/>
              <a:t>650 #7 $a HeLa cells $2 fast $0 (</a:t>
            </a:r>
            <a:r>
              <a:rPr lang="en-US" sz="1000" dirty="0" err="1"/>
              <a:t>OCoLC</a:t>
            </a:r>
            <a:r>
              <a:rPr lang="en-US" sz="1000" dirty="0"/>
              <a:t>)fst00952578</a:t>
            </a:r>
          </a:p>
          <a:p>
            <a:pPr marL="0" indent="0">
              <a:buNone/>
            </a:pPr>
            <a:r>
              <a:rPr lang="en-US" sz="1000" dirty="0"/>
              <a:t>650 #7 $a Human experimentation in medicine $2 fast $0 (</a:t>
            </a:r>
            <a:r>
              <a:rPr lang="en-US" sz="1000" dirty="0" err="1">
                <a:solidFill>
                  <a:srgbClr val="171D23"/>
                </a:solidFill>
              </a:rPr>
              <a:t>OCoLC</a:t>
            </a:r>
            <a:r>
              <a:rPr lang="en-US" sz="1000" dirty="0">
                <a:solidFill>
                  <a:srgbClr val="171D23"/>
                </a:solidFill>
              </a:rPr>
              <a:t>)fst00963042</a:t>
            </a:r>
          </a:p>
          <a:p>
            <a:pPr marL="0" indent="0">
              <a:buNone/>
            </a:pPr>
            <a:r>
              <a:rPr lang="en-US" sz="1000" dirty="0"/>
              <a:t>650 #7 $a Medical ethics $2 fast $0 (</a:t>
            </a:r>
            <a:r>
              <a:rPr lang="en-US" sz="1000" dirty="0" err="1"/>
              <a:t>OCoLC</a:t>
            </a:r>
            <a:r>
              <a:rPr lang="en-US" sz="1000" dirty="0"/>
              <a:t>)fst01014081</a:t>
            </a:r>
          </a:p>
          <a:p>
            <a:pPr marL="0" indent="0">
              <a:buNone/>
            </a:pPr>
            <a:r>
              <a:rPr lang="en-US" sz="1000" dirty="0"/>
              <a:t>651 #7 $a United States $2 fast $0 (</a:t>
            </a:r>
            <a:r>
              <a:rPr lang="en-US" sz="1000" dirty="0" err="1"/>
              <a:t>OCoLC</a:t>
            </a:r>
            <a:r>
              <a:rPr lang="en-US" sz="1000" dirty="0"/>
              <a:t>)fst01204155</a:t>
            </a:r>
          </a:p>
          <a:p>
            <a:pPr marL="0" indent="0">
              <a:buNone/>
            </a:pPr>
            <a:r>
              <a:rPr lang="en-US" sz="1000" dirty="0"/>
              <a:t>651 #7 $a Virginia $2 fast $0 (</a:t>
            </a:r>
            <a:r>
              <a:rPr lang="en-US" sz="1000" dirty="0" err="1"/>
              <a:t>OCoLC</a:t>
            </a:r>
            <a:r>
              <a:rPr lang="en-US" sz="1000" dirty="0"/>
              <a:t>)fst01204597</a:t>
            </a:r>
          </a:p>
          <a:p>
            <a:pPr marL="0" indent="0">
              <a:buNone/>
            </a:pPr>
            <a:r>
              <a:rPr lang="en-US" sz="1000" dirty="0"/>
              <a:t>655 #7 $a Biography $2 fast $0 (</a:t>
            </a:r>
            <a:r>
              <a:rPr lang="en-US" sz="1000" dirty="0" err="1"/>
              <a:t>OCoLC</a:t>
            </a:r>
            <a:r>
              <a:rPr lang="en-US" sz="1000" dirty="0"/>
              <a:t>)fst01423686</a:t>
            </a:r>
          </a:p>
          <a:p>
            <a:pPr marL="0" indent="0">
              <a:buNone/>
            </a:pPr>
            <a:r>
              <a:rPr lang="en-US" sz="1000" dirty="0"/>
              <a:t>655 #7 $a History $2 fast $0 (</a:t>
            </a:r>
            <a:r>
              <a:rPr lang="en-US" sz="1000" dirty="0" err="1"/>
              <a:t>OCoLC</a:t>
            </a:r>
            <a:r>
              <a:rPr lang="en-US" sz="1000" dirty="0"/>
              <a:t>)fst01411628</a:t>
            </a:r>
          </a:p>
          <a:p>
            <a:pPr marL="0" indent="0">
              <a:buNone/>
            </a:pP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39</a:t>
            </a:fld>
            <a:endParaRPr lang="en-US"/>
          </a:p>
        </p:txBody>
      </p:sp>
      <p:sp>
        <p:nvSpPr>
          <p:cNvPr id="2" name="Title 1"/>
          <p:cNvSpPr>
            <a:spLocks noGrp="1"/>
          </p:cNvSpPr>
          <p:nvPr>
            <p:ph type="title"/>
          </p:nvPr>
        </p:nvSpPr>
        <p:spPr/>
        <p:txBody>
          <a:bodyPr>
            <a:normAutofit fontScale="90000"/>
          </a:bodyPr>
          <a:lstStyle/>
          <a:p>
            <a:r>
              <a:rPr lang="en-US" dirty="0" smtClean="0"/>
              <a:t>FAST in MARC Bibliographic </a:t>
            </a:r>
            <a:r>
              <a:rPr lang="en-US" dirty="0"/>
              <a:t>R</a:t>
            </a:r>
            <a:r>
              <a:rPr lang="en-US" dirty="0" smtClean="0"/>
              <a:t>ecords</a:t>
            </a:r>
            <a:endParaRPr lang="en-US" dirty="0"/>
          </a:p>
        </p:txBody>
      </p:sp>
    </p:spTree>
    <p:extLst>
      <p:ext uri="{BB962C8B-B14F-4D97-AF65-F5344CB8AC3E}">
        <p14:creationId xmlns:p14="http://schemas.microsoft.com/office/powerpoint/2010/main" val="725204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smtClean="0"/>
              <a:t>Explores challenges </a:t>
            </a:r>
            <a:r>
              <a:rPr lang="en-US" dirty="0"/>
              <a:t>facing libraries and archives in a rapidly changing information technology </a:t>
            </a:r>
            <a:r>
              <a:rPr lang="en-US" dirty="0" smtClean="0"/>
              <a:t>environment</a:t>
            </a:r>
          </a:p>
          <a:p>
            <a:r>
              <a:rPr lang="en-US" dirty="0" smtClean="0"/>
              <a:t>Three primary modes of activity:</a:t>
            </a:r>
          </a:p>
          <a:p>
            <a:pPr lvl="1"/>
            <a:r>
              <a:rPr lang="en-US" sz="2400" dirty="0" smtClean="0"/>
              <a:t>Community research &amp; </a:t>
            </a:r>
            <a:r>
              <a:rPr lang="en-US" sz="2400" dirty="0"/>
              <a:t>d</a:t>
            </a:r>
            <a:r>
              <a:rPr lang="en-US" sz="2400" dirty="0" smtClean="0"/>
              <a:t>evelopment</a:t>
            </a:r>
          </a:p>
          <a:p>
            <a:pPr lvl="1"/>
            <a:r>
              <a:rPr lang="en-US" sz="2400" dirty="0" smtClean="0"/>
              <a:t>Advanced development (data mining, prototyping)</a:t>
            </a:r>
          </a:p>
          <a:p>
            <a:pPr lvl="1"/>
            <a:r>
              <a:rPr lang="en-US" sz="2400" dirty="0" smtClean="0"/>
              <a:t>Member/Partner engagement</a:t>
            </a:r>
          </a:p>
          <a:p>
            <a:pPr lvl="2"/>
            <a:r>
              <a:rPr lang="en-US" dirty="0" smtClean="0"/>
              <a:t>OCLC Research Library Partnership</a:t>
            </a:r>
          </a:p>
          <a:p>
            <a:r>
              <a:rPr lang="en-US" dirty="0" smtClean="0"/>
              <a:t>Work is openly available, e.g., </a:t>
            </a:r>
          </a:p>
          <a:p>
            <a:pPr lvl="1"/>
            <a:r>
              <a:rPr lang="en-US" sz="2400" dirty="0" smtClean="0"/>
              <a:t>Reports</a:t>
            </a:r>
          </a:p>
          <a:p>
            <a:pPr lvl="1"/>
            <a:r>
              <a:rPr lang="en-US" sz="2400" dirty="0" smtClean="0"/>
              <a:t>Experimental services</a:t>
            </a:r>
            <a:endParaRPr lang="en-US" sz="2400" dirty="0"/>
          </a:p>
        </p:txBody>
      </p:sp>
      <p:sp>
        <p:nvSpPr>
          <p:cNvPr id="6" name="Text Placeholder 5"/>
          <p:cNvSpPr>
            <a:spLocks noGrp="1"/>
          </p:cNvSpPr>
          <p:nvPr>
            <p:ph type="body" sz="quarter" idx="13"/>
          </p:nvPr>
        </p:nvSpPr>
        <p:spPr/>
        <p:txBody>
          <a:bodyPr/>
          <a:lstStyle/>
          <a:p>
            <a:r>
              <a:rPr lang="en-US" dirty="0" smtClean="0"/>
              <a:t>OCLC Research</a:t>
            </a:r>
            <a:endParaRPr lang="en-US" dirty="0"/>
          </a:p>
        </p:txBody>
      </p:sp>
    </p:spTree>
    <p:extLst>
      <p:ext uri="{BB962C8B-B14F-4D97-AF65-F5344CB8AC3E}">
        <p14:creationId xmlns:p14="http://schemas.microsoft.com/office/powerpoint/2010/main" val="1579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28650" y="5278438"/>
            <a:ext cx="1000125" cy="1443038"/>
          </a:xfrm>
          <a:prstGeom prst="rect">
            <a:avLst/>
          </a:prstGeom>
        </p:spPr>
      </p:pic>
      <p:sp>
        <p:nvSpPr>
          <p:cNvPr id="6" name="Content Placeholder 5"/>
          <p:cNvSpPr>
            <a:spLocks noGrp="1"/>
          </p:cNvSpPr>
          <p:nvPr>
            <p:ph sz="half" idx="1"/>
          </p:nvPr>
        </p:nvSpPr>
        <p:spPr>
          <a:xfrm>
            <a:off x="628650" y="1867993"/>
            <a:ext cx="3886200" cy="3263504"/>
          </a:xfrm>
        </p:spPr>
        <p:txBody>
          <a:bodyPr>
            <a:normAutofit/>
          </a:bodyPr>
          <a:lstStyle/>
          <a:p>
            <a:pPr marL="0" indent="0">
              <a:buNone/>
            </a:pPr>
            <a:r>
              <a:rPr lang="en-US" sz="1500" dirty="0"/>
              <a:t>Headings before conversion</a:t>
            </a:r>
          </a:p>
          <a:p>
            <a:pPr marL="0" indent="0">
              <a:buNone/>
            </a:pPr>
            <a:endParaRPr lang="en-US" sz="900" dirty="0" smtClean="0"/>
          </a:p>
          <a:p>
            <a:pPr marL="0" indent="0">
              <a:buNone/>
            </a:pPr>
            <a:r>
              <a:rPr lang="en-US" sz="1000" dirty="0" smtClean="0"/>
              <a:t>600 </a:t>
            </a:r>
            <a:r>
              <a:rPr lang="en-US" sz="1000" dirty="0"/>
              <a:t>10$a Lacks, Henrietta, $d 1920-1951 $x Health.</a:t>
            </a:r>
          </a:p>
          <a:p>
            <a:pPr marL="0" indent="0">
              <a:buNone/>
            </a:pPr>
            <a:r>
              <a:rPr lang="en-US" sz="1000" dirty="0"/>
              <a:t>650 #0$a Cancer $x Patients $z Virginia $v Biography.</a:t>
            </a:r>
          </a:p>
          <a:p>
            <a:pPr marL="0" indent="0">
              <a:buNone/>
            </a:pPr>
            <a:r>
              <a:rPr lang="en-US" sz="1000" dirty="0"/>
              <a:t>650 #0$a African American women $x History.</a:t>
            </a:r>
          </a:p>
          <a:p>
            <a:pPr marL="0" indent="0">
              <a:buNone/>
            </a:pPr>
            <a:r>
              <a:rPr lang="en-US" sz="1000" dirty="0"/>
              <a:t>650 #0$a Human experimentation in medicine $z United States $x History.</a:t>
            </a:r>
          </a:p>
          <a:p>
            <a:pPr marL="0" indent="0">
              <a:buNone/>
            </a:pPr>
            <a:r>
              <a:rPr lang="en-US" sz="1000" dirty="0"/>
              <a:t>650 #0$a HeLa cells.</a:t>
            </a:r>
          </a:p>
          <a:p>
            <a:pPr marL="0" indent="0">
              <a:buNone/>
            </a:pPr>
            <a:r>
              <a:rPr lang="en-US" sz="1000" dirty="0"/>
              <a:t>650 #0$a Cancer $x Research.</a:t>
            </a:r>
          </a:p>
          <a:p>
            <a:pPr marL="0" indent="0">
              <a:buNone/>
            </a:pPr>
            <a:r>
              <a:rPr lang="en-US" sz="1000" dirty="0"/>
              <a:t>650 #0$a Cell culture.</a:t>
            </a:r>
          </a:p>
          <a:p>
            <a:pPr marL="0" indent="0">
              <a:buNone/>
            </a:pPr>
            <a:r>
              <a:rPr lang="en-US" sz="1000" dirty="0"/>
              <a:t>650 #0$a Medical ethics.</a:t>
            </a:r>
          </a:p>
          <a:p>
            <a:pPr marL="0" indent="0">
              <a:buNone/>
            </a:pPr>
            <a:endParaRPr lang="en-US" sz="900" dirty="0"/>
          </a:p>
          <a:p>
            <a:endParaRPr lang="en-US" sz="1575" dirty="0"/>
          </a:p>
          <a:p>
            <a:pPr marL="0" indent="0">
              <a:buNone/>
            </a:pPr>
            <a:endParaRPr lang="en-US" sz="1725" dirty="0"/>
          </a:p>
          <a:p>
            <a:pPr marL="0" indent="0">
              <a:buNone/>
            </a:pPr>
            <a:endParaRPr lang="en-US" dirty="0"/>
          </a:p>
        </p:txBody>
      </p:sp>
      <p:sp>
        <p:nvSpPr>
          <p:cNvPr id="7" name="Content Placeholder 6"/>
          <p:cNvSpPr>
            <a:spLocks noGrp="1"/>
          </p:cNvSpPr>
          <p:nvPr>
            <p:ph sz="half" idx="2"/>
          </p:nvPr>
        </p:nvSpPr>
        <p:spPr>
          <a:xfrm>
            <a:off x="4629149" y="1867994"/>
            <a:ext cx="4416527" cy="3913374"/>
          </a:xfrm>
        </p:spPr>
        <p:txBody>
          <a:bodyPr>
            <a:noAutofit/>
          </a:bodyPr>
          <a:lstStyle/>
          <a:p>
            <a:pPr marL="0" indent="0">
              <a:buNone/>
            </a:pPr>
            <a:r>
              <a:rPr lang="en-US" sz="1500" dirty="0"/>
              <a:t>FAST headings after conversion</a:t>
            </a:r>
          </a:p>
          <a:p>
            <a:pPr marL="0" indent="0">
              <a:buNone/>
            </a:pPr>
            <a:endParaRPr lang="en-US" sz="900" dirty="0" smtClean="0"/>
          </a:p>
          <a:p>
            <a:pPr marL="0" indent="0">
              <a:buNone/>
            </a:pPr>
            <a:r>
              <a:rPr lang="en-US" sz="1000" dirty="0" smtClean="0"/>
              <a:t>600 </a:t>
            </a:r>
            <a:r>
              <a:rPr lang="en-US" sz="1000" dirty="0"/>
              <a:t>17 $a Lacks, Henrietta, $d 1920-1951 $2 fast $0 (</a:t>
            </a:r>
            <a:r>
              <a:rPr lang="en-US" sz="1000" dirty="0" err="1"/>
              <a:t>OCoLC</a:t>
            </a:r>
            <a:r>
              <a:rPr lang="en-US" sz="1000" dirty="0"/>
              <a:t>)fst01914767</a:t>
            </a:r>
          </a:p>
          <a:p>
            <a:pPr marL="0" indent="0">
              <a:buNone/>
            </a:pPr>
            <a:r>
              <a:rPr lang="en-US" sz="1000" dirty="0"/>
              <a:t>650 #7 $a African American women $2 fast $0 (</a:t>
            </a:r>
            <a:r>
              <a:rPr lang="en-US" sz="1000" dirty="0" err="1"/>
              <a:t>OCoLC</a:t>
            </a:r>
            <a:r>
              <a:rPr lang="en-US" sz="1000" dirty="0"/>
              <a:t>)fst00799438</a:t>
            </a:r>
          </a:p>
          <a:p>
            <a:pPr marL="0" indent="0">
              <a:buNone/>
            </a:pPr>
            <a:r>
              <a:rPr lang="en-US" sz="1000" dirty="0"/>
              <a:t>650 #7 $a Cancer $x Patients $2 fast $0 (</a:t>
            </a:r>
            <a:r>
              <a:rPr lang="en-US" sz="1000" dirty="0" err="1"/>
              <a:t>OCoLC</a:t>
            </a:r>
            <a:r>
              <a:rPr lang="en-US" sz="1000" dirty="0"/>
              <a:t>)fst00845411</a:t>
            </a:r>
          </a:p>
          <a:p>
            <a:pPr marL="0" indent="0">
              <a:buNone/>
            </a:pPr>
            <a:r>
              <a:rPr lang="en-US" sz="1000" dirty="0"/>
              <a:t>650 #7 $a Cancer $x Research $2 fast $0 (</a:t>
            </a:r>
            <a:r>
              <a:rPr lang="en-US" sz="1000" dirty="0" err="1"/>
              <a:t>OCoLC</a:t>
            </a:r>
            <a:r>
              <a:rPr lang="en-US" sz="1000" dirty="0"/>
              <a:t>)fst00845497</a:t>
            </a:r>
          </a:p>
          <a:p>
            <a:pPr marL="0" indent="0">
              <a:buNone/>
            </a:pPr>
            <a:r>
              <a:rPr lang="en-US" sz="1000" dirty="0"/>
              <a:t>650 #7 $a Cell culture $2 fast $0 (</a:t>
            </a:r>
            <a:r>
              <a:rPr lang="en-US" sz="1000" dirty="0" err="1"/>
              <a:t>OCoLC</a:t>
            </a:r>
            <a:r>
              <a:rPr lang="en-US" sz="1000" dirty="0"/>
              <a:t>)fst00850172</a:t>
            </a:r>
          </a:p>
          <a:p>
            <a:pPr marL="0" indent="0">
              <a:buNone/>
            </a:pPr>
            <a:r>
              <a:rPr lang="en-US" sz="1000" dirty="0"/>
              <a:t>650 #7 $a Health $2 fast $0 (</a:t>
            </a:r>
            <a:r>
              <a:rPr lang="en-US" sz="1000" dirty="0" err="1"/>
              <a:t>OCoLC</a:t>
            </a:r>
            <a:r>
              <a:rPr lang="en-US" sz="1000" dirty="0"/>
              <a:t>)fst00952743</a:t>
            </a:r>
          </a:p>
          <a:p>
            <a:pPr marL="0" indent="0">
              <a:buNone/>
            </a:pPr>
            <a:r>
              <a:rPr lang="en-US" sz="1000" dirty="0"/>
              <a:t>650 #7 $a HeLa cells $2 fast $0 (</a:t>
            </a:r>
            <a:r>
              <a:rPr lang="en-US" sz="1000" dirty="0" err="1"/>
              <a:t>OCoLC</a:t>
            </a:r>
            <a:r>
              <a:rPr lang="en-US" sz="1000" dirty="0"/>
              <a:t>)fst00952578</a:t>
            </a:r>
          </a:p>
          <a:p>
            <a:pPr marL="0" indent="0">
              <a:buNone/>
            </a:pPr>
            <a:r>
              <a:rPr lang="en-US" sz="1000" dirty="0"/>
              <a:t>650 #7 $a Human experimentation in medicine $2 fast $0 (</a:t>
            </a:r>
            <a:r>
              <a:rPr lang="en-US" sz="1000" dirty="0" err="1"/>
              <a:t>OCoLC</a:t>
            </a:r>
            <a:r>
              <a:rPr lang="en-US" sz="1000" dirty="0"/>
              <a:t>)</a:t>
            </a:r>
            <a:r>
              <a:rPr lang="en-US" sz="1000" dirty="0">
                <a:solidFill>
                  <a:srgbClr val="FF0000"/>
                </a:solidFill>
              </a:rPr>
              <a:t>fst00963042</a:t>
            </a:r>
          </a:p>
          <a:p>
            <a:pPr marL="0" indent="0">
              <a:buNone/>
            </a:pPr>
            <a:r>
              <a:rPr lang="en-US" sz="1000" dirty="0"/>
              <a:t>650 #7 $a Medical ethics $2 fast $0 (</a:t>
            </a:r>
            <a:r>
              <a:rPr lang="en-US" sz="1000" dirty="0" err="1"/>
              <a:t>OCoLC</a:t>
            </a:r>
            <a:r>
              <a:rPr lang="en-US" sz="1000" dirty="0"/>
              <a:t>)fst01014081</a:t>
            </a:r>
          </a:p>
          <a:p>
            <a:pPr marL="0" indent="0">
              <a:buNone/>
            </a:pPr>
            <a:r>
              <a:rPr lang="en-US" sz="1000" dirty="0"/>
              <a:t>651 #7 $a United States $2 fast $0 (</a:t>
            </a:r>
            <a:r>
              <a:rPr lang="en-US" sz="1000" dirty="0" err="1"/>
              <a:t>OCoLC</a:t>
            </a:r>
            <a:r>
              <a:rPr lang="en-US" sz="1000" dirty="0"/>
              <a:t>)fst01204155</a:t>
            </a:r>
          </a:p>
          <a:p>
            <a:pPr marL="0" indent="0">
              <a:buNone/>
            </a:pPr>
            <a:r>
              <a:rPr lang="en-US" sz="1000" dirty="0"/>
              <a:t>651 #7 $a Virginia $2 fast $0 (</a:t>
            </a:r>
            <a:r>
              <a:rPr lang="en-US" sz="1000" dirty="0" err="1"/>
              <a:t>OCoLC</a:t>
            </a:r>
            <a:r>
              <a:rPr lang="en-US" sz="1000" dirty="0"/>
              <a:t>)fst01204597</a:t>
            </a:r>
          </a:p>
          <a:p>
            <a:pPr marL="0" indent="0">
              <a:buNone/>
            </a:pPr>
            <a:r>
              <a:rPr lang="en-US" sz="1000" dirty="0"/>
              <a:t>655 #7 $a Biography $2 fast $0 (</a:t>
            </a:r>
            <a:r>
              <a:rPr lang="en-US" sz="1000" dirty="0" err="1"/>
              <a:t>OCoLC</a:t>
            </a:r>
            <a:r>
              <a:rPr lang="en-US" sz="1000" dirty="0"/>
              <a:t>)fst01423686</a:t>
            </a:r>
          </a:p>
          <a:p>
            <a:pPr marL="0" indent="0">
              <a:buNone/>
            </a:pPr>
            <a:r>
              <a:rPr lang="en-US" sz="1000" dirty="0"/>
              <a:t>655 #7 $a History $2 fast $0 (</a:t>
            </a:r>
            <a:r>
              <a:rPr lang="en-US" sz="1000" dirty="0" err="1"/>
              <a:t>OCoLC</a:t>
            </a:r>
            <a:r>
              <a:rPr lang="en-US" sz="1000" dirty="0"/>
              <a:t>)fst01411628</a:t>
            </a:r>
          </a:p>
          <a:p>
            <a:pPr marL="0" indent="0">
              <a:buNone/>
            </a:pP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40</a:t>
            </a:fld>
            <a:endParaRPr lang="en-US"/>
          </a:p>
        </p:txBody>
      </p:sp>
      <p:sp>
        <p:nvSpPr>
          <p:cNvPr id="2" name="Title 1"/>
          <p:cNvSpPr>
            <a:spLocks noGrp="1"/>
          </p:cNvSpPr>
          <p:nvPr>
            <p:ph type="title"/>
          </p:nvPr>
        </p:nvSpPr>
        <p:spPr/>
        <p:txBody>
          <a:bodyPr>
            <a:normAutofit fontScale="90000"/>
          </a:bodyPr>
          <a:lstStyle/>
          <a:p>
            <a:r>
              <a:rPr lang="en-US" dirty="0" smtClean="0"/>
              <a:t>FAST in MARC Bibliographic </a:t>
            </a:r>
            <a:r>
              <a:rPr lang="en-US" dirty="0"/>
              <a:t>R</a:t>
            </a:r>
            <a:r>
              <a:rPr lang="en-US" dirty="0" smtClean="0"/>
              <a:t>ecords</a:t>
            </a:r>
            <a:endParaRPr lang="en-US" dirty="0"/>
          </a:p>
        </p:txBody>
      </p:sp>
      <p:sp>
        <p:nvSpPr>
          <p:cNvPr id="3" name="TextBox 2"/>
          <p:cNvSpPr txBox="1"/>
          <p:nvPr/>
        </p:nvSpPr>
        <p:spPr>
          <a:xfrm>
            <a:off x="2329543" y="5921825"/>
            <a:ext cx="5431971" cy="369332"/>
          </a:xfrm>
          <a:prstGeom prst="rect">
            <a:avLst/>
          </a:prstGeom>
          <a:noFill/>
        </p:spPr>
        <p:txBody>
          <a:bodyPr wrap="square" rtlCol="0">
            <a:spAutoFit/>
          </a:bodyPr>
          <a:lstStyle/>
          <a:p>
            <a:r>
              <a:rPr lang="en-US" dirty="0"/>
              <a:t>http://experimental.worldcat.org/fast/963042/</a:t>
            </a:r>
          </a:p>
        </p:txBody>
      </p:sp>
      <p:cxnSp>
        <p:nvCxnSpPr>
          <p:cNvPr id="9" name="Straight Arrow Connector 8"/>
          <p:cNvCxnSpPr/>
          <p:nvPr/>
        </p:nvCxnSpPr>
        <p:spPr>
          <a:xfrm flipH="1">
            <a:off x="2571751" y="3913239"/>
            <a:ext cx="2894984" cy="20295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844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28650" y="5278438"/>
            <a:ext cx="1000125" cy="1443038"/>
          </a:xfrm>
          <a:prstGeom prst="rect">
            <a:avLst/>
          </a:prstGeom>
        </p:spPr>
      </p:pic>
      <p:sp>
        <p:nvSpPr>
          <p:cNvPr id="7" name="Content Placeholder 6"/>
          <p:cNvSpPr>
            <a:spLocks noGrp="1"/>
          </p:cNvSpPr>
          <p:nvPr>
            <p:ph sz="half" idx="2"/>
          </p:nvPr>
        </p:nvSpPr>
        <p:spPr>
          <a:xfrm>
            <a:off x="2027462" y="2325194"/>
            <a:ext cx="3371850" cy="3394472"/>
          </a:xfrm>
        </p:spPr>
        <p:txBody>
          <a:bodyPr>
            <a:noAutofit/>
          </a:bodyPr>
          <a:lstStyle/>
          <a:p>
            <a:pPr marL="0" indent="0" algn="ctr">
              <a:buNone/>
            </a:pPr>
            <a:r>
              <a:rPr lang="en-US" sz="1600" dirty="0" smtClean="0"/>
              <a:t>Facet</a:t>
            </a:r>
            <a:endParaRPr lang="en-US" sz="1600" dirty="0"/>
          </a:p>
          <a:p>
            <a:pPr marL="0" indent="0">
              <a:buNone/>
            </a:pPr>
            <a:endParaRPr lang="en-US" sz="1200" dirty="0" smtClean="0"/>
          </a:p>
          <a:p>
            <a:pPr marL="0" indent="0">
              <a:buNone/>
            </a:pPr>
            <a:r>
              <a:rPr lang="en-US" sz="1200" dirty="0" smtClean="0"/>
              <a:t>Person……………………………………………</a:t>
            </a:r>
            <a:endParaRPr lang="en-US" sz="1200" dirty="0"/>
          </a:p>
          <a:p>
            <a:pPr marL="0" indent="0">
              <a:buNone/>
            </a:pPr>
            <a:r>
              <a:rPr lang="en-US" sz="1200" b="1" dirty="0" smtClean="0">
                <a:solidFill>
                  <a:srgbClr val="0070C0"/>
                </a:solidFill>
              </a:rPr>
              <a:t>Topic……………………………………………..</a:t>
            </a:r>
          </a:p>
          <a:p>
            <a:pPr marL="0" indent="0">
              <a:buNone/>
            </a:pPr>
            <a:endParaRPr lang="en-US" sz="1200" b="1" dirty="0">
              <a:solidFill>
                <a:srgbClr val="0070C0"/>
              </a:solidFill>
            </a:endParaRPr>
          </a:p>
          <a:p>
            <a:pPr marL="0" indent="0">
              <a:buNone/>
            </a:pPr>
            <a:endParaRPr lang="en-US" sz="1200" b="1" dirty="0" smtClean="0">
              <a:solidFill>
                <a:srgbClr val="0070C0"/>
              </a:solidFill>
            </a:endParaRPr>
          </a:p>
          <a:p>
            <a:pPr marL="0" indent="0">
              <a:buNone/>
            </a:pPr>
            <a:endParaRPr lang="en-US" sz="1200" b="1" dirty="0">
              <a:solidFill>
                <a:srgbClr val="0070C0"/>
              </a:solidFill>
            </a:endParaRPr>
          </a:p>
          <a:p>
            <a:pPr marL="0" indent="0">
              <a:buNone/>
            </a:pPr>
            <a:endParaRPr lang="en-US" sz="1200" b="1" dirty="0" smtClean="0">
              <a:solidFill>
                <a:srgbClr val="0070C0"/>
              </a:solidFill>
            </a:endParaRPr>
          </a:p>
          <a:p>
            <a:pPr marL="0" indent="0">
              <a:buNone/>
            </a:pPr>
            <a:endParaRPr lang="en-US" sz="1200" b="1" dirty="0">
              <a:solidFill>
                <a:srgbClr val="0070C0"/>
              </a:solidFill>
            </a:endParaRPr>
          </a:p>
          <a:p>
            <a:pPr marL="0" indent="0">
              <a:buNone/>
            </a:pPr>
            <a:endParaRPr lang="en-US" sz="1200" b="1" dirty="0" smtClean="0">
              <a:solidFill>
                <a:srgbClr val="0070C0"/>
              </a:solidFill>
            </a:endParaRPr>
          </a:p>
          <a:p>
            <a:pPr marL="0" indent="0">
              <a:buNone/>
            </a:pPr>
            <a:endParaRPr lang="en-US" sz="1200" b="1" dirty="0">
              <a:solidFill>
                <a:srgbClr val="0070C0"/>
              </a:solidFill>
            </a:endParaRPr>
          </a:p>
          <a:p>
            <a:pPr marL="0" indent="0">
              <a:buNone/>
            </a:pPr>
            <a:endParaRPr lang="en-US" sz="1200" b="1" dirty="0">
              <a:solidFill>
                <a:srgbClr val="0070C0"/>
              </a:solidFill>
            </a:endParaRPr>
          </a:p>
          <a:p>
            <a:pPr marL="0" indent="0">
              <a:buNone/>
            </a:pPr>
            <a:r>
              <a:rPr lang="en-US" sz="1200" dirty="0" smtClean="0"/>
              <a:t>Place………………………………………………</a:t>
            </a:r>
          </a:p>
          <a:p>
            <a:pPr marL="0" indent="0">
              <a:buNone/>
            </a:pPr>
            <a:endParaRPr lang="en-US" sz="1200" dirty="0"/>
          </a:p>
          <a:p>
            <a:pPr marL="0" indent="0">
              <a:buNone/>
            </a:pPr>
            <a:r>
              <a:rPr lang="en-US" sz="1200" b="1" dirty="0" smtClean="0">
                <a:solidFill>
                  <a:srgbClr val="0070C0"/>
                </a:solidFill>
              </a:rPr>
              <a:t>Form/Genre………………………………………</a:t>
            </a:r>
            <a:endParaRPr lang="en-US" sz="1200" b="1" dirty="0">
              <a:solidFill>
                <a:srgbClr val="0070C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41</a:t>
            </a:fld>
            <a:endParaRPr lang="en-US" dirty="0"/>
          </a:p>
        </p:txBody>
      </p:sp>
      <p:sp>
        <p:nvSpPr>
          <p:cNvPr id="2" name="Title 1"/>
          <p:cNvSpPr>
            <a:spLocks noGrp="1"/>
          </p:cNvSpPr>
          <p:nvPr>
            <p:ph type="title"/>
          </p:nvPr>
        </p:nvSpPr>
        <p:spPr/>
        <p:txBody>
          <a:bodyPr>
            <a:normAutofit fontScale="90000"/>
          </a:bodyPr>
          <a:lstStyle/>
          <a:p>
            <a:r>
              <a:rPr lang="en-US" dirty="0" smtClean="0"/>
              <a:t>FAST in MARC Bibliographic </a:t>
            </a:r>
            <a:r>
              <a:rPr lang="en-US" dirty="0"/>
              <a:t>R</a:t>
            </a:r>
            <a:r>
              <a:rPr lang="en-US" dirty="0" smtClean="0"/>
              <a:t>ecords</a:t>
            </a:r>
            <a:endParaRPr lang="en-US" dirty="0"/>
          </a:p>
        </p:txBody>
      </p:sp>
      <p:sp>
        <p:nvSpPr>
          <p:cNvPr id="10" name="Content Placeholder 6"/>
          <p:cNvSpPr>
            <a:spLocks noGrp="1"/>
          </p:cNvSpPr>
          <p:nvPr>
            <p:ph sz="half" idx="2"/>
          </p:nvPr>
        </p:nvSpPr>
        <p:spPr>
          <a:xfrm>
            <a:off x="5399312" y="2325194"/>
            <a:ext cx="3371850" cy="3394472"/>
          </a:xfrm>
        </p:spPr>
        <p:txBody>
          <a:bodyPr>
            <a:noAutofit/>
          </a:bodyPr>
          <a:lstStyle/>
          <a:p>
            <a:pPr marL="0" indent="0">
              <a:buNone/>
            </a:pPr>
            <a:r>
              <a:rPr lang="en-US" sz="1600" dirty="0"/>
              <a:t>FAST headings after conversion</a:t>
            </a:r>
          </a:p>
          <a:p>
            <a:pPr marL="0" indent="0">
              <a:buNone/>
            </a:pPr>
            <a:endParaRPr lang="en-US" sz="1200" dirty="0" smtClean="0"/>
          </a:p>
          <a:p>
            <a:pPr marL="0" indent="0">
              <a:buNone/>
            </a:pPr>
            <a:r>
              <a:rPr lang="en-US" sz="1200" dirty="0" smtClean="0"/>
              <a:t>600 </a:t>
            </a:r>
            <a:r>
              <a:rPr lang="en-US" sz="1200" dirty="0"/>
              <a:t>17 $a Lacks, Henrietta, $d 1920-1951 </a:t>
            </a:r>
          </a:p>
          <a:p>
            <a:pPr marL="0" indent="0">
              <a:buNone/>
            </a:pPr>
            <a:r>
              <a:rPr lang="en-US" sz="1200" b="1" dirty="0">
                <a:solidFill>
                  <a:srgbClr val="0070C0"/>
                </a:solidFill>
              </a:rPr>
              <a:t>650 #7 $a African American women </a:t>
            </a:r>
          </a:p>
          <a:p>
            <a:pPr marL="0" indent="0">
              <a:buNone/>
            </a:pPr>
            <a:r>
              <a:rPr lang="en-US" sz="1200" b="1" dirty="0">
                <a:solidFill>
                  <a:srgbClr val="0070C0"/>
                </a:solidFill>
              </a:rPr>
              <a:t>650 #7 $a Cancer $x Patients</a:t>
            </a:r>
          </a:p>
          <a:p>
            <a:pPr marL="0" indent="0">
              <a:buNone/>
            </a:pPr>
            <a:r>
              <a:rPr lang="en-US" sz="1200" b="1" dirty="0">
                <a:solidFill>
                  <a:srgbClr val="0070C0"/>
                </a:solidFill>
              </a:rPr>
              <a:t>650 #7 $a Cancer $x Research</a:t>
            </a:r>
          </a:p>
          <a:p>
            <a:pPr marL="0" indent="0">
              <a:buNone/>
            </a:pPr>
            <a:r>
              <a:rPr lang="en-US" sz="1200" b="1" dirty="0">
                <a:solidFill>
                  <a:srgbClr val="0070C0"/>
                </a:solidFill>
              </a:rPr>
              <a:t>650 #7 $a Cell culture</a:t>
            </a:r>
          </a:p>
          <a:p>
            <a:pPr marL="0" indent="0">
              <a:buNone/>
            </a:pPr>
            <a:r>
              <a:rPr lang="en-US" sz="1200" b="1" dirty="0">
                <a:solidFill>
                  <a:srgbClr val="0070C0"/>
                </a:solidFill>
              </a:rPr>
              <a:t>650 #7 $a Health </a:t>
            </a:r>
          </a:p>
          <a:p>
            <a:pPr marL="0" indent="0">
              <a:buNone/>
            </a:pPr>
            <a:r>
              <a:rPr lang="en-US" sz="1200" b="1" dirty="0">
                <a:solidFill>
                  <a:srgbClr val="0070C0"/>
                </a:solidFill>
              </a:rPr>
              <a:t>650 #7 $a HeLa cells</a:t>
            </a:r>
          </a:p>
          <a:p>
            <a:pPr marL="0" indent="0">
              <a:buNone/>
            </a:pPr>
            <a:r>
              <a:rPr lang="en-US" sz="1200" b="1" dirty="0">
                <a:solidFill>
                  <a:srgbClr val="0070C0"/>
                </a:solidFill>
              </a:rPr>
              <a:t>650 #7 $a Human experimentation in medicine </a:t>
            </a:r>
          </a:p>
          <a:p>
            <a:pPr marL="0" indent="0">
              <a:buNone/>
            </a:pPr>
            <a:r>
              <a:rPr lang="en-US" sz="1200" b="1" dirty="0">
                <a:solidFill>
                  <a:srgbClr val="0070C0"/>
                </a:solidFill>
              </a:rPr>
              <a:t>650 #7 $a Medical ethics</a:t>
            </a:r>
          </a:p>
          <a:p>
            <a:pPr marL="0" indent="0">
              <a:buNone/>
            </a:pPr>
            <a:r>
              <a:rPr lang="en-US" sz="1200" dirty="0"/>
              <a:t>651 #7 $a United States</a:t>
            </a:r>
          </a:p>
          <a:p>
            <a:pPr marL="0" indent="0">
              <a:buNone/>
            </a:pPr>
            <a:r>
              <a:rPr lang="en-US" sz="1200" dirty="0"/>
              <a:t>651 #7 $a Virginia</a:t>
            </a:r>
          </a:p>
          <a:p>
            <a:pPr marL="0" indent="0">
              <a:buNone/>
            </a:pPr>
            <a:r>
              <a:rPr lang="en-US" sz="1200" b="1" dirty="0">
                <a:solidFill>
                  <a:srgbClr val="0070C0"/>
                </a:solidFill>
              </a:rPr>
              <a:t>655 #7 $a Biography</a:t>
            </a:r>
          </a:p>
          <a:p>
            <a:pPr marL="0" indent="0">
              <a:buNone/>
            </a:pPr>
            <a:r>
              <a:rPr lang="en-US" sz="1200" b="1" dirty="0">
                <a:solidFill>
                  <a:srgbClr val="0070C0"/>
                </a:solidFill>
              </a:rPr>
              <a:t>655 #7 $a History</a:t>
            </a:r>
          </a:p>
          <a:p>
            <a:pPr marL="0" indent="0">
              <a:buNone/>
            </a:pPr>
            <a:endParaRPr lang="en-US" dirty="0"/>
          </a:p>
        </p:txBody>
      </p:sp>
    </p:spTree>
    <p:extLst>
      <p:ext uri="{BB962C8B-B14F-4D97-AF65-F5344CB8AC3E}">
        <p14:creationId xmlns:p14="http://schemas.microsoft.com/office/powerpoint/2010/main" val="321797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65125"/>
            <a:ext cx="7886700" cy="1325563"/>
          </a:xfrm>
          <a:prstGeom prst="rect">
            <a:avLst/>
          </a:prstGeom>
        </p:spPr>
        <p:txBody>
          <a:bodyPr>
            <a:normAutofit/>
          </a:bodyPr>
          <a:lstStyle/>
          <a:p>
            <a:r>
              <a:rPr lang="en-US" dirty="0"/>
              <a:t>FAST </a:t>
            </a:r>
            <a:r>
              <a:rPr lang="en-US" dirty="0" smtClean="0"/>
              <a:t>and </a:t>
            </a:r>
            <a:r>
              <a:rPr lang="en-US" dirty="0"/>
              <a:t>Authority Files</a:t>
            </a:r>
          </a:p>
        </p:txBody>
      </p:sp>
      <p:sp>
        <p:nvSpPr>
          <p:cNvPr id="5" name="Slide Number Placeholder 4"/>
          <p:cNvSpPr>
            <a:spLocks noGrp="1"/>
          </p:cNvSpPr>
          <p:nvPr>
            <p:ph type="sldNum" sz="quarter" idx="4294967295"/>
          </p:nvPr>
        </p:nvSpPr>
        <p:spPr>
          <a:xfrm>
            <a:off x="7086600" y="6356350"/>
            <a:ext cx="2057400" cy="365125"/>
          </a:xfrm>
          <a:prstGeom prst="rect">
            <a:avLst/>
          </a:prstGeom>
        </p:spPr>
        <p:txBody>
          <a:bodyPr/>
          <a:lstStyle/>
          <a:p>
            <a:fld id="{6B3AA010-7757-41E0-A212-D41514C97AA5}" type="slidenum">
              <a:rPr lang="en-US" smtClean="0"/>
              <a:pPr/>
              <a:t>42</a:t>
            </a:fld>
            <a:endParaRPr lang="en-US"/>
          </a:p>
        </p:txBody>
      </p:sp>
      <p:graphicFrame>
        <p:nvGraphicFramePr>
          <p:cNvPr id="8" name="Object 7"/>
          <p:cNvGraphicFramePr>
            <a:graphicFrameLocks noChangeAspect="1"/>
          </p:cNvGraphicFramePr>
          <p:nvPr>
            <p:extLst/>
          </p:nvPr>
        </p:nvGraphicFramePr>
        <p:xfrm>
          <a:off x="628650" y="1109663"/>
          <a:ext cx="8437563" cy="5222875"/>
        </p:xfrm>
        <a:graphic>
          <a:graphicData uri="http://schemas.openxmlformats.org/presentationml/2006/ole">
            <mc:AlternateContent xmlns:mc="http://schemas.openxmlformats.org/markup-compatibility/2006">
              <mc:Choice xmlns:v="urn:schemas-microsoft-com:vml" Requires="v">
                <p:oleObj spid="_x0000_s2068" name="Worksheet" r:id="rId3" imgW="10201300" imgH="7601040" progId="Excel.Sheet.12">
                  <p:embed/>
                </p:oleObj>
              </mc:Choice>
              <mc:Fallback>
                <p:oleObj name="Worksheet" r:id="rId3" imgW="10201300" imgH="7601040" progId="Excel.Sheet.12">
                  <p:embed/>
                  <p:pic>
                    <p:nvPicPr>
                      <p:cNvPr id="0" name=""/>
                      <p:cNvPicPr/>
                      <p:nvPr/>
                    </p:nvPicPr>
                    <p:blipFill>
                      <a:blip r:embed="rId4"/>
                      <a:stretch>
                        <a:fillRect/>
                      </a:stretch>
                    </p:blipFill>
                    <p:spPr>
                      <a:xfrm>
                        <a:off x="628650" y="1109663"/>
                        <a:ext cx="8437563" cy="5222875"/>
                      </a:xfrm>
                      <a:prstGeom prst="rect">
                        <a:avLst/>
                      </a:prstGeom>
                    </p:spPr>
                  </p:pic>
                </p:oleObj>
              </mc:Fallback>
            </mc:AlternateContent>
          </a:graphicData>
        </a:graphic>
      </p:graphicFrame>
    </p:spTree>
    <p:extLst>
      <p:ext uri="{BB962C8B-B14F-4D97-AF65-F5344CB8AC3E}">
        <p14:creationId xmlns:p14="http://schemas.microsoft.com/office/powerpoint/2010/main" val="128988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Tools for Application and Use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err="1" smtClean="0"/>
              <a:t>assignFAST</a:t>
            </a:r>
            <a:endParaRPr lang="en-US" dirty="0" smtClean="0"/>
          </a:p>
          <a:p>
            <a:pPr lvl="1"/>
            <a:r>
              <a:rPr lang="en-US" dirty="0" smtClean="0"/>
              <a:t>service that automates </a:t>
            </a:r>
            <a:r>
              <a:rPr lang="en-US" dirty="0"/>
              <a:t>the manual selection of FAST Subjects based on autosuggest technology</a:t>
            </a:r>
            <a:r>
              <a:rPr lang="en-US" dirty="0" smtClean="0"/>
              <a:t> </a:t>
            </a:r>
          </a:p>
          <a:p>
            <a:pPr marL="0" indent="0">
              <a:buNone/>
            </a:pPr>
            <a:r>
              <a:rPr lang="en-US" dirty="0" err="1" smtClean="0"/>
              <a:t>searchFAST</a:t>
            </a:r>
            <a:endParaRPr lang="en-US" dirty="0" smtClean="0"/>
          </a:p>
          <a:p>
            <a:pPr lvl="1"/>
            <a:r>
              <a:rPr lang="en-US" dirty="0" smtClean="0"/>
              <a:t>search </a:t>
            </a:r>
            <a:r>
              <a:rPr lang="en-US" dirty="0"/>
              <a:t>interface to the FAST authority file that simplifies the process of heading </a:t>
            </a:r>
            <a:r>
              <a:rPr lang="en-US" dirty="0" smtClean="0"/>
              <a:t>selection</a:t>
            </a:r>
          </a:p>
          <a:p>
            <a:pPr marL="0" indent="0">
              <a:buNone/>
            </a:pPr>
            <a:r>
              <a:rPr lang="en-US" dirty="0" err="1" smtClean="0"/>
              <a:t>FASTConverter</a:t>
            </a:r>
            <a:endParaRPr lang="en-US" dirty="0" smtClean="0"/>
          </a:p>
          <a:p>
            <a:pPr lvl="1"/>
            <a:r>
              <a:rPr lang="en-US" dirty="0" smtClean="0"/>
              <a:t>web </a:t>
            </a:r>
            <a:r>
              <a:rPr lang="en-US" dirty="0"/>
              <a:t>application that converts LCSH headings to FAST </a:t>
            </a:r>
            <a:r>
              <a:rPr lang="en-US" dirty="0" smtClean="0"/>
              <a:t>headings; it helps </a:t>
            </a:r>
            <a:r>
              <a:rPr lang="en-US" dirty="0"/>
              <a:t>users become familiar with FAST and see the differences between LCSH and </a:t>
            </a:r>
            <a:r>
              <a:rPr lang="en-US" dirty="0" smtClean="0"/>
              <a:t>FAST</a:t>
            </a:r>
          </a:p>
          <a:p>
            <a:pPr marL="0" indent="0">
              <a:buNone/>
            </a:pPr>
            <a:r>
              <a:rPr lang="en-US" dirty="0" smtClean="0"/>
              <a:t>FAST Linked Data API</a:t>
            </a:r>
          </a:p>
          <a:p>
            <a:pPr lvl="1"/>
            <a:r>
              <a:rPr lang="en-US" dirty="0" smtClean="0"/>
              <a:t>Linked </a:t>
            </a:r>
            <a:r>
              <a:rPr lang="en-US" dirty="0"/>
              <a:t>Data </a:t>
            </a:r>
            <a:r>
              <a:rPr lang="en-US" dirty="0" smtClean="0"/>
              <a:t>descriptions expressed using</a:t>
            </a:r>
            <a:r>
              <a:rPr lang="en-US" dirty="0"/>
              <a:t> SKOS (Simple Knowledge Organization System</a:t>
            </a:r>
            <a:r>
              <a:rPr lang="en-US" dirty="0" smtClean="0"/>
              <a:t>) and Schema.org</a:t>
            </a:r>
          </a:p>
          <a:p>
            <a:pPr marL="0" indent="0">
              <a:buNone/>
            </a:pPr>
            <a:r>
              <a:rPr lang="en-US" dirty="0" err="1" smtClean="0"/>
              <a:t>WorldShare</a:t>
            </a:r>
            <a:r>
              <a:rPr lang="en-US" dirty="0" smtClean="0"/>
              <a:t> Record Manager</a:t>
            </a:r>
          </a:p>
          <a:p>
            <a:pPr lvl="1"/>
            <a:r>
              <a:rPr lang="en-US" dirty="0" smtClean="0"/>
              <a:t>uses </a:t>
            </a:r>
            <a:r>
              <a:rPr lang="en-US" dirty="0" err="1" smtClean="0"/>
              <a:t>assignFAST</a:t>
            </a:r>
            <a:r>
              <a:rPr lang="en-US" dirty="0" smtClean="0"/>
              <a:t> API in a feature to apply FAST headings</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091" y="3416512"/>
            <a:ext cx="264319" cy="285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06" y="2608121"/>
            <a:ext cx="285750" cy="2786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331" y="1823693"/>
            <a:ext cx="342900" cy="3429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906" y="4475122"/>
            <a:ext cx="228600" cy="242888"/>
          </a:xfrm>
          <a:prstGeom prst="rect">
            <a:avLst/>
          </a:prstGeom>
        </p:spPr>
      </p:pic>
    </p:spTree>
    <p:extLst>
      <p:ext uri="{BB962C8B-B14F-4D97-AF65-F5344CB8AC3E}">
        <p14:creationId xmlns:p14="http://schemas.microsoft.com/office/powerpoint/2010/main" val="40256130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86600" y="6356350"/>
            <a:ext cx="2057400" cy="365125"/>
          </a:xfrm>
          <a:prstGeom prst="rect">
            <a:avLst/>
          </a:prstGeom>
        </p:spPr>
        <p:txBody>
          <a:bodyPr/>
          <a:lstStyle/>
          <a:p>
            <a:fld id="{6B3AA010-7757-41E0-A212-D41514C97AA5}" type="slidenum">
              <a:rPr lang="en-US" smtClean="0"/>
              <a:pPr/>
              <a:t>44</a:t>
            </a:fld>
            <a:endParaRPr lang="en-US" dirty="0"/>
          </a:p>
        </p:txBody>
      </p:sp>
      <p:pic>
        <p:nvPicPr>
          <p:cNvPr id="3" name="Picture 2"/>
          <p:cNvPicPr>
            <a:picLocks noChangeAspect="1"/>
          </p:cNvPicPr>
          <p:nvPr/>
        </p:nvPicPr>
        <p:blipFill>
          <a:blip r:embed="rId2"/>
          <a:stretch>
            <a:fillRect/>
          </a:stretch>
        </p:blipFill>
        <p:spPr>
          <a:xfrm>
            <a:off x="1075428" y="834394"/>
            <a:ext cx="6993146" cy="4572000"/>
          </a:xfrm>
          <a:prstGeom prst="rect">
            <a:avLst/>
          </a:prstGeom>
        </p:spPr>
      </p:pic>
      <p:pic>
        <p:nvPicPr>
          <p:cNvPr id="5" name="Picture 4"/>
          <p:cNvPicPr>
            <a:picLocks noChangeAspect="1"/>
          </p:cNvPicPr>
          <p:nvPr/>
        </p:nvPicPr>
        <p:blipFill>
          <a:blip r:embed="rId3"/>
          <a:stretch>
            <a:fillRect/>
          </a:stretch>
        </p:blipFill>
        <p:spPr>
          <a:xfrm>
            <a:off x="4664284" y="4707362"/>
            <a:ext cx="3471863" cy="1507331"/>
          </a:xfrm>
          <a:prstGeom prst="rect">
            <a:avLst/>
          </a:prstGeom>
        </p:spPr>
      </p:pic>
      <p:pic>
        <p:nvPicPr>
          <p:cNvPr id="6" name="Picture 5"/>
          <p:cNvPicPr>
            <a:picLocks noChangeAspect="1"/>
          </p:cNvPicPr>
          <p:nvPr/>
        </p:nvPicPr>
        <p:blipFill>
          <a:blip r:embed="rId4"/>
          <a:stretch>
            <a:fillRect/>
          </a:stretch>
        </p:blipFill>
        <p:spPr>
          <a:xfrm>
            <a:off x="4664284" y="4498528"/>
            <a:ext cx="3564731" cy="221456"/>
          </a:xfrm>
          <a:prstGeom prst="rect">
            <a:avLst/>
          </a:prstGeom>
        </p:spPr>
      </p:pic>
    </p:spTree>
    <p:extLst>
      <p:ext uri="{BB962C8B-B14F-4D97-AF65-F5344CB8AC3E}">
        <p14:creationId xmlns:p14="http://schemas.microsoft.com/office/powerpoint/2010/main" val="10940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p:txBody>
          <a:bodyPr/>
          <a:lstStyle/>
          <a:p>
            <a:r>
              <a:rPr lang="en-US" dirty="0" smtClean="0"/>
              <a:t>Available under Open Data Commons Attribution License (ODC-By)</a:t>
            </a:r>
          </a:p>
          <a:p>
            <a:r>
              <a:rPr lang="en-US" dirty="0" smtClean="0"/>
              <a:t>Bulk downloads updated quarterly</a:t>
            </a:r>
            <a:endParaRPr lang="en-US" dirty="0" smtClean="0">
              <a:solidFill>
                <a:srgbClr val="FF0000"/>
              </a:solidFill>
            </a:endParaRPr>
          </a:p>
          <a:p>
            <a:pPr lvl="1"/>
            <a:r>
              <a:rPr lang="en-US" sz="2000" dirty="0" smtClean="0"/>
              <a:t>MARC Authority Format in XML</a:t>
            </a:r>
          </a:p>
          <a:p>
            <a:pPr lvl="1"/>
            <a:r>
              <a:rPr lang="en-US" sz="2000" dirty="0" smtClean="0"/>
              <a:t>MARC Authority Format in ISO MARC</a:t>
            </a:r>
          </a:p>
          <a:p>
            <a:pPr lvl="1"/>
            <a:r>
              <a:rPr lang="en-US" sz="2000" dirty="0" smtClean="0"/>
              <a:t>RDF/XML </a:t>
            </a:r>
          </a:p>
          <a:p>
            <a:r>
              <a:rPr lang="en-US" dirty="0" smtClean="0"/>
              <a:t>Change files published between updates</a:t>
            </a:r>
          </a:p>
          <a:p>
            <a:pPr lvl="1"/>
            <a:r>
              <a:rPr lang="en-US" sz="2000" dirty="0"/>
              <a:t>MARC Authority Format in ISO </a:t>
            </a:r>
            <a:r>
              <a:rPr lang="en-US" sz="2000" dirty="0" smtClean="0"/>
              <a:t>MARC</a:t>
            </a:r>
            <a:endParaRPr lang="en-US" sz="2000" dirty="0"/>
          </a:p>
        </p:txBody>
      </p:sp>
      <p:sp>
        <p:nvSpPr>
          <p:cNvPr id="4" name="Text Placeholder 3"/>
          <p:cNvSpPr>
            <a:spLocks noGrp="1"/>
          </p:cNvSpPr>
          <p:nvPr>
            <p:ph type="body" sz="quarter" idx="13"/>
          </p:nvPr>
        </p:nvSpPr>
        <p:spPr/>
        <p:txBody>
          <a:bodyPr/>
          <a:lstStyle/>
          <a:p>
            <a:r>
              <a:rPr lang="en-US" dirty="0"/>
              <a:t>FAST Datasets</a:t>
            </a:r>
          </a:p>
        </p:txBody>
      </p:sp>
    </p:spTree>
    <p:extLst>
      <p:ext uri="{BB962C8B-B14F-4D97-AF65-F5344CB8AC3E}">
        <p14:creationId xmlns:p14="http://schemas.microsoft.com/office/powerpoint/2010/main" val="306054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a:t>Links to other Files</a:t>
            </a:r>
          </a:p>
        </p:txBody>
      </p:sp>
      <p:graphicFrame>
        <p:nvGraphicFramePr>
          <p:cNvPr id="5" name="Content Placeholder 4"/>
          <p:cNvGraphicFramePr>
            <a:graphicFrameLocks noGrp="1"/>
          </p:cNvGraphicFramePr>
          <p:nvPr>
            <p:ph idx="4294967295"/>
            <p:extLst/>
          </p:nvPr>
        </p:nvGraphicFramePr>
        <p:xfrm>
          <a:off x="1760764" y="2171700"/>
          <a:ext cx="5429251" cy="2142172"/>
        </p:xfrm>
        <a:graphic>
          <a:graphicData uri="http://schemas.openxmlformats.org/drawingml/2006/table">
            <a:tbl>
              <a:tblPr firstRow="1" bandRow="1">
                <a:tableStyleId>{5C22544A-7EE6-4342-B048-85BDC9FD1C3A}</a:tableStyleId>
              </a:tblPr>
              <a:tblGrid>
                <a:gridCol w="2961410"/>
                <a:gridCol w="2467841"/>
              </a:tblGrid>
              <a:tr h="278130">
                <a:tc>
                  <a:txBody>
                    <a:bodyPr/>
                    <a:lstStyle/>
                    <a:p>
                      <a:pPr algn="ctr"/>
                      <a:r>
                        <a:rPr lang="en-US" sz="1400" dirty="0" smtClean="0">
                          <a:latin typeface="+mj-lt"/>
                        </a:rPr>
                        <a:t>Authority</a:t>
                      </a:r>
                      <a:endParaRPr lang="en-US" sz="1400" dirty="0">
                        <a:latin typeface="+mj-lt"/>
                      </a:endParaRPr>
                    </a:p>
                  </a:txBody>
                  <a:tcPr marL="68580" marR="68580" marT="34290" marB="34290"/>
                </a:tc>
                <a:tc>
                  <a:txBody>
                    <a:bodyPr/>
                    <a:lstStyle/>
                    <a:p>
                      <a:pPr algn="ctr"/>
                      <a:r>
                        <a:rPr lang="en-US" sz="1400" dirty="0" smtClean="0">
                          <a:latin typeface="+mj-lt"/>
                        </a:rPr>
                        <a:t>Count</a:t>
                      </a:r>
                      <a:endParaRPr lang="en-US" sz="1400" dirty="0">
                        <a:latin typeface="+mj-lt"/>
                      </a:endParaRPr>
                    </a:p>
                  </a:txBody>
                  <a:tcPr marL="68580" marR="68580" marT="34290" marB="34290"/>
                </a:tc>
              </a:tr>
              <a:tr h="454343">
                <a:tc>
                  <a:txBody>
                    <a:bodyPr/>
                    <a:lstStyle/>
                    <a:p>
                      <a:pPr fontAlgn="base"/>
                      <a:r>
                        <a:rPr lang="en-US" sz="1400" dirty="0">
                          <a:effectLst/>
                          <a:latin typeface="+mj-lt"/>
                        </a:rPr>
                        <a:t>Library of Congress Subject Headings*</a:t>
                      </a:r>
                    </a:p>
                  </a:txBody>
                  <a:tcPr marL="21431" marR="21431" marT="21431" marB="21431" anchor="ctr"/>
                </a:tc>
                <a:tc>
                  <a:txBody>
                    <a:bodyPr/>
                    <a:lstStyle/>
                    <a:p>
                      <a:pPr algn="r" fontAlgn="base"/>
                      <a:r>
                        <a:rPr lang="en-US" sz="1400">
                          <a:effectLst/>
                          <a:latin typeface="+mj-lt"/>
                        </a:rPr>
                        <a:t>299,172</a:t>
                      </a:r>
                    </a:p>
                  </a:txBody>
                  <a:tcPr marL="21431" marR="21431" marT="21431" marB="21431" anchor="ctr"/>
                </a:tc>
              </a:tr>
              <a:tr h="278130">
                <a:tc>
                  <a:txBody>
                    <a:bodyPr/>
                    <a:lstStyle/>
                    <a:p>
                      <a:pPr fontAlgn="base"/>
                      <a:r>
                        <a:rPr lang="en-US" sz="1400" dirty="0" smtClean="0">
                          <a:effectLst/>
                          <a:latin typeface="+mj-lt"/>
                        </a:rPr>
                        <a:t>LC</a:t>
                      </a:r>
                      <a:r>
                        <a:rPr lang="en-US" sz="1400" baseline="0" dirty="0" smtClean="0">
                          <a:effectLst/>
                          <a:latin typeface="+mj-lt"/>
                        </a:rPr>
                        <a:t> NACO</a:t>
                      </a:r>
                      <a:r>
                        <a:rPr lang="en-US" sz="1400" dirty="0" smtClean="0">
                          <a:effectLst/>
                          <a:latin typeface="+mj-lt"/>
                        </a:rPr>
                        <a:t> </a:t>
                      </a:r>
                      <a:r>
                        <a:rPr lang="en-US" sz="1400" dirty="0">
                          <a:effectLst/>
                          <a:latin typeface="+mj-lt"/>
                        </a:rPr>
                        <a:t>File</a:t>
                      </a:r>
                    </a:p>
                  </a:txBody>
                  <a:tcPr marL="21431" marR="21431" marT="21431" marB="21431" anchor="ctr"/>
                </a:tc>
                <a:tc>
                  <a:txBody>
                    <a:bodyPr/>
                    <a:lstStyle/>
                    <a:p>
                      <a:pPr algn="r" fontAlgn="base"/>
                      <a:r>
                        <a:rPr lang="en-US" sz="1400">
                          <a:effectLst/>
                          <a:latin typeface="+mj-lt"/>
                        </a:rPr>
                        <a:t>1,213,647</a:t>
                      </a:r>
                    </a:p>
                  </a:txBody>
                  <a:tcPr marL="21431" marR="21431" marT="21431" marB="21431" anchor="ctr"/>
                </a:tc>
              </a:tr>
              <a:tr h="278130">
                <a:tc>
                  <a:txBody>
                    <a:bodyPr/>
                    <a:lstStyle/>
                    <a:p>
                      <a:pPr fontAlgn="base"/>
                      <a:r>
                        <a:rPr lang="en-US" sz="1400">
                          <a:effectLst/>
                          <a:latin typeface="+mj-lt"/>
                        </a:rPr>
                        <a:t>VIAF</a:t>
                      </a:r>
                    </a:p>
                  </a:txBody>
                  <a:tcPr marL="21431" marR="21431" marT="21431" marB="21431" anchor="ctr"/>
                </a:tc>
                <a:tc>
                  <a:txBody>
                    <a:bodyPr/>
                    <a:lstStyle/>
                    <a:p>
                      <a:pPr algn="r" fontAlgn="base"/>
                      <a:r>
                        <a:rPr lang="en-US" sz="1400">
                          <a:effectLst/>
                          <a:latin typeface="+mj-lt"/>
                        </a:rPr>
                        <a:t>1,213,232</a:t>
                      </a:r>
                    </a:p>
                  </a:txBody>
                  <a:tcPr marL="21431" marR="21431" marT="21431" marB="21431" anchor="ctr"/>
                </a:tc>
              </a:tr>
              <a:tr h="278130">
                <a:tc>
                  <a:txBody>
                    <a:bodyPr/>
                    <a:lstStyle/>
                    <a:p>
                      <a:pPr fontAlgn="base"/>
                      <a:r>
                        <a:rPr lang="en-US" sz="1400">
                          <a:effectLst/>
                          <a:latin typeface="+mj-lt"/>
                        </a:rPr>
                        <a:t>DbPedia/Wikipedia</a:t>
                      </a:r>
                    </a:p>
                  </a:txBody>
                  <a:tcPr marL="21431" marR="21431" marT="21431" marB="21431" anchor="ctr"/>
                </a:tc>
                <a:tc>
                  <a:txBody>
                    <a:bodyPr/>
                    <a:lstStyle/>
                    <a:p>
                      <a:pPr algn="r" fontAlgn="base"/>
                      <a:r>
                        <a:rPr lang="en-US" sz="1400">
                          <a:effectLst/>
                          <a:latin typeface="+mj-lt"/>
                        </a:rPr>
                        <a:t>160,837</a:t>
                      </a:r>
                    </a:p>
                  </a:txBody>
                  <a:tcPr marL="21431" marR="21431" marT="21431" marB="21431" anchor="ctr"/>
                </a:tc>
              </a:tr>
              <a:tr h="278130">
                <a:tc>
                  <a:txBody>
                    <a:bodyPr/>
                    <a:lstStyle/>
                    <a:p>
                      <a:pPr fontAlgn="base"/>
                      <a:r>
                        <a:rPr lang="en-US" sz="1400">
                          <a:effectLst/>
                          <a:latin typeface="+mj-lt"/>
                        </a:rPr>
                        <a:t>Geonames</a:t>
                      </a:r>
                    </a:p>
                  </a:txBody>
                  <a:tcPr marL="21431" marR="21431" marT="21431" marB="21431" anchor="ctr"/>
                </a:tc>
                <a:tc>
                  <a:txBody>
                    <a:bodyPr/>
                    <a:lstStyle/>
                    <a:p>
                      <a:pPr algn="r" fontAlgn="base"/>
                      <a:r>
                        <a:rPr lang="en-US" sz="1400">
                          <a:effectLst/>
                          <a:latin typeface="+mj-lt"/>
                        </a:rPr>
                        <a:t>85,422</a:t>
                      </a:r>
                    </a:p>
                  </a:txBody>
                  <a:tcPr marL="21431" marR="21431" marT="21431" marB="21431" anchor="ctr"/>
                </a:tc>
              </a:tr>
              <a:tr h="278130">
                <a:tc>
                  <a:txBody>
                    <a:bodyPr/>
                    <a:lstStyle/>
                    <a:p>
                      <a:pPr fontAlgn="base"/>
                      <a:r>
                        <a:rPr lang="en-US" sz="1400">
                          <a:effectLst/>
                          <a:latin typeface="+mj-lt"/>
                        </a:rPr>
                        <a:t>Total geographic coordinates</a:t>
                      </a:r>
                    </a:p>
                  </a:txBody>
                  <a:tcPr marL="21431" marR="21431" marT="21431" marB="21431" anchor="ctr"/>
                </a:tc>
                <a:tc>
                  <a:txBody>
                    <a:bodyPr/>
                    <a:lstStyle/>
                    <a:p>
                      <a:pPr algn="r" fontAlgn="base"/>
                      <a:r>
                        <a:rPr lang="en-US" sz="1400" dirty="0">
                          <a:effectLst/>
                          <a:latin typeface="+mj-lt"/>
                        </a:rPr>
                        <a:t>120,561</a:t>
                      </a:r>
                    </a:p>
                  </a:txBody>
                  <a:tcPr marL="21431" marR="21431" marT="21431" marB="21431" anchor="ctr"/>
                </a:tc>
              </a:tr>
            </a:tbl>
          </a:graphicData>
        </a:graphic>
      </p:graphicFrame>
      <p:sp>
        <p:nvSpPr>
          <p:cNvPr id="4" name="Slide Number Placeholder 3"/>
          <p:cNvSpPr>
            <a:spLocks noGrp="1"/>
          </p:cNvSpPr>
          <p:nvPr>
            <p:ph type="sldNum" sz="quarter" idx="4294967295"/>
          </p:nvPr>
        </p:nvSpPr>
        <p:spPr>
          <a:xfrm>
            <a:off x="7086600" y="6356350"/>
            <a:ext cx="2057400" cy="365125"/>
          </a:xfrm>
          <a:prstGeom prst="rect">
            <a:avLst/>
          </a:prstGeom>
        </p:spPr>
        <p:txBody>
          <a:bodyPr/>
          <a:lstStyle/>
          <a:p>
            <a:fld id="{6B3AA010-7757-41E0-A212-D41514C97AA5}" type="slidenum">
              <a:rPr lang="en-US" smtClean="0"/>
              <a:pPr/>
              <a:t>46</a:t>
            </a:fld>
            <a:endParaRPr lang="en-US"/>
          </a:p>
        </p:txBody>
      </p:sp>
      <p:sp>
        <p:nvSpPr>
          <p:cNvPr id="6" name="TextBox 5"/>
          <p:cNvSpPr txBox="1"/>
          <p:nvPr/>
        </p:nvSpPr>
        <p:spPr>
          <a:xfrm>
            <a:off x="1760764" y="4648201"/>
            <a:ext cx="5200650" cy="507831"/>
          </a:xfrm>
          <a:prstGeom prst="rect">
            <a:avLst/>
          </a:prstGeom>
          <a:noFill/>
        </p:spPr>
        <p:txBody>
          <a:bodyPr wrap="square" rtlCol="0">
            <a:spAutoFit/>
          </a:bodyPr>
          <a:lstStyle/>
          <a:p>
            <a:r>
              <a:rPr lang="en-US" sz="1350" dirty="0"/>
              <a:t>*One-to-One only, not including references to partial or pattern headings</a:t>
            </a:r>
          </a:p>
        </p:txBody>
      </p:sp>
    </p:spTree>
    <p:extLst>
      <p:ext uri="{BB962C8B-B14F-4D97-AF65-F5344CB8AC3E}">
        <p14:creationId xmlns:p14="http://schemas.microsoft.com/office/powerpoint/2010/main" val="384482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p:txBody>
          <a:bodyPr>
            <a:normAutofit/>
          </a:bodyPr>
          <a:lstStyle/>
          <a:p>
            <a:pPr lvl="0"/>
            <a:r>
              <a:rPr lang="en-US" dirty="0"/>
              <a:t>Bodleian Libraries, University of Oxford (U.K</a:t>
            </a:r>
            <a:r>
              <a:rPr lang="en-US" dirty="0" smtClean="0"/>
              <a:t>.)</a:t>
            </a:r>
          </a:p>
          <a:p>
            <a:pPr lvl="0"/>
            <a:r>
              <a:rPr lang="en-US" dirty="0" smtClean="0"/>
              <a:t>British Library (</a:t>
            </a:r>
            <a:r>
              <a:rPr lang="en-US" dirty="0"/>
              <a:t>U.K</a:t>
            </a:r>
            <a:r>
              <a:rPr lang="en-US" dirty="0" smtClean="0"/>
              <a:t>., testing FAST)</a:t>
            </a:r>
            <a:endParaRPr lang="en-US" dirty="0"/>
          </a:p>
          <a:p>
            <a:pPr lvl="0"/>
            <a:r>
              <a:rPr lang="en-US" dirty="0"/>
              <a:t>Chronicling Illinois &amp; The Papers of Abraham Lincoln projects (U.S.A.)</a:t>
            </a:r>
          </a:p>
          <a:p>
            <a:pPr lvl="0"/>
            <a:r>
              <a:rPr lang="en-US" dirty="0"/>
              <a:t>Cornell University Libraries (U.S.A.)</a:t>
            </a:r>
          </a:p>
          <a:p>
            <a:pPr lvl="0"/>
            <a:r>
              <a:rPr lang="en-US" dirty="0"/>
              <a:t>Databib.org (U.S.A.)</a:t>
            </a:r>
          </a:p>
          <a:p>
            <a:pPr lvl="0"/>
            <a:r>
              <a:rPr lang="en-US" dirty="0"/>
              <a:t>National Library of New Zealand (New Zealand)</a:t>
            </a:r>
          </a:p>
          <a:p>
            <a:pPr lvl="0"/>
            <a:r>
              <a:rPr lang="en-US" dirty="0"/>
              <a:t>OCLC (U.S.A.)</a:t>
            </a:r>
          </a:p>
          <a:p>
            <a:pPr lvl="0"/>
            <a:r>
              <a:rPr lang="en-US" dirty="0"/>
              <a:t>RMIT Publishing (Australia) </a:t>
            </a:r>
          </a:p>
          <a:p>
            <a:pPr lvl="0"/>
            <a:r>
              <a:rPr lang="en-US" dirty="0"/>
              <a:t>University of North Dakota (U.S.A</a:t>
            </a:r>
            <a:r>
              <a:rPr lang="en-US" dirty="0" smtClean="0"/>
              <a:t>.)</a:t>
            </a:r>
            <a:endParaRPr lang="en-US" dirty="0"/>
          </a:p>
        </p:txBody>
      </p:sp>
      <p:sp>
        <p:nvSpPr>
          <p:cNvPr id="4" name="Text Placeholder 3"/>
          <p:cNvSpPr>
            <a:spLocks noGrp="1"/>
          </p:cNvSpPr>
          <p:nvPr>
            <p:ph type="body" sz="quarter" idx="13"/>
          </p:nvPr>
        </p:nvSpPr>
        <p:spPr/>
        <p:txBody>
          <a:bodyPr/>
          <a:lstStyle/>
          <a:p>
            <a:r>
              <a:rPr lang="en-US" dirty="0"/>
              <a:t>Where FAST is used</a:t>
            </a:r>
          </a:p>
        </p:txBody>
      </p:sp>
    </p:spTree>
    <p:extLst>
      <p:ext uri="{BB962C8B-B14F-4D97-AF65-F5344CB8AC3E}">
        <p14:creationId xmlns:p14="http://schemas.microsoft.com/office/powerpoint/2010/main" val="60392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p:txBody>
          <a:bodyPr>
            <a:normAutofit/>
          </a:bodyPr>
          <a:lstStyle/>
          <a:p>
            <a:r>
              <a:rPr lang="en-US" dirty="0" err="1" smtClean="0"/>
              <a:t>WorldCat</a:t>
            </a:r>
            <a:r>
              <a:rPr lang="en-US" dirty="0" smtClean="0"/>
              <a:t> - January 2015</a:t>
            </a:r>
          </a:p>
          <a:p>
            <a:pPr lvl="1"/>
            <a:r>
              <a:rPr lang="en-US" sz="2200" dirty="0" smtClean="0"/>
              <a:t>76 million records enhanced with FAST</a:t>
            </a:r>
          </a:p>
          <a:p>
            <a:r>
              <a:rPr lang="en-US" dirty="0" err="1" smtClean="0"/>
              <a:t>WorldCat</a:t>
            </a:r>
            <a:r>
              <a:rPr lang="en-US" dirty="0" smtClean="0"/>
              <a:t> Entities &gt; </a:t>
            </a:r>
            <a:r>
              <a:rPr lang="en-US" dirty="0" err="1" smtClean="0"/>
              <a:t>WorldCat</a:t>
            </a:r>
            <a:r>
              <a:rPr lang="en-US" dirty="0" smtClean="0"/>
              <a:t> Works</a:t>
            </a:r>
          </a:p>
          <a:p>
            <a:pPr lvl="1"/>
            <a:r>
              <a:rPr lang="en-US" sz="2000" dirty="0" smtClean="0"/>
              <a:t>Experimental </a:t>
            </a:r>
            <a:r>
              <a:rPr lang="en-US" sz="2000" dirty="0" err="1" smtClean="0"/>
              <a:t>WorldCat</a:t>
            </a:r>
            <a:r>
              <a:rPr lang="en-US" sz="2000" dirty="0" smtClean="0"/>
              <a:t> Linked Data (includes DDC</a:t>
            </a:r>
            <a:r>
              <a:rPr lang="en-US" sz="2000" dirty="0"/>
              <a:t>, </a:t>
            </a:r>
            <a:r>
              <a:rPr lang="en-US" sz="2000" dirty="0" smtClean="0"/>
              <a:t>FAST, VIAF and LCSH URIs)</a:t>
            </a:r>
          </a:p>
          <a:p>
            <a:r>
              <a:rPr lang="en-US" dirty="0" smtClean="0"/>
              <a:t>Experimental applications (OCLC Research)</a:t>
            </a:r>
          </a:p>
          <a:p>
            <a:pPr lvl="1"/>
            <a:r>
              <a:rPr lang="en-US" sz="2000" dirty="0" smtClean="0"/>
              <a:t>Classify</a:t>
            </a:r>
          </a:p>
          <a:p>
            <a:pPr lvl="1"/>
            <a:r>
              <a:rPr lang="en-US" sz="2000" dirty="0" err="1" smtClean="0"/>
              <a:t>WorldCat</a:t>
            </a:r>
            <a:r>
              <a:rPr lang="en-US" sz="2000" dirty="0" smtClean="0"/>
              <a:t> Identities</a:t>
            </a:r>
          </a:p>
          <a:p>
            <a:pPr lvl="1"/>
            <a:r>
              <a:rPr lang="en-US" sz="2000" dirty="0" err="1" smtClean="0"/>
              <a:t>mapFAST</a:t>
            </a:r>
            <a:endParaRPr lang="en-US" sz="2000" dirty="0" smtClean="0"/>
          </a:p>
          <a:p>
            <a:pPr lvl="1"/>
            <a:r>
              <a:rPr lang="en-US" sz="2000" dirty="0" smtClean="0"/>
              <a:t>…</a:t>
            </a:r>
          </a:p>
        </p:txBody>
      </p:sp>
      <p:sp>
        <p:nvSpPr>
          <p:cNvPr id="5" name="Text Placeholder 4"/>
          <p:cNvSpPr>
            <a:spLocks noGrp="1"/>
          </p:cNvSpPr>
          <p:nvPr>
            <p:ph type="body" sz="quarter" idx="13"/>
          </p:nvPr>
        </p:nvSpPr>
        <p:spPr/>
        <p:txBody>
          <a:bodyPr/>
          <a:lstStyle/>
          <a:p>
            <a:r>
              <a:rPr lang="en-US" dirty="0"/>
              <a:t>FAST at OCLC</a:t>
            </a:r>
          </a:p>
        </p:txBody>
      </p:sp>
      <p:sp>
        <p:nvSpPr>
          <p:cNvPr id="4" name="Slide Number Placeholder 3"/>
          <p:cNvSpPr>
            <a:spLocks noGrp="1"/>
          </p:cNvSpPr>
          <p:nvPr>
            <p:ph type="sldNum" sz="quarter" idx="4294967295"/>
          </p:nvPr>
        </p:nvSpPr>
        <p:spPr>
          <a:xfrm>
            <a:off x="7086600" y="6356350"/>
            <a:ext cx="2057400" cy="365125"/>
          </a:xfrm>
          <a:prstGeom prst="rect">
            <a:avLst/>
          </a:prstGeom>
        </p:spPr>
        <p:txBody>
          <a:bodyPr/>
          <a:lstStyle/>
          <a:p>
            <a:fld id="{6B3AA010-7757-41E0-A212-D41514C97AA5}" type="slidenum">
              <a:rPr lang="en-US" smtClean="0"/>
              <a:pPr/>
              <a:t>48</a:t>
            </a:fld>
            <a:endParaRPr lang="en-US"/>
          </a:p>
        </p:txBody>
      </p:sp>
    </p:spTree>
    <p:extLst>
      <p:ext uri="{BB962C8B-B14F-4D97-AF65-F5344CB8AC3E}">
        <p14:creationId xmlns:p14="http://schemas.microsoft.com/office/powerpoint/2010/main" val="105939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066806"/>
            <a:ext cx="10241280" cy="5760720"/>
          </a:xfrm>
          <a:prstGeom prst="rect">
            <a:avLst/>
          </a:prstGeom>
        </p:spPr>
      </p:pic>
      <p:sp>
        <p:nvSpPr>
          <p:cNvPr id="2" name="Title 1"/>
          <p:cNvSpPr>
            <a:spLocks noGrp="1"/>
          </p:cNvSpPr>
          <p:nvPr>
            <p:ph type="title"/>
          </p:nvPr>
        </p:nvSpPr>
        <p:spPr>
          <a:xfrm>
            <a:off x="628650" y="169178"/>
            <a:ext cx="7886700" cy="1325563"/>
          </a:xfrm>
        </p:spPr>
        <p:txBody>
          <a:bodyPr/>
          <a:lstStyle/>
          <a:p>
            <a:r>
              <a:rPr lang="en-US" dirty="0" smtClean="0"/>
              <a:t>FAST in Classify</a:t>
            </a:r>
            <a:endParaRPr lang="en-US" dirty="0"/>
          </a:p>
        </p:txBody>
      </p:sp>
    </p:spTree>
    <p:extLst>
      <p:ext uri="{BB962C8B-B14F-4D97-AF65-F5344CB8AC3E}">
        <p14:creationId xmlns:p14="http://schemas.microsoft.com/office/powerpoint/2010/main" val="2263059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8755" t="10700" r="8894" b="1705"/>
          <a:stretch/>
        </p:blipFill>
        <p:spPr>
          <a:xfrm>
            <a:off x="1394234" y="163141"/>
            <a:ext cx="7025489" cy="5944645"/>
          </a:xfrm>
          <a:prstGeom prst="rect">
            <a:avLst/>
          </a:prstGeom>
        </p:spPr>
      </p:pic>
      <p:sp>
        <p:nvSpPr>
          <p:cNvPr id="6" name="TextBox 5"/>
          <p:cNvSpPr txBox="1"/>
          <p:nvPr/>
        </p:nvSpPr>
        <p:spPr>
          <a:xfrm>
            <a:off x="196311" y="235390"/>
            <a:ext cx="1146468" cy="369332"/>
          </a:xfrm>
          <a:prstGeom prst="rect">
            <a:avLst/>
          </a:prstGeom>
          <a:noFill/>
        </p:spPr>
        <p:txBody>
          <a:bodyPr wrap="none" rtlCol="0">
            <a:spAutoFit/>
          </a:bodyPr>
          <a:lstStyle/>
          <a:p>
            <a:r>
              <a:rPr lang="en-US" dirty="0" smtClean="0"/>
              <a:t>THEMES</a:t>
            </a:r>
            <a:endParaRPr lang="en-US" dirty="0"/>
          </a:p>
        </p:txBody>
      </p:sp>
    </p:spTree>
    <p:extLst>
      <p:ext uri="{BB962C8B-B14F-4D97-AF65-F5344CB8AC3E}">
        <p14:creationId xmlns:p14="http://schemas.microsoft.com/office/powerpoint/2010/main" val="222047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p:txBody>
          <a:bodyPr/>
          <a:lstStyle/>
          <a:p>
            <a:r>
              <a:rPr lang="en-US" dirty="0" smtClean="0"/>
              <a:t>FAST geographic headings in VIAF</a:t>
            </a:r>
          </a:p>
          <a:p>
            <a:r>
              <a:rPr lang="en-US" dirty="0" smtClean="0"/>
              <a:t>Synchronizing FAST forms with LCGFT</a:t>
            </a:r>
          </a:p>
          <a:p>
            <a:r>
              <a:rPr lang="en-US" dirty="0" smtClean="0"/>
              <a:t>FAST Changes page</a:t>
            </a:r>
          </a:p>
          <a:p>
            <a:pPr lvl="1"/>
            <a:r>
              <a:rPr lang="en-US" sz="2000" dirty="0"/>
              <a:t> </a:t>
            </a:r>
            <a:r>
              <a:rPr lang="en-US" sz="2000" u="sng" dirty="0">
                <a:hlinkClick r:id="rId2"/>
              </a:rPr>
              <a:t>http://fast.oclc.org/fastChanges/</a:t>
            </a:r>
            <a:endParaRPr lang="en-US" sz="2000" dirty="0" smtClean="0"/>
          </a:p>
        </p:txBody>
      </p:sp>
      <p:sp>
        <p:nvSpPr>
          <p:cNvPr id="4" name="Text Placeholder 3"/>
          <p:cNvSpPr>
            <a:spLocks noGrp="1"/>
          </p:cNvSpPr>
          <p:nvPr>
            <p:ph type="body" sz="quarter" idx="13"/>
          </p:nvPr>
        </p:nvSpPr>
        <p:spPr/>
        <p:txBody>
          <a:bodyPr/>
          <a:lstStyle/>
          <a:p>
            <a:r>
              <a:rPr lang="en-US" dirty="0"/>
              <a:t>What’s </a:t>
            </a:r>
            <a:r>
              <a:rPr lang="en-US" dirty="0" smtClean="0"/>
              <a:t>new?</a:t>
            </a:r>
            <a:endParaRPr lang="en-US" dirty="0"/>
          </a:p>
        </p:txBody>
      </p:sp>
    </p:spTree>
    <p:extLst>
      <p:ext uri="{BB962C8B-B14F-4D97-AF65-F5344CB8AC3E}">
        <p14:creationId xmlns:p14="http://schemas.microsoft.com/office/powerpoint/2010/main" val="23675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p:txBody>
          <a:bodyPr>
            <a:normAutofit/>
          </a:bodyPr>
          <a:lstStyle/>
          <a:p>
            <a:r>
              <a:rPr lang="en-US" dirty="0" smtClean="0"/>
              <a:t>Implementation of Machine-generated </a:t>
            </a:r>
            <a:r>
              <a:rPr lang="en-US" dirty="0"/>
              <a:t>Metadata </a:t>
            </a:r>
            <a:r>
              <a:rPr lang="en-US" dirty="0" smtClean="0"/>
              <a:t>Provenance field (MARC 883) in 6xx headings in </a:t>
            </a:r>
            <a:r>
              <a:rPr lang="en-US" dirty="0" err="1" smtClean="0"/>
              <a:t>WorldCat</a:t>
            </a:r>
            <a:r>
              <a:rPr lang="en-US" dirty="0" smtClean="0"/>
              <a:t> (expected August 2015)</a:t>
            </a:r>
          </a:p>
          <a:p>
            <a:pPr lvl="1"/>
            <a:r>
              <a:rPr lang="en-US" sz="2000" dirty="0" smtClean="0"/>
              <a:t>Preserve user-added FAST headings</a:t>
            </a:r>
          </a:p>
          <a:p>
            <a:pPr lvl="1"/>
            <a:r>
              <a:rPr lang="en-US" sz="2000" dirty="0" smtClean="0"/>
              <a:t>Facilitate updating of machine-generated headings</a:t>
            </a:r>
          </a:p>
          <a:p>
            <a:r>
              <a:rPr lang="en-US" dirty="0" smtClean="0"/>
              <a:t>Under consideration/development</a:t>
            </a:r>
          </a:p>
          <a:p>
            <a:pPr lvl="1"/>
            <a:r>
              <a:rPr lang="en-US" sz="2000" dirty="0" smtClean="0"/>
              <a:t>User-defined subsets</a:t>
            </a:r>
          </a:p>
          <a:p>
            <a:pPr lvl="1"/>
            <a:r>
              <a:rPr lang="en-US" sz="2000" dirty="0" smtClean="0"/>
              <a:t>Support for local authority files </a:t>
            </a:r>
          </a:p>
          <a:p>
            <a:pPr lvl="1"/>
            <a:r>
              <a:rPr lang="en-US" sz="2000" dirty="0" smtClean="0"/>
              <a:t>More links to </a:t>
            </a:r>
            <a:r>
              <a:rPr lang="en-US" sz="2000" dirty="0"/>
              <a:t>W</a:t>
            </a:r>
            <a:r>
              <a:rPr lang="en-US" sz="2000" dirty="0" smtClean="0"/>
              <a:t>ikipedia</a:t>
            </a:r>
            <a:endParaRPr lang="en-US" sz="2000" dirty="0"/>
          </a:p>
        </p:txBody>
      </p:sp>
      <p:sp>
        <p:nvSpPr>
          <p:cNvPr id="4" name="Text Placeholder 3"/>
          <p:cNvSpPr>
            <a:spLocks noGrp="1"/>
          </p:cNvSpPr>
          <p:nvPr>
            <p:ph type="body" sz="quarter" idx="13"/>
          </p:nvPr>
        </p:nvSpPr>
        <p:spPr/>
        <p:txBody>
          <a:bodyPr/>
          <a:lstStyle/>
          <a:p>
            <a:r>
              <a:rPr lang="en-US" dirty="0"/>
              <a:t>What’s </a:t>
            </a:r>
            <a:r>
              <a:rPr lang="en-US" dirty="0" smtClean="0"/>
              <a:t>next?</a:t>
            </a:r>
            <a:endParaRPr lang="en-US" dirty="0"/>
          </a:p>
        </p:txBody>
      </p:sp>
    </p:spTree>
    <p:extLst>
      <p:ext uri="{BB962C8B-B14F-4D97-AF65-F5344CB8AC3E}">
        <p14:creationId xmlns:p14="http://schemas.microsoft.com/office/powerpoint/2010/main" val="194604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p:txBody>
          <a:bodyPr/>
          <a:lstStyle/>
          <a:p>
            <a:r>
              <a:rPr lang="en-US" sz="2800" dirty="0"/>
              <a:t>OCLC </a:t>
            </a:r>
            <a:r>
              <a:rPr lang="en-US" sz="2800" dirty="0" smtClean="0"/>
              <a:t>Research</a:t>
            </a:r>
          </a:p>
          <a:p>
            <a:pPr lvl="1"/>
            <a:r>
              <a:rPr lang="en-US" sz="2400" dirty="0" smtClean="0"/>
              <a:t>Rick Bennett, Eric Childress, Kerre Kammerer, </a:t>
            </a:r>
            <a:br>
              <a:rPr lang="en-US" sz="2400" dirty="0" smtClean="0"/>
            </a:br>
            <a:r>
              <a:rPr lang="en-US" sz="2400" dirty="0" smtClean="0"/>
              <a:t>Diane Vizine-Goetz</a:t>
            </a:r>
          </a:p>
          <a:p>
            <a:r>
              <a:rPr lang="en-US" sz="2800" dirty="0" err="1"/>
              <a:t>WorldCat</a:t>
            </a:r>
            <a:r>
              <a:rPr lang="en-US" sz="2800" dirty="0"/>
              <a:t> Quality </a:t>
            </a:r>
            <a:r>
              <a:rPr lang="en-US" sz="2800" dirty="0" smtClean="0"/>
              <a:t>Management</a:t>
            </a:r>
            <a:endParaRPr lang="en-US" sz="2800" dirty="0"/>
          </a:p>
          <a:p>
            <a:pPr lvl="1"/>
            <a:r>
              <a:rPr lang="en-US" sz="2400" dirty="0" smtClean="0"/>
              <a:t>Robert Bremer, Linda Gabel</a:t>
            </a:r>
            <a:endParaRPr lang="en-US" sz="2400" dirty="0"/>
          </a:p>
        </p:txBody>
      </p:sp>
      <p:sp>
        <p:nvSpPr>
          <p:cNvPr id="8" name="Text Placeholder 7"/>
          <p:cNvSpPr>
            <a:spLocks noGrp="1"/>
          </p:cNvSpPr>
          <p:nvPr>
            <p:ph type="body" sz="quarter" idx="13"/>
          </p:nvPr>
        </p:nvSpPr>
        <p:spPr/>
        <p:txBody>
          <a:bodyPr/>
          <a:lstStyle/>
          <a:p>
            <a:r>
              <a:rPr lang="en-US" dirty="0"/>
              <a:t>FAST Team</a:t>
            </a:r>
          </a:p>
        </p:txBody>
      </p:sp>
    </p:spTree>
    <p:extLst>
      <p:ext uri="{BB962C8B-B14F-4D97-AF65-F5344CB8AC3E}">
        <p14:creationId xmlns:p14="http://schemas.microsoft.com/office/powerpoint/2010/main" val="320760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prstGeom prst="rect">
            <a:avLst/>
          </a:prstGeom>
        </p:spPr>
        <p:txBody>
          <a:bodyPr>
            <a:normAutofit fontScale="92500"/>
          </a:bodyPr>
          <a:lstStyle/>
          <a:p>
            <a:r>
              <a:rPr lang="en-US" dirty="0" smtClean="0"/>
              <a:t>Project page</a:t>
            </a:r>
          </a:p>
          <a:p>
            <a:pPr lvl="1"/>
            <a:r>
              <a:rPr lang="en-US" sz="2400" dirty="0">
                <a:hlinkClick r:id="rId2"/>
              </a:rPr>
              <a:t>http://</a:t>
            </a:r>
            <a:r>
              <a:rPr lang="en-US" sz="2400" dirty="0" smtClean="0">
                <a:hlinkClick r:id="rId2"/>
              </a:rPr>
              <a:t>www.oclc.org/research/themes/data-science/fast.html</a:t>
            </a:r>
            <a:endParaRPr lang="en-US" sz="2400" dirty="0"/>
          </a:p>
          <a:p>
            <a:r>
              <a:rPr lang="en-US" dirty="0" smtClean="0"/>
              <a:t>Tools</a:t>
            </a:r>
          </a:p>
          <a:p>
            <a:pPr lvl="1"/>
            <a:r>
              <a:rPr lang="en-US" sz="2400" dirty="0">
                <a:hlinkClick r:id="rId3"/>
              </a:rPr>
              <a:t>http://fast.oclc.org/searchfast</a:t>
            </a:r>
            <a:r>
              <a:rPr lang="en-US" sz="2400" dirty="0" smtClean="0">
                <a:hlinkClick r:id="rId3"/>
              </a:rPr>
              <a:t>/</a:t>
            </a:r>
            <a:endParaRPr lang="en-US" sz="2400" dirty="0" smtClean="0"/>
          </a:p>
          <a:p>
            <a:pPr lvl="1"/>
            <a:r>
              <a:rPr lang="en-US" sz="2400" dirty="0">
                <a:hlinkClick r:id="rId4"/>
              </a:rPr>
              <a:t>http://experimental.worldcat.org/fast/fastconverter</a:t>
            </a:r>
            <a:r>
              <a:rPr lang="en-US" sz="2400" dirty="0" smtClean="0">
                <a:hlinkClick r:id="rId4"/>
              </a:rPr>
              <a:t>/</a:t>
            </a:r>
            <a:endParaRPr lang="en-US" sz="2400" dirty="0" smtClean="0"/>
          </a:p>
          <a:p>
            <a:pPr lvl="1"/>
            <a:r>
              <a:rPr lang="en-US" sz="2400" dirty="0">
                <a:hlinkClick r:id="rId5"/>
              </a:rPr>
              <a:t>http://experimental.worldcat.org/fast/assignfast</a:t>
            </a:r>
            <a:r>
              <a:rPr lang="en-US" sz="2400" dirty="0" smtClean="0">
                <a:hlinkClick r:id="rId5"/>
              </a:rPr>
              <a:t>/</a:t>
            </a:r>
            <a:r>
              <a:rPr lang="en-US" sz="2400" dirty="0" smtClean="0"/>
              <a:t> (+ API)</a:t>
            </a:r>
          </a:p>
          <a:p>
            <a:pPr lvl="1"/>
            <a:r>
              <a:rPr lang="en-US" sz="2400" dirty="0">
                <a:hlinkClick r:id="rId6"/>
              </a:rPr>
              <a:t>http://experimental.worldcat.org/fast</a:t>
            </a:r>
            <a:r>
              <a:rPr lang="en-US" sz="2400" dirty="0" smtClean="0">
                <a:hlinkClick r:id="rId6"/>
              </a:rPr>
              <a:t>/</a:t>
            </a:r>
            <a:r>
              <a:rPr lang="en-US" sz="2400" dirty="0" smtClean="0"/>
              <a:t> (+ API)</a:t>
            </a:r>
          </a:p>
          <a:p>
            <a:r>
              <a:rPr lang="en-US" dirty="0" smtClean="0"/>
              <a:t>Datasets</a:t>
            </a:r>
          </a:p>
          <a:p>
            <a:pPr lvl="1"/>
            <a:r>
              <a:rPr lang="en-US" sz="2400" dirty="0">
                <a:hlinkClick r:id="rId7"/>
              </a:rPr>
              <a:t>http://</a:t>
            </a:r>
            <a:r>
              <a:rPr lang="en-US" sz="2400" dirty="0" smtClean="0">
                <a:hlinkClick r:id="rId7"/>
              </a:rPr>
              <a:t>www.oclc.org/research/themes/data-science/fast/download.html</a:t>
            </a:r>
            <a:endParaRPr lang="en-US" sz="2400" dirty="0" smtClean="0"/>
          </a:p>
          <a:p>
            <a:pPr lvl="1"/>
            <a:endParaRPr lang="en-US" dirty="0"/>
          </a:p>
        </p:txBody>
      </p:sp>
      <p:sp>
        <p:nvSpPr>
          <p:cNvPr id="5" name="Text Placeholder 4"/>
          <p:cNvSpPr>
            <a:spLocks noGrp="1"/>
          </p:cNvSpPr>
          <p:nvPr>
            <p:ph type="body" sz="quarter" idx="13"/>
          </p:nvPr>
        </p:nvSpPr>
        <p:spPr/>
        <p:txBody>
          <a:bodyPr/>
          <a:lstStyle/>
          <a:p>
            <a:r>
              <a:rPr lang="en-US" dirty="0"/>
              <a:t>Links</a:t>
            </a:r>
          </a:p>
        </p:txBody>
      </p:sp>
    </p:spTree>
    <p:extLst>
      <p:ext uri="{BB962C8B-B14F-4D97-AF65-F5344CB8AC3E}">
        <p14:creationId xmlns:p14="http://schemas.microsoft.com/office/powerpoint/2010/main" val="233929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1838" y="1108606"/>
            <a:ext cx="7882476" cy="1200329"/>
          </a:xfrm>
        </p:spPr>
        <p:txBody>
          <a:bodyPr/>
          <a:lstStyle/>
          <a:p>
            <a:r>
              <a:rPr lang="en-US" sz="3600" dirty="0" smtClean="0"/>
              <a:t>We Welcome Your Engagement</a:t>
            </a:r>
            <a:endParaRPr lang="en-US" sz="3600" dirty="0"/>
          </a:p>
        </p:txBody>
      </p:sp>
      <p:sp>
        <p:nvSpPr>
          <p:cNvPr id="10" name="Text Placeholder 9"/>
          <p:cNvSpPr>
            <a:spLocks noGrp="1"/>
          </p:cNvSpPr>
          <p:nvPr>
            <p:ph type="body" sz="quarter" idx="14"/>
          </p:nvPr>
        </p:nvSpPr>
        <p:spPr/>
        <p:txBody>
          <a:bodyPr/>
          <a:lstStyle/>
          <a:p>
            <a:r>
              <a:rPr lang="en-US" dirty="0" smtClean="0"/>
              <a:t>ALA  Annual 2015</a:t>
            </a:r>
            <a:endParaRPr lang="en-US" dirty="0"/>
          </a:p>
        </p:txBody>
      </p:sp>
      <p:sp>
        <p:nvSpPr>
          <p:cNvPr id="12" name="Rectangle 11"/>
          <p:cNvSpPr/>
          <p:nvPr/>
        </p:nvSpPr>
        <p:spPr>
          <a:xfrm>
            <a:off x="4488581" y="2478278"/>
            <a:ext cx="5141547" cy="2585323"/>
          </a:xfrm>
          <a:prstGeom prst="rect">
            <a:avLst/>
          </a:prstGeom>
        </p:spPr>
        <p:txBody>
          <a:bodyPr wrap="square">
            <a:spAutoFit/>
          </a:bodyPr>
          <a:lstStyle/>
          <a:p>
            <a:r>
              <a:rPr lang="en-US" dirty="0">
                <a:hlinkClick r:id="rId2"/>
              </a:rPr>
              <a:t>https://</a:t>
            </a:r>
            <a:r>
              <a:rPr lang="en-US" dirty="0" smtClean="0">
                <a:hlinkClick r:id="rId2"/>
              </a:rPr>
              <a:t>twitter.com/OCLC/lists/oclc-research</a:t>
            </a:r>
          </a:p>
          <a:p>
            <a:r>
              <a:rPr lang="en-US" dirty="0">
                <a:hlinkClick r:id="rId2"/>
              </a:rPr>
              <a:t/>
            </a:r>
            <a:br>
              <a:rPr lang="en-US" dirty="0">
                <a:hlinkClick r:id="rId2"/>
              </a:rPr>
            </a:br>
            <a:r>
              <a:rPr lang="en-US" dirty="0">
                <a:hlinkClick r:id="rId2"/>
              </a:rPr>
              <a:t>https://www.facebook.com/OCLCResearch</a:t>
            </a:r>
            <a:br>
              <a:rPr lang="en-US" dirty="0">
                <a:hlinkClick r:id="rId2"/>
              </a:rPr>
            </a:br>
            <a:endParaRPr lang="en-US" dirty="0" smtClean="0">
              <a:hlinkClick r:id="rId2"/>
            </a:endParaRPr>
          </a:p>
          <a:p>
            <a:r>
              <a:rPr lang="en-US" dirty="0">
                <a:hlinkClick r:id="rId2"/>
              </a:rPr>
              <a:t>http://www.slideshare.net/oclcr</a:t>
            </a:r>
            <a:endParaRPr lang="en-US" dirty="0"/>
          </a:p>
          <a:p>
            <a:r>
              <a:rPr lang="en-US" dirty="0"/>
              <a:t> </a:t>
            </a:r>
          </a:p>
          <a:p>
            <a:r>
              <a:rPr lang="en-US" dirty="0" smtClean="0">
                <a:hlinkClick r:id="rId3"/>
              </a:rPr>
              <a:t>http</a:t>
            </a:r>
            <a:r>
              <a:rPr lang="en-US" dirty="0">
                <a:hlinkClick r:id="rId3"/>
              </a:rPr>
              <a:t>://hangingtogether.org/</a:t>
            </a:r>
            <a:r>
              <a:rPr lang="en-US" dirty="0"/>
              <a:t> </a:t>
            </a:r>
          </a:p>
          <a:p>
            <a:endParaRPr lang="en-US" dirty="0" smtClean="0">
              <a:hlinkClick r:id="rId4"/>
            </a:endParaRPr>
          </a:p>
          <a:p>
            <a:r>
              <a:rPr lang="en-US" dirty="0" smtClean="0">
                <a:hlinkClick r:id="rId4"/>
              </a:rPr>
              <a:t>http</a:t>
            </a:r>
            <a:r>
              <a:rPr lang="en-US" dirty="0">
                <a:hlinkClick r:id="rId4"/>
              </a:rPr>
              <a:t>://youtube.com/oclcresearch</a:t>
            </a:r>
            <a:endParaRPr lang="en-US" dirty="0"/>
          </a:p>
        </p:txBody>
      </p:sp>
      <p:pic>
        <p:nvPicPr>
          <p:cNvPr id="13" name="Picture 2" descr="http://www.hawkin.com/blog/wp-content/uploads/2015/04/twitter-io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6830" y="2397254"/>
            <a:ext cx="541751" cy="52885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http://public.slidesharecdn.com/b/images/mobile_app_promo/ios_icon.png?b5f05a27f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4069" y="3559743"/>
            <a:ext cx="510235" cy="510236"/>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 descr="https://s.w.org/about/images/fanart/logo_500x5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5442" y="4069979"/>
            <a:ext cx="573139" cy="573139"/>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p:cNvPicPr>
            <a:picLocks noChangeAspect="1"/>
          </p:cNvPicPr>
          <p:nvPr/>
        </p:nvPicPr>
        <p:blipFill>
          <a:blip r:embed="rId8"/>
          <a:stretch>
            <a:fillRect/>
          </a:stretch>
        </p:blipFill>
        <p:spPr>
          <a:xfrm>
            <a:off x="3741829" y="4711176"/>
            <a:ext cx="752475" cy="352425"/>
          </a:xfrm>
          <a:prstGeom prst="rect">
            <a:avLst/>
          </a:prstGeom>
        </p:spPr>
      </p:pic>
      <p:pic>
        <p:nvPicPr>
          <p:cNvPr id="17" name="Picture 16"/>
          <p:cNvPicPr>
            <a:picLocks noChangeAspect="1"/>
          </p:cNvPicPr>
          <p:nvPr/>
        </p:nvPicPr>
        <p:blipFill>
          <a:blip r:embed="rId9"/>
          <a:stretch>
            <a:fillRect/>
          </a:stretch>
        </p:blipFill>
        <p:spPr>
          <a:xfrm>
            <a:off x="3984069" y="2972076"/>
            <a:ext cx="504512" cy="521517"/>
          </a:xfrm>
          <a:prstGeom prst="rect">
            <a:avLst/>
          </a:prstGeom>
        </p:spPr>
      </p:pic>
      <p:sp>
        <p:nvSpPr>
          <p:cNvPr id="18" name="Text Placeholder 8"/>
          <p:cNvSpPr>
            <a:spLocks noGrp="1"/>
          </p:cNvSpPr>
          <p:nvPr>
            <p:ph type="body" sz="quarter" idx="11"/>
          </p:nvPr>
        </p:nvSpPr>
        <p:spPr>
          <a:xfrm>
            <a:off x="240474" y="2688744"/>
            <a:ext cx="3439352" cy="2272433"/>
          </a:xfrm>
        </p:spPr>
        <p:txBody>
          <a:bodyPr>
            <a:normAutofit/>
          </a:bodyPr>
          <a:lstStyle/>
          <a:p>
            <a:r>
              <a:rPr lang="en-US" sz="2000" b="0" dirty="0" smtClean="0">
                <a:hlinkClick r:id="rId10"/>
              </a:rPr>
              <a:t>http</a:t>
            </a:r>
            <a:r>
              <a:rPr lang="en-US" sz="2000" b="0" dirty="0">
                <a:hlinkClick r:id="rId10"/>
              </a:rPr>
              <a:t>://</a:t>
            </a:r>
            <a:r>
              <a:rPr lang="en-US" sz="2000" b="0" dirty="0" smtClean="0">
                <a:hlinkClick r:id="rId10"/>
              </a:rPr>
              <a:t>www.oclc.org/research</a:t>
            </a:r>
            <a:r>
              <a:rPr lang="en-US" sz="2000" b="0" dirty="0" smtClean="0"/>
              <a:t/>
            </a:r>
            <a:br>
              <a:rPr lang="en-US" sz="2000" b="0" dirty="0" smtClean="0"/>
            </a:br>
            <a:endParaRPr lang="en-US" sz="2000" b="0" dirty="0" smtClean="0"/>
          </a:p>
          <a:p>
            <a:pPr marL="285750" indent="-285750">
              <a:buFont typeface="Arial" panose="020B0604020202020204" pitchFamily="34" charset="0"/>
              <a:buChar char="•"/>
            </a:pPr>
            <a:r>
              <a:rPr lang="en-US" sz="2000" dirty="0" smtClean="0"/>
              <a:t>News &amp; events</a:t>
            </a:r>
          </a:p>
          <a:p>
            <a:pPr marL="285750" indent="-285750">
              <a:buFont typeface="Arial" panose="020B0604020202020204" pitchFamily="34" charset="0"/>
              <a:buChar char="•"/>
            </a:pPr>
            <a:r>
              <a:rPr lang="en-US" sz="2000" dirty="0" smtClean="0"/>
              <a:t>Reports &amp; presentations</a:t>
            </a:r>
          </a:p>
          <a:p>
            <a:pPr marL="457200" lvl="1" indent="0">
              <a:buNone/>
            </a:pPr>
            <a:r>
              <a:rPr lang="en-US" sz="2000" dirty="0"/>
              <a:t> </a:t>
            </a:r>
            <a:r>
              <a:rPr lang="en-US" sz="2000" dirty="0" smtClean="0"/>
              <a:t>  </a:t>
            </a:r>
            <a:br>
              <a:rPr lang="en-US" sz="2000" dirty="0" smtClean="0"/>
            </a:br>
            <a:r>
              <a:rPr lang="en-US" sz="2000" dirty="0" smtClean="0"/>
              <a:t>   </a:t>
            </a:r>
            <a:endParaRPr lang="en-US" sz="2000" dirty="0"/>
          </a:p>
        </p:txBody>
      </p:sp>
    </p:spTree>
    <p:extLst>
      <p:ext uri="{BB962C8B-B14F-4D97-AF65-F5344CB8AC3E}">
        <p14:creationId xmlns:p14="http://schemas.microsoft.com/office/powerpoint/2010/main" val="65799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23591" y="1428743"/>
            <a:ext cx="4246075" cy="3610617"/>
          </a:xfrm>
        </p:spPr>
        <p:txBody>
          <a:bodyPr/>
          <a:lstStyle/>
          <a:p>
            <a:r>
              <a:rPr lang="en-US" dirty="0" smtClean="0"/>
              <a:t>The scholarly record is evolving, so …</a:t>
            </a:r>
          </a:p>
          <a:p>
            <a:pPr marL="0" indent="0">
              <a:buNone/>
            </a:pPr>
            <a:endParaRPr lang="en-US" sz="800" dirty="0" smtClean="0"/>
          </a:p>
          <a:p>
            <a:r>
              <a:rPr lang="en-US" dirty="0" smtClean="0"/>
              <a:t>… stewardship models for scholarly record are changing too</a:t>
            </a:r>
          </a:p>
          <a:p>
            <a:pPr marL="0" indent="0">
              <a:buNone/>
            </a:pPr>
            <a:endParaRPr lang="en-US" sz="800" dirty="0" smtClean="0"/>
          </a:p>
          <a:p>
            <a:r>
              <a:rPr lang="en-US" dirty="0" smtClean="0"/>
              <a:t>“Conscious coordination” key to securing future of scholarly record</a:t>
            </a:r>
            <a:endParaRPr lang="en-US" sz="2400" dirty="0" smtClean="0"/>
          </a:p>
        </p:txBody>
      </p:sp>
      <p:sp>
        <p:nvSpPr>
          <p:cNvPr id="6" name="Text Placeholder 5"/>
          <p:cNvSpPr>
            <a:spLocks noGrp="1"/>
          </p:cNvSpPr>
          <p:nvPr>
            <p:ph type="body" sz="quarter" idx="13"/>
          </p:nvPr>
        </p:nvSpPr>
        <p:spPr>
          <a:xfrm>
            <a:off x="228600" y="220663"/>
            <a:ext cx="8705088" cy="556577"/>
          </a:xfrm>
        </p:spPr>
        <p:txBody>
          <a:bodyPr/>
          <a:lstStyle/>
          <a:p>
            <a:r>
              <a:rPr lang="en-US" sz="2800" i="1" dirty="0">
                <a:solidFill>
                  <a:srgbClr val="0070C0"/>
                </a:solidFill>
              </a:rPr>
              <a:t>New Report: </a:t>
            </a:r>
            <a:r>
              <a:rPr lang="en-US" sz="2800" dirty="0"/>
              <a:t>Stewardship of the </a:t>
            </a:r>
            <a:r>
              <a:rPr lang="en-US" sz="2800" dirty="0" smtClean="0"/>
              <a:t>Evolving Scholarly Record</a:t>
            </a:r>
            <a:endParaRPr lang="en-US" sz="2800" dirty="0"/>
          </a:p>
        </p:txBody>
      </p:sp>
      <p:sp>
        <p:nvSpPr>
          <p:cNvPr id="2" name="TextBox 1"/>
          <p:cNvSpPr txBox="1"/>
          <p:nvPr/>
        </p:nvSpPr>
        <p:spPr>
          <a:xfrm>
            <a:off x="957993" y="5274562"/>
            <a:ext cx="3331361" cy="461665"/>
          </a:xfrm>
          <a:prstGeom prst="rect">
            <a:avLst/>
          </a:prstGeom>
          <a:noFill/>
        </p:spPr>
        <p:txBody>
          <a:bodyPr wrap="none" rtlCol="0">
            <a:spAutoFit/>
          </a:bodyPr>
          <a:lstStyle/>
          <a:p>
            <a:r>
              <a:rPr lang="en-US" sz="2400" b="1" dirty="0">
                <a:solidFill>
                  <a:srgbClr val="0070C0"/>
                </a:solidFill>
              </a:rPr>
              <a:t>oc.lc/</a:t>
            </a:r>
            <a:r>
              <a:rPr lang="en-US" sz="2400" b="1" dirty="0" err="1">
                <a:solidFill>
                  <a:srgbClr val="0070C0"/>
                </a:solidFill>
              </a:rPr>
              <a:t>esr</a:t>
            </a:r>
            <a:r>
              <a:rPr lang="en-US" sz="2400" b="1" dirty="0">
                <a:solidFill>
                  <a:srgbClr val="0070C0"/>
                </a:solidFill>
              </a:rPr>
              <a:t>-stewardship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539" y="1035335"/>
            <a:ext cx="3622781" cy="4691506"/>
          </a:xfrm>
          <a:prstGeom prst="rect">
            <a:avLst/>
          </a:prstGeom>
        </p:spPr>
      </p:pic>
    </p:spTree>
    <p:extLst>
      <p:ext uri="{BB962C8B-B14F-4D97-AF65-F5344CB8AC3E}">
        <p14:creationId xmlns:p14="http://schemas.microsoft.com/office/powerpoint/2010/main" val="25778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399984" y="1298881"/>
            <a:ext cx="4259829" cy="4475171"/>
          </a:xfrm>
        </p:spPr>
        <p:txBody>
          <a:bodyPr/>
          <a:lstStyle/>
          <a:p>
            <a:r>
              <a:rPr lang="en-US" dirty="0" smtClean="0"/>
              <a:t>Just published</a:t>
            </a:r>
          </a:p>
          <a:p>
            <a:r>
              <a:rPr lang="en-US" dirty="0" smtClean="0"/>
              <a:t>Offers insights gained from </a:t>
            </a:r>
            <a:r>
              <a:rPr lang="en-US" dirty="0"/>
              <a:t>OCLC’s innovative </a:t>
            </a:r>
            <a:r>
              <a:rPr lang="en-US" dirty="0" smtClean="0"/>
              <a:t>work with linked data </a:t>
            </a:r>
          </a:p>
          <a:p>
            <a:r>
              <a:rPr lang="en-US" dirty="0" smtClean="0"/>
              <a:t>Main sections:</a:t>
            </a:r>
          </a:p>
          <a:p>
            <a:pPr lvl="1"/>
            <a:r>
              <a:rPr lang="en-US" sz="1400" dirty="0"/>
              <a:t>Library Standards and the Semantic Web</a:t>
            </a:r>
          </a:p>
          <a:p>
            <a:pPr lvl="1"/>
            <a:r>
              <a:rPr lang="en-US" sz="1400" dirty="0"/>
              <a:t>Modeling Library Authority Files</a:t>
            </a:r>
          </a:p>
          <a:p>
            <a:pPr lvl="1"/>
            <a:r>
              <a:rPr lang="en-US" sz="1400" dirty="0"/>
              <a:t>Modeling and Discovering Creative Works</a:t>
            </a:r>
          </a:p>
          <a:p>
            <a:pPr lvl="1"/>
            <a:r>
              <a:rPr lang="en-US" sz="1400" dirty="0"/>
              <a:t>Entity Identification Through Text Mining</a:t>
            </a:r>
          </a:p>
          <a:p>
            <a:pPr lvl="1"/>
            <a:r>
              <a:rPr lang="en-US" sz="1400" dirty="0"/>
              <a:t>The Library Linked Data Cloud</a:t>
            </a:r>
          </a:p>
          <a:p>
            <a:r>
              <a:rPr lang="en-US" dirty="0" smtClean="0"/>
              <a:t>Technical but approachable </a:t>
            </a:r>
          </a:p>
          <a:p>
            <a:pPr lvl="1"/>
            <a:r>
              <a:rPr lang="en-US" sz="1600" dirty="0" smtClean="0"/>
              <a:t>Anyone with a modest background in metadata can read &amp; understand it</a:t>
            </a:r>
            <a:endParaRPr lang="en-US" sz="1600" dirty="0"/>
          </a:p>
        </p:txBody>
      </p:sp>
      <p:sp>
        <p:nvSpPr>
          <p:cNvPr id="3" name="Text Placeholder 2"/>
          <p:cNvSpPr>
            <a:spLocks noGrp="1"/>
          </p:cNvSpPr>
          <p:nvPr>
            <p:ph type="body" sz="quarter" idx="13"/>
          </p:nvPr>
        </p:nvSpPr>
        <p:spPr/>
        <p:txBody>
          <a:bodyPr/>
          <a:lstStyle/>
          <a:p>
            <a:r>
              <a:rPr lang="en-US" i="1" dirty="0" smtClean="0"/>
              <a:t>Library Linked Data in the Cloud</a:t>
            </a:r>
            <a:endParaRPr lang="en-US" i="1" dirty="0"/>
          </a:p>
        </p:txBody>
      </p:sp>
      <p:pic>
        <p:nvPicPr>
          <p:cNvPr id="2050" name="Picture 2" descr="librarylinked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569" y="1344148"/>
            <a:ext cx="3263392" cy="40155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4225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31838" y="1108606"/>
            <a:ext cx="4665764" cy="1384995"/>
          </a:xfrm>
        </p:spPr>
        <p:txBody>
          <a:bodyPr/>
          <a:lstStyle/>
          <a:p>
            <a:r>
              <a:rPr lang="en-US" sz="2800" dirty="0" smtClean="0"/>
              <a:t>Wikipedia &amp; Libraries</a:t>
            </a:r>
          </a:p>
          <a:p>
            <a:r>
              <a:rPr lang="en-US" sz="1700" dirty="0" smtClean="0"/>
              <a:t>Increasing Library Visibility</a:t>
            </a:r>
            <a:endParaRPr lang="en-US" sz="1700" dirty="0"/>
          </a:p>
        </p:txBody>
      </p:sp>
      <p:sp>
        <p:nvSpPr>
          <p:cNvPr id="3" name="Text Placeholder 2"/>
          <p:cNvSpPr>
            <a:spLocks noGrp="1"/>
          </p:cNvSpPr>
          <p:nvPr>
            <p:ph type="body" sz="quarter" idx="11"/>
          </p:nvPr>
        </p:nvSpPr>
        <p:spPr/>
        <p:txBody>
          <a:bodyPr>
            <a:normAutofit/>
          </a:bodyPr>
          <a:lstStyle/>
          <a:p>
            <a:r>
              <a:rPr lang="en-US" dirty="0" smtClean="0"/>
              <a:t>Merrilee Proffitt		</a:t>
            </a:r>
          </a:p>
          <a:p>
            <a:endParaRPr lang="en-US" dirty="0"/>
          </a:p>
        </p:txBody>
      </p:sp>
      <p:sp>
        <p:nvSpPr>
          <p:cNvPr id="4" name="Text Placeholder 3"/>
          <p:cNvSpPr>
            <a:spLocks noGrp="1"/>
          </p:cNvSpPr>
          <p:nvPr>
            <p:ph type="body" sz="quarter" idx="12"/>
          </p:nvPr>
        </p:nvSpPr>
        <p:spPr/>
        <p:txBody>
          <a:bodyPr/>
          <a:lstStyle/>
          <a:p>
            <a:r>
              <a:rPr lang="en-US" dirty="0" smtClean="0"/>
              <a:t>Senior Program Officer, OCLC Research</a:t>
            </a:r>
            <a:endParaRPr lang="en-US" dirty="0"/>
          </a:p>
        </p:txBody>
      </p:sp>
      <p:sp>
        <p:nvSpPr>
          <p:cNvPr id="6" name="Text Placeholder 5"/>
          <p:cNvSpPr>
            <a:spLocks noGrp="1"/>
          </p:cNvSpPr>
          <p:nvPr>
            <p:ph type="body" sz="quarter" idx="14"/>
          </p:nvPr>
        </p:nvSpPr>
        <p:spPr/>
        <p:txBody>
          <a:bodyPr/>
          <a:lstStyle/>
          <a:p>
            <a:r>
              <a:rPr lang="en-US" dirty="0" smtClean="0"/>
              <a:t>ALA Annual 2015</a:t>
            </a:r>
            <a:endParaRPr lang="en-US" dirty="0"/>
          </a:p>
        </p:txBody>
      </p:sp>
    </p:spTree>
    <p:extLst>
      <p:ext uri="{BB962C8B-B14F-4D97-AF65-F5344CB8AC3E}">
        <p14:creationId xmlns:p14="http://schemas.microsoft.com/office/powerpoint/2010/main" val="98452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“Discovery happens elsewhere…”</a:t>
            </a:r>
            <a:br>
              <a:rPr lang="en-US" dirty="0"/>
            </a:br>
            <a:r>
              <a:rPr lang="en-US" dirty="0"/>
              <a:t>Lorcan Dempsey, OCLC Research</a:t>
            </a:r>
          </a:p>
        </p:txBody>
      </p:sp>
      <p:pic>
        <p:nvPicPr>
          <p:cNvPr id="1028" name="Picture 4" descr="http://upload.wikimedia.org/wikipedia/commons/6/6e/Wikipedia_logo_silver.png"/>
          <p:cNvPicPr>
            <a:picLocks noChangeAspect="1" noChangeArrowheads="1"/>
          </p:cNvPicPr>
          <p:nvPr/>
        </p:nvPicPr>
        <p:blipFill>
          <a:blip r:embed="rId2" cstate="print"/>
          <a:srcRect/>
          <a:stretch>
            <a:fillRect/>
          </a:stretch>
        </p:blipFill>
        <p:spPr bwMode="auto">
          <a:xfrm>
            <a:off x="3029309" y="3463373"/>
            <a:ext cx="2890520" cy="2890521"/>
          </a:xfrm>
          <a:prstGeom prst="rect">
            <a:avLst/>
          </a:prstGeom>
          <a:noFill/>
        </p:spPr>
      </p:pic>
      <p:pic>
        <p:nvPicPr>
          <p:cNvPr id="2" name="Picture 2"/>
          <p:cNvPicPr>
            <a:picLocks noChangeAspect="1" noChangeArrowheads="1"/>
          </p:cNvPicPr>
          <p:nvPr/>
        </p:nvPicPr>
        <p:blipFill>
          <a:blip r:embed="rId3"/>
          <a:srcRect/>
          <a:stretch>
            <a:fillRect/>
          </a:stretch>
        </p:blipFill>
        <p:spPr bwMode="auto">
          <a:xfrm>
            <a:off x="2310200" y="1550057"/>
            <a:ext cx="3986186" cy="1499178"/>
          </a:xfrm>
          <a:prstGeom prst="rect">
            <a:avLst/>
          </a:prstGeom>
          <a:noFill/>
          <a:ln w="9525">
            <a:noFill/>
            <a:miter lim="800000"/>
            <a:headEnd/>
            <a:tailEnd/>
          </a:ln>
        </p:spPr>
      </p:pic>
    </p:spTree>
    <p:extLst>
      <p:ext uri="{BB962C8B-B14F-4D97-AF65-F5344CB8AC3E}">
        <p14:creationId xmlns:p14="http://schemas.microsoft.com/office/powerpoint/2010/main" val="235989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15325</TotalTime>
  <Words>3513</Words>
  <Application>Microsoft Office PowerPoint</Application>
  <PresentationFormat>On-screen Show (4:3)</PresentationFormat>
  <Paragraphs>494</Paragraphs>
  <Slides>54</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1" baseType="lpstr">
      <vt:lpstr>ＭＳ Ｐゴシック</vt:lpstr>
      <vt:lpstr>Arial</vt:lpstr>
      <vt:lpstr>Calibri</vt:lpstr>
      <vt:lpstr>Droid Sans</vt:lpstr>
      <vt:lpstr>Wingdings</vt:lpstr>
      <vt:lpstr>Master_Slides_V2</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FAST in MARC Bibliographic Records</vt:lpstr>
      <vt:lpstr>FAST in MARC Bibliographic Records</vt:lpstr>
      <vt:lpstr>FAST in MARC Bibliographic Records</vt:lpstr>
      <vt:lpstr>FAST and Authority Files</vt:lpstr>
      <vt:lpstr>Tools for Application and Use</vt:lpstr>
      <vt:lpstr>PowerPoint Presentation</vt:lpstr>
      <vt:lpstr>PowerPoint Presentation</vt:lpstr>
      <vt:lpstr>PowerPoint Presentation</vt:lpstr>
      <vt:lpstr>PowerPoint Presentation</vt:lpstr>
      <vt:lpstr>PowerPoint Presentation</vt:lpstr>
      <vt:lpstr>FAST in Classify</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OCLC Research Update: ALA Annual 2015 </dc:title>
  <dc:creator>Merrilee Proffitt, Bruce Washburn, Diane Vizine Goetz and Roy Tennant</dc:creator>
  <cp:keywords>OCLC research, merrilee proffitt, bruce washburn, diane vizine-goetz, roy tennant, data science, user studies, system-wide library, research collections, evolving scholarly record,  </cp:keywords>
  <dc:description>Presentation for the 2015 ALA Annual Conference 29 June 2015, San Francisco, California (USA)</dc:description>
  <cp:lastModifiedBy>McNicol,Jeanette</cp:lastModifiedBy>
  <cp:revision>154</cp:revision>
  <dcterms:created xsi:type="dcterms:W3CDTF">2015-04-17T19:58:50Z</dcterms:created>
  <dcterms:modified xsi:type="dcterms:W3CDTF">2015-07-09T01:11:39Z</dcterms:modified>
  <cp:category/>
</cp:coreProperties>
</file>