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664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954838" cy="9240838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0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3338" cy="462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8343" marR="0" indent="-11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6686" marR="0" indent="-22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5029" marR="0" indent="-34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33372" marR="0" indent="-45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91715" marR="0" indent="-57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3208401" marR="0" indent="-800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4583430" marR="0" indent="-114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6416802" marR="0" indent="-330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41498" y="0"/>
            <a:ext cx="3013338" cy="462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8343" marR="0" indent="-11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6686" marR="0" indent="-22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5029" marR="0" indent="-34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33372" marR="0" indent="-45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91715" marR="0" indent="-57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3208401" marR="0" indent="-800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4583430" marR="0" indent="-114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6416802" marR="0" indent="-330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68400" y="693737"/>
            <a:ext cx="4618037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26569" y="4389398"/>
            <a:ext cx="5101697" cy="4158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778796"/>
            <a:ext cx="3013338" cy="462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8343" marR="0" indent="-11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6686" marR="0" indent="-22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5029" marR="0" indent="-34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33372" marR="0" indent="-45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91715" marR="0" indent="-57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3208401" marR="0" indent="-800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4583430" marR="0" indent="-114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6416802" marR="0" indent="-330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41498" y="8778796"/>
            <a:ext cx="3013338" cy="462040"/>
          </a:xfrm>
          <a:prstGeom prst="rect">
            <a:avLst/>
          </a:prstGeom>
          <a:noFill/>
          <a:ln>
            <a:noFill/>
          </a:ln>
        </p:spPr>
        <p:txBody>
          <a:bodyPr lIns="91650" tIns="91650" rIns="91650" bIns="91650" anchor="b" anchorCtr="0">
            <a:noAutofit/>
          </a:bodyPr>
          <a:lstStyle/>
          <a:p>
            <a:pPr marL="0" lvl="0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8343" lvl="1" indent="-1143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916686" lvl="2" indent="-2286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375029" lvl="3" indent="-342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833372" lvl="4" indent="-4572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291715" lvl="5" indent="-5714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208401" lvl="6" indent="-8001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83430" lvl="7" indent="-11429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6416802" lvl="8" indent="-3302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7778433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3941498" y="8778796"/>
            <a:ext cx="3013338" cy="462040"/>
          </a:xfrm>
          <a:prstGeom prst="rect">
            <a:avLst/>
          </a:prstGeom>
          <a:noFill/>
          <a:ln>
            <a:noFill/>
          </a:ln>
        </p:spPr>
        <p:txBody>
          <a:bodyPr lIns="92525" tIns="46250" rIns="92525" bIns="462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7"/>
            <a:ext cx="4618037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926569" y="4389398"/>
            <a:ext cx="5101697" cy="4158375"/>
          </a:xfrm>
          <a:prstGeom prst="rect">
            <a:avLst/>
          </a:prstGeom>
          <a:noFill/>
          <a:ln>
            <a:noFill/>
          </a:ln>
        </p:spPr>
        <p:txBody>
          <a:bodyPr lIns="92525" tIns="46250" rIns="92525" bIns="46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8106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926569" y="4389398"/>
            <a:ext cx="5101697" cy="4158375"/>
          </a:xfrm>
          <a:prstGeom prst="rect">
            <a:avLst/>
          </a:prstGeom>
          <a:noFill/>
          <a:ln>
            <a:noFill/>
          </a:ln>
        </p:spPr>
        <p:txBody>
          <a:bodyPr lIns="91650" tIns="91650" rIns="91650" bIns="916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7"/>
            <a:ext cx="4618037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55091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926569" y="4389398"/>
            <a:ext cx="5101697" cy="4158375"/>
          </a:xfrm>
          <a:prstGeom prst="rect">
            <a:avLst/>
          </a:prstGeom>
          <a:noFill/>
          <a:ln>
            <a:noFill/>
          </a:ln>
        </p:spPr>
        <p:txBody>
          <a:bodyPr lIns="91650" tIns="91650" rIns="91650" bIns="916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7"/>
            <a:ext cx="4618037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28994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926569" y="4389398"/>
            <a:ext cx="5101697" cy="4158375"/>
          </a:xfrm>
          <a:prstGeom prst="rect">
            <a:avLst/>
          </a:prstGeom>
          <a:noFill/>
          <a:ln>
            <a:noFill/>
          </a:ln>
        </p:spPr>
        <p:txBody>
          <a:bodyPr lIns="91650" tIns="91650" rIns="91650" bIns="916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7"/>
            <a:ext cx="4618037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91645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7"/>
            <a:ext cx="4617899" cy="3463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926569" y="4389398"/>
            <a:ext cx="5101800" cy="4158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941498" y="8778796"/>
            <a:ext cx="3013200" cy="461999"/>
          </a:xfrm>
          <a:prstGeom prst="rect">
            <a:avLst/>
          </a:prstGeom>
        </p:spPr>
        <p:txBody>
          <a:bodyPr lIns="91650" tIns="91650" rIns="91650" bIns="9165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096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926569" y="4389398"/>
            <a:ext cx="5101697" cy="4158375"/>
          </a:xfrm>
          <a:prstGeom prst="rect">
            <a:avLst/>
          </a:prstGeom>
          <a:noFill/>
          <a:ln>
            <a:noFill/>
          </a:ln>
        </p:spPr>
        <p:txBody>
          <a:bodyPr lIns="91650" tIns="91650" rIns="91650" bIns="916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7"/>
            <a:ext cx="4618037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01964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926569" y="4389398"/>
            <a:ext cx="5101697" cy="4158375"/>
          </a:xfrm>
          <a:prstGeom prst="rect">
            <a:avLst/>
          </a:prstGeom>
          <a:noFill/>
          <a:ln>
            <a:noFill/>
          </a:ln>
        </p:spPr>
        <p:txBody>
          <a:bodyPr lIns="91650" tIns="91650" rIns="91650" bIns="916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7"/>
            <a:ext cx="4618037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06904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926569" y="4389398"/>
            <a:ext cx="5101697" cy="4158375"/>
          </a:xfrm>
          <a:prstGeom prst="rect">
            <a:avLst/>
          </a:prstGeom>
          <a:noFill/>
          <a:ln>
            <a:noFill/>
          </a:ln>
        </p:spPr>
        <p:txBody>
          <a:bodyPr lIns="91650" tIns="91650" rIns="91650" bIns="916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7"/>
            <a:ext cx="4618037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16518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926569" y="4389398"/>
            <a:ext cx="5101697" cy="4158375"/>
          </a:xfrm>
          <a:prstGeom prst="rect">
            <a:avLst/>
          </a:prstGeom>
          <a:noFill/>
          <a:ln>
            <a:noFill/>
          </a:ln>
        </p:spPr>
        <p:txBody>
          <a:bodyPr lIns="91650" tIns="91650" rIns="91650" bIns="916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7"/>
            <a:ext cx="4618037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42543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26569" y="4389398"/>
            <a:ext cx="5101697" cy="4158375"/>
          </a:xfrm>
          <a:prstGeom prst="rect">
            <a:avLst/>
          </a:prstGeom>
          <a:noFill/>
          <a:ln>
            <a:noFill/>
          </a:ln>
        </p:spPr>
        <p:txBody>
          <a:bodyPr lIns="91650" tIns="91650" rIns="91650" bIns="916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7"/>
            <a:ext cx="4618037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21840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926569" y="4389398"/>
            <a:ext cx="5101697" cy="4158375"/>
          </a:xfrm>
          <a:prstGeom prst="rect">
            <a:avLst/>
          </a:prstGeom>
          <a:noFill/>
          <a:ln>
            <a:noFill/>
          </a:ln>
        </p:spPr>
        <p:txBody>
          <a:bodyPr lIns="91650" tIns="91650" rIns="91650" bIns="916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7"/>
            <a:ext cx="4618037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09170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26569" y="4389398"/>
            <a:ext cx="5101697" cy="4158375"/>
          </a:xfrm>
          <a:prstGeom prst="rect">
            <a:avLst/>
          </a:prstGeom>
          <a:noFill/>
          <a:ln>
            <a:noFill/>
          </a:ln>
        </p:spPr>
        <p:txBody>
          <a:bodyPr lIns="91650" tIns="91650" rIns="91650" bIns="916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7"/>
            <a:ext cx="4618037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7070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926569" y="4389398"/>
            <a:ext cx="5101697" cy="4158375"/>
          </a:xfrm>
          <a:prstGeom prst="rect">
            <a:avLst/>
          </a:prstGeom>
          <a:noFill/>
          <a:ln>
            <a:noFill/>
          </a:ln>
        </p:spPr>
        <p:txBody>
          <a:bodyPr lIns="91650" tIns="91650" rIns="91650" bIns="916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7"/>
            <a:ext cx="4618037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38433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926569" y="4389398"/>
            <a:ext cx="5101697" cy="4158375"/>
          </a:xfrm>
          <a:prstGeom prst="rect">
            <a:avLst/>
          </a:prstGeom>
          <a:noFill/>
          <a:ln>
            <a:noFill/>
          </a:ln>
        </p:spPr>
        <p:txBody>
          <a:bodyPr lIns="91650" tIns="91650" rIns="91650" bIns="916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7"/>
            <a:ext cx="4618037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3566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926569" y="4389398"/>
            <a:ext cx="5101697" cy="4158375"/>
          </a:xfrm>
          <a:prstGeom prst="rect">
            <a:avLst/>
          </a:prstGeom>
          <a:noFill/>
          <a:ln>
            <a:noFill/>
          </a:ln>
        </p:spPr>
        <p:txBody>
          <a:bodyPr lIns="91650" tIns="91650" rIns="91650" bIns="916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7"/>
            <a:ext cx="4618037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7076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740568" y="1600200"/>
            <a:ext cx="6729412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762000" y="2971800"/>
            <a:ext cx="48006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628650" marR="0" indent="-171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1030288" marR="0" indent="-1793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68425" marR="0" indent="-1746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714500" marR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171700" marR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628900" marR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086100" marR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543300" marR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762000" y="6172200"/>
            <a:ext cx="381000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1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2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3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4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5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6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7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8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62000" y="6248400"/>
            <a:ext cx="3810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1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2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3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4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5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6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7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8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762000" y="6248400"/>
            <a:ext cx="3810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1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2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3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4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5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6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7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8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762000" y="6248400"/>
            <a:ext cx="3810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1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2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3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4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5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6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7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8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762000" y="6248400"/>
            <a:ext cx="3810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1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2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3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4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5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6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7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8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762000" y="1600200"/>
            <a:ext cx="3848099" cy="4267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4762500" y="1600200"/>
            <a:ext cx="3848099" cy="4267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762000" y="6248400"/>
            <a:ext cx="3810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1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2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3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4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5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6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7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8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762000" y="6248400"/>
            <a:ext cx="3810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1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2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3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4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5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6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7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8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62000" y="1600200"/>
            <a:ext cx="3848099" cy="4267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9863" indent="-169863" algn="l" rtl="0">
              <a:lnSpc>
                <a:spcPct val="130000"/>
              </a:lnSpc>
              <a:spcBef>
                <a:spcPts val="625"/>
              </a:spcBef>
              <a:spcAft>
                <a:spcPts val="0"/>
              </a:spcAft>
              <a:defRPr/>
            </a:lvl1pPr>
            <a:lvl2pPr marL="628650" indent="-171450" algn="l" rtl="0">
              <a:spcBef>
                <a:spcPts val="400"/>
              </a:spcBef>
              <a:spcAft>
                <a:spcPts val="0"/>
              </a:spcAft>
              <a:defRPr/>
            </a:lvl2pPr>
            <a:lvl3pPr marL="1030288" indent="-179387" algn="l" rtl="0">
              <a:spcBef>
                <a:spcPts val="400"/>
              </a:spcBef>
              <a:spcAft>
                <a:spcPts val="0"/>
              </a:spcAft>
              <a:defRPr/>
            </a:lvl3pPr>
            <a:lvl4pPr marL="1368425" indent="-174625" algn="l" rtl="0">
              <a:spcBef>
                <a:spcPts val="400"/>
              </a:spcBef>
              <a:spcAft>
                <a:spcPts val="0"/>
              </a:spcAft>
              <a:defRPr/>
            </a:lvl4pPr>
            <a:lvl5pPr marL="1714500" indent="-177800" algn="l" rtl="0">
              <a:spcBef>
                <a:spcPts val="400"/>
              </a:spcBef>
              <a:spcAft>
                <a:spcPts val="0"/>
              </a:spcAft>
              <a:defRPr/>
            </a:lvl5pPr>
            <a:lvl6pPr marL="2171700" indent="-177800" algn="l" rtl="0">
              <a:spcBef>
                <a:spcPts val="400"/>
              </a:spcBef>
              <a:spcAft>
                <a:spcPts val="0"/>
              </a:spcAft>
              <a:defRPr/>
            </a:lvl6pPr>
            <a:lvl7pPr marL="2628900" indent="-177800" algn="l" rtl="0">
              <a:spcBef>
                <a:spcPts val="400"/>
              </a:spcBef>
              <a:spcAft>
                <a:spcPts val="0"/>
              </a:spcAft>
              <a:defRPr/>
            </a:lvl7pPr>
            <a:lvl8pPr marL="3086100" indent="-177800" algn="l" rtl="0">
              <a:spcBef>
                <a:spcPts val="400"/>
              </a:spcBef>
              <a:spcAft>
                <a:spcPts val="0"/>
              </a:spcAft>
              <a:defRPr/>
            </a:lvl8pPr>
            <a:lvl9pPr marL="3543300" indent="-177800" algn="l" rtl="0"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762500" y="1600200"/>
            <a:ext cx="3848099" cy="4267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9863" indent="-169863" algn="l" rtl="0">
              <a:lnSpc>
                <a:spcPct val="130000"/>
              </a:lnSpc>
              <a:spcBef>
                <a:spcPts val="625"/>
              </a:spcBef>
              <a:spcAft>
                <a:spcPts val="0"/>
              </a:spcAft>
              <a:defRPr/>
            </a:lvl1pPr>
            <a:lvl2pPr marL="628650" indent="-171450" algn="l" rtl="0">
              <a:spcBef>
                <a:spcPts val="400"/>
              </a:spcBef>
              <a:spcAft>
                <a:spcPts val="0"/>
              </a:spcAft>
              <a:defRPr/>
            </a:lvl2pPr>
            <a:lvl3pPr marL="1030288" indent="-179387" algn="l" rtl="0">
              <a:spcBef>
                <a:spcPts val="400"/>
              </a:spcBef>
              <a:spcAft>
                <a:spcPts val="0"/>
              </a:spcAft>
              <a:defRPr/>
            </a:lvl3pPr>
            <a:lvl4pPr marL="1368425" indent="-174625" algn="l" rtl="0">
              <a:spcBef>
                <a:spcPts val="400"/>
              </a:spcBef>
              <a:spcAft>
                <a:spcPts val="0"/>
              </a:spcAft>
              <a:defRPr/>
            </a:lvl4pPr>
            <a:lvl5pPr marL="1714500" indent="-177800" algn="l" rtl="0">
              <a:spcBef>
                <a:spcPts val="400"/>
              </a:spcBef>
              <a:spcAft>
                <a:spcPts val="0"/>
              </a:spcAft>
              <a:defRPr/>
            </a:lvl5pPr>
            <a:lvl6pPr marL="2171700" indent="-177800" algn="l" rtl="0">
              <a:spcBef>
                <a:spcPts val="400"/>
              </a:spcBef>
              <a:spcAft>
                <a:spcPts val="0"/>
              </a:spcAft>
              <a:defRPr/>
            </a:lvl6pPr>
            <a:lvl7pPr marL="2628900" indent="-177800" algn="l" rtl="0">
              <a:spcBef>
                <a:spcPts val="400"/>
              </a:spcBef>
              <a:spcAft>
                <a:spcPts val="0"/>
              </a:spcAft>
              <a:defRPr/>
            </a:lvl7pPr>
            <a:lvl8pPr marL="3086100" indent="-177800" algn="l" rtl="0">
              <a:spcBef>
                <a:spcPts val="400"/>
              </a:spcBef>
              <a:spcAft>
                <a:spcPts val="0"/>
              </a:spcAft>
              <a:defRPr/>
            </a:lvl8pPr>
            <a:lvl9pPr marL="3543300" indent="-177800" algn="l" rtl="0"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762000" y="6248400"/>
            <a:ext cx="3810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1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2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3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4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5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6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7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8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762000" y="1600200"/>
            <a:ext cx="7848599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9863" indent="-169863" rtl="0">
              <a:spcBef>
                <a:spcPts val="625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28650" indent="-171450" rtl="0">
              <a:lnSpc>
                <a:spcPct val="130000"/>
              </a:lnSpc>
              <a:spcBef>
                <a:spcPts val="500"/>
              </a:spcBef>
              <a:buClr>
                <a:schemeClr val="lt2"/>
              </a:buClr>
              <a:buSzPct val="1000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30288" indent="-179387" algn="l" rtl="0">
              <a:spcBef>
                <a:spcPts val="400"/>
              </a:spcBef>
              <a:spcAft>
                <a:spcPts val="0"/>
              </a:spcAft>
              <a:defRPr/>
            </a:lvl3pPr>
            <a:lvl4pPr marL="1368425" indent="-174625" algn="l" rtl="0">
              <a:spcBef>
                <a:spcPts val="400"/>
              </a:spcBef>
              <a:spcAft>
                <a:spcPts val="0"/>
              </a:spcAft>
              <a:defRPr/>
            </a:lvl4pPr>
            <a:lvl5pPr marL="1714500" indent="-177800" algn="l" rtl="0">
              <a:spcBef>
                <a:spcPts val="400"/>
              </a:spcBef>
              <a:spcAft>
                <a:spcPts val="0"/>
              </a:spcAft>
              <a:defRPr/>
            </a:lvl5pPr>
            <a:lvl6pPr marL="2171700" indent="-177800" algn="l" rtl="0">
              <a:spcBef>
                <a:spcPts val="400"/>
              </a:spcBef>
              <a:spcAft>
                <a:spcPts val="0"/>
              </a:spcAft>
              <a:defRPr/>
            </a:lvl6pPr>
            <a:lvl7pPr marL="2628900" indent="-177800" algn="l" rtl="0">
              <a:spcBef>
                <a:spcPts val="400"/>
              </a:spcBef>
              <a:spcAft>
                <a:spcPts val="0"/>
              </a:spcAft>
              <a:defRPr/>
            </a:lvl7pPr>
            <a:lvl8pPr marL="3086100" indent="-177800" algn="l" rtl="0">
              <a:spcBef>
                <a:spcPts val="400"/>
              </a:spcBef>
              <a:spcAft>
                <a:spcPts val="0"/>
              </a:spcAft>
              <a:defRPr/>
            </a:lvl8pPr>
            <a:lvl9pPr marL="3543300" indent="-177800" algn="l" rtl="0"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62000" y="6248400"/>
            <a:ext cx="3810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1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2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3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4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5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6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7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8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62000" y="6248400"/>
            <a:ext cx="3810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1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2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3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4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5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6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7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8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62000" y="1600200"/>
            <a:ext cx="3848099" cy="4267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9863" indent="-169863" algn="l" rtl="0">
              <a:lnSpc>
                <a:spcPct val="130000"/>
              </a:lnSpc>
              <a:spcBef>
                <a:spcPts val="625"/>
              </a:spcBef>
              <a:spcAft>
                <a:spcPts val="0"/>
              </a:spcAft>
              <a:defRPr/>
            </a:lvl1pPr>
            <a:lvl2pPr marL="628650" indent="-171450" algn="l" rtl="0">
              <a:spcBef>
                <a:spcPts val="400"/>
              </a:spcBef>
              <a:spcAft>
                <a:spcPts val="0"/>
              </a:spcAft>
              <a:defRPr/>
            </a:lvl2pPr>
            <a:lvl3pPr marL="1030288" indent="-179387" algn="l" rtl="0">
              <a:spcBef>
                <a:spcPts val="400"/>
              </a:spcBef>
              <a:spcAft>
                <a:spcPts val="0"/>
              </a:spcAft>
              <a:defRPr/>
            </a:lvl3pPr>
            <a:lvl4pPr marL="1368425" indent="-174625" algn="l" rtl="0">
              <a:spcBef>
                <a:spcPts val="400"/>
              </a:spcBef>
              <a:spcAft>
                <a:spcPts val="0"/>
              </a:spcAft>
              <a:defRPr/>
            </a:lvl4pPr>
            <a:lvl5pPr marL="1714500" indent="-177800" algn="l" rtl="0">
              <a:spcBef>
                <a:spcPts val="400"/>
              </a:spcBef>
              <a:spcAft>
                <a:spcPts val="0"/>
              </a:spcAft>
              <a:defRPr/>
            </a:lvl5pPr>
            <a:lvl6pPr marL="2171700" indent="-177800" algn="l" rtl="0">
              <a:spcBef>
                <a:spcPts val="400"/>
              </a:spcBef>
              <a:spcAft>
                <a:spcPts val="0"/>
              </a:spcAft>
              <a:defRPr/>
            </a:lvl6pPr>
            <a:lvl7pPr marL="2628900" indent="-177800" algn="l" rtl="0">
              <a:spcBef>
                <a:spcPts val="400"/>
              </a:spcBef>
              <a:spcAft>
                <a:spcPts val="0"/>
              </a:spcAft>
              <a:defRPr/>
            </a:lvl7pPr>
            <a:lvl8pPr marL="3086100" indent="-177800" algn="l" rtl="0">
              <a:spcBef>
                <a:spcPts val="400"/>
              </a:spcBef>
              <a:spcAft>
                <a:spcPts val="0"/>
              </a:spcAft>
              <a:defRPr/>
            </a:lvl8pPr>
            <a:lvl9pPr marL="3543300" indent="-177800" algn="l" rtl="0"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762000" y="6248400"/>
            <a:ext cx="3810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1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2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3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4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5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6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7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8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62000" y="6248400"/>
            <a:ext cx="3810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1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2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3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4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5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6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7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8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62000" y="381000"/>
            <a:ext cx="78485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9863" indent="-169863" algn="l" rtl="0">
              <a:lnSpc>
                <a:spcPct val="130000"/>
              </a:lnSpc>
              <a:spcBef>
                <a:spcPts val="625"/>
              </a:spcBef>
              <a:spcAft>
                <a:spcPts val="0"/>
              </a:spcAft>
              <a:defRPr/>
            </a:lvl1pPr>
            <a:lvl2pPr marL="628650" indent="-171450" algn="l" rtl="0">
              <a:spcBef>
                <a:spcPts val="400"/>
              </a:spcBef>
              <a:spcAft>
                <a:spcPts val="0"/>
              </a:spcAft>
              <a:defRPr/>
            </a:lvl2pPr>
            <a:lvl3pPr marL="1030288" indent="-179387" algn="l" rtl="0">
              <a:spcBef>
                <a:spcPts val="400"/>
              </a:spcBef>
              <a:spcAft>
                <a:spcPts val="0"/>
              </a:spcAft>
              <a:defRPr/>
            </a:lvl3pPr>
            <a:lvl4pPr marL="1368425" indent="-174625" algn="l" rtl="0">
              <a:spcBef>
                <a:spcPts val="400"/>
              </a:spcBef>
              <a:spcAft>
                <a:spcPts val="0"/>
              </a:spcAft>
              <a:defRPr/>
            </a:lvl4pPr>
            <a:lvl5pPr marL="1714500" indent="-177800" algn="l" rtl="0">
              <a:spcBef>
                <a:spcPts val="400"/>
              </a:spcBef>
              <a:spcAft>
                <a:spcPts val="0"/>
              </a:spcAft>
              <a:defRPr/>
            </a:lvl5pPr>
            <a:lvl6pPr marL="2171700" indent="-177800" algn="l" rtl="0">
              <a:spcBef>
                <a:spcPts val="400"/>
              </a:spcBef>
              <a:spcAft>
                <a:spcPts val="0"/>
              </a:spcAft>
              <a:defRPr/>
            </a:lvl6pPr>
            <a:lvl7pPr marL="2628900" indent="-177800" algn="l" rtl="0">
              <a:spcBef>
                <a:spcPts val="400"/>
              </a:spcBef>
              <a:spcAft>
                <a:spcPts val="0"/>
              </a:spcAft>
              <a:defRPr/>
            </a:lvl7pPr>
            <a:lvl8pPr marL="3086100" indent="-177800" algn="l" rtl="0">
              <a:spcBef>
                <a:spcPts val="400"/>
              </a:spcBef>
              <a:spcAft>
                <a:spcPts val="0"/>
              </a:spcAft>
              <a:defRPr/>
            </a:lvl8pPr>
            <a:lvl9pPr marL="3543300" indent="-177800" algn="l" rtl="0"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62000" y="6248400"/>
            <a:ext cx="3810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1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2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3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4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5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6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7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8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 rot="5400000">
            <a:off x="4886325" y="2143124"/>
            <a:ext cx="5486399" cy="1962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 rot="5400000">
            <a:off x="885825" y="257174"/>
            <a:ext cx="5486399" cy="5734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9863" indent="-169863" algn="l" rtl="0">
              <a:lnSpc>
                <a:spcPct val="130000"/>
              </a:lnSpc>
              <a:spcBef>
                <a:spcPts val="625"/>
              </a:spcBef>
              <a:spcAft>
                <a:spcPts val="0"/>
              </a:spcAft>
              <a:defRPr/>
            </a:lvl1pPr>
            <a:lvl2pPr marL="628650" indent="-171450" algn="l" rtl="0">
              <a:spcBef>
                <a:spcPts val="400"/>
              </a:spcBef>
              <a:spcAft>
                <a:spcPts val="0"/>
              </a:spcAft>
              <a:defRPr/>
            </a:lvl2pPr>
            <a:lvl3pPr marL="1030288" indent="-179387" algn="l" rtl="0">
              <a:spcBef>
                <a:spcPts val="400"/>
              </a:spcBef>
              <a:spcAft>
                <a:spcPts val="0"/>
              </a:spcAft>
              <a:defRPr/>
            </a:lvl3pPr>
            <a:lvl4pPr marL="1368425" indent="-174625" algn="l" rtl="0">
              <a:spcBef>
                <a:spcPts val="400"/>
              </a:spcBef>
              <a:spcAft>
                <a:spcPts val="0"/>
              </a:spcAft>
              <a:defRPr/>
            </a:lvl4pPr>
            <a:lvl5pPr marL="1714500" indent="-177800" algn="l" rtl="0">
              <a:spcBef>
                <a:spcPts val="400"/>
              </a:spcBef>
              <a:spcAft>
                <a:spcPts val="0"/>
              </a:spcAft>
              <a:defRPr/>
            </a:lvl5pPr>
            <a:lvl6pPr marL="2171700" indent="-177800" algn="l" rtl="0">
              <a:spcBef>
                <a:spcPts val="400"/>
              </a:spcBef>
              <a:spcAft>
                <a:spcPts val="0"/>
              </a:spcAft>
              <a:defRPr/>
            </a:lvl6pPr>
            <a:lvl7pPr marL="2628900" indent="-177800" algn="l" rtl="0">
              <a:spcBef>
                <a:spcPts val="400"/>
              </a:spcBef>
              <a:spcAft>
                <a:spcPts val="0"/>
              </a:spcAft>
              <a:defRPr/>
            </a:lvl7pPr>
            <a:lvl8pPr marL="3086100" indent="-177800" algn="l" rtl="0">
              <a:spcBef>
                <a:spcPts val="400"/>
              </a:spcBef>
              <a:spcAft>
                <a:spcPts val="0"/>
              </a:spcAft>
              <a:defRPr/>
            </a:lvl8pPr>
            <a:lvl9pPr marL="3543300" indent="-177800" algn="l" rtl="0"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62000" y="6248400"/>
            <a:ext cx="3810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1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2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3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4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5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6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7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8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 rot="5400000">
            <a:off x="2552700" y="-190499"/>
            <a:ext cx="4267198" cy="784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9863" indent="-169863" algn="l" rtl="0">
              <a:lnSpc>
                <a:spcPct val="130000"/>
              </a:lnSpc>
              <a:spcBef>
                <a:spcPts val="625"/>
              </a:spcBef>
              <a:spcAft>
                <a:spcPts val="0"/>
              </a:spcAft>
              <a:defRPr/>
            </a:lvl1pPr>
            <a:lvl2pPr marL="628650" indent="-171450" algn="l" rtl="0">
              <a:spcBef>
                <a:spcPts val="400"/>
              </a:spcBef>
              <a:spcAft>
                <a:spcPts val="0"/>
              </a:spcAft>
              <a:defRPr/>
            </a:lvl2pPr>
            <a:lvl3pPr marL="1030288" indent="-179387" algn="l" rtl="0">
              <a:spcBef>
                <a:spcPts val="400"/>
              </a:spcBef>
              <a:spcAft>
                <a:spcPts val="0"/>
              </a:spcAft>
              <a:defRPr/>
            </a:lvl3pPr>
            <a:lvl4pPr marL="1368425" indent="-174625" algn="l" rtl="0">
              <a:spcBef>
                <a:spcPts val="400"/>
              </a:spcBef>
              <a:spcAft>
                <a:spcPts val="0"/>
              </a:spcAft>
              <a:defRPr/>
            </a:lvl4pPr>
            <a:lvl5pPr marL="1714500" indent="-177800" algn="l" rtl="0">
              <a:spcBef>
                <a:spcPts val="400"/>
              </a:spcBef>
              <a:spcAft>
                <a:spcPts val="0"/>
              </a:spcAft>
              <a:defRPr/>
            </a:lvl5pPr>
            <a:lvl6pPr marL="2171700" indent="-177800" algn="l" rtl="0">
              <a:spcBef>
                <a:spcPts val="400"/>
              </a:spcBef>
              <a:spcAft>
                <a:spcPts val="0"/>
              </a:spcAft>
              <a:defRPr/>
            </a:lvl6pPr>
            <a:lvl7pPr marL="2628900" indent="-177800" algn="l" rtl="0">
              <a:spcBef>
                <a:spcPts val="400"/>
              </a:spcBef>
              <a:spcAft>
                <a:spcPts val="0"/>
              </a:spcAft>
              <a:defRPr/>
            </a:lvl7pPr>
            <a:lvl8pPr marL="3086100" indent="-177800" algn="l" rtl="0">
              <a:spcBef>
                <a:spcPts val="400"/>
              </a:spcBef>
              <a:spcAft>
                <a:spcPts val="0"/>
              </a:spcAft>
              <a:defRPr/>
            </a:lvl8pPr>
            <a:lvl9pPr marL="3543300" indent="-177800" algn="l" rtl="0"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62000" y="6248400"/>
            <a:ext cx="3810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1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2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3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4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5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6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7" indent="889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8" indent="889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739775" y="1371600"/>
            <a:ext cx="7662862" cy="0"/>
          </a:xfrm>
          <a:prstGeom prst="straightConnector1">
            <a:avLst/>
          </a:prstGeom>
          <a:noFill/>
          <a:ln w="9525" cap="flat">
            <a:solidFill>
              <a:srgbClr val="CBCBCB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" name="Shape 10"/>
          <p:cNvSpPr txBox="1"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8AE1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cxnSp>
        <p:nvCxnSpPr>
          <p:cNvPr id="11" name="Shape 11"/>
          <p:cNvCxnSpPr/>
          <p:nvPr/>
        </p:nvCxnSpPr>
        <p:spPr>
          <a:xfrm>
            <a:off x="758825" y="4648200"/>
            <a:ext cx="7927973" cy="0"/>
          </a:xfrm>
          <a:prstGeom prst="straightConnector1">
            <a:avLst/>
          </a:prstGeom>
          <a:noFill/>
          <a:ln w="9525" cap="flat">
            <a:solidFill>
              <a:srgbClr val="CBCBCB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" name="Shape 12"/>
          <p:cNvPicPr preferRelativeResize="0"/>
          <p:nvPr/>
        </p:nvPicPr>
        <p:blipFill rotWithShape="1">
          <a:blip r:embed="rId3">
            <a:alphaModFix amt="63135"/>
          </a:blip>
          <a:srcRect/>
          <a:stretch/>
        </p:blipFill>
        <p:spPr>
          <a:xfrm>
            <a:off x="7391400" y="5915025"/>
            <a:ext cx="1289048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 rotWithShape="1">
          <a:blip r:embed="rId4">
            <a:alphaModFix amt="10195"/>
          </a:blip>
          <a:srcRect b="24000"/>
          <a:stretch/>
        </p:blipFill>
        <p:spPr>
          <a:xfrm>
            <a:off x="4953000" y="1752600"/>
            <a:ext cx="3809998" cy="2895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hape 14"/>
          <p:cNvCxnSpPr/>
          <p:nvPr/>
        </p:nvCxnSpPr>
        <p:spPr>
          <a:xfrm>
            <a:off x="1143000" y="6172200"/>
            <a:ext cx="0" cy="228600"/>
          </a:xfrm>
          <a:prstGeom prst="straightConnector1">
            <a:avLst/>
          </a:prstGeom>
          <a:noFill/>
          <a:ln w="9525" cap="flat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762000" y="1600200"/>
            <a:ext cx="7848599" cy="4267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9863" marR="0" indent="-169863" algn="l" rtl="0">
              <a:lnSpc>
                <a:spcPct val="130000"/>
              </a:lnSpc>
              <a:spcBef>
                <a:spcPts val="625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628650" marR="0" indent="-171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1030288" marR="0" indent="-1793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68425" marR="0" indent="-1746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714500" marR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171700" marR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628900" marR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086100" marR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543300" marR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762000" y="6172200"/>
            <a:ext cx="381000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914400" lvl="2" indent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37160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828800" lvl="4" indent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286000" lvl="5" indent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74320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200400" lvl="7" indent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657600" lvl="8" indent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62000" y="1600200"/>
            <a:ext cx="7848599" cy="4267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9863" marR="0" indent="-169863" algn="l" rtl="0">
              <a:lnSpc>
                <a:spcPct val="130000"/>
              </a:lnSpc>
              <a:spcBef>
                <a:spcPts val="625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628650" marR="0" indent="-171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1030288" marR="0" indent="-1793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68425" marR="0" indent="-1746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714500" marR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171700" marR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628900" marR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086100" marR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543300" marR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62000" y="6248400"/>
            <a:ext cx="3810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889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914400" lvl="2" indent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37160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828800" lvl="4" indent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286000" lvl="5" indent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74320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200400" lvl="7" indent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657600" lvl="8" indent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25" name="Shape 25"/>
          <p:cNvCxnSpPr/>
          <p:nvPr/>
        </p:nvCxnSpPr>
        <p:spPr>
          <a:xfrm>
            <a:off x="762000" y="1524000"/>
            <a:ext cx="7891462" cy="0"/>
          </a:xfrm>
          <a:prstGeom prst="straightConnector1">
            <a:avLst/>
          </a:prstGeom>
          <a:noFill/>
          <a:ln w="9525" cap="flat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" name="Shape 27"/>
          <p:cNvSpPr txBox="1"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8AE1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16">
            <a:alphaModFix amt="63135"/>
          </a:blip>
          <a:srcRect/>
          <a:stretch/>
        </p:blipFill>
        <p:spPr>
          <a:xfrm>
            <a:off x="7391400" y="5915025"/>
            <a:ext cx="1289048" cy="790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Shape 29"/>
          <p:cNvCxnSpPr/>
          <p:nvPr/>
        </p:nvCxnSpPr>
        <p:spPr>
          <a:xfrm>
            <a:off x="1143000" y="6248400"/>
            <a:ext cx="0" cy="228600"/>
          </a:xfrm>
          <a:prstGeom prst="straightConnector1">
            <a:avLst/>
          </a:prstGeom>
          <a:noFill/>
          <a:ln w="9525" cap="flat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" name="Shape 30"/>
          <p:cNvSpPr txBox="1"/>
          <p:nvPr/>
        </p:nvSpPr>
        <p:spPr>
          <a:xfrm>
            <a:off x="1219200" y="6248400"/>
            <a:ext cx="3429000" cy="21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8F8F"/>
              </a:buClr>
              <a:buSzPct val="25000"/>
              <a:buFont typeface="Arial"/>
              <a:buNone/>
            </a:pPr>
            <a:r>
              <a:rPr lang="en-US" sz="800" b="0" i="0" u="none" strike="noStrike" cap="none" baseline="0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Stewarding NYPL’s AMI Collections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-nypl.icims.com/jobs/8317/head,-audio-and-moving-image-preservation/job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ntranet-nypl.icims.com/jobs/8275/sound-engineer/job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pl.org/preservatio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pl.org/events/calendar?&amp;series=245107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watch?v=cBy1X4-ul7o&amp;feature=youtu.b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i.avpreserve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685800" y="1447800"/>
            <a:ext cx="4419599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60E0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rgbClr val="C60E0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Stewarding NYPL’s Audio and Moving Image Collections into the Future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685800" y="3438273"/>
            <a:ext cx="5548947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900" b="1" i="0" u="none" strike="noStrike" cap="none" baseline="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Evelyn </a:t>
            </a:r>
            <a:r>
              <a:rPr lang="en-US" sz="1900" b="1" i="0" u="none" strike="noStrike" cap="none" baseline="0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Frangakis</a:t>
            </a:r>
            <a:r>
              <a:rPr lang="en-US" sz="1900" b="1" i="0" u="none" strike="noStrike" cap="none" baseline="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, Bill </a:t>
            </a:r>
            <a:r>
              <a:rPr lang="en-US" sz="1900" b="1" i="0" u="none" strike="noStrike" cap="none" baseline="0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Stingone</a:t>
            </a:r>
            <a:r>
              <a:rPr lang="en-US" sz="1900" b="1" i="0" u="none" strike="noStrike" cap="none" baseline="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, Ann Thornton</a:t>
            </a:r>
          </a:p>
          <a:p>
            <a:pPr marL="0" marR="0" lvl="0" indent="0" algn="l" rtl="0">
              <a:lnSpc>
                <a:spcPct val="22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900" b="1" i="0" u="none" strike="noStrike" cap="none" baseline="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220000"/>
              </a:lnSpc>
              <a:spcBef>
                <a:spcPts val="475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900" b="1" i="0" u="none" strike="noStrike" cap="none" baseline="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OCLC Research Webinar   </a:t>
            </a:r>
            <a:r>
              <a:rPr lang="en-US" sz="1900" b="0" i="0" u="none" strike="noStrike" cap="none" baseline="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April 21, 2015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60E01"/>
              </a:buClr>
              <a:buSzPct val="25000"/>
              <a:buFont typeface="Calibri"/>
              <a:buNone/>
            </a:pPr>
            <a:r>
              <a:rPr lang="en-US" sz="3500" b="0" i="0" u="none" strike="noStrike" cap="none" baseline="0">
                <a:solidFill>
                  <a:srgbClr val="C60E0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Next Steps – Staffing Capacity  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62000" y="1600200"/>
            <a:ext cx="7848599" cy="444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Reallocated vacant library positions to new positions for digital preservation position and AMI preservation, and added capacity through a new audio engineer position and several cataloging/processing positions</a:t>
            </a:r>
          </a:p>
          <a:p>
            <a:pPr marL="3429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Head of Audio and </a:t>
            </a:r>
            <a:r>
              <a:rPr lang="en-US" sz="1800">
                <a:rtl val="0"/>
              </a:rPr>
              <a:t>Moving Image Preservation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: </a:t>
            </a:r>
            <a:r>
              <a:rPr lang="en-US" sz="1800" u="sng">
                <a:solidFill>
                  <a:schemeClr val="hlink"/>
                </a:solidFill>
                <a:hlinkClick r:id="rId3"/>
                <a:rtl val="0"/>
              </a:rPr>
              <a:t>https://intranet-nypl.icims.com/jobs/8317/head%2c-audio-and-moving-image-preservation/job</a:t>
            </a:r>
          </a:p>
          <a:p>
            <a:pPr marL="3429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sz="1800">
                <a:rtl val="0"/>
              </a:rPr>
              <a:t>Sound Engineer: </a:t>
            </a:r>
            <a:r>
              <a:rPr lang="en-US" sz="1800" u="sng">
                <a:solidFill>
                  <a:schemeClr val="hlink"/>
                </a:solidFill>
                <a:hlinkClick r:id="rId4"/>
                <a:rtl val="0"/>
              </a:rPr>
              <a:t>https://intranet-nypl.icims.com/jobs/8275/sound-engineer/job</a:t>
            </a:r>
          </a:p>
          <a:p>
            <a:pPr marL="3429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sz="1800">
                <a:rtl val="0"/>
              </a:rPr>
              <a:t>Head of Digital Preservation to be posted shortly</a:t>
            </a:r>
          </a:p>
          <a:p>
            <a:pPr marL="342900" marR="0" lvl="0" indent="-3048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Further centralized processing staff to maximize capacity</a:t>
            </a:r>
          </a:p>
          <a:p>
            <a:pPr marL="342900" marR="0" lvl="0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Adopted rapid inventory approach for most at-risk, least controlled collections</a:t>
            </a:r>
          </a:p>
          <a:p>
            <a:pPr marL="342900" marR="0" lvl="0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Still to come: further curatorial engagement for deeper prioritization to ensure that collections that need reformatting get into the workflow</a:t>
            </a:r>
          </a:p>
          <a:p>
            <a:pPr marL="342900" marR="0" lvl="0" indent="-2159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endParaRPr lang="en-US"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762000" y="6248400"/>
            <a:ext cx="3810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AE1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60E01"/>
              </a:buClr>
              <a:buSzPct val="25000"/>
              <a:buFont typeface="Calibri"/>
              <a:buNone/>
            </a:pPr>
            <a:r>
              <a:rPr lang="en-US" sz="3500" b="0" i="0" u="none" strike="noStrike" cap="none" baseline="0">
                <a:solidFill>
                  <a:srgbClr val="C60E0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Next Steps – Funding 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396900" y="1600200"/>
            <a:ext cx="4509000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Reallocating existing budgets to focus on these high priority, high need collections  </a:t>
            </a:r>
          </a:p>
          <a:p>
            <a:pPr marL="457200" marR="0" lvl="0" indent="-3429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Increasing internal funding to help ramp up capacity </a:t>
            </a:r>
          </a:p>
          <a:p>
            <a:pPr marL="914400" marR="0" lvl="0" indent="-3429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o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utsourcing projects</a:t>
            </a:r>
          </a:p>
          <a:p>
            <a:pPr marL="914400" marR="0" lvl="0" indent="-3429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ncreasing lab capacity (equipment)  </a:t>
            </a:r>
          </a:p>
          <a:p>
            <a:pPr marL="457200" marR="0" lvl="0" indent="-3429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Developing focused fundraising strategy</a:t>
            </a:r>
          </a:p>
          <a:p>
            <a:pPr marL="914400" marR="0" lvl="0" indent="-3429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rants in place (MIRS, Wilson)</a:t>
            </a:r>
          </a:p>
          <a:p>
            <a:pPr marL="914400" marR="0" lvl="0" indent="-3429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f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uture grants</a:t>
            </a:r>
          </a:p>
          <a:p>
            <a:pPr marL="914400" marR="0" lvl="0" indent="-3429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o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ther sources </a:t>
            </a:r>
          </a:p>
          <a:p>
            <a:pPr marL="342900" marR="0" lvl="0" indent="-1905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endParaRPr lang="en-US"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762000" y="6248400"/>
            <a:ext cx="3810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AE1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2"/>
          </p:nvPr>
        </p:nvSpPr>
        <p:spPr>
          <a:xfrm>
            <a:off x="4905900" y="1600200"/>
            <a:ext cx="3935099" cy="4267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675" y="1661375"/>
            <a:ext cx="3714548" cy="2467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60E01"/>
              </a:buClr>
              <a:buSzPct val="25000"/>
              <a:buFont typeface="Calibri"/>
              <a:buNone/>
            </a:pPr>
            <a:r>
              <a:rPr lang="en-US" sz="3500" b="0" i="0" u="none" strike="noStrike" cap="none" baseline="0">
                <a:solidFill>
                  <a:srgbClr val="C60E0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Next Steps – Partnerships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762000" y="1600200"/>
            <a:ext cx="3848099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469900" marR="0" lvl="0" indent="-1905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762000" y="6248400"/>
            <a:ext cx="3810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AE1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4458325" y="1676400"/>
            <a:ext cx="4382699" cy="4267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699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Strategic Partnerships</a:t>
            </a:r>
          </a:p>
          <a:p>
            <a:pPr marL="469900" lvl="0" indent="-342900" rtl="0">
              <a:spcBef>
                <a:spcPts val="500"/>
              </a:spcBef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Accelerated Outsourcing</a:t>
            </a:r>
          </a:p>
          <a:p>
            <a:pPr marL="469900" lvl="0" indent="-342900" rtl="0">
              <a:spcBef>
                <a:spcPts val="500"/>
              </a:spcBef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Public-Private Partnerships</a:t>
            </a:r>
          </a:p>
          <a:p>
            <a:pPr marL="469900" lvl="0" indent="-342900" rtl="0">
              <a:spcBef>
                <a:spcPts val="500"/>
              </a:spcBef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Long-Term Partnerships</a:t>
            </a:r>
          </a:p>
          <a:p>
            <a:pPr marL="0" lvl="0" rtl="0">
              <a:spcBef>
                <a:spcPts val="50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999" y="1877325"/>
            <a:ext cx="3372374" cy="224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848599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500">
                <a:solidFill>
                  <a:srgbClr val="C60E01"/>
                </a:solidFill>
                <a:latin typeface="Calibri"/>
                <a:ea typeface="Calibri"/>
                <a:cs typeface="Calibri"/>
                <a:sym typeface="Calibri"/>
              </a:rPr>
              <a:t>Suggested Steps for Others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762000" y="1600200"/>
            <a:ext cx="7848599" cy="4267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048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together and address the issue as an institution  </a:t>
            </a:r>
          </a:p>
          <a:p>
            <a:pPr marL="342900" lvl="0" indent="-3048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what and how much you have </a:t>
            </a:r>
          </a:p>
          <a:p>
            <a:pPr marL="342900" lvl="0" indent="-3048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Scale is relative, but don’t be overwhelmed by what you have</a:t>
            </a:r>
          </a:p>
          <a:p>
            <a:pPr marL="342900" lvl="0" indent="-304800" rtl="0">
              <a:spcBef>
                <a:spcPts val="50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tools that are publicly available (e.g., MediaScore, AVPreserve CoI calculator) </a:t>
            </a:r>
          </a:p>
          <a:p>
            <a:pPr marL="342900" lvl="0" indent="-304800" rtl="0">
              <a:lnSpc>
                <a:spcPct val="115000"/>
              </a:lnSpc>
              <a:spcBef>
                <a:spcPts val="50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 in expertise you need (e.g., collaborations with other organizations, professionals, vendors)</a:t>
            </a:r>
          </a:p>
          <a:p>
            <a:pPr marL="342900" lvl="0" indent="-304800">
              <a:lnSpc>
                <a:spcPct val="115000"/>
              </a:lnSpc>
              <a:spcBef>
                <a:spcPts val="50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preservation as the goal for the purpose of saving as much as possible  (</a:t>
            </a:r>
            <a:r>
              <a:rPr lang="en-US" sz="1800"/>
              <a:t>rather than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detailed discovery points)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60E01"/>
              </a:buClr>
              <a:buSzPct val="25000"/>
              <a:buFont typeface="Calibri"/>
              <a:buNone/>
            </a:pPr>
            <a:r>
              <a:rPr lang="en-US" sz="3500" b="0" i="0" u="none" strike="noStrike" cap="none" baseline="0">
                <a:solidFill>
                  <a:srgbClr val="C60E0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Sharing Approaches and Progress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62000" y="1600200"/>
            <a:ext cx="7848599" cy="46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The tools and methods used for and refined during project can assist other institutions in addressing common needs for AMI collection life-cycle management and preservation </a:t>
            </a:r>
          </a:p>
          <a:p>
            <a:pPr marL="3429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NYPL’s summary report is online</a:t>
            </a:r>
          </a:p>
          <a:p>
            <a:pPr marL="342900" marR="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NYPL will continue to share its progress through:</a:t>
            </a:r>
            <a:r>
              <a:rPr lang="en-US" sz="18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</a:t>
            </a:r>
            <a:r>
              <a:rPr lang="en-US" sz="18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  <a:rtl val="0"/>
              </a:rPr>
              <a:t> http://www.nypl.org/preservation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 and @NYPLPreserve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endParaRPr lang="en-US"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762000" y="6248400"/>
            <a:ext cx="3810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AE1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2750" y="4367525"/>
            <a:ext cx="2867099" cy="18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60E01"/>
              </a:buClr>
              <a:buSzPct val="25000"/>
              <a:buFont typeface="Calibri"/>
              <a:buNone/>
            </a:pPr>
            <a:r>
              <a:rPr lang="en-US" sz="3500" b="0" i="0" u="none" strike="noStrike" cap="none" baseline="0">
                <a:solidFill>
                  <a:srgbClr val="C60E0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Preservation Week 2014-15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762000" y="1524000"/>
            <a:ext cx="7848599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69862" marR="0" lvl="0" indent="-16986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/>
              <a:t>2015 Program of Events: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http://www.nypl.org/events/calendar?&amp;series=245107</a:t>
            </a:r>
          </a:p>
          <a:p>
            <a:pPr marL="169862" marR="0" lvl="0" indent="-1698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/>
          </a:p>
          <a:p>
            <a:pPr marL="169862" marR="0" lvl="0" indent="-16986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/>
              <a:t>From 2014:  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80 Years of Bizet’s Habanera in one Stunning Rendition</a:t>
            </a:r>
          </a:p>
          <a:p>
            <a:pPr marL="169862" marR="0" lvl="0" indent="-169862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  <a:rtl val="0"/>
              </a:rPr>
              <a:t>https://www.youtube.com/watch?v=cBy1X4-ul7o&amp;feature=youtu.be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762000" y="6248400"/>
            <a:ext cx="3810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AE1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02825" y="3182725"/>
            <a:ext cx="3218700" cy="173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60E01"/>
              </a:buClr>
              <a:buSzPct val="25000"/>
              <a:buFont typeface="Calibri"/>
              <a:buNone/>
            </a:pPr>
            <a:r>
              <a:rPr lang="en-US" sz="3500">
                <a:solidFill>
                  <a:srgbClr val="C60E01"/>
                </a:solidFill>
                <a:latin typeface="Calibri"/>
                <a:ea typeface="Calibri"/>
                <a:cs typeface="Calibri"/>
                <a:sym typeface="Calibri"/>
              </a:rPr>
              <a:t>Project </a:t>
            </a:r>
            <a:r>
              <a:rPr lang="en-US" sz="3500" b="0" i="0" u="none" strike="noStrike" cap="none" baseline="0">
                <a:solidFill>
                  <a:srgbClr val="C60E0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Overview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609900" y="1524000"/>
            <a:ext cx="4142099" cy="448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NYPL’s AMI holdings are among the largest  and most important in the world </a:t>
            </a: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The Andrew W. Mellon Foundation funded a comprehensive preservation assessment </a:t>
            </a:r>
          </a:p>
          <a:p>
            <a:pPr marL="342900" marR="0" lvl="0" indent="-3429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Result: NYPL developed an approach to save the most essential at-risk material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762000" y="6248400"/>
            <a:ext cx="3810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AE1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575" y="1726075"/>
            <a:ext cx="3828600" cy="25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60E01"/>
              </a:buClr>
              <a:buSzPct val="25000"/>
              <a:buFont typeface="Calibri"/>
              <a:buNone/>
            </a:pPr>
            <a:r>
              <a:rPr lang="en-US" sz="3500" b="0" i="0" u="none" strike="noStrike" cap="none" baseline="0">
                <a:solidFill>
                  <a:srgbClr val="C60E0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Environmental Scan and Partnerships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556050" y="1600200"/>
            <a:ext cx="4328999" cy="446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Investigated other institutions’ approaches</a:t>
            </a:r>
          </a:p>
          <a:p>
            <a:pPr marL="342900" marR="0" lvl="0" indent="-31750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Modeled our approach on Indiana University’s</a:t>
            </a:r>
          </a:p>
          <a:p>
            <a:pPr marL="342900" marR="0" lvl="0" indent="-31750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Indiana allowed us to beta test MediaScore </a:t>
            </a:r>
          </a:p>
          <a:p>
            <a:pPr marL="342900" marR="0" lvl="0" indent="-31750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Modeled executive sponsorship, AMI Working Group, guiding principles, and project management</a:t>
            </a:r>
          </a:p>
          <a:p>
            <a:pPr marL="342900" marR="0" lvl="0" indent="-317500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BROAD involvement across NYPL with curatorial, administrative, technical, and IT units 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endParaRPr lang="en-US"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762000" y="6248400"/>
            <a:ext cx="3810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AE1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987575" y="1600200"/>
            <a:ext cx="3848099" cy="4267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69863" marR="0" lvl="0" indent="-169863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9700" y="1709125"/>
            <a:ext cx="3632400" cy="242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60E01"/>
              </a:buClr>
              <a:buSzPct val="25000"/>
              <a:buFont typeface="Calibri"/>
              <a:buNone/>
            </a:pPr>
            <a:r>
              <a:rPr lang="en-US" sz="3500" b="0" i="0" u="none" strike="noStrike" cap="none" baseline="0">
                <a:solidFill>
                  <a:srgbClr val="C60E0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Mellon-Funded Assessment 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92550" y="2506800"/>
            <a:ext cx="3574200" cy="2454000"/>
          </a:xfrm>
          <a:prstGeom prst="rect">
            <a:avLst/>
          </a:prstGeom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500"/>
              </a:spcBef>
              <a:buClr>
                <a:schemeClr val="dk1"/>
              </a:buClr>
              <a:buFont typeface="Calibri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9862" lvl="0" indent="-169862" rtl="0">
              <a:spcBef>
                <a:spcPts val="500"/>
              </a:spcBef>
              <a:buClr>
                <a:schemeClr val="dk1"/>
              </a:buClr>
              <a:buFont typeface="Calibri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762000" y="6248400"/>
            <a:ext cx="3810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AE1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4066750" y="1600200"/>
            <a:ext cx="4736099" cy="4648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❖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Compressed to 12-month time frame</a:t>
            </a:r>
          </a:p>
          <a:p>
            <a:pPr marL="457200" lvl="0" indent="-342900" rtl="0">
              <a:lnSpc>
                <a:spcPct val="10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Char char="❖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Chose AVPreserve as contract partner</a:t>
            </a:r>
          </a:p>
          <a:p>
            <a:pPr marL="0" lvl="0" rtl="0">
              <a:lnSpc>
                <a:spcPct val="100000"/>
              </a:lnSpc>
              <a:spcBef>
                <a:spcPts val="50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457200" lvl="0" indent="-342900" rtl="0">
              <a:lnSpc>
                <a:spcPct val="10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Surveyed curators, individual physical formats, and spaces</a:t>
            </a:r>
          </a:p>
          <a:p>
            <a:pPr marL="457200" lvl="0" indent="-342900" rtl="0">
              <a:lnSpc>
                <a:spcPct val="10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Generated format-level inventory of all AMI materials </a:t>
            </a:r>
          </a:p>
          <a:p>
            <a:pPr lvl="0" rtl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2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457200" lvl="0" indent="-342900" rtl="0">
              <a:lnSpc>
                <a:spcPct val="10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Analyzed data and developed recommendations</a:t>
            </a:r>
          </a:p>
          <a:p>
            <a:pPr lvl="0" rtl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3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</a:p>
          <a:p>
            <a:pPr marL="457200" lvl="0" indent="-342900" rtl="0">
              <a:lnSpc>
                <a:spcPct val="10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Assessed facilities, equipment, and workflows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550" y="2392385"/>
            <a:ext cx="3182724" cy="2384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60E01"/>
              </a:buClr>
              <a:buSzPct val="25000"/>
              <a:buFont typeface="Calibri"/>
              <a:buNone/>
            </a:pPr>
            <a:r>
              <a:rPr lang="en-US" sz="3500" b="0" i="0" u="none" strike="noStrike" cap="none" baseline="0">
                <a:solidFill>
                  <a:srgbClr val="C60E0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MediaScore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762000" y="6248400"/>
            <a:ext cx="3810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AE1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pic>
        <p:nvPicPr>
          <p:cNvPr id="125" name="Shape 1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3787" y="1600200"/>
            <a:ext cx="6927849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60E01"/>
              </a:buClr>
              <a:buSzPct val="25000"/>
              <a:buFont typeface="Calibri"/>
              <a:buNone/>
            </a:pPr>
            <a:r>
              <a:rPr lang="en-US" sz="3500" b="0" i="0" u="none" strike="noStrike" cap="none" baseline="0">
                <a:solidFill>
                  <a:srgbClr val="C60E0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Labor Hours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762000" y="6248400"/>
            <a:ext cx="3810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AE1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pic>
        <p:nvPicPr>
          <p:cNvPr id="132" name="Shape 1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057400"/>
            <a:ext cx="7550399" cy="325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60E01"/>
              </a:buClr>
              <a:buSzPct val="25000"/>
              <a:buFont typeface="Calibri"/>
              <a:buNone/>
            </a:pPr>
            <a:r>
              <a:rPr lang="en-US" sz="3500" b="0" i="0" u="none" strike="noStrike" cap="none" baseline="0">
                <a:solidFill>
                  <a:srgbClr val="C60E0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Life-cycle Costs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762000" y="6248400"/>
            <a:ext cx="3810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AE1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pic>
        <p:nvPicPr>
          <p:cNvPr id="139" name="Shape 1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2736850"/>
            <a:ext cx="7848599" cy="19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762000" y="4572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60E01"/>
              </a:buClr>
              <a:buSzPct val="25000"/>
              <a:buFont typeface="Calibri"/>
              <a:buNone/>
            </a:pPr>
            <a:r>
              <a:rPr lang="en-US" sz="3500" b="0" i="0" u="none" strike="noStrike" cap="none" baseline="0">
                <a:solidFill>
                  <a:srgbClr val="C60E0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Findings - Collections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762000" y="1495446"/>
            <a:ext cx="4000500" cy="46332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More than 800,000 AMI items in 9 curatorial units across 3 of NYPL’s research libraries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60 formats, 4 asset types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1/3 of collection determined high priority for preservation (unique, rare, critical)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Cost of inaction -- a model to help organizations make well-informed decisions about legacy AMI media regarding digitization of legacy physical AMI media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4762500" y="2286000"/>
            <a:ext cx="3848099" cy="35813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69863" marR="0" lvl="0" indent="-169863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5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762000" y="6248400"/>
            <a:ext cx="3810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AE1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4762500" y="5043748"/>
            <a:ext cx="4096871" cy="838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60E01"/>
              </a:buClr>
              <a:buSzPct val="25000"/>
              <a:buFont typeface="Calibri"/>
              <a:buNone/>
            </a:pPr>
            <a:r>
              <a:rPr lang="en-US" sz="2000" b="0" i="0" u="none" strike="noStrike" cap="none" baseline="0">
                <a:solidFill>
                  <a:srgbClr val="C60E0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Cost of Inaction (CoI)</a:t>
            </a:r>
            <a:br>
              <a:rPr lang="en-US" sz="2000" b="0" i="0" u="none" strike="noStrike" cap="none" baseline="0">
                <a:solidFill>
                  <a:srgbClr val="C60E0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</a:br>
            <a:r>
              <a:rPr lang="en-US" sz="20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  <a:rtl val="0"/>
              </a:rPr>
              <a:t>https://coi.avpreserve.com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2500" y="2281374"/>
            <a:ext cx="3906074" cy="260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848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60E01"/>
              </a:buClr>
              <a:buSzPct val="25000"/>
              <a:buFont typeface="Calibri"/>
              <a:buNone/>
            </a:pPr>
            <a:r>
              <a:rPr lang="en-US" sz="3500" b="0" i="0" u="none" strike="noStrike" cap="none" baseline="0">
                <a:solidFill>
                  <a:srgbClr val="C60E0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Recommendations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555725" y="1600200"/>
            <a:ext cx="4369799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Considered 15-year opportunity window </a:t>
            </a:r>
          </a:p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Four distinct scenarios were developed: </a:t>
            </a:r>
          </a:p>
          <a:p>
            <a:pPr marL="801687" marR="0" lvl="1" indent="-2428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status quo</a:t>
            </a:r>
          </a:p>
          <a:p>
            <a:pPr marL="801687" marR="0" lvl="1" indent="-2428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increased outsourcing</a:t>
            </a:r>
          </a:p>
          <a:p>
            <a:pPr marL="801687" marR="0" lvl="1" indent="-2428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fixed budget</a:t>
            </a:r>
          </a:p>
          <a:p>
            <a:pPr marL="801687" marR="0" lvl="1" indent="-2428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no loss</a:t>
            </a:r>
          </a:p>
          <a:p>
            <a:pPr marL="342900" marR="0" lvl="0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Scenarios included costs for: </a:t>
            </a:r>
          </a:p>
          <a:p>
            <a:pPr marL="801687" marR="0" lvl="1" indent="-2428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Reformatting</a:t>
            </a:r>
          </a:p>
          <a:p>
            <a:pPr marL="801687" marR="0" lvl="1" indent="-2428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Cataloging</a:t>
            </a:r>
          </a:p>
          <a:p>
            <a:pPr marL="801687" marR="0" lvl="1" indent="-2428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Physical storage</a:t>
            </a:r>
          </a:p>
          <a:p>
            <a:pPr marL="801687" marR="0" lvl="1" indent="-2428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Digital storage </a:t>
            </a:r>
          </a:p>
          <a:p>
            <a:pPr marL="342900" marR="0" lvl="0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Recommendations made for policy changes in acquisitions and life-cycle management 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762000" y="6248400"/>
            <a:ext cx="3810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AE1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>
            <a:off x="5089825" y="1600200"/>
            <a:ext cx="3520799" cy="4267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9975" y="1695750"/>
            <a:ext cx="2640300" cy="352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605</Words>
  <Application>Microsoft Office PowerPoint</Application>
  <PresentationFormat>On-screen Show (4:3)</PresentationFormat>
  <Paragraphs>115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Noto Symbol</vt:lpstr>
      <vt:lpstr>Times New Roman</vt:lpstr>
      <vt:lpstr>1_Blank Presentation</vt:lpstr>
      <vt:lpstr>Blank Presentation</vt:lpstr>
      <vt:lpstr>Stewarding NYPL’s Audio and Moving Image Collections into the Future</vt:lpstr>
      <vt:lpstr>Project Overview</vt:lpstr>
      <vt:lpstr>Environmental Scan and Partnerships</vt:lpstr>
      <vt:lpstr>Mellon-Funded Assessment </vt:lpstr>
      <vt:lpstr>MediaScore</vt:lpstr>
      <vt:lpstr>Labor Hours</vt:lpstr>
      <vt:lpstr>Life-cycle Costs</vt:lpstr>
      <vt:lpstr>Findings - Collections</vt:lpstr>
      <vt:lpstr>Recommendations</vt:lpstr>
      <vt:lpstr>Next Steps – Staffing Capacity  </vt:lpstr>
      <vt:lpstr>Next Steps – Funding </vt:lpstr>
      <vt:lpstr>Next Steps – Partnerships</vt:lpstr>
      <vt:lpstr>Suggested Steps for Others</vt:lpstr>
      <vt:lpstr>Sharing Approaches and Progress</vt:lpstr>
      <vt:lpstr>Preservation Week 2014-15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Stewarding NYPL’s Audio and Moving Image Collections into the Future</dc:title>
  <dc:creator>Evelyn Frangakis, Bill Stingone and Ann Thornton</dc:creator>
  <dc:description>Presented as an OCLC Research Works in Progress Webinar, 21 April 2015</dc:description>
  <cp:lastModifiedBy>McNicol,Jeanette</cp:lastModifiedBy>
  <cp:revision>2</cp:revision>
  <dcterms:modified xsi:type="dcterms:W3CDTF">2015-04-24T22:28:57Z</dcterms:modified>
</cp:coreProperties>
</file>