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9"/>
  </p:notesMasterIdLst>
  <p:handoutMasterIdLst>
    <p:handoutMasterId r:id="rId30"/>
  </p:handoutMasterIdLst>
  <p:sldIdLst>
    <p:sldId id="268" r:id="rId2"/>
    <p:sldId id="259" r:id="rId3"/>
    <p:sldId id="267" r:id="rId4"/>
    <p:sldId id="272" r:id="rId5"/>
    <p:sldId id="277" r:id="rId6"/>
    <p:sldId id="327" r:id="rId7"/>
    <p:sldId id="317" r:id="rId8"/>
    <p:sldId id="280" r:id="rId9"/>
    <p:sldId id="278" r:id="rId10"/>
    <p:sldId id="288" r:id="rId11"/>
    <p:sldId id="287" r:id="rId12"/>
    <p:sldId id="291" r:id="rId13"/>
    <p:sldId id="282" r:id="rId14"/>
    <p:sldId id="313" r:id="rId15"/>
    <p:sldId id="314" r:id="rId16"/>
    <p:sldId id="305" r:id="rId17"/>
    <p:sldId id="311" r:id="rId18"/>
    <p:sldId id="312" r:id="rId19"/>
    <p:sldId id="296" r:id="rId20"/>
    <p:sldId id="297" r:id="rId21"/>
    <p:sldId id="298" r:id="rId22"/>
    <p:sldId id="300" r:id="rId23"/>
    <p:sldId id="301" r:id="rId24"/>
    <p:sldId id="328" r:id="rId25"/>
    <p:sldId id="329" r:id="rId26"/>
    <p:sldId id="330" r:id="rId27"/>
    <p:sldId id="326" r:id="rId28"/>
  </p:sldIdLst>
  <p:sldSz cx="9144000" cy="5143500" type="screen16x9"/>
  <p:notesSz cx="9305925" cy="7019925"/>
  <p:embeddedFontLst>
    <p:embeddedFont>
      <p:font typeface="Calibri" panose="020F0502020204030204" pitchFamily="34" charset="0"/>
      <p:regular r:id="rId31"/>
      <p:bold r:id="rId32"/>
      <p:italic r:id="rId33"/>
      <p:boldItalic r:id="rId34"/>
    </p:embeddedFont>
    <p:embeddedFont>
      <p:font typeface="ＭＳ Ｐゴシック" panose="020B0600070205080204" pitchFamily="34" charset="-128"/>
      <p:regular r:id="rId35"/>
    </p:embeddedFont>
    <p:embeddedFont>
      <p:font typeface="Arial Unicode MS" panose="020B0604020202020204" pitchFamily="34" charset="-128"/>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05" autoAdjust="0"/>
    <p:restoredTop sz="63076" autoAdjust="0"/>
  </p:normalViewPr>
  <p:slideViewPr>
    <p:cSldViewPr snapToGrid="0" snapToObjects="1">
      <p:cViewPr varScale="1">
        <p:scale>
          <a:sx n="66" d="100"/>
          <a:sy n="66" d="100"/>
        </p:scale>
        <p:origin x="822" y="60"/>
      </p:cViewPr>
      <p:guideLst>
        <p:guide orient="horz" pos="1808"/>
        <p:guide pos="557"/>
      </p:guideLst>
    </p:cSldViewPr>
  </p:slideViewPr>
  <p:notesTextViewPr>
    <p:cViewPr>
      <p:scale>
        <a:sx n="3" d="2"/>
        <a:sy n="3" d="2"/>
      </p:scale>
      <p:origin x="0" y="0"/>
    </p:cViewPr>
  </p:notesTextViewPr>
  <p:sorterViewPr>
    <p:cViewPr>
      <p:scale>
        <a:sx n="193" d="100"/>
        <a:sy n="193" d="100"/>
      </p:scale>
      <p:origin x="0" y="-72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[link_data_WorldCat_Controlled_20150401.xlsx]Sheet10!PivotTable3</c:name>
    <c:fmtId val="4"/>
  </c:pivotSource>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s>
    <c:plotArea>
      <c:layout/>
      <c:barChart>
        <c:barDir val="col"/>
        <c:grouping val="clustered"/>
        <c:varyColors val="0"/>
        <c:ser>
          <c:idx val="0"/>
          <c:order val="0"/>
          <c:tx>
            <c:strRef>
              <c:f>Sheet10!$B$1</c:f>
              <c:strCache>
                <c:ptCount val="1"/>
                <c:pt idx="0">
                  <c:v>Total</c:v>
                </c:pt>
              </c:strCache>
            </c:strRef>
          </c:tx>
          <c:spPr>
            <a:solidFill>
              <a:schemeClr val="accent1"/>
            </a:solidFill>
            <a:ln>
              <a:noFill/>
            </a:ln>
            <a:effectLst/>
          </c:spPr>
          <c:invertIfNegative val="0"/>
          <c:cat>
            <c:multiLvlStrRef>
              <c:f>Sheet10!$A$2:$A$12</c:f>
              <c:multiLvlStrCache>
                <c:ptCount val="7"/>
                <c:lvl>
                  <c:pt idx="0">
                    <c:v>FAST</c:v>
                  </c:pt>
                  <c:pt idx="1">
                    <c:v>VIAF</c:v>
                  </c:pt>
                  <c:pt idx="2">
                    <c:v>WC</c:v>
                  </c:pt>
                  <c:pt idx="3">
                    <c:v>VIAF</c:v>
                  </c:pt>
                  <c:pt idx="4">
                    <c:v>WC</c:v>
                  </c:pt>
                  <c:pt idx="5">
                    <c:v>VIAF</c:v>
                  </c:pt>
                  <c:pt idx="6">
                    <c:v>WC</c:v>
                  </c:pt>
                </c:lvl>
                <c:lvl>
                  <c:pt idx="0">
                    <c:v>Subject</c:v>
                  </c:pt>
                  <c:pt idx="3">
                    <c:v>Creator</c:v>
                  </c:pt>
                  <c:pt idx="5">
                    <c:v>Contributor</c:v>
                  </c:pt>
                </c:lvl>
              </c:multiLvlStrCache>
            </c:multiLvlStrRef>
          </c:cat>
          <c:val>
            <c:numRef>
              <c:f>Sheet10!$B$2:$B$12</c:f>
              <c:numCache>
                <c:formatCode>General</c:formatCode>
                <c:ptCount val="7"/>
                <c:pt idx="0">
                  <c:v>238235573</c:v>
                </c:pt>
                <c:pt idx="1">
                  <c:v>35310025</c:v>
                </c:pt>
                <c:pt idx="2">
                  <c:v>639928748</c:v>
                </c:pt>
                <c:pt idx="3">
                  <c:v>152039476</c:v>
                </c:pt>
                <c:pt idx="4">
                  <c:v>204206852</c:v>
                </c:pt>
                <c:pt idx="5">
                  <c:v>169107594</c:v>
                </c:pt>
                <c:pt idx="6">
                  <c:v>228734692</c:v>
                </c:pt>
              </c:numCache>
            </c:numRef>
          </c:val>
        </c:ser>
        <c:dLbls>
          <c:showLegendKey val="0"/>
          <c:showVal val="0"/>
          <c:showCatName val="0"/>
          <c:showSerName val="0"/>
          <c:showPercent val="0"/>
          <c:showBubbleSize val="0"/>
        </c:dLbls>
        <c:gapWidth val="219"/>
        <c:overlap val="-27"/>
        <c:axId val="156106888"/>
        <c:axId val="156107280"/>
      </c:barChart>
      <c:catAx>
        <c:axId val="156106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107280"/>
        <c:crosses val="autoZero"/>
        <c:auto val="1"/>
        <c:lblAlgn val="ctr"/>
        <c:lblOffset val="100"/>
        <c:noMultiLvlLbl val="0"/>
      </c:catAx>
      <c:valAx>
        <c:axId val="15610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106888"/>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[link_data_WorldCat_Controlled_20150401.xlsx]Sheet18!PivotTable40</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s>
    <c:plotArea>
      <c:layout/>
      <c:barChart>
        <c:barDir val="col"/>
        <c:grouping val="clustered"/>
        <c:varyColors val="0"/>
        <c:ser>
          <c:idx val="0"/>
          <c:order val="0"/>
          <c:tx>
            <c:strRef>
              <c:f>Sheet18!$B$1:$B$2</c:f>
              <c:strCache>
                <c:ptCount val="1"/>
                <c:pt idx="0">
                  <c:v>FAST</c:v>
                </c:pt>
              </c:strCache>
            </c:strRef>
          </c:tx>
          <c:spPr>
            <a:solidFill>
              <a:schemeClr val="accent1"/>
            </a:solidFill>
            <a:ln>
              <a:noFill/>
            </a:ln>
            <a:effectLst/>
          </c:spPr>
          <c:invertIfNegative val="0"/>
          <c:cat>
            <c:strRef>
              <c:f>Sheet18!$A$3:$A$7</c:f>
              <c:strCache>
                <c:ptCount val="4"/>
                <c:pt idx="0">
                  <c:v>Topic</c:v>
                </c:pt>
                <c:pt idx="1">
                  <c:v>Place</c:v>
                </c:pt>
                <c:pt idx="2">
                  <c:v>Person</c:v>
                </c:pt>
                <c:pt idx="3">
                  <c:v>Organization</c:v>
                </c:pt>
              </c:strCache>
            </c:strRef>
          </c:cat>
          <c:val>
            <c:numRef>
              <c:f>Sheet18!$B$3:$B$7</c:f>
              <c:numCache>
                <c:formatCode>General</c:formatCode>
                <c:ptCount val="4"/>
                <c:pt idx="0">
                  <c:v>161429848</c:v>
                </c:pt>
                <c:pt idx="1">
                  <c:v>52665511</c:v>
                </c:pt>
                <c:pt idx="2">
                  <c:v>11179642</c:v>
                </c:pt>
                <c:pt idx="3">
                  <c:v>7450076</c:v>
                </c:pt>
              </c:numCache>
            </c:numRef>
          </c:val>
        </c:ser>
        <c:ser>
          <c:idx val="1"/>
          <c:order val="1"/>
          <c:tx>
            <c:strRef>
              <c:f>Sheet18!$C$1:$C$2</c:f>
              <c:strCache>
                <c:ptCount val="1"/>
                <c:pt idx="0">
                  <c:v>LC Authorities</c:v>
                </c:pt>
              </c:strCache>
            </c:strRef>
          </c:tx>
          <c:spPr>
            <a:solidFill>
              <a:schemeClr val="accent2"/>
            </a:solidFill>
            <a:ln>
              <a:noFill/>
            </a:ln>
            <a:effectLst/>
          </c:spPr>
          <c:invertIfNegative val="0"/>
          <c:cat>
            <c:strRef>
              <c:f>Sheet18!$A$3:$A$7</c:f>
              <c:strCache>
                <c:ptCount val="4"/>
                <c:pt idx="0">
                  <c:v>Topic</c:v>
                </c:pt>
                <c:pt idx="1">
                  <c:v>Place</c:v>
                </c:pt>
                <c:pt idx="2">
                  <c:v>Person</c:v>
                </c:pt>
                <c:pt idx="3">
                  <c:v>Organization</c:v>
                </c:pt>
              </c:strCache>
            </c:strRef>
          </c:cat>
          <c:val>
            <c:numRef>
              <c:f>Sheet18!$C$3:$C$7</c:f>
              <c:numCache>
                <c:formatCode>General</c:formatCode>
                <c:ptCount val="4"/>
                <c:pt idx="0">
                  <c:v>162565172</c:v>
                </c:pt>
                <c:pt idx="1">
                  <c:v>0</c:v>
                </c:pt>
                <c:pt idx="2">
                  <c:v>23452065</c:v>
                </c:pt>
                <c:pt idx="3">
                  <c:v>9762684</c:v>
                </c:pt>
              </c:numCache>
            </c:numRef>
          </c:val>
        </c:ser>
        <c:ser>
          <c:idx val="2"/>
          <c:order val="2"/>
          <c:tx>
            <c:strRef>
              <c:f>Sheet18!$D$1:$D$2</c:f>
              <c:strCache>
                <c:ptCount val="1"/>
                <c:pt idx="0">
                  <c:v>WC</c:v>
                </c:pt>
              </c:strCache>
            </c:strRef>
          </c:tx>
          <c:spPr>
            <a:solidFill>
              <a:schemeClr val="accent3"/>
            </a:solidFill>
            <a:ln>
              <a:noFill/>
            </a:ln>
            <a:effectLst/>
          </c:spPr>
          <c:invertIfNegative val="0"/>
          <c:cat>
            <c:strRef>
              <c:f>Sheet18!$A$3:$A$7</c:f>
              <c:strCache>
                <c:ptCount val="4"/>
                <c:pt idx="0">
                  <c:v>Topic</c:v>
                </c:pt>
                <c:pt idx="1">
                  <c:v>Place</c:v>
                </c:pt>
                <c:pt idx="2">
                  <c:v>Person</c:v>
                </c:pt>
                <c:pt idx="3">
                  <c:v>Organization</c:v>
                </c:pt>
              </c:strCache>
            </c:strRef>
          </c:cat>
          <c:val>
            <c:numRef>
              <c:f>Sheet18!$D$3:$D$7</c:f>
              <c:numCache>
                <c:formatCode>General</c:formatCode>
                <c:ptCount val="4"/>
                <c:pt idx="0">
                  <c:v>462432279</c:v>
                </c:pt>
                <c:pt idx="1">
                  <c:v>93369141</c:v>
                </c:pt>
                <c:pt idx="2">
                  <c:v>40790031</c:v>
                </c:pt>
                <c:pt idx="3">
                  <c:v>22223479</c:v>
                </c:pt>
              </c:numCache>
            </c:numRef>
          </c:val>
        </c:ser>
        <c:dLbls>
          <c:showLegendKey val="0"/>
          <c:showVal val="0"/>
          <c:showCatName val="0"/>
          <c:showSerName val="0"/>
          <c:showPercent val="0"/>
          <c:showBubbleSize val="0"/>
        </c:dLbls>
        <c:gapWidth val="219"/>
        <c:overlap val="-27"/>
        <c:axId val="225285600"/>
        <c:axId val="225285992"/>
      </c:barChart>
      <c:catAx>
        <c:axId val="22528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5285992"/>
        <c:crosses val="autoZero"/>
        <c:auto val="1"/>
        <c:lblAlgn val="ctr"/>
        <c:lblOffset val="100"/>
        <c:noMultiLvlLbl val="0"/>
      </c:catAx>
      <c:valAx>
        <c:axId val="225285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5285600"/>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32567" cy="350996"/>
          </a:xfrm>
          <a:prstGeom prst="rect">
            <a:avLst/>
          </a:prstGeom>
        </p:spPr>
        <p:txBody>
          <a:bodyPr vert="horz" lIns="93277" tIns="46638" rIns="93277" bIns="46638" rtlCol="0"/>
          <a:lstStyle>
            <a:lvl1pPr algn="l">
              <a:defRPr sz="1200"/>
            </a:lvl1pPr>
          </a:lstStyle>
          <a:p>
            <a:endParaRPr lang="en-US"/>
          </a:p>
        </p:txBody>
      </p:sp>
      <p:sp>
        <p:nvSpPr>
          <p:cNvPr id="3" name="Date Placeholder 2"/>
          <p:cNvSpPr>
            <a:spLocks noGrp="1"/>
          </p:cNvSpPr>
          <p:nvPr>
            <p:ph type="dt" sz="quarter" idx="1"/>
          </p:nvPr>
        </p:nvSpPr>
        <p:spPr>
          <a:xfrm>
            <a:off x="5271205" y="0"/>
            <a:ext cx="4032567" cy="350996"/>
          </a:xfrm>
          <a:prstGeom prst="rect">
            <a:avLst/>
          </a:prstGeom>
        </p:spPr>
        <p:txBody>
          <a:bodyPr vert="horz" lIns="93277" tIns="46638" rIns="93277" bIns="46638" rtlCol="0"/>
          <a:lstStyle>
            <a:lvl1pPr algn="r">
              <a:defRPr sz="1200"/>
            </a:lvl1pPr>
          </a:lstStyle>
          <a:p>
            <a:fld id="{1EA7726C-ACAE-124E-B040-09E55DEF4DA0}" type="datetimeFigureOut">
              <a:rPr lang="en-US" smtClean="0"/>
              <a:t>8/28/2015</a:t>
            </a:fld>
            <a:endParaRPr lang="en-US"/>
          </a:p>
        </p:txBody>
      </p:sp>
      <p:sp>
        <p:nvSpPr>
          <p:cNvPr id="4" name="Footer Placeholder 3"/>
          <p:cNvSpPr>
            <a:spLocks noGrp="1"/>
          </p:cNvSpPr>
          <p:nvPr>
            <p:ph type="ftr" sz="quarter" idx="2"/>
          </p:nvPr>
        </p:nvSpPr>
        <p:spPr>
          <a:xfrm>
            <a:off x="2" y="6667711"/>
            <a:ext cx="4032567" cy="350996"/>
          </a:xfrm>
          <a:prstGeom prst="rect">
            <a:avLst/>
          </a:prstGeom>
        </p:spPr>
        <p:txBody>
          <a:bodyPr vert="horz" lIns="93277" tIns="46638" rIns="93277" bIns="46638" rtlCol="0" anchor="b"/>
          <a:lstStyle>
            <a:lvl1pPr algn="l">
              <a:defRPr sz="1200"/>
            </a:lvl1pPr>
          </a:lstStyle>
          <a:p>
            <a:endParaRPr lang="en-US"/>
          </a:p>
        </p:txBody>
      </p:sp>
      <p:sp>
        <p:nvSpPr>
          <p:cNvPr id="5" name="Slide Number Placeholder 4"/>
          <p:cNvSpPr>
            <a:spLocks noGrp="1"/>
          </p:cNvSpPr>
          <p:nvPr>
            <p:ph type="sldNum" sz="quarter" idx="3"/>
          </p:nvPr>
        </p:nvSpPr>
        <p:spPr>
          <a:xfrm>
            <a:off x="5271205" y="6667711"/>
            <a:ext cx="4032567" cy="350996"/>
          </a:xfrm>
          <a:prstGeom prst="rect">
            <a:avLst/>
          </a:prstGeom>
        </p:spPr>
        <p:txBody>
          <a:bodyPr vert="horz" lIns="93277" tIns="46638" rIns="93277" bIns="46638"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32567" cy="352621"/>
          </a:xfrm>
          <a:prstGeom prst="rect">
            <a:avLst/>
          </a:prstGeom>
        </p:spPr>
        <p:txBody>
          <a:bodyPr vert="horz" lIns="93277" tIns="46638" rIns="93277" bIns="46638" rtlCol="0"/>
          <a:lstStyle>
            <a:lvl1pPr algn="l">
              <a:defRPr sz="1200"/>
            </a:lvl1pPr>
          </a:lstStyle>
          <a:p>
            <a:endParaRPr lang="en-US"/>
          </a:p>
        </p:txBody>
      </p:sp>
      <p:sp>
        <p:nvSpPr>
          <p:cNvPr id="3" name="Date Placeholder 2"/>
          <p:cNvSpPr>
            <a:spLocks noGrp="1"/>
          </p:cNvSpPr>
          <p:nvPr>
            <p:ph type="dt" idx="1"/>
          </p:nvPr>
        </p:nvSpPr>
        <p:spPr>
          <a:xfrm>
            <a:off x="5271744" y="1"/>
            <a:ext cx="4032567" cy="352621"/>
          </a:xfrm>
          <a:prstGeom prst="rect">
            <a:avLst/>
          </a:prstGeom>
        </p:spPr>
        <p:txBody>
          <a:bodyPr vert="horz" lIns="93277" tIns="46638" rIns="93277" bIns="46638" rtlCol="0"/>
          <a:lstStyle>
            <a:lvl1pPr algn="r">
              <a:defRPr sz="1200"/>
            </a:lvl1pPr>
          </a:lstStyle>
          <a:p>
            <a:fld id="{B560BAE7-3D08-4D24-BAA9-94A61269E811}" type="datetimeFigureOut">
              <a:rPr lang="en-US" smtClean="0"/>
              <a:t>8/28/2015</a:t>
            </a:fld>
            <a:endParaRPr lang="en-US"/>
          </a:p>
        </p:txBody>
      </p:sp>
      <p:sp>
        <p:nvSpPr>
          <p:cNvPr id="4" name="Slide Image Placeholder 3"/>
          <p:cNvSpPr>
            <a:spLocks noGrp="1" noRot="1" noChangeAspect="1"/>
          </p:cNvSpPr>
          <p:nvPr>
            <p:ph type="sldImg" idx="2"/>
          </p:nvPr>
        </p:nvSpPr>
        <p:spPr>
          <a:xfrm>
            <a:off x="2547938" y="877888"/>
            <a:ext cx="4210050" cy="2368550"/>
          </a:xfrm>
          <a:prstGeom prst="rect">
            <a:avLst/>
          </a:prstGeom>
          <a:noFill/>
          <a:ln w="12700">
            <a:solidFill>
              <a:prstClr val="black"/>
            </a:solidFill>
          </a:ln>
        </p:spPr>
        <p:txBody>
          <a:bodyPr vert="horz" lIns="93277" tIns="46638" rIns="93277" bIns="46638" rtlCol="0" anchor="ctr"/>
          <a:lstStyle/>
          <a:p>
            <a:endParaRPr lang="en-US"/>
          </a:p>
        </p:txBody>
      </p:sp>
      <p:sp>
        <p:nvSpPr>
          <p:cNvPr id="5" name="Notes Placeholder 4"/>
          <p:cNvSpPr>
            <a:spLocks noGrp="1"/>
          </p:cNvSpPr>
          <p:nvPr>
            <p:ph type="body" sz="quarter" idx="3"/>
          </p:nvPr>
        </p:nvSpPr>
        <p:spPr>
          <a:xfrm>
            <a:off x="930593" y="3378341"/>
            <a:ext cx="7444740" cy="2764095"/>
          </a:xfrm>
          <a:prstGeom prst="rect">
            <a:avLst/>
          </a:prstGeom>
        </p:spPr>
        <p:txBody>
          <a:bodyPr vert="horz" lIns="93277" tIns="46638" rIns="93277" bIns="466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67305"/>
            <a:ext cx="4032567" cy="352620"/>
          </a:xfrm>
          <a:prstGeom prst="rect">
            <a:avLst/>
          </a:prstGeom>
        </p:spPr>
        <p:txBody>
          <a:bodyPr vert="horz" lIns="93277" tIns="46638" rIns="93277" bIns="46638" rtlCol="0" anchor="b"/>
          <a:lstStyle>
            <a:lvl1pPr algn="l">
              <a:defRPr sz="1200"/>
            </a:lvl1pPr>
          </a:lstStyle>
          <a:p>
            <a:endParaRPr lang="en-US"/>
          </a:p>
        </p:txBody>
      </p:sp>
      <p:sp>
        <p:nvSpPr>
          <p:cNvPr id="7" name="Slide Number Placeholder 6"/>
          <p:cNvSpPr>
            <a:spLocks noGrp="1"/>
          </p:cNvSpPr>
          <p:nvPr>
            <p:ph type="sldNum" sz="quarter" idx="5"/>
          </p:nvPr>
        </p:nvSpPr>
        <p:spPr>
          <a:xfrm>
            <a:off x="5271744" y="6667305"/>
            <a:ext cx="4032567" cy="352620"/>
          </a:xfrm>
          <a:prstGeom prst="rect">
            <a:avLst/>
          </a:prstGeom>
        </p:spPr>
        <p:txBody>
          <a:bodyPr vert="horz" lIns="93277" tIns="46638" rIns="93277" bIns="46638" rtlCol="0" anchor="b"/>
          <a:lstStyle>
            <a:lvl1pPr algn="r">
              <a:defRPr sz="1200"/>
            </a:lvl1pPr>
          </a:lstStyle>
          <a:p>
            <a:fld id="{E1196E80-AF86-49F5-9583-E09AEAE30D98}" type="slidenum">
              <a:rPr lang="en-US" smtClean="0"/>
              <a:t>‹#›</a:t>
            </a:fld>
            <a:endParaRPr lang="en-US"/>
          </a:p>
        </p:txBody>
      </p:sp>
    </p:spTree>
    <p:extLst>
      <p:ext uri="{BB962C8B-B14F-4D97-AF65-F5344CB8AC3E}">
        <p14:creationId xmlns:p14="http://schemas.microsoft.com/office/powerpoint/2010/main" val="247564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loc.gov/marc/geoarea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few years</a:t>
            </a:r>
            <a:r>
              <a:rPr lang="en-US" baseline="0" dirty="0" smtClean="0"/>
              <a:t> OCLC has invested quite a bit of effort to establish entities and to link bibliographic and authority records to them.  While subjects and other ‘entities’ are different in some ways, much of the machine processing we do on them is similar.</a:t>
            </a:r>
          </a:p>
          <a:p>
            <a:endParaRPr lang="en-US" baseline="0" dirty="0" smtClean="0"/>
          </a:p>
          <a:p>
            <a:r>
              <a:rPr lang="en-US" baseline="0" dirty="0" smtClean="0"/>
              <a:t>Lately I have been involved primarily with VIAF and FRBR, but the boundary between what are considered topical subjects and entities is surprisingly fluid and the techniques needed to deal with subjects and names are converging.</a:t>
            </a:r>
          </a:p>
          <a:p>
            <a:r>
              <a:rPr lang="en-US" baseline="0" dirty="0" smtClean="0"/>
              <a:t>First I am going to talk about subjects, using the FAST system as an example.  </a:t>
            </a:r>
            <a:r>
              <a:rPr lang="en-US" baseline="0" dirty="0" smtClean="0"/>
              <a:t>Then </a:t>
            </a:r>
            <a:r>
              <a:rPr lang="en-US" baseline="0" dirty="0" smtClean="0"/>
              <a:t>about names that are moving from subjects to personal names, and finish with a little bit about future directions for FAST.</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1</a:t>
            </a:fld>
            <a:endParaRPr lang="en-US"/>
          </a:p>
        </p:txBody>
      </p:sp>
    </p:spTree>
    <p:extLst>
      <p:ext uri="{BB962C8B-B14F-4D97-AF65-F5344CB8AC3E}">
        <p14:creationId xmlns:p14="http://schemas.microsoft.com/office/powerpoint/2010/main" val="2530109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in particular the familiar </a:t>
            </a:r>
            <a:r>
              <a:rPr lang="en-US" dirty="0" err="1" smtClean="0"/>
              <a:t>precoordination</a:t>
            </a:r>
            <a:r>
              <a:rPr lang="en-US" dirty="0" smtClean="0"/>
              <a:t> of England</a:t>
            </a:r>
            <a:r>
              <a:rPr lang="en-US" baseline="0" dirty="0" smtClean="0"/>
              <a:t> and Fiction to ‘Social classes’ in LCSH</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10</a:t>
            </a:fld>
            <a:endParaRPr lang="en-US"/>
          </a:p>
        </p:txBody>
      </p:sp>
    </p:spTree>
    <p:extLst>
      <p:ext uri="{BB962C8B-B14F-4D97-AF65-F5344CB8AC3E}">
        <p14:creationId xmlns:p14="http://schemas.microsoft.com/office/powerpoint/2010/main" val="61557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Note that ‘Social classes’ stands on its own (post coordination)</a:t>
            </a:r>
            <a:endParaRPr lang="en-US" dirty="0"/>
          </a:p>
          <a:p>
            <a:r>
              <a:rPr lang="en-US" dirty="0" smtClean="0"/>
              <a:t>England,</a:t>
            </a:r>
            <a:r>
              <a:rPr lang="en-US" baseline="0" dirty="0" smtClean="0"/>
              <a:t> Fiction, Social life and customs have been split off</a:t>
            </a:r>
          </a:p>
          <a:p>
            <a:endParaRPr lang="en-US" baseline="0" dirty="0" smtClean="0"/>
          </a:p>
          <a:p>
            <a:r>
              <a:rPr lang="en-US" baseline="0" dirty="0" smtClean="0"/>
              <a:t>You might think that the lack of </a:t>
            </a:r>
            <a:r>
              <a:rPr lang="en-US" baseline="0" dirty="0" err="1" smtClean="0"/>
              <a:t>precoordination</a:t>
            </a:r>
            <a:r>
              <a:rPr lang="en-US" baseline="0" dirty="0" smtClean="0"/>
              <a:t> of the headings would lead to less precision in retrieval.  Our investigations have shown that the difference is marginal at best, and more than offset by the advantages of having a simpler system to understand, assign, manipulate and search.</a:t>
            </a:r>
            <a:endParaRPr lang="en-US" dirty="0" smtClean="0"/>
          </a:p>
        </p:txBody>
      </p:sp>
      <p:sp>
        <p:nvSpPr>
          <p:cNvPr id="4" name="Slide Number Placeholder 3"/>
          <p:cNvSpPr>
            <a:spLocks noGrp="1"/>
          </p:cNvSpPr>
          <p:nvPr>
            <p:ph type="sldNum" sz="quarter" idx="10"/>
          </p:nvPr>
        </p:nvSpPr>
        <p:spPr/>
        <p:txBody>
          <a:bodyPr/>
          <a:lstStyle/>
          <a:p>
            <a:fld id="{E1196E80-AF86-49F5-9583-E09AEAE30D98}" type="slidenum">
              <a:rPr lang="en-US" smtClean="0"/>
              <a:t>11</a:t>
            </a:fld>
            <a:endParaRPr lang="en-US"/>
          </a:p>
        </p:txBody>
      </p:sp>
    </p:spTree>
    <p:extLst>
      <p:ext uri="{BB962C8B-B14F-4D97-AF65-F5344CB8AC3E}">
        <p14:creationId xmlns:p14="http://schemas.microsoft.com/office/powerpoint/2010/main" val="214326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labeled view of the FAST subject headings, pulling them out so you can see them better</a:t>
            </a:r>
          </a:p>
          <a:p>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12</a:t>
            </a:fld>
            <a:endParaRPr lang="en-US"/>
          </a:p>
        </p:txBody>
      </p:sp>
    </p:spTree>
    <p:extLst>
      <p:ext uri="{BB962C8B-B14F-4D97-AF65-F5344CB8AC3E}">
        <p14:creationId xmlns:p14="http://schemas.microsoft.com/office/powerpoint/2010/main" val="345097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breakdown of how many FAST headings have been established for the different categories.  Note that the personal, corporate, and title headings are only established when the name or title is used as a subject heading.</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13</a:t>
            </a:fld>
            <a:endParaRPr lang="en-US"/>
          </a:p>
        </p:txBody>
      </p:sp>
    </p:spTree>
    <p:extLst>
      <p:ext uri="{BB962C8B-B14F-4D97-AF65-F5344CB8AC3E}">
        <p14:creationId xmlns:p14="http://schemas.microsoft.com/office/powerpoint/2010/main" val="151852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a:t>
            </a:r>
            <a:r>
              <a:rPr lang="en-US" baseline="0" dirty="0" smtClean="0"/>
              <a:t> is algorithmically produced from LCSH using software and some controlling tables.</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14</a:t>
            </a:fld>
            <a:endParaRPr lang="en-US"/>
          </a:p>
        </p:txBody>
      </p:sp>
    </p:spTree>
    <p:extLst>
      <p:ext uri="{BB962C8B-B14F-4D97-AF65-F5344CB8AC3E}">
        <p14:creationId xmlns:p14="http://schemas.microsoft.com/office/powerpoint/2010/main" val="72063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Hertfordshire – heart/</a:t>
            </a:r>
            <a:r>
              <a:rPr lang="en-US" dirty="0" err="1"/>
              <a:t>fəd</a:t>
            </a:r>
            <a:r>
              <a:rPr lang="en-US" dirty="0"/>
              <a:t>/</a:t>
            </a:r>
            <a:r>
              <a:rPr lang="en-US" dirty="0" err="1"/>
              <a:t>shə</a:t>
            </a:r>
            <a:endParaRPr lang="en-US" dirty="0"/>
          </a:p>
          <a:p>
            <a:endParaRPr lang="en-US" dirty="0"/>
          </a:p>
          <a:p>
            <a:pPr defTabSz="905165">
              <a:defRPr/>
            </a:pPr>
            <a:r>
              <a:rPr lang="en-US" dirty="0" smtClean="0"/>
              <a:t>The derivation of FAST from LCSH gives us the opportunity to regularize</a:t>
            </a:r>
            <a:r>
              <a:rPr lang="en-US" baseline="0" dirty="0" smtClean="0"/>
              <a:t> some aspects of the LCSH headings.  For example,</a:t>
            </a:r>
            <a:endParaRPr lang="en-US" dirty="0" smtClean="0"/>
          </a:p>
          <a:p>
            <a:pPr defTabSz="905165">
              <a:defRPr/>
            </a:pPr>
            <a:r>
              <a:rPr lang="en-US" dirty="0" smtClean="0"/>
              <a:t>in </a:t>
            </a:r>
            <a:r>
              <a:rPr lang="en-US" dirty="0"/>
              <a:t>FAST, the structure of geographic names is hierarchal and is based on the </a:t>
            </a:r>
            <a:r>
              <a:rPr lang="en-US" i="1" dirty="0"/>
              <a:t>MARC Code List for Geographic Areas</a:t>
            </a:r>
            <a:r>
              <a:rPr lang="en-US" dirty="0"/>
              <a:t>. The heading begins with the first-level name and may contain two additional levels. First-level names are normally names of countries or larger areas except for Australia, Canada, Great Britain, and the United States. For these areas, second-level entities such as provinces and states are treated as first level names (</a:t>
            </a:r>
            <a:r>
              <a:rPr lang="en-US" b="1" dirty="0"/>
              <a:t>Texas</a:t>
            </a:r>
            <a:r>
              <a:rPr lang="en-US" dirty="0"/>
              <a:t> rather than United States—Texas).</a:t>
            </a:r>
            <a:r>
              <a:rPr lang="en-US" dirty="0" smtClean="0">
                <a:effectLst/>
              </a:rPr>
              <a:t> </a:t>
            </a:r>
            <a:r>
              <a:rPr lang="en-US" dirty="0"/>
              <a:t>“MARC Code Lists for Geographic Areas.” </a:t>
            </a:r>
            <a:r>
              <a:rPr lang="en-US" u="sng" dirty="0">
                <a:hlinkClick r:id="rId3"/>
              </a:rPr>
              <a:t>http://www.loc.gov/marc/geoareas/</a:t>
            </a:r>
            <a:r>
              <a:rPr lang="en-US" dirty="0"/>
              <a:t> (accessed March 2015).</a:t>
            </a:r>
          </a:p>
          <a:p>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15</a:t>
            </a:fld>
            <a:endParaRPr lang="en-US"/>
          </a:p>
        </p:txBody>
      </p:sp>
    </p:spTree>
    <p:extLst>
      <p:ext uri="{BB962C8B-B14F-4D97-AF65-F5344CB8AC3E}">
        <p14:creationId xmlns:p14="http://schemas.microsoft.com/office/powerpoint/2010/main" val="307249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links from FAST.</a:t>
            </a:r>
          </a:p>
          <a:p>
            <a:r>
              <a:rPr lang="en-US" dirty="0" smtClean="0"/>
              <a:t>We are experiment</a:t>
            </a:r>
            <a:r>
              <a:rPr lang="en-US" baseline="0" dirty="0" smtClean="0"/>
              <a:t>ing with adding more links to Wikipedia for topical subjects.</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16</a:t>
            </a:fld>
            <a:endParaRPr lang="en-US"/>
          </a:p>
        </p:txBody>
      </p:sp>
    </p:spTree>
    <p:extLst>
      <p:ext uri="{BB962C8B-B14F-4D97-AF65-F5344CB8AC3E}">
        <p14:creationId xmlns:p14="http://schemas.microsoft.com/office/powerpoint/2010/main" val="1176654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Here is an example where subjects and names intersect.</a:t>
            </a:r>
          </a:p>
          <a:p>
            <a:r>
              <a:rPr lang="en-US" sz="1000" dirty="0" smtClean="0"/>
              <a:t>It is fair to say that fictional</a:t>
            </a:r>
            <a:r>
              <a:rPr lang="en-US" sz="1000" baseline="0" dirty="0" smtClean="0"/>
              <a:t> characters are fraught with difficulties.  Just identifying them as a separate group is a challenge, but lately the cataloging rules have been changing, giving added complications.</a:t>
            </a:r>
            <a:endParaRPr lang="en-US" sz="1000" dirty="0" smtClean="0"/>
          </a:p>
          <a:p>
            <a:r>
              <a:rPr lang="en-US" sz="1000" dirty="0" smtClean="0"/>
              <a:t>In the past, when </a:t>
            </a:r>
            <a:r>
              <a:rPr lang="en-US" sz="1000" dirty="0"/>
              <a:t>cataloging a work attributed to a fictitious character or </a:t>
            </a:r>
            <a:r>
              <a:rPr lang="en-US" sz="1000" dirty="0" smtClean="0"/>
              <a:t>characters, </a:t>
            </a:r>
            <a:r>
              <a:rPr lang="en-US" sz="1000" dirty="0"/>
              <a:t>catalogers were not permitted to create main (100) or added entries (700) for the fictitious creators or contributors</a:t>
            </a:r>
          </a:p>
          <a:p>
            <a:endParaRPr lang="en-US" sz="1000" dirty="0"/>
          </a:p>
          <a:p>
            <a:pPr marL="0" lvl="1" defTabSz="905165">
              <a:defRPr/>
            </a:pPr>
            <a:r>
              <a:rPr lang="en-US" dirty="0" smtClean="0"/>
              <a:t>Under RDA, it is possible for a book or other work attributed to a fictitious character to be described with an access point for that character, as well as to assign a subject heading for that character if s/he is treated in the work.</a:t>
            </a:r>
          </a:p>
          <a:p>
            <a:pPr marL="0" lvl="1" defTabSz="905165">
              <a:defRPr/>
            </a:pPr>
            <a:endParaRPr lang="en-US" dirty="0" smtClean="0"/>
          </a:p>
          <a:p>
            <a:pPr marL="0" lvl="1" defTabSz="905165">
              <a:defRPr/>
            </a:pPr>
            <a:r>
              <a:rPr lang="en-US" dirty="0" smtClean="0"/>
              <a:t>Name</a:t>
            </a:r>
            <a:r>
              <a:rPr lang="en-US" baseline="0" dirty="0" smtClean="0"/>
              <a:t> access points for fictitious characters are constructed according to the instructions in RDA.</a:t>
            </a:r>
            <a:r>
              <a:rPr lang="en-US" dirty="0" smtClean="0"/>
              <a:t> RDA treats the phrase “fictitious character” as an “other designation associated with a person” and states that addition of an “other designation” is a required (or core) element of an authorized access point only when needed to distinguish between two otherwise identical names.</a:t>
            </a:r>
          </a:p>
          <a:p>
            <a:pPr marL="0" lvl="1" defTabSz="905165">
              <a:defRPr/>
            </a:pPr>
            <a:endParaRPr lang="en-US" sz="1000" dirty="0" smtClean="0"/>
          </a:p>
          <a:p>
            <a:pPr marL="0" lvl="1" defTabSz="905165">
              <a:defRPr/>
            </a:pPr>
            <a:endParaRPr lang="en-US" sz="1000" dirty="0"/>
          </a:p>
          <a:p>
            <a:endParaRPr lang="en-US" sz="1000" dirty="0"/>
          </a:p>
          <a:p>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17</a:t>
            </a:fld>
            <a:endParaRPr lang="en-US"/>
          </a:p>
        </p:txBody>
      </p:sp>
    </p:spTree>
    <p:extLst>
      <p:ext uri="{BB962C8B-B14F-4D97-AF65-F5344CB8AC3E}">
        <p14:creationId xmlns:p14="http://schemas.microsoft.com/office/powerpoint/2010/main" val="1235696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MARC record with a couple of fields expanded to show Sherlock Holmes as the author and a note explain his role.  As you can see, Holmes is purported to be the author of his autobiography</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18</a:t>
            </a:fld>
            <a:endParaRPr lang="en-US"/>
          </a:p>
        </p:txBody>
      </p:sp>
    </p:spTree>
    <p:extLst>
      <p:ext uri="{BB962C8B-B14F-4D97-AF65-F5344CB8AC3E}">
        <p14:creationId xmlns:p14="http://schemas.microsoft.com/office/powerpoint/2010/main" val="218584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LC authority record for</a:t>
            </a:r>
            <a:r>
              <a:rPr lang="en-US" baseline="0" dirty="0" smtClean="0"/>
              <a:t> Sherlock Holmes (this used to be a topical subject heading, now it is a personal name)</a:t>
            </a:r>
          </a:p>
          <a:p>
            <a:endParaRPr lang="en-US" baseline="0" dirty="0" smtClean="0"/>
          </a:p>
          <a:p>
            <a:r>
              <a:rPr lang="en-US" baseline="0" dirty="0" smtClean="0"/>
              <a:t>Not the 37X fields that can be used:</a:t>
            </a:r>
          </a:p>
          <a:p>
            <a:endParaRPr lang="en-US" baseline="0" dirty="0" smtClean="0"/>
          </a:p>
          <a:p>
            <a:r>
              <a:rPr lang="en-US" b="1" dirty="0" smtClean="0"/>
              <a:t>370 - Associated Place (R)</a:t>
            </a:r>
          </a:p>
          <a:p>
            <a:r>
              <a:rPr lang="en-US" dirty="0" smtClean="0"/>
              <a:t>371 - Address (R) </a:t>
            </a:r>
          </a:p>
          <a:p>
            <a:r>
              <a:rPr lang="en-US" b="1" dirty="0" smtClean="0"/>
              <a:t>372 - Field of Activity (R)</a:t>
            </a:r>
          </a:p>
          <a:p>
            <a:r>
              <a:rPr lang="en-US" dirty="0" smtClean="0"/>
              <a:t>373 - Associated Group (R)</a:t>
            </a:r>
          </a:p>
          <a:p>
            <a:r>
              <a:rPr lang="en-US" b="1" dirty="0" smtClean="0"/>
              <a:t>374 - Occupation (R)  </a:t>
            </a:r>
          </a:p>
          <a:p>
            <a:r>
              <a:rPr lang="en-US" b="1" dirty="0" smtClean="0"/>
              <a:t>375 - Gender (R)</a:t>
            </a:r>
            <a:endParaRPr lang="en-US" b="1" dirty="0"/>
          </a:p>
        </p:txBody>
      </p:sp>
      <p:sp>
        <p:nvSpPr>
          <p:cNvPr id="4" name="Slide Number Placeholder 3"/>
          <p:cNvSpPr>
            <a:spLocks noGrp="1"/>
          </p:cNvSpPr>
          <p:nvPr>
            <p:ph type="sldNum" sz="quarter" idx="10"/>
          </p:nvPr>
        </p:nvSpPr>
        <p:spPr/>
        <p:txBody>
          <a:bodyPr/>
          <a:lstStyle/>
          <a:p>
            <a:fld id="{E1196E80-AF86-49F5-9583-E09AEAE30D98}" type="slidenum">
              <a:rPr lang="en-US" smtClean="0"/>
              <a:t>19</a:t>
            </a:fld>
            <a:endParaRPr lang="en-US"/>
          </a:p>
        </p:txBody>
      </p:sp>
    </p:spTree>
    <p:extLst>
      <p:ext uri="{BB962C8B-B14F-4D97-AF65-F5344CB8AC3E}">
        <p14:creationId xmlns:p14="http://schemas.microsoft.com/office/powerpoint/2010/main" val="319803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a:t>
            </a:r>
            <a:r>
              <a:rPr lang="en-US" baseline="0" dirty="0" smtClean="0"/>
              <a:t> last decade </a:t>
            </a:r>
            <a:r>
              <a:rPr lang="en-US" dirty="0" err="1" smtClean="0"/>
              <a:t>WorldCat</a:t>
            </a:r>
            <a:r>
              <a:rPr lang="en-US" baseline="0" dirty="0" smtClean="0"/>
              <a:t> has moved from being a representation of North American libraries to something much closer to a comprehensive bibliographic file.   This move towards comprehensiveness in coverage, and even approaching a comprehensive collection of descriptions, has expanded what can be undertaken with machine assistance.</a:t>
            </a:r>
          </a:p>
          <a:p>
            <a:r>
              <a:rPr lang="en-US" baseline="0" dirty="0" smtClean="0"/>
              <a:t>Of course, pulling records from thousands of libraries cataloged in about 100 different languages offers challenges as well as opportunities, but at least duplication and inconsistencies can sometimes become advantages when doing machine processing of the data.</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2</a:t>
            </a:fld>
            <a:endParaRPr lang="en-US"/>
          </a:p>
        </p:txBody>
      </p:sp>
    </p:spTree>
    <p:extLst>
      <p:ext uri="{BB962C8B-B14F-4D97-AF65-F5344CB8AC3E}">
        <p14:creationId xmlns:p14="http://schemas.microsoft.com/office/powerpoint/2010/main" val="19767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results</a:t>
            </a:r>
            <a:r>
              <a:rPr lang="en-US" baseline="0" dirty="0" smtClean="0"/>
              <a:t> list for a search for John Watson.  Note the qualifier, fictitious character, was added to differentiate the name from other persons named John Watson.   </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20</a:t>
            </a:fld>
            <a:endParaRPr lang="en-US"/>
          </a:p>
        </p:txBody>
      </p:sp>
    </p:spTree>
    <p:extLst>
      <p:ext uri="{BB962C8B-B14F-4D97-AF65-F5344CB8AC3E}">
        <p14:creationId xmlns:p14="http://schemas.microsoft.com/office/powerpoint/2010/main" val="2654426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opposed to Holmes, </a:t>
            </a:r>
            <a:r>
              <a:rPr lang="en-US" dirty="0" smtClean="0"/>
              <a:t>Watson has the $c</a:t>
            </a:r>
            <a:r>
              <a:rPr lang="en-US" baseline="0" dirty="0" smtClean="0"/>
              <a:t> in the 100, plus the 368 (other attributes)</a:t>
            </a:r>
          </a:p>
          <a:p>
            <a:endParaRPr lang="en-US" baseline="0" dirty="0" smtClean="0"/>
          </a:p>
          <a:p>
            <a:r>
              <a:rPr lang="en-US" baseline="0" dirty="0" smtClean="0"/>
              <a:t>BUT…</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21</a:t>
            </a:fld>
            <a:endParaRPr lang="en-US"/>
          </a:p>
        </p:txBody>
      </p:sp>
    </p:spTree>
    <p:extLst>
      <p:ext uri="{BB962C8B-B14F-4D97-AF65-F5344CB8AC3E}">
        <p14:creationId xmlns:p14="http://schemas.microsoft.com/office/powerpoint/2010/main" val="455756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 for Star Trek’s Sulu, it is</a:t>
            </a:r>
            <a:r>
              <a:rPr lang="en-US" baseline="0" dirty="0" smtClean="0"/>
              <a:t> di</a:t>
            </a:r>
            <a:r>
              <a:rPr lang="en-US" dirty="0" smtClean="0"/>
              <a:t>fficult</a:t>
            </a:r>
            <a:r>
              <a:rPr lang="en-US" baseline="0" dirty="0" smtClean="0"/>
              <a:t> to pick out the fictitious character in this list!  His $c follows the Holmes pattern, since it was not required (or permitted?) in the heading itself because it was not needed for differentiation within the authority file.</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22</a:t>
            </a:fld>
            <a:endParaRPr lang="en-US"/>
          </a:p>
        </p:txBody>
      </p:sp>
    </p:spTree>
    <p:extLst>
      <p:ext uri="{BB962C8B-B14F-4D97-AF65-F5344CB8AC3E}">
        <p14:creationId xmlns:p14="http://schemas.microsoft.com/office/powerpoint/2010/main" val="2756386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Sulu’s authority record in the LC NAF</a:t>
            </a:r>
            <a:endParaRPr lang="en-US" dirty="0" smtClean="0"/>
          </a:p>
          <a:p>
            <a:endParaRPr lang="en-US" dirty="0" smtClean="0"/>
          </a:p>
          <a:p>
            <a:r>
              <a:rPr lang="en-US" dirty="0" smtClean="0"/>
              <a:t>We are considering whether we could bring</a:t>
            </a:r>
            <a:r>
              <a:rPr lang="en-US" baseline="0" dirty="0" smtClean="0"/>
              <a:t> some consistency to this type of heading within FAST.  This would be similar to work done earlier on geographic headings, which attempted to regularize the forms and enhance the records with other useful information.</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23</a:t>
            </a:fld>
            <a:endParaRPr lang="en-US"/>
          </a:p>
        </p:txBody>
      </p:sp>
    </p:spTree>
    <p:extLst>
      <p:ext uri="{BB962C8B-B14F-4D97-AF65-F5344CB8AC3E}">
        <p14:creationId xmlns:p14="http://schemas.microsoft.com/office/powerpoint/2010/main" val="2812077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more figures</a:t>
            </a:r>
            <a:r>
              <a:rPr lang="en-US" baseline="0" dirty="0" smtClean="0"/>
              <a:t> about how FAST is used within </a:t>
            </a:r>
            <a:r>
              <a:rPr lang="en-US" baseline="0" dirty="0" err="1" smtClean="0"/>
              <a:t>WorldCat</a:t>
            </a:r>
            <a:r>
              <a:rPr lang="en-US" baseline="0" dirty="0" smtClean="0"/>
              <a:t>.  These are record counts, not the occurrence counts shown earlier.</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24</a:t>
            </a:fld>
            <a:endParaRPr lang="en-US"/>
          </a:p>
        </p:txBody>
      </p:sp>
    </p:spTree>
    <p:extLst>
      <p:ext uri="{BB962C8B-B14F-4D97-AF65-F5344CB8AC3E}">
        <p14:creationId xmlns:p14="http://schemas.microsoft.com/office/powerpoint/2010/main" val="2297980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future work we are considering</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25</a:t>
            </a:fld>
            <a:endParaRPr lang="en-US"/>
          </a:p>
        </p:txBody>
      </p:sp>
    </p:spTree>
    <p:extLst>
      <p:ext uri="{BB962C8B-B14F-4D97-AF65-F5344CB8AC3E}">
        <p14:creationId xmlns:p14="http://schemas.microsoft.com/office/powerpoint/2010/main" val="4079197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it possible to automatically find relationships between subjects in different vocabularies, it is much harder</a:t>
            </a:r>
            <a:r>
              <a:rPr lang="en-US" sz="1200" kern="1200" baseline="0" dirty="0" smtClean="0">
                <a:solidFill>
                  <a:schemeClr val="tx1"/>
                </a:solidFill>
                <a:effectLst/>
                <a:latin typeface="+mn-lt"/>
                <a:ea typeface="+mn-ea"/>
                <a:cs typeface="+mn-cs"/>
              </a:rPr>
              <a:t> to evaluate these relationships, and we think human review is needed.  This shows how we might solicit feedback from users about relationships suggested between Wikipedia and FAST.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tooltip has a brief summary, and the full page link to Wikipedia works.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selection of a radio box, the selection is logged to a file.  Each month, the responses are collected and formalized.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 you!</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26</a:t>
            </a:fld>
            <a:endParaRPr lang="en-US"/>
          </a:p>
        </p:txBody>
      </p:sp>
    </p:spTree>
    <p:extLst>
      <p:ext uri="{BB962C8B-B14F-4D97-AF65-F5344CB8AC3E}">
        <p14:creationId xmlns:p14="http://schemas.microsoft.com/office/powerpoint/2010/main" val="368140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discussion of managing </a:t>
            </a:r>
            <a:r>
              <a:rPr lang="en-US" baseline="0" dirty="0" smtClean="0"/>
              <a:t>expressions and works in WorldCat see:</a:t>
            </a:r>
          </a:p>
          <a:p>
            <a:endParaRPr lang="en-US" baseline="0" dirty="0" smtClean="0"/>
          </a:p>
          <a:p>
            <a:r>
              <a:rPr lang="en-US" dirty="0" smtClean="0"/>
              <a:t>http://elag2015.org/program/managing-work-and-expression-entities-in-worldcat-the-limits-to-existing-authority-files-and-how-data-mining-can-extend-them/</a:t>
            </a:r>
          </a:p>
          <a:p>
            <a:endParaRPr lang="en-US" dirty="0" smtClean="0"/>
          </a:p>
          <a:p>
            <a:r>
              <a:rPr lang="en-US" dirty="0" smtClean="0"/>
              <a:t>We will only touch on that here, concentrating</a:t>
            </a:r>
            <a:r>
              <a:rPr lang="en-US" baseline="0" dirty="0" smtClean="0"/>
              <a:t> on the highlighted entities.</a:t>
            </a:r>
            <a:endParaRPr lang="en-US" dirty="0" smtClean="0"/>
          </a:p>
          <a:p>
            <a:r>
              <a:rPr lang="en-US" dirty="0" smtClean="0"/>
              <a:t>We will not be addressing roles or classes in this</a:t>
            </a:r>
            <a:r>
              <a:rPr lang="en-US" baseline="0" dirty="0" smtClean="0"/>
              <a:t> presentation</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3</a:t>
            </a:fld>
            <a:endParaRPr lang="en-US"/>
          </a:p>
        </p:txBody>
      </p:sp>
    </p:spTree>
    <p:extLst>
      <p:ext uri="{BB962C8B-B14F-4D97-AF65-F5344CB8AC3E}">
        <p14:creationId xmlns:p14="http://schemas.microsoft.com/office/powerpoint/2010/main" val="378652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an overview of some of the processing done</a:t>
            </a:r>
            <a:r>
              <a:rPr lang="en-US" baseline="0" dirty="0" smtClean="0"/>
              <a:t> to control headings within </a:t>
            </a:r>
            <a:r>
              <a:rPr lang="en-US" baseline="0" dirty="0" err="1" smtClean="0"/>
              <a:t>WorldCat</a:t>
            </a:r>
            <a:r>
              <a:rPr lang="en-US" baseline="0" dirty="0" smtClean="0"/>
              <a:t>.  Because of our early and continuing work within OCLC Research, Research is still involved in much of this processing.</a:t>
            </a:r>
          </a:p>
          <a:p>
            <a:endParaRPr lang="en-US" baseline="0" dirty="0" smtClean="0"/>
          </a:p>
          <a:p>
            <a:r>
              <a:rPr lang="en-US" baseline="0" dirty="0" smtClean="0"/>
              <a:t>A linked data view of </a:t>
            </a:r>
            <a:r>
              <a:rPr lang="en-US" baseline="0" dirty="0" err="1" smtClean="0"/>
              <a:t>WorldCat</a:t>
            </a:r>
            <a:r>
              <a:rPr lang="en-US" baseline="0" dirty="0" smtClean="0"/>
              <a:t> has been available for some time.  Just emerging are </a:t>
            </a:r>
            <a:r>
              <a:rPr lang="en-US" baseline="0" dirty="0" err="1" smtClean="0"/>
              <a:t>WorldCat</a:t>
            </a:r>
            <a:r>
              <a:rPr lang="en-US" baseline="0" dirty="0" smtClean="0"/>
              <a:t> Entities.  Both are derived from links in </a:t>
            </a:r>
            <a:r>
              <a:rPr lang="en-US" baseline="0" dirty="0" err="1" smtClean="0"/>
              <a:t>WorldCat</a:t>
            </a:r>
            <a:r>
              <a:rPr lang="en-US" baseline="0" dirty="0" smtClean="0"/>
              <a:t>, including those added algorithmically. For processing a snapshot is taken of all billion+ rows in the full </a:t>
            </a:r>
            <a:r>
              <a:rPr lang="en-US" baseline="0" dirty="0" err="1" smtClean="0"/>
              <a:t>WorldCat</a:t>
            </a:r>
            <a:r>
              <a:rPr lang="en-US" baseline="0" dirty="0" smtClean="0"/>
              <a:t> database.  Within that we add identifiers and headings primarily to the 350 M records in the cataloging (as opposed to abstracting and indexing) records.</a:t>
            </a:r>
          </a:p>
          <a:p>
            <a:endParaRPr lang="en-US" baseline="0" dirty="0" smtClean="0"/>
          </a:p>
          <a:p>
            <a:r>
              <a:rPr lang="en-US" baseline="0" dirty="0" smtClean="0"/>
              <a:t>The diagram shows some of the vocabularies involved in these enhancements.  We also produce a view of </a:t>
            </a:r>
            <a:r>
              <a:rPr lang="en-US" baseline="0" dirty="0" err="1" smtClean="0"/>
              <a:t>WorldCat</a:t>
            </a:r>
            <a:r>
              <a:rPr lang="en-US" baseline="0" dirty="0" smtClean="0"/>
              <a:t> organized by FRBR works.  This is used to produce several other services, including </a:t>
            </a:r>
            <a:r>
              <a:rPr lang="en-US" baseline="0" dirty="0" err="1" smtClean="0"/>
              <a:t>WorldCat</a:t>
            </a:r>
            <a:r>
              <a:rPr lang="en-US" baseline="0" dirty="0" smtClean="0"/>
              <a:t> Identities and OCLC Classify.</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4</a:t>
            </a:fld>
            <a:endParaRPr lang="en-US"/>
          </a:p>
        </p:txBody>
      </p:sp>
    </p:spTree>
    <p:extLst>
      <p:ext uri="{BB962C8B-B14F-4D97-AF65-F5344CB8AC3E}">
        <p14:creationId xmlns:p14="http://schemas.microsoft.com/office/powerpoint/2010/main" val="191112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386" lvl="1" defTabSz="932772">
              <a:defRPr/>
            </a:pPr>
            <a:r>
              <a:rPr lang="en-US" dirty="0" smtClean="0"/>
              <a:t>Ranked</a:t>
            </a:r>
            <a:r>
              <a:rPr lang="en-US" baseline="0" dirty="0" smtClean="0"/>
              <a:t> by headings</a:t>
            </a:r>
            <a:endParaRPr lang="en-US" dirty="0" smtClean="0"/>
          </a:p>
          <a:p>
            <a:pPr marL="699579" lvl="1" indent="-233193" defTabSz="932772">
              <a:buFont typeface="+mj-lt"/>
              <a:buAutoNum type="arabicPeriod"/>
              <a:defRPr/>
            </a:pPr>
            <a:r>
              <a:rPr lang="en-US" dirty="0" smtClean="0"/>
              <a:t>LCSH (Library of Congress Subject Headings)</a:t>
            </a:r>
          </a:p>
          <a:p>
            <a:pPr marL="699579" lvl="1" indent="-233193">
              <a:buFont typeface="+mj-lt"/>
              <a:buAutoNum type="arabicPeriod"/>
            </a:pPr>
            <a:r>
              <a:rPr lang="en-US" dirty="0" smtClean="0"/>
              <a:t>FAST (Faceted application of subject terminology)  </a:t>
            </a:r>
          </a:p>
          <a:p>
            <a:pPr marL="699579" lvl="1" indent="-233193" defTabSz="932772">
              <a:buFont typeface="+mj-lt"/>
              <a:buAutoNum type="arabicPeriod"/>
              <a:defRPr/>
            </a:pPr>
            <a:r>
              <a:rPr lang="en-US" dirty="0" smtClean="0"/>
              <a:t>SWD (</a:t>
            </a:r>
            <a:r>
              <a:rPr lang="en-US" dirty="0" err="1" smtClean="0"/>
              <a:t>Schlagwortnormdatei</a:t>
            </a:r>
            <a:r>
              <a:rPr lang="en-US" dirty="0" smtClean="0"/>
              <a:t>)</a:t>
            </a:r>
          </a:p>
          <a:p>
            <a:pPr marL="699579" lvl="1" indent="-233193" defTabSz="932772">
              <a:buFont typeface="+mj-lt"/>
              <a:buAutoNum type="arabicPeriod"/>
              <a:defRPr/>
            </a:pPr>
            <a:r>
              <a:rPr lang="en-US" dirty="0" smtClean="0"/>
              <a:t>RVM (</a:t>
            </a:r>
            <a:r>
              <a:rPr lang="en-US" dirty="0" err="1" smtClean="0"/>
              <a:t>Répertoire</a:t>
            </a:r>
            <a:r>
              <a:rPr lang="en-US" dirty="0" smtClean="0"/>
              <a:t> de </a:t>
            </a:r>
            <a:r>
              <a:rPr lang="en-US" dirty="0" err="1" smtClean="0"/>
              <a:t>vedettes-matière</a:t>
            </a:r>
            <a:r>
              <a:rPr lang="en-US" dirty="0" smtClean="0"/>
              <a:t>)</a:t>
            </a:r>
          </a:p>
          <a:p>
            <a:pPr marL="699579" lvl="1" indent="-233193">
              <a:buFont typeface="+mj-lt"/>
              <a:buAutoNum type="arabicPeriod"/>
            </a:pPr>
            <a:r>
              <a:rPr lang="en-US" dirty="0" smtClean="0"/>
              <a:t>RAMEAU: </a:t>
            </a:r>
            <a:r>
              <a:rPr lang="en-US" dirty="0" err="1" smtClean="0"/>
              <a:t>répertoire</a:t>
            </a:r>
            <a:r>
              <a:rPr lang="en-US" dirty="0" smtClean="0"/>
              <a:t> </a:t>
            </a:r>
            <a:r>
              <a:rPr lang="en-US" dirty="0" err="1" smtClean="0"/>
              <a:t>d'authorité</a:t>
            </a:r>
            <a:r>
              <a:rPr lang="en-US" dirty="0" smtClean="0"/>
              <a:t> de </a:t>
            </a:r>
            <a:r>
              <a:rPr lang="en-US" dirty="0" err="1" smtClean="0"/>
              <a:t>matières</a:t>
            </a:r>
            <a:r>
              <a:rPr lang="en-US" dirty="0" smtClean="0"/>
              <a:t> </a:t>
            </a:r>
            <a:r>
              <a:rPr lang="en-US" dirty="0" err="1" smtClean="0"/>
              <a:t>encyclopédique</a:t>
            </a:r>
            <a:r>
              <a:rPr lang="en-US" dirty="0" smtClean="0"/>
              <a:t> </a:t>
            </a:r>
            <a:r>
              <a:rPr lang="en-US" dirty="0" err="1" smtClean="0"/>
              <a:t>unifié</a:t>
            </a:r>
            <a:endParaRPr lang="en-US" dirty="0" smtClean="0"/>
          </a:p>
          <a:p>
            <a:pPr marL="699579" lvl="1" indent="-233193">
              <a:buFont typeface="+mj-lt"/>
              <a:buAutoNum type="arabicPeriod"/>
            </a:pPr>
            <a:endParaRPr lang="en-US" dirty="0" smtClean="0"/>
          </a:p>
          <a:p>
            <a:pPr marL="466386" lvl="1" indent="0">
              <a:buFont typeface="+mj-lt"/>
              <a:buNone/>
            </a:pPr>
            <a:r>
              <a:rPr lang="en-US" dirty="0" smtClean="0"/>
              <a:t>In</a:t>
            </a:r>
            <a:r>
              <a:rPr lang="en-US" baseline="0" dirty="0" smtClean="0"/>
              <a:t> addition some are added ‘behind the scenes’, such as VIAF IDs, including those for FRBR works and expressions.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5</a:t>
            </a:fld>
            <a:endParaRPr lang="en-US"/>
          </a:p>
        </p:txBody>
      </p:sp>
    </p:spTree>
    <p:extLst>
      <p:ext uri="{BB962C8B-B14F-4D97-AF65-F5344CB8AC3E}">
        <p14:creationId xmlns:p14="http://schemas.microsoft.com/office/powerpoint/2010/main" val="413353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WC=Linkable</a:t>
            </a:r>
            <a:r>
              <a:rPr lang="en-US" baseline="0" dirty="0" smtClean="0"/>
              <a:t> fields in WC</a:t>
            </a:r>
          </a:p>
          <a:p>
            <a:endParaRPr lang="en-US" baseline="0" dirty="0" smtClean="0"/>
          </a:p>
          <a:p>
            <a:r>
              <a:rPr lang="en-US" dirty="0" smtClean="0"/>
              <a:t>This chart shows links in </a:t>
            </a:r>
            <a:r>
              <a:rPr lang="en-US" dirty="0" err="1" smtClean="0"/>
              <a:t>WorldCat</a:t>
            </a:r>
            <a:r>
              <a:rPr lang="en-US" dirty="0" smtClean="0"/>
              <a:t> to VIAF and FAST.  For instance, there are over 600 million subject headings</a:t>
            </a:r>
            <a:r>
              <a:rPr lang="en-US" baseline="0" dirty="0" smtClean="0"/>
              <a:t> in </a:t>
            </a:r>
            <a:r>
              <a:rPr lang="en-US" baseline="0" dirty="0" err="1" smtClean="0"/>
              <a:t>WorldCat</a:t>
            </a:r>
            <a:r>
              <a:rPr lang="en-US" baseline="0" dirty="0" smtClean="0"/>
              <a:t>, 250 million of which are FAST headings.  Since VIAF is used primarily for names, its IDs are attached to many fewer subject fields, but VIAF does cover a substantial portion of creator and contributor headings.</a:t>
            </a:r>
            <a:endParaRPr lang="en-US" dirty="0" smtClean="0"/>
          </a:p>
          <a:p>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6</a:t>
            </a:fld>
            <a:endParaRPr lang="en-US"/>
          </a:p>
        </p:txBody>
      </p:sp>
    </p:spTree>
    <p:extLst>
      <p:ext uri="{BB962C8B-B14F-4D97-AF65-F5344CB8AC3E}">
        <p14:creationId xmlns:p14="http://schemas.microsoft.com/office/powerpoint/2010/main" val="253591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This shows the number of subject headings found in </a:t>
            </a:r>
            <a:r>
              <a:rPr lang="en-US" dirty="0" err="1" smtClean="0"/>
              <a:t>WorldCat</a:t>
            </a:r>
            <a:r>
              <a:rPr lang="en-US" dirty="0" smtClean="0"/>
              <a:t> records and</a:t>
            </a:r>
            <a:r>
              <a:rPr lang="en-US" baseline="0" dirty="0" smtClean="0"/>
              <a:t> how many of them have an associated identifier (part of the ‘</a:t>
            </a:r>
            <a:r>
              <a:rPr lang="en-US" baseline="0" dirty="0" err="1" smtClean="0"/>
              <a:t>entification</a:t>
            </a:r>
            <a:r>
              <a:rPr lang="en-US" baseline="0" dirty="0" smtClean="0"/>
              <a:t>’ that </a:t>
            </a:r>
            <a:r>
              <a:rPr lang="en-US" baseline="0" dirty="0" err="1" smtClean="0"/>
              <a:t>WorldCat</a:t>
            </a:r>
            <a:r>
              <a:rPr lang="en-US" baseline="0" dirty="0" smtClean="0"/>
              <a:t> is undergoing).  Additional effort is underway to link to other controlled vocabularies, for example,</a:t>
            </a:r>
          </a:p>
          <a:p>
            <a:pPr lvl="1"/>
            <a:endParaRPr lang="en-US" baseline="0" dirty="0" smtClean="0"/>
          </a:p>
          <a:p>
            <a:pPr lvl="1"/>
            <a:r>
              <a:rPr lang="en-US" dirty="0" smtClean="0"/>
              <a:t>RAMEAU: </a:t>
            </a:r>
            <a:r>
              <a:rPr lang="en-US" dirty="0" err="1" smtClean="0"/>
              <a:t>répertoire</a:t>
            </a:r>
            <a:r>
              <a:rPr lang="en-US" dirty="0" smtClean="0"/>
              <a:t> </a:t>
            </a:r>
            <a:r>
              <a:rPr lang="en-US" dirty="0" err="1" smtClean="0"/>
              <a:t>d'authorité</a:t>
            </a:r>
            <a:r>
              <a:rPr lang="en-US" dirty="0" smtClean="0"/>
              <a:t> de </a:t>
            </a:r>
            <a:r>
              <a:rPr lang="en-US" dirty="0" err="1" smtClean="0"/>
              <a:t>matières</a:t>
            </a:r>
            <a:r>
              <a:rPr lang="en-US" dirty="0" smtClean="0"/>
              <a:t> </a:t>
            </a:r>
            <a:r>
              <a:rPr lang="en-US" dirty="0" err="1" smtClean="0"/>
              <a:t>encyclopédique</a:t>
            </a:r>
            <a:r>
              <a:rPr lang="en-US" dirty="0" smtClean="0"/>
              <a:t> </a:t>
            </a:r>
            <a:r>
              <a:rPr lang="en-US" dirty="0" err="1" smtClean="0"/>
              <a:t>unifié</a:t>
            </a:r>
            <a:endParaRPr lang="en-US" dirty="0" smtClean="0"/>
          </a:p>
          <a:p>
            <a:pPr lvl="1"/>
            <a:r>
              <a:rPr lang="en-US" dirty="0" smtClean="0"/>
              <a:t>RVM (</a:t>
            </a:r>
            <a:r>
              <a:rPr lang="en-US" dirty="0" err="1" smtClean="0"/>
              <a:t>Répertoire</a:t>
            </a:r>
            <a:r>
              <a:rPr lang="en-US" dirty="0" smtClean="0"/>
              <a:t> de </a:t>
            </a:r>
            <a:r>
              <a:rPr lang="en-US" dirty="0" err="1" smtClean="0"/>
              <a:t>vedettes-matière</a:t>
            </a:r>
            <a:r>
              <a:rPr lang="en-US" dirty="0" smtClean="0"/>
              <a:t>)</a:t>
            </a:r>
          </a:p>
          <a:p>
            <a:pPr lvl="1"/>
            <a:r>
              <a:rPr lang="en-US" dirty="0" smtClean="0"/>
              <a:t>SWD (</a:t>
            </a:r>
            <a:r>
              <a:rPr lang="en-US" dirty="0" err="1" smtClean="0"/>
              <a:t>Schlagwortnormdatei</a:t>
            </a:r>
            <a:r>
              <a:rPr lang="en-US" dirty="0" smtClean="0"/>
              <a:t>)</a:t>
            </a:r>
          </a:p>
          <a:p>
            <a:pPr lvl="1"/>
            <a:endParaRPr lang="en-US" dirty="0" smtClean="0"/>
          </a:p>
          <a:p>
            <a:pPr lvl="1"/>
            <a:r>
              <a:rPr lang="en-US" dirty="0" smtClean="0"/>
              <a:t>FAST can have fewer IDs than LC because of the post coordination.  Where $v Fiction may occur in multiple LCSH headings</a:t>
            </a:r>
            <a:r>
              <a:rPr lang="en-US" baseline="0" dirty="0" smtClean="0"/>
              <a:t> in a single record, it will only occur once as a FAST heading.</a:t>
            </a:r>
            <a:endParaRPr lang="en-US" dirty="0" smtClean="0"/>
          </a:p>
          <a:p>
            <a:pPr defTabSz="905165">
              <a:defRPr/>
            </a:pPr>
            <a:endParaRPr lang="en-US" dirty="0" smtClean="0"/>
          </a:p>
        </p:txBody>
      </p:sp>
      <p:sp>
        <p:nvSpPr>
          <p:cNvPr id="4" name="Slide Number Placeholder 3"/>
          <p:cNvSpPr>
            <a:spLocks noGrp="1"/>
          </p:cNvSpPr>
          <p:nvPr>
            <p:ph type="sldNum" sz="quarter" idx="10"/>
          </p:nvPr>
        </p:nvSpPr>
        <p:spPr/>
        <p:txBody>
          <a:bodyPr/>
          <a:lstStyle/>
          <a:p>
            <a:fld id="{E1196E80-AF86-49F5-9583-E09AEAE30D98}" type="slidenum">
              <a:rPr lang="en-US" smtClean="0"/>
              <a:t>7</a:t>
            </a:fld>
            <a:endParaRPr lang="en-US"/>
          </a:p>
        </p:txBody>
      </p:sp>
    </p:spTree>
    <p:extLst>
      <p:ext uri="{BB962C8B-B14F-4D97-AF65-F5344CB8AC3E}">
        <p14:creationId xmlns:p14="http://schemas.microsoft.com/office/powerpoint/2010/main" val="341845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 little more explanation of</a:t>
            </a:r>
            <a:r>
              <a:rPr lang="en-US" baseline="0" dirty="0" smtClean="0"/>
              <a:t> what FAST is.</a:t>
            </a:r>
          </a:p>
          <a:p>
            <a:r>
              <a:rPr lang="en-US" dirty="0" smtClean="0"/>
              <a:t>FAST was developed by OCLC in conjunction with LC as we saw the difficulties in machine processing</a:t>
            </a:r>
            <a:r>
              <a:rPr lang="en-US" baseline="0" dirty="0" smtClean="0"/>
              <a:t> and control that LCSH presented.  We are currently generating FAST headings within </a:t>
            </a:r>
            <a:r>
              <a:rPr lang="en-US" baseline="0" dirty="0" err="1" smtClean="0"/>
              <a:t>WorldCat</a:t>
            </a:r>
            <a:r>
              <a:rPr lang="en-US" baseline="0" dirty="0" smtClean="0"/>
              <a:t> for bibliographic records that have LCSH headings.</a:t>
            </a:r>
          </a:p>
          <a:p>
            <a:r>
              <a:rPr lang="en-US" baseline="0" dirty="0" smtClean="0"/>
              <a:t>We think FAST is a good example of the type of subject vocabularies we are likely to use in the future (see points above)</a:t>
            </a:r>
          </a:p>
          <a:p>
            <a:r>
              <a:rPr lang="en-US" baseline="0" dirty="0" smtClean="0"/>
              <a:t>OCLC developed FAST in conjunction with the Library of Congress to avoid some of the problems we encountered trying to control and use LCSH in automated ways</a:t>
            </a:r>
            <a:endParaRPr lang="en-US" dirty="0"/>
          </a:p>
        </p:txBody>
      </p:sp>
      <p:sp>
        <p:nvSpPr>
          <p:cNvPr id="4" name="Slide Number Placeholder 3"/>
          <p:cNvSpPr>
            <a:spLocks noGrp="1"/>
          </p:cNvSpPr>
          <p:nvPr>
            <p:ph type="sldNum" sz="quarter" idx="10"/>
          </p:nvPr>
        </p:nvSpPr>
        <p:spPr/>
        <p:txBody>
          <a:bodyPr/>
          <a:lstStyle/>
          <a:p>
            <a:fld id="{E1196E80-AF86-49F5-9583-E09AEAE30D98}" type="slidenum">
              <a:rPr lang="en-US" smtClean="0"/>
              <a:t>8</a:t>
            </a:fld>
            <a:endParaRPr lang="en-US"/>
          </a:p>
        </p:txBody>
      </p:sp>
    </p:spTree>
    <p:extLst>
      <p:ext uri="{BB962C8B-B14F-4D97-AF65-F5344CB8AC3E}">
        <p14:creationId xmlns:p14="http://schemas.microsoft.com/office/powerpoint/2010/main" val="298854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terms in the FAST vocabulary are divided into seven subject facets and a Form/Genre facet. The headings in the subject facets are used to describe what a work is </a:t>
            </a:r>
            <a:r>
              <a:rPr lang="en-US" b="1" i="1" dirty="0"/>
              <a:t>about</a:t>
            </a:r>
            <a:r>
              <a:rPr lang="en-US" dirty="0"/>
              <a:t>; the terms in Form/Genre facet are used to represent what a resource or document </a:t>
            </a:r>
            <a:r>
              <a:rPr lang="en-US" b="1" i="1" dirty="0"/>
              <a:t>is</a:t>
            </a:r>
            <a:r>
              <a:rPr lang="en-US" dirty="0"/>
              <a:t>, for example, an encyclopedia. </a:t>
            </a:r>
          </a:p>
        </p:txBody>
      </p:sp>
      <p:sp>
        <p:nvSpPr>
          <p:cNvPr id="4" name="Slide Number Placeholder 3"/>
          <p:cNvSpPr>
            <a:spLocks noGrp="1"/>
          </p:cNvSpPr>
          <p:nvPr>
            <p:ph type="sldNum" sz="quarter" idx="10"/>
          </p:nvPr>
        </p:nvSpPr>
        <p:spPr/>
        <p:txBody>
          <a:bodyPr/>
          <a:lstStyle/>
          <a:p>
            <a:fld id="{E1196E80-AF86-49F5-9583-E09AEAE30D98}" type="slidenum">
              <a:rPr lang="en-US" smtClean="0"/>
              <a:t>9</a:t>
            </a:fld>
            <a:endParaRPr lang="en-US"/>
          </a:p>
        </p:txBody>
      </p:sp>
    </p:spTree>
    <p:extLst>
      <p:ext uri="{BB962C8B-B14F-4D97-AF65-F5344CB8AC3E}">
        <p14:creationId xmlns:p14="http://schemas.microsoft.com/office/powerpoint/2010/main" val="3336143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7BCE366-2A1E-4C51-82D2-99D8B1F98F13}" type="datetime1">
              <a:rPr lang="en-US" smtClean="0"/>
              <a:pPr/>
              <a:t>8/28/2015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E7C3574-109D-4FD6-94DE-00DC2050FE44}" type="slidenum">
              <a:rPr lang="en-US" smtClean="0"/>
              <a:pPr/>
              <a:t>‹#›</a:t>
            </a:fld>
            <a:endParaRPr lang="en-US" dirty="0"/>
          </a:p>
        </p:txBody>
      </p:sp>
    </p:spTree>
    <p:extLst>
      <p:ext uri="{BB962C8B-B14F-4D97-AF65-F5344CB8AC3E}">
        <p14:creationId xmlns:p14="http://schemas.microsoft.com/office/powerpoint/2010/main" val="190871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DF049353-215A-4269-8DC2-DA4612B51A4F}" type="datetimeFigureOut">
              <a:rPr lang="en-US" smtClean="0"/>
              <a:t>8/28/2015</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2B99BE14-12D5-44DF-B3ED-87981779BEE1}" type="slidenum">
              <a:rPr lang="en-US" smtClean="0"/>
              <a:t>‹#›</a:t>
            </a:fld>
            <a:endParaRPr lang="en-US"/>
          </a:p>
        </p:txBody>
      </p:sp>
    </p:spTree>
    <p:extLst>
      <p:ext uri="{BB962C8B-B14F-4D97-AF65-F5344CB8AC3E}">
        <p14:creationId xmlns:p14="http://schemas.microsoft.com/office/powerpoint/2010/main" val="374826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D0E9E6C2-4F72-4819-9783-07C80085C08C}" type="datetimeFigureOut">
              <a:rPr lang="en-US" smtClean="0"/>
              <a:t>8/28/2015</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8D7FEE5-94E4-4D48-B92C-895358B9750E}" type="slidenum">
              <a:rPr lang="en-US" smtClean="0"/>
              <a:t>‹#›</a:t>
            </a:fld>
            <a:endParaRPr lang="en-US"/>
          </a:p>
        </p:txBody>
      </p:sp>
    </p:spTree>
    <p:extLst>
      <p:ext uri="{BB962C8B-B14F-4D97-AF65-F5344CB8AC3E}">
        <p14:creationId xmlns:p14="http://schemas.microsoft.com/office/powerpoint/2010/main" val="388575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9074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111263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117109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81022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88363"/>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59074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8" name="Picture Placeholder 8"/>
          <p:cNvSpPr>
            <a:spLocks noGrp="1"/>
          </p:cNvSpPr>
          <p:nvPr>
            <p:ph type="pic" sz="quarter" idx="16"/>
          </p:nvPr>
        </p:nvSpPr>
        <p:spPr>
          <a:xfrm>
            <a:off x="882651" y="287389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11" name="Rectangle 10"/>
          <p:cNvSpPr/>
          <p:nvPr userDrawn="1"/>
        </p:nvSpPr>
        <p:spPr>
          <a:xfrm rot="5400000">
            <a:off x="-524273" y="339578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45424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409337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871512"/>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6" name="Text Placeholder 14"/>
          <p:cNvSpPr>
            <a:spLocks noGrp="1"/>
          </p:cNvSpPr>
          <p:nvPr>
            <p:ph type="body" sz="quarter" idx="19" hasCustomPrompt="1"/>
          </p:nvPr>
        </p:nvSpPr>
        <p:spPr>
          <a:xfrm>
            <a:off x="882651" y="287389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3.docx"/></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connexion.oclc.org/WebZ/html/corc/helpredirect.html:sessionid=cnxs04.prod.oclc.org-44317-icwbmzz1-cgj39?http://www.oclc.org/bibformats/en/3xx/337.html" TargetMode="External"/><Relationship Id="rId13" Type="http://schemas.openxmlformats.org/officeDocument/2006/relationships/hyperlink" Target="http://www.libey.com/principals/DonaldLibey.html" TargetMode="External"/><Relationship Id="rId3" Type="http://schemas.openxmlformats.org/officeDocument/2006/relationships/hyperlink" Target="http://connexion.oclc.org/WebZ/html/corc/helpredirect.html:sessionid=cnxs04.prod.oclc.org-44317-icwbmzz1-cgj39?http://www.oclc.org/bibformats/en/2xx/245.html" TargetMode="External"/><Relationship Id="rId7" Type="http://schemas.openxmlformats.org/officeDocument/2006/relationships/hyperlink" Target="http://connexion.oclc.org/WebZ/html/corc/helpredirect.html:sessionid=cnxs04.prod.oclc.org-44317-icwbmzz1-cgj39?http://www.oclc.org/bibformats/en/3xx/336.html" TargetMode="External"/><Relationship Id="rId12" Type="http://schemas.openxmlformats.org/officeDocument/2006/relationships/hyperlink" Target="http://connexion.oclc.org/WebZ/html/corc/helpredirect.html:sessionid=cnxs04.prod.oclc.org-44317-icwbmzz1-cgj39?http://www.oclc.org/bibformats/en/5xx/545.html" TargetMode="External"/><Relationship Id="rId17" Type="http://schemas.openxmlformats.org/officeDocument/2006/relationships/hyperlink" Target="http://connexion.oclc.org/WebZ/html/corc/helpredirect.html:sessionid=cnxs04.prod.oclc.org-44317-icwbmzz1-cgj39?http://www.oclc.org/bibformats/en/7xx/700.html" TargetMode="External"/><Relationship Id="rId2" Type="http://schemas.openxmlformats.org/officeDocument/2006/relationships/notesSlide" Target="../notesSlides/notesSlide18.xml"/><Relationship Id="rId16" Type="http://schemas.openxmlformats.org/officeDocument/2006/relationships/hyperlink" Target="http://connexion.oclc.org/WebZ/html/corc/helpredirect.html:sessionid=cnxs04.prod.oclc.org-44317-icwbmzz1-cgj39?http://www.oclc.org/bibformats/en/6xx/655.html" TargetMode="External"/><Relationship Id="rId1" Type="http://schemas.openxmlformats.org/officeDocument/2006/relationships/slideLayout" Target="../slideLayouts/slideLayout14.xml"/><Relationship Id="rId6" Type="http://schemas.openxmlformats.org/officeDocument/2006/relationships/hyperlink" Target="http://connexion.oclc.org/WebZ/html/corc/helpredirect.html:sessionid=cnxs04.prod.oclc.org-44317-icwbmzz1-cgj39?http://www.oclc.org/bibformats/en/3xx/300.html" TargetMode="External"/><Relationship Id="rId11" Type="http://schemas.openxmlformats.org/officeDocument/2006/relationships/hyperlink" Target="http://connexion.oclc.org/WebZ/html/corc/helpredirect.html:sessionid=cnxs04.prod.oclc.org-44317-icwbmzz1-cgj39?http://www.oclc.org/bibformats/en/5xx/500.html" TargetMode="External"/><Relationship Id="rId5" Type="http://schemas.openxmlformats.org/officeDocument/2006/relationships/hyperlink" Target="http://connexion.oclc.org/WebZ/html/corc/helpredirect.html:sessionid=cnxs04.prod.oclc.org-44317-icwbmzz1-cgj39?http://www.oclc.org/bibformats/en/2xx/264.html" TargetMode="External"/><Relationship Id="rId15" Type="http://schemas.openxmlformats.org/officeDocument/2006/relationships/hyperlink" Target="http://connexion.oclc.org/WebZ/html/corc/helpredirect.html:sessionid=cnxs04.prod.oclc.org-44317-icwbmzz1-cgj39?http://www.oclc.org/bibformats/en/6xx/650.html" TargetMode="External"/><Relationship Id="rId10" Type="http://schemas.openxmlformats.org/officeDocument/2006/relationships/hyperlink" Target="http://connexion.oclc.org/WebZ/html/corc/helpredirect.html:sessionid=cnxs04.prod.oclc.org-44317-icwbmzz1-cgj39?http://www.oclc.org/bibformats/en/5xx/520.html" TargetMode="External"/><Relationship Id="rId4" Type="http://schemas.openxmlformats.org/officeDocument/2006/relationships/hyperlink" Target="http://connexion.oclc.org/WebZ/html/corc/helpredirect.html:sessionid=cnxs04.prod.oclc.org-44317-icwbmzz1-cgj39?http://www.oclc.org/bibformats/en/2xx/250.html" TargetMode="External"/><Relationship Id="rId9" Type="http://schemas.openxmlformats.org/officeDocument/2006/relationships/hyperlink" Target="http://connexion.oclc.org/WebZ/html/corc/helpredirect.html:sessionid=cnxs04.prod.oclc.org-44317-icwbmzz1-cgj39?http://www.oclc.org/bibformats/en/3xx/338.html" TargetMode="External"/><Relationship Id="rId14" Type="http://schemas.openxmlformats.org/officeDocument/2006/relationships/hyperlink" Target="http://connexion.oclc.org/WebZ/html/corc/helpredirect.html:sessionid=cnxs04.prod.oclc.org-44317-icwbmzz1-cgj39?http://www.oclc.org/bibformats/en/6xx/600.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4.wmf"/><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hyperlink" Target="http://connexion.oclc.org/WebZ/html/corc/helpredirect.html:sessionid=cnxs04.prod.oclc.org-44317-icwbmzz1-cgj39?http://www.loc.gov/marc/authority/ad374.html" TargetMode="External"/><Relationship Id="rId3" Type="http://schemas.openxmlformats.org/officeDocument/2006/relationships/hyperlink" Target="http://connexion.oclc.org/WebZ/html/corc/helpredirect.html:sessionid=cnxs04.prod.oclc.org-44317-icwbmzz1-cgj39?http://www.loc.gov/marc/authority/ad040.html" TargetMode="External"/><Relationship Id="rId7" Type="http://schemas.openxmlformats.org/officeDocument/2006/relationships/hyperlink" Target="http://connexion.oclc.org/WebZ/html/corc/helpredirect.html:sessionid=cnxs04.prod.oclc.org-44317-icwbmzz1-cgj39?http://www.loc.gov/marc/authority/ad372.html" TargetMode="External"/><Relationship Id="rId12" Type="http://schemas.openxmlformats.org/officeDocument/2006/relationships/hyperlink" Target="http://connexion.oclc.org/WebZ/html/corc/helpredirect.html:sessionid=cnxs04.prod.oclc.org-44317-icwbmzz1-cgj39?http://www.loc.gov/marc/authority/ad400.html"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http://connexion.oclc.org/WebZ/html/corc/helpredirect.html:sessionid=cnxs04.prod.oclc.org-44317-icwbmzz1-cgj39?http://www.loc.gov/marc/authority/ad368.html" TargetMode="External"/><Relationship Id="rId11" Type="http://schemas.openxmlformats.org/officeDocument/2006/relationships/hyperlink" Target="http://connexion.oclc.org/WebZ/html/corc/helpredirect.html:sessionid=cnxs04.prod.oclc.org-44317-icwbmzz1-cgj39?http://www.loc.gov/marc/authority/ad378.html" TargetMode="External"/><Relationship Id="rId5" Type="http://schemas.openxmlformats.org/officeDocument/2006/relationships/hyperlink" Target="http://connexion.oclc.org/WebZ/html/corc/helpredirect.html:sessionid=cnxs04.prod.oclc.org-44317-icwbmzz1-cgj39?http://www.loc.gov/marc/authority/ad100.html" TargetMode="External"/><Relationship Id="rId10" Type="http://schemas.openxmlformats.org/officeDocument/2006/relationships/hyperlink" Target="http://connexion.oclc.org/WebZ/html/corc/helpredirect.html:sessionid=cnxs04.prod.oclc.org-44317-icwbmzz1-cgj39?http://www.loc.gov/marc/authority/ad377.html" TargetMode="External"/><Relationship Id="rId4" Type="http://schemas.openxmlformats.org/officeDocument/2006/relationships/hyperlink" Target="http://connexion.oclc.org/WebZ/html/corc/helpredirect.html:sessionid=cnxs04.prod.oclc.org-44317-icwbmzz1-cgj39?http://www.loc.gov/marc/authority/ad046.html" TargetMode="External"/><Relationship Id="rId9" Type="http://schemas.openxmlformats.org/officeDocument/2006/relationships/hyperlink" Target="http://connexion.oclc.org/WebZ/html/corc/helpredirect.html:sessionid=cnxs04.prod.oclc.org-44317-icwbmzz1-cgj39?http://www.loc.gov/marc/authority/ad375.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hyperlink" Target="http://connexion.oclc.org/WebZ/html/corc/helpredirect.html:sessionid=cnxs04.prod.oclc.org-44317-icwbmzz1-cgj39?http://www.loc.gov/marc/authority/ad375.html" TargetMode="External"/><Relationship Id="rId3" Type="http://schemas.openxmlformats.org/officeDocument/2006/relationships/hyperlink" Target="http://connexion.oclc.org/WebZ/html/corc/helpredirect.html:sessionid=cnxs04.prod.oclc.org-44317-icwbmzz1-cgj39?http://www.loc.gov/marc/authority/ad040.html" TargetMode="External"/><Relationship Id="rId7" Type="http://schemas.openxmlformats.org/officeDocument/2006/relationships/hyperlink" Target="http://connexion.oclc.org/WebZ/html/corc/helpredirect.html:sessionid=cnxs04.prod.oclc.org-44317-icwbmzz1-cgj39?http://www.loc.gov/marc/authority/ad374.html"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http://connexion.oclc.org/WebZ/html/corc/helpredirect.html:sessionid=cnxs04.prod.oclc.org-44317-icwbmzz1-cgj39?http://www.loc.gov/marc/authority/ad372.html" TargetMode="External"/><Relationship Id="rId5" Type="http://schemas.openxmlformats.org/officeDocument/2006/relationships/hyperlink" Target="http://connexion.oclc.org/WebZ/html/corc/helpredirect.html:sessionid=cnxs04.prod.oclc.org-44317-icwbmzz1-cgj39?http://www.loc.gov/marc/authority/ad368.html" TargetMode="External"/><Relationship Id="rId10" Type="http://schemas.openxmlformats.org/officeDocument/2006/relationships/hyperlink" Target="http://connexion.oclc.org/WebZ/html/corc/helpredirect.html:sessionid=cnxs04.prod.oclc.org-44317-icwbmzz1-cgj39?http://www.loc.gov/marc/authority/ad670.html" TargetMode="External"/><Relationship Id="rId4" Type="http://schemas.openxmlformats.org/officeDocument/2006/relationships/hyperlink" Target="http://connexion.oclc.org/WebZ/html/corc/helpredirect.html:sessionid=cnxs04.prod.oclc.org-44317-icwbmzz1-cgj39?http://www.loc.gov/marc/authority/ad100.html" TargetMode="External"/><Relationship Id="rId9" Type="http://schemas.openxmlformats.org/officeDocument/2006/relationships/hyperlink" Target="http://connexion.oclc.org/WebZ/html/corc/helpredirect.html:sessionid=cnxs04.prod.oclc.org-44317-icwbmzz1-cgj39?http://www.loc.gov/marc/authority/ad400.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connexion.oclc.org/WebZ/html/corc/helpredirect.html:sessionid=cnxs04.prod.oclc.org-44317-icwbmzz1-cgj39?http://www.loc.gov/marc/authority/ad372.html"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 y="1329876"/>
            <a:ext cx="4520661" cy="569387"/>
          </a:xfrm>
        </p:spPr>
        <p:txBody>
          <a:bodyPr/>
          <a:lstStyle/>
          <a:p>
            <a:r>
              <a:rPr lang="en-US" dirty="0" smtClean="0"/>
              <a:t>18 August 2015, Cape Town, South Africa</a:t>
            </a:r>
            <a:endParaRPr lang="en-US" dirty="0"/>
          </a:p>
        </p:txBody>
      </p:sp>
      <p:sp>
        <p:nvSpPr>
          <p:cNvPr id="5" name="Text Placeholder 4"/>
          <p:cNvSpPr>
            <a:spLocks noGrp="1"/>
          </p:cNvSpPr>
          <p:nvPr>
            <p:ph type="body" sz="quarter" idx="16"/>
          </p:nvPr>
        </p:nvSpPr>
        <p:spPr>
          <a:xfrm>
            <a:off x="779470" y="1852402"/>
            <a:ext cx="8012838" cy="1234773"/>
          </a:xfrm>
        </p:spPr>
        <p:txBody>
          <a:bodyPr>
            <a:noAutofit/>
          </a:bodyPr>
          <a:lstStyle/>
          <a:p>
            <a:r>
              <a:rPr lang="en-US" sz="1800" dirty="0"/>
              <a:t>Managing Derived Entities: </a:t>
            </a:r>
            <a:r>
              <a:rPr lang="en-US" sz="1800" dirty="0" smtClean="0"/>
              <a:t>Subjects and Names</a:t>
            </a:r>
          </a:p>
          <a:p>
            <a:endParaRPr lang="en-US" sz="1200" dirty="0"/>
          </a:p>
          <a:p>
            <a:r>
              <a:rPr lang="en-US" sz="1200" b="0" dirty="0" smtClean="0"/>
              <a:t>IFLA </a:t>
            </a:r>
            <a:r>
              <a:rPr lang="en-US" sz="1200" b="0" dirty="0"/>
              <a:t>World Library and Information </a:t>
            </a:r>
            <a:r>
              <a:rPr lang="en-US" sz="1200" b="0" dirty="0" smtClean="0"/>
              <a:t>Congress</a:t>
            </a:r>
            <a:r>
              <a:rPr lang="en-US" sz="1200" b="0" dirty="0"/>
              <a:t>, </a:t>
            </a:r>
            <a:r>
              <a:rPr lang="en-US" sz="1200" b="0" dirty="0" smtClean="0"/>
              <a:t>Dynamic </a:t>
            </a:r>
            <a:r>
              <a:rPr lang="en-US" sz="1200" b="0" dirty="0"/>
              <a:t>Subject Access: Evolution and </a:t>
            </a:r>
            <a:r>
              <a:rPr lang="en-US" sz="1200" b="0" dirty="0" smtClean="0"/>
              <a:t>Transformation, Classification &amp; Indexing section</a:t>
            </a:r>
            <a:endParaRPr lang="en-US" sz="1200" b="0" dirty="0"/>
          </a:p>
          <a:p>
            <a:endParaRPr lang="en-US" sz="1800" dirty="0" smtClean="0"/>
          </a:p>
        </p:txBody>
      </p:sp>
      <p:sp>
        <p:nvSpPr>
          <p:cNvPr id="6" name="Text Placeholder 5"/>
          <p:cNvSpPr>
            <a:spLocks noGrp="1"/>
          </p:cNvSpPr>
          <p:nvPr>
            <p:ph type="body" sz="quarter" idx="17"/>
          </p:nvPr>
        </p:nvSpPr>
        <p:spPr>
          <a:xfrm>
            <a:off x="728694" y="3206972"/>
            <a:ext cx="5935920" cy="400110"/>
          </a:xfrm>
        </p:spPr>
        <p:txBody>
          <a:bodyPr/>
          <a:lstStyle/>
          <a:p>
            <a:r>
              <a:rPr lang="en-US" dirty="0"/>
              <a:t>Thom </a:t>
            </a:r>
            <a:r>
              <a:rPr lang="en-US" dirty="0" smtClean="0"/>
              <a:t>Hickey, presenter, and Diane Vizine-Goetz</a:t>
            </a:r>
            <a:endParaRPr lang="en-US" dirty="0"/>
          </a:p>
        </p:txBody>
      </p:sp>
      <p:sp>
        <p:nvSpPr>
          <p:cNvPr id="7" name="Text Placeholder 6"/>
          <p:cNvSpPr>
            <a:spLocks noGrp="1"/>
          </p:cNvSpPr>
          <p:nvPr>
            <p:ph type="body" sz="quarter" idx="18"/>
          </p:nvPr>
        </p:nvSpPr>
        <p:spPr>
          <a:xfrm>
            <a:off x="728695" y="3613838"/>
            <a:ext cx="1693733" cy="307777"/>
          </a:xfrm>
        </p:spPr>
        <p:txBody>
          <a:bodyPr/>
          <a:lstStyle/>
          <a:p>
            <a:r>
              <a:rPr lang="en-US" dirty="0" smtClean="0"/>
              <a:t>OCLC Research</a:t>
            </a:r>
            <a:endParaRPr lang="en-US" dirty="0"/>
          </a:p>
        </p:txBody>
      </p:sp>
    </p:spTree>
    <p:extLst>
      <p:ext uri="{BB962C8B-B14F-4D97-AF65-F5344CB8AC3E}">
        <p14:creationId xmlns:p14="http://schemas.microsoft.com/office/powerpoint/2010/main" val="94685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LCSH in </a:t>
            </a:r>
            <a:r>
              <a:rPr lang="en-US" sz="3200" dirty="0"/>
              <a:t>MARC Bibliographic Records</a:t>
            </a:r>
          </a:p>
        </p:txBody>
      </p:sp>
      <p:sp>
        <p:nvSpPr>
          <p:cNvPr id="5" name="Rectangle 4"/>
          <p:cNvSpPr/>
          <p:nvPr/>
        </p:nvSpPr>
        <p:spPr>
          <a:xfrm>
            <a:off x="2677886" y="1268017"/>
            <a:ext cx="6296297" cy="3416320"/>
          </a:xfrm>
          <a:prstGeom prst="rect">
            <a:avLst/>
          </a:prstGeom>
        </p:spPr>
        <p:txBody>
          <a:bodyPr wrap="square">
            <a:spAutoFit/>
          </a:bodyPr>
          <a:lstStyle/>
          <a:p>
            <a:r>
              <a:rPr lang="en-US" dirty="0"/>
              <a:t>Headings </a:t>
            </a:r>
            <a:r>
              <a:rPr lang="en-US" sz="2000" dirty="0"/>
              <a:t>before</a:t>
            </a:r>
            <a:r>
              <a:rPr lang="en-US" dirty="0"/>
              <a:t> conversion</a:t>
            </a:r>
          </a:p>
          <a:p>
            <a:endParaRPr lang="en-US" dirty="0"/>
          </a:p>
          <a:p>
            <a:r>
              <a:rPr lang="en-US" dirty="0"/>
              <a:t>650 10 </a:t>
            </a:r>
            <a:r>
              <a:rPr lang="en-US" dirty="0" err="1"/>
              <a:t>Bennet</a:t>
            </a:r>
            <a:r>
              <a:rPr lang="en-US" dirty="0"/>
              <a:t>, Elizabeth (Fictitious character) $v Fiction.</a:t>
            </a:r>
          </a:p>
          <a:p>
            <a:r>
              <a:rPr lang="en-US" dirty="0"/>
              <a:t>650 10 Darcy, Fitzwilliam (Fictitious character) $v Fiction.</a:t>
            </a:r>
          </a:p>
          <a:p>
            <a:r>
              <a:rPr lang="en-US" dirty="0"/>
              <a:t>650  0 Gentry $z England $v Fiction.</a:t>
            </a:r>
          </a:p>
          <a:p>
            <a:r>
              <a:rPr lang="en-US" dirty="0"/>
              <a:t>650  0 Social classes $z England $v Fiction.</a:t>
            </a:r>
          </a:p>
          <a:p>
            <a:r>
              <a:rPr lang="en-US" dirty="0"/>
              <a:t>650  0 Young women $v Fiction.</a:t>
            </a:r>
          </a:p>
          <a:p>
            <a:r>
              <a:rPr lang="en-US" dirty="0"/>
              <a:t>650  0 Mate selection $v Fiction.</a:t>
            </a:r>
          </a:p>
          <a:p>
            <a:r>
              <a:rPr lang="en-US" dirty="0"/>
              <a:t>650  0 Courtship $v Fiction.</a:t>
            </a:r>
          </a:p>
          <a:p>
            <a:r>
              <a:rPr lang="en-US" dirty="0"/>
              <a:t>650  0 Sisters $v Fiction.</a:t>
            </a:r>
          </a:p>
          <a:p>
            <a:r>
              <a:rPr lang="en-US" dirty="0"/>
              <a:t>651  0 England $x Social life and customs $y 19th century $v Fiction.</a:t>
            </a:r>
          </a:p>
        </p:txBody>
      </p:sp>
      <p:pic>
        <p:nvPicPr>
          <p:cNvPr id="4" name="Picture 3"/>
          <p:cNvPicPr>
            <a:picLocks noChangeAspect="1"/>
          </p:cNvPicPr>
          <p:nvPr/>
        </p:nvPicPr>
        <p:blipFill>
          <a:blip r:embed="rId3"/>
          <a:stretch>
            <a:fillRect/>
          </a:stretch>
        </p:blipFill>
        <p:spPr>
          <a:xfrm>
            <a:off x="628650" y="1162178"/>
            <a:ext cx="1778000" cy="2692400"/>
          </a:xfrm>
          <a:prstGeom prst="rect">
            <a:avLst/>
          </a:prstGeom>
        </p:spPr>
      </p:pic>
    </p:spTree>
    <p:extLst>
      <p:ext uri="{BB962C8B-B14F-4D97-AF65-F5344CB8AC3E}">
        <p14:creationId xmlns:p14="http://schemas.microsoft.com/office/powerpoint/2010/main" val="9018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FAST </a:t>
            </a:r>
            <a:r>
              <a:rPr lang="en-US" sz="3600" dirty="0" smtClean="0"/>
              <a:t>headings after conversion</a:t>
            </a:r>
            <a:endParaRPr lang="en-US" sz="3600" dirty="0"/>
          </a:p>
        </p:txBody>
      </p:sp>
      <p:sp>
        <p:nvSpPr>
          <p:cNvPr id="6" name="Rectangle 5"/>
          <p:cNvSpPr/>
          <p:nvPr/>
        </p:nvSpPr>
        <p:spPr>
          <a:xfrm>
            <a:off x="3079566" y="896183"/>
            <a:ext cx="5691301" cy="4247317"/>
          </a:xfrm>
          <a:prstGeom prst="rect">
            <a:avLst/>
          </a:prstGeom>
        </p:spPr>
        <p:txBody>
          <a:bodyPr wrap="square">
            <a:spAutoFit/>
          </a:bodyPr>
          <a:lstStyle/>
          <a:p>
            <a:r>
              <a:rPr lang="en-US" sz="1600" dirty="0"/>
              <a:t>FAST </a:t>
            </a:r>
            <a:r>
              <a:rPr lang="en-US" dirty="0"/>
              <a:t>headings</a:t>
            </a:r>
            <a:r>
              <a:rPr lang="en-US" sz="1600" dirty="0"/>
              <a:t> after conversion</a:t>
            </a:r>
          </a:p>
          <a:p>
            <a:endParaRPr lang="en-US" sz="1400" dirty="0"/>
          </a:p>
          <a:p>
            <a:r>
              <a:rPr lang="en-US" sz="1600" dirty="0"/>
              <a:t>648 7 $a 1800 - 1899 $2 fast</a:t>
            </a:r>
          </a:p>
          <a:p>
            <a:r>
              <a:rPr lang="en-US" sz="1600" dirty="0" smtClean="0"/>
              <a:t>600 </a:t>
            </a:r>
            <a:r>
              <a:rPr lang="en-US" sz="1600" dirty="0"/>
              <a:t>7 $a </a:t>
            </a:r>
            <a:r>
              <a:rPr lang="en-US" sz="1600" dirty="0" err="1"/>
              <a:t>Bennet</a:t>
            </a:r>
            <a:r>
              <a:rPr lang="en-US" sz="1600" dirty="0"/>
              <a:t>, Elizabeth </a:t>
            </a:r>
            <a:r>
              <a:rPr lang="en-US" sz="1600" dirty="0" smtClean="0"/>
              <a:t>$c (</a:t>
            </a:r>
            <a:r>
              <a:rPr lang="en-US" sz="1600" dirty="0"/>
              <a:t>Fictitious character) $2 fast $0 (</a:t>
            </a:r>
            <a:r>
              <a:rPr lang="en-US" sz="1600" dirty="0" err="1"/>
              <a:t>OCoLC</a:t>
            </a:r>
            <a:r>
              <a:rPr lang="en-US" sz="1600" dirty="0"/>
              <a:t>)fst00830497</a:t>
            </a:r>
          </a:p>
          <a:p>
            <a:r>
              <a:rPr lang="en-US" sz="1600" dirty="0" smtClean="0"/>
              <a:t>650 </a:t>
            </a:r>
            <a:r>
              <a:rPr lang="en-US" sz="1600" dirty="0"/>
              <a:t>7 $a Darcy, Fitzwilliam </a:t>
            </a:r>
            <a:r>
              <a:rPr lang="en-US" sz="1600" dirty="0" smtClean="0"/>
              <a:t>$c (</a:t>
            </a:r>
            <a:r>
              <a:rPr lang="en-US" sz="1600" dirty="0"/>
              <a:t>Fictitious character) $2 fast $0 (</a:t>
            </a:r>
            <a:r>
              <a:rPr lang="en-US" sz="1600" dirty="0" err="1"/>
              <a:t>OCoLC</a:t>
            </a:r>
            <a:r>
              <a:rPr lang="en-US" sz="1600" dirty="0"/>
              <a:t>)fst00887810</a:t>
            </a:r>
          </a:p>
          <a:p>
            <a:r>
              <a:rPr lang="en-US" sz="1600" dirty="0"/>
              <a:t>600 7 $a Courtship $2 fast $0 (</a:t>
            </a:r>
            <a:r>
              <a:rPr lang="en-US" sz="1600" dirty="0" err="1"/>
              <a:t>OCoLC</a:t>
            </a:r>
            <a:r>
              <a:rPr lang="en-US" sz="1600" dirty="0"/>
              <a:t>)</a:t>
            </a:r>
            <a:r>
              <a:rPr lang="en-US" sz="1600" dirty="0" smtClean="0"/>
              <a:t>fst00881873</a:t>
            </a:r>
          </a:p>
          <a:p>
            <a:r>
              <a:rPr lang="en-US" sz="1600" dirty="0" smtClean="0"/>
              <a:t>650 </a:t>
            </a:r>
            <a:r>
              <a:rPr lang="en-US" sz="1600" dirty="0"/>
              <a:t>7 $a Gentry $2 fast $0 (</a:t>
            </a:r>
            <a:r>
              <a:rPr lang="en-US" sz="1600" dirty="0" err="1"/>
              <a:t>OCoLC</a:t>
            </a:r>
            <a:r>
              <a:rPr lang="en-US" sz="1600" dirty="0"/>
              <a:t>)fst00940300</a:t>
            </a:r>
          </a:p>
          <a:p>
            <a:r>
              <a:rPr lang="en-US" sz="1600" dirty="0"/>
              <a:t>650 7 $a Manners and customs $2 fast $0 (</a:t>
            </a:r>
            <a:r>
              <a:rPr lang="en-US" sz="1600" dirty="0" err="1"/>
              <a:t>OCoLC</a:t>
            </a:r>
            <a:r>
              <a:rPr lang="en-US" sz="1600" dirty="0"/>
              <a:t>)fst01007815</a:t>
            </a:r>
          </a:p>
          <a:p>
            <a:r>
              <a:rPr lang="en-US" sz="1600" dirty="0"/>
              <a:t>650 7 $a Mate selection $2 fast $0 (</a:t>
            </a:r>
            <a:r>
              <a:rPr lang="en-US" sz="1600" dirty="0" err="1"/>
              <a:t>OCoLC</a:t>
            </a:r>
            <a:r>
              <a:rPr lang="en-US" sz="1600" dirty="0"/>
              <a:t>)fst01011691</a:t>
            </a:r>
          </a:p>
          <a:p>
            <a:r>
              <a:rPr lang="is-IS" sz="1600" dirty="0"/>
              <a:t>650 7 $a Sisters $2 fast $0 (OCoLC)fst01119758</a:t>
            </a:r>
          </a:p>
          <a:p>
            <a:r>
              <a:rPr lang="nl-NL" sz="1600" dirty="0"/>
              <a:t>650 7 $a </a:t>
            </a:r>
            <a:r>
              <a:rPr lang="nl-NL" sz="1600" dirty="0" err="1"/>
              <a:t>Social</a:t>
            </a:r>
            <a:r>
              <a:rPr lang="nl-NL" sz="1600" dirty="0"/>
              <a:t> classes $2 </a:t>
            </a:r>
            <a:r>
              <a:rPr lang="nl-NL" sz="1600" dirty="0" err="1"/>
              <a:t>fast</a:t>
            </a:r>
            <a:r>
              <a:rPr lang="nl-NL" sz="1600" dirty="0"/>
              <a:t> $0 (</a:t>
            </a:r>
            <a:r>
              <a:rPr lang="nl-NL" sz="1600" dirty="0" err="1"/>
              <a:t>OCoLC</a:t>
            </a:r>
            <a:r>
              <a:rPr lang="nl-NL" sz="1600" dirty="0"/>
              <a:t>)fst01122346</a:t>
            </a:r>
          </a:p>
          <a:p>
            <a:r>
              <a:rPr lang="de-DE" sz="1600" dirty="0"/>
              <a:t>650 7 $a Young </a:t>
            </a:r>
            <a:r>
              <a:rPr lang="de-DE" sz="1600" dirty="0" err="1"/>
              <a:t>women</a:t>
            </a:r>
            <a:r>
              <a:rPr lang="de-DE" sz="1600" dirty="0"/>
              <a:t> $2 fast $0 (</a:t>
            </a:r>
            <a:r>
              <a:rPr lang="de-DE" sz="1600" dirty="0" err="1"/>
              <a:t>OCoLC</a:t>
            </a:r>
            <a:r>
              <a:rPr lang="de-DE" sz="1600" dirty="0"/>
              <a:t>)fst01183301</a:t>
            </a:r>
          </a:p>
          <a:p>
            <a:r>
              <a:rPr lang="is-IS" sz="1600" dirty="0"/>
              <a:t>651 7 $a England $2 fast $0 (OCoLC)fst01219920</a:t>
            </a:r>
          </a:p>
          <a:p>
            <a:r>
              <a:rPr lang="fr-FR" sz="1600" dirty="0"/>
              <a:t>655 7 $a Fiction $2 </a:t>
            </a:r>
            <a:r>
              <a:rPr lang="fr-FR" sz="1600" dirty="0" err="1"/>
              <a:t>fast</a:t>
            </a:r>
            <a:r>
              <a:rPr lang="fr-FR" sz="1600" dirty="0"/>
              <a:t> $0 (</a:t>
            </a:r>
            <a:r>
              <a:rPr lang="fr-FR" sz="1600" dirty="0" err="1"/>
              <a:t>OCoLC</a:t>
            </a:r>
            <a:r>
              <a:rPr lang="fr-FR" sz="1600" dirty="0"/>
              <a:t>)fst01423787</a:t>
            </a:r>
          </a:p>
        </p:txBody>
      </p:sp>
      <p:pic>
        <p:nvPicPr>
          <p:cNvPr id="8" name="Picture 7"/>
          <p:cNvPicPr>
            <a:picLocks noChangeAspect="1"/>
          </p:cNvPicPr>
          <p:nvPr/>
        </p:nvPicPr>
        <p:blipFill>
          <a:blip r:embed="rId3"/>
          <a:stretch>
            <a:fillRect/>
          </a:stretch>
        </p:blipFill>
        <p:spPr>
          <a:xfrm>
            <a:off x="837351" y="1219200"/>
            <a:ext cx="1778000" cy="2705100"/>
          </a:xfrm>
          <a:prstGeom prst="rect">
            <a:avLst/>
          </a:prstGeom>
        </p:spPr>
      </p:pic>
    </p:spTree>
    <p:extLst>
      <p:ext uri="{BB962C8B-B14F-4D97-AF65-F5344CB8AC3E}">
        <p14:creationId xmlns:p14="http://schemas.microsoft.com/office/powerpoint/2010/main" val="2418910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205624438"/>
              </p:ext>
            </p:extLst>
          </p:nvPr>
        </p:nvGraphicFramePr>
        <p:xfrm>
          <a:off x="325256" y="734786"/>
          <a:ext cx="8754861" cy="4081658"/>
        </p:xfrm>
        <a:graphic>
          <a:graphicData uri="http://schemas.openxmlformats.org/presentationml/2006/ole">
            <mc:AlternateContent xmlns:mc="http://schemas.openxmlformats.org/markup-compatibility/2006">
              <mc:Choice xmlns:v="urn:schemas-microsoft-com:vml" Requires="v">
                <p:oleObj spid="_x0000_s2158" name="Document" r:id="rId4" imgW="5644979" imgH="2627822" progId="Word.Document.12">
                  <p:embed/>
                </p:oleObj>
              </mc:Choice>
              <mc:Fallback>
                <p:oleObj name="Document" r:id="rId4" imgW="5644979" imgH="2627822" progId="Word.Document.12">
                  <p:embed/>
                  <p:pic>
                    <p:nvPicPr>
                      <p:cNvPr id="0" name=""/>
                      <p:cNvPicPr/>
                      <p:nvPr/>
                    </p:nvPicPr>
                    <p:blipFill>
                      <a:blip r:embed="rId5"/>
                      <a:stretch>
                        <a:fillRect/>
                      </a:stretch>
                    </p:blipFill>
                    <p:spPr>
                      <a:xfrm>
                        <a:off x="325256" y="734786"/>
                        <a:ext cx="8754861" cy="4081658"/>
                      </a:xfrm>
                      <a:prstGeom prst="rect">
                        <a:avLst/>
                      </a:prstGeom>
                    </p:spPr>
                  </p:pic>
                </p:oleObj>
              </mc:Fallback>
            </mc:AlternateContent>
          </a:graphicData>
        </a:graphic>
      </p:graphicFrame>
    </p:spTree>
    <p:extLst>
      <p:ext uri="{BB962C8B-B14F-4D97-AF65-F5344CB8AC3E}">
        <p14:creationId xmlns:p14="http://schemas.microsoft.com/office/powerpoint/2010/main" val="59877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 Counts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2575566"/>
              </p:ext>
            </p:extLst>
          </p:nvPr>
        </p:nvGraphicFramePr>
        <p:xfrm>
          <a:off x="457200" y="1063226"/>
          <a:ext cx="8228804" cy="4039112"/>
        </p:xfrm>
        <a:graphic>
          <a:graphicData uri="http://schemas.openxmlformats.org/drawingml/2006/table">
            <a:tbl>
              <a:tblPr firstRow="1" bandRow="1">
                <a:tableStyleId>{5C22544A-7EE6-4342-B048-85BDC9FD1C3A}</a:tableStyleId>
              </a:tblPr>
              <a:tblGrid>
                <a:gridCol w="4117352"/>
                <a:gridCol w="4111452"/>
              </a:tblGrid>
              <a:tr h="427932">
                <a:tc>
                  <a:txBody>
                    <a:bodyPr/>
                    <a:lstStyle/>
                    <a:p>
                      <a:pPr algn="ctr"/>
                      <a:r>
                        <a:rPr lang="en-US" sz="2400" baseline="0" dirty="0" smtClean="0">
                          <a:latin typeface="+mj-lt"/>
                        </a:rPr>
                        <a:t> </a:t>
                      </a:r>
                      <a:endParaRPr lang="en-US" sz="2400" baseline="0" dirty="0">
                        <a:latin typeface="+mj-lt"/>
                      </a:endParaRPr>
                    </a:p>
                  </a:txBody>
                  <a:tcPr marL="125556" marR="125556" marT="25718" marB="25718"/>
                </a:tc>
                <a:tc>
                  <a:txBody>
                    <a:bodyPr/>
                    <a:lstStyle/>
                    <a:p>
                      <a:pPr algn="ctr"/>
                      <a:endParaRPr lang="en-US" sz="2400" baseline="0" dirty="0">
                        <a:latin typeface="+mj-lt"/>
                      </a:endParaRPr>
                    </a:p>
                  </a:txBody>
                  <a:tcPr marL="125556" marR="125556" marT="25718" marB="25718"/>
                </a:tc>
              </a:tr>
              <a:tr h="390252">
                <a:tc>
                  <a:txBody>
                    <a:bodyPr/>
                    <a:lstStyle/>
                    <a:p>
                      <a:pPr fontAlgn="base"/>
                      <a:r>
                        <a:rPr lang="en-US" sz="2400" baseline="0" dirty="0" smtClean="0">
                          <a:effectLst/>
                          <a:latin typeface="+mn-lt"/>
                        </a:rPr>
                        <a:t>Persons</a:t>
                      </a:r>
                      <a:endParaRPr lang="en-US" sz="2400" baseline="0" dirty="0">
                        <a:effectLst/>
                        <a:latin typeface="+mn-lt"/>
                      </a:endParaRPr>
                    </a:p>
                  </a:txBody>
                  <a:tcPr marL="39236" marR="39236" marT="16073" marB="16073" anchor="ctr"/>
                </a:tc>
                <a:tc>
                  <a:txBody>
                    <a:bodyPr/>
                    <a:lstStyle/>
                    <a:p>
                      <a:pPr algn="r" fontAlgn="b"/>
                      <a:r>
                        <a:rPr lang="en-US" sz="2400" b="0" i="0" u="none" strike="noStrike" baseline="0" dirty="0">
                          <a:solidFill>
                            <a:srgbClr val="000000"/>
                          </a:solidFill>
                          <a:effectLst/>
                          <a:latin typeface="Calibri" panose="020F0502020204030204" pitchFamily="34" charset="0"/>
                        </a:rPr>
                        <a:t>692,734</a:t>
                      </a:r>
                    </a:p>
                  </a:txBody>
                  <a:tcPr marL="13080" marR="13080" marT="5358" marB="0" anchor="b"/>
                </a:tc>
              </a:tr>
              <a:tr h="390252">
                <a:tc>
                  <a:txBody>
                    <a:bodyPr/>
                    <a:lstStyle/>
                    <a:p>
                      <a:pPr fontAlgn="base"/>
                      <a:r>
                        <a:rPr lang="en-US" sz="2400" baseline="0" dirty="0" smtClean="0">
                          <a:effectLst/>
                          <a:latin typeface="+mn-lt"/>
                        </a:rPr>
                        <a:t>Organizations</a:t>
                      </a:r>
                      <a:endParaRPr lang="en-US" sz="2400" baseline="0" dirty="0">
                        <a:effectLst/>
                        <a:latin typeface="+mn-lt"/>
                      </a:endParaRPr>
                    </a:p>
                  </a:txBody>
                  <a:tcPr marL="39236" marR="39236" marT="16073" marB="16073" anchor="ctr"/>
                </a:tc>
                <a:tc>
                  <a:txBody>
                    <a:bodyPr/>
                    <a:lstStyle/>
                    <a:p>
                      <a:pPr algn="r" fontAlgn="b"/>
                      <a:r>
                        <a:rPr lang="en-US" sz="2400" b="0" i="0" u="none" strike="noStrike" baseline="0" dirty="0">
                          <a:solidFill>
                            <a:srgbClr val="000000"/>
                          </a:solidFill>
                          <a:effectLst/>
                          <a:latin typeface="Calibri" panose="020F0502020204030204" pitchFamily="34" charset="0"/>
                        </a:rPr>
                        <a:t>360,571</a:t>
                      </a:r>
                    </a:p>
                  </a:txBody>
                  <a:tcPr marL="13080" marR="13080" marT="5358" marB="0" anchor="b"/>
                </a:tc>
              </a:tr>
              <a:tr h="390252">
                <a:tc>
                  <a:txBody>
                    <a:bodyPr/>
                    <a:lstStyle/>
                    <a:p>
                      <a:pPr fontAlgn="base"/>
                      <a:r>
                        <a:rPr lang="en-US" sz="2400" baseline="0" dirty="0">
                          <a:effectLst/>
                          <a:latin typeface="+mn-lt"/>
                        </a:rPr>
                        <a:t>Events</a:t>
                      </a:r>
                    </a:p>
                  </a:txBody>
                  <a:tcPr marL="39236" marR="39236" marT="16073" marB="16073" anchor="ctr"/>
                </a:tc>
                <a:tc>
                  <a:txBody>
                    <a:bodyPr/>
                    <a:lstStyle/>
                    <a:p>
                      <a:pPr algn="r" fontAlgn="b"/>
                      <a:r>
                        <a:rPr lang="en-US" sz="2400" b="0" i="0" u="none" strike="noStrike" baseline="0" dirty="0">
                          <a:solidFill>
                            <a:srgbClr val="000000"/>
                          </a:solidFill>
                          <a:effectLst/>
                          <a:latin typeface="Calibri" panose="020F0502020204030204" pitchFamily="34" charset="0"/>
                        </a:rPr>
                        <a:t>12,417</a:t>
                      </a:r>
                    </a:p>
                  </a:txBody>
                  <a:tcPr marL="13080" marR="13080" marT="5358" marB="0" anchor="b"/>
                </a:tc>
              </a:tr>
              <a:tr h="390252">
                <a:tc>
                  <a:txBody>
                    <a:bodyPr/>
                    <a:lstStyle/>
                    <a:p>
                      <a:pPr fontAlgn="base"/>
                      <a:r>
                        <a:rPr lang="en-US" sz="2400" baseline="0" dirty="0" smtClean="0">
                          <a:effectLst/>
                          <a:latin typeface="+mn-lt"/>
                        </a:rPr>
                        <a:t>Titles of Works</a:t>
                      </a:r>
                      <a:endParaRPr lang="en-US" sz="2400" baseline="0" dirty="0">
                        <a:effectLst/>
                        <a:latin typeface="+mn-lt"/>
                      </a:endParaRPr>
                    </a:p>
                  </a:txBody>
                  <a:tcPr marL="39236" marR="39236" marT="16073" marB="16073" anchor="ctr"/>
                </a:tc>
                <a:tc>
                  <a:txBody>
                    <a:bodyPr/>
                    <a:lstStyle/>
                    <a:p>
                      <a:pPr algn="r" fontAlgn="b"/>
                      <a:r>
                        <a:rPr lang="en-US" sz="2400" b="0" i="0" u="none" strike="noStrike" baseline="0" dirty="0">
                          <a:solidFill>
                            <a:srgbClr val="000000"/>
                          </a:solidFill>
                          <a:effectLst/>
                          <a:latin typeface="Calibri" panose="020F0502020204030204" pitchFamily="34" charset="0"/>
                        </a:rPr>
                        <a:t>63,074</a:t>
                      </a:r>
                    </a:p>
                  </a:txBody>
                  <a:tcPr marL="13080" marR="13080" marT="5358" marB="0" anchor="b"/>
                </a:tc>
              </a:tr>
              <a:tr h="390252">
                <a:tc>
                  <a:txBody>
                    <a:bodyPr/>
                    <a:lstStyle/>
                    <a:p>
                      <a:pPr fontAlgn="base"/>
                      <a:r>
                        <a:rPr lang="en-US" sz="2400" baseline="0" dirty="0" smtClean="0">
                          <a:effectLst/>
                          <a:latin typeface="+mn-lt"/>
                        </a:rPr>
                        <a:t>Chronological/Time periods</a:t>
                      </a:r>
                      <a:endParaRPr lang="en-US" sz="2400" baseline="0" dirty="0">
                        <a:effectLst/>
                        <a:latin typeface="+mn-lt"/>
                      </a:endParaRPr>
                    </a:p>
                  </a:txBody>
                  <a:tcPr marL="39236" marR="39236" marT="16073" marB="16073" anchor="ctr"/>
                </a:tc>
                <a:tc>
                  <a:txBody>
                    <a:bodyPr/>
                    <a:lstStyle/>
                    <a:p>
                      <a:pPr algn="r" fontAlgn="b"/>
                      <a:r>
                        <a:rPr lang="en-US" sz="2400" b="0" i="0" u="none" strike="noStrike" baseline="0" dirty="0">
                          <a:solidFill>
                            <a:srgbClr val="000000"/>
                          </a:solidFill>
                          <a:effectLst/>
                          <a:latin typeface="Calibri" panose="020F0502020204030204" pitchFamily="34" charset="0"/>
                        </a:rPr>
                        <a:t>676</a:t>
                      </a:r>
                    </a:p>
                  </a:txBody>
                  <a:tcPr marL="13080" marR="13080" marT="5358" marB="0" anchor="b"/>
                </a:tc>
              </a:tr>
              <a:tr h="390252">
                <a:tc>
                  <a:txBody>
                    <a:bodyPr/>
                    <a:lstStyle/>
                    <a:p>
                      <a:pPr fontAlgn="base"/>
                      <a:r>
                        <a:rPr lang="en-US" sz="2400" baseline="0" dirty="0" smtClean="0">
                          <a:effectLst/>
                          <a:latin typeface="+mn-lt"/>
                        </a:rPr>
                        <a:t>Topics</a:t>
                      </a:r>
                      <a:endParaRPr lang="en-US" sz="2400" baseline="0" dirty="0">
                        <a:effectLst/>
                        <a:latin typeface="+mn-lt"/>
                      </a:endParaRPr>
                    </a:p>
                  </a:txBody>
                  <a:tcPr marL="39236" marR="39236" marT="16073" marB="16073" anchor="ctr"/>
                </a:tc>
                <a:tc>
                  <a:txBody>
                    <a:bodyPr/>
                    <a:lstStyle/>
                    <a:p>
                      <a:pPr algn="r" fontAlgn="b"/>
                      <a:r>
                        <a:rPr lang="en-US" sz="2400" b="0" i="0" u="none" strike="noStrike" baseline="0" dirty="0">
                          <a:solidFill>
                            <a:srgbClr val="000000"/>
                          </a:solidFill>
                          <a:effectLst/>
                          <a:latin typeface="Calibri" panose="020F0502020204030204" pitchFamily="34" charset="0"/>
                        </a:rPr>
                        <a:t>406,873</a:t>
                      </a:r>
                    </a:p>
                  </a:txBody>
                  <a:tcPr marL="13080" marR="13080" marT="5358" marB="0" anchor="b"/>
                </a:tc>
              </a:tr>
              <a:tr h="390252">
                <a:tc>
                  <a:txBody>
                    <a:bodyPr/>
                    <a:lstStyle/>
                    <a:p>
                      <a:pPr fontAlgn="base"/>
                      <a:r>
                        <a:rPr lang="en-US" sz="2400" baseline="0" dirty="0" smtClean="0">
                          <a:effectLst/>
                          <a:latin typeface="+mn-lt"/>
                        </a:rPr>
                        <a:t>Places</a:t>
                      </a:r>
                      <a:endParaRPr lang="en-US" sz="2400" baseline="0" dirty="0">
                        <a:effectLst/>
                        <a:latin typeface="+mn-lt"/>
                      </a:endParaRPr>
                    </a:p>
                  </a:txBody>
                  <a:tcPr marL="39236" marR="39236" marT="16073" marB="16073" anchor="ctr"/>
                </a:tc>
                <a:tc>
                  <a:txBody>
                    <a:bodyPr/>
                    <a:lstStyle/>
                    <a:p>
                      <a:pPr algn="r" fontAlgn="b"/>
                      <a:r>
                        <a:rPr lang="en-US" sz="2400" b="0" i="0" u="none" strike="noStrike" baseline="0" dirty="0">
                          <a:solidFill>
                            <a:srgbClr val="000000"/>
                          </a:solidFill>
                          <a:effectLst/>
                          <a:latin typeface="Calibri" panose="020F0502020204030204" pitchFamily="34" charset="0"/>
                        </a:rPr>
                        <a:t>176,774</a:t>
                      </a:r>
                    </a:p>
                  </a:txBody>
                  <a:tcPr marL="13080" marR="13080" marT="5358" marB="0" anchor="b"/>
                </a:tc>
              </a:tr>
              <a:tr h="390252">
                <a:tc>
                  <a:txBody>
                    <a:bodyPr/>
                    <a:lstStyle/>
                    <a:p>
                      <a:pPr fontAlgn="base"/>
                      <a:r>
                        <a:rPr lang="en-US" sz="2400" baseline="0" dirty="0">
                          <a:effectLst/>
                          <a:latin typeface="+mn-lt"/>
                        </a:rPr>
                        <a:t>Form/Genre</a:t>
                      </a:r>
                    </a:p>
                  </a:txBody>
                  <a:tcPr marL="39236" marR="39236" marT="16073" marB="16073" anchor="ctr"/>
                </a:tc>
                <a:tc>
                  <a:txBody>
                    <a:bodyPr/>
                    <a:lstStyle/>
                    <a:p>
                      <a:pPr algn="r" fontAlgn="b"/>
                      <a:r>
                        <a:rPr lang="en-US" sz="2400" b="0" i="0" u="none" strike="noStrike" baseline="0" dirty="0">
                          <a:solidFill>
                            <a:srgbClr val="000000"/>
                          </a:solidFill>
                          <a:effectLst/>
                          <a:latin typeface="Calibri" panose="020F0502020204030204" pitchFamily="34" charset="0"/>
                        </a:rPr>
                        <a:t>2,507</a:t>
                      </a:r>
                    </a:p>
                  </a:txBody>
                  <a:tcPr marL="13080" marR="13080" marT="5358" marB="0" anchor="b"/>
                </a:tc>
              </a:tr>
              <a:tr h="427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mn-lt"/>
                        </a:rPr>
                        <a:t>Total</a:t>
                      </a:r>
                      <a:endParaRPr lang="en-US" sz="2400" baseline="0" dirty="0">
                        <a:latin typeface="+mn-lt"/>
                      </a:endParaRPr>
                    </a:p>
                  </a:txBody>
                  <a:tcPr marL="125556" marR="125556" marT="25718" marB="25718"/>
                </a:tc>
                <a:tc>
                  <a:txBody>
                    <a:bodyPr/>
                    <a:lstStyle/>
                    <a:p>
                      <a:pPr algn="r" fontAlgn="b"/>
                      <a:r>
                        <a:rPr lang="en-US" sz="2400" b="0" i="0" u="none" strike="noStrike" baseline="0" dirty="0">
                          <a:solidFill>
                            <a:srgbClr val="000000"/>
                          </a:solidFill>
                          <a:effectLst/>
                          <a:latin typeface="Calibri" panose="020F0502020204030204" pitchFamily="34" charset="0"/>
                        </a:rPr>
                        <a:t>1,715,626</a:t>
                      </a:r>
                    </a:p>
                  </a:txBody>
                  <a:tcPr marL="13080" marR="13080" marT="5358" marB="0" anchor="b"/>
                </a:tc>
              </a:tr>
            </a:tbl>
          </a:graphicData>
        </a:graphic>
      </p:graphicFrame>
      <p:sp>
        <p:nvSpPr>
          <p:cNvPr id="4" name="Slide Number Placeholder 3"/>
          <p:cNvSpPr>
            <a:spLocks noGrp="1"/>
          </p:cNvSpPr>
          <p:nvPr>
            <p:ph type="sldNum" sz="quarter" idx="12"/>
          </p:nvPr>
        </p:nvSpPr>
        <p:spPr>
          <a:xfrm>
            <a:off x="7219950" y="6119813"/>
            <a:ext cx="2133600" cy="273844"/>
          </a:xfrm>
          <a:prstGeom prst="rect">
            <a:avLst/>
          </a:prstGeom>
        </p:spPr>
        <p:txBody>
          <a:bodyPr/>
          <a:lstStyle/>
          <a:p>
            <a:endParaRPr lang="en-US" dirty="0"/>
          </a:p>
        </p:txBody>
      </p:sp>
    </p:spTree>
    <p:extLst>
      <p:ext uri="{BB962C8B-B14F-4D97-AF65-F5344CB8AC3E}">
        <p14:creationId xmlns:p14="http://schemas.microsoft.com/office/powerpoint/2010/main" val="248968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fontScale="92500" lnSpcReduction="20000"/>
          </a:bodyPr>
          <a:lstStyle/>
          <a:p>
            <a:r>
              <a:rPr lang="en-US" dirty="0"/>
              <a:t>An authority record is created for each FAST heading </a:t>
            </a:r>
          </a:p>
          <a:p>
            <a:r>
              <a:rPr lang="en-US" dirty="0"/>
              <a:t>Authority records are enhanced in various ways, including</a:t>
            </a:r>
          </a:p>
          <a:p>
            <a:pPr lvl="1"/>
            <a:r>
              <a:rPr lang="en-US" dirty="0"/>
              <a:t>Geographic area codes, coordinates &amp; feature type information</a:t>
            </a:r>
          </a:p>
          <a:p>
            <a:pPr lvl="1"/>
            <a:r>
              <a:rPr lang="en-US" dirty="0" err="1"/>
              <a:t>WorldCat</a:t>
            </a:r>
            <a:r>
              <a:rPr lang="en-US" dirty="0"/>
              <a:t> usage information (literary warrant for heading)</a:t>
            </a:r>
          </a:p>
          <a:p>
            <a:pPr lvl="1"/>
            <a:r>
              <a:rPr lang="en-US" dirty="0"/>
              <a:t>Links to other vocabularies</a:t>
            </a:r>
          </a:p>
          <a:p>
            <a:r>
              <a:rPr lang="en-US" dirty="0"/>
              <a:t>Records are available as MARC-21 and RDF with persistent URIs for each heading </a:t>
            </a:r>
          </a:p>
        </p:txBody>
      </p:sp>
      <p:sp>
        <p:nvSpPr>
          <p:cNvPr id="5" name="Text Placeholder 4"/>
          <p:cNvSpPr>
            <a:spLocks noGrp="1"/>
          </p:cNvSpPr>
          <p:nvPr>
            <p:ph type="body" sz="quarter" idx="13"/>
          </p:nvPr>
        </p:nvSpPr>
        <p:spPr/>
        <p:txBody>
          <a:bodyPr/>
          <a:lstStyle/>
          <a:p>
            <a:r>
              <a:rPr lang="en-US" dirty="0" smtClean="0"/>
              <a:t>FAST Authority Records</a:t>
            </a:r>
            <a:endParaRPr lang="en-US" dirty="0"/>
          </a:p>
        </p:txBody>
      </p:sp>
    </p:spTree>
    <p:extLst>
      <p:ext uri="{BB962C8B-B14F-4D97-AF65-F5344CB8AC3E}">
        <p14:creationId xmlns:p14="http://schemas.microsoft.com/office/powerpoint/2010/main" val="377862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8-09 at 3.49.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437" y="-997527"/>
            <a:ext cx="5166490" cy="6788727"/>
          </a:xfrm>
          <a:prstGeom prst="rect">
            <a:avLst/>
          </a:prstGeom>
        </p:spPr>
      </p:pic>
      <p:sp>
        <p:nvSpPr>
          <p:cNvPr id="8" name="Title 7"/>
          <p:cNvSpPr>
            <a:spLocks noGrp="1"/>
          </p:cNvSpPr>
          <p:nvPr>
            <p:ph type="title"/>
          </p:nvPr>
        </p:nvSpPr>
        <p:spPr>
          <a:xfrm>
            <a:off x="628650" y="273845"/>
            <a:ext cx="3679637" cy="826706"/>
          </a:xfrm>
        </p:spPr>
        <p:txBody>
          <a:bodyPr>
            <a:normAutofit fontScale="90000"/>
          </a:bodyPr>
          <a:lstStyle/>
          <a:p>
            <a:r>
              <a:rPr lang="en-US" sz="2200" dirty="0" smtClean="0"/>
              <a:t>FAST Authority Record England—Hertfordshire</a:t>
            </a:r>
            <a:r>
              <a:rPr lang="en-US" sz="1800" dirty="0" smtClean="0"/>
              <a:t/>
            </a:r>
            <a:br>
              <a:rPr lang="en-US" sz="1800" dirty="0" smtClean="0"/>
            </a:br>
            <a:r>
              <a:rPr lang="en-US" sz="1800" dirty="0" smtClean="0"/>
              <a:t/>
            </a:r>
            <a:br>
              <a:rPr lang="en-US" sz="1800" dirty="0" smtClean="0"/>
            </a:br>
            <a:endParaRPr lang="en-US" sz="1800" dirty="0"/>
          </a:p>
        </p:txBody>
      </p:sp>
      <p:sp>
        <p:nvSpPr>
          <p:cNvPr id="2" name="Content Placeholder 1"/>
          <p:cNvSpPr>
            <a:spLocks noGrp="1"/>
          </p:cNvSpPr>
          <p:nvPr>
            <p:ph sz="half" idx="1"/>
          </p:nvPr>
        </p:nvSpPr>
        <p:spPr>
          <a:xfrm>
            <a:off x="422087" y="1135976"/>
            <a:ext cx="3886200" cy="3263504"/>
          </a:xfrm>
        </p:spPr>
        <p:txBody>
          <a:bodyPr/>
          <a:lstStyle/>
          <a:p>
            <a:r>
              <a:rPr lang="en-US" sz="2000" dirty="0" smtClean="0"/>
              <a:t>Heading is hierarchal </a:t>
            </a:r>
            <a:r>
              <a:rPr lang="en-US" sz="2000" dirty="0"/>
              <a:t>and is based on the </a:t>
            </a:r>
            <a:r>
              <a:rPr lang="en-US" sz="2000" i="1" dirty="0"/>
              <a:t>MARC Code List for Geographic </a:t>
            </a:r>
            <a:r>
              <a:rPr lang="en-US" sz="2000" i="1" dirty="0" smtClean="0"/>
              <a:t>Areas</a:t>
            </a:r>
            <a:endParaRPr lang="en-US" sz="2000" dirty="0" smtClean="0"/>
          </a:p>
          <a:p>
            <a:r>
              <a:rPr lang="en-US" sz="2000" dirty="0" smtClean="0"/>
              <a:t>Geographic coordinates (040 </a:t>
            </a:r>
            <a:r>
              <a:rPr lang="en-US" sz="2000" dirty="0"/>
              <a:t>and </a:t>
            </a:r>
            <a:r>
              <a:rPr lang="en-US" sz="2000" dirty="0" smtClean="0"/>
              <a:t>670 fields)</a:t>
            </a:r>
          </a:p>
          <a:p>
            <a:r>
              <a:rPr lang="en-US" sz="2000" dirty="0" err="1" smtClean="0"/>
              <a:t>WorldCat</a:t>
            </a:r>
            <a:r>
              <a:rPr lang="en-US" sz="2000" dirty="0" smtClean="0"/>
              <a:t> </a:t>
            </a:r>
            <a:r>
              <a:rPr lang="en-US" sz="2000" dirty="0"/>
              <a:t>usage </a:t>
            </a:r>
            <a:r>
              <a:rPr lang="en-US" sz="2000" dirty="0" smtClean="0"/>
              <a:t>information (688 fields)</a:t>
            </a:r>
          </a:p>
          <a:p>
            <a:r>
              <a:rPr lang="en-US" sz="2000" dirty="0" smtClean="0"/>
              <a:t>Links </a:t>
            </a:r>
            <a:r>
              <a:rPr lang="en-US" sz="2000" dirty="0"/>
              <a:t>to VIAF, LC NACO file and </a:t>
            </a:r>
            <a:r>
              <a:rPr lang="en-US" sz="2000" dirty="0" err="1" smtClean="0"/>
              <a:t>GeoName</a:t>
            </a:r>
            <a:r>
              <a:rPr lang="en-US" sz="2000" dirty="0" smtClean="0"/>
              <a:t> (751 fields)</a:t>
            </a:r>
          </a:p>
          <a:p>
            <a:r>
              <a:rPr lang="en-US" sz="2000" dirty="0" smtClean="0"/>
              <a:t>All headings have URI based on heading control number</a:t>
            </a:r>
            <a:endParaRPr lang="en-US" sz="2000" dirty="0"/>
          </a:p>
        </p:txBody>
      </p:sp>
    </p:spTree>
    <p:extLst>
      <p:ext uri="{BB962C8B-B14F-4D97-AF65-F5344CB8AC3E}">
        <p14:creationId xmlns:p14="http://schemas.microsoft.com/office/powerpoint/2010/main" val="702786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a:t>Links to other Files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95234645"/>
              </p:ext>
            </p:extLst>
          </p:nvPr>
        </p:nvGraphicFramePr>
        <p:xfrm>
          <a:off x="871599" y="1029745"/>
          <a:ext cx="7072398" cy="3103728"/>
        </p:xfrm>
        <a:graphic>
          <a:graphicData uri="http://schemas.openxmlformats.org/drawingml/2006/table">
            <a:tbl>
              <a:tblPr firstRow="1" bandRow="1">
                <a:tableStyleId>{5C22544A-7EE6-4342-B048-85BDC9FD1C3A}</a:tableStyleId>
              </a:tblPr>
              <a:tblGrid>
                <a:gridCol w="3857672"/>
                <a:gridCol w="3214726"/>
              </a:tblGrid>
              <a:tr h="421218">
                <a:tc>
                  <a:txBody>
                    <a:bodyPr/>
                    <a:lstStyle/>
                    <a:p>
                      <a:pPr algn="ctr"/>
                      <a:r>
                        <a:rPr lang="en-US" sz="1100" dirty="0" smtClean="0">
                          <a:latin typeface="+mj-lt"/>
                        </a:rPr>
                        <a:t>Authority</a:t>
                      </a:r>
                      <a:endParaRPr lang="en-US" sz="1100" dirty="0">
                        <a:latin typeface="+mj-lt"/>
                      </a:endParaRPr>
                    </a:p>
                  </a:txBody>
                  <a:tcPr marL="68580" marR="68580" marT="25718" marB="25718"/>
                </a:tc>
                <a:tc>
                  <a:txBody>
                    <a:bodyPr/>
                    <a:lstStyle/>
                    <a:p>
                      <a:pPr algn="ctr"/>
                      <a:r>
                        <a:rPr lang="en-US" sz="1100" dirty="0" smtClean="0">
                          <a:latin typeface="+mj-lt"/>
                        </a:rPr>
                        <a:t>Count</a:t>
                      </a:r>
                      <a:endParaRPr lang="en-US" sz="1100" dirty="0">
                        <a:latin typeface="+mj-lt"/>
                      </a:endParaRPr>
                    </a:p>
                  </a:txBody>
                  <a:tcPr marL="68580" marR="68580" marT="25718" marB="25718"/>
                </a:tc>
              </a:tr>
              <a:tr h="677150">
                <a:tc>
                  <a:txBody>
                    <a:bodyPr/>
                    <a:lstStyle/>
                    <a:p>
                      <a:pPr fontAlgn="base"/>
                      <a:r>
                        <a:rPr lang="en-US" sz="1800" dirty="0">
                          <a:effectLst/>
                          <a:latin typeface="+mj-lt"/>
                        </a:rPr>
                        <a:t>Library of Congress Subject Headings*</a:t>
                      </a:r>
                    </a:p>
                  </a:txBody>
                  <a:tcPr marL="21431" marR="21431" marT="16073" marB="16073" anchor="ctr"/>
                </a:tc>
                <a:tc>
                  <a:txBody>
                    <a:bodyPr/>
                    <a:lstStyle/>
                    <a:p>
                      <a:pPr algn="r" fontAlgn="base"/>
                      <a:r>
                        <a:rPr lang="en-US" sz="1800">
                          <a:effectLst/>
                          <a:latin typeface="+mj-lt"/>
                        </a:rPr>
                        <a:t>299,172</a:t>
                      </a:r>
                    </a:p>
                  </a:txBody>
                  <a:tcPr marL="21431" marR="21431" marT="16073" marB="16073" anchor="ctr"/>
                </a:tc>
              </a:tr>
              <a:tr h="401072">
                <a:tc>
                  <a:txBody>
                    <a:bodyPr/>
                    <a:lstStyle/>
                    <a:p>
                      <a:pPr fontAlgn="base"/>
                      <a:r>
                        <a:rPr lang="en-US" sz="1800" dirty="0" smtClean="0">
                          <a:effectLst/>
                          <a:latin typeface="+mj-lt"/>
                        </a:rPr>
                        <a:t>LC</a:t>
                      </a:r>
                      <a:r>
                        <a:rPr lang="en-US" sz="1800" baseline="0" dirty="0" smtClean="0">
                          <a:effectLst/>
                          <a:latin typeface="+mj-lt"/>
                        </a:rPr>
                        <a:t> NACO</a:t>
                      </a:r>
                      <a:r>
                        <a:rPr lang="en-US" sz="1800" dirty="0" smtClean="0">
                          <a:effectLst/>
                          <a:latin typeface="+mj-lt"/>
                        </a:rPr>
                        <a:t> </a:t>
                      </a:r>
                      <a:r>
                        <a:rPr lang="en-US" sz="1800" dirty="0">
                          <a:effectLst/>
                          <a:latin typeface="+mj-lt"/>
                        </a:rPr>
                        <a:t>File</a:t>
                      </a:r>
                    </a:p>
                  </a:txBody>
                  <a:tcPr marL="21431" marR="21431" marT="16073" marB="16073" anchor="ctr"/>
                </a:tc>
                <a:tc>
                  <a:txBody>
                    <a:bodyPr/>
                    <a:lstStyle/>
                    <a:p>
                      <a:pPr algn="r" fontAlgn="base"/>
                      <a:r>
                        <a:rPr lang="en-US" sz="1800">
                          <a:effectLst/>
                          <a:latin typeface="+mj-lt"/>
                        </a:rPr>
                        <a:t>1,213,647</a:t>
                      </a:r>
                    </a:p>
                  </a:txBody>
                  <a:tcPr marL="21431" marR="21431" marT="16073" marB="16073" anchor="ctr"/>
                </a:tc>
              </a:tr>
              <a:tr h="401072">
                <a:tc>
                  <a:txBody>
                    <a:bodyPr/>
                    <a:lstStyle/>
                    <a:p>
                      <a:pPr fontAlgn="base"/>
                      <a:r>
                        <a:rPr lang="en-US" sz="1800">
                          <a:effectLst/>
                          <a:latin typeface="+mj-lt"/>
                        </a:rPr>
                        <a:t>VIAF</a:t>
                      </a:r>
                    </a:p>
                  </a:txBody>
                  <a:tcPr marL="21431" marR="21431" marT="16073" marB="16073" anchor="ctr"/>
                </a:tc>
                <a:tc>
                  <a:txBody>
                    <a:bodyPr/>
                    <a:lstStyle/>
                    <a:p>
                      <a:pPr algn="r" fontAlgn="base"/>
                      <a:r>
                        <a:rPr lang="en-US" sz="1800">
                          <a:effectLst/>
                          <a:latin typeface="+mj-lt"/>
                        </a:rPr>
                        <a:t>1,213,232</a:t>
                      </a:r>
                    </a:p>
                  </a:txBody>
                  <a:tcPr marL="21431" marR="21431" marT="16073" marB="16073" anchor="ctr"/>
                </a:tc>
              </a:tr>
              <a:tr h="401072">
                <a:tc>
                  <a:txBody>
                    <a:bodyPr/>
                    <a:lstStyle/>
                    <a:p>
                      <a:pPr fontAlgn="base"/>
                      <a:r>
                        <a:rPr lang="en-US" sz="1800" dirty="0" err="1">
                          <a:effectLst/>
                          <a:latin typeface="+mj-lt"/>
                        </a:rPr>
                        <a:t>DbPedia</a:t>
                      </a:r>
                      <a:r>
                        <a:rPr lang="en-US" sz="1800" dirty="0">
                          <a:effectLst/>
                          <a:latin typeface="+mj-lt"/>
                        </a:rPr>
                        <a:t>/Wikipedia</a:t>
                      </a:r>
                    </a:p>
                  </a:txBody>
                  <a:tcPr marL="21431" marR="21431" marT="16073" marB="16073" anchor="ctr"/>
                </a:tc>
                <a:tc>
                  <a:txBody>
                    <a:bodyPr/>
                    <a:lstStyle/>
                    <a:p>
                      <a:pPr algn="r" fontAlgn="base"/>
                      <a:r>
                        <a:rPr lang="en-US" sz="1800">
                          <a:effectLst/>
                          <a:latin typeface="+mj-lt"/>
                        </a:rPr>
                        <a:t>160,837</a:t>
                      </a:r>
                    </a:p>
                  </a:txBody>
                  <a:tcPr marL="21431" marR="21431" marT="16073" marB="16073" anchor="ctr"/>
                </a:tc>
              </a:tr>
              <a:tr h="401072">
                <a:tc>
                  <a:txBody>
                    <a:bodyPr/>
                    <a:lstStyle/>
                    <a:p>
                      <a:pPr fontAlgn="base"/>
                      <a:r>
                        <a:rPr lang="en-US" sz="1800">
                          <a:effectLst/>
                          <a:latin typeface="+mj-lt"/>
                        </a:rPr>
                        <a:t>Geonames</a:t>
                      </a:r>
                    </a:p>
                  </a:txBody>
                  <a:tcPr marL="21431" marR="21431" marT="16073" marB="16073" anchor="ctr"/>
                </a:tc>
                <a:tc>
                  <a:txBody>
                    <a:bodyPr/>
                    <a:lstStyle/>
                    <a:p>
                      <a:pPr algn="r" fontAlgn="base"/>
                      <a:r>
                        <a:rPr lang="en-US" sz="1800">
                          <a:effectLst/>
                          <a:latin typeface="+mj-lt"/>
                        </a:rPr>
                        <a:t>85,422</a:t>
                      </a:r>
                    </a:p>
                  </a:txBody>
                  <a:tcPr marL="21431" marR="21431" marT="16073" marB="16073" anchor="ctr"/>
                </a:tc>
              </a:tr>
              <a:tr h="401072">
                <a:tc>
                  <a:txBody>
                    <a:bodyPr/>
                    <a:lstStyle/>
                    <a:p>
                      <a:pPr fontAlgn="base"/>
                      <a:r>
                        <a:rPr lang="en-US" sz="1800" dirty="0">
                          <a:effectLst/>
                          <a:latin typeface="+mj-lt"/>
                        </a:rPr>
                        <a:t>Total geographic coordinates</a:t>
                      </a:r>
                    </a:p>
                  </a:txBody>
                  <a:tcPr marL="21431" marR="21431" marT="16073" marB="16073" anchor="ctr"/>
                </a:tc>
                <a:tc>
                  <a:txBody>
                    <a:bodyPr/>
                    <a:lstStyle/>
                    <a:p>
                      <a:pPr algn="r" fontAlgn="base"/>
                      <a:r>
                        <a:rPr lang="en-US" sz="1800" dirty="0">
                          <a:effectLst/>
                          <a:latin typeface="+mj-lt"/>
                        </a:rPr>
                        <a:t>120,561</a:t>
                      </a:r>
                    </a:p>
                  </a:txBody>
                  <a:tcPr marL="21431" marR="21431" marT="16073" marB="16073" anchor="ctr"/>
                </a:tc>
              </a:tr>
            </a:tbl>
          </a:graphicData>
        </a:graphic>
      </p:graphicFrame>
      <p:sp>
        <p:nvSpPr>
          <p:cNvPr id="4" name="Slide Number Placeholder 3"/>
          <p:cNvSpPr>
            <a:spLocks noGrp="1"/>
          </p:cNvSpPr>
          <p:nvPr>
            <p:ph type="sldNum" sz="quarter" idx="4294967295"/>
          </p:nvPr>
        </p:nvSpPr>
        <p:spPr>
          <a:xfrm>
            <a:off x="7086600" y="4767263"/>
            <a:ext cx="2057400" cy="273844"/>
          </a:xfrm>
          <a:prstGeom prst="rect">
            <a:avLst/>
          </a:prstGeom>
        </p:spPr>
        <p:txBody>
          <a:bodyPr/>
          <a:lstStyle/>
          <a:p>
            <a:fld id="{6B3AA010-7757-41E0-A212-D41514C97AA5}" type="slidenum">
              <a:rPr lang="en-US" smtClean="0"/>
              <a:pPr/>
              <a:t>16</a:t>
            </a:fld>
            <a:endParaRPr lang="en-US"/>
          </a:p>
        </p:txBody>
      </p:sp>
      <p:sp>
        <p:nvSpPr>
          <p:cNvPr id="6" name="TextBox 5"/>
          <p:cNvSpPr txBox="1"/>
          <p:nvPr/>
        </p:nvSpPr>
        <p:spPr>
          <a:xfrm>
            <a:off x="871599" y="4337249"/>
            <a:ext cx="7496546" cy="307777"/>
          </a:xfrm>
          <a:prstGeom prst="rect">
            <a:avLst/>
          </a:prstGeom>
          <a:noFill/>
        </p:spPr>
        <p:txBody>
          <a:bodyPr wrap="square" rtlCol="0">
            <a:spAutoFit/>
          </a:bodyPr>
          <a:lstStyle/>
          <a:p>
            <a:r>
              <a:rPr lang="en-US" sz="1400" dirty="0"/>
              <a:t>*One-to-One only, not including references to partial or pattern headings</a:t>
            </a:r>
          </a:p>
        </p:txBody>
      </p:sp>
    </p:spTree>
    <p:extLst>
      <p:ext uri="{BB962C8B-B14F-4D97-AF65-F5344CB8AC3E}">
        <p14:creationId xmlns:p14="http://schemas.microsoft.com/office/powerpoint/2010/main" val="38448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Fictional characters in authority files</a:t>
            </a:r>
          </a:p>
          <a:p>
            <a:endParaRPr lang="en-US" dirty="0"/>
          </a:p>
        </p:txBody>
      </p:sp>
      <p:sp>
        <p:nvSpPr>
          <p:cNvPr id="3" name="Text Placeholder 2"/>
          <p:cNvSpPr>
            <a:spLocks noGrp="1"/>
          </p:cNvSpPr>
          <p:nvPr>
            <p:ph type="body" sz="quarter" idx="14"/>
          </p:nvPr>
        </p:nvSpPr>
        <p:spPr/>
        <p:txBody>
          <a:bodyPr>
            <a:normAutofit fontScale="92500" lnSpcReduction="20000"/>
          </a:bodyPr>
          <a:lstStyle/>
          <a:p>
            <a:r>
              <a:rPr lang="en-US" dirty="0" smtClean="0"/>
              <a:t>Headings </a:t>
            </a:r>
            <a:r>
              <a:rPr lang="en-US" dirty="0"/>
              <a:t>of this type are being revised and recoded as personal names</a:t>
            </a:r>
            <a:r>
              <a:rPr lang="en-US" dirty="0" smtClean="0"/>
              <a:t>.</a:t>
            </a:r>
          </a:p>
          <a:p>
            <a:r>
              <a:rPr lang="en-US" dirty="0"/>
              <a:t>Persons include persons named in religious works, fictitious and legendary persons, and real or fictitious non-human </a:t>
            </a:r>
            <a:r>
              <a:rPr lang="en-US" dirty="0" smtClean="0"/>
              <a:t>entities </a:t>
            </a:r>
          </a:p>
          <a:p>
            <a:r>
              <a:rPr lang="en-US" dirty="0"/>
              <a:t>This change has introduced some inconsistencies in the use of qualifiers associated with names of </a:t>
            </a:r>
            <a:r>
              <a:rPr lang="en-US" dirty="0" smtClean="0"/>
              <a:t>characters and an opportunity to enhance FAST authority records for fictional characters </a:t>
            </a:r>
            <a:endParaRPr lang="en-US" dirty="0"/>
          </a:p>
          <a:p>
            <a:endParaRPr lang="en-US" dirty="0"/>
          </a:p>
        </p:txBody>
      </p:sp>
    </p:spTree>
    <p:extLst>
      <p:ext uri="{BB962C8B-B14F-4D97-AF65-F5344CB8AC3E}">
        <p14:creationId xmlns:p14="http://schemas.microsoft.com/office/powerpoint/2010/main" val="114252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7293512"/>
              </p:ext>
            </p:extLst>
          </p:nvPr>
        </p:nvGraphicFramePr>
        <p:xfrm>
          <a:off x="136999" y="209493"/>
          <a:ext cx="8884167" cy="5453222"/>
        </p:xfrm>
        <a:graphic>
          <a:graphicData uri="http://schemas.openxmlformats.org/drawingml/2006/table">
            <a:tbl>
              <a:tblPr/>
              <a:tblGrid>
                <a:gridCol w="485605"/>
                <a:gridCol w="25400"/>
                <a:gridCol w="703489"/>
                <a:gridCol w="25400"/>
                <a:gridCol w="7644273"/>
              </a:tblGrid>
              <a:tr h="252234">
                <a:tc>
                  <a:txBody>
                    <a:bodyPr/>
                    <a:lstStyle/>
                    <a:p>
                      <a:r>
                        <a:rPr lang="en-US" sz="1600" dirty="0" smtClean="0">
                          <a:effectLst/>
                          <a:latin typeface="Arial Unicode MS" panose="020B0604020202020204" pitchFamily="34" charset="-128"/>
                          <a:ea typeface="Arial Unicode MS" panose="020B0604020202020204" pitchFamily="34" charset="-128"/>
                        </a:rPr>
                        <a:t>100</a:t>
                      </a:r>
                      <a:endParaRPr lang="en-US" sz="16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1600" dirty="0"/>
                    </a:p>
                  </a:txBody>
                  <a:tcPr marL="0" marR="0" marT="0" marB="0">
                    <a:lnL>
                      <a:noFill/>
                    </a:lnL>
                    <a:lnR>
                      <a:noFill/>
                    </a:lnR>
                    <a:lnT>
                      <a:noFill/>
                    </a:lnT>
                    <a:lnB>
                      <a:noFill/>
                    </a:lnB>
                    <a:solidFill>
                      <a:srgbClr val="FFFFFF"/>
                    </a:solidFill>
                  </a:tcPr>
                </a:tc>
                <a:tc>
                  <a:txBody>
                    <a:bodyPr/>
                    <a:lstStyle/>
                    <a:p>
                      <a:r>
                        <a:rPr lang="en-US" sz="1600" dirty="0" smtClean="0">
                          <a:solidFill>
                            <a:srgbClr val="808080"/>
                          </a:solidFill>
                          <a:effectLst/>
                          <a:latin typeface="Arial Unicode MS" panose="020B0604020202020204" pitchFamily="34" charset="-128"/>
                          <a:ea typeface="Arial Unicode MS" panose="020B0604020202020204" pitchFamily="34" charset="-128"/>
                        </a:rPr>
                        <a:t>1_</a:t>
                      </a:r>
                      <a:endParaRPr lang="en-US" sz="1600" dirty="0">
                        <a:solidFill>
                          <a:srgbClr val="808080"/>
                        </a:solidFill>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1600" dirty="0"/>
                    </a:p>
                  </a:txBody>
                  <a:tcPr marL="0" marR="0" marT="0" marB="0">
                    <a:lnL>
                      <a:noFill/>
                    </a:lnL>
                    <a:lnR>
                      <a:noFill/>
                    </a:lnR>
                    <a:lnT>
                      <a:noFill/>
                    </a:lnT>
                    <a:lnB>
                      <a:noFill/>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Unicode MS" panose="020B0604020202020204" pitchFamily="34" charset="-128"/>
                          <a:ea typeface="Arial Unicode MS" panose="020B0604020202020204" pitchFamily="34" charset="-128"/>
                        </a:rPr>
                        <a:t>Holmes, Sherlock, ‡e author.</a:t>
                      </a:r>
                    </a:p>
                  </a:txBody>
                  <a:tcPr marL="0" marR="0" marT="0" marB="0">
                    <a:lnL>
                      <a:noFill/>
                    </a:lnL>
                    <a:lnR>
                      <a:noFill/>
                    </a:lnR>
                    <a:lnT>
                      <a:noFill/>
                    </a:lnT>
                    <a:lnB>
                      <a:noFill/>
                    </a:lnB>
                    <a:solidFill>
                      <a:srgbClr val="FFFFFF"/>
                    </a:solidFill>
                  </a:tcPr>
                </a:tc>
              </a:tr>
              <a:tr h="199176">
                <a:tc>
                  <a:txBody>
                    <a:bodyPr/>
                    <a:lstStyle/>
                    <a:p>
                      <a:r>
                        <a:rPr lang="en-US" sz="900" dirty="0">
                          <a:effectLst/>
                          <a:latin typeface="Arial Unicode MS" panose="020B0604020202020204" pitchFamily="34" charset="-128"/>
                          <a:ea typeface="Arial Unicode MS" panose="020B0604020202020204" pitchFamily="34" charset="-128"/>
                          <a:hlinkClick r:id="rId3" tooltip="About this MARC tag"/>
                        </a:rPr>
                        <a:t>245</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14</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en-US" sz="900" dirty="0">
                          <a:effectLst/>
                          <a:latin typeface="Arial Unicode MS" panose="020B0604020202020204" pitchFamily="34" charset="-128"/>
                          <a:ea typeface="Arial Unicode MS" panose="020B0604020202020204" pitchFamily="34" charset="-128"/>
                        </a:rPr>
                        <a:t>The autobiography of Sherlock Holmes / ‡c by Sherlock Holmes ; edited by Don Libey, S.H.S.L.</a:t>
                      </a:r>
                    </a:p>
                  </a:txBody>
                  <a:tcPr marL="0" marR="0" marT="0" marB="0">
                    <a:lnL>
                      <a:noFill/>
                    </a:lnL>
                    <a:lnR>
                      <a:noFill/>
                    </a:lnR>
                    <a:lnT>
                      <a:noFill/>
                    </a:lnT>
                    <a:lnB>
                      <a:noFill/>
                    </a:lnB>
                    <a:solidFill>
                      <a:srgbClr val="FFFFFF"/>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4" tooltip="About this MARC tag"/>
                        </a:rPr>
                        <a:t>250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en-US" sz="900" dirty="0">
                          <a:effectLst/>
                          <a:latin typeface="Arial Unicode MS" panose="020B0604020202020204" pitchFamily="34" charset="-128"/>
                          <a:ea typeface="Arial Unicode MS" panose="020B0604020202020204" pitchFamily="34" charset="-128"/>
                        </a:rPr>
                        <a:t>First edition.</a:t>
                      </a:r>
                    </a:p>
                  </a:txBody>
                  <a:tcPr marL="0" marR="0" marT="0" marB="0">
                    <a:lnL>
                      <a:noFill/>
                    </a:lnL>
                    <a:lnR>
                      <a:noFill/>
                    </a:lnR>
                    <a:lnT>
                      <a:noFill/>
                    </a:lnT>
                    <a:lnB>
                      <a:noFill/>
                    </a:lnB>
                    <a:solidFill>
                      <a:srgbClr val="EEEEEE"/>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5" tooltip="About this MARC tag"/>
                        </a:rPr>
                        <a:t>264</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_1</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en-US" sz="900" dirty="0">
                          <a:effectLst/>
                          <a:latin typeface="Arial Unicode MS" panose="020B0604020202020204" pitchFamily="34" charset="-128"/>
                          <a:ea typeface="Arial Unicode MS" panose="020B0604020202020204" pitchFamily="34" charset="-128"/>
                        </a:rPr>
                        <a:t>San Francisco ; ‡a London : ‡b Campbell &amp; Lewis Publishers, ‡c 2012.</a:t>
                      </a:r>
                    </a:p>
                  </a:txBody>
                  <a:tcPr marL="0" marR="0" marT="0" marB="0">
                    <a:lnL>
                      <a:noFill/>
                    </a:lnL>
                    <a:lnR>
                      <a:noFill/>
                    </a:lnR>
                    <a:lnT>
                      <a:noFill/>
                    </a:lnT>
                    <a:lnB>
                      <a:noFill/>
                    </a:lnB>
                    <a:solidFill>
                      <a:srgbClr val="FFFFFF"/>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5" tooltip="About this MARC tag"/>
                        </a:rPr>
                        <a:t>264</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_4</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en-US" sz="900" dirty="0">
                          <a:effectLst/>
                          <a:latin typeface="Arial Unicode MS" panose="020B0604020202020204" pitchFamily="34" charset="-128"/>
                          <a:ea typeface="Arial Unicode MS" panose="020B0604020202020204" pitchFamily="34" charset="-128"/>
                        </a:rPr>
                        <a:t>‡c ©2012</a:t>
                      </a:r>
                    </a:p>
                  </a:txBody>
                  <a:tcPr marL="0" marR="0" marT="0" marB="0">
                    <a:lnL>
                      <a:noFill/>
                    </a:lnL>
                    <a:lnR>
                      <a:noFill/>
                    </a:lnR>
                    <a:lnT>
                      <a:noFill/>
                    </a:lnT>
                    <a:lnB>
                      <a:noFill/>
                    </a:lnB>
                    <a:solidFill>
                      <a:srgbClr val="EEEEEE"/>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6" tooltip="About this MARC tag"/>
                        </a:rPr>
                        <a:t>300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fr-FR" sz="900" dirty="0">
                          <a:effectLst/>
                          <a:latin typeface="Arial Unicode MS" panose="020B0604020202020204" pitchFamily="34" charset="-128"/>
                          <a:ea typeface="Arial Unicode MS" panose="020B0604020202020204" pitchFamily="34" charset="-128"/>
                        </a:rPr>
                        <a:t>132 pages ; ‡c 21 cm</a:t>
                      </a:r>
                    </a:p>
                  </a:txBody>
                  <a:tcPr marL="0" marR="0" marT="0" marB="0">
                    <a:lnL>
                      <a:noFill/>
                    </a:lnL>
                    <a:lnR>
                      <a:noFill/>
                    </a:lnR>
                    <a:lnT>
                      <a:noFill/>
                    </a:lnT>
                    <a:lnB>
                      <a:noFill/>
                    </a:lnB>
                    <a:solidFill>
                      <a:srgbClr val="FFFFFF"/>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7" tooltip="About this MARC tag"/>
                        </a:rPr>
                        <a:t>336</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en-US" sz="900" dirty="0">
                          <a:effectLst/>
                          <a:latin typeface="Arial Unicode MS" panose="020B0604020202020204" pitchFamily="34" charset="-128"/>
                          <a:ea typeface="Arial Unicode MS" panose="020B0604020202020204" pitchFamily="34" charset="-128"/>
                        </a:rPr>
                        <a:t>text ‡b txt ‡2 rdacontent</a:t>
                      </a:r>
                    </a:p>
                  </a:txBody>
                  <a:tcPr marL="0" marR="0" marT="0" marB="0">
                    <a:lnL>
                      <a:noFill/>
                    </a:lnL>
                    <a:lnR>
                      <a:noFill/>
                    </a:lnR>
                    <a:lnT>
                      <a:noFill/>
                    </a:lnT>
                    <a:lnB>
                      <a:noFill/>
                    </a:lnB>
                    <a:solidFill>
                      <a:srgbClr val="EEEEEE"/>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8" tooltip="About this MARC tag"/>
                        </a:rPr>
                        <a:t>337</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en-US" sz="900" dirty="0">
                          <a:effectLst/>
                          <a:latin typeface="Arial Unicode MS" panose="020B0604020202020204" pitchFamily="34" charset="-128"/>
                          <a:ea typeface="Arial Unicode MS" panose="020B0604020202020204" pitchFamily="34" charset="-128"/>
                        </a:rPr>
                        <a:t>unmediated ‡b n ‡2 rdamedia</a:t>
                      </a:r>
                    </a:p>
                  </a:txBody>
                  <a:tcPr marL="0" marR="0" marT="0" marB="0">
                    <a:lnL>
                      <a:noFill/>
                    </a:lnL>
                    <a:lnR>
                      <a:noFill/>
                    </a:lnR>
                    <a:lnT>
                      <a:noFill/>
                    </a:lnT>
                    <a:lnB>
                      <a:noFill/>
                    </a:lnB>
                    <a:solidFill>
                      <a:srgbClr val="FFFFFF"/>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9" tooltip="About this MARC tag"/>
                        </a:rPr>
                        <a:t>338</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it-IT" sz="900">
                          <a:effectLst/>
                          <a:latin typeface="Arial Unicode MS" panose="020B0604020202020204" pitchFamily="34" charset="-128"/>
                          <a:ea typeface="Arial Unicode MS" panose="020B0604020202020204" pitchFamily="34" charset="-128"/>
                        </a:rPr>
                        <a:t>volume ‡b nc ‡2 rdacarrier</a:t>
                      </a:r>
                    </a:p>
                  </a:txBody>
                  <a:tcPr marL="0" marR="0" marT="0" marB="0">
                    <a:lnL>
                      <a:noFill/>
                    </a:lnL>
                    <a:lnR>
                      <a:noFill/>
                    </a:lnR>
                    <a:lnT>
                      <a:noFill/>
                    </a:lnT>
                    <a:lnB>
                      <a:noFill/>
                    </a:lnB>
                    <a:solidFill>
                      <a:srgbClr val="EEEEEE"/>
                    </a:solidFill>
                  </a:tcPr>
                </a:tc>
              </a:tr>
              <a:tr h="1123064">
                <a:tc>
                  <a:txBody>
                    <a:bodyPr/>
                    <a:lstStyle/>
                    <a:p>
                      <a:r>
                        <a:rPr lang="en-US" sz="900" dirty="0">
                          <a:effectLst/>
                          <a:latin typeface="Arial Unicode MS" panose="020B0604020202020204" pitchFamily="34" charset="-128"/>
                          <a:ea typeface="Arial Unicode MS" panose="020B0604020202020204" pitchFamily="34" charset="-128"/>
                          <a:hlinkClick r:id="rId10" tooltip="About this MARC tag"/>
                        </a:rPr>
                        <a:t>520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en-US" sz="1600" dirty="0">
                          <a:effectLst/>
                          <a:latin typeface="Arial Unicode MS" panose="020B0604020202020204" pitchFamily="34" charset="-128"/>
                          <a:ea typeface="Arial Unicode MS" panose="020B0604020202020204" pitchFamily="34" charset="-128"/>
                        </a:rPr>
                        <a:t>It is 1929. As Watson has recently died, Sherlock Holmes is determined to set down a "true and accurate summary" of their shared experiences, set in the context of Holmes' life. </a:t>
                      </a:r>
                      <a:r>
                        <a:rPr lang="en-US" sz="900" dirty="0">
                          <a:effectLst/>
                          <a:latin typeface="Arial Unicode MS" panose="020B0604020202020204" pitchFamily="34" charset="-128"/>
                          <a:ea typeface="Arial Unicode MS" panose="020B0604020202020204" pitchFamily="34" charset="-128"/>
                        </a:rPr>
                        <a:t>Born into a prosperous family, Holmes received all the benefits that entailed. In 1874, after his third year at Oxford, Exeter College, Holmes came down to London, and soon found rooms at 47 Montague Street, chosen for its proximity to the British Museum. These were the rooms he later shared with Watson, who disguised the address, which Holmes laid to Watson's "obsession with protecting" [Holmes]. Holmes began creating his practice some six years before he met Dr. Watson, but within a month of Watson's arrival in January of 1881, they were deep in the investigation that was later known as "A Study in Scarlet."</a:t>
                      </a:r>
                    </a:p>
                  </a:txBody>
                  <a:tcPr marL="0" marR="0" marT="0" marB="0">
                    <a:lnL>
                      <a:noFill/>
                    </a:lnL>
                    <a:lnR>
                      <a:noFill/>
                    </a:lnR>
                    <a:lnT>
                      <a:noFill/>
                    </a:lnT>
                    <a:lnB>
                      <a:noFill/>
                    </a:lnB>
                    <a:solidFill>
                      <a:srgbClr val="FFFFFF"/>
                    </a:solidFill>
                  </a:tcPr>
                </a:tc>
              </a:tr>
              <a:tr h="878437">
                <a:tc>
                  <a:txBody>
                    <a:bodyPr/>
                    <a:lstStyle/>
                    <a:p>
                      <a:r>
                        <a:rPr lang="en-US" sz="900" dirty="0">
                          <a:effectLst/>
                          <a:latin typeface="Arial Unicode MS" panose="020B0604020202020204" pitchFamily="34" charset="-128"/>
                          <a:ea typeface="Arial Unicode MS" panose="020B0604020202020204" pitchFamily="34" charset="-128"/>
                          <a:hlinkClick r:id="rId10" tooltip="About this MARC tag"/>
                        </a:rPr>
                        <a:t>520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en-US" sz="900" dirty="0">
                          <a:effectLst/>
                          <a:latin typeface="Arial Unicode MS" panose="020B0604020202020204" pitchFamily="34" charset="-128"/>
                          <a:ea typeface="Arial Unicode MS" panose="020B0604020202020204" pitchFamily="34" charset="-128"/>
                        </a:rPr>
                        <a:t>In 2008 a hand-written manuscript with a working title "Montague Notations" was discovered at the bottom of a box of old nineteenth century books offered for sale at a used book stall in England. Along with three first editions by Dickens, the manuscript made its way to the United Sates, purchased by Don Libey, an antiquarian rare book dealer. Over a year later, Libey finally looked at the odd, tattered pen and ink manuscript with blue paper covers -- and the hair on the back of his neck stood up. In his hands was an autobiography dated 1929, and the author was Sherlock Holmes.--Page 4 of cover.</a:t>
                      </a:r>
                    </a:p>
                  </a:txBody>
                  <a:tcPr marL="0" marR="0" marT="0" marB="0">
                    <a:lnL>
                      <a:noFill/>
                    </a:lnL>
                    <a:lnR>
                      <a:noFill/>
                    </a:lnR>
                    <a:lnT>
                      <a:noFill/>
                    </a:lnT>
                    <a:lnB>
                      <a:noFill/>
                    </a:lnB>
                    <a:solidFill>
                      <a:srgbClr val="EEEEEE"/>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1" tooltip="About this MARC tag"/>
                        </a:rPr>
                        <a:t>500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en-US" sz="900" dirty="0">
                          <a:effectLst/>
                          <a:latin typeface="Arial Unicode MS" panose="020B0604020202020204" pitchFamily="34" charset="-128"/>
                          <a:ea typeface="Arial Unicode MS" panose="020B0604020202020204" pitchFamily="34" charset="-128"/>
                        </a:rPr>
                        <a:t>"Copyright 1929 by Sherlock Holmes"--Title page verso.</a:t>
                      </a:r>
                    </a:p>
                  </a:txBody>
                  <a:tcPr marL="0" marR="0" marT="0" marB="0">
                    <a:lnL>
                      <a:noFill/>
                    </a:lnL>
                    <a:lnR>
                      <a:noFill/>
                    </a:lnR>
                    <a:lnT>
                      <a:noFill/>
                    </a:lnT>
                    <a:lnB>
                      <a:noFill/>
                    </a:lnB>
                    <a:solidFill>
                      <a:srgbClr val="FFFFFF"/>
                    </a:solidFill>
                  </a:tcPr>
                </a:tc>
              </a:tr>
              <a:tr h="511495">
                <a:tc>
                  <a:txBody>
                    <a:bodyPr/>
                    <a:lstStyle/>
                    <a:p>
                      <a:r>
                        <a:rPr lang="en-US" sz="900" dirty="0">
                          <a:effectLst/>
                          <a:latin typeface="Arial Unicode MS" panose="020B0604020202020204" pitchFamily="34" charset="-128"/>
                          <a:ea typeface="Arial Unicode MS" panose="020B0604020202020204" pitchFamily="34" charset="-128"/>
                          <a:hlinkClick r:id="rId12" tooltip="About this MARC tag"/>
                        </a:rPr>
                        <a:t>545</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en-US" sz="900" dirty="0">
                          <a:effectLst/>
                          <a:latin typeface="Arial Unicode MS" panose="020B0604020202020204" pitchFamily="34" charset="-128"/>
                          <a:ea typeface="Arial Unicode MS" panose="020B0604020202020204" pitchFamily="34" charset="-128"/>
                        </a:rPr>
                        <a:t>A member of the Sherlock Holmes Society of London, Don Libey has long nurtured an interest in Sherlock Holmes. He is a specialist in Doyle first editions as well as collectors' editions of other 19th century authors. Additionally, he has written 12 books on direct marketing and is the editor of a newsletter on that topic. ‡u </a:t>
                      </a:r>
                      <a:r>
                        <a:rPr lang="en-US" sz="900" dirty="0">
                          <a:effectLst/>
                          <a:latin typeface="Arial Unicode MS" panose="020B0604020202020204" pitchFamily="34" charset="-128"/>
                          <a:ea typeface="Arial Unicode MS" panose="020B0604020202020204" pitchFamily="34" charset="-128"/>
                          <a:hlinkClick r:id="rId13"/>
                        </a:rPr>
                        <a:t>http://www.libey.com/principals/DonaldLibey.html</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4" tooltip="About this MARC tag"/>
                        </a:rPr>
                        <a:t>600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10</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en-US" sz="900" dirty="0">
                          <a:effectLst/>
                          <a:latin typeface="Arial Unicode MS" panose="020B0604020202020204" pitchFamily="34" charset="-128"/>
                          <a:ea typeface="Arial Unicode MS" panose="020B0604020202020204" pitchFamily="34" charset="-128"/>
                        </a:rPr>
                        <a:t>Holmes, Sherlock ‡v Fiction.</a:t>
                      </a:r>
                    </a:p>
                  </a:txBody>
                  <a:tcPr marL="0" marR="0" marT="0" marB="0">
                    <a:lnL>
                      <a:noFill/>
                    </a:lnL>
                    <a:lnR>
                      <a:noFill/>
                    </a:lnR>
                    <a:lnT>
                      <a:noFill/>
                    </a:lnT>
                    <a:lnB>
                      <a:noFill/>
                    </a:lnB>
                    <a:solidFill>
                      <a:srgbClr val="FFFFFF"/>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5" tooltip="About this MARC tag"/>
                        </a:rPr>
                        <a:t>650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_0</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en-US" sz="900" dirty="0">
                          <a:effectLst/>
                          <a:latin typeface="Arial Unicode MS" panose="020B0604020202020204" pitchFamily="34" charset="-128"/>
                          <a:ea typeface="Arial Unicode MS" panose="020B0604020202020204" pitchFamily="34" charset="-128"/>
                        </a:rPr>
                        <a:t>Watson, John H. (Fictitious character) ‡v Fiction.</a:t>
                      </a:r>
                    </a:p>
                  </a:txBody>
                  <a:tcPr marL="0" marR="0" marT="0" marB="0">
                    <a:lnL>
                      <a:noFill/>
                    </a:lnL>
                    <a:lnR>
                      <a:noFill/>
                    </a:lnR>
                    <a:lnT>
                      <a:noFill/>
                    </a:lnT>
                    <a:lnB>
                      <a:noFill/>
                    </a:lnB>
                    <a:solidFill>
                      <a:srgbClr val="EEEEEE"/>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4" tooltip="About this MARC tag"/>
                        </a:rPr>
                        <a:t>600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10</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fr-FR" sz="900" dirty="0">
                          <a:effectLst/>
                          <a:latin typeface="Arial Unicode MS" panose="020B0604020202020204" pitchFamily="34" charset="-128"/>
                          <a:ea typeface="Arial Unicode MS" panose="020B0604020202020204" pitchFamily="34" charset="-128"/>
                        </a:rPr>
                        <a:t>Doyle, Arthur Conan, ‡d 1859-1930 ‡v Parodies, imitations, etc.</a:t>
                      </a:r>
                    </a:p>
                  </a:txBody>
                  <a:tcPr marL="0" marR="0" marT="0" marB="0">
                    <a:lnL>
                      <a:noFill/>
                    </a:lnL>
                    <a:lnR>
                      <a:noFill/>
                    </a:lnR>
                    <a:lnT>
                      <a:noFill/>
                    </a:lnT>
                    <a:lnB>
                      <a:noFill/>
                    </a:lnB>
                    <a:solidFill>
                      <a:srgbClr val="FFFFFF"/>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4" tooltip="About this MARC tag"/>
                        </a:rPr>
                        <a:t>600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17</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en-US" sz="900" dirty="0">
                          <a:effectLst/>
                          <a:latin typeface="Arial Unicode MS" panose="020B0604020202020204" pitchFamily="34" charset="-128"/>
                          <a:ea typeface="Arial Unicode MS" panose="020B0604020202020204" pitchFamily="34" charset="-128"/>
                        </a:rPr>
                        <a:t>Doyle, Arthur Conan, ‡d 1859-1930. ‡2 fast ‡0 (OCoLC)fst01802123</a:t>
                      </a:r>
                    </a:p>
                  </a:txBody>
                  <a:tcPr marL="0" marR="0" marT="0" marB="0">
                    <a:lnL>
                      <a:noFill/>
                    </a:lnL>
                    <a:lnR>
                      <a:noFill/>
                    </a:lnR>
                    <a:lnT>
                      <a:noFill/>
                    </a:lnT>
                    <a:lnB>
                      <a:noFill/>
                    </a:lnB>
                    <a:solidFill>
                      <a:srgbClr val="EEEEEE"/>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4" tooltip="About this MARC tag"/>
                        </a:rPr>
                        <a:t>600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17</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en-US" sz="900" dirty="0">
                          <a:effectLst/>
                          <a:latin typeface="Arial Unicode MS" panose="020B0604020202020204" pitchFamily="34" charset="-128"/>
                          <a:ea typeface="Arial Unicode MS" panose="020B0604020202020204" pitchFamily="34" charset="-128"/>
                        </a:rPr>
                        <a:t>Holmes, Sherlock. ‡2 fast ‡0 (OCoLC)fst01906994</a:t>
                      </a:r>
                    </a:p>
                  </a:txBody>
                  <a:tcPr marL="0" marR="0" marT="0" marB="0">
                    <a:lnL>
                      <a:noFill/>
                    </a:lnL>
                    <a:lnR>
                      <a:noFill/>
                    </a:lnR>
                    <a:lnT>
                      <a:noFill/>
                    </a:lnT>
                    <a:lnB>
                      <a:noFill/>
                    </a:lnB>
                    <a:solidFill>
                      <a:srgbClr val="FFFFFF"/>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5" tooltip="About this MARC tag"/>
                        </a:rPr>
                        <a:t>650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_7</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en-US" sz="900" dirty="0">
                          <a:effectLst/>
                          <a:latin typeface="Arial Unicode MS" panose="020B0604020202020204" pitchFamily="34" charset="-128"/>
                          <a:ea typeface="Arial Unicode MS" panose="020B0604020202020204" pitchFamily="34" charset="-128"/>
                        </a:rPr>
                        <a:t>Watson, John H. (Fictitious character) ‡2 fast ‡0 (OCoLC)fst01172852</a:t>
                      </a:r>
                    </a:p>
                  </a:txBody>
                  <a:tcPr marL="0" marR="0" marT="0" marB="0">
                    <a:lnL>
                      <a:noFill/>
                    </a:lnL>
                    <a:lnR>
                      <a:noFill/>
                    </a:lnR>
                    <a:lnT>
                      <a:noFill/>
                    </a:lnT>
                    <a:lnB>
                      <a:noFill/>
                    </a:lnB>
                    <a:solidFill>
                      <a:srgbClr val="EEEEEE"/>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6" tooltip="About this MARC tag"/>
                        </a:rPr>
                        <a:t>655</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_7</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sv-SE" sz="900" dirty="0">
                          <a:effectLst/>
                          <a:latin typeface="Arial Unicode MS" panose="020B0604020202020204" pitchFamily="34" charset="-128"/>
                          <a:ea typeface="Arial Unicode MS" panose="020B0604020202020204" pitchFamily="34" charset="-128"/>
                        </a:rPr>
                        <a:t>Fiction. ‡2 fast ‡0 (OCoLC)fst01423787</a:t>
                      </a:r>
                    </a:p>
                  </a:txBody>
                  <a:tcPr marL="0" marR="0" marT="0" marB="0">
                    <a:lnL>
                      <a:noFill/>
                    </a:lnL>
                    <a:lnR>
                      <a:noFill/>
                    </a:lnR>
                    <a:lnT>
                      <a:noFill/>
                    </a:lnT>
                    <a:lnB>
                      <a:noFill/>
                    </a:lnB>
                    <a:solidFill>
                      <a:srgbClr val="FFFFFF"/>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6" tooltip="About this MARC tag"/>
                        </a:rPr>
                        <a:t>655</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endParaRPr lang="en-US" sz="900" dirty="0"/>
                    </a:p>
                  </a:txBody>
                  <a:tcPr marL="0" marR="0" marT="0" marB="0">
                    <a:lnL>
                      <a:noFill/>
                    </a:lnL>
                    <a:lnR>
                      <a:noFill/>
                    </a:lnR>
                    <a:lnT>
                      <a:noFill/>
                    </a:lnT>
                    <a:lnB>
                      <a:noFill/>
                    </a:lnB>
                    <a:solidFill>
                      <a:srgbClr val="EEEEEE"/>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_7</a:t>
                      </a:r>
                    </a:p>
                  </a:txBody>
                  <a:tcPr marL="0" marR="0" marT="0" marB="0">
                    <a:lnL>
                      <a:noFill/>
                    </a:lnL>
                    <a:lnR>
                      <a:noFill/>
                    </a:lnR>
                    <a:lnT>
                      <a:noFill/>
                    </a:lnT>
                    <a:lnB>
                      <a:noFill/>
                    </a:lnB>
                    <a:solidFill>
                      <a:srgbClr val="EEEEEE"/>
                    </a:solidFill>
                  </a:tcPr>
                </a:tc>
                <a:tc>
                  <a:txBody>
                    <a:bodyPr/>
                    <a:lstStyle/>
                    <a:p>
                      <a:r>
                        <a:rPr lang="en-US" sz="900" dirty="0"/>
                        <a:t> </a:t>
                      </a:r>
                    </a:p>
                  </a:txBody>
                  <a:tcPr marL="0" marR="0" marT="0" marB="0">
                    <a:lnL>
                      <a:noFill/>
                    </a:lnL>
                    <a:lnR>
                      <a:noFill/>
                    </a:lnR>
                    <a:lnT>
                      <a:noFill/>
                    </a:lnT>
                    <a:lnB>
                      <a:noFill/>
                    </a:lnB>
                    <a:solidFill>
                      <a:srgbClr val="EEEEEE"/>
                    </a:solidFill>
                  </a:tcPr>
                </a:tc>
                <a:tc>
                  <a:txBody>
                    <a:bodyPr/>
                    <a:lstStyle/>
                    <a:p>
                      <a:r>
                        <a:rPr lang="fr-FR" sz="900" dirty="0">
                          <a:effectLst/>
                          <a:latin typeface="Arial Unicode MS" panose="020B0604020202020204" pitchFamily="34" charset="-128"/>
                          <a:ea typeface="Arial Unicode MS" panose="020B0604020202020204" pitchFamily="34" charset="-128"/>
                        </a:rPr>
                        <a:t>Parodies, imitations, etc. ‡2 fast ‡0 (OCoLC)fst01423840</a:t>
                      </a:r>
                    </a:p>
                  </a:txBody>
                  <a:tcPr marL="0" marR="0" marT="0" marB="0">
                    <a:lnL>
                      <a:noFill/>
                    </a:lnL>
                    <a:lnR>
                      <a:noFill/>
                    </a:lnR>
                    <a:lnT>
                      <a:noFill/>
                    </a:lnT>
                    <a:lnB>
                      <a:noFill/>
                    </a:lnB>
                    <a:solidFill>
                      <a:srgbClr val="EEEEEE"/>
                    </a:solidFill>
                  </a:tcPr>
                </a:tc>
              </a:tr>
              <a:tr h="137160">
                <a:tc>
                  <a:txBody>
                    <a:bodyPr/>
                    <a:lstStyle/>
                    <a:p>
                      <a:r>
                        <a:rPr lang="en-US" sz="900" dirty="0">
                          <a:effectLst/>
                          <a:latin typeface="Arial Unicode MS" panose="020B0604020202020204" pitchFamily="34" charset="-128"/>
                          <a:ea typeface="Arial Unicode MS" panose="020B0604020202020204" pitchFamily="34" charset="-128"/>
                          <a:hlinkClick r:id="rId17" tooltip="About this MARC tag"/>
                        </a:rPr>
                        <a:t>700</a:t>
                      </a:r>
                      <a:endParaRPr lang="en-US" sz="9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900" dirty="0"/>
                    </a:p>
                  </a:txBody>
                  <a:tcPr marL="0" marR="0" marT="0" marB="0">
                    <a:lnL>
                      <a:noFill/>
                    </a:lnL>
                    <a:lnR>
                      <a:noFill/>
                    </a:lnR>
                    <a:lnT>
                      <a:noFill/>
                    </a:lnT>
                    <a:lnB>
                      <a:noFill/>
                    </a:lnB>
                    <a:solidFill>
                      <a:srgbClr val="FFFFFF"/>
                    </a:solidFill>
                  </a:tcPr>
                </a:tc>
                <a:tc>
                  <a:txBody>
                    <a:bodyPr/>
                    <a:lstStyle/>
                    <a:p>
                      <a:r>
                        <a:rPr lang="en-US" sz="900" dirty="0">
                          <a:solidFill>
                            <a:srgbClr val="808080"/>
                          </a:solidFill>
                          <a:effectLst/>
                          <a:latin typeface="Arial Unicode MS" panose="020B0604020202020204" pitchFamily="34" charset="-128"/>
                          <a:ea typeface="Arial Unicode MS" panose="020B0604020202020204" pitchFamily="34" charset="-128"/>
                        </a:rPr>
                        <a:t>1_</a:t>
                      </a:r>
                    </a:p>
                  </a:txBody>
                  <a:tcPr marL="0" marR="0" marT="0" marB="0">
                    <a:lnL>
                      <a:noFill/>
                    </a:lnL>
                    <a:lnR>
                      <a:noFill/>
                    </a:lnR>
                    <a:lnT>
                      <a:noFill/>
                    </a:lnT>
                    <a:lnB>
                      <a:noFill/>
                    </a:lnB>
                    <a:solidFill>
                      <a:srgbClr val="FFFFFF"/>
                    </a:solidFill>
                  </a:tcPr>
                </a:tc>
                <a:tc>
                  <a:txBody>
                    <a:bodyPr/>
                    <a:lstStyle/>
                    <a:p>
                      <a:r>
                        <a:rPr lang="en-US" sz="900" dirty="0"/>
                        <a:t> </a:t>
                      </a:r>
                    </a:p>
                  </a:txBody>
                  <a:tcPr marL="0" marR="0" marT="0" marB="0">
                    <a:lnL>
                      <a:noFill/>
                    </a:lnL>
                    <a:lnR>
                      <a:noFill/>
                    </a:lnR>
                    <a:lnT>
                      <a:noFill/>
                    </a:lnT>
                    <a:lnB>
                      <a:noFill/>
                    </a:lnB>
                    <a:solidFill>
                      <a:srgbClr val="FFFFFF"/>
                    </a:solidFill>
                  </a:tcPr>
                </a:tc>
                <a:tc>
                  <a:txBody>
                    <a:bodyPr/>
                    <a:lstStyle/>
                    <a:p>
                      <a:r>
                        <a:rPr lang="en-US" sz="900" dirty="0">
                          <a:effectLst/>
                          <a:latin typeface="Arial Unicode MS" panose="020B0604020202020204" pitchFamily="34" charset="-128"/>
                          <a:ea typeface="Arial Unicode MS" panose="020B0604020202020204" pitchFamily="34" charset="-128"/>
                        </a:rPr>
                        <a:t>Libey, Donald R., ‡d 1944- ‡e editor.</a:t>
                      </a:r>
                    </a:p>
                  </a:txBody>
                  <a:tcPr marL="0" marR="0" marT="0" marB="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305062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3680" y="162560"/>
            <a:ext cx="8808720" cy="4774977"/>
          </a:xfrm>
          <a:prstGeom prst="rect">
            <a:avLst/>
          </a:prstGeom>
        </p:spPr>
      </p:pic>
    </p:spTree>
    <p:extLst>
      <p:ext uri="{BB962C8B-B14F-4D97-AF65-F5344CB8AC3E}">
        <p14:creationId xmlns:p14="http://schemas.microsoft.com/office/powerpoint/2010/main" val="4058555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environment</a:t>
            </a:r>
            <a:endParaRPr lang="en-US" dirty="0"/>
          </a:p>
        </p:txBody>
      </p:sp>
      <p:sp>
        <p:nvSpPr>
          <p:cNvPr id="5" name="Text Placeholder 4"/>
          <p:cNvSpPr>
            <a:spLocks noGrp="1"/>
          </p:cNvSpPr>
          <p:nvPr>
            <p:ph type="body" sz="quarter" idx="14"/>
          </p:nvPr>
        </p:nvSpPr>
        <p:spPr/>
        <p:txBody>
          <a:bodyPr/>
          <a:lstStyle/>
          <a:p>
            <a:r>
              <a:rPr lang="en-US" dirty="0"/>
              <a:t>Hundreds of millions of bibliographic </a:t>
            </a:r>
            <a:r>
              <a:rPr lang="en-US" dirty="0" smtClean="0"/>
              <a:t>records</a:t>
            </a:r>
          </a:p>
          <a:p>
            <a:pPr lvl="1"/>
            <a:r>
              <a:rPr lang="en-US" dirty="0" smtClean="0"/>
              <a:t>485 languages in 341 million records with more than 2 billion holdings</a:t>
            </a:r>
            <a:endParaRPr lang="en-US" dirty="0"/>
          </a:p>
          <a:p>
            <a:r>
              <a:rPr lang="en-US" dirty="0" smtClean="0"/>
              <a:t>Records come from a </a:t>
            </a:r>
            <a:r>
              <a:rPr lang="en-US" dirty="0"/>
              <a:t>v</a:t>
            </a:r>
            <a:r>
              <a:rPr lang="en-US" dirty="0" smtClean="0"/>
              <a:t>ariety of sources created under different rules and practices</a:t>
            </a:r>
            <a:endParaRPr lang="en-US" dirty="0"/>
          </a:p>
          <a:p>
            <a:pPr lvl="1"/>
            <a:r>
              <a:rPr lang="en-US" dirty="0" smtClean="0"/>
              <a:t>Resulting in duplication, inconsistencies, omissions &amp; errors</a:t>
            </a:r>
            <a:endParaRPr lang="en-US" dirty="0"/>
          </a:p>
          <a:p>
            <a:endParaRPr lang="en-US" dirty="0" smtClean="0"/>
          </a:p>
          <a:p>
            <a:endParaRPr lang="en-US" dirty="0"/>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8345" y="979007"/>
            <a:ext cx="8755655" cy="2585323"/>
          </a:xfrm>
          <a:prstGeom prst="rect">
            <a:avLst/>
          </a:prstGeom>
        </p:spPr>
        <p:txBody>
          <a:bodyPr wrap="square">
            <a:spAutoFit/>
          </a:bodyPr>
          <a:lstStyle/>
          <a:p>
            <a:r>
              <a:rPr lang="en-US" sz="1350" dirty="0"/>
              <a:t>	</a:t>
            </a:r>
            <a:r>
              <a:rPr lang="en-US" dirty="0"/>
              <a:t>Search Results	 	 	</a:t>
            </a:r>
          </a:p>
          <a:p>
            <a:r>
              <a:rPr lang="en-US" dirty="0"/>
              <a:t>  		 1.	Little, John A., ‡d 1945- ‡t Final tales of Sherlock Holmes [100]</a:t>
            </a:r>
          </a:p>
          <a:p>
            <a:r>
              <a:rPr lang="en-US" dirty="0"/>
              <a:t>  		 2.	Watson, Adam, ‡d 1914-2007 [100]</a:t>
            </a:r>
          </a:p>
          <a:p>
            <a:r>
              <a:rPr lang="en-US" dirty="0"/>
              <a:t>  		 3.	Watson, J. H. L. ‡q (John H. L.) [100]</a:t>
            </a:r>
          </a:p>
          <a:p>
            <a:r>
              <a:rPr lang="en-US" dirty="0"/>
              <a:t>  		 4.	</a:t>
            </a:r>
            <a:r>
              <a:rPr lang="en-US" dirty="0">
                <a:solidFill>
                  <a:srgbClr val="FF0000"/>
                </a:solidFill>
              </a:rPr>
              <a:t>Watson, John H. [100]</a:t>
            </a:r>
          </a:p>
          <a:p>
            <a:r>
              <a:rPr lang="en-US" dirty="0"/>
              <a:t>  		 5.	</a:t>
            </a:r>
            <a:r>
              <a:rPr lang="en-US" dirty="0">
                <a:solidFill>
                  <a:srgbClr val="FF0000"/>
                </a:solidFill>
              </a:rPr>
              <a:t>Watson, John H., ‡d 1939- [100]</a:t>
            </a:r>
          </a:p>
          <a:p>
            <a:r>
              <a:rPr lang="en-US" dirty="0"/>
              <a:t>  		 6.	</a:t>
            </a:r>
            <a:r>
              <a:rPr lang="en-US" b="1" dirty="0">
                <a:solidFill>
                  <a:srgbClr val="FF0000"/>
                </a:solidFill>
              </a:rPr>
              <a:t>Watson, John H. ‡c (Fictitious character) [100</a:t>
            </a:r>
            <a:r>
              <a:rPr lang="en-US" dirty="0"/>
              <a:t>]</a:t>
            </a:r>
          </a:p>
          <a:p>
            <a:r>
              <a:rPr lang="en-US" dirty="0"/>
              <a:t>  		 7.	Watson, John H. ‡c (Fictitious character) ‡x In motion pictures [100]</a:t>
            </a:r>
          </a:p>
          <a:p>
            <a:r>
              <a:rPr lang="en-US" dirty="0"/>
              <a:t>  		 8.	Watson, John H. ‡c (Fictitious character) ‡x On television [100]</a:t>
            </a:r>
          </a:p>
        </p:txBody>
      </p:sp>
      <p:pic>
        <p:nvPicPr>
          <p:cNvPr id="3073" name="Picture 1" descr=" Scroll dow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5731" cy="128588"/>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corner_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294" cy="64294"/>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DefaultOcx"/>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8700" cy="2286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HTMLCheckbox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8700" cy="2286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HTMLCheckbox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8700" cy="2286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HTMLCheckbox3"/>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8700" cy="2286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HTMLCheckbox4"/>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8700" cy="2286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0" name="HTMLCheckbox5"/>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8700" cy="2286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1" name="HTMLCheckbox6"/>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8700" cy="2286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2" name="HTMLCheckbox7"/>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8700" cy="228600"/>
          </a:xfrm>
          <a:prstGeom prst="rect">
            <a:avLst/>
          </a:prstGeom>
          <a:noFill/>
          <a:ln w="9525">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546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9771086"/>
              </p:ext>
            </p:extLst>
          </p:nvPr>
        </p:nvGraphicFramePr>
        <p:xfrm>
          <a:off x="338767" y="313980"/>
          <a:ext cx="8527055" cy="3942980"/>
        </p:xfrm>
        <a:graphic>
          <a:graphicData uri="http://schemas.openxmlformats.org/drawingml/2006/table">
            <a:tbl>
              <a:tblPr/>
              <a:tblGrid>
                <a:gridCol w="561860"/>
                <a:gridCol w="380082"/>
                <a:gridCol w="770951"/>
                <a:gridCol w="6814162"/>
              </a:tblGrid>
              <a:tr h="228600">
                <a:tc>
                  <a:txBody>
                    <a:bodyPr/>
                    <a:lstStyle/>
                    <a:p>
                      <a:r>
                        <a:rPr lang="en-US" sz="1500" dirty="0" smtClean="0">
                          <a:effectLst/>
                          <a:latin typeface="Arial Unicode MS" panose="020B0604020202020204" pitchFamily="34" charset="-128"/>
                          <a:ea typeface="Arial Unicode MS" panose="020B0604020202020204" pitchFamily="34" charset="-128"/>
                        </a:rPr>
                        <a:t>010</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1500" dirty="0"/>
                    </a:p>
                  </a:txBody>
                  <a:tcPr marL="0" marR="0" marT="0" marB="0">
                    <a:lnL>
                      <a:noFill/>
                    </a:lnL>
                    <a:lnR>
                      <a:noFill/>
                    </a:lnR>
                    <a:lnT>
                      <a:noFill/>
                    </a:lnT>
                    <a:lnB>
                      <a:noFill/>
                    </a:lnB>
                    <a:solidFill>
                      <a:srgbClr val="FFFFFF"/>
                    </a:solidFill>
                  </a:tcPr>
                </a:tc>
                <a:tc>
                  <a:txBody>
                    <a:bodyPr/>
                    <a:lstStyle/>
                    <a:p>
                      <a:endParaRPr lang="en-US" sz="1500" dirty="0">
                        <a:solidFill>
                          <a:srgbClr val="808080"/>
                        </a:solidFill>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b="0" i="0" kern="1200" dirty="0" smtClean="0">
                          <a:solidFill>
                            <a:schemeClr val="tx1"/>
                          </a:solidFill>
                          <a:effectLst/>
                          <a:latin typeface="+mn-lt"/>
                          <a:ea typeface="+mn-ea"/>
                          <a:cs typeface="+mn-cs"/>
                        </a:rPr>
                        <a:t>no2014068518 ‡z sh 92004671</a:t>
                      </a:r>
                      <a:endParaRPr lang="de-DE"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B>
                      <a:noFill/>
                    </a:lnB>
                    <a:solidFill>
                      <a:srgbClr val="FFFFFF"/>
                    </a:solidFill>
                  </a:tcPr>
                </a:tc>
              </a:tr>
              <a:tr h="228600">
                <a:tc>
                  <a:txBody>
                    <a:bodyPr/>
                    <a:lstStyle/>
                    <a:p>
                      <a:r>
                        <a:rPr lang="en-US" sz="1500" dirty="0">
                          <a:effectLst/>
                          <a:latin typeface="Arial Unicode MS" panose="020B0604020202020204" pitchFamily="34" charset="-128"/>
                          <a:ea typeface="Arial Unicode MS" panose="020B0604020202020204" pitchFamily="34" charset="-128"/>
                          <a:hlinkClick r:id="rId3" tooltip="About this MARC tag"/>
                        </a:rPr>
                        <a:t>040</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de-DE" sz="1500" dirty="0">
                          <a:effectLst/>
                          <a:latin typeface="Arial Unicode MS" panose="020B0604020202020204" pitchFamily="34" charset="-128"/>
                          <a:ea typeface="Arial Unicode MS" panose="020B0604020202020204" pitchFamily="34" charset="-128"/>
                        </a:rPr>
                        <a:t>WaU ‡b eng ‡e rda ‡c WaU ‡d DLC</a:t>
                      </a:r>
                    </a:p>
                  </a:txBody>
                  <a:tcPr marL="0" marR="0" marT="0" marB="0">
                    <a:lnL>
                      <a:noFill/>
                    </a:lnL>
                    <a:lnR>
                      <a:noFill/>
                    </a:lnR>
                    <a:lnT>
                      <a:noFill/>
                    </a:lnT>
                    <a:lnB>
                      <a:noFill/>
                    </a:lnB>
                    <a:solidFill>
                      <a:srgbClr val="FFFFFF"/>
                    </a:solidFill>
                  </a:tcPr>
                </a:tc>
              </a:tr>
              <a:tr h="356253">
                <a:tc>
                  <a:txBody>
                    <a:bodyPr/>
                    <a:lstStyle/>
                    <a:p>
                      <a:r>
                        <a:rPr lang="en-US" sz="1500" dirty="0">
                          <a:effectLst/>
                          <a:latin typeface="Arial Unicode MS" panose="020B0604020202020204" pitchFamily="34" charset="-128"/>
                          <a:ea typeface="Arial Unicode MS" panose="020B0604020202020204" pitchFamily="34" charset="-128"/>
                          <a:hlinkClick r:id="rId4" tooltip="About this MARC tag"/>
                        </a:rPr>
                        <a:t>046</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1500" dirty="0">
                          <a:effectLst/>
                          <a:latin typeface="Arial Unicode MS" panose="020B0604020202020204" pitchFamily="34" charset="-128"/>
                          <a:ea typeface="Arial Unicode MS" panose="020B0604020202020204" pitchFamily="34" charset="-128"/>
                        </a:rPr>
                        <a:t>‡f 1852 ‡v Encyclopædia Britannica online, May 15, 2014</a:t>
                      </a:r>
                    </a:p>
                  </a:txBody>
                  <a:tcPr marL="0" marR="0" marT="0" marB="0">
                    <a:lnL>
                      <a:noFill/>
                    </a:lnL>
                    <a:lnR>
                      <a:noFill/>
                    </a:lnR>
                    <a:lnT>
                      <a:noFill/>
                    </a:lnT>
                    <a:lnB>
                      <a:noFill/>
                    </a:lnB>
                    <a:solidFill>
                      <a:srgbClr val="EEEEEE"/>
                    </a:solidFill>
                  </a:tcPr>
                </a:tc>
              </a:tr>
              <a:tr h="277085">
                <a:tc>
                  <a:txBody>
                    <a:bodyPr/>
                    <a:lstStyle/>
                    <a:p>
                      <a:r>
                        <a:rPr lang="en-US" sz="1500" dirty="0">
                          <a:effectLst/>
                          <a:latin typeface="Arial Unicode MS" panose="020B0604020202020204" pitchFamily="34" charset="-128"/>
                          <a:ea typeface="Arial Unicode MS" panose="020B0604020202020204" pitchFamily="34" charset="-128"/>
                          <a:hlinkClick r:id="rId4" tooltip="About this MARC tag"/>
                        </a:rPr>
                        <a:t>046</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1500" dirty="0">
                          <a:effectLst/>
                          <a:latin typeface="Arial Unicode MS" panose="020B0604020202020204" pitchFamily="34" charset="-128"/>
                          <a:ea typeface="Arial Unicode MS" panose="020B0604020202020204" pitchFamily="34" charset="-128"/>
                        </a:rPr>
                        <a:t>‡f 1853~ ‡2 edtf ‡v Wikipedia, May 15, 2014</a:t>
                      </a:r>
                    </a:p>
                  </a:txBody>
                  <a:tcPr marL="0" marR="0" marT="0" marB="0">
                    <a:lnL>
                      <a:noFill/>
                    </a:lnL>
                    <a:lnR>
                      <a:noFill/>
                    </a:lnR>
                    <a:lnT>
                      <a:noFill/>
                    </a:lnT>
                    <a:lnB>
                      <a:noFill/>
                    </a:lnB>
                    <a:solidFill>
                      <a:srgbClr val="FFFFFF"/>
                    </a:solidFill>
                  </a:tcPr>
                </a:tc>
              </a:tr>
              <a:tr h="247397">
                <a:tc>
                  <a:txBody>
                    <a:bodyPr/>
                    <a:lstStyle/>
                    <a:p>
                      <a:r>
                        <a:rPr lang="en-US" sz="1800" dirty="0">
                          <a:effectLst/>
                          <a:latin typeface="Arial Unicode MS" panose="020B0604020202020204" pitchFamily="34" charset="-128"/>
                          <a:ea typeface="Arial Unicode MS" panose="020B0604020202020204" pitchFamily="34" charset="-128"/>
                          <a:hlinkClick r:id="rId5" tooltip="About this MARC tag"/>
                        </a:rPr>
                        <a:t>100</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800" dirty="0">
                          <a:solidFill>
                            <a:srgbClr val="808080"/>
                          </a:solidFill>
                          <a:effectLst/>
                          <a:latin typeface="Arial Unicode MS" panose="020B0604020202020204" pitchFamily="34" charset="-128"/>
                          <a:ea typeface="Arial Unicode MS" panose="020B0604020202020204" pitchFamily="34" charset="-128"/>
                        </a:rPr>
                        <a:t>1_</a:t>
                      </a:r>
                    </a:p>
                  </a:txBody>
                  <a:tcPr marL="0" marR="0" marT="0" marB="0">
                    <a:lnL>
                      <a:noFill/>
                    </a:lnL>
                    <a:lnR>
                      <a:noFill/>
                    </a:lnR>
                    <a:lnT>
                      <a:noFill/>
                    </a:lnT>
                    <a:lnB>
                      <a:noFill/>
                    </a:lnB>
                    <a:solidFill>
                      <a:srgbClr val="EEEEEE"/>
                    </a:solidFill>
                  </a:tcPr>
                </a:tc>
                <a:tc>
                  <a:txBody>
                    <a:bodyPr/>
                    <a:lstStyle/>
                    <a:p>
                      <a:r>
                        <a:rPr lang="en-US" sz="1800" dirty="0">
                          <a:effectLst/>
                          <a:latin typeface="Arial Unicode MS" panose="020B0604020202020204" pitchFamily="34" charset="-128"/>
                          <a:ea typeface="Arial Unicode MS" panose="020B0604020202020204" pitchFamily="34" charset="-128"/>
                        </a:rPr>
                        <a:t>Watson, John H. </a:t>
                      </a:r>
                      <a:r>
                        <a:rPr lang="en-US" sz="1800" dirty="0">
                          <a:solidFill>
                            <a:srgbClr val="FF0000"/>
                          </a:solidFill>
                          <a:effectLst/>
                          <a:latin typeface="Arial Unicode MS" panose="020B0604020202020204" pitchFamily="34" charset="-128"/>
                          <a:ea typeface="Arial Unicode MS" panose="020B0604020202020204" pitchFamily="34" charset="-128"/>
                        </a:rPr>
                        <a:t>‡c (Fictitious character)</a:t>
                      </a:r>
                    </a:p>
                  </a:txBody>
                  <a:tcPr marL="0" marR="0" marT="0" marB="0">
                    <a:lnL>
                      <a:noFill/>
                    </a:lnL>
                    <a:lnR>
                      <a:noFill/>
                    </a:lnR>
                    <a:lnT>
                      <a:noFill/>
                    </a:lnT>
                    <a:lnB>
                      <a:noFill/>
                    </a:lnB>
                    <a:solidFill>
                      <a:srgbClr val="EEEEEE"/>
                    </a:solidFill>
                  </a:tcPr>
                </a:tc>
              </a:tr>
              <a:tr h="228600">
                <a:tc>
                  <a:txBody>
                    <a:bodyPr/>
                    <a:lstStyle/>
                    <a:p>
                      <a:r>
                        <a:rPr lang="en-US" sz="1800" dirty="0">
                          <a:effectLst/>
                          <a:latin typeface="Arial Unicode MS" panose="020B0604020202020204" pitchFamily="34" charset="-128"/>
                          <a:ea typeface="Arial Unicode MS" panose="020B0604020202020204" pitchFamily="34" charset="-128"/>
                          <a:hlinkClick r:id="rId6" tooltip="About this MARC tag"/>
                        </a:rPr>
                        <a:t>368</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rPr>
                        <a:t>‡c Fictitious characters ‡2 lcsh</a:t>
                      </a:r>
                    </a:p>
                  </a:txBody>
                  <a:tcPr marL="0" marR="0" marT="0" marB="0">
                    <a:lnL>
                      <a:noFill/>
                    </a:lnL>
                    <a:lnR>
                      <a:noFill/>
                    </a:lnR>
                    <a:lnT>
                      <a:noFill/>
                    </a:lnT>
                    <a:lnB>
                      <a:noFill/>
                    </a:lnB>
                    <a:solidFill>
                      <a:srgbClr val="FFFFFF"/>
                    </a:solidFill>
                  </a:tcPr>
                </a:tc>
              </a:tr>
              <a:tr h="228600">
                <a:tc>
                  <a:txBody>
                    <a:bodyPr/>
                    <a:lstStyle/>
                    <a:p>
                      <a:r>
                        <a:rPr lang="en-US" sz="1500" dirty="0">
                          <a:effectLst/>
                          <a:latin typeface="Arial Unicode MS" panose="020B0604020202020204" pitchFamily="34" charset="-128"/>
                          <a:ea typeface="Arial Unicode MS" panose="020B0604020202020204" pitchFamily="34" charset="-128"/>
                          <a:hlinkClick r:id="rId7" tooltip="About this MARC tag"/>
                        </a:rPr>
                        <a:t>372</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1500" dirty="0">
                          <a:effectLst/>
                          <a:latin typeface="Arial Unicode MS" panose="020B0604020202020204" pitchFamily="34" charset="-128"/>
                          <a:ea typeface="Arial Unicode MS" panose="020B0604020202020204" pitchFamily="34" charset="-128"/>
                        </a:rPr>
                        <a:t>Medicine ‡2 lcsh</a:t>
                      </a:r>
                    </a:p>
                  </a:txBody>
                  <a:tcPr marL="0" marR="0" marT="0" marB="0">
                    <a:lnL>
                      <a:noFill/>
                    </a:lnL>
                    <a:lnR>
                      <a:noFill/>
                    </a:lnR>
                    <a:lnT>
                      <a:noFill/>
                    </a:lnT>
                    <a:lnB>
                      <a:noFill/>
                    </a:lnB>
                    <a:solidFill>
                      <a:srgbClr val="EEEEEE"/>
                    </a:solidFill>
                  </a:tcPr>
                </a:tc>
              </a:tr>
              <a:tr h="228600">
                <a:tc>
                  <a:txBody>
                    <a:bodyPr/>
                    <a:lstStyle/>
                    <a:p>
                      <a:r>
                        <a:rPr lang="en-US" sz="1500" dirty="0">
                          <a:effectLst/>
                          <a:latin typeface="Arial Unicode MS" panose="020B0604020202020204" pitchFamily="34" charset="-128"/>
                          <a:ea typeface="Arial Unicode MS" panose="020B0604020202020204" pitchFamily="34" charset="-128"/>
                          <a:hlinkClick r:id="rId8" tooltip="About this MARC tag"/>
                        </a:rPr>
                        <a:t>374</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1500" dirty="0">
                          <a:effectLst/>
                          <a:latin typeface="Arial Unicode MS" panose="020B0604020202020204" pitchFamily="34" charset="-128"/>
                          <a:ea typeface="Arial Unicode MS" panose="020B0604020202020204" pitchFamily="34" charset="-128"/>
                        </a:rPr>
                        <a:t>Physicians ‡2 lcsh</a:t>
                      </a:r>
                    </a:p>
                  </a:txBody>
                  <a:tcPr marL="0" marR="0" marT="0" marB="0">
                    <a:lnL>
                      <a:noFill/>
                    </a:lnL>
                    <a:lnR>
                      <a:noFill/>
                    </a:lnR>
                    <a:lnT>
                      <a:noFill/>
                    </a:lnT>
                    <a:lnB>
                      <a:noFill/>
                    </a:lnB>
                    <a:solidFill>
                      <a:srgbClr val="FFFFFF"/>
                    </a:solidFill>
                  </a:tcPr>
                </a:tc>
              </a:tr>
              <a:tr h="228600">
                <a:tc>
                  <a:txBody>
                    <a:bodyPr/>
                    <a:lstStyle/>
                    <a:p>
                      <a:r>
                        <a:rPr lang="en-US" sz="1500" dirty="0">
                          <a:effectLst/>
                          <a:latin typeface="Arial Unicode MS" panose="020B0604020202020204" pitchFamily="34" charset="-128"/>
                          <a:ea typeface="Arial Unicode MS" panose="020B0604020202020204" pitchFamily="34" charset="-128"/>
                          <a:hlinkClick r:id="rId9" tooltip="About this MARC tag"/>
                        </a:rPr>
                        <a:t>375</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1500" dirty="0">
                          <a:effectLst/>
                          <a:latin typeface="Arial Unicode MS" panose="020B0604020202020204" pitchFamily="34" charset="-128"/>
                          <a:ea typeface="Arial Unicode MS" panose="020B0604020202020204" pitchFamily="34" charset="-128"/>
                        </a:rPr>
                        <a:t>male</a:t>
                      </a:r>
                    </a:p>
                  </a:txBody>
                  <a:tcPr marL="0" marR="0" marT="0" marB="0">
                    <a:lnL>
                      <a:noFill/>
                    </a:lnL>
                    <a:lnR>
                      <a:noFill/>
                    </a:lnR>
                    <a:lnT>
                      <a:noFill/>
                    </a:lnT>
                    <a:lnB>
                      <a:noFill/>
                    </a:lnB>
                    <a:solidFill>
                      <a:srgbClr val="EEEEEE"/>
                    </a:solidFill>
                  </a:tcPr>
                </a:tc>
              </a:tr>
              <a:tr h="228600">
                <a:tc>
                  <a:txBody>
                    <a:bodyPr/>
                    <a:lstStyle/>
                    <a:p>
                      <a:r>
                        <a:rPr lang="en-US" sz="1500" dirty="0">
                          <a:effectLst/>
                          <a:latin typeface="Arial Unicode MS" panose="020B0604020202020204" pitchFamily="34" charset="-128"/>
                          <a:ea typeface="Arial Unicode MS" panose="020B0604020202020204" pitchFamily="34" charset="-128"/>
                          <a:hlinkClick r:id="rId10" tooltip="About this MARC tag"/>
                        </a:rPr>
                        <a:t>377</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1500" dirty="0">
                          <a:effectLst/>
                          <a:latin typeface="Arial Unicode MS" panose="020B0604020202020204" pitchFamily="34" charset="-128"/>
                          <a:ea typeface="Arial Unicode MS" panose="020B0604020202020204" pitchFamily="34" charset="-128"/>
                        </a:rPr>
                        <a:t>eng</a:t>
                      </a:r>
                    </a:p>
                  </a:txBody>
                  <a:tcPr marL="0" marR="0" marT="0" marB="0">
                    <a:lnL>
                      <a:noFill/>
                    </a:lnL>
                    <a:lnR>
                      <a:noFill/>
                    </a:lnR>
                    <a:lnT>
                      <a:noFill/>
                    </a:lnT>
                    <a:lnB>
                      <a:noFill/>
                    </a:lnB>
                    <a:solidFill>
                      <a:srgbClr val="FFFFFF"/>
                    </a:solidFill>
                  </a:tcPr>
                </a:tc>
              </a:tr>
              <a:tr h="228600">
                <a:tc>
                  <a:txBody>
                    <a:bodyPr/>
                    <a:lstStyle/>
                    <a:p>
                      <a:r>
                        <a:rPr lang="en-US" sz="1500" dirty="0">
                          <a:effectLst/>
                          <a:latin typeface="Arial Unicode MS" panose="020B0604020202020204" pitchFamily="34" charset="-128"/>
                          <a:ea typeface="Arial Unicode MS" panose="020B0604020202020204" pitchFamily="34" charset="-128"/>
                          <a:hlinkClick r:id="rId11" tooltip="About this MARC tag"/>
                        </a:rPr>
                        <a:t>378</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1500" dirty="0">
                          <a:effectLst/>
                          <a:latin typeface="Arial Unicode MS" panose="020B0604020202020204" pitchFamily="34" charset="-128"/>
                          <a:ea typeface="Arial Unicode MS" panose="020B0604020202020204" pitchFamily="34" charset="-128"/>
                        </a:rPr>
                        <a:t>‡q John Hamish</a:t>
                      </a:r>
                    </a:p>
                  </a:txBody>
                  <a:tcPr marL="0" marR="0" marT="0" marB="0">
                    <a:lnL>
                      <a:noFill/>
                    </a:lnL>
                    <a:lnR>
                      <a:noFill/>
                    </a:lnR>
                    <a:lnT>
                      <a:noFill/>
                    </a:lnT>
                    <a:lnB>
                      <a:noFill/>
                    </a:lnB>
                    <a:solidFill>
                      <a:srgbClr val="EEEEEE"/>
                    </a:solidFill>
                  </a:tcPr>
                </a:tc>
              </a:tr>
              <a:tr h="228600">
                <a:tc>
                  <a:txBody>
                    <a:bodyPr/>
                    <a:lstStyle/>
                    <a:p>
                      <a:r>
                        <a:rPr lang="en-US" sz="1500" dirty="0">
                          <a:effectLst/>
                          <a:latin typeface="Arial Unicode MS" panose="020B0604020202020204" pitchFamily="34" charset="-128"/>
                          <a:ea typeface="Arial Unicode MS" panose="020B0604020202020204" pitchFamily="34" charset="-128"/>
                          <a:hlinkClick r:id="rId12" tooltip="About this MARC tag"/>
                        </a:rPr>
                        <a:t>400</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1_</a:t>
                      </a:r>
                    </a:p>
                  </a:txBody>
                  <a:tcPr marL="0" marR="0" marT="0" marB="0">
                    <a:lnL>
                      <a:noFill/>
                    </a:lnL>
                    <a:lnR>
                      <a:noFill/>
                    </a:lnR>
                    <a:lnT>
                      <a:noFill/>
                    </a:lnT>
                    <a:lnB>
                      <a:noFill/>
                    </a:lnB>
                    <a:solidFill>
                      <a:srgbClr val="FFFFFF"/>
                    </a:solidFill>
                  </a:tcPr>
                </a:tc>
                <a:tc>
                  <a:txBody>
                    <a:bodyPr/>
                    <a:lstStyle/>
                    <a:p>
                      <a:r>
                        <a:rPr lang="en-US" sz="1500" dirty="0">
                          <a:effectLst/>
                          <a:latin typeface="Arial Unicode MS" panose="020B0604020202020204" pitchFamily="34" charset="-128"/>
                          <a:ea typeface="Arial Unicode MS" panose="020B0604020202020204" pitchFamily="34" charset="-128"/>
                        </a:rPr>
                        <a:t>Watson, John H., ‡c M.D.</a:t>
                      </a:r>
                    </a:p>
                  </a:txBody>
                  <a:tcPr marL="0" marR="0" marT="0" marB="0">
                    <a:lnL>
                      <a:noFill/>
                    </a:lnL>
                    <a:lnR>
                      <a:noFill/>
                    </a:lnR>
                    <a:lnT>
                      <a:noFill/>
                    </a:lnT>
                    <a:lnB>
                      <a:noFill/>
                    </a:lnB>
                    <a:solidFill>
                      <a:srgbClr val="FFFFFF"/>
                    </a:solidFill>
                  </a:tcPr>
                </a:tc>
              </a:tr>
              <a:tr h="228600">
                <a:tc>
                  <a:txBody>
                    <a:bodyPr/>
                    <a:lstStyle/>
                    <a:p>
                      <a:r>
                        <a:rPr lang="en-US" sz="1500" dirty="0">
                          <a:effectLst/>
                          <a:latin typeface="Arial Unicode MS" panose="020B0604020202020204" pitchFamily="34" charset="-128"/>
                          <a:ea typeface="Arial Unicode MS" panose="020B0604020202020204" pitchFamily="34" charset="-128"/>
                          <a:hlinkClick r:id="rId12" tooltip="About this MARC tag"/>
                        </a:rPr>
                        <a:t>400</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1_</a:t>
                      </a:r>
                    </a:p>
                  </a:txBody>
                  <a:tcPr marL="0" marR="0" marT="0" marB="0">
                    <a:lnL>
                      <a:noFill/>
                    </a:lnL>
                    <a:lnR>
                      <a:noFill/>
                    </a:lnR>
                    <a:lnT>
                      <a:noFill/>
                    </a:lnT>
                    <a:lnB>
                      <a:noFill/>
                    </a:lnB>
                    <a:solidFill>
                      <a:srgbClr val="EEEEEE"/>
                    </a:solidFill>
                  </a:tcPr>
                </a:tc>
                <a:tc>
                  <a:txBody>
                    <a:bodyPr/>
                    <a:lstStyle/>
                    <a:p>
                      <a:r>
                        <a:rPr lang="en-US" sz="1500" dirty="0">
                          <a:effectLst/>
                          <a:latin typeface="Arial Unicode MS" panose="020B0604020202020204" pitchFamily="34" charset="-128"/>
                          <a:ea typeface="Arial Unicode MS" panose="020B0604020202020204" pitchFamily="34" charset="-128"/>
                        </a:rPr>
                        <a:t>Watson, ‡c Dr. (Fictitious character)</a:t>
                      </a:r>
                    </a:p>
                  </a:txBody>
                  <a:tcPr marL="0" marR="0" marT="0" marB="0">
                    <a:lnL>
                      <a:noFill/>
                    </a:lnL>
                    <a:lnR>
                      <a:noFill/>
                    </a:lnR>
                    <a:lnT>
                      <a:noFill/>
                    </a:lnT>
                    <a:lnB>
                      <a:noFill/>
                    </a:lnB>
                    <a:solidFill>
                      <a:srgbClr val="EEEEEE"/>
                    </a:solidFill>
                  </a:tcPr>
                </a:tc>
              </a:tr>
              <a:tr h="228600">
                <a:tc>
                  <a:txBody>
                    <a:bodyPr/>
                    <a:lstStyle/>
                    <a:p>
                      <a:r>
                        <a:rPr lang="en-US" sz="1500" dirty="0">
                          <a:effectLst/>
                          <a:latin typeface="Arial Unicode MS" panose="020B0604020202020204" pitchFamily="34" charset="-128"/>
                          <a:ea typeface="Arial Unicode MS" panose="020B0604020202020204" pitchFamily="34" charset="-128"/>
                          <a:hlinkClick r:id="rId12" tooltip="About this MARC tag"/>
                        </a:rPr>
                        <a:t>400</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0_</a:t>
                      </a:r>
                    </a:p>
                  </a:txBody>
                  <a:tcPr marL="0" marR="0" marT="0" marB="0">
                    <a:lnL>
                      <a:noFill/>
                    </a:lnL>
                    <a:lnR>
                      <a:noFill/>
                    </a:lnR>
                    <a:lnT>
                      <a:noFill/>
                    </a:lnT>
                    <a:lnB>
                      <a:noFill/>
                    </a:lnB>
                    <a:solidFill>
                      <a:srgbClr val="FFFFFF"/>
                    </a:solidFill>
                  </a:tcPr>
                </a:tc>
                <a:tc>
                  <a:txBody>
                    <a:bodyPr/>
                    <a:lstStyle/>
                    <a:p>
                      <a:r>
                        <a:rPr lang="en-US" sz="1500" dirty="0">
                          <a:effectLst/>
                          <a:latin typeface="Arial Unicode MS" panose="020B0604020202020204" pitchFamily="34" charset="-128"/>
                          <a:ea typeface="Arial Unicode MS" panose="020B0604020202020204" pitchFamily="34" charset="-128"/>
                        </a:rPr>
                        <a:t>Dr. Watson ‡c (Fictitious character)</a:t>
                      </a:r>
                    </a:p>
                  </a:txBody>
                  <a:tcPr marL="0" marR="0" marT="0" marB="0">
                    <a:lnL>
                      <a:noFill/>
                    </a:lnL>
                    <a:lnR>
                      <a:noFill/>
                    </a:lnR>
                    <a:lnT>
                      <a:noFill/>
                    </a:lnT>
                    <a:lnB>
                      <a:noFill/>
                    </a:lnB>
                    <a:solidFill>
                      <a:srgbClr val="FFFFFF"/>
                    </a:solidFill>
                  </a:tcPr>
                </a:tc>
              </a:tr>
              <a:tr h="237501">
                <a:tc>
                  <a:txBody>
                    <a:bodyPr/>
                    <a:lstStyle/>
                    <a:p>
                      <a:r>
                        <a:rPr lang="en-US" sz="1500" dirty="0">
                          <a:effectLst/>
                          <a:latin typeface="Arial Unicode MS" panose="020B0604020202020204" pitchFamily="34" charset="-128"/>
                          <a:ea typeface="Arial Unicode MS" panose="020B0604020202020204" pitchFamily="34" charset="-128"/>
                          <a:hlinkClick r:id="rId12" tooltip="About this MARC tag"/>
                        </a:rPr>
                        <a:t>400</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1_</a:t>
                      </a:r>
                    </a:p>
                  </a:txBody>
                  <a:tcPr marL="0" marR="0" marT="0" marB="0">
                    <a:lnL>
                      <a:noFill/>
                    </a:lnL>
                    <a:lnR>
                      <a:noFill/>
                    </a:lnR>
                    <a:lnT>
                      <a:noFill/>
                    </a:lnT>
                    <a:lnB>
                      <a:noFill/>
                    </a:lnB>
                    <a:solidFill>
                      <a:srgbClr val="EEEEEE"/>
                    </a:solidFill>
                  </a:tcPr>
                </a:tc>
                <a:tc>
                  <a:txBody>
                    <a:bodyPr/>
                    <a:lstStyle/>
                    <a:p>
                      <a:r>
                        <a:rPr lang="en-US" sz="1500" dirty="0">
                          <a:effectLst/>
                          <a:latin typeface="Arial Unicode MS" panose="020B0604020202020204" pitchFamily="34" charset="-128"/>
                          <a:ea typeface="Arial Unicode MS" panose="020B0604020202020204" pitchFamily="34" charset="-128"/>
                        </a:rPr>
                        <a:t>Watson, ‡c Doctor (Fictitious character)</a:t>
                      </a:r>
                    </a:p>
                  </a:txBody>
                  <a:tcPr marL="0" marR="0" marT="0" marB="0">
                    <a:lnL>
                      <a:noFill/>
                    </a:lnL>
                    <a:lnR>
                      <a:noFill/>
                    </a:lnR>
                    <a:lnT>
                      <a:noFill/>
                    </a:lnT>
                    <a:lnB>
                      <a:noFill/>
                    </a:lnB>
                    <a:solidFill>
                      <a:srgbClr val="EEEEEE"/>
                    </a:solidFill>
                  </a:tcPr>
                </a:tc>
              </a:tr>
              <a:tr h="237501">
                <a:tc>
                  <a:txBody>
                    <a:bodyPr/>
                    <a:lstStyle/>
                    <a:p>
                      <a:r>
                        <a:rPr lang="en-US" sz="1500" dirty="0">
                          <a:effectLst/>
                          <a:latin typeface="Arial Unicode MS" panose="020B0604020202020204" pitchFamily="34" charset="-128"/>
                          <a:ea typeface="Arial Unicode MS" panose="020B0604020202020204" pitchFamily="34" charset="-128"/>
                          <a:hlinkClick r:id="rId12" tooltip="About this MARC tag"/>
                        </a:rPr>
                        <a:t>400</a:t>
                      </a:r>
                      <a:endParaRPr lang="en-US" sz="15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0_</a:t>
                      </a:r>
                    </a:p>
                  </a:txBody>
                  <a:tcPr marL="0" marR="0" marT="0" marB="0">
                    <a:lnL>
                      <a:noFill/>
                    </a:lnL>
                    <a:lnR>
                      <a:noFill/>
                    </a:lnR>
                    <a:lnT>
                      <a:noFill/>
                    </a:lnT>
                    <a:lnB>
                      <a:noFill/>
                    </a:lnB>
                    <a:solidFill>
                      <a:srgbClr val="FFFFFF"/>
                    </a:solidFill>
                  </a:tcPr>
                </a:tc>
                <a:tc>
                  <a:txBody>
                    <a:bodyPr/>
                    <a:lstStyle/>
                    <a:p>
                      <a:r>
                        <a:rPr lang="en-US" sz="1500" dirty="0">
                          <a:effectLst/>
                          <a:latin typeface="Arial Unicode MS" panose="020B0604020202020204" pitchFamily="34" charset="-128"/>
                          <a:ea typeface="Arial Unicode MS" panose="020B0604020202020204" pitchFamily="34" charset="-128"/>
                        </a:rPr>
                        <a:t>Doctor Watson ‡c (Fictitious character)</a:t>
                      </a:r>
                    </a:p>
                  </a:txBody>
                  <a:tcPr marL="0" marR="0" marT="0" marB="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941328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699" y="1498378"/>
            <a:ext cx="9809762" cy="2554545"/>
          </a:xfrm>
          <a:prstGeom prst="rect">
            <a:avLst/>
          </a:prstGeom>
        </p:spPr>
        <p:txBody>
          <a:bodyPr wrap="square">
            <a:spAutoFit/>
          </a:bodyPr>
          <a:lstStyle/>
          <a:p>
            <a:r>
              <a:rPr lang="en-US" sz="2000" dirty="0" smtClean="0"/>
              <a:t>1</a:t>
            </a:r>
            <a:r>
              <a:rPr lang="en-US" sz="2000" dirty="0"/>
              <a:t>.	Gambari, Ibrahim Sulu [100]</a:t>
            </a:r>
          </a:p>
          <a:p>
            <a:r>
              <a:rPr lang="en-US" sz="2000" dirty="0" smtClean="0"/>
              <a:t>2</a:t>
            </a:r>
            <a:r>
              <a:rPr lang="en-US" sz="2000" dirty="0"/>
              <a:t>.	Jamalul Kiram ‡b II, ‡c Sultan of Sulu, ‡d approximately 1863-1936 [100]</a:t>
            </a:r>
          </a:p>
          <a:p>
            <a:r>
              <a:rPr lang="en-US" sz="2000" dirty="0"/>
              <a:t> </a:t>
            </a:r>
            <a:r>
              <a:rPr lang="en-US" sz="2000" dirty="0" smtClean="0"/>
              <a:t>3</a:t>
            </a:r>
            <a:r>
              <a:rPr lang="en-US" sz="2000" dirty="0"/>
              <a:t>.	Ogwu, Sulu, ‡d 1948- [100]</a:t>
            </a:r>
          </a:p>
          <a:p>
            <a:r>
              <a:rPr lang="en-US" sz="2000" dirty="0"/>
              <a:t> </a:t>
            </a:r>
            <a:r>
              <a:rPr lang="en-US" sz="2000" dirty="0" smtClean="0"/>
              <a:t>4</a:t>
            </a:r>
            <a:r>
              <a:rPr lang="en-US" sz="2000" dirty="0"/>
              <a:t>.	Sulu [100]</a:t>
            </a:r>
          </a:p>
          <a:p>
            <a:r>
              <a:rPr lang="en-US" sz="2000" dirty="0"/>
              <a:t> </a:t>
            </a:r>
            <a:r>
              <a:rPr lang="en-US" sz="2000" dirty="0" smtClean="0"/>
              <a:t>5</a:t>
            </a:r>
            <a:r>
              <a:rPr lang="en-US" sz="2000" dirty="0"/>
              <a:t>.	Sulu, Elias Aderemi [100]</a:t>
            </a:r>
          </a:p>
          <a:p>
            <a:r>
              <a:rPr lang="en-US" sz="2000" dirty="0"/>
              <a:t> </a:t>
            </a:r>
            <a:r>
              <a:rPr lang="en-US" sz="2000" dirty="0" smtClean="0">
                <a:solidFill>
                  <a:srgbClr val="FF0000"/>
                </a:solidFill>
              </a:rPr>
              <a:t>6</a:t>
            </a:r>
            <a:r>
              <a:rPr lang="en-US" sz="2000" dirty="0">
                <a:solidFill>
                  <a:srgbClr val="FF0000"/>
                </a:solidFill>
              </a:rPr>
              <a:t>.	Sulu, Hikaru [100]</a:t>
            </a:r>
          </a:p>
          <a:p>
            <a:r>
              <a:rPr lang="en-US" sz="2000" dirty="0"/>
              <a:t> </a:t>
            </a:r>
            <a:r>
              <a:rPr lang="en-US" sz="2000" dirty="0" smtClean="0"/>
              <a:t>7.</a:t>
            </a:r>
            <a:r>
              <a:rPr lang="en-US" sz="2000" dirty="0"/>
              <a:t>	Sulu, Phill M. ‡q (Phill Manuel), ‡d 1939- [100]</a:t>
            </a:r>
          </a:p>
          <a:p>
            <a:r>
              <a:rPr lang="en-US" sz="2000" dirty="0"/>
              <a:t> </a:t>
            </a:r>
            <a:r>
              <a:rPr lang="en-US" sz="2000" dirty="0" smtClean="0"/>
              <a:t>8</a:t>
            </a:r>
            <a:r>
              <a:rPr lang="en-US" sz="2000" dirty="0"/>
              <a:t>.	Sulu, Reuben [100</a:t>
            </a:r>
          </a:p>
        </p:txBody>
      </p:sp>
    </p:spTree>
    <p:extLst>
      <p:ext uri="{BB962C8B-B14F-4D97-AF65-F5344CB8AC3E}">
        <p14:creationId xmlns:p14="http://schemas.microsoft.com/office/powerpoint/2010/main" val="3987778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3583456"/>
              </p:ext>
            </p:extLst>
          </p:nvPr>
        </p:nvGraphicFramePr>
        <p:xfrm>
          <a:off x="826266" y="715067"/>
          <a:ext cx="6312664" cy="4065205"/>
        </p:xfrm>
        <a:graphic>
          <a:graphicData uri="http://schemas.openxmlformats.org/drawingml/2006/table">
            <a:tbl>
              <a:tblPr/>
              <a:tblGrid>
                <a:gridCol w="231353"/>
                <a:gridCol w="487496"/>
                <a:gridCol w="586649"/>
                <a:gridCol w="5007166"/>
              </a:tblGrid>
              <a:tr h="228600">
                <a:tc>
                  <a:txBody>
                    <a:bodyPr/>
                    <a:lstStyle/>
                    <a:p>
                      <a:endParaRPr lang="en-US" sz="1500" dirty="0"/>
                    </a:p>
                  </a:txBody>
                  <a:tcPr marL="0" marR="0" marT="0" marB="0">
                    <a:lnL>
                      <a:noFill/>
                    </a:lnL>
                    <a:lnR>
                      <a:noFill/>
                    </a:lnR>
                    <a:lnT>
                      <a:noFill/>
                    </a:lnT>
                    <a:lnB>
                      <a:noFill/>
                    </a:lnB>
                    <a:solidFill>
                      <a:srgbClr val="FFFFFF"/>
                    </a:solidFill>
                  </a:tcPr>
                </a:tc>
                <a:tc>
                  <a:txBody>
                    <a:bodyPr/>
                    <a:lstStyle/>
                    <a:p>
                      <a:r>
                        <a:rPr lang="en-US" sz="1800" dirty="0" smtClean="0">
                          <a:effectLst/>
                          <a:latin typeface="Arial Unicode MS" panose="020B0604020202020204" pitchFamily="34" charset="-128"/>
                          <a:ea typeface="Arial Unicode MS" panose="020B0604020202020204" pitchFamily="34" charset="-128"/>
                        </a:rPr>
                        <a:t>010</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endParaRPr lang="en-US" sz="1500" dirty="0">
                        <a:solidFill>
                          <a:srgbClr val="808080"/>
                        </a:solidFill>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800" b="0" i="0" kern="1200" dirty="0" smtClean="0">
                          <a:solidFill>
                            <a:schemeClr val="tx1"/>
                          </a:solidFill>
                          <a:effectLst/>
                          <a:latin typeface="+mn-lt"/>
                          <a:ea typeface="+mn-ea"/>
                          <a:cs typeface="+mn-cs"/>
                        </a:rPr>
                        <a:t>no2015076346</a:t>
                      </a:r>
                      <a:endParaRPr lang="pt-BR"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r>
              <a:tr h="228600">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hlinkClick r:id="rId3" tooltip="About this MARC tag"/>
                        </a:rPr>
                        <a:t>040</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pt-BR" sz="1800" dirty="0">
                          <a:effectLst/>
                          <a:latin typeface="Arial Unicode MS" panose="020B0604020202020204" pitchFamily="34" charset="-128"/>
                          <a:ea typeface="Arial Unicode MS" panose="020B0604020202020204" pitchFamily="34" charset="-128"/>
                        </a:rPr>
                        <a:t>UPB ‡b eng ‡e rda ‡c UPB</a:t>
                      </a:r>
                    </a:p>
                  </a:txBody>
                  <a:tcPr marL="0" marR="0" marT="0" marB="0">
                    <a:lnL>
                      <a:noFill/>
                    </a:lnL>
                    <a:lnR>
                      <a:noFill/>
                    </a:lnR>
                    <a:lnT>
                      <a:noFill/>
                    </a:lnT>
                    <a:lnB>
                      <a:noFill/>
                    </a:lnB>
                    <a:solidFill>
                      <a:srgbClr val="FFFFFF"/>
                    </a:solidFill>
                  </a:tcPr>
                </a:tc>
              </a:tr>
              <a:tr h="228600">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800" dirty="0">
                          <a:effectLst/>
                          <a:latin typeface="Arial Unicode MS" panose="020B0604020202020204" pitchFamily="34" charset="-128"/>
                          <a:ea typeface="Arial Unicode MS" panose="020B0604020202020204" pitchFamily="34" charset="-128"/>
                          <a:hlinkClick r:id="rId4" tooltip="About this MARC tag"/>
                        </a:rPr>
                        <a:t>100</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800" dirty="0">
                          <a:solidFill>
                            <a:srgbClr val="808080"/>
                          </a:solidFill>
                          <a:effectLst/>
                          <a:latin typeface="Arial Unicode MS" panose="020B0604020202020204" pitchFamily="34" charset="-128"/>
                          <a:ea typeface="Arial Unicode MS" panose="020B0604020202020204" pitchFamily="34" charset="-128"/>
                        </a:rPr>
                        <a:t>1_</a:t>
                      </a:r>
                    </a:p>
                  </a:txBody>
                  <a:tcPr marL="0" marR="0" marT="0" marB="0">
                    <a:lnL>
                      <a:noFill/>
                    </a:lnL>
                    <a:lnR>
                      <a:noFill/>
                    </a:lnR>
                    <a:lnT>
                      <a:noFill/>
                    </a:lnT>
                    <a:lnB>
                      <a:noFill/>
                    </a:lnB>
                    <a:solidFill>
                      <a:srgbClr val="EEEEEE"/>
                    </a:solidFill>
                  </a:tcPr>
                </a:tc>
                <a:tc>
                  <a:txBody>
                    <a:bodyPr/>
                    <a:lstStyle/>
                    <a:p>
                      <a:r>
                        <a:rPr lang="en-US" sz="1800" dirty="0">
                          <a:effectLst/>
                          <a:latin typeface="Arial Unicode MS" panose="020B0604020202020204" pitchFamily="34" charset="-128"/>
                          <a:ea typeface="Arial Unicode MS" panose="020B0604020202020204" pitchFamily="34" charset="-128"/>
                        </a:rPr>
                        <a:t>Sulu, Hikaru</a:t>
                      </a:r>
                    </a:p>
                  </a:txBody>
                  <a:tcPr marL="0" marR="0" marT="0" marB="0">
                    <a:lnL>
                      <a:noFill/>
                    </a:lnL>
                    <a:lnR>
                      <a:noFill/>
                    </a:lnR>
                    <a:lnT>
                      <a:noFill/>
                    </a:lnT>
                    <a:lnB>
                      <a:noFill/>
                    </a:lnB>
                    <a:solidFill>
                      <a:srgbClr val="EEEEEE"/>
                    </a:solidFill>
                  </a:tcPr>
                </a:tc>
              </a:tr>
              <a:tr h="263186">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hlinkClick r:id="rId5" tooltip="About this MARC tag"/>
                        </a:rPr>
                        <a:t>368</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8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rPr>
                        <a:t>‡c Fictitious characters ‡2 lcsh</a:t>
                      </a:r>
                    </a:p>
                  </a:txBody>
                  <a:tcPr marL="0" marR="0" marT="0" marB="0">
                    <a:lnL>
                      <a:noFill/>
                    </a:lnL>
                    <a:lnR>
                      <a:noFill/>
                    </a:lnR>
                    <a:lnT>
                      <a:noFill/>
                    </a:lnT>
                    <a:lnB>
                      <a:noFill/>
                    </a:lnB>
                    <a:solidFill>
                      <a:srgbClr val="FFFFFF"/>
                    </a:solidFill>
                  </a:tcPr>
                </a:tc>
              </a:tr>
              <a:tr h="276345">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800" dirty="0">
                          <a:effectLst/>
                          <a:latin typeface="Arial Unicode MS" panose="020B0604020202020204" pitchFamily="34" charset="-128"/>
                          <a:ea typeface="Arial Unicode MS" panose="020B0604020202020204" pitchFamily="34" charset="-128"/>
                          <a:hlinkClick r:id="rId6" tooltip="About this MARC tag"/>
                        </a:rPr>
                        <a:t>372</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8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1800" dirty="0">
                          <a:effectLst/>
                          <a:latin typeface="Arial Unicode MS" panose="020B0604020202020204" pitchFamily="34" charset="-128"/>
                          <a:ea typeface="Arial Unicode MS" panose="020B0604020202020204" pitchFamily="34" charset="-128"/>
                        </a:rPr>
                        <a:t>Outer space--Exploration ‡2 lcsh</a:t>
                      </a:r>
                    </a:p>
                  </a:txBody>
                  <a:tcPr marL="0" marR="0" marT="0" marB="0">
                    <a:lnL>
                      <a:noFill/>
                    </a:lnL>
                    <a:lnR>
                      <a:noFill/>
                    </a:lnR>
                    <a:lnT>
                      <a:noFill/>
                    </a:lnT>
                    <a:lnB>
                      <a:noFill/>
                    </a:lnB>
                    <a:solidFill>
                      <a:srgbClr val="EEEEEE"/>
                    </a:solidFill>
                  </a:tcPr>
                </a:tc>
              </a:tr>
              <a:tr h="228600">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hlinkClick r:id="rId7" tooltip="About this MARC tag"/>
                        </a:rPr>
                        <a:t>374</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8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rPr>
                        <a:t>Space travelers ‡2 lcsh</a:t>
                      </a:r>
                    </a:p>
                  </a:txBody>
                  <a:tcPr marL="0" marR="0" marT="0" marB="0">
                    <a:lnL>
                      <a:noFill/>
                    </a:lnL>
                    <a:lnR>
                      <a:noFill/>
                    </a:lnR>
                    <a:lnT>
                      <a:noFill/>
                    </a:lnT>
                    <a:lnB>
                      <a:noFill/>
                    </a:lnB>
                    <a:solidFill>
                      <a:srgbClr val="FFFFFF"/>
                    </a:solidFill>
                  </a:tcPr>
                </a:tc>
              </a:tr>
              <a:tr h="228600">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800" dirty="0">
                          <a:effectLst/>
                          <a:latin typeface="Arial Unicode MS" panose="020B0604020202020204" pitchFamily="34" charset="-128"/>
                          <a:ea typeface="Arial Unicode MS" panose="020B0604020202020204" pitchFamily="34" charset="-128"/>
                          <a:hlinkClick r:id="rId8" tooltip="About this MARC tag"/>
                        </a:rPr>
                        <a:t>375</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8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en-US" sz="1800" dirty="0">
                          <a:effectLst/>
                          <a:latin typeface="Arial Unicode MS" panose="020B0604020202020204" pitchFamily="34" charset="-128"/>
                          <a:ea typeface="Arial Unicode MS" panose="020B0604020202020204" pitchFamily="34" charset="-128"/>
                        </a:rPr>
                        <a:t>male</a:t>
                      </a:r>
                    </a:p>
                  </a:txBody>
                  <a:tcPr marL="0" marR="0" marT="0" marB="0">
                    <a:lnL>
                      <a:noFill/>
                    </a:lnL>
                    <a:lnR>
                      <a:noFill/>
                    </a:lnR>
                    <a:lnT>
                      <a:noFill/>
                    </a:lnT>
                    <a:lnB>
                      <a:noFill/>
                    </a:lnB>
                    <a:solidFill>
                      <a:srgbClr val="EEEEEE"/>
                    </a:solidFill>
                  </a:tcPr>
                </a:tc>
              </a:tr>
              <a:tr h="228600">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hlinkClick r:id="rId9" tooltip="About this MARC tag"/>
                        </a:rPr>
                        <a:t>400</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800" dirty="0">
                          <a:solidFill>
                            <a:srgbClr val="808080"/>
                          </a:solidFill>
                          <a:effectLst/>
                          <a:latin typeface="Arial Unicode MS" panose="020B0604020202020204" pitchFamily="34" charset="-128"/>
                          <a:ea typeface="Arial Unicode MS" panose="020B0604020202020204" pitchFamily="34" charset="-128"/>
                        </a:rPr>
                        <a:t>1_</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rPr>
                        <a:t>Sulu, ‡c Captain</a:t>
                      </a:r>
                    </a:p>
                  </a:txBody>
                  <a:tcPr marL="0" marR="0" marT="0" marB="0">
                    <a:lnL>
                      <a:noFill/>
                    </a:lnL>
                    <a:lnR>
                      <a:noFill/>
                    </a:lnR>
                    <a:lnT>
                      <a:noFill/>
                    </a:lnT>
                    <a:lnB>
                      <a:noFill/>
                    </a:lnB>
                    <a:solidFill>
                      <a:srgbClr val="FFFFFF"/>
                    </a:solidFill>
                  </a:tcPr>
                </a:tc>
              </a:tr>
              <a:tr h="381620">
                <a:tc>
                  <a:txBody>
                    <a:bodyPr/>
                    <a:lstStyle/>
                    <a:p>
                      <a:r>
                        <a:rPr lang="en-US" sz="1500" dirty="0"/>
                        <a:t> </a:t>
                      </a:r>
                    </a:p>
                  </a:txBody>
                  <a:tcPr marL="0" marR="0" marT="0" marB="0">
                    <a:lnL>
                      <a:noFill/>
                    </a:lnL>
                    <a:lnR>
                      <a:noFill/>
                    </a:lnR>
                    <a:lnT>
                      <a:noFill/>
                    </a:lnT>
                    <a:lnB>
                      <a:noFill/>
                    </a:lnB>
                    <a:solidFill>
                      <a:srgbClr val="EEEEEE"/>
                    </a:solidFill>
                  </a:tcPr>
                </a:tc>
                <a:tc>
                  <a:txBody>
                    <a:bodyPr/>
                    <a:lstStyle/>
                    <a:p>
                      <a:r>
                        <a:rPr lang="en-US" sz="1800" dirty="0">
                          <a:effectLst/>
                          <a:latin typeface="Arial Unicode MS" panose="020B0604020202020204" pitchFamily="34" charset="-128"/>
                          <a:ea typeface="Arial Unicode MS" panose="020B0604020202020204" pitchFamily="34" charset="-128"/>
                          <a:hlinkClick r:id="rId10" tooltip="About this MARC tag"/>
                        </a:rPr>
                        <a:t>670</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EEEEEE"/>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EEEEEE"/>
                    </a:solidFill>
                  </a:tcPr>
                </a:tc>
                <a:tc>
                  <a:txBody>
                    <a:bodyPr/>
                    <a:lstStyle/>
                    <a:p>
                      <a:r>
                        <a:rPr lang="sv-SE" sz="1800" dirty="0">
                          <a:effectLst/>
                          <a:latin typeface="Arial Unicode MS" panose="020B0604020202020204" pitchFamily="34" charset="-128"/>
                          <a:ea typeface="Arial Unicode MS" panose="020B0604020202020204" pitchFamily="34" charset="-128"/>
                        </a:rPr>
                        <a:t>Star trek (Motion picture : 2009). Star trek, 2009.</a:t>
                      </a:r>
                    </a:p>
                  </a:txBody>
                  <a:tcPr marL="0" marR="0" marT="0" marB="0">
                    <a:lnL>
                      <a:noFill/>
                    </a:lnL>
                    <a:lnR>
                      <a:noFill/>
                    </a:lnR>
                    <a:lnT>
                      <a:noFill/>
                    </a:lnT>
                    <a:lnB>
                      <a:noFill/>
                    </a:lnB>
                    <a:solidFill>
                      <a:srgbClr val="EEEEEE"/>
                    </a:solidFill>
                  </a:tcPr>
                </a:tc>
              </a:tr>
              <a:tr h="1487000">
                <a:tc>
                  <a:txBody>
                    <a:bodyPr/>
                    <a:lstStyle/>
                    <a:p>
                      <a:r>
                        <a:rPr lang="en-US" sz="1500" dirty="0"/>
                        <a:t> </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hlinkClick r:id="rId10" tooltip="About this MARC tag"/>
                        </a:rPr>
                        <a:t>670</a:t>
                      </a:r>
                      <a:endParaRPr lang="en-US" sz="1800" dirty="0">
                        <a:effectLst/>
                        <a:latin typeface="Arial Unicode MS" panose="020B0604020202020204" pitchFamily="34" charset="-128"/>
                        <a:ea typeface="Arial Unicode MS" panose="020B0604020202020204" pitchFamily="34" charset="-128"/>
                      </a:endParaRPr>
                    </a:p>
                  </a:txBody>
                  <a:tcPr marL="0" marR="0" marT="0" marB="0">
                    <a:lnL>
                      <a:noFill/>
                    </a:lnL>
                    <a:lnR>
                      <a:noFill/>
                    </a:lnR>
                    <a:lnT>
                      <a:noFill/>
                    </a:lnT>
                    <a:lnB>
                      <a:noFill/>
                    </a:lnB>
                    <a:solidFill>
                      <a:srgbClr val="FFFFFF"/>
                    </a:solidFill>
                  </a:tcPr>
                </a:tc>
                <a:tc>
                  <a:txBody>
                    <a:bodyPr/>
                    <a:lstStyle/>
                    <a:p>
                      <a:r>
                        <a:rPr lang="en-US" sz="1500" dirty="0">
                          <a:solidFill>
                            <a:srgbClr val="808080"/>
                          </a:solidFill>
                          <a:effectLst/>
                          <a:latin typeface="Arial Unicode MS" panose="020B0604020202020204" pitchFamily="34" charset="-128"/>
                          <a:ea typeface="Arial Unicode MS" panose="020B0604020202020204" pitchFamily="34" charset="-128"/>
                        </a:rPr>
                        <a:t>  </a:t>
                      </a:r>
                    </a:p>
                  </a:txBody>
                  <a:tcPr marL="0" marR="0" marT="0" marB="0">
                    <a:lnL>
                      <a:noFill/>
                    </a:lnL>
                    <a:lnR>
                      <a:noFill/>
                    </a:lnR>
                    <a:lnT>
                      <a:noFill/>
                    </a:lnT>
                    <a:lnB>
                      <a:noFill/>
                    </a:lnB>
                    <a:solidFill>
                      <a:srgbClr val="FFFFFF"/>
                    </a:solidFill>
                  </a:tcPr>
                </a:tc>
                <a:tc>
                  <a:txBody>
                    <a:bodyPr/>
                    <a:lstStyle/>
                    <a:p>
                      <a:r>
                        <a:rPr lang="en-US" sz="1800" dirty="0">
                          <a:effectLst/>
                          <a:latin typeface="Arial Unicode MS" panose="020B0604020202020204" pitchFamily="34" charset="-128"/>
                          <a:ea typeface="Arial Unicode MS" panose="020B0604020202020204" pitchFamily="34" charset="-128"/>
                        </a:rPr>
                        <a:t>Memory-alpha wikia, 9 June 2015 ‡b (Hikaru Sulu; human Starfleet officer in the Star Trek universe; born mid 23rd century in San Francisco, California; helmsman of USS Enterprise-A; Captain Sulu)</a:t>
                      </a:r>
                    </a:p>
                  </a:txBody>
                  <a:tcPr marL="0" marR="0" marT="0" marB="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58604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FAST at OCLC</a:t>
            </a:r>
          </a:p>
        </p:txBody>
      </p:sp>
      <p:sp>
        <p:nvSpPr>
          <p:cNvPr id="3" name="Text Placeholder 2"/>
          <p:cNvSpPr>
            <a:spLocks noGrp="1"/>
          </p:cNvSpPr>
          <p:nvPr>
            <p:ph type="body" sz="quarter" idx="14"/>
          </p:nvPr>
        </p:nvSpPr>
        <p:spPr>
          <a:xfrm>
            <a:off x="341313" y="1030288"/>
            <a:ext cx="8439150" cy="3532659"/>
          </a:xfrm>
        </p:spPr>
        <p:txBody>
          <a:bodyPr>
            <a:normAutofit fontScale="70000" lnSpcReduction="20000"/>
          </a:bodyPr>
          <a:lstStyle/>
          <a:p>
            <a:r>
              <a:rPr lang="en-US" dirty="0" err="1"/>
              <a:t>WorldCat</a:t>
            </a:r>
            <a:r>
              <a:rPr lang="en-US" dirty="0"/>
              <a:t> - January 2015</a:t>
            </a:r>
          </a:p>
          <a:p>
            <a:pPr lvl="1"/>
            <a:r>
              <a:rPr lang="en-US" dirty="0"/>
              <a:t>334,000,000 bibliographic records</a:t>
            </a:r>
          </a:p>
          <a:p>
            <a:pPr lvl="1"/>
            <a:r>
              <a:rPr lang="en-US" dirty="0"/>
              <a:t>98,000,000 records with LCSH</a:t>
            </a:r>
          </a:p>
          <a:p>
            <a:pPr lvl="1"/>
            <a:r>
              <a:rPr lang="en-US" dirty="0"/>
              <a:t>76,000,000 enhanced with FAST</a:t>
            </a:r>
          </a:p>
          <a:p>
            <a:r>
              <a:rPr lang="en-US" dirty="0" err="1"/>
              <a:t>WorldCat</a:t>
            </a:r>
            <a:r>
              <a:rPr lang="en-US" dirty="0"/>
              <a:t> Entities &gt; </a:t>
            </a:r>
            <a:r>
              <a:rPr lang="en-US" dirty="0" err="1"/>
              <a:t>WorldCat</a:t>
            </a:r>
            <a:r>
              <a:rPr lang="en-US" dirty="0"/>
              <a:t> Works</a:t>
            </a:r>
          </a:p>
          <a:p>
            <a:pPr lvl="1"/>
            <a:r>
              <a:rPr lang="en-US" dirty="0"/>
              <a:t>Experimental </a:t>
            </a:r>
            <a:r>
              <a:rPr lang="en-US" dirty="0" err="1"/>
              <a:t>WorldCat</a:t>
            </a:r>
            <a:r>
              <a:rPr lang="en-US" dirty="0"/>
              <a:t> Linked Data (includes DDC, FAST, VIAF and LCSH URIs)</a:t>
            </a:r>
          </a:p>
          <a:p>
            <a:r>
              <a:rPr lang="en-US" dirty="0"/>
              <a:t>Experimental applications (OCLC Research)</a:t>
            </a:r>
          </a:p>
          <a:p>
            <a:pPr lvl="1"/>
            <a:r>
              <a:rPr lang="en-US" dirty="0"/>
              <a:t>Classify</a:t>
            </a:r>
          </a:p>
          <a:p>
            <a:pPr lvl="1"/>
            <a:r>
              <a:rPr lang="en-US" dirty="0" err="1"/>
              <a:t>WorldCat</a:t>
            </a:r>
            <a:r>
              <a:rPr lang="en-US" dirty="0"/>
              <a:t> Identities</a:t>
            </a:r>
          </a:p>
          <a:p>
            <a:pPr lvl="1"/>
            <a:r>
              <a:rPr lang="en-US" dirty="0" err="1" smtClean="0"/>
              <a:t>mapFAST</a:t>
            </a:r>
            <a:endParaRPr lang="en-US" dirty="0"/>
          </a:p>
          <a:p>
            <a:pPr lvl="1"/>
            <a:r>
              <a:rPr lang="en-US" dirty="0" smtClean="0"/>
              <a:t>…</a:t>
            </a:r>
            <a:endParaRPr lang="en-US" dirty="0"/>
          </a:p>
        </p:txBody>
      </p:sp>
    </p:spTree>
    <p:extLst>
      <p:ext uri="{BB962C8B-B14F-4D97-AF65-F5344CB8AC3E}">
        <p14:creationId xmlns:p14="http://schemas.microsoft.com/office/powerpoint/2010/main" val="173340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Future</a:t>
            </a:r>
            <a:endParaRPr lang="en-US" dirty="0"/>
          </a:p>
        </p:txBody>
      </p:sp>
      <p:sp>
        <p:nvSpPr>
          <p:cNvPr id="3" name="Text Placeholder 2"/>
          <p:cNvSpPr>
            <a:spLocks noGrp="1"/>
          </p:cNvSpPr>
          <p:nvPr>
            <p:ph type="body" sz="quarter" idx="14"/>
          </p:nvPr>
        </p:nvSpPr>
        <p:spPr/>
        <p:txBody>
          <a:bodyPr/>
          <a:lstStyle/>
          <a:p>
            <a:r>
              <a:rPr lang="en-US" dirty="0"/>
              <a:t>Under consideration/development</a:t>
            </a:r>
          </a:p>
          <a:p>
            <a:pPr lvl="1"/>
            <a:r>
              <a:rPr lang="en-US" dirty="0" smtClean="0"/>
              <a:t>Regularize name headings for fictitious and legendary characters, e.g., add qualifiers</a:t>
            </a:r>
          </a:p>
          <a:p>
            <a:pPr lvl="1"/>
            <a:r>
              <a:rPr lang="en-US" dirty="0" smtClean="0"/>
              <a:t>Add FAST terms for entity attributes, e.g.,</a:t>
            </a:r>
          </a:p>
          <a:p>
            <a:pPr marL="800100" lvl="2" indent="0" fontAlgn="t">
              <a:spcBef>
                <a:spcPts val="0"/>
              </a:spcBef>
              <a:buNone/>
            </a:pPr>
            <a:r>
              <a:rPr lang="en-US" sz="1600" dirty="0">
                <a:solidFill>
                  <a:srgbClr val="000000"/>
                </a:solidFill>
                <a:latin typeface="Arial Unicode MS" panose="020B0604020202020204" pitchFamily="34" charset="-128"/>
                <a:ea typeface="Arial Unicode MS" panose="020B0604020202020204" pitchFamily="34" charset="-128"/>
                <a:hlinkClick r:id="rId3"/>
              </a:rPr>
              <a:t>372</a:t>
            </a:r>
            <a:r>
              <a:rPr lang="en-US" sz="1600" dirty="0">
                <a:solidFill>
                  <a:srgbClr val="000000"/>
                </a:solidFill>
                <a:latin typeface="Arial Unicode MS" panose="020B0604020202020204" pitchFamily="34" charset="-128"/>
                <a:ea typeface="Arial Unicode MS" panose="020B0604020202020204" pitchFamily="34" charset="-128"/>
              </a:rPr>
              <a:t> </a:t>
            </a:r>
            <a:r>
              <a:rPr lang="en-US" sz="1600" dirty="0">
                <a:solidFill>
                  <a:srgbClr val="00B050"/>
                </a:solidFill>
                <a:latin typeface="Arial Unicode MS" panose="020B0604020202020204" pitchFamily="34" charset="-128"/>
                <a:ea typeface="Arial Unicode MS" panose="020B0604020202020204" pitchFamily="34" charset="-128"/>
              </a:rPr>
              <a:t>Exploration of outer space ‡2 fast ‡0 (</a:t>
            </a:r>
            <a:r>
              <a:rPr lang="en-US" sz="1600" dirty="0" err="1">
                <a:solidFill>
                  <a:srgbClr val="00B050"/>
                </a:solidFill>
                <a:latin typeface="Arial Unicode MS" panose="020B0604020202020204" pitchFamily="34" charset="-128"/>
                <a:ea typeface="Arial Unicode MS" panose="020B0604020202020204" pitchFamily="34" charset="-128"/>
              </a:rPr>
              <a:t>OCoLC</a:t>
            </a:r>
            <a:r>
              <a:rPr lang="en-US" sz="1600" dirty="0">
                <a:solidFill>
                  <a:srgbClr val="00B050"/>
                </a:solidFill>
                <a:latin typeface="Arial Unicode MS" panose="020B0604020202020204" pitchFamily="34" charset="-128"/>
                <a:ea typeface="Arial Unicode MS" panose="020B0604020202020204" pitchFamily="34" charset="-128"/>
              </a:rPr>
              <a:t>)fst01353078</a:t>
            </a:r>
            <a:endParaRPr lang="en-US" sz="1600" dirty="0">
              <a:latin typeface="Arial" panose="020B0604020202020204" pitchFamily="34" charset="0"/>
            </a:endParaRPr>
          </a:p>
          <a:p>
            <a:pPr marL="800100" lvl="2" indent="0" fontAlgn="t">
              <a:spcBef>
                <a:spcPts val="0"/>
              </a:spcBef>
              <a:buNone/>
            </a:pPr>
            <a:r>
              <a:rPr lang="en-US" sz="1600" dirty="0" smtClean="0">
                <a:solidFill>
                  <a:srgbClr val="000000"/>
                </a:solidFill>
                <a:latin typeface="Arial Unicode MS" panose="020B0604020202020204" pitchFamily="34" charset="-128"/>
                <a:ea typeface="Arial Unicode MS" panose="020B0604020202020204" pitchFamily="34" charset="-128"/>
                <a:hlinkClick r:id="rId3"/>
              </a:rPr>
              <a:t>372</a:t>
            </a:r>
            <a:r>
              <a:rPr lang="en-US" sz="1600" dirty="0" smtClean="0">
                <a:solidFill>
                  <a:srgbClr val="000000"/>
                </a:solidFill>
                <a:latin typeface="Arial Unicode MS" panose="020B0604020202020204" pitchFamily="34" charset="-128"/>
                <a:ea typeface="Arial Unicode MS" panose="020B0604020202020204" pitchFamily="34" charset="-128"/>
              </a:rPr>
              <a:t> </a:t>
            </a:r>
            <a:r>
              <a:rPr lang="en-US" sz="1600" dirty="0">
                <a:solidFill>
                  <a:srgbClr val="00B050"/>
                </a:solidFill>
                <a:latin typeface="Arial Unicode MS" panose="020B0604020202020204" pitchFamily="34" charset="-128"/>
                <a:ea typeface="Arial Unicode MS" panose="020B0604020202020204" pitchFamily="34" charset="-128"/>
              </a:rPr>
              <a:t>Space travelers ‡2 fast ‡0 (</a:t>
            </a:r>
            <a:r>
              <a:rPr lang="en-US" sz="1600" dirty="0" err="1" smtClean="0">
                <a:solidFill>
                  <a:srgbClr val="00B050"/>
                </a:solidFill>
                <a:latin typeface="Arial Unicode MS" panose="020B0604020202020204" pitchFamily="34" charset="-128"/>
                <a:ea typeface="Arial Unicode MS" panose="020B0604020202020204" pitchFamily="34" charset="-128"/>
              </a:rPr>
              <a:t>OCoLC</a:t>
            </a:r>
            <a:r>
              <a:rPr lang="en-US" sz="1600" dirty="0" smtClean="0">
                <a:solidFill>
                  <a:srgbClr val="00B050"/>
                </a:solidFill>
                <a:latin typeface="Arial Unicode MS" panose="020B0604020202020204" pitchFamily="34" charset="-128"/>
                <a:ea typeface="Arial Unicode MS" panose="020B0604020202020204" pitchFamily="34" charset="-128"/>
              </a:rPr>
              <a:t>)fst01127948</a:t>
            </a:r>
          </a:p>
          <a:p>
            <a:pPr fontAlgn="t">
              <a:spcBef>
                <a:spcPts val="0"/>
              </a:spcBef>
            </a:pPr>
            <a:r>
              <a:rPr lang="en-US" dirty="0" smtClean="0">
                <a:latin typeface="Arial Unicode MS" panose="020B0604020202020204" pitchFamily="34" charset="-128"/>
                <a:ea typeface="Arial Unicode MS" panose="020B0604020202020204" pitchFamily="34" charset="-128"/>
              </a:rPr>
              <a:t>Experimenta</a:t>
            </a:r>
            <a:r>
              <a:rPr lang="en-US" dirty="0">
                <a:latin typeface="Arial Unicode MS" panose="020B0604020202020204" pitchFamily="34" charset="-128"/>
                <a:ea typeface="Arial Unicode MS" panose="020B0604020202020204" pitchFamily="34" charset="-128"/>
              </a:rPr>
              <a:t>l</a:t>
            </a:r>
          </a:p>
          <a:p>
            <a:pPr lvl="1"/>
            <a:r>
              <a:rPr lang="en-US" dirty="0" smtClean="0"/>
              <a:t>More </a:t>
            </a:r>
            <a:r>
              <a:rPr lang="en-US" dirty="0"/>
              <a:t>links to </a:t>
            </a:r>
            <a:r>
              <a:rPr lang="en-US" dirty="0" smtClean="0"/>
              <a:t>Wikipedia (next slide)</a:t>
            </a:r>
            <a:endParaRPr lang="en-US" dirty="0"/>
          </a:p>
        </p:txBody>
      </p:sp>
    </p:spTree>
    <p:extLst>
      <p:ext uri="{BB962C8B-B14F-4D97-AF65-F5344CB8AC3E}">
        <p14:creationId xmlns:p14="http://schemas.microsoft.com/office/powerpoint/2010/main" val="8695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330418" cy="6199510"/>
          </a:xfrm>
          <a:prstGeom prst="rect">
            <a:avLst/>
          </a:prstGeom>
        </p:spPr>
      </p:pic>
      <p:sp>
        <p:nvSpPr>
          <p:cNvPr id="3" name="Rectangle 2"/>
          <p:cNvSpPr/>
          <p:nvPr/>
        </p:nvSpPr>
        <p:spPr>
          <a:xfrm>
            <a:off x="3741702" y="4465974"/>
            <a:ext cx="3638811" cy="489747"/>
          </a:xfrm>
          <a:prstGeom prst="rect">
            <a:avLst/>
          </a:prstGeom>
          <a:noFill/>
          <a:ln w="25400">
            <a:solidFill>
              <a:srgbClr val="DE61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4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839" y="831455"/>
            <a:ext cx="4557338" cy="1492716"/>
          </a:xfrm>
        </p:spPr>
        <p:txBody>
          <a:bodyPr/>
          <a:lstStyle/>
          <a:p>
            <a:r>
              <a:rPr lang="en-US" dirty="0" smtClean="0"/>
              <a:t>Thank You</a:t>
            </a:r>
            <a:endParaRPr lang="en-US" dirty="0"/>
          </a:p>
        </p:txBody>
      </p:sp>
      <p:sp>
        <p:nvSpPr>
          <p:cNvPr id="6" name="Text Placeholder 5"/>
          <p:cNvSpPr>
            <a:spLocks noGrp="1"/>
          </p:cNvSpPr>
          <p:nvPr>
            <p:ph type="body" sz="quarter" idx="14"/>
          </p:nvPr>
        </p:nvSpPr>
        <p:spPr/>
        <p:txBody>
          <a:bodyPr/>
          <a:lstStyle/>
          <a:p>
            <a:r>
              <a:rPr lang="en-US" dirty="0" smtClean="0"/>
              <a:t>IFLA 2015</a:t>
            </a:r>
            <a:endParaRPr lang="en-US" dirty="0"/>
          </a:p>
        </p:txBody>
      </p:sp>
    </p:spTree>
    <p:extLst>
      <p:ext uri="{BB962C8B-B14F-4D97-AF65-F5344CB8AC3E}">
        <p14:creationId xmlns:p14="http://schemas.microsoft.com/office/powerpoint/2010/main" val="113393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What we want to manage</a:t>
            </a:r>
            <a:endParaRPr lang="en-US" dirty="0"/>
          </a:p>
        </p:txBody>
      </p:sp>
      <p:sp>
        <p:nvSpPr>
          <p:cNvPr id="3" name="Text Placeholder 2"/>
          <p:cNvSpPr>
            <a:spLocks noGrp="1"/>
          </p:cNvSpPr>
          <p:nvPr>
            <p:ph type="body" sz="quarter" idx="14"/>
          </p:nvPr>
        </p:nvSpPr>
        <p:spPr/>
        <p:txBody>
          <a:bodyPr/>
          <a:lstStyle/>
          <a:p>
            <a:r>
              <a:rPr lang="en-US" dirty="0" smtClean="0">
                <a:solidFill>
                  <a:srgbClr val="A6A6A6"/>
                </a:solidFill>
              </a:rPr>
              <a:t>Works*</a:t>
            </a:r>
            <a:endParaRPr lang="en-US" dirty="0">
              <a:solidFill>
                <a:srgbClr val="A6A6A6"/>
              </a:solidFill>
            </a:endParaRPr>
          </a:p>
          <a:p>
            <a:r>
              <a:rPr lang="en-US" dirty="0" smtClean="0">
                <a:solidFill>
                  <a:srgbClr val="A6A6A6"/>
                </a:solidFill>
              </a:rPr>
              <a:t>Expressions*</a:t>
            </a:r>
            <a:endParaRPr lang="en-US" dirty="0">
              <a:solidFill>
                <a:srgbClr val="A6A6A6"/>
              </a:solidFill>
            </a:endParaRPr>
          </a:p>
          <a:p>
            <a:r>
              <a:rPr lang="en-US" dirty="0" smtClean="0"/>
              <a:t>People</a:t>
            </a:r>
            <a:r>
              <a:rPr lang="en-US" dirty="0"/>
              <a:t>, families, organizations, places</a:t>
            </a:r>
          </a:p>
          <a:p>
            <a:r>
              <a:rPr lang="en-US" dirty="0" smtClean="0"/>
              <a:t>Subjects</a:t>
            </a:r>
            <a:endParaRPr lang="en-US" dirty="0"/>
          </a:p>
          <a:p>
            <a:r>
              <a:rPr lang="en-US" dirty="0" smtClean="0">
                <a:solidFill>
                  <a:schemeClr val="bg1">
                    <a:lumMod val="65000"/>
                  </a:schemeClr>
                </a:solidFill>
              </a:rPr>
              <a:t>Roles</a:t>
            </a:r>
            <a:r>
              <a:rPr lang="en-US" dirty="0"/>
              <a:t>, genres, </a:t>
            </a:r>
            <a:r>
              <a:rPr lang="en-US" dirty="0">
                <a:solidFill>
                  <a:srgbClr val="A6A6A6"/>
                </a:solidFill>
              </a:rPr>
              <a:t>classes</a:t>
            </a:r>
          </a:p>
          <a:p>
            <a:pPr marL="0" indent="0">
              <a:buNone/>
            </a:pPr>
            <a:endParaRPr lang="en-US" dirty="0"/>
          </a:p>
        </p:txBody>
      </p:sp>
    </p:spTree>
    <p:extLst>
      <p:ext uri="{BB962C8B-B14F-4D97-AF65-F5344CB8AC3E}">
        <p14:creationId xmlns:p14="http://schemas.microsoft.com/office/powerpoint/2010/main" val="36645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4979" y="60014"/>
            <a:ext cx="9273557" cy="5669280"/>
          </a:xfrm>
          <a:prstGeom prst="rect">
            <a:avLst/>
          </a:prstGeom>
        </p:spPr>
      </p:pic>
    </p:spTree>
    <p:extLst>
      <p:ext uri="{BB962C8B-B14F-4D97-AF65-F5344CB8AC3E}">
        <p14:creationId xmlns:p14="http://schemas.microsoft.com/office/powerpoint/2010/main" val="189791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Managing subjects</a:t>
            </a:r>
          </a:p>
          <a:p>
            <a:endParaRPr lang="en-US" dirty="0"/>
          </a:p>
        </p:txBody>
      </p:sp>
      <p:sp>
        <p:nvSpPr>
          <p:cNvPr id="3" name="Text Placeholder 2"/>
          <p:cNvSpPr>
            <a:spLocks noGrp="1"/>
          </p:cNvSpPr>
          <p:nvPr>
            <p:ph type="body" sz="quarter" idx="14"/>
          </p:nvPr>
        </p:nvSpPr>
        <p:spPr/>
        <p:txBody>
          <a:bodyPr>
            <a:normAutofit/>
          </a:bodyPr>
          <a:lstStyle/>
          <a:p>
            <a:r>
              <a:rPr lang="en-US" dirty="0" smtClean="0"/>
              <a:t>Many controlled vocabularies in </a:t>
            </a:r>
            <a:r>
              <a:rPr lang="en-US" dirty="0" err="1" smtClean="0"/>
              <a:t>WorldCat</a:t>
            </a:r>
            <a:endParaRPr lang="en-US" dirty="0" smtClean="0"/>
          </a:p>
          <a:p>
            <a:pPr lvl="1"/>
            <a:r>
              <a:rPr lang="en-US" dirty="0"/>
              <a:t>FAST (Faceted application of subject terminology)  </a:t>
            </a:r>
          </a:p>
          <a:p>
            <a:pPr lvl="1"/>
            <a:r>
              <a:rPr lang="en-US" dirty="0" smtClean="0"/>
              <a:t>LCSH (Library of Congress Subject Headings)</a:t>
            </a:r>
          </a:p>
          <a:p>
            <a:pPr lvl="1"/>
            <a:r>
              <a:rPr lang="en-US" dirty="0"/>
              <a:t>RAMEAU: </a:t>
            </a:r>
            <a:r>
              <a:rPr lang="en-US" dirty="0" err="1"/>
              <a:t>répertoire</a:t>
            </a:r>
            <a:r>
              <a:rPr lang="en-US" dirty="0"/>
              <a:t> </a:t>
            </a:r>
            <a:r>
              <a:rPr lang="en-US" dirty="0" err="1"/>
              <a:t>d'authorité</a:t>
            </a:r>
            <a:r>
              <a:rPr lang="en-US" dirty="0"/>
              <a:t> de </a:t>
            </a:r>
            <a:r>
              <a:rPr lang="en-US" dirty="0" err="1"/>
              <a:t>matières</a:t>
            </a:r>
            <a:r>
              <a:rPr lang="en-US" dirty="0"/>
              <a:t> </a:t>
            </a:r>
            <a:r>
              <a:rPr lang="en-US" dirty="0" err="1"/>
              <a:t>encyclopédique</a:t>
            </a:r>
            <a:r>
              <a:rPr lang="en-US" dirty="0"/>
              <a:t> </a:t>
            </a:r>
            <a:r>
              <a:rPr lang="en-US" dirty="0" err="1"/>
              <a:t>unifié</a:t>
            </a:r>
            <a:endParaRPr lang="en-US" dirty="0"/>
          </a:p>
          <a:p>
            <a:pPr lvl="1"/>
            <a:r>
              <a:rPr lang="en-US" dirty="0"/>
              <a:t>RVM (</a:t>
            </a:r>
            <a:r>
              <a:rPr lang="en-US" dirty="0" err="1"/>
              <a:t>Répertoire</a:t>
            </a:r>
            <a:r>
              <a:rPr lang="en-US" dirty="0"/>
              <a:t> de </a:t>
            </a:r>
            <a:r>
              <a:rPr lang="en-US" dirty="0" err="1"/>
              <a:t>vedettes-matière</a:t>
            </a:r>
            <a:r>
              <a:rPr lang="en-US" dirty="0"/>
              <a:t>)</a:t>
            </a:r>
          </a:p>
          <a:p>
            <a:pPr lvl="1"/>
            <a:r>
              <a:rPr lang="en-US" dirty="0" smtClean="0"/>
              <a:t>SWD (</a:t>
            </a:r>
            <a:r>
              <a:rPr lang="en-US" dirty="0" err="1" smtClean="0"/>
              <a:t>Schlagwortnormdatei</a:t>
            </a:r>
            <a:r>
              <a:rPr lang="en-US" dirty="0" smtClean="0"/>
              <a:t>)</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74117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24532130"/>
              </p:ext>
            </p:extLst>
          </p:nvPr>
        </p:nvGraphicFramePr>
        <p:xfrm>
          <a:off x="340785" y="851025"/>
          <a:ext cx="7906921" cy="37300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p:txBody>
          <a:bodyPr/>
          <a:lstStyle/>
          <a:p>
            <a:r>
              <a:rPr lang="en-US" dirty="0"/>
              <a:t>Links to VIAF &amp; FAST</a:t>
            </a:r>
          </a:p>
          <a:p>
            <a:endParaRPr lang="en-US" dirty="0"/>
          </a:p>
        </p:txBody>
      </p:sp>
    </p:spTree>
    <p:extLst>
      <p:ext uri="{BB962C8B-B14F-4D97-AF65-F5344CB8AC3E}">
        <p14:creationId xmlns:p14="http://schemas.microsoft.com/office/powerpoint/2010/main" val="37096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750207391"/>
              </p:ext>
            </p:extLst>
          </p:nvPr>
        </p:nvGraphicFramePr>
        <p:xfrm>
          <a:off x="876822" y="1200150"/>
          <a:ext cx="7640877" cy="358479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US" sz="3200" dirty="0" smtClean="0"/>
              <a:t>Subject fields links</a:t>
            </a:r>
            <a:endParaRPr lang="en-US" sz="3200" dirty="0"/>
          </a:p>
        </p:txBody>
      </p:sp>
    </p:spTree>
    <p:extLst>
      <p:ext uri="{BB962C8B-B14F-4D97-AF65-F5344CB8AC3E}">
        <p14:creationId xmlns:p14="http://schemas.microsoft.com/office/powerpoint/2010/main" val="422270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FAST as a case study</a:t>
            </a:r>
            <a:endParaRPr lang="en-US" dirty="0"/>
          </a:p>
        </p:txBody>
      </p:sp>
      <p:sp>
        <p:nvSpPr>
          <p:cNvPr id="3" name="Text Placeholder 2"/>
          <p:cNvSpPr>
            <a:spLocks noGrp="1"/>
          </p:cNvSpPr>
          <p:nvPr>
            <p:ph type="body" sz="quarter" idx="14"/>
          </p:nvPr>
        </p:nvSpPr>
        <p:spPr/>
        <p:txBody>
          <a:bodyPr/>
          <a:lstStyle/>
          <a:p>
            <a:r>
              <a:rPr lang="en-US" dirty="0" smtClean="0"/>
              <a:t>Faceted vocabulary</a:t>
            </a:r>
            <a:endParaRPr lang="en-US" dirty="0"/>
          </a:p>
          <a:p>
            <a:r>
              <a:rPr lang="en-US" dirty="0" smtClean="0"/>
              <a:t>All </a:t>
            </a:r>
            <a:r>
              <a:rPr lang="en-US" dirty="0"/>
              <a:t>headings established in authority file</a:t>
            </a:r>
          </a:p>
          <a:p>
            <a:pPr lvl="1"/>
            <a:r>
              <a:rPr lang="en-US" dirty="0"/>
              <a:t>Persistent identifiers for all headings</a:t>
            </a:r>
          </a:p>
          <a:p>
            <a:pPr lvl="1"/>
            <a:r>
              <a:rPr lang="en-US" dirty="0"/>
              <a:t>Obsolete headings deprecated not </a:t>
            </a:r>
            <a:r>
              <a:rPr lang="en-US" dirty="0" smtClean="0"/>
              <a:t>deleted</a:t>
            </a:r>
          </a:p>
          <a:p>
            <a:r>
              <a:rPr lang="en-US" dirty="0" smtClean="0"/>
              <a:t>Derived primarily from LCSH, LC NACO file, and LC Genre/Form terms</a:t>
            </a:r>
          </a:p>
          <a:p>
            <a:pPr marL="457200" lvl="1" indent="0">
              <a:buNone/>
            </a:pPr>
            <a:endParaRPr lang="en-US" dirty="0"/>
          </a:p>
        </p:txBody>
      </p:sp>
    </p:spTree>
    <p:extLst>
      <p:ext uri="{BB962C8B-B14F-4D97-AF65-F5344CB8AC3E}">
        <p14:creationId xmlns:p14="http://schemas.microsoft.com/office/powerpoint/2010/main" val="421333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Eight categories of terms</a:t>
            </a:r>
          </a:p>
          <a:p>
            <a:endParaRPr lang="en-US" dirty="0"/>
          </a:p>
        </p:txBody>
      </p:sp>
      <p:sp>
        <p:nvSpPr>
          <p:cNvPr id="3" name="Text Placeholder 2"/>
          <p:cNvSpPr>
            <a:spLocks noGrp="1"/>
          </p:cNvSpPr>
          <p:nvPr>
            <p:ph type="body" sz="quarter" idx="14"/>
          </p:nvPr>
        </p:nvSpPr>
        <p:spPr/>
        <p:txBody>
          <a:bodyPr>
            <a:normAutofit fontScale="92500" lnSpcReduction="20000"/>
          </a:bodyPr>
          <a:lstStyle/>
          <a:p>
            <a:r>
              <a:rPr lang="en-US" dirty="0" smtClean="0"/>
              <a:t>Persons</a:t>
            </a:r>
            <a:endParaRPr lang="en-US" dirty="0"/>
          </a:p>
          <a:p>
            <a:r>
              <a:rPr lang="en-US" dirty="0"/>
              <a:t>Organizations</a:t>
            </a:r>
          </a:p>
          <a:p>
            <a:r>
              <a:rPr lang="en-US" dirty="0"/>
              <a:t>Events</a:t>
            </a:r>
          </a:p>
          <a:p>
            <a:r>
              <a:rPr lang="en-US" dirty="0"/>
              <a:t>Titles of works</a:t>
            </a:r>
          </a:p>
          <a:p>
            <a:r>
              <a:rPr lang="en-US" dirty="0"/>
              <a:t>Chronological/Time periods</a:t>
            </a:r>
          </a:p>
          <a:p>
            <a:r>
              <a:rPr lang="en-US" dirty="0"/>
              <a:t>Topics</a:t>
            </a:r>
          </a:p>
          <a:p>
            <a:r>
              <a:rPr lang="en-US" dirty="0"/>
              <a:t>Places</a:t>
            </a:r>
          </a:p>
          <a:p>
            <a:r>
              <a:rPr lang="en-US" dirty="0">
                <a:solidFill>
                  <a:srgbClr val="FF6600"/>
                </a:solidFill>
              </a:rPr>
              <a:t>Form/Genre terms</a:t>
            </a:r>
          </a:p>
          <a:p>
            <a:endParaRPr lang="en-US" dirty="0"/>
          </a:p>
        </p:txBody>
      </p:sp>
    </p:spTree>
    <p:extLst>
      <p:ext uri="{BB962C8B-B14F-4D97-AF65-F5344CB8AC3E}">
        <p14:creationId xmlns:p14="http://schemas.microsoft.com/office/powerpoint/2010/main" val="7776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11598</TotalTime>
  <Words>3057</Words>
  <Application>Microsoft Office PowerPoint</Application>
  <PresentationFormat>On-screen Show (16:9)</PresentationFormat>
  <Paragraphs>469</Paragraphs>
  <Slides>27</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Calibri</vt:lpstr>
      <vt:lpstr>Wingdings</vt:lpstr>
      <vt:lpstr>Arial</vt:lpstr>
      <vt:lpstr>ＭＳ Ｐゴシック</vt:lpstr>
      <vt:lpstr>Arial Unicode MS</vt:lpstr>
      <vt:lpstr>Master_Slides_V2</vt:lpstr>
      <vt:lpstr>Document</vt:lpstr>
      <vt:lpstr>PowerPoint Presentation</vt:lpstr>
      <vt:lpstr>PowerPoint Presentation</vt:lpstr>
      <vt:lpstr>PowerPoint Presentation</vt:lpstr>
      <vt:lpstr>PowerPoint Presentation</vt:lpstr>
      <vt:lpstr>PowerPoint Presentation</vt:lpstr>
      <vt:lpstr>PowerPoint Presentation</vt:lpstr>
      <vt:lpstr>Subject fields links</vt:lpstr>
      <vt:lpstr>PowerPoint Presentation</vt:lpstr>
      <vt:lpstr>PowerPoint Presentation</vt:lpstr>
      <vt:lpstr>LCSH in MARC Bibliographic Records</vt:lpstr>
      <vt:lpstr>FAST headings after conversion</vt:lpstr>
      <vt:lpstr>PowerPoint Presentation</vt:lpstr>
      <vt:lpstr>Facet Counts</vt:lpstr>
      <vt:lpstr>PowerPoint Presentation</vt:lpstr>
      <vt:lpstr>FAST Authority Record England—Hertfordshire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Managing Derived Entities: Subjects and Names</dc:title>
  <dc:creator> Thom Hickey (presenter), and Diane Vizine-Goetz</dc:creator>
  <cp:keywords>entities, subject access, worldcat, OCLC research</cp:keywords>
  <dc:description>Keynote presented at the IFLA World Library and Information Congress, Session 148 Dynamic Subject Access: Evolution and Transformation—Classification &amp; Indexing, 18 August 2015, Cape Town, South Africa</dc:description>
  <cp:lastModifiedBy>McNicol,Jeanette</cp:lastModifiedBy>
  <cp:revision>248</cp:revision>
  <cp:lastPrinted>2015-08-10T17:37:22Z</cp:lastPrinted>
  <dcterms:created xsi:type="dcterms:W3CDTF">2015-04-17T19:58:50Z</dcterms:created>
  <dcterms:modified xsi:type="dcterms:W3CDTF">2015-08-28T22:13:46Z</dcterms:modified>
</cp:coreProperties>
</file>