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57" r:id="rId4"/>
    <p:sldId id="265" r:id="rId5"/>
    <p:sldId id="286" r:id="rId6"/>
    <p:sldId id="259" r:id="rId7"/>
    <p:sldId id="261" r:id="rId8"/>
    <p:sldId id="283" r:id="rId9"/>
    <p:sldId id="284" r:id="rId10"/>
    <p:sldId id="285" r:id="rId11"/>
    <p:sldId id="274" r:id="rId12"/>
    <p:sldId id="276" r:id="rId13"/>
    <p:sldId id="273" r:id="rId14"/>
    <p:sldId id="282" r:id="rId15"/>
    <p:sldId id="270" r:id="rId16"/>
    <p:sldId id="263" r:id="rId17"/>
    <p:sldId id="287" r:id="rId18"/>
    <p:sldId id="280" r:id="rId19"/>
    <p:sldId id="289"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3712" autoAdjust="0"/>
  </p:normalViewPr>
  <p:slideViewPr>
    <p:cSldViewPr>
      <p:cViewPr varScale="1">
        <p:scale>
          <a:sx n="54" d="100"/>
          <a:sy n="54" d="100"/>
        </p:scale>
        <p:origin x="118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14516-5587-41B4-8DBF-8D17898E8267}" type="datetimeFigureOut">
              <a:rPr lang="en-US" smtClean="0"/>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AE899-FA42-496A-9E15-EE45FAD46F6C}" type="slidenum">
              <a:rPr lang="en-US" smtClean="0"/>
              <a:t>‹#›</a:t>
            </a:fld>
            <a:endParaRPr lang="en-US"/>
          </a:p>
        </p:txBody>
      </p:sp>
    </p:spTree>
    <p:extLst>
      <p:ext uri="{BB962C8B-B14F-4D97-AF65-F5344CB8AC3E}">
        <p14:creationId xmlns:p14="http://schemas.microsoft.com/office/powerpoint/2010/main" val="186555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bcaspar.nsf.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ebcaspar.nsf.go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research.stlouisfed.org/fred2/series/GDPDEF/downloaddat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bcaspar.nsf.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research.stlouisfed.org/fred2/series/GDPDEF/download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AE899-FA42-496A-9E15-EE45FAD46F6C}" type="slidenum">
              <a:rPr lang="en-US" smtClean="0"/>
              <a:t>1</a:t>
            </a:fld>
            <a:endParaRPr lang="en-US"/>
          </a:p>
        </p:txBody>
      </p:sp>
    </p:spTree>
    <p:extLst>
      <p:ext uri="{BB962C8B-B14F-4D97-AF65-F5344CB8AC3E}">
        <p14:creationId xmlns:p14="http://schemas.microsoft.com/office/powerpoint/2010/main" val="236296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however, is the slide that really gives one pause. The sources of research and development funding for different disciplines. Yellow represents federal funding, red represents not-for-profit orgs, and blue represents academic institutions. Biological sciences, medical sciences, mathematical and physical sciences, engineering, even education derive the majority of their funding from the federal government.  The federal funding situation for the humanities, however, is not so rosy: </a:t>
            </a:r>
            <a:r>
              <a:rPr lang="en-US" dirty="0" smtClean="0"/>
              <a:t>The NEH—the principal federal agency supporting projects in the humanities—prospered from the late 1960s to 1979, before funding fell sharply in the 1980s, and again in 1995. Since that time, appropriations have been relatively flat. After a slight surge in funding that peaked in 2010, funds have fallen again in recent years due to inflation and cuts in appropriations.</a:t>
            </a:r>
            <a:r>
              <a:rPr lang="en-US" baseline="0" dirty="0" smtClean="0"/>
              <a:t> </a:t>
            </a:r>
          </a:p>
          <a:p>
            <a:r>
              <a:rPr lang="en-US" dirty="0" smtClean="0"/>
              <a:t>Private funding for the humanities takes myriad forms, but foundations are a substantial source of support for humanities activities in the United States. Data from the Foundation Center suggest this was another area of funding contraction for the humanities. After increasing 43% from 2002 to 2007 (from approximately $354 million to $508 million), foundation funding for the humanities fell 18% (to $416 million) in preliminary estimates for 2012</a:t>
            </a:r>
          </a:p>
          <a:p>
            <a:r>
              <a:rPr lang="en-US" sz="1200" b="0" i="0" kern="1200" baseline="0" dirty="0" smtClean="0">
                <a:solidFill>
                  <a:schemeClr val="tx1"/>
                </a:solidFill>
                <a:effectLst/>
                <a:latin typeface="+mn-lt"/>
                <a:ea typeface="+mn-ea"/>
                <a:cs typeface="+mn-cs"/>
              </a:rPr>
              <a:t>It appears that the humanities alone are predominantly dependent on their home institutions for their existence. So what happens when that home institution develops robust tools for tracking productivity and impact and even value…?</a:t>
            </a:r>
            <a:endParaRPr lang="en-US" sz="1200" b="0" i="0"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National Science Foundation (NSF), National Center for Science and Engineering Statistics, Survey of Research and Development Expenditures at Universities and Colleges/Higher Education Research and Development Survey (data were accessed and analyzed using NSF’s online data analysis tool, </a:t>
            </a:r>
            <a:r>
              <a:rPr lang="en-US" sz="1200" b="0" i="0" kern="1200" dirty="0" err="1" smtClean="0">
                <a:solidFill>
                  <a:schemeClr val="tx1"/>
                </a:solidFill>
                <a:effectLst/>
                <a:latin typeface="+mn-lt"/>
                <a:ea typeface="+mn-ea"/>
                <a:cs typeface="+mn-cs"/>
              </a:rPr>
              <a:t>WebCASPAR</a:t>
            </a:r>
            <a:r>
              <a:rPr lang="en-US" sz="1200" b="0" i="0" kern="1200" dirty="0" smtClean="0">
                <a:solidFill>
                  <a:schemeClr val="tx1"/>
                </a:solidFill>
                <a:effectLst/>
                <a:latin typeface="+mn-lt"/>
                <a:ea typeface="+mn-ea"/>
                <a:cs typeface="+mn-cs"/>
              </a:rPr>
              <a:t>, at </a:t>
            </a:r>
            <a:r>
              <a:rPr lang="en-US" sz="1200" b="0" i="0" u="none" strike="noStrike" kern="1200" dirty="0" smtClean="0">
                <a:solidFill>
                  <a:schemeClr val="tx1"/>
                </a:solidFill>
                <a:effectLst/>
                <a:latin typeface="+mn-lt"/>
                <a:ea typeface="+mn-ea"/>
                <a:cs typeface="+mn-cs"/>
                <a:hlinkClick r:id="rId3"/>
              </a:rPr>
              <a:t>https://webcaspar.nsf.gov/</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10</a:t>
            </a:fld>
            <a:endParaRPr lang="en-US"/>
          </a:p>
        </p:txBody>
      </p:sp>
    </p:spTree>
    <p:extLst>
      <p:ext uri="{BB962C8B-B14F-4D97-AF65-F5344CB8AC3E}">
        <p14:creationId xmlns:p14="http://schemas.microsoft.com/office/powerpoint/2010/main" val="111468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let’s shift gears</a:t>
            </a:r>
            <a:r>
              <a:rPr lang="en-US" baseline="0" dirty="0" smtClean="0"/>
              <a:t> and return to the setting in which I have recently, and unwittingly, bumped up against this issue. Before you is the homepage of eScholarship, UC’s open access repository and publishing platform.  If you can read the text, you probably see references to UC’s Open Access Policy, adopted in July 2013 and covering all 12,315 Academic Senate represented faculty. </a:t>
            </a:r>
            <a:r>
              <a:rPr lang="en-US" dirty="0" smtClean="0"/>
              <a:t>My team’s job, in partnership with the UC Libraries, is to</a:t>
            </a:r>
            <a:r>
              <a:rPr lang="en-US" baseline="0" dirty="0" smtClean="0"/>
              <a:t> help the faculty get their published scholarly articles into eScholarship, in accordance with the terms of their policy.  The Senate has asked us to do this – and it’s a hard job for a few reasons. </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11</a:t>
            </a:fld>
            <a:endParaRPr lang="en-US"/>
          </a:p>
        </p:txBody>
      </p:sp>
    </p:spTree>
    <p:extLst>
      <p:ext uri="{BB962C8B-B14F-4D97-AF65-F5344CB8AC3E}">
        <p14:creationId xmlns:p14="http://schemas.microsoft.com/office/powerpoint/2010/main" val="380933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Awareness –</a:t>
            </a:r>
            <a:r>
              <a:rPr lang="en-US" baseline="0" dirty="0" smtClean="0"/>
              <a:t>It’s hard to reach 12,315 people and get them up to speed on the terms of an Open Access Policy. These things are notoriously complex, and 12,315 people can hide pretty easily in the state of CA.</a:t>
            </a:r>
            <a:endParaRPr lang="en-US" dirty="0" smtClean="0"/>
          </a:p>
          <a:p>
            <a:r>
              <a:rPr lang="en-US" dirty="0" smtClean="0"/>
              <a:t>Efficiency – It’s also</a:t>
            </a:r>
            <a:r>
              <a:rPr lang="en-US" baseline="0" dirty="0" smtClean="0"/>
              <a:t> hard to convince 12,315 busy people to add another task (deposit my article where?) to their long list, even if they agree in principle with the tenets of their policy. </a:t>
            </a:r>
            <a:endParaRPr lang="en-US" dirty="0" smtClean="0"/>
          </a:p>
          <a:p>
            <a:r>
              <a:rPr lang="en-US" dirty="0" smtClean="0"/>
              <a:t>Scale – It’s hard</a:t>
            </a:r>
            <a:r>
              <a:rPr lang="en-US" baseline="0" dirty="0" smtClean="0"/>
              <a:t> to implement anything across 10 campuses that have dramatically distinct resources and idiosyncratic, although all lovable, cultures</a:t>
            </a:r>
          </a:p>
          <a:p>
            <a:r>
              <a:rPr lang="en-US" baseline="0" dirty="0" smtClean="0"/>
              <a:t>Value – If you do try something this daunting with 12,315 faculty, you better have a good reason for doing it.  In other words, what’s in it for them?</a:t>
            </a:r>
            <a:endParaRPr lang="en-US" dirty="0" smtClean="0"/>
          </a:p>
          <a:p>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12</a:t>
            </a:fld>
            <a:endParaRPr lang="en-US"/>
          </a:p>
        </p:txBody>
      </p:sp>
    </p:spTree>
    <p:extLst>
      <p:ext uri="{BB962C8B-B14F-4D97-AF65-F5344CB8AC3E}">
        <p14:creationId xmlns:p14="http://schemas.microsoft.com/office/powerpoint/2010/main" val="3425993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grappled with these problems, we</a:t>
            </a:r>
            <a:r>
              <a:rPr lang="en-US" baseline="0" dirty="0" smtClean="0"/>
              <a:t> </a:t>
            </a:r>
            <a:r>
              <a:rPr lang="en-US" dirty="0" smtClean="0"/>
              <a:t>lit upon the idea of a Research Information Management System as an efficient and intuitive</a:t>
            </a:r>
            <a:r>
              <a:rPr lang="en-US" baseline="0" dirty="0" smtClean="0"/>
              <a:t> way to engage UC faculty in their policy – minimizing the effort it takes to deposit their publications in eScholarship. With a research information management system, we could collect metadata for faculty publications, harvested from various indexes, thus sparing the faculty the work of filling out onerous metadata fields in onerous submission forms -- and enabling them instead to simply “claim” a publication and upload a file when alerted by email. We could even hook up this system to other systems, sparing the faculty the work of interacting with multiple systems to achieve a single purpose – the accurate maintenance of their scholarly record.</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13</a:t>
            </a:fld>
            <a:endParaRPr lang="en-US"/>
          </a:p>
        </p:txBody>
      </p:sp>
    </p:spTree>
    <p:extLst>
      <p:ext uri="{BB962C8B-B14F-4D97-AF65-F5344CB8AC3E}">
        <p14:creationId xmlns:p14="http://schemas.microsoft.com/office/powerpoint/2010/main" val="230169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excited. We went on</a:t>
            </a:r>
            <a:r>
              <a:rPr lang="en-US" baseline="0" dirty="0" smtClean="0"/>
              <a:t> a grand tour of the 10 UC campuses, </a:t>
            </a:r>
            <a:r>
              <a:rPr lang="en-US" baseline="0" dirty="0" err="1" smtClean="0"/>
              <a:t>criss-crossing</a:t>
            </a:r>
            <a:r>
              <a:rPr lang="en-US" baseline="0" dirty="0" smtClean="0"/>
              <a:t> the state to spread the good news to the local Senate library committees. And it was good news…</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14</a:t>
            </a:fld>
            <a:endParaRPr lang="en-US"/>
          </a:p>
        </p:txBody>
      </p:sp>
    </p:spTree>
    <p:extLst>
      <p:ext uri="{BB962C8B-B14F-4D97-AF65-F5344CB8AC3E}">
        <p14:creationId xmlns:p14="http://schemas.microsoft.com/office/powerpoint/2010/main" val="158536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they saw this slide…</a:t>
            </a:r>
            <a:r>
              <a:rPr lang="en-US" baseline="0" dirty="0" smtClean="0"/>
              <a:t>While we were busy talking about how convenient it would be to use this system to track all their activities and, perhaps, even integrate with their annual reporting systems – all they could see was the “publications per year” visualization. Why did we need that? Would we run comparative studies within departments? Across campuses? Who would have access to this data?  </a:t>
            </a:r>
          </a:p>
          <a:p>
            <a:endParaRPr lang="en-US" baseline="0" dirty="0" smtClean="0"/>
          </a:p>
          <a:p>
            <a:r>
              <a:rPr lang="en-US" baseline="0" dirty="0" smtClean="0"/>
              <a:t>We sensed general distrust among faculty – but nowhere as strongly as when we spoke to the humanists.</a:t>
            </a:r>
            <a:endParaRPr lang="en-US" dirty="0" smtClean="0"/>
          </a:p>
          <a:p>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15</a:t>
            </a:fld>
            <a:endParaRPr lang="en-US"/>
          </a:p>
        </p:txBody>
      </p:sp>
    </p:spTree>
    <p:extLst>
      <p:ext uri="{BB962C8B-B14F-4D97-AF65-F5344CB8AC3E}">
        <p14:creationId xmlns:p14="http://schemas.microsoft.com/office/powerpoint/2010/main" val="1160660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16</a:t>
            </a:fld>
            <a:endParaRPr lang="en-US"/>
          </a:p>
        </p:txBody>
      </p:sp>
    </p:spTree>
    <p:extLst>
      <p:ext uri="{BB962C8B-B14F-4D97-AF65-F5344CB8AC3E}">
        <p14:creationId xmlns:p14="http://schemas.microsoft.com/office/powerpoint/2010/main" val="334123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all these concerns coalesced</a:t>
            </a:r>
            <a:r>
              <a:rPr lang="en-US" baseline="0" dirty="0" smtClean="0"/>
              <a:t> around an anxiety about the potential “misinterpretation” and subsequent misuse of data about their scholarly enterprise.  Misinterpretation is, of course, a cardinal sin within the humanities – but it is particularly onerous when practiced by those who hold the purse strings – and by whose budgetary allocations one’s department could rise or fall. Needless to say, we stopped talking about everything that Symplectic Elements could do and focused instead on the publication metadata harvesting piece.</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17</a:t>
            </a:fld>
            <a:endParaRPr lang="en-US"/>
          </a:p>
        </p:txBody>
      </p:sp>
    </p:spTree>
    <p:extLst>
      <p:ext uri="{BB962C8B-B14F-4D97-AF65-F5344CB8AC3E}">
        <p14:creationId xmlns:p14="http://schemas.microsoft.com/office/powerpoint/2010/main" val="2469137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Reflecting on this trend toward anxiety about research</a:t>
            </a:r>
            <a:r>
              <a:rPr lang="en-US" baseline="0" dirty="0" smtClean="0"/>
              <a:t> information management systems within the humanities – and this anxiety is qualitatively different than the annoyance or frustration one might encounter in other fields – it looks more and more like a manifestation of the larger crisis in the humanities in our time.</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18</a:t>
            </a:fld>
            <a:endParaRPr lang="en-US"/>
          </a:p>
        </p:txBody>
      </p:sp>
    </p:spTree>
    <p:extLst>
      <p:ext uri="{BB962C8B-B14F-4D97-AF65-F5344CB8AC3E}">
        <p14:creationId xmlns:p14="http://schemas.microsoft.com/office/powerpoint/2010/main" val="1007359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can/should the library do?  Here I reference</a:t>
            </a:r>
            <a:r>
              <a:rPr lang="en-US" dirty="0" smtClean="0"/>
              <a:t> conversations that I’ve had with Meg </a:t>
            </a:r>
            <a:r>
              <a:rPr lang="en-US" dirty="0" err="1" smtClean="0"/>
              <a:t>Buzzi</a:t>
            </a:r>
            <a:r>
              <a:rPr lang="en-US" dirty="0" smtClean="0"/>
              <a:t>, who directs the OPUS Program at UCLA, of which Ginny Steele spoke yesterday, and who shares many of my own challenges in acclimating faculty to new  methods for tracking scholarly activity.</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19</a:t>
            </a:fld>
            <a:endParaRPr lang="en-US"/>
          </a:p>
        </p:txBody>
      </p:sp>
    </p:spTree>
    <p:extLst>
      <p:ext uri="{BB962C8B-B14F-4D97-AF65-F5344CB8AC3E}">
        <p14:creationId xmlns:p14="http://schemas.microsoft.com/office/powerpoint/2010/main" val="281450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job today, as Ricky described it to me prior to this meeting, is to represent the scholars’ perspective with regard to ranking</a:t>
            </a:r>
            <a:r>
              <a:rPr lang="en-US" baseline="0" dirty="0" smtClean="0"/>
              <a:t> and </a:t>
            </a:r>
            <a:r>
              <a:rPr lang="en-US" dirty="0" smtClean="0"/>
              <a:t>reputation tracking activities. Before I begin,</a:t>
            </a:r>
            <a:r>
              <a:rPr lang="en-US" baseline="0" dirty="0" smtClean="0"/>
              <a:t> however, I’d like first to disqualify myself from participating in this conversation.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 not a faculty member, though I do originally come from academia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 don’t work on a campus near faculty members  (instead, I work at the </a:t>
            </a:r>
            <a:r>
              <a:rPr lang="en-US" dirty="0" err="1" smtClean="0"/>
              <a:t>california</a:t>
            </a:r>
            <a:r>
              <a:rPr lang="en-US" dirty="0" smtClean="0"/>
              <a:t> digital library,</a:t>
            </a:r>
            <a:r>
              <a:rPr lang="en-US" baseline="0" dirty="0" smtClean="0"/>
              <a:t> the systemwide library for the University of California </a:t>
            </a:r>
            <a:r>
              <a:rPr lang="en-US" dirty="0" smtClean="0"/>
              <a:t>– we are in Oakland, across the bay, where there are lots</a:t>
            </a:r>
            <a:r>
              <a:rPr lang="en-US" baseline="0" dirty="0" smtClean="0"/>
              <a:t> of great restaurants and very few faculty</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 is not currently my job to collect metrics about</a:t>
            </a:r>
            <a:r>
              <a:rPr lang="en-US" baseline="0" dirty="0" smtClean="0"/>
              <a:t> faculty reputation and institutional rankings.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fact, I’m an accidental participant in this space - I bumped into the topic of institutional ranking</a:t>
            </a:r>
            <a:r>
              <a:rPr lang="en-US" baseline="0" dirty="0" smtClean="0"/>
              <a:t> and </a:t>
            </a:r>
            <a:r>
              <a:rPr lang="en-US" dirty="0" smtClean="0"/>
              <a:t>researcher reputation </a:t>
            </a:r>
            <a:r>
              <a:rPr lang="en-US" baseline="0" dirty="0" smtClean="0"/>
              <a:t>when I thought I was working on implementing the University of California’s open access policy.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2</a:t>
            </a:fld>
            <a:endParaRPr lang="en-US"/>
          </a:p>
        </p:txBody>
      </p:sp>
    </p:spTree>
    <p:extLst>
      <p:ext uri="{BB962C8B-B14F-4D97-AF65-F5344CB8AC3E}">
        <p14:creationId xmlns:p14="http://schemas.microsoft.com/office/powerpoint/2010/main" val="319787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AE899-FA42-496A-9E15-EE45FAD46F6C}" type="slidenum">
              <a:rPr lang="en-US" smtClean="0"/>
              <a:t>20</a:t>
            </a:fld>
            <a:endParaRPr lang="en-US"/>
          </a:p>
        </p:txBody>
      </p:sp>
    </p:spTree>
    <p:extLst>
      <p:ext uri="{BB962C8B-B14F-4D97-AF65-F5344CB8AC3E}">
        <p14:creationId xmlns:p14="http://schemas.microsoft.com/office/powerpoint/2010/main" val="7960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my lack of qualifications for this discussion, I thought it might be</a:t>
            </a:r>
            <a:r>
              <a:rPr lang="en-US" baseline="0" dirty="0" smtClean="0"/>
              <a:t> a good strategy to </a:t>
            </a:r>
            <a:r>
              <a:rPr lang="en-US" dirty="0" smtClean="0"/>
              <a:t>begin today as one begins when one</a:t>
            </a:r>
            <a:r>
              <a:rPr lang="en-US" baseline="0" dirty="0" smtClean="0"/>
              <a:t> is underqualified - </a:t>
            </a:r>
            <a:r>
              <a:rPr lang="en-US" dirty="0" smtClean="0"/>
              <a:t>by</a:t>
            </a:r>
            <a:r>
              <a:rPr lang="en-US" baseline="0" dirty="0" smtClean="0"/>
              <a:t> interrogating categories. What do we mean when we speak of scholars? On the left is Rembrandt’s rendering of the traditional scholar ensconced with his tomes, the light at his back, taciturnly and perhaps only momentarily turned toward the viewer, clearly desirous of solitary engagement with his subject. On the right, the epitome of the transparent, data-driven, forward facing researcher, keen to communicate his subject, to engage his audience in his findings, which in fact are more visible even than he.  Clearly, both of these representations are fantasies – they are idealized conceptions of what it means to be a scholar and, depending on your personal inclinations, are more or less compelling.  However, while clearly oversimplifications of the complex environments that shape a scholar, these tropes are often invoked, explicitly or implicitly, as the shorthand by which we distinguish between the humanities and STEM fields in the setting of an increasingly digital and open scholarly communications environment.</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3</a:t>
            </a:fld>
            <a:endParaRPr lang="en-US"/>
          </a:p>
        </p:txBody>
      </p:sp>
    </p:spTree>
    <p:extLst>
      <p:ext uri="{BB962C8B-B14F-4D97-AF65-F5344CB8AC3E}">
        <p14:creationId xmlns:p14="http://schemas.microsoft.com/office/powerpoint/2010/main" val="16290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reality is, of course,</a:t>
            </a:r>
            <a:r>
              <a:rPr lang="en-US" baseline="0" dirty="0" smtClean="0"/>
              <a:t> that </a:t>
            </a:r>
            <a:r>
              <a:rPr lang="en-US" dirty="0" smtClean="0"/>
              <a:t>most folks fall somewhere in between these two tropes of the scholar.  In fact, there are multiplicities of scholars</a:t>
            </a:r>
            <a:r>
              <a:rPr lang="en-US" baseline="0" dirty="0" smtClean="0"/>
              <a:t> – with multiplicities of fields of practice and measures of value. It is these multiplicities that so challenge our efforts to offer a nuanced measure of faculty activities or, for that matter, to even engage faculty in the process of measuring their activities in a nuanced way. Their scholarly workflows are unique. Their publications of record are unique. Their professional standards are unique. That said, there are some general trends that emerge within certain domains – and I’m here to describe those trends, explicitly within the setting of open access policy implementation and its potential to converge with the work of tracking </a:t>
            </a:r>
            <a:r>
              <a:rPr lang="en-US" dirty="0" smtClean="0"/>
              <a:t>reputation and ranking.</a:t>
            </a:r>
            <a:r>
              <a:rPr lang="en-US" baseline="0" dirty="0" smtClean="0"/>
              <a:t> And particularly within the humanities.</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4</a:t>
            </a:fld>
            <a:endParaRPr lang="en-US"/>
          </a:p>
        </p:txBody>
      </p:sp>
    </p:spTree>
    <p:extLst>
      <p:ext uri="{BB962C8B-B14F-4D97-AF65-F5344CB8AC3E}">
        <p14:creationId xmlns:p14="http://schemas.microsoft.com/office/powerpoint/2010/main" val="372330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have been passing references to the humanities over</a:t>
            </a:r>
            <a:r>
              <a:rPr lang="en-US" baseline="0" dirty="0" smtClean="0"/>
              <a:t> the past two days – mostly rueful acknowledgments of the difficulty of fitting these fields into the box of quantifiable productivity.  What is it about the humanists that makes them (and here I will generalize) so disinclined and so ill-suited to this new trend in research productivity tracking?  In some cases, take the fine arts, there is a substantial mismatch between the scholarly product (the dance, the poem, the painting) and the measuring stick. But what about all those fields whose primary professional activity, much like their STEM brethren, is the publication of scholarly works?  Sure, the frequency of publication may need to be recalibrated, and the genre of choice may need to be lengthened, but the end result is still, typically, a peer-reviewed work published in a journal or with a publisher of some greater or lesser merit.  It sounds pretty similar.  The real difference, and it’s not rocket science to point it out, is funding.</a:t>
            </a:r>
          </a:p>
          <a:p>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5</a:t>
            </a:fld>
            <a:endParaRPr lang="en-US"/>
          </a:p>
        </p:txBody>
      </p:sp>
    </p:spTree>
    <p:extLst>
      <p:ext uri="{BB962C8B-B14F-4D97-AF65-F5344CB8AC3E}">
        <p14:creationId xmlns:p14="http://schemas.microsoft.com/office/powerpoint/2010/main" val="421146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those in</a:t>
            </a:r>
            <a:r>
              <a:rPr lang="en-US" baseline="0" dirty="0" smtClean="0"/>
              <a:t> STEM fields</a:t>
            </a:r>
            <a:r>
              <a:rPr lang="en-US" dirty="0" smtClean="0"/>
              <a:t>, some</a:t>
            </a:r>
            <a:r>
              <a:rPr lang="en-US" baseline="0" dirty="0" smtClean="0"/>
              <a:t> amount </a:t>
            </a:r>
            <a:r>
              <a:rPr lang="en-US" dirty="0" smtClean="0"/>
              <a:t>of quantification of work, productivity, or scholarly engagement is already de </a:t>
            </a:r>
            <a:r>
              <a:rPr lang="en-US" dirty="0" err="1" smtClean="0"/>
              <a:t>rigeur</a:t>
            </a:r>
            <a:r>
              <a:rPr lang="en-US" dirty="0" smtClean="0"/>
              <a:t>. These are the folks who have lived for some time in the world of funder requirements, H-Indexes, and regulatory reporting.</a:t>
            </a:r>
          </a:p>
          <a:p>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6</a:t>
            </a:fld>
            <a:endParaRPr lang="en-US"/>
          </a:p>
        </p:txBody>
      </p:sp>
    </p:spTree>
    <p:extLst>
      <p:ext uri="{BB962C8B-B14F-4D97-AF65-F5344CB8AC3E}">
        <p14:creationId xmlns:p14="http://schemas.microsoft.com/office/powerpoint/2010/main" val="88953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humanists</a:t>
            </a:r>
            <a:r>
              <a:rPr lang="en-US" baseline="0" dirty="0" smtClean="0"/>
              <a:t> – and here’s my thesis - </a:t>
            </a:r>
            <a:r>
              <a:rPr lang="en-US" dirty="0" smtClean="0"/>
              <a:t>the quantitative</a:t>
            </a:r>
            <a:r>
              <a:rPr lang="en-US" baseline="0" dirty="0" smtClean="0"/>
              <a:t> analysis </a:t>
            </a:r>
            <a:r>
              <a:rPr lang="en-US" dirty="0" smtClean="0"/>
              <a:t>of research output is a chilling embodiment of the brave new world of the corporatized university, at</a:t>
            </a:r>
            <a:r>
              <a:rPr lang="en-US" baseline="0" dirty="0" smtClean="0"/>
              <a:t> best indifferent/at worst hostile</a:t>
            </a:r>
            <a:r>
              <a:rPr lang="en-US" dirty="0" smtClean="0"/>
              <a:t> to disciplines that don’t bring in substantial resources and produce the</a:t>
            </a:r>
            <a:r>
              <a:rPr lang="en-US" baseline="0" dirty="0" smtClean="0"/>
              <a:t> kind of </a:t>
            </a:r>
            <a:r>
              <a:rPr lang="en-US" dirty="0" smtClean="0"/>
              <a:t>research</a:t>
            </a:r>
            <a:r>
              <a:rPr lang="en-US" baseline="0" dirty="0" smtClean="0"/>
              <a:t> that has the potential to fuel patents and corporate partnerships.</a:t>
            </a:r>
            <a:endParaRPr lang="en-US" dirty="0" smtClean="0"/>
          </a:p>
          <a:p>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7</a:t>
            </a:fld>
            <a:endParaRPr lang="en-US"/>
          </a:p>
        </p:txBody>
      </p:sp>
    </p:spTree>
    <p:extLst>
      <p:ext uri="{BB962C8B-B14F-4D97-AF65-F5344CB8AC3E}">
        <p14:creationId xmlns:p14="http://schemas.microsoft.com/office/powerpoint/2010/main" val="31021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pause here to share three slides that are relevant to this assertion. These slides come from a</a:t>
            </a:r>
            <a:r>
              <a:rPr lang="en-US" baseline="0" dirty="0" smtClean="0"/>
              <a:t> report from the </a:t>
            </a:r>
            <a:r>
              <a:rPr lang="en-US" baseline="0" dirty="0" err="1" smtClean="0"/>
              <a:t>american</a:t>
            </a:r>
            <a:r>
              <a:rPr lang="en-US" baseline="0" dirty="0" smtClean="0"/>
              <a:t> academy of arts and sciences titled:</a:t>
            </a:r>
            <a:endParaRPr lang="en-US" dirty="0" smtClean="0"/>
          </a:p>
          <a:p>
            <a:r>
              <a:rPr lang="en-US" dirty="0" smtClean="0"/>
              <a:t>THE STATE OF THE HUMANITIES: FUNDING 2014,</a:t>
            </a:r>
            <a:r>
              <a:rPr lang="en-US" baseline="0" dirty="0" smtClean="0"/>
              <a:t> </a:t>
            </a:r>
            <a:r>
              <a:rPr lang="en-US" dirty="0" smtClean="0"/>
              <a:t>http://www.humanitiesindicators.org/binaries/pdf/HI_FundingReport2014.pdf</a:t>
            </a:r>
          </a:p>
          <a:p>
            <a:r>
              <a:rPr lang="en-US" dirty="0" smtClean="0"/>
              <a:t>This first slide is</a:t>
            </a:r>
            <a:r>
              <a:rPr lang="en-US" baseline="0" dirty="0" smtClean="0"/>
              <a:t> a happy story. It shows increased research and development expenditures in the humanities – an upward trend from 2005-2012. It is important to note, however, that </a:t>
            </a:r>
            <a:r>
              <a:rPr lang="en-US" dirty="0" smtClean="0"/>
              <a:t>federal funding, state support for higher education, and charitable giving to the humanities are all flagging since 2007.</a:t>
            </a:r>
          </a:p>
          <a:p>
            <a:endParaRPr lang="en-US" dirty="0" smtClean="0"/>
          </a:p>
          <a:p>
            <a:r>
              <a:rPr lang="en-US" sz="1200" b="0" i="1"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National Science Foundation (NSF), National Center for Science and Engineering Statistics, Survey of Research and Development Expenditures at Universities and Colleges/Higher Education Research and Development Survey (data were accessed and analyzed using NSF’s online data analysis tool, </a:t>
            </a:r>
            <a:r>
              <a:rPr lang="en-US" sz="1200" b="0" i="0" kern="1200" dirty="0" err="1" smtClean="0">
                <a:solidFill>
                  <a:schemeClr val="tx1"/>
                </a:solidFill>
                <a:effectLst/>
                <a:latin typeface="+mn-lt"/>
                <a:ea typeface="+mn-ea"/>
                <a:cs typeface="+mn-cs"/>
              </a:rPr>
              <a:t>WebCASPAR</a:t>
            </a:r>
            <a:r>
              <a:rPr lang="en-US" sz="1200" b="0" i="0" kern="1200" dirty="0" smtClean="0">
                <a:solidFill>
                  <a:schemeClr val="tx1"/>
                </a:solidFill>
                <a:effectLst/>
                <a:latin typeface="+mn-lt"/>
                <a:ea typeface="+mn-ea"/>
                <a:cs typeface="+mn-cs"/>
              </a:rPr>
              <a:t>, at </a:t>
            </a:r>
            <a:r>
              <a:rPr lang="en-US" sz="1200" b="0" i="0" u="none" strike="noStrike" kern="1200" dirty="0" smtClean="0">
                <a:solidFill>
                  <a:schemeClr val="tx1"/>
                </a:solidFill>
                <a:effectLst/>
                <a:latin typeface="+mn-lt"/>
                <a:ea typeface="+mn-ea"/>
                <a:cs typeface="+mn-cs"/>
                <a:hlinkClick r:id="rId3"/>
              </a:rPr>
              <a:t>https://webcaspar.nsf.gov/</a:t>
            </a:r>
            <a:r>
              <a:rPr lang="en-US" sz="1200" b="0" i="0" kern="1200" dirty="0" smtClean="0">
                <a:solidFill>
                  <a:schemeClr val="tx1"/>
                </a:solidFill>
                <a:effectLst/>
                <a:latin typeface="+mn-lt"/>
                <a:ea typeface="+mn-ea"/>
                <a:cs typeface="+mn-cs"/>
              </a:rPr>
              <a:t>). Funding amounts were adjusted for inflation using the Gross Domestic Product Implicit Price Deflators produced by the U.S. Department of Commerce’s Bureau of Economic Analysis (downloaded from</a:t>
            </a:r>
            <a:r>
              <a:rPr lang="en-US" sz="1200" b="0" i="0" u="none" strike="noStrike" kern="1200" dirty="0" smtClean="0">
                <a:solidFill>
                  <a:schemeClr val="tx1"/>
                </a:solidFill>
                <a:effectLst/>
                <a:latin typeface="+mn-lt"/>
                <a:ea typeface="+mn-ea"/>
                <a:cs typeface="+mn-cs"/>
                <a:hlinkClick r:id="rId4"/>
              </a:rPr>
              <a:t>http://research.stlouisfed.org/fred2/series/GDPDEF/downloaddata</a:t>
            </a:r>
            <a:r>
              <a:rPr lang="en-US" sz="1200" b="0" i="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927AE899-FA42-496A-9E15-EE45FAD46F6C}" type="slidenum">
              <a:rPr lang="en-US" smtClean="0"/>
              <a:t>8</a:t>
            </a:fld>
            <a:endParaRPr lang="en-US"/>
          </a:p>
        </p:txBody>
      </p:sp>
    </p:spTree>
    <p:extLst>
      <p:ext uri="{BB962C8B-B14F-4D97-AF65-F5344CB8AC3E}">
        <p14:creationId xmlns:p14="http://schemas.microsoft.com/office/powerpoint/2010/main" val="68263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next slide is a sobering, but not surprising, representation of the relative research and development expenditures among the humanities and other fields of study.  Nothing too surprising here once you get past the orders of magnitude difference and recognize the significantly sharper upward trend in funding in virtually all disciplines other than the humanities. E</a:t>
            </a:r>
            <a:r>
              <a:rPr lang="en-US" dirty="0" smtClean="0"/>
              <a:t>xpenditures on medical research were in</a:t>
            </a:r>
            <a:r>
              <a:rPr lang="en-US" baseline="0" dirty="0" smtClean="0"/>
              <a:t> fact </a:t>
            </a:r>
            <a:r>
              <a:rPr lang="en-US" dirty="0" smtClean="0"/>
              <a:t>60 times larger than funding for research in the humanities. Spending for humanities research equaled 0.55% of the amount dedicated to science and engineering R&amp;D</a:t>
            </a:r>
            <a:endParaRPr lang="en-US" sz="1200" b="0" i="0"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National Science Foundation (NSF), National Center for Science and Engineering Statistics, Survey of Research and Development Expenditures at Universities and Colleges/Higher Education Research and Development Survey (data were accessed and analyzed using NSF’s online data analysis tool, </a:t>
            </a:r>
            <a:r>
              <a:rPr lang="en-US" sz="1200" b="0" i="0" kern="1200" dirty="0" err="1" smtClean="0">
                <a:solidFill>
                  <a:schemeClr val="tx1"/>
                </a:solidFill>
                <a:effectLst/>
                <a:latin typeface="+mn-lt"/>
                <a:ea typeface="+mn-ea"/>
                <a:cs typeface="+mn-cs"/>
              </a:rPr>
              <a:t>WebCASPAR</a:t>
            </a:r>
            <a:r>
              <a:rPr lang="en-US" sz="1200" b="0" i="0" kern="1200" dirty="0" smtClean="0">
                <a:solidFill>
                  <a:schemeClr val="tx1"/>
                </a:solidFill>
                <a:effectLst/>
                <a:latin typeface="+mn-lt"/>
                <a:ea typeface="+mn-ea"/>
                <a:cs typeface="+mn-cs"/>
              </a:rPr>
              <a:t>, at </a:t>
            </a:r>
            <a:r>
              <a:rPr lang="en-US" sz="1200" b="0" i="0" u="none" strike="noStrike" kern="1200" dirty="0" smtClean="0">
                <a:solidFill>
                  <a:schemeClr val="tx1"/>
                </a:solidFill>
                <a:effectLst/>
                <a:latin typeface="+mn-lt"/>
                <a:ea typeface="+mn-ea"/>
                <a:cs typeface="+mn-cs"/>
                <a:hlinkClick r:id="rId3"/>
              </a:rPr>
              <a:t>https://webcaspar.nsf.gov/</a:t>
            </a:r>
            <a:r>
              <a:rPr lang="en-US" sz="1200" b="0" i="0" kern="1200" dirty="0" smtClean="0">
                <a:solidFill>
                  <a:schemeClr val="tx1"/>
                </a:solidFill>
                <a:effectLst/>
                <a:latin typeface="+mn-lt"/>
                <a:ea typeface="+mn-ea"/>
                <a:cs typeface="+mn-cs"/>
              </a:rPr>
              <a:t>). Funding amounts were adjusted for inflation using the Gross Domestic Product Implicit Price Deflators produced by the U.S. Department of Commerce’s Bureau of Economic Analysis (downloaded from</a:t>
            </a:r>
            <a:r>
              <a:rPr lang="en-US" sz="1200" b="0" i="0" u="none" strike="noStrike" kern="1200" dirty="0" smtClean="0">
                <a:solidFill>
                  <a:schemeClr val="tx1"/>
                </a:solidFill>
                <a:effectLst/>
                <a:latin typeface="+mn-lt"/>
                <a:ea typeface="+mn-ea"/>
                <a:cs typeface="+mn-cs"/>
                <a:hlinkClick r:id="rId4"/>
              </a:rPr>
              <a:t>http://research.stlouisfed.org/fred2/series/GDPDEF/downloaddata</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27AE899-FA42-496A-9E15-EE45FAD46F6C}" type="slidenum">
              <a:rPr lang="en-US" smtClean="0"/>
              <a:t>9</a:t>
            </a:fld>
            <a:endParaRPr lang="en-US"/>
          </a:p>
        </p:txBody>
      </p:sp>
    </p:spTree>
    <p:extLst>
      <p:ext uri="{BB962C8B-B14F-4D97-AF65-F5344CB8AC3E}">
        <p14:creationId xmlns:p14="http://schemas.microsoft.com/office/powerpoint/2010/main" val="218467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14630-18FE-4BD4-AA3A-890CB79E06E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40256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14630-18FE-4BD4-AA3A-890CB79E06E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59065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14630-18FE-4BD4-AA3A-890CB79E06E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1083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14630-18FE-4BD4-AA3A-890CB79E06E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60509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14630-18FE-4BD4-AA3A-890CB79E06E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12905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14630-18FE-4BD4-AA3A-890CB79E06E4}"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3451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14630-18FE-4BD4-AA3A-890CB79E06E4}"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173206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14630-18FE-4BD4-AA3A-890CB79E06E4}"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341833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14630-18FE-4BD4-AA3A-890CB79E06E4}"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134579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4630-18FE-4BD4-AA3A-890CB79E06E4}"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344893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4630-18FE-4BD4-AA3A-890CB79E06E4}"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2E6C6-F21A-4C0B-8B59-8D3FFCF74434}" type="slidenum">
              <a:rPr lang="en-US" smtClean="0"/>
              <a:t>‹#›</a:t>
            </a:fld>
            <a:endParaRPr lang="en-US"/>
          </a:p>
        </p:txBody>
      </p:sp>
    </p:spTree>
    <p:extLst>
      <p:ext uri="{BB962C8B-B14F-4D97-AF65-F5344CB8AC3E}">
        <p14:creationId xmlns:p14="http://schemas.microsoft.com/office/powerpoint/2010/main" val="250598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14630-18FE-4BD4-AA3A-890CB79E06E4}" type="datetimeFigureOut">
              <a:rPr lang="en-US" smtClean="0"/>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2E6C6-F21A-4C0B-8B59-8D3FFCF74434}" type="slidenum">
              <a:rPr lang="en-US" smtClean="0"/>
              <a:t>‹#›</a:t>
            </a:fld>
            <a:endParaRPr lang="en-US"/>
          </a:p>
        </p:txBody>
      </p:sp>
    </p:spTree>
    <p:extLst>
      <p:ext uri="{BB962C8B-B14F-4D97-AF65-F5344CB8AC3E}">
        <p14:creationId xmlns:p14="http://schemas.microsoft.com/office/powerpoint/2010/main" val="53734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75652"/>
            <a:ext cx="7772400" cy="1434548"/>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What matters to researchers?</a:t>
            </a:r>
            <a:br>
              <a:rPr lang="en-US" sz="3200" dirty="0" smtClean="0"/>
            </a:br>
            <a:r>
              <a:rPr lang="en-US" sz="3200" dirty="0" smtClean="0"/>
              <a:t>OCLC Research Library Partnership Meeting</a:t>
            </a:r>
            <a:r>
              <a:rPr lang="en-US" dirty="0" smtClean="0"/>
              <a:t/>
            </a:r>
            <a:br>
              <a:rPr lang="en-US" dirty="0" smtClean="0"/>
            </a:br>
            <a:r>
              <a:rPr lang="en-US" dirty="0" smtClean="0"/>
              <a:t/>
            </a:r>
            <a:br>
              <a:rPr lang="en-US" dirty="0" smtClean="0"/>
            </a:b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3975652"/>
          </a:xfrm>
          <a:prstGeom prst="rect">
            <a:avLst/>
          </a:prstGeom>
        </p:spPr>
      </p:pic>
      <p:sp>
        <p:nvSpPr>
          <p:cNvPr id="6" name="TextBox 5"/>
          <p:cNvSpPr txBox="1"/>
          <p:nvPr/>
        </p:nvSpPr>
        <p:spPr>
          <a:xfrm>
            <a:off x="-1" y="5638800"/>
            <a:ext cx="9143999" cy="1200329"/>
          </a:xfrm>
          <a:prstGeom prst="rect">
            <a:avLst/>
          </a:prstGeom>
          <a:noFill/>
        </p:spPr>
        <p:txBody>
          <a:bodyPr wrap="square" rtlCol="0">
            <a:spAutoFit/>
          </a:bodyPr>
          <a:lstStyle/>
          <a:p>
            <a:pPr algn="ctr"/>
            <a:r>
              <a:rPr lang="en-US" dirty="0"/>
              <a:t>Catherine Mitchell</a:t>
            </a:r>
            <a:br>
              <a:rPr lang="en-US" dirty="0"/>
            </a:br>
            <a:r>
              <a:rPr lang="en-US" dirty="0"/>
              <a:t>Director, Access and Publishing</a:t>
            </a:r>
            <a:br>
              <a:rPr lang="en-US" dirty="0"/>
            </a:br>
            <a:r>
              <a:rPr lang="en-US" dirty="0"/>
              <a:t>California Digital Library</a:t>
            </a:r>
            <a:br>
              <a:rPr lang="en-US" dirty="0"/>
            </a:br>
            <a:r>
              <a:rPr lang="en-US" dirty="0"/>
              <a:t>June 4, 2015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6170602"/>
            <a:ext cx="1381392" cy="529190"/>
          </a:xfrm>
          <a:prstGeom prst="rect">
            <a:avLst/>
          </a:prstGeom>
        </p:spPr>
      </p:pic>
    </p:spTree>
    <p:extLst>
      <p:ext uri="{BB962C8B-B14F-4D97-AF65-F5344CB8AC3E}">
        <p14:creationId xmlns:p14="http://schemas.microsoft.com/office/powerpoint/2010/main" val="291831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Sources of Funding for Academic Research and Development in the Humanities and Other Selected Fields, Fiscal Year 2012</a:t>
            </a:r>
            <a:br>
              <a:rPr lang="en-US" sz="2400" b="1" dirty="0"/>
            </a:b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24000"/>
            <a:ext cx="6934200" cy="5017713"/>
          </a:xfrm>
        </p:spPr>
      </p:pic>
    </p:spTree>
    <p:extLst>
      <p:ext uri="{BB962C8B-B14F-4D97-AF65-F5344CB8AC3E}">
        <p14:creationId xmlns:p14="http://schemas.microsoft.com/office/powerpoint/2010/main" val="2114363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762000"/>
            <a:ext cx="8039164" cy="5211763"/>
          </a:xfrm>
        </p:spPr>
      </p:pic>
    </p:spTree>
    <p:extLst>
      <p:ext uri="{BB962C8B-B14F-4D97-AF65-F5344CB8AC3E}">
        <p14:creationId xmlns:p14="http://schemas.microsoft.com/office/powerpoint/2010/main" val="28346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such a hard job?</a:t>
            </a:r>
            <a:endParaRPr lang="en-US" dirty="0"/>
          </a:p>
        </p:txBody>
      </p:sp>
      <p:sp>
        <p:nvSpPr>
          <p:cNvPr id="5" name="Content Placeholder 4"/>
          <p:cNvSpPr>
            <a:spLocks noGrp="1"/>
          </p:cNvSpPr>
          <p:nvPr>
            <p:ph idx="1"/>
          </p:nvPr>
        </p:nvSpPr>
        <p:spPr>
          <a:xfrm>
            <a:off x="4800600" y="2514600"/>
            <a:ext cx="3897086" cy="1066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indent="0" algn="ctr">
              <a:buNone/>
            </a:pPr>
            <a:r>
              <a:rPr lang="en-US" dirty="0" smtClean="0"/>
              <a:t>EFFICIENCY</a:t>
            </a:r>
            <a:endParaRPr lang="en-US" dirty="0"/>
          </a:p>
        </p:txBody>
      </p:sp>
      <p:sp>
        <p:nvSpPr>
          <p:cNvPr id="6" name="Content Placeholder 4"/>
          <p:cNvSpPr txBox="1">
            <a:spLocks/>
          </p:cNvSpPr>
          <p:nvPr/>
        </p:nvSpPr>
        <p:spPr>
          <a:xfrm>
            <a:off x="457200" y="4002314"/>
            <a:ext cx="3897086" cy="1066800"/>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dirty="0" smtClean="0"/>
              <a:t>SCALE</a:t>
            </a:r>
            <a:endParaRPr lang="en-US" dirty="0"/>
          </a:p>
        </p:txBody>
      </p:sp>
      <p:sp>
        <p:nvSpPr>
          <p:cNvPr id="7" name="Content Placeholder 4"/>
          <p:cNvSpPr txBox="1">
            <a:spLocks/>
          </p:cNvSpPr>
          <p:nvPr/>
        </p:nvSpPr>
        <p:spPr>
          <a:xfrm>
            <a:off x="457200" y="2514600"/>
            <a:ext cx="3897086" cy="106680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dirty="0" smtClean="0"/>
              <a:t>AWARENESS</a:t>
            </a:r>
            <a:endParaRPr lang="en-US" dirty="0"/>
          </a:p>
        </p:txBody>
      </p:sp>
      <p:sp>
        <p:nvSpPr>
          <p:cNvPr id="8" name="Content Placeholder 4"/>
          <p:cNvSpPr txBox="1">
            <a:spLocks/>
          </p:cNvSpPr>
          <p:nvPr/>
        </p:nvSpPr>
        <p:spPr>
          <a:xfrm>
            <a:off x="4800600" y="4038600"/>
            <a:ext cx="3897086" cy="1066800"/>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dirty="0" smtClean="0"/>
              <a:t>VALUE?</a:t>
            </a:r>
            <a:endParaRPr lang="en-US" dirty="0"/>
          </a:p>
        </p:txBody>
      </p:sp>
    </p:spTree>
    <p:extLst>
      <p:ext uri="{BB962C8B-B14F-4D97-AF65-F5344CB8AC3E}">
        <p14:creationId xmlns:p14="http://schemas.microsoft.com/office/powerpoint/2010/main" val="4230081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Enter the Research Information </a:t>
            </a:r>
            <a:r>
              <a:rPr lang="en-US" sz="3200" dirty="0" smtClean="0"/>
              <a:t/>
            </a:r>
            <a:br>
              <a:rPr lang="en-US" sz="3200" dirty="0" smtClean="0"/>
            </a:br>
            <a:r>
              <a:rPr lang="en-US" sz="3200" dirty="0" smtClean="0"/>
              <a:t>Management </a:t>
            </a:r>
            <a:r>
              <a:rPr lang="en-US" sz="3200" dirty="0"/>
              <a:t>System (RIMS)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68870"/>
            <a:ext cx="6201320" cy="4784330"/>
          </a:xfrm>
        </p:spPr>
      </p:pic>
      <p:sp>
        <p:nvSpPr>
          <p:cNvPr id="5" name="Oval 4"/>
          <p:cNvSpPr/>
          <p:nvPr/>
        </p:nvSpPr>
        <p:spPr>
          <a:xfrm>
            <a:off x="5181600" y="3276600"/>
            <a:ext cx="2362200" cy="1066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435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grand tour of the campuses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7885" y="2580480"/>
            <a:ext cx="3539115" cy="3515520"/>
          </a:xfrm>
        </p:spPr>
      </p:pic>
      <p:cxnSp>
        <p:nvCxnSpPr>
          <p:cNvPr id="10" name="Straight Connector 9"/>
          <p:cNvCxnSpPr/>
          <p:nvPr/>
        </p:nvCxnSpPr>
        <p:spPr>
          <a:xfrm flipV="1">
            <a:off x="3657600" y="3276600"/>
            <a:ext cx="15240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H="1">
            <a:off x="3505200" y="3276600"/>
            <a:ext cx="30480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a:off x="3505200" y="3581400"/>
            <a:ext cx="838200" cy="2286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flipH="1">
            <a:off x="3657600" y="3810000"/>
            <a:ext cx="685800" cy="1524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3657600" y="3962400"/>
            <a:ext cx="838200" cy="1219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4495800" y="5181600"/>
            <a:ext cx="609600" cy="1524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flipV="1">
            <a:off x="5105400" y="5257800"/>
            <a:ext cx="381000" cy="76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flipH="1">
            <a:off x="5295900" y="5257800"/>
            <a:ext cx="190500" cy="2286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5295900" y="5486400"/>
            <a:ext cx="342900" cy="457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3657600" y="3581400"/>
            <a:ext cx="1981200" cy="236220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02675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28600"/>
            <a:ext cx="4953000" cy="6310459"/>
          </a:xfrm>
        </p:spPr>
      </p:pic>
      <p:sp>
        <p:nvSpPr>
          <p:cNvPr id="6" name="Oval 5"/>
          <p:cNvSpPr/>
          <p:nvPr/>
        </p:nvSpPr>
        <p:spPr>
          <a:xfrm>
            <a:off x="4648200" y="1981200"/>
            <a:ext cx="1828800" cy="1295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6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concerns….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381000" y="1524000"/>
            <a:ext cx="8458200" cy="646331"/>
          </a:xfrm>
          <a:prstGeom prst="rect">
            <a:avLst/>
          </a:prstGeom>
          <a:noFill/>
        </p:spPr>
        <p:txBody>
          <a:bodyPr wrap="square" rtlCol="0">
            <a:spAutoFit/>
          </a:bodyPr>
          <a:lstStyle/>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73" y="1524000"/>
            <a:ext cx="7983227" cy="4789936"/>
          </a:xfrm>
          <a:prstGeom prst="rect">
            <a:avLst/>
          </a:prstGeom>
        </p:spPr>
      </p:pic>
      <p:sp>
        <p:nvSpPr>
          <p:cNvPr id="7" name="TextBox 6"/>
          <p:cNvSpPr txBox="1"/>
          <p:nvPr/>
        </p:nvSpPr>
        <p:spPr>
          <a:xfrm>
            <a:off x="1295400" y="1847165"/>
            <a:ext cx="67056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I don’t want the intellectual work I do reduced to meaningless numbers in spreadsheets</a:t>
            </a:r>
          </a:p>
          <a:p>
            <a:pPr marL="285750" indent="-285750">
              <a:buFont typeface="Arial" panose="020B0604020202020204" pitchFamily="34" charset="0"/>
              <a:buChar char="•"/>
            </a:pPr>
            <a:r>
              <a:rPr lang="en-US" sz="2400" dirty="0">
                <a:solidFill>
                  <a:srgbClr val="FFFF00"/>
                </a:solidFill>
              </a:rPr>
              <a:t>There is no single measure of value beyond peer </a:t>
            </a:r>
            <a:r>
              <a:rPr lang="en-US" sz="2400" dirty="0" smtClean="0">
                <a:solidFill>
                  <a:srgbClr val="FFFF00"/>
                </a:solidFill>
              </a:rPr>
              <a:t>review</a:t>
            </a:r>
            <a:endParaRPr lang="en-US" sz="2400" dirty="0">
              <a:solidFill>
                <a:srgbClr val="FFFF00"/>
              </a:solidFill>
            </a:endParaRPr>
          </a:p>
          <a:p>
            <a:pPr marL="285750" indent="-285750">
              <a:buFont typeface="Arial" panose="020B0604020202020204" pitchFamily="34" charset="0"/>
              <a:buChar char="•"/>
            </a:pPr>
            <a:r>
              <a:rPr lang="en-US" sz="2400" dirty="0">
                <a:solidFill>
                  <a:schemeClr val="bg1"/>
                </a:solidFill>
              </a:rPr>
              <a:t>I don’t want any data about me managed centrally, even if it is public data</a:t>
            </a:r>
          </a:p>
          <a:p>
            <a:pPr marL="285750" indent="-285750">
              <a:buFont typeface="Arial" panose="020B0604020202020204" pitchFamily="34" charset="0"/>
              <a:buChar char="•"/>
            </a:pPr>
            <a:r>
              <a:rPr lang="en-US" sz="2400" dirty="0">
                <a:solidFill>
                  <a:srgbClr val="FFFF00"/>
                </a:solidFill>
              </a:rPr>
              <a:t>This OA policy valorizes the article as the publication of choice, and this research information management system reinforces that arbitrary category of value</a:t>
            </a:r>
          </a:p>
          <a:p>
            <a:endParaRPr lang="en-US" dirty="0"/>
          </a:p>
        </p:txBody>
      </p:sp>
    </p:spTree>
    <p:extLst>
      <p:ext uri="{BB962C8B-B14F-4D97-AF65-F5344CB8AC3E}">
        <p14:creationId xmlns:p14="http://schemas.microsoft.com/office/powerpoint/2010/main" val="23598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Misinterpretation</a:t>
            </a:r>
            <a:endParaRPr lang="en-US"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934" y="3124200"/>
            <a:ext cx="4813183" cy="2798064"/>
          </a:xfrm>
          <a:prstGeom prst="rect">
            <a:avLst/>
          </a:prstGeom>
        </p:spPr>
      </p:pic>
    </p:spTree>
    <p:extLst>
      <p:ext uri="{BB962C8B-B14F-4D97-AF65-F5344CB8AC3E}">
        <p14:creationId xmlns:p14="http://schemas.microsoft.com/office/powerpoint/2010/main" val="195890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Humanities in crisis</a:t>
            </a:r>
            <a:endParaRPr lang="en-US" dirty="0"/>
          </a:p>
        </p:txBody>
      </p:sp>
      <p:sp>
        <p:nvSpPr>
          <p:cNvPr id="3" name="Content Placeholder 2"/>
          <p:cNvSpPr>
            <a:spLocks noGrp="1"/>
          </p:cNvSpPr>
          <p:nvPr>
            <p:ph idx="1"/>
          </p:nvPr>
        </p:nvSpPr>
        <p:spPr>
          <a:xfrm>
            <a:off x="457200" y="1600200"/>
            <a:ext cx="7086600" cy="4525963"/>
          </a:xfrm>
        </p:spPr>
        <p:txBody>
          <a:bodyPr/>
          <a:lstStyle/>
          <a:p>
            <a:r>
              <a:rPr lang="en-US" dirty="0" smtClean="0"/>
              <a:t>Little purchase beyond the walls of academia</a:t>
            </a:r>
          </a:p>
          <a:p>
            <a:r>
              <a:rPr lang="en-US" dirty="0" smtClean="0"/>
              <a:t>Less direct application of research to the well-being/progress of humanity</a:t>
            </a:r>
          </a:p>
          <a:p>
            <a:r>
              <a:rPr lang="en-US" dirty="0" smtClean="0"/>
              <a:t>Difficulty “translating” value</a:t>
            </a:r>
          </a:p>
          <a:p>
            <a:r>
              <a:rPr lang="en-US" dirty="0" smtClean="0"/>
              <a:t>Institutionally subsidized existence in the setting of increasingly corporatized institutions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92" y="457200"/>
            <a:ext cx="792480" cy="5547360"/>
          </a:xfrm>
          <a:prstGeom prst="rect">
            <a:avLst/>
          </a:prstGeom>
        </p:spPr>
      </p:pic>
    </p:spTree>
    <p:extLst>
      <p:ext uri="{BB962C8B-B14F-4D97-AF65-F5344CB8AC3E}">
        <p14:creationId xmlns:p14="http://schemas.microsoft.com/office/powerpoint/2010/main" val="249107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crisis management</a:t>
            </a: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pPr marL="514350" indent="-514350">
              <a:buAutoNum type="arabicPeriod"/>
            </a:pPr>
            <a:r>
              <a:rPr lang="en-US" dirty="0"/>
              <a:t>H</a:t>
            </a:r>
            <a:r>
              <a:rPr lang="en-US" dirty="0" smtClean="0"/>
              <a:t>ear </a:t>
            </a:r>
            <a:r>
              <a:rPr lang="en-US" dirty="0"/>
              <a:t>those concerns and understand where they are coming </a:t>
            </a:r>
            <a:r>
              <a:rPr lang="en-US" dirty="0" smtClean="0"/>
              <a:t>from.</a:t>
            </a:r>
            <a:endParaRPr lang="en-US" dirty="0"/>
          </a:p>
          <a:p>
            <a:pPr marL="514350" indent="-514350">
              <a:buAutoNum type="arabicPeriod"/>
            </a:pPr>
            <a:r>
              <a:rPr lang="en-US" dirty="0"/>
              <a:t>H</a:t>
            </a:r>
            <a:r>
              <a:rPr lang="en-US" dirty="0" smtClean="0"/>
              <a:t>elp </a:t>
            </a:r>
            <a:r>
              <a:rPr lang="en-US" dirty="0"/>
              <a:t>faculty understand that numbers alone cannot tell the full story – but they </a:t>
            </a:r>
            <a:r>
              <a:rPr lang="en-US" dirty="0" smtClean="0"/>
              <a:t>do give </a:t>
            </a:r>
            <a:r>
              <a:rPr lang="en-US" dirty="0"/>
              <a:t>us the opportunity to do so.</a:t>
            </a:r>
          </a:p>
          <a:p>
            <a:pPr marL="514350" indent="-514350">
              <a:buAutoNum type="arabicPeriod"/>
            </a:pPr>
            <a:r>
              <a:rPr lang="en-US" dirty="0"/>
              <a:t>A</a:t>
            </a:r>
            <a:r>
              <a:rPr lang="en-US" dirty="0" smtClean="0"/>
              <a:t>dvocate </a:t>
            </a:r>
            <a:r>
              <a:rPr lang="en-US" dirty="0"/>
              <a:t>for the importance of telling that story – of developing a “bridge voice” to make a case for the importance of </a:t>
            </a:r>
            <a:r>
              <a:rPr lang="en-US" dirty="0" smtClean="0"/>
              <a:t>one’s work beyond </a:t>
            </a:r>
            <a:r>
              <a:rPr lang="en-US" dirty="0"/>
              <a:t>the walls of </a:t>
            </a:r>
            <a:r>
              <a:rPr lang="en-US" dirty="0" smtClean="0"/>
              <a:t>academia. </a:t>
            </a:r>
          </a:p>
          <a:p>
            <a:pPr marL="514350" indent="-514350">
              <a:buAutoNum type="arabicPeriod"/>
            </a:pPr>
            <a:r>
              <a:rPr lang="en-US" dirty="0"/>
              <a:t>H</a:t>
            </a:r>
            <a:r>
              <a:rPr lang="en-US" dirty="0" smtClean="0"/>
              <a:t>elp them tell their story.</a:t>
            </a: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029200"/>
            <a:ext cx="1600200" cy="1600200"/>
          </a:xfrm>
          <a:prstGeom prst="rect">
            <a:avLst/>
          </a:prstGeom>
        </p:spPr>
      </p:pic>
    </p:spTree>
    <p:extLst>
      <p:ext uri="{BB962C8B-B14F-4D97-AF65-F5344CB8AC3E}">
        <p14:creationId xmlns:p14="http://schemas.microsoft.com/office/powerpoint/2010/main" val="374129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CAVEAT EMPTOR</a:t>
            </a:r>
            <a:endParaRPr lang="en-US" dirty="0">
              <a:solidFill>
                <a:srgbClr val="FF0000"/>
              </a:solidFill>
            </a:endParaRPr>
          </a:p>
        </p:txBody>
      </p:sp>
      <p:sp>
        <p:nvSpPr>
          <p:cNvPr id="3" name="Content Placeholder 2"/>
          <p:cNvSpPr>
            <a:spLocks noGrp="1"/>
          </p:cNvSpPr>
          <p:nvPr>
            <p:ph idx="1"/>
          </p:nvPr>
        </p:nvSpPr>
        <p:spPr>
          <a:xfrm>
            <a:off x="990600" y="1600200"/>
            <a:ext cx="7162800" cy="4525963"/>
          </a:xfrm>
        </p:spPr>
        <p:txBody>
          <a:bodyPr>
            <a:normAutofit/>
          </a:bodyPr>
          <a:lstStyle/>
          <a:p>
            <a:endParaRPr lang="en-US" dirty="0" smtClean="0"/>
          </a:p>
          <a:p>
            <a:r>
              <a:rPr lang="en-US" dirty="0" smtClean="0"/>
              <a:t>I’m not a faculty member</a:t>
            </a:r>
          </a:p>
          <a:p>
            <a:r>
              <a:rPr lang="en-US" dirty="0" smtClean="0"/>
              <a:t>I don’t work on a campus near faculty members</a:t>
            </a:r>
            <a:endParaRPr lang="en-US" dirty="0"/>
          </a:p>
          <a:p>
            <a:r>
              <a:rPr lang="en-US" dirty="0" smtClean="0"/>
              <a:t>I don’t collect metrics about faculty reputation or institutional rankings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598" y="228600"/>
            <a:ext cx="1990725" cy="1592580"/>
          </a:xfrm>
          <a:prstGeom prst="rect">
            <a:avLst/>
          </a:prstGeom>
        </p:spPr>
      </p:pic>
    </p:spTree>
    <p:extLst>
      <p:ext uri="{BB962C8B-B14F-4D97-AF65-F5344CB8AC3E}">
        <p14:creationId xmlns:p14="http://schemas.microsoft.com/office/powerpoint/2010/main" val="4072833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271" y="1691775"/>
            <a:ext cx="8241458" cy="3758555"/>
          </a:xfrm>
        </p:spPr>
      </p:pic>
      <p:sp>
        <p:nvSpPr>
          <p:cNvPr id="5" name="TextBox 4"/>
          <p:cNvSpPr txBox="1"/>
          <p:nvPr/>
        </p:nvSpPr>
        <p:spPr>
          <a:xfrm>
            <a:off x="609600" y="1981200"/>
            <a:ext cx="7924800" cy="3323987"/>
          </a:xfrm>
          <a:prstGeom prst="rect">
            <a:avLst/>
          </a:prstGeom>
          <a:noFill/>
        </p:spPr>
        <p:txBody>
          <a:bodyPr wrap="square" rtlCol="0">
            <a:spAutoFit/>
          </a:bodyPr>
          <a:lstStyle/>
          <a:p>
            <a:r>
              <a:rPr lang="en-US" sz="2400" b="1" dirty="0">
                <a:solidFill>
                  <a:schemeClr val="bg1"/>
                </a:solidFill>
              </a:rPr>
              <a:t>Practical</a:t>
            </a:r>
            <a:r>
              <a:rPr lang="en-US" sz="2400" dirty="0">
                <a:solidFill>
                  <a:schemeClr val="bg1"/>
                </a:solidFill>
              </a:rPr>
              <a:t>:  Overcome distrust and integrate OA Policy infrastructure with other </a:t>
            </a:r>
            <a:r>
              <a:rPr lang="en-US" sz="2400" dirty="0" smtClean="0">
                <a:solidFill>
                  <a:schemeClr val="bg1"/>
                </a:solidFill>
              </a:rPr>
              <a:t>UC data-tracking </a:t>
            </a:r>
            <a:r>
              <a:rPr lang="en-US" sz="2400" dirty="0">
                <a:solidFill>
                  <a:schemeClr val="bg1"/>
                </a:solidFill>
              </a:rPr>
              <a:t>activities </a:t>
            </a:r>
          </a:p>
          <a:p>
            <a:pPr lvl="1"/>
            <a:r>
              <a:rPr lang="en-US" sz="2400" dirty="0">
                <a:solidFill>
                  <a:schemeClr val="bg1"/>
                </a:solidFill>
              </a:rPr>
              <a:t>Eliminate redundant work</a:t>
            </a:r>
          </a:p>
          <a:p>
            <a:pPr lvl="1"/>
            <a:r>
              <a:rPr lang="en-US" sz="2400" dirty="0">
                <a:solidFill>
                  <a:schemeClr val="bg1"/>
                </a:solidFill>
              </a:rPr>
              <a:t>Consolidate infrastructure</a:t>
            </a:r>
          </a:p>
          <a:p>
            <a:pPr lvl="1"/>
            <a:r>
              <a:rPr lang="en-US" sz="2400" dirty="0" smtClean="0">
                <a:solidFill>
                  <a:schemeClr val="bg1"/>
                </a:solidFill>
              </a:rPr>
              <a:t>Embed </a:t>
            </a:r>
            <a:r>
              <a:rPr lang="en-US" sz="2400" dirty="0">
                <a:solidFill>
                  <a:schemeClr val="bg1"/>
                </a:solidFill>
              </a:rPr>
              <a:t>the OA Policy within known processes</a:t>
            </a:r>
          </a:p>
          <a:p>
            <a:r>
              <a:rPr lang="en-US" sz="2400" b="1" dirty="0">
                <a:solidFill>
                  <a:schemeClr val="bg1"/>
                </a:solidFill>
              </a:rPr>
              <a:t>Philosophical</a:t>
            </a:r>
            <a:r>
              <a:rPr lang="en-US" sz="2400" dirty="0">
                <a:solidFill>
                  <a:schemeClr val="bg1"/>
                </a:solidFill>
              </a:rPr>
              <a:t>: Make sure we make the time to do justice to the humanities as we build systems to measure the value that academia brings to the world.</a:t>
            </a:r>
          </a:p>
          <a:p>
            <a:endParaRPr lang="en-US" dirty="0"/>
          </a:p>
        </p:txBody>
      </p:sp>
    </p:spTree>
    <p:extLst>
      <p:ext uri="{BB962C8B-B14F-4D97-AF65-F5344CB8AC3E}">
        <p14:creationId xmlns:p14="http://schemas.microsoft.com/office/powerpoint/2010/main" val="14031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Scholar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33600"/>
            <a:ext cx="3524249" cy="3810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5844" y="2145030"/>
            <a:ext cx="4106562" cy="3798570"/>
          </a:xfrm>
          <a:prstGeom prst="rect">
            <a:avLst/>
          </a:prstGeom>
        </p:spPr>
      </p:pic>
    </p:spTree>
    <p:extLst>
      <p:ext uri="{BB962C8B-B14F-4D97-AF65-F5344CB8AC3E}">
        <p14:creationId xmlns:p14="http://schemas.microsoft.com/office/powerpoint/2010/main" val="49002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Multiplicities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93672"/>
            <a:ext cx="4419600" cy="17752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733800"/>
            <a:ext cx="5094514" cy="2971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975" y="3490823"/>
            <a:ext cx="3962400" cy="32147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701040"/>
            <a:ext cx="2686050" cy="3760470"/>
          </a:xfrm>
          <a:prstGeom prst="rect">
            <a:avLst/>
          </a:prstGeom>
        </p:spPr>
      </p:pic>
    </p:spTree>
    <p:extLst>
      <p:ext uri="{BB962C8B-B14F-4D97-AF65-F5344CB8AC3E}">
        <p14:creationId xmlns:p14="http://schemas.microsoft.com/office/powerpoint/2010/main" val="193402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6800"/>
            <a:ext cx="9144000" cy="3877056"/>
          </a:xfrm>
        </p:spPr>
      </p:pic>
    </p:spTree>
    <p:extLst>
      <p:ext uri="{BB962C8B-B14F-4D97-AF65-F5344CB8AC3E}">
        <p14:creationId xmlns:p14="http://schemas.microsoft.com/office/powerpoint/2010/main" val="3871782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266910"/>
            <a:ext cx="7127418" cy="4752732"/>
          </a:xfrm>
        </p:spPr>
      </p:pic>
    </p:spTree>
    <p:extLst>
      <p:ext uri="{BB962C8B-B14F-4D97-AF65-F5344CB8AC3E}">
        <p14:creationId xmlns:p14="http://schemas.microsoft.com/office/powerpoint/2010/main" val="1032499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295400"/>
            <a:ext cx="7836168" cy="4419599"/>
          </a:xfrm>
        </p:spPr>
      </p:pic>
    </p:spTree>
    <p:extLst>
      <p:ext uri="{BB962C8B-B14F-4D97-AF65-F5344CB8AC3E}">
        <p14:creationId xmlns:p14="http://schemas.microsoft.com/office/powerpoint/2010/main" val="401781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Academic Research and Development Expenditures in the Humanities, Fiscal Years 2005–2012 (Adjusted for Inflation)</a:t>
            </a:r>
            <a:br>
              <a:rPr lang="en-US" sz="2400" b="1" dirty="0"/>
            </a:b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061" y="1600200"/>
            <a:ext cx="6173877" cy="4525963"/>
          </a:xfrm>
        </p:spPr>
      </p:pic>
    </p:spTree>
    <p:extLst>
      <p:ext uri="{BB962C8B-B14F-4D97-AF65-F5344CB8AC3E}">
        <p14:creationId xmlns:p14="http://schemas.microsoft.com/office/powerpoint/2010/main" val="2995836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Academic Research and Development (R&amp;D) Expenditures in the Humanities and Other Selected Fields, </a:t>
            </a:r>
            <a:r>
              <a:rPr lang="en-US" sz="2400" b="1" dirty="0" smtClean="0"/>
              <a:t/>
            </a:r>
            <a:br>
              <a:rPr lang="en-US" sz="2400" b="1" dirty="0" smtClean="0"/>
            </a:br>
            <a:r>
              <a:rPr lang="en-US" sz="2400" b="1" dirty="0" smtClean="0"/>
              <a:t>Fiscal </a:t>
            </a:r>
            <a:r>
              <a:rPr lang="en-US" sz="2400" b="1" dirty="0"/>
              <a:t>Years 2005–2012 (Adjusted for Inflation)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3338" y="1600200"/>
            <a:ext cx="6317324" cy="4525963"/>
          </a:xfrm>
        </p:spPr>
      </p:pic>
    </p:spTree>
    <p:extLst>
      <p:ext uri="{BB962C8B-B14F-4D97-AF65-F5344CB8AC3E}">
        <p14:creationId xmlns:p14="http://schemas.microsoft.com/office/powerpoint/2010/main" val="1247829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3009</TotalTime>
  <Words>2499</Words>
  <Application>Microsoft Office PowerPoint</Application>
  <PresentationFormat>On-screen Show (4:3)</PresentationFormat>
  <Paragraphs>104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What matters to researchers? OCLC Research Library Partnership Meeting  </vt:lpstr>
      <vt:lpstr>CAVEAT EMPTOR</vt:lpstr>
      <vt:lpstr>The Scholar</vt:lpstr>
      <vt:lpstr>Multiplicities</vt:lpstr>
      <vt:lpstr> </vt:lpstr>
      <vt:lpstr>PowerPoint Presentation</vt:lpstr>
      <vt:lpstr>PowerPoint Presentation</vt:lpstr>
      <vt:lpstr>Academic Research and Development Expenditures in the Humanities, Fiscal Years 2005–2012 (Adjusted for Inflation) </vt:lpstr>
      <vt:lpstr>Academic Research and Development (R&amp;D) Expenditures in the Humanities and Other Selected Fields,  Fiscal Years 2005–2012 (Adjusted for Inflation)</vt:lpstr>
      <vt:lpstr>Sources of Funding for Academic Research and Development in the Humanities and Other Selected Fields, Fiscal Year 2012 </vt:lpstr>
      <vt:lpstr> </vt:lpstr>
      <vt:lpstr>Why such a hard job?</vt:lpstr>
      <vt:lpstr>Enter the Research Information  Management System (RIMS)</vt:lpstr>
      <vt:lpstr>The grand tour of the campuses</vt:lpstr>
      <vt:lpstr>PowerPoint Presentation</vt:lpstr>
      <vt:lpstr>The concerns….</vt:lpstr>
      <vt:lpstr> </vt:lpstr>
      <vt:lpstr>       Humanities in crisis</vt:lpstr>
      <vt:lpstr>Library: crisis management</vt:lpstr>
      <vt:lpstr>Goals?</vt:lpstr>
    </vt:vector>
  </TitlesOfParts>
  <Company>University of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matters to researchers?OCLC Research Library Partnership Meeting</dc:title>
  <dc:creator>Catherine Mitchell</dc:creator>
  <dc:description>Presented at the OCLC Research Library Partnership Meeting: Rep, Rank &amp; Role, 4 June 2015, San Francisco, California (USA)</dc:description>
  <cp:lastModifiedBy>McNicol,Jeanette</cp:lastModifiedBy>
  <cp:revision>115</cp:revision>
  <dcterms:created xsi:type="dcterms:W3CDTF">2015-06-01T17:02:45Z</dcterms:created>
  <dcterms:modified xsi:type="dcterms:W3CDTF">2015-06-12T22:03:32Z</dcterms:modified>
</cp:coreProperties>
</file>