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9" r:id="rId3"/>
    <p:sldId id="267" r:id="rId4"/>
    <p:sldId id="269" r:id="rId5"/>
    <p:sldId id="268" r:id="rId6"/>
    <p:sldId id="270" r:id="rId7"/>
    <p:sldId id="271" r:id="rId8"/>
    <p:sldId id="261" r:id="rId9"/>
    <p:sldId id="266" r:id="rId10"/>
    <p:sldId id="264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3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446" y="78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rgbClr val="0070C0"/>
                </a:solidFill>
              </a:rPr>
              <a:t>34,111 </a:t>
            </a:r>
            <a:r>
              <a:rPr lang="en-US" baseline="0" dirty="0" smtClean="0"/>
              <a:t>km traveled based on </a:t>
            </a:r>
            <a:r>
              <a:rPr lang="en-US" baseline="0" dirty="0" smtClean="0">
                <a:solidFill>
                  <a:srgbClr val="0070C0"/>
                </a:solidFill>
              </a:rPr>
              <a:t>Institution</a:t>
            </a:r>
            <a:endParaRPr lang="en-US" dirty="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Sheet1!$A$2:$A$8</c:f>
              <c:numCache>
                <c:formatCode>General</c:formatCode>
                <c:ptCount val="7"/>
                <c:pt idx="0">
                  <c:v>1997</c:v>
                </c:pt>
                <c:pt idx="1">
                  <c:v>2002</c:v>
                </c:pt>
                <c:pt idx="2">
                  <c:v>2006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662</c:v>
                </c:pt>
                <c:pt idx="1">
                  <c:v>8186</c:v>
                </c:pt>
                <c:pt idx="2">
                  <c:v>0</c:v>
                </c:pt>
                <c:pt idx="3">
                  <c:v>11740</c:v>
                </c:pt>
                <c:pt idx="4">
                  <c:v>874</c:v>
                </c:pt>
                <c:pt idx="5">
                  <c:v>5009</c:v>
                </c:pt>
                <c:pt idx="6">
                  <c:v>5018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22444512"/>
        <c:axId val="522440984"/>
      </c:bubbleChart>
      <c:valAx>
        <c:axId val="52244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 joined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40984"/>
        <c:crosses val="autoZero"/>
        <c:crossBetween val="midCat"/>
      </c:valAx>
      <c:valAx>
        <c:axId val="52244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Km Traveled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44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accent6">
                    <a:lumMod val="75000"/>
                  </a:schemeClr>
                </a:solidFill>
              </a:rPr>
              <a:t>51,147</a:t>
            </a:r>
            <a:r>
              <a:rPr lang="en-US" baseline="0" dirty="0" smtClean="0"/>
              <a:t> km traveled based on </a:t>
            </a:r>
            <a:r>
              <a:rPr lang="en-US" baseline="0" dirty="0" smtClean="0">
                <a:solidFill>
                  <a:schemeClr val="accent6">
                    <a:lumMod val="75000"/>
                  </a:schemeClr>
                </a:solidFill>
              </a:rPr>
              <a:t>Attendees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Sheet1!$A$2:$A$8</c:f>
              <c:numCache>
                <c:formatCode>General</c:formatCode>
                <c:ptCount val="7"/>
                <c:pt idx="0">
                  <c:v>1997</c:v>
                </c:pt>
                <c:pt idx="1">
                  <c:v>2002</c:v>
                </c:pt>
                <c:pt idx="2">
                  <c:v>2006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1983</c:v>
                </c:pt>
                <c:pt idx="1">
                  <c:v>8186</c:v>
                </c:pt>
                <c:pt idx="2">
                  <c:v>0</c:v>
                </c:pt>
                <c:pt idx="3">
                  <c:v>19206</c:v>
                </c:pt>
                <c:pt idx="4">
                  <c:v>3496</c:v>
                </c:pt>
                <c:pt idx="5">
                  <c:v>10069</c:v>
                </c:pt>
                <c:pt idx="6">
                  <c:v>8204</c:v>
                </c:pt>
              </c:numCache>
            </c:numRef>
          </c:yVal>
          <c:bubbleSize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4</c:v>
                </c:pt>
                <c:pt idx="5">
                  <c:v>13</c:v>
                </c:pt>
                <c:pt idx="6">
                  <c:v>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22447256"/>
        <c:axId val="522443336"/>
      </c:bubbleChart>
      <c:valAx>
        <c:axId val="522447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 joined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43336"/>
        <c:crosses val="autoZero"/>
        <c:crossBetween val="midCat"/>
      </c:valAx>
      <c:valAx>
        <c:axId val="52244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Km Traveled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447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44D55-C120-4D27-B1F9-51CFF0ED2788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31969-2B89-46E4-9DED-C803A8A99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31969-2B89-46E4-9DED-C803A8A99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solidFill>
                  <a:srgbClr val="3D527F"/>
                </a:solidFill>
              </a:rPr>
              <a:t>OCLC Research Library Partnership Meeting</a:t>
            </a:r>
            <a:endParaRPr lang="en-US" sz="1400" i="1" dirty="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4884029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University of Melbourne • 2 December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73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317016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 baseline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Program officer, OCLC </a:t>
            </a:r>
            <a:r>
              <a:rPr lang="en-US" dirty="0" err="1" smtClean="0"/>
              <a:t>Researc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38" y="1135919"/>
            <a:ext cx="8181975" cy="4475171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 smtClean="0"/>
              <a:t>Click to add copy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27100" y="4827588"/>
            <a:ext cx="8216900" cy="6032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Together we make breakthroughs</a:t>
            </a:r>
            <a:r>
              <a:rPr lang="en-US" sz="2000" b="1" baseline="0" dirty="0" smtClean="0">
                <a:solidFill>
                  <a:schemeClr val="bg1"/>
                </a:solidFill>
                <a:latin typeface="+mj-lt"/>
              </a:rPr>
              <a:t> possible.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3" r:id="rId4"/>
    <p:sldLayoutId id="2147483654" r:id="rId5"/>
    <p:sldLayoutId id="2147483658" r:id="rId6"/>
    <p:sldLayoutId id="2147483657" r:id="rId7"/>
    <p:sldLayoutId id="2147483656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1962170"/>
            <a:ext cx="4768613" cy="569387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cs typeface="Arial" charset="0"/>
              </a:rPr>
              <a:t>University of Melbourne • 2 December 2015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Welcome, Partners!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4014387"/>
            <a:ext cx="1873270" cy="400110"/>
          </a:xfrm>
        </p:spPr>
        <p:txBody>
          <a:bodyPr/>
          <a:lstStyle/>
          <a:p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4415447"/>
            <a:ext cx="3340082" cy="898708"/>
          </a:xfrm>
        </p:spPr>
        <p:txBody>
          <a:bodyPr/>
          <a:lstStyle/>
          <a:p>
            <a:r>
              <a:rPr lang="en-US" dirty="0" smtClean="0"/>
              <a:t>Program Officer, OCLC Research</a:t>
            </a:r>
          </a:p>
          <a:p>
            <a:r>
              <a:rPr lang="en-US" sz="3200" b="1" dirty="0" smtClean="0"/>
              <a:t>#</a:t>
            </a:r>
            <a:r>
              <a:rPr lang="en-US" sz="3200" b="1" dirty="0" err="1" smtClean="0"/>
              <a:t>orlp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1838" y="1108606"/>
            <a:ext cx="7850867" cy="1323439"/>
          </a:xfrm>
        </p:spPr>
        <p:txBody>
          <a:bodyPr/>
          <a:lstStyle/>
          <a:p>
            <a:r>
              <a:rPr lang="en-US" sz="4400" dirty="0" smtClean="0"/>
              <a:t>The End of the Beginning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Dennis Massie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Program Officer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massied@oclc.org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587632"/>
            <a:ext cx="3679825" cy="874085"/>
          </a:xfrm>
        </p:spPr>
        <p:txBody>
          <a:bodyPr/>
          <a:lstStyle/>
          <a:p>
            <a:r>
              <a:rPr lang="en-US" dirty="0" smtClean="0"/>
              <a:t>OCLC Research Library Partnership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7839" y="1135919"/>
            <a:ext cx="3865562" cy="4475171"/>
          </a:xfrm>
        </p:spPr>
        <p:txBody>
          <a:bodyPr/>
          <a:lstStyle/>
          <a:p>
            <a:r>
              <a:rPr lang="en-US" sz="1600" dirty="0" smtClean="0"/>
              <a:t>1997</a:t>
            </a:r>
          </a:p>
          <a:p>
            <a:pPr lvl="1"/>
            <a:r>
              <a:rPr lang="en-US" sz="2000" dirty="0" smtClean="0"/>
              <a:t>National Library of Australia</a:t>
            </a:r>
          </a:p>
          <a:p>
            <a:r>
              <a:rPr lang="en-US" sz="1600" dirty="0" smtClean="0"/>
              <a:t>2002</a:t>
            </a:r>
          </a:p>
          <a:p>
            <a:pPr lvl="1"/>
            <a:r>
              <a:rPr lang="en-US" sz="2000" dirty="0" smtClean="0"/>
              <a:t>Keio University</a:t>
            </a:r>
          </a:p>
          <a:p>
            <a:r>
              <a:rPr lang="en-US" sz="1600" dirty="0" smtClean="0"/>
              <a:t>2006</a:t>
            </a:r>
          </a:p>
          <a:p>
            <a:pPr lvl="1"/>
            <a:r>
              <a:rPr lang="en-US" sz="2000" dirty="0" smtClean="0"/>
              <a:t>University of Melbourne</a:t>
            </a:r>
          </a:p>
          <a:p>
            <a:r>
              <a:rPr lang="en-US" sz="1600" dirty="0" smtClean="0"/>
              <a:t>2011</a:t>
            </a:r>
          </a:p>
          <a:p>
            <a:pPr lvl="1"/>
            <a:r>
              <a:rPr lang="en-US" sz="2000" dirty="0" smtClean="0"/>
              <a:t>La Trobe University</a:t>
            </a:r>
          </a:p>
          <a:p>
            <a:pPr lvl="1"/>
            <a:r>
              <a:rPr lang="en-US" sz="2000" dirty="0" smtClean="0"/>
              <a:t>University of Auckland</a:t>
            </a:r>
          </a:p>
          <a:p>
            <a:pPr lvl="1"/>
            <a:r>
              <a:rPr lang="en-US" sz="2000" dirty="0" smtClean="0"/>
              <a:t>University of Hong Kong</a:t>
            </a:r>
          </a:p>
          <a:p>
            <a:pPr lvl="1"/>
            <a:r>
              <a:rPr lang="en-US" sz="2000" dirty="0" smtClean="0"/>
              <a:t>University of Queensland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OCLC RLP in the Asia Pacific region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1728" y="1373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6459" y="1135919"/>
            <a:ext cx="43475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University of New South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Australian National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Deakin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Macquarie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Monash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University of Western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Curtin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University of Adelaide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University of Sydney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22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0" y="462503"/>
            <a:ext cx="9144000" cy="53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0" y="462503"/>
            <a:ext cx="9144000" cy="5380513"/>
          </a:xfrm>
          <a:prstGeom prst="rect">
            <a:avLst/>
          </a:prstGeom>
        </p:spPr>
      </p:pic>
      <p:sp>
        <p:nvSpPr>
          <p:cNvPr id="3" name="Curved Right Arrow 2"/>
          <p:cNvSpPr/>
          <p:nvPr/>
        </p:nvSpPr>
        <p:spPr>
          <a:xfrm rot="4689118">
            <a:off x="415989" y="1554617"/>
            <a:ext cx="427055" cy="138674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0" y="462503"/>
            <a:ext cx="9144000" cy="5380513"/>
          </a:xfrm>
          <a:prstGeom prst="rect">
            <a:avLst/>
          </a:prstGeom>
        </p:spPr>
      </p:pic>
      <p:sp>
        <p:nvSpPr>
          <p:cNvPr id="3" name="Curved Right Arrow 2"/>
          <p:cNvSpPr/>
          <p:nvPr/>
        </p:nvSpPr>
        <p:spPr>
          <a:xfrm rot="4689118">
            <a:off x="415989" y="1554617"/>
            <a:ext cx="427055" cy="138674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4689118">
            <a:off x="8094202" y="3016120"/>
            <a:ext cx="1106253" cy="229443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2"/>
          <a:stretch/>
        </p:blipFill>
        <p:spPr>
          <a:xfrm>
            <a:off x="0" y="462503"/>
            <a:ext cx="9144000" cy="5380513"/>
          </a:xfrm>
          <a:prstGeom prst="rect">
            <a:avLst/>
          </a:prstGeom>
        </p:spPr>
      </p:pic>
      <p:sp>
        <p:nvSpPr>
          <p:cNvPr id="3" name="Curved Right Arrow 2"/>
          <p:cNvSpPr/>
          <p:nvPr/>
        </p:nvSpPr>
        <p:spPr>
          <a:xfrm rot="4689118">
            <a:off x="415989" y="1554617"/>
            <a:ext cx="427055" cy="138674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4689118">
            <a:off x="8094202" y="3016120"/>
            <a:ext cx="1106253" cy="229443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272" y="5130008"/>
            <a:ext cx="32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107,903 km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64968"/>
              </p:ext>
            </p:extLst>
          </p:nvPr>
        </p:nvGraphicFramePr>
        <p:xfrm>
          <a:off x="649288" y="276950"/>
          <a:ext cx="7552880" cy="60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4320614" imgH="3870936" progId="Excel.Sheet.12">
                  <p:embed/>
                </p:oleObj>
              </mc:Choice>
              <mc:Fallback>
                <p:oleObj name="Worksheet" r:id="rId3" imgW="4320614" imgH="38709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88" y="276950"/>
                        <a:ext cx="7552880" cy="60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2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304519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4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741172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9995</TotalTime>
  <Words>120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Master_Slides_V2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Beginning</dc:title>
  <dc:creator>Dennis Massie</dc:creator>
  <cp:keywords>OCLC research library partnership</cp:keywords>
  <dc:description>Presented during the OCLC Research Library Partners Meeting, Melbourne, Victoria, Australia, 2 December 2015</dc:description>
  <cp:lastModifiedBy>McNicol,Jeanette</cp:lastModifiedBy>
  <cp:revision>132</cp:revision>
  <dcterms:created xsi:type="dcterms:W3CDTF">2015-04-17T19:58:50Z</dcterms:created>
  <dcterms:modified xsi:type="dcterms:W3CDTF">2016-03-02T00:42:33Z</dcterms:modified>
</cp:coreProperties>
</file>