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267" r:id="rId3"/>
    <p:sldId id="270" r:id="rId4"/>
    <p:sldId id="272" r:id="rId5"/>
    <p:sldId id="273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04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5" r:id="rId23"/>
    <p:sldId id="297" r:id="rId24"/>
    <p:sldId id="299" r:id="rId25"/>
    <p:sldId id="300" r:id="rId26"/>
    <p:sldId id="301" r:id="rId27"/>
    <p:sldId id="302" r:id="rId28"/>
    <p:sldId id="303" r:id="rId29"/>
    <p:sldId id="305" r:id="rId30"/>
    <p:sldId id="264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70C0"/>
    <a:srgbClr val="1F497D"/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3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726" y="96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ARL 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960053</c:v>
                </c:pt>
                <c:pt idx="1">
                  <c:v>1001719</c:v>
                </c:pt>
                <c:pt idx="2">
                  <c:v>964269</c:v>
                </c:pt>
                <c:pt idx="3">
                  <c:v>1074576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Our study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891324</c:v>
                </c:pt>
                <c:pt idx="1">
                  <c:v>951615</c:v>
                </c:pt>
                <c:pt idx="2">
                  <c:v>1015825</c:v>
                </c:pt>
                <c:pt idx="3">
                  <c:v>1058226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778672"/>
        <c:axId val="456782200"/>
      </c:barChart>
      <c:catAx>
        <c:axId val="45677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82200"/>
        <c:crosses val="autoZero"/>
        <c:auto val="1"/>
        <c:lblAlgn val="ctr"/>
        <c:lblOffset val="100"/>
        <c:noMultiLvlLbl val="0"/>
      </c:catAx>
      <c:valAx>
        <c:axId val="45678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7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C2C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337834</c:v>
                </c:pt>
                <c:pt idx="1">
                  <c:v>372827</c:v>
                </c:pt>
                <c:pt idx="2">
                  <c:v>437866</c:v>
                </c:pt>
                <c:pt idx="3">
                  <c:v>505465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543732</c:v>
                </c:pt>
                <c:pt idx="1">
                  <c:v>569587</c:v>
                </c:pt>
                <c:pt idx="2">
                  <c:v>573232</c:v>
                </c:pt>
                <c:pt idx="3">
                  <c:v>548055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781024"/>
        <c:axId val="456778280"/>
      </c:barChart>
      <c:catAx>
        <c:axId val="4567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6778280"/>
        <c:crosses val="autoZero"/>
        <c:auto val="1"/>
        <c:lblAlgn val="ctr"/>
        <c:lblOffset val="100"/>
        <c:noMultiLvlLbl val="0"/>
      </c:catAx>
      <c:valAx>
        <c:axId val="456778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678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r>
              <a:rPr lang="en-US" baseline="0" dirty="0" smtClean="0"/>
              <a:t> ILL Activity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Founders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345055</c:v>
                </c:pt>
                <c:pt idx="1">
                  <c:v>369398</c:v>
                </c:pt>
                <c:pt idx="2">
                  <c:v>382626</c:v>
                </c:pt>
                <c:pt idx="3" formatCode="General">
                  <c:v>380085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J2002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328269</c:v>
                </c:pt>
                <c:pt idx="1">
                  <c:v>360111</c:v>
                </c:pt>
                <c:pt idx="2">
                  <c:v>366112</c:v>
                </c:pt>
                <c:pt idx="3">
                  <c:v>362002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Newbies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Sheet1!$D$2:$D$5</c:f>
              <c:numCache>
                <c:formatCode>#,##0</c:formatCode>
                <c:ptCount val="4"/>
                <c:pt idx="0">
                  <c:v>218000</c:v>
                </c:pt>
                <c:pt idx="1">
                  <c:v>220255</c:v>
                </c:pt>
                <c:pt idx="2">
                  <c:v>267087</c:v>
                </c:pt>
                <c:pt idx="3">
                  <c:v>316139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780632"/>
        <c:axId val="456782984"/>
      </c:lineChart>
      <c:catAx>
        <c:axId val="45678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82984"/>
        <c:crosses val="autoZero"/>
        <c:auto val="1"/>
        <c:lblAlgn val="ctr"/>
        <c:lblOffset val="100"/>
        <c:noMultiLvlLbl val="0"/>
      </c:catAx>
      <c:valAx>
        <c:axId val="45678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8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Average: $1,583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80642859727946"/>
          <c:y val="0.1563753306113646"/>
          <c:w val="0.84088970715541378"/>
          <c:h val="0.633033598329039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Penn</c:v>
                </c:pt>
                <c:pt idx="1">
                  <c:v>Cornell</c:v>
                </c:pt>
                <c:pt idx="2">
                  <c:v>MIT</c:v>
                </c:pt>
                <c:pt idx="3">
                  <c:v>JHU</c:v>
                </c:pt>
                <c:pt idx="4">
                  <c:v>Columbia</c:v>
                </c:pt>
                <c:pt idx="5">
                  <c:v>Brown</c:v>
                </c:pt>
                <c:pt idx="6">
                  <c:v>Chicago</c:v>
                </c:pt>
                <c:pt idx="7">
                  <c:v>Dartmouth</c:v>
                </c:pt>
                <c:pt idx="8">
                  <c:v>Harvard</c:v>
                </c:pt>
                <c:pt idx="9">
                  <c:v>Princeton</c:v>
                </c:pt>
                <c:pt idx="10">
                  <c:v>Yale</c:v>
                </c:pt>
              </c:strCache>
            </c:strRef>
          </c:cat>
          <c:val>
            <c:numRef>
              <c:f>Sheet1!$B$2:$B$12</c:f>
              <c:numCache>
                <c:formatCode>"$"#,##0_);[Red]\("$"#,##0\)</c:formatCode>
                <c:ptCount val="11"/>
                <c:pt idx="0">
                  <c:v>785</c:v>
                </c:pt>
                <c:pt idx="1">
                  <c:v>856</c:v>
                </c:pt>
                <c:pt idx="2">
                  <c:v>914</c:v>
                </c:pt>
                <c:pt idx="3">
                  <c:v>1146</c:v>
                </c:pt>
                <c:pt idx="4">
                  <c:v>1175</c:v>
                </c:pt>
                <c:pt idx="5">
                  <c:v>1310</c:v>
                </c:pt>
                <c:pt idx="6">
                  <c:v>1483</c:v>
                </c:pt>
                <c:pt idx="7">
                  <c:v>1590</c:v>
                </c:pt>
                <c:pt idx="8">
                  <c:v>1598</c:v>
                </c:pt>
                <c:pt idx="9">
                  <c:v>3258</c:v>
                </c:pt>
                <c:pt idx="10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6779848"/>
        <c:axId val="456781416"/>
      </c:barChart>
      <c:catAx>
        <c:axId val="45677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81416"/>
        <c:crosses val="autoZero"/>
        <c:auto val="1"/>
        <c:lblAlgn val="ctr"/>
        <c:lblOffset val="100"/>
        <c:noMultiLvlLbl val="0"/>
      </c:catAx>
      <c:valAx>
        <c:axId val="45678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7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Average: $483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Rutgers</c:v>
                </c:pt>
                <c:pt idx="1">
                  <c:v>PSU</c:v>
                </c:pt>
                <c:pt idx="2">
                  <c:v>U Wisconsin</c:v>
                </c:pt>
                <c:pt idx="3">
                  <c:v>OSU</c:v>
                </c:pt>
                <c:pt idx="4">
                  <c:v>Nebraska</c:v>
                </c:pt>
                <c:pt idx="5">
                  <c:v>Michigan St.</c:v>
                </c:pt>
                <c:pt idx="6">
                  <c:v>Maryland</c:v>
                </c:pt>
                <c:pt idx="7">
                  <c:v>Purdue</c:v>
                </c:pt>
                <c:pt idx="8">
                  <c:v>Indiana</c:v>
                </c:pt>
                <c:pt idx="9">
                  <c:v>Minnesota</c:v>
                </c:pt>
                <c:pt idx="10">
                  <c:v>Illinois</c:v>
                </c:pt>
                <c:pt idx="11">
                  <c:v>Iowa</c:v>
                </c:pt>
                <c:pt idx="12">
                  <c:v>Michigan </c:v>
                </c:pt>
                <c:pt idx="13">
                  <c:v>Northwestern</c:v>
                </c:pt>
                <c:pt idx="14">
                  <c:v>Chicago</c:v>
                </c:pt>
              </c:strCache>
            </c:strRef>
          </c:cat>
          <c:val>
            <c:numRef>
              <c:f>Sheet1!$B$2:$B$16</c:f>
              <c:numCache>
                <c:formatCode>"$"#,##0_);[Red]\("$"#,##0\)</c:formatCode>
                <c:ptCount val="15"/>
                <c:pt idx="0">
                  <c:v>245</c:v>
                </c:pt>
                <c:pt idx="1">
                  <c:v>262</c:v>
                </c:pt>
                <c:pt idx="2">
                  <c:v>299</c:v>
                </c:pt>
                <c:pt idx="3">
                  <c:v>308</c:v>
                </c:pt>
                <c:pt idx="4">
                  <c:v>369</c:v>
                </c:pt>
                <c:pt idx="5">
                  <c:v>370</c:v>
                </c:pt>
                <c:pt idx="6">
                  <c:v>380</c:v>
                </c:pt>
                <c:pt idx="7">
                  <c:v>385</c:v>
                </c:pt>
                <c:pt idx="8">
                  <c:v>405</c:v>
                </c:pt>
                <c:pt idx="9">
                  <c:v>415</c:v>
                </c:pt>
                <c:pt idx="10">
                  <c:v>439</c:v>
                </c:pt>
                <c:pt idx="11">
                  <c:v>511</c:v>
                </c:pt>
                <c:pt idx="12">
                  <c:v>593</c:v>
                </c:pt>
                <c:pt idx="13">
                  <c:v>776</c:v>
                </c:pt>
                <c:pt idx="14">
                  <c:v>1483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Rutgers</c:v>
                </c:pt>
                <c:pt idx="1">
                  <c:v>PSU</c:v>
                </c:pt>
                <c:pt idx="2">
                  <c:v>U Wisconsin</c:v>
                </c:pt>
                <c:pt idx="3">
                  <c:v>OSU</c:v>
                </c:pt>
                <c:pt idx="4">
                  <c:v>Nebraska</c:v>
                </c:pt>
                <c:pt idx="5">
                  <c:v>Michigan St.</c:v>
                </c:pt>
                <c:pt idx="6">
                  <c:v>Maryland</c:v>
                </c:pt>
                <c:pt idx="7">
                  <c:v>Purdue</c:v>
                </c:pt>
                <c:pt idx="8">
                  <c:v>Indiana</c:v>
                </c:pt>
                <c:pt idx="9">
                  <c:v>Minnesota</c:v>
                </c:pt>
                <c:pt idx="10">
                  <c:v>Illinois</c:v>
                </c:pt>
                <c:pt idx="11">
                  <c:v>Iowa</c:v>
                </c:pt>
                <c:pt idx="12">
                  <c:v>Michigan </c:v>
                </c:pt>
                <c:pt idx="13">
                  <c:v>Northwestern</c:v>
                </c:pt>
                <c:pt idx="14">
                  <c:v>Chicago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Rutgers</c:v>
                </c:pt>
                <c:pt idx="1">
                  <c:v>PSU</c:v>
                </c:pt>
                <c:pt idx="2">
                  <c:v>U Wisconsin</c:v>
                </c:pt>
                <c:pt idx="3">
                  <c:v>OSU</c:v>
                </c:pt>
                <c:pt idx="4">
                  <c:v>Nebraska</c:v>
                </c:pt>
                <c:pt idx="5">
                  <c:v>Michigan St.</c:v>
                </c:pt>
                <c:pt idx="6">
                  <c:v>Maryland</c:v>
                </c:pt>
                <c:pt idx="7">
                  <c:v>Purdue</c:v>
                </c:pt>
                <c:pt idx="8">
                  <c:v>Indiana</c:v>
                </c:pt>
                <c:pt idx="9">
                  <c:v>Minnesota</c:v>
                </c:pt>
                <c:pt idx="10">
                  <c:v>Illinois</c:v>
                </c:pt>
                <c:pt idx="11">
                  <c:v>Iowa</c:v>
                </c:pt>
                <c:pt idx="12">
                  <c:v>Michigan </c:v>
                </c:pt>
                <c:pt idx="13">
                  <c:v>Northwestern</c:v>
                </c:pt>
                <c:pt idx="14">
                  <c:v>Chicago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41696"/>
        <c:axId val="328142872"/>
      </c:barChart>
      <c:catAx>
        <c:axId val="3281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2872"/>
        <c:crosses val="autoZero"/>
        <c:auto val="1"/>
        <c:lblAlgn val="ctr"/>
        <c:lblOffset val="100"/>
        <c:noMultiLvlLbl val="0"/>
      </c:catAx>
      <c:valAx>
        <c:axId val="32814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</a:t>
            </a:r>
            <a:r>
              <a:rPr lang="en-US" baseline="0" dirty="0" smtClean="0"/>
              <a:t>l CIC Collection Sharing Activity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11 CIC 5-yr.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1161753</c:v>
                </c:pt>
                <c:pt idx="1">
                  <c:v>1126227</c:v>
                </c:pt>
                <c:pt idx="2">
                  <c:v>1129188</c:v>
                </c:pt>
                <c:pt idx="3">
                  <c:v>1102892</c:v>
                </c:pt>
                <c:pt idx="4">
                  <c:v>1076589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3 Newbies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1395806</c:v>
                </c:pt>
                <c:pt idx="1">
                  <c:v>1364200</c:v>
                </c:pt>
                <c:pt idx="2">
                  <c:v>1374419</c:v>
                </c:pt>
                <c:pt idx="3">
                  <c:v>1358463</c:v>
                </c:pt>
                <c:pt idx="4">
                  <c:v>1338611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136992"/>
        <c:axId val="328143264"/>
      </c:lineChart>
      <c:catAx>
        <c:axId val="32813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43264"/>
        <c:crosses val="autoZero"/>
        <c:auto val="1"/>
        <c:lblAlgn val="ctr"/>
        <c:lblOffset val="100"/>
        <c:noMultiLvlLbl val="0"/>
      </c:catAx>
      <c:valAx>
        <c:axId val="32814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 </a:t>
            </a:r>
            <a:r>
              <a:rPr lang="en-US" dirty="0" err="1" smtClean="0"/>
              <a:t>UBorrow</a:t>
            </a:r>
            <a:r>
              <a:rPr lang="en-US" baseline="0" dirty="0" smtClean="0"/>
              <a:t> – Filled Requests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23382</c:v>
                </c:pt>
                <c:pt idx="1">
                  <c:v>99678</c:v>
                </c:pt>
                <c:pt idx="2">
                  <c:v>141504</c:v>
                </c:pt>
                <c:pt idx="3">
                  <c:v>191275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10764</c:v>
                </c:pt>
                <c:pt idx="1">
                  <c:v>49022</c:v>
                </c:pt>
                <c:pt idx="2">
                  <c:v>69598</c:v>
                </c:pt>
                <c:pt idx="3">
                  <c:v>94270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Borrow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12618</c:v>
                </c:pt>
                <c:pt idx="1">
                  <c:v>50656</c:v>
                </c:pt>
                <c:pt idx="2">
                  <c:v>71906</c:v>
                </c:pt>
                <c:pt idx="3">
                  <c:v>97005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138560"/>
        <c:axId val="191541424"/>
      </c:lineChart>
      <c:catAx>
        <c:axId val="3281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1424"/>
        <c:crosses val="autoZero"/>
        <c:auto val="1"/>
        <c:lblAlgn val="ctr"/>
        <c:lblOffset val="100"/>
        <c:noMultiLvlLbl val="0"/>
      </c:catAx>
      <c:valAx>
        <c:axId val="19154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CIC Other </a:t>
            </a:r>
            <a:r>
              <a:rPr lang="en-US" dirty="0" err="1" smtClean="0"/>
              <a:t>Consortial</a:t>
            </a:r>
            <a:r>
              <a:rPr lang="en-US" dirty="0" smtClean="0"/>
              <a:t> Borrowing Activity</a:t>
            </a:r>
            <a:r>
              <a:rPr lang="en-US" baseline="0" dirty="0" smtClean="0"/>
              <a:t> (7)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197735</c:v>
                </c:pt>
                <c:pt idx="1">
                  <c:v>175055</c:v>
                </c:pt>
                <c:pt idx="2">
                  <c:v>164501</c:v>
                </c:pt>
                <c:pt idx="3">
                  <c:v>182023</c:v>
                </c:pt>
                <c:pt idx="4">
                  <c:v>164128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230188</c:v>
                </c:pt>
                <c:pt idx="1">
                  <c:v>224666</c:v>
                </c:pt>
                <c:pt idx="2">
                  <c:v>221215</c:v>
                </c:pt>
                <c:pt idx="3">
                  <c:v>211990</c:v>
                </c:pt>
                <c:pt idx="4">
                  <c:v>193547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41032"/>
        <c:axId val="191539464"/>
      </c:barChart>
      <c:catAx>
        <c:axId val="19154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39464"/>
        <c:crosses val="autoZero"/>
        <c:auto val="1"/>
        <c:lblAlgn val="ctr"/>
        <c:lblOffset val="100"/>
        <c:noMultiLvlLbl val="0"/>
      </c:catAx>
      <c:valAx>
        <c:axId val="19153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CIC Overall </a:t>
            </a:r>
            <a:r>
              <a:rPr lang="en-US" baseline="0" dirty="0" smtClean="0"/>
              <a:t>Free Online (5) and POD (10)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Borr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1001</c:v>
                </c:pt>
                <c:pt idx="1">
                  <c:v>835</c:v>
                </c:pt>
                <c:pt idx="2">
                  <c:v>2668</c:v>
                </c:pt>
                <c:pt idx="3">
                  <c:v>3345</c:v>
                </c:pt>
                <c:pt idx="4">
                  <c:v>3244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 Lend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78</c:v>
                </c:pt>
                <c:pt idx="1">
                  <c:v>42</c:v>
                </c:pt>
                <c:pt idx="2">
                  <c:v>20</c:v>
                </c:pt>
                <c:pt idx="3">
                  <c:v>81</c:v>
                </c:pt>
                <c:pt idx="4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39072"/>
        <c:axId val="1915418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POD - Ret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2547</c:v>
                </c:pt>
                <c:pt idx="1">
                  <c:v>3277</c:v>
                </c:pt>
                <c:pt idx="2">
                  <c:v>2447</c:v>
                </c:pt>
                <c:pt idx="3">
                  <c:v>2701</c:v>
                </c:pt>
                <c:pt idx="4">
                  <c:v>3023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POD -Non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1434</c:v>
                </c:pt>
                <c:pt idx="1">
                  <c:v>2017</c:v>
                </c:pt>
                <c:pt idx="2">
                  <c:v>2413</c:v>
                </c:pt>
                <c:pt idx="3">
                  <c:v>3435</c:v>
                </c:pt>
                <c:pt idx="4">
                  <c:v>4605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39072"/>
        <c:axId val="191541816"/>
      </c:lineChart>
      <c:catAx>
        <c:axId val="19153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1816"/>
        <c:crosses val="autoZero"/>
        <c:auto val="1"/>
        <c:lblAlgn val="ctr"/>
        <c:lblOffset val="100"/>
        <c:noMultiLvlLbl val="0"/>
      </c:catAx>
      <c:valAx>
        <c:axId val="19154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3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0.89796</cdr:x>
      <cdr:y>0.13911</cdr:y>
    </cdr:from>
    <cdr:to>
      <cdr:x>0.96267</cdr:x>
      <cdr:y>0.69554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608326" y="395655"/>
          <a:ext cx="260014" cy="15826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44D55-C120-4D27-B1F9-51CFF0ED2788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31969-2B89-46E4-9DED-C803A8A99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1969-2B89-46E4-9DED-C803A8A99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314" y="4478477"/>
            <a:ext cx="6251863" cy="4359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2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0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1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7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971" y="4478477"/>
            <a:ext cx="6392261" cy="4359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1969-2B89-46E4-9DED-C803A8A99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49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6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4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971" y="4478477"/>
            <a:ext cx="6392261" cy="4359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823625" y="486889"/>
            <a:ext cx="3754088" cy="2816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365759" y="3542441"/>
            <a:ext cx="4211954" cy="3950890"/>
          </a:xfrm>
          <a:prstGeom prst="rect">
            <a:avLst/>
          </a:prstGeom>
          <a:noFill/>
          <a:ln>
            <a:noFill/>
          </a:ln>
        </p:spPr>
        <p:txBody>
          <a:bodyPr lIns="93272" tIns="46623" rIns="93272" bIns="46623" anchor="t" anchorCtr="0">
            <a:noAutofit/>
          </a:bodyPr>
          <a:lstStyle/>
          <a:p>
            <a:pPr>
              <a:buSzPct val="25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2982249" y="11785353"/>
            <a:ext cx="2281475" cy="620395"/>
          </a:xfrm>
          <a:prstGeom prst="rect">
            <a:avLst/>
          </a:prstGeom>
          <a:noFill/>
          <a:ln>
            <a:noFill/>
          </a:ln>
        </p:spPr>
        <p:txBody>
          <a:bodyPr lIns="93272" tIns="46623" rIns="93272" bIns="46623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7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201613"/>
            <a:ext cx="4687888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535897" y="4100580"/>
            <a:ext cx="4211954" cy="4330901"/>
          </a:xfrm>
          <a:prstGeom prst="rect">
            <a:avLst/>
          </a:prstGeom>
          <a:noFill/>
          <a:ln>
            <a:noFill/>
          </a:ln>
        </p:spPr>
        <p:txBody>
          <a:bodyPr lIns="93272" tIns="46623" rIns="93272" bIns="46623" anchor="t" anchorCtr="0">
            <a:noAutofit/>
          </a:bodyPr>
          <a:lstStyle/>
          <a:p>
            <a:pPr>
              <a:buSzPct val="25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2982249" y="11785353"/>
            <a:ext cx="2281475" cy="620395"/>
          </a:xfrm>
          <a:prstGeom prst="rect">
            <a:avLst/>
          </a:prstGeom>
          <a:noFill/>
          <a:ln>
            <a:noFill/>
          </a:ln>
        </p:spPr>
        <p:txBody>
          <a:bodyPr lIns="93272" tIns="46623" rIns="93272" bIns="46623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9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06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522096" y="4203865"/>
            <a:ext cx="4211954" cy="2766951"/>
          </a:xfrm>
          <a:prstGeom prst="rect">
            <a:avLst/>
          </a:prstGeom>
        </p:spPr>
        <p:txBody>
          <a:bodyPr lIns="93272" tIns="93272" rIns="93272" bIns="93272" anchor="t" anchorCtr="0">
            <a:noAutofit/>
          </a:bodyPr>
          <a:lstStyle/>
          <a:p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797783" y="930275"/>
            <a:ext cx="3936267" cy="29529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55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srgbClr val="3D527F"/>
                </a:solidFill>
              </a:rPr>
              <a:t>OCLC Research Library Partnership Meeting</a:t>
            </a:r>
            <a:endParaRPr lang="en-US" sz="1400" i="1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4884029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University of Melbourne • 2 December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73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Dennis Massie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317016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 baseline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Program officer, OCLC </a:t>
            </a:r>
            <a:r>
              <a:rPr lang="en-US" dirty="0" err="1" smtClean="0"/>
              <a:t>Researc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00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136709"/>
            <a:ext cx="8229600" cy="1261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646400"/>
            <a:ext cx="8229600" cy="3479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2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01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38" y="1135919"/>
            <a:ext cx="8181975" cy="4475171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 smtClean="0"/>
              <a:t>Click to add copy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27100" y="4827588"/>
            <a:ext cx="8216900" cy="6032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Together we make breakthroughs</a:t>
            </a:r>
            <a:r>
              <a:rPr lang="en-US" sz="2000" b="1" baseline="0" dirty="0" smtClean="0">
                <a:solidFill>
                  <a:schemeClr val="bg1"/>
                </a:solidFill>
                <a:latin typeface="+mj-lt"/>
              </a:rPr>
              <a:t> possible.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3" r:id="rId4"/>
    <p:sldLayoutId id="2147483654" r:id="rId5"/>
    <p:sldLayoutId id="2147483658" r:id="rId6"/>
    <p:sldLayoutId id="2147483657" r:id="rId7"/>
    <p:sldLayoutId id="2147483656" r:id="rId8"/>
    <p:sldLayoutId id="2147483659" r:id="rId9"/>
    <p:sldLayoutId id="2147483662" r:id="rId10"/>
    <p:sldLayoutId id="2147483663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" y="1962170"/>
            <a:ext cx="4768613" cy="569387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cs typeface="Arial" charset="0"/>
              </a:rPr>
              <a:t>University of Melbourne • 2 December 2015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9000" dirty="0" smtClean="0"/>
              <a:t>The SHARES Partnership,</a:t>
            </a:r>
          </a:p>
          <a:p>
            <a:r>
              <a:rPr lang="en-US" sz="5000" dirty="0" smtClean="0"/>
              <a:t>Plus Tracking Trends in ILL Cost and Transaction Data </a:t>
            </a:r>
            <a:endParaRPr lang="en-US" sz="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28694" y="4014387"/>
            <a:ext cx="1873270" cy="400110"/>
          </a:xfrm>
        </p:spPr>
        <p:txBody>
          <a:bodyPr/>
          <a:lstStyle/>
          <a:p>
            <a:r>
              <a:rPr lang="en-US" dirty="0" smtClean="0"/>
              <a:t>Dennis Massie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4" y="4415447"/>
            <a:ext cx="3340082" cy="307777"/>
          </a:xfrm>
        </p:spPr>
        <p:txBody>
          <a:bodyPr/>
          <a:lstStyle/>
          <a:p>
            <a:r>
              <a:rPr lang="en-US" dirty="0" smtClean="0"/>
              <a:t>Program Officer, OCLC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344032" y="545123"/>
            <a:ext cx="8342768" cy="11693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aspirations for the calculator</a:t>
            </a:r>
            <a:endParaRPr lang="en-US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93"/>
          <p:cNvSpPr txBox="1">
            <a:spLocks/>
          </p:cNvSpPr>
          <p:nvPr/>
        </p:nvSpPr>
        <p:spPr>
          <a:xfrm>
            <a:off x="457200" y="2444262"/>
            <a:ext cx="8229600" cy="368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fresh</a:t>
            </a: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data about current models</a:t>
            </a:r>
          </a:p>
          <a:p>
            <a:pPr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Help establish best practices </a:t>
            </a:r>
          </a:p>
          <a:p>
            <a:pPr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Facilitate comparison to anonymized peers</a:t>
            </a:r>
          </a:p>
          <a:p>
            <a:pPr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Support evidence-based decision-making</a:t>
            </a:r>
            <a:endParaRPr lang="en-US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2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3"/>
          <p:cNvSpPr txBox="1">
            <a:spLocks/>
          </p:cNvSpPr>
          <p:nvPr/>
        </p:nvSpPr>
        <p:spPr>
          <a:xfrm>
            <a:off x="316871" y="70338"/>
            <a:ext cx="8950448" cy="1213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Cases</a:t>
            </a:r>
            <a:endParaRPr lang="en-US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232"/>
          <p:cNvSpPr txBox="1">
            <a:spLocks/>
          </p:cNvSpPr>
          <p:nvPr/>
        </p:nvSpPr>
        <p:spPr>
          <a:xfrm>
            <a:off x="457200" y="1433146"/>
            <a:ext cx="8229600" cy="45083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Users want to </a:t>
            </a:r>
            <a:r>
              <a:rPr lang="en-US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1">
              <a:spcBef>
                <a:spcPts val="56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Their resource sharing unit costs</a:t>
            </a:r>
          </a:p>
          <a:p>
            <a:pPr lvl="1">
              <a:spcBef>
                <a:spcPts val="56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those costs evolve over time</a:t>
            </a:r>
          </a:p>
          <a:p>
            <a:pPr lvl="1">
              <a:spcBef>
                <a:spcPts val="56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their costs compare with peers</a:t>
            </a:r>
          </a:p>
          <a:p>
            <a:pPr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Users would like to </a:t>
            </a:r>
            <a:r>
              <a:rPr lang="en-US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1">
              <a:spcBef>
                <a:spcPts val="56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financial impact of joining a consortium</a:t>
            </a:r>
          </a:p>
          <a:p>
            <a:pPr lvl="1">
              <a:spcBef>
                <a:spcPts val="56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buying a certain piece of equipment</a:t>
            </a:r>
          </a:p>
          <a:p>
            <a:pPr lvl="1">
              <a:spcBef>
                <a:spcPts val="56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 implementing a new service</a:t>
            </a:r>
          </a:p>
          <a:p>
            <a:pPr indent="-139700">
              <a:spcBef>
                <a:spcPts val="640"/>
              </a:spcBef>
              <a:buClr>
                <a:schemeClr val="dk2"/>
              </a:buClr>
              <a:buFont typeface="Arial"/>
              <a:buNone/>
            </a:pPr>
            <a:endParaRPr lang="en-US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107950">
              <a:spcBef>
                <a:spcPts val="560"/>
              </a:spcBef>
              <a:buClr>
                <a:schemeClr val="dk2"/>
              </a:buClr>
              <a:buFont typeface="Arial"/>
              <a:buNone/>
            </a:pPr>
            <a:endParaRPr lang="en-US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3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t="21026" r="39423" b="6154"/>
          <a:stretch/>
        </p:blipFill>
        <p:spPr bwMode="auto">
          <a:xfrm>
            <a:off x="205483" y="1582615"/>
            <a:ext cx="8481317" cy="517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33564" y="290146"/>
            <a:ext cx="8553236" cy="1292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system calculates Staff costs and reports only totals for each category.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722652" y="2646400"/>
            <a:ext cx="5964148" cy="347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endParaRPr lang="en-US" sz="32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215" y="3427574"/>
            <a:ext cx="818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You’ll enter the salary data and review the system-calculated totals on private worksheet tabs that only </a:t>
            </a:r>
            <a:r>
              <a:rPr lang="en-US" sz="3200" b="1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</a:t>
            </a:r>
            <a:r>
              <a:rPr lang="en-US" sz="32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will see.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75097" y="1135920"/>
            <a:ext cx="8181975" cy="505386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Next 4 months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Beta testers will register and submit their data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OCLC software engineer will build database and reporting functions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Beta testers will test reports</a:t>
            </a:r>
          </a:p>
          <a:p>
            <a:r>
              <a:rPr lang="en-US" sz="2800" dirty="0">
                <a:solidFill>
                  <a:schemeClr val="tx2"/>
                </a:solidFill>
              </a:rPr>
              <a:t>Next 6 months:</a:t>
            </a:r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“Early interest” folks will be invited to submit data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We’ll open it up to everyone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We’ll work with various groups and organizations to encourage </a:t>
            </a:r>
            <a:r>
              <a:rPr lang="en-US" sz="2000" dirty="0" smtClean="0">
                <a:solidFill>
                  <a:schemeClr val="tx2"/>
                </a:solidFill>
              </a:rPr>
              <a:t>use</a:t>
            </a: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Google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OCLC ILL Calculator </a:t>
            </a:r>
            <a:r>
              <a:rPr lang="en-US" dirty="0">
                <a:solidFill>
                  <a:schemeClr val="tx2"/>
                </a:solidFill>
              </a:rPr>
              <a:t>for more information. </a:t>
            </a:r>
            <a:endParaRPr lang="en-US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 smtClean="0">
                <a:latin typeface="Calibri" panose="020F0502020204030204" pitchFamily="34" charset="0"/>
              </a:rPr>
              <a:t>Birthing an ILL Cost Calculator</a:t>
            </a:r>
            <a:endParaRPr lang="en-US" sz="4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93" y="506437"/>
            <a:ext cx="5295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OCLC ILL statistics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981200"/>
          <a:ext cx="84581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433"/>
                <a:gridCol w="1325568"/>
                <a:gridCol w="1325568"/>
                <a:gridCol w="1325568"/>
                <a:gridCol w="1389380"/>
                <a:gridCol w="144568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FY13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FY12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FY11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FY10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FY09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ILL requests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8,858,368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9,192,189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9,587,429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10,248,942</a:t>
                      </a:r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10,279,215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Year on year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4%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4%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6%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+mj-lt"/>
                        </a:rPr>
                        <a:t>0.29%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5052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Between FY09 and FY13, OCLC ILL has seen a 14% reduction in total number of ILL requests.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Anecdotal evidence tells us that US libraries are seeing an ongoing increase in their borrowing.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OCLC wants to learn more about various trends in fulfillment.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2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rrowDirectLogo_Chic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95262"/>
            <a:ext cx="3505200" cy="12446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6098" y="1439862"/>
            <a:ext cx="8229600" cy="46863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As of December 2014:  </a:t>
            </a:r>
          </a:p>
          <a:p>
            <a:r>
              <a:rPr lang="en-US" sz="2800" dirty="0" smtClean="0"/>
              <a:t>Made up of </a:t>
            </a:r>
            <a:r>
              <a:rPr lang="en-US" sz="2800" dirty="0" smtClean="0">
                <a:solidFill>
                  <a:srgbClr val="0070C0"/>
                </a:solidFill>
              </a:rPr>
              <a:t>11 institutions </a:t>
            </a:r>
            <a:r>
              <a:rPr lang="en-US" sz="2800" dirty="0" smtClean="0"/>
              <a:t>with sophisticated, innovative resource sharing operations</a:t>
            </a:r>
          </a:p>
          <a:p>
            <a:r>
              <a:rPr lang="en-US" sz="2800" dirty="0" smtClean="0"/>
              <a:t>Some long-established members, some newer Involved in all manner of </a:t>
            </a:r>
            <a:r>
              <a:rPr lang="en-US" sz="2800" dirty="0" err="1" smtClean="0">
                <a:solidFill>
                  <a:srgbClr val="0070C0"/>
                </a:solidFill>
              </a:rPr>
              <a:t>consortial</a:t>
            </a:r>
            <a:r>
              <a:rPr lang="en-US" sz="2800" dirty="0" smtClean="0">
                <a:solidFill>
                  <a:srgbClr val="0070C0"/>
                </a:solidFill>
              </a:rPr>
              <a:t> arrangements </a:t>
            </a:r>
            <a:r>
              <a:rPr lang="en-US" sz="2800" dirty="0" smtClean="0"/>
              <a:t>within and outside the group</a:t>
            </a:r>
          </a:p>
          <a:p>
            <a:r>
              <a:rPr lang="en-US" sz="2800" dirty="0" smtClean="0"/>
              <a:t>Would serve as an excellent </a:t>
            </a:r>
            <a:r>
              <a:rPr lang="en-US" sz="2800" dirty="0" smtClean="0">
                <a:solidFill>
                  <a:srgbClr val="0070C0"/>
                </a:solidFill>
              </a:rPr>
              <a:t>illustration of current trends </a:t>
            </a:r>
            <a:r>
              <a:rPr lang="en-US" sz="2800" dirty="0" smtClean="0"/>
              <a:t>in the research library community</a:t>
            </a:r>
          </a:p>
          <a:p>
            <a:pPr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7839" y="1565910"/>
            <a:ext cx="7534592" cy="4045180"/>
          </a:xfrm>
        </p:spPr>
        <p:txBody>
          <a:bodyPr/>
          <a:lstStyle/>
          <a:p>
            <a:r>
              <a:rPr lang="en-US" dirty="0"/>
              <a:t>What numbers of borrows and loans has each institution executed in each of the various resource sharing venues in the past </a:t>
            </a:r>
            <a:r>
              <a:rPr lang="en-US" dirty="0" smtClean="0"/>
              <a:t>5 </a:t>
            </a:r>
            <a:r>
              <a:rPr lang="en-US" dirty="0"/>
              <a:t>years?</a:t>
            </a:r>
          </a:p>
          <a:p>
            <a:r>
              <a:rPr lang="en-US" dirty="0"/>
              <a:t>What factors determine the requesting method or model used for each request?</a:t>
            </a:r>
          </a:p>
          <a:p>
            <a:r>
              <a:rPr lang="en-US" dirty="0" smtClean="0"/>
              <a:t>How/why </a:t>
            </a:r>
            <a:r>
              <a:rPr lang="en-US" dirty="0"/>
              <a:t>is all this changing over time?</a:t>
            </a:r>
          </a:p>
          <a:p>
            <a:r>
              <a:rPr lang="en-US" dirty="0"/>
              <a:t>How </a:t>
            </a:r>
            <a:r>
              <a:rPr lang="en-US" dirty="0" smtClean="0"/>
              <a:t>will </a:t>
            </a:r>
            <a:r>
              <a:rPr lang="en-US" dirty="0"/>
              <a:t>it </a:t>
            </a:r>
            <a:r>
              <a:rPr lang="en-US" dirty="0" smtClean="0"/>
              <a:t>most likely change </a:t>
            </a:r>
            <a:r>
              <a:rPr lang="en-US" dirty="0"/>
              <a:t>in the future?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 smtClean="0">
                <a:latin typeface="Calibri" panose="020F0502020204030204" pitchFamily="34" charset="0"/>
              </a:rPr>
              <a:t>OCLC/Borrow Direct ILL Study</a:t>
            </a:r>
            <a:endParaRPr lang="en-US" sz="4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4546"/>
            <a:ext cx="3768167" cy="1969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ARL vs Our Study</a:t>
            </a:r>
            <a:b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Why might the numbers differ?</a:t>
            </a:r>
            <a:b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54546" y="1644162"/>
            <a:ext cx="3474919" cy="44820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Institutions with multiple libraries and with complex ILL set-up’s might not have reported all activity to us.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Both sets of data are self-reported, and possibly compiled by different people.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Potential fiscal/calendar confusion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Overall, study participants reported 97.9% of what was reported to ARL.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928605"/>
              </p:ext>
            </p:extLst>
          </p:nvPr>
        </p:nvGraphicFramePr>
        <p:xfrm>
          <a:off x="3768167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78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08610" y="439615"/>
            <a:ext cx="8606790" cy="1301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Circ</a:t>
            </a:r>
            <a:r>
              <a:rPr lang="en-US" sz="4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-to-</a:t>
            </a:r>
            <a:r>
              <a:rPr lang="en-US" sz="44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Circ</a:t>
            </a:r>
            <a:r>
              <a:rPr lang="en-US" sz="4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is where the growth is.</a:t>
            </a:r>
            <a:endParaRPr 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9672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3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77839" y="395654"/>
            <a:ext cx="8181974" cy="870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Growth is due to new players.</a:t>
            </a:r>
            <a:endParaRPr 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616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6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Basic SHARES facts and principles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hape 185"/>
          <p:cNvSpPr txBox="1">
            <a:spLocks/>
          </p:cNvSpPr>
          <p:nvPr/>
        </p:nvSpPr>
        <p:spPr>
          <a:xfrm>
            <a:off x="457200" y="1600200"/>
            <a:ext cx="4038599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457200">
              <a:spcBef>
                <a:spcPts val="0"/>
              </a:spcBef>
              <a:buClr>
                <a:srgbClr val="646464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86 institutions</a:t>
            </a:r>
          </a:p>
          <a:p>
            <a:pPr marL="533400" indent="-457200">
              <a:spcBef>
                <a:spcPts val="0"/>
              </a:spcBef>
              <a:buClr>
                <a:srgbClr val="646464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114 OCLC symbols </a:t>
            </a:r>
          </a:p>
          <a:p>
            <a:pPr marL="53340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9 countries</a:t>
            </a:r>
          </a:p>
          <a:p>
            <a:pPr marL="53340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 continents</a:t>
            </a: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3340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Self-governing</a:t>
            </a:r>
          </a:p>
          <a:p>
            <a:pPr marL="53340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Easy to get started</a:t>
            </a:r>
          </a:p>
          <a:p>
            <a:pPr marL="533400" indent="-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Academic, museum, law, medical, national, public </a:t>
            </a:r>
          </a:p>
          <a:p>
            <a:endParaRPr lang="en-US" sz="2800" dirty="0"/>
          </a:p>
        </p:txBody>
      </p:sp>
      <p:sp>
        <p:nvSpPr>
          <p:cNvPr id="4" name="Shape 186"/>
          <p:cNvSpPr txBox="1">
            <a:spLocks/>
          </p:cNvSpPr>
          <p:nvPr/>
        </p:nvSpPr>
        <p:spPr>
          <a:xfrm>
            <a:off x="4495800" y="1600200"/>
            <a:ext cx="43434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SHARES Agreement</a:t>
            </a:r>
          </a:p>
          <a:p>
            <a:pPr marL="939800" lvl="1" indent="-342900">
              <a:spcBef>
                <a:spcPts val="480"/>
              </a:spcBef>
              <a:buClr>
                <a:srgbClr val="000000"/>
              </a:buClr>
              <a:buSzPct val="58333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Consider each request</a:t>
            </a:r>
          </a:p>
          <a:p>
            <a:pPr marL="936625" lvl="1" indent="-342900">
              <a:spcBef>
                <a:spcPts val="480"/>
              </a:spcBef>
              <a:buClr>
                <a:srgbClr val="000000"/>
              </a:buClr>
              <a:buSzPct val="60416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 blanket restrictions</a:t>
            </a:r>
          </a:p>
          <a:p>
            <a:pPr marL="936625" lvl="1" indent="-342900">
              <a:spcBef>
                <a:spcPts val="480"/>
              </a:spcBef>
              <a:buClr>
                <a:srgbClr val="000000"/>
              </a:buClr>
              <a:buSzPct val="60416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Below market rates (via IFM)</a:t>
            </a:r>
          </a:p>
          <a:p>
            <a:pPr marL="936625" lvl="1" indent="-342900">
              <a:spcBef>
                <a:spcPts val="480"/>
              </a:spcBef>
              <a:buClr>
                <a:srgbClr val="000000"/>
              </a:buClr>
              <a:buSzPct val="60416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Expedited delivery</a:t>
            </a:r>
          </a:p>
          <a:p>
            <a:pPr marL="939800" lvl="1" indent="-342900">
              <a:spcBef>
                <a:spcPts val="480"/>
              </a:spcBef>
              <a:buClr>
                <a:srgbClr val="000000"/>
              </a:buClr>
              <a:buSzPct val="58333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Lending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returnables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overseas optional</a:t>
            </a:r>
          </a:p>
          <a:p>
            <a:pPr marL="936625" lvl="1" indent="-342900">
              <a:spcBef>
                <a:spcPts val="480"/>
              </a:spcBef>
              <a:buClr>
                <a:srgbClr val="000000"/>
              </a:buClr>
              <a:buSzPct val="60416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Reciprocal onsite access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3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What is the strategic thinking behind the groups you join?  Technologies you adopt? Workflows you establish?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What forces are at work driving your choices?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Who are your users, and what needs do they hope will be met by your collection sharing services?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What user experience do you offer?  What do you aspire to offer?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What would you like to learn from this data, or any data?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How will collection sharing evolve over the next 5 years?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>
                <a:latin typeface="Calibri" panose="020F0502020204030204" pitchFamily="34" charset="0"/>
              </a:rPr>
              <a:t>6</a:t>
            </a:r>
            <a:r>
              <a:rPr lang="en-US" sz="4400" b="0" dirty="0" smtClean="0">
                <a:latin typeface="Calibri" panose="020F0502020204030204" pitchFamily="34" charset="0"/>
              </a:rPr>
              <a:t> Basic Questions for BD </a:t>
            </a:r>
            <a:r>
              <a:rPr lang="en-US" sz="4400" b="0" dirty="0" err="1" smtClean="0">
                <a:latin typeface="Calibri" panose="020F0502020204030204" pitchFamily="34" charset="0"/>
              </a:rPr>
              <a:t>ILLer’s</a:t>
            </a:r>
            <a:endParaRPr lang="en-US" sz="4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Automate the routine.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Build in predictability.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Push staff tasks lower in the hierarchy.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Introduce efficiencies, relax restrictive policies.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Partner in concentric circles.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 smtClean="0">
                <a:latin typeface="Calibri" panose="020F0502020204030204" pitchFamily="34" charset="0"/>
              </a:rPr>
              <a:t>Strategic thinking</a:t>
            </a:r>
            <a:endParaRPr lang="en-US" sz="4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7839" y="1257300"/>
            <a:ext cx="7534592" cy="4353790"/>
          </a:xfrm>
        </p:spPr>
        <p:txBody>
          <a:bodyPr/>
          <a:lstStyle/>
          <a:p>
            <a:r>
              <a:rPr lang="en-US" dirty="0" smtClean="0"/>
              <a:t>Chart OCLC ILL interactions in detail as new members joined Borrow Direct</a:t>
            </a:r>
          </a:p>
          <a:p>
            <a:r>
              <a:rPr lang="en-US" dirty="0" smtClean="0"/>
              <a:t>Isolate </a:t>
            </a:r>
            <a:r>
              <a:rPr lang="en-US" dirty="0" err="1" smtClean="0"/>
              <a:t>returnables</a:t>
            </a:r>
            <a:r>
              <a:rPr lang="en-US" dirty="0" smtClean="0"/>
              <a:t> and non-</a:t>
            </a:r>
            <a:r>
              <a:rPr lang="en-US" dirty="0" err="1" smtClean="0"/>
              <a:t>returnables</a:t>
            </a:r>
            <a:endParaRPr lang="en-US" dirty="0" smtClean="0"/>
          </a:p>
          <a:p>
            <a:r>
              <a:rPr lang="en-US" dirty="0" smtClean="0"/>
              <a:t>Overlay expenditures and demographics onto collection sharing data</a:t>
            </a:r>
          </a:p>
          <a:p>
            <a:r>
              <a:rPr lang="en-US" dirty="0" smtClean="0"/>
              <a:t>Report out</a:t>
            </a:r>
          </a:p>
          <a:p>
            <a:r>
              <a:rPr lang="en-US" dirty="0"/>
              <a:t>Repeat study with the CIC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 smtClean="0">
                <a:latin typeface="Calibri" panose="020F0502020204030204" pitchFamily="34" charset="0"/>
              </a:rPr>
              <a:t>Next steps/further study</a:t>
            </a:r>
            <a:endParaRPr lang="en-US" sz="4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sroom.unl.edu/announce/files/file80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19" y="1"/>
            <a:ext cx="3578834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6098" y="1635368"/>
            <a:ext cx="8229600" cy="44907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As of December 2015:  </a:t>
            </a:r>
          </a:p>
          <a:p>
            <a:r>
              <a:rPr lang="en-US" sz="2800" dirty="0" smtClean="0"/>
              <a:t>Made up of </a:t>
            </a:r>
            <a:r>
              <a:rPr lang="en-US" sz="2800" dirty="0" smtClean="0">
                <a:solidFill>
                  <a:srgbClr val="0070C0"/>
                </a:solidFill>
              </a:rPr>
              <a:t>14 institutions </a:t>
            </a:r>
            <a:r>
              <a:rPr lang="en-US" sz="2800" dirty="0" smtClean="0"/>
              <a:t>with         sophisticated, innovative resource sharing operations</a:t>
            </a:r>
          </a:p>
          <a:p>
            <a:r>
              <a:rPr lang="en-US" sz="2800" dirty="0" smtClean="0"/>
              <a:t>Some long-established members, some newer Involved in all manner of </a:t>
            </a:r>
            <a:r>
              <a:rPr lang="en-US" sz="2800" dirty="0" err="1" smtClean="0">
                <a:solidFill>
                  <a:srgbClr val="0070C0"/>
                </a:solidFill>
              </a:rPr>
              <a:t>consortial</a:t>
            </a:r>
            <a:r>
              <a:rPr lang="en-US" sz="2800" dirty="0" smtClean="0">
                <a:solidFill>
                  <a:srgbClr val="0070C0"/>
                </a:solidFill>
              </a:rPr>
              <a:t> arrangements </a:t>
            </a:r>
            <a:r>
              <a:rPr lang="en-US" sz="2800" dirty="0" smtClean="0"/>
              <a:t>within and outside the group</a:t>
            </a:r>
          </a:p>
          <a:p>
            <a:r>
              <a:rPr lang="en-US" sz="2800" dirty="0"/>
              <a:t>Set up their </a:t>
            </a:r>
            <a:r>
              <a:rPr lang="en-US" sz="2800" dirty="0" err="1"/>
              <a:t>consortial</a:t>
            </a:r>
            <a:r>
              <a:rPr lang="en-US" sz="2800" dirty="0"/>
              <a:t> borrowing process to run through </a:t>
            </a:r>
            <a:r>
              <a:rPr lang="en-US" sz="2800" dirty="0">
                <a:solidFill>
                  <a:srgbClr val="0070C0"/>
                </a:solidFill>
              </a:rPr>
              <a:t>ILL</a:t>
            </a:r>
            <a:r>
              <a:rPr lang="en-US" sz="2800" dirty="0"/>
              <a:t> rather than Circulation</a:t>
            </a:r>
          </a:p>
          <a:p>
            <a:endParaRPr lang="en-US" sz="2800" dirty="0"/>
          </a:p>
          <a:p>
            <a:pPr>
              <a:buFont typeface="Arial"/>
              <a:buNone/>
            </a:pPr>
            <a:endParaRPr lang="en-US" dirty="0"/>
          </a:p>
        </p:txBody>
      </p:sp>
      <p:pic>
        <p:nvPicPr>
          <p:cNvPr id="1032" name="Picture 8" descr="https://www.cic.net/sf-images/default-source/images/UBorrow_Logo.jpg?sfvrsn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4" y="356455"/>
            <a:ext cx="4267200" cy="10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Per-Student Expenditures, 2012 NECS Survey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9842" y="2145323"/>
            <a:ext cx="3868340" cy="5907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IviesPlus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29150" y="2145323"/>
            <a:ext cx="3887391" cy="5279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CIC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707056"/>
              </p:ext>
            </p:extLst>
          </p:nvPr>
        </p:nvGraphicFramePr>
        <p:xfrm>
          <a:off x="629842" y="2736056"/>
          <a:ext cx="3868340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207460"/>
              </p:ext>
            </p:extLst>
          </p:nvPr>
        </p:nvGraphicFramePr>
        <p:xfrm>
          <a:off x="4498182" y="2655277"/>
          <a:ext cx="4018359" cy="284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/>
          <p:cNvSpPr/>
          <p:nvPr/>
        </p:nvSpPr>
        <p:spPr>
          <a:xfrm>
            <a:off x="3015763" y="3692770"/>
            <a:ext cx="290146" cy="1318845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541189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354" y="432080"/>
            <a:ext cx="886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Total </a:t>
            </a:r>
            <a:r>
              <a:rPr 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sharing activity is going </a:t>
            </a:r>
            <a:r>
              <a:rPr lang="en-US" sz="4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down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44099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www.cic.net/sf-images/default-source/images/UBorrow_Logo.jpg?sfvrsn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1" y="432080"/>
            <a:ext cx="2737095" cy="5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30823" y="432080"/>
            <a:ext cx="969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traffic is way, way up</a:t>
            </a:r>
            <a:r>
              <a:rPr lang="en-US" sz="3600" dirty="0" smtClean="0">
                <a:latin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161396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561" y="432080"/>
            <a:ext cx="887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Other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Consortial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Borrowing: Down-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ish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49771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4320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Free online, POD of non-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returnables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up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2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7839" y="1257300"/>
            <a:ext cx="7534592" cy="4353790"/>
          </a:xfrm>
        </p:spPr>
        <p:txBody>
          <a:bodyPr/>
          <a:lstStyle/>
          <a:p>
            <a:r>
              <a:rPr lang="en-US" dirty="0" smtClean="0"/>
              <a:t>Chart OCLC ILL interactions in detail as new members joined Borrow Direct</a:t>
            </a:r>
          </a:p>
          <a:p>
            <a:r>
              <a:rPr lang="en-US" dirty="0" smtClean="0"/>
              <a:t>Isolate </a:t>
            </a:r>
            <a:r>
              <a:rPr lang="en-US" dirty="0" err="1" smtClean="0"/>
              <a:t>returnables</a:t>
            </a:r>
            <a:r>
              <a:rPr lang="en-US" dirty="0" smtClean="0"/>
              <a:t> and non-</a:t>
            </a:r>
            <a:r>
              <a:rPr lang="en-US" dirty="0" err="1" smtClean="0"/>
              <a:t>returnables</a:t>
            </a:r>
            <a:endParaRPr lang="en-US" dirty="0" smtClean="0"/>
          </a:p>
          <a:p>
            <a:r>
              <a:rPr lang="en-US" dirty="0" smtClean="0"/>
              <a:t>Overlay expenditures and demographics onto collection sharing data</a:t>
            </a:r>
          </a:p>
          <a:p>
            <a:r>
              <a:rPr lang="en-US" dirty="0" smtClean="0"/>
              <a:t>Report out</a:t>
            </a:r>
          </a:p>
          <a:p>
            <a:r>
              <a:rPr lang="en-US" dirty="0"/>
              <a:t>Repeat study with the </a:t>
            </a:r>
            <a:r>
              <a:rPr lang="en-US" dirty="0" smtClean="0"/>
              <a:t>CIC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Repeat study with some subset of the Asia Pacific partnership libraries?</a:t>
            </a: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Next steps/further study</a:t>
            </a:r>
            <a:endParaRPr lang="en-US" sz="4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Examples of SHARES engagement opportunities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752600"/>
          <a:ext cx="7620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355"/>
                <a:gridCol w="1474839"/>
                <a:gridCol w="1474839"/>
                <a:gridCol w="1310967"/>
              </a:tblGrid>
              <a:tr h="71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Advisory or Working Group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People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Institutions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Countries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SHARES Executive Group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SHARES Best Practices Working Group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SHARES Shipping and Packaging Task</a:t>
                      </a:r>
                      <a:r>
                        <a:rPr lang="en-US" sz="1600" baseline="0" dirty="0" smtClean="0">
                          <a:latin typeface="+mj-lt"/>
                        </a:rPr>
                        <a:t> Force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9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9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ILL Cost Calculator Working Group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1838" y="1108606"/>
            <a:ext cx="7822013" cy="1323439"/>
          </a:xfrm>
        </p:spPr>
        <p:txBody>
          <a:bodyPr/>
          <a:lstStyle/>
          <a:p>
            <a:r>
              <a:rPr lang="en-US" sz="4400" dirty="0" smtClean="0"/>
              <a:t>Questions or comments?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Dennis Massie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Program Officer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massied@oclc.org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587632"/>
            <a:ext cx="3679825" cy="874085"/>
          </a:xfrm>
        </p:spPr>
        <p:txBody>
          <a:bodyPr/>
          <a:lstStyle/>
          <a:p>
            <a:r>
              <a:rPr lang="en-US" dirty="0" smtClean="0"/>
              <a:t>OCLC Research Library Partnership Meeting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279" y="5922538"/>
            <a:ext cx="5377764" cy="4385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©2015 OCLC. This work is licensed under a Creative Commons Attribution 4.0 International License. Suggested attribution: “This work uses content from </a:t>
            </a:r>
            <a:r>
              <a:rPr lang="en-US" sz="750" i="1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US" sz="750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You </a:t>
            </a:r>
            <a:r>
              <a:rPr lang="en-US" sz="750" i="1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Can Make the Transition from MARC to Linked Data Easier</a:t>
            </a:r>
            <a:r>
              <a:rPr lang="en-US" sz="750" kern="1200" dirty="0" smtClean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 © OCLC, used under a Creative Commons Attribution 4.0 International License: http://creativecommons.org/licenses/by/4.0/.” </a:t>
            </a:r>
            <a:endParaRPr lang="en-US" sz="105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6" y="5896240"/>
            <a:ext cx="76206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04929"/>
              </p:ext>
            </p:extLst>
          </p:nvPr>
        </p:nvGraphicFramePr>
        <p:xfrm>
          <a:off x="291403" y="874208"/>
          <a:ext cx="3888711" cy="5480229"/>
        </p:xfrm>
        <a:graphic>
          <a:graphicData uri="http://schemas.openxmlformats.org/drawingml/2006/table">
            <a:tbl>
              <a:tblPr/>
              <a:tblGrid>
                <a:gridCol w="763778"/>
                <a:gridCol w="856593"/>
                <a:gridCol w="958949"/>
                <a:gridCol w="1309391"/>
              </a:tblGrid>
              <a:tr h="2229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Routine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Workflow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Cooperative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Workflow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Exceptional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Workflow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REVIEW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Request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Via ILL system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Collaboration between Special Collections (SC) and ILL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Directly to SC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Is material held in a special collection?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staff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Collaboration between borrowing and lending institutions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Lending institution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421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Reference Interview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At borrowing institution—reference desk and ILL staff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Collaboration of ILL and SC staff in both institutions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By lending institution—SC staff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Inter-institutional communication how?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system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system and email/phone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Direct contact between two SC’s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Internal communication how?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ILL system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system and email/phone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Direct contact between SC/ILL staff and other departments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8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Stipulate for Research Use?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Implicit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Consider emphasizing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Explicit criteria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Reviewing Infrastructure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Written guidelines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Collaboration between borrowing and lending departments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Elaborate decision tree, multiple staff, institutional level decision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46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Mutual disclosure of ILL and SC facilities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We trust you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Approved checklist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Facilities report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Forms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transaction work form and IFM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Extra insurance and/or forms for special handling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Use agreement, insurance forms, art museums loan agreement, etc.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DECIDE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Decision Maker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ILL staff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ILL and SC consult when necessary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 staff, curator, possibly director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Original or Surrogate?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Surrogate or predetermined originals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Prefer to lend surrogate, consider original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Case-by-case consideration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377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Published/unpublished?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Some published and predetermined unpublished material types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Some published OK. Unpublished material on a case-by-case basis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Consider lending published and unpublished materials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22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Use Rights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Borrower’s responsibility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What any reasonable SC staffer would do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Search, monitor and control thoroughly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Trust and Training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training and expertise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and SC cross-training on handling fragile materials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 training and experience only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LEND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Oversees loan transaction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staff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Staff in ILL and SC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 specialists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Quality Control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Usual packager, usual shipper, mailroom or ILL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Special ILL or SC packager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SC/preserv staff prepare special supports and deliver with the material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RETURN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Deliver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Usual shipper, with use/handling conditions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Expedited shipper, extra insurance, special handling instructions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Deliver from SC to SC—call me when you get it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1" y="874207"/>
            <a:ext cx="4272183" cy="548023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5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04929"/>
              </p:ext>
            </p:extLst>
          </p:nvPr>
        </p:nvGraphicFramePr>
        <p:xfrm>
          <a:off x="291403" y="874208"/>
          <a:ext cx="3888711" cy="5480229"/>
        </p:xfrm>
        <a:graphic>
          <a:graphicData uri="http://schemas.openxmlformats.org/drawingml/2006/table">
            <a:tbl>
              <a:tblPr/>
              <a:tblGrid>
                <a:gridCol w="763778"/>
                <a:gridCol w="856593"/>
                <a:gridCol w="958949"/>
                <a:gridCol w="1309391"/>
              </a:tblGrid>
              <a:tr h="2229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Routine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Workflow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Cooperative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Workflow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Exceptional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Workflow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REVIEW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Request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Via ILL system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Collaboration between Special Collections (SC) and ILL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Directly to SC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Is material held in a special collection?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staff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Collaboration between borrowing and lending institutions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Lending institution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421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Reference Interview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At borrowing institution—reference desk and ILL staff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Collaboration of ILL and SC staff in both institutions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By lending institution—SC staff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Inter-institutional communication how?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system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system and email/phone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Direct contact between two SC’s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Internal communication how?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ILL system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system and email/phone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Direct contact between SC/ILL staff and other departments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8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Stipulate for Research Use?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Implicit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Consider emphasizing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Explicit criteria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Reviewing Infrastructure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Written guidelines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Collaboration between borrowing and lending departments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Elaborate decision tree, multiple staff, institutional level decision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46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Mutual disclosure of ILL and SC facilities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We trust you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Approved checklist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Facilities report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Forms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transaction work form and IFM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Extra insurance and/or forms for special handling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Use agreement, insurance forms, art museums loan agreement, etc.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DECIDE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Decision Maker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ILL staff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ILL and SC consult when necessary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 staff, curator, possibly director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Original or Surrogate?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Surrogate or predetermined originals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Prefer to lend surrogate, consider original 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Case-by-case consideration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377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Published/unpublished?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Some published and predetermined unpublished material types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Some published OK. Unpublished material on a case-by-case basis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Consider lending published and unpublished materials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22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Use Rights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Borrower’s responsibility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What any reasonable SC staffer would do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Search, monitor and control thoroughly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Trust and Training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training and expertise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and SC cross-training on handling fragile materials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 training and experience only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LEND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Oversees loan transaction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ILL staff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Staff in ILL and SC 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 specialists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Calibri"/>
                          <a:ea typeface="Calibri"/>
                          <a:cs typeface="Arial"/>
                        </a:rPr>
                        <a:t>Quality Control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Usual packager, usual shipper, mailroom or ILL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Special ILL or SC packager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0" indent="-10033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SC/preserv staff prepare special supports and deliver with the material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  <a:tr h="12574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RETURN</a:t>
                      </a: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Calibri"/>
                          <a:ea typeface="Calibri"/>
                          <a:cs typeface="Arial"/>
                        </a:rPr>
                        <a:t>Deliver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-889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Calibri"/>
                          <a:ea typeface="Calibri"/>
                          <a:cs typeface="Arial"/>
                        </a:rPr>
                        <a:t>Usual shipper, with use/handling conditions</a:t>
                      </a:r>
                      <a:endParaRPr lang="en-US" sz="80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0" indent="-1028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Expedited shipper, extra insurance, special handling instructions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600" dirty="0">
                          <a:latin typeface="Calibri"/>
                          <a:ea typeface="Calibri"/>
                          <a:cs typeface="Arial"/>
                        </a:rPr>
                        <a:t>Deliver from SC to SC—call me when you get it</a:t>
                      </a:r>
                      <a:endParaRPr lang="en-US" sz="800" dirty="0">
                        <a:latin typeface="Trebuchet MS"/>
                        <a:ea typeface="SimSun"/>
                        <a:cs typeface="Arial"/>
                      </a:endParaRPr>
                    </a:p>
                  </a:txBody>
                  <a:tcPr marL="48647" marR="48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8E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1" y="874207"/>
            <a:ext cx="4272183" cy="548023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9947">
            <a:off x="2052390" y="72903"/>
            <a:ext cx="5283005" cy="66397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1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Attendee interactions with OCLC ILL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759" t="31440" r="35371" b="28231"/>
          <a:stretch/>
        </p:blipFill>
        <p:spPr bwMode="auto">
          <a:xfrm>
            <a:off x="477838" y="1135919"/>
            <a:ext cx="8080946" cy="4240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2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18800"/>
          <a:stretch/>
        </p:blipFill>
        <p:spPr>
          <a:xfrm>
            <a:off x="0" y="1000125"/>
            <a:ext cx="1785937" cy="14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576774" y="56877"/>
            <a:ext cx="8123341" cy="9804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 the fresh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ILL cost data?</a:t>
            </a:r>
          </a:p>
        </p:txBody>
      </p:sp>
      <p:pic>
        <p:nvPicPr>
          <p:cNvPr id="119" name="Shape 1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2341563"/>
            <a:ext cx="2076449" cy="142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1686" y="2585644"/>
            <a:ext cx="2855867" cy="98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7553" y="1104764"/>
            <a:ext cx="876300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01161" y="1169643"/>
            <a:ext cx="1231763" cy="123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0367" y="5103812"/>
            <a:ext cx="1172670" cy="14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0076" y="5223967"/>
            <a:ext cx="1231763" cy="123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5507553" y="2585644"/>
            <a:ext cx="36152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rgbClr val="F9CA2A"/>
                </a:solidFill>
                <a:latin typeface="Calibri"/>
                <a:ea typeface="Calibri"/>
                <a:cs typeface="Calibri"/>
                <a:sym typeface="Calibri"/>
              </a:rPr>
              <a:t>$17.82/$9.56</a:t>
            </a:r>
          </a:p>
        </p:txBody>
      </p:sp>
      <p:sp>
        <p:nvSpPr>
          <p:cNvPr id="129" name="Shape 129"/>
          <p:cNvSpPr/>
          <p:nvPr/>
        </p:nvSpPr>
        <p:spPr>
          <a:xfrm>
            <a:off x="5230232" y="5363324"/>
            <a:ext cx="3913767" cy="1212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$17.50/$9.27</a:t>
            </a:r>
            <a:endParaRPr lang="en-US" sz="4800" b="1" i="0" u="none" strike="noStrike" cap="none" baseline="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http://capcityradio.net/merf/wp-content/uploads/sites/19/2015/09/2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34" y="3718182"/>
            <a:ext cx="2791901" cy="17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Shape 1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97" y="5103812"/>
            <a:ext cx="2419576" cy="16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4459458" y="3897540"/>
            <a:ext cx="447553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$16.46/$8.73</a:t>
            </a:r>
            <a:endParaRPr lang="en-US" sz="5400" b="1" i="0" u="none" strike="noStrike" cap="none" baseline="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230232" y="1527148"/>
            <a:ext cx="385716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4400" b="1" i="0" u="none" strike="noStrike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16.93</a:t>
            </a:r>
            <a:r>
              <a:rPr lang="en-US" sz="4400" b="1" i="0" u="none" strike="noStrike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/$10.56</a:t>
            </a:r>
          </a:p>
        </p:txBody>
      </p:sp>
      <p:pic>
        <p:nvPicPr>
          <p:cNvPr id="2054" name="Picture 6" descr="Image result for national library of austral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28" y="3767155"/>
            <a:ext cx="1204369" cy="12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37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3"/>
          <a:srcRect t="17180" r="55930" b="10000"/>
          <a:stretch/>
        </p:blipFill>
        <p:spPr bwMode="auto">
          <a:xfrm rot="256968">
            <a:off x="5947789" y="1201903"/>
            <a:ext cx="2661787" cy="252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470516" y="1"/>
            <a:ext cx="8229600" cy="11568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ILL Cost Calculator – now in Beta</a:t>
            </a:r>
            <a:endParaRPr lang="en-US" i="0" u="none" strike="noStrike" cap="none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4"/>
          <a:srcRect l="27564" t="11281" r="30609" b="5898"/>
          <a:stretch/>
        </p:blipFill>
        <p:spPr bwMode="auto">
          <a:xfrm rot="1075953">
            <a:off x="5079433" y="2372035"/>
            <a:ext cx="3051874" cy="369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5"/>
          <a:srcRect t="16923" r="12660" b="5897"/>
          <a:stretch/>
        </p:blipFill>
        <p:spPr bwMode="auto">
          <a:xfrm rot="21379794">
            <a:off x="283337" y="1156894"/>
            <a:ext cx="5545122" cy="3322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24.png"/>
          <p:cNvPicPr/>
          <p:nvPr/>
        </p:nvPicPr>
        <p:blipFill>
          <a:blip r:embed="rId6"/>
          <a:srcRect/>
          <a:stretch>
            <a:fillRect/>
          </a:stretch>
        </p:blipFill>
        <p:spPr>
          <a:xfrm rot="20523939">
            <a:off x="1027416" y="3616503"/>
            <a:ext cx="4530903" cy="2836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4615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7838" y="1749669"/>
            <a:ext cx="8181975" cy="3861421"/>
          </a:xfrm>
        </p:spPr>
        <p:txBody>
          <a:bodyPr/>
          <a:lstStyle/>
          <a:p>
            <a:pPr lvl="0"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Megan </a:t>
            </a: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Gaffney, University of Delaware</a:t>
            </a:r>
          </a:p>
          <a:p>
            <a:pPr lvl="0"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Justin Hill, Temple University</a:t>
            </a:r>
          </a:p>
          <a:p>
            <a:pPr lvl="0"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Ralph </a:t>
            </a:r>
            <a:r>
              <a:rPr lang="en-US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LeVan</a:t>
            </a: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and JD </a:t>
            </a:r>
            <a:r>
              <a:rPr lang="en-US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Shipengrover</a:t>
            </a: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OCLC Research</a:t>
            </a:r>
          </a:p>
          <a:p>
            <a:pPr lvl="0"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Margarita Moreno, National Library of </a:t>
            </a: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Australia</a:t>
            </a:r>
          </a:p>
          <a:p>
            <a:pPr lvl="0">
              <a:spcBef>
                <a:spcPts val="640"/>
              </a:spcBef>
              <a:buClr>
                <a:schemeClr val="dk2"/>
              </a:buClr>
              <a:buSzPct val="100000"/>
            </a:pPr>
            <a:r>
              <a:rPr lang="en-US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Moi</a:t>
            </a: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7838" y="545123"/>
            <a:ext cx="8181975" cy="791308"/>
          </a:xfrm>
        </p:spPr>
        <p:txBody>
          <a:bodyPr/>
          <a:lstStyle/>
          <a:p>
            <a:r>
              <a:rPr lang="en-US" sz="4400" b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en-US" b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8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lides_V2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F6BE00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9982</TotalTime>
  <Words>1700</Words>
  <Application>Microsoft Office PowerPoint</Application>
  <PresentationFormat>On-screen Show (4:3)</PresentationFormat>
  <Paragraphs>413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SimSun</vt:lpstr>
      <vt:lpstr>Arial</vt:lpstr>
      <vt:lpstr>Calibri</vt:lpstr>
      <vt:lpstr>Open Sans</vt:lpstr>
      <vt:lpstr>Times New Roman</vt:lpstr>
      <vt:lpstr>Trebuchet MS</vt:lpstr>
      <vt:lpstr>Wingdings</vt:lpstr>
      <vt:lpstr>Master_Slides_V2</vt:lpstr>
      <vt:lpstr>PowerPoint Presentation</vt:lpstr>
      <vt:lpstr>PowerPoint Presentation</vt:lpstr>
      <vt:lpstr>Examples of SHARES engagement opportunities</vt:lpstr>
      <vt:lpstr>PowerPoint Presentation</vt:lpstr>
      <vt:lpstr>PowerPoint Presentation</vt:lpstr>
      <vt:lpstr>PowerPoint Presentation</vt:lpstr>
      <vt:lpstr>Where is the fresh ILL cost data?</vt:lpstr>
      <vt:lpstr>ILL Cost Calculator – now in Beta</vt:lpstr>
      <vt:lpstr>PowerPoint Presentation</vt:lpstr>
      <vt:lpstr>PowerPoint Presentation</vt:lpstr>
      <vt:lpstr>PowerPoint Presentation</vt:lpstr>
      <vt:lpstr>The system calculates Staff costs and reports only totals for each category.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SHARES Partnership,  Plus Tracking Trends in ILL Cost and Transaction Data </dc:title>
  <dc:creator>Dennis Massie</dc:creator>
  <cp:keywords>shares, ill trends, transaction data</cp:keywords>
  <dc:description>Presented during the OCLC Research Library Partners Meeting, Melbourne, Victoria, Australia, 2 December 2015</dc:description>
  <cp:lastModifiedBy>McNicol,Jeanette</cp:lastModifiedBy>
  <cp:revision>129</cp:revision>
  <dcterms:created xsi:type="dcterms:W3CDTF">2015-04-17T19:58:50Z</dcterms:created>
  <dcterms:modified xsi:type="dcterms:W3CDTF">2016-03-02T00:48:38Z</dcterms:modified>
</cp:coreProperties>
</file>