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45"/>
  </p:notesMasterIdLst>
  <p:sldIdLst>
    <p:sldId id="256" r:id="rId2"/>
    <p:sldId id="267" r:id="rId3"/>
    <p:sldId id="263" r:id="rId4"/>
    <p:sldId id="268" r:id="rId5"/>
    <p:sldId id="265" r:id="rId6"/>
    <p:sldId id="266" r:id="rId7"/>
    <p:sldId id="269" r:id="rId8"/>
    <p:sldId id="261" r:id="rId9"/>
    <p:sldId id="271" r:id="rId10"/>
    <p:sldId id="296" r:id="rId11"/>
    <p:sldId id="301" r:id="rId12"/>
    <p:sldId id="278" r:id="rId13"/>
    <p:sldId id="293" r:id="rId14"/>
    <p:sldId id="294" r:id="rId15"/>
    <p:sldId id="279" r:id="rId16"/>
    <p:sldId id="277" r:id="rId17"/>
    <p:sldId id="300" r:id="rId18"/>
    <p:sldId id="257" r:id="rId19"/>
    <p:sldId id="264" r:id="rId20"/>
    <p:sldId id="297" r:id="rId21"/>
    <p:sldId id="270" r:id="rId22"/>
    <p:sldId id="259" r:id="rId23"/>
    <p:sldId id="260" r:id="rId24"/>
    <p:sldId id="262" r:id="rId25"/>
    <p:sldId id="274" r:id="rId26"/>
    <p:sldId id="292" r:id="rId27"/>
    <p:sldId id="291" r:id="rId28"/>
    <p:sldId id="295" r:id="rId29"/>
    <p:sldId id="283" r:id="rId30"/>
    <p:sldId id="285" r:id="rId31"/>
    <p:sldId id="286" r:id="rId32"/>
    <p:sldId id="281" r:id="rId33"/>
    <p:sldId id="282" r:id="rId34"/>
    <p:sldId id="284" r:id="rId35"/>
    <p:sldId id="298" r:id="rId36"/>
    <p:sldId id="299" r:id="rId37"/>
    <p:sldId id="287" r:id="rId38"/>
    <p:sldId id="288" r:id="rId39"/>
    <p:sldId id="290" r:id="rId40"/>
    <p:sldId id="289" r:id="rId41"/>
    <p:sldId id="272" r:id="rId42"/>
    <p:sldId id="273" r:id="rId43"/>
    <p:sldId id="25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17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977D0-559A-1949-AFCC-4DFDDDFF39A5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450F7-578D-694E-84E8-F53F3CFF8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4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7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61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8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0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16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8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9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56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29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3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03C4D-D736-F64D-9658-5B9A51CA30A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9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035B-9D4A-D844-A494-88AB8C3CA8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035B-9D4A-D844-A494-88AB8C3CA8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035B-9D4A-D844-A494-88AB8C3CA8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035B-9D4A-D844-A494-88AB8C3CA8C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035B-9D4A-D844-A494-88AB8C3CA8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035B-9D4A-D844-A494-88AB8C3CA8C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035B-9D4A-D844-A494-88AB8C3CA8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035B-9D4A-D844-A494-88AB8C3CA8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035B-9D4A-D844-A494-88AB8C3CA8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C53617D-5DE4-0B4D-A762-2124E98C381E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A2B035B-9D4A-D844-A494-88AB8C3CA8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 spd="slow">
    <p:fade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lj.libraryjournal.com/2015/10/academic-libraries/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joan@cni.org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cni.org/about-cni/staff/joan-k-lippincot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Beyond Ethnography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212" y="3886200"/>
            <a:ext cx="8077162" cy="1752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Joan K. Lippincott, Coalition for Networked Information</a:t>
            </a:r>
          </a:p>
          <a:p>
            <a:r>
              <a:rPr lang="en-US" sz="2400" dirty="0" smtClean="0"/>
              <a:t>OCLC Research Library Partnership Meeting</a:t>
            </a:r>
          </a:p>
          <a:p>
            <a:r>
              <a:rPr lang="en-US" sz="2400" b="1" i="1" dirty="0" smtClean="0"/>
              <a:t>The Library in the Life of the User</a:t>
            </a:r>
          </a:p>
          <a:p>
            <a:r>
              <a:rPr lang="en-US" sz="2400" dirty="0" smtClean="0"/>
              <a:t>Chicago – October 22, 2015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7666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Screens in the life of the user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Have any libraries studied why students are or are not using the large screens in group study areas?</a:t>
            </a:r>
          </a:p>
          <a:p>
            <a:r>
              <a:rPr lang="en-US" dirty="0" smtClean="0"/>
              <a:t>If we just do observations, will we be able to make informed decisions?</a:t>
            </a:r>
            <a:endParaRPr lang="en-US" dirty="0"/>
          </a:p>
        </p:txBody>
      </p:sp>
      <p:pic>
        <p:nvPicPr>
          <p:cNvPr id="13" name="Content Placeholder 12" descr="IMG_3586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87" b="-278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4977025" y="5761887"/>
            <a:ext cx="276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 Central Florida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45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users imagine the future</a:t>
            </a:r>
            <a:endParaRPr lang="en-US" dirty="0"/>
          </a:p>
        </p:txBody>
      </p:sp>
      <p:pic>
        <p:nvPicPr>
          <p:cNvPr id="7" name="Content Placeholder 6" descr="IMG_33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1" r="-13281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3133907" y="6400463"/>
            <a:ext cx="354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Purdue U. School of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14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If we showed users examples of what some libraries offer, would they respond differently to our questions?</a:t>
            </a:r>
            <a:endParaRPr lang="en-US" sz="2800" dirty="0"/>
          </a:p>
        </p:txBody>
      </p:sp>
      <p:pic>
        <p:nvPicPr>
          <p:cNvPr id="3" name="Content Placeholder 2" descr="IMG_387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1049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876031" y="5995351"/>
            <a:ext cx="3784436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Game Lab – Hunt Library, NCSU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22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If we showed users examples of what some libraries offer, would they respond differently to our questions?</a:t>
            </a:r>
          </a:p>
        </p:txBody>
      </p:sp>
      <p:pic>
        <p:nvPicPr>
          <p:cNvPr id="4" name="Content Placeholder 3" descr="IMG_367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1049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072982" y="6200799"/>
            <a:ext cx="566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McMaster U. Library Centre for Digital Scholarship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27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If we showed users examples of what some libraries offer, would they respond differently to our questions?</a:t>
            </a:r>
          </a:p>
        </p:txBody>
      </p:sp>
      <p:pic>
        <p:nvPicPr>
          <p:cNvPr id="6" name="Content Placeholder 5" descr="IMG_385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10494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2969407" y="6144768"/>
            <a:ext cx="350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Makerspace</a:t>
            </a:r>
            <a:r>
              <a:rPr lang="en-US" dirty="0">
                <a:solidFill>
                  <a:schemeClr val="bg1"/>
                </a:solidFill>
              </a:rPr>
              <a:t> – Hill Library NCSU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64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If we showed users examples of what some libraries offer, would they respond differently to our questions?</a:t>
            </a:r>
          </a:p>
        </p:txBody>
      </p:sp>
      <p:pic>
        <p:nvPicPr>
          <p:cNvPr id="3" name="Content Placeholder 2" descr="IMG_32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1" r="-13281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3202851" y="6387570"/>
            <a:ext cx="316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Georgia Tech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84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Would some humanities faculty have a better understanding of the potential of digital projects if they heard this story?</a:t>
            </a:r>
            <a:endParaRPr lang="en-US" sz="2800" dirty="0"/>
          </a:p>
        </p:txBody>
      </p:sp>
      <p:pic>
        <p:nvPicPr>
          <p:cNvPr id="4" name="Content Placeholder 3" descr="IMG_354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“Engaging </a:t>
            </a:r>
            <a:r>
              <a:rPr lang="en-US" dirty="0"/>
              <a:t>in and seeking out collaborations and special projects is another way the DMC advocates for advancement in and support of digital media creation. One example of a campus collaboration the DMC was involved with was the Legend of the Giant Skunk.</a:t>
            </a:r>
          </a:p>
          <a:p>
            <a:r>
              <a:rPr lang="en-US" dirty="0"/>
              <a:t>After attending a DMC workshop on creating image mash-ups, Indigenous Studies instructor Line </a:t>
            </a:r>
            <a:r>
              <a:rPr lang="en-US" dirty="0" err="1"/>
              <a:t>laplante</a:t>
            </a:r>
            <a:r>
              <a:rPr lang="en-US" dirty="0"/>
              <a:t> and Digital Media Commons Manager Dylan </a:t>
            </a:r>
            <a:r>
              <a:rPr lang="en-US" dirty="0" err="1"/>
              <a:t>Tetrault</a:t>
            </a:r>
            <a:r>
              <a:rPr lang="en-US" dirty="0"/>
              <a:t>, with the assistance of student staff in the Digital Media Commons, began work on animating the Cree legend of the Giant Skunk. The project culminated in a multi-media presentation and discussion with the Indigenous Studies class, held in one of the Learning labs on the 4th floor of TFDL over Videoconference with elder Louis Bird of the </a:t>
            </a:r>
            <a:r>
              <a:rPr lang="en-US" dirty="0" err="1"/>
              <a:t>Omushkego</a:t>
            </a:r>
            <a:r>
              <a:rPr lang="en-US" dirty="0"/>
              <a:t> Cree in </a:t>
            </a:r>
            <a:r>
              <a:rPr lang="en-US" dirty="0" err="1"/>
              <a:t>Peawanuck</a:t>
            </a:r>
            <a:r>
              <a:rPr lang="en-US" dirty="0"/>
              <a:t>, Ontario. As Louis told the legend of </a:t>
            </a:r>
            <a:r>
              <a:rPr lang="en-US" dirty="0" err="1"/>
              <a:t>Misi</a:t>
            </a:r>
            <a:r>
              <a:rPr lang="en-US" dirty="0"/>
              <a:t> </a:t>
            </a:r>
            <a:r>
              <a:rPr lang="en-US" dirty="0" err="1"/>
              <a:t>Sikak</a:t>
            </a:r>
            <a:r>
              <a:rPr lang="en-US" dirty="0"/>
              <a:t> (the Giant Skunk) to the class, the visual animation of the story was displayed to the class on the digital displays. It was a moving and powerful experience for all in attendance that evening in the TFDL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60285" y="6350000"/>
            <a:ext cx="5987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U. Calgary Taylor Family </a:t>
            </a:r>
            <a:r>
              <a:rPr lang="en-US" sz="1400" dirty="0"/>
              <a:t>Digital Library http://</a:t>
            </a:r>
            <a:r>
              <a:rPr lang="en-US" sz="1400" dirty="0" err="1"/>
              <a:t>library.ucalgary.ca</a:t>
            </a:r>
            <a:r>
              <a:rPr lang="en-US" sz="1400" dirty="0"/>
              <a:t>/</a:t>
            </a:r>
            <a:r>
              <a:rPr lang="en-US" sz="1400" dirty="0" err="1"/>
              <a:t>dmc</a:t>
            </a:r>
            <a:r>
              <a:rPr lang="en-US" sz="1400" dirty="0"/>
              <a:t>/</a:t>
            </a:r>
            <a:r>
              <a:rPr lang="en-US" sz="1400" dirty="0" err="1"/>
              <a:t>louis</a:t>
            </a:r>
            <a:r>
              <a:rPr lang="en-US" sz="1400" dirty="0"/>
              <a:t>-bird </a:t>
            </a:r>
          </a:p>
        </p:txBody>
      </p:sp>
    </p:spTree>
    <p:extLst>
      <p:ext uri="{BB962C8B-B14F-4D97-AF65-F5344CB8AC3E}">
        <p14:creationId xmlns:p14="http://schemas.microsoft.com/office/powerpoint/2010/main" val="2638308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to the future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When developing research questions, challenge underlying assumptions!</a:t>
            </a:r>
          </a:p>
          <a:p>
            <a:pPr lvl="1"/>
            <a:r>
              <a:rPr lang="en-US" sz="4000" dirty="0" smtClean="0"/>
              <a:t>Your own</a:t>
            </a:r>
          </a:p>
          <a:p>
            <a:pPr lvl="1"/>
            <a:r>
              <a:rPr lang="en-US" sz="4000" dirty="0" smtClean="0"/>
              <a:t>Those of your users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47818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Ethnographic methods</a:t>
            </a:r>
            <a:endParaRPr lang="en-US" dirty="0"/>
          </a:p>
        </p:txBody>
      </p:sp>
      <p:pic>
        <p:nvPicPr>
          <p:cNvPr id="4" name="Content Placeholder 3" descr="Screen Shot 2015-10-07 at 4.02.0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6" b="477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941395" y="6126163"/>
            <a:ext cx="4650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www.erialproject.org</a:t>
            </a:r>
            <a:r>
              <a:rPr lang="en-US" sz="1200" dirty="0" smtClean="0"/>
              <a:t>/for-librarians/what-is-ethnography/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3961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</a:t>
            </a:r>
            <a:r>
              <a:rPr lang="en-US" b="1" i="1" dirty="0" smtClean="0"/>
              <a:t>and</a:t>
            </a:r>
            <a:r>
              <a:rPr lang="en-US" dirty="0" smtClean="0"/>
              <a:t> Faculty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Q: “The ERIAL studies refer to teaching faculty as “gatekeepers” and “brokers” between the students and the librarians…Do more substantial librarian-faculty relationships make a difference, encouraging faculty to refer their students to librarians for discipline-related, content-specific help?”</a:t>
            </a:r>
          </a:p>
          <a:p>
            <a:r>
              <a:rPr lang="en-US" dirty="0" smtClean="0"/>
              <a:t>A: …”The fact that faculty are gatekeepers is both good and bad…It’s hard to reach out directly to students and make a big difference, but at least we know to whom our outreach should be directed. Teaching faculty have the power to make the difference libraries need.”</a:t>
            </a:r>
          </a:p>
          <a:p>
            <a:r>
              <a:rPr lang="en-US" sz="1800" dirty="0" smtClean="0"/>
              <a:t>Interview with David Green of the ERIAL Project by Sims Kline. </a:t>
            </a:r>
            <a:r>
              <a:rPr lang="en-US" sz="1800" i="1" dirty="0" smtClean="0"/>
              <a:t>C&amp;RL News</a:t>
            </a:r>
            <a:r>
              <a:rPr lang="en-US" sz="1800" dirty="0" smtClean="0"/>
              <a:t>, Oct., 2013, p. 489.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6566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Ethnography: </a:t>
            </a:r>
            <a:r>
              <a:rPr lang="en-US" b="1" dirty="0" smtClean="0"/>
              <a:t>What are we missing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Qualitative research yields rich data</a:t>
            </a:r>
          </a:p>
          <a:p>
            <a:r>
              <a:rPr lang="en-US" dirty="0" smtClean="0"/>
              <a:t>Combining qualitative and quantitative data helps us gain deeper understanding of users</a:t>
            </a:r>
          </a:p>
          <a:p>
            <a:r>
              <a:rPr lang="en-US" b="1" dirty="0" smtClean="0"/>
              <a:t>But…</a:t>
            </a:r>
          </a:p>
          <a:p>
            <a:r>
              <a:rPr lang="en-US" dirty="0" smtClean="0"/>
              <a:t>Are we asking the right questions?</a:t>
            </a:r>
          </a:p>
          <a:p>
            <a:r>
              <a:rPr lang="en-US" dirty="0" smtClean="0"/>
              <a:t>Are we looking into the future, not just the present?</a:t>
            </a:r>
          </a:p>
          <a:p>
            <a:r>
              <a:rPr lang="en-US" dirty="0" smtClean="0"/>
              <a:t>Are we aligning our services, spaces, and technologies with the university’s teaching &amp; learning and research aspirations?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95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students knew they could schedule research consultations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51% The professor of my class suggested it</a:t>
            </a:r>
          </a:p>
          <a:p>
            <a:r>
              <a:rPr lang="en-US" dirty="0" smtClean="0"/>
              <a:t>37% The librarian talked about it during his/her visit to my class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dirty="0" smtClean="0"/>
              <a:t>% Someone at the reference desk suggested it</a:t>
            </a:r>
          </a:p>
          <a:p>
            <a:r>
              <a:rPr lang="en-US" dirty="0" smtClean="0"/>
              <a:t>4% I read about it on the library website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8412" y="5743210"/>
            <a:ext cx="78717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Magi, Trina J. and Patricia E. </a:t>
            </a:r>
            <a:r>
              <a:rPr lang="en-US" sz="1400" dirty="0" err="1" smtClean="0"/>
              <a:t>Mardeusz</a:t>
            </a:r>
            <a:r>
              <a:rPr lang="en-US" sz="1400" dirty="0" smtClean="0"/>
              <a:t>. “Why Some Students Continue to Value Individual,</a:t>
            </a:r>
          </a:p>
          <a:p>
            <a:r>
              <a:rPr lang="en-US" sz="1400" dirty="0" smtClean="0"/>
              <a:t>Face-to-face Research Consultations in a Technology-Rich World.” College &amp; Research Libraries</a:t>
            </a:r>
          </a:p>
          <a:p>
            <a:r>
              <a:rPr lang="en-US" sz="1400" dirty="0" smtClean="0"/>
              <a:t>Vol. 74, Nov. 2013, pp. 605-618.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238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Connecting with faculty and course assignments</a:t>
            </a:r>
            <a:endParaRPr lang="en-US" dirty="0"/>
          </a:p>
        </p:txBody>
      </p:sp>
      <p:pic>
        <p:nvPicPr>
          <p:cNvPr id="10" name="Content Placeholder 9" descr="Screen Shot 2015-10-21 at 7.07.52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7" r="-5047"/>
          <a:stretch>
            <a:fillRect/>
          </a:stretch>
        </p:blipFill>
        <p:spPr/>
      </p:pic>
      <p:pic>
        <p:nvPicPr>
          <p:cNvPr id="8" name="Content Placeholder 7" descr="Screen Shot 2015-10-21 at 7.06.05 A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5" r="-4035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874196" y="6206990"/>
            <a:ext cx="6882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er.educause.edu</a:t>
            </a:r>
            <a:r>
              <a:rPr lang="en-US" sz="1200" dirty="0"/>
              <a:t>/articles/2014/10/libraries-as-enablers-of-pedagogical-and-curricular-change</a:t>
            </a:r>
          </a:p>
        </p:txBody>
      </p:sp>
    </p:spTree>
    <p:extLst>
      <p:ext uri="{BB962C8B-B14F-4D97-AF65-F5344CB8AC3E}">
        <p14:creationId xmlns:p14="http://schemas.microsoft.com/office/powerpoint/2010/main" val="1832134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“Teaching a Different Shakespeare from the One I Love”</a:t>
            </a:r>
            <a:br>
              <a:rPr lang="en-US" sz="2800" dirty="0" smtClean="0"/>
            </a:br>
            <a:r>
              <a:rPr lang="en-US" sz="2200" dirty="0" smtClean="0"/>
              <a:t>Stephen Greenblatt, winner of the Pulitzer Prize and National Book Award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But as I have discovered in my teaching, it is a different Shakespeare from the one with whom I first fell in love. Many of my students may have less verbal acuity than in years past, but they often possess highly developed visual, musical and </a:t>
            </a:r>
            <a:r>
              <a:rPr lang="en-US" sz="1800" dirty="0" err="1"/>
              <a:t>performative</a:t>
            </a:r>
            <a:r>
              <a:rPr lang="en-US" sz="1800" dirty="0"/>
              <a:t> skills. They intuitively grasp, in a way I came to understand only slowly, the pervasiveness of songs in Shakespeare’s plays, the strange ways that his scenes flow one into another or the cunning alternation of close-ups and long views. When I ask them to write a 10-page paper analyzing a particular web of metaphors, exploring a complex theme or amassing evidence to support an argument, the results are often </a:t>
            </a:r>
            <a:r>
              <a:rPr lang="en-US" sz="1800" b="1" dirty="0"/>
              <a:t>wooden</a:t>
            </a:r>
            <a:r>
              <a:rPr lang="en-US" sz="1800" dirty="0"/>
              <a:t>; when I ask them to analyze a film clip, </a:t>
            </a:r>
            <a:r>
              <a:rPr lang="en-US" sz="1800" b="1" dirty="0"/>
              <a:t>perform</a:t>
            </a:r>
            <a:r>
              <a:rPr lang="en-US" sz="1800" dirty="0"/>
              <a:t> a scene or </a:t>
            </a:r>
            <a:r>
              <a:rPr lang="en-US" sz="1800" b="1" dirty="0"/>
              <a:t>make a video</a:t>
            </a:r>
            <a:r>
              <a:rPr lang="en-US" sz="1800" dirty="0"/>
              <a:t>, I stand a better chance of receiving something </a:t>
            </a:r>
            <a:r>
              <a:rPr lang="en-US" sz="1800" b="1" dirty="0"/>
              <a:t>extraordinary</a:t>
            </a:r>
            <a:r>
              <a:rPr lang="en-US" sz="1800" dirty="0"/>
              <a:t>…This does not mean that I should abandon the paper assignment; it is an important form of training for a range of very different challenges that lie in their future. But </a:t>
            </a:r>
            <a:r>
              <a:rPr lang="en-US" sz="1800" b="1" dirty="0"/>
              <a:t>I see that their deep imaginative engagement with Shakespeare, their intoxication, lies elsewhere</a:t>
            </a:r>
            <a:r>
              <a:rPr lang="en-US" sz="1800" b="1" dirty="0" smtClean="0"/>
              <a:t>.</a:t>
            </a:r>
            <a:r>
              <a:rPr lang="en-US" sz="1800" dirty="0" smtClean="0"/>
              <a:t> (emphases added)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924438" y="6303523"/>
            <a:ext cx="6103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NY Times </a:t>
            </a:r>
            <a:r>
              <a:rPr lang="en-US" sz="1000" dirty="0" smtClean="0"/>
              <a:t>(The Education Issue), Sept. 11</a:t>
            </a:r>
            <a:r>
              <a:rPr lang="en-US" sz="1000" dirty="0"/>
              <a:t>, 2015 </a:t>
            </a:r>
            <a:endParaRPr lang="en-US" sz="1000" dirty="0" smtClean="0"/>
          </a:p>
          <a:p>
            <a:r>
              <a:rPr lang="en-US" sz="1000" dirty="0" smtClean="0"/>
              <a:t>http</a:t>
            </a:r>
            <a:r>
              <a:rPr lang="en-US" sz="1000" dirty="0"/>
              <a:t>://</a:t>
            </a:r>
            <a:r>
              <a:rPr lang="en-US" sz="1000" dirty="0" err="1"/>
              <a:t>www.nytimes.com</a:t>
            </a:r>
            <a:r>
              <a:rPr lang="en-US" sz="1000" dirty="0"/>
              <a:t>/2015/09/13/magazine/</a:t>
            </a:r>
            <a:r>
              <a:rPr lang="en-US" sz="1000" dirty="0" err="1"/>
              <a:t>teaching-a-different-shakespeare-than-the-one-i-love.html?_r</a:t>
            </a:r>
            <a:r>
              <a:rPr lang="en-US" sz="1000" dirty="0"/>
              <a:t>=0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79793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faculty/departments interested in new objectives for their curricula?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“Constructs sustained, coherent arguments, narratives or explications of issues, problems or technical issues and processes, in writing and at least one other medium, to general and specific audiences.”</a:t>
            </a:r>
          </a:p>
          <a:p>
            <a:r>
              <a:rPr lang="en-US" dirty="0" smtClean="0"/>
              <a:t>“Negotiates a strategy for group research or performance, documents the strategy so that others may understand it, implements the strategy, and communicates the results.”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02240"/>
            <a:ext cx="5280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Degree Qualifications Profile 2.0 </a:t>
            </a:r>
            <a:r>
              <a:rPr lang="en-US" sz="1200" dirty="0" smtClean="0"/>
              <a:t>http://</a:t>
            </a:r>
            <a:r>
              <a:rPr lang="en-US" sz="1200" dirty="0" err="1" smtClean="0"/>
              <a:t>www.luminafoundation.org/dqp</a:t>
            </a:r>
            <a:r>
              <a:rPr lang="en-US" sz="1200" dirty="0" smtClean="0"/>
              <a:t>/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82298" y="6234953"/>
            <a:ext cx="3975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</a:t>
            </a:r>
            <a:r>
              <a:rPr lang="en-US" sz="1100" dirty="0" err="1"/>
              <a:t>www.dartmouth.edu</a:t>
            </a:r>
            <a:r>
              <a:rPr lang="en-US" sz="1100" dirty="0"/>
              <a:t>/~</a:t>
            </a:r>
            <a:r>
              <a:rPr lang="en-US" sz="1100" dirty="0" err="1"/>
              <a:t>videoprojects</a:t>
            </a:r>
            <a:r>
              <a:rPr lang="en-US" sz="1100" dirty="0"/>
              <a:t>/</a:t>
            </a:r>
            <a:r>
              <a:rPr lang="en-US" sz="1100" dirty="0" err="1"/>
              <a:t>wp</a:t>
            </a:r>
            <a:r>
              <a:rPr lang="en-US" sz="1100" dirty="0"/>
              <a:t>/?</a:t>
            </a:r>
            <a:r>
              <a:rPr lang="en-US" sz="1100" dirty="0" err="1"/>
              <a:t>page_id</a:t>
            </a:r>
            <a:r>
              <a:rPr lang="en-US" sz="1100" dirty="0"/>
              <a:t>=475</a:t>
            </a:r>
          </a:p>
        </p:txBody>
      </p:sp>
      <p:pic>
        <p:nvPicPr>
          <p:cNvPr id="7" name="Content Placeholder 6" descr="Screen Shot 2015-10-21 at 6.43.31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170" b="-51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8120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for faculty/departments/programs/schools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 you planning a significant curriculum revision?</a:t>
            </a:r>
          </a:p>
          <a:p>
            <a:r>
              <a:rPr lang="en-US" dirty="0" smtClean="0"/>
              <a:t>If yes, can the library help achieve some objectives?</a:t>
            </a:r>
          </a:p>
          <a:p>
            <a:r>
              <a:rPr lang="en-US" dirty="0" smtClean="0"/>
              <a:t>Which faculty are developing innovative assignments (or wish to) but due to limitations with currently available facilities/equipment/services are experiencing difficulties or are unable to do so 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77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Library in the </a:t>
            </a:r>
            <a:r>
              <a:rPr lang="en-US" b="1" i="1" dirty="0" smtClean="0"/>
              <a:t>life</a:t>
            </a:r>
            <a:r>
              <a:rPr lang="en-US" dirty="0" smtClean="0"/>
              <a:t> of the user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Importance of the affective domain</a:t>
            </a:r>
          </a:p>
          <a:p>
            <a:r>
              <a:rPr lang="en-US" dirty="0" smtClean="0"/>
              <a:t>Importance of a sense of community for students</a:t>
            </a:r>
          </a:p>
          <a:p>
            <a:r>
              <a:rPr lang="en-US" dirty="0" smtClean="0"/>
              <a:t>Ways to de-stress from the pressures of academic 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48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Seating for conversation and relaxation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U. Virginia Library</a:t>
            </a:r>
            <a:endParaRPr lang="en-US" dirty="0"/>
          </a:p>
        </p:txBody>
      </p:sp>
      <p:pic>
        <p:nvPicPr>
          <p:cNvPr id="4" name="Content Placeholder 3" descr="IMG_301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95" b="-16995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U. Calgary Library</a:t>
            </a:r>
            <a:endParaRPr lang="en-US" dirty="0"/>
          </a:p>
        </p:txBody>
      </p:sp>
      <p:pic>
        <p:nvPicPr>
          <p:cNvPr id="5" name="Content Placeholder 4" descr="IMG_2728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95" b="-16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171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around a fireplace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McMaster U. Library</a:t>
            </a:r>
            <a:endParaRPr lang="en-US" dirty="0"/>
          </a:p>
        </p:txBody>
      </p:sp>
      <p:pic>
        <p:nvPicPr>
          <p:cNvPr id="8" name="Content Placeholder 7" descr="IMG_227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95" b="-16995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U. Toronto </a:t>
            </a:r>
            <a:r>
              <a:rPr lang="en-US" dirty="0" err="1" smtClean="0"/>
              <a:t>Missisauga</a:t>
            </a:r>
            <a:r>
              <a:rPr lang="en-US" dirty="0" smtClean="0"/>
              <a:t> Library</a:t>
            </a:r>
            <a:endParaRPr lang="en-US" dirty="0"/>
          </a:p>
        </p:txBody>
      </p:sp>
      <p:pic>
        <p:nvPicPr>
          <p:cNvPr id="5" name="Content Placeholder 4" descr="IMG_2265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95" b="-16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087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a break/communal activity</a:t>
            </a:r>
            <a:endParaRPr lang="en-US" dirty="0"/>
          </a:p>
        </p:txBody>
      </p:sp>
      <p:pic>
        <p:nvPicPr>
          <p:cNvPr id="9" name="Content Placeholder 8" descr="IMG_37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1" r="-13281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3100136" y="6488668"/>
            <a:ext cx="273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Ohio U.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51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 spaces for taking a break</a:t>
            </a:r>
            <a:endParaRPr lang="en-US" dirty="0"/>
          </a:p>
        </p:txBody>
      </p:sp>
      <p:pic>
        <p:nvPicPr>
          <p:cNvPr id="9" name="Content Placeholder 8" descr="IMG_3484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3281" r="-13281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2527958" y="6471827"/>
            <a:ext cx="445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Chinese University of Hong Kong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83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Asking good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will you do with this information?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Harvard Libraries</a:t>
            </a:r>
          </a:p>
          <a:p>
            <a:r>
              <a:rPr lang="en-US" dirty="0" smtClean="0"/>
              <a:t>“Are </a:t>
            </a:r>
            <a:r>
              <a:rPr lang="en-US" dirty="0" err="1" smtClean="0"/>
              <a:t>LibGuides</a:t>
            </a:r>
            <a:r>
              <a:rPr lang="en-US" dirty="0" smtClean="0"/>
              <a:t> serving the research problems our students actually have?”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will you do with this information?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many “hits” have we had on our </a:t>
            </a:r>
            <a:r>
              <a:rPr lang="en-US" dirty="0" err="1" smtClean="0"/>
              <a:t>LibGuides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Which </a:t>
            </a:r>
            <a:r>
              <a:rPr lang="en-US" dirty="0" err="1" smtClean="0"/>
              <a:t>LibGuides</a:t>
            </a:r>
            <a:r>
              <a:rPr lang="en-US" dirty="0" smtClean="0"/>
              <a:t> are most popular?</a:t>
            </a:r>
          </a:p>
          <a:p>
            <a:r>
              <a:rPr lang="en-US" dirty="0" smtClean="0"/>
              <a:t>How can we judge the usability of our </a:t>
            </a:r>
            <a:r>
              <a:rPr lang="en-US" dirty="0" err="1" smtClean="0"/>
              <a:t>LibGuides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Will users scroll down the page?</a:t>
            </a:r>
          </a:p>
          <a:p>
            <a:pPr lvl="1"/>
            <a:r>
              <a:rPr lang="en-US" dirty="0" smtClean="0"/>
              <a:t>Where do users focus on the page?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264" y="5344539"/>
            <a:ext cx="35246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http://lj.libraryjournal.com/2015/10/academic-libraries</a:t>
            </a:r>
            <a:r>
              <a:rPr lang="en-US" sz="1100" dirty="0" smtClean="0">
                <a:hlinkClick r:id="rId2"/>
              </a:rPr>
              <a:t>/</a:t>
            </a:r>
            <a:endParaRPr lang="en-US" sz="1100" dirty="0" smtClean="0"/>
          </a:p>
          <a:p>
            <a:r>
              <a:rPr lang="en-US" sz="1100" dirty="0" err="1" smtClean="0"/>
              <a:t>harvard</a:t>
            </a:r>
            <a:r>
              <a:rPr lang="en-US" sz="1100" dirty="0"/>
              <a:t>-launches-user-research-center/#_</a:t>
            </a:r>
          </a:p>
        </p:txBody>
      </p:sp>
    </p:spTree>
    <p:extLst>
      <p:ext uri="{BB962C8B-B14F-4D97-AF65-F5344CB8AC3E}">
        <p14:creationId xmlns:p14="http://schemas.microsoft.com/office/powerpoint/2010/main" val="1587921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and drink in the library</a:t>
            </a:r>
            <a:endParaRPr lang="en-US" dirty="0"/>
          </a:p>
        </p:txBody>
      </p:sp>
      <p:pic>
        <p:nvPicPr>
          <p:cNvPr id="10" name="Content Placeholder 9" descr="IMG_1534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3281" r="-13281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2869903" y="6435194"/>
            <a:ext cx="236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Duke University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12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Provide food for students studying many hours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U. Toronto </a:t>
            </a:r>
            <a:r>
              <a:rPr lang="en-US" dirty="0" err="1" smtClean="0"/>
              <a:t>Missisauga</a:t>
            </a:r>
            <a:endParaRPr lang="en-US" dirty="0"/>
          </a:p>
        </p:txBody>
      </p:sp>
      <p:pic>
        <p:nvPicPr>
          <p:cNvPr id="9" name="Content Placeholder 8" descr="IMG_2248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6340" r="-1634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U. Calgary</a:t>
            </a:r>
            <a:endParaRPr lang="en-US" dirty="0"/>
          </a:p>
        </p:txBody>
      </p:sp>
      <p:pic>
        <p:nvPicPr>
          <p:cNvPr id="10" name="Content Placeholder 9" descr="IMG_2730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t="-16995" b="-16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554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4439" y="6546326"/>
            <a:ext cx="7368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Courtyard Garden Outside Information Commons at U. Mass. Amherst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6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6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3911" y="6565002"/>
            <a:ext cx="320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Patio of Hill Library, NCSU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Content Placeholder 8" descr="IMG_0403.JPG"/>
          <p:cNvPicPr>
            <a:picLocks noGrp="1" noChangeAspect="1"/>
          </p:cNvPicPr>
          <p:nvPr>
            <p:ph idx="1"/>
          </p:nvPr>
        </p:nvPicPr>
        <p:blipFill>
          <a:blip r:embed="rId3"/>
          <a:srcRect t="10494" b="10494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2829341" y="6520671"/>
            <a:ext cx="346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Cornell Mann Library Garden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30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artwork to inspire</a:t>
            </a:r>
            <a:endParaRPr lang="en-US" dirty="0"/>
          </a:p>
        </p:txBody>
      </p:sp>
      <p:pic>
        <p:nvPicPr>
          <p:cNvPr id="4" name="Content Placeholder 3" descr="IMG_347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1" r="-1328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390466" y="6602357"/>
            <a:ext cx="459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Chinese U. of Hong Kong Learning Garden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46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Artwork to set the tone</a:t>
            </a:r>
            <a:endParaRPr lang="en-US" dirty="0"/>
          </a:p>
        </p:txBody>
      </p:sp>
      <p:pic>
        <p:nvPicPr>
          <p:cNvPr id="4" name="Content Placeholder 3" descr="IMG_318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19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182172" y="6354426"/>
            <a:ext cx="293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Brigham Young U. Library</a:t>
            </a:r>
            <a:endParaRPr lang="en-US" dirty="0"/>
          </a:p>
        </p:txBody>
      </p:sp>
      <p:pic>
        <p:nvPicPr>
          <p:cNvPr id="9" name="Content Placeholder 8" descr="IMG_317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3" r="-70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3483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Launch activities that encourage a sense of belonging</a:t>
            </a:r>
            <a:endParaRPr lang="en-US" dirty="0"/>
          </a:p>
        </p:txBody>
      </p:sp>
      <p:pic>
        <p:nvPicPr>
          <p:cNvPr id="4" name="Content Placeholder 3" descr="IMG_3177.JPG"/>
          <p:cNvPicPr>
            <a:picLocks noGrp="1" noChangeAspect="1"/>
          </p:cNvPicPr>
          <p:nvPr>
            <p:ph idx="1"/>
          </p:nvPr>
        </p:nvPicPr>
        <p:blipFill>
          <a:blip r:embed="rId3"/>
          <a:srcRect l="-39216" r="-3921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061959" y="6396385"/>
            <a:ext cx="253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Brigham Young U.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11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Host opportunities that promote connections among students</a:t>
            </a:r>
            <a:endParaRPr lang="en-US" dirty="0"/>
          </a:p>
        </p:txBody>
      </p:sp>
      <p:pic>
        <p:nvPicPr>
          <p:cNvPr id="5" name="Content Placeholder 4" descr="Screen Shot 2014-09-03 at 3.21.50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2982" r="-12982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2637868" y="6248399"/>
            <a:ext cx="37821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Polytechnic University of Hong Kong</a:t>
            </a:r>
          </a:p>
          <a:p>
            <a:pPr algn="ctr"/>
            <a:r>
              <a:rPr lang="en-US" sz="1100" dirty="0" smtClean="0"/>
              <a:t>Photo courtesy of the Library, Polytechnic U. of Hong Kong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21665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36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82651" y="6488668"/>
            <a:ext cx="336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McMaster U.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20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Asking good questions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can some basic analysis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does the use of our chat service vary over the course of the semester?</a:t>
            </a:r>
          </a:p>
          <a:p>
            <a:r>
              <a:rPr lang="en-US" dirty="0"/>
              <a:t>Are users satisfied with the answers they receive from our reference chat service?</a:t>
            </a:r>
          </a:p>
          <a:p>
            <a:r>
              <a:rPr lang="en-US" dirty="0"/>
              <a:t>How does use of “chat” compare to in-person questions?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Lead to next steps in understanding users?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Can the use of a business-oriented software product that is proactive in reaching users improve the use of our library chat service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88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Build community in physical and virtual spaces</a:t>
            </a:r>
            <a:br>
              <a:rPr lang="en-US" sz="2800" dirty="0" smtClean="0"/>
            </a:br>
            <a:r>
              <a:rPr lang="en-US" sz="2800" dirty="0" smtClean="0"/>
              <a:t>My #</a:t>
            </a:r>
            <a:r>
              <a:rPr lang="en-US" sz="2800" dirty="0" err="1" smtClean="0"/>
              <a:t>HuntLibrary</a:t>
            </a:r>
            <a:r>
              <a:rPr lang="en-US" sz="2800" dirty="0" smtClean="0"/>
              <a:t> on </a:t>
            </a:r>
            <a:r>
              <a:rPr lang="en-US" sz="2800" dirty="0" err="1" smtClean="0"/>
              <a:t>Instagram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738046" y="6399288"/>
            <a:ext cx="392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d.lib.ncsu.edu/myhuntlibrary</a:t>
            </a:r>
            <a:endParaRPr lang="en-US" dirty="0"/>
          </a:p>
        </p:txBody>
      </p:sp>
      <p:pic>
        <p:nvPicPr>
          <p:cNvPr id="7" name="Content Placeholder 6" descr="IMG_311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39216" r="-392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0350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good questions that will yield meaningful, actionable responses</a:t>
            </a:r>
          </a:p>
          <a:p>
            <a:r>
              <a:rPr lang="en-US" dirty="0" smtClean="0"/>
              <a:t>While studying students who use the library is useful, it provides an incomplete picture</a:t>
            </a:r>
          </a:p>
          <a:p>
            <a:pPr lvl="1"/>
            <a:r>
              <a:rPr lang="en-US" dirty="0" smtClean="0"/>
              <a:t>What might students use if they knew about what you offer?</a:t>
            </a:r>
          </a:p>
          <a:p>
            <a:pPr lvl="1"/>
            <a:r>
              <a:rPr lang="en-US" dirty="0" smtClean="0"/>
              <a:t>What might students use if you provided different resources from those currently available?</a:t>
            </a:r>
          </a:p>
          <a:p>
            <a:pPr lvl="1"/>
            <a:r>
              <a:rPr lang="en-US" dirty="0" smtClean="0"/>
              <a:t>What might student use if you worked with faculty to develop new types of assignments?</a:t>
            </a:r>
          </a:p>
          <a:p>
            <a:r>
              <a:rPr lang="en-US" dirty="0" smtClean="0"/>
              <a:t>Seed conversations with examples (especially visuals) to encourage students and faculty to think into the future</a:t>
            </a:r>
          </a:p>
        </p:txBody>
      </p:sp>
    </p:spTree>
    <p:extLst>
      <p:ext uri="{BB962C8B-B14F-4D97-AF65-F5344CB8AC3E}">
        <p14:creationId xmlns:p14="http://schemas.microsoft.com/office/powerpoint/2010/main" val="528744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 – institutional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is monitoring strategic directions within your institution in both research and teaching &amp; learning?</a:t>
            </a:r>
          </a:p>
          <a:p>
            <a:r>
              <a:rPr lang="en-US" dirty="0" smtClean="0"/>
              <a:t>How </a:t>
            </a:r>
            <a:r>
              <a:rPr lang="en-US" dirty="0"/>
              <a:t>are you keeping abreast of developments in pedagogy and technology in order to understand the implications for the library?</a:t>
            </a:r>
          </a:p>
          <a:p>
            <a:r>
              <a:rPr lang="en-US" dirty="0" smtClean="0"/>
              <a:t>How could the library become a partner with faculty in some research activities?</a:t>
            </a:r>
          </a:p>
          <a:p>
            <a:r>
              <a:rPr lang="en-US" dirty="0" smtClean="0"/>
              <a:t>How are you helping create a sense of community for your users?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2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Thank you!</a:t>
            </a:r>
            <a:endParaRPr lang="en-US" sz="4000" dirty="0"/>
          </a:p>
        </p:txBody>
      </p:sp>
      <p:pic>
        <p:nvPicPr>
          <p:cNvPr id="7" name="Content Placeholder 6" descr="Joan@Hunt.20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67" b="-15067"/>
          <a:stretch>
            <a:fillRect/>
          </a:stretch>
        </p:blipFill>
        <p:spPr>
          <a:xfrm rot="5400000">
            <a:off x="2971800" y="792080"/>
            <a:ext cx="5715000" cy="557784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Joan K. Lippincott</a:t>
            </a:r>
          </a:p>
          <a:p>
            <a:endParaRPr lang="en-US" sz="2000" dirty="0"/>
          </a:p>
          <a:p>
            <a:r>
              <a:rPr lang="en-US" sz="2000" dirty="0" smtClean="0">
                <a:hlinkClick r:id="rId3"/>
              </a:rPr>
              <a:t>joan@cni.org</a:t>
            </a:r>
            <a:endParaRPr lang="en-US" sz="2000" dirty="0" smtClean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https://www.cni.org/about-cni/staff/joan-k-lippincott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All photos are my own unless otherwise indicated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3735" y="5938376"/>
            <a:ext cx="2143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Joan at Hunt Library, NCSU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81022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Asking good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Study at John Carroll University Library</a:t>
            </a:r>
          </a:p>
          <a:p>
            <a:r>
              <a:rPr lang="en-US" dirty="0" smtClean="0"/>
              <a:t>Employed a “web-shopping customer service model from the business world” (new chat software)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Increased chat transactions from 3% to 21% of reference transactions</a:t>
            </a:r>
          </a:p>
          <a:p>
            <a:r>
              <a:rPr lang="en-US" dirty="0" smtClean="0"/>
              <a:t>70% chats initiated by trigger, not by patron</a:t>
            </a:r>
          </a:p>
          <a:p>
            <a:r>
              <a:rPr lang="en-US" dirty="0" smtClean="0"/>
              <a:t>74% of trigger chats were reference/research chats compared to 57% of patron-initiated chats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7816" y="6630373"/>
            <a:ext cx="6474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Zhang, </a:t>
            </a:r>
            <a:r>
              <a:rPr lang="en-US" sz="1200" dirty="0" err="1" smtClean="0"/>
              <a:t>Jie</a:t>
            </a:r>
            <a:r>
              <a:rPr lang="en-US" sz="1200" dirty="0" smtClean="0"/>
              <a:t> and </a:t>
            </a:r>
            <a:r>
              <a:rPr lang="en-US" sz="1200" dirty="0" err="1" smtClean="0"/>
              <a:t>Nevin</a:t>
            </a:r>
            <a:r>
              <a:rPr lang="en-US" sz="1200" dirty="0" smtClean="0"/>
              <a:t> Mayer. “Proactive Chat Reference.</a:t>
            </a:r>
            <a:r>
              <a:rPr lang="en-US" sz="1200" i="1" dirty="0" smtClean="0"/>
              <a:t>” C&amp;RL News</a:t>
            </a:r>
            <a:r>
              <a:rPr lang="en-US" sz="1200" dirty="0" smtClean="0"/>
              <a:t>, April 2014, pp. 202-5.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32697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ways to connect librarian expertise to user needs</a:t>
            </a:r>
            <a:endParaRPr lang="en-US" dirty="0"/>
          </a:p>
        </p:txBody>
      </p:sp>
      <p:pic>
        <p:nvPicPr>
          <p:cNvPr id="6" name="Content Placeholder 5" descr="Screen Shot 2015-10-14 at 4.20.10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01" b="-7601"/>
          <a:stretch>
            <a:fillRect/>
          </a:stretch>
        </p:blipFill>
        <p:spPr/>
      </p:pic>
      <p:pic>
        <p:nvPicPr>
          <p:cNvPr id="5" name="Content Placeholder 4" descr="Screen Shot 2015-10-14 at 4.19.24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b="1356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40066" y="6275508"/>
            <a:ext cx="462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http://014.cni.org/topics/information-access-retrieval/f13-maloney-implementing/</a:t>
            </a:r>
          </a:p>
        </p:txBody>
      </p:sp>
    </p:spTree>
    <p:extLst>
      <p:ext uri="{BB962C8B-B14F-4D97-AF65-F5344CB8AC3E}">
        <p14:creationId xmlns:p14="http://schemas.microsoft.com/office/powerpoint/2010/main" val="3938129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planning renovated facilities and services…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we ask students about how they like to </a:t>
            </a:r>
            <a:r>
              <a:rPr lang="en-US" b="1" i="1" dirty="0" smtClean="0"/>
              <a:t>study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Alone or in groups?</a:t>
            </a:r>
          </a:p>
          <a:p>
            <a:pPr lvl="1"/>
            <a:r>
              <a:rPr lang="en-US" dirty="0" smtClean="0"/>
              <a:t>With or without noise at various levels?</a:t>
            </a:r>
          </a:p>
          <a:p>
            <a:pPr lvl="1"/>
            <a:r>
              <a:rPr lang="en-US" dirty="0" smtClean="0"/>
              <a:t>Near windows?</a:t>
            </a:r>
          </a:p>
          <a:p>
            <a:pPr lvl="1"/>
            <a:r>
              <a:rPr lang="en-US" dirty="0" smtClean="0"/>
              <a:t>At large or small tables?</a:t>
            </a:r>
          </a:p>
          <a:p>
            <a:pPr lvl="1"/>
            <a:r>
              <a:rPr lang="en-US" dirty="0" smtClean="0"/>
              <a:t>Enclosed rooms or open spaces?</a:t>
            </a:r>
          </a:p>
          <a:p>
            <a:pPr lvl="1"/>
            <a:r>
              <a:rPr lang="en-US" dirty="0" smtClean="0"/>
              <a:t>With or without someone nearby to provide assistance?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018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If we asked about how spaces might support their “learning” instead of “studying” would we get different responses?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Quietly studying alone</a:t>
            </a:r>
          </a:p>
          <a:p>
            <a:r>
              <a:rPr lang="en-US" dirty="0" smtClean="0"/>
              <a:t>Deep reading of texts</a:t>
            </a:r>
          </a:p>
          <a:p>
            <a:r>
              <a:rPr lang="en-US" dirty="0" smtClean="0"/>
              <a:t>Studying alongside others</a:t>
            </a:r>
          </a:p>
          <a:p>
            <a:r>
              <a:rPr lang="en-US" dirty="0" smtClean="0"/>
              <a:t>Working on a group project</a:t>
            </a:r>
          </a:p>
          <a:p>
            <a:r>
              <a:rPr lang="en-US" dirty="0" smtClean="0"/>
              <a:t>Solving problems</a:t>
            </a:r>
          </a:p>
          <a:p>
            <a:r>
              <a:rPr lang="en-US" dirty="0" smtClean="0"/>
              <a:t>Finding and reading information for a project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Writing</a:t>
            </a:r>
          </a:p>
          <a:p>
            <a:r>
              <a:rPr lang="en-US" dirty="0" smtClean="0"/>
              <a:t>Collecting and analyzing data</a:t>
            </a:r>
          </a:p>
          <a:p>
            <a:r>
              <a:rPr lang="en-US" dirty="0" smtClean="0"/>
              <a:t>Doing experiments in a lab</a:t>
            </a:r>
          </a:p>
          <a:p>
            <a:r>
              <a:rPr lang="en-US" dirty="0" smtClean="0"/>
              <a:t>Creating in media</a:t>
            </a:r>
          </a:p>
          <a:p>
            <a:r>
              <a:rPr lang="en-US" dirty="0" smtClean="0"/>
              <a:t>Making a physical object</a:t>
            </a:r>
          </a:p>
          <a:p>
            <a:r>
              <a:rPr lang="en-US" dirty="0" smtClean="0"/>
              <a:t>Interviewing or observing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55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If we asked about the need for services beyond the usual, what responses might we get?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“The Usual”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Using databases</a:t>
            </a:r>
          </a:p>
          <a:p>
            <a:r>
              <a:rPr lang="en-US" dirty="0" smtClean="0"/>
              <a:t>Using catalogs</a:t>
            </a:r>
          </a:p>
          <a:p>
            <a:r>
              <a:rPr lang="en-US" dirty="0" smtClean="0"/>
              <a:t>Using primary sources</a:t>
            </a:r>
          </a:p>
          <a:p>
            <a:r>
              <a:rPr lang="en-US" dirty="0" smtClean="0"/>
              <a:t>Finding a good, quiet study spot</a:t>
            </a:r>
          </a:p>
          <a:p>
            <a:r>
              <a:rPr lang="en-US" dirty="0" smtClean="0"/>
              <a:t>Asking for assistance from a librarian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Thinking more broadly about services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Advice on IP issues</a:t>
            </a:r>
          </a:p>
          <a:p>
            <a:r>
              <a:rPr lang="en-US" dirty="0" smtClean="0"/>
              <a:t>Assistance with developing a poster for a research conference</a:t>
            </a:r>
          </a:p>
          <a:p>
            <a:r>
              <a:rPr lang="en-US" dirty="0" smtClean="0"/>
              <a:t>Creating a video incorporating images from special collections</a:t>
            </a:r>
          </a:p>
          <a:p>
            <a:r>
              <a:rPr lang="en-US" dirty="0" smtClean="0"/>
              <a:t>Developing a data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42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1440</TotalTime>
  <Words>1936</Words>
  <Application>Microsoft Office PowerPoint</Application>
  <PresentationFormat>On-screen Show (4:3)</PresentationFormat>
  <Paragraphs>192</Paragraphs>
  <Slides>43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Clarity</vt:lpstr>
      <vt:lpstr>Beyond Ethnography</vt:lpstr>
      <vt:lpstr>Beyond Ethnography: What are we missing?</vt:lpstr>
      <vt:lpstr>Asking good questions</vt:lpstr>
      <vt:lpstr>Asking good questions</vt:lpstr>
      <vt:lpstr>Asking good questions</vt:lpstr>
      <vt:lpstr>Finding ways to connect librarian expertise to user needs</vt:lpstr>
      <vt:lpstr>When planning renovated facilities and services…</vt:lpstr>
      <vt:lpstr>If we asked about how spaces might support their “learning” instead of “studying” would we get different responses?</vt:lpstr>
      <vt:lpstr>If we asked about the need for services beyond the usual, what responses might we get?</vt:lpstr>
      <vt:lpstr>Screens in the life of the user</vt:lpstr>
      <vt:lpstr>Helping users imagine the future</vt:lpstr>
      <vt:lpstr>If we showed users examples of what some libraries offer, would they respond differently to our questions?</vt:lpstr>
      <vt:lpstr>If we showed users examples of what some libraries offer, would they respond differently to our questions?</vt:lpstr>
      <vt:lpstr>If we showed users examples of what some libraries offer, would they respond differently to our questions?</vt:lpstr>
      <vt:lpstr>If we showed users examples of what some libraries offer, would they respond differently to our questions?</vt:lpstr>
      <vt:lpstr>Would some humanities faculty have a better understanding of the potential of digital projects if they heard this story?</vt:lpstr>
      <vt:lpstr>Looking to the future</vt:lpstr>
      <vt:lpstr>Ethnographic methods</vt:lpstr>
      <vt:lpstr>Students and Faculty</vt:lpstr>
      <vt:lpstr>How students knew they could schedule research consultations</vt:lpstr>
      <vt:lpstr>Connecting with faculty and course assignments</vt:lpstr>
      <vt:lpstr>“Teaching a Different Shakespeare from the One I Love” Stephen Greenblatt, winner of the Pulitzer Prize and National Book Award</vt:lpstr>
      <vt:lpstr>Are faculty/departments interested in new objectives for their curricula?</vt:lpstr>
      <vt:lpstr>Questions for faculty/departments/programs/schools</vt:lpstr>
      <vt:lpstr>Library in the life of the user</vt:lpstr>
      <vt:lpstr>Seating for conversation and relaxation</vt:lpstr>
      <vt:lpstr>Gathering around a fireplace</vt:lpstr>
      <vt:lpstr>Taking a break/communal activity</vt:lpstr>
      <vt:lpstr>Provide spaces for taking a break</vt:lpstr>
      <vt:lpstr>Food and drink in the library</vt:lpstr>
      <vt:lpstr>Provide food for students studying many hours</vt:lpstr>
      <vt:lpstr>PowerPoint Presentation</vt:lpstr>
      <vt:lpstr>PowerPoint Presentation</vt:lpstr>
      <vt:lpstr> </vt:lpstr>
      <vt:lpstr>Add artwork to inspire</vt:lpstr>
      <vt:lpstr>Artwork to set the tone</vt:lpstr>
      <vt:lpstr>Launch activities that encourage a sense of belonging</vt:lpstr>
      <vt:lpstr>Host opportunities that promote connections among students</vt:lpstr>
      <vt:lpstr>PowerPoint Presentation</vt:lpstr>
      <vt:lpstr>Build community in physical and virtual spaces My #HuntLibrary on Instagram</vt:lpstr>
      <vt:lpstr>Moving forward</vt:lpstr>
      <vt:lpstr>Moving forward – institutional context</vt:lpstr>
      <vt:lpstr>Thank you!</vt:lpstr>
    </vt:vector>
  </TitlesOfParts>
  <Company>Coalition for Networked Information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Ethnography</dc:title>
  <dc:creator>Joan K. Lippincott</dc:creator>
  <dc:description>Presented for OCLC Research Library Partners, The Library in the Life of the User, 21-22 October 2015, Chicago, Illinois (USA)</dc:description>
  <cp:lastModifiedBy>McNicol,Jeanette</cp:lastModifiedBy>
  <cp:revision>51</cp:revision>
  <cp:lastPrinted>2015-10-21T10:47:44Z</cp:lastPrinted>
  <dcterms:created xsi:type="dcterms:W3CDTF">2015-10-07T20:01:22Z</dcterms:created>
  <dcterms:modified xsi:type="dcterms:W3CDTF">2015-10-28T22:53:24Z</dcterms:modified>
</cp:coreProperties>
</file>