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 id="2147483738" r:id="rId2"/>
    <p:sldMasterId id="2147483763" r:id="rId3"/>
    <p:sldMasterId id="2147483769" r:id="rId4"/>
    <p:sldMasterId id="2147483775" r:id="rId5"/>
    <p:sldMasterId id="2147483662" r:id="rId6"/>
    <p:sldMasterId id="2147483746" r:id="rId7"/>
  </p:sldMasterIdLst>
  <p:notesMasterIdLst>
    <p:notesMasterId r:id="rId42"/>
  </p:notesMasterIdLst>
  <p:handoutMasterIdLst>
    <p:handoutMasterId r:id="rId43"/>
  </p:handoutMasterIdLst>
  <p:sldIdLst>
    <p:sldId id="256" r:id="rId8"/>
    <p:sldId id="454" r:id="rId9"/>
    <p:sldId id="461" r:id="rId10"/>
    <p:sldId id="467" r:id="rId11"/>
    <p:sldId id="416" r:id="rId12"/>
    <p:sldId id="433" r:id="rId13"/>
    <p:sldId id="442" r:id="rId14"/>
    <p:sldId id="434" r:id="rId15"/>
    <p:sldId id="457" r:id="rId16"/>
    <p:sldId id="420" r:id="rId17"/>
    <p:sldId id="468" r:id="rId18"/>
    <p:sldId id="428"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 id="464" r:id="rId33"/>
    <p:sldId id="458" r:id="rId34"/>
    <p:sldId id="455" r:id="rId35"/>
    <p:sldId id="444" r:id="rId36"/>
    <p:sldId id="471" r:id="rId37"/>
    <p:sldId id="474" r:id="rId38"/>
    <p:sldId id="476" r:id="rId39"/>
    <p:sldId id="311" r:id="rId40"/>
    <p:sldId id="289" r:id="rId41"/>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Carl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16F"/>
    <a:srgbClr val="2178B5"/>
    <a:srgbClr val="409A3C"/>
    <a:srgbClr val="000000"/>
    <a:srgbClr val="FF7600"/>
    <a:srgbClr val="FF7646"/>
    <a:srgbClr val="CDE5F6"/>
    <a:srgbClr val="FFFFCC"/>
    <a:srgbClr val="0070C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24171" autoAdjust="0"/>
  </p:normalViewPr>
  <p:slideViewPr>
    <p:cSldViewPr snapToGrid="0" snapToObjects="1">
      <p:cViewPr>
        <p:scale>
          <a:sx n="95" d="100"/>
          <a:sy n="95" d="100"/>
        </p:scale>
        <p:origin x="888" y="-1805"/>
      </p:cViewPr>
      <p:guideLst>
        <p:guide orient="horz" pos="600"/>
        <p:guide pos="2880"/>
      </p:guideLst>
    </p:cSldViewPr>
  </p:slideViewPr>
  <p:outlineViewPr>
    <p:cViewPr>
      <p:scale>
        <a:sx n="33" d="100"/>
        <a:sy n="33" d="100"/>
      </p:scale>
      <p:origin x="0" y="-11419"/>
    </p:cViewPr>
    <p:sldLst>
      <p:sld r:id="rId1" collapse="1"/>
    </p:sldLst>
  </p:outlineViewPr>
  <p:notesTextViewPr>
    <p:cViewPr>
      <p:scale>
        <a:sx n="3" d="2"/>
        <a:sy n="3" d="2"/>
      </p:scale>
      <p:origin x="0" y="0"/>
    </p:cViewPr>
  </p:notesTextViewPr>
  <p:sorterViewPr>
    <p:cViewPr>
      <p:scale>
        <a:sx n="64" d="100"/>
        <a:sy n="64" d="100"/>
      </p:scale>
      <p:origin x="0" y="0"/>
    </p:cViewPr>
  </p:sorterViewPr>
  <p:notesViewPr>
    <p:cSldViewPr snapToGrid="0" snapToObjects="1">
      <p:cViewPr>
        <p:scale>
          <a:sx n="153" d="100"/>
          <a:sy n="153" d="100"/>
        </p:scale>
        <p:origin x="610" y="-2429"/>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FE4CAC7A-5073-6D4E-BFCB-18D2E718F4BD}" type="datetimeFigureOut">
              <a:rPr lang="en-US" smtClean="0"/>
              <a:pPr/>
              <a:t>5/19/2015</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52059FF-A96D-944B-8115-47E1146D3D55}" type="slidenum">
              <a:rPr lang="en-US" smtClean="0"/>
              <a:pPr/>
              <a:t>‹#›</a:t>
            </a:fld>
            <a:endParaRPr lang="en-US"/>
          </a:p>
        </p:txBody>
      </p:sp>
    </p:spTree>
    <p:extLst>
      <p:ext uri="{BB962C8B-B14F-4D97-AF65-F5344CB8AC3E}">
        <p14:creationId xmlns:p14="http://schemas.microsoft.com/office/powerpoint/2010/main" val="655759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7E23EFB5-7455-3C48-9E46-49127EBCEC2F}" type="datetimeFigureOut">
              <a:rPr lang="en-US" smtClean="0"/>
              <a:pPr/>
              <a:t>5/19/2015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F896307-7DAF-5642-9DCB-6041360F1C6E}" type="slidenum">
              <a:rPr lang="en-US" smtClean="0"/>
              <a:pPr/>
              <a:t>‹#›</a:t>
            </a:fld>
            <a:endParaRPr lang="en-US"/>
          </a:p>
        </p:txBody>
      </p:sp>
    </p:spTree>
    <p:extLst>
      <p:ext uri="{BB962C8B-B14F-4D97-AF65-F5344CB8AC3E}">
        <p14:creationId xmlns:p14="http://schemas.microsoft.com/office/powerpoint/2010/main" val="203270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a:t>
            </a:fld>
            <a:endParaRPr lang="en-US"/>
          </a:p>
        </p:txBody>
      </p:sp>
    </p:spTree>
    <p:extLst>
      <p:ext uri="{BB962C8B-B14F-4D97-AF65-F5344CB8AC3E}">
        <p14:creationId xmlns:p14="http://schemas.microsoft.com/office/powerpoint/2010/main" val="257938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how do we get from </a:t>
            </a:r>
            <a:r>
              <a:rPr lang="en-US" baseline="0" dirty="0" smtClean="0"/>
              <a:t>documents to </a:t>
            </a:r>
            <a:r>
              <a:rPr lang="en-US" baseline="0" dirty="0" smtClean="0"/>
              <a:t>entities?</a:t>
            </a:r>
          </a:p>
          <a:p>
            <a:endParaRPr lang="en-US" baseline="0" dirty="0" smtClean="0"/>
          </a:p>
          <a:p>
            <a:r>
              <a:rPr lang="en-US" baseline="0" dirty="0" smtClean="0"/>
              <a:t>Once </a:t>
            </a:r>
            <a:r>
              <a:rPr lang="en-US" baseline="0" dirty="0" smtClean="0"/>
              <a:t>solution is </a:t>
            </a:r>
            <a:r>
              <a:rPr lang="en-US" baseline="0" dirty="0" smtClean="0"/>
              <a:t>an </a:t>
            </a:r>
            <a:r>
              <a:rPr lang="en-US" dirty="0" smtClean="0"/>
              <a:t>entity-relationship model of the domain of resources</a:t>
            </a:r>
            <a:r>
              <a:rPr lang="en-US" baseline="0" dirty="0" smtClean="0"/>
              <a:t> managed by libraries. We get there by shredding documents into a set of statements into a simplified form of ‘English’ (or other human language) that a computer can understand. This diagram shows that a bibliographic record about Hamlet can be represented as a set of statements such as ‘William Shakespeare is a person’ Hamlet is a work, </a:t>
            </a:r>
            <a:r>
              <a:rPr lang="en-US" baseline="0" dirty="0" err="1" smtClean="0"/>
              <a:t>ws</a:t>
            </a:r>
            <a:r>
              <a:rPr lang="en-US" baseline="0" dirty="0" smtClean="0"/>
              <a:t> is the author of hamlet, and so on.</a:t>
            </a:r>
          </a:p>
          <a:p>
            <a:endParaRPr lang="en-US" baseline="0" dirty="0" smtClean="0"/>
          </a:p>
          <a:p>
            <a:r>
              <a:rPr lang="en-US" baseline="0" dirty="0" smtClean="0"/>
              <a:t>Entity-relationship models </a:t>
            </a:r>
            <a:r>
              <a:rPr lang="en-US" baseline="0" dirty="0" smtClean="0"/>
              <a:t>like this one have </a:t>
            </a:r>
            <a:r>
              <a:rPr lang="en-US" baseline="0" dirty="0" smtClean="0"/>
              <a:t>been created for decades. Students learn how to do this in CS 101. It’s an admission that natural-language processing isn’t going to get us where we want to be—not fast enough, anyway.</a:t>
            </a:r>
          </a:p>
          <a:p>
            <a:endParaRPr lang="en-US" baseline="0" dirty="0" smtClean="0"/>
          </a:p>
          <a:p>
            <a:r>
              <a:rPr lang="en-US" baseline="0" dirty="0" smtClean="0"/>
              <a:t>The linked data paradigm just adds </a:t>
            </a:r>
            <a:r>
              <a:rPr lang="en-US" baseline="0" dirty="0" smtClean="0"/>
              <a:t>some new requirements:</a:t>
            </a:r>
            <a:endParaRPr lang="en-US" baseline="0" dirty="0" smtClean="0"/>
          </a:p>
          <a:p>
            <a:endParaRPr lang="en-US" baseline="0" dirty="0" smtClean="0"/>
          </a:p>
          <a:p>
            <a:r>
              <a:rPr lang="en-US" baseline="0" dirty="0" smtClean="0"/>
              <a:t>--use published </a:t>
            </a:r>
            <a:r>
              <a:rPr lang="en-US" baseline="0" dirty="0" smtClean="0"/>
              <a:t>vocabularies; identify </a:t>
            </a:r>
            <a:r>
              <a:rPr lang="en-US" baseline="0" dirty="0" smtClean="0"/>
              <a:t>as many links as </a:t>
            </a:r>
            <a:r>
              <a:rPr lang="en-US" baseline="0" dirty="0" smtClean="0"/>
              <a:t>possible; define </a:t>
            </a:r>
            <a:r>
              <a:rPr lang="en-US" baseline="0" dirty="0" smtClean="0"/>
              <a:t>entities and relationships that are </a:t>
            </a:r>
            <a:r>
              <a:rPr lang="en-US" baseline="0" dirty="0" smtClean="0"/>
              <a:t>real– or things </a:t>
            </a:r>
            <a:r>
              <a:rPr lang="en-US" baseline="0" dirty="0" smtClean="0"/>
              <a:t>in the world that </a:t>
            </a:r>
            <a:r>
              <a:rPr lang="en-US" baseline="0" dirty="0" smtClean="0"/>
              <a:t>regular people care about – </a:t>
            </a:r>
            <a:r>
              <a:rPr lang="en-US" baseline="0" dirty="0" smtClean="0"/>
              <a:t>not software objects, </a:t>
            </a:r>
            <a:r>
              <a:rPr lang="en-US" baseline="0" dirty="0" smtClean="0"/>
              <a:t>database records, or </a:t>
            </a:r>
            <a:r>
              <a:rPr lang="en-US" baseline="0" dirty="0" smtClean="0"/>
              <a:t>program states that are understood only by me or my project team.</a:t>
            </a:r>
          </a:p>
          <a:p>
            <a:r>
              <a:rPr lang="en-US" baseline="0" dirty="0" smtClean="0"/>
              <a:t>--So this is a big deal. </a:t>
            </a:r>
            <a:r>
              <a:rPr lang="en-US" baseline="0" dirty="0" err="1" smtClean="0"/>
              <a:t>ld</a:t>
            </a:r>
            <a:r>
              <a:rPr lang="en-US" baseline="0" dirty="0" smtClean="0"/>
              <a:t> is about a shared </a:t>
            </a:r>
            <a:r>
              <a:rPr lang="en-US" baseline="0" dirty="0" smtClean="0"/>
              <a:t>semantics. It is about a theory </a:t>
            </a:r>
            <a:r>
              <a:rPr lang="en-US" baseline="0" dirty="0" smtClean="0"/>
              <a:t>of reference that makes the claim that meaning is not just something inside a person’s head, but something much more public. Lots of philosophers have written about that.</a:t>
            </a:r>
          </a:p>
        </p:txBody>
      </p:sp>
      <p:sp>
        <p:nvSpPr>
          <p:cNvPr id="4" name="Slide Number Placeholder 3"/>
          <p:cNvSpPr>
            <a:spLocks noGrp="1"/>
          </p:cNvSpPr>
          <p:nvPr>
            <p:ph type="sldNum" sz="quarter" idx="10"/>
          </p:nvPr>
        </p:nvSpPr>
        <p:spPr/>
        <p:txBody>
          <a:bodyPr/>
          <a:lstStyle/>
          <a:p>
            <a:fld id="{6F896307-7DAF-5642-9DCB-6041360F1C6E}" type="slidenum">
              <a:rPr lang="en-US" smtClean="0"/>
              <a:pPr/>
              <a:t>10</a:t>
            </a:fld>
            <a:endParaRPr lang="en-US"/>
          </a:p>
        </p:txBody>
      </p:sp>
    </p:spTree>
    <p:extLst>
      <p:ext uri="{BB962C8B-B14F-4D97-AF65-F5344CB8AC3E}">
        <p14:creationId xmlns:p14="http://schemas.microsoft.com/office/powerpoint/2010/main" val="60847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Ch01</a:t>
            </a:r>
            <a:r>
              <a:rPr lang="en-US" baseline="0" dirty="0" smtClean="0"/>
              <a:t> gives a rundown of </a:t>
            </a:r>
            <a:r>
              <a:rPr lang="en-US" dirty="0" smtClean="0"/>
              <a:t>the landscape</a:t>
            </a:r>
            <a:r>
              <a:rPr lang="en-US" baseline="0" dirty="0" smtClean="0"/>
              <a:t> in which we are working, both in the web standards community and the library community.</a:t>
            </a:r>
          </a:p>
          <a:p>
            <a:endParaRPr lang="en-US" baseline="0" dirty="0" smtClean="0"/>
          </a:p>
          <a:p>
            <a:r>
              <a:rPr lang="en-US" baseline="0" dirty="0" smtClean="0"/>
              <a:t>The bottom line: </a:t>
            </a:r>
          </a:p>
          <a:p>
            <a:endParaRPr lang="en-US" baseline="0" dirty="0" smtClean="0"/>
          </a:p>
          <a:p>
            <a:r>
              <a:rPr lang="en-US" dirty="0" smtClean="0"/>
              <a:t>* Linked data is the end result of a long evolutionary path that reaches back before the beginning of the Web as a viable platform for delivering information.</a:t>
            </a:r>
            <a:r>
              <a:rPr lang="en-US" baseline="0" dirty="0" smtClean="0"/>
              <a:t> And the library community has endorsed those developments. </a:t>
            </a:r>
          </a:p>
          <a:p>
            <a:pPr marL="0" indent="0">
              <a:buFont typeface="Arial" panose="020B0604020202020204" pitchFamily="34" charset="0"/>
              <a:buNone/>
            </a:pPr>
            <a:endParaRPr lang="en-US" dirty="0" smtClean="0"/>
          </a:p>
          <a:p>
            <a:r>
              <a:rPr lang="en-US" dirty="0" smtClean="0"/>
              <a:t>Some</a:t>
            </a:r>
            <a:r>
              <a:rPr lang="en-US" baseline="0" dirty="0" smtClean="0"/>
              <a:t> </a:t>
            </a:r>
            <a:r>
              <a:rPr lang="en-US" baseline="0" dirty="0" smtClean="0"/>
              <a:t>of these </a:t>
            </a:r>
            <a:r>
              <a:rPr lang="en-US" baseline="0" dirty="0" smtClean="0"/>
              <a:t>sentiments are </a:t>
            </a:r>
            <a:r>
              <a:rPr lang="en-US" baseline="0" dirty="0" smtClean="0"/>
              <a:t>echoed in publications from the Library of Congress, who have been instrumental in driving </a:t>
            </a:r>
            <a:r>
              <a:rPr lang="en-US" baseline="0" dirty="0" smtClean="0"/>
              <a:t>the modernization of standards that would be used throughout the world.</a:t>
            </a:r>
            <a:endParaRPr lang="en-US" baseline="0" dirty="0" smtClean="0"/>
          </a:p>
          <a:p>
            <a:endParaRPr lang="en-US" baseline="0" dirty="0" smtClean="0"/>
          </a:p>
          <a:p>
            <a:r>
              <a:rPr lang="en-US" baseline="0" dirty="0" smtClean="0"/>
              <a:t>Two big conclusions: </a:t>
            </a:r>
            <a:endParaRPr lang="en-US" baseline="0" dirty="0" smtClean="0"/>
          </a:p>
          <a:p>
            <a:pPr marL="171450" indent="-171450">
              <a:buFont typeface="Arial" panose="020B0604020202020204" pitchFamily="34" charset="0"/>
              <a:buChar char="•"/>
            </a:pPr>
            <a:r>
              <a:rPr lang="en-US" baseline="0" dirty="0" smtClean="0"/>
              <a:t>Library standards need to be upgraded so machines as well as humans can process library data.</a:t>
            </a:r>
          </a:p>
          <a:p>
            <a:pPr marL="171450" indent="-171450">
              <a:buFont typeface="Arial" panose="020B0604020202020204" pitchFamily="34" charset="0"/>
              <a:buChar char="•"/>
            </a:pPr>
            <a:r>
              <a:rPr lang="en-US" baseline="0" dirty="0" smtClean="0"/>
              <a:t>Linked data is aligned with the values of librarianship and the technical requirements of library metadata.</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11</a:t>
            </a:fld>
            <a:endParaRPr lang="en-US"/>
          </a:p>
        </p:txBody>
      </p:sp>
    </p:spTree>
    <p:extLst>
      <p:ext uri="{BB962C8B-B14F-4D97-AF65-F5344CB8AC3E}">
        <p14:creationId xmlns:p14="http://schemas.microsoft.com/office/powerpoint/2010/main" val="279544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(*point 1) Using the phrase coined by Richard Wallis: Libraries are nearly invisible in this world. But this is where users are. It’s where they begin their search for information.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(*point 2) After all, so was MARC. </a:t>
            </a:r>
            <a:r>
              <a:rPr lang="en-US" dirty="0" smtClean="0"/>
              <a:t>The d</a:t>
            </a:r>
            <a:r>
              <a:rPr lang="en-US" baseline="0" dirty="0" smtClean="0"/>
              <a:t>efinition will change as computing power grows. </a:t>
            </a:r>
            <a:endParaRPr lang="en-US" dirty="0" smtClean="0"/>
          </a:p>
          <a:p>
            <a:r>
              <a:rPr lang="en-US" dirty="0" smtClean="0"/>
              <a:t>(*point 3)</a:t>
            </a:r>
            <a:r>
              <a:rPr lang="en-US" baseline="0" dirty="0" smtClean="0"/>
              <a:t> this is the linked data paradigm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pPr/>
              <a:t>12</a:t>
            </a:fld>
            <a:endParaRPr lang="en-US"/>
          </a:p>
        </p:txBody>
      </p:sp>
    </p:spTree>
    <p:extLst>
      <p:ext uri="{BB962C8B-B14F-4D97-AF65-F5344CB8AC3E}">
        <p14:creationId xmlns:p14="http://schemas.microsoft.com/office/powerpoint/2010/main" val="3127932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96307-7DAF-5642-9DCB-6041360F1C6E}" type="slidenum">
              <a:rPr lang="en-US" smtClean="0"/>
              <a:pPr/>
              <a:t>13</a:t>
            </a:fld>
            <a:endParaRPr lang="en-US"/>
          </a:p>
        </p:txBody>
      </p:sp>
    </p:spTree>
    <p:extLst>
      <p:ext uri="{BB962C8B-B14F-4D97-AF65-F5344CB8AC3E}">
        <p14:creationId xmlns:p14="http://schemas.microsoft.com/office/powerpoint/2010/main" val="3985138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96307-7DAF-5642-9DCB-6041360F1C6E}" type="slidenum">
              <a:rPr lang="en-US" smtClean="0"/>
              <a:pPr/>
              <a:t>14</a:t>
            </a:fld>
            <a:endParaRPr lang="en-US"/>
          </a:p>
        </p:txBody>
      </p:sp>
    </p:spTree>
    <p:extLst>
      <p:ext uri="{BB962C8B-B14F-4D97-AF65-F5344CB8AC3E}">
        <p14:creationId xmlns:p14="http://schemas.microsoft.com/office/powerpoint/2010/main" val="130990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the cornerstone of our RDF modeling, we chose to use the Schema.org vocabulary. Released in 2011 as part of a collaboration between Google, Bing, Yahoo! And </a:t>
            </a:r>
            <a:r>
              <a:rPr lang="en-US" baseline="0" dirty="0" err="1" smtClean="0"/>
              <a:t>Yandex</a:t>
            </a:r>
            <a:r>
              <a:rPr lang="en-US" baseline="0" dirty="0" smtClean="0"/>
              <a:t>, it provides a means to describe bibliographic items using vocabulary terms that are consumable and understood by search engines. Since the vocabulary was not specifically designed for bibliographic material, we needed a way to extend Schema.org. BiblioGraph.net is an extension vocabulary that follows the same principles of Schema.org. We use it when we need to describe things with more granularity then is allowed in Schema.org. Since the release of BiblioGraph.net, there has been discussion with the Schema.org community about creating official domain specific extension to the Schema.org vocabulary. The BiblioGraph.net terms are being used as the cornerstone for the bib.schema.org</a:t>
            </a:r>
          </a:p>
        </p:txBody>
      </p:sp>
      <p:sp>
        <p:nvSpPr>
          <p:cNvPr id="4" name="Slide Number Placeholder 3"/>
          <p:cNvSpPr>
            <a:spLocks noGrp="1"/>
          </p:cNvSpPr>
          <p:nvPr>
            <p:ph type="sldNum" sz="quarter" idx="10"/>
          </p:nvPr>
        </p:nvSpPr>
        <p:spPr/>
        <p:txBody>
          <a:bodyPr/>
          <a:lstStyle/>
          <a:p>
            <a:fld id="{CDC13E3B-9CEF-4277-9F09-63779F321D0B}" type="slidenum">
              <a:rPr lang="en-US" smtClean="0"/>
              <a:pPr/>
              <a:t>15</a:t>
            </a:fld>
            <a:endParaRPr lang="en-US"/>
          </a:p>
        </p:txBody>
      </p:sp>
    </p:spTree>
    <p:extLst>
      <p:ext uri="{BB962C8B-B14F-4D97-AF65-F5344CB8AC3E}">
        <p14:creationId xmlns:p14="http://schemas.microsoft.com/office/powerpoint/2010/main" val="2415312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internal processes that take MARC records serialized as XML and convert them using an XSLT stylesheet into RDF data. This graphic visualizes how we take a MARC records with a $100 Personal Name (Robert </a:t>
            </a:r>
            <a:r>
              <a:rPr lang="en-US" baseline="0" dirty="0" err="1" smtClean="0"/>
              <a:t>Pirsig</a:t>
            </a:r>
            <a:r>
              <a:rPr lang="en-US" baseline="0" dirty="0" smtClean="0"/>
              <a:t>), a $245 Title (Zen and the art of motorcycle maintenance) and a $650 subject (Fathers and sons) and translate the string values into RDF entities and values. In addition to shredding the MARC record into entities, the other crucial part of this process is clustering </a:t>
            </a:r>
            <a:r>
              <a:rPr lang="en-US" baseline="0" dirty="0" err="1" smtClean="0"/>
              <a:t>WorldCat</a:t>
            </a:r>
            <a:r>
              <a:rPr lang="en-US" baseline="0" dirty="0" smtClean="0"/>
              <a:t> manifestation-y type records into Work clusters. The resulting image shows you how we are exposing the OCLC Works data right now. With a known Work ID, you can lookup OCLC Works as well as content negotiate for various RDF serializations (NT, JSON-LD, RDF/XML and Turtle). </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16</a:t>
            </a:fld>
            <a:endParaRPr lang="en-US"/>
          </a:p>
        </p:txBody>
      </p:sp>
    </p:spTree>
    <p:extLst>
      <p:ext uri="{BB962C8B-B14F-4D97-AF65-F5344CB8AC3E}">
        <p14:creationId xmlns:p14="http://schemas.microsoft.com/office/powerpoint/2010/main" val="3820342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been able to do the same conversion of personal authority records to Person entities. In doing so, we have been able to not only generate Person entities but more importantly we have begun to connect together, using the </a:t>
            </a:r>
            <a:r>
              <a:rPr lang="en-US" baseline="0" dirty="0" err="1" smtClean="0"/>
              <a:t>schema:sameAs</a:t>
            </a:r>
            <a:r>
              <a:rPr lang="en-US" baseline="0" dirty="0" smtClean="0"/>
              <a:t> property, individuals across different datasets. This graphic illustrates how we have been able to mine a personal name out of MARC records and connect it to VIAF. From there we have been able to connect the VIAF Person entity for Robert M. </a:t>
            </a:r>
            <a:r>
              <a:rPr lang="en-US" baseline="0" dirty="0" err="1" smtClean="0"/>
              <a:t>Pirsig</a:t>
            </a:r>
            <a:r>
              <a:rPr lang="en-US" baseline="0" dirty="0" smtClean="0"/>
              <a:t> to both the </a:t>
            </a:r>
            <a:r>
              <a:rPr lang="en-US" baseline="0" dirty="0" err="1" smtClean="0"/>
              <a:t>Wikidata</a:t>
            </a:r>
            <a:r>
              <a:rPr lang="en-US" baseline="0" dirty="0" smtClean="0"/>
              <a:t> entity for him as well as the Wikipedia entity (</a:t>
            </a:r>
            <a:r>
              <a:rPr lang="en-US" baseline="0" dirty="0" err="1" smtClean="0"/>
              <a:t>Dbpedia</a:t>
            </a:r>
            <a:r>
              <a:rPr lang="en-US" baseline="0" dirty="0" smtClean="0"/>
              <a:t>). This can help up us greatly expand the number of language specific string values we have as well as help use provide some context and biographical background to our Person entities, which could help drive next generation discovery services.</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17</a:t>
            </a:fld>
            <a:endParaRPr lang="en-US"/>
          </a:p>
        </p:txBody>
      </p:sp>
    </p:spTree>
    <p:extLst>
      <p:ext uri="{BB962C8B-B14F-4D97-AF65-F5344CB8AC3E}">
        <p14:creationId xmlns:p14="http://schemas.microsoft.com/office/powerpoint/2010/main" val="4053366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order to create a</a:t>
            </a:r>
            <a:r>
              <a:rPr lang="en-US" baseline="0" dirty="0" smtClean="0"/>
              <a:t> Person entity we needed to first derive a model for People. Librarians have been managing personal names for quite some time. When the SKOS vocabulary was developed, there was a push to use it to describe resources that were traditional managed in personal name authority files. This first image is a screenshot from the Getty’s ULAN authority file. It looks very much like thesaurus entry, with preferred labels, hierarchical relationships etc. During the early days of RDF development, commonly referred to as ‘</a:t>
            </a:r>
            <a:r>
              <a:rPr lang="en-US" baseline="0" dirty="0" err="1" smtClean="0"/>
              <a:t>SKOSification</a:t>
            </a:r>
            <a:r>
              <a:rPr lang="en-US" baseline="0" dirty="0" smtClean="0"/>
              <a:t>’ these thesaurus personal name entities were mapped into the SKOS vocabulary, which is used to describe resources found in lists, thesauri, dictionaries etc. As a one to one mapping, this worked very well but there were some logical issues that quickly became apparent, especially to folks working outside of library-land. As we can see here Abraham Lincoln is a real person (or at least was a real person). In SKOS, he was describes as a Concept, following the lineage of controlled vocabularies/authority files. In our modeling of People, we thought it was important model reality which consequently lead to a model in which people are people, places are places, etc. This new view of reality was first implemented in VIAF, originally using FOAF but later using Schema.org. As you can see, this VIAF Thing is classed as a </a:t>
            </a:r>
            <a:r>
              <a:rPr lang="en-US" baseline="0" dirty="0" err="1" smtClean="0"/>
              <a:t>schema:Person</a:t>
            </a:r>
            <a:r>
              <a:rPr lang="en-US" baseline="0" dirty="0" smtClean="0"/>
              <a:t> and as such has properties associated to it like name, description, birthdate, death date etc. Just to clarify that it is OK to classify Abraham Lincoln as a person here is a snippet of the Person class from the Schema.org vocabulary. You can see that a Person can be alive, dead, undead or fictional – so yes Pinocchio is a real boy (within the reality define in Schema.org).</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18</a:t>
            </a:fld>
            <a:endParaRPr lang="en-US"/>
          </a:p>
        </p:txBody>
      </p:sp>
    </p:spTree>
    <p:extLst>
      <p:ext uri="{BB962C8B-B14F-4D97-AF65-F5344CB8AC3E}">
        <p14:creationId xmlns:p14="http://schemas.microsoft.com/office/powerpoint/2010/main" val="2921316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this</a:t>
            </a:r>
            <a:r>
              <a:rPr lang="en-US" baseline="0" dirty="0" smtClean="0"/>
              <a:t> new model of Person manifested itself within the VIAF model is that we are able to identify the actual person and then connect them to their respective authority file entries. We have come to refer to this model as the hub and spoke model. At the center is the VIAF entity and around the periphery (the spokes) are various authority file resources. The authority file resources are connected to the VIAF Person via </a:t>
            </a:r>
            <a:r>
              <a:rPr lang="en-US" baseline="0" dirty="0" err="1" smtClean="0"/>
              <a:t>foaf:focus</a:t>
            </a:r>
            <a:r>
              <a:rPr lang="en-US" baseline="0" dirty="0" smtClean="0"/>
              <a:t> properties. The </a:t>
            </a:r>
            <a:r>
              <a:rPr lang="en-US" baseline="0" dirty="0" err="1" smtClean="0"/>
              <a:t>foaf:focus</a:t>
            </a:r>
            <a:r>
              <a:rPr lang="en-US" baseline="0" dirty="0" smtClean="0"/>
              <a:t> property is used to connect the conceptualization of something to real-world thing itself. In the example on the previous slide we could connect the LCNAF </a:t>
            </a:r>
            <a:r>
              <a:rPr lang="en-US" baseline="0" dirty="0" err="1" smtClean="0"/>
              <a:t>skos:Concept</a:t>
            </a:r>
            <a:r>
              <a:rPr lang="en-US" baseline="0" dirty="0" smtClean="0"/>
              <a:t> for Abraham Lincoln (</a:t>
            </a:r>
            <a:r>
              <a:rPr lang="en-US" baseline="0" dirty="0" err="1" smtClean="0"/>
              <a:t>i.e</a:t>
            </a:r>
            <a:r>
              <a:rPr lang="en-US" baseline="0" dirty="0" smtClean="0"/>
              <a:t> the conceptualization of the Person) to the description of the real-world Person using the </a:t>
            </a:r>
            <a:r>
              <a:rPr lang="en-US" baseline="0" dirty="0" err="1" smtClean="0"/>
              <a:t>foaf:focus</a:t>
            </a:r>
            <a:r>
              <a:rPr lang="en-US" baseline="0" dirty="0" smtClean="0"/>
              <a:t> property.</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19</a:t>
            </a:fld>
            <a:endParaRPr lang="en-US"/>
          </a:p>
        </p:txBody>
      </p:sp>
    </p:spTree>
    <p:extLst>
      <p:ext uri="{BB962C8B-B14F-4D97-AF65-F5344CB8AC3E}">
        <p14:creationId xmlns:p14="http://schemas.microsoft.com/office/powerpoint/2010/main" val="106001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a:t>
            </a:r>
            <a:r>
              <a:rPr lang="en-US" baseline="0" dirty="0" smtClean="0"/>
              <a:t>2013, we have also been working closely with KA and PO on their grant-funded projects that document problems with the visibility of libraries on the Web and offer solutions for improving  their SEO. Jeff is a member of their team. </a:t>
            </a:r>
            <a:r>
              <a:rPr lang="en-US" baseline="0" dirty="0" smtClean="0"/>
              <a:t>But this book </a:t>
            </a:r>
            <a:r>
              <a:rPr lang="en-US" baseline="0" dirty="0" smtClean="0"/>
              <a:t>is not a formal deliverable from their </a:t>
            </a:r>
            <a:r>
              <a:rPr lang="en-US" baseline="0" dirty="0" smtClean="0"/>
              <a:t>project.</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2</a:t>
            </a:fld>
            <a:endParaRPr lang="en-US"/>
          </a:p>
        </p:txBody>
      </p:sp>
    </p:spTree>
    <p:extLst>
      <p:ext uri="{BB962C8B-B14F-4D97-AF65-F5344CB8AC3E}">
        <p14:creationId xmlns:p14="http://schemas.microsoft.com/office/powerpoint/2010/main" val="3847456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model that we currently</a:t>
            </a:r>
            <a:r>
              <a:rPr lang="en-US" baseline="0" dirty="0" smtClean="0"/>
              <a:t> use for </a:t>
            </a:r>
            <a:r>
              <a:rPr lang="en-US" baseline="0" dirty="0" err="1" smtClean="0"/>
              <a:t>CreativeWorks</a:t>
            </a:r>
            <a:r>
              <a:rPr lang="en-US" baseline="0" dirty="0" smtClean="0"/>
              <a:t>. As you can see we have key entities, </a:t>
            </a:r>
            <a:r>
              <a:rPr lang="en-US" baseline="0" dirty="0" err="1" smtClean="0"/>
              <a:t>CreativeWork</a:t>
            </a:r>
            <a:r>
              <a:rPr lang="en-US" baseline="0" dirty="0" smtClean="0"/>
              <a:t>, Person, Organization, Place etc. The diagram gives a nice overview of our high level entities and how they are connected together.</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20</a:t>
            </a:fld>
            <a:endParaRPr lang="en-US"/>
          </a:p>
        </p:txBody>
      </p:sp>
    </p:spTree>
    <p:extLst>
      <p:ext uri="{BB962C8B-B14F-4D97-AF65-F5344CB8AC3E}">
        <p14:creationId xmlns:p14="http://schemas.microsoft.com/office/powerpoint/2010/main" val="1471691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image takes the high level</a:t>
            </a:r>
            <a:r>
              <a:rPr lang="en-US" baseline="0" dirty="0" smtClean="0"/>
              <a:t> model from the previous slide and adds some instance data to help give some context. You can see we have a person, Robert M. </a:t>
            </a:r>
            <a:r>
              <a:rPr lang="en-US" baseline="0" dirty="0" err="1" smtClean="0"/>
              <a:t>Pirsig</a:t>
            </a:r>
            <a:r>
              <a:rPr lang="en-US" baseline="0" dirty="0" smtClean="0"/>
              <a:t>, who is the author of this </a:t>
            </a:r>
            <a:r>
              <a:rPr lang="en-US" baseline="0" dirty="0" err="1" smtClean="0"/>
              <a:t>CreativeWork</a:t>
            </a:r>
            <a:r>
              <a:rPr lang="en-US" baseline="0" dirty="0" smtClean="0"/>
              <a:t>/</a:t>
            </a:r>
            <a:r>
              <a:rPr lang="en-US" baseline="0" dirty="0" err="1" smtClean="0"/>
              <a:t>IndividualProduct</a:t>
            </a:r>
            <a:r>
              <a:rPr lang="en-US" baseline="0" dirty="0" smtClean="0"/>
              <a:t>, Zen and the art of motorcycle maintenance. The </a:t>
            </a:r>
            <a:r>
              <a:rPr lang="en-US" baseline="0" dirty="0" err="1" smtClean="0"/>
              <a:t>CreativeWork</a:t>
            </a:r>
            <a:r>
              <a:rPr lang="en-US" baseline="0" dirty="0" smtClean="0"/>
              <a:t>/</a:t>
            </a:r>
            <a:r>
              <a:rPr lang="en-US" baseline="0" dirty="0" err="1" smtClean="0"/>
              <a:t>IndividualProduct</a:t>
            </a:r>
            <a:r>
              <a:rPr lang="en-US" baseline="0" dirty="0" smtClean="0"/>
              <a:t> has a related publisher, Morrow. The </a:t>
            </a:r>
            <a:r>
              <a:rPr lang="en-US" baseline="0" dirty="0" err="1" smtClean="0"/>
              <a:t>CreativeWork</a:t>
            </a:r>
            <a:r>
              <a:rPr lang="en-US" baseline="0" dirty="0" smtClean="0"/>
              <a:t>/</a:t>
            </a:r>
            <a:r>
              <a:rPr lang="en-US" baseline="0" dirty="0" err="1" smtClean="0"/>
              <a:t>IndividualProduct</a:t>
            </a:r>
            <a:r>
              <a:rPr lang="en-US" baseline="0" dirty="0" smtClean="0"/>
              <a:t> also points to a Work Entity which has a related subject (</a:t>
            </a:r>
            <a:r>
              <a:rPr lang="en-US" baseline="0" dirty="0" err="1" smtClean="0"/>
              <a:t>schema:about</a:t>
            </a:r>
            <a:r>
              <a:rPr lang="en-US" baseline="0" dirty="0" smtClean="0"/>
              <a:t>), Montana.</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21</a:t>
            </a:fld>
            <a:endParaRPr lang="en-US"/>
          </a:p>
        </p:txBody>
      </p:sp>
    </p:spTree>
    <p:extLst>
      <p:ext uri="{BB962C8B-B14F-4D97-AF65-F5344CB8AC3E}">
        <p14:creationId xmlns:p14="http://schemas.microsoft.com/office/powerpoint/2010/main" val="15289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96307-7DAF-5642-9DCB-6041360F1C6E}" type="slidenum">
              <a:rPr lang="en-US" smtClean="0"/>
              <a:pPr/>
              <a:t>22</a:t>
            </a:fld>
            <a:endParaRPr lang="en-US"/>
          </a:p>
        </p:txBody>
      </p:sp>
    </p:spTree>
    <p:extLst>
      <p:ext uri="{BB962C8B-B14F-4D97-AF65-F5344CB8AC3E}">
        <p14:creationId xmlns:p14="http://schemas.microsoft.com/office/powerpoint/2010/main" val="3470648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96307-7DAF-5642-9DCB-6041360F1C6E}" type="slidenum">
              <a:rPr lang="en-US" smtClean="0"/>
              <a:pPr/>
              <a:t>23</a:t>
            </a:fld>
            <a:endParaRPr lang="en-US"/>
          </a:p>
        </p:txBody>
      </p:sp>
    </p:spTree>
    <p:extLst>
      <p:ext uri="{BB962C8B-B14F-4D97-AF65-F5344CB8AC3E}">
        <p14:creationId xmlns:p14="http://schemas.microsoft.com/office/powerpoint/2010/main" val="4167505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process</a:t>
            </a:r>
            <a:r>
              <a:rPr lang="en-US" baseline="0" dirty="0" smtClean="0"/>
              <a:t>es that I just discussed really rely on identifiers that are added to our MARC data through a data enhancement process. This process attempts to match string labels to entities in VIAF, FAST, LCHS and other authority files. Although these processes are very good, there is still a huge corpus of uncontrolled strings that we need to mine and either match to outside entities or create new entities for. To give you a rough idea of where </a:t>
            </a:r>
            <a:r>
              <a:rPr lang="en-US" baseline="0" dirty="0" err="1" smtClean="0"/>
              <a:t>WorldCat</a:t>
            </a:r>
            <a:r>
              <a:rPr lang="en-US" baseline="0" dirty="0" smtClean="0"/>
              <a:t> is today. There are approximately 16 Million string names that have identifiers. Next out, we have approximately 39 million labeled names with no identifiers. Out from there you get into pure text mining territory. Names in semi-structured fields and unstructured fields. This is where the next phase of entity identification and relation will take place. </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24</a:t>
            </a:fld>
            <a:endParaRPr lang="en-US"/>
          </a:p>
        </p:txBody>
      </p:sp>
    </p:spTree>
    <p:extLst>
      <p:ext uri="{BB962C8B-B14F-4D97-AF65-F5344CB8AC3E}">
        <p14:creationId xmlns:p14="http://schemas.microsoft.com/office/powerpoint/2010/main" val="351531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96307-7DAF-5642-9DCB-6041360F1C6E}" type="slidenum">
              <a:rPr lang="en-US" smtClean="0"/>
              <a:pPr/>
              <a:t>25</a:t>
            </a:fld>
            <a:endParaRPr lang="en-US"/>
          </a:p>
        </p:txBody>
      </p:sp>
    </p:spTree>
    <p:extLst>
      <p:ext uri="{BB962C8B-B14F-4D97-AF65-F5344CB8AC3E}">
        <p14:creationId xmlns:p14="http://schemas.microsoft.com/office/powerpoint/2010/main" val="3651939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96307-7DAF-5642-9DCB-6041360F1C6E}" type="slidenum">
              <a:rPr lang="en-US" smtClean="0"/>
              <a:pPr/>
              <a:t>26</a:t>
            </a:fld>
            <a:endParaRPr lang="en-US"/>
          </a:p>
        </p:txBody>
      </p:sp>
    </p:spTree>
    <p:extLst>
      <p:ext uri="{BB962C8B-B14F-4D97-AF65-F5344CB8AC3E}">
        <p14:creationId xmlns:p14="http://schemas.microsoft.com/office/powerpoint/2010/main" val="2779543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as of August </a:t>
            </a:r>
            <a:r>
              <a:rPr lang="en-US" dirty="0" smtClean="0"/>
              <a:t>2014</a:t>
            </a:r>
          </a:p>
          <a:p>
            <a:endParaRPr lang="en-US" dirty="0" smtClean="0"/>
          </a:p>
          <a:p>
            <a:r>
              <a:rPr lang="en-US" dirty="0" smtClean="0"/>
              <a:t>KSY’s survey results, September 2014 (72 respondents)</a:t>
            </a:r>
          </a:p>
          <a:p>
            <a:endParaRPr lang="en-US" dirty="0" smtClean="0"/>
          </a:p>
          <a:p>
            <a:pPr marL="228600" indent="-228600">
              <a:buAutoNum type="arabicPeriod"/>
            </a:pPr>
            <a:r>
              <a:rPr lang="en-US" dirty="0" smtClean="0"/>
              <a:t>OCLC’s RDF datasets are among the oldest, largest, and most referenced LD stores in the ‘library’ sector of the linked data cloud.</a:t>
            </a:r>
          </a:p>
          <a:p>
            <a:pPr marL="228600" indent="-228600">
              <a:buAutoNum type="arabicPeriod"/>
            </a:pPr>
            <a:r>
              <a:rPr lang="en-US" dirty="0" smtClean="0"/>
              <a:t>There is international interest in LD</a:t>
            </a:r>
          </a:p>
          <a:p>
            <a:pPr marL="228600" indent="-228600">
              <a:buAutoNum type="arabicPeriod"/>
            </a:pPr>
            <a:r>
              <a:rPr lang="en-US" dirty="0" smtClean="0"/>
              <a:t>There are many emerging datasets, including </a:t>
            </a:r>
            <a:r>
              <a:rPr lang="en-US" dirty="0" err="1" smtClean="0"/>
              <a:t>WorldCat</a:t>
            </a:r>
            <a:r>
              <a:rPr lang="en-US" dirty="0" smtClean="0"/>
              <a:t> Works</a:t>
            </a:r>
          </a:p>
          <a:p>
            <a:endParaRPr lang="en-US" dirty="0" smtClean="0"/>
          </a:p>
          <a:p>
            <a:r>
              <a:rPr lang="en-US" dirty="0" smtClean="0"/>
              <a:t>But: </a:t>
            </a:r>
          </a:p>
          <a:p>
            <a:pPr marL="228600" indent="-228600">
              <a:buAutoNum type="arabicPeriod"/>
            </a:pPr>
            <a:r>
              <a:rPr lang="en-US" dirty="0" smtClean="0"/>
              <a:t>The cloud is still organizing itself.</a:t>
            </a:r>
          </a:p>
          <a:p>
            <a:pPr marL="228600" indent="-228600">
              <a:buAutoNum type="arabicPeriod"/>
            </a:pPr>
            <a:r>
              <a:rPr lang="en-US" dirty="0" smtClean="0"/>
              <a:t>Many small datasets, relatively little cross-linking from:</a:t>
            </a:r>
          </a:p>
          <a:p>
            <a:pPr marL="685800" lvl="1" indent="-228600">
              <a:buAutoNum type="arabicPeriod"/>
            </a:pPr>
            <a:r>
              <a:rPr lang="en-US" dirty="0" smtClean="0"/>
              <a:t>The broader web to the library community</a:t>
            </a:r>
          </a:p>
          <a:p>
            <a:pPr marL="685800" lvl="1" indent="-228600">
              <a:buAutoNum type="arabicPeriod"/>
            </a:pPr>
            <a:r>
              <a:rPr lang="en-US" dirty="0" smtClean="0"/>
              <a:t>The library community to the broader web</a:t>
            </a:r>
          </a:p>
          <a:p>
            <a:pPr marL="685800" lvl="1" indent="-228600">
              <a:buAutoNum type="arabicPeriod"/>
            </a:pPr>
            <a:r>
              <a:rPr lang="en-US" dirty="0" smtClean="0"/>
              <a:t>The library community to itself</a:t>
            </a:r>
          </a:p>
          <a:p>
            <a:pPr lvl="1"/>
            <a:endParaRPr lang="en-US" dirty="0" smtClean="0"/>
          </a:p>
          <a:p>
            <a:r>
              <a:rPr lang="en-US" dirty="0" smtClean="0"/>
              <a:t>The survey will be repeated this summer</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27</a:t>
            </a:fld>
            <a:endParaRPr lang="en-US"/>
          </a:p>
        </p:txBody>
      </p:sp>
    </p:spTree>
    <p:extLst>
      <p:ext uri="{BB962C8B-B14F-4D97-AF65-F5344CB8AC3E}">
        <p14:creationId xmlns:p14="http://schemas.microsoft.com/office/powerpoint/2010/main" val="2391247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Near-term goals – </a:t>
            </a:r>
            <a:r>
              <a:rPr lang="en-US" dirty="0" smtClean="0"/>
              <a:t>Development tasks: refine what we have</a:t>
            </a:r>
            <a:r>
              <a:rPr lang="en-US" baseline="0" dirty="0" smtClean="0"/>
              <a:t>.</a:t>
            </a:r>
            <a:r>
              <a:rPr lang="en-US" baseline="0" dirty="0" smtClean="0"/>
              <a:t/>
            </a:r>
            <a:br>
              <a:rPr lang="en-US" baseline="0" dirty="0" smtClean="0"/>
            </a:br>
            <a:endParaRPr lang="en-US" dirty="0" smtClean="0"/>
          </a:p>
          <a:p>
            <a:r>
              <a:rPr lang="en-US" dirty="0" smtClean="0"/>
              <a:t>Point 1. So</a:t>
            </a:r>
            <a:r>
              <a:rPr lang="en-US" baseline="0" dirty="0" smtClean="0"/>
              <a:t> far, the modeling effort has focused primarily on ‘Person.’ The other entities are just getting started. Concept, Topic </a:t>
            </a:r>
            <a:r>
              <a:rPr lang="en-US" dirty="0" smtClean="0"/>
              <a:t> are </a:t>
            </a:r>
            <a:r>
              <a:rPr lang="en-US" baseline="0" dirty="0" smtClean="0"/>
              <a:t>ready to develop if modeled in SKOS.</a:t>
            </a:r>
            <a:r>
              <a:rPr lang="en-US" dirty="0" smtClean="0"/>
              <a:t> The models of </a:t>
            </a:r>
            <a:r>
              <a:rPr lang="en-US" baseline="0" dirty="0" smtClean="0"/>
              <a:t>Organization, Place, and Work</a:t>
            </a:r>
            <a:r>
              <a:rPr lang="en-US" dirty="0" smtClean="0"/>
              <a:t> are </a:t>
            </a:r>
            <a:r>
              <a:rPr lang="en-US" dirty="0" smtClean="0"/>
              <a:t>still</a:t>
            </a:r>
            <a:r>
              <a:rPr lang="en-US" baseline="0" dirty="0" smtClean="0"/>
              <a:t> in draft form</a:t>
            </a:r>
            <a:r>
              <a:rPr lang="en-US" dirty="0" smtClean="0"/>
              <a:t>.</a:t>
            </a:r>
            <a:endParaRPr lang="en-US"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Point 2: Right now, we just have a sketch (defining requirements—describe (and ultimately deliver) the work in the user’s language of choice; backward compatibility with MARC. </a:t>
            </a:r>
          </a:p>
          <a:p>
            <a:endParaRPr lang="en-US" baseline="0" dirty="0" smtClean="0"/>
          </a:p>
          <a:p>
            <a:r>
              <a:rPr lang="en-US" dirty="0" smtClean="0"/>
              <a:t>Point</a:t>
            </a:r>
            <a:r>
              <a:rPr lang="en-US" baseline="0" dirty="0" smtClean="0"/>
              <a:t> 3: we have enough critical mass to measure impact. Will be done jointly with KA/PO</a:t>
            </a:r>
          </a:p>
          <a:p>
            <a:endParaRPr lang="en-US" dirty="0" smtClean="0"/>
          </a:p>
          <a:p>
            <a:r>
              <a:rPr lang="en-US" baseline="0" dirty="0" smtClean="0"/>
              <a:t>In other words, t</a:t>
            </a:r>
            <a:r>
              <a:rPr lang="en-US" dirty="0" smtClean="0"/>
              <a:t>he </a:t>
            </a:r>
            <a:r>
              <a:rPr lang="en-US" dirty="0" smtClean="0"/>
              <a:t>work we have done represents a foundation, or a set of building blocks, that can be used to define a more detailed model. In the book, we focus on models of published </a:t>
            </a:r>
            <a:r>
              <a:rPr lang="en-US" dirty="0" smtClean="0"/>
              <a:t>monographs.</a:t>
            </a:r>
            <a:r>
              <a:rPr lang="en-US" baseline="0" dirty="0" smtClean="0"/>
              <a:t> We drop hints about how </a:t>
            </a:r>
            <a:r>
              <a:rPr lang="en-US" dirty="0" smtClean="0"/>
              <a:t>it </a:t>
            </a:r>
            <a:r>
              <a:rPr lang="en-US" dirty="0" smtClean="0"/>
              <a:t>can be extended to digitized objects, journal articles, and contents of institutional repositories. </a:t>
            </a:r>
            <a:r>
              <a:rPr lang="en-US" dirty="0" smtClean="0"/>
              <a:t>We’re already working on those</a:t>
            </a:r>
            <a:r>
              <a:rPr lang="en-US" baseline="0" dirty="0" smtClean="0"/>
              <a:t> extensions.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pPr/>
              <a:t>28</a:t>
            </a:fld>
            <a:endParaRPr lang="en-US"/>
          </a:p>
        </p:txBody>
      </p:sp>
    </p:spTree>
    <p:extLst>
      <p:ext uri="{BB962C8B-B14F-4D97-AF65-F5344CB8AC3E}">
        <p14:creationId xmlns:p14="http://schemas.microsoft.com/office/powerpoint/2010/main" val="2941426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a:t>
            </a:r>
            <a:r>
              <a:rPr lang="en-US" baseline="0" dirty="0" smtClean="0"/>
              <a:t> the line: </a:t>
            </a:r>
          </a:p>
          <a:p>
            <a:r>
              <a:rPr lang="en-US" baseline="0" dirty="0" smtClean="0"/>
              <a:t>What we’re really after</a:t>
            </a:r>
          </a:p>
          <a:p>
            <a:endParaRPr lang="en-US" baseline="0" dirty="0" smtClean="0"/>
          </a:p>
          <a:p>
            <a:r>
              <a:rPr lang="en-US" baseline="0" dirty="0" smtClean="0"/>
              <a:t>Below the line: </a:t>
            </a:r>
          </a:p>
          <a:p>
            <a:r>
              <a:rPr lang="en-US" baseline="0" dirty="0" smtClean="0"/>
              <a:t>Accidental benefits that </a:t>
            </a:r>
            <a:r>
              <a:rPr lang="en-US" baseline="0" dirty="0" smtClean="0"/>
              <a:t>accumulate along </a:t>
            </a:r>
            <a:r>
              <a:rPr lang="en-US" baseline="0" dirty="0" smtClean="0"/>
              <a:t>the way</a:t>
            </a:r>
          </a:p>
          <a:p>
            <a:endParaRPr lang="en-US" baseline="0" dirty="0" smtClean="0"/>
          </a:p>
          <a:p>
            <a:r>
              <a:rPr lang="en-US" baseline="0" dirty="0" smtClean="0"/>
              <a:t>The triangle symbolizes </a:t>
            </a:r>
            <a:r>
              <a:rPr lang="en-US" baseline="0" dirty="0" smtClean="0"/>
              <a:t>where the most effort has been expended and where the results have been achieved.</a:t>
            </a:r>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pPr/>
              <a:t>29</a:t>
            </a:fld>
            <a:endParaRPr lang="en-US"/>
          </a:p>
        </p:txBody>
      </p:sp>
    </p:spTree>
    <p:extLst>
      <p:ext uri="{BB962C8B-B14F-4D97-AF65-F5344CB8AC3E}">
        <p14:creationId xmlns:p14="http://schemas.microsoft.com/office/powerpoint/2010/main" val="223007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96307-7DAF-5642-9DCB-6041360F1C6E}" type="slidenum">
              <a:rPr lang="en-US" smtClean="0"/>
              <a:pPr/>
              <a:t>3</a:t>
            </a:fld>
            <a:endParaRPr lang="en-US"/>
          </a:p>
        </p:txBody>
      </p:sp>
    </p:spTree>
    <p:extLst>
      <p:ext uri="{BB962C8B-B14F-4D97-AF65-F5344CB8AC3E}">
        <p14:creationId xmlns:p14="http://schemas.microsoft.com/office/powerpoint/2010/main" val="4148392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96307-7DAF-5642-9DCB-6041360F1C6E}" type="slidenum">
              <a:rPr lang="en-US" smtClean="0"/>
              <a:pPr/>
              <a:t>30</a:t>
            </a:fld>
            <a:endParaRPr lang="en-US"/>
          </a:p>
        </p:txBody>
      </p:sp>
    </p:spTree>
    <p:extLst>
      <p:ext uri="{BB962C8B-B14F-4D97-AF65-F5344CB8AC3E}">
        <p14:creationId xmlns:p14="http://schemas.microsoft.com/office/powerpoint/2010/main" val="3364260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fast-moving story and a difficult subject to nail down in a book-length work. </a:t>
            </a:r>
          </a:p>
          <a:p>
            <a:r>
              <a:rPr lang="en-US" baseline="0" dirty="0" smtClean="0"/>
              <a:t>But it’s a living document.</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31</a:t>
            </a:fld>
            <a:endParaRPr lang="en-US"/>
          </a:p>
        </p:txBody>
      </p:sp>
    </p:spTree>
    <p:extLst>
      <p:ext uri="{BB962C8B-B14F-4D97-AF65-F5344CB8AC3E}">
        <p14:creationId xmlns:p14="http://schemas.microsoft.com/office/powerpoint/2010/main" val="2765178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32</a:t>
            </a:fld>
            <a:endParaRPr lang="en-US"/>
          </a:p>
        </p:txBody>
      </p:sp>
    </p:spTree>
    <p:extLst>
      <p:ext uri="{BB962C8B-B14F-4D97-AF65-F5344CB8AC3E}">
        <p14:creationId xmlns:p14="http://schemas.microsoft.com/office/powerpoint/2010/main" val="2069836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96307-7DAF-5642-9DCB-6041360F1C6E}" type="slidenum">
              <a:rPr lang="en-US" smtClean="0"/>
              <a:pPr/>
              <a:t>33</a:t>
            </a:fld>
            <a:endParaRPr lang="en-US"/>
          </a:p>
        </p:txBody>
      </p:sp>
    </p:spTree>
    <p:extLst>
      <p:ext uri="{BB962C8B-B14F-4D97-AF65-F5344CB8AC3E}">
        <p14:creationId xmlns:p14="http://schemas.microsoft.com/office/powerpoint/2010/main" val="3534163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896307-7DAF-5642-9DCB-6041360F1C6E}" type="slidenum">
              <a:rPr lang="en-US" smtClean="0"/>
              <a:pPr/>
              <a:t>34</a:t>
            </a:fld>
            <a:endParaRPr lang="en-US"/>
          </a:p>
        </p:txBody>
      </p:sp>
    </p:spTree>
    <p:extLst>
      <p:ext uri="{BB962C8B-B14F-4D97-AF65-F5344CB8AC3E}">
        <p14:creationId xmlns:p14="http://schemas.microsoft.com/office/powerpoint/2010/main" val="362107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a:t>
            </a:r>
            <a:r>
              <a:rPr lang="en-US" baseline="0" dirty="0" smtClean="0"/>
              <a:t> the book, we wanted to give the sense of people talking. </a:t>
            </a:r>
            <a:r>
              <a:rPr lang="en-US" baseline="0" dirty="0" smtClean="0"/>
              <a:t>To show that OCLC’s work is embedded in a larger community effort. The text </a:t>
            </a:r>
            <a:r>
              <a:rPr lang="en-US" baseline="0" dirty="0" smtClean="0"/>
              <a:t>is sprinkled </a:t>
            </a:r>
            <a:r>
              <a:rPr lang="en-US" baseline="0" dirty="0" smtClean="0"/>
              <a:t>with </a:t>
            </a:r>
            <a:r>
              <a:rPr lang="en-US" baseline="0" dirty="0" smtClean="0"/>
              <a:t>quotes from published or web-accessible sources. Mostly from librarians, but also from Web standards experts. </a:t>
            </a:r>
          </a:p>
          <a:p>
            <a:endParaRPr lang="en-US" baseline="0" dirty="0" smtClean="0"/>
          </a:p>
          <a:p>
            <a:r>
              <a:rPr lang="en-US" baseline="0" dirty="0" smtClean="0"/>
              <a:t>Here is a quote from </a:t>
            </a:r>
            <a:r>
              <a:rPr lang="en-US" baseline="0" dirty="0" smtClean="0"/>
              <a:t>an important blog </a:t>
            </a:r>
            <a:r>
              <a:rPr lang="en-US" baseline="0" dirty="0" smtClean="0"/>
              <a:t>post, </a:t>
            </a:r>
            <a:r>
              <a:rPr lang="en-US" baseline="0" dirty="0" smtClean="0"/>
              <a:t>really by </a:t>
            </a:r>
            <a:r>
              <a:rPr lang="en-US" baseline="0" dirty="0" smtClean="0"/>
              <a:t>Tim Berners-Lee about transforming the web of documents to data. </a:t>
            </a:r>
            <a:r>
              <a:rPr lang="en-US" baseline="0" dirty="0" smtClean="0"/>
              <a:t>The semantic web is about making links, pure and simple. </a:t>
            </a:r>
          </a:p>
          <a:p>
            <a:endParaRPr lang="en-US" baseline="0" dirty="0" smtClean="0"/>
          </a:p>
          <a:p>
            <a:r>
              <a:rPr lang="en-US" baseline="0" dirty="0" smtClean="0"/>
              <a:t>In </a:t>
            </a:r>
            <a:r>
              <a:rPr lang="en-US" baseline="0" dirty="0" smtClean="0"/>
              <a:t>an even earlier </a:t>
            </a:r>
            <a:r>
              <a:rPr lang="en-US" baseline="0" dirty="0" smtClean="0"/>
              <a:t>publication, </a:t>
            </a:r>
            <a:r>
              <a:rPr lang="en-US" baseline="0" dirty="0" smtClean="0"/>
              <a:t>TBL and coauthors </a:t>
            </a:r>
            <a:r>
              <a:rPr lang="en-US" baseline="0" dirty="0" smtClean="0"/>
              <a:t>explain </a:t>
            </a:r>
            <a:r>
              <a:rPr lang="en-US" baseline="0" dirty="0" smtClean="0"/>
              <a:t>why this transformation matters: the semantic web attempts to make actionable what was once merely displayed</a:t>
            </a:r>
            <a:r>
              <a:rPr lang="en-US" baseline="0" dirty="0" smtClean="0"/>
              <a:t>. In other words, the first generation of the web delivered documents that you read. The semantic web produces a network of data that does useful things. (Incidentally, one of the coauthors, James </a:t>
            </a:r>
            <a:r>
              <a:rPr lang="en-US" baseline="0" dirty="0" err="1" smtClean="0"/>
              <a:t>Hendler</a:t>
            </a:r>
            <a:r>
              <a:rPr lang="en-US" baseline="0" dirty="0" smtClean="0"/>
              <a:t>, is the recently retired editor of the series that this book appears in.) </a:t>
            </a:r>
            <a:endParaRPr lang="en-US" baseline="0" dirty="0" smtClean="0"/>
          </a:p>
          <a:p>
            <a:endParaRPr lang="en-US" baseline="0" dirty="0" smtClean="0"/>
          </a:p>
          <a:p>
            <a:r>
              <a:rPr lang="en-US" baseline="0" dirty="0" smtClean="0"/>
              <a:t>Linked Data is just the current technology for implementing the vision of the Semantic Web.</a:t>
            </a: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4</a:t>
            </a:fld>
            <a:endParaRPr lang="en-US"/>
          </a:p>
        </p:txBody>
      </p:sp>
    </p:spTree>
    <p:extLst>
      <p:ext uri="{BB962C8B-B14F-4D97-AF65-F5344CB8AC3E}">
        <p14:creationId xmlns:p14="http://schemas.microsoft.com/office/powerpoint/2010/main" val="216787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the </a:t>
            </a:r>
            <a:r>
              <a:rPr lang="en-US" dirty="0" smtClean="0"/>
              <a:t>familiar </a:t>
            </a:r>
            <a:r>
              <a:rPr lang="en-US" dirty="0" smtClean="0"/>
              <a:t>cloud</a:t>
            </a:r>
            <a:r>
              <a:rPr lang="en-US" baseline="0" dirty="0" smtClean="0"/>
              <a:t> diagram maintained by </a:t>
            </a:r>
            <a:r>
              <a:rPr lang="en-US" baseline="0" dirty="0" smtClean="0"/>
              <a:t>lod-cloud.net. This is the ‘cloud’ referenced in the title. The circles represent the datasets that have been modeled using linked data principles. </a:t>
            </a:r>
          </a:p>
          <a:p>
            <a:r>
              <a:rPr lang="en-US" baseline="0" dirty="0" smtClean="0"/>
              <a:t>Two important characteristics: the density (number of circles); proximity to the center (most widely referenced). </a:t>
            </a:r>
          </a:p>
          <a:p>
            <a:r>
              <a:rPr lang="en-US" baseline="0" dirty="0" smtClean="0"/>
              <a:t>*At the center are </a:t>
            </a:r>
            <a:r>
              <a:rPr lang="en-US" baseline="0" dirty="0" err="1" smtClean="0"/>
              <a:t>dbpedia</a:t>
            </a:r>
            <a:r>
              <a:rPr lang="en-US" baseline="0" dirty="0" smtClean="0"/>
              <a:t> (which is mined from Wikipedia and transformed into structured data) and </a:t>
            </a:r>
            <a:r>
              <a:rPr lang="en-US" baseline="0" dirty="0" err="1" smtClean="0"/>
              <a:t>geonames</a:t>
            </a:r>
            <a:r>
              <a:rPr lang="en-US" baseline="0" dirty="0" smtClean="0"/>
              <a:t> (a geographic </a:t>
            </a:r>
            <a:r>
              <a:rPr lang="en-US" baseline="0" dirty="0" err="1" smtClean="0"/>
              <a:t>db</a:t>
            </a:r>
            <a:r>
              <a:rPr lang="en-US" baseline="0" dirty="0" smtClean="0"/>
              <a:t> with 8 million place names and is widely becoming a de-facto standard.</a:t>
            </a:r>
          </a:p>
          <a:p>
            <a:r>
              <a:rPr lang="en-US" baseline="0" dirty="0" smtClean="0"/>
              <a:t>*The segment we are interested in contains datasets published by libraries, publishers, and others interested in bibliographic resources and scholarship.</a:t>
            </a:r>
          </a:p>
          <a:p>
            <a:r>
              <a:rPr lang="en-US" baseline="0" dirty="0" smtClean="0"/>
              <a:t>*contributions from European national libraries, Library of Congress, OCLC, and academic research in linguistics and lexicography (</a:t>
            </a:r>
            <a:r>
              <a:rPr lang="en-US" baseline="0" dirty="0" err="1" smtClean="0"/>
              <a:t>Lexvo</a:t>
            </a:r>
            <a:r>
              <a:rPr lang="en-US" baseline="0" dirty="0" smtClean="0"/>
              <a:t>, WordNet)</a:t>
            </a:r>
            <a:endParaRPr lang="en-US" baseline="0" dirty="0" smtClean="0"/>
          </a:p>
          <a:p>
            <a:endParaRPr lang="en-US" baseline="0" dirty="0" smtClean="0"/>
          </a:p>
          <a:p>
            <a:r>
              <a:rPr lang="en-US" baseline="0" dirty="0" smtClean="0"/>
              <a:t>What </a:t>
            </a:r>
            <a:r>
              <a:rPr lang="en-US" baseline="0" dirty="0" smtClean="0"/>
              <a:t>is the status of the linked datasets contributed by libraries…and in particular, OCLC</a:t>
            </a:r>
            <a:r>
              <a:rPr lang="en-US" baseline="0" dirty="0" smtClean="0"/>
              <a:t>? This is the broad question that this book is about.</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5</a:t>
            </a:fld>
            <a:endParaRPr lang="en-US"/>
          </a:p>
        </p:txBody>
      </p:sp>
    </p:spTree>
    <p:extLst>
      <p:ext uri="{BB962C8B-B14F-4D97-AF65-F5344CB8AC3E}">
        <p14:creationId xmlns:p14="http://schemas.microsoft.com/office/powerpoint/2010/main" val="222112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Much of the discussion involving linked data can be quite theoretical, we can bring it down to earth with a concrete task. In 2012, OCLC published the first draft of the RDF statements that can be automatically generated from catalog records accessible from WorldCat.org. This was, and still is, the largest linked dataset published by the library community. The main thing we wanted to accomplish in this book is a researcher’s account of this result: where the statements came </a:t>
            </a:r>
            <a:r>
              <a:rPr lang="en-US" baseline="0" dirty="0" smtClean="0"/>
              <a:t>from, what </a:t>
            </a:r>
            <a:r>
              <a:rPr lang="en-US" dirty="0" smtClean="0"/>
              <a:t>they </a:t>
            </a:r>
            <a:r>
              <a:rPr lang="en-US" baseline="0" dirty="0" smtClean="0"/>
              <a:t>say, </a:t>
            </a:r>
            <a:r>
              <a:rPr lang="en-US" baseline="0" dirty="0" smtClean="0"/>
              <a:t>and what </a:t>
            </a:r>
            <a:r>
              <a:rPr lang="en-US" dirty="0" smtClean="0"/>
              <a:t>isn’t there </a:t>
            </a:r>
            <a:r>
              <a:rPr lang="en-US" dirty="0" smtClean="0"/>
              <a:t>yet. </a:t>
            </a:r>
            <a:endParaRPr lang="en-US" dirty="0" smtClean="0"/>
          </a:p>
          <a:p>
            <a:endParaRPr lang="en-US" dirty="0" smtClean="0"/>
          </a:p>
          <a:p>
            <a:r>
              <a:rPr lang="en-US" dirty="0" smtClean="0"/>
              <a:t>It</a:t>
            </a:r>
            <a:r>
              <a:rPr lang="en-US" baseline="0" dirty="0" smtClean="0"/>
              <a:t> wasn’t </a:t>
            </a:r>
            <a:r>
              <a:rPr lang="en-US" dirty="0" smtClean="0"/>
              <a:t>obvious when we started, but</a:t>
            </a:r>
            <a:r>
              <a:rPr lang="en-US" baseline="0" dirty="0" smtClean="0"/>
              <a:t> we now </a:t>
            </a:r>
            <a:r>
              <a:rPr lang="en-US" baseline="0" dirty="0" smtClean="0"/>
              <a:t>know that we can get a good running start on the conversion of MARC records to RDF  </a:t>
            </a:r>
            <a:r>
              <a:rPr lang="en-US" baseline="0" dirty="0" smtClean="0"/>
              <a:t>can be restated by distilling it into statements about </a:t>
            </a:r>
            <a:r>
              <a:rPr lang="en-US" baseline="0" dirty="0" smtClean="0"/>
              <a:t>just six key entities</a:t>
            </a:r>
            <a:r>
              <a:rPr lang="en-US" baseline="0" dirty="0" smtClean="0"/>
              <a:t>. </a:t>
            </a:r>
          </a:p>
          <a:p>
            <a:r>
              <a:rPr lang="en-US" baseline="0" dirty="0" smtClean="0"/>
              <a:t>* So </a:t>
            </a:r>
            <a:r>
              <a:rPr lang="en-US" baseline="0" dirty="0" smtClean="0"/>
              <a:t>on one level, the book can be interpreted as the technical </a:t>
            </a:r>
            <a:r>
              <a:rPr lang="en-US" baseline="0" dirty="0" smtClean="0"/>
              <a:t>underpinning for an image that has appeared in many OCLC presentations on linked data. </a:t>
            </a:r>
            <a:endParaRPr lang="en-US" dirty="0"/>
          </a:p>
          <a:p>
            <a:endParaRPr lang="en-US" dirty="0" smtClean="0"/>
          </a:p>
          <a:p>
            <a:r>
              <a:rPr lang="en-US" dirty="0" smtClean="0"/>
              <a:t>More broadly, we wrote </a:t>
            </a:r>
            <a:r>
              <a:rPr lang="en-US" dirty="0"/>
              <a:t>this </a:t>
            </a:r>
            <a:r>
              <a:rPr lang="en-US" dirty="0" smtClean="0"/>
              <a:t>book:</a:t>
            </a:r>
            <a:endParaRPr lang="en-US" dirty="0"/>
          </a:p>
          <a:p>
            <a:pPr marL="171450" indent="-171450">
              <a:buFont typeface="Arial" panose="020B0604020202020204" pitchFamily="34" charset="0"/>
              <a:buChar char="•"/>
            </a:pPr>
            <a:r>
              <a:rPr lang="en-US" dirty="0"/>
              <a:t>To tell a story representing complex technical ideas and many person-years of </a:t>
            </a:r>
            <a:r>
              <a:rPr lang="en-US" dirty="0" smtClean="0"/>
              <a:t>innovation</a:t>
            </a:r>
            <a:endParaRPr lang="en-US" dirty="0"/>
          </a:p>
          <a:p>
            <a:pPr marL="171450" indent="-171450">
              <a:buFont typeface="Arial" panose="020B0604020202020204" pitchFamily="34" charset="0"/>
              <a:buChar char="•"/>
            </a:pPr>
            <a:r>
              <a:rPr lang="en-US" dirty="0"/>
              <a:t>To create a foundation resource from which others can </a:t>
            </a:r>
            <a:r>
              <a:rPr lang="en-US" dirty="0" smtClean="0"/>
              <a:t>learn, and</a:t>
            </a:r>
            <a:r>
              <a:rPr lang="en-US" baseline="0" dirty="0" smtClean="0"/>
              <a:t> to spur more sophisticated discussion.</a:t>
            </a: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6</a:t>
            </a:fld>
            <a:endParaRPr lang="en-US"/>
          </a:p>
        </p:txBody>
      </p:sp>
    </p:spTree>
    <p:extLst>
      <p:ext uri="{BB962C8B-B14F-4D97-AF65-F5344CB8AC3E}">
        <p14:creationId xmlns:p14="http://schemas.microsoft.com/office/powerpoint/2010/main" val="53310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book aims to tell the larger story that connects many OCLC research projects. </a:t>
            </a:r>
            <a:r>
              <a:rPr lang="en-US" baseline="0" dirty="0" smtClean="0"/>
              <a:t>The narrative wasn’t outlined in </a:t>
            </a:r>
            <a:r>
              <a:rPr lang="en-US" baseline="0" dirty="0" smtClean="0"/>
              <a:t>advance, but it grew organically from an intense focus, both on developments in the Web environment and OCLC’s role in the management of library metadata. </a:t>
            </a:r>
            <a:r>
              <a:rPr lang="en-US" baseline="0" dirty="0" smtClean="0"/>
              <a:t>It builds on a 20-year history of involvement by OCLC researchers in the development of library and Web standards.</a:t>
            </a:r>
            <a:endParaRPr lang="en-US" baseline="0" dirty="0" smtClean="0"/>
          </a:p>
          <a:p>
            <a:endParaRPr lang="en-US" baseline="0" dirty="0" smtClean="0"/>
          </a:p>
          <a:p>
            <a:r>
              <a:rPr lang="en-US" baseline="0" dirty="0" smtClean="0"/>
              <a:t>Unpack the first two points: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Test the viability of the linked data paradigm.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How good is the match between LD and library metadata?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How compatible is LD to the values of librarianship?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How mature are the tools?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Our development strategy evolved into an Agile design that combines modeling with discovery. Model, then discover. With each iteration, the model gets more detailed.</a:t>
            </a:r>
          </a:p>
          <a:p>
            <a:endParaRPr lang="en-US" baseline="0" dirty="0" smtClean="0"/>
          </a:p>
          <a:p>
            <a:r>
              <a:rPr lang="en-US" baseline="0" dirty="0" smtClean="0"/>
              <a:t>Use cases</a:t>
            </a:r>
          </a:p>
          <a:p>
            <a:r>
              <a:rPr lang="en-US" baseline="0" dirty="0" smtClean="0"/>
              <a:t>Visibility (classic problem)</a:t>
            </a:r>
          </a:p>
          <a:p>
            <a:r>
              <a:rPr lang="en-US" baseline="0" dirty="0" smtClean="0"/>
              <a:t>Aggregation</a:t>
            </a:r>
          </a:p>
          <a:p>
            <a:endParaRPr lang="en-US" baseline="0" dirty="0" smtClean="0"/>
          </a:p>
          <a:p>
            <a:r>
              <a:rPr lang="en-US" baseline="0" dirty="0" smtClean="0"/>
              <a:t>More focus : </a:t>
            </a:r>
            <a:endParaRPr lang="en-US" baseline="0" dirty="0" smtClean="0"/>
          </a:p>
          <a:p>
            <a:r>
              <a:rPr lang="en-US" baseline="0" dirty="0" smtClean="0"/>
              <a:t>Create </a:t>
            </a:r>
            <a:r>
              <a:rPr lang="en-US" baseline="0" dirty="0" smtClean="0"/>
              <a:t>models of descriptive metadata (not technical metadata, not administrative metadata)</a:t>
            </a:r>
            <a:endParaRPr lang="en-US" baseline="0" dirty="0" smtClean="0"/>
          </a:p>
          <a:p>
            <a:endParaRPr lang="en-US" baseline="0" dirty="0" smtClean="0"/>
          </a:p>
          <a:p>
            <a:r>
              <a:rPr lang="en-US" baseline="0" dirty="0" smtClean="0"/>
              <a:t>So we’re not developing a new </a:t>
            </a:r>
            <a:r>
              <a:rPr lang="en-US" baseline="0" dirty="0" smtClean="0"/>
              <a:t>standard. We are not competing with others in the library community who are developing standards. Ware </a:t>
            </a:r>
            <a:r>
              <a:rPr lang="en-US" baseline="0" dirty="0" smtClean="0"/>
              <a:t>conducting </a:t>
            </a:r>
            <a:r>
              <a:rPr lang="en-US" baseline="0" dirty="0" smtClean="0"/>
              <a:t>experiments and demonstrating proof </a:t>
            </a:r>
            <a:r>
              <a:rPr lang="en-US" baseline="0" dirty="0" smtClean="0"/>
              <a:t>of concept. And we’re doing it at </a:t>
            </a:r>
            <a:r>
              <a:rPr lang="en-US" baseline="0" dirty="0" smtClean="0"/>
              <a:t>scale, by working with all of the library metadata we have.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896307-7DAF-5642-9DCB-6041360F1C6E}" type="slidenum">
              <a:rPr lang="en-US" smtClean="0"/>
              <a:pPr/>
              <a:t>7</a:t>
            </a:fld>
            <a:endParaRPr lang="en-US"/>
          </a:p>
        </p:txBody>
      </p:sp>
    </p:spTree>
    <p:extLst>
      <p:ext uri="{BB962C8B-B14F-4D97-AF65-F5344CB8AC3E}">
        <p14:creationId xmlns:p14="http://schemas.microsoft.com/office/powerpoint/2010/main" val="1453830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So let’s get started. How</a:t>
            </a:r>
            <a:r>
              <a:rPr lang="en-US" sz="1000" baseline="0" dirty="0" smtClean="0"/>
              <a:t> does the Web of Documents differ from the Web of Things and why does this difference matter?</a:t>
            </a:r>
          </a:p>
          <a:p>
            <a:endParaRPr lang="en-US" sz="1000" dirty="0" smtClean="0"/>
          </a:p>
          <a:p>
            <a:r>
              <a:rPr lang="en-US" sz="1000" dirty="0" smtClean="0"/>
              <a:t>On the left is a search result from Google</a:t>
            </a:r>
            <a:r>
              <a:rPr lang="en-US" sz="1000" baseline="0" dirty="0" smtClean="0"/>
              <a:t> for </a:t>
            </a:r>
            <a:r>
              <a:rPr lang="en-US" sz="1000" baseline="0" dirty="0" smtClean="0"/>
              <a:t>‘Library of Congress’. It is a list of documents that contain the phrase ‘library of congress.’ </a:t>
            </a:r>
          </a:p>
          <a:p>
            <a:r>
              <a:rPr lang="en-US" sz="1000" baseline="0" dirty="0" smtClean="0"/>
              <a:t>On </a:t>
            </a:r>
            <a:r>
              <a:rPr lang="en-US" sz="1000" baseline="0" dirty="0" smtClean="0"/>
              <a:t>the right is a Google knowledge Card. </a:t>
            </a:r>
            <a:r>
              <a:rPr lang="en-US" sz="1000" baseline="0" dirty="0" smtClean="0"/>
              <a:t>It is something fundamentally different. It is a description of a ‘thing’ called Library of Congress compiled from a dataset that </a:t>
            </a:r>
            <a:r>
              <a:rPr lang="en-US" sz="1000" baseline="0" dirty="0" smtClean="0"/>
              <a:t>Google </a:t>
            </a:r>
            <a:r>
              <a:rPr lang="en-US" sz="1000" baseline="0" dirty="0" smtClean="0"/>
              <a:t>now calls </a:t>
            </a:r>
            <a:r>
              <a:rPr lang="en-US" sz="1000" baseline="0" dirty="0" smtClean="0"/>
              <a:t>the Knowledge </a:t>
            </a:r>
            <a:r>
              <a:rPr lang="en-US" sz="1000" baseline="0" dirty="0" smtClean="0"/>
              <a:t>Vault. This is structured </a:t>
            </a:r>
            <a:r>
              <a:rPr lang="en-US" sz="1000" baseline="0" dirty="0" smtClean="0"/>
              <a:t>data mined from the </a:t>
            </a:r>
            <a:r>
              <a:rPr lang="en-US" sz="1000" baseline="0" dirty="0" smtClean="0"/>
              <a:t>Web and includes some </a:t>
            </a:r>
            <a:r>
              <a:rPr lang="en-US" sz="1000" baseline="0" dirty="0" smtClean="0"/>
              <a:t>of the linked datasets shown in the LOD cloud. The result </a:t>
            </a:r>
            <a:r>
              <a:rPr lang="en-US" sz="1000" baseline="0" dirty="0" smtClean="0"/>
              <a:t>is put into the Knowledge Card we see on the right. It contains attributes that </a:t>
            </a:r>
            <a:r>
              <a:rPr lang="en-US" sz="1000" baseline="0" dirty="0" smtClean="0"/>
              <a:t>someone might care about. </a:t>
            </a:r>
            <a:r>
              <a:rPr lang="en-US" sz="1000" baseline="0" dirty="0" smtClean="0"/>
              <a:t>Organization: location on a map, </a:t>
            </a:r>
            <a:r>
              <a:rPr lang="en-US" sz="1000" baseline="0" dirty="0" smtClean="0"/>
              <a:t>what </a:t>
            </a:r>
            <a:r>
              <a:rPr lang="en-US" sz="1000" baseline="0" dirty="0" smtClean="0"/>
              <a:t>its building looks like, </a:t>
            </a:r>
            <a:r>
              <a:rPr lang="en-US" sz="1000" baseline="0" dirty="0" smtClean="0"/>
              <a:t>its hours of operation, etc.  This information is present in the web of documents, too, but the user has to dig for it, and often for a long time.</a:t>
            </a:r>
          </a:p>
          <a:p>
            <a:endParaRPr lang="en-US" sz="1000" baseline="0" dirty="0" smtClean="0"/>
          </a:p>
          <a:p>
            <a:r>
              <a:rPr lang="en-US" sz="1000" baseline="0" dirty="0" smtClean="0"/>
              <a:t>The </a:t>
            </a:r>
            <a:r>
              <a:rPr lang="en-US" sz="1000" baseline="0" dirty="0" smtClean="0"/>
              <a:t>Google knowledge </a:t>
            </a:r>
            <a:r>
              <a:rPr lang="en-US" sz="1000" baseline="0" dirty="0" smtClean="0"/>
              <a:t>vault now contains billions of entities and they are available not only for organizations such as </a:t>
            </a:r>
            <a:r>
              <a:rPr lang="en-US" sz="1000" baseline="0" dirty="0" smtClean="0"/>
              <a:t>Library of Congress, </a:t>
            </a:r>
            <a:r>
              <a:rPr lang="en-US" sz="1000" baseline="0" dirty="0" smtClean="0"/>
              <a:t>but also for common </a:t>
            </a:r>
            <a:r>
              <a:rPr lang="en-US" sz="1000" baseline="0" dirty="0" smtClean="0"/>
              <a:t>objects. </a:t>
            </a:r>
            <a:endParaRPr lang="en-US" sz="1000" baseline="0" dirty="0" smtClean="0"/>
          </a:p>
          <a:p>
            <a:r>
              <a:rPr lang="en-US" sz="1000" baseline="0" dirty="0" smtClean="0"/>
              <a:t>*bears. More </a:t>
            </a:r>
            <a:r>
              <a:rPr lang="en-US" sz="1000" baseline="0" dirty="0" smtClean="0"/>
              <a:t>pictures. </a:t>
            </a:r>
            <a:r>
              <a:rPr lang="en-US" sz="1000" baseline="0" dirty="0" smtClean="0"/>
              <a:t>‘Bear’ </a:t>
            </a:r>
            <a:r>
              <a:rPr lang="en-US" sz="1000" baseline="0" dirty="0" smtClean="0"/>
              <a:t>is ambiguous.</a:t>
            </a:r>
          </a:p>
          <a:p>
            <a:r>
              <a:rPr lang="en-US" sz="1000" baseline="0" dirty="0" smtClean="0"/>
              <a:t>*certain objects found in libraries. </a:t>
            </a:r>
            <a:r>
              <a:rPr lang="en-US" sz="1000" baseline="0" dirty="0" smtClean="0"/>
              <a:t>Such as </a:t>
            </a:r>
            <a:r>
              <a:rPr lang="en-US" sz="1000" baseline="0" dirty="0" smtClean="0"/>
              <a:t>‘Zen’</a:t>
            </a:r>
          </a:p>
          <a:p>
            <a:r>
              <a:rPr lang="en-US" sz="1000" baseline="0" dirty="0" smtClean="0"/>
              <a:t>*following up on observations made by Kenning </a:t>
            </a:r>
            <a:r>
              <a:rPr lang="en-US" sz="1000" baseline="0" dirty="0" err="1" smtClean="0"/>
              <a:t>Arlitsch</a:t>
            </a:r>
            <a:r>
              <a:rPr lang="en-US" sz="1000" baseline="0" dirty="0" smtClean="0"/>
              <a:t>, Google Knowledge cards for libraries vary in quality. LC looks good, but KC for the London (Ohio) public library is just a location on a map.  Kenning’s argues that the KC can be improved by writing a </a:t>
            </a:r>
            <a:r>
              <a:rPr lang="en-US" sz="1000" baseline="0" dirty="0" smtClean="0"/>
              <a:t>Wikipedia article, which has the effect of generating structured data in </a:t>
            </a:r>
            <a:r>
              <a:rPr lang="en-US" sz="1000" baseline="0" dirty="0" err="1" smtClean="0"/>
              <a:t>Dbpedia</a:t>
            </a:r>
            <a:r>
              <a:rPr lang="en-US" sz="1000" baseline="0" dirty="0" smtClean="0"/>
              <a:t>. This is mined by Google and other search engines.</a:t>
            </a:r>
            <a:endParaRPr lang="en-US" sz="1000" baseline="0" dirty="0" smtClean="0"/>
          </a:p>
          <a:p>
            <a:r>
              <a:rPr lang="en-US" sz="1000" baseline="0" dirty="0" smtClean="0"/>
              <a:t>*But the problem is deeper because most resources held in libraries do not have KCs. </a:t>
            </a:r>
            <a:r>
              <a:rPr lang="en-US" sz="1000" baseline="0" dirty="0" smtClean="0"/>
              <a:t>Only the most </a:t>
            </a:r>
            <a:r>
              <a:rPr lang="en-US" sz="1000" baseline="0" dirty="0" smtClean="0"/>
              <a:t>bestsellers do. ones do. For example: A Farewell to Arms Control written by Elizabeth Young and published in 1972. </a:t>
            </a:r>
          </a:p>
          <a:p>
            <a:endParaRPr lang="en-US" sz="1000" baseline="0" dirty="0" smtClean="0"/>
          </a:p>
          <a:p>
            <a:r>
              <a:rPr lang="en-US" sz="1000" baseline="0" dirty="0" smtClean="0"/>
              <a:t>In other words, the transformation to the Web of Things changes what it means to publish on the Web. It is no longer good enough to be ‘on’ the web. Libraries and their contents need to be an integral part of the web.</a:t>
            </a:r>
            <a:endParaRPr lang="en-US" sz="100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pPr/>
              <a:t>8</a:t>
            </a:fld>
            <a:endParaRPr lang="en-US"/>
          </a:p>
        </p:txBody>
      </p:sp>
    </p:spTree>
    <p:extLst>
      <p:ext uri="{BB962C8B-B14F-4D97-AF65-F5344CB8AC3E}">
        <p14:creationId xmlns:p14="http://schemas.microsoft.com/office/powerpoint/2010/main" val="1188937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now there are two views of the Web. Why this is important:</a:t>
            </a:r>
            <a:endParaRPr lang="en-US" baseline="0" dirty="0" smtClean="0"/>
          </a:p>
          <a:p>
            <a:endParaRPr lang="en-US" baseline="0" dirty="0" smtClean="0"/>
          </a:p>
          <a:p>
            <a:r>
              <a:rPr lang="en-US" baseline="0" dirty="0" smtClean="0"/>
              <a:t>1. The KC is a useful application. It saves the reader’s time, which is the first principle in reordered </a:t>
            </a:r>
            <a:r>
              <a:rPr lang="en-US" baseline="0" dirty="0" err="1" smtClean="0"/>
              <a:t>Ranganthan</a:t>
            </a:r>
            <a:r>
              <a:rPr lang="en-US" baseline="0" dirty="0" smtClean="0"/>
              <a:t>, as our colleagues Lynn </a:t>
            </a:r>
            <a:r>
              <a:rPr lang="en-US" baseline="0" dirty="0" err="1" smtClean="0"/>
              <a:t>Connaway</a:t>
            </a:r>
            <a:r>
              <a:rPr lang="en-US" baseline="0" dirty="0" smtClean="0"/>
              <a:t> and </a:t>
            </a:r>
            <a:r>
              <a:rPr lang="en-US" baseline="0" dirty="0" err="1" smtClean="0"/>
              <a:t>Ixchel</a:t>
            </a:r>
            <a:r>
              <a:rPr lang="en-US" baseline="0" dirty="0" smtClean="0"/>
              <a:t> </a:t>
            </a:r>
            <a:r>
              <a:rPr lang="en-US" baseline="0" dirty="0" err="1" smtClean="0"/>
              <a:t>Faniel</a:t>
            </a:r>
            <a:r>
              <a:rPr lang="en-US" baseline="0" dirty="0" smtClean="0"/>
              <a:t> argued in the book they published last year. And the Web of Data is fertile ground for other good applications.</a:t>
            </a:r>
          </a:p>
          <a:p>
            <a:r>
              <a:rPr lang="en-US" baseline="0" dirty="0" smtClean="0"/>
              <a:t>2. The data produced by LD principles is understandable to others outside our domain. </a:t>
            </a:r>
            <a:r>
              <a:rPr lang="en-US" baseline="0" dirty="0" smtClean="0"/>
              <a:t>This is what would be required for libraries to be present in the Knowledge Vault</a:t>
            </a:r>
            <a:endParaRPr lang="en-US" baseline="0" dirty="0" smtClean="0"/>
          </a:p>
        </p:txBody>
      </p:sp>
      <p:sp>
        <p:nvSpPr>
          <p:cNvPr id="4" name="Slide Number Placeholder 3"/>
          <p:cNvSpPr>
            <a:spLocks noGrp="1"/>
          </p:cNvSpPr>
          <p:nvPr>
            <p:ph type="sldNum" sz="quarter" idx="10"/>
          </p:nvPr>
        </p:nvSpPr>
        <p:spPr/>
        <p:txBody>
          <a:bodyPr/>
          <a:lstStyle/>
          <a:p>
            <a:fld id="{6F896307-7DAF-5642-9DCB-6041360F1C6E}" type="slidenum">
              <a:rPr lang="en-US" smtClean="0"/>
              <a:pPr/>
              <a:t>9</a:t>
            </a:fld>
            <a:endParaRPr lang="en-US"/>
          </a:p>
        </p:txBody>
      </p:sp>
    </p:spTree>
    <p:extLst>
      <p:ext uri="{BB962C8B-B14F-4D97-AF65-F5344CB8AC3E}">
        <p14:creationId xmlns:p14="http://schemas.microsoft.com/office/powerpoint/2010/main" val="130931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061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79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4" name="Rectangle 13"/>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452880" y="0"/>
            <a:ext cx="2062480" cy="6872124"/>
          </a:xfrm>
          <a:prstGeom prst="rect">
            <a:avLst/>
          </a:prstGeom>
        </p:spPr>
      </p:pic>
      <p:pic>
        <p:nvPicPr>
          <p:cNvPr id="5" name="Picture 4" descr="teacher-duo.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653276" cy="6872124"/>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306552" y="0"/>
            <a:ext cx="1653276" cy="6872124"/>
          </a:xfrm>
          <a:prstGeom prst="rect">
            <a:avLst/>
          </a:prstGeom>
        </p:spPr>
      </p:pic>
      <p:sp>
        <p:nvSpPr>
          <p:cNvPr id="7" name="Rectangle 6"/>
          <p:cNvSpPr/>
          <p:nvPr userDrawn="1"/>
        </p:nvSpPr>
        <p:spPr>
          <a:xfrm>
            <a:off x="-1" y="3418524"/>
            <a:ext cx="9144000" cy="1508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3762015"/>
            <a:ext cx="9144000" cy="707886"/>
          </a:xfrm>
          <a:prstGeom prst="rect">
            <a:avLst/>
          </a:prstGeom>
          <a:noFill/>
        </p:spPr>
        <p:txBody>
          <a:bodyPr wrap="square" rtlCol="0">
            <a:spAutoFit/>
          </a:bodyPr>
          <a:lstStyle/>
          <a:p>
            <a:pPr algn="ctr"/>
            <a:r>
              <a:rPr lang="en-US" sz="4000" dirty="0" smtClean="0">
                <a:solidFill>
                  <a:schemeClr val="bg1"/>
                </a:solidFill>
                <a:latin typeface="Calibri Light"/>
                <a:cs typeface="Calibri Light"/>
              </a:rPr>
              <a:t>Explore. Share. Magnify.</a:t>
            </a:r>
            <a:endParaRPr lang="en-US" sz="4000" dirty="0">
              <a:solidFill>
                <a:schemeClr val="bg1"/>
              </a:solidFill>
              <a:latin typeface="Calibri Light"/>
              <a:cs typeface="Calibri Light"/>
            </a:endParaRPr>
          </a:p>
        </p:txBody>
      </p:sp>
      <p:sp>
        <p:nvSpPr>
          <p:cNvPr id="15" name="Text Placeholder 14"/>
          <p:cNvSpPr>
            <a:spLocks noGrp="1"/>
          </p:cNvSpPr>
          <p:nvPr>
            <p:ph type="body" sz="quarter" idx="10" hasCustomPrompt="1"/>
          </p:nvPr>
        </p:nvSpPr>
        <p:spPr>
          <a:xfrm>
            <a:off x="5374640" y="482150"/>
            <a:ext cx="3179763" cy="461665"/>
          </a:xfrm>
          <a:prstGeom prst="rect">
            <a:avLst/>
          </a:prstGeom>
        </p:spPr>
        <p:txBody>
          <a:bodyPr vert="horz" anchor="b" anchorCtr="0">
            <a:spAutoFit/>
          </a:bodyPr>
          <a:lstStyle>
            <a:lvl1pPr marL="0" indent="0">
              <a:buNone/>
              <a:defRPr sz="2400" b="1">
                <a:latin typeface="+mn-lt"/>
              </a:defRPr>
            </a:lvl1pPr>
          </a:lstStyle>
          <a:p>
            <a:pPr lvl="0"/>
            <a:r>
              <a:rPr lang="en-US" dirty="0" smtClean="0"/>
              <a:t>Presenter Name</a:t>
            </a:r>
            <a:endParaRPr lang="en-US" dirty="0"/>
          </a:p>
        </p:txBody>
      </p:sp>
      <p:sp>
        <p:nvSpPr>
          <p:cNvPr id="16" name="Text Placeholder 14"/>
          <p:cNvSpPr>
            <a:spLocks noGrp="1"/>
          </p:cNvSpPr>
          <p:nvPr>
            <p:ph type="body" sz="quarter" idx="11" hasCustomPrompt="1"/>
          </p:nvPr>
        </p:nvSpPr>
        <p:spPr>
          <a:xfrm>
            <a:off x="5374640" y="888734"/>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Presenter Title</a:t>
            </a:r>
            <a:endParaRPr lang="en-US" dirty="0"/>
          </a:p>
        </p:txBody>
      </p:sp>
      <p:sp>
        <p:nvSpPr>
          <p:cNvPr id="17" name="Text Placeholder 14"/>
          <p:cNvSpPr>
            <a:spLocks noGrp="1"/>
          </p:cNvSpPr>
          <p:nvPr>
            <p:ph type="body" sz="quarter" idx="12" hasCustomPrompt="1"/>
          </p:nvPr>
        </p:nvSpPr>
        <p:spPr>
          <a:xfrm>
            <a:off x="5374640" y="1625875"/>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E-mail Address</a:t>
            </a:r>
            <a:endParaRPr lang="en-US" dirty="0"/>
          </a:p>
        </p:txBody>
      </p:sp>
      <p:sp>
        <p:nvSpPr>
          <p:cNvPr id="18" name="Text Placeholder 14"/>
          <p:cNvSpPr>
            <a:spLocks noGrp="1"/>
          </p:cNvSpPr>
          <p:nvPr>
            <p:ph type="body" sz="quarter" idx="13" hasCustomPrompt="1"/>
          </p:nvPr>
        </p:nvSpPr>
        <p:spPr>
          <a:xfrm>
            <a:off x="5374640" y="1995207"/>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@Twitter</a:t>
            </a:r>
            <a:endParaRPr lang="en-US" dirty="0"/>
          </a:p>
        </p:txBody>
      </p:sp>
      <p:pic>
        <p:nvPicPr>
          <p:cNvPr id="19" name="Picture 18" descr="OCLC-RESEARCH_H_MB.png"/>
          <p:cNvPicPr>
            <a:picLocks noChangeAspect="1"/>
          </p:cNvPicPr>
          <p:nvPr userDrawn="1"/>
        </p:nvPicPr>
        <p:blipFill>
          <a:blip r:embed="rId6"/>
          <a:stretch>
            <a:fillRect/>
          </a:stretch>
        </p:blipFill>
        <p:spPr>
          <a:xfrm>
            <a:off x="5349239" y="5518592"/>
            <a:ext cx="2372355" cy="782021"/>
          </a:xfrm>
          <a:prstGeom prst="rect">
            <a:avLst/>
          </a:prstGeom>
        </p:spPr>
      </p:pic>
    </p:spTree>
    <p:extLst>
      <p:ext uri="{BB962C8B-B14F-4D97-AF65-F5344CB8AC3E}">
        <p14:creationId xmlns:p14="http://schemas.microsoft.com/office/powerpoint/2010/main" val="278356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068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863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5086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279280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4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275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63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7767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107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23649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0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275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63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7767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23649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04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205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458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prstGeom prst="rect">
            <a:avLst/>
          </a:prstGeo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1361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9554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414969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93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ation Title - Sha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07270" cy="6858000"/>
          </a:xfrm>
          <a:prstGeom prst="rect">
            <a:avLst/>
          </a:prstGeom>
        </p:spPr>
      </p:pic>
      <p:sp>
        <p:nvSpPr>
          <p:cNvPr id="19" name="Text Placeholder 2"/>
          <p:cNvSpPr>
            <a:spLocks noGrp="1"/>
          </p:cNvSpPr>
          <p:nvPr>
            <p:ph type="body" sz="quarter" idx="10" hasCustomPrompt="1"/>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r>
              <a:rPr lang="en-US" dirty="0" smtClean="0">
                <a:solidFill>
                  <a:srgbClr val="455560"/>
                </a:solidFill>
              </a:rPr>
              <a:t>2014 ALA MIDWINTER  /  JANUARY 24, 2014</a:t>
            </a:r>
            <a:endParaRPr lang="en-US" dirty="0">
              <a:solidFill>
                <a:srgbClr val="455560"/>
              </a:solidFill>
            </a:endParaRPr>
          </a:p>
        </p:txBody>
      </p:sp>
      <p:sp>
        <p:nvSpPr>
          <p:cNvPr id="25" name="Text Placeholder 23"/>
          <p:cNvSpPr>
            <a:spLocks noGrp="1"/>
          </p:cNvSpPr>
          <p:nvPr>
            <p:ph type="body" sz="quarter" idx="12" hasCustomPrompt="1"/>
          </p:nvPr>
        </p:nvSpPr>
        <p:spPr>
          <a:xfrm>
            <a:off x="2900363" y="4035310"/>
            <a:ext cx="5989637" cy="351288"/>
          </a:xfrm>
          <a:prstGeom prst="rect">
            <a:avLst/>
          </a:prstGeom>
        </p:spPr>
        <p:txBody>
          <a:bodyPr vert="horz"/>
          <a:lstStyle>
            <a:lvl1pPr marL="0" indent="0">
              <a:buNone/>
              <a:defRPr sz="2000"/>
            </a:lvl1pPr>
          </a:lstStyle>
          <a:p>
            <a:pPr lvl="0"/>
            <a:r>
              <a:rPr lang="en-US" dirty="0" smtClean="0"/>
              <a:t>Presenter name</a:t>
            </a:r>
            <a:endParaRPr lang="en-US" dirty="0"/>
          </a:p>
        </p:txBody>
      </p:sp>
      <p:sp>
        <p:nvSpPr>
          <p:cNvPr id="3" name="Text Placeholder 2"/>
          <p:cNvSpPr>
            <a:spLocks noGrp="1"/>
          </p:cNvSpPr>
          <p:nvPr>
            <p:ph type="body" sz="quarter" idx="14" hasCustomPrompt="1"/>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dirty="0" smtClean="0"/>
              <a:t>This is the presentation title</a:t>
            </a:r>
            <a:endParaRPr lang="en-US" dirty="0"/>
          </a:p>
        </p:txBody>
      </p:sp>
      <p:sp>
        <p:nvSpPr>
          <p:cNvPr id="5" name="Text Placeholder 4"/>
          <p:cNvSpPr>
            <a:spLocks noGrp="1"/>
          </p:cNvSpPr>
          <p:nvPr>
            <p:ph type="body" sz="quarter" idx="15" hasCustomPrompt="1"/>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dirty="0" smtClean="0"/>
              <a:t>Presenter title</a:t>
            </a:r>
            <a:endParaRPr lang="en-US" dirty="0"/>
          </a:p>
        </p:txBody>
      </p:sp>
      <p:pic>
        <p:nvPicPr>
          <p:cNvPr id="12" name="Picture 11" descr="OCLC-RESEARCH_H_MB.png"/>
          <p:cNvPicPr>
            <a:picLocks noChangeAspect="1"/>
          </p:cNvPicPr>
          <p:nvPr userDrawn="1"/>
        </p:nvPicPr>
        <p:blipFill>
          <a:blip r:embed="rId4"/>
          <a:stretch>
            <a:fillRect/>
          </a:stretch>
        </p:blipFill>
        <p:spPr>
          <a:xfrm>
            <a:off x="2798865" y="5651119"/>
            <a:ext cx="2763732" cy="911036"/>
          </a:xfrm>
          <a:prstGeom prst="rect">
            <a:avLst/>
          </a:prstGeom>
        </p:spPr>
      </p:pic>
    </p:spTree>
    <p:extLst>
      <p:ext uri="{BB962C8B-B14F-4D97-AF65-F5344CB8AC3E}">
        <p14:creationId xmlns:p14="http://schemas.microsoft.com/office/powerpoint/2010/main" val="46941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ation Title - Explo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Placeholder 2"/>
          <p:cNvSpPr>
            <a:spLocks noGrp="1"/>
          </p:cNvSpPr>
          <p:nvPr>
            <p:ph type="body" sz="quarter" idx="10" hasCustomPrompt="1"/>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r>
              <a:rPr lang="en-US" dirty="0" smtClean="0">
                <a:solidFill>
                  <a:srgbClr val="455560"/>
                </a:solidFill>
              </a:rPr>
              <a:t>2014 ALA MIDWINTER  /  JANUARY 24, 2014</a:t>
            </a:r>
            <a:endParaRPr lang="en-US" dirty="0">
              <a:solidFill>
                <a:srgbClr val="455560"/>
              </a:solidFill>
            </a:endParaRPr>
          </a:p>
        </p:txBody>
      </p:sp>
      <p:sp>
        <p:nvSpPr>
          <p:cNvPr id="25" name="Text Placeholder 23"/>
          <p:cNvSpPr>
            <a:spLocks noGrp="1"/>
          </p:cNvSpPr>
          <p:nvPr>
            <p:ph type="body" sz="quarter" idx="12" hasCustomPrompt="1"/>
          </p:nvPr>
        </p:nvSpPr>
        <p:spPr>
          <a:xfrm>
            <a:off x="2900363" y="4035310"/>
            <a:ext cx="5989637" cy="351288"/>
          </a:xfrm>
          <a:prstGeom prst="rect">
            <a:avLst/>
          </a:prstGeom>
        </p:spPr>
        <p:txBody>
          <a:bodyPr vert="horz"/>
          <a:lstStyle>
            <a:lvl1pPr marL="0" indent="0">
              <a:buNone/>
              <a:defRPr sz="2000"/>
            </a:lvl1pPr>
          </a:lstStyle>
          <a:p>
            <a:pPr lvl="0"/>
            <a:r>
              <a:rPr lang="en-US" dirty="0" smtClean="0"/>
              <a:t>Presenter name</a:t>
            </a:r>
            <a:endParaRPr lang="en-US" dirty="0"/>
          </a:p>
        </p:txBody>
      </p:sp>
      <p:sp>
        <p:nvSpPr>
          <p:cNvPr id="3" name="Text Placeholder 2"/>
          <p:cNvSpPr>
            <a:spLocks noGrp="1"/>
          </p:cNvSpPr>
          <p:nvPr>
            <p:ph type="body" sz="quarter" idx="14" hasCustomPrompt="1"/>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dirty="0" smtClean="0"/>
              <a:t>This is the presentation title</a:t>
            </a:r>
            <a:endParaRPr lang="en-US" dirty="0"/>
          </a:p>
        </p:txBody>
      </p:sp>
      <p:sp>
        <p:nvSpPr>
          <p:cNvPr id="5" name="Text Placeholder 4"/>
          <p:cNvSpPr>
            <a:spLocks noGrp="1"/>
          </p:cNvSpPr>
          <p:nvPr>
            <p:ph type="body" sz="quarter" idx="15" hasCustomPrompt="1"/>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dirty="0" smtClean="0"/>
              <a:t>Presenter title</a:t>
            </a:r>
            <a:endParaRPr lang="en-US" dirty="0"/>
          </a:p>
        </p:txBody>
      </p:sp>
      <p:pic>
        <p:nvPicPr>
          <p:cNvPr id="14" name="Picture 13" descr="explore-title.psd"/>
          <p:cNvPicPr>
            <a:picLocks noChangeAspect="1"/>
          </p:cNvPicPr>
          <p:nvPr userDrawn="1"/>
        </p:nvPicPr>
        <p:blipFill rotWithShape="1">
          <a:blip r:embed="rId3">
            <a:extLst>
              <a:ext uri="{28A0092B-C50C-407E-A947-70E740481C1C}">
                <a14:useLocalDpi xmlns:a14="http://schemas.microsoft.com/office/drawing/2010/main" val="0"/>
              </a:ext>
            </a:extLst>
          </a:blip>
          <a:srcRect r="70393"/>
          <a:stretch/>
        </p:blipFill>
        <p:spPr>
          <a:xfrm>
            <a:off x="0" y="0"/>
            <a:ext cx="2707270" cy="6858000"/>
          </a:xfrm>
          <a:prstGeom prst="rect">
            <a:avLst/>
          </a:prstGeom>
        </p:spPr>
      </p:pic>
      <p:pic>
        <p:nvPicPr>
          <p:cNvPr id="13" name="Picture 12" descr="OCLC-RESEARCH_H_MB.png"/>
          <p:cNvPicPr>
            <a:picLocks noChangeAspect="1"/>
          </p:cNvPicPr>
          <p:nvPr userDrawn="1"/>
        </p:nvPicPr>
        <p:blipFill>
          <a:blip r:embed="rId4"/>
          <a:stretch>
            <a:fillRect/>
          </a:stretch>
        </p:blipFill>
        <p:spPr>
          <a:xfrm>
            <a:off x="2798865" y="5651119"/>
            <a:ext cx="2763732" cy="911036"/>
          </a:xfrm>
          <a:prstGeom prst="rect">
            <a:avLst/>
          </a:prstGeom>
        </p:spPr>
      </p:pic>
    </p:spTree>
    <p:extLst>
      <p:ext uri="{BB962C8B-B14F-4D97-AF65-F5344CB8AC3E}">
        <p14:creationId xmlns:p14="http://schemas.microsoft.com/office/powerpoint/2010/main" val="199151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ation Title - Magnif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0" name="Rectangle 9"/>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 Placeholder 2"/>
          <p:cNvSpPr>
            <a:spLocks noGrp="1"/>
          </p:cNvSpPr>
          <p:nvPr>
            <p:ph type="body" sz="quarter" idx="10" hasCustomPrompt="1"/>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r>
              <a:rPr lang="en-US" dirty="0" smtClean="0">
                <a:solidFill>
                  <a:srgbClr val="455560"/>
                </a:solidFill>
              </a:rPr>
              <a:t>2014 ALA MIDWINTER  /  JANUARY 24, 2014</a:t>
            </a:r>
            <a:endParaRPr lang="en-US" dirty="0">
              <a:solidFill>
                <a:srgbClr val="455560"/>
              </a:solidFill>
            </a:endParaRPr>
          </a:p>
        </p:txBody>
      </p:sp>
      <p:sp>
        <p:nvSpPr>
          <p:cNvPr id="25" name="Text Placeholder 23"/>
          <p:cNvSpPr>
            <a:spLocks noGrp="1"/>
          </p:cNvSpPr>
          <p:nvPr>
            <p:ph type="body" sz="quarter" idx="12" hasCustomPrompt="1"/>
          </p:nvPr>
        </p:nvSpPr>
        <p:spPr>
          <a:xfrm>
            <a:off x="2900363" y="4035310"/>
            <a:ext cx="5989637" cy="351288"/>
          </a:xfrm>
          <a:prstGeom prst="rect">
            <a:avLst/>
          </a:prstGeom>
        </p:spPr>
        <p:txBody>
          <a:bodyPr vert="horz"/>
          <a:lstStyle>
            <a:lvl1pPr marL="0" indent="0">
              <a:buNone/>
              <a:defRPr sz="2000"/>
            </a:lvl1pPr>
          </a:lstStyle>
          <a:p>
            <a:pPr lvl="0"/>
            <a:r>
              <a:rPr lang="en-US" dirty="0" smtClean="0"/>
              <a:t>Presenter name</a:t>
            </a:r>
            <a:endParaRPr lang="en-US" dirty="0"/>
          </a:p>
        </p:txBody>
      </p:sp>
      <p:sp>
        <p:nvSpPr>
          <p:cNvPr id="3" name="Text Placeholder 2"/>
          <p:cNvSpPr>
            <a:spLocks noGrp="1"/>
          </p:cNvSpPr>
          <p:nvPr>
            <p:ph type="body" sz="quarter" idx="14" hasCustomPrompt="1"/>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dirty="0" smtClean="0"/>
              <a:t>This is the presentation title</a:t>
            </a:r>
            <a:endParaRPr lang="en-US" dirty="0"/>
          </a:p>
        </p:txBody>
      </p:sp>
      <p:sp>
        <p:nvSpPr>
          <p:cNvPr id="5" name="Text Placeholder 4"/>
          <p:cNvSpPr>
            <a:spLocks noGrp="1"/>
          </p:cNvSpPr>
          <p:nvPr>
            <p:ph type="body" sz="quarter" idx="15" hasCustomPrompt="1"/>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dirty="0" smtClean="0"/>
              <a:t>Presenter title</a:t>
            </a:r>
            <a:endParaRPr lang="en-US" dirty="0"/>
          </a:p>
        </p:txBody>
      </p:sp>
      <p:pic>
        <p:nvPicPr>
          <p:cNvPr id="14" name="Picture 13" descr="explore-title.psd"/>
          <p:cNvPicPr>
            <a:picLocks noChangeAspect="1"/>
          </p:cNvPicPr>
          <p:nvPr userDrawn="1"/>
        </p:nvPicPr>
        <p:blipFill rotWithShape="1">
          <a:blip r:embed="rId3">
            <a:extLst>
              <a:ext uri="{28A0092B-C50C-407E-A947-70E740481C1C}">
                <a14:useLocalDpi xmlns:a14="http://schemas.microsoft.com/office/drawing/2010/main" val="0"/>
              </a:ext>
            </a:extLst>
          </a:blip>
          <a:srcRect r="70393"/>
          <a:stretch/>
        </p:blipFill>
        <p:spPr>
          <a:xfrm>
            <a:off x="0" y="0"/>
            <a:ext cx="2707270" cy="6858000"/>
          </a:xfrm>
          <a:prstGeom prst="rect">
            <a:avLst/>
          </a:prstGeom>
        </p:spPr>
      </p:pic>
      <p:pic>
        <p:nvPicPr>
          <p:cNvPr id="2" name="Picture 1" descr="blue-magnify-background_v4.psd"/>
          <p:cNvPicPr>
            <a:picLocks noChangeAspect="1"/>
          </p:cNvPicPr>
          <p:nvPr userDrawn="1"/>
        </p:nvPicPr>
        <p:blipFill rotWithShape="1">
          <a:blip r:embed="rId4">
            <a:extLst>
              <a:ext uri="{28A0092B-C50C-407E-A947-70E740481C1C}">
                <a14:useLocalDpi xmlns:a14="http://schemas.microsoft.com/office/drawing/2010/main" val="0"/>
              </a:ext>
            </a:extLst>
          </a:blip>
          <a:srcRect r="70393"/>
          <a:stretch/>
        </p:blipFill>
        <p:spPr>
          <a:xfrm>
            <a:off x="0" y="0"/>
            <a:ext cx="2707270" cy="6858000"/>
          </a:xfrm>
          <a:prstGeom prst="rect">
            <a:avLst/>
          </a:prstGeom>
        </p:spPr>
      </p:pic>
      <p:pic>
        <p:nvPicPr>
          <p:cNvPr id="11" name="Picture 10" descr="OCLC-RESEARCH_H_MB.png"/>
          <p:cNvPicPr>
            <a:picLocks noChangeAspect="1"/>
          </p:cNvPicPr>
          <p:nvPr userDrawn="1"/>
        </p:nvPicPr>
        <p:blipFill>
          <a:blip r:embed="rId5"/>
          <a:stretch>
            <a:fillRect/>
          </a:stretch>
        </p:blipFill>
        <p:spPr>
          <a:xfrm>
            <a:off x="2798865" y="5651119"/>
            <a:ext cx="2763732" cy="911036"/>
          </a:xfrm>
          <a:prstGeom prst="rect">
            <a:avLst/>
          </a:prstGeom>
        </p:spPr>
      </p:pic>
    </p:spTree>
    <p:extLst>
      <p:ext uri="{BB962C8B-B14F-4D97-AF65-F5344CB8AC3E}">
        <p14:creationId xmlns:p14="http://schemas.microsoft.com/office/powerpoint/2010/main" val="218761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dirty="0" smtClean="0"/>
              <a:t>Section title goes here</a:t>
            </a:r>
            <a:endParaRPr lang="en-US" dirty="0"/>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2508209208"/>
      </p:ext>
    </p:extLst>
  </p:cSld>
  <p:clrMapOvr>
    <a:masterClrMapping/>
  </p:clrMapOvr>
  <p:transition spd="slow">
    <p:push/>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Section Title: Gree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419A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889877"/>
            <a:ext cx="7772400" cy="748923"/>
          </a:xfrm>
          <a:prstGeom prst="rect">
            <a:avLst/>
          </a:prstGeom>
          <a:ln>
            <a:noFill/>
          </a:ln>
        </p:spPr>
        <p:txBody>
          <a:bodyPr lIns="91440" tIns="91440" rIns="91440" bIns="91440" anchor="t" anchorCtr="0">
            <a:spAutoFit/>
          </a:bodyPr>
          <a:lstStyle>
            <a:lvl1pPr algn="l">
              <a:defRPr sz="4000" b="0" cap="all">
                <a:solidFill>
                  <a:schemeClr val="bg1"/>
                </a:solidFill>
                <a:latin typeface="+mn-lt"/>
              </a:defRPr>
            </a:lvl1pPr>
          </a:lstStyle>
          <a:p>
            <a:r>
              <a:rPr lang="en-US" dirty="0" smtClean="0"/>
              <a:t>Sub-section title goes here</a:t>
            </a:r>
            <a:endParaRPr lang="en-US" dirty="0"/>
          </a:p>
        </p:txBody>
      </p:sp>
      <p:sp>
        <p:nvSpPr>
          <p:cNvPr id="9" name="Text Placeholder 2"/>
          <p:cNvSpPr>
            <a:spLocks noGrp="1"/>
          </p:cNvSpPr>
          <p:nvPr>
            <p:ph type="body" idx="1" hasCustomPrompt="1"/>
          </p:nvPr>
        </p:nvSpPr>
        <p:spPr>
          <a:xfrm>
            <a:off x="722313" y="1375304"/>
            <a:ext cx="7772400" cy="1500187"/>
          </a:xfrm>
          <a:prstGeom prst="rect">
            <a:avLst/>
          </a:prstGeom>
        </p:spPr>
        <p:txBody>
          <a:bodyPr anchor="b"/>
          <a:lstStyle>
            <a:lvl1pPr marL="0" indent="0">
              <a:buNone/>
              <a:defRPr sz="2000">
                <a:solidFill>
                  <a:schemeClr val="accent3">
                    <a:lumMod val="20000"/>
                    <a:lumOff val="8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title goes here</a:t>
            </a:r>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1528935247"/>
      </p:ext>
    </p:extLst>
  </p:cSld>
  <p:clrMapOvr>
    <a:masterClrMapping/>
  </p:clrMapOvr>
  <p:transition spd="slow">
    <p:push/>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dirty="0" smtClean="0"/>
              <a:t>Section title goes here</a:t>
            </a:r>
            <a:endParaRPr lang="en-US" dirty="0"/>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2701874427"/>
      </p:ext>
    </p:extLst>
  </p:cSld>
  <p:clrMapOvr>
    <a:masterClrMapping/>
  </p:clrMapOvr>
  <p:transition spd="slow">
    <p:push/>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dirty="0" smtClean="0"/>
              <a:t>Section title goes here</a:t>
            </a:r>
            <a:endParaRPr lang="en-US" dirty="0"/>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1082287534"/>
      </p:ext>
    </p:extLst>
  </p:cSld>
  <p:clrMapOvr>
    <a:masterClrMapping/>
  </p:clrMapOvr>
  <p:transition spd="slow">
    <p:push/>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dirty="0" smtClean="0"/>
              <a:t>Section title goes here</a:t>
            </a:r>
            <a:endParaRPr lang="en-US" dirty="0"/>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3081844508"/>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84973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Section Title: Orang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722313" y="2889877"/>
            <a:ext cx="7772400" cy="748923"/>
          </a:xfrm>
          <a:prstGeom prst="rect">
            <a:avLst/>
          </a:prstGeom>
          <a:ln>
            <a:noFill/>
          </a:ln>
        </p:spPr>
        <p:txBody>
          <a:bodyPr lIns="91440" tIns="91440" rIns="91440" bIns="91440" anchor="t" anchorCtr="0">
            <a:spAutoFit/>
          </a:bodyPr>
          <a:lstStyle>
            <a:lvl1pPr algn="l">
              <a:defRPr sz="4000" b="0" cap="all">
                <a:solidFill>
                  <a:schemeClr val="bg1"/>
                </a:solidFill>
                <a:latin typeface="+mn-lt"/>
              </a:defRPr>
            </a:lvl1pPr>
          </a:lstStyle>
          <a:p>
            <a:r>
              <a:rPr lang="en-US" dirty="0" smtClean="0"/>
              <a:t>Sub-section title goes here</a:t>
            </a:r>
            <a:endParaRPr lang="en-US" dirty="0"/>
          </a:p>
        </p:txBody>
      </p:sp>
      <p:sp>
        <p:nvSpPr>
          <p:cNvPr id="9" name="Text Placeholder 2"/>
          <p:cNvSpPr>
            <a:spLocks noGrp="1"/>
          </p:cNvSpPr>
          <p:nvPr>
            <p:ph type="body" idx="1" hasCustomPrompt="1"/>
          </p:nvPr>
        </p:nvSpPr>
        <p:spPr>
          <a:xfrm>
            <a:off x="722313" y="1375304"/>
            <a:ext cx="7772400" cy="1500187"/>
          </a:xfrm>
          <a:prstGeom prst="rect">
            <a:avLst/>
          </a:prstGeom>
        </p:spPr>
        <p:txBody>
          <a:bodyPr anchor="b"/>
          <a:lstStyle>
            <a:lvl1pPr marL="0" indent="0">
              <a:buNone/>
              <a:defRPr sz="2000">
                <a:solidFill>
                  <a:schemeClr val="accent6">
                    <a:lumMod val="20000"/>
                    <a:lumOff val="8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title goes here</a:t>
            </a:r>
          </a:p>
        </p:txBody>
      </p:sp>
      <p:pic>
        <p:nvPicPr>
          <p:cNvPr id="6" name="Picture 5" descr="OCLC-RESEARCH_H_RV_MD.png"/>
          <p:cNvPicPr>
            <a:picLocks noChangeAspect="1"/>
          </p:cNvPicPr>
          <p:nvPr userDrawn="1"/>
        </p:nvPicPr>
        <p:blipFill>
          <a:blip r:embed="rId2"/>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1350829185"/>
      </p:ext>
    </p:extLst>
  </p:cSld>
  <p:clrMapOvr>
    <a:masterClrMapping/>
  </p:clrMapOvr>
  <p:transition spd="slow">
    <p:push/>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 y="-4403"/>
            <a:ext cx="9144001" cy="6858000"/>
          </a:xfrm>
          <a:prstGeom prst="rect">
            <a:avLst/>
          </a:prstGeom>
        </p:spPr>
      </p:pic>
      <p:sp>
        <p:nvSpPr>
          <p:cNvPr id="14" name="Rectangle 13"/>
          <p:cNvSpPr/>
          <p:nvPr userDrawn="1"/>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452880" y="0"/>
            <a:ext cx="2062480" cy="6872124"/>
          </a:xfrm>
          <a:prstGeom prst="rect">
            <a:avLst/>
          </a:prstGeom>
        </p:spPr>
      </p:pic>
      <p:pic>
        <p:nvPicPr>
          <p:cNvPr id="5" name="Picture 4" descr="teacher-duo.jp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653276" cy="6872124"/>
          </a:xfrm>
          <a:prstGeom prst="rect">
            <a:avLst/>
          </a:prstGeom>
        </p:spPr>
      </p:pic>
      <p:pic>
        <p:nvPicPr>
          <p:cNvPr id="6" name="Picture 5"/>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306552" y="0"/>
            <a:ext cx="1653276" cy="6872124"/>
          </a:xfrm>
          <a:prstGeom prst="rect">
            <a:avLst/>
          </a:prstGeom>
        </p:spPr>
      </p:pic>
      <p:sp>
        <p:nvSpPr>
          <p:cNvPr id="7" name="Rectangle 6"/>
          <p:cNvSpPr/>
          <p:nvPr userDrawn="1"/>
        </p:nvSpPr>
        <p:spPr>
          <a:xfrm>
            <a:off x="-1" y="3418524"/>
            <a:ext cx="9144000" cy="15080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3762015"/>
            <a:ext cx="9144000" cy="707886"/>
          </a:xfrm>
          <a:prstGeom prst="rect">
            <a:avLst/>
          </a:prstGeom>
          <a:noFill/>
        </p:spPr>
        <p:txBody>
          <a:bodyPr wrap="square" rtlCol="0">
            <a:spAutoFit/>
          </a:bodyPr>
          <a:lstStyle/>
          <a:p>
            <a:pPr algn="ctr"/>
            <a:r>
              <a:rPr lang="en-US" sz="4000" dirty="0" smtClean="0">
                <a:solidFill>
                  <a:schemeClr val="bg1"/>
                </a:solidFill>
                <a:latin typeface="Calibri Light"/>
                <a:cs typeface="Calibri Light"/>
              </a:rPr>
              <a:t>Explore. Share. Magnify.</a:t>
            </a:r>
            <a:endParaRPr lang="en-US" sz="4000" dirty="0">
              <a:solidFill>
                <a:schemeClr val="bg1"/>
              </a:solidFill>
              <a:latin typeface="Calibri Light"/>
              <a:cs typeface="Calibri Light"/>
            </a:endParaRPr>
          </a:p>
        </p:txBody>
      </p:sp>
      <p:sp>
        <p:nvSpPr>
          <p:cNvPr id="15" name="Text Placeholder 14"/>
          <p:cNvSpPr>
            <a:spLocks noGrp="1"/>
          </p:cNvSpPr>
          <p:nvPr>
            <p:ph type="body" sz="quarter" idx="10" hasCustomPrompt="1"/>
          </p:nvPr>
        </p:nvSpPr>
        <p:spPr>
          <a:xfrm>
            <a:off x="5374640" y="482150"/>
            <a:ext cx="3179763" cy="461665"/>
          </a:xfrm>
          <a:prstGeom prst="rect">
            <a:avLst/>
          </a:prstGeom>
        </p:spPr>
        <p:txBody>
          <a:bodyPr vert="horz" anchor="b" anchorCtr="0">
            <a:spAutoFit/>
          </a:bodyPr>
          <a:lstStyle>
            <a:lvl1pPr marL="0" indent="0">
              <a:buNone/>
              <a:defRPr sz="2400" b="1">
                <a:latin typeface="+mn-lt"/>
              </a:defRPr>
            </a:lvl1pPr>
          </a:lstStyle>
          <a:p>
            <a:pPr lvl="0"/>
            <a:r>
              <a:rPr lang="en-US" dirty="0" smtClean="0"/>
              <a:t>Presenter Name</a:t>
            </a:r>
            <a:endParaRPr lang="en-US" dirty="0"/>
          </a:p>
        </p:txBody>
      </p:sp>
      <p:sp>
        <p:nvSpPr>
          <p:cNvPr id="16" name="Text Placeholder 14"/>
          <p:cNvSpPr>
            <a:spLocks noGrp="1"/>
          </p:cNvSpPr>
          <p:nvPr>
            <p:ph type="body" sz="quarter" idx="11" hasCustomPrompt="1"/>
          </p:nvPr>
        </p:nvSpPr>
        <p:spPr>
          <a:xfrm>
            <a:off x="5374640" y="888734"/>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Presenter Title</a:t>
            </a:r>
            <a:endParaRPr lang="en-US" dirty="0"/>
          </a:p>
        </p:txBody>
      </p:sp>
      <p:sp>
        <p:nvSpPr>
          <p:cNvPr id="17" name="Text Placeholder 14"/>
          <p:cNvSpPr>
            <a:spLocks noGrp="1"/>
          </p:cNvSpPr>
          <p:nvPr>
            <p:ph type="body" sz="quarter" idx="12" hasCustomPrompt="1"/>
          </p:nvPr>
        </p:nvSpPr>
        <p:spPr>
          <a:xfrm>
            <a:off x="5374640" y="1625875"/>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E-mail Address</a:t>
            </a:r>
            <a:endParaRPr lang="en-US" dirty="0"/>
          </a:p>
        </p:txBody>
      </p:sp>
      <p:sp>
        <p:nvSpPr>
          <p:cNvPr id="18" name="Text Placeholder 14"/>
          <p:cNvSpPr>
            <a:spLocks noGrp="1"/>
          </p:cNvSpPr>
          <p:nvPr>
            <p:ph type="body" sz="quarter" idx="13" hasCustomPrompt="1"/>
          </p:nvPr>
        </p:nvSpPr>
        <p:spPr>
          <a:xfrm>
            <a:off x="5374640" y="1995207"/>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dirty="0" smtClean="0"/>
              <a:t>@Twitter</a:t>
            </a:r>
            <a:endParaRPr lang="en-US" dirty="0"/>
          </a:p>
        </p:txBody>
      </p:sp>
      <p:pic>
        <p:nvPicPr>
          <p:cNvPr id="19" name="Picture 18" descr="OCLC-RESEARCH_H_MB.png"/>
          <p:cNvPicPr>
            <a:picLocks noChangeAspect="1"/>
          </p:cNvPicPr>
          <p:nvPr userDrawn="1"/>
        </p:nvPicPr>
        <p:blipFill>
          <a:blip r:embed="rId6"/>
          <a:stretch>
            <a:fillRect/>
          </a:stretch>
        </p:blipFill>
        <p:spPr>
          <a:xfrm>
            <a:off x="5349239" y="5518592"/>
            <a:ext cx="2372355" cy="782021"/>
          </a:xfrm>
          <a:prstGeom prst="rect">
            <a:avLst/>
          </a:prstGeom>
        </p:spPr>
      </p:pic>
    </p:spTree>
    <p:extLst>
      <p:ext uri="{BB962C8B-B14F-4D97-AF65-F5344CB8AC3E}">
        <p14:creationId xmlns:p14="http://schemas.microsoft.com/office/powerpoint/2010/main" val="278356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Blank with Title Color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transition>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89BA43-9C6A-4ED8-9B37-A8A05B0E73F6}" type="datetimeFigureOut">
              <a:rPr lang="en-US" smtClean="0"/>
              <a:pPr/>
              <a:t>5/19/2015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FB353C-C2ED-4C78-AA29-8F97A36AF1B2}" type="slidenum">
              <a:rPr lang="en-US" smtClean="0"/>
              <a:pPr/>
              <a:t>‹#›</a:t>
            </a:fld>
            <a:endParaRPr lang="en-US"/>
          </a:p>
        </p:txBody>
      </p:sp>
    </p:spTree>
    <p:extLst>
      <p:ext uri="{BB962C8B-B14F-4D97-AF65-F5344CB8AC3E}">
        <p14:creationId xmlns:p14="http://schemas.microsoft.com/office/powerpoint/2010/main" val="12281675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489BA43-9C6A-4ED8-9B37-A8A05B0E73F6}" type="datetimeFigureOut">
              <a:rPr lang="en-US" smtClean="0"/>
              <a:pPr/>
              <a:t>5/19/2015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FB353C-C2ED-4C78-AA29-8F97A36AF1B2}" type="slidenum">
              <a:rPr lang="en-US" smtClean="0"/>
              <a:pPr/>
              <a:t>‹#›</a:t>
            </a:fld>
            <a:endParaRPr lang="en-US"/>
          </a:p>
        </p:txBody>
      </p:sp>
    </p:spTree>
    <p:extLst>
      <p:ext uri="{BB962C8B-B14F-4D97-AF65-F5344CB8AC3E}">
        <p14:creationId xmlns:p14="http://schemas.microsoft.com/office/powerpoint/2010/main" val="408186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75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829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08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t"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190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500" y="402174"/>
            <a:ext cx="8253984" cy="5699760"/>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a:lstStyle/>
          <a:p>
            <a:endParaRPr lang="en-US" dirty="0"/>
          </a:p>
        </p:txBody>
      </p:sp>
      <p:sp>
        <p:nvSpPr>
          <p:cNvPr id="6" name="Text Placeholder 5"/>
          <p:cNvSpPr>
            <a:spLocks noGrp="1"/>
          </p:cNvSpPr>
          <p:nvPr>
            <p:ph type="body" sz="quarter" idx="11" hasCustomPrompt="1"/>
          </p:nvPr>
        </p:nvSpPr>
        <p:spPr>
          <a:xfrm>
            <a:off x="2188266" y="803092"/>
            <a:ext cx="5568950" cy="141287"/>
          </a:xfrm>
        </p:spPr>
        <p:txBody>
          <a:bodyPr lIns="0" tIns="0" rIns="0" bIns="0"/>
          <a:lstStyle>
            <a:lvl1pPr marL="0" indent="0">
              <a:buNone/>
              <a:defRPr sz="800">
                <a:solidFill>
                  <a:schemeClr val="tx1"/>
                </a:solidFill>
              </a:defRPr>
            </a:lvl1pPr>
          </a:lstStyle>
          <a:p>
            <a:pPr lvl="0"/>
            <a:r>
              <a:rPr lang="en-US" dirty="0" smtClean="0"/>
              <a:t>Click here to type URL</a:t>
            </a:r>
            <a:endParaRPr lang="en-US" dirty="0"/>
          </a:p>
        </p:txBody>
      </p:sp>
      <p:sp>
        <p:nvSpPr>
          <p:cNvPr id="7" name="Text Placeholder 5"/>
          <p:cNvSpPr>
            <a:spLocks noGrp="1"/>
          </p:cNvSpPr>
          <p:nvPr>
            <p:ph type="body" sz="quarter" idx="12" hasCustomPrompt="1"/>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dirty="0" smtClean="0"/>
              <a:t>Click here to type Title</a:t>
            </a:r>
            <a:endParaRPr lang="en-US" dirty="0"/>
          </a:p>
        </p:txBody>
      </p:sp>
    </p:spTree>
    <p:extLst>
      <p:ext uri="{BB962C8B-B14F-4D97-AF65-F5344CB8AC3E}">
        <p14:creationId xmlns:p14="http://schemas.microsoft.com/office/powerpoint/2010/main" val="310666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6.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OCLC-RESEARCH_H_MB.png"/>
          <p:cNvPicPr>
            <a:picLocks noChangeAspect="1"/>
          </p:cNvPicPr>
          <p:nvPr/>
        </p:nvPicPr>
        <p:blipFill>
          <a:blip r:embed="rId8"/>
          <a:stretch>
            <a:fillRect/>
          </a:stretch>
        </p:blipFill>
        <p:spPr>
          <a:xfrm>
            <a:off x="127005" y="6266066"/>
            <a:ext cx="1450118" cy="478016"/>
          </a:xfrm>
          <a:prstGeom prst="rect">
            <a:avLst/>
          </a:prstGeom>
        </p:spPr>
      </p:pic>
    </p:spTree>
    <p:extLst>
      <p:ext uri="{BB962C8B-B14F-4D97-AF65-F5344CB8AC3E}">
        <p14:creationId xmlns:p14="http://schemas.microsoft.com/office/powerpoint/2010/main" val="340794333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OCLC-RESEARCH_H_MB.png"/>
          <p:cNvPicPr>
            <a:picLocks noChangeAspect="1"/>
          </p:cNvPicPr>
          <p:nvPr/>
        </p:nvPicPr>
        <p:blipFill>
          <a:blip r:embed="rId9"/>
          <a:stretch>
            <a:fillRect/>
          </a:stretch>
        </p:blipFill>
        <p:spPr>
          <a:xfrm>
            <a:off x="127005" y="6266066"/>
            <a:ext cx="1450118" cy="478016"/>
          </a:xfrm>
          <a:prstGeom prst="rect">
            <a:avLst/>
          </a:prstGeom>
        </p:spPr>
      </p:pic>
    </p:spTree>
    <p:extLst>
      <p:ext uri="{BB962C8B-B14F-4D97-AF65-F5344CB8AC3E}">
        <p14:creationId xmlns:p14="http://schemas.microsoft.com/office/powerpoint/2010/main" val="411839268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4" r:id="rId4"/>
    <p:sldLayoutId id="2147483745" r:id="rId5"/>
    <p:sldLayoutId id="2147483793"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OCLC-RESEARCH_H_MB.png"/>
          <p:cNvPicPr>
            <a:picLocks noChangeAspect="1"/>
          </p:cNvPicPr>
          <p:nvPr/>
        </p:nvPicPr>
        <p:blipFill>
          <a:blip r:embed="rId8"/>
          <a:stretch>
            <a:fillRect/>
          </a:stretch>
        </p:blipFill>
        <p:spPr>
          <a:xfrm>
            <a:off x="127005" y="6266066"/>
            <a:ext cx="1450118" cy="478016"/>
          </a:xfrm>
          <a:prstGeom prst="rect">
            <a:avLst/>
          </a:prstGeom>
        </p:spPr>
      </p:pic>
    </p:spTree>
    <p:extLst>
      <p:ext uri="{BB962C8B-B14F-4D97-AF65-F5344CB8AC3E}">
        <p14:creationId xmlns:p14="http://schemas.microsoft.com/office/powerpoint/2010/main" val="294713437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OCLC-RESEARCH_H_MB.png"/>
          <p:cNvPicPr>
            <a:picLocks noChangeAspect="1"/>
          </p:cNvPicPr>
          <p:nvPr/>
        </p:nvPicPr>
        <p:blipFill>
          <a:blip r:embed="rId8"/>
          <a:stretch>
            <a:fillRect/>
          </a:stretch>
        </p:blipFill>
        <p:spPr>
          <a:xfrm>
            <a:off x="127005" y="6266066"/>
            <a:ext cx="1450118" cy="478016"/>
          </a:xfrm>
          <a:prstGeom prst="rect">
            <a:avLst/>
          </a:prstGeom>
        </p:spPr>
      </p:pic>
    </p:spTree>
    <p:extLst>
      <p:ext uri="{BB962C8B-B14F-4D97-AF65-F5344CB8AC3E}">
        <p14:creationId xmlns:p14="http://schemas.microsoft.com/office/powerpoint/2010/main" val="135942648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OCLC-RESEARCH_H_MB.png"/>
          <p:cNvPicPr>
            <a:picLocks noChangeAspect="1"/>
          </p:cNvPicPr>
          <p:nvPr/>
        </p:nvPicPr>
        <p:blipFill>
          <a:blip r:embed="rId8"/>
          <a:stretch>
            <a:fillRect/>
          </a:stretch>
        </p:blipFill>
        <p:spPr>
          <a:xfrm>
            <a:off x="127005" y="6266066"/>
            <a:ext cx="1450118" cy="478016"/>
          </a:xfrm>
          <a:prstGeom prst="rect">
            <a:avLst/>
          </a:prstGeom>
        </p:spPr>
      </p:pic>
    </p:spTree>
    <p:extLst>
      <p:ext uri="{BB962C8B-B14F-4D97-AF65-F5344CB8AC3E}">
        <p14:creationId xmlns:p14="http://schemas.microsoft.com/office/powerpoint/2010/main" val="135942648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2178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483740"/>
          </a:xfrm>
          <a:prstGeom prst="rect">
            <a:avLst/>
          </a:prstGeom>
          <a:gradFill flip="none" rotWithShape="1">
            <a:gsLst>
              <a:gs pos="30000">
                <a:schemeClr val="tx1">
                  <a:alpha val="70000"/>
                </a:schemeClr>
              </a:gs>
              <a:gs pos="100000">
                <a:schemeClr val="tx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125943" y="-94465"/>
            <a:ext cx="9393262" cy="1313180"/>
          </a:xfrm>
          <a:prstGeom prst="rect">
            <a:avLst/>
          </a:prstGeom>
          <a:ln w="12700" cap="rnd" cmpd="sng">
            <a:gradFill flip="none" rotWithShape="1">
              <a:gsLst>
                <a:gs pos="0">
                  <a:schemeClr val="bg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pic>
        <p:nvPicPr>
          <p:cNvPr id="11" name="Picture 10" descr="OCLC-RESEARCH_H_RV_MD.png"/>
          <p:cNvPicPr>
            <a:picLocks noChangeAspect="1"/>
          </p:cNvPicPr>
          <p:nvPr/>
        </p:nvPicPr>
        <p:blipFill>
          <a:blip r:embed="rId7"/>
          <a:stretch>
            <a:fillRect/>
          </a:stretch>
        </p:blipFill>
        <p:spPr>
          <a:xfrm>
            <a:off x="239340" y="6334818"/>
            <a:ext cx="1511084" cy="311339"/>
          </a:xfrm>
          <a:prstGeom prst="rect">
            <a:avLst/>
          </a:prstGeom>
        </p:spPr>
      </p:pic>
    </p:spTree>
    <p:extLst>
      <p:ext uri="{BB962C8B-B14F-4D97-AF65-F5344CB8AC3E}">
        <p14:creationId xmlns:p14="http://schemas.microsoft.com/office/powerpoint/2010/main" val="411174252"/>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71" r:id="rId3"/>
    <p:sldLayoutId id="2147483721" r:id="rId4"/>
    <p:sldLayoutId id="214748366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rgbClr val="FFFFFF"/>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rgbClr val="FFFFFF"/>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rgbClr val="FFFFFF"/>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rgbClr val="FFFFFF"/>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rgbClr val="FFFFFF"/>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036303"/>
      </p:ext>
    </p:extLst>
  </p:cSld>
  <p:clrMap bg1="lt1" tx1="dk1" bg2="lt2" tx2="dk2" accent1="accent1" accent2="accent2" accent3="accent3" accent4="accent4" accent5="accent5" accent6="accent6" hlink="hlink" folHlink="folHlink"/>
  <p:sldLayoutIdLst>
    <p:sldLayoutId id="2147483747" r:id="rId1"/>
    <p:sldLayoutId id="2147483790" r:id="rId2"/>
    <p:sldLayoutId id="2147483791" r:id="rId3"/>
    <p:sldLayoutId id="2147483755" r:id="rId4"/>
    <p:sldLayoutId id="2147483756" r:id="rId5"/>
    <p:sldLayoutId id="2147483754" r:id="rId6"/>
    <p:sldLayoutId id="2147483782" r:id="rId7"/>
    <p:sldLayoutId id="2147483783" r:id="rId8"/>
    <p:sldLayoutId id="2147483748" r:id="rId9"/>
    <p:sldLayoutId id="2147483753" r:id="rId10"/>
    <p:sldLayoutId id="2147483798" r:id="rId11"/>
    <p:sldLayoutId id="2147483803" r:id="rId12"/>
    <p:sldLayoutId id="214748380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hyperlink" Target="http://xmlns.com/foaf/spec/" TargetMode="External"/><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4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43.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hyperlink" Target="http://www.morganclaypool.com/toc/wbe.1/5/2" TargetMode="External"/><Relationship Id="rId2" Type="http://schemas.openxmlformats.org/officeDocument/2006/relationships/notesSlide" Target="../notesSlides/notesSlide32.xml"/><Relationship Id="rId1" Type="http://schemas.openxmlformats.org/officeDocument/2006/relationships/slideLayout" Target="../slideLayouts/slideLayout44.xml"/><Relationship Id="rId4" Type="http://schemas.openxmlformats.org/officeDocument/2006/relationships/hyperlink" Target="https://www.oclc.org/en-CA/publications/nextspace/articles/issue24/isyourlibraryathing.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mailto:smithyok@oclc.org"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smtClean="0"/>
              <a:t>OCLC Webinar</a:t>
            </a:r>
            <a:r>
              <a:rPr lang="en-US" dirty="0" smtClean="0"/>
              <a:t>– 21 May, </a:t>
            </a:r>
            <a:r>
              <a:rPr lang="en-US" dirty="0"/>
              <a:t>2015</a:t>
            </a:r>
          </a:p>
          <a:p>
            <a:endParaRPr lang="en-US" sz="2000" dirty="0"/>
          </a:p>
        </p:txBody>
      </p:sp>
      <p:sp>
        <p:nvSpPr>
          <p:cNvPr id="3" name="Text Placeholder 2"/>
          <p:cNvSpPr>
            <a:spLocks noGrp="1"/>
          </p:cNvSpPr>
          <p:nvPr>
            <p:ph type="body" sz="quarter" idx="12"/>
          </p:nvPr>
        </p:nvSpPr>
        <p:spPr>
          <a:xfrm>
            <a:off x="2900363" y="4035310"/>
            <a:ext cx="5773327" cy="222058"/>
          </a:xfrm>
        </p:spPr>
        <p:txBody>
          <a:bodyPr/>
          <a:lstStyle/>
          <a:p>
            <a:r>
              <a:rPr lang="en-US" dirty="0" smtClean="0">
                <a:latin typeface="+mn-lt"/>
              </a:rPr>
              <a:t>Carol Jean </a:t>
            </a:r>
            <a:r>
              <a:rPr lang="en-US" dirty="0" err="1" smtClean="0">
                <a:latin typeface="+mn-lt"/>
              </a:rPr>
              <a:t>Godby</a:t>
            </a:r>
            <a:r>
              <a:rPr lang="en-US" dirty="0" smtClean="0">
                <a:latin typeface="+mn-lt"/>
              </a:rPr>
              <a:t>, Senior Research Scientist</a:t>
            </a:r>
            <a:endParaRPr lang="en-US" dirty="0">
              <a:latin typeface="+mn-lt"/>
            </a:endParaRPr>
          </a:p>
        </p:txBody>
      </p:sp>
      <p:sp>
        <p:nvSpPr>
          <p:cNvPr id="4" name="Text Placeholder 3"/>
          <p:cNvSpPr>
            <a:spLocks noGrp="1"/>
          </p:cNvSpPr>
          <p:nvPr>
            <p:ph type="body" sz="quarter" idx="14"/>
          </p:nvPr>
        </p:nvSpPr>
        <p:spPr>
          <a:xfrm>
            <a:off x="2684053" y="926421"/>
            <a:ext cx="5989637" cy="3108325"/>
          </a:xfrm>
        </p:spPr>
        <p:txBody>
          <a:bodyPr/>
          <a:lstStyle/>
          <a:p>
            <a:endParaRPr lang="en-US" sz="4800" dirty="0" smtClean="0"/>
          </a:p>
          <a:p>
            <a:pPr algn="ctr"/>
            <a:r>
              <a:rPr lang="en-US" sz="5000" dirty="0" smtClean="0">
                <a:latin typeface="+mj-lt"/>
                <a:sym typeface="Symbol"/>
              </a:rPr>
              <a:t>Library Linked Data in the Cloud </a:t>
            </a:r>
          </a:p>
          <a:p>
            <a:endParaRPr lang="en-US" dirty="0"/>
          </a:p>
        </p:txBody>
      </p:sp>
      <p:sp>
        <p:nvSpPr>
          <p:cNvPr id="7" name="Text Placeholder 2"/>
          <p:cNvSpPr>
            <a:spLocks noGrp="1"/>
          </p:cNvSpPr>
          <p:nvPr>
            <p:ph type="body" sz="quarter" idx="12"/>
          </p:nvPr>
        </p:nvSpPr>
        <p:spPr>
          <a:xfrm>
            <a:off x="2900363" y="4467929"/>
            <a:ext cx="5773327" cy="222058"/>
          </a:xfrm>
        </p:spPr>
        <p:txBody>
          <a:bodyPr/>
          <a:lstStyle/>
          <a:p>
            <a:r>
              <a:rPr lang="en-US" dirty="0" err="1" smtClean="0">
                <a:latin typeface="+mn-lt"/>
              </a:rPr>
              <a:t>Shenghui</a:t>
            </a:r>
            <a:r>
              <a:rPr lang="en-US" dirty="0" smtClean="0">
                <a:latin typeface="+mn-lt"/>
              </a:rPr>
              <a:t> Wang, Research Scientist</a:t>
            </a:r>
            <a:endParaRPr lang="en-US" dirty="0">
              <a:latin typeface="+mn-lt"/>
            </a:endParaRPr>
          </a:p>
        </p:txBody>
      </p:sp>
      <p:sp>
        <p:nvSpPr>
          <p:cNvPr id="8" name="Text Placeholder 2"/>
          <p:cNvSpPr>
            <a:spLocks noGrp="1"/>
          </p:cNvSpPr>
          <p:nvPr>
            <p:ph type="body" sz="quarter" idx="12"/>
          </p:nvPr>
        </p:nvSpPr>
        <p:spPr>
          <a:xfrm>
            <a:off x="2880698" y="4900548"/>
            <a:ext cx="5773327" cy="222058"/>
          </a:xfrm>
        </p:spPr>
        <p:txBody>
          <a:bodyPr/>
          <a:lstStyle/>
          <a:p>
            <a:r>
              <a:rPr lang="en-US" dirty="0" smtClean="0">
                <a:latin typeface="+mn-lt"/>
              </a:rPr>
              <a:t>Jeffrey K. </a:t>
            </a:r>
            <a:r>
              <a:rPr lang="en-US" dirty="0" err="1" smtClean="0">
                <a:latin typeface="+mn-lt"/>
              </a:rPr>
              <a:t>Mixter</a:t>
            </a:r>
            <a:r>
              <a:rPr lang="en-US" dirty="0" smtClean="0">
                <a:latin typeface="+mn-lt"/>
              </a:rPr>
              <a:t>, Software Engineer</a:t>
            </a:r>
            <a:endParaRPr lang="en-US" dirty="0">
              <a:latin typeface="+mn-lt"/>
            </a:endParaRPr>
          </a:p>
        </p:txBody>
      </p:sp>
    </p:spTree>
    <p:extLst>
      <p:ext uri="{BB962C8B-B14F-4D97-AF65-F5344CB8AC3E}">
        <p14:creationId xmlns:p14="http://schemas.microsoft.com/office/powerpoint/2010/main" val="36124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257" y="0"/>
            <a:ext cx="6427486" cy="6858000"/>
          </a:xfrm>
          <a:prstGeom prst="rect">
            <a:avLst/>
          </a:prstGeom>
        </p:spPr>
      </p:pic>
    </p:spTree>
    <p:extLst>
      <p:ext uri="{BB962C8B-B14F-4D97-AF65-F5344CB8AC3E}">
        <p14:creationId xmlns:p14="http://schemas.microsoft.com/office/powerpoint/2010/main" val="1081448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56" y="318275"/>
            <a:ext cx="7772400" cy="2733056"/>
          </a:xfrm>
        </p:spPr>
        <p:txBody>
          <a:bodyPr/>
          <a:lstStyle/>
          <a:p>
            <a:pPr marL="0" indent="0"/>
            <a:r>
              <a:rPr lang="en-US" sz="3200" dirty="0"/>
              <a:t>“…[P]</a:t>
            </a:r>
            <a:r>
              <a:rPr lang="en-US" sz="3200" dirty="0" err="1"/>
              <a:t>eople</a:t>
            </a:r>
            <a:r>
              <a:rPr lang="en-US" sz="3200" dirty="0"/>
              <a:t> are not the only users of the data we produce in the name of bibliographic control, but so too are machine applications that interact with those data…” </a:t>
            </a:r>
            <a:r>
              <a:rPr lang="en-US" sz="3200" dirty="0" smtClean="0"/>
              <a:t/>
            </a:r>
            <a:br>
              <a:rPr lang="en-US" sz="3200" dirty="0" smtClean="0"/>
            </a:br>
            <a:r>
              <a:rPr lang="en-US" sz="3200" dirty="0" smtClean="0"/>
              <a:t> </a:t>
            </a:r>
            <a:r>
              <a:rPr lang="en-US" sz="2400" dirty="0" smtClean="0"/>
              <a:t>Library </a:t>
            </a:r>
            <a:r>
              <a:rPr lang="en-US" sz="2400" dirty="0"/>
              <a:t>of Congress </a:t>
            </a:r>
            <a:r>
              <a:rPr lang="en-US" sz="2400" i="1" dirty="0"/>
              <a:t>On the Record</a:t>
            </a:r>
            <a:r>
              <a:rPr lang="en-US" sz="2400" dirty="0"/>
              <a:t>, 2006</a:t>
            </a:r>
            <a:br>
              <a:rPr lang="en-US" sz="2400" dirty="0"/>
            </a:br>
            <a:endParaRPr lang="en-US" sz="2400" dirty="0"/>
          </a:p>
        </p:txBody>
      </p:sp>
      <p:sp>
        <p:nvSpPr>
          <p:cNvPr id="3" name="Title 1"/>
          <p:cNvSpPr txBox="1">
            <a:spLocks/>
          </p:cNvSpPr>
          <p:nvPr/>
        </p:nvSpPr>
        <p:spPr>
          <a:xfrm>
            <a:off x="567192" y="1165452"/>
            <a:ext cx="7772400" cy="861774"/>
          </a:xfrm>
          <a:prstGeom prst="rect">
            <a:avLst/>
          </a:prstGeom>
          <a:ln>
            <a:noFill/>
          </a:ln>
        </p:spPr>
        <p:txBody>
          <a:bodyPr lIns="91440" tIns="91440" rIns="91440" bIns="91440" anchor="ctr" anchorCtr="0">
            <a:spAutoFit/>
          </a:bodyPr>
          <a:lstStyle>
            <a:lvl1pPr algn="l" defTabSz="457200" rtl="0" eaLnBrk="1" latinLnBrk="0" hangingPunct="1">
              <a:lnSpc>
                <a:spcPct val="90000"/>
              </a:lnSpc>
              <a:spcBef>
                <a:spcPct val="0"/>
              </a:spcBef>
              <a:buNone/>
              <a:defRPr sz="4800" b="0" i="0" kern="1200" cap="none">
                <a:solidFill>
                  <a:schemeClr val="bg1"/>
                </a:solidFill>
                <a:latin typeface="+mn-lt"/>
                <a:ea typeface="+mj-ea"/>
                <a:cs typeface="Calibri Light"/>
              </a:defRPr>
            </a:lvl1pPr>
          </a:lstStyle>
          <a:p>
            <a:endParaRPr lang="en-US" dirty="0"/>
          </a:p>
        </p:txBody>
      </p:sp>
      <p:sp>
        <p:nvSpPr>
          <p:cNvPr id="4" name="Title 1"/>
          <p:cNvSpPr txBox="1">
            <a:spLocks/>
          </p:cNvSpPr>
          <p:nvPr/>
        </p:nvSpPr>
        <p:spPr>
          <a:xfrm>
            <a:off x="444727" y="3210847"/>
            <a:ext cx="7772400" cy="3564053"/>
          </a:xfrm>
          <a:prstGeom prst="rect">
            <a:avLst/>
          </a:prstGeom>
          <a:ln>
            <a:noFill/>
          </a:ln>
        </p:spPr>
        <p:txBody>
          <a:bodyPr lIns="91440" tIns="91440" rIns="91440" bIns="91440" anchor="ctr" anchorCtr="0">
            <a:spAutoFit/>
          </a:bodyPr>
          <a:lstStyle>
            <a:lvl1pPr algn="l" defTabSz="457200" rtl="0" eaLnBrk="1" latinLnBrk="0" hangingPunct="1">
              <a:lnSpc>
                <a:spcPct val="90000"/>
              </a:lnSpc>
              <a:spcBef>
                <a:spcPct val="0"/>
              </a:spcBef>
              <a:buNone/>
              <a:defRPr sz="4800" b="0" i="0" kern="1200" cap="none">
                <a:solidFill>
                  <a:schemeClr val="bg1"/>
                </a:solidFill>
                <a:latin typeface="+mn-lt"/>
                <a:ea typeface="+mj-ea"/>
                <a:cs typeface="Calibri Light"/>
              </a:defRPr>
            </a:lvl1pPr>
          </a:lstStyle>
          <a:p>
            <a:r>
              <a:rPr lang="en-US" sz="3200" dirty="0" smtClean="0"/>
              <a:t> </a:t>
            </a:r>
            <a:r>
              <a:rPr lang="en-US" sz="3200" dirty="0"/>
              <a:t>“Linked data is about sharing </a:t>
            </a:r>
            <a:r>
              <a:rPr lang="en-US" sz="3200" dirty="0" smtClean="0"/>
              <a:t>data. [It]</a:t>
            </a:r>
            <a:r>
              <a:rPr lang="en-US" sz="3200" dirty="0"/>
              <a:t> </a:t>
            </a:r>
            <a:r>
              <a:rPr lang="en-US" sz="3200" dirty="0" smtClean="0"/>
              <a:t>provides </a:t>
            </a:r>
            <a:r>
              <a:rPr lang="en-US" sz="3200" dirty="0"/>
              <a:t>a strong </a:t>
            </a:r>
            <a:r>
              <a:rPr lang="en-US" sz="3200" dirty="0" smtClean="0"/>
              <a:t>and well-defined </a:t>
            </a:r>
            <a:r>
              <a:rPr lang="en-US" sz="3200" dirty="0"/>
              <a:t>means to communicate library data, one of the main functions requiring attention in</a:t>
            </a:r>
          </a:p>
          <a:p>
            <a:r>
              <a:rPr lang="en-US" sz="3200" dirty="0"/>
              <a:t>the community’s migration from </a:t>
            </a:r>
            <a:r>
              <a:rPr lang="en-US" sz="3200" dirty="0" smtClean="0"/>
              <a:t>MARC.”</a:t>
            </a:r>
          </a:p>
          <a:p>
            <a:endParaRPr lang="en-US" sz="3200" dirty="0"/>
          </a:p>
          <a:p>
            <a:r>
              <a:rPr lang="en-US" sz="2000" dirty="0" smtClean="0"/>
              <a:t>Kevin Ford, 2012</a:t>
            </a:r>
            <a:r>
              <a:rPr lang="en-US" sz="3200" dirty="0" smtClean="0"/>
              <a:t/>
            </a:r>
            <a:br>
              <a:rPr lang="en-US" sz="3200" dirty="0" smtClean="0"/>
            </a:br>
            <a:endParaRPr lang="en-US" sz="3200" dirty="0"/>
          </a:p>
        </p:txBody>
      </p:sp>
    </p:spTree>
    <p:extLst>
      <p:ext uri="{BB962C8B-B14F-4D97-AF65-F5344CB8AC3E}">
        <p14:creationId xmlns:p14="http://schemas.microsoft.com/office/powerpoint/2010/main" val="2999091019"/>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big tasks </a:t>
            </a:r>
            <a:br>
              <a:rPr lang="en-US" dirty="0" smtClean="0"/>
            </a:br>
            <a:endParaRPr lang="en-US" dirty="0"/>
          </a:p>
        </p:txBody>
      </p:sp>
      <p:sp>
        <p:nvSpPr>
          <p:cNvPr id="3" name="Content Placeholder 2"/>
          <p:cNvSpPr>
            <a:spLocks noGrp="1"/>
          </p:cNvSpPr>
          <p:nvPr>
            <p:ph idx="1"/>
          </p:nvPr>
        </p:nvSpPr>
        <p:spPr>
          <a:xfrm>
            <a:off x="132736" y="996398"/>
            <a:ext cx="8878528" cy="5742039"/>
          </a:xfrm>
        </p:spPr>
        <p:txBody>
          <a:bodyPr/>
          <a:lstStyle/>
          <a:p>
            <a:r>
              <a:rPr lang="en-US" dirty="0" smtClean="0">
                <a:solidFill>
                  <a:srgbClr val="A9316F"/>
                </a:solidFill>
              </a:rPr>
              <a:t>Transform the description of library resources</a:t>
            </a:r>
          </a:p>
          <a:p>
            <a:pPr lvl="1"/>
            <a:r>
              <a:rPr lang="en-US" dirty="0"/>
              <a:t>Filling the ‘library-shaped’ hole in the Web of </a:t>
            </a:r>
            <a:r>
              <a:rPr lang="en-US" dirty="0" smtClean="0"/>
              <a:t>Data</a:t>
            </a:r>
          </a:p>
          <a:p>
            <a:pPr lvl="1"/>
            <a:r>
              <a:rPr lang="en-US" dirty="0" smtClean="0"/>
              <a:t>Defining </a:t>
            </a:r>
            <a:r>
              <a:rPr lang="en-US" dirty="0"/>
              <a:t>more clearly what is meant by ‘</a:t>
            </a:r>
            <a:r>
              <a:rPr lang="en-US" dirty="0" smtClean="0"/>
              <a:t>machine-readable’ semantics in bibliographic metadata</a:t>
            </a:r>
          </a:p>
          <a:p>
            <a:r>
              <a:rPr lang="en-US" dirty="0" smtClean="0">
                <a:solidFill>
                  <a:srgbClr val="A9316F"/>
                </a:solidFill>
              </a:rPr>
              <a:t>…using standards, protocols, and best practices developed for the Semantic Web</a:t>
            </a:r>
            <a:endParaRPr lang="en-US" dirty="0">
              <a:solidFill>
                <a:srgbClr val="A9316F"/>
              </a:solidFill>
            </a:endParaRPr>
          </a:p>
          <a:p>
            <a:pPr marL="400050" lvl="1" indent="0">
              <a:buNone/>
            </a:pPr>
            <a:endParaRPr lang="en-US" sz="3200" dirty="0"/>
          </a:p>
        </p:txBody>
      </p:sp>
    </p:spTree>
    <p:extLst>
      <p:ext uri="{BB962C8B-B14F-4D97-AF65-F5344CB8AC3E}">
        <p14:creationId xmlns:p14="http://schemas.microsoft.com/office/powerpoint/2010/main" val="262325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49602"/>
            <a:ext cx="7772400" cy="1514261"/>
          </a:xfrm>
        </p:spPr>
        <p:txBody>
          <a:bodyPr/>
          <a:lstStyle/>
          <a:p>
            <a:r>
              <a:rPr lang="en-US" dirty="0" smtClean="0"/>
              <a:t>Modeling and Discovering Entities in Library Metadata</a:t>
            </a:r>
            <a:endParaRPr lang="en-US" dirty="0"/>
          </a:p>
        </p:txBody>
      </p:sp>
    </p:spTree>
    <p:extLst>
      <p:ext uri="{BB962C8B-B14F-4D97-AF65-F5344CB8AC3E}">
        <p14:creationId xmlns:p14="http://schemas.microsoft.com/office/powerpoint/2010/main" val="45802784"/>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19760"/>
            <a:ext cx="7772400" cy="5973943"/>
          </a:xfrm>
        </p:spPr>
        <p:txBody>
          <a:bodyPr/>
          <a:lstStyle/>
          <a:p>
            <a:r>
              <a:rPr lang="en-US" sz="2400" dirty="0" smtClean="0"/>
              <a:t>“</a:t>
            </a:r>
            <a:r>
              <a:rPr lang="en-US" sz="2800" dirty="0" smtClean="0"/>
              <a:t>Computers are dumb. Well, they’re not as smart as us, anyway. Computers think in strings (and numbers), where people think in ‘things.’ Computers </a:t>
            </a:r>
            <a:r>
              <a:rPr lang="en-US" sz="2800" dirty="0"/>
              <a:t>think </a:t>
            </a:r>
            <a:r>
              <a:rPr lang="en-US" sz="2800" dirty="0" smtClean="0"/>
              <a:t>in strings </a:t>
            </a:r>
            <a:r>
              <a:rPr lang="en-US" sz="2800" dirty="0"/>
              <a:t>(and numbers) where people think in ‘things.’ </a:t>
            </a:r>
            <a:r>
              <a:rPr lang="en-US" sz="2800" dirty="0" smtClean="0"/>
              <a:t/>
            </a:r>
            <a:br>
              <a:rPr lang="en-US" sz="2800" dirty="0" smtClean="0"/>
            </a:br>
            <a:r>
              <a:rPr lang="en-US" sz="2000" dirty="0" smtClean="0"/>
              <a:t/>
            </a:r>
            <a:br>
              <a:rPr lang="en-US" sz="2000" dirty="0" smtClean="0"/>
            </a:br>
            <a:r>
              <a:rPr lang="en-US" sz="2000" dirty="0" smtClean="0"/>
              <a:t>If </a:t>
            </a:r>
            <a:r>
              <a:rPr lang="en-US" sz="2000" dirty="0"/>
              <a:t>I say ‘Captain Cook,’ we </a:t>
            </a:r>
            <a:r>
              <a:rPr lang="en-US" sz="2000" dirty="0" smtClean="0"/>
              <a:t>all know </a:t>
            </a:r>
            <a:r>
              <a:rPr lang="en-US" sz="2000" dirty="0"/>
              <a:t>I’m talking about a person, and that it’s probably the same person as ‘</a:t>
            </a:r>
            <a:r>
              <a:rPr lang="en-US" sz="2000" dirty="0" smtClean="0"/>
              <a:t>James Cook</a:t>
            </a:r>
            <a:r>
              <a:rPr lang="en-US" sz="2000" dirty="0"/>
              <a:t>.’ </a:t>
            </a:r>
            <a:r>
              <a:rPr lang="en-US" sz="2000" dirty="0" smtClean="0"/>
              <a:t>The </a:t>
            </a:r>
            <a:r>
              <a:rPr lang="en-US" sz="2000" dirty="0"/>
              <a:t>name may immediately evoke dates, concepts around voyages and </a:t>
            </a:r>
            <a:r>
              <a:rPr lang="en-US" sz="2000" dirty="0" smtClean="0"/>
              <a:t>sailing, exploration </a:t>
            </a:r>
            <a:r>
              <a:rPr lang="en-US" sz="2000" dirty="0"/>
              <a:t>or exploitation, locations in both England and Australia …</a:t>
            </a:r>
            <a:r>
              <a:rPr lang="en-US" sz="2000" dirty="0">
                <a:solidFill>
                  <a:schemeClr val="accent6">
                    <a:lumMod val="60000"/>
                    <a:lumOff val="40000"/>
                  </a:schemeClr>
                </a:solidFill>
              </a:rPr>
              <a:t>but a </a:t>
            </a:r>
            <a:r>
              <a:rPr lang="en-US" sz="2000" dirty="0" smtClean="0">
                <a:solidFill>
                  <a:schemeClr val="accent6">
                    <a:lumMod val="60000"/>
                    <a:lumOff val="40000"/>
                  </a:schemeClr>
                </a:solidFill>
              </a:rPr>
              <a:t>computer</a:t>
            </a:r>
            <a:r>
              <a:rPr lang="en-US" sz="2000" dirty="0">
                <a:solidFill>
                  <a:schemeClr val="accent6">
                    <a:lumMod val="60000"/>
                    <a:lumOff val="40000"/>
                  </a:schemeClr>
                </a:solidFill>
              </a:rPr>
              <a:t> </a:t>
            </a:r>
            <a:r>
              <a:rPr lang="en-US" sz="2000" dirty="0" smtClean="0">
                <a:solidFill>
                  <a:schemeClr val="accent6">
                    <a:lumMod val="60000"/>
                    <a:lumOff val="40000"/>
                  </a:schemeClr>
                </a:solidFill>
              </a:rPr>
              <a:t>knows </a:t>
            </a:r>
            <a:r>
              <a:rPr lang="en-US" sz="2000" dirty="0">
                <a:solidFill>
                  <a:schemeClr val="accent6">
                    <a:lumMod val="60000"/>
                    <a:lumOff val="40000"/>
                  </a:schemeClr>
                </a:solidFill>
              </a:rPr>
              <a:t>none of that context and by default can only search for the string of </a:t>
            </a:r>
            <a:r>
              <a:rPr lang="en-US" sz="2000" dirty="0" smtClean="0">
                <a:solidFill>
                  <a:schemeClr val="accent6">
                    <a:lumMod val="60000"/>
                    <a:lumOff val="40000"/>
                  </a:schemeClr>
                </a:solidFill>
              </a:rPr>
              <a:t>characters you’ve </a:t>
            </a:r>
            <a:r>
              <a:rPr lang="en-US" sz="2000" dirty="0">
                <a:solidFill>
                  <a:schemeClr val="accent6">
                    <a:lumMod val="60000"/>
                    <a:lumOff val="40000"/>
                  </a:schemeClr>
                </a:solidFill>
              </a:rPr>
              <a:t>given it</a:t>
            </a:r>
            <a:r>
              <a:rPr lang="en-US" sz="2000" dirty="0"/>
              <a:t>. It also doesn’t have any idea that ‘Captain Cook’ and ‘James </a:t>
            </a:r>
            <a:r>
              <a:rPr lang="en-US" sz="2000" dirty="0" smtClean="0"/>
              <a:t>Cook’ might </a:t>
            </a:r>
            <a:r>
              <a:rPr lang="en-US" sz="2000" dirty="0"/>
              <a:t>be the same person because the words, when treated as a string of characters, </a:t>
            </a:r>
            <a:r>
              <a:rPr lang="en-US" sz="2000" dirty="0" smtClean="0"/>
              <a:t>are completely </a:t>
            </a:r>
            <a:r>
              <a:rPr lang="en-US" sz="2000" dirty="0"/>
              <a:t>different. </a:t>
            </a:r>
            <a:r>
              <a:rPr lang="en-US" sz="2000" dirty="0">
                <a:solidFill>
                  <a:schemeClr val="accent6">
                    <a:lumMod val="60000"/>
                    <a:lumOff val="40000"/>
                  </a:schemeClr>
                </a:solidFill>
              </a:rPr>
              <a:t>But by providing a link …that unambiguously identifies ‘</a:t>
            </a:r>
            <a:r>
              <a:rPr lang="en-US" sz="2000" dirty="0" smtClean="0">
                <a:solidFill>
                  <a:schemeClr val="accent6">
                    <a:lumMod val="60000"/>
                    <a:lumOff val="40000"/>
                  </a:schemeClr>
                </a:solidFill>
              </a:rPr>
              <a:t>James Cook</a:t>
            </a:r>
            <a:r>
              <a:rPr lang="en-US" sz="2000" dirty="0">
                <a:solidFill>
                  <a:schemeClr val="accent6">
                    <a:lumMod val="60000"/>
                    <a:lumOff val="40000"/>
                  </a:schemeClr>
                </a:solidFill>
              </a:rPr>
              <a:t>,’ a computer can ‘understand’ any reference to Captain Cook that also uses </a:t>
            </a:r>
            <a:r>
              <a:rPr lang="en-US" sz="2000" dirty="0" smtClean="0">
                <a:solidFill>
                  <a:schemeClr val="accent6">
                    <a:lumMod val="60000"/>
                    <a:lumOff val="40000"/>
                  </a:schemeClr>
                </a:solidFill>
              </a:rPr>
              <a:t>that link.”</a:t>
            </a:r>
            <a:r>
              <a:rPr lang="en-US" sz="2000" dirty="0" smtClean="0"/>
              <a:t/>
            </a:r>
            <a:br>
              <a:rPr lang="en-US" sz="2000" dirty="0" smtClean="0"/>
            </a:br>
            <a:r>
              <a:rPr lang="en-US" sz="2000" dirty="0"/>
              <a:t/>
            </a:r>
            <a:br>
              <a:rPr lang="en-US" sz="2000" dirty="0"/>
            </a:br>
            <a:r>
              <a:rPr lang="en-US" sz="1800" dirty="0" smtClean="0"/>
              <a:t>Mia Ridge, 2012</a:t>
            </a:r>
            <a:endParaRPr lang="en-US" sz="1800" dirty="0"/>
          </a:p>
        </p:txBody>
      </p:sp>
    </p:spTree>
    <p:extLst>
      <p:ext uri="{BB962C8B-B14F-4D97-AF65-F5344CB8AC3E}">
        <p14:creationId xmlns:p14="http://schemas.microsoft.com/office/powerpoint/2010/main" val="3115028665"/>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Schema.org and BiblioGraph.net</a:t>
            </a:r>
            <a:endParaRPr lang="en-US" dirty="0"/>
          </a:p>
        </p:txBody>
      </p:sp>
      <p:pic>
        <p:nvPicPr>
          <p:cNvPr id="3" name="Picture 2" descr="Capture.PNG"/>
          <p:cNvPicPr>
            <a:picLocks noChangeAspect="1"/>
          </p:cNvPicPr>
          <p:nvPr/>
        </p:nvPicPr>
        <p:blipFill>
          <a:blip r:embed="rId3" cstate="print"/>
          <a:stretch>
            <a:fillRect/>
          </a:stretch>
        </p:blipFill>
        <p:spPr>
          <a:xfrm>
            <a:off x="370114" y="898071"/>
            <a:ext cx="7543800" cy="5274527"/>
          </a:xfrm>
          <a:prstGeom prst="rect">
            <a:avLst/>
          </a:prstGeom>
          <a:ln>
            <a:noFill/>
          </a:ln>
          <a:effectLst>
            <a:outerShdw blurRad="292100" dist="139700" dir="2700000" algn="tl" rotWithShape="0">
              <a:srgbClr val="333333">
                <a:alpha val="65000"/>
              </a:srgbClr>
            </a:outerShdw>
          </a:effectLst>
        </p:spPr>
      </p:pic>
      <p:pic>
        <p:nvPicPr>
          <p:cNvPr id="4" name="Picture 3" descr="Capture.PNG"/>
          <p:cNvPicPr>
            <a:picLocks noChangeAspect="1"/>
          </p:cNvPicPr>
          <p:nvPr/>
        </p:nvPicPr>
        <p:blipFill>
          <a:blip r:embed="rId4" cstate="print"/>
          <a:stretch>
            <a:fillRect/>
          </a:stretch>
        </p:blipFill>
        <p:spPr>
          <a:xfrm>
            <a:off x="1913426" y="1371600"/>
            <a:ext cx="7078174" cy="47244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TextBox 6"/>
          <p:cNvSpPr txBox="1"/>
          <p:nvPr/>
        </p:nvSpPr>
        <p:spPr>
          <a:xfrm>
            <a:off x="2718708" y="3156654"/>
            <a:ext cx="5121338" cy="1477328"/>
          </a:xfrm>
          <a:prstGeom prst="wedgeRectCallout">
            <a:avLst/>
          </a:prstGeom>
          <a:solidFill>
            <a:srgbClr val="2178B5"/>
          </a:solidFill>
          <a:effectLst>
            <a:outerShdw blurRad="50800" dist="38100" dir="8100000" algn="tr" rotWithShape="0">
              <a:prstClr val="black">
                <a:alpha val="40000"/>
              </a:prstClr>
            </a:outerShdw>
          </a:effectLst>
        </p:spPr>
        <p:txBody>
          <a:bodyPr wrap="none" rtlCol="0">
            <a:spAutoFit/>
          </a:bodyPr>
          <a:lstStyle/>
          <a:p>
            <a:r>
              <a:rPr lang="en-US" dirty="0">
                <a:solidFill>
                  <a:schemeClr val="bg1"/>
                </a:solidFill>
              </a:rPr>
              <a:t>“Schema.org permits simple things to be simple and </a:t>
            </a:r>
            <a:endParaRPr lang="en-US" dirty="0" smtClean="0">
              <a:solidFill>
                <a:schemeClr val="bg1"/>
              </a:solidFill>
            </a:endParaRPr>
          </a:p>
          <a:p>
            <a:r>
              <a:rPr lang="en-US" dirty="0" smtClean="0">
                <a:solidFill>
                  <a:schemeClr val="bg1"/>
                </a:solidFill>
              </a:rPr>
              <a:t>complex </a:t>
            </a:r>
            <a:r>
              <a:rPr lang="en-US" dirty="0">
                <a:solidFill>
                  <a:schemeClr val="bg1"/>
                </a:solidFill>
              </a:rPr>
              <a:t>things to be possible.” </a:t>
            </a:r>
            <a:endParaRPr lang="en-US" dirty="0" smtClean="0">
              <a:solidFill>
                <a:schemeClr val="bg1"/>
              </a:solidFill>
            </a:endParaRPr>
          </a:p>
          <a:p>
            <a:endParaRPr lang="en-US" dirty="0">
              <a:solidFill>
                <a:schemeClr val="bg1"/>
              </a:solidFill>
            </a:endParaRPr>
          </a:p>
          <a:p>
            <a:r>
              <a:rPr lang="en-US" dirty="0" smtClean="0">
                <a:solidFill>
                  <a:schemeClr val="bg1"/>
                </a:solidFill>
              </a:rPr>
              <a:t>R.V</a:t>
            </a:r>
            <a:r>
              <a:rPr lang="en-US" dirty="0">
                <a:solidFill>
                  <a:schemeClr val="bg1"/>
                </a:solidFill>
              </a:rPr>
              <a:t>. </a:t>
            </a:r>
            <a:r>
              <a:rPr lang="en-US" dirty="0" err="1">
                <a:solidFill>
                  <a:schemeClr val="bg1"/>
                </a:solidFill>
              </a:rPr>
              <a:t>Guha</a:t>
            </a:r>
            <a:r>
              <a:rPr lang="en-US" dirty="0">
                <a:solidFill>
                  <a:schemeClr val="bg1"/>
                </a:solidFill>
              </a:rPr>
              <a:t> </a:t>
            </a:r>
            <a:r>
              <a:rPr lang="en-US" dirty="0" smtClean="0">
                <a:solidFill>
                  <a:schemeClr val="bg1"/>
                </a:solidFill>
              </a:rPr>
              <a:t>(paraphrase) 2014</a:t>
            </a:r>
            <a:endParaRPr lang="en-US" dirty="0">
              <a:solidFill>
                <a:schemeClr val="bg1"/>
              </a:solidFill>
            </a:endParaRPr>
          </a:p>
          <a:p>
            <a:endParaRPr lang="en-US" dirty="0"/>
          </a:p>
        </p:txBody>
      </p:sp>
    </p:spTree>
    <p:extLst>
      <p:ext uri="{BB962C8B-B14F-4D97-AF65-F5344CB8AC3E}">
        <p14:creationId xmlns:p14="http://schemas.microsoft.com/office/powerpoint/2010/main" val="1035984952"/>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0325"/>
            <a:ext cx="9144000" cy="4457350"/>
          </a:xfrm>
          <a:prstGeom prst="rect">
            <a:avLst/>
          </a:prstGeom>
          <a:ln>
            <a:noFill/>
          </a:ln>
          <a:effectLst>
            <a:outerShdw blurRad="292100" dist="139700" dir="2700000" algn="tl" rotWithShape="0">
              <a:srgbClr val="333333">
                <a:alpha val="65000"/>
              </a:srgbClr>
            </a:outerShdw>
          </a:effectLst>
        </p:spPr>
      </p:pic>
      <p:sp>
        <p:nvSpPr>
          <p:cNvPr id="3" name="Title 1"/>
          <p:cNvSpPr txBox="1">
            <a:spLocks/>
          </p:cNvSpPr>
          <p:nvPr/>
        </p:nvSpPr>
        <p:spPr>
          <a:xfrm>
            <a:off x="334536" y="-114344"/>
            <a:ext cx="8474927" cy="951314"/>
          </a:xfrm>
          <a:prstGeom prst="rect">
            <a:avLst/>
          </a:prstGeom>
        </p:spPr>
        <p:txBody>
          <a:bodyPr/>
          <a:lst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a:lstStyle>
          <a:p>
            <a:r>
              <a:rPr lang="en-US" dirty="0" smtClean="0"/>
              <a:t>From records to entities: Works</a:t>
            </a:r>
            <a:endParaRPr lang="en-US" dirty="0"/>
          </a:p>
        </p:txBody>
      </p:sp>
      <p:grpSp>
        <p:nvGrpSpPr>
          <p:cNvPr id="5" name="Group 4"/>
          <p:cNvGrpSpPr/>
          <p:nvPr/>
        </p:nvGrpSpPr>
        <p:grpSpPr>
          <a:xfrm>
            <a:off x="1341576" y="1208138"/>
            <a:ext cx="7570840" cy="4576708"/>
            <a:chOff x="1651819" y="1200325"/>
            <a:chExt cx="7570840" cy="4576708"/>
          </a:xfrm>
        </p:grpSpPr>
        <p:grpSp>
          <p:nvGrpSpPr>
            <p:cNvPr id="11" name="Group 10"/>
            <p:cNvGrpSpPr/>
            <p:nvPr/>
          </p:nvGrpSpPr>
          <p:grpSpPr>
            <a:xfrm>
              <a:off x="1651819" y="1531374"/>
              <a:ext cx="7570840" cy="4245659"/>
              <a:chOff x="1651819" y="1531374"/>
              <a:chExt cx="7570840" cy="4245659"/>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167" y="1543664"/>
                <a:ext cx="4853492" cy="4233369"/>
              </a:xfrm>
              <a:prstGeom prst="rect">
                <a:avLst/>
              </a:prstGeom>
              <a:ln>
                <a:solidFill>
                  <a:schemeClr val="bg1">
                    <a:lumMod val="50000"/>
                  </a:schemeClr>
                </a:solidFill>
              </a:ln>
              <a:effectLst>
                <a:outerShdw blurRad="292100" dist="139700" dir="2700000" algn="tl" rotWithShape="0">
                  <a:srgbClr val="333333">
                    <a:alpha val="65000"/>
                  </a:srgbClr>
                </a:outerShdw>
              </a:effectLst>
            </p:spPr>
          </p:pic>
          <p:cxnSp>
            <p:nvCxnSpPr>
              <p:cNvPr id="6" name="Straight Arrow Connector 5"/>
              <p:cNvCxnSpPr/>
              <p:nvPr/>
            </p:nvCxnSpPr>
            <p:spPr>
              <a:xfrm>
                <a:off x="2300748" y="1531374"/>
                <a:ext cx="2078251" cy="570271"/>
              </a:xfrm>
              <a:prstGeom prst="straightConnector1">
                <a:avLst/>
              </a:prstGeom>
              <a:ln w="57150">
                <a:headEnd type="oval"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651819" y="4513006"/>
                <a:ext cx="2717348" cy="196646"/>
              </a:xfrm>
              <a:prstGeom prst="straightConnector1">
                <a:avLst/>
              </a:prstGeom>
              <a:ln w="57150">
                <a:headEnd type="oval"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13" name="Straight Arrow Connector 12"/>
            <p:cNvCxnSpPr/>
            <p:nvPr/>
          </p:nvCxnSpPr>
          <p:spPr>
            <a:xfrm>
              <a:off x="2300748" y="1200325"/>
              <a:ext cx="2078251" cy="530152"/>
            </a:xfrm>
            <a:prstGeom prst="straightConnector1">
              <a:avLst/>
            </a:prstGeom>
            <a:ln w="57150">
              <a:headEnd type="oval" w="med" len="med"/>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0384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0325"/>
            <a:ext cx="9144000" cy="4457350"/>
          </a:xfrm>
          <a:prstGeom prst="rect">
            <a:avLst/>
          </a:prstGeom>
          <a:ln>
            <a:noFill/>
          </a:ln>
          <a:effectLst>
            <a:outerShdw blurRad="292100" dist="139700" dir="2700000" algn="tl" rotWithShape="0">
              <a:srgbClr val="333333">
                <a:alpha val="65000"/>
              </a:srgbClr>
            </a:outerShdw>
          </a:effectLst>
        </p:spPr>
      </p:pic>
      <p:sp>
        <p:nvSpPr>
          <p:cNvPr id="3" name="Title 1"/>
          <p:cNvSpPr txBox="1">
            <a:spLocks/>
          </p:cNvSpPr>
          <p:nvPr/>
        </p:nvSpPr>
        <p:spPr>
          <a:xfrm>
            <a:off x="334536" y="57325"/>
            <a:ext cx="8474927" cy="1143000"/>
          </a:xfrm>
          <a:prstGeom prst="rect">
            <a:avLst/>
          </a:prstGeom>
        </p:spPr>
        <p:txBody>
          <a:bodyPr/>
          <a:lst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a:lstStyle>
          <a:p>
            <a:r>
              <a:rPr lang="en-US" dirty="0" smtClean="0"/>
              <a:t>From records to entities: Person</a:t>
            </a:r>
            <a:endParaRPr lang="en-US" dirty="0"/>
          </a:p>
        </p:txBody>
      </p:sp>
      <p:grpSp>
        <p:nvGrpSpPr>
          <p:cNvPr id="15" name="Group 14"/>
          <p:cNvGrpSpPr/>
          <p:nvPr/>
        </p:nvGrpSpPr>
        <p:grpSpPr>
          <a:xfrm>
            <a:off x="2163097" y="628825"/>
            <a:ext cx="6518787" cy="4108048"/>
            <a:chOff x="2163097" y="628825"/>
            <a:chExt cx="6518787" cy="4108048"/>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294" y="628825"/>
              <a:ext cx="4758590" cy="4108048"/>
            </a:xfrm>
            <a:prstGeom prst="rect">
              <a:avLst/>
            </a:prstGeom>
            <a:ln>
              <a:noFill/>
            </a:ln>
            <a:effectLst>
              <a:outerShdw blurRad="292100" dist="139700" dir="2700000" algn="tl" rotWithShape="0">
                <a:srgbClr val="333333">
                  <a:alpha val="65000"/>
                </a:srgbClr>
              </a:outerShdw>
            </a:effectLst>
          </p:spPr>
        </p:pic>
        <p:cxnSp>
          <p:nvCxnSpPr>
            <p:cNvPr id="14" name="Straight Arrow Connector 13"/>
            <p:cNvCxnSpPr/>
            <p:nvPr/>
          </p:nvCxnSpPr>
          <p:spPr>
            <a:xfrm>
              <a:off x="2163097" y="1200325"/>
              <a:ext cx="1760197" cy="107365"/>
            </a:xfrm>
            <a:prstGeom prst="straightConnector1">
              <a:avLst/>
            </a:prstGeom>
            <a:ln w="38100">
              <a:headEnd type="oval" w="med" len="med"/>
              <a:tailEnd type="triangle" w="med" len="med"/>
            </a:ln>
          </p:spPr>
          <p:style>
            <a:lnRef idx="2">
              <a:schemeClr val="accent1"/>
            </a:lnRef>
            <a:fillRef idx="0">
              <a:schemeClr val="accent1"/>
            </a:fillRef>
            <a:effectRef idx="1">
              <a:schemeClr val="accent1"/>
            </a:effectRef>
            <a:fontRef idx="minor">
              <a:schemeClr val="tx1"/>
            </a:fontRef>
          </p:style>
        </p:cxnSp>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8695" y="1965945"/>
            <a:ext cx="6131669" cy="420618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059" y="2937319"/>
            <a:ext cx="5555226" cy="35991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900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evolving model of Person</a:t>
            </a:r>
            <a:endParaRPr lang="en-US" dirty="0"/>
          </a:p>
        </p:txBody>
      </p:sp>
      <p:pic>
        <p:nvPicPr>
          <p:cNvPr id="5" name="Picture 4"/>
          <p:cNvPicPr>
            <a:picLocks noChangeAspect="1"/>
          </p:cNvPicPr>
          <p:nvPr/>
        </p:nvPicPr>
        <p:blipFill>
          <a:blip r:embed="rId3"/>
          <a:stretch>
            <a:fillRect/>
          </a:stretch>
        </p:blipFill>
        <p:spPr>
          <a:xfrm>
            <a:off x="457200" y="991518"/>
            <a:ext cx="4886325" cy="5029200"/>
          </a:xfrm>
          <a:prstGeom prst="rect">
            <a:avLst/>
          </a:prstGeom>
        </p:spPr>
      </p:pic>
      <p:pic>
        <p:nvPicPr>
          <p:cNvPr id="7" name="Picture 6"/>
          <p:cNvPicPr>
            <a:picLocks noChangeAspect="1"/>
          </p:cNvPicPr>
          <p:nvPr/>
        </p:nvPicPr>
        <p:blipFill>
          <a:blip r:embed="rId4"/>
          <a:stretch>
            <a:fillRect/>
          </a:stretch>
        </p:blipFill>
        <p:spPr>
          <a:xfrm>
            <a:off x="3292592" y="1135521"/>
            <a:ext cx="5587315" cy="5602077"/>
          </a:xfrm>
          <a:prstGeom prst="rect">
            <a:avLst/>
          </a:prstGeom>
        </p:spPr>
      </p:pic>
      <p:grpSp>
        <p:nvGrpSpPr>
          <p:cNvPr id="11" name="Group 10"/>
          <p:cNvGrpSpPr/>
          <p:nvPr/>
        </p:nvGrpSpPr>
        <p:grpSpPr>
          <a:xfrm>
            <a:off x="1744804" y="1499216"/>
            <a:ext cx="5305990" cy="4439923"/>
            <a:chOff x="1744804" y="1499216"/>
            <a:chExt cx="5305990" cy="4439923"/>
          </a:xfrm>
        </p:grpSpPr>
        <p:pic>
          <p:nvPicPr>
            <p:cNvPr id="1026" name="Picture 2" descr="An iconic black and white photograph of a bearded Abraham Lincoln showing his head and shoul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804" y="1499216"/>
              <a:ext cx="3598721" cy="4439923"/>
            </a:xfrm>
            <a:prstGeom prst="rect">
              <a:avLst/>
            </a:prstGeom>
            <a:noFill/>
            <a:extLst>
              <a:ext uri="{909E8E84-426E-40DD-AFC4-6F175D3DCCD1}">
                <a14:hiddenFill xmlns:a14="http://schemas.microsoft.com/office/drawing/2010/main">
                  <a:solidFill>
                    <a:srgbClr val="FFFFFF"/>
                  </a:solidFill>
                </a14:hiddenFill>
              </a:ext>
            </a:extLst>
          </p:spPr>
        </p:pic>
        <p:sp>
          <p:nvSpPr>
            <p:cNvPr id="10" name="Oval Callout 9"/>
            <p:cNvSpPr/>
            <p:nvPr/>
          </p:nvSpPr>
          <p:spPr>
            <a:xfrm>
              <a:off x="4435895" y="1544269"/>
              <a:ext cx="2614899" cy="1322024"/>
            </a:xfrm>
            <a:prstGeom prst="wedgeEllipseCallout">
              <a:avLst>
                <a:gd name="adj1" fmla="val -72651"/>
                <a:gd name="adj2" fmla="val 8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 am a real person… or was a real person”</a:t>
              </a:r>
              <a:endParaRPr lang="en-US" dirty="0"/>
            </a:p>
          </p:txBody>
        </p:sp>
      </p:grpSp>
      <p:pic>
        <p:nvPicPr>
          <p:cNvPr id="13" name="Picture 12"/>
          <p:cNvPicPr>
            <a:picLocks noChangeAspect="1"/>
          </p:cNvPicPr>
          <p:nvPr/>
        </p:nvPicPr>
        <p:blipFill>
          <a:blip r:embed="rId6"/>
          <a:stretch>
            <a:fillRect/>
          </a:stretch>
        </p:blipFill>
        <p:spPr>
          <a:xfrm>
            <a:off x="1950732" y="846138"/>
            <a:ext cx="6785585" cy="5747065"/>
          </a:xfrm>
          <a:prstGeom prst="rect">
            <a:avLst/>
          </a:prstGeom>
        </p:spPr>
      </p:pic>
      <p:pic>
        <p:nvPicPr>
          <p:cNvPr id="14" name="Picture 13"/>
          <p:cNvPicPr>
            <a:picLocks noChangeAspect="1"/>
          </p:cNvPicPr>
          <p:nvPr/>
        </p:nvPicPr>
        <p:blipFill>
          <a:blip r:embed="rId7"/>
          <a:stretch>
            <a:fillRect/>
          </a:stretch>
        </p:blipFill>
        <p:spPr>
          <a:xfrm>
            <a:off x="991230" y="3068814"/>
            <a:ext cx="7584942" cy="1734812"/>
          </a:xfrm>
          <a:prstGeom prst="rect">
            <a:avLst/>
          </a:prstGeom>
        </p:spPr>
      </p:pic>
      <p:pic>
        <p:nvPicPr>
          <p:cNvPr id="12" name="Picture 11"/>
          <p:cNvPicPr>
            <a:picLocks noChangeAspect="1"/>
          </p:cNvPicPr>
          <p:nvPr/>
        </p:nvPicPr>
        <p:blipFill rotWithShape="1">
          <a:blip r:embed="rId4"/>
          <a:srcRect r="24747" b="87533"/>
          <a:stretch/>
        </p:blipFill>
        <p:spPr>
          <a:xfrm>
            <a:off x="457200" y="2546412"/>
            <a:ext cx="8167688" cy="13566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5" name="Picture 14"/>
          <p:cNvPicPr>
            <a:picLocks noChangeAspect="1"/>
          </p:cNvPicPr>
          <p:nvPr/>
        </p:nvPicPr>
        <p:blipFill rotWithShape="1">
          <a:blip r:embed="rId6"/>
          <a:srcRect r="40236" b="75777"/>
          <a:stretch/>
        </p:blipFill>
        <p:spPr>
          <a:xfrm>
            <a:off x="1000396" y="2611460"/>
            <a:ext cx="6541639" cy="22456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98356864"/>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ppt_x"/>
                                          </p:val>
                                        </p:tav>
                                      </p:tavLst>
                                    </p:anim>
                                    <p:anim calcmode="lin" valueType="num">
                                      <p:cBhvr additive="base">
                                        <p:cTn id="28" dur="500"/>
                                        <p:tgtEl>
                                          <p:spTgt spid="7"/>
                                        </p:tgtEl>
                                        <p:attrNameLst>
                                          <p:attrName>ppt_y</p:attrName>
                                        </p:attrNameLst>
                                      </p:cBhvr>
                                      <p:tavLst>
                                        <p:tav tm="0">
                                          <p:val>
                                            <p:strVal val="ppt_y"/>
                                          </p:val>
                                        </p:tav>
                                        <p:tav tm="100000">
                                          <p:val>
                                            <p:strVal val="1+ppt_h/2"/>
                                          </p:val>
                                        </p:tav>
                                      </p:tavLst>
                                    </p:anim>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5" presetClass="exit" presetSubtype="0" fill="hold" nodeType="clickEffect">
                                  <p:stCondLst>
                                    <p:cond delay="0"/>
                                  </p:stCondLst>
                                  <p:childTnLst>
                                    <p:animEffect transition="out" filter="fade">
                                      <p:cBhvr>
                                        <p:cTn id="37" dur="2000"/>
                                        <p:tgtEl>
                                          <p:spTgt spid="11"/>
                                        </p:tgtEl>
                                      </p:cBhvr>
                                    </p:animEffect>
                                    <p:anim calcmode="lin" valueType="num">
                                      <p:cBhvr>
                                        <p:cTn id="38"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9" dur="2000"/>
                                        <p:tgtEl>
                                          <p:spTgt spid="11"/>
                                        </p:tgtEl>
                                        <p:attrNameLst>
                                          <p:attrName>ppt_h</p:attrName>
                                        </p:attrNameLst>
                                      </p:cBhvr>
                                      <p:tavLst>
                                        <p:tav tm="0">
                                          <p:val>
                                            <p:strVal val="ppt_h"/>
                                          </p:val>
                                        </p:tav>
                                        <p:tav tm="100000">
                                          <p:val>
                                            <p:strVal val="ppt_h"/>
                                          </p:val>
                                        </p:tav>
                                      </p:tavLst>
                                    </p:anim>
                                    <p:set>
                                      <p:cBhvr>
                                        <p:cTn id="40" dur="1" fill="hold">
                                          <p:stCondLst>
                                            <p:cond delay="19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427038"/>
            <a:ext cx="8229600" cy="1143000"/>
          </a:xfrm>
          <a:prstGeom prst="rect">
            <a:avLst/>
          </a:prstGeom>
        </p:spPr>
        <p:txBody>
          <a:bodyPr/>
          <a:lstStyle>
            <a:lvl1pPr algn="l"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a:lstStyle>
          <a:p>
            <a:r>
              <a:rPr lang="en-US" dirty="0" smtClean="0"/>
              <a:t>The evolving model </a:t>
            </a:r>
            <a:r>
              <a:rPr lang="en-US" smtClean="0"/>
              <a:t>of Person</a:t>
            </a:r>
            <a:endParaRPr lang="en-US" dirty="0"/>
          </a:p>
        </p:txBody>
      </p:sp>
      <p:grpSp>
        <p:nvGrpSpPr>
          <p:cNvPr id="4" name="Group 79"/>
          <p:cNvGrpSpPr/>
          <p:nvPr/>
        </p:nvGrpSpPr>
        <p:grpSpPr>
          <a:xfrm>
            <a:off x="723441" y="1624564"/>
            <a:ext cx="7616328" cy="4109477"/>
            <a:chOff x="304800" y="380999"/>
            <a:chExt cx="8610600" cy="5360052"/>
          </a:xfrm>
        </p:grpSpPr>
        <p:grpSp>
          <p:nvGrpSpPr>
            <p:cNvPr id="5" name="Group 27"/>
            <p:cNvGrpSpPr/>
            <p:nvPr/>
          </p:nvGrpSpPr>
          <p:grpSpPr>
            <a:xfrm>
              <a:off x="381000" y="380999"/>
              <a:ext cx="2514600" cy="838202"/>
              <a:chOff x="381000" y="380999"/>
              <a:chExt cx="2514600" cy="838202"/>
            </a:xfrm>
          </p:grpSpPr>
          <p:sp>
            <p:nvSpPr>
              <p:cNvPr id="15" name="Rounded Rectangle 14"/>
              <p:cNvSpPr/>
              <p:nvPr/>
            </p:nvSpPr>
            <p:spPr>
              <a:xfrm>
                <a:off x="381000" y="381001"/>
                <a:ext cx="25146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TextBox 15"/>
              <p:cNvSpPr txBox="1"/>
              <p:nvPr/>
            </p:nvSpPr>
            <p:spPr>
              <a:xfrm>
                <a:off x="609600" y="380999"/>
                <a:ext cx="2133600" cy="682444"/>
              </a:xfrm>
              <a:prstGeom prst="rect">
                <a:avLst/>
              </a:prstGeom>
              <a:noFill/>
            </p:spPr>
            <p:txBody>
              <a:bodyPr wrap="square" rtlCol="0">
                <a:spAutoFit/>
              </a:bodyPr>
              <a:lstStyle/>
              <a:p>
                <a:pPr algn="ctr"/>
                <a:r>
                  <a:rPr lang="en-US" sz="2800" b="1" dirty="0" smtClean="0"/>
                  <a:t>LCNAF</a:t>
                </a:r>
                <a:endParaRPr lang="en-US" sz="2800" b="1" dirty="0"/>
              </a:p>
            </p:txBody>
          </p:sp>
        </p:grpSp>
        <p:grpSp>
          <p:nvGrpSpPr>
            <p:cNvPr id="6" name="Group 25"/>
            <p:cNvGrpSpPr/>
            <p:nvPr/>
          </p:nvGrpSpPr>
          <p:grpSpPr>
            <a:xfrm>
              <a:off x="304800" y="4876800"/>
              <a:ext cx="2590800" cy="850900"/>
              <a:chOff x="304800" y="4876800"/>
              <a:chExt cx="2590800" cy="850900"/>
            </a:xfrm>
          </p:grpSpPr>
          <p:sp>
            <p:nvSpPr>
              <p:cNvPr id="13" name="Rounded Rectangle 12"/>
              <p:cNvSpPr/>
              <p:nvPr/>
            </p:nvSpPr>
            <p:spPr>
              <a:xfrm>
                <a:off x="304800" y="4876800"/>
                <a:ext cx="2590800" cy="8509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p:cNvSpPr txBox="1"/>
              <p:nvPr/>
            </p:nvSpPr>
            <p:spPr>
              <a:xfrm>
                <a:off x="495299" y="4947919"/>
                <a:ext cx="2209800" cy="682444"/>
              </a:xfrm>
              <a:prstGeom prst="rect">
                <a:avLst/>
              </a:prstGeom>
              <a:noFill/>
            </p:spPr>
            <p:txBody>
              <a:bodyPr wrap="square" rtlCol="0">
                <a:spAutoFit/>
              </a:bodyPr>
              <a:lstStyle/>
              <a:p>
                <a:pPr algn="ctr"/>
                <a:r>
                  <a:rPr lang="en-US" sz="2800" b="1" dirty="0" smtClean="0"/>
                  <a:t>Getty ULAN</a:t>
                </a:r>
                <a:endParaRPr lang="en-US" sz="2800" b="1" dirty="0"/>
              </a:p>
            </p:txBody>
          </p:sp>
        </p:grpSp>
        <p:grpSp>
          <p:nvGrpSpPr>
            <p:cNvPr id="7" name="Group 10"/>
            <p:cNvGrpSpPr/>
            <p:nvPr/>
          </p:nvGrpSpPr>
          <p:grpSpPr>
            <a:xfrm>
              <a:off x="6172200" y="381001"/>
              <a:ext cx="2743200" cy="838199"/>
              <a:chOff x="6172200" y="381001"/>
              <a:chExt cx="2743200" cy="838199"/>
            </a:xfrm>
          </p:grpSpPr>
          <p:sp>
            <p:nvSpPr>
              <p:cNvPr id="11" name="Rounded Rectangle 10"/>
              <p:cNvSpPr/>
              <p:nvPr/>
            </p:nvSpPr>
            <p:spPr>
              <a:xfrm>
                <a:off x="6172200" y="391568"/>
                <a:ext cx="2743200" cy="8276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p:cNvSpPr txBox="1"/>
              <p:nvPr/>
            </p:nvSpPr>
            <p:spPr>
              <a:xfrm>
                <a:off x="6781800" y="381001"/>
                <a:ext cx="1447800" cy="682443"/>
              </a:xfrm>
              <a:prstGeom prst="rect">
                <a:avLst/>
              </a:prstGeom>
              <a:noFill/>
            </p:spPr>
            <p:txBody>
              <a:bodyPr wrap="square" rtlCol="0">
                <a:spAutoFit/>
              </a:bodyPr>
              <a:lstStyle/>
              <a:p>
                <a:pPr algn="ctr"/>
                <a:r>
                  <a:rPr lang="en-US" sz="2800" b="1" dirty="0" smtClean="0"/>
                  <a:t>DNB</a:t>
                </a:r>
                <a:endParaRPr lang="en-US" sz="2800" b="1" dirty="0"/>
              </a:p>
            </p:txBody>
          </p:sp>
        </p:grpSp>
        <p:grpSp>
          <p:nvGrpSpPr>
            <p:cNvPr id="8" name="Group 8"/>
            <p:cNvGrpSpPr/>
            <p:nvPr/>
          </p:nvGrpSpPr>
          <p:grpSpPr>
            <a:xfrm>
              <a:off x="6259384" y="4895231"/>
              <a:ext cx="2568829" cy="845820"/>
              <a:chOff x="5878384" y="4979051"/>
              <a:chExt cx="2568829" cy="845820"/>
            </a:xfrm>
          </p:grpSpPr>
          <p:sp>
            <p:nvSpPr>
              <p:cNvPr id="9" name="Rounded Rectangle 8"/>
              <p:cNvSpPr/>
              <p:nvPr/>
            </p:nvSpPr>
            <p:spPr>
              <a:xfrm>
                <a:off x="5878384" y="4979051"/>
                <a:ext cx="2568829" cy="8458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6210300" y="5042308"/>
                <a:ext cx="1828801" cy="682442"/>
              </a:xfrm>
              <a:prstGeom prst="rect">
                <a:avLst/>
              </a:prstGeom>
              <a:noFill/>
            </p:spPr>
            <p:txBody>
              <a:bodyPr wrap="square" rtlCol="0">
                <a:spAutoFit/>
              </a:bodyPr>
              <a:lstStyle/>
              <a:p>
                <a:pPr algn="ctr"/>
                <a:r>
                  <a:rPr lang="en-US" sz="2800" b="1" dirty="0" smtClean="0"/>
                  <a:t>LACNEF</a:t>
                </a:r>
                <a:endParaRPr lang="en-US" sz="2800" b="1" dirty="0"/>
              </a:p>
            </p:txBody>
          </p:sp>
        </p:grpSp>
      </p:grpSp>
      <p:grpSp>
        <p:nvGrpSpPr>
          <p:cNvPr id="17" name="Group 15"/>
          <p:cNvGrpSpPr/>
          <p:nvPr/>
        </p:nvGrpSpPr>
        <p:grpSpPr>
          <a:xfrm>
            <a:off x="3649674" y="2948848"/>
            <a:ext cx="1524000" cy="1371600"/>
            <a:chOff x="3124200" y="2133600"/>
            <a:chExt cx="1524000" cy="1371600"/>
          </a:xfrm>
        </p:grpSpPr>
        <p:sp>
          <p:nvSpPr>
            <p:cNvPr id="18" name="Oval 17"/>
            <p:cNvSpPr/>
            <p:nvPr/>
          </p:nvSpPr>
          <p:spPr>
            <a:xfrm>
              <a:off x="3124200" y="2133600"/>
              <a:ext cx="1524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324860" y="2438400"/>
              <a:ext cx="1132840" cy="646331"/>
            </a:xfrm>
            <a:prstGeom prst="rect">
              <a:avLst/>
            </a:prstGeom>
            <a:noFill/>
          </p:spPr>
          <p:txBody>
            <a:bodyPr wrap="square" rtlCol="0">
              <a:spAutoFit/>
            </a:bodyPr>
            <a:lstStyle/>
            <a:p>
              <a:pPr algn="ctr"/>
              <a:r>
                <a:rPr lang="en-US" sz="3600" b="1" dirty="0" smtClean="0">
                  <a:solidFill>
                    <a:schemeClr val="bg1"/>
                  </a:solidFill>
                </a:rPr>
                <a:t>VIAF</a:t>
              </a:r>
              <a:endParaRPr lang="en-US" sz="3600" b="1" dirty="0">
                <a:solidFill>
                  <a:schemeClr val="bg1"/>
                </a:solidFill>
              </a:endParaRPr>
            </a:p>
          </p:txBody>
        </p:sp>
      </p:grpSp>
      <p:grpSp>
        <p:nvGrpSpPr>
          <p:cNvPr id="57" name="Group 56"/>
          <p:cNvGrpSpPr/>
          <p:nvPr/>
        </p:nvGrpSpPr>
        <p:grpSpPr>
          <a:xfrm>
            <a:off x="3015079" y="1513463"/>
            <a:ext cx="2975366" cy="3896339"/>
            <a:chOff x="3015079" y="1513463"/>
            <a:chExt cx="2975366" cy="3896339"/>
          </a:xfrm>
        </p:grpSpPr>
        <p:cxnSp>
          <p:nvCxnSpPr>
            <p:cNvPr id="33" name="Straight Arrow Connector 32"/>
            <p:cNvCxnSpPr>
              <a:stCxn id="15" idx="3"/>
              <a:endCxn id="18" idx="1"/>
            </p:cNvCxnSpPr>
            <p:nvPr/>
          </p:nvCxnSpPr>
          <p:spPr>
            <a:xfrm>
              <a:off x="3015079" y="1945884"/>
              <a:ext cx="857780" cy="12038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3" idx="3"/>
              <a:endCxn id="18" idx="3"/>
            </p:cNvCxnSpPr>
            <p:nvPr/>
          </p:nvCxnSpPr>
          <p:spPr>
            <a:xfrm flipV="1">
              <a:off x="3015080" y="4119582"/>
              <a:ext cx="857779" cy="12780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1" idx="1"/>
              <a:endCxn id="18" idx="7"/>
            </p:cNvCxnSpPr>
            <p:nvPr/>
          </p:nvCxnSpPr>
          <p:spPr>
            <a:xfrm flipH="1">
              <a:off x="4950489" y="1949935"/>
              <a:ext cx="962839" cy="1199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9" idx="1"/>
              <a:endCxn id="18" idx="5"/>
            </p:cNvCxnSpPr>
            <p:nvPr/>
          </p:nvCxnSpPr>
          <p:spPr>
            <a:xfrm flipH="1" flipV="1">
              <a:off x="4950489" y="4119582"/>
              <a:ext cx="1039956" cy="1290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rot="3144386">
              <a:off x="4893372" y="4318208"/>
              <a:ext cx="1596457" cy="461665"/>
            </a:xfrm>
            <a:prstGeom prst="rect">
              <a:avLst/>
            </a:prstGeom>
            <a:noFill/>
          </p:spPr>
          <p:txBody>
            <a:bodyPr wrap="square" rtlCol="0">
              <a:spAutoFit/>
            </a:bodyPr>
            <a:lstStyle/>
            <a:p>
              <a:r>
                <a:rPr lang="en-US" sz="2400" dirty="0"/>
                <a:t>f</a:t>
              </a:r>
              <a:r>
                <a:rPr lang="en-US" sz="2400" dirty="0" smtClean="0"/>
                <a:t>oaf:focus</a:t>
              </a:r>
              <a:endParaRPr lang="en-US" sz="2400" dirty="0"/>
            </a:p>
          </p:txBody>
        </p:sp>
        <p:sp>
          <p:nvSpPr>
            <p:cNvPr id="54" name="TextBox 53"/>
            <p:cNvSpPr txBox="1"/>
            <p:nvPr/>
          </p:nvSpPr>
          <p:spPr>
            <a:xfrm rot="18492104">
              <a:off x="4565692" y="2080859"/>
              <a:ext cx="1596457" cy="461665"/>
            </a:xfrm>
            <a:prstGeom prst="rect">
              <a:avLst/>
            </a:prstGeom>
            <a:noFill/>
          </p:spPr>
          <p:txBody>
            <a:bodyPr wrap="square" rtlCol="0">
              <a:spAutoFit/>
            </a:bodyPr>
            <a:lstStyle/>
            <a:p>
              <a:r>
                <a:rPr lang="en-US" sz="2400" dirty="0"/>
                <a:t>f</a:t>
              </a:r>
              <a:r>
                <a:rPr lang="en-US" sz="2400" dirty="0" smtClean="0"/>
                <a:t>oaf:focus</a:t>
              </a:r>
              <a:endParaRPr lang="en-US" sz="2400" dirty="0"/>
            </a:p>
          </p:txBody>
        </p:sp>
        <p:sp>
          <p:nvSpPr>
            <p:cNvPr id="55" name="TextBox 54"/>
            <p:cNvSpPr txBox="1"/>
            <p:nvPr/>
          </p:nvSpPr>
          <p:spPr>
            <a:xfrm rot="3291359">
              <a:off x="2851446" y="2247889"/>
              <a:ext cx="1596457" cy="461665"/>
            </a:xfrm>
            <a:prstGeom prst="rect">
              <a:avLst/>
            </a:prstGeom>
            <a:noFill/>
          </p:spPr>
          <p:txBody>
            <a:bodyPr wrap="square" rtlCol="0">
              <a:spAutoFit/>
            </a:bodyPr>
            <a:lstStyle/>
            <a:p>
              <a:r>
                <a:rPr lang="en-US" sz="2400" dirty="0"/>
                <a:t>f</a:t>
              </a:r>
              <a:r>
                <a:rPr lang="en-US" sz="2400" dirty="0" smtClean="0"/>
                <a:t>oaf:focus</a:t>
              </a:r>
              <a:endParaRPr lang="en-US" sz="2400" dirty="0"/>
            </a:p>
          </p:txBody>
        </p:sp>
        <p:sp>
          <p:nvSpPr>
            <p:cNvPr id="56" name="TextBox 55"/>
            <p:cNvSpPr txBox="1"/>
            <p:nvPr/>
          </p:nvSpPr>
          <p:spPr>
            <a:xfrm rot="18167662">
              <a:off x="2583898" y="4193549"/>
              <a:ext cx="1596457" cy="461665"/>
            </a:xfrm>
            <a:prstGeom prst="rect">
              <a:avLst/>
            </a:prstGeom>
            <a:noFill/>
          </p:spPr>
          <p:txBody>
            <a:bodyPr wrap="square" rtlCol="0">
              <a:spAutoFit/>
            </a:bodyPr>
            <a:lstStyle/>
            <a:p>
              <a:r>
                <a:rPr lang="en-US" sz="2400" dirty="0"/>
                <a:t>f</a:t>
              </a:r>
              <a:r>
                <a:rPr lang="en-US" sz="2400" dirty="0" smtClean="0"/>
                <a:t>oaf:focus</a:t>
              </a:r>
              <a:endParaRPr lang="en-US" sz="2400" dirty="0"/>
            </a:p>
          </p:txBody>
        </p:sp>
      </p:grpSp>
      <p:sp>
        <p:nvSpPr>
          <p:cNvPr id="22" name="TextBox 21"/>
          <p:cNvSpPr txBox="1"/>
          <p:nvPr/>
        </p:nvSpPr>
        <p:spPr>
          <a:xfrm>
            <a:off x="609600" y="1175657"/>
            <a:ext cx="8229600" cy="2554545"/>
          </a:xfrm>
          <a:prstGeom prst="rect">
            <a:avLst/>
          </a:prstGeom>
          <a:noFill/>
        </p:spPr>
        <p:txBody>
          <a:bodyPr wrap="square" rtlCol="0">
            <a:spAutoFit/>
          </a:bodyPr>
          <a:lstStyle/>
          <a:p>
            <a:r>
              <a:rPr lang="en-US" sz="4400" dirty="0"/>
              <a:t>“The focus property relates a conceptualization of something to the thing itself…”  </a:t>
            </a:r>
            <a:r>
              <a:rPr lang="en-US" sz="4400" dirty="0" smtClean="0"/>
              <a:t>-</a:t>
            </a:r>
          </a:p>
          <a:p>
            <a:r>
              <a:rPr lang="en-US" sz="2800" dirty="0">
                <a:hlinkClick r:id="rId3"/>
              </a:rPr>
              <a:t>http://xmlns.com/foaf/spec/#term_focus</a:t>
            </a:r>
            <a:endParaRPr lang="en-US" sz="2800" dirty="0"/>
          </a:p>
        </p:txBody>
      </p:sp>
    </p:spTree>
    <p:extLst>
      <p:ext uri="{BB962C8B-B14F-4D97-AF65-F5344CB8AC3E}">
        <p14:creationId xmlns:p14="http://schemas.microsoft.com/office/powerpoint/2010/main" val="528211360"/>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5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collaborators</a:t>
            </a:r>
            <a:endParaRPr lang="en-US" dirty="0"/>
          </a:p>
        </p:txBody>
      </p:sp>
      <p:sp>
        <p:nvSpPr>
          <p:cNvPr id="3" name="Content Placeholder 2"/>
          <p:cNvSpPr>
            <a:spLocks noGrp="1"/>
          </p:cNvSpPr>
          <p:nvPr>
            <p:ph idx="1"/>
          </p:nvPr>
        </p:nvSpPr>
        <p:spPr>
          <a:xfrm>
            <a:off x="113071" y="1413387"/>
            <a:ext cx="8519940" cy="1566481"/>
          </a:xfrm>
        </p:spPr>
        <p:txBody>
          <a:bodyPr/>
          <a:lstStyle/>
          <a:p>
            <a:pPr marL="0" indent="0">
              <a:buNone/>
            </a:pPr>
            <a:r>
              <a:rPr lang="en-US" dirty="0" smtClean="0">
                <a:solidFill>
                  <a:srgbClr val="A9316F"/>
                </a:solidFill>
              </a:rPr>
              <a:t>From OCLC: </a:t>
            </a:r>
            <a:r>
              <a:rPr lang="en-US" dirty="0" smtClean="0"/>
              <a:t>Jonathan </a:t>
            </a:r>
            <a:r>
              <a:rPr lang="en-US" dirty="0" err="1" smtClean="0"/>
              <a:t>Fausey</a:t>
            </a:r>
            <a:r>
              <a:rPr lang="en-US" dirty="0" smtClean="0"/>
              <a:t>, Ted </a:t>
            </a:r>
            <a:r>
              <a:rPr lang="en-US" dirty="0" err="1" smtClean="0"/>
              <a:t>Fons</a:t>
            </a:r>
            <a:r>
              <a:rPr lang="en-US" dirty="0" smtClean="0"/>
              <a:t>, Hugh Jamieson, </a:t>
            </a:r>
            <a:r>
              <a:rPr lang="en-US" dirty="0" err="1" smtClean="0"/>
              <a:t>Tod</a:t>
            </a:r>
            <a:r>
              <a:rPr lang="en-US" dirty="0" smtClean="0"/>
              <a:t> </a:t>
            </a:r>
            <a:r>
              <a:rPr lang="en-US" dirty="0" err="1" smtClean="0"/>
              <a:t>Matola</a:t>
            </a:r>
            <a:r>
              <a:rPr lang="en-US" dirty="0" smtClean="0"/>
              <a:t>, Michael Panzer, Stephan </a:t>
            </a:r>
            <a:r>
              <a:rPr lang="en-US" dirty="0" err="1" smtClean="0"/>
              <a:t>Schindehette</a:t>
            </a:r>
            <a:r>
              <a:rPr lang="en-US" dirty="0" smtClean="0"/>
              <a:t>, </a:t>
            </a:r>
            <a:r>
              <a:rPr lang="en-US" dirty="0" err="1" smtClean="0"/>
              <a:t>Tod</a:t>
            </a:r>
            <a:r>
              <a:rPr lang="en-US" dirty="0" smtClean="0"/>
              <a:t> </a:t>
            </a:r>
            <a:r>
              <a:rPr lang="en-US" dirty="0" err="1" smtClean="0"/>
              <a:t>Matola</a:t>
            </a:r>
            <a:r>
              <a:rPr lang="en-US" dirty="0" smtClean="0"/>
              <a:t>, Karen Smith-Yoshimura, Roy Tennant, Richard Wallis, Bruce Washburn, Jeff Young</a:t>
            </a:r>
          </a:p>
          <a:p>
            <a:pPr marL="0" indent="0">
              <a:buNone/>
            </a:pPr>
            <a:endParaRPr lang="en-US" dirty="0" smtClean="0"/>
          </a:p>
          <a:p>
            <a:pPr marL="0" indent="0">
              <a:buNone/>
            </a:pPr>
            <a:r>
              <a:rPr lang="en-US" dirty="0" smtClean="0">
                <a:solidFill>
                  <a:srgbClr val="A9316F"/>
                </a:solidFill>
              </a:rPr>
              <a:t>From Montana State University: </a:t>
            </a:r>
            <a:r>
              <a:rPr lang="en-US" dirty="0" smtClean="0"/>
              <a:t>Kenning </a:t>
            </a:r>
            <a:r>
              <a:rPr lang="en-US" dirty="0" err="1" smtClean="0"/>
              <a:t>Arlitsch</a:t>
            </a:r>
            <a:r>
              <a:rPr lang="en-US" dirty="0"/>
              <a:t> </a:t>
            </a:r>
            <a:r>
              <a:rPr lang="en-US" dirty="0" smtClean="0"/>
              <a:t>and Patrick </a:t>
            </a:r>
            <a:r>
              <a:rPr lang="en-US" dirty="0" err="1" smtClean="0"/>
              <a:t>OBrien</a:t>
            </a:r>
            <a:r>
              <a:rPr lang="en-US" dirty="0" smtClean="0"/>
              <a:t> (supported with funding from the Institute of Library and Museum Studies)</a:t>
            </a:r>
            <a:endParaRPr lang="en-US" dirty="0"/>
          </a:p>
        </p:txBody>
      </p:sp>
    </p:spTree>
    <p:extLst>
      <p:ext uri="{BB962C8B-B14F-4D97-AF65-F5344CB8AC3E}">
        <p14:creationId xmlns:p14="http://schemas.microsoft.com/office/powerpoint/2010/main" val="134160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40" y="745655"/>
            <a:ext cx="8112369" cy="5881291"/>
          </a:xfrm>
          <a:prstGeom prst="rect">
            <a:avLst/>
          </a:prstGeom>
        </p:spPr>
      </p:pic>
      <p:sp>
        <p:nvSpPr>
          <p:cNvPr id="6" name="Title 1"/>
          <p:cNvSpPr txBox="1">
            <a:spLocks/>
          </p:cNvSpPr>
          <p:nvPr/>
        </p:nvSpPr>
        <p:spPr>
          <a:xfrm>
            <a:off x="457200" y="274638"/>
            <a:ext cx="8229600" cy="1143000"/>
          </a:xfrm>
          <a:prstGeom prst="rect">
            <a:avLst/>
          </a:prstGeom>
        </p:spPr>
        <p:txBody>
          <a:bodyPr/>
          <a:lst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a:lstStyle>
          <a:p>
            <a:r>
              <a:rPr lang="en-US" dirty="0" smtClean="0"/>
              <a:t>A model of creative works</a:t>
            </a:r>
            <a:endParaRPr lang="en-US" dirty="0"/>
          </a:p>
        </p:txBody>
      </p:sp>
    </p:spTree>
    <p:extLst>
      <p:ext uri="{BB962C8B-B14F-4D97-AF65-F5344CB8AC3E}">
        <p14:creationId xmlns:p14="http://schemas.microsoft.com/office/powerpoint/2010/main" val="238020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790346" y="1068203"/>
            <a:ext cx="8661783" cy="5784873"/>
            <a:chOff x="414791" y="72174"/>
            <a:chExt cx="8661783" cy="578487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763" y="4224516"/>
              <a:ext cx="2141406" cy="4724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304" y="72174"/>
              <a:ext cx="2141406" cy="472481"/>
            </a:xfrm>
            <a:prstGeom prst="rect">
              <a:avLst/>
            </a:prstGeom>
          </p:spPr>
        </p:pic>
        <p:grpSp>
          <p:nvGrpSpPr>
            <p:cNvPr id="14" name="Group 13"/>
            <p:cNvGrpSpPr/>
            <p:nvPr/>
          </p:nvGrpSpPr>
          <p:grpSpPr>
            <a:xfrm>
              <a:off x="5489595" y="648506"/>
              <a:ext cx="1653683" cy="794493"/>
              <a:chOff x="2373558" y="1495840"/>
              <a:chExt cx="1653683" cy="794493"/>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3558" y="1632227"/>
                <a:ext cx="1653683" cy="495343"/>
              </a:xfrm>
              <a:prstGeom prst="rect">
                <a:avLst/>
              </a:prstGeom>
            </p:spPr>
          </p:pic>
          <p:sp>
            <p:nvSpPr>
              <p:cNvPr id="7" name="Rectangle 6"/>
              <p:cNvSpPr/>
              <p:nvPr/>
            </p:nvSpPr>
            <p:spPr>
              <a:xfrm>
                <a:off x="3200399" y="1495840"/>
                <a:ext cx="230559" cy="232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17985" y="2057402"/>
                <a:ext cx="230559" cy="232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5588209" y="2445955"/>
              <a:ext cx="2156647" cy="751675"/>
              <a:chOff x="4909237" y="1644157"/>
              <a:chExt cx="2156647" cy="751675"/>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9237" y="1762793"/>
                <a:ext cx="2156647" cy="495343"/>
              </a:xfrm>
              <a:prstGeom prst="rect">
                <a:avLst/>
              </a:prstGeom>
            </p:spPr>
          </p:pic>
          <p:sp>
            <p:nvSpPr>
              <p:cNvPr id="9" name="Rectangle 8"/>
              <p:cNvSpPr/>
              <p:nvPr/>
            </p:nvSpPr>
            <p:spPr>
              <a:xfrm>
                <a:off x="6066693" y="1644157"/>
                <a:ext cx="230559" cy="232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521571" y="2162901"/>
                <a:ext cx="230559" cy="232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444764" y="2162900"/>
                <a:ext cx="230559" cy="232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57296" y="2294785"/>
              <a:ext cx="1745131" cy="786846"/>
              <a:chOff x="2960880" y="3736723"/>
              <a:chExt cx="1745131" cy="786846"/>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0880" y="3892333"/>
                <a:ext cx="1745131" cy="480102"/>
              </a:xfrm>
              <a:prstGeom prst="rect">
                <a:avLst/>
              </a:prstGeom>
            </p:spPr>
          </p:pic>
          <p:sp>
            <p:nvSpPr>
              <p:cNvPr id="12" name="Rectangle 11"/>
              <p:cNvSpPr/>
              <p:nvPr/>
            </p:nvSpPr>
            <p:spPr>
              <a:xfrm>
                <a:off x="3692771" y="3736723"/>
                <a:ext cx="230559" cy="232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692769" y="4290638"/>
                <a:ext cx="230559" cy="232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2915411" y="4687496"/>
              <a:ext cx="2064670" cy="1169551"/>
            </a:xfrm>
            <a:prstGeom prst="rect">
              <a:avLst/>
            </a:prstGeom>
            <a:noFill/>
          </p:spPr>
          <p:txBody>
            <a:bodyPr wrap="square" rtlCol="0">
              <a:spAutoFit/>
            </a:bodyPr>
            <a:lstStyle/>
            <a:p>
              <a:r>
                <a:rPr lang="en-US" sz="1400" dirty="0" err="1" smtClean="0"/>
                <a:t>schema:IndividualProduct</a:t>
              </a:r>
              <a:endParaRPr lang="en-US" sz="1400" dirty="0" smtClean="0"/>
            </a:p>
            <a:p>
              <a:r>
                <a:rPr lang="en-US" sz="1400" dirty="0" err="1" smtClean="0"/>
                <a:t>schema:name</a:t>
              </a:r>
              <a:r>
                <a:rPr lang="en-US" sz="1400" dirty="0" smtClean="0"/>
                <a:t> “Zen and the Art of Motorcycle Maintenance”</a:t>
              </a:r>
            </a:p>
            <a:p>
              <a:r>
                <a:rPr lang="en-US" sz="1400" dirty="0" smtClean="0"/>
                <a:t> </a:t>
              </a:r>
              <a:endParaRPr lang="en-US" dirty="0"/>
            </a:p>
          </p:txBody>
        </p:sp>
        <p:sp>
          <p:nvSpPr>
            <p:cNvPr id="23" name="Rectangle 22"/>
            <p:cNvSpPr/>
            <p:nvPr/>
          </p:nvSpPr>
          <p:spPr>
            <a:xfrm>
              <a:off x="565069" y="1410211"/>
              <a:ext cx="3430540" cy="307777"/>
            </a:xfrm>
            <a:prstGeom prst="rect">
              <a:avLst/>
            </a:prstGeom>
          </p:spPr>
          <p:txBody>
            <a:bodyPr wrap="square">
              <a:spAutoFit/>
            </a:bodyPr>
            <a:lstStyle/>
            <a:p>
              <a:r>
                <a:rPr lang="en-US" sz="1400" dirty="0" err="1" smtClean="0">
                  <a:solidFill>
                    <a:schemeClr val="bg1">
                      <a:lumMod val="50000"/>
                    </a:schemeClr>
                  </a:solidFill>
                </a:rPr>
                <a:t>schema:exampleOfWork</a:t>
              </a:r>
              <a:r>
                <a:rPr lang="en-US" sz="1400" dirty="0" smtClean="0">
                  <a:solidFill>
                    <a:schemeClr val="bg1">
                      <a:lumMod val="50000"/>
                    </a:schemeClr>
                  </a:solidFill>
                </a:rPr>
                <a:t> &lt;wcw:836692365&gt;</a:t>
              </a:r>
              <a:endParaRPr lang="en-US" sz="1400" dirty="0">
                <a:solidFill>
                  <a:schemeClr val="bg1">
                    <a:lumMod val="50000"/>
                  </a:schemeClr>
                </a:solidFill>
              </a:endParaRPr>
            </a:p>
          </p:txBody>
        </p:sp>
        <p:sp>
          <p:nvSpPr>
            <p:cNvPr id="24" name="Rectangle 23"/>
            <p:cNvSpPr/>
            <p:nvPr/>
          </p:nvSpPr>
          <p:spPr>
            <a:xfrm>
              <a:off x="5890517" y="1242749"/>
              <a:ext cx="1995419" cy="282435"/>
            </a:xfrm>
            <a:prstGeom prst="rect">
              <a:avLst/>
            </a:prstGeom>
            <a:noFill/>
            <a:ln w="381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635993" y="3973447"/>
              <a:ext cx="3131977" cy="307777"/>
            </a:xfrm>
            <a:prstGeom prst="rect">
              <a:avLst/>
            </a:prstGeom>
          </p:spPr>
          <p:txBody>
            <a:bodyPr wrap="square">
              <a:spAutoFit/>
            </a:bodyPr>
            <a:lstStyle/>
            <a:p>
              <a:r>
                <a:rPr lang="en-US" sz="1400" dirty="0" err="1" smtClean="0">
                  <a:solidFill>
                    <a:schemeClr val="bg1">
                      <a:lumMod val="50000"/>
                    </a:schemeClr>
                  </a:solidFill>
                </a:rPr>
                <a:t>schema:workExample</a:t>
              </a:r>
              <a:r>
                <a:rPr lang="en-US" sz="1400" dirty="0" smtClean="0">
                  <a:solidFill>
                    <a:schemeClr val="bg1">
                      <a:lumMod val="50000"/>
                    </a:schemeClr>
                  </a:solidFill>
                </a:rPr>
                <a:t> &lt;wc:673595&gt;</a:t>
              </a:r>
              <a:endParaRPr lang="en-US" sz="1400" dirty="0">
                <a:solidFill>
                  <a:schemeClr val="bg1">
                    <a:lumMod val="50000"/>
                  </a:schemeClr>
                </a:solidFill>
              </a:endParaRPr>
            </a:p>
          </p:txBody>
        </p:sp>
        <p:sp>
          <p:nvSpPr>
            <p:cNvPr id="28" name="TextBox 27"/>
            <p:cNvSpPr txBox="1"/>
            <p:nvPr/>
          </p:nvSpPr>
          <p:spPr>
            <a:xfrm>
              <a:off x="2973443" y="546510"/>
              <a:ext cx="2064670" cy="954107"/>
            </a:xfrm>
            <a:prstGeom prst="rect">
              <a:avLst/>
            </a:prstGeom>
            <a:noFill/>
          </p:spPr>
          <p:txBody>
            <a:bodyPr wrap="square" rtlCol="0">
              <a:spAutoFit/>
            </a:bodyPr>
            <a:lstStyle/>
            <a:p>
              <a:r>
                <a:rPr lang="en-US" sz="1400" dirty="0" err="1" smtClean="0"/>
                <a:t>schema:name</a:t>
              </a:r>
              <a:r>
                <a:rPr lang="en-US" sz="1400" dirty="0" smtClean="0"/>
                <a:t> “Zen and the Art of Motorcycle Maintenance”</a:t>
              </a:r>
            </a:p>
            <a:p>
              <a:r>
                <a:rPr lang="en-US" sz="1400" dirty="0" smtClean="0"/>
                <a:t> </a:t>
              </a:r>
              <a:endParaRPr lang="en-US" dirty="0"/>
            </a:p>
          </p:txBody>
        </p:sp>
        <p:sp>
          <p:nvSpPr>
            <p:cNvPr id="30" name="TextBox 29"/>
            <p:cNvSpPr txBox="1"/>
            <p:nvPr/>
          </p:nvSpPr>
          <p:spPr>
            <a:xfrm>
              <a:off x="1063017" y="2892939"/>
              <a:ext cx="2760460" cy="738664"/>
            </a:xfrm>
            <a:prstGeom prst="rect">
              <a:avLst/>
            </a:prstGeom>
            <a:noFill/>
          </p:spPr>
          <p:txBody>
            <a:bodyPr wrap="square" rtlCol="0">
              <a:spAutoFit/>
            </a:bodyPr>
            <a:lstStyle/>
            <a:p>
              <a:r>
                <a:rPr lang="en-US" sz="1400" dirty="0" err="1" smtClean="0"/>
                <a:t>schema:name</a:t>
              </a:r>
              <a:r>
                <a:rPr lang="en-US" sz="1400" dirty="0" smtClean="0"/>
                <a:t> “Robert M. </a:t>
              </a:r>
              <a:r>
                <a:rPr lang="en-US" sz="1400" dirty="0" err="1" smtClean="0"/>
                <a:t>Pirsig</a:t>
              </a:r>
              <a:r>
                <a:rPr lang="en-US" sz="1400" dirty="0" smtClean="0"/>
                <a:t>”</a:t>
              </a:r>
            </a:p>
            <a:p>
              <a:endParaRPr lang="en-US" sz="1400" dirty="0" smtClean="0"/>
            </a:p>
            <a:p>
              <a:r>
                <a:rPr lang="en-US" sz="1400" dirty="0" smtClean="0"/>
                <a:t> </a:t>
              </a:r>
              <a:endParaRPr lang="en-US" dirty="0"/>
            </a:p>
          </p:txBody>
        </p:sp>
        <p:sp>
          <p:nvSpPr>
            <p:cNvPr id="33" name="TextBox 32"/>
            <p:cNvSpPr txBox="1"/>
            <p:nvPr/>
          </p:nvSpPr>
          <p:spPr>
            <a:xfrm>
              <a:off x="5882353" y="1223846"/>
              <a:ext cx="2391063" cy="523220"/>
            </a:xfrm>
            <a:prstGeom prst="rect">
              <a:avLst/>
            </a:prstGeom>
            <a:noFill/>
          </p:spPr>
          <p:txBody>
            <a:bodyPr wrap="square" rtlCol="0">
              <a:spAutoFit/>
            </a:bodyPr>
            <a:lstStyle/>
            <a:p>
              <a:r>
                <a:rPr lang="en-US" sz="1400" dirty="0" err="1" smtClean="0"/>
                <a:t>schema:name</a:t>
              </a:r>
              <a:r>
                <a:rPr lang="en-US" sz="1400" dirty="0" smtClean="0"/>
                <a:t> “Montana”</a:t>
              </a:r>
            </a:p>
            <a:p>
              <a:r>
                <a:rPr lang="en-US" sz="1400" dirty="0" smtClean="0"/>
                <a:t> </a:t>
              </a:r>
              <a:endParaRPr lang="en-US" dirty="0"/>
            </a:p>
          </p:txBody>
        </p:sp>
        <p:sp>
          <p:nvSpPr>
            <p:cNvPr id="34" name="Rectangle 33"/>
            <p:cNvSpPr/>
            <p:nvPr/>
          </p:nvSpPr>
          <p:spPr>
            <a:xfrm>
              <a:off x="414791" y="3263614"/>
              <a:ext cx="3909959" cy="523220"/>
            </a:xfrm>
            <a:prstGeom prst="rect">
              <a:avLst/>
            </a:prstGeom>
          </p:spPr>
          <p:txBody>
            <a:bodyPr wrap="square">
              <a:spAutoFit/>
            </a:bodyPr>
            <a:lstStyle/>
            <a:p>
              <a:r>
                <a:rPr lang="en-US" sz="1400" dirty="0" err="1" smtClean="0">
                  <a:solidFill>
                    <a:schemeClr val="bg1">
                      <a:lumMod val="50000"/>
                    </a:schemeClr>
                  </a:solidFill>
                </a:rPr>
                <a:t>schema:creator</a:t>
              </a:r>
              <a:r>
                <a:rPr lang="en-US" sz="1400" dirty="0" smtClean="0">
                  <a:solidFill>
                    <a:schemeClr val="bg1">
                      <a:lumMod val="50000"/>
                    </a:schemeClr>
                  </a:solidFill>
                </a:rPr>
                <a:t> </a:t>
              </a:r>
              <a:r>
                <a:rPr lang="en-US" sz="1400" dirty="0">
                  <a:solidFill>
                    <a:schemeClr val="bg1">
                      <a:lumMod val="50000"/>
                    </a:schemeClr>
                  </a:solidFill>
                </a:rPr>
                <a:t>&lt;viaf:78757182&gt;</a:t>
              </a:r>
            </a:p>
            <a:p>
              <a:endParaRPr lang="en-US" sz="1400" dirty="0"/>
            </a:p>
          </p:txBody>
        </p:sp>
        <p:sp>
          <p:nvSpPr>
            <p:cNvPr id="35" name="Rectangle 34"/>
            <p:cNvSpPr/>
            <p:nvPr/>
          </p:nvSpPr>
          <p:spPr>
            <a:xfrm>
              <a:off x="5166615" y="502235"/>
              <a:ext cx="3909959" cy="523220"/>
            </a:xfrm>
            <a:prstGeom prst="rect">
              <a:avLst/>
            </a:prstGeom>
          </p:spPr>
          <p:txBody>
            <a:bodyPr wrap="square">
              <a:spAutoFit/>
            </a:bodyPr>
            <a:lstStyle/>
            <a:p>
              <a:r>
                <a:rPr lang="en-US" sz="1400" dirty="0" err="1" smtClean="0">
                  <a:solidFill>
                    <a:schemeClr val="bg1">
                      <a:lumMod val="50000"/>
                    </a:schemeClr>
                  </a:solidFill>
                </a:rPr>
                <a:t>schema:about</a:t>
              </a:r>
              <a:r>
                <a:rPr lang="en-US" sz="1400" dirty="0" smtClean="0">
                  <a:solidFill>
                    <a:schemeClr val="bg1">
                      <a:lumMod val="50000"/>
                    </a:schemeClr>
                  </a:solidFill>
                </a:rPr>
                <a:t> &lt;fast:120755&gt;</a:t>
              </a:r>
              <a:endParaRPr lang="en-US" sz="1400" dirty="0">
                <a:solidFill>
                  <a:schemeClr val="bg1">
                    <a:lumMod val="50000"/>
                  </a:schemeClr>
                </a:solidFill>
              </a:endParaRPr>
            </a:p>
            <a:p>
              <a:endParaRPr lang="en-US" sz="1400" dirty="0"/>
            </a:p>
          </p:txBody>
        </p:sp>
        <p:sp>
          <p:nvSpPr>
            <p:cNvPr id="36" name="Rectangle 35"/>
            <p:cNvSpPr/>
            <p:nvPr/>
          </p:nvSpPr>
          <p:spPr>
            <a:xfrm>
              <a:off x="4831601" y="4106647"/>
              <a:ext cx="3909959" cy="307777"/>
            </a:xfrm>
            <a:prstGeom prst="rect">
              <a:avLst/>
            </a:prstGeom>
          </p:spPr>
          <p:txBody>
            <a:bodyPr wrap="square">
              <a:spAutoFit/>
            </a:bodyPr>
            <a:lstStyle/>
            <a:p>
              <a:r>
                <a:rPr lang="en-US" sz="1400" dirty="0" err="1" smtClean="0">
                  <a:solidFill>
                    <a:schemeClr val="bg1">
                      <a:lumMod val="50000"/>
                    </a:schemeClr>
                  </a:solidFill>
                </a:rPr>
                <a:t>schema:publisher</a:t>
              </a:r>
              <a:r>
                <a:rPr lang="en-US" sz="1400" dirty="0" smtClean="0">
                  <a:solidFill>
                    <a:schemeClr val="bg1">
                      <a:lumMod val="50000"/>
                    </a:schemeClr>
                  </a:solidFill>
                </a:rPr>
                <a:t> &lt;fast:603137&gt;</a:t>
              </a:r>
              <a:endParaRPr lang="en-US" sz="1400" dirty="0">
                <a:solidFill>
                  <a:schemeClr val="bg1">
                    <a:lumMod val="50000"/>
                  </a:schemeClr>
                </a:solidFill>
              </a:endParaRPr>
            </a:p>
          </p:txBody>
        </p:sp>
        <p:sp>
          <p:nvSpPr>
            <p:cNvPr id="37" name="TextBox 36"/>
            <p:cNvSpPr txBox="1"/>
            <p:nvPr/>
          </p:nvSpPr>
          <p:spPr>
            <a:xfrm>
              <a:off x="6021920" y="2993353"/>
              <a:ext cx="2760460" cy="738664"/>
            </a:xfrm>
            <a:prstGeom prst="rect">
              <a:avLst/>
            </a:prstGeom>
            <a:noFill/>
          </p:spPr>
          <p:txBody>
            <a:bodyPr wrap="square" rtlCol="0">
              <a:spAutoFit/>
            </a:bodyPr>
            <a:lstStyle/>
            <a:p>
              <a:r>
                <a:rPr lang="en-US" sz="1400" dirty="0" err="1" smtClean="0"/>
                <a:t>schema:name</a:t>
              </a:r>
              <a:r>
                <a:rPr lang="en-US" sz="1400" dirty="0" smtClean="0"/>
                <a:t> “Morrow”</a:t>
              </a:r>
            </a:p>
            <a:p>
              <a:endParaRPr lang="en-US" sz="1400" dirty="0" smtClean="0"/>
            </a:p>
            <a:p>
              <a:r>
                <a:rPr lang="en-US" sz="1400" dirty="0" smtClean="0"/>
                <a:t> </a:t>
              </a:r>
              <a:endParaRPr lang="en-US" dirty="0"/>
            </a:p>
          </p:txBody>
        </p:sp>
        <p:sp>
          <p:nvSpPr>
            <p:cNvPr id="39" name="Rectangle 38"/>
            <p:cNvSpPr/>
            <p:nvPr/>
          </p:nvSpPr>
          <p:spPr>
            <a:xfrm>
              <a:off x="6012131" y="3012056"/>
              <a:ext cx="1995419" cy="282435"/>
            </a:xfrm>
            <a:prstGeom prst="rect">
              <a:avLst/>
            </a:prstGeom>
            <a:noFill/>
            <a:ln w="381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72831" y="2900594"/>
              <a:ext cx="2521108" cy="282435"/>
            </a:xfrm>
            <a:prstGeom prst="rect">
              <a:avLst/>
            </a:prstGeom>
            <a:noFill/>
            <a:ln w="381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768288" y="4680629"/>
              <a:ext cx="2211794" cy="942436"/>
            </a:xfrm>
            <a:prstGeom prst="rect">
              <a:avLst/>
            </a:prstGeom>
            <a:noFill/>
            <a:ln w="381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865003" y="548246"/>
              <a:ext cx="2028310" cy="737142"/>
            </a:xfrm>
            <a:prstGeom prst="rect">
              <a:avLst/>
            </a:prstGeom>
            <a:noFill/>
            <a:ln w="381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Curved Connector 48"/>
            <p:cNvCxnSpPr>
              <a:stCxn id="5" idx="1"/>
              <a:endCxn id="2" idx="3"/>
            </p:cNvCxnSpPr>
            <p:nvPr/>
          </p:nvCxnSpPr>
          <p:spPr>
            <a:xfrm rot="10800000" flipV="1">
              <a:off x="4527169" y="2812263"/>
              <a:ext cx="1061040" cy="1648494"/>
            </a:xfrm>
            <a:prstGeom prst="curvedConnector3">
              <a:avLst/>
            </a:prstGeom>
            <a:ln w="3810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Curved Connector 55"/>
            <p:cNvCxnSpPr>
              <a:stCxn id="4" idx="1"/>
              <a:endCxn id="2" idx="1"/>
            </p:cNvCxnSpPr>
            <p:nvPr/>
          </p:nvCxnSpPr>
          <p:spPr>
            <a:xfrm rot="10800000" flipH="1" flipV="1">
              <a:off x="657295" y="2690445"/>
              <a:ext cx="1728467" cy="1770311"/>
            </a:xfrm>
            <a:prstGeom prst="curvedConnector3">
              <a:avLst>
                <a:gd name="adj1" fmla="val -13226"/>
              </a:avLst>
            </a:prstGeom>
            <a:ln w="3810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3" idx="3"/>
            </p:cNvCxnSpPr>
            <p:nvPr/>
          </p:nvCxnSpPr>
          <p:spPr>
            <a:xfrm>
              <a:off x="4609710" y="308415"/>
              <a:ext cx="914955" cy="569094"/>
            </a:xfrm>
            <a:prstGeom prst="curvedConnector3">
              <a:avLst/>
            </a:prstGeom>
            <a:ln w="38100">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Elbow Connector 61"/>
            <p:cNvCxnSpPr/>
            <p:nvPr/>
          </p:nvCxnSpPr>
          <p:spPr>
            <a:xfrm rot="16200000" flipH="1">
              <a:off x="2663381" y="2566477"/>
              <a:ext cx="3040427" cy="478248"/>
            </a:xfrm>
            <a:prstGeom prst="bentConnector3">
              <a:avLst/>
            </a:prstGeom>
            <a:ln w="3810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64" name="Title 1"/>
          <p:cNvSpPr txBox="1">
            <a:spLocks/>
          </p:cNvSpPr>
          <p:nvPr/>
        </p:nvSpPr>
        <p:spPr>
          <a:xfrm>
            <a:off x="457200" y="233818"/>
            <a:ext cx="8229600" cy="1143000"/>
          </a:xfrm>
          <a:prstGeom prst="rect">
            <a:avLst/>
          </a:prstGeom>
        </p:spPr>
        <p:txBody>
          <a:bodyPr/>
          <a:lst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a:lstStyle>
          <a:p>
            <a:r>
              <a:rPr lang="en-US" dirty="0" smtClean="0"/>
              <a:t>A sample description</a:t>
            </a:r>
            <a:endParaRPr lang="en-US" dirty="0"/>
          </a:p>
        </p:txBody>
      </p:sp>
    </p:spTree>
    <p:extLst>
      <p:ext uri="{BB962C8B-B14F-4D97-AF65-F5344CB8AC3E}">
        <p14:creationId xmlns:p14="http://schemas.microsoft.com/office/powerpoint/2010/main" val="2505324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big tasks </a:t>
            </a:r>
            <a:endParaRPr lang="en-US" dirty="0"/>
          </a:p>
        </p:txBody>
      </p:sp>
      <p:sp>
        <p:nvSpPr>
          <p:cNvPr id="3" name="Content Placeholder 2"/>
          <p:cNvSpPr>
            <a:spLocks noGrp="1"/>
          </p:cNvSpPr>
          <p:nvPr>
            <p:ph idx="1"/>
          </p:nvPr>
        </p:nvSpPr>
        <p:spPr>
          <a:xfrm>
            <a:off x="368709" y="1315065"/>
            <a:ext cx="8229600" cy="4525963"/>
          </a:xfrm>
        </p:spPr>
        <p:txBody>
          <a:bodyPr/>
          <a:lstStyle/>
          <a:p>
            <a:r>
              <a:rPr lang="en-US" dirty="0" smtClean="0"/>
              <a:t>Converting string-based descriptions to real-world objects</a:t>
            </a:r>
          </a:p>
          <a:p>
            <a:r>
              <a:rPr lang="en-US" dirty="0" smtClean="0"/>
              <a:t>Representing an actionable view of the domain of library resources and the transactions involving them</a:t>
            </a:r>
          </a:p>
          <a:p>
            <a:r>
              <a:rPr lang="en-US" dirty="0" smtClean="0"/>
              <a:t>Building a foundation for future development</a:t>
            </a:r>
            <a:endParaRPr lang="en-US" dirty="0"/>
          </a:p>
        </p:txBody>
      </p:sp>
    </p:spTree>
    <p:extLst>
      <p:ext uri="{BB962C8B-B14F-4D97-AF65-F5344CB8AC3E}">
        <p14:creationId xmlns:p14="http://schemas.microsoft.com/office/powerpoint/2010/main" val="3730929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49602"/>
            <a:ext cx="7772400" cy="1514261"/>
          </a:xfrm>
        </p:spPr>
        <p:txBody>
          <a:bodyPr/>
          <a:lstStyle/>
          <a:p>
            <a:r>
              <a:rPr lang="en-US" dirty="0" smtClean="0"/>
              <a:t>[Text] Mining for Entities and Relationships</a:t>
            </a:r>
            <a:endParaRPr lang="en-US" dirty="0"/>
          </a:p>
        </p:txBody>
      </p:sp>
    </p:spTree>
    <p:extLst>
      <p:ext uri="{BB962C8B-B14F-4D97-AF65-F5344CB8AC3E}">
        <p14:creationId xmlns:p14="http://schemas.microsoft.com/office/powerpoint/2010/main" val="2846147164"/>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the size of the problem</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482" y="1417638"/>
            <a:ext cx="7047172" cy="4146420"/>
          </a:xfrm>
          <a:prstGeom prst="rect">
            <a:avLst/>
          </a:prstGeom>
        </p:spPr>
      </p:pic>
      <p:grpSp>
        <p:nvGrpSpPr>
          <p:cNvPr id="11" name="Group 10"/>
          <p:cNvGrpSpPr/>
          <p:nvPr/>
        </p:nvGrpSpPr>
        <p:grpSpPr>
          <a:xfrm>
            <a:off x="1246482" y="2235200"/>
            <a:ext cx="2654958" cy="2387600"/>
            <a:chOff x="1246482" y="2235200"/>
            <a:chExt cx="2654958" cy="2387600"/>
          </a:xfrm>
          <a:solidFill>
            <a:srgbClr val="A9316F"/>
          </a:solidFill>
        </p:grpSpPr>
        <p:cxnSp>
          <p:nvCxnSpPr>
            <p:cNvPr id="6" name="Straight Arrow Connector 5"/>
            <p:cNvCxnSpPr>
              <a:stCxn id="9" idx="0"/>
            </p:cNvCxnSpPr>
            <p:nvPr/>
          </p:nvCxnSpPr>
          <p:spPr>
            <a:xfrm flipV="1">
              <a:off x="2218361" y="2235200"/>
              <a:ext cx="1683079" cy="1676400"/>
            </a:xfrm>
            <a:prstGeom prst="straightConnector1">
              <a:avLst/>
            </a:prstGeom>
            <a:grpFill/>
            <a:ln>
              <a:solidFill>
                <a:srgbClr val="A9316F"/>
              </a:solidFill>
              <a:tailEnd type="triangle"/>
            </a:ln>
          </p:spPr>
          <p:style>
            <a:lnRef idx="3">
              <a:schemeClr val="accent5"/>
            </a:lnRef>
            <a:fillRef idx="0">
              <a:schemeClr val="accent5"/>
            </a:fillRef>
            <a:effectRef idx="2">
              <a:schemeClr val="accent5"/>
            </a:effectRef>
            <a:fontRef idx="minor">
              <a:schemeClr val="tx1"/>
            </a:fontRef>
          </p:style>
        </p:cxnSp>
        <p:sp>
          <p:nvSpPr>
            <p:cNvPr id="9" name="Rounded Rectangle 8"/>
            <p:cNvSpPr/>
            <p:nvPr/>
          </p:nvSpPr>
          <p:spPr>
            <a:xfrm>
              <a:off x="1246482" y="3911600"/>
              <a:ext cx="1943758" cy="711200"/>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16 Million</a:t>
              </a:r>
              <a:endParaRPr lang="en-US" dirty="0"/>
            </a:p>
          </p:txBody>
        </p:sp>
      </p:grpSp>
      <p:grpSp>
        <p:nvGrpSpPr>
          <p:cNvPr id="19" name="Group 18"/>
          <p:cNvGrpSpPr/>
          <p:nvPr/>
        </p:nvGrpSpPr>
        <p:grpSpPr>
          <a:xfrm>
            <a:off x="5384800" y="2895600"/>
            <a:ext cx="2245360" cy="2194560"/>
            <a:chOff x="5384800" y="2895600"/>
            <a:chExt cx="2245360" cy="2194560"/>
          </a:xfrm>
          <a:solidFill>
            <a:srgbClr val="A9316F"/>
          </a:solidFill>
        </p:grpSpPr>
        <p:cxnSp>
          <p:nvCxnSpPr>
            <p:cNvPr id="16" name="Straight Arrow Connector 15"/>
            <p:cNvCxnSpPr>
              <a:stCxn id="17" idx="0"/>
            </p:cNvCxnSpPr>
            <p:nvPr/>
          </p:nvCxnSpPr>
          <p:spPr>
            <a:xfrm flipH="1" flipV="1">
              <a:off x="5384800" y="2895600"/>
              <a:ext cx="1305560" cy="1534160"/>
            </a:xfrm>
            <a:prstGeom prst="straightConnector1">
              <a:avLst/>
            </a:prstGeom>
            <a:grpFill/>
            <a:ln>
              <a:solidFill>
                <a:srgbClr val="A9316F"/>
              </a:solidFill>
              <a:tailEnd type="triangle"/>
            </a:ln>
          </p:spPr>
          <p:style>
            <a:lnRef idx="3">
              <a:schemeClr val="accent5"/>
            </a:lnRef>
            <a:fillRef idx="0">
              <a:schemeClr val="accent5"/>
            </a:fillRef>
            <a:effectRef idx="2">
              <a:schemeClr val="accent5"/>
            </a:effectRef>
            <a:fontRef idx="minor">
              <a:schemeClr val="tx1"/>
            </a:fontRef>
          </p:style>
        </p:cxnSp>
        <p:sp>
          <p:nvSpPr>
            <p:cNvPr id="17" name="Rounded Rectangle 16"/>
            <p:cNvSpPr/>
            <p:nvPr/>
          </p:nvSpPr>
          <p:spPr>
            <a:xfrm>
              <a:off x="5750560" y="4429760"/>
              <a:ext cx="1879600" cy="660400"/>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39 Million</a:t>
              </a:r>
              <a:endParaRPr lang="en-US" dirty="0"/>
            </a:p>
          </p:txBody>
        </p:sp>
      </p:grpSp>
    </p:spTree>
    <p:extLst>
      <p:ext uri="{BB962C8B-B14F-4D97-AF65-F5344CB8AC3E}">
        <p14:creationId xmlns:p14="http://schemas.microsoft.com/office/powerpoint/2010/main" val="232324033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big tasks</a:t>
            </a:r>
            <a:endParaRPr lang="en-US" dirty="0"/>
          </a:p>
        </p:txBody>
      </p:sp>
      <p:sp>
        <p:nvSpPr>
          <p:cNvPr id="3" name="Content Placeholder 2"/>
          <p:cNvSpPr>
            <a:spLocks noGrp="1"/>
          </p:cNvSpPr>
          <p:nvPr>
            <p:ph idx="1"/>
          </p:nvPr>
        </p:nvSpPr>
        <p:spPr/>
        <p:txBody>
          <a:bodyPr/>
          <a:lstStyle/>
          <a:p>
            <a:r>
              <a:rPr lang="en-US" dirty="0"/>
              <a:t>Reaching beyond controlled access points in MARC </a:t>
            </a:r>
            <a:r>
              <a:rPr lang="en-US" dirty="0" smtClean="0"/>
              <a:t>records</a:t>
            </a:r>
          </a:p>
          <a:p>
            <a:r>
              <a:rPr lang="en-US" dirty="0" smtClean="0"/>
              <a:t>Improving the feedback loop for discovering entities</a:t>
            </a:r>
            <a:endParaRPr lang="en-US" dirty="0"/>
          </a:p>
          <a:p>
            <a:r>
              <a:rPr lang="en-US" dirty="0" smtClean="0"/>
              <a:t>Clustering and disambiguating – bringing descriptions of the same entity together </a:t>
            </a:r>
            <a:r>
              <a:rPr lang="en-US" i="1" dirty="0" smtClean="0"/>
              <a:t>and</a:t>
            </a:r>
            <a:r>
              <a:rPr lang="en-US" dirty="0" smtClean="0"/>
              <a:t> separating entities with the same name</a:t>
            </a:r>
          </a:p>
          <a:p>
            <a:r>
              <a:rPr lang="en-US" dirty="0" smtClean="0"/>
              <a:t>Linking to datasets managed outside the library community</a:t>
            </a:r>
            <a:endParaRPr lang="en-US" dirty="0"/>
          </a:p>
        </p:txBody>
      </p:sp>
    </p:spTree>
    <p:extLst>
      <p:ext uri="{BB962C8B-B14F-4D97-AF65-F5344CB8AC3E}">
        <p14:creationId xmlns:p14="http://schemas.microsoft.com/office/powerpoint/2010/main" val="3779613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82001"/>
            <a:ext cx="7772400" cy="849463"/>
          </a:xfrm>
        </p:spPr>
        <p:txBody>
          <a:bodyPr/>
          <a:lstStyle/>
          <a:p>
            <a:r>
              <a:rPr lang="en-US" dirty="0" smtClean="0"/>
              <a:t>Results and Next Steps</a:t>
            </a:r>
            <a:endParaRPr lang="en-US" dirty="0"/>
          </a:p>
        </p:txBody>
      </p:sp>
    </p:spTree>
    <p:extLst>
      <p:ext uri="{BB962C8B-B14F-4D97-AF65-F5344CB8AC3E}">
        <p14:creationId xmlns:p14="http://schemas.microsoft.com/office/powerpoint/2010/main" val="4204073912"/>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65800" y="1115139"/>
            <a:ext cx="6812399" cy="5291895"/>
          </a:xfrm>
          <a:prstGeom prst="rect">
            <a:avLst/>
          </a:prstGeom>
          <a:solidFill>
            <a:srgbClr val="2178B5">
              <a:alpha val="1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Some outcomes</a:t>
            </a:r>
            <a:endParaRPr lang="en-US" dirty="0"/>
          </a:p>
        </p:txBody>
      </p:sp>
      <p:sp>
        <p:nvSpPr>
          <p:cNvPr id="3" name="Oval 2"/>
          <p:cNvSpPr/>
          <p:nvPr/>
        </p:nvSpPr>
        <p:spPr>
          <a:xfrm>
            <a:off x="2682414" y="2883047"/>
            <a:ext cx="3157786" cy="3157786"/>
          </a:xfrm>
          <a:prstGeom prst="ellipse">
            <a:avLst/>
          </a:prstGeom>
          <a:solidFill>
            <a:schemeClr val="bg1"/>
          </a:solidFill>
          <a:ln w="57150">
            <a:solidFill>
              <a:srgbClr val="A9316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3382" y="3305459"/>
            <a:ext cx="2440027" cy="830997"/>
          </a:xfrm>
          <a:prstGeom prst="rect">
            <a:avLst/>
          </a:prstGeom>
          <a:noFill/>
        </p:spPr>
        <p:txBody>
          <a:bodyPr wrap="none" rtlCol="0">
            <a:spAutoFit/>
          </a:bodyPr>
          <a:lstStyle/>
          <a:p>
            <a:pPr algn="ctr"/>
            <a:r>
              <a:rPr lang="en-US" sz="2400" dirty="0" err="1" smtClean="0"/>
              <a:t>WorldCat</a:t>
            </a:r>
            <a:r>
              <a:rPr lang="en-US" sz="2400" dirty="0" smtClean="0"/>
              <a:t> Catalog:</a:t>
            </a:r>
          </a:p>
          <a:p>
            <a:pPr algn="ctr"/>
            <a:r>
              <a:rPr lang="en-US" sz="2400" dirty="0" smtClean="0"/>
              <a:t>15 billion triples</a:t>
            </a:r>
            <a:endParaRPr lang="en-US" sz="2400" dirty="0"/>
          </a:p>
        </p:txBody>
      </p:sp>
      <p:sp>
        <p:nvSpPr>
          <p:cNvPr id="5" name="Oval 4"/>
          <p:cNvSpPr/>
          <p:nvPr/>
        </p:nvSpPr>
        <p:spPr>
          <a:xfrm>
            <a:off x="2904565" y="1502485"/>
            <a:ext cx="2465760" cy="2465760"/>
          </a:xfrm>
          <a:prstGeom prst="ellipse">
            <a:avLst/>
          </a:prstGeom>
          <a:solidFill>
            <a:schemeClr val="bg1"/>
          </a:solidFill>
          <a:ln w="57150">
            <a:solidFill>
              <a:srgbClr val="2178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0208" y="1115139"/>
            <a:ext cx="4835744" cy="461665"/>
          </a:xfrm>
          <a:prstGeom prst="rect">
            <a:avLst/>
          </a:prstGeom>
          <a:noFill/>
        </p:spPr>
        <p:txBody>
          <a:bodyPr wrap="square" rtlCol="0">
            <a:spAutoFit/>
          </a:bodyPr>
          <a:lstStyle/>
          <a:p>
            <a:pPr algn="ctr"/>
            <a:r>
              <a:rPr lang="en-US" sz="2400" dirty="0" err="1" smtClean="0"/>
              <a:t>WorldCat</a:t>
            </a:r>
            <a:r>
              <a:rPr lang="en-US" sz="2400" dirty="0" smtClean="0"/>
              <a:t> Works: 5 billion RDF triples</a:t>
            </a:r>
            <a:endParaRPr lang="en-US" sz="2400" dirty="0"/>
          </a:p>
        </p:txBody>
      </p:sp>
      <p:sp>
        <p:nvSpPr>
          <p:cNvPr id="7" name="Oval 6"/>
          <p:cNvSpPr/>
          <p:nvPr/>
        </p:nvSpPr>
        <p:spPr>
          <a:xfrm>
            <a:off x="4980790" y="4571714"/>
            <a:ext cx="2141626" cy="2141626"/>
          </a:xfrm>
          <a:prstGeom prst="ellipse">
            <a:avLst/>
          </a:prstGeom>
          <a:solidFill>
            <a:schemeClr val="bg1"/>
          </a:solidFill>
          <a:ln w="57150">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469609" y="2581479"/>
            <a:ext cx="1652807" cy="1652807"/>
          </a:xfrm>
          <a:prstGeom prst="ellipse">
            <a:avLst/>
          </a:prstGeom>
          <a:solidFill>
            <a:schemeClr val="bg1"/>
          </a:solidFill>
          <a:ln w="57150">
            <a:solidFill>
              <a:srgbClr val="409A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757565" y="4972205"/>
            <a:ext cx="1370196" cy="1370196"/>
          </a:xfrm>
          <a:prstGeom prst="ellipse">
            <a:avLst/>
          </a:prstGeom>
          <a:solidFill>
            <a:schemeClr val="bg1"/>
          </a:solidFill>
          <a:ln w="57150">
            <a:solidFill>
              <a:srgbClr val="2178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65366" y="4893776"/>
            <a:ext cx="1640193" cy="1200329"/>
          </a:xfrm>
          <a:prstGeom prst="rect">
            <a:avLst/>
          </a:prstGeom>
          <a:noFill/>
        </p:spPr>
        <p:txBody>
          <a:bodyPr wrap="none" rtlCol="0">
            <a:spAutoFit/>
          </a:bodyPr>
          <a:lstStyle/>
          <a:p>
            <a:pPr algn="ctr"/>
            <a:r>
              <a:rPr lang="en-US" sz="2400" dirty="0" smtClean="0"/>
              <a:t>DDC:</a:t>
            </a:r>
          </a:p>
          <a:p>
            <a:pPr algn="ctr"/>
            <a:r>
              <a:rPr lang="en-US" sz="2400" dirty="0" smtClean="0"/>
              <a:t>300 million </a:t>
            </a:r>
            <a:endParaRPr lang="en-US" sz="2400" dirty="0" smtClean="0"/>
          </a:p>
          <a:p>
            <a:pPr algn="ctr"/>
            <a:r>
              <a:rPr lang="en-US" sz="2400" dirty="0" smtClean="0"/>
              <a:t>triples</a:t>
            </a:r>
            <a:endParaRPr lang="en-US" sz="2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546" y="4053092"/>
            <a:ext cx="2129361" cy="953001"/>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904" y="2260278"/>
            <a:ext cx="1501332" cy="67192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952" y="4962428"/>
            <a:ext cx="1311303" cy="1360199"/>
          </a:xfrm>
          <a:prstGeom prst="rect">
            <a:avLst/>
          </a:prstGeom>
        </p:spPr>
      </p:pic>
      <p:sp>
        <p:nvSpPr>
          <p:cNvPr id="8" name="TextBox 7"/>
          <p:cNvSpPr txBox="1"/>
          <p:nvPr/>
        </p:nvSpPr>
        <p:spPr>
          <a:xfrm>
            <a:off x="6459220" y="4363032"/>
            <a:ext cx="2903908" cy="461665"/>
          </a:xfrm>
          <a:prstGeom prst="rect">
            <a:avLst/>
          </a:prstGeom>
          <a:noFill/>
        </p:spPr>
        <p:txBody>
          <a:bodyPr wrap="square" rtlCol="0">
            <a:spAutoFit/>
          </a:bodyPr>
          <a:lstStyle/>
          <a:p>
            <a:r>
              <a:rPr lang="en-US" sz="2400" dirty="0" smtClean="0"/>
              <a:t>VIAF: 2 billion triples</a:t>
            </a:r>
            <a:endParaRPr lang="en-US" sz="2400" dirty="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2512" y="2889797"/>
            <a:ext cx="867000" cy="1036170"/>
          </a:xfrm>
          <a:prstGeom prst="rect">
            <a:avLst/>
          </a:prstGeom>
        </p:spPr>
      </p:pic>
      <p:sp>
        <p:nvSpPr>
          <p:cNvPr id="10" name="TextBox 9"/>
          <p:cNvSpPr txBox="1"/>
          <p:nvPr/>
        </p:nvSpPr>
        <p:spPr>
          <a:xfrm>
            <a:off x="6182998" y="2289593"/>
            <a:ext cx="1433406" cy="830997"/>
          </a:xfrm>
          <a:prstGeom prst="rect">
            <a:avLst/>
          </a:prstGeom>
          <a:noFill/>
        </p:spPr>
        <p:txBody>
          <a:bodyPr wrap="none" rtlCol="0">
            <a:spAutoFit/>
          </a:bodyPr>
          <a:lstStyle/>
          <a:p>
            <a:pPr algn="ctr"/>
            <a:r>
              <a:rPr lang="en-US" sz="2400" dirty="0" smtClean="0"/>
              <a:t>FAST:</a:t>
            </a:r>
          </a:p>
          <a:p>
            <a:pPr algn="ctr"/>
            <a:r>
              <a:rPr lang="en-US" sz="2400" dirty="0" smtClean="0"/>
              <a:t>23 Million</a:t>
            </a:r>
            <a:endParaRPr lang="en-US" sz="2400" dirty="0"/>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8451" y="5259364"/>
            <a:ext cx="977161" cy="795878"/>
          </a:xfrm>
          <a:prstGeom prst="rect">
            <a:avLst/>
          </a:prstGeom>
        </p:spPr>
      </p:pic>
    </p:spTree>
    <p:extLst>
      <p:ext uri="{BB962C8B-B14F-4D97-AF65-F5344CB8AC3E}">
        <p14:creationId xmlns:p14="http://schemas.microsoft.com/office/powerpoint/2010/main" val="1987593674"/>
      </p:ext>
    </p:extLst>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138869"/>
            <a:ext cx="8022056" cy="4700896"/>
          </a:xfrm>
        </p:spPr>
        <p:txBody>
          <a:bodyPr/>
          <a:lstStyle/>
          <a:p>
            <a:r>
              <a:rPr lang="en-US" dirty="0" smtClean="0">
                <a:solidFill>
                  <a:srgbClr val="A9316F"/>
                </a:solidFill>
              </a:rPr>
              <a:t>Build on our results</a:t>
            </a:r>
          </a:p>
          <a:p>
            <a:pPr lvl="1"/>
            <a:r>
              <a:rPr lang="en-US" sz="2000" dirty="0" smtClean="0"/>
              <a:t>Improve the models of ‘Person,’ ‘Organization,’ and ‘Concept, and ‘Work’</a:t>
            </a:r>
          </a:p>
          <a:p>
            <a:pPr lvl="1"/>
            <a:r>
              <a:rPr lang="en-US" sz="2000" dirty="0" smtClean="0"/>
              <a:t>Continue with internationalization effort</a:t>
            </a:r>
          </a:p>
          <a:p>
            <a:r>
              <a:rPr lang="en-US" dirty="0" smtClean="0">
                <a:solidFill>
                  <a:srgbClr val="A9316F"/>
                </a:solidFill>
              </a:rPr>
              <a:t>Advance </a:t>
            </a:r>
            <a:r>
              <a:rPr lang="en-US" dirty="0" smtClean="0">
                <a:solidFill>
                  <a:srgbClr val="A9316F"/>
                </a:solidFill>
              </a:rPr>
              <a:t>long-term </a:t>
            </a:r>
            <a:r>
              <a:rPr lang="en-US" dirty="0" smtClean="0">
                <a:solidFill>
                  <a:srgbClr val="A9316F"/>
                </a:solidFill>
              </a:rPr>
              <a:t>goals</a:t>
            </a:r>
          </a:p>
          <a:p>
            <a:pPr lvl="1"/>
            <a:r>
              <a:rPr lang="en-US" sz="2000" dirty="0"/>
              <a:t>Interoperate with other community </a:t>
            </a:r>
            <a:r>
              <a:rPr lang="en-US" sz="2000" dirty="0" smtClean="0"/>
              <a:t>efforts</a:t>
            </a:r>
          </a:p>
          <a:p>
            <a:pPr lvl="1"/>
            <a:r>
              <a:rPr lang="en-US" sz="2000" dirty="0"/>
              <a:t>Carry out formal studies of linked data’s </a:t>
            </a:r>
            <a:r>
              <a:rPr lang="en-US" sz="2000" dirty="0" smtClean="0"/>
              <a:t>impact</a:t>
            </a:r>
            <a:endParaRPr lang="en-US" sz="2000" dirty="0"/>
          </a:p>
          <a:p>
            <a:pPr lvl="1"/>
            <a:r>
              <a:rPr lang="en-US" sz="2000" dirty="0" smtClean="0"/>
              <a:t>Access </a:t>
            </a:r>
            <a:r>
              <a:rPr lang="en-US" sz="2000" dirty="0" smtClean="0"/>
              <a:t>the new datasets from a new generation of services that improve the </a:t>
            </a:r>
            <a:r>
              <a:rPr lang="en-US" sz="2000" dirty="0"/>
              <a:t>discovery and delivery of library resources. </a:t>
            </a:r>
          </a:p>
          <a:p>
            <a:endParaRPr lang="en-US" sz="20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9916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a:off x="1608851" y="1206558"/>
            <a:ext cx="5885615" cy="5073806"/>
          </a:xfrm>
          <a:prstGeom prst="triangle">
            <a:avLst/>
          </a:prstGeom>
          <a:solidFill>
            <a:srgbClr val="2178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1873" y="274638"/>
            <a:ext cx="8474927" cy="1143000"/>
          </a:xfrm>
        </p:spPr>
        <p:txBody>
          <a:bodyPr/>
          <a:lstStyle/>
          <a:p>
            <a:r>
              <a:rPr lang="en-US" dirty="0" smtClean="0"/>
              <a:t>The incremental value of the linked data program</a:t>
            </a:r>
            <a:endParaRPr lang="en-US" dirty="0"/>
          </a:p>
        </p:txBody>
      </p:sp>
      <p:sp>
        <p:nvSpPr>
          <p:cNvPr id="6" name="Rounded Rectangle 5"/>
          <p:cNvSpPr/>
          <p:nvPr/>
        </p:nvSpPr>
        <p:spPr>
          <a:xfrm>
            <a:off x="4779620" y="3216792"/>
            <a:ext cx="3546088" cy="747132"/>
          </a:xfrm>
          <a:prstGeom prst="roundRect">
            <a:avLst/>
          </a:prstGeom>
          <a:solidFill>
            <a:srgbClr val="F2F2F2">
              <a:alpha val="69804"/>
            </a:srgbClr>
          </a:solidFill>
          <a:ln>
            <a:solidFill>
              <a:schemeClr val="bg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 consumed outside the original domain or creation context</a:t>
            </a:r>
            <a:endParaRPr lang="en-US" dirty="0"/>
          </a:p>
        </p:txBody>
      </p:sp>
      <p:sp>
        <p:nvSpPr>
          <p:cNvPr id="7" name="Rounded Rectangle 6"/>
          <p:cNvSpPr/>
          <p:nvPr/>
        </p:nvSpPr>
        <p:spPr>
          <a:xfrm>
            <a:off x="4779620" y="4778202"/>
            <a:ext cx="3546088" cy="747132"/>
          </a:xfrm>
          <a:prstGeom prst="roundRect">
            <a:avLst/>
          </a:prstGeom>
          <a:solidFill>
            <a:srgbClr val="F2F2F2">
              <a:alpha val="69804"/>
            </a:srgbClr>
          </a:solidFill>
          <a:ln>
            <a:solidFill>
              <a:schemeClr val="bg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Machine-understandable semantics</a:t>
            </a:r>
            <a:endParaRPr lang="en-US" dirty="0"/>
          </a:p>
        </p:txBody>
      </p:sp>
      <p:sp>
        <p:nvSpPr>
          <p:cNvPr id="8" name="Rounded Rectangle 7"/>
          <p:cNvSpPr/>
          <p:nvPr/>
        </p:nvSpPr>
        <p:spPr>
          <a:xfrm>
            <a:off x="4779620" y="5558906"/>
            <a:ext cx="3546088" cy="747132"/>
          </a:xfrm>
          <a:prstGeom prst="roundRect">
            <a:avLst/>
          </a:prstGeom>
          <a:solidFill>
            <a:srgbClr val="F2F2F2">
              <a:alpha val="69804"/>
            </a:srgbClr>
          </a:solidFill>
          <a:ln>
            <a:solidFill>
              <a:schemeClr val="bg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Cleaner, more normalized data</a:t>
            </a:r>
            <a:endParaRPr lang="en-US" dirty="0"/>
          </a:p>
        </p:txBody>
      </p:sp>
      <p:sp>
        <p:nvSpPr>
          <p:cNvPr id="10" name="Rectangle 9"/>
          <p:cNvSpPr/>
          <p:nvPr/>
        </p:nvSpPr>
        <p:spPr>
          <a:xfrm>
            <a:off x="1784195" y="2873733"/>
            <a:ext cx="6902605" cy="100361"/>
          </a:xfrm>
          <a:prstGeom prst="rect">
            <a:avLst/>
          </a:prstGeom>
          <a:solidFill>
            <a:srgbClr val="A9316F"/>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4779620" y="3997497"/>
            <a:ext cx="3546088" cy="747132"/>
          </a:xfrm>
          <a:prstGeom prst="roundRect">
            <a:avLst/>
          </a:prstGeom>
          <a:solidFill>
            <a:srgbClr val="F2F2F2">
              <a:alpha val="69804"/>
            </a:srgbClr>
          </a:solidFill>
          <a:ln>
            <a:solidFill>
              <a:schemeClr val="bg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Complex data queries without pre-built indexes </a:t>
            </a:r>
            <a:endParaRPr lang="en-US" dirty="0"/>
          </a:p>
        </p:txBody>
      </p:sp>
      <p:sp>
        <p:nvSpPr>
          <p:cNvPr id="3" name="Rounded Rectangle 2"/>
          <p:cNvSpPr/>
          <p:nvPr/>
        </p:nvSpPr>
        <p:spPr>
          <a:xfrm>
            <a:off x="4864182" y="1987220"/>
            <a:ext cx="2077518" cy="633046"/>
          </a:xfrm>
          <a:prstGeom prst="roundRect">
            <a:avLst/>
          </a:prstGeom>
          <a:solidFill>
            <a:srgbClr val="FF7600">
              <a:alpha val="69804"/>
            </a:srgbClr>
          </a:solidFill>
          <a:ln>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Active or actionable data</a:t>
            </a:r>
            <a:endParaRPr lang="en-US" dirty="0"/>
          </a:p>
        </p:txBody>
      </p:sp>
      <p:sp>
        <p:nvSpPr>
          <p:cNvPr id="19" name="Rounded Rectangle 18"/>
          <p:cNvSpPr/>
          <p:nvPr/>
        </p:nvSpPr>
        <p:spPr>
          <a:xfrm>
            <a:off x="4864182" y="1274885"/>
            <a:ext cx="2077518" cy="633046"/>
          </a:xfrm>
          <a:prstGeom prst="roundRect">
            <a:avLst/>
          </a:prstGeom>
          <a:solidFill>
            <a:srgbClr val="FF7600">
              <a:alpha val="69804"/>
            </a:srgbClr>
          </a:solidFill>
          <a:ln>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Web syndication</a:t>
            </a:r>
            <a:endParaRPr lang="en-US" dirty="0"/>
          </a:p>
        </p:txBody>
      </p:sp>
    </p:spTree>
    <p:extLst>
      <p:ext uri="{BB962C8B-B14F-4D97-AF65-F5344CB8AC3E}">
        <p14:creationId xmlns:p14="http://schemas.microsoft.com/office/powerpoint/2010/main" val="491087245"/>
      </p:ext>
    </p:extLst>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49602"/>
            <a:ext cx="7772400" cy="1514261"/>
          </a:xfrm>
        </p:spPr>
        <p:txBody>
          <a:bodyPr/>
          <a:lstStyle/>
          <a:p>
            <a:r>
              <a:rPr lang="en-US" dirty="0" smtClean="0"/>
              <a:t>Library Standards and the Semantic Web</a:t>
            </a:r>
            <a:endParaRPr lang="en-US" dirty="0"/>
          </a:p>
        </p:txBody>
      </p:sp>
    </p:spTree>
    <p:extLst>
      <p:ext uri="{BB962C8B-B14F-4D97-AF65-F5344CB8AC3E}">
        <p14:creationId xmlns:p14="http://schemas.microsoft.com/office/powerpoint/2010/main" val="3994372515"/>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770708"/>
            <a:ext cx="7772400" cy="4672048"/>
          </a:xfrm>
        </p:spPr>
        <p:txBody>
          <a:bodyPr/>
          <a:lstStyle/>
          <a:p>
            <a:r>
              <a:rPr lang="en-US" sz="3600" dirty="0"/>
              <a:t>“If we believe there’s value to making our materials discoverable and usable to a </a:t>
            </a:r>
            <a:r>
              <a:rPr lang="en-US" sz="3600" dirty="0" smtClean="0"/>
              <a:t>wider audience </a:t>
            </a:r>
            <a:r>
              <a:rPr lang="en-US" sz="3600" dirty="0"/>
              <a:t>of people, then we must begin a concerted effort to make our metadata </a:t>
            </a:r>
            <a:r>
              <a:rPr lang="en-US" sz="3600" dirty="0" smtClean="0"/>
              <a:t>interoperable with </a:t>
            </a:r>
            <a:r>
              <a:rPr lang="en-US" sz="3600" dirty="0"/>
              <a:t>Web standards and to publish to platforms that more people use</a:t>
            </a:r>
            <a:r>
              <a:rPr lang="en-US" sz="3600" dirty="0" smtClean="0"/>
              <a:t>.”</a:t>
            </a:r>
            <a:br>
              <a:rPr lang="en-US" sz="3600" dirty="0" smtClean="0"/>
            </a:br>
            <a:r>
              <a:rPr lang="en-US" sz="3600" dirty="0"/>
              <a:t/>
            </a:r>
            <a:br>
              <a:rPr lang="en-US" sz="3600" dirty="0"/>
            </a:br>
            <a:r>
              <a:rPr lang="en-US" sz="3600" dirty="0" smtClean="0"/>
              <a:t>Kenning </a:t>
            </a:r>
            <a:r>
              <a:rPr lang="en-US" sz="3600" dirty="0" err="1" smtClean="0"/>
              <a:t>Arlitsch</a:t>
            </a:r>
            <a:r>
              <a:rPr lang="en-US" sz="3600" dirty="0" smtClean="0"/>
              <a:t>, 2014</a:t>
            </a:r>
            <a:endParaRPr lang="en-US" sz="3600" dirty="0"/>
          </a:p>
        </p:txBody>
      </p:sp>
    </p:spTree>
    <p:extLst>
      <p:ext uri="{BB962C8B-B14F-4D97-AF65-F5344CB8AC3E}">
        <p14:creationId xmlns:p14="http://schemas.microsoft.com/office/powerpoint/2010/main" val="2806360929"/>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76" y="118334"/>
            <a:ext cx="5482189" cy="68580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43" y="670084"/>
            <a:ext cx="8791914" cy="57544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94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a:t>
            </a:r>
            <a:r>
              <a:rPr lang="en-US" dirty="0"/>
              <a:t>i</a:t>
            </a:r>
            <a:r>
              <a:rPr lang="en-US" dirty="0" smtClean="0"/>
              <a:t>nformation</a:t>
            </a:r>
            <a:endParaRPr lang="en-US" dirty="0"/>
          </a:p>
        </p:txBody>
      </p:sp>
      <p:sp>
        <p:nvSpPr>
          <p:cNvPr id="3" name="Content Placeholder 2"/>
          <p:cNvSpPr>
            <a:spLocks noGrp="1"/>
          </p:cNvSpPr>
          <p:nvPr>
            <p:ph idx="1"/>
          </p:nvPr>
        </p:nvSpPr>
        <p:spPr/>
        <p:txBody>
          <a:bodyPr/>
          <a:lstStyle/>
          <a:p>
            <a:r>
              <a:rPr lang="en-US" sz="2000" dirty="0" smtClean="0"/>
              <a:t>Carol Jean </a:t>
            </a:r>
            <a:r>
              <a:rPr lang="en-US" sz="2000" dirty="0" err="1" smtClean="0"/>
              <a:t>Godby</a:t>
            </a:r>
            <a:r>
              <a:rPr lang="en-US" sz="2000" dirty="0" smtClean="0"/>
              <a:t>, </a:t>
            </a:r>
            <a:r>
              <a:rPr lang="en-US" sz="2000" dirty="0" err="1" smtClean="0"/>
              <a:t>Shenghui</a:t>
            </a:r>
            <a:r>
              <a:rPr lang="en-US" sz="2000" dirty="0" smtClean="0"/>
              <a:t> Wang, and Jeffrey K. </a:t>
            </a:r>
            <a:r>
              <a:rPr lang="en-US" sz="2000" dirty="0" err="1" smtClean="0"/>
              <a:t>Mixter</a:t>
            </a:r>
            <a:r>
              <a:rPr lang="en-US" sz="2000" dirty="0" smtClean="0"/>
              <a:t>. 2015. </a:t>
            </a:r>
            <a:r>
              <a:rPr lang="en-US" sz="2000" i="1" dirty="0" smtClean="0"/>
              <a:t>Library </a:t>
            </a:r>
            <a:r>
              <a:rPr lang="en-US" sz="2000" i="1" dirty="0"/>
              <a:t>Linked Data in the Cloud: OCLC's Experiments with New Models of Resource </a:t>
            </a:r>
            <a:r>
              <a:rPr lang="en-US" sz="2000" i="1" dirty="0" smtClean="0"/>
              <a:t>Description</a:t>
            </a:r>
            <a:r>
              <a:rPr lang="en-US" sz="2000" dirty="0" smtClean="0"/>
              <a:t>. </a:t>
            </a:r>
            <a:r>
              <a:rPr lang="en-US" sz="2000" dirty="0"/>
              <a:t>A Publication in the Morgan &amp; Claypool Publishers series </a:t>
            </a:r>
            <a:r>
              <a:rPr lang="en-US" sz="2000" dirty="0" smtClean="0">
                <a:hlinkClick r:id="rId3"/>
              </a:rPr>
              <a:t>Synthesis </a:t>
            </a:r>
            <a:r>
              <a:rPr lang="en-US" sz="2000" dirty="0">
                <a:hlinkClick r:id="rId3"/>
              </a:rPr>
              <a:t>Lectures on the Semantic Web: Theory and </a:t>
            </a:r>
            <a:r>
              <a:rPr lang="en-US" sz="2000" dirty="0" smtClean="0">
                <a:hlinkClick r:id="rId3"/>
              </a:rPr>
              <a:t>Technology</a:t>
            </a:r>
            <a:r>
              <a:rPr lang="en-US" sz="2000" dirty="0" smtClean="0"/>
              <a:t>.  doi:10.2200/S00620ED1V01Y201412WBE012.</a:t>
            </a:r>
          </a:p>
          <a:p>
            <a:r>
              <a:rPr lang="en-US" sz="2000" dirty="0" smtClean="0"/>
              <a:t>Carol Jean </a:t>
            </a:r>
            <a:r>
              <a:rPr lang="en-US" sz="2000" dirty="0" err="1" smtClean="0"/>
              <a:t>Godby</a:t>
            </a:r>
            <a:r>
              <a:rPr lang="en-US" sz="2000" dirty="0" smtClean="0"/>
              <a:t> and Ray </a:t>
            </a:r>
            <a:r>
              <a:rPr lang="en-US" sz="2000" dirty="0" err="1" smtClean="0"/>
              <a:t>Denenberg</a:t>
            </a:r>
            <a:r>
              <a:rPr lang="en-US" sz="2000" dirty="0" smtClean="0"/>
              <a:t>. </a:t>
            </a:r>
            <a:r>
              <a:rPr lang="en-US" sz="2000" dirty="0"/>
              <a:t>2015</a:t>
            </a:r>
            <a:r>
              <a:rPr lang="en-US" sz="2000" dirty="0" smtClean="0"/>
              <a:t>. “Common Ground: Exploring Compatibilities </a:t>
            </a:r>
            <a:r>
              <a:rPr lang="en-US" sz="2000" dirty="0"/>
              <a:t>B</a:t>
            </a:r>
            <a:r>
              <a:rPr lang="en-US" sz="2000" dirty="0" smtClean="0"/>
              <a:t>etween the Linked Data Models of the Library of Congress and OCLC.” http</a:t>
            </a:r>
            <a:r>
              <a:rPr lang="en-US" sz="2000" dirty="0"/>
              <a:t>://www.oclc.org/research/publications/2015/oclcresearch-loc-linked-data-2015.html </a:t>
            </a:r>
            <a:endParaRPr lang="en-US" sz="2000" dirty="0" smtClean="0"/>
          </a:p>
          <a:p>
            <a:r>
              <a:rPr lang="en-US" sz="2000" dirty="0" smtClean="0"/>
              <a:t>Carol Jean </a:t>
            </a:r>
            <a:r>
              <a:rPr lang="en-US" sz="2000" dirty="0" err="1" smtClean="0"/>
              <a:t>Godby</a:t>
            </a:r>
            <a:r>
              <a:rPr lang="en-US" sz="2000" dirty="0" smtClean="0"/>
              <a:t>. 2015. “Is Your Library </a:t>
            </a:r>
            <a:r>
              <a:rPr lang="en-US" sz="2000" dirty="0"/>
              <a:t>a ‘Thing</a:t>
            </a:r>
            <a:r>
              <a:rPr lang="en-US" sz="2000" dirty="0" smtClean="0"/>
              <a:t>’?” </a:t>
            </a:r>
            <a:r>
              <a:rPr lang="en-US" sz="2000" dirty="0">
                <a:hlinkClick r:id="rId4"/>
              </a:rPr>
              <a:t>https://</a:t>
            </a:r>
            <a:r>
              <a:rPr lang="en-US" sz="2000" dirty="0" smtClean="0">
                <a:hlinkClick r:id="rId4"/>
              </a:rPr>
              <a:t>www.oclc.org/en-CA/publications/nextspace/articles/issue24/isyourlibraryathing.html</a:t>
            </a:r>
            <a:r>
              <a:rPr lang="en-US" sz="2000" dirty="0" smtClean="0"/>
              <a:t>.</a:t>
            </a:r>
          </a:p>
          <a:p>
            <a:endParaRPr lang="en-US" sz="2000" dirty="0"/>
          </a:p>
          <a:p>
            <a:pPr marL="0" indent="0">
              <a:buNone/>
            </a:pPr>
            <a:endParaRPr lang="en-US" dirty="0"/>
          </a:p>
        </p:txBody>
      </p:sp>
    </p:spTree>
    <p:extLst>
      <p:ext uri="{BB962C8B-B14F-4D97-AF65-F5344CB8AC3E}">
        <p14:creationId xmlns:p14="http://schemas.microsoft.com/office/powerpoint/2010/main" val="3526169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92288" y="4340574"/>
            <a:ext cx="5486400" cy="627864"/>
          </a:xfrm>
        </p:spPr>
        <p:txBody>
          <a:bodyPr/>
          <a:lstStyle/>
          <a:p>
            <a:r>
              <a:rPr lang="en-US" sz="3200" dirty="0" smtClean="0"/>
              <a:t>Questions?</a:t>
            </a:r>
            <a:endParaRPr lang="en-US" sz="3200" dirty="0"/>
          </a:p>
        </p:txBody>
      </p:sp>
      <p:pic>
        <p:nvPicPr>
          <p:cNvPr id="15" name="Picture 2" descr="C:\Users\childree\AppData\Local\Microsoft\Windows\Temporary Internet Files\Content.IE5\0P660GWN\MP900401828[1].jpg"/>
          <p:cNvPicPr>
            <a:picLocks noGrp="1" noChangeAspect="1" noChangeArrowheads="1"/>
          </p:cNvPicPr>
          <p:nvPr>
            <p:ph type="pic" idx="1"/>
          </p:nvPr>
        </p:nvPicPr>
        <p:blipFill>
          <a:blip r:embed="rId3"/>
          <a:srcRect t="11169" b="47202"/>
          <a:stretch>
            <a:fillRect/>
          </a:stretch>
        </p:blipFill>
        <p:spPr bwMode="auto">
          <a:xfrm>
            <a:off x="1792288" y="661012"/>
            <a:ext cx="5486400" cy="34242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374640" y="100116"/>
            <a:ext cx="3179763" cy="461665"/>
          </a:xfrm>
        </p:spPr>
        <p:txBody>
          <a:bodyPr/>
          <a:lstStyle/>
          <a:p>
            <a:r>
              <a:rPr lang="en-US" dirty="0" smtClean="0"/>
              <a:t>Jean </a:t>
            </a:r>
            <a:r>
              <a:rPr lang="en-US" dirty="0" err="1" smtClean="0"/>
              <a:t>Godby</a:t>
            </a:r>
            <a:endParaRPr lang="en-US" dirty="0"/>
          </a:p>
        </p:txBody>
      </p:sp>
      <p:sp>
        <p:nvSpPr>
          <p:cNvPr id="7" name="Text Placeholder 6"/>
          <p:cNvSpPr>
            <a:spLocks noGrp="1"/>
          </p:cNvSpPr>
          <p:nvPr>
            <p:ph type="body" sz="quarter" idx="11"/>
          </p:nvPr>
        </p:nvSpPr>
        <p:spPr>
          <a:xfrm>
            <a:off x="5374640" y="506700"/>
            <a:ext cx="3179763" cy="369332"/>
          </a:xfrm>
        </p:spPr>
        <p:txBody>
          <a:bodyPr/>
          <a:lstStyle/>
          <a:p>
            <a:r>
              <a:rPr lang="en-US" dirty="0" smtClean="0"/>
              <a:t>Senior Research Scientist</a:t>
            </a:r>
            <a:endParaRPr lang="en-US" dirty="0"/>
          </a:p>
        </p:txBody>
      </p:sp>
      <p:sp>
        <p:nvSpPr>
          <p:cNvPr id="8" name="Text Placeholder 7"/>
          <p:cNvSpPr>
            <a:spLocks noGrp="1"/>
          </p:cNvSpPr>
          <p:nvPr>
            <p:ph type="body" sz="quarter" idx="12"/>
          </p:nvPr>
        </p:nvSpPr>
        <p:spPr>
          <a:xfrm>
            <a:off x="5374640" y="783699"/>
            <a:ext cx="3179763" cy="369332"/>
          </a:xfrm>
        </p:spPr>
        <p:txBody>
          <a:bodyPr/>
          <a:lstStyle/>
          <a:p>
            <a:r>
              <a:rPr lang="en-US" dirty="0" smtClean="0">
                <a:hlinkClick r:id="rId3"/>
              </a:rPr>
              <a:t>godby@oclc.org</a:t>
            </a:r>
            <a:r>
              <a:rPr lang="en-US" dirty="0" smtClean="0"/>
              <a:t>	</a:t>
            </a:r>
            <a:endParaRPr lang="en-US" dirty="0"/>
          </a:p>
        </p:txBody>
      </p:sp>
      <p:sp>
        <p:nvSpPr>
          <p:cNvPr id="11" name="Text Placeholder 5"/>
          <p:cNvSpPr>
            <a:spLocks noGrp="1"/>
          </p:cNvSpPr>
          <p:nvPr>
            <p:ph type="body" sz="quarter" idx="10"/>
          </p:nvPr>
        </p:nvSpPr>
        <p:spPr>
          <a:xfrm>
            <a:off x="5353125" y="1245938"/>
            <a:ext cx="3179763" cy="461665"/>
          </a:xfrm>
        </p:spPr>
        <p:txBody>
          <a:bodyPr/>
          <a:lstStyle/>
          <a:p>
            <a:r>
              <a:rPr lang="en-US" dirty="0" err="1" smtClean="0"/>
              <a:t>Shenghui</a:t>
            </a:r>
            <a:r>
              <a:rPr lang="en-US" dirty="0" smtClean="0"/>
              <a:t> Wang</a:t>
            </a:r>
            <a:endParaRPr lang="en-US" dirty="0"/>
          </a:p>
        </p:txBody>
      </p:sp>
      <p:sp>
        <p:nvSpPr>
          <p:cNvPr id="12" name="Text Placeholder 6"/>
          <p:cNvSpPr>
            <a:spLocks noGrp="1"/>
          </p:cNvSpPr>
          <p:nvPr>
            <p:ph type="body" sz="quarter" idx="11"/>
          </p:nvPr>
        </p:nvSpPr>
        <p:spPr>
          <a:xfrm>
            <a:off x="5353125" y="1652522"/>
            <a:ext cx="3179763" cy="369332"/>
          </a:xfrm>
        </p:spPr>
        <p:txBody>
          <a:bodyPr/>
          <a:lstStyle/>
          <a:p>
            <a:r>
              <a:rPr lang="en-US" dirty="0" smtClean="0"/>
              <a:t>Research Scientist</a:t>
            </a:r>
            <a:endParaRPr lang="en-US" dirty="0"/>
          </a:p>
        </p:txBody>
      </p:sp>
      <p:sp>
        <p:nvSpPr>
          <p:cNvPr id="13" name="Text Placeholder 7"/>
          <p:cNvSpPr>
            <a:spLocks noGrp="1"/>
          </p:cNvSpPr>
          <p:nvPr>
            <p:ph type="body" sz="quarter" idx="12"/>
          </p:nvPr>
        </p:nvSpPr>
        <p:spPr>
          <a:xfrm>
            <a:off x="5353125" y="1929521"/>
            <a:ext cx="3179763" cy="369332"/>
          </a:xfrm>
        </p:spPr>
        <p:txBody>
          <a:bodyPr/>
          <a:lstStyle/>
          <a:p>
            <a:r>
              <a:rPr lang="en-US" dirty="0" smtClean="0">
                <a:hlinkClick r:id="rId3"/>
              </a:rPr>
              <a:t>wangs@oclc.org</a:t>
            </a:r>
            <a:r>
              <a:rPr lang="en-US" dirty="0" smtClean="0"/>
              <a:t>	</a:t>
            </a:r>
            <a:endParaRPr lang="en-US" dirty="0"/>
          </a:p>
        </p:txBody>
      </p:sp>
      <p:sp>
        <p:nvSpPr>
          <p:cNvPr id="14" name="Text Placeholder 5"/>
          <p:cNvSpPr>
            <a:spLocks noGrp="1"/>
          </p:cNvSpPr>
          <p:nvPr>
            <p:ph type="body" sz="quarter" idx="10"/>
          </p:nvPr>
        </p:nvSpPr>
        <p:spPr>
          <a:xfrm>
            <a:off x="5353125" y="2407769"/>
            <a:ext cx="3179763" cy="461665"/>
          </a:xfrm>
        </p:spPr>
        <p:txBody>
          <a:bodyPr/>
          <a:lstStyle/>
          <a:p>
            <a:r>
              <a:rPr lang="en-US" dirty="0" smtClean="0"/>
              <a:t>Jeff </a:t>
            </a:r>
            <a:r>
              <a:rPr lang="en-US" dirty="0" err="1" smtClean="0"/>
              <a:t>Mixter</a:t>
            </a:r>
            <a:endParaRPr lang="en-US" dirty="0"/>
          </a:p>
        </p:txBody>
      </p:sp>
      <p:sp>
        <p:nvSpPr>
          <p:cNvPr id="15" name="Text Placeholder 6"/>
          <p:cNvSpPr>
            <a:spLocks noGrp="1"/>
          </p:cNvSpPr>
          <p:nvPr>
            <p:ph type="body" sz="quarter" idx="11"/>
          </p:nvPr>
        </p:nvSpPr>
        <p:spPr>
          <a:xfrm>
            <a:off x="5353125" y="2814353"/>
            <a:ext cx="3179763" cy="369332"/>
          </a:xfrm>
        </p:spPr>
        <p:txBody>
          <a:bodyPr/>
          <a:lstStyle/>
          <a:p>
            <a:r>
              <a:rPr lang="en-US" dirty="0" smtClean="0"/>
              <a:t>Software Engineer</a:t>
            </a:r>
            <a:endParaRPr lang="en-US" dirty="0"/>
          </a:p>
        </p:txBody>
      </p:sp>
      <p:sp>
        <p:nvSpPr>
          <p:cNvPr id="16" name="Text Placeholder 7"/>
          <p:cNvSpPr>
            <a:spLocks noGrp="1"/>
          </p:cNvSpPr>
          <p:nvPr>
            <p:ph type="body" sz="quarter" idx="12"/>
          </p:nvPr>
        </p:nvSpPr>
        <p:spPr>
          <a:xfrm>
            <a:off x="5353125" y="3091352"/>
            <a:ext cx="3179763" cy="369332"/>
          </a:xfrm>
        </p:spPr>
        <p:txBody>
          <a:bodyPr/>
          <a:lstStyle/>
          <a:p>
            <a:r>
              <a:rPr lang="en-US" dirty="0" smtClean="0">
                <a:hlinkClick r:id="rId3"/>
              </a:rPr>
              <a:t>mjxterj@oclc.org</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463205"/>
            <a:ext cx="7772400" cy="3287054"/>
          </a:xfrm>
        </p:spPr>
        <p:txBody>
          <a:bodyPr/>
          <a:lstStyle/>
          <a:p>
            <a:r>
              <a:rPr lang="en-US" sz="3200" dirty="0"/>
              <a:t>“The Semantic Web isn’t just about putting data on the web. It is about making links, so that a person or machine can explore the web of data</a:t>
            </a:r>
            <a:r>
              <a:rPr lang="en-US" sz="3200" dirty="0" smtClean="0"/>
              <a:t>.”</a:t>
            </a:r>
            <a:br>
              <a:rPr lang="en-US" sz="3200" dirty="0" smtClean="0"/>
            </a:br>
            <a:r>
              <a:rPr lang="en-US" sz="3200" dirty="0"/>
              <a:t/>
            </a:r>
            <a:br>
              <a:rPr lang="en-US" sz="3200" dirty="0"/>
            </a:br>
            <a:r>
              <a:rPr lang="en-US" sz="3200" dirty="0" smtClean="0"/>
              <a:t>Tim Berners-Lee</a:t>
            </a:r>
            <a:r>
              <a:rPr lang="en-US" sz="3200" dirty="0"/>
              <a:t>, 2006</a:t>
            </a:r>
            <a:br>
              <a:rPr lang="en-US" sz="3200" dirty="0"/>
            </a:br>
            <a:endParaRPr lang="en-US" sz="3200" dirty="0"/>
          </a:p>
        </p:txBody>
      </p:sp>
    </p:spTree>
    <p:extLst>
      <p:ext uri="{BB962C8B-B14F-4D97-AF65-F5344CB8AC3E}">
        <p14:creationId xmlns:p14="http://schemas.microsoft.com/office/powerpoint/2010/main" val="8515610"/>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364" y="57663"/>
            <a:ext cx="8229600" cy="1143000"/>
          </a:xfrm>
          <a:prstGeom prst="rect">
            <a:avLst/>
          </a:prstGeom>
        </p:spPr>
        <p:txBody>
          <a:bodyPr/>
          <a:lst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a:lstStyle>
          <a:p>
            <a:r>
              <a:rPr lang="en-US" dirty="0" smtClean="0"/>
              <a:t>Library linked </a:t>
            </a:r>
            <a:r>
              <a:rPr lang="en-US" dirty="0"/>
              <a:t>d</a:t>
            </a:r>
            <a:r>
              <a:rPr lang="en-US" dirty="0" smtClean="0"/>
              <a:t>ata in the cloud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8" y="1703983"/>
            <a:ext cx="9422946" cy="4863456"/>
          </a:xfrm>
          <a:prstGeom prst="rect">
            <a:avLst/>
          </a:prstGeom>
        </p:spPr>
      </p:pic>
      <p:sp>
        <p:nvSpPr>
          <p:cNvPr id="6" name="Oval 5"/>
          <p:cNvSpPr/>
          <p:nvPr/>
        </p:nvSpPr>
        <p:spPr>
          <a:xfrm>
            <a:off x="3482302" y="4058279"/>
            <a:ext cx="1755648" cy="1097280"/>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45944" y="2239138"/>
            <a:ext cx="5849139" cy="4422372"/>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7" y="1531557"/>
            <a:ext cx="9360444" cy="5396935"/>
          </a:xfrm>
          <a:prstGeom prst="rect">
            <a:avLst/>
          </a:prstGeom>
        </p:spPr>
      </p:pic>
      <p:sp>
        <p:nvSpPr>
          <p:cNvPr id="11" name="Oval 10"/>
          <p:cNvSpPr/>
          <p:nvPr/>
        </p:nvSpPr>
        <p:spPr>
          <a:xfrm>
            <a:off x="1010653" y="1827103"/>
            <a:ext cx="8043324" cy="5077326"/>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231563" y="2930334"/>
            <a:ext cx="3513221" cy="3039979"/>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36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88" y="774550"/>
            <a:ext cx="9144000" cy="511424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814" y="1505415"/>
            <a:ext cx="7741186" cy="502712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1163" y="2238466"/>
            <a:ext cx="5852329" cy="4098225"/>
          </a:xfrm>
          <a:prstGeom prst="rect">
            <a:avLst/>
          </a:prstGeom>
          <a:ln>
            <a:solidFill>
              <a:schemeClr val="bg1">
                <a:lumMod val="50000"/>
              </a:schemeClr>
            </a:solidFill>
          </a:ln>
          <a:effectLst>
            <a:outerShdw blurRad="292100" dist="139700" dir="2700000" algn="tl" rotWithShape="0">
              <a:srgbClr val="333333">
                <a:alpha val="65000"/>
              </a:srgbClr>
            </a:outerShdw>
          </a:effectLst>
        </p:spPr>
      </p:pic>
      <p:sp>
        <p:nvSpPr>
          <p:cNvPr id="6" name="Title 1"/>
          <p:cNvSpPr txBox="1">
            <a:spLocks/>
          </p:cNvSpPr>
          <p:nvPr/>
        </p:nvSpPr>
        <p:spPr>
          <a:xfrm>
            <a:off x="447364" y="57663"/>
            <a:ext cx="8229600" cy="1143000"/>
          </a:xfrm>
          <a:prstGeom prst="rect">
            <a:avLst/>
          </a:prstGeom>
        </p:spPr>
        <p:txBody>
          <a:bodyPr/>
          <a:lst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a:lstStyle>
          <a:p>
            <a:r>
              <a:rPr lang="en-US" dirty="0" smtClean="0"/>
              <a:t>Why we wrote this book</a:t>
            </a:r>
            <a:endParaRPr lang="en-US" dirty="0"/>
          </a:p>
        </p:txBody>
      </p:sp>
    </p:spTree>
    <p:extLst>
      <p:ext uri="{BB962C8B-B14F-4D97-AF65-F5344CB8AC3E}">
        <p14:creationId xmlns:p14="http://schemas.microsoft.com/office/powerpoint/2010/main" val="23783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OCLC:</a:t>
            </a:r>
            <a:br>
              <a:rPr lang="en-US" dirty="0" smtClean="0"/>
            </a:br>
            <a:r>
              <a:rPr lang="en-US" dirty="0" smtClean="0"/>
              <a:t>Many interlocking projects</a:t>
            </a:r>
            <a:br>
              <a:rPr lang="en-US" dirty="0" smtClean="0"/>
            </a:br>
            <a:endParaRPr lang="en-US" dirty="0"/>
          </a:p>
        </p:txBody>
      </p:sp>
      <p:sp>
        <p:nvSpPr>
          <p:cNvPr id="3" name="Content Placeholder 2"/>
          <p:cNvSpPr>
            <a:spLocks noGrp="1"/>
          </p:cNvSpPr>
          <p:nvPr>
            <p:ph idx="1"/>
          </p:nvPr>
        </p:nvSpPr>
        <p:spPr>
          <a:xfrm>
            <a:off x="108155" y="1012723"/>
            <a:ext cx="9035845" cy="5863713"/>
          </a:xfrm>
        </p:spPr>
        <p:txBody>
          <a:bodyPr/>
          <a:lstStyle/>
          <a:p>
            <a:pPr marL="0" indent="0">
              <a:buNone/>
            </a:pPr>
            <a:endParaRPr lang="en-US" dirty="0" smtClean="0"/>
          </a:p>
          <a:p>
            <a:r>
              <a:rPr lang="en-US" sz="2400" dirty="0" smtClean="0">
                <a:solidFill>
                  <a:schemeClr val="accent6">
                    <a:lumMod val="75000"/>
                  </a:schemeClr>
                </a:solidFill>
              </a:rPr>
              <a:t>Goals</a:t>
            </a:r>
          </a:p>
          <a:p>
            <a:pPr lvl="1"/>
            <a:r>
              <a:rPr lang="en-US" sz="2000" dirty="0" smtClean="0"/>
              <a:t>Develop linked data models of resources managed by libraries using published vocabularies</a:t>
            </a:r>
          </a:p>
          <a:p>
            <a:pPr lvl="1"/>
            <a:r>
              <a:rPr lang="en-US" sz="2000" dirty="0" smtClean="0"/>
              <a:t>Discover evidence for the models in legacy library data</a:t>
            </a:r>
          </a:p>
          <a:p>
            <a:pPr lvl="1"/>
            <a:r>
              <a:rPr lang="en-US" sz="2000" dirty="0" smtClean="0"/>
              <a:t>Address </a:t>
            </a:r>
            <a:r>
              <a:rPr lang="en-US" sz="2000" dirty="0" smtClean="0"/>
              <a:t>two primary use cases</a:t>
            </a:r>
          </a:p>
          <a:p>
            <a:pPr lvl="2"/>
            <a:r>
              <a:rPr lang="en-US" sz="2000" dirty="0"/>
              <a:t>V</a:t>
            </a:r>
            <a:r>
              <a:rPr lang="en-US" sz="2000" dirty="0" smtClean="0"/>
              <a:t>isibility of library resources on </a:t>
            </a:r>
            <a:r>
              <a:rPr lang="en-US" sz="2000" dirty="0" smtClean="0"/>
              <a:t>the Web</a:t>
            </a:r>
          </a:p>
          <a:p>
            <a:pPr lvl="2"/>
            <a:r>
              <a:rPr lang="en-US" sz="2000" dirty="0" smtClean="0"/>
              <a:t>Data aggregation</a:t>
            </a:r>
          </a:p>
          <a:p>
            <a:r>
              <a:rPr lang="en-US" sz="2400" dirty="0" smtClean="0">
                <a:solidFill>
                  <a:schemeClr val="accent6">
                    <a:lumMod val="75000"/>
                  </a:schemeClr>
                </a:solidFill>
              </a:rPr>
              <a:t>Scope</a:t>
            </a:r>
            <a:r>
              <a:rPr lang="en-US" sz="2400" b="1" dirty="0" smtClean="0">
                <a:solidFill>
                  <a:schemeClr val="accent6">
                    <a:lumMod val="75000"/>
                  </a:schemeClr>
                </a:solidFill>
              </a:rPr>
              <a:t> </a:t>
            </a:r>
          </a:p>
          <a:p>
            <a:pPr lvl="1"/>
            <a:r>
              <a:rPr lang="en-US" sz="2000" dirty="0" smtClean="0"/>
              <a:t>Models of key entities: Person, Organization, Concept, Work, Object</a:t>
            </a:r>
          </a:p>
          <a:p>
            <a:pPr lvl="1"/>
            <a:r>
              <a:rPr lang="en-US" sz="2000" dirty="0" smtClean="0"/>
              <a:t>Initial draft: key entities represented in library authority files and monographs</a:t>
            </a:r>
          </a:p>
          <a:p>
            <a:pPr lvl="1"/>
            <a:r>
              <a:rPr lang="en-US" sz="2000" dirty="0" smtClean="0"/>
              <a:t>Explore issues primarily in the publication (rather than the consumption) of linked data </a:t>
            </a:r>
          </a:p>
        </p:txBody>
      </p:sp>
    </p:spTree>
    <p:extLst>
      <p:ext uri="{BB962C8B-B14F-4D97-AF65-F5344CB8AC3E}">
        <p14:creationId xmlns:p14="http://schemas.microsoft.com/office/powerpoint/2010/main" val="1380842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8" y="1417638"/>
            <a:ext cx="9038103" cy="5250635"/>
          </a:xfrm>
          <a:prstGeom prst="rect">
            <a:avLst/>
          </a:prstGeom>
        </p:spPr>
      </p:pic>
      <p:sp>
        <p:nvSpPr>
          <p:cNvPr id="3" name="Title 1"/>
          <p:cNvSpPr txBox="1">
            <a:spLocks/>
          </p:cNvSpPr>
          <p:nvPr/>
        </p:nvSpPr>
        <p:spPr>
          <a:xfrm>
            <a:off x="0" y="32270"/>
            <a:ext cx="8686800" cy="1299304"/>
          </a:xfrm>
          <a:prstGeom prst="rect">
            <a:avLst/>
          </a:prstGeom>
        </p:spPr>
        <p:txBody>
          <a:bodyPr/>
          <a:lst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a:lstStyle>
          <a:p>
            <a:r>
              <a:rPr lang="en-US" dirty="0" smtClean="0"/>
              <a:t>A web of documents </a:t>
            </a:r>
          </a:p>
          <a:p>
            <a:r>
              <a:rPr lang="en-US" dirty="0" smtClean="0"/>
              <a:t>and the Web of Data (about `Things’)</a:t>
            </a:r>
            <a:endParaRPr lang="en-US" dirty="0"/>
          </a:p>
        </p:txBody>
      </p:sp>
      <p:sp>
        <p:nvSpPr>
          <p:cNvPr id="5" name="Rectangle 4"/>
          <p:cNvSpPr/>
          <p:nvPr/>
        </p:nvSpPr>
        <p:spPr>
          <a:xfrm>
            <a:off x="52948" y="1384114"/>
            <a:ext cx="9173583" cy="55545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832" y="1620524"/>
            <a:ext cx="6098335" cy="529050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245" y="1260341"/>
            <a:ext cx="7165421" cy="530794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647" y="1235384"/>
            <a:ext cx="6992360" cy="5357859"/>
          </a:xfrm>
          <a:prstGeom prst="rect">
            <a:avLst/>
          </a:prstGeom>
          <a:ln>
            <a:noFill/>
          </a:ln>
          <a:effectLst>
            <a:outerShdw blurRad="292100" dist="139700" dir="2700000" algn="tl" rotWithShape="0">
              <a:srgbClr val="333333">
                <a:alpha val="65000"/>
              </a:srgbClr>
            </a:outerShdw>
          </a:effectLst>
        </p:spPr>
      </p:pic>
      <p:sp>
        <p:nvSpPr>
          <p:cNvPr id="16" name="Oval 15"/>
          <p:cNvSpPr/>
          <p:nvPr/>
        </p:nvSpPr>
        <p:spPr>
          <a:xfrm>
            <a:off x="4492288" y="3118490"/>
            <a:ext cx="1619754" cy="1209739"/>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528" y="1273341"/>
            <a:ext cx="7995215" cy="454589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570" y="1260341"/>
            <a:ext cx="6239582" cy="533859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024" y="1269443"/>
            <a:ext cx="8961897" cy="5357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1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views of the Web</a:t>
            </a:r>
            <a:endParaRPr lang="en-US" dirty="0"/>
          </a:p>
        </p:txBody>
      </p:sp>
      <p:sp>
        <p:nvSpPr>
          <p:cNvPr id="3" name="Content Placeholder 2"/>
          <p:cNvSpPr>
            <a:spLocks noGrp="1"/>
          </p:cNvSpPr>
          <p:nvPr>
            <p:ph sz="half" idx="1"/>
          </p:nvPr>
        </p:nvSpPr>
        <p:spPr>
          <a:xfrm>
            <a:off x="0" y="1600199"/>
            <a:ext cx="4038600" cy="4525963"/>
          </a:xfrm>
          <a:noFill/>
        </p:spPr>
        <p:txBody>
          <a:bodyPr/>
          <a:lstStyle/>
          <a:p>
            <a:pPr marL="0" indent="0">
              <a:buNone/>
            </a:pPr>
            <a:r>
              <a:rPr lang="en-US" dirty="0" smtClean="0">
                <a:solidFill>
                  <a:srgbClr val="2178B5"/>
                </a:solidFill>
              </a:rPr>
              <a:t>Web of Documents</a:t>
            </a:r>
          </a:p>
          <a:p>
            <a:r>
              <a:rPr lang="en-US" dirty="0" smtClean="0"/>
              <a:t>Web pages or other documents</a:t>
            </a:r>
          </a:p>
          <a:p>
            <a:r>
              <a:rPr lang="en-US" dirty="0" smtClean="0"/>
              <a:t>Human-readable text</a:t>
            </a:r>
          </a:p>
          <a:p>
            <a:r>
              <a:rPr lang="en-US" dirty="0" smtClean="0"/>
              <a:t>Independent</a:t>
            </a:r>
          </a:p>
          <a:p>
            <a:r>
              <a:rPr lang="en-US" dirty="0" smtClean="0"/>
              <a:t>Static </a:t>
            </a:r>
          </a:p>
          <a:p>
            <a:pPr marL="0" indent="0">
              <a:buNone/>
            </a:pPr>
            <a:endParaRPr lang="en-US" dirty="0" smtClean="0"/>
          </a:p>
        </p:txBody>
      </p:sp>
      <p:sp>
        <p:nvSpPr>
          <p:cNvPr id="4" name="Content Placeholder 3"/>
          <p:cNvSpPr>
            <a:spLocks noGrp="1"/>
          </p:cNvSpPr>
          <p:nvPr>
            <p:ph sz="half" idx="2"/>
          </p:nvPr>
        </p:nvSpPr>
        <p:spPr>
          <a:xfrm>
            <a:off x="4108938" y="1600200"/>
            <a:ext cx="4824047" cy="4525962"/>
          </a:xfrm>
          <a:solidFill>
            <a:srgbClr val="409A3C">
              <a:alpha val="20000"/>
            </a:srgbClr>
          </a:solidFill>
        </p:spPr>
        <p:txBody>
          <a:bodyPr/>
          <a:lstStyle/>
          <a:p>
            <a:pPr marL="0" indent="0">
              <a:buNone/>
            </a:pPr>
            <a:r>
              <a:rPr lang="en-US" dirty="0" smtClean="0">
                <a:solidFill>
                  <a:srgbClr val="2178B5"/>
                </a:solidFill>
              </a:rPr>
              <a:t>Web of ‘Things’ (or Data)</a:t>
            </a:r>
          </a:p>
          <a:p>
            <a:r>
              <a:rPr lang="en-US" dirty="0" smtClean="0"/>
              <a:t>Statements about entities, or ‘Things’</a:t>
            </a:r>
          </a:p>
          <a:p>
            <a:r>
              <a:rPr lang="en-US" dirty="0" smtClean="0"/>
              <a:t>Machine-</a:t>
            </a:r>
            <a:r>
              <a:rPr lang="en-US" dirty="0" err="1" smtClean="0"/>
              <a:t>processable</a:t>
            </a:r>
            <a:r>
              <a:rPr lang="en-US" dirty="0" smtClean="0"/>
              <a:t> data</a:t>
            </a:r>
          </a:p>
          <a:p>
            <a:r>
              <a:rPr lang="en-US" dirty="0" smtClean="0"/>
              <a:t>Integrated</a:t>
            </a:r>
          </a:p>
          <a:p>
            <a:r>
              <a:rPr lang="en-US" dirty="0"/>
              <a:t>A</a:t>
            </a:r>
            <a:r>
              <a:rPr lang="en-US" dirty="0" smtClean="0"/>
              <a:t>ctionable</a:t>
            </a:r>
          </a:p>
        </p:txBody>
      </p:sp>
    </p:spTree>
    <p:extLst>
      <p:ext uri="{BB962C8B-B14F-4D97-AF65-F5344CB8AC3E}">
        <p14:creationId xmlns:p14="http://schemas.microsoft.com/office/powerpoint/2010/main" val="132383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attern Top">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ll Pattern">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ttern Bottom">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ttern Left">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attern Right">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ark Blue">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itle and Sections">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24180</TotalTime>
  <Words>4174</Words>
  <Application>Microsoft Office PowerPoint</Application>
  <PresentationFormat>On-screen Show (4:3)</PresentationFormat>
  <Paragraphs>306</Paragraphs>
  <Slides>34</Slides>
  <Notes>34</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34</vt:i4>
      </vt:variant>
    </vt:vector>
  </HeadingPairs>
  <TitlesOfParts>
    <vt:vector size="45" baseType="lpstr">
      <vt:lpstr>Arial</vt:lpstr>
      <vt:lpstr>Calibri</vt:lpstr>
      <vt:lpstr>Calibri Light</vt:lpstr>
      <vt:lpstr>Symbol</vt:lpstr>
      <vt:lpstr>Pattern Top</vt:lpstr>
      <vt:lpstr>Full Pattern</vt:lpstr>
      <vt:lpstr>Pattern Bottom</vt:lpstr>
      <vt:lpstr>Pattern Left</vt:lpstr>
      <vt:lpstr>Pattern Right</vt:lpstr>
      <vt:lpstr>Dark Blue</vt:lpstr>
      <vt:lpstr>Title and Sections</vt:lpstr>
      <vt:lpstr>PowerPoint Presentation</vt:lpstr>
      <vt:lpstr>Our collaborators</vt:lpstr>
      <vt:lpstr>Library Standards and the Semantic Web</vt:lpstr>
      <vt:lpstr>“The Semantic Web isn’t just about putting data on the web. It is about making links, so that a person or machine can explore the web of data.”  Tim Berners-Lee, 2006 </vt:lpstr>
      <vt:lpstr>PowerPoint Presentation</vt:lpstr>
      <vt:lpstr>PowerPoint Presentation</vt:lpstr>
      <vt:lpstr>At OCLC: Many interlocking projects </vt:lpstr>
      <vt:lpstr>PowerPoint Presentation</vt:lpstr>
      <vt:lpstr>The two views of the Web</vt:lpstr>
      <vt:lpstr>PowerPoint Presentation</vt:lpstr>
      <vt:lpstr>“…[P]eople are not the only users of the data we produce in the name of bibliographic control, but so too are machine applications that interact with those data…”   Library of Congress On the Record, 2006 </vt:lpstr>
      <vt:lpstr>Some big tasks  </vt:lpstr>
      <vt:lpstr>Modeling and Discovering Entities in Library Metadata</vt:lpstr>
      <vt:lpstr>“Computers are dumb. Well, they’re not as smart as us, anyway. Computers think in strings (and numbers), where people think in ‘things.’ Computers think in strings (and numbers) where people think in ‘things.’   If I say ‘Captain Cook,’ we all know I’m talking about a person, and that it’s probably the same person as ‘James Cook.’ The name may immediately evoke dates, concepts around voyages and sailing, exploration or exploitation, locations in both England and Australia …but a computer knows none of that context and by default can only search for the string of characters you’ve given it. It also doesn’t have any idea that ‘Captain Cook’ and ‘James Cook’ might be the same person because the words, when treated as a string of characters, are completely different. But by providing a link …that unambiguously identifies ‘James Cook,’ a computer can ‘understand’ any reference to Captain Cook that also uses that link.”  Mia Ridge, 2012</vt:lpstr>
      <vt:lpstr>Schema.org and BiblioGraph.net</vt:lpstr>
      <vt:lpstr>PowerPoint Presentation</vt:lpstr>
      <vt:lpstr>PowerPoint Presentation</vt:lpstr>
      <vt:lpstr>The evolving model of Person</vt:lpstr>
      <vt:lpstr>PowerPoint Presentation</vt:lpstr>
      <vt:lpstr>PowerPoint Presentation</vt:lpstr>
      <vt:lpstr>PowerPoint Presentation</vt:lpstr>
      <vt:lpstr>Some big tasks </vt:lpstr>
      <vt:lpstr>[Text] Mining for Entities and Relationships</vt:lpstr>
      <vt:lpstr>Estimating the size of the problem</vt:lpstr>
      <vt:lpstr>Some big tasks</vt:lpstr>
      <vt:lpstr>Results and Next Steps</vt:lpstr>
      <vt:lpstr>Some outcomes</vt:lpstr>
      <vt:lpstr>Next steps</vt:lpstr>
      <vt:lpstr>The incremental value of the linked data program</vt:lpstr>
      <vt:lpstr>“If we believe there’s value to making our materials discoverable and usable to a wider audience of people, then we must begin a concerted effort to make our metadata interoperable with Web standards and to publish to platforms that more people use.”  Kenning Arlitsch, 2014</vt:lpstr>
      <vt:lpstr>PowerPoint Presentation</vt:lpstr>
      <vt:lpstr>For more information</vt:lpstr>
      <vt:lpstr>Questions?</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Presented by Organizational Identifiers</dc:title>
  <dc:subject>OCLC Research</dc:subject>
  <dc:creator>smithyok@oclc.org</dc:creator>
  <cp:keywords>organizations, identifiers, ISNI</cp:keywords>
  <dc:description>Presentation for CNI Spring Membership Meeting, April 2015, in Seattle WA</dc:description>
  <cp:lastModifiedBy>Godby,Jean</cp:lastModifiedBy>
  <cp:revision>758</cp:revision>
  <cp:lastPrinted>2015-05-21T13:22:08Z</cp:lastPrinted>
  <dcterms:created xsi:type="dcterms:W3CDTF">2013-09-04T15:54:59Z</dcterms:created>
  <dcterms:modified xsi:type="dcterms:W3CDTF">2015-05-21T14:13:04Z</dcterms:modified>
  <cp:category>Presentation</cp:category>
</cp:coreProperties>
</file>