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65" r:id="rId2"/>
    <p:sldId id="266" r:id="rId3"/>
    <p:sldId id="330" r:id="rId4"/>
    <p:sldId id="301" r:id="rId5"/>
    <p:sldId id="306" r:id="rId6"/>
    <p:sldId id="311" r:id="rId7"/>
    <p:sldId id="312" r:id="rId8"/>
    <p:sldId id="313" r:id="rId9"/>
    <p:sldId id="328" r:id="rId10"/>
    <p:sldId id="261" r:id="rId11"/>
    <p:sldId id="274" r:id="rId12"/>
    <p:sldId id="315" r:id="rId13"/>
    <p:sldId id="318" r:id="rId14"/>
    <p:sldId id="319" r:id="rId15"/>
    <p:sldId id="316" r:id="rId16"/>
    <p:sldId id="326" r:id="rId17"/>
    <p:sldId id="327" r:id="rId18"/>
    <p:sldId id="278" r:id="rId19"/>
    <p:sldId id="303" r:id="rId20"/>
    <p:sldId id="321" r:id="rId21"/>
    <p:sldId id="314" r:id="rId22"/>
    <p:sldId id="322" r:id="rId23"/>
    <p:sldId id="323" r:id="rId24"/>
    <p:sldId id="324" r:id="rId25"/>
    <p:sldId id="325" r:id="rId26"/>
    <p:sldId id="317" r:id="rId27"/>
    <p:sldId id="283" r:id="rId28"/>
    <p:sldId id="290" r:id="rId29"/>
    <p:sldId id="288" r:id="rId30"/>
    <p:sldId id="287" r:id="rId31"/>
    <p:sldId id="279" r:id="rId32"/>
    <p:sldId id="294" r:id="rId33"/>
    <p:sldId id="292" r:id="rId34"/>
    <p:sldId id="305" r:id="rId35"/>
    <p:sldId id="331" r:id="rId36"/>
    <p:sldId id="298" r:id="rId3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59128" autoAdjust="0"/>
  </p:normalViewPr>
  <p:slideViewPr>
    <p:cSldViewPr snapToGrid="0" snapToObjects="1">
      <p:cViewPr varScale="1">
        <p:scale>
          <a:sx n="59" d="100"/>
          <a:sy n="59" d="100"/>
        </p:scale>
        <p:origin x="1584" y="60"/>
      </p:cViewPr>
      <p:guideLst>
        <p:guide orient="horz" pos="2411"/>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8/13/2015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38618AF-B605-4F8E-898B-06862A361CEC}" type="datetimeFigureOut">
              <a:rPr lang="en-US" smtClean="0"/>
              <a:t>8/13/2015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22A0382-108B-44E8-9359-F6DB75336F0B}" type="slidenum">
              <a:rPr lang="en-US" smtClean="0"/>
              <a:t>‹#›</a:t>
            </a:fld>
            <a:endParaRPr lang="en-US"/>
          </a:p>
        </p:txBody>
      </p:sp>
    </p:spTree>
    <p:extLst>
      <p:ext uri="{BB962C8B-B14F-4D97-AF65-F5344CB8AC3E}">
        <p14:creationId xmlns:p14="http://schemas.microsoft.com/office/powerpoint/2010/main" val="400635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a:t>
            </a:fld>
            <a:endParaRPr lang="en-US"/>
          </a:p>
        </p:txBody>
      </p:sp>
    </p:spTree>
    <p:extLst>
      <p:ext uri="{BB962C8B-B14F-4D97-AF65-F5344CB8AC3E}">
        <p14:creationId xmlns:p14="http://schemas.microsoft.com/office/powerpoint/2010/main" val="28052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recognizing that the web of data that Google is attempting to assess encompasses a much larger set of sources, and represents a higher frequency of competing “claims” of truth about entities and their relationships, we see real potential in applying their approach to the data sources we’ve traditionally worked with.</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10</a:t>
            </a:fld>
            <a:endParaRPr lang="en-US"/>
          </a:p>
        </p:txBody>
      </p:sp>
    </p:spTree>
    <p:extLst>
      <p:ext uri="{BB962C8B-B14F-4D97-AF65-F5344CB8AC3E}">
        <p14:creationId xmlns:p14="http://schemas.microsoft.com/office/powerpoint/2010/main" val="151812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by looking at just 3 primary sources of library data, though each is itself an aggregation representing many more contributing sources.  WorldCat bibliographic records are contributed by thousands of libraries, museums and archives, the VIAF integrated authority file works with 30 or more contributing authority record sources, and FAST transforms Library of Congress Subject Headings.  </a:t>
            </a:r>
          </a:p>
          <a:p>
            <a:endParaRPr lang="en-US" dirty="0" smtClean="0"/>
          </a:p>
          <a:p>
            <a:r>
              <a:rPr lang="en-US" dirty="0" smtClean="0"/>
              <a:t>The records for these three sources are all available from OCLC as RDF Linked Data with persistent identifiers.</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11</a:t>
            </a:fld>
            <a:endParaRPr lang="en-US"/>
          </a:p>
        </p:txBody>
      </p:sp>
    </p:spTree>
    <p:extLst>
      <p:ext uri="{BB962C8B-B14F-4D97-AF65-F5344CB8AC3E}">
        <p14:creationId xmlns:p14="http://schemas.microsoft.com/office/powerpoint/2010/main" val="132722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process is extract “triples” from record-oriented data.</a:t>
            </a:r>
          </a:p>
          <a:p>
            <a:endParaRPr lang="en-US" dirty="0"/>
          </a:p>
          <a:p>
            <a:r>
              <a:rPr lang="en-US" dirty="0"/>
              <a:t>Triples are simple statements that describe a relationship between a subject and an object.  For example, the creative work Persuasion was created by Jane Austen.  </a:t>
            </a:r>
          </a:p>
          <a:p>
            <a:endParaRPr lang="en-US" dirty="0"/>
          </a:p>
          <a:p>
            <a:r>
              <a:rPr lang="en-US" dirty="0"/>
              <a:t>Expressing those simple statements in RDF, the standard model for information interchange on the web, provides a way to aggregate and process triples provided by a wide range of sources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12</a:t>
            </a:fld>
            <a:endParaRPr lang="en-US"/>
          </a:p>
        </p:txBody>
      </p:sp>
    </p:spTree>
    <p:extLst>
      <p:ext uri="{BB962C8B-B14F-4D97-AF65-F5344CB8AC3E}">
        <p14:creationId xmlns:p14="http://schemas.microsoft.com/office/powerpoint/2010/main" val="400048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“Extractors” produce “Knowledge Triples” which can associate the statement with who produced the statement, when it was produced, and other properties that can be used later on to compare related claims.</a:t>
            </a:r>
          </a:p>
          <a:p>
            <a:endParaRPr lang="en-US" dirty="0" smtClean="0"/>
          </a:p>
          <a:p>
            <a:r>
              <a:rPr lang="en-US" dirty="0" smtClean="0"/>
              <a:t>While the data</a:t>
            </a:r>
            <a:r>
              <a:rPr lang="en-US" baseline="0" dirty="0" smtClean="0"/>
              <a:t> sources that serve as input to the extractors can take a wide variety of forms … scraping data from HTML pages, XML documents, JSON documents, etc. … and may reflect a wide range of schemas and ontologies … Dublin Core, MARC, EAD, </a:t>
            </a:r>
            <a:r>
              <a:rPr lang="en-US" baseline="0" dirty="0" err="1" smtClean="0"/>
              <a:t>Wikidata</a:t>
            </a:r>
            <a:r>
              <a:rPr lang="en-US" baseline="0" dirty="0" smtClean="0"/>
              <a:t>, etc. … the knowledge triples are normalized to adhere to a consistent vocabulary.  In our work, that vocabulary is Schema.org.  This agreement is not unlike our everyday world, where communication depends upon the agreement to use a shared vocabulary.  </a:t>
            </a:r>
          </a:p>
          <a:p>
            <a:endParaRPr lang="en-US" baseline="0"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13</a:t>
            </a:fld>
            <a:endParaRPr lang="en-US"/>
          </a:p>
        </p:txBody>
      </p:sp>
    </p:spTree>
    <p:extLst>
      <p:ext uri="{BB962C8B-B14F-4D97-AF65-F5344CB8AC3E}">
        <p14:creationId xmlns:p14="http://schemas.microsoft.com/office/powerpoint/2010/main" val="55306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“Fusion” processes apply mathematics to the collective of Knowledge Triples, to produce Scored Triples in the Knowledge Vault.</a:t>
            </a:r>
          </a:p>
          <a:p>
            <a:endParaRPr lang="en-US" dirty="0" smtClean="0"/>
          </a:p>
          <a:p>
            <a:r>
              <a:rPr lang="en-US" dirty="0" smtClean="0"/>
              <a:t>In our current</a:t>
            </a:r>
            <a:r>
              <a:rPr lang="en-US" baseline="0" dirty="0" smtClean="0"/>
              <a:t> state of development, we’re still just experimenting with the Fusion step … more about that in a bit.</a:t>
            </a:r>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14</a:t>
            </a:fld>
            <a:endParaRPr lang="en-US"/>
          </a:p>
        </p:txBody>
      </p:sp>
    </p:spTree>
    <p:extLst>
      <p:ext uri="{BB962C8B-B14F-4D97-AF65-F5344CB8AC3E}">
        <p14:creationId xmlns:p14="http://schemas.microsoft.com/office/powerpoint/2010/main" val="391662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experimental work, we begin</a:t>
            </a:r>
            <a:r>
              <a:rPr lang="en-US" baseline="0" dirty="0" smtClean="0"/>
              <a:t> with data that is record-oriented.  MARC bibliographic and authority data.</a:t>
            </a:r>
          </a:p>
          <a:p>
            <a:endParaRPr lang="en-US" baseline="0" dirty="0" smtClean="0"/>
          </a:p>
          <a:p>
            <a:r>
              <a:rPr lang="en-US" baseline="0" dirty="0" smtClean="0"/>
              <a:t>As part of the normal operations of OCLC these records are clustered following the FRBR principles, and a significant amount of additional work goes into matching strings representing people, groups, places, events and concepts to corresponding authoritative headings in controlled vocabularies, with identifiers from those vocabularies (LCSH, VIAF, FAST, and others) assigned where possible.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22A0382-108B-44E8-9359-F6DB75336F0B}" type="slidenum">
              <a:rPr lang="en-US" smtClean="0"/>
              <a:t>15</a:t>
            </a:fld>
            <a:endParaRPr lang="en-US"/>
          </a:p>
        </p:txBody>
      </p:sp>
    </p:spTree>
    <p:extLst>
      <p:ext uri="{BB962C8B-B14F-4D97-AF65-F5344CB8AC3E}">
        <p14:creationId xmlns:p14="http://schemas.microsoft.com/office/powerpoint/2010/main" val="174425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next step is to reconstitute the record-oriented data to represent entities … </a:t>
            </a:r>
          </a:p>
          <a:p>
            <a:endParaRPr lang="en-US" baseline="0" dirty="0" smtClean="0"/>
          </a:p>
          <a:p>
            <a:r>
              <a:rPr lang="en-US" baseline="0" dirty="0" smtClean="0"/>
              <a:t>OCLC provides Work Entities as Linked Data now, and in our experimentation we’re testing these representations for a total of 6 types of entities.</a:t>
            </a:r>
          </a:p>
          <a:p>
            <a:endParaRPr lang="en-US" baseline="0" dirty="0" smtClean="0"/>
          </a:p>
          <a:p>
            <a:r>
              <a:rPr lang="en-US" baseline="0" dirty="0" smtClean="0"/>
              <a:t>The entity data is modeled using RDF … The Resource Description Framework … and for users of the data it can then be represented in a variety of Linked Data serializations, including JSON-LD, N-Triples, TTL, or RDF XML.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16</a:t>
            </a:fld>
            <a:endParaRPr lang="en-US"/>
          </a:p>
        </p:txBody>
      </p:sp>
    </p:spTree>
    <p:extLst>
      <p:ext uri="{BB962C8B-B14F-4D97-AF65-F5344CB8AC3E}">
        <p14:creationId xmlns:p14="http://schemas.microsoft.com/office/powerpoint/2010/main" val="58287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from those Entities we derive Triples</a:t>
            </a:r>
            <a:r>
              <a:rPr lang="en-US" baseline="0" dirty="0" smtClean="0"/>
              <a:t> representing the relationships between things that are described in the entity data.</a:t>
            </a:r>
          </a:p>
          <a:p>
            <a:endParaRPr lang="en-US" baseline="0" dirty="0" smtClean="0"/>
          </a:p>
          <a:p>
            <a:r>
              <a:rPr lang="en-US" baseline="0" dirty="0" smtClean="0"/>
              <a:t>This processing of records into entities and then into triples increases the granularity of the information objects … 4 million records are converted into about 40 million separate entity descriptions, which yield about 400 million triples.</a:t>
            </a:r>
          </a:p>
          <a:p>
            <a:endParaRPr lang="en-US" baseline="0" dirty="0" smtClean="0"/>
          </a:p>
          <a:p>
            <a:r>
              <a:rPr lang="en-US" baseline="0" dirty="0" smtClean="0"/>
              <a:t>This process includes an action that is similar to the “Graph-based Priors” application of existing Knowledge Bases to validate or extend data Google harvests from the web.  The source MARC records include undifferentiated headings for people, places, etc., lacking standard identifiers, and sometimes taking alternative string representations.  Using vocabularies like VIAF and FAST as Knowledge Bases, and taking into account other information in the record and related records in a FRBR cluster, these varying strings can be related to the same entity and inherit the richness of that entity description.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17</a:t>
            </a:fld>
            <a:endParaRPr lang="en-US"/>
          </a:p>
        </p:txBody>
      </p:sp>
    </p:spTree>
    <p:extLst>
      <p:ext uri="{BB962C8B-B14F-4D97-AF65-F5344CB8AC3E}">
        <p14:creationId xmlns:p14="http://schemas.microsoft.com/office/powerpoint/2010/main" val="322089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Goals</a:t>
            </a:r>
          </a:p>
          <a:p>
            <a:endParaRPr lang="en-US" dirty="0" smtClean="0"/>
          </a:p>
          <a:p>
            <a:pPr marL="171450" indent="-171450">
              <a:buFont typeface="Arial" panose="020B0604020202020204" pitchFamily="34" charset="0"/>
              <a:buChar char="•"/>
            </a:pPr>
            <a:r>
              <a:rPr lang="en-US" dirty="0" smtClean="0"/>
              <a:t>Prototype </a:t>
            </a:r>
            <a:r>
              <a:rPr lang="en-US" dirty="0"/>
              <a:t>an application that runs in a browser and uses RDF data sources from OCLC and elsewhere</a:t>
            </a:r>
          </a:p>
          <a:p>
            <a:pPr marL="171450" indent="-171450">
              <a:buFont typeface="Arial" panose="020B0604020202020204" pitchFamily="34" charset="0"/>
              <a:buChar char="•"/>
            </a:pPr>
            <a:r>
              <a:rPr lang="en-US" dirty="0"/>
              <a:t>Write as little original code as possible; use existing code libraries</a:t>
            </a:r>
          </a:p>
          <a:p>
            <a:pPr marL="171450" indent="-171450">
              <a:buFont typeface="Arial" panose="020B0604020202020204" pitchFamily="34" charset="0"/>
              <a:buChar char="•"/>
            </a:pPr>
            <a:r>
              <a:rPr lang="en-US" dirty="0"/>
              <a:t>Skip the magic tricks that may hide Linked Data issues</a:t>
            </a:r>
          </a:p>
          <a:p>
            <a:pPr marL="171450" indent="-171450">
              <a:buFont typeface="Arial" panose="020B0604020202020204" pitchFamily="34" charset="0"/>
              <a:buChar char="•"/>
            </a:pPr>
            <a:r>
              <a:rPr lang="en-US" dirty="0"/>
              <a:t>Search across entities</a:t>
            </a:r>
          </a:p>
          <a:p>
            <a:pPr marL="171450" indent="-171450">
              <a:buFont typeface="Arial" panose="020B0604020202020204" pitchFamily="34" charset="0"/>
              <a:buChar char="•"/>
            </a:pPr>
            <a:r>
              <a:rPr lang="en-US" dirty="0"/>
              <a:t>Show relationships of one entity to others</a:t>
            </a:r>
          </a:p>
          <a:p>
            <a:pPr marL="171450" indent="-171450">
              <a:buFont typeface="Arial" panose="020B0604020202020204" pitchFamily="34" charset="0"/>
              <a:buChar char="•"/>
            </a:pPr>
            <a:r>
              <a:rPr lang="en-US" dirty="0"/>
              <a:t>Examine questions around user-contributed improvements to entity relationships</a:t>
            </a:r>
          </a:p>
          <a:p>
            <a:pPr marL="171450" indent="-171450">
              <a:buFont typeface="Arial" panose="020B0604020202020204" pitchFamily="34" charset="0"/>
              <a:buChar char="•"/>
            </a:pPr>
            <a:r>
              <a:rPr lang="en-US" dirty="0"/>
              <a:t>Evaluate how an application like </a:t>
            </a:r>
            <a:r>
              <a:rPr lang="en-US" dirty="0" err="1"/>
              <a:t>EntityJS</a:t>
            </a:r>
            <a:r>
              <a:rPr lang="en-US" dirty="0"/>
              <a:t> could both consume data from and contribute data to the </a:t>
            </a:r>
            <a:r>
              <a:rPr lang="en-US" dirty="0" smtClean="0"/>
              <a:t>Vault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Why</a:t>
            </a:r>
            <a:r>
              <a:rPr lang="en-US" baseline="0" dirty="0" smtClean="0"/>
              <a:t> the name “</a:t>
            </a:r>
            <a:r>
              <a:rPr lang="en-US" baseline="0" dirty="0" err="1" smtClean="0"/>
              <a:t>EntityJS</a:t>
            </a:r>
            <a:r>
              <a:rPr lang="en-US" baseline="0" dirty="0" smtClean="0"/>
              <a:t>”?  We’re thinking about entities, so included that in the name.  The “JS” stands for “JavaScript”, the programming language we’re using for our experimental development work.  Some common software frameworks we’re using have applied, the “JS” suffix as well … the AngularJS client application software, </a:t>
            </a:r>
            <a:r>
              <a:rPr lang="en-US" baseline="0" dirty="0" err="1" smtClean="0"/>
              <a:t>NodeJS</a:t>
            </a:r>
            <a:r>
              <a:rPr lang="en-US" baseline="0" dirty="0" smtClean="0"/>
              <a:t> and </a:t>
            </a:r>
            <a:r>
              <a:rPr lang="en-US" baseline="0" dirty="0" err="1" smtClean="0"/>
              <a:t>ExpressJS</a:t>
            </a:r>
            <a:r>
              <a:rPr lang="en-US" baseline="0" dirty="0" smtClean="0"/>
              <a:t> for server applications … so we’re following that pattern.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Keep in mind that this is just an experimental application, for now, and we just needed a name when referring to it.  We’ll probably call it something else, if it grows up to be something more than an experiment.</a:t>
            </a:r>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19</a:t>
            </a:fld>
            <a:endParaRPr lang="en-US"/>
          </a:p>
        </p:txBody>
      </p:sp>
    </p:spTree>
    <p:extLst>
      <p:ext uri="{BB962C8B-B14F-4D97-AF65-F5344CB8AC3E}">
        <p14:creationId xmlns:p14="http://schemas.microsoft.com/office/powerpoint/2010/main" val="164142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To examine the process of transforming bibliographic records to triples and creating a knowledge vault, we’ve extracted a subset of WorldCat records … those that describe the primary source materials that make up the OCLC Research ArchiveGrid discovery system. </a:t>
            </a:r>
          </a:p>
          <a:p>
            <a:endParaRPr lang="en-US" sz="1000" dirty="0" smtClean="0"/>
          </a:p>
          <a:p>
            <a:r>
              <a:rPr lang="en-US" sz="1000" dirty="0" smtClean="0"/>
              <a:t>ArchiveGrid</a:t>
            </a:r>
            <a:r>
              <a:rPr lang="en-US" sz="1000" baseline="0" dirty="0" smtClean="0"/>
              <a:t> includes about 4 million records from WorldCat describing primary source materials … unpublished letters, diaries, scrapbooks, films, recordings, photographs, etc.  … found in the collections of archival institutions and special collections libraries.</a:t>
            </a:r>
            <a:r>
              <a:rPr lang="en-US" sz="1000" dirty="0" smtClean="0"/>
              <a:t> </a:t>
            </a:r>
            <a:endParaRPr lang="en-US" sz="1000" dirty="0"/>
          </a:p>
          <a:p>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20</a:t>
            </a:fld>
            <a:endParaRPr lang="en-US"/>
          </a:p>
        </p:txBody>
      </p:sp>
    </p:spTree>
    <p:extLst>
      <p:ext uri="{BB962C8B-B14F-4D97-AF65-F5344CB8AC3E}">
        <p14:creationId xmlns:p14="http://schemas.microsoft.com/office/powerpoint/2010/main" val="225277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provide</a:t>
            </a:r>
            <a:r>
              <a:rPr lang="en-US" baseline="0" dirty="0" smtClean="0"/>
              <a:t> a brief update on some interesting work in progress in OCLC Research</a:t>
            </a:r>
          </a:p>
          <a:p>
            <a:endParaRPr lang="en-US" baseline="0" dirty="0" smtClean="0"/>
          </a:p>
          <a:p>
            <a:r>
              <a:rPr lang="en-US" baseline="0" dirty="0" smtClean="0"/>
              <a:t>We’ll begin by covering some recent research work at Google that describes the processes they are applying to build a highly-scalable Knowledge Vault, in which competing statements about things described on the web are assessed to determine the level of confidence in the source and the level of certainty about the statement’s truthfulness.</a:t>
            </a:r>
          </a:p>
          <a:p>
            <a:endParaRPr lang="en-US" baseline="0" dirty="0" smtClean="0"/>
          </a:p>
          <a:p>
            <a:r>
              <a:rPr lang="en-US" baseline="0" dirty="0" smtClean="0"/>
              <a:t>We’ll then talk about how in OCLC Research we’re thinking about that research work, and applying it in experimental ways with Library data.</a:t>
            </a:r>
          </a:p>
          <a:p>
            <a:endParaRPr lang="en-US" baseline="0" dirty="0" smtClean="0"/>
          </a:p>
          <a:p>
            <a:r>
              <a:rPr lang="en-US" baseline="0" dirty="0" smtClean="0"/>
              <a:t>As part of our work we’ve created an experimental application that we’re calling </a:t>
            </a:r>
            <a:r>
              <a:rPr lang="en-US" baseline="0" dirty="0" err="1" smtClean="0"/>
              <a:t>EntityJS</a:t>
            </a:r>
            <a:r>
              <a:rPr lang="en-US" baseline="0" dirty="0" smtClean="0"/>
              <a:t>, which can explore data through the Library Knowledge vault.  We think it’s an interesting entity-oriented Linked Data discovery app, and would like to get your input on that.</a:t>
            </a:r>
          </a:p>
          <a:p>
            <a:endParaRPr lang="en-US" baseline="0" dirty="0" smtClean="0"/>
          </a:p>
          <a:p>
            <a:r>
              <a:rPr lang="en-US" baseline="0" dirty="0" smtClean="0"/>
              <a:t>And, as this is a work in progress and still in a somewhat formative stage, we’ll summarize where we are at and where we’re headed next.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a:t>
            </a:fld>
            <a:endParaRPr lang="en-US"/>
          </a:p>
        </p:txBody>
      </p:sp>
    </p:spTree>
    <p:extLst>
      <p:ext uri="{BB962C8B-B14F-4D97-AF65-F5344CB8AC3E}">
        <p14:creationId xmlns:p14="http://schemas.microsoft.com/office/powerpoint/2010/main" val="46533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Though WorldCat is our only library data source in the testing phase, we’re working with an “enhanced” version of the data provided by WorldCat catalogers, where FAST and VIAF identifiers have been automatically added (where possible) to supplement the strings representing people, groups, places, concepts, and events.</a:t>
            </a:r>
          </a:p>
          <a:p>
            <a:endParaRPr lang="en-US" sz="1000" dirty="0"/>
          </a:p>
          <a:p>
            <a:r>
              <a:rPr lang="en-US" sz="1000" dirty="0"/>
              <a:t>The term “vault” suggests that the triples are valuable (which is true) but also that they are hidden or inaccessible (which is not the intent).  We imagine that vault services will be built that ingest and process these triples in various ways.  For example, they might be processed into indexes to support fast search and retrieval of specific entities and their relationships</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21</a:t>
            </a:fld>
            <a:endParaRPr lang="en-US"/>
          </a:p>
        </p:txBody>
      </p:sp>
    </p:spTree>
    <p:extLst>
      <p:ext uri="{BB962C8B-B14F-4D97-AF65-F5344CB8AC3E}">
        <p14:creationId xmlns:p14="http://schemas.microsoft.com/office/powerpoint/2010/main" val="3286731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smtClean="0"/>
              <a:t>We’ve developed a few services to provide access to the scored triples in the vault.  </a:t>
            </a:r>
          </a:p>
          <a:p>
            <a:endParaRPr lang="en-US" sz="1000" dirty="0" smtClean="0"/>
          </a:p>
          <a:p>
            <a:r>
              <a:rPr lang="en-US" sz="1000" dirty="0" smtClean="0"/>
              <a:t>We use our Hadoop cluster and </a:t>
            </a:r>
            <a:r>
              <a:rPr lang="en-US" sz="1000" dirty="0" err="1" smtClean="0"/>
              <a:t>MapReduce</a:t>
            </a:r>
            <a:r>
              <a:rPr lang="en-US" sz="1000" dirty="0" smtClean="0"/>
              <a:t> scripts to convert the triples into data that can be indexed, and use </a:t>
            </a:r>
            <a:r>
              <a:rPr lang="en-US" sz="1000" dirty="0" err="1" smtClean="0"/>
              <a:t>ElasticSearch</a:t>
            </a:r>
            <a:r>
              <a:rPr lang="en-US" sz="1000" dirty="0" smtClean="0"/>
              <a:t> for supporting that index, so that we can quickly search across the data.</a:t>
            </a:r>
          </a:p>
          <a:p>
            <a:endParaRPr lang="en-US" sz="1000" dirty="0" smtClean="0"/>
          </a:p>
          <a:p>
            <a:r>
              <a:rPr lang="en-US" sz="1000" dirty="0" smtClean="0"/>
              <a:t>We have also loaded</a:t>
            </a:r>
            <a:r>
              <a:rPr lang="en-US" sz="1000" baseline="0" dirty="0" smtClean="0"/>
              <a:t> the scored triples into </a:t>
            </a:r>
            <a:r>
              <a:rPr lang="en-US" sz="1000" dirty="0" smtClean="0"/>
              <a:t>a </a:t>
            </a:r>
            <a:r>
              <a:rPr lang="en-US" sz="1000" dirty="0" err="1" smtClean="0"/>
              <a:t>Triplestore</a:t>
            </a:r>
            <a:r>
              <a:rPr lang="en-US" sz="1000" baseline="0" dirty="0" smtClean="0"/>
              <a:t> and run server scripts for sending SPARQL queries to that </a:t>
            </a:r>
            <a:r>
              <a:rPr lang="en-US" sz="1000" baseline="0" dirty="0" err="1" smtClean="0"/>
              <a:t>Triplestore</a:t>
            </a:r>
            <a:r>
              <a:rPr lang="en-US" sz="1000" baseline="0" dirty="0" smtClean="0"/>
              <a:t>, to retrieve unindexed data.</a:t>
            </a:r>
            <a:endParaRPr lang="en-US" sz="1000" dirty="0" smtClean="0"/>
          </a:p>
          <a:p>
            <a:endParaRPr lang="en-US" sz="1000" dirty="0"/>
          </a:p>
          <a:p>
            <a:r>
              <a:rPr lang="en-US" sz="1000" dirty="0" err="1" smtClean="0"/>
              <a:t>EntityJS</a:t>
            </a:r>
            <a:r>
              <a:rPr lang="en-US" sz="1000" dirty="0" smtClean="0"/>
              <a:t> interacts with these Vault services to search across entities, and to view individual entities and their relationships.  </a:t>
            </a:r>
          </a:p>
          <a:p>
            <a:endParaRPr lang="en-US" sz="1000" dirty="0" smtClean="0"/>
          </a:p>
          <a:p>
            <a:r>
              <a:rPr lang="en-US" sz="1000" dirty="0" smtClean="0"/>
              <a:t>When viewing a single entity the application connects directly to its RDF source.  For example, to initiate the view of a person,</a:t>
            </a:r>
            <a:r>
              <a:rPr lang="en-US" sz="1000" baseline="0" dirty="0" smtClean="0"/>
              <a:t> the </a:t>
            </a:r>
            <a:r>
              <a:rPr lang="en-US" sz="1000" baseline="0" dirty="0" err="1" smtClean="0"/>
              <a:t>EntityJS</a:t>
            </a:r>
            <a:r>
              <a:rPr lang="en-US" sz="1000" baseline="0" dirty="0" smtClean="0"/>
              <a:t> client application</a:t>
            </a:r>
            <a:r>
              <a:rPr lang="en-US" sz="1000" dirty="0" smtClean="0"/>
              <a:t> retrieves RDF XML data from viaf.org.</a:t>
            </a:r>
          </a:p>
          <a:p>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22</a:t>
            </a:fld>
            <a:endParaRPr lang="en-US"/>
          </a:p>
        </p:txBody>
      </p:sp>
    </p:spTree>
    <p:extLst>
      <p:ext uri="{BB962C8B-B14F-4D97-AF65-F5344CB8AC3E}">
        <p14:creationId xmlns:p14="http://schemas.microsoft.com/office/powerpoint/2010/main" val="2298382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a:t>
            </a:r>
            <a:r>
              <a:rPr lang="en-US" sz="1000" dirty="0" err="1" smtClean="0"/>
              <a:t>EntityJS</a:t>
            </a:r>
            <a:r>
              <a:rPr lang="en-US" sz="1000" dirty="0" smtClean="0"/>
              <a:t> application makes real-time use of a range of other Linked</a:t>
            </a:r>
            <a:r>
              <a:rPr lang="en-US" sz="1000" baseline="0" dirty="0" smtClean="0"/>
              <a:t> Data resources, including WorldCat Works, VIAF, FAST, </a:t>
            </a:r>
            <a:r>
              <a:rPr lang="en-US" sz="1000" baseline="0" dirty="0" err="1" smtClean="0"/>
              <a:t>DBPedia</a:t>
            </a:r>
            <a:r>
              <a:rPr lang="en-US" sz="1000" baseline="0" dirty="0" smtClean="0"/>
              <a:t>, </a:t>
            </a:r>
            <a:r>
              <a:rPr lang="en-US" sz="1000" baseline="0" dirty="0" err="1" smtClean="0"/>
              <a:t>Wikidata</a:t>
            </a:r>
            <a:r>
              <a:rPr lang="en-US" sz="1000" baseline="0" dirty="0" smtClean="0"/>
              <a:t>, </a:t>
            </a:r>
            <a:r>
              <a:rPr lang="en-US" sz="1000" baseline="0" dirty="0" err="1" smtClean="0"/>
              <a:t>GeoNames</a:t>
            </a:r>
            <a:r>
              <a:rPr lang="en-US" sz="1000" baseline="0" dirty="0" smtClean="0"/>
              <a:t> and others, to enrich the display.</a:t>
            </a:r>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23</a:t>
            </a:fld>
            <a:endParaRPr lang="en-US"/>
          </a:p>
        </p:txBody>
      </p:sp>
    </p:spTree>
    <p:extLst>
      <p:ext uri="{BB962C8B-B14F-4D97-AF65-F5344CB8AC3E}">
        <p14:creationId xmlns:p14="http://schemas.microsoft.com/office/powerpoint/2010/main" val="265782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EntityJS</a:t>
            </a:r>
            <a:r>
              <a:rPr lang="en-US" sz="1000" dirty="0" smtClean="0"/>
              <a:t> can also be used to create</a:t>
            </a:r>
            <a:r>
              <a:rPr lang="en-US" sz="1000" baseline="0" dirty="0" smtClean="0"/>
              <a:t> new relationships between entities found by searching the knowledge vault, and </a:t>
            </a:r>
            <a:r>
              <a:rPr lang="en-US" sz="1000" dirty="0" smtClean="0"/>
              <a:t>store temporary versions of that data for immediate use by the </a:t>
            </a:r>
            <a:r>
              <a:rPr lang="en-US" sz="1000" dirty="0" err="1" smtClean="0"/>
              <a:t>EntityJS</a:t>
            </a:r>
            <a:r>
              <a:rPr lang="en-US" sz="1000" dirty="0" smtClean="0"/>
              <a:t> application.</a:t>
            </a:r>
          </a:p>
          <a:p>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24</a:t>
            </a:fld>
            <a:endParaRPr lang="en-US"/>
          </a:p>
        </p:txBody>
      </p:sp>
    </p:spTree>
    <p:extLst>
      <p:ext uri="{BB962C8B-B14F-4D97-AF65-F5344CB8AC3E}">
        <p14:creationId xmlns:p14="http://schemas.microsoft.com/office/powerpoint/2010/main" val="297605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err="1" smtClean="0"/>
              <a:t>EntityJS</a:t>
            </a:r>
            <a:r>
              <a:rPr lang="en-US" sz="1000" dirty="0" smtClean="0"/>
              <a:t> can also be used to produce new data to flow back into the Knowledge Vault process … this is our opportunity</a:t>
            </a:r>
            <a:r>
              <a:rPr lang="en-US" sz="1000" baseline="0" dirty="0" smtClean="0"/>
              <a:t> to experiment further with the Knowledge Fusion process, as we can use different confidence scores assigned to the knowledge triples produced by </a:t>
            </a:r>
            <a:r>
              <a:rPr lang="en-US" sz="1000" baseline="0" dirty="0" err="1" smtClean="0"/>
              <a:t>EntityJS</a:t>
            </a:r>
            <a:r>
              <a:rPr lang="en-US" sz="1000" baseline="0" dirty="0" smtClean="0"/>
              <a:t> than those derived from </a:t>
            </a:r>
            <a:r>
              <a:rPr lang="en-US" sz="1000" baseline="0" dirty="0" err="1" smtClean="0"/>
              <a:t>WorldCat’s</a:t>
            </a:r>
            <a:r>
              <a:rPr lang="en-US" sz="1000" baseline="0" dirty="0" smtClean="0"/>
              <a:t> ArchiveGrid subset, and test how that affects use of the data in the Knowledge Vault</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25</a:t>
            </a:fld>
            <a:endParaRPr lang="en-US"/>
          </a:p>
        </p:txBody>
      </p:sp>
    </p:spTree>
    <p:extLst>
      <p:ext uri="{BB962C8B-B14F-4D97-AF65-F5344CB8AC3E}">
        <p14:creationId xmlns:p14="http://schemas.microsoft.com/office/powerpoint/2010/main" val="4267254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26</a:t>
            </a:fld>
            <a:endParaRPr lang="en-US"/>
          </a:p>
        </p:txBody>
      </p:sp>
    </p:spTree>
    <p:extLst>
      <p:ext uri="{BB962C8B-B14F-4D97-AF65-F5344CB8AC3E}">
        <p14:creationId xmlns:p14="http://schemas.microsoft.com/office/powerpoint/2010/main" val="395529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triples in our knowledge vault we built an </a:t>
            </a:r>
            <a:r>
              <a:rPr lang="en-US" dirty="0" err="1" smtClean="0"/>
              <a:t>ElasticSearch</a:t>
            </a:r>
            <a:r>
              <a:rPr lang="en-US" dirty="0" smtClean="0"/>
              <a:t> engine that helps us quickly search across entities.</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27</a:t>
            </a:fld>
            <a:endParaRPr lang="en-US"/>
          </a:p>
        </p:txBody>
      </p:sp>
    </p:spTree>
    <p:extLst>
      <p:ext uri="{BB962C8B-B14F-4D97-AF65-F5344CB8AC3E}">
        <p14:creationId xmlns:p14="http://schemas.microsoft.com/office/powerpoint/2010/main" val="1007410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entity is selected, we base the initial view of it on its RDF data source (in this case, a person entity represented by a VIAF record).</a:t>
            </a:r>
          </a:p>
          <a:p>
            <a:endParaRPr lang="en-US" dirty="0" smtClean="0"/>
          </a:p>
          <a:p>
            <a:r>
              <a:rPr lang="en-US" dirty="0" smtClean="0"/>
              <a:t>We supplement that with information represented by knowledge vault triples, displaying related works and the role this person has associated with that work (creator, contributor, or subject).  We also find other related entities and show those that are identified most frequently in the set of ArchiveGrid source records … a kind of “PageRank” to show the most closely related entities first.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28</a:t>
            </a:fld>
            <a:endParaRPr lang="en-US"/>
          </a:p>
        </p:txBody>
      </p:sp>
    </p:spTree>
    <p:extLst>
      <p:ext uri="{BB962C8B-B14F-4D97-AF65-F5344CB8AC3E}">
        <p14:creationId xmlns:p14="http://schemas.microsoft.com/office/powerpoint/2010/main" val="360438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Relations to other representations of the entity, as in </a:t>
            </a:r>
            <a:r>
              <a:rPr lang="en-US" dirty="0" err="1" smtClean="0"/>
              <a:t>WikiData</a:t>
            </a:r>
            <a:r>
              <a:rPr lang="en-US" dirty="0" smtClean="0"/>
              <a:t>, help us supplement the list of alternate names for the person …</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29</a:t>
            </a:fld>
            <a:endParaRPr lang="en-US"/>
          </a:p>
        </p:txBody>
      </p:sp>
    </p:spTree>
    <p:extLst>
      <p:ext uri="{BB962C8B-B14F-4D97-AF65-F5344CB8AC3E}">
        <p14:creationId xmlns:p14="http://schemas.microsoft.com/office/powerpoint/2010/main" val="11383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can identify family relationships to other people, not all of whom would have been otherwise represented in the initial set of ArchiveGrid MARC records.  The family relationships from </a:t>
            </a:r>
            <a:r>
              <a:rPr lang="en-US" dirty="0" err="1" smtClean="0"/>
              <a:t>WikiData</a:t>
            </a:r>
            <a:r>
              <a:rPr lang="en-US" dirty="0" smtClean="0"/>
              <a:t> provide another network layer on top of the relationships in the MARC data.</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30</a:t>
            </a:fld>
            <a:endParaRPr lang="en-US"/>
          </a:p>
        </p:txBody>
      </p:sp>
    </p:spTree>
    <p:extLst>
      <p:ext uri="{BB962C8B-B14F-4D97-AF65-F5344CB8AC3E}">
        <p14:creationId xmlns:p14="http://schemas.microsoft.com/office/powerpoint/2010/main" val="293432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Knowledge Graph that Google began promoting in 2012 is often noted as a model of the power of linked data.  </a:t>
            </a:r>
          </a:p>
          <a:p>
            <a:endParaRPr lang="en-US" dirty="0" smtClean="0"/>
          </a:p>
          <a:p>
            <a:r>
              <a:rPr lang="en-US" dirty="0" smtClean="0"/>
              <a:t>Recently, as Knowledge Panels have appeared with more frequency in search engine results, they have been pointed to as exemplars of that power, with libraries, archives and museums aspiring to be reflected in those highlighted views, and with some library systems emulating that type of focus on working in the data.</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a:t>
            </a:fld>
            <a:endParaRPr lang="en-US"/>
          </a:p>
        </p:txBody>
      </p:sp>
    </p:spTree>
    <p:extLst>
      <p:ext uri="{BB962C8B-B14F-4D97-AF65-F5344CB8AC3E}">
        <p14:creationId xmlns:p14="http://schemas.microsoft.com/office/powerpoint/2010/main" val="4179362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of our bibliographic or authority records contain connections to related forms.  Here is an example of a FAST subject that could benefit from a connection to the corresponding </a:t>
            </a:r>
            <a:r>
              <a:rPr lang="en-US" dirty="0" err="1" smtClean="0"/>
              <a:t>WikiData</a:t>
            </a:r>
            <a:r>
              <a:rPr lang="en-US" dirty="0" smtClean="0"/>
              <a:t> page.  </a:t>
            </a:r>
          </a:p>
          <a:p>
            <a:endParaRPr lang="en-US" dirty="0" smtClean="0"/>
          </a:p>
          <a:p>
            <a:r>
              <a:rPr lang="en-US" dirty="0" err="1" smtClean="0"/>
              <a:t>EntityJS</a:t>
            </a:r>
            <a:r>
              <a:rPr lang="en-US" dirty="0" smtClean="0"/>
              <a:t> offers a way for users to select from a set of potentially related </a:t>
            </a:r>
            <a:r>
              <a:rPr lang="en-US" dirty="0" err="1" smtClean="0"/>
              <a:t>WikiData</a:t>
            </a:r>
            <a:r>
              <a:rPr lang="en-US" dirty="0" smtClean="0"/>
              <a:t>/Wikipedia articles for the subject.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31</a:t>
            </a:fld>
            <a:endParaRPr lang="en-US"/>
          </a:p>
        </p:txBody>
      </p:sp>
    </p:spTree>
    <p:extLst>
      <p:ext uri="{BB962C8B-B14F-4D97-AF65-F5344CB8AC3E}">
        <p14:creationId xmlns:p14="http://schemas.microsoft.com/office/powerpoint/2010/main" val="326433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Selecting a matching subject from the list sends an instruction to the </a:t>
            </a:r>
            <a:r>
              <a:rPr lang="en-US" dirty="0" err="1" smtClean="0"/>
              <a:t>EntityJS</a:t>
            </a:r>
            <a:r>
              <a:rPr lang="en-US" dirty="0" smtClean="0"/>
              <a:t> knowledge vault services to remember that as a “same as” relationship …</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32</a:t>
            </a:fld>
            <a:endParaRPr lang="en-US"/>
          </a:p>
        </p:txBody>
      </p:sp>
    </p:spTree>
    <p:extLst>
      <p:ext uri="{BB962C8B-B14F-4D97-AF65-F5344CB8AC3E}">
        <p14:creationId xmlns:p14="http://schemas.microsoft.com/office/powerpoint/2010/main" val="1802226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Selecting a matching subject from the list sends an instruction to the </a:t>
            </a:r>
            <a:r>
              <a:rPr lang="en-US" dirty="0" err="1" smtClean="0"/>
              <a:t>EntityJS</a:t>
            </a:r>
            <a:r>
              <a:rPr lang="en-US" dirty="0" smtClean="0"/>
              <a:t> knowledge vault services to remember that as a “same as” relationship …</a:t>
            </a:r>
          </a:p>
          <a:p>
            <a:endParaRPr lang="en-US" dirty="0" smtClean="0"/>
          </a:p>
          <a:p>
            <a:r>
              <a:rPr lang="en-US" dirty="0" smtClean="0"/>
              <a:t>… and the data and related images from </a:t>
            </a:r>
            <a:r>
              <a:rPr lang="en-US" dirty="0" err="1" smtClean="0"/>
              <a:t>Wikidata</a:t>
            </a:r>
            <a:r>
              <a:rPr lang="en-US" dirty="0" smtClean="0"/>
              <a:t> and Wikipedia can immediately enrich the view in the </a:t>
            </a:r>
            <a:r>
              <a:rPr lang="en-US" dirty="0" err="1" smtClean="0"/>
              <a:t>EntityJS</a:t>
            </a:r>
            <a:r>
              <a:rPr lang="en-US" dirty="0" smtClean="0"/>
              <a:t> application, while going back into the mix to compete with other factual claims in the process that creates the knowledge vault.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33</a:t>
            </a:fld>
            <a:endParaRPr lang="en-US"/>
          </a:p>
        </p:txBody>
      </p:sp>
    </p:spTree>
    <p:extLst>
      <p:ext uri="{BB962C8B-B14F-4D97-AF65-F5344CB8AC3E}">
        <p14:creationId xmlns:p14="http://schemas.microsoft.com/office/powerpoint/2010/main" val="3792695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Here’s where the </a:t>
            </a:r>
            <a:r>
              <a:rPr lang="en-US" sz="1000" dirty="0" err="1" smtClean="0"/>
              <a:t>EntityJS</a:t>
            </a:r>
            <a:r>
              <a:rPr lang="en-US" sz="1000" dirty="0" smtClean="0"/>
              <a:t> application begins to help us further explore the capacity of the knowledge vault … introducing</a:t>
            </a:r>
            <a:r>
              <a:rPr lang="en-US" sz="1000" baseline="0" dirty="0" smtClean="0"/>
              <a:t> a new set of statements, knowledge triples, that can contend with similar claims from other library data sources and be “fused” through the authority of their sources and their past history in knowledge bases to become a scored triple in the knowledge vault.  A full loop through the extraction and fusing process.  </a:t>
            </a:r>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34</a:t>
            </a:fld>
            <a:endParaRPr lang="en-US"/>
          </a:p>
        </p:txBody>
      </p:sp>
    </p:spTree>
    <p:extLst>
      <p:ext uri="{BB962C8B-B14F-4D97-AF65-F5344CB8AC3E}">
        <p14:creationId xmlns:p14="http://schemas.microsoft.com/office/powerpoint/2010/main" val="1890089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36</a:t>
            </a:fld>
            <a:endParaRPr lang="en-US"/>
          </a:p>
        </p:txBody>
      </p:sp>
    </p:spTree>
    <p:extLst>
      <p:ext uri="{BB962C8B-B14F-4D97-AF65-F5344CB8AC3E}">
        <p14:creationId xmlns:p14="http://schemas.microsoft.com/office/powerpoint/2010/main" val="308463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researchers have recently published a series of papers describing how they use probabilistic models and machine learning to assess the truth in the statements made about things and their relationships, mined from the web. </a:t>
            </a:r>
          </a:p>
          <a:p>
            <a:endParaRPr lang="en-US" dirty="0" smtClean="0"/>
          </a:p>
          <a:p>
            <a:r>
              <a:rPr lang="en-US" dirty="0" smtClean="0"/>
              <a:t>Google researchers refer to this as the Knowledge Vault.</a:t>
            </a:r>
          </a:p>
          <a:p>
            <a:endParaRPr lang="en-US" dirty="0" smtClean="0"/>
          </a:p>
          <a:p>
            <a:r>
              <a:rPr lang="en-US" dirty="0" smtClean="0"/>
              <a:t>OCLC</a:t>
            </a:r>
            <a:r>
              <a:rPr lang="en-US" baseline="0" dirty="0" smtClean="0"/>
              <a:t> Research Scientists and engineers have been taking a close look at this work, and thinking about how it may apply to how we aggregate, extract, and fold together bibliographic and authority data from a wide range of sources, as we pursue the work of building linked data representations for the things and the relationships those sources describe.</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4</a:t>
            </a:fld>
            <a:endParaRPr lang="en-US"/>
          </a:p>
        </p:txBody>
      </p:sp>
    </p:spTree>
    <p:extLst>
      <p:ext uri="{BB962C8B-B14F-4D97-AF65-F5344CB8AC3E}">
        <p14:creationId xmlns:p14="http://schemas.microsoft.com/office/powerpoint/2010/main" val="296915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getting too far ahead of ourselves, let’s contend with some necessary jargon and define an important concept … RDF Triples.  We’ll be referring to “triples” a lot in this presentation.</a:t>
            </a:r>
          </a:p>
          <a:p>
            <a:endParaRPr lang="en-US" baseline="0" dirty="0" smtClean="0"/>
          </a:p>
          <a:p>
            <a:r>
              <a:rPr lang="en-US" baseline="0" dirty="0" smtClean="0"/>
              <a:t>A “Triple” is simply a statement that relates one thing to another.  It has 3 parts, a subject, predicate, and object.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working with large and varied data sources we need a common mechanism for comparing and sifting the aggregated data, and a way to relate one thing to another.  </a:t>
            </a:r>
          </a:p>
          <a:p>
            <a:endParaRPr lang="en-US" baseline="0" dirty="0" smtClean="0"/>
          </a:p>
          <a:p>
            <a:r>
              <a:rPr lang="en-US" baseline="0" dirty="0" smtClean="0"/>
              <a:t>The RDF Triple gives us a common way to do that.  RDF stands for Resource Description Framework, a way of modeling data, and an “RDF Triple” is a triple that has identifiers for the subject, predicate, and object.</a:t>
            </a:r>
          </a:p>
          <a:p>
            <a:endParaRPr lang="en-US" baseline="0" dirty="0" smtClean="0"/>
          </a:p>
          <a:p>
            <a:r>
              <a:rPr lang="en-US" baseline="0" dirty="0" smtClean="0"/>
              <a:t>In this example we see a VIAF identifier for Barack Obama, a schema.org identifier for place of birth, and an OCLC FAST identifier for Honolulu Hawaii, expressing a factual claim about the President’s place of birth.</a:t>
            </a:r>
          </a:p>
          <a:p>
            <a:endParaRPr lang="en-US" baseline="0" dirty="0" smtClean="0"/>
          </a:p>
          <a:p>
            <a:r>
              <a:rPr lang="en-US" baseline="0" dirty="0" smtClean="0"/>
              <a:t>These identifiers have an important quality of being “</a:t>
            </a:r>
            <a:r>
              <a:rPr lang="en-US" baseline="0" dirty="0" err="1" smtClean="0"/>
              <a:t>dereferenceable</a:t>
            </a:r>
            <a:r>
              <a:rPr lang="en-US" baseline="0" dirty="0" smtClean="0"/>
              <a:t>” … that is, they can be used with an internet protocol, like HTTP on the web, to look up more information about the thing they represent, and they are language-independent.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5</a:t>
            </a:fld>
            <a:endParaRPr lang="en-US"/>
          </a:p>
        </p:txBody>
      </p:sp>
    </p:spTree>
    <p:extLst>
      <p:ext uri="{BB962C8B-B14F-4D97-AF65-F5344CB8AC3E}">
        <p14:creationId xmlns:p14="http://schemas.microsoft.com/office/powerpoint/2010/main" val="295929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“Extractor systems extract </a:t>
            </a:r>
            <a:r>
              <a:rPr lang="en-US" i="1" dirty="0" smtClean="0"/>
              <a:t>triples</a:t>
            </a:r>
            <a:r>
              <a:rPr lang="en-US" dirty="0" smtClean="0"/>
              <a:t> from a huge number of Web sources. Each extractor assigns a confidence score to an extracted triple, representing uncertainty about the identity of the relation and its corresponding arguments.”</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6</a:t>
            </a:fld>
            <a:endParaRPr lang="en-US"/>
          </a:p>
        </p:txBody>
      </p:sp>
    </p:spTree>
    <p:extLst>
      <p:ext uri="{BB962C8B-B14F-4D97-AF65-F5344CB8AC3E}">
        <p14:creationId xmlns:p14="http://schemas.microsoft.com/office/powerpoint/2010/main" val="160464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“Graph-based Prior systems learn the prior probability of each possible triple, based on triples stored in an existing Knowledge Base.”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7</a:t>
            </a:fld>
            <a:endParaRPr lang="en-US"/>
          </a:p>
        </p:txBody>
      </p:sp>
    </p:spTree>
    <p:extLst>
      <p:ext uri="{BB962C8B-B14F-4D97-AF65-F5344CB8AC3E}">
        <p14:creationId xmlns:p14="http://schemas.microsoft.com/office/powerpoint/2010/main" val="133965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Fusion system computes the probability of a triple being true, based on agreement between different extractors and priors.”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8</a:t>
            </a:fld>
            <a:endParaRPr lang="en-US"/>
          </a:p>
        </p:txBody>
      </p:sp>
    </p:spTree>
    <p:extLst>
      <p:ext uri="{BB962C8B-B14F-4D97-AF65-F5344CB8AC3E}">
        <p14:creationId xmlns:p14="http://schemas.microsoft.com/office/powerpoint/2010/main" val="201960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Recalling</a:t>
            </a:r>
            <a:r>
              <a:rPr lang="en-US" baseline="0" dirty="0" smtClean="0"/>
              <a:t> the earlier example of a triple indicating that Barack Obama was born in Honolulu … Based on the many data sources Google consumes, they may find information about Barack Obama that identifies his birthplace as Kenya … perhaps the extraction is actually referring to his father, or perhaps the site is making an factually incorrect claim.  Prior information about this fact in existing knowledge bases can be used to determine the level of uncertainty about a new or conflicting claim.  And if the knowledge base did not indicate a birth place for the person, it may have other information about the person (in this case, his role as President of the United States) to help determine the level of uncertainty in a new claim.</a:t>
            </a:r>
            <a:endParaRPr lang="en-US" dirty="0" smtClean="0"/>
          </a:p>
        </p:txBody>
      </p:sp>
      <p:sp>
        <p:nvSpPr>
          <p:cNvPr id="4" name="Slide Number Placeholder 3"/>
          <p:cNvSpPr>
            <a:spLocks noGrp="1"/>
          </p:cNvSpPr>
          <p:nvPr>
            <p:ph type="sldNum" sz="quarter" idx="10"/>
          </p:nvPr>
        </p:nvSpPr>
        <p:spPr/>
        <p:txBody>
          <a:bodyPr/>
          <a:lstStyle/>
          <a:p>
            <a:fld id="{922A0382-108B-44E8-9359-F6DB75336F0B}" type="slidenum">
              <a:rPr lang="en-US" smtClean="0"/>
              <a:t>9</a:t>
            </a:fld>
            <a:endParaRPr lang="en-US"/>
          </a:p>
        </p:txBody>
      </p:sp>
    </p:spTree>
    <p:extLst>
      <p:ext uri="{BB962C8B-B14F-4D97-AF65-F5344CB8AC3E}">
        <p14:creationId xmlns:p14="http://schemas.microsoft.com/office/powerpoint/2010/main" val="603732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vldb.org/pvldb/vol6/p97-li.pdf"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arxiv.org/pdf/1502.03519v1.pdf" TargetMode="External"/><Relationship Id="rId5" Type="http://schemas.openxmlformats.org/officeDocument/2006/relationships/hyperlink" Target="http://www.cs.ubc.ca/~murphyk/Papers/kv-kdd14.pdf" TargetMode="External"/><Relationship Id="rId10" Type="http://schemas.openxmlformats.org/officeDocument/2006/relationships/image" Target="../media/image11.png"/><Relationship Id="rId4" Type="http://schemas.openxmlformats.org/officeDocument/2006/relationships/hyperlink" Target="http://www.vldb.org/pvldb/vol7/p881-dong.pdf"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7727115" cy="569387"/>
          </a:xfrm>
        </p:spPr>
        <p:txBody>
          <a:bodyPr/>
          <a:lstStyle/>
          <a:p>
            <a:r>
              <a:rPr lang="en-US" dirty="0" smtClean="0"/>
              <a:t>OCLC Research Library Partners, Works in Progress Series, 12 August 2015</a:t>
            </a:r>
            <a:endParaRPr lang="en-US" dirty="0"/>
          </a:p>
        </p:txBody>
      </p:sp>
      <p:sp>
        <p:nvSpPr>
          <p:cNvPr id="3" name="Text Placeholder 2"/>
          <p:cNvSpPr>
            <a:spLocks noGrp="1"/>
          </p:cNvSpPr>
          <p:nvPr>
            <p:ph type="body" sz="quarter" idx="16"/>
          </p:nvPr>
        </p:nvSpPr>
        <p:spPr/>
        <p:txBody>
          <a:bodyPr>
            <a:normAutofit fontScale="62500" lnSpcReduction="20000"/>
          </a:bodyPr>
          <a:lstStyle/>
          <a:p>
            <a:r>
              <a:rPr lang="en-US" dirty="0" smtClean="0"/>
              <a:t>Looking inside the </a:t>
            </a:r>
          </a:p>
          <a:p>
            <a:r>
              <a:rPr lang="en-US" dirty="0" smtClean="0"/>
              <a:t>Library Knowledge Vault</a:t>
            </a:r>
            <a:endParaRPr lang="en-US" sz="3200" dirty="0"/>
          </a:p>
        </p:txBody>
      </p:sp>
      <p:sp>
        <p:nvSpPr>
          <p:cNvPr id="4" name="Text Placeholder 3"/>
          <p:cNvSpPr>
            <a:spLocks noGrp="1"/>
          </p:cNvSpPr>
          <p:nvPr>
            <p:ph type="body" sz="quarter" idx="17"/>
          </p:nvPr>
        </p:nvSpPr>
        <p:spPr>
          <a:xfrm>
            <a:off x="728694" y="4014387"/>
            <a:ext cx="2136290" cy="400110"/>
          </a:xfrm>
        </p:spPr>
        <p:txBody>
          <a:bodyPr/>
          <a:lstStyle/>
          <a:p>
            <a:r>
              <a:rPr lang="en-US" dirty="0" smtClean="0"/>
              <a:t>Bruce Washburn</a:t>
            </a:r>
            <a:endParaRPr lang="en-US" dirty="0"/>
          </a:p>
        </p:txBody>
      </p:sp>
      <p:sp>
        <p:nvSpPr>
          <p:cNvPr id="5" name="Text Placeholder 4"/>
          <p:cNvSpPr>
            <a:spLocks noGrp="1"/>
          </p:cNvSpPr>
          <p:nvPr>
            <p:ph type="body" sz="quarter" idx="18"/>
          </p:nvPr>
        </p:nvSpPr>
        <p:spPr>
          <a:xfrm>
            <a:off x="728694" y="4415447"/>
            <a:ext cx="4671279" cy="307777"/>
          </a:xfrm>
        </p:spPr>
        <p:txBody>
          <a:bodyPr/>
          <a:lstStyle/>
          <a:p>
            <a:r>
              <a:rPr lang="en-US" dirty="0" smtClean="0"/>
              <a:t>Consulting Software Engineer, OCLC Research</a:t>
            </a:r>
            <a:endParaRPr lang="en-US" dirty="0"/>
          </a:p>
        </p:txBody>
      </p:sp>
      <p:sp>
        <p:nvSpPr>
          <p:cNvPr id="6" name="Text Placeholder 3"/>
          <p:cNvSpPr txBox="1">
            <a:spLocks/>
          </p:cNvSpPr>
          <p:nvPr/>
        </p:nvSpPr>
        <p:spPr>
          <a:xfrm>
            <a:off x="728694" y="4683902"/>
            <a:ext cx="1371529" cy="400110"/>
          </a:xfrm>
          <a:prstGeom prst="rect">
            <a:avLst/>
          </a:prstGeom>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Jeff </a:t>
            </a:r>
            <a:r>
              <a:rPr lang="en-US" dirty="0" err="1" smtClean="0"/>
              <a:t>Mixter</a:t>
            </a:r>
            <a:endParaRPr lang="en-US" dirty="0"/>
          </a:p>
        </p:txBody>
      </p:sp>
      <p:sp>
        <p:nvSpPr>
          <p:cNvPr id="7" name="Text Placeholder 4"/>
          <p:cNvSpPr txBox="1">
            <a:spLocks/>
          </p:cNvSpPr>
          <p:nvPr/>
        </p:nvSpPr>
        <p:spPr>
          <a:xfrm>
            <a:off x="728694" y="5084962"/>
            <a:ext cx="3578031" cy="307777"/>
          </a:xfrm>
          <a:prstGeom prst="rect">
            <a:avLst/>
          </a:prstGeom>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t>
            </a:r>
            <a:r>
              <a:rPr lang="en-US" dirty="0" smtClean="0"/>
              <a:t>oftware Engineer, OCLC Research</a:t>
            </a:r>
            <a:endParaRPr lang="en-US"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8" y="1135919"/>
            <a:ext cx="7704137" cy="4475894"/>
          </a:xfrm>
          <a:prstGeom prst="rect">
            <a:avLst/>
          </a:prstGeom>
        </p:spPr>
        <p:txBody>
          <a:bodyPr/>
          <a:lstStyle/>
          <a:p>
            <a:r>
              <a:rPr lang="en-US" sz="2800" dirty="0" smtClean="0"/>
              <a:t>OCLC research scientists and software engineers are evaluating a similar model for bibliographic and authority data sources,</a:t>
            </a:r>
          </a:p>
          <a:p>
            <a:r>
              <a:rPr lang="en-US" sz="2800" dirty="0"/>
              <a:t>i</a:t>
            </a:r>
            <a:r>
              <a:rPr lang="en-US" sz="2800" dirty="0" smtClean="0"/>
              <a:t>n combination with user-contributed content and Linked Data from other providers,</a:t>
            </a:r>
          </a:p>
          <a:p>
            <a:r>
              <a:rPr lang="en-US" sz="2800" dirty="0"/>
              <a:t>to evaluate a “knowledge vault” for statements about </a:t>
            </a:r>
            <a:r>
              <a:rPr lang="en-US" sz="2800" b="1" dirty="0">
                <a:solidFill>
                  <a:srgbClr val="C00000"/>
                </a:solidFill>
              </a:rPr>
              <a:t>entities and their relationships</a:t>
            </a:r>
            <a:r>
              <a:rPr lang="en-US" sz="2800" dirty="0"/>
              <a:t>, including people, groups, places, events, concepts, and works.</a:t>
            </a:r>
          </a:p>
        </p:txBody>
      </p:sp>
      <p:sp>
        <p:nvSpPr>
          <p:cNvPr id="4"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A “Knowledge Vault” for Libraries?</a:t>
            </a:r>
            <a:endParaRPr lang="en-US" sz="3600" b="1" dirty="0">
              <a:solidFill>
                <a:schemeClr val="tx2"/>
              </a:solidFill>
            </a:endParaRPr>
          </a:p>
        </p:txBody>
      </p:sp>
    </p:spTree>
    <p:extLst>
      <p:ext uri="{BB962C8B-B14F-4D97-AF65-F5344CB8AC3E}">
        <p14:creationId xmlns:p14="http://schemas.microsoft.com/office/powerpoint/2010/main" val="25384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8" y="1136650"/>
            <a:ext cx="7704137" cy="4475163"/>
          </a:xfrm>
          <a:prstGeom prst="rect">
            <a:avLst/>
          </a:prstGeom>
        </p:spPr>
        <p:txBody>
          <a:bodyPr/>
          <a:lstStyle/>
          <a:p>
            <a:r>
              <a:rPr lang="en-US" sz="2000" b="1" dirty="0" smtClean="0">
                <a:solidFill>
                  <a:srgbClr val="C00000"/>
                </a:solidFill>
              </a:rPr>
              <a:t>WorldCat</a:t>
            </a:r>
            <a:r>
              <a:rPr lang="en-US" sz="2000" dirty="0" smtClean="0"/>
              <a:t> – thousands of libraries, museums and archives contribute to the aggregation, and OCLC adds FRBR clustering, algorithmically-deduced connections of strings to Linked Data identifiers, and new work entities.</a:t>
            </a:r>
          </a:p>
          <a:p>
            <a:r>
              <a:rPr lang="en-US" sz="2000" b="1" dirty="0" smtClean="0">
                <a:solidFill>
                  <a:srgbClr val="C00000"/>
                </a:solidFill>
              </a:rPr>
              <a:t>VIAF</a:t>
            </a:r>
            <a:r>
              <a:rPr lang="en-US" sz="2000" dirty="0" smtClean="0"/>
              <a:t> – 30 or more authority systems contribute, and OCLC merges and links records into new VIAF clusters.</a:t>
            </a:r>
          </a:p>
          <a:p>
            <a:r>
              <a:rPr lang="en-US" sz="2000" b="1" dirty="0" smtClean="0">
                <a:solidFill>
                  <a:srgbClr val="C00000"/>
                </a:solidFill>
              </a:rPr>
              <a:t>FAST</a:t>
            </a:r>
            <a:r>
              <a:rPr lang="en-US" sz="2000" dirty="0" smtClean="0"/>
              <a:t> – OCLC transforms Library of Congress subject headings into a new controlled vocabulary, friendly to faceted navigation.</a:t>
            </a:r>
          </a:p>
          <a:p>
            <a:endParaRPr lang="en-US" sz="2800" b="1" dirty="0">
              <a:solidFill>
                <a:srgbClr val="C00000"/>
              </a:solidFill>
            </a:endParaRPr>
          </a:p>
          <a:p>
            <a:pPr marL="0" indent="0">
              <a:buNone/>
            </a:pPr>
            <a:r>
              <a:rPr lang="en-US" sz="2800" dirty="0" smtClean="0"/>
              <a:t>OCLC produces persistent identifiers and RDF Linked Data for all of these sources.</a:t>
            </a:r>
          </a:p>
        </p:txBody>
      </p:sp>
      <p:sp>
        <p:nvSpPr>
          <p:cNvPr id="4"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Library data sources</a:t>
            </a:r>
            <a:endParaRPr lang="en-US" sz="3600" b="1" dirty="0">
              <a:solidFill>
                <a:schemeClr val="tx2"/>
              </a:solidFill>
            </a:endParaRPr>
          </a:p>
        </p:txBody>
      </p:sp>
    </p:spTree>
    <p:extLst>
      <p:ext uri="{BB962C8B-B14F-4D97-AF65-F5344CB8AC3E}">
        <p14:creationId xmlns:p14="http://schemas.microsoft.com/office/powerpoint/2010/main" val="30011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p:cNvPicPr>
          <p:nvPr/>
        </p:nvPicPr>
        <p:blipFill rotWithShape="1">
          <a:blip r:embed="rId3"/>
          <a:srcRect t="-825" b="-825"/>
          <a:stretch/>
        </p:blipFill>
        <p:spPr>
          <a:xfrm>
            <a:off x="2196415" y="5337784"/>
            <a:ext cx="1280160" cy="1280160"/>
          </a:xfrm>
          <a:prstGeom prst="ellipse">
            <a:avLst/>
          </a:prstGeom>
        </p:spPr>
      </p:pic>
      <p:sp>
        <p:nvSpPr>
          <p:cNvPr id="5" name="Shape 45"/>
          <p:cNvSpPr txBox="1"/>
          <p:nvPr/>
        </p:nvSpPr>
        <p:spPr>
          <a:xfrm>
            <a:off x="793675" y="5390148"/>
            <a:ext cx="855899" cy="3845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Data Sources</a:t>
            </a:r>
            <a:endParaRPr lang="en" sz="1200" b="1" dirty="0"/>
          </a:p>
        </p:txBody>
      </p:sp>
      <p:sp>
        <p:nvSpPr>
          <p:cNvPr id="10"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
        <p:nvSpPr>
          <p:cNvPr id="38" name="Shape 85"/>
          <p:cNvSpPr/>
          <p:nvPr/>
        </p:nvSpPr>
        <p:spPr>
          <a:xfrm>
            <a:off x="581200" y="1787936"/>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39" name="Shape 86"/>
          <p:cNvSpPr/>
          <p:nvPr/>
        </p:nvSpPr>
        <p:spPr>
          <a:xfrm>
            <a:off x="565900" y="27402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40" name="Shape 87"/>
          <p:cNvSpPr/>
          <p:nvPr/>
        </p:nvSpPr>
        <p:spPr>
          <a:xfrm>
            <a:off x="585250" y="3625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Knowledge Vault data flow</a:t>
            </a:r>
            <a:endParaRPr lang="en-US" sz="3600" b="1" dirty="0">
              <a:solidFill>
                <a:schemeClr val="tx2"/>
              </a:solidFill>
            </a:endParaRPr>
          </a:p>
        </p:txBody>
      </p:sp>
      <p:sp>
        <p:nvSpPr>
          <p:cNvPr id="2" name="Right Arrow 1"/>
          <p:cNvSpPr/>
          <p:nvPr/>
        </p:nvSpPr>
        <p:spPr>
          <a:xfrm>
            <a:off x="2353321" y="178793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6" name="Right Arrow 45"/>
          <p:cNvSpPr/>
          <p:nvPr/>
        </p:nvSpPr>
        <p:spPr>
          <a:xfrm>
            <a:off x="2353321" y="2736234"/>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7" name="Right Arrow 46"/>
          <p:cNvSpPr/>
          <p:nvPr/>
        </p:nvSpPr>
        <p:spPr>
          <a:xfrm>
            <a:off x="2332759" y="3625398"/>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Tree>
    <p:extLst>
      <p:ext uri="{BB962C8B-B14F-4D97-AF65-F5344CB8AC3E}">
        <p14:creationId xmlns:p14="http://schemas.microsoft.com/office/powerpoint/2010/main" val="425952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p:cNvPicPr>
          <p:nvPr/>
        </p:nvPicPr>
        <p:blipFill>
          <a:blip r:embed="rId3"/>
          <a:stretch>
            <a:fillRect/>
          </a:stretch>
        </p:blipFill>
        <p:spPr>
          <a:xfrm>
            <a:off x="3813662" y="5337784"/>
            <a:ext cx="1280160" cy="1280160"/>
          </a:xfrm>
          <a:prstGeom prst="ellipse">
            <a:avLst/>
          </a:prstGeom>
        </p:spPr>
      </p:pic>
      <p:pic>
        <p:nvPicPr>
          <p:cNvPr id="19" name="Picture 18"/>
          <p:cNvPicPr>
            <a:picLocks/>
          </p:cNvPicPr>
          <p:nvPr/>
        </p:nvPicPr>
        <p:blipFill rotWithShape="1">
          <a:blip r:embed="rId4"/>
          <a:srcRect t="-825" b="-825"/>
          <a:stretch/>
        </p:blipFill>
        <p:spPr>
          <a:xfrm>
            <a:off x="2196415" y="5337784"/>
            <a:ext cx="1280160" cy="1280160"/>
          </a:xfrm>
          <a:prstGeom prst="ellipse">
            <a:avLst/>
          </a:prstGeom>
        </p:spPr>
      </p:pic>
      <p:sp>
        <p:nvSpPr>
          <p:cNvPr id="5" name="Shape 45"/>
          <p:cNvSpPr txBox="1"/>
          <p:nvPr/>
        </p:nvSpPr>
        <p:spPr>
          <a:xfrm>
            <a:off x="793675" y="5390148"/>
            <a:ext cx="855899" cy="3845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Data Sources</a:t>
            </a:r>
            <a:endParaRPr lang="en" sz="1200" b="1" dirty="0"/>
          </a:p>
        </p:txBody>
      </p:sp>
      <p:sp>
        <p:nvSpPr>
          <p:cNvPr id="10"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
        <p:nvSpPr>
          <p:cNvPr id="14" name="Shape 54"/>
          <p:cNvSpPr/>
          <p:nvPr/>
        </p:nvSpPr>
        <p:spPr>
          <a:xfrm>
            <a:off x="3882812" y="1681925"/>
            <a:ext cx="1188752" cy="3426816"/>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400" dirty="0">
                <a:solidFill>
                  <a:schemeClr val="bg1"/>
                </a:solidFill>
              </a:rPr>
              <a:t>Knowledge </a:t>
            </a:r>
            <a:r>
              <a:rPr lang="en" sz="1400" dirty="0" smtClean="0">
                <a:solidFill>
                  <a:schemeClr val="bg1"/>
                </a:solidFill>
              </a:rPr>
              <a:t>Triples</a:t>
            </a:r>
            <a:endParaRPr sz="1400" dirty="0">
              <a:solidFill>
                <a:schemeClr val="bg1"/>
              </a:solidFill>
            </a:endParaRPr>
          </a:p>
        </p:txBody>
      </p:sp>
      <p:sp>
        <p:nvSpPr>
          <p:cNvPr id="38" name="Shape 85"/>
          <p:cNvSpPr/>
          <p:nvPr/>
        </p:nvSpPr>
        <p:spPr>
          <a:xfrm>
            <a:off x="581200" y="1787936"/>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39" name="Shape 86"/>
          <p:cNvSpPr/>
          <p:nvPr/>
        </p:nvSpPr>
        <p:spPr>
          <a:xfrm>
            <a:off x="565900" y="27402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40" name="Shape 87"/>
          <p:cNvSpPr/>
          <p:nvPr/>
        </p:nvSpPr>
        <p:spPr>
          <a:xfrm>
            <a:off x="585250" y="3625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Knowledge Vault data flow</a:t>
            </a:r>
            <a:endParaRPr lang="en-US" sz="3600" b="1" dirty="0">
              <a:solidFill>
                <a:schemeClr val="tx2"/>
              </a:solidFill>
            </a:endParaRPr>
          </a:p>
        </p:txBody>
      </p:sp>
      <p:sp>
        <p:nvSpPr>
          <p:cNvPr id="2" name="Right Arrow 1"/>
          <p:cNvSpPr/>
          <p:nvPr/>
        </p:nvSpPr>
        <p:spPr>
          <a:xfrm>
            <a:off x="2353321" y="178793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6" name="Right Arrow 45"/>
          <p:cNvSpPr/>
          <p:nvPr/>
        </p:nvSpPr>
        <p:spPr>
          <a:xfrm>
            <a:off x="2353321" y="2736234"/>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7" name="Right Arrow 46"/>
          <p:cNvSpPr/>
          <p:nvPr/>
        </p:nvSpPr>
        <p:spPr>
          <a:xfrm>
            <a:off x="2332759" y="3625398"/>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9" name="Shape 50"/>
          <p:cNvSpPr txBox="1"/>
          <p:nvPr/>
        </p:nvSpPr>
        <p:spPr>
          <a:xfrm>
            <a:off x="3973635"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Graph-based Priors</a:t>
            </a:r>
            <a:endParaRPr lang="en" sz="1200" b="1" dirty="0">
              <a:solidFill>
                <a:schemeClr val="bg1"/>
              </a:solidFill>
            </a:endParaRPr>
          </a:p>
        </p:txBody>
      </p:sp>
    </p:spTree>
    <p:extLst>
      <p:ext uri="{BB962C8B-B14F-4D97-AF65-F5344CB8AC3E}">
        <p14:creationId xmlns:p14="http://schemas.microsoft.com/office/powerpoint/2010/main" val="40147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p:cNvPicPr>
          <p:nvPr/>
        </p:nvPicPr>
        <p:blipFill>
          <a:blip r:embed="rId3"/>
          <a:stretch>
            <a:fillRect/>
          </a:stretch>
        </p:blipFill>
        <p:spPr>
          <a:xfrm>
            <a:off x="5430909" y="5337784"/>
            <a:ext cx="1280160" cy="1280160"/>
          </a:xfrm>
          <a:prstGeom prst="ellipse">
            <a:avLst/>
          </a:prstGeom>
        </p:spPr>
      </p:pic>
      <p:pic>
        <p:nvPicPr>
          <p:cNvPr id="20" name="Picture 19"/>
          <p:cNvPicPr>
            <a:picLocks/>
          </p:cNvPicPr>
          <p:nvPr/>
        </p:nvPicPr>
        <p:blipFill>
          <a:blip r:embed="rId4"/>
          <a:stretch>
            <a:fillRect/>
          </a:stretch>
        </p:blipFill>
        <p:spPr>
          <a:xfrm>
            <a:off x="3813662" y="5337784"/>
            <a:ext cx="1280160" cy="1280160"/>
          </a:xfrm>
          <a:prstGeom prst="ellipse">
            <a:avLst/>
          </a:prstGeom>
        </p:spPr>
      </p:pic>
      <p:pic>
        <p:nvPicPr>
          <p:cNvPr id="19" name="Picture 18"/>
          <p:cNvPicPr>
            <a:picLocks/>
          </p:cNvPicPr>
          <p:nvPr/>
        </p:nvPicPr>
        <p:blipFill rotWithShape="1">
          <a:blip r:embed="rId5"/>
          <a:srcRect t="-825" b="-825"/>
          <a:stretch/>
        </p:blipFill>
        <p:spPr>
          <a:xfrm>
            <a:off x="2196415" y="5337784"/>
            <a:ext cx="1280160" cy="1280160"/>
          </a:xfrm>
          <a:prstGeom prst="ellipse">
            <a:avLst/>
          </a:prstGeom>
        </p:spPr>
      </p:pic>
      <p:sp>
        <p:nvSpPr>
          <p:cNvPr id="5" name="Shape 45"/>
          <p:cNvSpPr txBox="1"/>
          <p:nvPr/>
        </p:nvSpPr>
        <p:spPr>
          <a:xfrm>
            <a:off x="793675" y="5390148"/>
            <a:ext cx="855899" cy="3845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Data Sources</a:t>
            </a:r>
            <a:endParaRPr lang="en" sz="1200" b="1" dirty="0"/>
          </a:p>
        </p:txBody>
      </p:sp>
      <p:sp>
        <p:nvSpPr>
          <p:cNvPr id="10"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
        <p:nvSpPr>
          <p:cNvPr id="16" name="Shape 57"/>
          <p:cNvSpPr/>
          <p:nvPr/>
        </p:nvSpPr>
        <p:spPr>
          <a:xfrm>
            <a:off x="6980874" y="1809123"/>
            <a:ext cx="1223326" cy="320664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400" dirty="0" smtClean="0">
                <a:solidFill>
                  <a:schemeClr val="bg1"/>
                </a:solidFill>
              </a:rPr>
              <a:t>Scored Triples</a:t>
            </a:r>
            <a:endParaRPr lang="en" sz="1400" dirty="0">
              <a:solidFill>
                <a:schemeClr val="bg1"/>
              </a:solidFill>
            </a:endParaRPr>
          </a:p>
        </p:txBody>
      </p:sp>
      <p:sp>
        <p:nvSpPr>
          <p:cNvPr id="17" name="Shape 58"/>
          <p:cNvSpPr txBox="1"/>
          <p:nvPr/>
        </p:nvSpPr>
        <p:spPr>
          <a:xfrm>
            <a:off x="5599843" y="5427948"/>
            <a:ext cx="8558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solidFill>
                  <a:schemeClr val="bg1"/>
                </a:solidFill>
              </a:rPr>
              <a:t>Fusion</a:t>
            </a:r>
          </a:p>
        </p:txBody>
      </p:sp>
      <p:sp>
        <p:nvSpPr>
          <p:cNvPr id="18" name="Shape 59"/>
          <p:cNvSpPr txBox="1"/>
          <p:nvPr/>
        </p:nvSpPr>
        <p:spPr>
          <a:xfrm>
            <a:off x="7111530" y="5407596"/>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581200" y="1787936"/>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39" name="Shape 86"/>
          <p:cNvSpPr/>
          <p:nvPr/>
        </p:nvSpPr>
        <p:spPr>
          <a:xfrm>
            <a:off x="565900" y="27402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40" name="Shape 87"/>
          <p:cNvSpPr/>
          <p:nvPr/>
        </p:nvSpPr>
        <p:spPr>
          <a:xfrm>
            <a:off x="585250" y="3625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Knowledge Vault data flow</a:t>
            </a:r>
            <a:endParaRPr lang="en-US" sz="3600" b="1" dirty="0">
              <a:solidFill>
                <a:schemeClr val="tx2"/>
              </a:solidFill>
            </a:endParaRPr>
          </a:p>
        </p:txBody>
      </p:sp>
      <p:sp>
        <p:nvSpPr>
          <p:cNvPr id="2" name="Right Arrow 1"/>
          <p:cNvSpPr/>
          <p:nvPr/>
        </p:nvSpPr>
        <p:spPr>
          <a:xfrm>
            <a:off x="2353321" y="178793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6" name="Right Arrow 45"/>
          <p:cNvSpPr/>
          <p:nvPr/>
        </p:nvSpPr>
        <p:spPr>
          <a:xfrm>
            <a:off x="2353321" y="2736234"/>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7" name="Right Arrow 46"/>
          <p:cNvSpPr/>
          <p:nvPr/>
        </p:nvSpPr>
        <p:spPr>
          <a:xfrm>
            <a:off x="2332759" y="3625398"/>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8" name="Right Arrow 47"/>
          <p:cNvSpPr/>
          <p:nvPr/>
        </p:nvSpPr>
        <p:spPr>
          <a:xfrm>
            <a:off x="5538949" y="2718547"/>
            <a:ext cx="1126907" cy="128966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49" name="Shape 50"/>
          <p:cNvSpPr txBox="1"/>
          <p:nvPr/>
        </p:nvSpPr>
        <p:spPr>
          <a:xfrm>
            <a:off x="3973635"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Graph-based Priors</a:t>
            </a:r>
            <a:endParaRPr lang="en" sz="1200" b="1" dirty="0">
              <a:solidFill>
                <a:schemeClr val="bg1"/>
              </a:solidFill>
            </a:endParaRPr>
          </a:p>
        </p:txBody>
      </p:sp>
      <p:sp>
        <p:nvSpPr>
          <p:cNvPr id="22" name="Shape 54"/>
          <p:cNvSpPr/>
          <p:nvPr/>
        </p:nvSpPr>
        <p:spPr>
          <a:xfrm>
            <a:off x="3882812" y="1681925"/>
            <a:ext cx="1188752" cy="3426816"/>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400" dirty="0">
                <a:solidFill>
                  <a:schemeClr val="bg1"/>
                </a:solidFill>
              </a:rPr>
              <a:t>Knowledge </a:t>
            </a:r>
            <a:r>
              <a:rPr lang="en" sz="1400" dirty="0" smtClean="0">
                <a:solidFill>
                  <a:schemeClr val="bg1"/>
                </a:solidFill>
              </a:rPr>
              <a:t>Triples</a:t>
            </a:r>
            <a:endParaRPr sz="1400" dirty="0">
              <a:solidFill>
                <a:schemeClr val="bg1"/>
              </a:solidFill>
            </a:endParaRPr>
          </a:p>
        </p:txBody>
      </p:sp>
    </p:spTree>
    <p:extLst>
      <p:ext uri="{BB962C8B-B14F-4D97-AF65-F5344CB8AC3E}">
        <p14:creationId xmlns:p14="http://schemas.microsoft.com/office/powerpoint/2010/main" val="1928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Creating Knowledge Triples from record-oriented data</a:t>
            </a:r>
            <a:endParaRPr lang="en-US" sz="3600" b="1" dirty="0">
              <a:solidFill>
                <a:schemeClr val="tx2"/>
              </a:solidFill>
            </a:endParaRPr>
          </a:p>
        </p:txBody>
      </p:sp>
      <p:sp>
        <p:nvSpPr>
          <p:cNvPr id="3" name="Flowchart: Document 2"/>
          <p:cNvSpPr/>
          <p:nvPr/>
        </p:nvSpPr>
        <p:spPr>
          <a:xfrm>
            <a:off x="357732" y="2485108"/>
            <a:ext cx="1471070" cy="1512462"/>
          </a:xfrm>
          <a:prstGeom prst="flowChartDocumen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MARC Record</a:t>
            </a:r>
            <a:endParaRPr lang="en-US" dirty="0"/>
          </a:p>
        </p:txBody>
      </p:sp>
      <p:sp>
        <p:nvSpPr>
          <p:cNvPr id="10" name="Flowchart: Document 9"/>
          <p:cNvSpPr/>
          <p:nvPr/>
        </p:nvSpPr>
        <p:spPr>
          <a:xfrm>
            <a:off x="2092646" y="2485107"/>
            <a:ext cx="1740801" cy="1512463"/>
          </a:xfrm>
          <a:prstGeom prst="flowChartDocumen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Enhanced WorldCat MARC Record</a:t>
            </a:r>
            <a:endParaRPr lang="en-US" dirty="0"/>
          </a:p>
        </p:txBody>
      </p:sp>
      <p:sp>
        <p:nvSpPr>
          <p:cNvPr id="17" name="TextBox 16"/>
          <p:cNvSpPr txBox="1"/>
          <p:nvPr/>
        </p:nvSpPr>
        <p:spPr>
          <a:xfrm>
            <a:off x="615168" y="1752073"/>
            <a:ext cx="2427268" cy="461665"/>
          </a:xfrm>
          <a:prstGeom prst="rect">
            <a:avLst/>
          </a:prstGeom>
          <a:noFill/>
        </p:spPr>
        <p:txBody>
          <a:bodyPr wrap="none" rtlCol="0">
            <a:spAutoFit/>
          </a:bodyPr>
          <a:lstStyle/>
          <a:p>
            <a:r>
              <a:rPr lang="en-US" sz="2400" b="1" dirty="0" smtClean="0"/>
              <a:t>MARC Records</a:t>
            </a:r>
            <a:endParaRPr lang="en-US" sz="2400" b="1" dirty="0"/>
          </a:p>
        </p:txBody>
      </p:sp>
      <p:sp>
        <p:nvSpPr>
          <p:cNvPr id="20" name="TextBox 19"/>
          <p:cNvSpPr txBox="1"/>
          <p:nvPr/>
        </p:nvSpPr>
        <p:spPr>
          <a:xfrm>
            <a:off x="2092645" y="4166002"/>
            <a:ext cx="1740801"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FRBR Clustering</a:t>
            </a:r>
          </a:p>
          <a:p>
            <a:pPr marL="285750" indent="-285750">
              <a:buFont typeface="Arial" panose="020B0604020202020204" pitchFamily="34" charset="0"/>
              <a:buChar char="•"/>
            </a:pPr>
            <a:r>
              <a:rPr lang="en-US" sz="1400" dirty="0" smtClean="0"/>
              <a:t>String matching with controlled vocabularies</a:t>
            </a:r>
          </a:p>
          <a:p>
            <a:pPr marL="285750" indent="-285750">
              <a:buFont typeface="Arial" panose="020B0604020202020204" pitchFamily="34" charset="0"/>
              <a:buChar char="•"/>
            </a:pPr>
            <a:r>
              <a:rPr lang="en-US" sz="1400" dirty="0" smtClean="0"/>
              <a:t>Addition of standard identifiers</a:t>
            </a:r>
            <a:endParaRPr lang="en-US" sz="1400" dirty="0"/>
          </a:p>
        </p:txBody>
      </p:sp>
    </p:spTree>
    <p:extLst>
      <p:ext uri="{BB962C8B-B14F-4D97-AF65-F5344CB8AC3E}">
        <p14:creationId xmlns:p14="http://schemas.microsoft.com/office/powerpoint/2010/main" val="10157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Creating Knowledge Triples from record-oriented data</a:t>
            </a:r>
            <a:endParaRPr lang="en-US" sz="3600" b="1" dirty="0">
              <a:solidFill>
                <a:schemeClr val="tx2"/>
              </a:solidFill>
            </a:endParaRPr>
          </a:p>
        </p:txBody>
      </p:sp>
      <p:sp>
        <p:nvSpPr>
          <p:cNvPr id="3" name="Flowchart: Document 2"/>
          <p:cNvSpPr/>
          <p:nvPr/>
        </p:nvSpPr>
        <p:spPr>
          <a:xfrm>
            <a:off x="357732" y="2485108"/>
            <a:ext cx="1471070" cy="1512462"/>
          </a:xfrm>
          <a:prstGeom prst="flowChartDocumen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MARC Record</a:t>
            </a:r>
            <a:endParaRPr lang="en-US" dirty="0"/>
          </a:p>
        </p:txBody>
      </p:sp>
      <p:sp>
        <p:nvSpPr>
          <p:cNvPr id="10" name="Flowchart: Document 9"/>
          <p:cNvSpPr/>
          <p:nvPr/>
        </p:nvSpPr>
        <p:spPr>
          <a:xfrm>
            <a:off x="2092646" y="2485107"/>
            <a:ext cx="1740801" cy="1512463"/>
          </a:xfrm>
          <a:prstGeom prst="flowChartDocumen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Enhanced WorldCat MARC Record</a:t>
            </a:r>
            <a:endParaRPr lang="en-US" dirty="0"/>
          </a:p>
        </p:txBody>
      </p:sp>
      <p:sp>
        <p:nvSpPr>
          <p:cNvPr id="11" name="Rounded Rectangle 10"/>
          <p:cNvSpPr/>
          <p:nvPr/>
        </p:nvSpPr>
        <p:spPr>
          <a:xfrm>
            <a:off x="4103079" y="2464772"/>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Persons</a:t>
            </a:r>
            <a:endParaRPr lang="en-US" dirty="0"/>
          </a:p>
        </p:txBody>
      </p:sp>
      <p:sp>
        <p:nvSpPr>
          <p:cNvPr id="12" name="Rounded Rectangle 11"/>
          <p:cNvSpPr/>
          <p:nvPr/>
        </p:nvSpPr>
        <p:spPr>
          <a:xfrm>
            <a:off x="4103079" y="3133174"/>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Organizations</a:t>
            </a:r>
            <a:endParaRPr lang="en-US" dirty="0"/>
          </a:p>
        </p:txBody>
      </p:sp>
      <p:sp>
        <p:nvSpPr>
          <p:cNvPr id="13" name="Rounded Rectangle 12"/>
          <p:cNvSpPr/>
          <p:nvPr/>
        </p:nvSpPr>
        <p:spPr>
          <a:xfrm>
            <a:off x="4103079" y="3801576"/>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Places</a:t>
            </a:r>
            <a:endParaRPr lang="en-US" dirty="0"/>
          </a:p>
        </p:txBody>
      </p:sp>
      <p:sp>
        <p:nvSpPr>
          <p:cNvPr id="14" name="Rounded Rectangle 13"/>
          <p:cNvSpPr/>
          <p:nvPr/>
        </p:nvSpPr>
        <p:spPr>
          <a:xfrm>
            <a:off x="4103079" y="4493425"/>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Concepts</a:t>
            </a:r>
            <a:endParaRPr lang="en-US" dirty="0"/>
          </a:p>
        </p:txBody>
      </p:sp>
      <p:sp>
        <p:nvSpPr>
          <p:cNvPr id="15" name="Rounded Rectangle 14"/>
          <p:cNvSpPr/>
          <p:nvPr/>
        </p:nvSpPr>
        <p:spPr>
          <a:xfrm>
            <a:off x="4103079" y="5185274"/>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Events</a:t>
            </a:r>
            <a:endParaRPr lang="en-US" dirty="0"/>
          </a:p>
        </p:txBody>
      </p:sp>
      <p:sp>
        <p:nvSpPr>
          <p:cNvPr id="16" name="Rounded Rectangle 15"/>
          <p:cNvSpPr/>
          <p:nvPr/>
        </p:nvSpPr>
        <p:spPr>
          <a:xfrm>
            <a:off x="4103079" y="5888847"/>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Works</a:t>
            </a:r>
            <a:endParaRPr lang="en-US" dirty="0"/>
          </a:p>
        </p:txBody>
      </p:sp>
      <p:sp>
        <p:nvSpPr>
          <p:cNvPr id="17" name="TextBox 16"/>
          <p:cNvSpPr txBox="1"/>
          <p:nvPr/>
        </p:nvSpPr>
        <p:spPr>
          <a:xfrm>
            <a:off x="615168" y="1752073"/>
            <a:ext cx="2427268" cy="461665"/>
          </a:xfrm>
          <a:prstGeom prst="rect">
            <a:avLst/>
          </a:prstGeom>
          <a:noFill/>
        </p:spPr>
        <p:txBody>
          <a:bodyPr wrap="none" rtlCol="0">
            <a:spAutoFit/>
          </a:bodyPr>
          <a:lstStyle/>
          <a:p>
            <a:r>
              <a:rPr lang="en-US" sz="2400" b="1" dirty="0" smtClean="0"/>
              <a:t>MARC Records</a:t>
            </a:r>
            <a:endParaRPr lang="en-US" sz="2400" b="1" dirty="0"/>
          </a:p>
        </p:txBody>
      </p:sp>
      <p:sp>
        <p:nvSpPr>
          <p:cNvPr id="18" name="TextBox 17"/>
          <p:cNvSpPr txBox="1"/>
          <p:nvPr/>
        </p:nvSpPr>
        <p:spPr>
          <a:xfrm>
            <a:off x="4003511" y="1764164"/>
            <a:ext cx="2013693" cy="461665"/>
          </a:xfrm>
          <a:prstGeom prst="rect">
            <a:avLst/>
          </a:prstGeom>
          <a:noFill/>
        </p:spPr>
        <p:txBody>
          <a:bodyPr wrap="none" rtlCol="0">
            <a:spAutoFit/>
          </a:bodyPr>
          <a:lstStyle/>
          <a:p>
            <a:r>
              <a:rPr lang="en-US" sz="2400" b="1" dirty="0" smtClean="0"/>
              <a:t>RDF Entities</a:t>
            </a:r>
            <a:endParaRPr lang="en-US" sz="2400" b="1" dirty="0"/>
          </a:p>
        </p:txBody>
      </p:sp>
      <p:sp>
        <p:nvSpPr>
          <p:cNvPr id="20" name="TextBox 19"/>
          <p:cNvSpPr txBox="1"/>
          <p:nvPr/>
        </p:nvSpPr>
        <p:spPr>
          <a:xfrm>
            <a:off x="2092645" y="4166002"/>
            <a:ext cx="1740801"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FRBR Clustering</a:t>
            </a:r>
          </a:p>
          <a:p>
            <a:pPr marL="285750" indent="-285750">
              <a:buFont typeface="Arial" panose="020B0604020202020204" pitchFamily="34" charset="0"/>
              <a:buChar char="•"/>
            </a:pPr>
            <a:r>
              <a:rPr lang="en-US" sz="1400" dirty="0" smtClean="0"/>
              <a:t>String matching with controlled vocabularies</a:t>
            </a:r>
          </a:p>
          <a:p>
            <a:pPr marL="285750" indent="-285750">
              <a:buFont typeface="Arial" panose="020B0604020202020204" pitchFamily="34" charset="0"/>
              <a:buChar char="•"/>
            </a:pPr>
            <a:r>
              <a:rPr lang="en-US" sz="1400" dirty="0" smtClean="0"/>
              <a:t>Addition of standard identifiers</a:t>
            </a:r>
            <a:endParaRPr lang="en-US" sz="1400" dirty="0"/>
          </a:p>
        </p:txBody>
      </p:sp>
    </p:spTree>
    <p:extLst>
      <p:ext uri="{BB962C8B-B14F-4D97-AF65-F5344CB8AC3E}">
        <p14:creationId xmlns:p14="http://schemas.microsoft.com/office/powerpoint/2010/main" val="112730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Creating Knowledge Triples from record-oriented data</a:t>
            </a:r>
            <a:endParaRPr lang="en-US" sz="3600" b="1" dirty="0">
              <a:solidFill>
                <a:schemeClr val="tx2"/>
              </a:solidFill>
            </a:endParaRPr>
          </a:p>
        </p:txBody>
      </p:sp>
      <p:sp>
        <p:nvSpPr>
          <p:cNvPr id="3" name="Flowchart: Document 2"/>
          <p:cNvSpPr/>
          <p:nvPr/>
        </p:nvSpPr>
        <p:spPr>
          <a:xfrm>
            <a:off x="357732" y="2485108"/>
            <a:ext cx="1471070" cy="1512462"/>
          </a:xfrm>
          <a:prstGeom prst="flowChartDocumen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MARC Record</a:t>
            </a:r>
            <a:endParaRPr lang="en-US" dirty="0"/>
          </a:p>
        </p:txBody>
      </p:sp>
      <p:sp>
        <p:nvSpPr>
          <p:cNvPr id="10" name="Flowchart: Document 9"/>
          <p:cNvSpPr/>
          <p:nvPr/>
        </p:nvSpPr>
        <p:spPr>
          <a:xfrm>
            <a:off x="2092646" y="2485107"/>
            <a:ext cx="1740801" cy="1512463"/>
          </a:xfrm>
          <a:prstGeom prst="flowChartDocumen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Enhanced WorldCat MARC Record</a:t>
            </a:r>
            <a:endParaRPr lang="en-US" dirty="0"/>
          </a:p>
        </p:txBody>
      </p:sp>
      <p:sp>
        <p:nvSpPr>
          <p:cNvPr id="11" name="Rounded Rectangle 10"/>
          <p:cNvSpPr/>
          <p:nvPr/>
        </p:nvSpPr>
        <p:spPr>
          <a:xfrm>
            <a:off x="4103079" y="2464772"/>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Persons</a:t>
            </a:r>
            <a:endParaRPr lang="en-US" dirty="0"/>
          </a:p>
        </p:txBody>
      </p:sp>
      <p:sp>
        <p:nvSpPr>
          <p:cNvPr id="12" name="Rounded Rectangle 11"/>
          <p:cNvSpPr/>
          <p:nvPr/>
        </p:nvSpPr>
        <p:spPr>
          <a:xfrm>
            <a:off x="4103079" y="3133174"/>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Organizations</a:t>
            </a:r>
            <a:endParaRPr lang="en-US" dirty="0"/>
          </a:p>
        </p:txBody>
      </p:sp>
      <p:sp>
        <p:nvSpPr>
          <p:cNvPr id="13" name="Rounded Rectangle 12"/>
          <p:cNvSpPr/>
          <p:nvPr/>
        </p:nvSpPr>
        <p:spPr>
          <a:xfrm>
            <a:off x="4103079" y="3801576"/>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Places</a:t>
            </a:r>
            <a:endParaRPr lang="en-US" dirty="0"/>
          </a:p>
        </p:txBody>
      </p:sp>
      <p:sp>
        <p:nvSpPr>
          <p:cNvPr id="14" name="Rounded Rectangle 13"/>
          <p:cNvSpPr/>
          <p:nvPr/>
        </p:nvSpPr>
        <p:spPr>
          <a:xfrm>
            <a:off x="4103079" y="4493425"/>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Concepts</a:t>
            </a:r>
            <a:endParaRPr lang="en-US" dirty="0"/>
          </a:p>
        </p:txBody>
      </p:sp>
      <p:sp>
        <p:nvSpPr>
          <p:cNvPr id="15" name="Rounded Rectangle 14"/>
          <p:cNvSpPr/>
          <p:nvPr/>
        </p:nvSpPr>
        <p:spPr>
          <a:xfrm>
            <a:off x="4103079" y="5185274"/>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Events</a:t>
            </a:r>
            <a:endParaRPr lang="en-US" dirty="0"/>
          </a:p>
        </p:txBody>
      </p:sp>
      <p:sp>
        <p:nvSpPr>
          <p:cNvPr id="16" name="Rounded Rectangle 15"/>
          <p:cNvSpPr/>
          <p:nvPr/>
        </p:nvSpPr>
        <p:spPr>
          <a:xfrm>
            <a:off x="4103079" y="5888847"/>
            <a:ext cx="1781908" cy="516002"/>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Works</a:t>
            </a:r>
            <a:endParaRPr lang="en-US" dirty="0"/>
          </a:p>
        </p:txBody>
      </p:sp>
      <p:sp>
        <p:nvSpPr>
          <p:cNvPr id="17" name="TextBox 16"/>
          <p:cNvSpPr txBox="1"/>
          <p:nvPr/>
        </p:nvSpPr>
        <p:spPr>
          <a:xfrm>
            <a:off x="615168" y="1752073"/>
            <a:ext cx="2427268" cy="461665"/>
          </a:xfrm>
          <a:prstGeom prst="rect">
            <a:avLst/>
          </a:prstGeom>
          <a:noFill/>
        </p:spPr>
        <p:txBody>
          <a:bodyPr wrap="none" rtlCol="0">
            <a:spAutoFit/>
          </a:bodyPr>
          <a:lstStyle/>
          <a:p>
            <a:r>
              <a:rPr lang="en-US" sz="2400" b="1" dirty="0" smtClean="0"/>
              <a:t>MARC Records</a:t>
            </a:r>
            <a:endParaRPr lang="en-US" sz="2400" b="1" dirty="0"/>
          </a:p>
        </p:txBody>
      </p:sp>
      <p:sp>
        <p:nvSpPr>
          <p:cNvPr id="18" name="TextBox 17"/>
          <p:cNvSpPr txBox="1"/>
          <p:nvPr/>
        </p:nvSpPr>
        <p:spPr>
          <a:xfrm>
            <a:off x="4003511" y="1764164"/>
            <a:ext cx="2013693" cy="461665"/>
          </a:xfrm>
          <a:prstGeom prst="rect">
            <a:avLst/>
          </a:prstGeom>
          <a:noFill/>
        </p:spPr>
        <p:txBody>
          <a:bodyPr wrap="none" rtlCol="0">
            <a:spAutoFit/>
          </a:bodyPr>
          <a:lstStyle/>
          <a:p>
            <a:r>
              <a:rPr lang="en-US" sz="2400" b="1" dirty="0" smtClean="0"/>
              <a:t>RDF Entities</a:t>
            </a:r>
            <a:endParaRPr lang="en-US" sz="2400" b="1" dirty="0"/>
          </a:p>
        </p:txBody>
      </p:sp>
      <p:sp>
        <p:nvSpPr>
          <p:cNvPr id="19" name="TextBox 18"/>
          <p:cNvSpPr txBox="1"/>
          <p:nvPr/>
        </p:nvSpPr>
        <p:spPr>
          <a:xfrm>
            <a:off x="6600687" y="1752073"/>
            <a:ext cx="1175963" cy="461665"/>
          </a:xfrm>
          <a:prstGeom prst="rect">
            <a:avLst/>
          </a:prstGeom>
          <a:noFill/>
        </p:spPr>
        <p:txBody>
          <a:bodyPr wrap="none" rtlCol="0">
            <a:spAutoFit/>
          </a:bodyPr>
          <a:lstStyle/>
          <a:p>
            <a:r>
              <a:rPr lang="en-US" sz="2400" b="1" dirty="0" smtClean="0"/>
              <a:t>Triples</a:t>
            </a:r>
            <a:endParaRPr lang="en-US" sz="2400" b="1" dirty="0"/>
          </a:p>
        </p:txBody>
      </p:sp>
      <p:sp>
        <p:nvSpPr>
          <p:cNvPr id="20" name="TextBox 19"/>
          <p:cNvSpPr txBox="1"/>
          <p:nvPr/>
        </p:nvSpPr>
        <p:spPr>
          <a:xfrm>
            <a:off x="2092645" y="4166002"/>
            <a:ext cx="1740801"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FRBR Clustering</a:t>
            </a:r>
          </a:p>
          <a:p>
            <a:pPr marL="285750" indent="-285750">
              <a:buFont typeface="Arial" panose="020B0604020202020204" pitchFamily="34" charset="0"/>
              <a:buChar char="•"/>
            </a:pPr>
            <a:r>
              <a:rPr lang="en-US" sz="1400" dirty="0" smtClean="0"/>
              <a:t>String matching with controlled vocabularies</a:t>
            </a:r>
          </a:p>
          <a:p>
            <a:pPr marL="285750" indent="-285750">
              <a:buFont typeface="Arial" panose="020B0604020202020204" pitchFamily="34" charset="0"/>
              <a:buChar char="•"/>
            </a:pPr>
            <a:r>
              <a:rPr lang="en-US" sz="1400" dirty="0" smtClean="0"/>
              <a:t>Addition of standard identifiers</a:t>
            </a:r>
            <a:endParaRPr lang="en-US" sz="1400" dirty="0"/>
          </a:p>
        </p:txBody>
      </p:sp>
      <p:sp>
        <p:nvSpPr>
          <p:cNvPr id="21" name="Rectangle 20"/>
          <p:cNvSpPr/>
          <p:nvPr/>
        </p:nvSpPr>
        <p:spPr>
          <a:xfrm>
            <a:off x="6178065" y="2924817"/>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22" name="Rectangle 21"/>
          <p:cNvSpPr/>
          <p:nvPr/>
        </p:nvSpPr>
        <p:spPr>
          <a:xfrm>
            <a:off x="7092465" y="2913415"/>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23" name="Rectangle 22"/>
          <p:cNvSpPr/>
          <p:nvPr/>
        </p:nvSpPr>
        <p:spPr>
          <a:xfrm>
            <a:off x="8006865" y="2913415"/>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24" name="Rectangle 23"/>
          <p:cNvSpPr/>
          <p:nvPr/>
        </p:nvSpPr>
        <p:spPr>
          <a:xfrm>
            <a:off x="6178065" y="3323816"/>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25" name="Rectangle 24"/>
          <p:cNvSpPr/>
          <p:nvPr/>
        </p:nvSpPr>
        <p:spPr>
          <a:xfrm>
            <a:off x="7092465" y="3312414"/>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26" name="Rectangle 25"/>
          <p:cNvSpPr/>
          <p:nvPr/>
        </p:nvSpPr>
        <p:spPr>
          <a:xfrm>
            <a:off x="8006865" y="3312414"/>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27" name="Rectangle 26"/>
          <p:cNvSpPr/>
          <p:nvPr/>
        </p:nvSpPr>
        <p:spPr>
          <a:xfrm>
            <a:off x="6178065" y="3711413"/>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28" name="Rectangle 27"/>
          <p:cNvSpPr/>
          <p:nvPr/>
        </p:nvSpPr>
        <p:spPr>
          <a:xfrm>
            <a:off x="7092465" y="3700011"/>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29" name="Rectangle 28"/>
          <p:cNvSpPr/>
          <p:nvPr/>
        </p:nvSpPr>
        <p:spPr>
          <a:xfrm>
            <a:off x="8006865" y="3700011"/>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30" name="Rectangle 29"/>
          <p:cNvSpPr/>
          <p:nvPr/>
        </p:nvSpPr>
        <p:spPr>
          <a:xfrm>
            <a:off x="6178065" y="4113655"/>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31" name="Rectangle 30"/>
          <p:cNvSpPr/>
          <p:nvPr/>
        </p:nvSpPr>
        <p:spPr>
          <a:xfrm>
            <a:off x="7092465" y="4102253"/>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32" name="Rectangle 31"/>
          <p:cNvSpPr/>
          <p:nvPr/>
        </p:nvSpPr>
        <p:spPr>
          <a:xfrm>
            <a:off x="8006865" y="4102253"/>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33" name="Rectangle 32"/>
          <p:cNvSpPr/>
          <p:nvPr/>
        </p:nvSpPr>
        <p:spPr>
          <a:xfrm>
            <a:off x="6178065" y="4518875"/>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34" name="Rectangle 33"/>
          <p:cNvSpPr/>
          <p:nvPr/>
        </p:nvSpPr>
        <p:spPr>
          <a:xfrm>
            <a:off x="7092465" y="4507473"/>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35" name="Rectangle 34"/>
          <p:cNvSpPr/>
          <p:nvPr/>
        </p:nvSpPr>
        <p:spPr>
          <a:xfrm>
            <a:off x="8006865" y="4507473"/>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36" name="Rectangle 35"/>
          <p:cNvSpPr/>
          <p:nvPr/>
        </p:nvSpPr>
        <p:spPr>
          <a:xfrm>
            <a:off x="6178065" y="2489278"/>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37" name="Rectangle 36"/>
          <p:cNvSpPr/>
          <p:nvPr/>
        </p:nvSpPr>
        <p:spPr>
          <a:xfrm>
            <a:off x="7092465" y="2477876"/>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38" name="Rectangle 37"/>
          <p:cNvSpPr/>
          <p:nvPr/>
        </p:nvSpPr>
        <p:spPr>
          <a:xfrm>
            <a:off x="8006865" y="2477876"/>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39" name="Rectangle 38"/>
          <p:cNvSpPr/>
          <p:nvPr/>
        </p:nvSpPr>
        <p:spPr>
          <a:xfrm>
            <a:off x="6178065" y="4930278"/>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40" name="Rectangle 39"/>
          <p:cNvSpPr/>
          <p:nvPr/>
        </p:nvSpPr>
        <p:spPr>
          <a:xfrm>
            <a:off x="7092465" y="4918876"/>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41" name="Rectangle 40"/>
          <p:cNvSpPr/>
          <p:nvPr/>
        </p:nvSpPr>
        <p:spPr>
          <a:xfrm>
            <a:off x="8006865" y="4918876"/>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42" name="Rectangle 41"/>
          <p:cNvSpPr/>
          <p:nvPr/>
        </p:nvSpPr>
        <p:spPr>
          <a:xfrm>
            <a:off x="6178065" y="5356382"/>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43" name="Rectangle 42"/>
          <p:cNvSpPr/>
          <p:nvPr/>
        </p:nvSpPr>
        <p:spPr>
          <a:xfrm>
            <a:off x="7092465" y="5344980"/>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44" name="Rectangle 43"/>
          <p:cNvSpPr/>
          <p:nvPr/>
        </p:nvSpPr>
        <p:spPr>
          <a:xfrm>
            <a:off x="8006865" y="5344980"/>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45" name="Rectangle 44"/>
          <p:cNvSpPr/>
          <p:nvPr/>
        </p:nvSpPr>
        <p:spPr>
          <a:xfrm>
            <a:off x="6178068" y="5792328"/>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46" name="Rectangle 45"/>
          <p:cNvSpPr/>
          <p:nvPr/>
        </p:nvSpPr>
        <p:spPr>
          <a:xfrm>
            <a:off x="7092468" y="5780926"/>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47" name="Rectangle 46"/>
          <p:cNvSpPr/>
          <p:nvPr/>
        </p:nvSpPr>
        <p:spPr>
          <a:xfrm>
            <a:off x="8006868" y="5780926"/>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
        <p:nvSpPr>
          <p:cNvPr id="48" name="Rectangle 47"/>
          <p:cNvSpPr/>
          <p:nvPr/>
        </p:nvSpPr>
        <p:spPr>
          <a:xfrm>
            <a:off x="6178068" y="6245045"/>
            <a:ext cx="914400" cy="32247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Subject</a:t>
            </a:r>
            <a:endParaRPr lang="en-US" sz="1200" dirty="0">
              <a:solidFill>
                <a:schemeClr val="tx1"/>
              </a:solidFill>
            </a:endParaRPr>
          </a:p>
        </p:txBody>
      </p:sp>
      <p:sp>
        <p:nvSpPr>
          <p:cNvPr id="49" name="Rectangle 48"/>
          <p:cNvSpPr/>
          <p:nvPr/>
        </p:nvSpPr>
        <p:spPr>
          <a:xfrm>
            <a:off x="7092468" y="6233643"/>
            <a:ext cx="914400" cy="3338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Predicate</a:t>
            </a:r>
            <a:endParaRPr lang="en-US" sz="1200" dirty="0">
              <a:solidFill>
                <a:schemeClr val="tx1"/>
              </a:solidFill>
            </a:endParaRPr>
          </a:p>
        </p:txBody>
      </p:sp>
      <p:sp>
        <p:nvSpPr>
          <p:cNvPr id="50" name="Rectangle 49"/>
          <p:cNvSpPr/>
          <p:nvPr/>
        </p:nvSpPr>
        <p:spPr>
          <a:xfrm>
            <a:off x="8006868" y="6233643"/>
            <a:ext cx="914400" cy="33387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Object</a:t>
            </a:r>
            <a:endParaRPr lang="en-US" sz="1200" dirty="0">
              <a:solidFill>
                <a:schemeClr val="tx1"/>
              </a:solidFill>
            </a:endParaRPr>
          </a:p>
        </p:txBody>
      </p:sp>
    </p:spTree>
    <p:extLst>
      <p:ext uri="{BB962C8B-B14F-4D97-AF65-F5344CB8AC3E}">
        <p14:creationId xmlns:p14="http://schemas.microsoft.com/office/powerpoint/2010/main" val="15490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Using the Library Knowledge Vault</a:t>
            </a:r>
            <a:endParaRPr lang="en-US" sz="3600" b="1" dirty="0">
              <a:solidFill>
                <a:schemeClr val="tx2"/>
              </a:solidFill>
            </a:endParaRPr>
          </a:p>
        </p:txBody>
      </p:sp>
      <p:sp>
        <p:nvSpPr>
          <p:cNvPr id="3" name="Text Placeholder 2"/>
          <p:cNvSpPr txBox="1">
            <a:spLocks/>
          </p:cNvSpPr>
          <p:nvPr/>
        </p:nvSpPr>
        <p:spPr>
          <a:xfrm>
            <a:off x="619737" y="1234630"/>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Triples in a library knowledge vault provide opportunities for applications supporting discovery, editing, visualization, and more</a:t>
            </a:r>
          </a:p>
          <a:p>
            <a:r>
              <a:rPr lang="en-US" sz="2800" dirty="0" smtClean="0"/>
              <a:t>OCLC Research is investigating what it’s like to assemble and work with this kind of data in an experimental discovery system we call “</a:t>
            </a:r>
            <a:r>
              <a:rPr lang="en-US" sz="2800" dirty="0" err="1" smtClean="0"/>
              <a:t>EntityJS</a:t>
            </a:r>
            <a:r>
              <a:rPr lang="en-US" sz="2800" dirty="0" smtClean="0"/>
              <a:t>”</a:t>
            </a:r>
            <a:endParaRPr lang="en-US" sz="2800" dirty="0"/>
          </a:p>
        </p:txBody>
      </p:sp>
    </p:spTree>
    <p:extLst>
      <p:ext uri="{BB962C8B-B14F-4D97-AF65-F5344CB8AC3E}">
        <p14:creationId xmlns:p14="http://schemas.microsoft.com/office/powerpoint/2010/main" val="39553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The </a:t>
            </a:r>
            <a:r>
              <a:rPr lang="en-US" sz="3600" b="1" dirty="0" err="1" smtClean="0">
                <a:solidFill>
                  <a:schemeClr val="tx2"/>
                </a:solidFill>
              </a:rPr>
              <a:t>EntityJS</a:t>
            </a:r>
            <a:r>
              <a:rPr lang="en-US" sz="3600" b="1" dirty="0" smtClean="0">
                <a:solidFill>
                  <a:schemeClr val="tx2"/>
                </a:solidFill>
              </a:rPr>
              <a:t> Research Project</a:t>
            </a:r>
            <a:endParaRPr lang="en-US" sz="3600" b="1" dirty="0">
              <a:solidFill>
                <a:schemeClr val="tx2"/>
              </a:solidFill>
            </a:endParaRPr>
          </a:p>
        </p:txBody>
      </p:sp>
      <p:sp>
        <p:nvSpPr>
          <p:cNvPr id="3" name="Text Placeholder 2"/>
          <p:cNvSpPr txBox="1">
            <a:spLocks/>
          </p:cNvSpPr>
          <p:nvPr/>
        </p:nvSpPr>
        <p:spPr>
          <a:xfrm>
            <a:off x="477839" y="1234630"/>
            <a:ext cx="8323874"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Get some real-life experience with using Linked Data, test entity refinement and editing, and push triples back to the knowledge vault.</a:t>
            </a:r>
          </a:p>
          <a:p>
            <a:pPr marL="0" indent="0">
              <a:buNone/>
            </a:pPr>
            <a:endParaRPr lang="en-US" sz="2400" dirty="0" smtClean="0"/>
          </a:p>
        </p:txBody>
      </p:sp>
      <p:pic>
        <p:nvPicPr>
          <p:cNvPr id="4" name="Picture 3"/>
          <p:cNvPicPr>
            <a:picLocks noChangeAspect="1"/>
          </p:cNvPicPr>
          <p:nvPr/>
        </p:nvPicPr>
        <p:blipFill>
          <a:blip r:embed="rId3"/>
          <a:stretch>
            <a:fillRect/>
          </a:stretch>
        </p:blipFill>
        <p:spPr>
          <a:xfrm>
            <a:off x="990282" y="2738441"/>
            <a:ext cx="3622982" cy="2832847"/>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3998258" y="3497736"/>
            <a:ext cx="3702423" cy="28554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61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77839" y="1135919"/>
            <a:ext cx="8181974" cy="44751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Describing the Google Knowledge Vault</a:t>
            </a:r>
          </a:p>
          <a:p>
            <a:r>
              <a:rPr lang="en-US" sz="2400" dirty="0" smtClean="0"/>
              <a:t>Considering how the Knowledge Vault could apply to Library data</a:t>
            </a:r>
          </a:p>
          <a:p>
            <a:r>
              <a:rPr lang="en-US" sz="2400" dirty="0" smtClean="0"/>
              <a:t>Touring the experimental </a:t>
            </a:r>
            <a:r>
              <a:rPr lang="en-US" sz="2400" dirty="0" err="1" smtClean="0"/>
              <a:t>EntityJS</a:t>
            </a:r>
            <a:r>
              <a:rPr lang="en-US" sz="2400" dirty="0" smtClean="0"/>
              <a:t> application, for discovery of entities through the Library Knowledge Vault</a:t>
            </a:r>
          </a:p>
          <a:p>
            <a:r>
              <a:rPr lang="en-US" sz="2400" dirty="0" smtClean="0"/>
              <a:t>Summarizing our experimentation to date, and where we’re headed</a:t>
            </a:r>
          </a:p>
          <a:p>
            <a:pPr marL="0" indent="0">
              <a:buNone/>
            </a:pPr>
            <a:r>
              <a:rPr lang="en-US" sz="2400" dirty="0" smtClean="0"/>
              <a:t> </a:t>
            </a:r>
          </a:p>
          <a:p>
            <a:pPr marL="0" indent="0">
              <a:buNone/>
            </a:pPr>
            <a:endParaRPr lang="en-US" sz="2400" dirty="0"/>
          </a:p>
        </p:txBody>
      </p:sp>
      <p:sp>
        <p:nvSpPr>
          <p:cNvPr id="8"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An Overview of Work in Progress</a:t>
            </a:r>
            <a:endParaRPr lang="en-US" sz="3600" b="1" dirty="0">
              <a:solidFill>
                <a:schemeClr val="tx2"/>
              </a:solidFill>
            </a:endParaRPr>
          </a:p>
        </p:txBody>
      </p:sp>
    </p:spTree>
    <p:extLst>
      <p:ext uri="{BB962C8B-B14F-4D97-AF65-F5344CB8AC3E}">
        <p14:creationId xmlns:p14="http://schemas.microsoft.com/office/powerpoint/2010/main" val="314423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85"/>
          <p:cNvSpPr/>
          <p:nvPr/>
        </p:nvSpPr>
        <p:spPr>
          <a:xfrm>
            <a:off x="407450" y="2146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cxnSp>
        <p:nvCxnSpPr>
          <p:cNvPr id="72" name="Straight Arrow Connector 71"/>
          <p:cNvCxnSpPr>
            <a:stCxn id="38" idx="6"/>
            <a:endCxn id="54" idx="2"/>
          </p:cNvCxnSpPr>
          <p:nvPr/>
        </p:nvCxnSpPr>
        <p:spPr>
          <a:xfrm flipV="1">
            <a:off x="1668950" y="2475948"/>
            <a:ext cx="288747" cy="1"/>
          </a:xfrm>
          <a:prstGeom prst="straightConnector1">
            <a:avLst/>
          </a:prstGeom>
          <a:ln w="57150">
            <a:solidFill>
              <a:schemeClr val="accent5">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37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pic>
        <p:nvPicPr>
          <p:cNvPr id="32" name="Picture 31"/>
          <p:cNvPicPr>
            <a:picLocks noChangeAspect="1"/>
          </p:cNvPicPr>
          <p:nvPr/>
        </p:nvPicPr>
        <p:blipFill>
          <a:blip r:embed="rId3"/>
          <a:stretch>
            <a:fillRect/>
          </a:stretch>
        </p:blipFill>
        <p:spPr>
          <a:xfrm>
            <a:off x="4815360" y="3899674"/>
            <a:ext cx="640080" cy="640080"/>
          </a:xfrm>
          <a:prstGeom prst="ellipse">
            <a:avLst/>
          </a:prstGeom>
        </p:spPr>
      </p:pic>
      <p:pic>
        <p:nvPicPr>
          <p:cNvPr id="33" name="Picture 32"/>
          <p:cNvPicPr>
            <a:picLocks noChangeAspect="1"/>
          </p:cNvPicPr>
          <p:nvPr/>
        </p:nvPicPr>
        <p:blipFill rotWithShape="1">
          <a:blip r:embed="rId4"/>
          <a:srcRect t="-825" b="-825"/>
          <a:stretch/>
        </p:blipFill>
        <p:spPr>
          <a:xfrm>
            <a:off x="3653595" y="3883141"/>
            <a:ext cx="640080" cy="640080"/>
          </a:xfrm>
          <a:prstGeom prst="ellipse">
            <a:avLst/>
          </a:prstGeom>
        </p:spPr>
      </p:pic>
      <p:sp>
        <p:nvSpPr>
          <p:cNvPr id="34"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Tree>
    <p:extLst>
      <p:ext uri="{BB962C8B-B14F-4D97-AF65-F5344CB8AC3E}">
        <p14:creationId xmlns:p14="http://schemas.microsoft.com/office/powerpoint/2010/main" val="341923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pic>
        <p:nvPicPr>
          <p:cNvPr id="32" name="Picture 31"/>
          <p:cNvPicPr>
            <a:picLocks noChangeAspect="1"/>
          </p:cNvPicPr>
          <p:nvPr/>
        </p:nvPicPr>
        <p:blipFill>
          <a:blip r:embed="rId3"/>
          <a:stretch>
            <a:fillRect/>
          </a:stretch>
        </p:blipFill>
        <p:spPr>
          <a:xfrm>
            <a:off x="4815360" y="3899674"/>
            <a:ext cx="640080" cy="640080"/>
          </a:xfrm>
          <a:prstGeom prst="ellipse">
            <a:avLst/>
          </a:prstGeom>
        </p:spPr>
      </p:pic>
      <p:pic>
        <p:nvPicPr>
          <p:cNvPr id="33" name="Picture 32"/>
          <p:cNvPicPr>
            <a:picLocks noChangeAspect="1"/>
          </p:cNvPicPr>
          <p:nvPr/>
        </p:nvPicPr>
        <p:blipFill rotWithShape="1">
          <a:blip r:embed="rId4"/>
          <a:srcRect t="-825" b="-825"/>
          <a:stretch/>
        </p:blipFill>
        <p:spPr>
          <a:xfrm>
            <a:off x="3653595" y="3883141"/>
            <a:ext cx="640080" cy="640080"/>
          </a:xfrm>
          <a:prstGeom prst="ellipse">
            <a:avLst/>
          </a:prstGeom>
        </p:spPr>
      </p:pic>
      <p:sp>
        <p:nvSpPr>
          <p:cNvPr id="34"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Tree>
    <p:extLst>
      <p:ext uri="{BB962C8B-B14F-4D97-AF65-F5344CB8AC3E}">
        <p14:creationId xmlns:p14="http://schemas.microsoft.com/office/powerpoint/2010/main" val="29932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Curved Connector 85"/>
          <p:cNvCxnSpPr>
            <a:stCxn id="51" idx="2"/>
            <a:endCxn id="38" idx="5"/>
          </p:cNvCxnSpPr>
          <p:nvPr/>
        </p:nvCxnSpPr>
        <p:spPr>
          <a:xfrm rot="10800000">
            <a:off x="1484208" y="2708975"/>
            <a:ext cx="544218" cy="546930"/>
          </a:xfrm>
          <a:prstGeom prst="curvedConnector2">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38" name="Shape 85"/>
          <p:cNvSpPr/>
          <p:nvPr/>
        </p:nvSpPr>
        <p:spPr>
          <a:xfrm>
            <a:off x="407450" y="2146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5" name="Shape 85"/>
          <p:cNvSpPr/>
          <p:nvPr/>
        </p:nvSpPr>
        <p:spPr>
          <a:xfrm>
            <a:off x="451551" y="5613642"/>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Wikidata</a:t>
            </a:r>
            <a:endParaRPr lang="en" sz="1200" dirty="0">
              <a:solidFill>
                <a:schemeClr val="dk1"/>
              </a:solidFill>
            </a:endParaRPr>
          </a:p>
        </p:txBody>
      </p:sp>
      <p:sp>
        <p:nvSpPr>
          <p:cNvPr id="56" name="Shape 85"/>
          <p:cNvSpPr/>
          <p:nvPr/>
        </p:nvSpPr>
        <p:spPr>
          <a:xfrm>
            <a:off x="415748" y="4756785"/>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DBPedia</a:t>
            </a:r>
            <a:endParaRPr lang="en" sz="1200" dirty="0">
              <a:solidFill>
                <a:schemeClr val="dk1"/>
              </a:solidFill>
            </a:endParaRPr>
          </a:p>
        </p:txBody>
      </p: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51" idx="2"/>
            <a:endCxn id="55" idx="6"/>
          </p:cNvCxnSpPr>
          <p:nvPr/>
        </p:nvCxnSpPr>
        <p:spPr>
          <a:xfrm rot="10800000" flipV="1">
            <a:off x="1713052" y="3255904"/>
            <a:ext cx="315375" cy="2687287"/>
          </a:xfrm>
          <a:prstGeom prst="curvedConnector3">
            <a:avLst>
              <a:gd name="adj1" fmla="val -46647"/>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Shape 86"/>
          <p:cNvSpPr/>
          <p:nvPr/>
        </p:nvSpPr>
        <p:spPr>
          <a:xfrm>
            <a:off x="388100" y="3038524"/>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53" name="Shape 87"/>
          <p:cNvSpPr/>
          <p:nvPr/>
        </p:nvSpPr>
        <p:spPr>
          <a:xfrm>
            <a:off x="407450" y="3899928"/>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cxnSp>
        <p:nvCxnSpPr>
          <p:cNvPr id="57" name="Curved Connector 56"/>
          <p:cNvCxnSpPr>
            <a:stCxn id="51" idx="2"/>
            <a:endCxn id="56" idx="6"/>
          </p:cNvCxnSpPr>
          <p:nvPr/>
        </p:nvCxnSpPr>
        <p:spPr>
          <a:xfrm rot="10800000" flipV="1">
            <a:off x="1677248" y="3255905"/>
            <a:ext cx="351178" cy="1830430"/>
          </a:xfrm>
          <a:prstGeom prst="curvedConnector3">
            <a:avLst>
              <a:gd name="adj1" fmla="val 13836"/>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1" idx="2"/>
            <a:endCxn id="53" idx="6"/>
          </p:cNvCxnSpPr>
          <p:nvPr/>
        </p:nvCxnSpPr>
        <p:spPr>
          <a:xfrm rot="10800000" flipV="1">
            <a:off x="1668950" y="3255904"/>
            <a:ext cx="359476" cy="973573"/>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1" idx="2"/>
            <a:endCxn id="52" idx="6"/>
          </p:cNvCxnSpPr>
          <p:nvPr/>
        </p:nvCxnSpPr>
        <p:spPr>
          <a:xfrm rot="10800000" flipV="1">
            <a:off x="1649600" y="3255904"/>
            <a:ext cx="378826" cy="112169"/>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pic>
        <p:nvPicPr>
          <p:cNvPr id="32" name="Picture 31"/>
          <p:cNvPicPr>
            <a:picLocks noChangeAspect="1"/>
          </p:cNvPicPr>
          <p:nvPr/>
        </p:nvPicPr>
        <p:blipFill>
          <a:blip r:embed="rId3"/>
          <a:stretch>
            <a:fillRect/>
          </a:stretch>
        </p:blipFill>
        <p:spPr>
          <a:xfrm>
            <a:off x="4815360" y="3899674"/>
            <a:ext cx="640080" cy="640080"/>
          </a:xfrm>
          <a:prstGeom prst="ellipse">
            <a:avLst/>
          </a:prstGeom>
        </p:spPr>
      </p:pic>
      <p:pic>
        <p:nvPicPr>
          <p:cNvPr id="33" name="Picture 32"/>
          <p:cNvPicPr>
            <a:picLocks noChangeAspect="1"/>
          </p:cNvPicPr>
          <p:nvPr/>
        </p:nvPicPr>
        <p:blipFill rotWithShape="1">
          <a:blip r:embed="rId4"/>
          <a:srcRect t="-825" b="-825"/>
          <a:stretch/>
        </p:blipFill>
        <p:spPr>
          <a:xfrm>
            <a:off x="3653595" y="3883141"/>
            <a:ext cx="640080" cy="640080"/>
          </a:xfrm>
          <a:prstGeom prst="ellipse">
            <a:avLst/>
          </a:prstGeom>
        </p:spPr>
      </p:pic>
    </p:spTree>
    <p:extLst>
      <p:ext uri="{BB962C8B-B14F-4D97-AF65-F5344CB8AC3E}">
        <p14:creationId xmlns:p14="http://schemas.microsoft.com/office/powerpoint/2010/main" val="25322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Curved Connector 85"/>
          <p:cNvCxnSpPr>
            <a:stCxn id="51" idx="2"/>
            <a:endCxn id="38" idx="5"/>
          </p:cNvCxnSpPr>
          <p:nvPr/>
        </p:nvCxnSpPr>
        <p:spPr>
          <a:xfrm rot="10800000">
            <a:off x="1484208" y="2708975"/>
            <a:ext cx="544218" cy="546930"/>
          </a:xfrm>
          <a:prstGeom prst="curvedConnector2">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38" name="Shape 85"/>
          <p:cNvSpPr/>
          <p:nvPr/>
        </p:nvSpPr>
        <p:spPr>
          <a:xfrm>
            <a:off x="407450" y="2146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Shape 57"/>
          <p:cNvSpPr/>
          <p:nvPr/>
        </p:nvSpPr>
        <p:spPr>
          <a:xfrm>
            <a:off x="5862160" y="5791730"/>
            <a:ext cx="1056300" cy="574263"/>
          </a:xfrm>
          <a:prstGeom prst="roundRect">
            <a:avLst>
              <a:gd name="adj" fmla="val 16667"/>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Application Triples</a:t>
            </a:r>
            <a:endParaRPr lang="en" sz="1200" dirty="0">
              <a:solidFill>
                <a:schemeClr val="bg1"/>
              </a:solidFill>
            </a:endParaRPr>
          </a:p>
        </p:txBody>
      </p:sp>
      <p:cxnSp>
        <p:nvCxnSpPr>
          <p:cNvPr id="94" name="Curved Connector 93"/>
          <p:cNvCxnSpPr>
            <a:stCxn id="51" idx="4"/>
            <a:endCxn id="64" idx="1"/>
          </p:cNvCxnSpPr>
          <p:nvPr/>
        </p:nvCxnSpPr>
        <p:spPr>
          <a:xfrm rot="16200000" flipH="1">
            <a:off x="3013964" y="3230666"/>
            <a:ext cx="2493408"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Shape 85"/>
          <p:cNvSpPr/>
          <p:nvPr/>
        </p:nvSpPr>
        <p:spPr>
          <a:xfrm>
            <a:off x="451551" y="5613642"/>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Wikidata</a:t>
            </a:r>
            <a:endParaRPr lang="en" sz="1200" dirty="0">
              <a:solidFill>
                <a:schemeClr val="dk1"/>
              </a:solidFill>
            </a:endParaRPr>
          </a:p>
        </p:txBody>
      </p:sp>
      <p:sp>
        <p:nvSpPr>
          <p:cNvPr id="56" name="Shape 85"/>
          <p:cNvSpPr/>
          <p:nvPr/>
        </p:nvSpPr>
        <p:spPr>
          <a:xfrm>
            <a:off x="415748" y="4756785"/>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DBPedia</a:t>
            </a:r>
            <a:endParaRPr lang="en" sz="1200" dirty="0">
              <a:solidFill>
                <a:schemeClr val="dk1"/>
              </a:solidFill>
            </a:endParaRPr>
          </a:p>
        </p:txBody>
      </p: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64" idx="0"/>
            <a:endCxn id="35" idx="2"/>
          </p:cNvCxnSpPr>
          <p:nvPr/>
        </p:nvCxnSpPr>
        <p:spPr>
          <a:xfrm flipV="1">
            <a:off x="6390310" y="5562736"/>
            <a:ext cx="0" cy="228994"/>
          </a:xfrm>
          <a:prstGeom prst="straightConnector1">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51" idx="2"/>
            <a:endCxn id="55" idx="6"/>
          </p:cNvCxnSpPr>
          <p:nvPr/>
        </p:nvCxnSpPr>
        <p:spPr>
          <a:xfrm rot="10800000" flipV="1">
            <a:off x="1713052" y="3255904"/>
            <a:ext cx="315375" cy="2687287"/>
          </a:xfrm>
          <a:prstGeom prst="curvedConnector3">
            <a:avLst>
              <a:gd name="adj1" fmla="val -46647"/>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Shape 86"/>
          <p:cNvSpPr/>
          <p:nvPr/>
        </p:nvSpPr>
        <p:spPr>
          <a:xfrm>
            <a:off x="388100" y="3038524"/>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53" name="Shape 87"/>
          <p:cNvSpPr/>
          <p:nvPr/>
        </p:nvSpPr>
        <p:spPr>
          <a:xfrm>
            <a:off x="407450" y="3899928"/>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cxnSp>
        <p:nvCxnSpPr>
          <p:cNvPr id="57" name="Curved Connector 56"/>
          <p:cNvCxnSpPr>
            <a:stCxn id="51" idx="2"/>
            <a:endCxn id="56" idx="6"/>
          </p:cNvCxnSpPr>
          <p:nvPr/>
        </p:nvCxnSpPr>
        <p:spPr>
          <a:xfrm rot="10800000" flipV="1">
            <a:off x="1677248" y="3255905"/>
            <a:ext cx="351178" cy="1830430"/>
          </a:xfrm>
          <a:prstGeom prst="curvedConnector3">
            <a:avLst>
              <a:gd name="adj1" fmla="val 13836"/>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1" idx="2"/>
            <a:endCxn id="53" idx="6"/>
          </p:cNvCxnSpPr>
          <p:nvPr/>
        </p:nvCxnSpPr>
        <p:spPr>
          <a:xfrm rot="10800000" flipV="1">
            <a:off x="1668950" y="3255904"/>
            <a:ext cx="359476" cy="973573"/>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1" idx="2"/>
            <a:endCxn id="52" idx="6"/>
          </p:cNvCxnSpPr>
          <p:nvPr/>
        </p:nvCxnSpPr>
        <p:spPr>
          <a:xfrm rot="10800000" flipV="1">
            <a:off x="1649600" y="3255904"/>
            <a:ext cx="378826" cy="112169"/>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pic>
        <p:nvPicPr>
          <p:cNvPr id="32" name="Picture 31"/>
          <p:cNvPicPr>
            <a:picLocks noChangeAspect="1"/>
          </p:cNvPicPr>
          <p:nvPr/>
        </p:nvPicPr>
        <p:blipFill>
          <a:blip r:embed="rId3"/>
          <a:stretch>
            <a:fillRect/>
          </a:stretch>
        </p:blipFill>
        <p:spPr>
          <a:xfrm>
            <a:off x="4815360" y="3899674"/>
            <a:ext cx="640080" cy="640080"/>
          </a:xfrm>
          <a:prstGeom prst="ellipse">
            <a:avLst/>
          </a:prstGeom>
        </p:spPr>
      </p:pic>
      <p:pic>
        <p:nvPicPr>
          <p:cNvPr id="33" name="Picture 32"/>
          <p:cNvPicPr>
            <a:picLocks noChangeAspect="1"/>
          </p:cNvPicPr>
          <p:nvPr/>
        </p:nvPicPr>
        <p:blipFill rotWithShape="1">
          <a:blip r:embed="rId4"/>
          <a:srcRect t="-825" b="-825"/>
          <a:stretch/>
        </p:blipFill>
        <p:spPr>
          <a:xfrm>
            <a:off x="3653595" y="3883141"/>
            <a:ext cx="640080" cy="640080"/>
          </a:xfrm>
          <a:prstGeom prst="ellipse">
            <a:avLst/>
          </a:prstGeom>
        </p:spPr>
      </p:pic>
      <p:sp>
        <p:nvSpPr>
          <p:cNvPr id="34"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Tree>
    <p:extLst>
      <p:ext uri="{BB962C8B-B14F-4D97-AF65-F5344CB8AC3E}">
        <p14:creationId xmlns:p14="http://schemas.microsoft.com/office/powerpoint/2010/main" val="11511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Curved Connector 85"/>
          <p:cNvCxnSpPr>
            <a:stCxn id="51" idx="2"/>
            <a:endCxn id="38" idx="5"/>
          </p:cNvCxnSpPr>
          <p:nvPr/>
        </p:nvCxnSpPr>
        <p:spPr>
          <a:xfrm rot="10800000">
            <a:off x="1484208" y="2708975"/>
            <a:ext cx="544218" cy="546930"/>
          </a:xfrm>
          <a:prstGeom prst="curvedConnector2">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18" name="Shape 59"/>
          <p:cNvSpPr txBox="1"/>
          <p:nvPr/>
        </p:nvSpPr>
        <p:spPr>
          <a:xfrm>
            <a:off x="7034575" y="4099454"/>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407450" y="2146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Shape 57"/>
          <p:cNvSpPr/>
          <p:nvPr/>
        </p:nvSpPr>
        <p:spPr>
          <a:xfrm>
            <a:off x="5862160" y="5791730"/>
            <a:ext cx="1056300" cy="574263"/>
          </a:xfrm>
          <a:prstGeom prst="roundRect">
            <a:avLst>
              <a:gd name="adj" fmla="val 16667"/>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Application Triples</a:t>
            </a:r>
            <a:endParaRPr lang="en" sz="1200" dirty="0">
              <a:solidFill>
                <a:schemeClr val="bg1"/>
              </a:solidFill>
            </a:endParaRPr>
          </a:p>
        </p:txBody>
      </p:sp>
      <p:cxnSp>
        <p:nvCxnSpPr>
          <p:cNvPr id="94" name="Curved Connector 93"/>
          <p:cNvCxnSpPr>
            <a:stCxn id="51" idx="4"/>
            <a:endCxn id="64" idx="1"/>
          </p:cNvCxnSpPr>
          <p:nvPr/>
        </p:nvCxnSpPr>
        <p:spPr>
          <a:xfrm rot="16200000" flipH="1">
            <a:off x="3013964" y="3230666"/>
            <a:ext cx="2493408"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Shape 85"/>
          <p:cNvSpPr/>
          <p:nvPr/>
        </p:nvSpPr>
        <p:spPr>
          <a:xfrm>
            <a:off x="451551" y="5613642"/>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Wikidata</a:t>
            </a:r>
            <a:endParaRPr lang="en" sz="1200" dirty="0">
              <a:solidFill>
                <a:schemeClr val="dk1"/>
              </a:solidFill>
            </a:endParaRPr>
          </a:p>
        </p:txBody>
      </p:sp>
      <p:sp>
        <p:nvSpPr>
          <p:cNvPr id="56" name="Shape 85"/>
          <p:cNvSpPr/>
          <p:nvPr/>
        </p:nvSpPr>
        <p:spPr>
          <a:xfrm>
            <a:off x="415748" y="4756785"/>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DBPedia</a:t>
            </a:r>
            <a:endParaRPr lang="en" sz="1200" dirty="0">
              <a:solidFill>
                <a:schemeClr val="dk1"/>
              </a:solidFill>
            </a:endParaRPr>
          </a:p>
        </p:txBody>
      </p: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64" idx="0"/>
            <a:endCxn id="35" idx="2"/>
          </p:cNvCxnSpPr>
          <p:nvPr/>
        </p:nvCxnSpPr>
        <p:spPr>
          <a:xfrm flipV="1">
            <a:off x="6390310" y="5562736"/>
            <a:ext cx="0" cy="228994"/>
          </a:xfrm>
          <a:prstGeom prst="straightConnector1">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51" idx="2"/>
            <a:endCxn id="55" idx="6"/>
          </p:cNvCxnSpPr>
          <p:nvPr/>
        </p:nvCxnSpPr>
        <p:spPr>
          <a:xfrm rot="10800000" flipV="1">
            <a:off x="1713052" y="3255904"/>
            <a:ext cx="315375" cy="2687287"/>
          </a:xfrm>
          <a:prstGeom prst="curvedConnector3">
            <a:avLst>
              <a:gd name="adj1" fmla="val -46647"/>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Shape 86"/>
          <p:cNvSpPr/>
          <p:nvPr/>
        </p:nvSpPr>
        <p:spPr>
          <a:xfrm>
            <a:off x="388100" y="3038524"/>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53" name="Shape 87"/>
          <p:cNvSpPr/>
          <p:nvPr/>
        </p:nvSpPr>
        <p:spPr>
          <a:xfrm>
            <a:off x="407450" y="3899928"/>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cxnSp>
        <p:nvCxnSpPr>
          <p:cNvPr id="57" name="Curved Connector 56"/>
          <p:cNvCxnSpPr>
            <a:stCxn id="51" idx="2"/>
            <a:endCxn id="56" idx="6"/>
          </p:cNvCxnSpPr>
          <p:nvPr/>
        </p:nvCxnSpPr>
        <p:spPr>
          <a:xfrm rot="10800000" flipV="1">
            <a:off x="1677248" y="3255905"/>
            <a:ext cx="351178" cy="1830430"/>
          </a:xfrm>
          <a:prstGeom prst="curvedConnector3">
            <a:avLst>
              <a:gd name="adj1" fmla="val 13836"/>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1" idx="2"/>
            <a:endCxn id="53" idx="6"/>
          </p:cNvCxnSpPr>
          <p:nvPr/>
        </p:nvCxnSpPr>
        <p:spPr>
          <a:xfrm rot="10800000" flipV="1">
            <a:off x="1668950" y="3255904"/>
            <a:ext cx="359476" cy="973573"/>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1" idx="2"/>
            <a:endCxn id="52" idx="6"/>
          </p:cNvCxnSpPr>
          <p:nvPr/>
        </p:nvCxnSpPr>
        <p:spPr>
          <a:xfrm rot="10800000" flipV="1">
            <a:off x="1649600" y="3255904"/>
            <a:ext cx="378826" cy="112169"/>
          </a:xfrm>
          <a:prstGeom prst="curvedConnector3">
            <a:avLst>
              <a:gd name="adj1" fmla="val 50000"/>
            </a:avLst>
          </a:prstGeom>
          <a:ln w="38100">
            <a:solidFill>
              <a:srgbClr val="92D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60" name="Right Arrow 59"/>
          <p:cNvSpPr/>
          <p:nvPr/>
        </p:nvSpPr>
        <p:spPr>
          <a:xfrm>
            <a:off x="3452789" y="284510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pic>
        <p:nvPicPr>
          <p:cNvPr id="31" name="Picture 30"/>
          <p:cNvPicPr>
            <a:picLocks noChangeAspect="1"/>
          </p:cNvPicPr>
          <p:nvPr/>
        </p:nvPicPr>
        <p:blipFill>
          <a:blip r:embed="rId3"/>
          <a:stretch>
            <a:fillRect/>
          </a:stretch>
        </p:blipFill>
        <p:spPr>
          <a:xfrm>
            <a:off x="5920195" y="3883141"/>
            <a:ext cx="640080" cy="640080"/>
          </a:xfrm>
          <a:prstGeom prst="ellipse">
            <a:avLst/>
          </a:prstGeom>
        </p:spPr>
      </p:pic>
      <p:pic>
        <p:nvPicPr>
          <p:cNvPr id="32" name="Picture 31"/>
          <p:cNvPicPr>
            <a:picLocks noChangeAspect="1"/>
          </p:cNvPicPr>
          <p:nvPr/>
        </p:nvPicPr>
        <p:blipFill>
          <a:blip r:embed="rId4"/>
          <a:stretch>
            <a:fillRect/>
          </a:stretch>
        </p:blipFill>
        <p:spPr>
          <a:xfrm>
            <a:off x="4815360" y="3899674"/>
            <a:ext cx="640080" cy="640080"/>
          </a:xfrm>
          <a:prstGeom prst="ellipse">
            <a:avLst/>
          </a:prstGeom>
        </p:spPr>
      </p:pic>
      <p:pic>
        <p:nvPicPr>
          <p:cNvPr id="33" name="Picture 32"/>
          <p:cNvPicPr>
            <a:picLocks noChangeAspect="1"/>
          </p:cNvPicPr>
          <p:nvPr/>
        </p:nvPicPr>
        <p:blipFill rotWithShape="1">
          <a:blip r:embed="rId5"/>
          <a:srcRect t="-825" b="-825"/>
          <a:stretch/>
        </p:blipFill>
        <p:spPr>
          <a:xfrm>
            <a:off x="3653595" y="3883141"/>
            <a:ext cx="640080" cy="640080"/>
          </a:xfrm>
          <a:prstGeom prst="ellipse">
            <a:avLst/>
          </a:prstGeom>
        </p:spPr>
      </p:pic>
      <p:sp>
        <p:nvSpPr>
          <p:cNvPr id="34" name="Shape 50"/>
          <p:cNvSpPr txBox="1"/>
          <p:nvPr/>
        </p:nvSpPr>
        <p:spPr>
          <a:xfrm>
            <a:off x="2345938"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solidFill>
                  <a:schemeClr val="bg1"/>
                </a:solidFill>
              </a:rPr>
              <a:t>Extraction</a:t>
            </a:r>
            <a:endParaRPr lang="en" sz="1200" b="1" dirty="0">
              <a:solidFill>
                <a:schemeClr val="bg1"/>
              </a:solidFill>
            </a:endParaRPr>
          </a:p>
        </p:txBody>
      </p:sp>
    </p:spTree>
    <p:extLst>
      <p:ext uri="{BB962C8B-B14F-4D97-AF65-F5344CB8AC3E}">
        <p14:creationId xmlns:p14="http://schemas.microsoft.com/office/powerpoint/2010/main" val="15767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Vault Services</a:t>
            </a:r>
            <a:endParaRPr lang="en-US" sz="2000" b="1" dirty="0">
              <a:solidFill>
                <a:schemeClr val="tx2"/>
              </a:solidFill>
            </a:endParaRPr>
          </a:p>
        </p:txBody>
      </p:sp>
      <p:sp>
        <p:nvSpPr>
          <p:cNvPr id="4" name="Rectangle 3"/>
          <p:cNvSpPr/>
          <p:nvPr/>
        </p:nvSpPr>
        <p:spPr>
          <a:xfrm>
            <a:off x="477837" y="1535723"/>
            <a:ext cx="8181975" cy="3108543"/>
          </a:xfrm>
          <a:prstGeom prst="rect">
            <a:avLst/>
          </a:prstGeom>
        </p:spPr>
        <p:txBody>
          <a:bodyPr wrap="square">
            <a:spAutoFit/>
          </a:bodyPr>
          <a:lstStyle/>
          <a:p>
            <a:pPr marL="285750" indent="-285750">
              <a:buFont typeface="Arial"/>
              <a:buChar char="•"/>
            </a:pPr>
            <a:r>
              <a:rPr lang="en-US" sz="2800" dirty="0" smtClean="0"/>
              <a:t>Streamline the </a:t>
            </a:r>
            <a:r>
              <a:rPr lang="en-US" sz="2800" dirty="0"/>
              <a:t>interaction between the </a:t>
            </a:r>
            <a:r>
              <a:rPr lang="en-US" sz="2800" dirty="0" err="1" smtClean="0"/>
              <a:t>EntityJS</a:t>
            </a:r>
            <a:r>
              <a:rPr lang="en-US" sz="2800" dirty="0" smtClean="0"/>
              <a:t> </a:t>
            </a:r>
            <a:r>
              <a:rPr lang="en-US" sz="2800" dirty="0"/>
              <a:t>client application and the </a:t>
            </a:r>
            <a:r>
              <a:rPr lang="en-US" sz="2800" dirty="0" smtClean="0"/>
              <a:t>Scored Triples on the server</a:t>
            </a:r>
          </a:p>
          <a:p>
            <a:endParaRPr lang="en-US" sz="2800" dirty="0"/>
          </a:p>
          <a:p>
            <a:pPr marL="742950" lvl="1" indent="-285750">
              <a:buFont typeface="Arial"/>
              <a:buChar char="•"/>
            </a:pPr>
            <a:r>
              <a:rPr lang="en-US" sz="2800" dirty="0"/>
              <a:t>API to interact with </a:t>
            </a:r>
            <a:r>
              <a:rPr lang="en-US" sz="2800" dirty="0" smtClean="0"/>
              <a:t>the </a:t>
            </a:r>
            <a:r>
              <a:rPr lang="en-US" sz="2800" dirty="0" err="1" smtClean="0"/>
              <a:t>Triplestore</a:t>
            </a:r>
            <a:endParaRPr lang="en-US" sz="2800" dirty="0"/>
          </a:p>
          <a:p>
            <a:pPr marL="742950" lvl="1" indent="-285750">
              <a:buFont typeface="Arial"/>
              <a:buChar char="•"/>
            </a:pPr>
            <a:r>
              <a:rPr lang="en-US" sz="2800" dirty="0"/>
              <a:t>API to interact with </a:t>
            </a:r>
            <a:r>
              <a:rPr lang="en-US" sz="2800" dirty="0" err="1"/>
              <a:t>ElasticSearch</a:t>
            </a:r>
            <a:r>
              <a:rPr lang="en-US" sz="2800" dirty="0"/>
              <a:t> Index</a:t>
            </a:r>
          </a:p>
          <a:p>
            <a:pPr marL="1200150" lvl="2" indent="-285750">
              <a:buFont typeface="Arial"/>
              <a:buChar char="•"/>
            </a:pPr>
            <a:r>
              <a:rPr lang="en-US" sz="2800" dirty="0" smtClean="0"/>
              <a:t>“PageRank”-like sorting, for </a:t>
            </a:r>
            <a:r>
              <a:rPr lang="en-US" sz="2800" dirty="0"/>
              <a:t>entity results</a:t>
            </a:r>
          </a:p>
        </p:txBody>
      </p:sp>
    </p:spTree>
    <p:extLst>
      <p:ext uri="{BB962C8B-B14F-4D97-AF65-F5344CB8AC3E}">
        <p14:creationId xmlns:p14="http://schemas.microsoft.com/office/powerpoint/2010/main" val="7742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Search across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88402" y="1135919"/>
            <a:ext cx="6760845" cy="5286375"/>
          </a:xfrm>
          <a:prstGeom prst="rect">
            <a:avLst/>
          </a:prstGeom>
        </p:spPr>
      </p:pic>
    </p:spTree>
    <p:extLst>
      <p:ext uri="{BB962C8B-B14F-4D97-AF65-F5344CB8AC3E}">
        <p14:creationId xmlns:p14="http://schemas.microsoft.com/office/powerpoint/2010/main" val="18467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71257" y="1135919"/>
            <a:ext cx="6795135" cy="5240655"/>
          </a:xfrm>
          <a:prstGeom prst="rect">
            <a:avLst/>
          </a:prstGeom>
        </p:spPr>
      </p:pic>
    </p:spTree>
    <p:extLst>
      <p:ext uri="{BB962C8B-B14F-4D97-AF65-F5344CB8AC3E}">
        <p14:creationId xmlns:p14="http://schemas.microsoft.com/office/powerpoint/2010/main" val="10578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3" name="Picture 2"/>
          <p:cNvPicPr>
            <a:picLocks noChangeAspect="1"/>
          </p:cNvPicPr>
          <p:nvPr/>
        </p:nvPicPr>
        <p:blipFill>
          <a:blip r:embed="rId3"/>
          <a:stretch>
            <a:fillRect/>
          </a:stretch>
        </p:blipFill>
        <p:spPr>
          <a:xfrm>
            <a:off x="1176972" y="1135919"/>
            <a:ext cx="6783705" cy="5286375"/>
          </a:xfrm>
          <a:prstGeom prst="rect">
            <a:avLst/>
          </a:prstGeom>
        </p:spPr>
      </p:pic>
    </p:spTree>
    <p:extLst>
      <p:ext uri="{BB962C8B-B14F-4D97-AF65-F5344CB8AC3E}">
        <p14:creationId xmlns:p14="http://schemas.microsoft.com/office/powerpoint/2010/main" val="33152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77839" y="1135919"/>
            <a:ext cx="4027049" cy="44751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A Google blog post from 2012 describes the Knowledge Graph that supports searching for the things, people and places that Google knows about and suggestions for relevant related things.</a:t>
            </a:r>
          </a:p>
          <a:p>
            <a:pPr marL="0" indent="0">
              <a:buNone/>
            </a:pPr>
            <a:endParaRPr lang="en-US" sz="2400" dirty="0" smtClean="0"/>
          </a:p>
          <a:p>
            <a:pPr marL="0" indent="0">
              <a:buNone/>
            </a:pPr>
            <a:r>
              <a:rPr lang="en-US" sz="2400" dirty="0" smtClean="0"/>
              <a:t>The Graph powers the Google Knowledge Panel in search results</a:t>
            </a:r>
            <a:endParaRPr lang="en-US" sz="2400" dirty="0"/>
          </a:p>
        </p:txBody>
      </p:sp>
      <p:sp>
        <p:nvSpPr>
          <p:cNvPr id="8"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The Knowledge Graph</a:t>
            </a:r>
            <a:endParaRPr lang="en-US" sz="3600" b="1"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27" y="1135919"/>
            <a:ext cx="3180560" cy="296614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6327549" y="2618989"/>
            <a:ext cx="2043830" cy="3345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52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1257" y="1135919"/>
            <a:ext cx="6795135" cy="5240655"/>
          </a:xfrm>
          <a:prstGeom prst="rect">
            <a:avLst/>
          </a:prstGeom>
        </p:spPr>
      </p:pic>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4" name="Picture 3"/>
          <p:cNvPicPr>
            <a:picLocks noChangeAspect="1"/>
          </p:cNvPicPr>
          <p:nvPr/>
        </p:nvPicPr>
        <p:blipFill>
          <a:blip r:embed="rId4"/>
          <a:stretch>
            <a:fillRect/>
          </a:stretch>
        </p:blipFill>
        <p:spPr>
          <a:xfrm>
            <a:off x="2881312" y="1844072"/>
            <a:ext cx="3381375" cy="44100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2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pic>
        <p:nvPicPr>
          <p:cNvPr id="4" name="Picture 3"/>
          <p:cNvPicPr>
            <a:picLocks noChangeAspect="1"/>
          </p:cNvPicPr>
          <p:nvPr/>
        </p:nvPicPr>
        <p:blipFill>
          <a:blip r:embed="rId3"/>
          <a:stretch>
            <a:fillRect/>
          </a:stretch>
        </p:blipFill>
        <p:spPr>
          <a:xfrm>
            <a:off x="1232604" y="1135919"/>
            <a:ext cx="6672442" cy="5293509"/>
          </a:xfrm>
          <a:prstGeom prst="rect">
            <a:avLst/>
          </a:prstGeom>
        </p:spPr>
      </p:pic>
    </p:spTree>
    <p:extLst>
      <p:ext uri="{BB962C8B-B14F-4D97-AF65-F5344CB8AC3E}">
        <p14:creationId xmlns:p14="http://schemas.microsoft.com/office/powerpoint/2010/main" val="424267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pic>
        <p:nvPicPr>
          <p:cNvPr id="4" name="Picture 3"/>
          <p:cNvPicPr>
            <a:picLocks noChangeAspect="1"/>
          </p:cNvPicPr>
          <p:nvPr/>
        </p:nvPicPr>
        <p:blipFill>
          <a:blip r:embed="rId3"/>
          <a:stretch>
            <a:fillRect/>
          </a:stretch>
        </p:blipFill>
        <p:spPr>
          <a:xfrm>
            <a:off x="1232604" y="1135919"/>
            <a:ext cx="6672442" cy="5293509"/>
          </a:xfrm>
          <a:prstGeom prst="rect">
            <a:avLst/>
          </a:prstGeom>
        </p:spPr>
      </p:pic>
      <p:sp>
        <p:nvSpPr>
          <p:cNvPr id="5" name="TextBox 4"/>
          <p:cNvSpPr txBox="1"/>
          <p:nvPr/>
        </p:nvSpPr>
        <p:spPr>
          <a:xfrm>
            <a:off x="1452315" y="2877424"/>
            <a:ext cx="6233020" cy="2215991"/>
          </a:xfrm>
          <a:prstGeom prst="rect">
            <a:avLst/>
          </a:prstGeom>
          <a:solidFill>
            <a:schemeClr val="accent1"/>
          </a:solidFill>
          <a:ln>
            <a:noFill/>
          </a:ln>
          <a:effectLst>
            <a:outerShdw blurRad="50800" dist="38100" dir="2700000" algn="tl" rotWithShape="0">
              <a:prstClr val="black">
                <a:alpha val="40000"/>
              </a:prstClr>
            </a:outerShdw>
          </a:effectLst>
        </p:spPr>
        <p:txBody>
          <a:bodyPr wrap="square" lIns="274320" tIns="274320" rIns="274320" bIns="274320" rtlCol="0">
            <a:spAutoFit/>
          </a:bodyPr>
          <a:lstStyle/>
          <a:p>
            <a:r>
              <a:rPr lang="en-US" dirty="0">
                <a:solidFill>
                  <a:schemeClr val="bg1"/>
                </a:solidFill>
              </a:rPr>
              <a:t>INSERT DATA </a:t>
            </a:r>
            <a:r>
              <a:rPr lang="en-US" dirty="0" smtClean="0">
                <a:solidFill>
                  <a:schemeClr val="bg1"/>
                </a:solidFill>
              </a:rPr>
              <a:t>{ GRAPH &lt;http</a:t>
            </a:r>
            <a:r>
              <a:rPr lang="en-US" dirty="0">
                <a:solidFill>
                  <a:schemeClr val="bg1"/>
                </a:solidFill>
              </a:rPr>
              <a:t>://id.worldcat.org/fast/1405559&gt; </a:t>
            </a:r>
            <a:r>
              <a:rPr lang="en-US" dirty="0" smtClean="0">
                <a:solidFill>
                  <a:schemeClr val="bg1"/>
                </a:solidFill>
              </a:rPr>
              <a:t>&lt;</a:t>
            </a:r>
            <a:r>
              <a:rPr lang="en-US" dirty="0">
                <a:solidFill>
                  <a:schemeClr val="bg1"/>
                </a:solidFill>
              </a:rPr>
              <a:t>http://schema.org/sameAs&gt; &lt;http://www.wikidata.org/data/Q502093&gt;; </a:t>
            </a:r>
            <a:r>
              <a:rPr lang="en-US" dirty="0" smtClean="0">
                <a:solidFill>
                  <a:schemeClr val="bg1"/>
                </a:solidFill>
              </a:rPr>
              <a:t>&lt;</a:t>
            </a:r>
            <a:r>
              <a:rPr lang="en-US" dirty="0">
                <a:solidFill>
                  <a:schemeClr val="bg1"/>
                </a:solidFill>
              </a:rPr>
              <a:t>http://schema.org/sameAs&gt; </a:t>
            </a:r>
            <a:r>
              <a:rPr lang="en-US" dirty="0" smtClean="0">
                <a:solidFill>
                  <a:schemeClr val="bg1"/>
                </a:solidFill>
              </a:rPr>
              <a:t>&lt;</a:t>
            </a:r>
            <a:r>
              <a:rPr lang="en-US" dirty="0">
                <a:solidFill>
                  <a:schemeClr val="bg1"/>
                </a:solidFill>
              </a:rPr>
              <a:t>http://</a:t>
            </a:r>
            <a:r>
              <a:rPr lang="en-US" dirty="0" smtClean="0">
                <a:solidFill>
                  <a:schemeClr val="bg1"/>
                </a:solidFill>
              </a:rPr>
              <a:t>dbpedia.org/resource/Casablanca_conference&gt;.} </a:t>
            </a:r>
            <a:endParaRPr lang="en-US" dirty="0">
              <a:solidFill>
                <a:schemeClr val="bg1"/>
              </a:solidFill>
            </a:endParaRPr>
          </a:p>
        </p:txBody>
      </p:sp>
    </p:spTree>
    <p:extLst>
      <p:ext uri="{BB962C8B-B14F-4D97-AF65-F5344CB8AC3E}">
        <p14:creationId xmlns:p14="http://schemas.microsoft.com/office/powerpoint/2010/main" val="30504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5312" y="1127530"/>
            <a:ext cx="6710339" cy="5289191"/>
          </a:xfrm>
          <a:prstGeom prst="rect">
            <a:avLst/>
          </a:prstGeom>
        </p:spPr>
      </p:pic>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User-contributed “same as” relationships</a:t>
            </a:r>
            <a:endParaRPr lang="en-US" sz="2800" b="1" dirty="0">
              <a:solidFill>
                <a:schemeClr val="tx2"/>
              </a:solidFill>
            </a:endParaRPr>
          </a:p>
        </p:txBody>
      </p:sp>
    </p:spTree>
    <p:extLst>
      <p:ext uri="{BB962C8B-B14F-4D97-AF65-F5344CB8AC3E}">
        <p14:creationId xmlns:p14="http://schemas.microsoft.com/office/powerpoint/2010/main" val="9671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Curved Connector 85"/>
          <p:cNvCxnSpPr>
            <a:stCxn id="51" idx="2"/>
            <a:endCxn id="38" idx="5"/>
          </p:cNvCxnSpPr>
          <p:nvPr/>
        </p:nvCxnSpPr>
        <p:spPr>
          <a:xfrm rot="10800000">
            <a:off x="1484208" y="2708975"/>
            <a:ext cx="544218" cy="546930"/>
          </a:xfrm>
          <a:prstGeom prst="curvedConnector2">
            <a:avLst/>
          </a:prstGeom>
          <a:ln w="38100">
            <a:solidFill>
              <a:schemeClr val="bg1">
                <a:lumMod val="9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hape 50"/>
          <p:cNvSpPr txBox="1"/>
          <p:nvPr/>
        </p:nvSpPr>
        <p:spPr>
          <a:xfrm>
            <a:off x="3513116" y="4105126"/>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Extractors</a:t>
            </a:r>
          </a:p>
        </p:txBody>
      </p:sp>
      <p:sp>
        <p:nvSpPr>
          <p:cNvPr id="13" name="Shape 53"/>
          <p:cNvSpPr txBox="1"/>
          <p:nvPr/>
        </p:nvSpPr>
        <p:spPr>
          <a:xfrm>
            <a:off x="4670100" y="4105125"/>
            <a:ext cx="993450" cy="346799"/>
          </a:xfrm>
          <a:prstGeom prst="rect">
            <a:avLst/>
          </a:prstGeom>
          <a:noFill/>
          <a:ln>
            <a:noFill/>
          </a:ln>
        </p:spPr>
        <p:txBody>
          <a:bodyPr lIns="91425" tIns="91425" rIns="91425" bIns="91425" anchor="t" anchorCtr="0">
            <a:noAutofit/>
          </a:bodyPr>
          <a:lstStyle/>
          <a:p>
            <a:pPr lvl="0" rtl="0">
              <a:spcBef>
                <a:spcPts val="0"/>
              </a:spcBef>
              <a:buNone/>
            </a:pPr>
            <a:r>
              <a:rPr lang="en" sz="1200" b="1" dirty="0"/>
              <a:t>Collective</a:t>
            </a:r>
          </a:p>
        </p:txBody>
      </p:sp>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17" name="Shape 58"/>
          <p:cNvSpPr txBox="1"/>
          <p:nvPr/>
        </p:nvSpPr>
        <p:spPr>
          <a:xfrm>
            <a:off x="5989355" y="4110646"/>
            <a:ext cx="855899" cy="346799"/>
          </a:xfrm>
          <a:prstGeom prst="rect">
            <a:avLst/>
          </a:prstGeom>
          <a:noFill/>
          <a:ln>
            <a:noFill/>
          </a:ln>
        </p:spPr>
        <p:txBody>
          <a:bodyPr lIns="91425" tIns="91425" rIns="91425" bIns="91425" anchor="t" anchorCtr="0">
            <a:noAutofit/>
          </a:bodyPr>
          <a:lstStyle/>
          <a:p>
            <a:pPr lvl="0" rtl="0">
              <a:spcBef>
                <a:spcPts val="0"/>
              </a:spcBef>
              <a:buNone/>
            </a:pPr>
            <a:r>
              <a:rPr lang="en" sz="1200" b="1" dirty="0"/>
              <a:t>Fusion</a:t>
            </a:r>
          </a:p>
        </p:txBody>
      </p:sp>
      <p:sp>
        <p:nvSpPr>
          <p:cNvPr id="18" name="Shape 59"/>
          <p:cNvSpPr txBox="1"/>
          <p:nvPr/>
        </p:nvSpPr>
        <p:spPr>
          <a:xfrm>
            <a:off x="7034575" y="4099454"/>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407450" y="2146399"/>
            <a:ext cx="1261500" cy="659099"/>
          </a:xfrm>
          <a:prstGeom prst="ellipse">
            <a:avLst/>
          </a:prstGeom>
          <a:solidFill>
            <a:schemeClr val="bg1">
              <a:lumMod val="95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bg1">
                    <a:lumMod val="75000"/>
                  </a:schemeClr>
                </a:solidFill>
              </a:rPr>
              <a:t>WorldCat</a:t>
            </a:r>
            <a:endParaRPr lang="en" sz="1200" dirty="0">
              <a:solidFill>
                <a:schemeClr val="bg1">
                  <a:lumMod val="75000"/>
                </a:schemeClr>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An end-to-end test of the </a:t>
            </a:r>
          </a:p>
          <a:p>
            <a:pPr marL="0" indent="0">
              <a:buNone/>
            </a:pPr>
            <a:r>
              <a:rPr lang="en-US" sz="3600" b="1" dirty="0" smtClean="0">
                <a:solidFill>
                  <a:schemeClr val="tx2"/>
                </a:solidFill>
              </a:rPr>
              <a:t>Knowledge Vault</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Shape 57"/>
          <p:cNvSpPr/>
          <p:nvPr/>
        </p:nvSpPr>
        <p:spPr>
          <a:xfrm>
            <a:off x="5862160" y="5791730"/>
            <a:ext cx="1056300" cy="574263"/>
          </a:xfrm>
          <a:prstGeom prst="roundRect">
            <a:avLst>
              <a:gd name="adj" fmla="val 16667"/>
            </a:avLst>
          </a:prstGeom>
          <a:solidFill>
            <a:schemeClr val="bg1">
              <a:lumMod val="95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lumMod val="75000"/>
                  </a:schemeClr>
                </a:solidFill>
              </a:rPr>
              <a:t>Application Triples</a:t>
            </a:r>
            <a:endParaRPr lang="en" sz="1200" dirty="0">
              <a:solidFill>
                <a:schemeClr val="bg1">
                  <a:lumMod val="75000"/>
                </a:schemeClr>
              </a:solidFill>
            </a:endParaRPr>
          </a:p>
        </p:txBody>
      </p:sp>
      <p:cxnSp>
        <p:nvCxnSpPr>
          <p:cNvPr id="94" name="Curved Connector 93"/>
          <p:cNvCxnSpPr>
            <a:stCxn id="51" idx="4"/>
            <a:endCxn id="64" idx="1"/>
          </p:cNvCxnSpPr>
          <p:nvPr/>
        </p:nvCxnSpPr>
        <p:spPr>
          <a:xfrm rot="16200000" flipH="1">
            <a:off x="3013964" y="3230666"/>
            <a:ext cx="2493408" cy="3202984"/>
          </a:xfrm>
          <a:prstGeom prst="curvedConnector2">
            <a:avLst/>
          </a:prstGeom>
          <a:ln w="38100">
            <a:solidFill>
              <a:schemeClr val="bg1">
                <a:lumMod val="9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Shape 85"/>
          <p:cNvSpPr/>
          <p:nvPr/>
        </p:nvSpPr>
        <p:spPr>
          <a:xfrm>
            <a:off x="451551" y="5613642"/>
            <a:ext cx="1261500" cy="659099"/>
          </a:xfrm>
          <a:prstGeom prst="ellipse">
            <a:avLst/>
          </a:prstGeom>
          <a:solidFill>
            <a:schemeClr val="bg1">
              <a:lumMod val="95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bg1">
                    <a:lumMod val="75000"/>
                  </a:schemeClr>
                </a:solidFill>
              </a:rPr>
              <a:t>Wikidata</a:t>
            </a:r>
            <a:endParaRPr lang="en" sz="1200" dirty="0">
              <a:solidFill>
                <a:schemeClr val="bg1">
                  <a:lumMod val="75000"/>
                </a:schemeClr>
              </a:solidFill>
            </a:endParaRPr>
          </a:p>
        </p:txBody>
      </p:sp>
      <p:sp>
        <p:nvSpPr>
          <p:cNvPr id="56" name="Shape 85"/>
          <p:cNvSpPr/>
          <p:nvPr/>
        </p:nvSpPr>
        <p:spPr>
          <a:xfrm>
            <a:off x="415748" y="4756785"/>
            <a:ext cx="1261500" cy="659099"/>
          </a:xfrm>
          <a:prstGeom prst="ellipse">
            <a:avLst/>
          </a:prstGeom>
          <a:solidFill>
            <a:schemeClr val="bg1">
              <a:lumMod val="95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bg1">
                    <a:lumMod val="75000"/>
                  </a:schemeClr>
                </a:solidFill>
              </a:rPr>
              <a:t>DBPedia</a:t>
            </a:r>
            <a:endParaRPr lang="en" sz="1200" dirty="0">
              <a:solidFill>
                <a:schemeClr val="bg1">
                  <a:lumMod val="75000"/>
                </a:schemeClr>
              </a:solidFill>
            </a:endParaRPr>
          </a:p>
        </p:txBody>
      </p: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64" idx="0"/>
            <a:endCxn id="35" idx="2"/>
          </p:cNvCxnSpPr>
          <p:nvPr/>
        </p:nvCxnSpPr>
        <p:spPr>
          <a:xfrm flipV="1">
            <a:off x="6390310" y="5562736"/>
            <a:ext cx="0" cy="228994"/>
          </a:xfrm>
          <a:prstGeom prst="straightConnector1">
            <a:avLst/>
          </a:prstGeom>
          <a:ln w="38100">
            <a:solidFill>
              <a:schemeClr val="bg1">
                <a:lumMod val="9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51" idx="2"/>
            <a:endCxn id="55" idx="6"/>
          </p:cNvCxnSpPr>
          <p:nvPr/>
        </p:nvCxnSpPr>
        <p:spPr>
          <a:xfrm rot="10800000" flipV="1">
            <a:off x="1713052" y="3255904"/>
            <a:ext cx="315375" cy="2687287"/>
          </a:xfrm>
          <a:prstGeom prst="curvedConnector3">
            <a:avLst>
              <a:gd name="adj1" fmla="val -46647"/>
            </a:avLst>
          </a:prstGeom>
          <a:ln w="38100">
            <a:solidFill>
              <a:schemeClr val="bg1">
                <a:lumMod val="9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Shape 86"/>
          <p:cNvSpPr/>
          <p:nvPr/>
        </p:nvSpPr>
        <p:spPr>
          <a:xfrm>
            <a:off x="388100" y="3038524"/>
            <a:ext cx="1261500" cy="659099"/>
          </a:xfrm>
          <a:prstGeom prst="ellipse">
            <a:avLst/>
          </a:prstGeom>
          <a:solidFill>
            <a:schemeClr val="bg1">
              <a:lumMod val="95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lumMod val="75000"/>
                  </a:schemeClr>
                </a:solidFill>
              </a:rPr>
              <a:t>VIAF</a:t>
            </a:r>
            <a:endParaRPr lang="en" sz="1200" dirty="0">
              <a:solidFill>
                <a:schemeClr val="bg1">
                  <a:lumMod val="75000"/>
                </a:schemeClr>
              </a:solidFill>
            </a:endParaRPr>
          </a:p>
        </p:txBody>
      </p:sp>
      <p:sp>
        <p:nvSpPr>
          <p:cNvPr id="53" name="Shape 87"/>
          <p:cNvSpPr/>
          <p:nvPr/>
        </p:nvSpPr>
        <p:spPr>
          <a:xfrm>
            <a:off x="407450" y="3899928"/>
            <a:ext cx="1261500" cy="659099"/>
          </a:xfrm>
          <a:prstGeom prst="ellipse">
            <a:avLst/>
          </a:prstGeom>
          <a:solidFill>
            <a:schemeClr val="bg1">
              <a:lumMod val="95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lumMod val="75000"/>
                  </a:schemeClr>
                </a:solidFill>
              </a:rPr>
              <a:t>FAST</a:t>
            </a:r>
            <a:endParaRPr lang="en" sz="1200" dirty="0">
              <a:solidFill>
                <a:schemeClr val="bg1">
                  <a:lumMod val="75000"/>
                </a:schemeClr>
              </a:solidFill>
            </a:endParaRPr>
          </a:p>
        </p:txBody>
      </p:sp>
      <p:cxnSp>
        <p:nvCxnSpPr>
          <p:cNvPr id="57" name="Curved Connector 56"/>
          <p:cNvCxnSpPr>
            <a:stCxn id="51" idx="2"/>
            <a:endCxn id="56" idx="6"/>
          </p:cNvCxnSpPr>
          <p:nvPr/>
        </p:nvCxnSpPr>
        <p:spPr>
          <a:xfrm rot="10800000" flipV="1">
            <a:off x="1677248" y="3255905"/>
            <a:ext cx="351178" cy="1830430"/>
          </a:xfrm>
          <a:prstGeom prst="curvedConnector3">
            <a:avLst>
              <a:gd name="adj1" fmla="val 13836"/>
            </a:avLst>
          </a:prstGeom>
          <a:ln w="38100">
            <a:solidFill>
              <a:schemeClr val="bg1">
                <a:lumMod val="9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1" idx="2"/>
            <a:endCxn id="53" idx="6"/>
          </p:cNvCxnSpPr>
          <p:nvPr/>
        </p:nvCxnSpPr>
        <p:spPr>
          <a:xfrm rot="10800000" flipV="1">
            <a:off x="1668950" y="3255904"/>
            <a:ext cx="359476" cy="973573"/>
          </a:xfrm>
          <a:prstGeom prst="curvedConnector3">
            <a:avLst>
              <a:gd name="adj1" fmla="val 50000"/>
            </a:avLst>
          </a:prstGeom>
          <a:ln w="38100">
            <a:solidFill>
              <a:schemeClr val="bg1">
                <a:lumMod val="9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1" idx="2"/>
            <a:endCxn id="52" idx="6"/>
          </p:cNvCxnSpPr>
          <p:nvPr/>
        </p:nvCxnSpPr>
        <p:spPr>
          <a:xfrm rot="10800000" flipV="1">
            <a:off x="1649600" y="3255904"/>
            <a:ext cx="378826" cy="112169"/>
          </a:xfrm>
          <a:prstGeom prst="curvedConnector3">
            <a:avLst>
              <a:gd name="adj1" fmla="val 50000"/>
            </a:avLst>
          </a:prstGeom>
          <a:ln w="38100">
            <a:solidFill>
              <a:schemeClr val="bg1">
                <a:lumMod val="9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60" name="Right Arrow 59"/>
          <p:cNvSpPr/>
          <p:nvPr/>
        </p:nvSpPr>
        <p:spPr>
          <a:xfrm>
            <a:off x="3452789" y="284510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cxnSp>
        <p:nvCxnSpPr>
          <p:cNvPr id="72" name="Straight Arrow Connector 71"/>
          <p:cNvCxnSpPr>
            <a:stCxn id="38" idx="6"/>
            <a:endCxn id="54" idx="2"/>
          </p:cNvCxnSpPr>
          <p:nvPr/>
        </p:nvCxnSpPr>
        <p:spPr>
          <a:xfrm flipV="1">
            <a:off x="1668950" y="2475948"/>
            <a:ext cx="288747" cy="1"/>
          </a:xfrm>
          <a:prstGeom prst="straightConnector1">
            <a:avLst/>
          </a:prstGeom>
          <a:ln w="57150">
            <a:solidFill>
              <a:schemeClr val="accent5">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9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Continued Experimentation</a:t>
            </a:r>
            <a:endParaRPr lang="en-US" sz="2000" b="1" dirty="0">
              <a:solidFill>
                <a:schemeClr val="tx2"/>
              </a:solidFill>
            </a:endParaRPr>
          </a:p>
        </p:txBody>
      </p:sp>
      <p:sp>
        <p:nvSpPr>
          <p:cNvPr id="3" name="Rectangle 2"/>
          <p:cNvSpPr/>
          <p:nvPr/>
        </p:nvSpPr>
        <p:spPr>
          <a:xfrm>
            <a:off x="477837" y="1535723"/>
            <a:ext cx="8181975" cy="3108543"/>
          </a:xfrm>
          <a:prstGeom prst="rect">
            <a:avLst/>
          </a:prstGeom>
        </p:spPr>
        <p:txBody>
          <a:bodyPr wrap="square">
            <a:spAutoFit/>
          </a:bodyPr>
          <a:lstStyle/>
          <a:p>
            <a:pPr marL="285750" indent="-285750">
              <a:buFont typeface="Arial"/>
              <a:buChar char="•"/>
            </a:pPr>
            <a:r>
              <a:rPr lang="en-US" sz="2800" dirty="0" smtClean="0"/>
              <a:t>Build a way to assign confidence levels to data contributed by </a:t>
            </a:r>
            <a:r>
              <a:rPr lang="en-US" sz="2800" dirty="0" err="1" smtClean="0"/>
              <a:t>EntityJS</a:t>
            </a:r>
            <a:endParaRPr lang="en-US" sz="2800" dirty="0" smtClean="0"/>
          </a:p>
          <a:p>
            <a:pPr marL="285750" indent="-285750">
              <a:buFont typeface="Arial"/>
              <a:buChar char="•"/>
            </a:pPr>
            <a:r>
              <a:rPr lang="en-US" sz="2800" dirty="0" smtClean="0"/>
              <a:t>Use confidence levels as input to a Fusion process to created Scored Triples</a:t>
            </a:r>
          </a:p>
          <a:p>
            <a:pPr marL="285750" indent="-285750">
              <a:buFont typeface="Arial"/>
              <a:buChar char="•"/>
            </a:pPr>
            <a:r>
              <a:rPr lang="en-US" sz="2800" dirty="0" smtClean="0"/>
              <a:t>Extend the </a:t>
            </a:r>
            <a:r>
              <a:rPr lang="en-US" sz="2800" dirty="0" err="1" smtClean="0"/>
              <a:t>EntityJS</a:t>
            </a:r>
            <a:r>
              <a:rPr lang="en-US" sz="2800" dirty="0" smtClean="0"/>
              <a:t> application to incorporate additional Linked Data resources and support further entity relationship refining and editing</a:t>
            </a:r>
          </a:p>
        </p:txBody>
      </p:sp>
    </p:spTree>
    <p:extLst>
      <p:ext uri="{BB962C8B-B14F-4D97-AF65-F5344CB8AC3E}">
        <p14:creationId xmlns:p14="http://schemas.microsoft.com/office/powerpoint/2010/main" val="26741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4664097" cy="1492716"/>
          </a:xfrm>
        </p:spPr>
        <p:txBody>
          <a:bodyPr/>
          <a:lstStyle/>
          <a:p>
            <a:r>
              <a:rPr lang="en-US" dirty="0" smtClean="0"/>
              <a:t>Contact us</a:t>
            </a:r>
            <a:endParaRPr lang="en-US" dirty="0"/>
          </a:p>
        </p:txBody>
      </p:sp>
      <p:sp>
        <p:nvSpPr>
          <p:cNvPr id="3" name="Text Placeholder 2"/>
          <p:cNvSpPr>
            <a:spLocks noGrp="1"/>
          </p:cNvSpPr>
          <p:nvPr>
            <p:ph type="body" sz="quarter" idx="11"/>
          </p:nvPr>
        </p:nvSpPr>
        <p:spPr/>
        <p:txBody>
          <a:bodyPr/>
          <a:lstStyle/>
          <a:p>
            <a:r>
              <a:rPr lang="en-US" dirty="0" smtClean="0"/>
              <a:t>Jeff </a:t>
            </a:r>
            <a:r>
              <a:rPr lang="en-US" dirty="0" err="1" smtClean="0"/>
              <a:t>Mixter</a:t>
            </a:r>
            <a:endParaRPr lang="en-US" dirty="0"/>
          </a:p>
        </p:txBody>
      </p:sp>
      <p:sp>
        <p:nvSpPr>
          <p:cNvPr id="4" name="Text Placeholder 3"/>
          <p:cNvSpPr>
            <a:spLocks noGrp="1"/>
          </p:cNvSpPr>
          <p:nvPr>
            <p:ph type="body" sz="quarter" idx="12"/>
          </p:nvPr>
        </p:nvSpPr>
        <p:spPr/>
        <p:txBody>
          <a:bodyPr/>
          <a:lstStyle/>
          <a:p>
            <a:r>
              <a:rPr lang="en-US" dirty="0" smtClean="0"/>
              <a:t>Software Engineer, OCLC Research</a:t>
            </a:r>
            <a:endParaRPr lang="en-US" dirty="0"/>
          </a:p>
        </p:txBody>
      </p:sp>
      <p:sp>
        <p:nvSpPr>
          <p:cNvPr id="5" name="Text Placeholder 4"/>
          <p:cNvSpPr>
            <a:spLocks noGrp="1"/>
          </p:cNvSpPr>
          <p:nvPr>
            <p:ph type="body" sz="quarter" idx="13"/>
          </p:nvPr>
        </p:nvSpPr>
        <p:spPr/>
        <p:txBody>
          <a:bodyPr/>
          <a:lstStyle/>
          <a:p>
            <a:r>
              <a:rPr lang="en-US" dirty="0" smtClean="0"/>
              <a:t>mixterj@oclc.org</a:t>
            </a:r>
            <a:endParaRPr lang="en-US" dirty="0"/>
          </a:p>
        </p:txBody>
      </p:sp>
      <p:sp>
        <p:nvSpPr>
          <p:cNvPr id="6" name="Text Placeholder 5"/>
          <p:cNvSpPr>
            <a:spLocks noGrp="1"/>
          </p:cNvSpPr>
          <p:nvPr>
            <p:ph type="body" sz="quarter" idx="14"/>
          </p:nvPr>
        </p:nvSpPr>
        <p:spPr>
          <a:xfrm>
            <a:off x="0" y="587633"/>
            <a:ext cx="5709138" cy="520972"/>
          </a:xfrm>
        </p:spPr>
        <p:txBody>
          <a:bodyPr/>
          <a:lstStyle/>
          <a:p>
            <a:r>
              <a:rPr lang="en-US" dirty="0" smtClean="0"/>
              <a:t>Looking inside the Library Knowledge Vault</a:t>
            </a:r>
            <a:endParaRPr lang="en-US" dirty="0"/>
          </a:p>
        </p:txBody>
      </p:sp>
      <p:sp>
        <p:nvSpPr>
          <p:cNvPr id="13" name="Text Placeholder 2"/>
          <p:cNvSpPr txBox="1">
            <a:spLocks/>
          </p:cNvSpPr>
          <p:nvPr/>
        </p:nvSpPr>
        <p:spPr>
          <a:xfrm>
            <a:off x="4176634" y="2860151"/>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Bruce Washburn</a:t>
            </a:r>
            <a:endParaRPr lang="en-US" dirty="0"/>
          </a:p>
        </p:txBody>
      </p:sp>
      <p:sp>
        <p:nvSpPr>
          <p:cNvPr id="14" name="Text Placeholder 3"/>
          <p:cNvSpPr txBox="1">
            <a:spLocks/>
          </p:cNvSpPr>
          <p:nvPr/>
        </p:nvSpPr>
        <p:spPr>
          <a:xfrm>
            <a:off x="4176447" y="3229582"/>
            <a:ext cx="3887788" cy="359027"/>
          </a:xfrm>
          <a:prstGeom prst="rect">
            <a:avLst/>
          </a:prstGeom>
        </p:spPr>
        <p:txBody>
          <a:bodyPr vert="horz">
            <a:normAutofit fontScale="92500"/>
          </a:bodyPr>
          <a:lstStyle>
            <a:lvl1pPr marL="0" indent="0" algn="l" defTabSz="457200" rtl="0" eaLnBrk="1" latinLnBrk="0" hangingPunct="1">
              <a:spcBef>
                <a:spcPct val="20000"/>
              </a:spcBef>
              <a:buFont typeface="Arial"/>
              <a:buNone/>
              <a:defRPr sz="1400" b="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Consulting Software </a:t>
            </a:r>
            <a:r>
              <a:rPr lang="en-US" dirty="0"/>
              <a:t>E</a:t>
            </a:r>
            <a:r>
              <a:rPr lang="en-US" dirty="0" smtClean="0"/>
              <a:t>ngineer, OCLC Research</a:t>
            </a:r>
            <a:endParaRPr lang="en-US" dirty="0"/>
          </a:p>
        </p:txBody>
      </p:sp>
      <p:sp>
        <p:nvSpPr>
          <p:cNvPr id="15" name="Text Placeholder 4"/>
          <p:cNvSpPr txBox="1">
            <a:spLocks/>
          </p:cNvSpPr>
          <p:nvPr/>
        </p:nvSpPr>
        <p:spPr>
          <a:xfrm>
            <a:off x="4176447" y="3588611"/>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a:t>
            </a:r>
            <a:r>
              <a:rPr lang="en-US" dirty="0" smtClean="0"/>
              <a:t>ruce_washburn@oclc.org</a:t>
            </a:r>
            <a:endParaRPr lang="en-US" dirty="0"/>
          </a:p>
        </p:txBody>
      </p:sp>
    </p:spTree>
    <p:extLst>
      <p:ext uri="{BB962C8B-B14F-4D97-AF65-F5344CB8AC3E}">
        <p14:creationId xmlns:p14="http://schemas.microsoft.com/office/powerpoint/2010/main" val="17404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4294967295"/>
          </p:nvPr>
        </p:nvSpPr>
        <p:spPr>
          <a:xfrm>
            <a:off x="477838" y="1558678"/>
            <a:ext cx="8181975" cy="4474037"/>
          </a:xfrm>
          <a:prstGeom prst="rect">
            <a:avLst/>
          </a:prstGeom>
        </p:spPr>
        <p:txBody>
          <a:bodyPr/>
          <a:lstStyle/>
          <a:p>
            <a:pPr marL="0" indent="0">
              <a:buNone/>
            </a:pPr>
            <a:r>
              <a:rPr lang="en-US" sz="2400" dirty="0" smtClean="0"/>
              <a:t>A series of recent Google Research papers describe the use of probabilistic models and machine learning to assess the truth of statements made by multiple sources.</a:t>
            </a:r>
          </a:p>
          <a:p>
            <a:pPr marL="0" indent="0">
              <a:buNone/>
            </a:pPr>
            <a:endParaRPr lang="en-US" sz="1200" dirty="0" smtClean="0"/>
          </a:p>
          <a:p>
            <a:r>
              <a:rPr lang="en-US" sz="1200" dirty="0" smtClean="0"/>
              <a:t>Li, X., Dong, X. L., Lyons, K., </a:t>
            </a:r>
            <a:r>
              <a:rPr lang="en-US" sz="1200" dirty="0" err="1" smtClean="0"/>
              <a:t>Meng</a:t>
            </a:r>
            <a:r>
              <a:rPr lang="en-US" sz="1200" dirty="0" smtClean="0"/>
              <a:t>, W., Srivastava, D. (2013). </a:t>
            </a:r>
            <a:r>
              <a:rPr lang="en-US" sz="1200" dirty="0" smtClean="0">
                <a:hlinkClick r:id="rId3"/>
              </a:rPr>
              <a:t>Truth </a:t>
            </a:r>
            <a:r>
              <a:rPr lang="en-US" sz="1200" dirty="0">
                <a:hlinkClick r:id="rId3"/>
              </a:rPr>
              <a:t>Finding on the Deep Web: Is the Problem Solved?</a:t>
            </a:r>
            <a:r>
              <a:rPr lang="en-US" sz="1200" dirty="0"/>
              <a:t> </a:t>
            </a:r>
          </a:p>
          <a:p>
            <a:r>
              <a:rPr lang="en-US" sz="1200" dirty="0" smtClean="0"/>
              <a:t>Dong, X. L., </a:t>
            </a:r>
            <a:r>
              <a:rPr lang="en-US" sz="1200" dirty="0" err="1" smtClean="0"/>
              <a:t>Gabrilovich</a:t>
            </a:r>
            <a:r>
              <a:rPr lang="en-US" sz="1200" dirty="0" smtClean="0"/>
              <a:t>, E., </a:t>
            </a:r>
            <a:r>
              <a:rPr lang="en-US" sz="1200" dirty="0" err="1" smtClean="0"/>
              <a:t>Heitz</a:t>
            </a:r>
            <a:r>
              <a:rPr lang="en-US" sz="1200" dirty="0" smtClean="0"/>
              <a:t>, G., Horn, W., Murphy, K., Sun, S., Zhang, W. (2013). </a:t>
            </a:r>
            <a:r>
              <a:rPr lang="en-US" sz="1200" dirty="0" smtClean="0">
                <a:hlinkClick r:id="rId4"/>
              </a:rPr>
              <a:t>From </a:t>
            </a:r>
            <a:r>
              <a:rPr lang="en-US" sz="1200" dirty="0">
                <a:hlinkClick r:id="rId4"/>
              </a:rPr>
              <a:t>Data Fusion to Knowledge Fusion</a:t>
            </a:r>
            <a:r>
              <a:rPr lang="en-US" sz="1200" dirty="0" smtClean="0"/>
              <a:t>.</a:t>
            </a:r>
          </a:p>
          <a:p>
            <a:r>
              <a:rPr lang="en-US" sz="1200" dirty="0" smtClean="0"/>
              <a:t>Dong</a:t>
            </a:r>
            <a:r>
              <a:rPr lang="en-US" sz="1200" dirty="0"/>
              <a:t>, X. L., Murphy, K., </a:t>
            </a:r>
            <a:r>
              <a:rPr lang="en-US" sz="1200" dirty="0" err="1"/>
              <a:t>Gabrilovich</a:t>
            </a:r>
            <a:r>
              <a:rPr lang="en-US" sz="1200" dirty="0"/>
              <a:t>, E., </a:t>
            </a:r>
            <a:r>
              <a:rPr lang="en-US" sz="1200" dirty="0" err="1"/>
              <a:t>Heitz</a:t>
            </a:r>
            <a:r>
              <a:rPr lang="en-US" sz="1200" dirty="0"/>
              <a:t>, G., Horn, W., Lao, N., ... &amp; Zhang, W. (2014). </a:t>
            </a:r>
            <a:r>
              <a:rPr lang="en-US" sz="1200" dirty="0" smtClean="0">
                <a:hlinkClick r:id="rId5"/>
              </a:rPr>
              <a:t>Knowledge </a:t>
            </a:r>
            <a:r>
              <a:rPr lang="en-US" sz="1200" dirty="0">
                <a:hlinkClick r:id="rId5"/>
              </a:rPr>
              <a:t>Vault: A Web-scale approach to probabilistic knowledge </a:t>
            </a:r>
            <a:r>
              <a:rPr lang="en-US" sz="1200" dirty="0" smtClean="0">
                <a:hlinkClick r:id="rId5"/>
              </a:rPr>
              <a:t>fusion</a:t>
            </a:r>
            <a:endParaRPr lang="en-US" sz="1200" dirty="0"/>
          </a:p>
          <a:p>
            <a:r>
              <a:rPr lang="en-US" sz="1200" dirty="0" smtClean="0"/>
              <a:t>Dong, X. L., </a:t>
            </a:r>
            <a:r>
              <a:rPr lang="en-US" sz="1200" dirty="0" err="1" smtClean="0"/>
              <a:t>Gabrilovich</a:t>
            </a:r>
            <a:r>
              <a:rPr lang="en-US" sz="1200" dirty="0" smtClean="0"/>
              <a:t>, E., Murphy, K. Dang, V., Horn, W., … &amp; Zhang, W. (2015). </a:t>
            </a:r>
            <a:r>
              <a:rPr lang="en-US" sz="1200" dirty="0" smtClean="0">
                <a:hlinkClick r:id="rId6"/>
              </a:rPr>
              <a:t>Knowledge-Based </a:t>
            </a:r>
            <a:r>
              <a:rPr lang="en-US" sz="1200" dirty="0">
                <a:hlinkClick r:id="rId6"/>
              </a:rPr>
              <a:t>Trust: Estimating the Trustworthiness of Web </a:t>
            </a:r>
            <a:r>
              <a:rPr lang="en-US" sz="1200" dirty="0" smtClean="0">
                <a:hlinkClick r:id="rId6"/>
              </a:rPr>
              <a:t>Sources</a:t>
            </a:r>
            <a:endParaRPr lang="en-US" sz="2400" dirty="0"/>
          </a:p>
        </p:txBody>
      </p:sp>
      <p:pic>
        <p:nvPicPr>
          <p:cNvPr id="2" name="Picture 1"/>
          <p:cNvPicPr>
            <a:picLocks noChangeAspect="1"/>
          </p:cNvPicPr>
          <p:nvPr/>
        </p:nvPicPr>
        <p:blipFill>
          <a:blip r:embed="rId7"/>
          <a:stretch>
            <a:fillRect/>
          </a:stretch>
        </p:blipFill>
        <p:spPr>
          <a:xfrm>
            <a:off x="4653279" y="4732824"/>
            <a:ext cx="1480745" cy="1872635"/>
          </a:xfrm>
          <a:prstGeom prst="rect">
            <a:avLst/>
          </a:prstGeom>
          <a:effectLst>
            <a:outerShdw blurRad="50800" dist="38100" dir="2700000" algn="tl" rotWithShape="0">
              <a:prstClr val="black">
                <a:alpha val="40000"/>
              </a:prstClr>
            </a:outerShdw>
          </a:effectLst>
        </p:spPr>
      </p:pic>
      <p:sp>
        <p:nvSpPr>
          <p:cNvPr id="7"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Estimating Trustworthiness and Finding Truth</a:t>
            </a:r>
            <a:endParaRPr lang="en-US" sz="3600" b="1" dirty="0">
              <a:solidFill>
                <a:schemeClr val="tx2"/>
              </a:solidFill>
            </a:endParaRPr>
          </a:p>
        </p:txBody>
      </p:sp>
      <p:pic>
        <p:nvPicPr>
          <p:cNvPr id="3" name="Picture 2"/>
          <p:cNvPicPr>
            <a:picLocks noChangeAspect="1"/>
          </p:cNvPicPr>
          <p:nvPr/>
        </p:nvPicPr>
        <p:blipFill>
          <a:blip r:embed="rId8"/>
          <a:stretch>
            <a:fillRect/>
          </a:stretch>
        </p:blipFill>
        <p:spPr>
          <a:xfrm>
            <a:off x="1200004" y="4732825"/>
            <a:ext cx="1443241" cy="1872635"/>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9"/>
          <a:stretch>
            <a:fillRect/>
          </a:stretch>
        </p:blipFill>
        <p:spPr>
          <a:xfrm>
            <a:off x="6416875" y="4749376"/>
            <a:ext cx="1444099" cy="187374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a:stretch>
            <a:fillRect/>
          </a:stretch>
        </p:blipFill>
        <p:spPr>
          <a:xfrm>
            <a:off x="2926096" y="4732825"/>
            <a:ext cx="1444332" cy="18726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528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Understanding “RDF Triples”</a:t>
            </a:r>
            <a:endParaRPr lang="en-US" sz="3600" b="1" dirty="0">
              <a:solidFill>
                <a:schemeClr val="tx2"/>
              </a:solidFill>
            </a:endParaRPr>
          </a:p>
        </p:txBody>
      </p:sp>
      <p:sp>
        <p:nvSpPr>
          <p:cNvPr id="9" name="Text Placeholder 1"/>
          <p:cNvSpPr txBox="1">
            <a:spLocks/>
          </p:cNvSpPr>
          <p:nvPr/>
        </p:nvSpPr>
        <p:spPr>
          <a:xfrm>
            <a:off x="477838" y="1135919"/>
            <a:ext cx="8181975" cy="44751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A triple is a statement that relates one thing to another, specifying a Subject, Predicate, and Object.  RDF triples use URIs for those three elements.</a:t>
            </a:r>
          </a:p>
          <a:p>
            <a:pPr marL="0" indent="0">
              <a:buNone/>
            </a:pPr>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87980706"/>
              </p:ext>
            </p:extLst>
          </p:nvPr>
        </p:nvGraphicFramePr>
        <p:xfrm>
          <a:off x="656492" y="3409105"/>
          <a:ext cx="7725507" cy="2201985"/>
        </p:xfrm>
        <a:graphic>
          <a:graphicData uri="http://schemas.openxmlformats.org/drawingml/2006/table">
            <a:tbl>
              <a:tblPr firstRow="1" bandRow="1">
                <a:tableStyleId>{5C22544A-7EE6-4342-B048-85BDC9FD1C3A}</a:tableStyleId>
              </a:tblPr>
              <a:tblGrid>
                <a:gridCol w="2575169"/>
                <a:gridCol w="2575169"/>
                <a:gridCol w="2575169"/>
              </a:tblGrid>
              <a:tr h="733995">
                <a:tc>
                  <a:txBody>
                    <a:bodyPr/>
                    <a:lstStyle/>
                    <a:p>
                      <a:r>
                        <a:rPr lang="en-US" dirty="0" smtClean="0"/>
                        <a:t>Subject</a:t>
                      </a:r>
                      <a:endParaRPr lang="en-US" dirty="0"/>
                    </a:p>
                  </a:txBody>
                  <a:tcPr/>
                </a:tc>
                <a:tc>
                  <a:txBody>
                    <a:bodyPr/>
                    <a:lstStyle/>
                    <a:p>
                      <a:r>
                        <a:rPr lang="en-US" dirty="0" smtClean="0"/>
                        <a:t>Predicate</a:t>
                      </a:r>
                      <a:endParaRPr lang="en-US" dirty="0"/>
                    </a:p>
                  </a:txBody>
                  <a:tcPr/>
                </a:tc>
                <a:tc>
                  <a:txBody>
                    <a:bodyPr/>
                    <a:lstStyle/>
                    <a:p>
                      <a:r>
                        <a:rPr lang="en-US" dirty="0" smtClean="0"/>
                        <a:t>Object</a:t>
                      </a:r>
                      <a:endParaRPr lang="en-US" dirty="0"/>
                    </a:p>
                  </a:txBody>
                  <a:tcPr/>
                </a:tc>
              </a:tr>
              <a:tr h="733995">
                <a:tc>
                  <a:txBody>
                    <a:bodyPr/>
                    <a:lstStyle/>
                    <a:p>
                      <a:r>
                        <a:rPr lang="en-US" dirty="0" smtClean="0"/>
                        <a:t>https://viaf.org/viaf/52010985</a:t>
                      </a:r>
                      <a:endParaRPr lang="en-US" dirty="0"/>
                    </a:p>
                  </a:txBody>
                  <a:tcPr/>
                </a:tc>
                <a:tc>
                  <a:txBody>
                    <a:bodyPr/>
                    <a:lstStyle/>
                    <a:p>
                      <a:r>
                        <a:rPr lang="en-US" dirty="0" smtClean="0"/>
                        <a:t>https://schema.org/birthPlace</a:t>
                      </a:r>
                      <a:endParaRPr lang="en-US" dirty="0"/>
                    </a:p>
                  </a:txBody>
                  <a:tcPr/>
                </a:tc>
                <a:tc>
                  <a:txBody>
                    <a:bodyPr/>
                    <a:lstStyle/>
                    <a:p>
                      <a:r>
                        <a:rPr lang="en-US" dirty="0" smtClean="0"/>
                        <a:t>https://id.worldcat.org/fast/1204916</a:t>
                      </a:r>
                      <a:endParaRPr lang="en-US" dirty="0"/>
                    </a:p>
                  </a:txBody>
                  <a:tcPr/>
                </a:tc>
              </a:tr>
              <a:tr h="733995">
                <a:tc>
                  <a:txBody>
                    <a:bodyPr/>
                    <a:lstStyle/>
                    <a:p>
                      <a:r>
                        <a:rPr lang="en-US" dirty="0" smtClean="0"/>
                        <a:t>Barack</a:t>
                      </a:r>
                      <a:r>
                        <a:rPr lang="en-US" baseline="0" dirty="0" smtClean="0"/>
                        <a:t> Obama</a:t>
                      </a:r>
                      <a:endParaRPr lang="en-US" dirty="0"/>
                    </a:p>
                  </a:txBody>
                  <a:tcPr/>
                </a:tc>
                <a:tc>
                  <a:txBody>
                    <a:bodyPr/>
                    <a:lstStyle/>
                    <a:p>
                      <a:r>
                        <a:rPr lang="en-US" dirty="0" smtClean="0"/>
                        <a:t>Was born</a:t>
                      </a:r>
                      <a:r>
                        <a:rPr lang="en-US" baseline="0" dirty="0" smtClean="0"/>
                        <a:t> in</a:t>
                      </a:r>
                      <a:endParaRPr lang="en-US" dirty="0"/>
                    </a:p>
                  </a:txBody>
                  <a:tcPr/>
                </a:tc>
                <a:tc>
                  <a:txBody>
                    <a:bodyPr/>
                    <a:lstStyle/>
                    <a:p>
                      <a:r>
                        <a:rPr lang="en-US" dirty="0" smtClean="0"/>
                        <a:t>Honolulu, Hawaii</a:t>
                      </a:r>
                      <a:endParaRPr lang="en-US" dirty="0"/>
                    </a:p>
                  </a:txBody>
                  <a:tcPr/>
                </a:tc>
              </a:tr>
            </a:tbl>
          </a:graphicData>
        </a:graphic>
      </p:graphicFrame>
    </p:spTree>
    <p:extLst>
      <p:ext uri="{BB962C8B-B14F-4D97-AF65-F5344CB8AC3E}">
        <p14:creationId xmlns:p14="http://schemas.microsoft.com/office/powerpoint/2010/main" val="29159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arm6.staticflickr.com/5442/7241332380_324738bc8a_o.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838552"/>
            <a:ext cx="9144000" cy="869655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p:cNvSpPr txBox="1">
            <a:spLocks/>
          </p:cNvSpPr>
          <p:nvPr/>
        </p:nvSpPr>
        <p:spPr>
          <a:xfrm>
            <a:off x="477838" y="1502229"/>
            <a:ext cx="3088432" cy="606490"/>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chemeClr val="bg1"/>
                </a:solidFill>
              </a:rPr>
              <a:t>1 --</a:t>
            </a:r>
            <a:r>
              <a:rPr lang="en-US" dirty="0" smtClean="0">
                <a:solidFill>
                  <a:schemeClr val="bg1"/>
                </a:solidFill>
              </a:rPr>
              <a:t> Extractors</a:t>
            </a:r>
          </a:p>
          <a:p>
            <a:endParaRPr lang="en-US" dirty="0" smtClean="0">
              <a:solidFill>
                <a:schemeClr val="bg1"/>
              </a:solidFill>
            </a:endParaRPr>
          </a:p>
          <a:p>
            <a:endParaRPr lang="en-US" dirty="0">
              <a:solidFill>
                <a:schemeClr val="bg1"/>
              </a:solidFill>
            </a:endParaRPr>
          </a:p>
        </p:txBody>
      </p:sp>
      <p:sp>
        <p:nvSpPr>
          <p:cNvPr id="4" name="Text Placeholder 2"/>
          <p:cNvSpPr txBox="1">
            <a:spLocks/>
          </p:cNvSpPr>
          <p:nvPr/>
        </p:nvSpPr>
        <p:spPr>
          <a:xfrm>
            <a:off x="477838" y="220663"/>
            <a:ext cx="8181975" cy="1281566"/>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bg1"/>
                </a:solidFill>
              </a:rPr>
              <a:t>The 3 Main Components of the Google Knowledge Vault</a:t>
            </a:r>
            <a:endParaRPr lang="en-US" sz="3600" b="1" dirty="0">
              <a:solidFill>
                <a:schemeClr val="bg1"/>
              </a:solidFill>
            </a:endParaRPr>
          </a:p>
        </p:txBody>
      </p:sp>
      <p:sp>
        <p:nvSpPr>
          <p:cNvPr id="2" name="TextBox 1"/>
          <p:cNvSpPr txBox="1"/>
          <p:nvPr/>
        </p:nvSpPr>
        <p:spPr>
          <a:xfrm>
            <a:off x="4578164" y="6295513"/>
            <a:ext cx="4508670" cy="461665"/>
          </a:xfrm>
          <a:prstGeom prst="rect">
            <a:avLst/>
          </a:prstGeom>
          <a:noFill/>
        </p:spPr>
        <p:txBody>
          <a:bodyPr wrap="none" rtlCol="0">
            <a:spAutoFit/>
          </a:bodyPr>
          <a:lstStyle/>
          <a:p>
            <a:pPr algn="r"/>
            <a:r>
              <a:rPr lang="en-US" sz="1200" dirty="0" smtClean="0">
                <a:solidFill>
                  <a:schemeClr val="bg1"/>
                </a:solidFill>
              </a:rPr>
              <a:t>Threshing the Crop, 1480</a:t>
            </a:r>
          </a:p>
          <a:p>
            <a:pPr algn="r"/>
            <a:r>
              <a:rPr lang="en-US" sz="1200" dirty="0" smtClean="0">
                <a:solidFill>
                  <a:schemeClr val="bg1"/>
                </a:solidFill>
              </a:rPr>
              <a:t>https</a:t>
            </a:r>
            <a:r>
              <a:rPr lang="en-US" sz="1200" dirty="0">
                <a:solidFill>
                  <a:schemeClr val="bg1"/>
                </a:solidFill>
              </a:rPr>
              <a:t>://www.flickr.com/photos/marceldouwedekker/7241332380/</a:t>
            </a:r>
          </a:p>
        </p:txBody>
      </p:sp>
    </p:spTree>
    <p:extLst>
      <p:ext uri="{BB962C8B-B14F-4D97-AF65-F5344CB8AC3E}">
        <p14:creationId xmlns:p14="http://schemas.microsoft.com/office/powerpoint/2010/main" val="381887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arm4.staticflickr.com/3955/15578872696_6b03334cc5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51298" cy="912597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p:cNvSpPr txBox="1">
            <a:spLocks/>
          </p:cNvSpPr>
          <p:nvPr/>
        </p:nvSpPr>
        <p:spPr>
          <a:xfrm>
            <a:off x="477838" y="1502229"/>
            <a:ext cx="4590660" cy="606490"/>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chemeClr val="bg1"/>
                </a:solidFill>
              </a:rPr>
              <a:t>2 –</a:t>
            </a:r>
            <a:r>
              <a:rPr lang="en-US" dirty="0" smtClean="0">
                <a:solidFill>
                  <a:schemeClr val="bg1"/>
                </a:solidFill>
              </a:rPr>
              <a:t> Graph-based Priors</a:t>
            </a:r>
          </a:p>
          <a:p>
            <a:endParaRPr lang="en-US" dirty="0" smtClean="0">
              <a:solidFill>
                <a:schemeClr val="bg1"/>
              </a:solidFill>
            </a:endParaRPr>
          </a:p>
          <a:p>
            <a:endParaRPr lang="en-US" dirty="0">
              <a:solidFill>
                <a:schemeClr val="bg1"/>
              </a:solidFill>
            </a:endParaRPr>
          </a:p>
        </p:txBody>
      </p:sp>
      <p:sp>
        <p:nvSpPr>
          <p:cNvPr id="4" name="Text Placeholder 2"/>
          <p:cNvSpPr txBox="1">
            <a:spLocks/>
          </p:cNvSpPr>
          <p:nvPr/>
        </p:nvSpPr>
        <p:spPr>
          <a:xfrm>
            <a:off x="477838" y="220663"/>
            <a:ext cx="8181975" cy="1281566"/>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bg1"/>
                </a:solidFill>
              </a:rPr>
              <a:t>The 3 Main Components of the Google Knowledge Vault</a:t>
            </a:r>
            <a:endParaRPr lang="en-US" sz="3600" b="1" dirty="0">
              <a:solidFill>
                <a:schemeClr val="bg1"/>
              </a:solidFill>
            </a:endParaRPr>
          </a:p>
        </p:txBody>
      </p:sp>
      <p:sp>
        <p:nvSpPr>
          <p:cNvPr id="2" name="TextBox 1"/>
          <p:cNvSpPr txBox="1"/>
          <p:nvPr/>
        </p:nvSpPr>
        <p:spPr>
          <a:xfrm>
            <a:off x="2842817" y="6295513"/>
            <a:ext cx="6244017" cy="461665"/>
          </a:xfrm>
          <a:prstGeom prst="rect">
            <a:avLst/>
          </a:prstGeom>
          <a:noFill/>
        </p:spPr>
        <p:txBody>
          <a:bodyPr wrap="none" rtlCol="0">
            <a:spAutoFit/>
          </a:bodyPr>
          <a:lstStyle/>
          <a:p>
            <a:pPr algn="r"/>
            <a:r>
              <a:rPr lang="en-US" sz="1200" dirty="0">
                <a:solidFill>
                  <a:schemeClr val="bg1"/>
                </a:solidFill>
              </a:rPr>
              <a:t> Students at Library reference desk at University of Illinois at Chicago Navy Pier Campus</a:t>
            </a:r>
            <a:r>
              <a:rPr lang="en-US" sz="1200" dirty="0" smtClean="0">
                <a:solidFill>
                  <a:schemeClr val="bg1"/>
                </a:solidFill>
              </a:rPr>
              <a:t>.</a:t>
            </a:r>
          </a:p>
          <a:p>
            <a:pPr algn="r"/>
            <a:r>
              <a:rPr lang="en-US" sz="1200" dirty="0">
                <a:solidFill>
                  <a:schemeClr val="bg1"/>
                </a:solidFill>
              </a:rPr>
              <a:t>https://www.flickr.com/photos/uicdigital/15578872696/</a:t>
            </a:r>
          </a:p>
        </p:txBody>
      </p:sp>
    </p:spTree>
    <p:extLst>
      <p:ext uri="{BB962C8B-B14F-4D97-AF65-F5344CB8AC3E}">
        <p14:creationId xmlns:p14="http://schemas.microsoft.com/office/powerpoint/2010/main" val="18738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rm4.staticflickr.com/3057/2632673143_367e15d278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12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p:cNvSpPr txBox="1">
            <a:spLocks/>
          </p:cNvSpPr>
          <p:nvPr/>
        </p:nvSpPr>
        <p:spPr>
          <a:xfrm>
            <a:off x="477838" y="1502229"/>
            <a:ext cx="4282750" cy="606490"/>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bg1"/>
                </a:solidFill>
              </a:rPr>
              <a:t>3</a:t>
            </a:r>
            <a:r>
              <a:rPr lang="en-US" b="1" dirty="0" smtClean="0">
                <a:solidFill>
                  <a:schemeClr val="bg1"/>
                </a:solidFill>
              </a:rPr>
              <a:t> –</a:t>
            </a:r>
            <a:r>
              <a:rPr lang="en-US" dirty="0" smtClean="0">
                <a:solidFill>
                  <a:schemeClr val="bg1"/>
                </a:solidFill>
              </a:rPr>
              <a:t> Knowledge Fusion</a:t>
            </a:r>
          </a:p>
          <a:p>
            <a:endParaRPr lang="en-US" dirty="0" smtClean="0">
              <a:solidFill>
                <a:schemeClr val="bg1"/>
              </a:solidFill>
            </a:endParaRPr>
          </a:p>
          <a:p>
            <a:endParaRPr lang="en-US" dirty="0">
              <a:solidFill>
                <a:schemeClr val="bg1"/>
              </a:solidFill>
            </a:endParaRPr>
          </a:p>
        </p:txBody>
      </p:sp>
      <p:sp>
        <p:nvSpPr>
          <p:cNvPr id="4" name="Text Placeholder 2"/>
          <p:cNvSpPr txBox="1">
            <a:spLocks/>
          </p:cNvSpPr>
          <p:nvPr/>
        </p:nvSpPr>
        <p:spPr>
          <a:xfrm>
            <a:off x="477838" y="220663"/>
            <a:ext cx="8181975" cy="1281566"/>
          </a:xfrm>
          <a:prstGeom prst="rect">
            <a:avLst/>
          </a:prstGeom>
          <a:solidFill>
            <a:schemeClr val="bg2">
              <a:lumMod val="75000"/>
              <a:alpha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bg1"/>
                </a:solidFill>
              </a:rPr>
              <a:t>The 3 Main Components of the Google Knowledge Vault</a:t>
            </a:r>
            <a:endParaRPr lang="en-US" sz="3600" b="1" dirty="0">
              <a:solidFill>
                <a:schemeClr val="bg1"/>
              </a:solidFill>
            </a:endParaRPr>
          </a:p>
        </p:txBody>
      </p:sp>
      <p:sp>
        <p:nvSpPr>
          <p:cNvPr id="2" name="TextBox 1"/>
          <p:cNvSpPr txBox="1"/>
          <p:nvPr/>
        </p:nvSpPr>
        <p:spPr>
          <a:xfrm>
            <a:off x="5301119" y="6295513"/>
            <a:ext cx="3785715" cy="461665"/>
          </a:xfrm>
          <a:prstGeom prst="rect">
            <a:avLst/>
          </a:prstGeom>
          <a:noFill/>
        </p:spPr>
        <p:txBody>
          <a:bodyPr wrap="none" rtlCol="0">
            <a:spAutoFit/>
          </a:bodyPr>
          <a:lstStyle/>
          <a:p>
            <a:pPr algn="r"/>
            <a:r>
              <a:rPr lang="en-US" sz="1200" dirty="0" smtClean="0">
                <a:solidFill>
                  <a:schemeClr val="bg1"/>
                </a:solidFill>
              </a:rPr>
              <a:t>Hollerith Census Machine Dials</a:t>
            </a:r>
          </a:p>
          <a:p>
            <a:pPr algn="r"/>
            <a:r>
              <a:rPr lang="en-US" sz="1200" dirty="0">
                <a:solidFill>
                  <a:schemeClr val="bg1"/>
                </a:solidFill>
              </a:rPr>
              <a:t>https://www.flickr.com/photos/mwichary/2632673143/</a:t>
            </a:r>
          </a:p>
        </p:txBody>
      </p:sp>
    </p:spTree>
    <p:extLst>
      <p:ext uri="{BB962C8B-B14F-4D97-AF65-F5344CB8AC3E}">
        <p14:creationId xmlns:p14="http://schemas.microsoft.com/office/powerpoint/2010/main" val="11847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99846"/>
            <a:ext cx="3305107" cy="5158154"/>
          </a:xfrm>
          <a:prstGeom prst="rect">
            <a:avLst/>
          </a:prstGeom>
        </p:spPr>
      </p:pic>
      <p:pic>
        <p:nvPicPr>
          <p:cNvPr id="3" name="Picture 2"/>
          <p:cNvPicPr>
            <a:picLocks noChangeAspect="1"/>
          </p:cNvPicPr>
          <p:nvPr/>
        </p:nvPicPr>
        <p:blipFill>
          <a:blip r:embed="rId4"/>
          <a:stretch>
            <a:fillRect/>
          </a:stretch>
        </p:blipFill>
        <p:spPr>
          <a:xfrm>
            <a:off x="2918245" y="1699846"/>
            <a:ext cx="3773374" cy="5158154"/>
          </a:xfrm>
          <a:prstGeom prst="rect">
            <a:avLst/>
          </a:prstGeom>
        </p:spPr>
      </p:pic>
      <p:pic>
        <p:nvPicPr>
          <p:cNvPr id="4" name="Picture 3"/>
          <p:cNvPicPr>
            <a:picLocks noChangeAspect="1"/>
          </p:cNvPicPr>
          <p:nvPr/>
        </p:nvPicPr>
        <p:blipFill>
          <a:blip r:embed="rId5"/>
          <a:stretch>
            <a:fillRect/>
          </a:stretch>
        </p:blipFill>
        <p:spPr>
          <a:xfrm>
            <a:off x="5857875" y="1699846"/>
            <a:ext cx="3286125" cy="6858000"/>
          </a:xfrm>
          <a:prstGeom prst="rect">
            <a:avLst/>
          </a:prstGeom>
        </p:spPr>
      </p:pic>
      <p:sp>
        <p:nvSpPr>
          <p:cNvPr id="5" name="Text Placeholder 2"/>
          <p:cNvSpPr txBox="1">
            <a:spLocks/>
          </p:cNvSpPr>
          <p:nvPr/>
        </p:nvSpPr>
        <p:spPr>
          <a:xfrm>
            <a:off x="231654" y="982663"/>
            <a:ext cx="2440407" cy="611675"/>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Extraction</a:t>
            </a:r>
            <a:endParaRPr lang="en-US" b="1" dirty="0"/>
          </a:p>
        </p:txBody>
      </p:sp>
      <p:sp>
        <p:nvSpPr>
          <p:cNvPr id="6" name="Text Placeholder 2"/>
          <p:cNvSpPr txBox="1">
            <a:spLocks/>
          </p:cNvSpPr>
          <p:nvPr/>
        </p:nvSpPr>
        <p:spPr>
          <a:xfrm>
            <a:off x="2918245" y="511664"/>
            <a:ext cx="2939630" cy="611675"/>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Graph-based Priors</a:t>
            </a:r>
            <a:endParaRPr lang="en-US" b="1" dirty="0"/>
          </a:p>
        </p:txBody>
      </p:sp>
      <p:sp>
        <p:nvSpPr>
          <p:cNvPr id="7" name="Text Placeholder 2"/>
          <p:cNvSpPr txBox="1">
            <a:spLocks/>
          </p:cNvSpPr>
          <p:nvPr/>
        </p:nvSpPr>
        <p:spPr>
          <a:xfrm>
            <a:off x="5997751" y="511664"/>
            <a:ext cx="2939630" cy="611675"/>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Knowledge Fusion</a:t>
            </a:r>
            <a:endParaRPr lang="en-US" b="1" dirty="0"/>
          </a:p>
        </p:txBody>
      </p:sp>
    </p:spTree>
    <p:extLst>
      <p:ext uri="{BB962C8B-B14F-4D97-AF65-F5344CB8AC3E}">
        <p14:creationId xmlns:p14="http://schemas.microsoft.com/office/powerpoint/2010/main" val="70037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14998</TotalTime>
  <Words>3728</Words>
  <Application>Microsoft Office PowerPoint</Application>
  <PresentationFormat>On-screen Show (4:3)</PresentationFormat>
  <Paragraphs>430</Paragraphs>
  <Slides>36</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ＭＳ Ｐゴシック</vt:lpstr>
      <vt:lpstr>Arial</vt:lpstr>
      <vt:lpstr>Calibri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Inside the Library Knowledge Vault</dc:title>
  <dc:subject>An overview of the Google Knowledge Vault, its implications for Library Linked Data, and a demonstration of an experimental application for discovery of linked data entities and relationships</dc:subject>
  <dc:creator>Washburn, Bruce</dc:creator>
  <cp:keywords>archives linked data knowledge vault</cp:keywords>
  <dc:description>Presented as an OCLC Research Library Partners, Works in Progress Webinar, 12 August 2015</dc:description>
  <cp:lastModifiedBy>McNicol,Jeanette</cp:lastModifiedBy>
  <cp:revision>141</cp:revision>
  <dcterms:created xsi:type="dcterms:W3CDTF">2015-04-17T19:58:50Z</dcterms:created>
  <dcterms:modified xsi:type="dcterms:W3CDTF">2015-08-14T00:39:09Z</dcterms:modified>
</cp:coreProperties>
</file>