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87" r:id="rId3"/>
    <p:sldId id="288" r:id="rId4"/>
    <p:sldId id="280" r:id="rId5"/>
    <p:sldId id="291" r:id="rId6"/>
    <p:sldId id="268" r:id="rId7"/>
    <p:sldId id="278" r:id="rId8"/>
    <p:sldId id="292" r:id="rId9"/>
    <p:sldId id="293" r:id="rId10"/>
    <p:sldId id="297" r:id="rId11"/>
    <p:sldId id="295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Semibold" panose="020B0604020202020204" charset="0"/>
      <p:bold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77719" autoAdjust="0"/>
  </p:normalViewPr>
  <p:slideViewPr>
    <p:cSldViewPr>
      <p:cViewPr varScale="1">
        <p:scale>
          <a:sx n="77" d="100"/>
          <a:sy n="77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Scholarly outputs … amorphous collection of materials , the boundaries of which are somewhat indistinct</a:t>
            </a:r>
          </a:p>
          <a:p>
            <a:endParaRPr lang="en-US" dirty="0" smtClean="0"/>
          </a:p>
          <a:p>
            <a:r>
              <a:rPr lang="en-US" dirty="0" smtClean="0"/>
              <a:t>New configurations of stakeholder roles are</a:t>
            </a:r>
            <a:r>
              <a:rPr lang="en-US" baseline="0" dirty="0" smtClean="0"/>
              <a:t> being enacted around the scholarly record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http://global.oup.com/uk/orc/busecon/economics/carlin/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print configuration</a:t>
            </a:r>
          </a:p>
          <a:p>
            <a:r>
              <a:rPr lang="en-US" dirty="0" smtClean="0"/>
              <a:t>Collection dis-intermediated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9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chemeClr val="bg1">
                  <a:lumMod val="85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543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50" r:id="rId9"/>
    <p:sldLayoutId id="2147483659" r:id="rId10"/>
    <p:sldLayoutId id="2147483670" r:id="rId11"/>
    <p:sldLayoutId id="2147483652" r:id="rId12"/>
    <p:sldLayoutId id="2147483671" r:id="rId13"/>
    <p:sldLayoutId id="2147483657" r:id="rId14"/>
    <p:sldLayoutId id="2147483660" r:id="rId15"/>
    <p:sldLayoutId id="21474836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7724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Framing the landscape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Lavoie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4400" y="4724400"/>
            <a:ext cx="43434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Scientist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OCLC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14400" y="58674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March 23, 2015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Workshop on the Evolving Scholarly Record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14400" y="56388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Northwestern University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Scholarly Record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</a:t>
            </a:r>
            <a:r>
              <a:rPr lang="en-US" sz="3200" dirty="0" smtClean="0">
                <a:solidFill>
                  <a:srgbClr val="0070C0"/>
                </a:solidFill>
              </a:rPr>
              <a:t>scholarly record</a:t>
            </a:r>
            <a:r>
              <a:rPr lang="en-US" sz="3200" dirty="0" smtClean="0"/>
              <a:t>? (reprise)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1295400"/>
            <a:ext cx="2666999" cy="2088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981200"/>
            <a:ext cx="3342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 selection of</a:t>
            </a:r>
          </a:p>
          <a:p>
            <a:r>
              <a:rPr lang="en-US" sz="2800" dirty="0" smtClean="0">
                <a:latin typeface="+mj-lt"/>
              </a:rPr>
              <a:t>scholarly content …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H:\NSR\ESRworkshopDC\ecos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814233" cy="28606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4400" y="4267200"/>
            <a:ext cx="3783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… supported by stable</a:t>
            </a:r>
          </a:p>
          <a:p>
            <a:r>
              <a:rPr lang="en-US" sz="2800" dirty="0" smtClean="0">
                <a:latin typeface="+mj-lt"/>
              </a:rPr>
              <a:t> configurations of</a:t>
            </a:r>
          </a:p>
          <a:p>
            <a:r>
              <a:rPr lang="en-US" sz="2800" dirty="0" smtClean="0">
                <a:latin typeface="+mj-lt"/>
              </a:rPr>
              <a:t>stakeholder roles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3429000"/>
            <a:ext cx="5334000" cy="1981200"/>
          </a:xfrm>
        </p:spPr>
        <p:txBody>
          <a:bodyPr/>
          <a:lstStyle/>
          <a:p>
            <a:r>
              <a:rPr lang="en-US" sz="2400" dirty="0" smtClean="0"/>
              <a:t>Brian Lavoie</a:t>
            </a:r>
          </a:p>
          <a:p>
            <a:r>
              <a:rPr lang="en-US" sz="2400" dirty="0" smtClean="0"/>
              <a:t>OCLC Research</a:t>
            </a:r>
          </a:p>
          <a:p>
            <a:r>
              <a:rPr lang="en-US" sz="2400" dirty="0" smtClean="0"/>
              <a:t>lavoie@oclc.org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0070C0"/>
                </a:solidFill>
              </a:rPr>
              <a:t>scholarly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“Avoid activities that will distract you from research. Whatever you do, do not start a blog. That will only establish your lack of seriousness as a scholar.”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438400"/>
            <a:ext cx="4766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Greg Mankiw’s Blog [February 24, 2007]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75616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“ … I wanted to officially announce some good news –</a:t>
            </a:r>
          </a:p>
          <a:p>
            <a:r>
              <a:rPr lang="en-US" sz="2400" i="1" dirty="0" smtClean="0">
                <a:latin typeface="+mj-lt"/>
              </a:rPr>
              <a:t>Savage Minds is now being archived at the University</a:t>
            </a:r>
          </a:p>
          <a:p>
            <a:r>
              <a:rPr lang="en-US" sz="2400" i="1" dirty="0" smtClean="0">
                <a:latin typeface="+mj-lt"/>
              </a:rPr>
              <a:t>of Texas at Austin … SM really has become the blog</a:t>
            </a:r>
          </a:p>
          <a:p>
            <a:r>
              <a:rPr lang="en-US" sz="2400" i="1" dirty="0" smtClean="0">
                <a:latin typeface="+mj-lt"/>
              </a:rPr>
              <a:t>of record for the sociocultural anthropological</a:t>
            </a:r>
          </a:p>
          <a:p>
            <a:r>
              <a:rPr lang="en-US" sz="2400" i="1" dirty="0" smtClean="0">
                <a:latin typeface="+mj-lt"/>
              </a:rPr>
              <a:t>internetosphere.”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953000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Savage Minds Blog [October 24, 2014]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15000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Content of scholarly record evolving …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scholarly </a:t>
            </a:r>
            <a:r>
              <a:rPr lang="en-US" sz="3200" dirty="0" smtClean="0">
                <a:solidFill>
                  <a:srgbClr val="0070C0"/>
                </a:solidFill>
              </a:rPr>
              <a:t>record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495300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28800" y="4800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Systematically gathered, organized, curated, identified, and made persistently accessible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19200" y="914400"/>
            <a:ext cx="6556917" cy="3769113"/>
          </a:xfrm>
          <a:custGeom>
            <a:avLst/>
            <a:gdLst>
              <a:gd name="connsiteX0" fmla="*/ 2888166 w 6556917"/>
              <a:gd name="connsiteY0" fmla="*/ 55757 h 3769113"/>
              <a:gd name="connsiteX1" fmla="*/ 2888166 w 6556917"/>
              <a:gd name="connsiteY1" fmla="*/ 55757 h 3769113"/>
              <a:gd name="connsiteX2" fmla="*/ 2787805 w 6556917"/>
              <a:gd name="connsiteY2" fmla="*/ 22303 h 3769113"/>
              <a:gd name="connsiteX3" fmla="*/ 2732049 w 6556917"/>
              <a:gd name="connsiteY3" fmla="*/ 11152 h 3769113"/>
              <a:gd name="connsiteX4" fmla="*/ 2129883 w 6556917"/>
              <a:gd name="connsiteY4" fmla="*/ 22303 h 3769113"/>
              <a:gd name="connsiteX5" fmla="*/ 1996068 w 6556917"/>
              <a:gd name="connsiteY5" fmla="*/ 55757 h 3769113"/>
              <a:gd name="connsiteX6" fmla="*/ 1962615 w 6556917"/>
              <a:gd name="connsiteY6" fmla="*/ 78059 h 3769113"/>
              <a:gd name="connsiteX7" fmla="*/ 1929161 w 6556917"/>
              <a:gd name="connsiteY7" fmla="*/ 111513 h 3769113"/>
              <a:gd name="connsiteX8" fmla="*/ 1884556 w 6556917"/>
              <a:gd name="connsiteY8" fmla="*/ 133815 h 3769113"/>
              <a:gd name="connsiteX9" fmla="*/ 1862254 w 6556917"/>
              <a:gd name="connsiteY9" fmla="*/ 156118 h 3769113"/>
              <a:gd name="connsiteX10" fmla="*/ 1839951 w 6556917"/>
              <a:gd name="connsiteY10" fmla="*/ 189571 h 3769113"/>
              <a:gd name="connsiteX11" fmla="*/ 1795346 w 6556917"/>
              <a:gd name="connsiteY11" fmla="*/ 200722 h 3769113"/>
              <a:gd name="connsiteX12" fmla="*/ 1739590 w 6556917"/>
              <a:gd name="connsiteY12" fmla="*/ 234176 h 3769113"/>
              <a:gd name="connsiteX13" fmla="*/ 1717288 w 6556917"/>
              <a:gd name="connsiteY13" fmla="*/ 256479 h 3769113"/>
              <a:gd name="connsiteX14" fmla="*/ 1672683 w 6556917"/>
              <a:gd name="connsiteY14" fmla="*/ 289932 h 3769113"/>
              <a:gd name="connsiteX15" fmla="*/ 1628078 w 6556917"/>
              <a:gd name="connsiteY15" fmla="*/ 312235 h 3769113"/>
              <a:gd name="connsiteX16" fmla="*/ 1594624 w 6556917"/>
              <a:gd name="connsiteY16" fmla="*/ 334537 h 3769113"/>
              <a:gd name="connsiteX17" fmla="*/ 1527717 w 6556917"/>
              <a:gd name="connsiteY17" fmla="*/ 423747 h 3769113"/>
              <a:gd name="connsiteX18" fmla="*/ 1516566 w 6556917"/>
              <a:gd name="connsiteY18" fmla="*/ 457200 h 3769113"/>
              <a:gd name="connsiteX19" fmla="*/ 1471961 w 6556917"/>
              <a:gd name="connsiteY19" fmla="*/ 524108 h 3769113"/>
              <a:gd name="connsiteX20" fmla="*/ 1438507 w 6556917"/>
              <a:gd name="connsiteY20" fmla="*/ 579864 h 3769113"/>
              <a:gd name="connsiteX21" fmla="*/ 1427356 w 6556917"/>
              <a:gd name="connsiteY21" fmla="*/ 613318 h 3769113"/>
              <a:gd name="connsiteX22" fmla="*/ 1382751 w 6556917"/>
              <a:gd name="connsiteY22" fmla="*/ 691376 h 3769113"/>
              <a:gd name="connsiteX23" fmla="*/ 1338146 w 6556917"/>
              <a:gd name="connsiteY23" fmla="*/ 747132 h 3769113"/>
              <a:gd name="connsiteX24" fmla="*/ 1326995 w 6556917"/>
              <a:gd name="connsiteY24" fmla="*/ 780586 h 3769113"/>
              <a:gd name="connsiteX25" fmla="*/ 1282390 w 6556917"/>
              <a:gd name="connsiteY25" fmla="*/ 836342 h 3769113"/>
              <a:gd name="connsiteX26" fmla="*/ 1248937 w 6556917"/>
              <a:gd name="connsiteY26" fmla="*/ 880947 h 3769113"/>
              <a:gd name="connsiteX27" fmla="*/ 1182029 w 6556917"/>
              <a:gd name="connsiteY27" fmla="*/ 970157 h 3769113"/>
              <a:gd name="connsiteX28" fmla="*/ 1126273 w 6556917"/>
              <a:gd name="connsiteY28" fmla="*/ 1037064 h 3769113"/>
              <a:gd name="connsiteX29" fmla="*/ 1103971 w 6556917"/>
              <a:gd name="connsiteY29" fmla="*/ 1070518 h 3769113"/>
              <a:gd name="connsiteX30" fmla="*/ 1037063 w 6556917"/>
              <a:gd name="connsiteY30" fmla="*/ 1126274 h 3769113"/>
              <a:gd name="connsiteX31" fmla="*/ 1003610 w 6556917"/>
              <a:gd name="connsiteY31" fmla="*/ 1159727 h 3769113"/>
              <a:gd name="connsiteX32" fmla="*/ 936702 w 6556917"/>
              <a:gd name="connsiteY32" fmla="*/ 1204332 h 3769113"/>
              <a:gd name="connsiteX33" fmla="*/ 903249 w 6556917"/>
              <a:gd name="connsiteY33" fmla="*/ 1226635 h 3769113"/>
              <a:gd name="connsiteX34" fmla="*/ 858644 w 6556917"/>
              <a:gd name="connsiteY34" fmla="*/ 1248937 h 3769113"/>
              <a:gd name="connsiteX35" fmla="*/ 802888 w 6556917"/>
              <a:gd name="connsiteY35" fmla="*/ 1271239 h 3769113"/>
              <a:gd name="connsiteX36" fmla="*/ 769434 w 6556917"/>
              <a:gd name="connsiteY36" fmla="*/ 1293542 h 3769113"/>
              <a:gd name="connsiteX37" fmla="*/ 724829 w 6556917"/>
              <a:gd name="connsiteY37" fmla="*/ 1315844 h 3769113"/>
              <a:gd name="connsiteX38" fmla="*/ 691376 w 6556917"/>
              <a:gd name="connsiteY38" fmla="*/ 1326996 h 3769113"/>
              <a:gd name="connsiteX39" fmla="*/ 657922 w 6556917"/>
              <a:gd name="connsiteY39" fmla="*/ 1349298 h 3769113"/>
              <a:gd name="connsiteX40" fmla="*/ 613317 w 6556917"/>
              <a:gd name="connsiteY40" fmla="*/ 1360449 h 3769113"/>
              <a:gd name="connsiteX41" fmla="*/ 579863 w 6556917"/>
              <a:gd name="connsiteY41" fmla="*/ 1371600 h 3769113"/>
              <a:gd name="connsiteX42" fmla="*/ 546410 w 6556917"/>
              <a:gd name="connsiteY42" fmla="*/ 1393903 h 3769113"/>
              <a:gd name="connsiteX43" fmla="*/ 468351 w 6556917"/>
              <a:gd name="connsiteY43" fmla="*/ 1427357 h 3769113"/>
              <a:gd name="connsiteX44" fmla="*/ 434898 w 6556917"/>
              <a:gd name="connsiteY44" fmla="*/ 1460810 h 3769113"/>
              <a:gd name="connsiteX45" fmla="*/ 390293 w 6556917"/>
              <a:gd name="connsiteY45" fmla="*/ 1483113 h 3769113"/>
              <a:gd name="connsiteX46" fmla="*/ 367990 w 6556917"/>
              <a:gd name="connsiteY46" fmla="*/ 1505415 h 3769113"/>
              <a:gd name="connsiteX47" fmla="*/ 323385 w 6556917"/>
              <a:gd name="connsiteY47" fmla="*/ 1527718 h 3769113"/>
              <a:gd name="connsiteX48" fmla="*/ 256478 w 6556917"/>
              <a:gd name="connsiteY48" fmla="*/ 1594625 h 3769113"/>
              <a:gd name="connsiteX49" fmla="*/ 234176 w 6556917"/>
              <a:gd name="connsiteY49" fmla="*/ 1628079 h 3769113"/>
              <a:gd name="connsiteX50" fmla="*/ 189571 w 6556917"/>
              <a:gd name="connsiteY50" fmla="*/ 1639230 h 3769113"/>
              <a:gd name="connsiteX51" fmla="*/ 167268 w 6556917"/>
              <a:gd name="connsiteY51" fmla="*/ 1672683 h 3769113"/>
              <a:gd name="connsiteX52" fmla="*/ 133815 w 6556917"/>
              <a:gd name="connsiteY52" fmla="*/ 1706137 h 3769113"/>
              <a:gd name="connsiteX53" fmla="*/ 122663 w 6556917"/>
              <a:gd name="connsiteY53" fmla="*/ 1750742 h 3769113"/>
              <a:gd name="connsiteX54" fmla="*/ 89210 w 6556917"/>
              <a:gd name="connsiteY54" fmla="*/ 1795347 h 3769113"/>
              <a:gd name="connsiteX55" fmla="*/ 66907 w 6556917"/>
              <a:gd name="connsiteY55" fmla="*/ 1873405 h 3769113"/>
              <a:gd name="connsiteX56" fmla="*/ 44605 w 6556917"/>
              <a:gd name="connsiteY56" fmla="*/ 1895708 h 3769113"/>
              <a:gd name="connsiteX57" fmla="*/ 33454 w 6556917"/>
              <a:gd name="connsiteY57" fmla="*/ 1951464 h 3769113"/>
              <a:gd name="connsiteX58" fmla="*/ 11151 w 6556917"/>
              <a:gd name="connsiteY58" fmla="*/ 2051825 h 3769113"/>
              <a:gd name="connsiteX59" fmla="*/ 0 w 6556917"/>
              <a:gd name="connsiteY59" fmla="*/ 2163337 h 3769113"/>
              <a:gd name="connsiteX60" fmla="*/ 22302 w 6556917"/>
              <a:gd name="connsiteY60" fmla="*/ 2408664 h 3769113"/>
              <a:gd name="connsiteX61" fmla="*/ 44605 w 6556917"/>
              <a:gd name="connsiteY61" fmla="*/ 2453269 h 3769113"/>
              <a:gd name="connsiteX62" fmla="*/ 78059 w 6556917"/>
              <a:gd name="connsiteY62" fmla="*/ 2520176 h 3769113"/>
              <a:gd name="connsiteX63" fmla="*/ 111512 w 6556917"/>
              <a:gd name="connsiteY63" fmla="*/ 2587083 h 3769113"/>
              <a:gd name="connsiteX64" fmla="*/ 156117 w 6556917"/>
              <a:gd name="connsiteY64" fmla="*/ 2687444 h 3769113"/>
              <a:gd name="connsiteX65" fmla="*/ 245327 w 6556917"/>
              <a:gd name="connsiteY65" fmla="*/ 2798957 h 3769113"/>
              <a:gd name="connsiteX66" fmla="*/ 301083 w 6556917"/>
              <a:gd name="connsiteY66" fmla="*/ 2854713 h 3769113"/>
              <a:gd name="connsiteX67" fmla="*/ 312234 w 6556917"/>
              <a:gd name="connsiteY67" fmla="*/ 2888166 h 3769113"/>
              <a:gd name="connsiteX68" fmla="*/ 334537 w 6556917"/>
              <a:gd name="connsiteY68" fmla="*/ 2921620 h 3769113"/>
              <a:gd name="connsiteX69" fmla="*/ 345688 w 6556917"/>
              <a:gd name="connsiteY69" fmla="*/ 3021981 h 3769113"/>
              <a:gd name="connsiteX70" fmla="*/ 356839 w 6556917"/>
              <a:gd name="connsiteY70" fmla="*/ 3055435 h 3769113"/>
              <a:gd name="connsiteX71" fmla="*/ 390293 w 6556917"/>
              <a:gd name="connsiteY71" fmla="*/ 3200400 h 3769113"/>
              <a:gd name="connsiteX72" fmla="*/ 401444 w 6556917"/>
              <a:gd name="connsiteY72" fmla="*/ 3233854 h 3769113"/>
              <a:gd name="connsiteX73" fmla="*/ 446049 w 6556917"/>
              <a:gd name="connsiteY73" fmla="*/ 3278459 h 3769113"/>
              <a:gd name="connsiteX74" fmla="*/ 468351 w 6556917"/>
              <a:gd name="connsiteY74" fmla="*/ 3311913 h 3769113"/>
              <a:gd name="connsiteX75" fmla="*/ 501805 w 6556917"/>
              <a:gd name="connsiteY75" fmla="*/ 3334215 h 3769113"/>
              <a:gd name="connsiteX76" fmla="*/ 535259 w 6556917"/>
              <a:gd name="connsiteY76" fmla="*/ 3367669 h 3769113"/>
              <a:gd name="connsiteX77" fmla="*/ 568712 w 6556917"/>
              <a:gd name="connsiteY77" fmla="*/ 3389971 h 3769113"/>
              <a:gd name="connsiteX78" fmla="*/ 613317 w 6556917"/>
              <a:gd name="connsiteY78" fmla="*/ 3423425 h 3769113"/>
              <a:gd name="connsiteX79" fmla="*/ 691376 w 6556917"/>
              <a:gd name="connsiteY79" fmla="*/ 3445727 h 3769113"/>
              <a:gd name="connsiteX80" fmla="*/ 735981 w 6556917"/>
              <a:gd name="connsiteY80" fmla="*/ 3468030 h 3769113"/>
              <a:gd name="connsiteX81" fmla="*/ 780585 w 6556917"/>
              <a:gd name="connsiteY81" fmla="*/ 3479181 h 3769113"/>
              <a:gd name="connsiteX82" fmla="*/ 814039 w 6556917"/>
              <a:gd name="connsiteY82" fmla="*/ 3490332 h 3769113"/>
              <a:gd name="connsiteX83" fmla="*/ 869795 w 6556917"/>
              <a:gd name="connsiteY83" fmla="*/ 3523786 h 3769113"/>
              <a:gd name="connsiteX84" fmla="*/ 947854 w 6556917"/>
              <a:gd name="connsiteY84" fmla="*/ 3568391 h 3769113"/>
              <a:gd name="connsiteX85" fmla="*/ 1025912 w 6556917"/>
              <a:gd name="connsiteY85" fmla="*/ 3590693 h 3769113"/>
              <a:gd name="connsiteX86" fmla="*/ 1070517 w 6556917"/>
              <a:gd name="connsiteY86" fmla="*/ 3624147 h 3769113"/>
              <a:gd name="connsiteX87" fmla="*/ 1170878 w 6556917"/>
              <a:gd name="connsiteY87" fmla="*/ 3635298 h 3769113"/>
              <a:gd name="connsiteX88" fmla="*/ 1338146 w 6556917"/>
              <a:gd name="connsiteY88" fmla="*/ 3646449 h 3769113"/>
              <a:gd name="connsiteX89" fmla="*/ 1561171 w 6556917"/>
              <a:gd name="connsiteY89" fmla="*/ 3668752 h 3769113"/>
              <a:gd name="connsiteX90" fmla="*/ 1706137 w 6556917"/>
              <a:gd name="connsiteY90" fmla="*/ 3691054 h 3769113"/>
              <a:gd name="connsiteX91" fmla="*/ 1761893 w 6556917"/>
              <a:gd name="connsiteY91" fmla="*/ 3702205 h 3769113"/>
              <a:gd name="connsiteX92" fmla="*/ 2453268 w 6556917"/>
              <a:gd name="connsiteY92" fmla="*/ 3713357 h 3769113"/>
              <a:gd name="connsiteX93" fmla="*/ 2720898 w 6556917"/>
              <a:gd name="connsiteY93" fmla="*/ 3702205 h 3769113"/>
              <a:gd name="connsiteX94" fmla="*/ 2754351 w 6556917"/>
              <a:gd name="connsiteY94" fmla="*/ 3691054 h 3769113"/>
              <a:gd name="connsiteX95" fmla="*/ 2854712 w 6556917"/>
              <a:gd name="connsiteY95" fmla="*/ 3679903 h 3769113"/>
              <a:gd name="connsiteX96" fmla="*/ 2921620 w 6556917"/>
              <a:gd name="connsiteY96" fmla="*/ 3668752 h 3769113"/>
              <a:gd name="connsiteX97" fmla="*/ 2966224 w 6556917"/>
              <a:gd name="connsiteY97" fmla="*/ 3646449 h 3769113"/>
              <a:gd name="connsiteX98" fmla="*/ 3445727 w 6556917"/>
              <a:gd name="connsiteY98" fmla="*/ 3646449 h 3769113"/>
              <a:gd name="connsiteX99" fmla="*/ 3512634 w 6556917"/>
              <a:gd name="connsiteY99" fmla="*/ 3679903 h 3769113"/>
              <a:gd name="connsiteX100" fmla="*/ 3557239 w 6556917"/>
              <a:gd name="connsiteY100" fmla="*/ 3702205 h 3769113"/>
              <a:gd name="connsiteX101" fmla="*/ 3590693 w 6556917"/>
              <a:gd name="connsiteY101" fmla="*/ 3724508 h 3769113"/>
              <a:gd name="connsiteX102" fmla="*/ 3679902 w 6556917"/>
              <a:gd name="connsiteY102" fmla="*/ 3746810 h 3769113"/>
              <a:gd name="connsiteX103" fmla="*/ 3713356 w 6556917"/>
              <a:gd name="connsiteY103" fmla="*/ 3757961 h 3769113"/>
              <a:gd name="connsiteX104" fmla="*/ 3847171 w 6556917"/>
              <a:gd name="connsiteY104" fmla="*/ 3769113 h 3769113"/>
              <a:gd name="connsiteX105" fmla="*/ 4616605 w 6556917"/>
              <a:gd name="connsiteY105" fmla="*/ 3757961 h 3769113"/>
              <a:gd name="connsiteX106" fmla="*/ 4650059 w 6556917"/>
              <a:gd name="connsiteY106" fmla="*/ 3746810 h 3769113"/>
              <a:gd name="connsiteX107" fmla="*/ 4694663 w 6556917"/>
              <a:gd name="connsiteY107" fmla="*/ 3735659 h 3769113"/>
              <a:gd name="connsiteX108" fmla="*/ 5609063 w 6556917"/>
              <a:gd name="connsiteY108" fmla="*/ 3713357 h 3769113"/>
              <a:gd name="connsiteX109" fmla="*/ 5664820 w 6556917"/>
              <a:gd name="connsiteY109" fmla="*/ 3702205 h 3769113"/>
              <a:gd name="connsiteX110" fmla="*/ 5765181 w 6556917"/>
              <a:gd name="connsiteY110" fmla="*/ 3612996 h 3769113"/>
              <a:gd name="connsiteX111" fmla="*/ 5843239 w 6556917"/>
              <a:gd name="connsiteY111" fmla="*/ 3579542 h 3769113"/>
              <a:gd name="connsiteX112" fmla="*/ 5865541 w 6556917"/>
              <a:gd name="connsiteY112" fmla="*/ 3557239 h 3769113"/>
              <a:gd name="connsiteX113" fmla="*/ 5898995 w 6556917"/>
              <a:gd name="connsiteY113" fmla="*/ 3534937 h 3769113"/>
              <a:gd name="connsiteX114" fmla="*/ 5943600 w 6556917"/>
              <a:gd name="connsiteY114" fmla="*/ 3501483 h 3769113"/>
              <a:gd name="connsiteX115" fmla="*/ 6010507 w 6556917"/>
              <a:gd name="connsiteY115" fmla="*/ 3445727 h 3769113"/>
              <a:gd name="connsiteX116" fmla="*/ 6077415 w 6556917"/>
              <a:gd name="connsiteY116" fmla="*/ 3345366 h 3769113"/>
              <a:gd name="connsiteX117" fmla="*/ 6122020 w 6556917"/>
              <a:gd name="connsiteY117" fmla="*/ 3278459 h 3769113"/>
              <a:gd name="connsiteX118" fmla="*/ 6155473 w 6556917"/>
              <a:gd name="connsiteY118" fmla="*/ 3222703 h 3769113"/>
              <a:gd name="connsiteX119" fmla="*/ 6177776 w 6556917"/>
              <a:gd name="connsiteY119" fmla="*/ 3200400 h 3769113"/>
              <a:gd name="connsiteX120" fmla="*/ 6222381 w 6556917"/>
              <a:gd name="connsiteY120" fmla="*/ 3144644 h 3769113"/>
              <a:gd name="connsiteX121" fmla="*/ 6244683 w 6556917"/>
              <a:gd name="connsiteY121" fmla="*/ 3055435 h 3769113"/>
              <a:gd name="connsiteX122" fmla="*/ 6266985 w 6556917"/>
              <a:gd name="connsiteY122" fmla="*/ 3021981 h 3769113"/>
              <a:gd name="connsiteX123" fmla="*/ 6278137 w 6556917"/>
              <a:gd name="connsiteY123" fmla="*/ 2977376 h 3769113"/>
              <a:gd name="connsiteX124" fmla="*/ 6289288 w 6556917"/>
              <a:gd name="connsiteY124" fmla="*/ 2943922 h 3769113"/>
              <a:gd name="connsiteX125" fmla="*/ 6300439 w 6556917"/>
              <a:gd name="connsiteY125" fmla="*/ 2888166 h 3769113"/>
              <a:gd name="connsiteX126" fmla="*/ 6311590 w 6556917"/>
              <a:gd name="connsiteY126" fmla="*/ 2854713 h 3769113"/>
              <a:gd name="connsiteX127" fmla="*/ 6356195 w 6556917"/>
              <a:gd name="connsiteY127" fmla="*/ 2732049 h 3769113"/>
              <a:gd name="connsiteX128" fmla="*/ 6367346 w 6556917"/>
              <a:gd name="connsiteY128" fmla="*/ 2676293 h 3769113"/>
              <a:gd name="connsiteX129" fmla="*/ 6378498 w 6556917"/>
              <a:gd name="connsiteY129" fmla="*/ 2609386 h 3769113"/>
              <a:gd name="connsiteX130" fmla="*/ 6400800 w 6556917"/>
              <a:gd name="connsiteY130" fmla="*/ 2575932 h 3769113"/>
              <a:gd name="connsiteX131" fmla="*/ 6411951 w 6556917"/>
              <a:gd name="connsiteY131" fmla="*/ 2542479 h 3769113"/>
              <a:gd name="connsiteX132" fmla="*/ 6445405 w 6556917"/>
              <a:gd name="connsiteY132" fmla="*/ 2419815 h 3769113"/>
              <a:gd name="connsiteX133" fmla="*/ 6456556 w 6556917"/>
              <a:gd name="connsiteY133" fmla="*/ 2263698 h 3769113"/>
              <a:gd name="connsiteX134" fmla="*/ 6467707 w 6556917"/>
              <a:gd name="connsiteY134" fmla="*/ 2051825 h 3769113"/>
              <a:gd name="connsiteX135" fmla="*/ 6512312 w 6556917"/>
              <a:gd name="connsiteY135" fmla="*/ 1929161 h 3769113"/>
              <a:gd name="connsiteX136" fmla="*/ 6556917 w 6556917"/>
              <a:gd name="connsiteY136" fmla="*/ 1839952 h 3769113"/>
              <a:gd name="connsiteX137" fmla="*/ 6545766 w 6556917"/>
              <a:gd name="connsiteY137" fmla="*/ 1371600 h 3769113"/>
              <a:gd name="connsiteX138" fmla="*/ 6534615 w 6556917"/>
              <a:gd name="connsiteY138" fmla="*/ 1338147 h 3769113"/>
              <a:gd name="connsiteX139" fmla="*/ 6523463 w 6556917"/>
              <a:gd name="connsiteY139" fmla="*/ 1282391 h 3769113"/>
              <a:gd name="connsiteX140" fmla="*/ 6512312 w 6556917"/>
              <a:gd name="connsiteY140" fmla="*/ 1248937 h 3769113"/>
              <a:gd name="connsiteX141" fmla="*/ 6467707 w 6556917"/>
              <a:gd name="connsiteY141" fmla="*/ 1115122 h 3769113"/>
              <a:gd name="connsiteX142" fmla="*/ 6434254 w 6556917"/>
              <a:gd name="connsiteY142" fmla="*/ 1059366 h 3769113"/>
              <a:gd name="connsiteX143" fmla="*/ 6423102 w 6556917"/>
              <a:gd name="connsiteY143" fmla="*/ 1025913 h 3769113"/>
              <a:gd name="connsiteX144" fmla="*/ 6389649 w 6556917"/>
              <a:gd name="connsiteY144" fmla="*/ 1003610 h 3769113"/>
              <a:gd name="connsiteX145" fmla="*/ 6367346 w 6556917"/>
              <a:gd name="connsiteY145" fmla="*/ 981308 h 3769113"/>
              <a:gd name="connsiteX146" fmla="*/ 6255834 w 6556917"/>
              <a:gd name="connsiteY146" fmla="*/ 936703 h 3769113"/>
              <a:gd name="connsiteX147" fmla="*/ 6177776 w 6556917"/>
              <a:gd name="connsiteY147" fmla="*/ 903249 h 3769113"/>
              <a:gd name="connsiteX148" fmla="*/ 6133171 w 6556917"/>
              <a:gd name="connsiteY148" fmla="*/ 869796 h 3769113"/>
              <a:gd name="connsiteX149" fmla="*/ 6088566 w 6556917"/>
              <a:gd name="connsiteY149" fmla="*/ 858644 h 3769113"/>
              <a:gd name="connsiteX150" fmla="*/ 6043961 w 6556917"/>
              <a:gd name="connsiteY150" fmla="*/ 836342 h 3769113"/>
              <a:gd name="connsiteX151" fmla="*/ 5977054 w 6556917"/>
              <a:gd name="connsiteY151" fmla="*/ 825191 h 3769113"/>
              <a:gd name="connsiteX152" fmla="*/ 5921298 w 6556917"/>
              <a:gd name="connsiteY152" fmla="*/ 814039 h 3769113"/>
              <a:gd name="connsiteX153" fmla="*/ 5876693 w 6556917"/>
              <a:gd name="connsiteY153" fmla="*/ 802888 h 3769113"/>
              <a:gd name="connsiteX154" fmla="*/ 5832088 w 6556917"/>
              <a:gd name="connsiteY154" fmla="*/ 780586 h 3769113"/>
              <a:gd name="connsiteX155" fmla="*/ 5709424 w 6556917"/>
              <a:gd name="connsiteY155" fmla="*/ 769435 h 3769113"/>
              <a:gd name="connsiteX156" fmla="*/ 5519854 w 6556917"/>
              <a:gd name="connsiteY156" fmla="*/ 747132 h 3769113"/>
              <a:gd name="connsiteX157" fmla="*/ 5386039 w 6556917"/>
              <a:gd name="connsiteY157" fmla="*/ 724830 h 3769113"/>
              <a:gd name="connsiteX158" fmla="*/ 5341434 w 6556917"/>
              <a:gd name="connsiteY158" fmla="*/ 713679 h 3769113"/>
              <a:gd name="connsiteX159" fmla="*/ 5307981 w 6556917"/>
              <a:gd name="connsiteY159" fmla="*/ 691376 h 3769113"/>
              <a:gd name="connsiteX160" fmla="*/ 5207620 w 6556917"/>
              <a:gd name="connsiteY160" fmla="*/ 669074 h 3769113"/>
              <a:gd name="connsiteX161" fmla="*/ 5174166 w 6556917"/>
              <a:gd name="connsiteY161" fmla="*/ 646771 h 3769113"/>
              <a:gd name="connsiteX162" fmla="*/ 5107259 w 6556917"/>
              <a:gd name="connsiteY162" fmla="*/ 613318 h 3769113"/>
              <a:gd name="connsiteX163" fmla="*/ 5084956 w 6556917"/>
              <a:gd name="connsiteY163" fmla="*/ 591015 h 3769113"/>
              <a:gd name="connsiteX164" fmla="*/ 5040351 w 6556917"/>
              <a:gd name="connsiteY164" fmla="*/ 557561 h 3769113"/>
              <a:gd name="connsiteX165" fmla="*/ 5006898 w 6556917"/>
              <a:gd name="connsiteY165" fmla="*/ 535259 h 3769113"/>
              <a:gd name="connsiteX166" fmla="*/ 4951141 w 6556917"/>
              <a:gd name="connsiteY166" fmla="*/ 490654 h 3769113"/>
              <a:gd name="connsiteX167" fmla="*/ 4928839 w 6556917"/>
              <a:gd name="connsiteY167" fmla="*/ 446049 h 3769113"/>
              <a:gd name="connsiteX168" fmla="*/ 4884234 w 6556917"/>
              <a:gd name="connsiteY168" fmla="*/ 379142 h 3769113"/>
              <a:gd name="connsiteX169" fmla="*/ 4839629 w 6556917"/>
              <a:gd name="connsiteY169" fmla="*/ 323386 h 3769113"/>
              <a:gd name="connsiteX170" fmla="*/ 4828478 w 6556917"/>
              <a:gd name="connsiteY170" fmla="*/ 289932 h 3769113"/>
              <a:gd name="connsiteX171" fmla="*/ 4761571 w 6556917"/>
              <a:gd name="connsiteY171" fmla="*/ 245327 h 3769113"/>
              <a:gd name="connsiteX172" fmla="*/ 4739268 w 6556917"/>
              <a:gd name="connsiteY172" fmla="*/ 223025 h 3769113"/>
              <a:gd name="connsiteX173" fmla="*/ 4683512 w 6556917"/>
              <a:gd name="connsiteY173" fmla="*/ 211874 h 3769113"/>
              <a:gd name="connsiteX174" fmla="*/ 4616605 w 6556917"/>
              <a:gd name="connsiteY174" fmla="*/ 189571 h 3769113"/>
              <a:gd name="connsiteX175" fmla="*/ 4583151 w 6556917"/>
              <a:gd name="connsiteY175" fmla="*/ 178420 h 3769113"/>
              <a:gd name="connsiteX176" fmla="*/ 4449337 w 6556917"/>
              <a:gd name="connsiteY176" fmla="*/ 156118 h 3769113"/>
              <a:gd name="connsiteX177" fmla="*/ 4404732 w 6556917"/>
              <a:gd name="connsiteY177" fmla="*/ 144966 h 3769113"/>
              <a:gd name="connsiteX178" fmla="*/ 4293220 w 6556917"/>
              <a:gd name="connsiteY178" fmla="*/ 111513 h 3769113"/>
              <a:gd name="connsiteX179" fmla="*/ 4081346 w 6556917"/>
              <a:gd name="connsiteY179" fmla="*/ 100361 h 3769113"/>
              <a:gd name="connsiteX180" fmla="*/ 3824868 w 6556917"/>
              <a:gd name="connsiteY180" fmla="*/ 78059 h 3769113"/>
              <a:gd name="connsiteX181" fmla="*/ 3713356 w 6556917"/>
              <a:gd name="connsiteY181" fmla="*/ 33454 h 3769113"/>
              <a:gd name="connsiteX182" fmla="*/ 3568390 w 6556917"/>
              <a:gd name="connsiteY182" fmla="*/ 0 h 3769113"/>
              <a:gd name="connsiteX183" fmla="*/ 2910468 w 6556917"/>
              <a:gd name="connsiteY183" fmla="*/ 11152 h 3769113"/>
              <a:gd name="connsiteX184" fmla="*/ 2843561 w 6556917"/>
              <a:gd name="connsiteY184" fmla="*/ 33454 h 3769113"/>
              <a:gd name="connsiteX185" fmla="*/ 2509024 w 6556917"/>
              <a:gd name="connsiteY185" fmla="*/ 33454 h 3769113"/>
              <a:gd name="connsiteX186" fmla="*/ 2888166 w 6556917"/>
              <a:gd name="connsiteY186" fmla="*/ 55757 h 37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6556917" h="3769113">
                <a:moveTo>
                  <a:pt x="2888166" y="55757"/>
                </a:moveTo>
                <a:lnTo>
                  <a:pt x="2888166" y="55757"/>
                </a:lnTo>
                <a:cubicBezTo>
                  <a:pt x="2854712" y="44606"/>
                  <a:pt x="2821711" y="31991"/>
                  <a:pt x="2787805" y="22303"/>
                </a:cubicBezTo>
                <a:cubicBezTo>
                  <a:pt x="2769581" y="17096"/>
                  <a:pt x="2751002" y="11152"/>
                  <a:pt x="2732049" y="11152"/>
                </a:cubicBezTo>
                <a:cubicBezTo>
                  <a:pt x="2531293" y="11152"/>
                  <a:pt x="2330605" y="18586"/>
                  <a:pt x="2129883" y="22303"/>
                </a:cubicBezTo>
                <a:cubicBezTo>
                  <a:pt x="2096438" y="27877"/>
                  <a:pt x="2025522" y="36121"/>
                  <a:pt x="1996068" y="55757"/>
                </a:cubicBezTo>
                <a:cubicBezTo>
                  <a:pt x="1984917" y="63191"/>
                  <a:pt x="1972911" y="69479"/>
                  <a:pt x="1962615" y="78059"/>
                </a:cubicBezTo>
                <a:cubicBezTo>
                  <a:pt x="1950500" y="88155"/>
                  <a:pt x="1941994" y="102347"/>
                  <a:pt x="1929161" y="111513"/>
                </a:cubicBezTo>
                <a:cubicBezTo>
                  <a:pt x="1915634" y="121175"/>
                  <a:pt x="1899424" y="126381"/>
                  <a:pt x="1884556" y="133815"/>
                </a:cubicBezTo>
                <a:cubicBezTo>
                  <a:pt x="1877122" y="141249"/>
                  <a:pt x="1868822" y="147908"/>
                  <a:pt x="1862254" y="156118"/>
                </a:cubicBezTo>
                <a:cubicBezTo>
                  <a:pt x="1853882" y="166583"/>
                  <a:pt x="1851102" y="182137"/>
                  <a:pt x="1839951" y="189571"/>
                </a:cubicBezTo>
                <a:cubicBezTo>
                  <a:pt x="1827199" y="198072"/>
                  <a:pt x="1810214" y="197005"/>
                  <a:pt x="1795346" y="200722"/>
                </a:cubicBezTo>
                <a:cubicBezTo>
                  <a:pt x="1738838" y="257233"/>
                  <a:pt x="1811969" y="190748"/>
                  <a:pt x="1739590" y="234176"/>
                </a:cubicBezTo>
                <a:cubicBezTo>
                  <a:pt x="1730575" y="239585"/>
                  <a:pt x="1725365" y="249748"/>
                  <a:pt x="1717288" y="256479"/>
                </a:cubicBezTo>
                <a:cubicBezTo>
                  <a:pt x="1703010" y="268377"/>
                  <a:pt x="1688443" y="280082"/>
                  <a:pt x="1672683" y="289932"/>
                </a:cubicBezTo>
                <a:cubicBezTo>
                  <a:pt x="1658586" y="298742"/>
                  <a:pt x="1642511" y="303988"/>
                  <a:pt x="1628078" y="312235"/>
                </a:cubicBezTo>
                <a:cubicBezTo>
                  <a:pt x="1616442" y="318884"/>
                  <a:pt x="1605775" y="327103"/>
                  <a:pt x="1594624" y="334537"/>
                </a:cubicBezTo>
                <a:cubicBezTo>
                  <a:pt x="1572322" y="364274"/>
                  <a:pt x="1539471" y="388484"/>
                  <a:pt x="1527717" y="423747"/>
                </a:cubicBezTo>
                <a:cubicBezTo>
                  <a:pt x="1524000" y="434898"/>
                  <a:pt x="1522274" y="446925"/>
                  <a:pt x="1516566" y="457200"/>
                </a:cubicBezTo>
                <a:cubicBezTo>
                  <a:pt x="1503549" y="480631"/>
                  <a:pt x="1480437" y="498679"/>
                  <a:pt x="1471961" y="524108"/>
                </a:cubicBezTo>
                <a:cubicBezTo>
                  <a:pt x="1457485" y="567535"/>
                  <a:pt x="1469121" y="549250"/>
                  <a:pt x="1438507" y="579864"/>
                </a:cubicBezTo>
                <a:cubicBezTo>
                  <a:pt x="1434790" y="591015"/>
                  <a:pt x="1431986" y="602514"/>
                  <a:pt x="1427356" y="613318"/>
                </a:cubicBezTo>
                <a:cubicBezTo>
                  <a:pt x="1416789" y="637975"/>
                  <a:pt x="1399981" y="669838"/>
                  <a:pt x="1382751" y="691376"/>
                </a:cubicBezTo>
                <a:cubicBezTo>
                  <a:pt x="1319187" y="770832"/>
                  <a:pt x="1406799" y="644156"/>
                  <a:pt x="1338146" y="747132"/>
                </a:cubicBezTo>
                <a:cubicBezTo>
                  <a:pt x="1334429" y="758283"/>
                  <a:pt x="1332252" y="770072"/>
                  <a:pt x="1326995" y="780586"/>
                </a:cubicBezTo>
                <a:cubicBezTo>
                  <a:pt x="1306318" y="821941"/>
                  <a:pt x="1308320" y="805226"/>
                  <a:pt x="1282390" y="836342"/>
                </a:cubicBezTo>
                <a:cubicBezTo>
                  <a:pt x="1270492" y="850620"/>
                  <a:pt x="1259595" y="865721"/>
                  <a:pt x="1248937" y="880947"/>
                </a:cubicBezTo>
                <a:cubicBezTo>
                  <a:pt x="1190096" y="965006"/>
                  <a:pt x="1226582" y="925604"/>
                  <a:pt x="1182029" y="970157"/>
                </a:cubicBezTo>
                <a:cubicBezTo>
                  <a:pt x="1160731" y="1034051"/>
                  <a:pt x="1187033" y="976303"/>
                  <a:pt x="1126273" y="1037064"/>
                </a:cubicBezTo>
                <a:cubicBezTo>
                  <a:pt x="1116796" y="1046541"/>
                  <a:pt x="1112343" y="1060053"/>
                  <a:pt x="1103971" y="1070518"/>
                </a:cubicBezTo>
                <a:cubicBezTo>
                  <a:pt x="1082907" y="1096848"/>
                  <a:pt x="1064656" y="1102622"/>
                  <a:pt x="1037063" y="1126274"/>
                </a:cubicBezTo>
                <a:cubicBezTo>
                  <a:pt x="1025090" y="1136537"/>
                  <a:pt x="1016058" y="1150045"/>
                  <a:pt x="1003610" y="1159727"/>
                </a:cubicBezTo>
                <a:cubicBezTo>
                  <a:pt x="982452" y="1176183"/>
                  <a:pt x="959005" y="1189463"/>
                  <a:pt x="936702" y="1204332"/>
                </a:cubicBezTo>
                <a:cubicBezTo>
                  <a:pt x="925551" y="1211766"/>
                  <a:pt x="915236" y="1220642"/>
                  <a:pt x="903249" y="1226635"/>
                </a:cubicBezTo>
                <a:cubicBezTo>
                  <a:pt x="888381" y="1234069"/>
                  <a:pt x="873835" y="1242186"/>
                  <a:pt x="858644" y="1248937"/>
                </a:cubicBezTo>
                <a:cubicBezTo>
                  <a:pt x="840352" y="1257067"/>
                  <a:pt x="820792" y="1262287"/>
                  <a:pt x="802888" y="1271239"/>
                </a:cubicBezTo>
                <a:cubicBezTo>
                  <a:pt x="790901" y="1277233"/>
                  <a:pt x="781070" y="1286893"/>
                  <a:pt x="769434" y="1293542"/>
                </a:cubicBezTo>
                <a:cubicBezTo>
                  <a:pt x="755001" y="1301789"/>
                  <a:pt x="740108" y="1309296"/>
                  <a:pt x="724829" y="1315844"/>
                </a:cubicBezTo>
                <a:cubicBezTo>
                  <a:pt x="714025" y="1320474"/>
                  <a:pt x="701889" y="1321739"/>
                  <a:pt x="691376" y="1326996"/>
                </a:cubicBezTo>
                <a:cubicBezTo>
                  <a:pt x="679389" y="1332990"/>
                  <a:pt x="670241" y="1344019"/>
                  <a:pt x="657922" y="1349298"/>
                </a:cubicBezTo>
                <a:cubicBezTo>
                  <a:pt x="643835" y="1355335"/>
                  <a:pt x="628053" y="1356239"/>
                  <a:pt x="613317" y="1360449"/>
                </a:cubicBezTo>
                <a:cubicBezTo>
                  <a:pt x="602015" y="1363678"/>
                  <a:pt x="591014" y="1367883"/>
                  <a:pt x="579863" y="1371600"/>
                </a:cubicBezTo>
                <a:cubicBezTo>
                  <a:pt x="568712" y="1379034"/>
                  <a:pt x="558397" y="1387909"/>
                  <a:pt x="546410" y="1393903"/>
                </a:cubicBezTo>
                <a:cubicBezTo>
                  <a:pt x="497869" y="1418174"/>
                  <a:pt x="522503" y="1388677"/>
                  <a:pt x="468351" y="1427357"/>
                </a:cubicBezTo>
                <a:cubicBezTo>
                  <a:pt x="455519" y="1436523"/>
                  <a:pt x="447730" y="1451644"/>
                  <a:pt x="434898" y="1460810"/>
                </a:cubicBezTo>
                <a:cubicBezTo>
                  <a:pt x="421371" y="1470472"/>
                  <a:pt x="404125" y="1473892"/>
                  <a:pt x="390293" y="1483113"/>
                </a:cubicBezTo>
                <a:cubicBezTo>
                  <a:pt x="381545" y="1488945"/>
                  <a:pt x="376738" y="1499583"/>
                  <a:pt x="367990" y="1505415"/>
                </a:cubicBezTo>
                <a:cubicBezTo>
                  <a:pt x="354158" y="1514636"/>
                  <a:pt x="336366" y="1517333"/>
                  <a:pt x="323385" y="1527718"/>
                </a:cubicBezTo>
                <a:cubicBezTo>
                  <a:pt x="298756" y="1547421"/>
                  <a:pt x="273973" y="1568382"/>
                  <a:pt x="256478" y="1594625"/>
                </a:cubicBezTo>
                <a:cubicBezTo>
                  <a:pt x="249044" y="1605776"/>
                  <a:pt x="245327" y="1620645"/>
                  <a:pt x="234176" y="1628079"/>
                </a:cubicBezTo>
                <a:cubicBezTo>
                  <a:pt x="221424" y="1636580"/>
                  <a:pt x="204439" y="1635513"/>
                  <a:pt x="189571" y="1639230"/>
                </a:cubicBezTo>
                <a:cubicBezTo>
                  <a:pt x="182137" y="1650381"/>
                  <a:pt x="175848" y="1662387"/>
                  <a:pt x="167268" y="1672683"/>
                </a:cubicBezTo>
                <a:cubicBezTo>
                  <a:pt x="157172" y="1684798"/>
                  <a:pt x="141639" y="1692445"/>
                  <a:pt x="133815" y="1706137"/>
                </a:cubicBezTo>
                <a:cubicBezTo>
                  <a:pt x="126211" y="1719444"/>
                  <a:pt x="129517" y="1737034"/>
                  <a:pt x="122663" y="1750742"/>
                </a:cubicBezTo>
                <a:cubicBezTo>
                  <a:pt x="114351" y="1767365"/>
                  <a:pt x="100361" y="1780479"/>
                  <a:pt x="89210" y="1795347"/>
                </a:cubicBezTo>
                <a:cubicBezTo>
                  <a:pt x="87126" y="1803685"/>
                  <a:pt x="73766" y="1861974"/>
                  <a:pt x="66907" y="1873405"/>
                </a:cubicBezTo>
                <a:cubicBezTo>
                  <a:pt x="61498" y="1882420"/>
                  <a:pt x="52039" y="1888274"/>
                  <a:pt x="44605" y="1895708"/>
                </a:cubicBezTo>
                <a:cubicBezTo>
                  <a:pt x="40888" y="1914293"/>
                  <a:pt x="37566" y="1932962"/>
                  <a:pt x="33454" y="1951464"/>
                </a:cubicBezTo>
                <a:cubicBezTo>
                  <a:pt x="24618" y="1991224"/>
                  <a:pt x="16758" y="2009771"/>
                  <a:pt x="11151" y="2051825"/>
                </a:cubicBezTo>
                <a:cubicBezTo>
                  <a:pt x="6214" y="2088853"/>
                  <a:pt x="3717" y="2126166"/>
                  <a:pt x="0" y="2163337"/>
                </a:cubicBezTo>
                <a:cubicBezTo>
                  <a:pt x="7434" y="2245113"/>
                  <a:pt x="9816" y="2327506"/>
                  <a:pt x="22302" y="2408664"/>
                </a:cubicBezTo>
                <a:cubicBezTo>
                  <a:pt x="24830" y="2425094"/>
                  <a:pt x="38057" y="2437990"/>
                  <a:pt x="44605" y="2453269"/>
                </a:cubicBezTo>
                <a:cubicBezTo>
                  <a:pt x="93455" y="2567250"/>
                  <a:pt x="11083" y="2399620"/>
                  <a:pt x="78059" y="2520176"/>
                </a:cubicBezTo>
                <a:cubicBezTo>
                  <a:pt x="90168" y="2541973"/>
                  <a:pt x="101194" y="2564383"/>
                  <a:pt x="111512" y="2587083"/>
                </a:cubicBezTo>
                <a:cubicBezTo>
                  <a:pt x="132480" y="2633212"/>
                  <a:pt x="131099" y="2645747"/>
                  <a:pt x="156117" y="2687444"/>
                </a:cubicBezTo>
                <a:cubicBezTo>
                  <a:pt x="220635" y="2794975"/>
                  <a:pt x="175297" y="2717256"/>
                  <a:pt x="245327" y="2798957"/>
                </a:cubicBezTo>
                <a:cubicBezTo>
                  <a:pt x="294888" y="2856778"/>
                  <a:pt x="236653" y="2811759"/>
                  <a:pt x="301083" y="2854713"/>
                </a:cubicBezTo>
                <a:cubicBezTo>
                  <a:pt x="304800" y="2865864"/>
                  <a:pt x="306977" y="2877653"/>
                  <a:pt x="312234" y="2888166"/>
                </a:cubicBezTo>
                <a:cubicBezTo>
                  <a:pt x="318228" y="2900153"/>
                  <a:pt x="331286" y="2908618"/>
                  <a:pt x="334537" y="2921620"/>
                </a:cubicBezTo>
                <a:cubicBezTo>
                  <a:pt x="342701" y="2954275"/>
                  <a:pt x="340155" y="2988779"/>
                  <a:pt x="345688" y="3021981"/>
                </a:cubicBezTo>
                <a:cubicBezTo>
                  <a:pt x="347620" y="3033576"/>
                  <a:pt x="353122" y="3044284"/>
                  <a:pt x="356839" y="3055435"/>
                </a:cubicBezTo>
                <a:cubicBezTo>
                  <a:pt x="371315" y="3156769"/>
                  <a:pt x="359678" y="3108555"/>
                  <a:pt x="390293" y="3200400"/>
                </a:cubicBezTo>
                <a:cubicBezTo>
                  <a:pt x="394010" y="3211551"/>
                  <a:pt x="393132" y="3225542"/>
                  <a:pt x="401444" y="3233854"/>
                </a:cubicBezTo>
                <a:cubicBezTo>
                  <a:pt x="416312" y="3248722"/>
                  <a:pt x="434386" y="3260963"/>
                  <a:pt x="446049" y="3278459"/>
                </a:cubicBezTo>
                <a:cubicBezTo>
                  <a:pt x="453483" y="3289610"/>
                  <a:pt x="458874" y="3302436"/>
                  <a:pt x="468351" y="3311913"/>
                </a:cubicBezTo>
                <a:cubicBezTo>
                  <a:pt x="477828" y="3321390"/>
                  <a:pt x="491509" y="3325635"/>
                  <a:pt x="501805" y="3334215"/>
                </a:cubicBezTo>
                <a:cubicBezTo>
                  <a:pt x="513920" y="3344311"/>
                  <a:pt x="523144" y="3357573"/>
                  <a:pt x="535259" y="3367669"/>
                </a:cubicBezTo>
                <a:cubicBezTo>
                  <a:pt x="545555" y="3376249"/>
                  <a:pt x="557806" y="3382181"/>
                  <a:pt x="568712" y="3389971"/>
                </a:cubicBezTo>
                <a:cubicBezTo>
                  <a:pt x="583836" y="3400774"/>
                  <a:pt x="597180" y="3414204"/>
                  <a:pt x="613317" y="3423425"/>
                </a:cubicBezTo>
                <a:cubicBezTo>
                  <a:pt x="625759" y="3430535"/>
                  <a:pt x="681721" y="3443313"/>
                  <a:pt x="691376" y="3445727"/>
                </a:cubicBezTo>
                <a:cubicBezTo>
                  <a:pt x="706244" y="3453161"/>
                  <a:pt x="720416" y="3462193"/>
                  <a:pt x="735981" y="3468030"/>
                </a:cubicBezTo>
                <a:cubicBezTo>
                  <a:pt x="750331" y="3473411"/>
                  <a:pt x="765849" y="3474971"/>
                  <a:pt x="780585" y="3479181"/>
                </a:cubicBezTo>
                <a:cubicBezTo>
                  <a:pt x="791887" y="3482410"/>
                  <a:pt x="802888" y="3486615"/>
                  <a:pt x="814039" y="3490332"/>
                </a:cubicBezTo>
                <a:cubicBezTo>
                  <a:pt x="857599" y="3533894"/>
                  <a:pt x="811892" y="3494835"/>
                  <a:pt x="869795" y="3523786"/>
                </a:cubicBezTo>
                <a:cubicBezTo>
                  <a:pt x="896599" y="3537188"/>
                  <a:pt x="921050" y="3554989"/>
                  <a:pt x="947854" y="3568391"/>
                </a:cubicBezTo>
                <a:cubicBezTo>
                  <a:pt x="963852" y="3576390"/>
                  <a:pt x="1011620" y="3587120"/>
                  <a:pt x="1025912" y="3590693"/>
                </a:cubicBezTo>
                <a:cubicBezTo>
                  <a:pt x="1040780" y="3601844"/>
                  <a:pt x="1052753" y="3618681"/>
                  <a:pt x="1070517" y="3624147"/>
                </a:cubicBezTo>
                <a:cubicBezTo>
                  <a:pt x="1102688" y="3634046"/>
                  <a:pt x="1137335" y="3632503"/>
                  <a:pt x="1170878" y="3635298"/>
                </a:cubicBezTo>
                <a:cubicBezTo>
                  <a:pt x="1226565" y="3639938"/>
                  <a:pt x="1282470" y="3641677"/>
                  <a:pt x="1338146" y="3646449"/>
                </a:cubicBezTo>
                <a:cubicBezTo>
                  <a:pt x="1412586" y="3652830"/>
                  <a:pt x="1487001" y="3659762"/>
                  <a:pt x="1561171" y="3668752"/>
                </a:cubicBezTo>
                <a:cubicBezTo>
                  <a:pt x="1609706" y="3674635"/>
                  <a:pt x="1657912" y="3683017"/>
                  <a:pt x="1706137" y="3691054"/>
                </a:cubicBezTo>
                <a:cubicBezTo>
                  <a:pt x="1724833" y="3694170"/>
                  <a:pt x="1742948" y="3701639"/>
                  <a:pt x="1761893" y="3702205"/>
                </a:cubicBezTo>
                <a:cubicBezTo>
                  <a:pt x="1992279" y="3709082"/>
                  <a:pt x="2222810" y="3709640"/>
                  <a:pt x="2453268" y="3713357"/>
                </a:cubicBezTo>
                <a:cubicBezTo>
                  <a:pt x="2542478" y="3709640"/>
                  <a:pt x="2631855" y="3708801"/>
                  <a:pt x="2720898" y="3702205"/>
                </a:cubicBezTo>
                <a:cubicBezTo>
                  <a:pt x="2732620" y="3701337"/>
                  <a:pt x="2742757" y="3692986"/>
                  <a:pt x="2754351" y="3691054"/>
                </a:cubicBezTo>
                <a:cubicBezTo>
                  <a:pt x="2787553" y="3685520"/>
                  <a:pt x="2821348" y="3684351"/>
                  <a:pt x="2854712" y="3679903"/>
                </a:cubicBezTo>
                <a:cubicBezTo>
                  <a:pt x="2877124" y="3676915"/>
                  <a:pt x="2899317" y="3672469"/>
                  <a:pt x="2921620" y="3668752"/>
                </a:cubicBezTo>
                <a:cubicBezTo>
                  <a:pt x="2936488" y="3661318"/>
                  <a:pt x="2949827" y="3649182"/>
                  <a:pt x="2966224" y="3646449"/>
                </a:cubicBezTo>
                <a:cubicBezTo>
                  <a:pt x="3105067" y="3623308"/>
                  <a:pt x="3328334" y="3642401"/>
                  <a:pt x="3445727" y="3646449"/>
                </a:cubicBezTo>
                <a:cubicBezTo>
                  <a:pt x="3507066" y="3666895"/>
                  <a:pt x="3452104" y="3645314"/>
                  <a:pt x="3512634" y="3679903"/>
                </a:cubicBezTo>
                <a:cubicBezTo>
                  <a:pt x="3527067" y="3688150"/>
                  <a:pt x="3542806" y="3693958"/>
                  <a:pt x="3557239" y="3702205"/>
                </a:cubicBezTo>
                <a:cubicBezTo>
                  <a:pt x="3568875" y="3708854"/>
                  <a:pt x="3578706" y="3718514"/>
                  <a:pt x="3590693" y="3724508"/>
                </a:cubicBezTo>
                <a:cubicBezTo>
                  <a:pt x="3616182" y="3737253"/>
                  <a:pt x="3654455" y="3740448"/>
                  <a:pt x="3679902" y="3746810"/>
                </a:cubicBezTo>
                <a:cubicBezTo>
                  <a:pt x="3691306" y="3749661"/>
                  <a:pt x="3701705" y="3756407"/>
                  <a:pt x="3713356" y="3757961"/>
                </a:cubicBezTo>
                <a:cubicBezTo>
                  <a:pt x="3757723" y="3763877"/>
                  <a:pt x="3802566" y="3765396"/>
                  <a:pt x="3847171" y="3769113"/>
                </a:cubicBezTo>
                <a:lnTo>
                  <a:pt x="4616605" y="3757961"/>
                </a:lnTo>
                <a:cubicBezTo>
                  <a:pt x="4628355" y="3757635"/>
                  <a:pt x="4638757" y="3750039"/>
                  <a:pt x="4650059" y="3746810"/>
                </a:cubicBezTo>
                <a:cubicBezTo>
                  <a:pt x="4664795" y="3742600"/>
                  <a:pt x="4679367" y="3736615"/>
                  <a:pt x="4694663" y="3735659"/>
                </a:cubicBezTo>
                <a:cubicBezTo>
                  <a:pt x="4895180" y="3723127"/>
                  <a:pt x="5504871" y="3715286"/>
                  <a:pt x="5609063" y="3713357"/>
                </a:cubicBezTo>
                <a:cubicBezTo>
                  <a:pt x="5627649" y="3709640"/>
                  <a:pt x="5647073" y="3708860"/>
                  <a:pt x="5664820" y="3702205"/>
                </a:cubicBezTo>
                <a:cubicBezTo>
                  <a:pt x="5701911" y="3688296"/>
                  <a:pt x="5741997" y="3628453"/>
                  <a:pt x="5765181" y="3612996"/>
                </a:cubicBezTo>
                <a:cubicBezTo>
                  <a:pt x="5811386" y="3582191"/>
                  <a:pt x="5785632" y="3593943"/>
                  <a:pt x="5843239" y="3579542"/>
                </a:cubicBezTo>
                <a:cubicBezTo>
                  <a:pt x="5850673" y="3572108"/>
                  <a:pt x="5857331" y="3563807"/>
                  <a:pt x="5865541" y="3557239"/>
                </a:cubicBezTo>
                <a:cubicBezTo>
                  <a:pt x="5876006" y="3548867"/>
                  <a:pt x="5888089" y="3542727"/>
                  <a:pt x="5898995" y="3534937"/>
                </a:cubicBezTo>
                <a:cubicBezTo>
                  <a:pt x="5914119" y="3524134"/>
                  <a:pt x="5929087" y="3513093"/>
                  <a:pt x="5943600" y="3501483"/>
                </a:cubicBezTo>
                <a:cubicBezTo>
                  <a:pt x="5966269" y="3483347"/>
                  <a:pt x="5988205" y="3464312"/>
                  <a:pt x="6010507" y="3445727"/>
                </a:cubicBezTo>
                <a:cubicBezTo>
                  <a:pt x="6051136" y="3364471"/>
                  <a:pt x="6011427" y="3436099"/>
                  <a:pt x="6077415" y="3345366"/>
                </a:cubicBezTo>
                <a:cubicBezTo>
                  <a:pt x="6093180" y="3323689"/>
                  <a:pt x="6108230" y="3301443"/>
                  <a:pt x="6122020" y="3278459"/>
                </a:cubicBezTo>
                <a:cubicBezTo>
                  <a:pt x="6133171" y="3259874"/>
                  <a:pt x="6142875" y="3240340"/>
                  <a:pt x="6155473" y="3222703"/>
                </a:cubicBezTo>
                <a:cubicBezTo>
                  <a:pt x="6161584" y="3214148"/>
                  <a:pt x="6171208" y="3208610"/>
                  <a:pt x="6177776" y="3200400"/>
                </a:cubicBezTo>
                <a:cubicBezTo>
                  <a:pt x="6234045" y="3130064"/>
                  <a:pt x="6168529" y="3198496"/>
                  <a:pt x="6222381" y="3144644"/>
                </a:cubicBezTo>
                <a:cubicBezTo>
                  <a:pt x="6226623" y="3123436"/>
                  <a:pt x="6233253" y="3078295"/>
                  <a:pt x="6244683" y="3055435"/>
                </a:cubicBezTo>
                <a:cubicBezTo>
                  <a:pt x="6250677" y="3043448"/>
                  <a:pt x="6259551" y="3033132"/>
                  <a:pt x="6266985" y="3021981"/>
                </a:cubicBezTo>
                <a:cubicBezTo>
                  <a:pt x="6270702" y="3007113"/>
                  <a:pt x="6273927" y="2992112"/>
                  <a:pt x="6278137" y="2977376"/>
                </a:cubicBezTo>
                <a:cubicBezTo>
                  <a:pt x="6281366" y="2966074"/>
                  <a:pt x="6286437" y="2955326"/>
                  <a:pt x="6289288" y="2943922"/>
                </a:cubicBezTo>
                <a:cubicBezTo>
                  <a:pt x="6293885" y="2925534"/>
                  <a:pt x="6295842" y="2906553"/>
                  <a:pt x="6300439" y="2888166"/>
                </a:cubicBezTo>
                <a:cubicBezTo>
                  <a:pt x="6303290" y="2876763"/>
                  <a:pt x="6308497" y="2866053"/>
                  <a:pt x="6311590" y="2854713"/>
                </a:cubicBezTo>
                <a:cubicBezTo>
                  <a:pt x="6341075" y="2746604"/>
                  <a:pt x="6315172" y="2793585"/>
                  <a:pt x="6356195" y="2732049"/>
                </a:cubicBezTo>
                <a:cubicBezTo>
                  <a:pt x="6359912" y="2713464"/>
                  <a:pt x="6363955" y="2694941"/>
                  <a:pt x="6367346" y="2676293"/>
                </a:cubicBezTo>
                <a:cubicBezTo>
                  <a:pt x="6371391" y="2654048"/>
                  <a:pt x="6371348" y="2630836"/>
                  <a:pt x="6378498" y="2609386"/>
                </a:cubicBezTo>
                <a:cubicBezTo>
                  <a:pt x="6382736" y="2596672"/>
                  <a:pt x="6394806" y="2587919"/>
                  <a:pt x="6400800" y="2575932"/>
                </a:cubicBezTo>
                <a:cubicBezTo>
                  <a:pt x="6406057" y="2565419"/>
                  <a:pt x="6408858" y="2553819"/>
                  <a:pt x="6411951" y="2542479"/>
                </a:cubicBezTo>
                <a:cubicBezTo>
                  <a:pt x="6449683" y="2404130"/>
                  <a:pt x="6419738" y="2496819"/>
                  <a:pt x="6445405" y="2419815"/>
                </a:cubicBezTo>
                <a:cubicBezTo>
                  <a:pt x="6449122" y="2367776"/>
                  <a:pt x="6453400" y="2315774"/>
                  <a:pt x="6456556" y="2263698"/>
                </a:cubicBezTo>
                <a:cubicBezTo>
                  <a:pt x="6460834" y="2193105"/>
                  <a:pt x="6459600" y="2122081"/>
                  <a:pt x="6467707" y="2051825"/>
                </a:cubicBezTo>
                <a:cubicBezTo>
                  <a:pt x="6475123" y="1987555"/>
                  <a:pt x="6489859" y="1979681"/>
                  <a:pt x="6512312" y="1929161"/>
                </a:cubicBezTo>
                <a:cubicBezTo>
                  <a:pt x="6548684" y="1847325"/>
                  <a:pt x="6517425" y="1899190"/>
                  <a:pt x="6556917" y="1839952"/>
                </a:cubicBezTo>
                <a:cubicBezTo>
                  <a:pt x="6553200" y="1683835"/>
                  <a:pt x="6552700" y="1527608"/>
                  <a:pt x="6545766" y="1371600"/>
                </a:cubicBezTo>
                <a:cubicBezTo>
                  <a:pt x="6545244" y="1359857"/>
                  <a:pt x="6537466" y="1349550"/>
                  <a:pt x="6534615" y="1338147"/>
                </a:cubicBezTo>
                <a:cubicBezTo>
                  <a:pt x="6530018" y="1319759"/>
                  <a:pt x="6528060" y="1300779"/>
                  <a:pt x="6523463" y="1282391"/>
                </a:cubicBezTo>
                <a:cubicBezTo>
                  <a:pt x="6520612" y="1270987"/>
                  <a:pt x="6515405" y="1260277"/>
                  <a:pt x="6512312" y="1248937"/>
                </a:cubicBezTo>
                <a:cubicBezTo>
                  <a:pt x="6462797" y="1067376"/>
                  <a:pt x="6516290" y="1228481"/>
                  <a:pt x="6467707" y="1115122"/>
                </a:cubicBezTo>
                <a:cubicBezTo>
                  <a:pt x="6445993" y="1064456"/>
                  <a:pt x="6471342" y="1096456"/>
                  <a:pt x="6434254" y="1059366"/>
                </a:cubicBezTo>
                <a:cubicBezTo>
                  <a:pt x="6430537" y="1048215"/>
                  <a:pt x="6430445" y="1035092"/>
                  <a:pt x="6423102" y="1025913"/>
                </a:cubicBezTo>
                <a:cubicBezTo>
                  <a:pt x="6414730" y="1015448"/>
                  <a:pt x="6400114" y="1011982"/>
                  <a:pt x="6389649" y="1003610"/>
                </a:cubicBezTo>
                <a:cubicBezTo>
                  <a:pt x="6381439" y="997042"/>
                  <a:pt x="6376094" y="987140"/>
                  <a:pt x="6367346" y="981308"/>
                </a:cubicBezTo>
                <a:cubicBezTo>
                  <a:pt x="6334527" y="959429"/>
                  <a:pt x="6292108" y="948794"/>
                  <a:pt x="6255834" y="936703"/>
                </a:cubicBezTo>
                <a:cubicBezTo>
                  <a:pt x="6204008" y="884874"/>
                  <a:pt x="6272907" y="945528"/>
                  <a:pt x="6177776" y="903249"/>
                </a:cubicBezTo>
                <a:cubicBezTo>
                  <a:pt x="6160793" y="895701"/>
                  <a:pt x="6149794" y="878108"/>
                  <a:pt x="6133171" y="869796"/>
                </a:cubicBezTo>
                <a:cubicBezTo>
                  <a:pt x="6119463" y="862942"/>
                  <a:pt x="6102916" y="864025"/>
                  <a:pt x="6088566" y="858644"/>
                </a:cubicBezTo>
                <a:cubicBezTo>
                  <a:pt x="6073001" y="852807"/>
                  <a:pt x="6059883" y="841119"/>
                  <a:pt x="6043961" y="836342"/>
                </a:cubicBezTo>
                <a:cubicBezTo>
                  <a:pt x="6022305" y="829845"/>
                  <a:pt x="5999299" y="829236"/>
                  <a:pt x="5977054" y="825191"/>
                </a:cubicBezTo>
                <a:cubicBezTo>
                  <a:pt x="5958406" y="821800"/>
                  <a:pt x="5939800" y="818151"/>
                  <a:pt x="5921298" y="814039"/>
                </a:cubicBezTo>
                <a:cubicBezTo>
                  <a:pt x="5906337" y="810714"/>
                  <a:pt x="5891043" y="808269"/>
                  <a:pt x="5876693" y="802888"/>
                </a:cubicBezTo>
                <a:cubicBezTo>
                  <a:pt x="5861128" y="797051"/>
                  <a:pt x="5848388" y="783846"/>
                  <a:pt x="5832088" y="780586"/>
                </a:cubicBezTo>
                <a:cubicBezTo>
                  <a:pt x="5791829" y="772534"/>
                  <a:pt x="5750247" y="773809"/>
                  <a:pt x="5709424" y="769435"/>
                </a:cubicBezTo>
                <a:cubicBezTo>
                  <a:pt x="5646160" y="762657"/>
                  <a:pt x="5583044" y="754566"/>
                  <a:pt x="5519854" y="747132"/>
                </a:cubicBezTo>
                <a:cubicBezTo>
                  <a:pt x="5419476" y="722038"/>
                  <a:pt x="5542665" y="750934"/>
                  <a:pt x="5386039" y="724830"/>
                </a:cubicBezTo>
                <a:cubicBezTo>
                  <a:pt x="5370922" y="722310"/>
                  <a:pt x="5356302" y="717396"/>
                  <a:pt x="5341434" y="713679"/>
                </a:cubicBezTo>
                <a:cubicBezTo>
                  <a:pt x="5330283" y="706245"/>
                  <a:pt x="5319968" y="697370"/>
                  <a:pt x="5307981" y="691376"/>
                </a:cubicBezTo>
                <a:cubicBezTo>
                  <a:pt x="5280531" y="677651"/>
                  <a:pt x="5233314" y="673356"/>
                  <a:pt x="5207620" y="669074"/>
                </a:cubicBezTo>
                <a:cubicBezTo>
                  <a:pt x="5196469" y="661640"/>
                  <a:pt x="5186153" y="652765"/>
                  <a:pt x="5174166" y="646771"/>
                </a:cubicBezTo>
                <a:cubicBezTo>
                  <a:pt x="5119201" y="619288"/>
                  <a:pt x="5160522" y="655929"/>
                  <a:pt x="5107259" y="613318"/>
                </a:cubicBezTo>
                <a:cubicBezTo>
                  <a:pt x="5099049" y="606750"/>
                  <a:pt x="5093033" y="597746"/>
                  <a:pt x="5084956" y="591015"/>
                </a:cubicBezTo>
                <a:cubicBezTo>
                  <a:pt x="5070678" y="579117"/>
                  <a:pt x="5055475" y="568364"/>
                  <a:pt x="5040351" y="557561"/>
                </a:cubicBezTo>
                <a:cubicBezTo>
                  <a:pt x="5029445" y="549771"/>
                  <a:pt x="5017363" y="543631"/>
                  <a:pt x="5006898" y="535259"/>
                </a:cubicBezTo>
                <a:cubicBezTo>
                  <a:pt x="4927446" y="471699"/>
                  <a:pt x="5054113" y="559303"/>
                  <a:pt x="4951141" y="490654"/>
                </a:cubicBezTo>
                <a:cubicBezTo>
                  <a:pt x="4943707" y="475786"/>
                  <a:pt x="4937392" y="460303"/>
                  <a:pt x="4928839" y="446049"/>
                </a:cubicBezTo>
                <a:cubicBezTo>
                  <a:pt x="4915048" y="423065"/>
                  <a:pt x="4884234" y="379142"/>
                  <a:pt x="4884234" y="379142"/>
                </a:cubicBezTo>
                <a:cubicBezTo>
                  <a:pt x="4856206" y="295054"/>
                  <a:pt x="4897274" y="395443"/>
                  <a:pt x="4839629" y="323386"/>
                </a:cubicBezTo>
                <a:cubicBezTo>
                  <a:pt x="4832286" y="314207"/>
                  <a:pt x="4836790" y="298244"/>
                  <a:pt x="4828478" y="289932"/>
                </a:cubicBezTo>
                <a:cubicBezTo>
                  <a:pt x="4809525" y="270978"/>
                  <a:pt x="4780525" y="264280"/>
                  <a:pt x="4761571" y="245327"/>
                </a:cubicBezTo>
                <a:cubicBezTo>
                  <a:pt x="4754137" y="237893"/>
                  <a:pt x="4748931" y="227166"/>
                  <a:pt x="4739268" y="223025"/>
                </a:cubicBezTo>
                <a:cubicBezTo>
                  <a:pt x="4721847" y="215559"/>
                  <a:pt x="4701798" y="216861"/>
                  <a:pt x="4683512" y="211874"/>
                </a:cubicBezTo>
                <a:cubicBezTo>
                  <a:pt x="4660832" y="205688"/>
                  <a:pt x="4638907" y="197005"/>
                  <a:pt x="4616605" y="189571"/>
                </a:cubicBezTo>
                <a:cubicBezTo>
                  <a:pt x="4605454" y="185854"/>
                  <a:pt x="4594787" y="180082"/>
                  <a:pt x="4583151" y="178420"/>
                </a:cubicBezTo>
                <a:cubicBezTo>
                  <a:pt x="4517997" y="169112"/>
                  <a:pt x="4508031" y="169161"/>
                  <a:pt x="4449337" y="156118"/>
                </a:cubicBezTo>
                <a:cubicBezTo>
                  <a:pt x="4434376" y="152793"/>
                  <a:pt x="4419271" y="149813"/>
                  <a:pt x="4404732" y="144966"/>
                </a:cubicBezTo>
                <a:cubicBezTo>
                  <a:pt x="4348972" y="126379"/>
                  <a:pt x="4351945" y="116407"/>
                  <a:pt x="4293220" y="111513"/>
                </a:cubicBezTo>
                <a:cubicBezTo>
                  <a:pt x="4222742" y="105640"/>
                  <a:pt x="4151971" y="104078"/>
                  <a:pt x="4081346" y="100361"/>
                </a:cubicBezTo>
                <a:cubicBezTo>
                  <a:pt x="3942618" y="65680"/>
                  <a:pt x="4169775" y="119447"/>
                  <a:pt x="3824868" y="78059"/>
                </a:cubicBezTo>
                <a:cubicBezTo>
                  <a:pt x="3772030" y="71719"/>
                  <a:pt x="3757888" y="51267"/>
                  <a:pt x="3713356" y="33454"/>
                </a:cubicBezTo>
                <a:cubicBezTo>
                  <a:pt x="3645328" y="6243"/>
                  <a:pt x="3643096" y="10673"/>
                  <a:pt x="3568390" y="0"/>
                </a:cubicBezTo>
                <a:cubicBezTo>
                  <a:pt x="3349083" y="3717"/>
                  <a:pt x="3129574" y="1039"/>
                  <a:pt x="2910468" y="11152"/>
                </a:cubicBezTo>
                <a:cubicBezTo>
                  <a:pt x="2886984" y="12236"/>
                  <a:pt x="2867070" y="33454"/>
                  <a:pt x="2843561" y="33454"/>
                </a:cubicBezTo>
                <a:lnTo>
                  <a:pt x="2509024" y="33454"/>
                </a:lnTo>
                <a:lnTo>
                  <a:pt x="2888166" y="55757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2161" y="1068659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Scholarly Outputs</a:t>
            </a:r>
            <a:endParaRPr lang="en-US" sz="2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8361" y="2516459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Scholarly Record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Scholarly record’s stakeholder eco-system evolving …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Evolutionary trends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Formats shifting: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Print-centric to digital, networked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Boundaries blurring/expanding: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Articles/monographs, but also data, computer models, lab notebooks, blogs, e-mail discussion, e-prints, interactives/executables, visualizations, etc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Characteristics changing: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Traditionally: static, formal, outcome-focused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Today: dynamic, blend of formal &amp; informal, more focus on process, replicability, “leveragability”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Stakeholder roles reconfiguring: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New paths for the scholarly communication “supply chain”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OCLC Research: The Evolving Scholarly Record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800600" cy="3505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Develop framework to: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Organize/support/drive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discussions about ESR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“Big picture” view of ESR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Define key categories of material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and stakeholder roles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High-level; cross-disciplinary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application; practical use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Common reference point for ESR within/across domains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Support strategic planning by libraries, funders, publishers, scholarly societies,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71500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http://oc.lc/esr</a:t>
            </a:r>
          </a:p>
        </p:txBody>
      </p:sp>
      <p:pic>
        <p:nvPicPr>
          <p:cNvPr id="1026" name="Picture 2" descr="H:\NSR\ESRworkshopDC\esr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598442" cy="4343400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Scholarly Record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507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886200" cy="3043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 practice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342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10200"/>
            <a:ext cx="1600200" cy="484910"/>
          </a:xfrm>
          <a:prstGeom prst="rect">
            <a:avLst/>
          </a:prstGeom>
          <a:noFill/>
        </p:spPr>
      </p:pic>
      <p:pic>
        <p:nvPicPr>
          <p:cNvPr id="14350" name="Picture 14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1371600" cy="766646"/>
          </a:xfrm>
          <a:prstGeom prst="rect">
            <a:avLst/>
          </a:prstGeom>
          <a:noFill/>
        </p:spPr>
      </p:pic>
      <p:pic>
        <p:nvPicPr>
          <p:cNvPr id="14352" name="Picture 16" descr="Cover image for Geoscience Data 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066800"/>
            <a:ext cx="822495" cy="1066800"/>
          </a:xfrm>
          <a:prstGeom prst="rect">
            <a:avLst/>
          </a:prstGeom>
          <a:noFill/>
        </p:spPr>
      </p:pic>
      <p:pic>
        <p:nvPicPr>
          <p:cNvPr id="14358" name="Picture 22" descr="http://inside-bigdata.com/wp-content/uploads/2013/12/arx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143000"/>
            <a:ext cx="1143000" cy="965200"/>
          </a:xfrm>
          <a:prstGeom prst="rect">
            <a:avLst/>
          </a:prstGeom>
          <a:noFill/>
        </p:spPr>
      </p:pic>
      <p:pic>
        <p:nvPicPr>
          <p:cNvPr id="14360" name="Picture 24" descr="http://www.elsevier.com/__data/assets/image/0020/174062/MethodsX-logotagline-fc-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676400"/>
            <a:ext cx="1828800" cy="458124"/>
          </a:xfrm>
          <a:prstGeom prst="rect">
            <a:avLst/>
          </a:prstGeom>
          <a:noFill/>
        </p:spPr>
      </p:pic>
      <p:pic>
        <p:nvPicPr>
          <p:cNvPr id="14368" name="Picture 32" descr="http://patrickpowers.net/wp-content/uploads/2010/11/slideshare_550x1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876800"/>
            <a:ext cx="2235198" cy="609600"/>
          </a:xfrm>
          <a:prstGeom prst="rect">
            <a:avLst/>
          </a:prstGeom>
          <a:noFill/>
        </p:spPr>
      </p:pic>
      <p:pic>
        <p:nvPicPr>
          <p:cNvPr id="14369" name="Picture 33" descr="H:\NSR\cni2014\wn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257800"/>
            <a:ext cx="1493719" cy="914400"/>
          </a:xfrm>
          <a:prstGeom prst="rect">
            <a:avLst/>
          </a:prstGeom>
          <a:noFill/>
        </p:spPr>
      </p:pic>
      <p:pic>
        <p:nvPicPr>
          <p:cNvPr id="14371" name="Picture 35" descr="https://pbs.twimg.com/profile_images/3338853099/ad275febaaa8f6594ab4b39b55315f5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562600"/>
            <a:ext cx="914400" cy="914400"/>
          </a:xfrm>
          <a:prstGeom prst="rect">
            <a:avLst/>
          </a:prstGeom>
          <a:noFill/>
        </p:spPr>
      </p:pic>
      <p:pic>
        <p:nvPicPr>
          <p:cNvPr id="11266" name="Picture 2" descr="https://retractionwatch.files.wordpress.com/2014/08/pubpe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648200"/>
            <a:ext cx="1447800" cy="465178"/>
          </a:xfrm>
          <a:prstGeom prst="rect">
            <a:avLst/>
          </a:prstGeom>
          <a:noFill/>
        </p:spPr>
      </p:pic>
      <p:pic>
        <p:nvPicPr>
          <p:cNvPr id="11268" name="Picture 4" descr="http://global.oup.com/uk/orc/system/images/orclogo_combined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6019800"/>
            <a:ext cx="2819400" cy="51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57400" y="1524000"/>
            <a:ext cx="4876800" cy="4648200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stakeholder eco-system …</a:t>
            </a:r>
            <a:endParaRPr lang="en-US" sz="3200" dirty="0"/>
          </a:p>
        </p:txBody>
      </p:sp>
      <p:pic>
        <p:nvPicPr>
          <p:cNvPr id="3074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2514600" cy="19094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943600" y="32766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Create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6388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Use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2766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Collect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10668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Fix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Evolving configurations in the eco-system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Create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Use</a:t>
            </a:r>
            <a:endParaRPr lang="en-US" sz="32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Collect</a:t>
            </a:r>
            <a:endParaRPr lang="en-US" sz="3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Fix</a:t>
            </a:r>
            <a:endParaRPr lang="en-US" sz="3200" b="1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5" idx="1"/>
            <a:endCxn id="11" idx="3"/>
          </p:cNvCxnSpPr>
          <p:nvPr/>
        </p:nvCxnSpPr>
        <p:spPr>
          <a:xfrm flipH="1">
            <a:off x="3657600" y="2438400"/>
            <a:ext cx="1905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0" idx="0"/>
          </p:cNvCxnSpPr>
          <p:nvPr/>
        </p:nvCxnSpPr>
        <p:spPr>
          <a:xfrm>
            <a:off x="2362200" y="32004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  <a:endCxn id="5" idx="2"/>
          </p:cNvCxnSpPr>
          <p:nvPr/>
        </p:nvCxnSpPr>
        <p:spPr>
          <a:xfrm flipV="1">
            <a:off x="6858000" y="32004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9" idx="1"/>
          </p:cNvCxnSpPr>
          <p:nvPr/>
        </p:nvCxnSpPr>
        <p:spPr>
          <a:xfrm>
            <a:off x="3657600" y="5257800"/>
            <a:ext cx="1905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  <a:endCxn id="9" idx="1"/>
          </p:cNvCxnSpPr>
          <p:nvPr/>
        </p:nvCxnSpPr>
        <p:spPr>
          <a:xfrm>
            <a:off x="3657600" y="2438400"/>
            <a:ext cx="1905000" cy="2819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467600" y="3200400"/>
            <a:ext cx="0" cy="1295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48400" y="3200400"/>
            <a:ext cx="0" cy="1295400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358140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e-literature</a:t>
            </a:r>
            <a:endParaRPr lang="en-US" sz="3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505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+mj-lt"/>
              </a:rPr>
              <a:t>Social media (blogs, Twitter)</a:t>
            </a:r>
          </a:p>
          <a:p>
            <a:pPr algn="r"/>
            <a:r>
              <a:rPr lang="en-US" sz="2000" b="1" dirty="0" smtClean="0">
                <a:latin typeface="+mj-lt"/>
              </a:rPr>
              <a:t>Social storage (</a:t>
            </a:r>
            <a:r>
              <a:rPr lang="en-US" sz="2000" b="1" dirty="0" err="1" smtClean="0">
                <a:latin typeface="+mj-lt"/>
              </a:rPr>
              <a:t>SlideShare</a:t>
            </a:r>
            <a:r>
              <a:rPr lang="en-US" sz="2000" b="1" dirty="0" smtClean="0">
                <a:latin typeface="+mj-lt"/>
              </a:rPr>
              <a:t>, YouTube, </a:t>
            </a:r>
            <a:r>
              <a:rPr lang="en-US" sz="2000" b="1" dirty="0" err="1" smtClean="0">
                <a:latin typeface="+mj-lt"/>
              </a:rPr>
              <a:t>Flickr</a:t>
            </a:r>
            <a:r>
              <a:rPr lang="en-US" sz="2000" b="1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OCLC-Research-Template-2014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OCLC-Research-Template-2014</Template>
  <TotalTime>2425</TotalTime>
  <Words>365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Times New Roman</vt:lpstr>
      <vt:lpstr>Open Sans Semibold</vt:lpstr>
      <vt:lpstr>Open Sans</vt:lpstr>
      <vt:lpstr>OCLC-Research-Template-2014</vt:lpstr>
      <vt:lpstr>The Evolving Scholarly Record </vt:lpstr>
      <vt:lpstr>What is scholarly?</vt:lpstr>
      <vt:lpstr>What is the scholarly record?</vt:lpstr>
      <vt:lpstr>Evolutionary trends …</vt:lpstr>
      <vt:lpstr>OCLC Research: The Evolving Scholarly Record</vt:lpstr>
      <vt:lpstr>Framing the Scholarly Record …</vt:lpstr>
      <vt:lpstr>In practice …</vt:lpstr>
      <vt:lpstr>Framing the stakeholder eco-system …</vt:lpstr>
      <vt:lpstr>Evolving configurations in the eco-system …</vt:lpstr>
      <vt:lpstr>What is the scholarly record? (reprise)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Scholarly Record</dc:title>
  <dc:creator>lavoie</dc:creator>
  <cp:lastModifiedBy>McNicol,Jeanette</cp:lastModifiedBy>
  <cp:revision>273</cp:revision>
  <cp:lastPrinted>2015-03-12T14:48:43Z</cp:lastPrinted>
  <dcterms:created xsi:type="dcterms:W3CDTF">2014-03-06T18:50:28Z</dcterms:created>
  <dcterms:modified xsi:type="dcterms:W3CDTF">2015-04-03T22:12:29Z</dcterms:modified>
</cp:coreProperties>
</file>