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56"/>
  </p:notesMasterIdLst>
  <p:handoutMasterIdLst>
    <p:handoutMasterId r:id="rId57"/>
  </p:handoutMasterIdLst>
  <p:sldIdLst>
    <p:sldId id="2492" r:id="rId2"/>
    <p:sldId id="2036" r:id="rId3"/>
    <p:sldId id="2298" r:id="rId4"/>
    <p:sldId id="2480" r:id="rId5"/>
    <p:sldId id="2481" r:id="rId6"/>
    <p:sldId id="2436" r:id="rId7"/>
    <p:sldId id="2510" r:id="rId8"/>
    <p:sldId id="2305" r:id="rId9"/>
    <p:sldId id="2331" r:id="rId10"/>
    <p:sldId id="2437" r:id="rId11"/>
    <p:sldId id="2469" r:id="rId12"/>
    <p:sldId id="2410" r:id="rId13"/>
    <p:sldId id="2487" r:id="rId14"/>
    <p:sldId id="2486" r:id="rId15"/>
    <p:sldId id="2495" r:id="rId16"/>
    <p:sldId id="2491" r:id="rId17"/>
    <p:sldId id="2496" r:id="rId18"/>
    <p:sldId id="2498" r:id="rId19"/>
    <p:sldId id="2497" r:id="rId20"/>
    <p:sldId id="2488" r:id="rId21"/>
    <p:sldId id="2473" r:id="rId22"/>
    <p:sldId id="2474" r:id="rId23"/>
    <p:sldId id="2499" r:id="rId24"/>
    <p:sldId id="2501" r:id="rId25"/>
    <p:sldId id="2502" r:id="rId26"/>
    <p:sldId id="2503" r:id="rId27"/>
    <p:sldId id="2505" r:id="rId28"/>
    <p:sldId id="2504" r:id="rId29"/>
    <p:sldId id="2506" r:id="rId30"/>
    <p:sldId id="2511" r:id="rId31"/>
    <p:sldId id="2500" r:id="rId32"/>
    <p:sldId id="2483" r:id="rId33"/>
    <p:sldId id="2484" r:id="rId34"/>
    <p:sldId id="2485" r:id="rId35"/>
    <p:sldId id="2509" r:id="rId36"/>
    <p:sldId id="2439" r:id="rId37"/>
    <p:sldId id="2450" r:id="rId38"/>
    <p:sldId id="2451" r:id="rId39"/>
    <p:sldId id="2508" r:id="rId40"/>
    <p:sldId id="2512" r:id="rId41"/>
    <p:sldId id="2513" r:id="rId42"/>
    <p:sldId id="2514" r:id="rId43"/>
    <p:sldId id="2515" r:id="rId44"/>
    <p:sldId id="2516" r:id="rId45"/>
    <p:sldId id="2517" r:id="rId46"/>
    <p:sldId id="2518" r:id="rId47"/>
    <p:sldId id="2519" r:id="rId48"/>
    <p:sldId id="2520" r:id="rId49"/>
    <p:sldId id="2521" r:id="rId50"/>
    <p:sldId id="2522" r:id="rId51"/>
    <p:sldId id="2523" r:id="rId52"/>
    <p:sldId id="2524" r:id="rId53"/>
    <p:sldId id="2525" r:id="rId54"/>
    <p:sldId id="2526" r:id="rId55"/>
  </p:sldIdLst>
  <p:sldSz cx="9144000" cy="6858000" type="screen4x3"/>
  <p:notesSz cx="6858000" cy="9144000"/>
  <p:defaultTextStyle>
    <a:defPPr>
      <a:defRPr lang="en-US"/>
    </a:defPPr>
    <a:lvl1pPr algn="ctr" rtl="0" fontAlgn="base">
      <a:spcBef>
        <a:spcPct val="0"/>
      </a:spcBef>
      <a:spcAft>
        <a:spcPct val="0"/>
      </a:spcAft>
      <a:defRPr sz="7200" b="1" kern="1200">
        <a:solidFill>
          <a:schemeClr val="bg1"/>
        </a:solidFill>
        <a:latin typeface="Arial" charset="0"/>
        <a:ea typeface="+mn-ea"/>
        <a:cs typeface="+mn-cs"/>
      </a:defRPr>
    </a:lvl1pPr>
    <a:lvl2pPr marL="457200" algn="ctr" rtl="0" fontAlgn="base">
      <a:spcBef>
        <a:spcPct val="0"/>
      </a:spcBef>
      <a:spcAft>
        <a:spcPct val="0"/>
      </a:spcAft>
      <a:defRPr sz="7200" b="1" kern="1200">
        <a:solidFill>
          <a:schemeClr val="bg1"/>
        </a:solidFill>
        <a:latin typeface="Arial" charset="0"/>
        <a:ea typeface="+mn-ea"/>
        <a:cs typeface="+mn-cs"/>
      </a:defRPr>
    </a:lvl2pPr>
    <a:lvl3pPr marL="914400" algn="ctr" rtl="0" fontAlgn="base">
      <a:spcBef>
        <a:spcPct val="0"/>
      </a:spcBef>
      <a:spcAft>
        <a:spcPct val="0"/>
      </a:spcAft>
      <a:defRPr sz="7200" b="1" kern="1200">
        <a:solidFill>
          <a:schemeClr val="bg1"/>
        </a:solidFill>
        <a:latin typeface="Arial" charset="0"/>
        <a:ea typeface="+mn-ea"/>
        <a:cs typeface="+mn-cs"/>
      </a:defRPr>
    </a:lvl3pPr>
    <a:lvl4pPr marL="1371600" algn="ctr" rtl="0" fontAlgn="base">
      <a:spcBef>
        <a:spcPct val="0"/>
      </a:spcBef>
      <a:spcAft>
        <a:spcPct val="0"/>
      </a:spcAft>
      <a:defRPr sz="7200" b="1" kern="1200">
        <a:solidFill>
          <a:schemeClr val="bg1"/>
        </a:solidFill>
        <a:latin typeface="Arial" charset="0"/>
        <a:ea typeface="+mn-ea"/>
        <a:cs typeface="+mn-cs"/>
      </a:defRPr>
    </a:lvl4pPr>
    <a:lvl5pPr marL="1828800" algn="ctr" rtl="0" fontAlgn="base">
      <a:spcBef>
        <a:spcPct val="0"/>
      </a:spcBef>
      <a:spcAft>
        <a:spcPct val="0"/>
      </a:spcAft>
      <a:defRPr sz="7200" b="1" kern="1200">
        <a:solidFill>
          <a:schemeClr val="bg1"/>
        </a:solidFill>
        <a:latin typeface="Arial" charset="0"/>
        <a:ea typeface="+mn-ea"/>
        <a:cs typeface="+mn-cs"/>
      </a:defRPr>
    </a:lvl5pPr>
    <a:lvl6pPr marL="2286000" algn="l" defTabSz="457200" rtl="0" eaLnBrk="1" latinLnBrk="0" hangingPunct="1">
      <a:defRPr sz="7200" b="1" kern="1200">
        <a:solidFill>
          <a:schemeClr val="bg1"/>
        </a:solidFill>
        <a:latin typeface="Arial" charset="0"/>
        <a:ea typeface="+mn-ea"/>
        <a:cs typeface="+mn-cs"/>
      </a:defRPr>
    </a:lvl6pPr>
    <a:lvl7pPr marL="2743200" algn="l" defTabSz="457200" rtl="0" eaLnBrk="1" latinLnBrk="0" hangingPunct="1">
      <a:defRPr sz="7200" b="1" kern="1200">
        <a:solidFill>
          <a:schemeClr val="bg1"/>
        </a:solidFill>
        <a:latin typeface="Arial" charset="0"/>
        <a:ea typeface="+mn-ea"/>
        <a:cs typeface="+mn-cs"/>
      </a:defRPr>
    </a:lvl7pPr>
    <a:lvl8pPr marL="3200400" algn="l" defTabSz="457200" rtl="0" eaLnBrk="1" latinLnBrk="0" hangingPunct="1">
      <a:defRPr sz="7200" b="1" kern="1200">
        <a:solidFill>
          <a:schemeClr val="bg1"/>
        </a:solidFill>
        <a:latin typeface="Arial" charset="0"/>
        <a:ea typeface="+mn-ea"/>
        <a:cs typeface="+mn-cs"/>
      </a:defRPr>
    </a:lvl8pPr>
    <a:lvl9pPr marL="3657600" algn="l" defTabSz="457200" rtl="0" eaLnBrk="1" latinLnBrk="0" hangingPunct="1">
      <a:defRPr sz="72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D6097"/>
    <a:srgbClr val="606060"/>
    <a:srgbClr val="93A3B8"/>
    <a:srgbClr val="99AABC"/>
    <a:srgbClr val="B6BDD1"/>
    <a:srgbClr val="8E2B2B"/>
    <a:srgbClr val="702223"/>
    <a:srgbClr val="F8FFDF"/>
    <a:srgbClr val="F5FFC7"/>
    <a:srgbClr val="ECF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5" autoAdjust="0"/>
    <p:restoredTop sz="94468" autoAdjust="0"/>
  </p:normalViewPr>
  <p:slideViewPr>
    <p:cSldViewPr showGuides="1">
      <p:cViewPr varScale="1">
        <p:scale>
          <a:sx n="68" d="100"/>
          <a:sy n="68" d="100"/>
        </p:scale>
        <p:origin x="17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88"/>
    </p:cViewPr>
  </p:sorterViewPr>
  <p:notesViewPr>
    <p:cSldViewPr showGuides="1">
      <p:cViewPr varScale="1">
        <p:scale>
          <a:sx n="57" d="100"/>
          <a:sy n="57" d="100"/>
        </p:scale>
        <p:origin x="-11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109" charset="0"/>
              </a:defRPr>
            </a:lvl1pPr>
          </a:lstStyle>
          <a:p>
            <a:pPr>
              <a:defRPr/>
            </a:pPr>
            <a:endParaRPr lang="en-US"/>
          </a:p>
        </p:txBody>
      </p:sp>
      <p:sp>
        <p:nvSpPr>
          <p:cNvPr id="166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109" charset="0"/>
              </a:defRPr>
            </a:lvl1pPr>
          </a:lstStyle>
          <a:p>
            <a:pPr>
              <a:defRPr/>
            </a:pPr>
            <a:endParaRPr lang="en-US"/>
          </a:p>
        </p:txBody>
      </p:sp>
      <p:sp>
        <p:nvSpPr>
          <p:cNvPr id="166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109" charset="0"/>
              </a:defRPr>
            </a:lvl1pPr>
          </a:lstStyle>
          <a:p>
            <a:pPr>
              <a:defRPr/>
            </a:pPr>
            <a:endParaRPr lang="en-US"/>
          </a:p>
        </p:txBody>
      </p:sp>
      <p:sp>
        <p:nvSpPr>
          <p:cNvPr id="166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109" charset="0"/>
              </a:defRPr>
            </a:lvl1pPr>
          </a:lstStyle>
          <a:p>
            <a:pPr>
              <a:defRPr/>
            </a:pPr>
            <a:fld id="{3C90CF19-F963-AF48-8FFF-D3F3806696D4}" type="slidenum">
              <a:rPr lang="en-US"/>
              <a:pPr>
                <a:defRPr/>
              </a:pPr>
              <a:t>‹#›</a:t>
            </a:fld>
            <a:endParaRPr lang="en-US"/>
          </a:p>
        </p:txBody>
      </p:sp>
    </p:spTree>
    <p:extLst>
      <p:ext uri="{BB962C8B-B14F-4D97-AF65-F5344CB8AC3E}">
        <p14:creationId xmlns:p14="http://schemas.microsoft.com/office/powerpoint/2010/main" val="3674224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109" charset="0"/>
              </a:defRPr>
            </a:lvl1pPr>
          </a:lstStyle>
          <a:p>
            <a:pPr>
              <a:defRPr/>
            </a:pPr>
            <a:endParaRPr lang="en-US"/>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109"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109" charset="0"/>
              </a:defRPr>
            </a:lvl1pPr>
          </a:lstStyle>
          <a:p>
            <a:pPr>
              <a:defRPr/>
            </a:pPr>
            <a:endParaRPr lang="en-US"/>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109" charset="0"/>
              </a:defRPr>
            </a:lvl1pPr>
          </a:lstStyle>
          <a:p>
            <a:pPr>
              <a:defRPr/>
            </a:pPr>
            <a:fld id="{5CBB7415-774D-5541-862C-B1C1DDB896D3}" type="slidenum">
              <a:rPr lang="en-US"/>
              <a:pPr>
                <a:defRPr/>
              </a:pPr>
              <a:t>‹#›</a:t>
            </a:fld>
            <a:endParaRPr lang="en-US"/>
          </a:p>
        </p:txBody>
      </p:sp>
    </p:spTree>
    <p:extLst>
      <p:ext uri="{BB962C8B-B14F-4D97-AF65-F5344CB8AC3E}">
        <p14:creationId xmlns:p14="http://schemas.microsoft.com/office/powerpoint/2010/main" val="6954219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DC4E55C-8132-144E-B2C3-5E478C78A51B}" type="slidenum">
              <a:rPr lang="en-US">
                <a:latin typeface="Arial" charset="0"/>
              </a:rPr>
              <a:pPr/>
              <a:t>1</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328017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10</a:t>
            </a:fld>
            <a:endParaRPr lang="en-US"/>
          </a:p>
        </p:txBody>
      </p:sp>
    </p:spTree>
    <p:extLst>
      <p:ext uri="{BB962C8B-B14F-4D97-AF65-F5344CB8AC3E}">
        <p14:creationId xmlns:p14="http://schemas.microsoft.com/office/powerpoint/2010/main" val="409193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means those platforms don’t share the notion of archival requirement</a:t>
            </a:r>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11</a:t>
            </a:fld>
            <a:endParaRPr lang="en-US"/>
          </a:p>
        </p:txBody>
      </p:sp>
    </p:spTree>
    <p:extLst>
      <p:ext uri="{BB962C8B-B14F-4D97-AF65-F5344CB8AC3E}">
        <p14:creationId xmlns:p14="http://schemas.microsoft.com/office/powerpoint/2010/main" val="254030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Archiving no longer really with libraries.</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14</a:t>
            </a:fld>
            <a:endParaRPr lang="en-US"/>
          </a:p>
        </p:txBody>
      </p:sp>
    </p:spTree>
    <p:extLst>
      <p:ext uri="{BB962C8B-B14F-4D97-AF65-F5344CB8AC3E}">
        <p14:creationId xmlns:p14="http://schemas.microsoft.com/office/powerpoint/2010/main" val="146163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Archiving no longer really with libraries.</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15</a:t>
            </a:fld>
            <a:endParaRPr lang="en-US"/>
          </a:p>
        </p:txBody>
      </p:sp>
    </p:spTree>
    <p:extLst>
      <p:ext uri="{BB962C8B-B14F-4D97-AF65-F5344CB8AC3E}">
        <p14:creationId xmlns:p14="http://schemas.microsoft.com/office/powerpoint/2010/main" val="339413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solidFill>
                  <a:schemeClr val="tx1"/>
                </a:solidFill>
                <a:latin typeface="Arial"/>
                <a:cs typeface="Arial"/>
              </a:rPr>
              <a:t> “Web at Large” resources needed or created in research activities e.g. project websites, software, ontologies, workflows, online debate, slides, blogs, videos, etc. </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16</a:t>
            </a:fld>
            <a:endParaRPr lang="en-US"/>
          </a:p>
        </p:txBody>
      </p:sp>
    </p:spTree>
    <p:extLst>
      <p:ext uri="{BB962C8B-B14F-4D97-AF65-F5344CB8AC3E}">
        <p14:creationId xmlns:p14="http://schemas.microsoft.com/office/powerpoint/2010/main" val="410298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17</a:t>
            </a:fld>
            <a:endParaRPr lang="en-US"/>
          </a:p>
        </p:txBody>
      </p:sp>
    </p:spTree>
    <p:extLst>
      <p:ext uri="{BB962C8B-B14F-4D97-AF65-F5344CB8AC3E}">
        <p14:creationId xmlns:p14="http://schemas.microsoft.com/office/powerpoint/2010/main" val="23714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Accidental archiving: robots crawl</a:t>
            </a:r>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18</a:t>
            </a:fld>
            <a:endParaRPr lang="en-US"/>
          </a:p>
        </p:txBody>
      </p:sp>
    </p:spTree>
    <p:extLst>
      <p:ext uri="{BB962C8B-B14F-4D97-AF65-F5344CB8AC3E}">
        <p14:creationId xmlns:p14="http://schemas.microsoft.com/office/powerpoint/2010/main" val="21865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Accidental archiving: robots crawl</a:t>
            </a:r>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19</a:t>
            </a:fld>
            <a:endParaRPr lang="en-US"/>
          </a:p>
        </p:txBody>
      </p:sp>
    </p:spTree>
    <p:extLst>
      <p:ext uri="{BB962C8B-B14F-4D97-AF65-F5344CB8AC3E}">
        <p14:creationId xmlns:p14="http://schemas.microsoft.com/office/powerpoint/2010/main" val="2186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see it as a Web Time Travel problem. Turn the Clock back in time and navigate the web at that time.</a:t>
            </a:r>
          </a:p>
          <a:p>
            <a:r>
              <a:rPr lang="en-US" dirty="0" smtClean="0"/>
              <a:t>Persistently : Keep the ability over time</a:t>
            </a:r>
          </a:p>
          <a:p>
            <a:r>
              <a:rPr lang="en-US" dirty="0" smtClean="0"/>
              <a:t>Precisely: accurately in time</a:t>
            </a:r>
          </a:p>
          <a:p>
            <a:r>
              <a:rPr lang="en-US" dirty="0" smtClean="0"/>
              <a:t>Seamlessly: Like regular</a:t>
            </a:r>
            <a:r>
              <a:rPr lang="en-US" baseline="0" dirty="0" smtClean="0"/>
              <a:t> web browsing</a:t>
            </a:r>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24</a:t>
            </a:fld>
            <a:endParaRPr lang="en-US"/>
          </a:p>
        </p:txBody>
      </p:sp>
    </p:spTree>
    <p:extLst>
      <p:ext uri="{BB962C8B-B14F-4D97-AF65-F5344CB8AC3E}">
        <p14:creationId xmlns:p14="http://schemas.microsoft.com/office/powerpoint/2010/main" val="289115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25</a:t>
            </a:fld>
            <a:endParaRPr lang="en-US"/>
          </a:p>
        </p:txBody>
      </p:sp>
    </p:spTree>
    <p:extLst>
      <p:ext uri="{BB962C8B-B14F-4D97-AF65-F5344CB8AC3E}">
        <p14:creationId xmlns:p14="http://schemas.microsoft.com/office/powerpoint/2010/main" val="262912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2</a:t>
            </a:fld>
            <a:endParaRPr lang="en-US"/>
          </a:p>
        </p:txBody>
      </p:sp>
    </p:spTree>
    <p:extLst>
      <p:ext uri="{BB962C8B-B14F-4D97-AF65-F5344CB8AC3E}">
        <p14:creationId xmlns:p14="http://schemas.microsoft.com/office/powerpoint/2010/main" val="376826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dirty="0">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90941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dirty="0">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4119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dirty="0">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17786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dirty="0">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90286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36</a:t>
            </a:fld>
            <a:endParaRPr lang="en-US"/>
          </a:p>
        </p:txBody>
      </p:sp>
    </p:spTree>
    <p:extLst>
      <p:ext uri="{BB962C8B-B14F-4D97-AF65-F5344CB8AC3E}">
        <p14:creationId xmlns:p14="http://schemas.microsoft.com/office/powerpoint/2010/main" val="138167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DC4E55C-8132-144E-B2C3-5E478C78A51B}" type="slidenum">
              <a:rPr lang="en-US">
                <a:latin typeface="Arial" charset="0"/>
              </a:rPr>
              <a:pPr/>
              <a:t>39</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367674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40</a:t>
            </a:fld>
            <a:endParaRPr lang="en-US"/>
          </a:p>
        </p:txBody>
      </p:sp>
    </p:spTree>
    <p:extLst>
      <p:ext uri="{BB962C8B-B14F-4D97-AF65-F5344CB8AC3E}">
        <p14:creationId xmlns:p14="http://schemas.microsoft.com/office/powerpoint/2010/main" val="419696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41</a:t>
            </a:fld>
            <a:endParaRPr lang="en-US"/>
          </a:p>
        </p:txBody>
      </p:sp>
    </p:spTree>
    <p:extLst>
      <p:ext uri="{BB962C8B-B14F-4D97-AF65-F5344CB8AC3E}">
        <p14:creationId xmlns:p14="http://schemas.microsoft.com/office/powerpoint/2010/main" val="2573856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42</a:t>
            </a:fld>
            <a:endParaRPr lang="en-US"/>
          </a:p>
        </p:txBody>
      </p:sp>
    </p:spTree>
    <p:extLst>
      <p:ext uri="{BB962C8B-B14F-4D97-AF65-F5344CB8AC3E}">
        <p14:creationId xmlns:p14="http://schemas.microsoft.com/office/powerpoint/2010/main" val="3589196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43</a:t>
            </a:fld>
            <a:endParaRPr lang="en-US"/>
          </a:p>
        </p:txBody>
      </p:sp>
    </p:spTree>
    <p:extLst>
      <p:ext uri="{BB962C8B-B14F-4D97-AF65-F5344CB8AC3E}">
        <p14:creationId xmlns:p14="http://schemas.microsoft.com/office/powerpoint/2010/main" val="405226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3</a:t>
            </a:fld>
            <a:endParaRPr lang="en-US"/>
          </a:p>
        </p:txBody>
      </p:sp>
    </p:spTree>
    <p:extLst>
      <p:ext uri="{BB962C8B-B14F-4D97-AF65-F5344CB8AC3E}">
        <p14:creationId xmlns:p14="http://schemas.microsoft.com/office/powerpoint/2010/main" val="1494630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Peer review as an overlay service. Peer review as annotations.</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45</a:t>
            </a:fld>
            <a:endParaRPr lang="en-US"/>
          </a:p>
        </p:txBody>
      </p:sp>
    </p:spTree>
    <p:extLst>
      <p:ext uri="{BB962C8B-B14F-4D97-AF65-F5344CB8AC3E}">
        <p14:creationId xmlns:p14="http://schemas.microsoft.com/office/powerpoint/2010/main" val="1483127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46</a:t>
            </a:fld>
            <a:endParaRPr lang="en-US"/>
          </a:p>
        </p:txBody>
      </p:sp>
    </p:spTree>
    <p:extLst>
      <p:ext uri="{BB962C8B-B14F-4D97-AF65-F5344CB8AC3E}">
        <p14:creationId xmlns:p14="http://schemas.microsoft.com/office/powerpoint/2010/main" val="906226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a:t>
            </a:r>
            <a:r>
              <a:rPr lang="en-US" baseline="0" dirty="0" smtClean="0"/>
              <a:t> &amp; serendipity (Cameron </a:t>
            </a:r>
            <a:r>
              <a:rPr lang="en-US" baseline="0" dirty="0" err="1" smtClean="0"/>
              <a:t>Neylon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48</a:t>
            </a:fld>
            <a:endParaRPr lang="en-US"/>
          </a:p>
        </p:txBody>
      </p:sp>
    </p:spTree>
    <p:extLst>
      <p:ext uri="{BB962C8B-B14F-4D97-AF65-F5344CB8AC3E}">
        <p14:creationId xmlns:p14="http://schemas.microsoft.com/office/powerpoint/2010/main" val="900587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a:t>
            </a:r>
            <a:r>
              <a:rPr lang="en-US" baseline="0" dirty="0" smtClean="0"/>
              <a:t> &amp; serendipity (Cameron </a:t>
            </a:r>
            <a:r>
              <a:rPr lang="en-US" baseline="0" dirty="0" err="1" smtClean="0"/>
              <a:t>Neylon</a:t>
            </a:r>
            <a:r>
              <a:rPr lang="en-US" baseline="0" smtClean="0"/>
              <a:t>)</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49</a:t>
            </a:fld>
            <a:endParaRPr lang="en-US"/>
          </a:p>
        </p:txBody>
      </p:sp>
    </p:spTree>
    <p:extLst>
      <p:ext uri="{BB962C8B-B14F-4D97-AF65-F5344CB8AC3E}">
        <p14:creationId xmlns:p14="http://schemas.microsoft.com/office/powerpoint/2010/main" val="4118512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a:t>
            </a:r>
            <a:r>
              <a:rPr lang="en-US" baseline="0" dirty="0" smtClean="0"/>
              <a:t> &amp; serendipity (Cameron </a:t>
            </a:r>
            <a:r>
              <a:rPr lang="en-US" baseline="0" dirty="0" err="1" smtClean="0"/>
              <a:t>Neylon</a:t>
            </a:r>
            <a:r>
              <a:rPr lang="en-US" baseline="0" smtClean="0"/>
              <a:t>)</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51</a:t>
            </a:fld>
            <a:endParaRPr lang="en-US"/>
          </a:p>
        </p:txBody>
      </p:sp>
    </p:spTree>
    <p:extLst>
      <p:ext uri="{BB962C8B-B14F-4D97-AF65-F5344CB8AC3E}">
        <p14:creationId xmlns:p14="http://schemas.microsoft.com/office/powerpoint/2010/main" val="2465179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Regionael</a:t>
            </a:r>
            <a:r>
              <a:rPr lang="en-US" dirty="0" smtClean="0"/>
              <a:t>, discipline focused</a:t>
            </a:r>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52</a:t>
            </a:fld>
            <a:endParaRPr lang="en-US"/>
          </a:p>
        </p:txBody>
      </p:sp>
    </p:spTree>
    <p:extLst>
      <p:ext uri="{BB962C8B-B14F-4D97-AF65-F5344CB8AC3E}">
        <p14:creationId xmlns:p14="http://schemas.microsoft.com/office/powerpoint/2010/main" val="1263839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53</a:t>
            </a:fld>
            <a:endParaRPr lang="en-US"/>
          </a:p>
        </p:txBody>
      </p:sp>
    </p:spTree>
    <p:extLst>
      <p:ext uri="{BB962C8B-B14F-4D97-AF65-F5344CB8AC3E}">
        <p14:creationId xmlns:p14="http://schemas.microsoft.com/office/powerpoint/2010/main" val="130471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4</a:t>
            </a:fld>
            <a:endParaRPr lang="en-US"/>
          </a:p>
        </p:txBody>
      </p:sp>
    </p:spTree>
    <p:extLst>
      <p:ext uri="{BB962C8B-B14F-4D97-AF65-F5344CB8AC3E}">
        <p14:creationId xmlns:p14="http://schemas.microsoft.com/office/powerpoint/2010/main" val="122135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5</a:t>
            </a:fld>
            <a:endParaRPr lang="en-US"/>
          </a:p>
        </p:txBody>
      </p:sp>
    </p:spTree>
    <p:extLst>
      <p:ext uri="{BB962C8B-B14F-4D97-AF65-F5344CB8AC3E}">
        <p14:creationId xmlns:p14="http://schemas.microsoft.com/office/powerpoint/2010/main" val="402118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6</a:t>
            </a:fld>
            <a:endParaRPr lang="en-US"/>
          </a:p>
        </p:txBody>
      </p:sp>
    </p:spTree>
    <p:extLst>
      <p:ext uri="{BB962C8B-B14F-4D97-AF65-F5344CB8AC3E}">
        <p14:creationId xmlns:p14="http://schemas.microsoft.com/office/powerpoint/2010/main" val="212317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means those platforms don’t share the notion of archival requirement</a:t>
            </a:r>
            <a:endParaRPr lang="en-US" dirty="0"/>
          </a:p>
        </p:txBody>
      </p:sp>
      <p:sp>
        <p:nvSpPr>
          <p:cNvPr id="4" name="Slide Number Placeholder 3"/>
          <p:cNvSpPr>
            <a:spLocks noGrp="1"/>
          </p:cNvSpPr>
          <p:nvPr>
            <p:ph type="sldNum" sz="quarter" idx="10"/>
          </p:nvPr>
        </p:nvSpPr>
        <p:spPr/>
        <p:txBody>
          <a:bodyPr/>
          <a:lstStyle/>
          <a:p>
            <a:pPr>
              <a:defRPr/>
            </a:pPr>
            <a:fld id="{5CBB7415-774D-5541-862C-B1C1DDB896D3}" type="slidenum">
              <a:rPr lang="en-US" smtClean="0"/>
              <a:pPr>
                <a:defRPr/>
              </a:pPr>
              <a:t>7</a:t>
            </a:fld>
            <a:endParaRPr lang="en-US"/>
          </a:p>
        </p:txBody>
      </p:sp>
    </p:spTree>
    <p:extLst>
      <p:ext uri="{BB962C8B-B14F-4D97-AF65-F5344CB8AC3E}">
        <p14:creationId xmlns:p14="http://schemas.microsoft.com/office/powerpoint/2010/main" val="254030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8</a:t>
            </a:fld>
            <a:endParaRPr lang="en-US"/>
          </a:p>
        </p:txBody>
      </p:sp>
    </p:spTree>
    <p:extLst>
      <p:ext uri="{BB962C8B-B14F-4D97-AF65-F5344CB8AC3E}">
        <p14:creationId xmlns:p14="http://schemas.microsoft.com/office/powerpoint/2010/main" val="368080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5F14EE-A94A-D146-9FE4-CDAAFFF44053}" type="slidenum">
              <a:rPr lang="en-US" smtClean="0"/>
              <a:pPr/>
              <a:t>9</a:t>
            </a:fld>
            <a:endParaRPr lang="en-US"/>
          </a:p>
        </p:txBody>
      </p:sp>
    </p:spTree>
    <p:extLst>
      <p:ext uri="{BB962C8B-B14F-4D97-AF65-F5344CB8AC3E}">
        <p14:creationId xmlns:p14="http://schemas.microsoft.com/office/powerpoint/2010/main" val="291901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extBox 9"/>
          <p:cNvSpPr txBox="1"/>
          <p:nvPr userDrawn="1"/>
        </p:nvSpPr>
        <p:spPr>
          <a:xfrm>
            <a:off x="6586538" y="6570663"/>
            <a:ext cx="184150" cy="1200150"/>
          </a:xfrm>
          <a:prstGeom prst="rect">
            <a:avLst/>
          </a:prstGeom>
          <a:noFill/>
        </p:spPr>
        <p:txBody>
          <a:bodyPr wrap="none">
            <a:spAutoFit/>
          </a:bodyPr>
          <a:lstStyle/>
          <a:p>
            <a:pPr>
              <a:defRPr/>
            </a:pPr>
            <a:endParaRPr lang="en-US" dirty="0">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extBox 8"/>
          <p:cNvSpPr txBox="1"/>
          <p:nvPr userDrawn="1"/>
        </p:nvSpPr>
        <p:spPr>
          <a:xfrm>
            <a:off x="6586538" y="6570663"/>
            <a:ext cx="184150" cy="1200150"/>
          </a:xfrm>
          <a:prstGeom prst="rect">
            <a:avLst/>
          </a:prstGeom>
          <a:noFill/>
        </p:spPr>
        <p:txBody>
          <a:bodyPr wrap="none">
            <a:spAutoFit/>
          </a:bodyPr>
          <a:lstStyle/>
          <a:p>
            <a:pPr>
              <a:defRPr/>
            </a:pPr>
            <a:endParaRPr lang="en-US" dirty="0">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TextBox 7"/>
          <p:cNvSpPr txBox="1"/>
          <p:nvPr userDrawn="1"/>
        </p:nvSpPr>
        <p:spPr>
          <a:xfrm>
            <a:off x="6586538" y="6570663"/>
            <a:ext cx="184150" cy="1200150"/>
          </a:xfrm>
          <a:prstGeom prst="rect">
            <a:avLst/>
          </a:prstGeom>
          <a:noFill/>
        </p:spPr>
        <p:txBody>
          <a:bodyPr wrap="none">
            <a:spAutoFit/>
          </a:bodyPr>
          <a:lstStyle/>
          <a:p>
            <a:pPr>
              <a:defRPr/>
            </a:pPr>
            <a:endParaRPr lang="en-US" dirty="0">
              <a:latin typeface="Arial" pitchFamily="-109"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9" name="TextBox 8"/>
          <p:cNvSpPr txBox="1"/>
          <p:nvPr userDrawn="1"/>
        </p:nvSpPr>
        <p:spPr>
          <a:xfrm>
            <a:off x="6586538" y="6570663"/>
            <a:ext cx="184150" cy="1200150"/>
          </a:xfrm>
          <a:prstGeom prst="rect">
            <a:avLst/>
          </a:prstGeom>
          <a:noFill/>
        </p:spPr>
        <p:txBody>
          <a:bodyPr wrap="none">
            <a:spAutoFit/>
          </a:bodyPr>
          <a:lstStyle/>
          <a:p>
            <a:pPr>
              <a:defRPr/>
            </a:pPr>
            <a:endParaRPr lang="en-US" dirty="0">
              <a:latin typeface="Arial" pitchFamily="-109" charset="0"/>
            </a:endParaRPr>
          </a:p>
        </p:txBody>
      </p:sp>
      <p:sp>
        <p:nvSpPr>
          <p:cNvPr id="2" name="Content Placeholder 1"/>
          <p:cNvSpPr>
            <a:spLocks noGrp="1"/>
          </p:cNvSpPr>
          <p:nvPr>
            <p:ph/>
          </p:nvPr>
        </p:nvSpPr>
        <p:spPr>
          <a:xfrm>
            <a:off x="685800" y="188913"/>
            <a:ext cx="7848600" cy="5529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5212" name="Line 12"/>
          <p:cNvSpPr>
            <a:spLocks noChangeShapeType="1"/>
          </p:cNvSpPr>
          <p:nvPr/>
        </p:nvSpPr>
        <p:spPr bwMode="auto">
          <a:xfrm>
            <a:off x="250825" y="6105525"/>
            <a:ext cx="8686800" cy="0"/>
          </a:xfrm>
          <a:prstGeom prst="line">
            <a:avLst/>
          </a:prstGeom>
          <a:noFill/>
          <a:ln w="3175">
            <a:solidFill>
              <a:schemeClr val="tx1"/>
            </a:solidFill>
            <a:round/>
            <a:headEnd/>
            <a:tailEnd/>
          </a:ln>
          <a:effectLst/>
        </p:spPr>
        <p:txBody>
          <a:bodyPr>
            <a:prstTxWarp prst="textNoShape">
              <a:avLst/>
            </a:prstTxWarp>
            <a:spAutoFit/>
          </a:bodyPr>
          <a:lstStyle/>
          <a:p>
            <a:pPr>
              <a:defRPr/>
            </a:pPr>
            <a:endParaRPr lang="en-US"/>
          </a:p>
        </p:txBody>
      </p:sp>
      <p:sp>
        <p:nvSpPr>
          <p:cNvPr id="1028" name="Rectangle 16"/>
          <p:cNvSpPr>
            <a:spLocks noGrp="1" noChangeArrowheads="1"/>
          </p:cNvSpPr>
          <p:nvPr>
            <p:ph type="title"/>
          </p:nvPr>
        </p:nvSpPr>
        <p:spPr bwMode="auto">
          <a:xfrm>
            <a:off x="685800" y="188913"/>
            <a:ext cx="7848600" cy="935037"/>
          </a:xfrm>
          <a:prstGeom prst="rect">
            <a:avLst/>
          </a:prstGeom>
          <a:noFill/>
          <a:ln w="9525">
            <a:noFill/>
            <a:miter lim="800000"/>
            <a:headEnd/>
            <a:tailEnd/>
          </a:ln>
        </p:spPr>
        <p:txBody>
          <a:bodyPr vert="horz" wrap="square" lIns="91440" tIns="27432" rIns="91440" bIns="27432" numCol="1" anchor="ctr" anchorCtr="0" compatLnSpc="1">
            <a:prstTxWarp prst="textNoShape">
              <a:avLst/>
            </a:prstTxWarp>
          </a:bodyPr>
          <a:lstStyle/>
          <a:p>
            <a:pPr lvl="0"/>
            <a:r>
              <a:rPr lang="nl-BE"/>
              <a:t>Click to edit Master title style</a:t>
            </a:r>
            <a:endParaRPr lang="en-US"/>
          </a:p>
        </p:txBody>
      </p:sp>
      <p:sp>
        <p:nvSpPr>
          <p:cNvPr id="1029" name="Rectangle 17"/>
          <p:cNvSpPr>
            <a:spLocks noGrp="1" noChangeArrowheads="1"/>
          </p:cNvSpPr>
          <p:nvPr>
            <p:ph type="body" idx="1"/>
          </p:nvPr>
        </p:nvSpPr>
        <p:spPr bwMode="auto">
          <a:xfrm>
            <a:off x="685800" y="1268413"/>
            <a:ext cx="7848600" cy="444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7" name="TextBox 16"/>
          <p:cNvSpPr txBox="1"/>
          <p:nvPr userDrawn="1"/>
        </p:nvSpPr>
        <p:spPr>
          <a:xfrm>
            <a:off x="6586538" y="6570663"/>
            <a:ext cx="184150" cy="1200150"/>
          </a:xfrm>
          <a:prstGeom prst="rect">
            <a:avLst/>
          </a:prstGeom>
          <a:noFill/>
        </p:spPr>
        <p:txBody>
          <a:bodyPr wrap="none">
            <a:spAutoFit/>
          </a:bodyPr>
          <a:lstStyle/>
          <a:p>
            <a:pPr>
              <a:defRPr/>
            </a:pPr>
            <a:endParaRPr lang="en-US" dirty="0">
              <a:latin typeface="Arial" pitchFamily="-109" charset="0"/>
            </a:endParaRPr>
          </a:p>
        </p:txBody>
      </p:sp>
      <p:sp>
        <p:nvSpPr>
          <p:cNvPr id="9" name="Text Box 24"/>
          <p:cNvSpPr txBox="1">
            <a:spLocks noChangeArrowheads="1"/>
          </p:cNvSpPr>
          <p:nvPr userDrawn="1"/>
        </p:nvSpPr>
        <p:spPr bwMode="auto">
          <a:xfrm>
            <a:off x="0" y="6215390"/>
            <a:ext cx="9144000" cy="523220"/>
          </a:xfrm>
          <a:prstGeom prst="rect">
            <a:avLst/>
          </a:prstGeom>
          <a:noFill/>
          <a:ln w="9525">
            <a:noFill/>
            <a:miter lim="800000"/>
            <a:headEnd/>
            <a:tailEnd/>
          </a:ln>
          <a:effectLst/>
        </p:spPr>
        <p:txBody>
          <a:bodyPr wrap="square">
            <a:prstTxWarp prst="textNoShape">
              <a:avLst/>
            </a:prstTxWarp>
            <a:spAutoFit/>
          </a:bodyPr>
          <a:lstStyle/>
          <a:p>
            <a:pPr algn="ctr">
              <a:defRPr/>
            </a:pPr>
            <a:r>
              <a:rPr lang="en-US" sz="1400" b="0" dirty="0" smtClean="0">
                <a:solidFill>
                  <a:schemeClr val="tx1"/>
                </a:solidFill>
                <a:latin typeface="Arial" pitchFamily="-109" charset="0"/>
              </a:rPr>
              <a:t>Herbert Van de </a:t>
            </a:r>
            <a:r>
              <a:rPr lang="en-US" sz="1400" b="0" dirty="0" err="1" smtClean="0">
                <a:solidFill>
                  <a:schemeClr val="tx1"/>
                </a:solidFill>
                <a:latin typeface="Arial" pitchFamily="-109" charset="0"/>
              </a:rPr>
              <a:t>Sompel</a:t>
            </a:r>
            <a:endParaRPr lang="en-US" sz="1400" b="0" dirty="0" smtClean="0">
              <a:solidFill>
                <a:schemeClr val="tx1"/>
              </a:solidFill>
              <a:latin typeface="Arial" pitchFamily="-109" charset="0"/>
            </a:endParaRPr>
          </a:p>
          <a:p>
            <a:pPr algn="ctr">
              <a:defRPr/>
            </a:pPr>
            <a:r>
              <a:rPr lang="en-US" sz="1400" b="0" dirty="0" smtClean="0">
                <a:solidFill>
                  <a:schemeClr val="tx1"/>
                </a:solidFill>
                <a:latin typeface="Arial" pitchFamily="-109" charset="0"/>
              </a:rPr>
              <a:t>OCLC ESR, Evanston, IL, March 23 2015</a:t>
            </a:r>
            <a:endParaRPr lang="en-US" sz="1400" b="0" dirty="0">
              <a:solidFill>
                <a:schemeClr val="tx1"/>
              </a:solidFill>
              <a:latin typeface="Arial" pitchFamily="-109" charset="0"/>
            </a:endParaRPr>
          </a:p>
        </p:txBody>
      </p:sp>
      <p:pic>
        <p:nvPicPr>
          <p:cNvPr id="11" name="Picture 10"/>
          <p:cNvPicPr>
            <a:picLocks noChangeAspect="1"/>
          </p:cNvPicPr>
          <p:nvPr/>
        </p:nvPicPr>
        <p:blipFill>
          <a:blip r:embed="rId6"/>
          <a:stretch>
            <a:fillRect/>
          </a:stretch>
        </p:blipFill>
        <p:spPr>
          <a:xfrm>
            <a:off x="228600" y="6303707"/>
            <a:ext cx="990600" cy="346587"/>
          </a:xfrm>
          <a:prstGeom prst="rect">
            <a:avLst/>
          </a:prstGeom>
        </p:spPr>
      </p:pic>
      <p:pic>
        <p:nvPicPr>
          <p:cNvPr id="18" name="Picture 21" descr="lamed"/>
          <p:cNvPicPr>
            <a:picLocks noChangeAspect="1" noChangeArrowheads="1"/>
          </p:cNvPicPr>
          <p:nvPr userDrawn="1"/>
        </p:nvPicPr>
        <p:blipFill>
          <a:blip r:embed="rId7">
            <a:lum bright="-12000" contrast="24000"/>
          </a:blip>
          <a:srcRect/>
          <a:stretch>
            <a:fillRect/>
          </a:stretch>
        </p:blipFill>
        <p:spPr bwMode="auto">
          <a:xfrm>
            <a:off x="8023364" y="6248400"/>
            <a:ext cx="1044436" cy="38758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62" r:id="rId2"/>
    <p:sldLayoutId id="2147483763" r:id="rId3"/>
    <p:sldLayoutId id="2147483769"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400">
          <a:solidFill>
            <a:schemeClr val="tx1"/>
          </a:solidFill>
          <a:latin typeface="Comic Sans MS" charset="0"/>
          <a:ea typeface="ＭＳ Ｐゴシック" pitchFamily="-110" charset="-128"/>
          <a:cs typeface="ＭＳ Ｐゴシック" pitchFamily="-110" charset="-128"/>
        </a:defRPr>
      </a:lvl2pPr>
      <a:lvl3pPr algn="ctr" rtl="0" eaLnBrk="0" fontAlgn="base" hangingPunct="0">
        <a:spcBef>
          <a:spcPct val="0"/>
        </a:spcBef>
        <a:spcAft>
          <a:spcPct val="0"/>
        </a:spcAft>
        <a:defRPr sz="2400">
          <a:solidFill>
            <a:schemeClr val="tx1"/>
          </a:solidFill>
          <a:latin typeface="Comic Sans MS" charset="0"/>
          <a:ea typeface="ＭＳ Ｐゴシック" pitchFamily="-110" charset="-128"/>
          <a:cs typeface="ＭＳ Ｐゴシック" pitchFamily="-110" charset="-128"/>
        </a:defRPr>
      </a:lvl3pPr>
      <a:lvl4pPr algn="ctr" rtl="0" eaLnBrk="0" fontAlgn="base" hangingPunct="0">
        <a:spcBef>
          <a:spcPct val="0"/>
        </a:spcBef>
        <a:spcAft>
          <a:spcPct val="0"/>
        </a:spcAft>
        <a:defRPr sz="2400">
          <a:solidFill>
            <a:schemeClr val="tx1"/>
          </a:solidFill>
          <a:latin typeface="Comic Sans MS" charset="0"/>
          <a:ea typeface="ＭＳ Ｐゴシック" pitchFamily="-110" charset="-128"/>
          <a:cs typeface="ＭＳ Ｐゴシック" pitchFamily="-110" charset="-128"/>
        </a:defRPr>
      </a:lvl4pPr>
      <a:lvl5pPr algn="ctr" rtl="0" eaLnBrk="0" fontAlgn="base" hangingPunct="0">
        <a:spcBef>
          <a:spcPct val="0"/>
        </a:spcBef>
        <a:spcAft>
          <a:spcPct val="0"/>
        </a:spcAft>
        <a:defRPr sz="2400">
          <a:solidFill>
            <a:schemeClr val="tx1"/>
          </a:solidFill>
          <a:latin typeface="Comic Sans MS" charset="0"/>
          <a:ea typeface="ＭＳ Ｐゴシック" pitchFamily="-110" charset="-128"/>
          <a:cs typeface="ＭＳ Ｐゴシック" pitchFamily="-110" charset="-128"/>
        </a:defRPr>
      </a:lvl5pPr>
      <a:lvl6pPr marL="457200" algn="ctr" rtl="0" fontAlgn="base">
        <a:spcBef>
          <a:spcPct val="0"/>
        </a:spcBef>
        <a:spcAft>
          <a:spcPct val="0"/>
        </a:spcAft>
        <a:defRPr sz="2400">
          <a:solidFill>
            <a:schemeClr val="tx1"/>
          </a:solidFill>
          <a:latin typeface="Comic Sans MS" charset="0"/>
        </a:defRPr>
      </a:lvl6pPr>
      <a:lvl7pPr marL="914400" algn="ctr" rtl="0" fontAlgn="base">
        <a:spcBef>
          <a:spcPct val="0"/>
        </a:spcBef>
        <a:spcAft>
          <a:spcPct val="0"/>
        </a:spcAft>
        <a:defRPr sz="2400">
          <a:solidFill>
            <a:schemeClr val="tx1"/>
          </a:solidFill>
          <a:latin typeface="Comic Sans MS" charset="0"/>
        </a:defRPr>
      </a:lvl7pPr>
      <a:lvl8pPr marL="1371600" algn="ctr" rtl="0" fontAlgn="base">
        <a:spcBef>
          <a:spcPct val="0"/>
        </a:spcBef>
        <a:spcAft>
          <a:spcPct val="0"/>
        </a:spcAft>
        <a:defRPr sz="2400">
          <a:solidFill>
            <a:schemeClr val="tx1"/>
          </a:solidFill>
          <a:latin typeface="Comic Sans MS" charset="0"/>
        </a:defRPr>
      </a:lvl8pPr>
      <a:lvl9pPr marL="1828800" algn="ctr" rtl="0" fontAlgn="base">
        <a:spcBef>
          <a:spcPct val="0"/>
        </a:spcBef>
        <a:spcAft>
          <a:spcPct val="0"/>
        </a:spcAft>
        <a:defRPr sz="2400">
          <a:solidFill>
            <a:schemeClr val="tx1"/>
          </a:solidFill>
          <a:latin typeface="Comic Sans MS"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SzPct val="55000"/>
        <a:buChar char="o"/>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Arial" charset="0"/>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sz="2000">
          <a:solidFill>
            <a:schemeClr val="tx1"/>
          </a:solidFill>
          <a:latin typeface="Arial"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NIF-au/TissueStack/commits/master/src/c/prompt.c"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http://neurolex.org/wiki/Category:Olfactory_cortex_horizontal_cell"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witter.com/search?q=#openmalaria&amp;src=typd"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asy.dans.knaw.nl/ui/brows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3810000" y="2133600"/>
            <a:ext cx="5334000" cy="3200400"/>
          </a:xfrm>
          <a:prstGeom prst="rect">
            <a:avLst/>
          </a:prstGeom>
          <a:noFill/>
          <a:ln w="9525">
            <a:noFill/>
            <a:miter lim="800000"/>
            <a:headEnd/>
            <a:tailEnd/>
          </a:ln>
        </p:spPr>
        <p:txBody>
          <a:bodyPr>
            <a:prstTxWarp prst="textNoShape">
              <a:avLst/>
            </a:prstTxWarp>
          </a:bodyPr>
          <a:lstStyle/>
          <a:p>
            <a:pPr>
              <a:spcBef>
                <a:spcPct val="20000"/>
              </a:spcBef>
            </a:pPr>
            <a:endParaRPr lang="en-US"/>
          </a:p>
        </p:txBody>
      </p:sp>
      <p:sp>
        <p:nvSpPr>
          <p:cNvPr id="22" name="Rectangle 16"/>
          <p:cNvSpPr>
            <a:spLocks noChangeArrowheads="1"/>
          </p:cNvSpPr>
          <p:nvPr/>
        </p:nvSpPr>
        <p:spPr bwMode="auto">
          <a:xfrm>
            <a:off x="0" y="467380"/>
            <a:ext cx="9144000" cy="523220"/>
          </a:xfrm>
          <a:prstGeom prst="rect">
            <a:avLst/>
          </a:prstGeom>
          <a:noFill/>
          <a:ln w="9525">
            <a:noFill/>
            <a:miter lim="800000"/>
            <a:headEnd/>
            <a:tailEnd/>
          </a:ln>
          <a:effectLst/>
        </p:spPr>
        <p:txBody>
          <a:bodyPr wrap="square">
            <a:prstTxWarp prst="textNoShape">
              <a:avLst/>
            </a:prstTxWarp>
            <a:spAutoFit/>
          </a:bodyPr>
          <a:lstStyle/>
          <a:p>
            <a:r>
              <a:rPr lang="en-GB" sz="2800" b="0" dirty="0" smtClean="0">
                <a:solidFill>
                  <a:srgbClr val="000000"/>
                </a:solidFill>
                <a:latin typeface="Arial"/>
                <a:cs typeface="Arial"/>
              </a:rPr>
              <a:t>Archiving the Evolving Scholarly Record: A Perspective  </a:t>
            </a:r>
          </a:p>
        </p:txBody>
      </p:sp>
      <p:sp>
        <p:nvSpPr>
          <p:cNvPr id="30" name="Rectangle 16"/>
          <p:cNvSpPr>
            <a:spLocks noChangeArrowheads="1"/>
          </p:cNvSpPr>
          <p:nvPr/>
        </p:nvSpPr>
        <p:spPr bwMode="auto">
          <a:xfrm>
            <a:off x="0" y="4038600"/>
            <a:ext cx="9144000" cy="1015663"/>
          </a:xfrm>
          <a:prstGeom prst="rect">
            <a:avLst/>
          </a:prstGeom>
          <a:noFill/>
          <a:ln w="9525">
            <a:noFill/>
            <a:miter lim="800000"/>
            <a:headEnd/>
            <a:tailEnd/>
          </a:ln>
          <a:effectLst/>
        </p:spPr>
        <p:txBody>
          <a:bodyPr wrap="square">
            <a:prstTxWarp prst="textNoShape">
              <a:avLst/>
            </a:prstTxWarp>
            <a:spAutoFit/>
          </a:bodyPr>
          <a:lstStyle/>
          <a:p>
            <a:r>
              <a:rPr lang="en-GB" sz="2000" b="0" dirty="0" smtClean="0">
                <a:solidFill>
                  <a:schemeClr val="tx1"/>
                </a:solidFill>
                <a:latin typeface="Arial"/>
                <a:cs typeface="Arial"/>
              </a:rPr>
              <a:t>Herbert Van de </a:t>
            </a:r>
            <a:r>
              <a:rPr lang="en-GB" sz="2000" b="0" dirty="0" err="1" smtClean="0">
                <a:solidFill>
                  <a:schemeClr val="tx1"/>
                </a:solidFill>
                <a:latin typeface="Arial"/>
                <a:cs typeface="Arial"/>
              </a:rPr>
              <a:t>Sompel</a:t>
            </a:r>
            <a:endParaRPr lang="en-GB" sz="2000" b="0" dirty="0" smtClean="0">
              <a:solidFill>
                <a:schemeClr val="tx1"/>
              </a:solidFill>
              <a:latin typeface="Arial"/>
              <a:cs typeface="Arial"/>
            </a:endParaRPr>
          </a:p>
          <a:p>
            <a:r>
              <a:rPr lang="en-GB" sz="2000" b="0" dirty="0" smtClean="0">
                <a:solidFill>
                  <a:schemeClr val="tx1"/>
                </a:solidFill>
                <a:latin typeface="Arial"/>
                <a:cs typeface="Arial"/>
              </a:rPr>
              <a:t>@</a:t>
            </a:r>
            <a:r>
              <a:rPr lang="en-GB" sz="2000" b="0" dirty="0" err="1" smtClean="0">
                <a:solidFill>
                  <a:schemeClr val="tx1"/>
                </a:solidFill>
                <a:latin typeface="Arial"/>
                <a:cs typeface="Arial"/>
              </a:rPr>
              <a:t>hvdsomp</a:t>
            </a:r>
            <a:endParaRPr lang="en-GB" sz="2000" b="0" dirty="0" smtClean="0">
              <a:solidFill>
                <a:schemeClr val="tx1"/>
              </a:solidFill>
              <a:latin typeface="Arial"/>
              <a:cs typeface="Arial"/>
            </a:endParaRPr>
          </a:p>
          <a:p>
            <a:r>
              <a:rPr lang="en-GB" sz="2000" b="0" dirty="0">
                <a:solidFill>
                  <a:schemeClr val="tx1"/>
                </a:solidFill>
                <a:latin typeface="Arial"/>
                <a:cs typeface="Arial"/>
              </a:rPr>
              <a:t>Los Alamos National </a:t>
            </a:r>
            <a:r>
              <a:rPr lang="en-GB" sz="2000" b="0" dirty="0" smtClean="0">
                <a:solidFill>
                  <a:schemeClr val="tx1"/>
                </a:solidFill>
                <a:latin typeface="Arial"/>
                <a:cs typeface="Arial"/>
              </a:rPr>
              <a:t>Laboratory</a:t>
            </a:r>
            <a:endParaRPr lang="en-GB" sz="2000" b="0" dirty="0">
              <a:solidFill>
                <a:srgbClr val="000000"/>
              </a:solidFill>
              <a:latin typeface="Arial"/>
              <a:cs typeface="Arial"/>
            </a:endParaRPr>
          </a:p>
        </p:txBody>
      </p:sp>
      <p:sp>
        <p:nvSpPr>
          <p:cNvPr id="8" name="Rectangle 16"/>
          <p:cNvSpPr>
            <a:spLocks noChangeArrowheads="1"/>
          </p:cNvSpPr>
          <p:nvPr/>
        </p:nvSpPr>
        <p:spPr bwMode="auto">
          <a:xfrm>
            <a:off x="0" y="5562600"/>
            <a:ext cx="9144000" cy="400110"/>
          </a:xfrm>
          <a:prstGeom prst="rect">
            <a:avLst/>
          </a:prstGeom>
          <a:noFill/>
          <a:ln w="9525">
            <a:noFill/>
            <a:miter lim="800000"/>
            <a:headEnd/>
            <a:tailEnd/>
          </a:ln>
          <a:effectLst/>
        </p:spPr>
        <p:txBody>
          <a:bodyPr wrap="square">
            <a:prstTxWarp prst="textNoShape">
              <a:avLst/>
            </a:prstTxWarp>
            <a:spAutoFit/>
          </a:bodyPr>
          <a:lstStyle/>
          <a:p>
            <a:r>
              <a:rPr lang="en-GB" sz="2000" b="0" dirty="0" smtClean="0">
                <a:solidFill>
                  <a:schemeClr val="tx1"/>
                </a:solidFill>
                <a:latin typeface="Arial"/>
                <a:cs typeface="Arial"/>
              </a:rPr>
              <a:t>Acknowledgments: Andrew </a:t>
            </a:r>
            <a:r>
              <a:rPr lang="en-GB" sz="2000" b="0" dirty="0" err="1" smtClean="0">
                <a:solidFill>
                  <a:schemeClr val="tx1"/>
                </a:solidFill>
                <a:latin typeface="Arial"/>
                <a:cs typeface="Arial"/>
              </a:rPr>
              <a:t>Treloar</a:t>
            </a:r>
            <a:r>
              <a:rPr lang="en-GB" sz="2000" b="0" dirty="0" smtClean="0">
                <a:solidFill>
                  <a:schemeClr val="tx1"/>
                </a:solidFill>
                <a:latin typeface="Arial"/>
                <a:cs typeface="Arial"/>
              </a:rPr>
              <a:t>, @</a:t>
            </a:r>
            <a:r>
              <a:rPr lang="en-GB" sz="2000" b="0" dirty="0" err="1" smtClean="0">
                <a:solidFill>
                  <a:schemeClr val="tx1"/>
                </a:solidFill>
                <a:latin typeface="Arial"/>
                <a:cs typeface="Arial"/>
              </a:rPr>
              <a:t>atreloar</a:t>
            </a:r>
            <a:r>
              <a:rPr lang="en-GB" sz="2000" b="0" dirty="0">
                <a:solidFill>
                  <a:schemeClr val="tx1"/>
                </a:solidFill>
                <a:latin typeface="Arial"/>
                <a:cs typeface="Arial"/>
              </a:rPr>
              <a:t> </a:t>
            </a:r>
            <a:r>
              <a:rPr lang="en-GB" sz="2000" b="0" dirty="0" smtClean="0">
                <a:solidFill>
                  <a:schemeClr val="tx1"/>
                </a:solidFill>
                <a:latin typeface="Arial"/>
                <a:cs typeface="Arial"/>
              </a:rPr>
              <a:t>, ANDS</a:t>
            </a:r>
            <a:endParaRPr lang="en-GB" sz="2000" b="0" dirty="0">
              <a:solidFill>
                <a:srgbClr val="000000"/>
              </a:solidFill>
              <a:latin typeface="Arial"/>
              <a:cs typeface="Arial"/>
            </a:endParaRPr>
          </a:p>
        </p:txBody>
      </p:sp>
      <p:pic>
        <p:nvPicPr>
          <p:cNvPr id="12" name="Picture 11"/>
          <p:cNvPicPr>
            <a:picLocks noChangeAspect="1"/>
          </p:cNvPicPr>
          <p:nvPr/>
        </p:nvPicPr>
        <p:blipFill>
          <a:blip r:embed="rId3"/>
          <a:stretch>
            <a:fillRect/>
          </a:stretch>
        </p:blipFill>
        <p:spPr>
          <a:xfrm>
            <a:off x="2734467" y="1295400"/>
            <a:ext cx="3675067" cy="2438400"/>
          </a:xfrm>
          <a:prstGeom prst="rect">
            <a:avLst/>
          </a:prstGeom>
        </p:spPr>
      </p:pic>
    </p:spTree>
    <p:extLst>
      <p:ext uri="{BB962C8B-B14F-4D97-AF65-F5344CB8AC3E}">
        <p14:creationId xmlns:p14="http://schemas.microsoft.com/office/powerpoint/2010/main" val="350895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 This Talk</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Functions of scholarly communication</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Characterizing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u="sng" strike="noStrike" kern="1200" cap="none" spc="0" normalizeH="0" baseline="0" noProof="0" dirty="0" smtClean="0">
                <a:ln>
                  <a:noFill/>
                </a:ln>
                <a:solidFill>
                  <a:schemeClr val="tx1"/>
                </a:solidFill>
                <a:effectLst/>
                <a:uLnTx/>
                <a:uFillTx/>
                <a:latin typeface="Arial"/>
                <a:cs typeface="Arial"/>
              </a:rPr>
              <a:t>Archiving the future</a:t>
            </a:r>
          </a:p>
        </p:txBody>
      </p:sp>
    </p:spTree>
    <p:extLst>
      <p:ext uri="{BB962C8B-B14F-4D97-AF65-F5344CB8AC3E}">
        <p14:creationId xmlns:p14="http://schemas.microsoft.com/office/powerpoint/2010/main" val="91401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The Future – Core Observations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The research process, not just its outcome, is becoming visible … on the web</a:t>
            </a:r>
          </a:p>
          <a:p>
            <a:pPr marL="800100" lvl="1"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rgbClr val="000000"/>
                </a:solidFill>
              </a:rPr>
              <a:t>Massive extension of the scholarly record with an enormous variety of novel objects</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The objects </a:t>
            </a:r>
            <a:r>
              <a:rPr lang="en-US" sz="2000" b="0" dirty="0">
                <a:solidFill>
                  <a:srgbClr val="000000"/>
                </a:solidFill>
                <a:latin typeface="Arial"/>
                <a:cs typeface="Arial"/>
              </a:rPr>
              <a:t>are heterogeneous, dynamic, compound, inter-related and distributed </a:t>
            </a:r>
            <a:r>
              <a:rPr lang="en-US" sz="2000" b="0" dirty="0" smtClean="0">
                <a:solidFill>
                  <a:srgbClr val="000000"/>
                </a:solidFill>
                <a:latin typeface="Arial"/>
                <a:cs typeface="Arial"/>
              </a:rPr>
              <a:t>across the web</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The objects are often hosted on common web platforms that are not dedicated to scholarship</a:t>
            </a:r>
            <a:endParaRPr lang="en-US" sz="2000" b="0" dirty="0">
              <a:solidFill>
                <a:srgbClr val="000000"/>
              </a:solidFill>
              <a:latin typeface="Arial"/>
              <a:cs typeface="Arial"/>
            </a:endParaRPr>
          </a:p>
          <a:p>
            <a:pPr marL="342900" indent="-342900" algn="l">
              <a:buFont typeface="Arial"/>
              <a:buChar char="•"/>
            </a:pPr>
            <a:endParaRPr lang="en-US" sz="2000" b="0" dirty="0">
              <a:solidFill>
                <a:srgbClr val="000000"/>
              </a:solidFill>
              <a:latin typeface="Arial"/>
              <a:cs typeface="Arial"/>
            </a:endParaRPr>
          </a:p>
          <a:p>
            <a:pPr marL="800100" lvl="1" indent="-342900" algn="l">
              <a:buFont typeface="Arial"/>
              <a:buChar char="•"/>
            </a:pPr>
            <a:endParaRPr lang="en-US" sz="2000" b="0" dirty="0" smtClean="0">
              <a:solidFill>
                <a:srgbClr val="000000"/>
              </a:solidFill>
              <a:latin typeface="Arial"/>
              <a:cs typeface="Arial"/>
            </a:endParaRPr>
          </a:p>
          <a:p>
            <a:pPr algn="l"/>
            <a:r>
              <a:rPr lang="en-US" sz="2000" b="0" u="sng" dirty="0" smtClean="0">
                <a:solidFill>
                  <a:srgbClr val="000000"/>
                </a:solidFill>
                <a:latin typeface="Arial"/>
                <a:cs typeface="Arial"/>
              </a:rPr>
              <a:t>The capture/archival paradigm must take these characteristics into account</a:t>
            </a: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338002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Considerations about Archiving</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On the right track?</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000000"/>
                </a:solidFill>
              </a:rPr>
              <a:t>Capturing paradigms</a:t>
            </a:r>
            <a:endParaRPr lang="en-US" sz="2000" b="0" dirty="0">
              <a:solidFill>
                <a:srgbClr val="000000"/>
              </a:solidFill>
            </a:endParaRP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rgbClr val="000000"/>
                </a:solidFill>
              </a:rPr>
              <a:t>Pockets of persistence</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000000"/>
                </a:solidFill>
              </a:rPr>
              <a:t>Recording versus Archiving</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000000"/>
                </a:solidFill>
              </a:rPr>
              <a:t>A perspective on scholarly infrastructure</a:t>
            </a:r>
          </a:p>
          <a:p>
            <a:pPr algn="l"/>
            <a:endParaRPr lang="en-US" sz="2000" b="0" dirty="0">
              <a:solidFill>
                <a:srgbClr val="000000"/>
              </a:solidFill>
            </a:endParaRP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324946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Considerations about Archiving</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On the right track?</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chemeClr val="bg1">
                    <a:lumMod val="50000"/>
                  </a:schemeClr>
                </a:solidFill>
              </a:rPr>
              <a:t>Capturing paradigms</a:t>
            </a:r>
            <a:endParaRPr lang="en-US" sz="2000" b="0" dirty="0">
              <a:solidFill>
                <a:schemeClr val="bg1">
                  <a:lumMod val="50000"/>
                </a:schemeClr>
              </a:solidFill>
            </a:endParaRPr>
          </a:p>
          <a:p>
            <a:pPr marL="342900" indent="-342900" algn="l">
              <a:buFont typeface="Arial"/>
              <a:buChar char="•"/>
            </a:pPr>
            <a:endParaRPr lang="en-US" sz="2000" b="0" dirty="0" smtClean="0">
              <a:solidFill>
                <a:schemeClr val="bg1">
                  <a:lumMod val="50000"/>
                </a:schemeClr>
              </a:solidFill>
            </a:endParaRPr>
          </a:p>
          <a:p>
            <a:pPr marL="342900" indent="-342900" algn="l">
              <a:buFont typeface="Arial"/>
              <a:buChar char="•"/>
            </a:pPr>
            <a:r>
              <a:rPr lang="en-US" sz="2000" b="0" dirty="0">
                <a:solidFill>
                  <a:schemeClr val="bg1">
                    <a:lumMod val="50000"/>
                  </a:schemeClr>
                </a:solidFill>
              </a:rPr>
              <a:t>Pockets of persistence</a:t>
            </a:r>
          </a:p>
          <a:p>
            <a:pPr marL="342900" indent="-342900" algn="l">
              <a:buFont typeface="Arial"/>
              <a:buChar char="•"/>
            </a:pPr>
            <a:endParaRPr lang="en-US" sz="2000" b="0" dirty="0" smtClean="0">
              <a:solidFill>
                <a:schemeClr val="bg1">
                  <a:lumMod val="50000"/>
                </a:schemeClr>
              </a:solidFill>
            </a:endParaRPr>
          </a:p>
          <a:p>
            <a:pPr marL="342900" indent="-342900" algn="l">
              <a:buFont typeface="Arial"/>
              <a:buChar char="•"/>
            </a:pPr>
            <a:r>
              <a:rPr lang="en-US" sz="2000" b="0" dirty="0" smtClean="0">
                <a:solidFill>
                  <a:schemeClr val="bg1">
                    <a:lumMod val="50000"/>
                  </a:schemeClr>
                </a:solidFill>
              </a:rPr>
              <a:t>Recording versus Archiving</a:t>
            </a:r>
          </a:p>
          <a:p>
            <a:pPr marL="342900" indent="-342900" algn="l">
              <a:buFont typeface="Arial"/>
              <a:buChar char="•"/>
            </a:pPr>
            <a:endParaRPr lang="en-US" sz="2000" b="0" dirty="0">
              <a:solidFill>
                <a:schemeClr val="bg1">
                  <a:lumMod val="50000"/>
                </a:schemeClr>
              </a:solidFill>
            </a:endParaRPr>
          </a:p>
          <a:p>
            <a:pPr marL="342900" indent="-342900" algn="l">
              <a:buFont typeface="Arial"/>
              <a:buChar char="•"/>
            </a:pPr>
            <a:r>
              <a:rPr lang="en-US" sz="2000" b="0" dirty="0" smtClean="0">
                <a:solidFill>
                  <a:schemeClr val="bg1">
                    <a:lumMod val="50000"/>
                  </a:schemeClr>
                </a:solidFill>
              </a:rPr>
              <a:t>A perspective on scholarly infrastructure</a:t>
            </a:r>
          </a:p>
          <a:p>
            <a:pPr algn="l"/>
            <a:endParaRPr lang="en-US" sz="2000" b="0" dirty="0">
              <a:solidFill>
                <a:srgbClr val="000000"/>
              </a:solidFill>
            </a:endParaRP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322747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6610" y="1219200"/>
            <a:ext cx="8229600" cy="4525963"/>
          </a:xfrm>
          <a:prstGeom prst="rect">
            <a:avLst/>
          </a:prstGeom>
        </p:spPr>
        <p:txBody>
          <a:bodyPr vert="horz" lIns="91440" tIns="45720" rIns="91440" bIns="45720" rtlCol="0">
            <a:noAutofit/>
          </a:bodyPr>
          <a:lstStyle/>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6" name="Title 1"/>
          <p:cNvSpPr>
            <a:spLocks noGrp="1"/>
          </p:cNvSpPr>
          <p:nvPr>
            <p:ph type="title"/>
          </p:nvPr>
        </p:nvSpPr>
        <p:spPr>
          <a:xfrm>
            <a:off x="0" y="188913"/>
            <a:ext cx="9144000" cy="935037"/>
          </a:xfrm>
        </p:spPr>
        <p:txBody>
          <a:bodyPr/>
          <a:lstStyle/>
          <a:p>
            <a:r>
              <a:rPr lang="en-US" dirty="0" smtClean="0">
                <a:latin typeface="Arial"/>
                <a:cs typeface="Arial"/>
              </a:rPr>
              <a:t>Web-Based Journal System</a:t>
            </a:r>
            <a:r>
              <a:rPr lang="en-US" dirty="0">
                <a:latin typeface="Arial"/>
                <a:cs typeface="Arial"/>
              </a:rPr>
              <a:t> </a:t>
            </a:r>
            <a:r>
              <a:rPr lang="en-US" dirty="0" smtClean="0">
                <a:latin typeface="Arial"/>
                <a:cs typeface="Arial"/>
              </a:rPr>
              <a:t>– Links to Articles</a:t>
            </a:r>
            <a:endParaRPr lang="en-US" dirty="0">
              <a:latin typeface="Arial"/>
              <a:cs typeface="Arial"/>
            </a:endParaRPr>
          </a:p>
        </p:txBody>
      </p:sp>
      <p:sp>
        <p:nvSpPr>
          <p:cNvPr id="7" name="Rectangle 6"/>
          <p:cNvSpPr/>
          <p:nvPr/>
        </p:nvSpPr>
        <p:spPr>
          <a:xfrm>
            <a:off x="4267200" y="1575137"/>
            <a:ext cx="4724400" cy="3785652"/>
          </a:xfrm>
          <a:prstGeom prst="rect">
            <a:avLst/>
          </a:prstGeom>
        </p:spPr>
        <p:txBody>
          <a:bodyPr wrap="square">
            <a:spAutoFit/>
          </a:bodyPr>
          <a:lstStyle/>
          <a:p>
            <a:pPr marL="342900" indent="-342900" algn="l">
              <a:buFont typeface="Arial"/>
              <a:buChar char="•"/>
            </a:pPr>
            <a:r>
              <a:rPr lang="en-US" sz="2000" b="0" dirty="0" smtClean="0">
                <a:solidFill>
                  <a:schemeClr val="tx1"/>
                </a:solidFill>
                <a:latin typeface="Arial"/>
                <a:cs typeface="Arial"/>
              </a:rPr>
              <a:t>Special-purpose archival solutions for articles</a:t>
            </a:r>
          </a:p>
          <a:p>
            <a:pPr marL="342900" indent="-342900" algn="l">
              <a:buFont typeface="Arial"/>
              <a:buChar char="•"/>
            </a:pPr>
            <a:endParaRPr lang="en-US" sz="2000" b="0" dirty="0">
              <a:solidFill>
                <a:schemeClr val="tx1"/>
              </a:solidFill>
              <a:latin typeface="Arial"/>
              <a:cs typeface="Arial"/>
            </a:endParaRPr>
          </a:p>
          <a:p>
            <a:pPr marL="342900" indent="-342900" algn="l">
              <a:buFont typeface="Arial"/>
              <a:buChar char="•"/>
            </a:pPr>
            <a:r>
              <a:rPr lang="en-US" sz="2000" b="0" dirty="0" smtClean="0">
                <a:solidFill>
                  <a:schemeClr val="tx1"/>
                </a:solidFill>
                <a:latin typeface="Arial"/>
                <a:cs typeface="Arial"/>
              </a:rPr>
              <a:t>Rosenthal finds that what is archived is </a:t>
            </a:r>
            <a:r>
              <a:rPr lang="en-US" sz="2000" b="0" i="1" dirty="0" smtClean="0">
                <a:solidFill>
                  <a:schemeClr val="tx1"/>
                </a:solidFill>
                <a:latin typeface="Arial"/>
                <a:cs typeface="Arial"/>
              </a:rPr>
              <a:t>too few, too healthy, too easy</a:t>
            </a:r>
          </a:p>
          <a:p>
            <a:pPr marL="342900" indent="-342900" algn="l">
              <a:buFont typeface="Arial"/>
              <a:buChar char="•"/>
            </a:pPr>
            <a:endParaRPr lang="en-US" sz="2000" b="0" dirty="0">
              <a:solidFill>
                <a:schemeClr val="tx1"/>
              </a:solidFill>
              <a:latin typeface="Arial"/>
              <a:cs typeface="Arial"/>
            </a:endParaRPr>
          </a:p>
          <a:p>
            <a:pPr marL="342900" indent="-342900" algn="l">
              <a:buFont typeface="Arial"/>
              <a:buChar char="•"/>
            </a:pPr>
            <a:r>
              <a:rPr lang="en-US" sz="2000" b="0" dirty="0" smtClean="0">
                <a:solidFill>
                  <a:schemeClr val="tx1"/>
                </a:solidFill>
                <a:latin typeface="Arial"/>
                <a:cs typeface="Arial"/>
              </a:rPr>
              <a:t>Attempts with the Keepers Registry to map out what is archived</a:t>
            </a:r>
          </a:p>
          <a:p>
            <a:pPr marL="800100" lvl="1" indent="-342900" algn="l">
              <a:buFont typeface="Arial"/>
              <a:buChar char="•"/>
            </a:pPr>
            <a:r>
              <a:rPr lang="en-US" sz="2000" b="0" dirty="0" smtClean="0">
                <a:solidFill>
                  <a:schemeClr val="tx1"/>
                </a:solidFill>
                <a:latin typeface="Arial"/>
                <a:cs typeface="Arial"/>
              </a:rPr>
              <a:t>Based on [ISSN, volume, issue], not on DOI, HTTP URI</a:t>
            </a:r>
          </a:p>
          <a:p>
            <a:pPr marL="342900" indent="-342900" algn="l">
              <a:buFont typeface="Arial"/>
              <a:buChar char="•"/>
            </a:pPr>
            <a:endParaRPr lang="en-US" sz="2000" b="0" dirty="0">
              <a:solidFill>
                <a:schemeClr val="tx1"/>
              </a:solidFill>
              <a:latin typeface="Arial"/>
              <a:cs typeface="Arial"/>
            </a:endParaRPr>
          </a:p>
          <a:p>
            <a:pPr marL="342900" indent="-342900" algn="l">
              <a:buFont typeface="Arial"/>
              <a:buChar char="•"/>
            </a:pPr>
            <a:endParaRPr lang="en-US" sz="2000" b="0" dirty="0">
              <a:solidFill>
                <a:schemeClr val="tx1"/>
              </a:solidFil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a:solidFill>
                  <a:srgbClr val="000000"/>
                </a:solidFill>
              </a:rPr>
              <a:t>David Rosenthal </a:t>
            </a:r>
            <a:r>
              <a:rPr lang="en-US" sz="1400" b="0" dirty="0" smtClean="0">
                <a:solidFill>
                  <a:srgbClr val="000000"/>
                </a:solidFill>
              </a:rPr>
              <a:t>(2013) Patio Perspectives at ANADP II: Preserving the Other Half</a:t>
            </a:r>
          </a:p>
          <a:p>
            <a:r>
              <a:rPr lang="en-US" sz="1400" b="0" dirty="0" smtClean="0">
                <a:solidFill>
                  <a:srgbClr val="000000"/>
                </a:solidFill>
              </a:rPr>
              <a:t>http</a:t>
            </a:r>
            <a:r>
              <a:rPr lang="en-US" sz="1400" b="0" dirty="0">
                <a:solidFill>
                  <a:srgbClr val="000000"/>
                </a:solidFill>
              </a:rPr>
              <a:t>://</a:t>
            </a:r>
            <a:r>
              <a:rPr lang="en-US" sz="1400" b="0" dirty="0" err="1">
                <a:solidFill>
                  <a:srgbClr val="000000"/>
                </a:solidFill>
              </a:rPr>
              <a:t>blog.dshr.org</a:t>
            </a:r>
            <a:r>
              <a:rPr lang="en-US" sz="1400" b="0" dirty="0">
                <a:solidFill>
                  <a:srgbClr val="000000"/>
                </a:solidFill>
              </a:rPr>
              <a:t>/2013/11/patio-perspectives-at-</a:t>
            </a:r>
            <a:r>
              <a:rPr lang="en-US" sz="1400" b="0" dirty="0" err="1">
                <a:solidFill>
                  <a:srgbClr val="000000"/>
                </a:solidFill>
              </a:rPr>
              <a:t>anadp</a:t>
            </a:r>
            <a:r>
              <a:rPr lang="en-US" sz="1400" b="0" dirty="0">
                <a:solidFill>
                  <a:srgbClr val="000000"/>
                </a:solidFill>
              </a:rPr>
              <a:t>-</a:t>
            </a:r>
            <a:r>
              <a:rPr lang="en-US" sz="1400" b="0" dirty="0" err="1">
                <a:solidFill>
                  <a:srgbClr val="000000"/>
                </a:solidFill>
              </a:rPr>
              <a:t>ii.html</a:t>
            </a:r>
            <a:r>
              <a:rPr lang="en-US" sz="1400" b="0" dirty="0" smtClean="0">
                <a:solidFill>
                  <a:srgbClr val="000000"/>
                </a:solidFill>
              </a:rPr>
              <a:t> </a:t>
            </a:r>
            <a:endParaRPr lang="en-US" sz="1400" b="0" dirty="0">
              <a:solidFill>
                <a:srgbClr val="000000"/>
              </a:solidFill>
            </a:endParaRPr>
          </a:p>
        </p:txBody>
      </p:sp>
      <p:pic>
        <p:nvPicPr>
          <p:cNvPr id="9" name="Picture 8" descr="links_to_arti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3021145" cy="4572000"/>
          </a:xfrm>
          <a:prstGeom prst="rect">
            <a:avLst/>
          </a:prstGeom>
        </p:spPr>
      </p:pic>
    </p:spTree>
    <p:extLst>
      <p:ext uri="{BB962C8B-B14F-4D97-AF65-F5344CB8AC3E}">
        <p14:creationId xmlns:p14="http://schemas.microsoft.com/office/powerpoint/2010/main" val="127141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6610" y="1219200"/>
            <a:ext cx="8229600" cy="4525963"/>
          </a:xfrm>
          <a:prstGeom prst="rect">
            <a:avLst/>
          </a:prstGeom>
        </p:spPr>
        <p:txBody>
          <a:bodyPr vert="horz" lIns="91440" tIns="45720" rIns="91440" bIns="45720" rtlCol="0">
            <a:noAutofit/>
          </a:bodyPr>
          <a:lstStyle/>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6" name="Title 1"/>
          <p:cNvSpPr>
            <a:spLocks noGrp="1"/>
          </p:cNvSpPr>
          <p:nvPr>
            <p:ph type="title"/>
          </p:nvPr>
        </p:nvSpPr>
        <p:spPr>
          <a:xfrm>
            <a:off x="0" y="188913"/>
            <a:ext cx="9144000" cy="935037"/>
          </a:xfrm>
        </p:spPr>
        <p:txBody>
          <a:bodyPr/>
          <a:lstStyle/>
          <a:p>
            <a:r>
              <a:rPr lang="en-US" dirty="0" smtClean="0">
                <a:latin typeface="Arial"/>
                <a:cs typeface="Arial"/>
              </a:rPr>
              <a:t>Web-Based Journal System</a:t>
            </a:r>
            <a:r>
              <a:rPr lang="en-US" dirty="0">
                <a:latin typeface="Arial"/>
                <a:cs typeface="Arial"/>
              </a:rPr>
              <a:t> </a:t>
            </a:r>
            <a:r>
              <a:rPr lang="en-US" dirty="0" smtClean="0">
                <a:latin typeface="Arial"/>
                <a:cs typeface="Arial"/>
              </a:rPr>
              <a:t>– Links to Articles</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Peter </a:t>
            </a:r>
            <a:r>
              <a:rPr lang="en-US" sz="1400" b="0" dirty="0" err="1" smtClean="0">
                <a:solidFill>
                  <a:srgbClr val="000000"/>
                </a:solidFill>
              </a:rPr>
              <a:t>Burnhill</a:t>
            </a:r>
            <a:r>
              <a:rPr lang="en-US" sz="1400" b="0" dirty="0" smtClean="0">
                <a:solidFill>
                  <a:srgbClr val="000000"/>
                </a:solidFill>
              </a:rPr>
              <a:t> (2014) Ensuring access to digital back copy</a:t>
            </a:r>
          </a:p>
          <a:p>
            <a:r>
              <a:rPr lang="en-US" sz="1400" b="0" dirty="0">
                <a:solidFill>
                  <a:srgbClr val="000000"/>
                </a:solidFill>
              </a:rPr>
              <a:t>http://</a:t>
            </a:r>
            <a:r>
              <a:rPr lang="en-US" sz="1400" b="0" dirty="0" err="1">
                <a:solidFill>
                  <a:srgbClr val="000000"/>
                </a:solidFill>
              </a:rPr>
              <a:t>www.cni.org</a:t>
            </a:r>
            <a:r>
              <a:rPr lang="en-US" sz="1400" b="0" dirty="0">
                <a:solidFill>
                  <a:srgbClr val="000000"/>
                </a:solidFill>
              </a:rPr>
              <a:t>/topics/digital-preservation/ensuring-access-to-digital-back-copy/ </a:t>
            </a:r>
          </a:p>
        </p:txBody>
      </p:sp>
      <p:pic>
        <p:nvPicPr>
          <p:cNvPr id="9" name="Picture 8" descr="links_to_arti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3021145" cy="4572000"/>
          </a:xfrm>
          <a:prstGeom prst="rect">
            <a:avLst/>
          </a:prstGeom>
        </p:spPr>
      </p:pic>
      <p:pic>
        <p:nvPicPr>
          <p:cNvPr id="10" name="Picture 9"/>
          <p:cNvPicPr>
            <a:picLocks noChangeAspect="1"/>
          </p:cNvPicPr>
          <p:nvPr/>
        </p:nvPicPr>
        <p:blipFill>
          <a:blip r:embed="rId4"/>
          <a:stretch>
            <a:fillRect/>
          </a:stretch>
        </p:blipFill>
        <p:spPr>
          <a:xfrm>
            <a:off x="3195910" y="1295400"/>
            <a:ext cx="5719490" cy="4038600"/>
          </a:xfrm>
          <a:prstGeom prst="rect">
            <a:avLst/>
          </a:prstGeom>
        </p:spPr>
      </p:pic>
    </p:spTree>
    <p:extLst>
      <p:ext uri="{BB962C8B-B14F-4D97-AF65-F5344CB8AC3E}">
        <p14:creationId xmlns:p14="http://schemas.microsoft.com/office/powerpoint/2010/main" val="386495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6610" y="1219200"/>
            <a:ext cx="8229600" cy="4525963"/>
          </a:xfrm>
          <a:prstGeom prst="rect">
            <a:avLst/>
          </a:prstGeom>
        </p:spPr>
        <p:txBody>
          <a:bodyPr vert="horz" lIns="91440" tIns="45720" rIns="91440" bIns="45720" rtlCol="0">
            <a:noAutofit/>
          </a:bodyPr>
          <a:lstStyle/>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6" name="Title 1"/>
          <p:cNvSpPr>
            <a:spLocks noGrp="1"/>
          </p:cNvSpPr>
          <p:nvPr>
            <p:ph type="title"/>
          </p:nvPr>
        </p:nvSpPr>
        <p:spPr>
          <a:xfrm>
            <a:off x="0" y="188913"/>
            <a:ext cx="9144000" cy="935037"/>
          </a:xfrm>
        </p:spPr>
        <p:txBody>
          <a:bodyPr/>
          <a:lstStyle/>
          <a:p>
            <a:r>
              <a:rPr lang="en-US" dirty="0" smtClean="0">
                <a:latin typeface="Arial"/>
                <a:cs typeface="Arial"/>
              </a:rPr>
              <a:t>Web-Based Journal System</a:t>
            </a:r>
            <a:r>
              <a:rPr lang="en-US" dirty="0">
                <a:latin typeface="Arial"/>
                <a:cs typeface="Arial"/>
              </a:rPr>
              <a:t> </a:t>
            </a:r>
            <a:r>
              <a:rPr lang="en-US" dirty="0" smtClean="0">
                <a:latin typeface="Arial"/>
                <a:cs typeface="Arial"/>
              </a:rPr>
              <a:t>– Links to Web at Large Resources</a:t>
            </a:r>
            <a:endParaRPr lang="en-US" dirty="0">
              <a:latin typeface="Arial"/>
              <a:cs typeface="Arial"/>
            </a:endParaRPr>
          </a:p>
        </p:txBody>
      </p:sp>
      <p:sp>
        <p:nvSpPr>
          <p:cNvPr id="7" name="Rectangle 6"/>
          <p:cNvSpPr/>
          <p:nvPr/>
        </p:nvSpPr>
        <p:spPr>
          <a:xfrm>
            <a:off x="4267200" y="1575137"/>
            <a:ext cx="4876800" cy="3477875"/>
          </a:xfrm>
          <a:prstGeom prst="rect">
            <a:avLst/>
          </a:prstGeom>
        </p:spPr>
        <p:txBody>
          <a:bodyPr wrap="square">
            <a:spAutoFit/>
          </a:bodyPr>
          <a:lstStyle/>
          <a:p>
            <a:pPr marL="342900" lvl="1" indent="-342900" algn="l">
              <a:buFont typeface="Arial"/>
              <a:buChar char="•"/>
            </a:pPr>
            <a:r>
              <a:rPr lang="en-US" sz="2000" b="0" dirty="0" smtClean="0">
                <a:solidFill>
                  <a:schemeClr val="tx1"/>
                </a:solidFill>
                <a:latin typeface="Arial"/>
                <a:cs typeface="Arial"/>
              </a:rPr>
              <a:t>Web archives contain snapshots, the result of </a:t>
            </a:r>
            <a:r>
              <a:rPr lang="en-US" sz="2000" b="0" i="1" dirty="0" smtClean="0">
                <a:solidFill>
                  <a:schemeClr val="tx1"/>
                </a:solidFill>
                <a:latin typeface="Arial"/>
                <a:cs typeface="Arial"/>
              </a:rPr>
              <a:t>incidental archiving</a:t>
            </a:r>
          </a:p>
          <a:p>
            <a:pPr marL="342900" indent="-342900" algn="l">
              <a:buFont typeface="Arial"/>
              <a:buChar char="•"/>
            </a:pPr>
            <a:endParaRPr lang="en-US" sz="2000" b="0" dirty="0" smtClean="0">
              <a:solidFill>
                <a:schemeClr val="tx1"/>
              </a:solidFill>
              <a:latin typeface="Arial"/>
              <a:cs typeface="Arial"/>
            </a:endParaRPr>
          </a:p>
          <a:p>
            <a:pPr marL="342900" indent="-342900" algn="l">
              <a:buFont typeface="Arial"/>
              <a:buChar char="•"/>
            </a:pPr>
            <a:r>
              <a:rPr lang="en-US" sz="2000" b="0" dirty="0" smtClean="0">
                <a:solidFill>
                  <a:schemeClr val="tx1"/>
                </a:solidFill>
                <a:latin typeface="Arial"/>
                <a:cs typeface="Arial"/>
              </a:rPr>
              <a:t>The </a:t>
            </a:r>
            <a:r>
              <a:rPr lang="en-US" sz="2000" b="0" dirty="0" err="1" smtClean="0">
                <a:solidFill>
                  <a:schemeClr val="tx1"/>
                </a:solidFill>
                <a:latin typeface="Arial"/>
                <a:cs typeface="Arial"/>
              </a:rPr>
              <a:t>Hiberlink</a:t>
            </a:r>
            <a:r>
              <a:rPr lang="en-US" sz="2000" b="0" dirty="0" smtClean="0">
                <a:solidFill>
                  <a:schemeClr val="tx1"/>
                </a:solidFill>
                <a:latin typeface="Arial"/>
                <a:cs typeface="Arial"/>
              </a:rPr>
              <a:t> project finds that for the large majority of these “Web at Large” resources, no temporally appropriate archived versions exist</a:t>
            </a:r>
          </a:p>
          <a:p>
            <a:pPr marL="342900" indent="-342900" algn="l">
              <a:buFont typeface="Arial"/>
              <a:buChar char="•"/>
            </a:pPr>
            <a:endParaRPr lang="en-US" sz="2000" b="0" dirty="0">
              <a:solidFill>
                <a:schemeClr val="tx1"/>
              </a:solidFill>
              <a:latin typeface="Arial"/>
              <a:cs typeface="Arial"/>
            </a:endParaRPr>
          </a:p>
          <a:p>
            <a:pPr marL="342900" indent="-342900" algn="l">
              <a:buFont typeface="Arial"/>
              <a:buChar char="•"/>
            </a:pPr>
            <a:r>
              <a:rPr lang="en-US" sz="2000" b="0" dirty="0" smtClean="0">
                <a:solidFill>
                  <a:schemeClr val="tx1"/>
                </a:solidFill>
                <a:latin typeface="Arial"/>
                <a:cs typeface="Arial"/>
              </a:rPr>
              <a:t>Memento infrastructure allows auditing what is globally archived based on HTTP URI</a:t>
            </a:r>
            <a:endParaRPr lang="en-US" sz="2000" b="0" dirty="0">
              <a:solidFill>
                <a:schemeClr val="tx1"/>
              </a:solidFill>
            </a:endParaRPr>
          </a:p>
        </p:txBody>
      </p:sp>
      <p:sp>
        <p:nvSpPr>
          <p:cNvPr id="8" name="Text Box 4"/>
          <p:cNvSpPr txBox="1">
            <a:spLocks noChangeArrowheads="1"/>
          </p:cNvSpPr>
          <p:nvPr/>
        </p:nvSpPr>
        <p:spPr bwMode="auto">
          <a:xfrm>
            <a:off x="0" y="6172200"/>
            <a:ext cx="9144000" cy="738664"/>
          </a:xfrm>
          <a:prstGeom prst="rect">
            <a:avLst/>
          </a:prstGeom>
          <a:solidFill>
            <a:schemeClr val="bg1"/>
          </a:solidFill>
          <a:ln w="19050">
            <a:noFill/>
            <a:miter lim="800000"/>
            <a:headEnd/>
            <a:tailEnd/>
          </a:ln>
          <a:effectLst/>
        </p:spPr>
        <p:txBody>
          <a:bodyPr wrap="square" anchor="ctr">
            <a:prstTxWarp prst="textNoShape">
              <a:avLst/>
            </a:prstTxWarp>
            <a:spAutoFit/>
          </a:bodyPr>
          <a:lstStyle/>
          <a:p>
            <a:endParaRPr lang="en-US" sz="1400" b="0" dirty="0" smtClean="0">
              <a:solidFill>
                <a:schemeClr val="tx1"/>
              </a:solidFill>
            </a:endParaRPr>
          </a:p>
          <a:p>
            <a:r>
              <a:rPr lang="en-US" sz="1400" b="0" dirty="0" smtClean="0">
                <a:solidFill>
                  <a:schemeClr val="tx1"/>
                </a:solidFill>
              </a:rPr>
              <a:t>http://</a:t>
            </a:r>
            <a:r>
              <a:rPr lang="en-US" sz="1400" b="0" dirty="0" err="1" smtClean="0">
                <a:solidFill>
                  <a:schemeClr val="tx1"/>
                </a:solidFill>
              </a:rPr>
              <a:t>hiberlink.org</a:t>
            </a:r>
            <a:endParaRPr lang="en-US" sz="1400" b="0" dirty="0" smtClean="0">
              <a:solidFill>
                <a:schemeClr val="tx1"/>
              </a:solidFill>
            </a:endParaRPr>
          </a:p>
          <a:p>
            <a:endParaRPr lang="en-US" sz="1400" b="0" i="1" dirty="0">
              <a:solidFill>
                <a:srgbClr val="000000"/>
              </a:solidFill>
            </a:endParaRPr>
          </a:p>
        </p:txBody>
      </p:sp>
      <p:pic>
        <p:nvPicPr>
          <p:cNvPr id="3" name="Picture 2" descr="links_to_web_at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3021145" cy="4572000"/>
          </a:xfrm>
          <a:prstGeom prst="rect">
            <a:avLst/>
          </a:prstGeom>
        </p:spPr>
      </p:pic>
      <p:pic>
        <p:nvPicPr>
          <p:cNvPr id="10" name="Picture 9"/>
          <p:cNvPicPr>
            <a:picLocks noChangeAspect="1"/>
          </p:cNvPicPr>
          <p:nvPr/>
        </p:nvPicPr>
        <p:blipFill>
          <a:blip r:embed="rId4"/>
          <a:stretch>
            <a:fillRect/>
          </a:stretch>
        </p:blipFill>
        <p:spPr>
          <a:xfrm>
            <a:off x="228600" y="6237062"/>
            <a:ext cx="660400" cy="608941"/>
          </a:xfrm>
          <a:prstGeom prst="rect">
            <a:avLst/>
          </a:prstGeom>
        </p:spPr>
      </p:pic>
    </p:spTree>
    <p:extLst>
      <p:ext uri="{BB962C8B-B14F-4D97-AF65-F5344CB8AC3E}">
        <p14:creationId xmlns:p14="http://schemas.microsoft.com/office/powerpoint/2010/main" val="18440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Links Abstracted to Top Level Domain Targets</a:t>
            </a:r>
            <a:endParaRPr lang="en-US" dirty="0">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429" y="1086457"/>
            <a:ext cx="4857143" cy="4857143"/>
          </a:xfrm>
          <a:prstGeom prst="rect">
            <a:avLst/>
          </a:prstGeom>
        </p:spPr>
      </p:pic>
      <p:sp>
        <p:nvSpPr>
          <p:cNvPr id="5" name="Text Box 4"/>
          <p:cNvSpPr txBox="1">
            <a:spLocks noChangeArrowheads="1"/>
          </p:cNvSpPr>
          <p:nvPr/>
        </p:nvSpPr>
        <p:spPr bwMode="auto">
          <a:xfrm>
            <a:off x="0" y="6172200"/>
            <a:ext cx="9144000" cy="738664"/>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chemeClr val="tx1"/>
                </a:solidFill>
              </a:rPr>
              <a:t>Martin Klein, Herbert Van de </a:t>
            </a:r>
            <a:r>
              <a:rPr lang="en-US" sz="1400" b="0" dirty="0" err="1" smtClean="0">
                <a:solidFill>
                  <a:schemeClr val="tx1"/>
                </a:solidFill>
              </a:rPr>
              <a:t>Sompel</a:t>
            </a:r>
            <a:r>
              <a:rPr lang="en-US" sz="1400" b="0" dirty="0" smtClean="0">
                <a:solidFill>
                  <a:schemeClr val="tx1"/>
                </a:solidFill>
              </a:rPr>
              <a:t> et al. (2014) Scholarly context not found. In: PLOS ONE</a:t>
            </a:r>
          </a:p>
          <a:p>
            <a:r>
              <a:rPr lang="en-US" sz="1400" b="0" dirty="0" smtClean="0">
                <a:solidFill>
                  <a:srgbClr val="000000"/>
                </a:solidFill>
              </a:rPr>
              <a:t>http://</a:t>
            </a:r>
            <a:r>
              <a:rPr lang="en-US" sz="1400" b="0" dirty="0" err="1" smtClean="0">
                <a:solidFill>
                  <a:srgbClr val="000000"/>
                </a:solidFill>
              </a:rPr>
              <a:t>dx.doi.org</a:t>
            </a:r>
            <a:r>
              <a:rPr lang="en-US" sz="1400" b="0" dirty="0" smtClean="0">
                <a:solidFill>
                  <a:srgbClr val="000000"/>
                </a:solidFill>
              </a:rPr>
              <a:t>/</a:t>
            </a:r>
            <a:r>
              <a:rPr lang="fr-FR" sz="1400" b="0" dirty="0">
                <a:solidFill>
                  <a:schemeClr val="tx1"/>
                </a:solidFill>
              </a:rPr>
              <a:t>10.1371/journal.pone.0115253</a:t>
            </a:r>
            <a:endParaRPr lang="en-US" sz="1400" b="0" dirty="0" smtClean="0">
              <a:solidFill>
                <a:schemeClr val="tx1"/>
              </a:solidFill>
            </a:endParaRPr>
          </a:p>
          <a:p>
            <a:endParaRPr lang="en-US" sz="1400" b="0" i="1" dirty="0">
              <a:solidFill>
                <a:srgbClr val="000000"/>
              </a:solidFill>
            </a:endParaRPr>
          </a:p>
        </p:txBody>
      </p:sp>
      <p:pic>
        <p:nvPicPr>
          <p:cNvPr id="8" name="Picture 7"/>
          <p:cNvPicPr>
            <a:picLocks noChangeAspect="1"/>
          </p:cNvPicPr>
          <p:nvPr/>
        </p:nvPicPr>
        <p:blipFill>
          <a:blip r:embed="rId4"/>
          <a:stretch>
            <a:fillRect/>
          </a:stretch>
        </p:blipFill>
        <p:spPr>
          <a:xfrm>
            <a:off x="228600" y="6237062"/>
            <a:ext cx="660400" cy="608941"/>
          </a:xfrm>
          <a:prstGeom prst="rect">
            <a:avLst/>
          </a:prstGeom>
        </p:spPr>
      </p:pic>
    </p:spTree>
    <p:extLst>
      <p:ext uri="{BB962C8B-B14F-4D97-AF65-F5344CB8AC3E}">
        <p14:creationId xmlns:p14="http://schemas.microsoft.com/office/powerpoint/2010/main" val="79208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Loss of Current Context – Link Rot</a:t>
            </a:r>
            <a:endParaRPr lang="en-US" dirty="0">
              <a:latin typeface="Arial"/>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429" y="1086457"/>
            <a:ext cx="4857143" cy="4857143"/>
          </a:xfrm>
          <a:prstGeom prst="rect">
            <a:avLst/>
          </a:prstGeom>
        </p:spPr>
      </p:pic>
      <p:sp>
        <p:nvSpPr>
          <p:cNvPr id="6" name="Text Box 4"/>
          <p:cNvSpPr txBox="1">
            <a:spLocks noChangeArrowheads="1"/>
          </p:cNvSpPr>
          <p:nvPr/>
        </p:nvSpPr>
        <p:spPr bwMode="auto">
          <a:xfrm>
            <a:off x="0" y="6172200"/>
            <a:ext cx="9144000" cy="738664"/>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chemeClr val="tx1"/>
                </a:solidFill>
              </a:rPr>
              <a:t>Martin Klein, Herbert Van de </a:t>
            </a:r>
            <a:r>
              <a:rPr lang="en-US" sz="1400" b="0" dirty="0" err="1" smtClean="0">
                <a:solidFill>
                  <a:schemeClr val="tx1"/>
                </a:solidFill>
              </a:rPr>
              <a:t>Sompel</a:t>
            </a:r>
            <a:r>
              <a:rPr lang="en-US" sz="1400" b="0" dirty="0" smtClean="0">
                <a:solidFill>
                  <a:schemeClr val="tx1"/>
                </a:solidFill>
              </a:rPr>
              <a:t> et al. (2014) Scholarly context not found. In: PLOS ONE</a:t>
            </a:r>
          </a:p>
          <a:p>
            <a:r>
              <a:rPr lang="en-US" sz="1400" b="0" dirty="0" smtClean="0">
                <a:solidFill>
                  <a:srgbClr val="000000"/>
                </a:solidFill>
              </a:rPr>
              <a:t>http://</a:t>
            </a:r>
            <a:r>
              <a:rPr lang="en-US" sz="1400" b="0" dirty="0" err="1" smtClean="0">
                <a:solidFill>
                  <a:srgbClr val="000000"/>
                </a:solidFill>
              </a:rPr>
              <a:t>dx.doi.org</a:t>
            </a:r>
            <a:r>
              <a:rPr lang="en-US" sz="1400" b="0" dirty="0" smtClean="0">
                <a:solidFill>
                  <a:srgbClr val="000000"/>
                </a:solidFill>
              </a:rPr>
              <a:t>/</a:t>
            </a:r>
            <a:r>
              <a:rPr lang="fr-FR" sz="1400" b="0" dirty="0">
                <a:solidFill>
                  <a:schemeClr val="tx1"/>
                </a:solidFill>
              </a:rPr>
              <a:t>10.1371/journal.pone.0115253</a:t>
            </a:r>
            <a:endParaRPr lang="en-US" sz="1400" b="0" dirty="0" smtClean="0">
              <a:solidFill>
                <a:schemeClr val="tx1"/>
              </a:solidFill>
            </a:endParaRPr>
          </a:p>
          <a:p>
            <a:endParaRPr lang="en-US" sz="1400" b="0" i="1" dirty="0">
              <a:solidFill>
                <a:srgbClr val="000000"/>
              </a:solidFill>
            </a:endParaRPr>
          </a:p>
        </p:txBody>
      </p:sp>
      <p:pic>
        <p:nvPicPr>
          <p:cNvPr id="8" name="Picture 7"/>
          <p:cNvPicPr>
            <a:picLocks noChangeAspect="1"/>
          </p:cNvPicPr>
          <p:nvPr/>
        </p:nvPicPr>
        <p:blipFill>
          <a:blip r:embed="rId4"/>
          <a:stretch>
            <a:fillRect/>
          </a:stretch>
        </p:blipFill>
        <p:spPr>
          <a:xfrm>
            <a:off x="228600" y="6237062"/>
            <a:ext cx="660400" cy="608941"/>
          </a:xfrm>
          <a:prstGeom prst="rect">
            <a:avLst/>
          </a:prstGeom>
        </p:spPr>
      </p:pic>
    </p:spTree>
    <p:extLst>
      <p:ext uri="{BB962C8B-B14F-4D97-AF65-F5344CB8AC3E}">
        <p14:creationId xmlns:p14="http://schemas.microsoft.com/office/powerpoint/2010/main" val="171200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Loss of Past Context – Archival Status (14 day window)</a:t>
            </a:r>
            <a:endParaRPr lang="en-US" dirty="0">
              <a:latin typeface="Arial"/>
              <a:cs typeface="Arial"/>
            </a:endParaRPr>
          </a:p>
        </p:txBody>
      </p:sp>
      <p:pic>
        <p:nvPicPr>
          <p:cNvPr id="4" name="Picture 3" descr="citations_archived_14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696" y="1088136"/>
            <a:ext cx="4855464" cy="4855464"/>
          </a:xfrm>
          <a:prstGeom prst="rect">
            <a:avLst/>
          </a:prstGeom>
        </p:spPr>
      </p:pic>
      <p:sp>
        <p:nvSpPr>
          <p:cNvPr id="7" name="Text Box 4"/>
          <p:cNvSpPr txBox="1">
            <a:spLocks noChangeArrowheads="1"/>
          </p:cNvSpPr>
          <p:nvPr/>
        </p:nvSpPr>
        <p:spPr bwMode="auto">
          <a:xfrm>
            <a:off x="0" y="6172200"/>
            <a:ext cx="9144000" cy="738664"/>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chemeClr val="tx1"/>
                </a:solidFill>
              </a:rPr>
              <a:t>Martin Klein, Herbert Van de </a:t>
            </a:r>
            <a:r>
              <a:rPr lang="en-US" sz="1400" b="0" dirty="0" err="1" smtClean="0">
                <a:solidFill>
                  <a:schemeClr val="tx1"/>
                </a:solidFill>
              </a:rPr>
              <a:t>Sompel</a:t>
            </a:r>
            <a:r>
              <a:rPr lang="en-US" sz="1400" b="0" dirty="0" smtClean="0">
                <a:solidFill>
                  <a:schemeClr val="tx1"/>
                </a:solidFill>
              </a:rPr>
              <a:t> et al. (2014) Scholarly context not found. In: PLOS ONE</a:t>
            </a:r>
          </a:p>
          <a:p>
            <a:r>
              <a:rPr lang="en-US" sz="1400" b="0" dirty="0" smtClean="0">
                <a:solidFill>
                  <a:srgbClr val="000000"/>
                </a:solidFill>
              </a:rPr>
              <a:t>http://</a:t>
            </a:r>
            <a:r>
              <a:rPr lang="en-US" sz="1400" b="0" dirty="0" err="1" smtClean="0">
                <a:solidFill>
                  <a:srgbClr val="000000"/>
                </a:solidFill>
              </a:rPr>
              <a:t>dx.doi.org</a:t>
            </a:r>
            <a:r>
              <a:rPr lang="en-US" sz="1400" b="0" dirty="0" smtClean="0">
                <a:solidFill>
                  <a:srgbClr val="000000"/>
                </a:solidFill>
              </a:rPr>
              <a:t>/</a:t>
            </a:r>
            <a:r>
              <a:rPr lang="fr-FR" sz="1400" b="0" dirty="0">
                <a:solidFill>
                  <a:schemeClr val="tx1"/>
                </a:solidFill>
              </a:rPr>
              <a:t>10.1371/journal.pone.0115253</a:t>
            </a:r>
            <a:endParaRPr lang="en-US" sz="1400" b="0" dirty="0" smtClean="0">
              <a:solidFill>
                <a:schemeClr val="tx1"/>
              </a:solidFill>
            </a:endParaRPr>
          </a:p>
          <a:p>
            <a:endParaRPr lang="en-US" sz="1400" b="0" i="1" dirty="0">
              <a:solidFill>
                <a:srgbClr val="000000"/>
              </a:solidFill>
            </a:endParaRPr>
          </a:p>
        </p:txBody>
      </p:sp>
      <p:pic>
        <p:nvPicPr>
          <p:cNvPr id="8" name="Picture 7"/>
          <p:cNvPicPr>
            <a:picLocks noChangeAspect="1"/>
          </p:cNvPicPr>
          <p:nvPr/>
        </p:nvPicPr>
        <p:blipFill>
          <a:blip r:embed="rId4"/>
          <a:stretch>
            <a:fillRect/>
          </a:stretch>
        </p:blipFill>
        <p:spPr>
          <a:xfrm>
            <a:off x="228600" y="6237062"/>
            <a:ext cx="660400" cy="608941"/>
          </a:xfrm>
          <a:prstGeom prst="rect">
            <a:avLst/>
          </a:prstGeom>
        </p:spPr>
      </p:pic>
    </p:spTree>
    <p:extLst>
      <p:ext uri="{BB962C8B-B14F-4D97-AF65-F5344CB8AC3E}">
        <p14:creationId xmlns:p14="http://schemas.microsoft.com/office/powerpoint/2010/main" val="78510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 This Talk</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u="sng" strike="noStrike" kern="1200" cap="none" spc="0" normalizeH="0" baseline="0" noProof="0" dirty="0" smtClean="0">
                <a:ln>
                  <a:noFill/>
                </a:ln>
                <a:solidFill>
                  <a:schemeClr val="tx1"/>
                </a:solidFill>
                <a:effectLst/>
                <a:uLnTx/>
                <a:uFillTx/>
                <a:latin typeface="Arial"/>
                <a:cs typeface="Arial"/>
              </a:rPr>
              <a:t>Functions of scholarly communication</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Characterizing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Archiving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lvl="0" algn="l" defTabSz="457200" fontAlgn="auto">
              <a:spcBef>
                <a:spcPct val="20000"/>
              </a:spcBef>
              <a:spcAft>
                <a:spcPts val="0"/>
              </a:spcAft>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endParaRPr kumimoji="0" lang="en-US" sz="2000" b="0" i="0" strike="noStrike" kern="1200" cap="none" spc="0" normalizeH="0" baseline="0" noProof="0" dirty="0" smtClean="0">
              <a:ln>
                <a:noFill/>
              </a:ln>
              <a:solidFill>
                <a:schemeClr val="tx1"/>
              </a:solidFill>
              <a:effectLst/>
              <a:uLnTx/>
              <a:uFillTx/>
              <a:latin typeface="Arial"/>
              <a:cs typeface="Arial"/>
            </a:endParaRP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kumimoji="0" lang="en-US" sz="2000" b="0" i="0" strike="noStrike" kern="1200" cap="none" spc="0" normalizeH="0" baseline="0" noProof="0" dirty="0" smtClean="0">
              <a:ln>
                <a:noFill/>
              </a:ln>
              <a:solidFill>
                <a:schemeClr val="tx1"/>
              </a:solidFill>
              <a:effectLst/>
              <a:uLnTx/>
              <a:uFillTx/>
              <a:latin typeface="Arial"/>
              <a:cs typeface="Arial"/>
            </a:endParaRP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473830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Considerations about Archiving</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7F7F7F"/>
                </a:solidFill>
              </a:rPr>
              <a:t>On the right track?</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000000"/>
                </a:solidFill>
              </a:rPr>
              <a:t>Capturing paradigms</a:t>
            </a:r>
            <a:endParaRPr lang="en-US" sz="2000" b="0" dirty="0">
              <a:solidFill>
                <a:srgbClr val="000000"/>
              </a:solidFill>
            </a:endParaRP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a:solidFill>
                  <a:schemeClr val="bg1">
                    <a:lumMod val="50000"/>
                  </a:schemeClr>
                </a:solidFill>
              </a:rPr>
              <a:t>Pockets of </a:t>
            </a:r>
            <a:r>
              <a:rPr lang="en-US" sz="2000" b="0" dirty="0" smtClean="0">
                <a:solidFill>
                  <a:schemeClr val="bg1">
                    <a:lumMod val="50000"/>
                  </a:schemeClr>
                </a:solidFill>
              </a:rPr>
              <a:t>persistence</a:t>
            </a:r>
            <a:endParaRPr lang="en-US" sz="2000" b="0" dirty="0" smtClean="0">
              <a:solidFill>
                <a:srgbClr val="7F7F7F"/>
              </a:solidFill>
            </a:endParaRPr>
          </a:p>
          <a:p>
            <a:pPr marL="342900" indent="-342900" algn="l">
              <a:buFont typeface="Arial"/>
              <a:buChar char="•"/>
            </a:pPr>
            <a:endParaRPr lang="en-US" sz="2000" b="0" dirty="0">
              <a:solidFill>
                <a:srgbClr val="7F7F7F"/>
              </a:solidFill>
            </a:endParaRPr>
          </a:p>
          <a:p>
            <a:pPr marL="342900" indent="-342900" algn="l">
              <a:buFont typeface="Arial"/>
              <a:buChar char="•"/>
            </a:pPr>
            <a:r>
              <a:rPr lang="en-US" sz="2000" b="0" dirty="0" smtClean="0">
                <a:solidFill>
                  <a:srgbClr val="7F7F7F"/>
                </a:solidFill>
              </a:rPr>
              <a:t>Recording versus Archiving</a:t>
            </a:r>
          </a:p>
          <a:p>
            <a:pPr marL="342900" indent="-342900" algn="l">
              <a:buFont typeface="Arial"/>
              <a:buChar char="•"/>
            </a:pPr>
            <a:endParaRPr lang="en-US" sz="2000" b="0" dirty="0">
              <a:solidFill>
                <a:srgbClr val="7F7F7F"/>
              </a:solidFill>
            </a:endParaRPr>
          </a:p>
          <a:p>
            <a:pPr marL="342900" indent="-342900" algn="l">
              <a:buFont typeface="Arial"/>
              <a:buChar char="•"/>
            </a:pPr>
            <a:r>
              <a:rPr lang="en-US" sz="2000" b="0" dirty="0" smtClean="0">
                <a:solidFill>
                  <a:srgbClr val="7F7F7F"/>
                </a:solidFill>
              </a:rPr>
              <a:t>A perspective on scholarly infrastructure</a:t>
            </a:r>
          </a:p>
          <a:p>
            <a:pPr algn="l"/>
            <a:endParaRPr lang="en-US" sz="2000" b="0" dirty="0">
              <a:solidFill>
                <a:srgbClr val="000000"/>
              </a:solidFill>
            </a:endParaRP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156730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Perspective on “Repository” Capture Paradigm</a:t>
            </a:r>
            <a:endParaRPr lang="en-US" dirty="0">
              <a:latin typeface="Arial"/>
              <a:cs typeface="Arial"/>
            </a:endParaRPr>
          </a:p>
        </p:txBody>
      </p:sp>
      <p:sp>
        <p:nvSpPr>
          <p:cNvPr id="3" name="Content Placeholder 2"/>
          <p:cNvSpPr txBox="1">
            <a:spLocks/>
          </p:cNvSpPr>
          <p:nvPr/>
        </p:nvSpPr>
        <p:spPr>
          <a:xfrm>
            <a:off x="4343400" y="1219200"/>
            <a:ext cx="480281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Atomic object</a:t>
            </a: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a:solidFill>
                  <a:srgbClr val="000000"/>
                </a:solidFill>
                <a:latin typeface="Arial"/>
                <a:cs typeface="Arial"/>
              </a:rPr>
              <a:t>Finalized object</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a:solidFill>
                  <a:srgbClr val="000000"/>
                </a:solidFill>
                <a:latin typeface="Arial"/>
                <a:cs typeface="Arial"/>
              </a:rPr>
              <a:t>Removal of context</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Perspective on object: file </a:t>
            </a:r>
            <a:r>
              <a:rPr lang="en-US" sz="2000" b="0" dirty="0">
                <a:solidFill>
                  <a:srgbClr val="000000"/>
                </a:solidFill>
                <a:latin typeface="Arial"/>
                <a:cs typeface="Arial"/>
              </a:rPr>
              <a:t>in a file </a:t>
            </a:r>
            <a:r>
              <a:rPr lang="en-US" sz="2000" b="0" dirty="0" smtClean="0">
                <a:solidFill>
                  <a:srgbClr val="000000"/>
                </a:solidFill>
                <a:latin typeface="Arial"/>
                <a:cs typeface="Arial"/>
              </a:rPr>
              <a:t>system</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Capture request by owner of object</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Capture time decided by owner of object</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smtClean="0">
              <a:solidFill>
                <a:schemeClr val="tx1"/>
              </a:solidFill>
              <a:latin typeface="Arial"/>
              <a:cs typeface="Arial"/>
            </a:endParaRPr>
          </a:p>
          <a:p>
            <a:pPr algn="l" defTabSz="457200" fontAlgn="auto">
              <a:spcBef>
                <a:spcPct val="20000"/>
              </a:spcBef>
              <a:spcAft>
                <a:spcPts val="0"/>
              </a:spcAf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pic>
        <p:nvPicPr>
          <p:cNvPr id="4" name="Picture 3" descr="atomic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4082697" cy="4572000"/>
          </a:xfrm>
          <a:prstGeom prst="rect">
            <a:avLst/>
          </a:prstGeom>
        </p:spPr>
      </p:pic>
    </p:spTree>
    <p:extLst>
      <p:ext uri="{BB962C8B-B14F-4D97-AF65-F5344CB8AC3E}">
        <p14:creationId xmlns:p14="http://schemas.microsoft.com/office/powerpoint/2010/main" val="3020887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omic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6" y="1219199"/>
            <a:ext cx="4372184" cy="4572000"/>
          </a:xfrm>
          <a:prstGeom prst="rect">
            <a:avLst/>
          </a:prstGeom>
        </p:spPr>
      </p:pic>
      <p:sp>
        <p:nvSpPr>
          <p:cNvPr id="2" name="Title 1"/>
          <p:cNvSpPr>
            <a:spLocks noGrp="1"/>
          </p:cNvSpPr>
          <p:nvPr>
            <p:ph type="title"/>
          </p:nvPr>
        </p:nvSpPr>
        <p:spPr/>
        <p:txBody>
          <a:bodyPr/>
          <a:lstStyle/>
          <a:p>
            <a:r>
              <a:rPr lang="en-US" dirty="0">
                <a:latin typeface="Arial"/>
                <a:cs typeface="Arial"/>
              </a:rPr>
              <a:t>Perspective on </a:t>
            </a:r>
            <a:r>
              <a:rPr lang="en-US" dirty="0" smtClean="0">
                <a:latin typeface="Arial"/>
                <a:cs typeface="Arial"/>
              </a:rPr>
              <a:t>“Web” Capture Paradigm</a:t>
            </a:r>
            <a:endParaRPr lang="en-US" dirty="0">
              <a:latin typeface="Arial"/>
              <a:cs typeface="Arial"/>
            </a:endParaRPr>
          </a:p>
        </p:txBody>
      </p:sp>
      <p:sp>
        <p:nvSpPr>
          <p:cNvPr id="3" name="Content Placeholder 2"/>
          <p:cNvSpPr txBox="1">
            <a:spLocks/>
          </p:cNvSpPr>
          <p:nvPr/>
        </p:nvSpPr>
        <p:spPr>
          <a:xfrm>
            <a:off x="4343400" y="1219200"/>
            <a:ext cx="480281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Compound object (context essential)</a:t>
            </a:r>
            <a:endParaRPr lang="en-US" sz="2000" b="0" dirty="0" smtClean="0">
              <a:solidFill>
                <a:srgbClr val="000000"/>
              </a:solidFill>
              <a:latin typeface="Arial"/>
              <a:cs typeface="Arial"/>
            </a:endParaRP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Constituents of compound object in flux</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Perspective on constituents: resources with URIs on the web</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Capture request by user of the constituents, owned by self, owned by 3</a:t>
            </a:r>
            <a:r>
              <a:rPr lang="en-US" sz="2000" b="0" baseline="30000" dirty="0" smtClean="0">
                <a:solidFill>
                  <a:srgbClr val="000000"/>
                </a:solidFill>
                <a:latin typeface="Arial"/>
                <a:cs typeface="Arial"/>
              </a:rPr>
              <a:t>rd</a:t>
            </a:r>
            <a:r>
              <a:rPr lang="en-US" sz="2000" b="0" dirty="0" smtClean="0">
                <a:solidFill>
                  <a:srgbClr val="000000"/>
                </a:solidFill>
                <a:latin typeface="Arial"/>
                <a:cs typeface="Arial"/>
              </a:rPr>
              <a:t> parties </a:t>
            </a:r>
          </a:p>
          <a:p>
            <a:pPr algn="l"/>
            <a:endParaRPr lang="en-US" sz="2000" b="0" dirty="0">
              <a:solidFill>
                <a:srgbClr val="000000"/>
              </a:solidFill>
              <a:latin typeface="Arial"/>
              <a:cs typeface="Arial"/>
            </a:endParaRPr>
          </a:p>
          <a:p>
            <a:pPr marL="342900" indent="-342900" algn="l">
              <a:buFont typeface="Arial"/>
              <a:buChar char="•"/>
            </a:pPr>
            <a:r>
              <a:rPr lang="en-US" sz="2000" b="0" smtClean="0">
                <a:solidFill>
                  <a:srgbClr val="000000"/>
                </a:solidFill>
                <a:latin typeface="Arial"/>
                <a:cs typeface="Arial"/>
              </a:rPr>
              <a:t>Capture time </a:t>
            </a:r>
            <a:r>
              <a:rPr lang="en-US" sz="2000" b="0" dirty="0" smtClean="0">
                <a:solidFill>
                  <a:srgbClr val="000000"/>
                </a:solidFill>
                <a:latin typeface="Arial"/>
                <a:cs typeface="Arial"/>
              </a:rPr>
              <a:t>decided by user of the constituents </a:t>
            </a:r>
          </a:p>
          <a:p>
            <a:pPr algn="l" defTabSz="457200" fontAlgn="auto">
              <a:spcBef>
                <a:spcPct val="20000"/>
              </a:spcBef>
              <a:spcAft>
                <a:spcPts val="0"/>
              </a:spcAf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376659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Considerations about Archiving</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7F7F7F"/>
                </a:solidFill>
              </a:rPr>
              <a:t>On the right track?</a:t>
            </a:r>
          </a:p>
          <a:p>
            <a:pPr marL="342900" indent="-342900" algn="l">
              <a:buFont typeface="Arial"/>
              <a:buChar char="•"/>
            </a:pPr>
            <a:endParaRPr lang="en-US" sz="2000" b="0" dirty="0">
              <a:solidFill>
                <a:srgbClr val="7F7F7F"/>
              </a:solidFill>
            </a:endParaRPr>
          </a:p>
          <a:p>
            <a:pPr marL="342900" indent="-342900" algn="l">
              <a:buFont typeface="Arial"/>
              <a:buChar char="•"/>
            </a:pPr>
            <a:r>
              <a:rPr lang="en-US" sz="2000" b="0" dirty="0" smtClean="0">
                <a:solidFill>
                  <a:srgbClr val="7F7F7F"/>
                </a:solidFill>
              </a:rPr>
              <a:t>Capturing paradigms</a:t>
            </a:r>
          </a:p>
          <a:p>
            <a:pPr marL="342900" indent="-342900" algn="l">
              <a:buFont typeface="Arial"/>
              <a:buChar char="•"/>
            </a:pPr>
            <a:endParaRPr lang="en-US" sz="2000" b="0" dirty="0">
              <a:solidFill>
                <a:srgbClr val="7F7F7F"/>
              </a:solidFill>
            </a:endParaRPr>
          </a:p>
          <a:p>
            <a:pPr marL="342900" indent="-342900" algn="l">
              <a:buFont typeface="Arial"/>
              <a:buChar char="•"/>
            </a:pPr>
            <a:r>
              <a:rPr lang="en-US" sz="2000" b="0" dirty="0">
                <a:solidFill>
                  <a:schemeClr val="tx1"/>
                </a:solidFill>
              </a:rPr>
              <a:t>Pockets of </a:t>
            </a:r>
            <a:r>
              <a:rPr lang="en-US" sz="2000" b="0" dirty="0" smtClean="0">
                <a:solidFill>
                  <a:schemeClr val="tx1"/>
                </a:solidFill>
              </a:rPr>
              <a:t>persistence</a:t>
            </a:r>
            <a:endParaRPr lang="en-US" sz="2000" b="0" dirty="0">
              <a:solidFill>
                <a:schemeClr val="tx1"/>
              </a:solidFill>
            </a:endParaRP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rgbClr val="7F7F7F"/>
                </a:solidFill>
              </a:rPr>
              <a:t>Recording versus Archiving</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7F7F7F"/>
                </a:solidFill>
              </a:rPr>
              <a:t>A perspective on scholarly infrastructure</a:t>
            </a:r>
          </a:p>
          <a:p>
            <a:pPr algn="l"/>
            <a:endParaRPr lang="en-US" sz="2000" b="0" dirty="0">
              <a:solidFill>
                <a:srgbClr val="000000"/>
              </a:solidFill>
            </a:endParaRP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466394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Creating Pockets of Persistence</a:t>
            </a:r>
            <a:endParaRPr lang="en-US" dirty="0">
              <a:latin typeface="Arial"/>
              <a:cs typeface="Arial"/>
            </a:endParaRPr>
          </a:p>
        </p:txBody>
      </p:sp>
      <p:sp>
        <p:nvSpPr>
          <p:cNvPr id="3" name="Content Placeholder 2"/>
          <p:cNvSpPr txBox="1">
            <a:spLocks/>
          </p:cNvSpPr>
          <p:nvPr/>
        </p:nvSpPr>
        <p:spPr>
          <a:xfrm>
            <a:off x="304800" y="1371600"/>
            <a:ext cx="3505200" cy="4191000"/>
          </a:xfrm>
          <a:prstGeom prst="rect">
            <a:avLst/>
          </a:prstGeom>
          <a:ln>
            <a:solidFill>
              <a:srgbClr val="7F7F7F"/>
            </a:solidFill>
          </a:ln>
        </p:spPr>
        <p:txBody>
          <a:bodyPr vert="horz" lIns="91440" tIns="45720" rIns="91440" bIns="45720" rtlCol="0">
            <a:noAutofit/>
          </a:bodyPr>
          <a:lstStyle/>
          <a:p>
            <a:pPr algn="l"/>
            <a:r>
              <a:rPr lang="en-US" sz="2000" b="0" dirty="0" smtClean="0">
                <a:solidFill>
                  <a:srgbClr val="000000"/>
                </a:solidFill>
              </a:rPr>
              <a:t>How to achieve the ability to:</a:t>
            </a:r>
          </a:p>
          <a:p>
            <a:pPr algn="l"/>
            <a:endParaRPr lang="en-US" sz="2000" b="0" dirty="0" smtClean="0">
              <a:solidFill>
                <a:srgbClr val="000000"/>
              </a:solidFill>
            </a:endParaRPr>
          </a:p>
          <a:p>
            <a:pPr marL="342900" indent="-342900" algn="l">
              <a:buFont typeface="Arial"/>
              <a:buChar char="•"/>
            </a:pPr>
            <a:r>
              <a:rPr lang="en-US" sz="2000" b="0" dirty="0" smtClean="0">
                <a:solidFill>
                  <a:srgbClr val="000000"/>
                </a:solidFill>
              </a:rPr>
              <a:t>Persistently</a:t>
            </a:r>
          </a:p>
          <a:p>
            <a:pPr marL="342900" indent="-342900" algn="l">
              <a:buFont typeface="Arial"/>
              <a:buChar char="•"/>
            </a:pPr>
            <a:r>
              <a:rPr lang="en-US" sz="2000" b="0" dirty="0" smtClean="0">
                <a:solidFill>
                  <a:srgbClr val="000000"/>
                </a:solidFill>
              </a:rPr>
              <a:t>Precisely</a:t>
            </a:r>
          </a:p>
          <a:p>
            <a:pPr marL="342900" indent="-342900" algn="l">
              <a:buFont typeface="Arial"/>
              <a:buChar char="•"/>
            </a:pPr>
            <a:r>
              <a:rPr lang="en-US" sz="2000" b="0" dirty="0" smtClean="0">
                <a:solidFill>
                  <a:srgbClr val="000000"/>
                </a:solidFill>
              </a:rPr>
              <a:t>Seamlessly</a:t>
            </a:r>
          </a:p>
          <a:p>
            <a:pPr algn="l"/>
            <a:endParaRPr lang="en-US" sz="2000" b="0" dirty="0">
              <a:solidFill>
                <a:srgbClr val="000000"/>
              </a:solidFill>
            </a:endParaRPr>
          </a:p>
          <a:p>
            <a:pPr algn="l"/>
            <a:r>
              <a:rPr lang="en-US" sz="2000" b="0" dirty="0" smtClean="0">
                <a:solidFill>
                  <a:srgbClr val="000000"/>
                </a:solidFill>
              </a:rPr>
              <a:t>revisit the Scholarly Web of the Past and of the Now at some point in the Future</a:t>
            </a: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pic>
        <p:nvPicPr>
          <p:cNvPr id="5" name="Picture 4"/>
          <p:cNvPicPr>
            <a:picLocks noChangeAspect="1"/>
          </p:cNvPicPr>
          <p:nvPr/>
        </p:nvPicPr>
        <p:blipFill>
          <a:blip r:embed="rId3"/>
          <a:stretch>
            <a:fillRect/>
          </a:stretch>
        </p:blipFill>
        <p:spPr>
          <a:xfrm>
            <a:off x="4343400" y="2051461"/>
            <a:ext cx="4267200" cy="2831279"/>
          </a:xfrm>
          <a:prstGeom prst="rect">
            <a:avLst/>
          </a:prstGeom>
        </p:spPr>
      </p:pic>
    </p:spTree>
    <p:extLst>
      <p:ext uri="{BB962C8B-B14F-4D97-AF65-F5344CB8AC3E}">
        <p14:creationId xmlns:p14="http://schemas.microsoft.com/office/powerpoint/2010/main" val="806158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Creating Pockets </a:t>
            </a:r>
            <a:r>
              <a:rPr lang="en-US" dirty="0">
                <a:latin typeface="Arial"/>
                <a:cs typeface="Arial"/>
              </a:rPr>
              <a:t>of Persistence</a:t>
            </a:r>
          </a:p>
        </p:txBody>
      </p:sp>
      <p:sp>
        <p:nvSpPr>
          <p:cNvPr id="3" name="Content Placeholder 2"/>
          <p:cNvSpPr txBox="1">
            <a:spLocks/>
          </p:cNvSpPr>
          <p:nvPr/>
        </p:nvSpPr>
        <p:spPr>
          <a:xfrm>
            <a:off x="304800" y="1371600"/>
            <a:ext cx="3505200" cy="4191000"/>
          </a:xfrm>
          <a:prstGeom prst="rect">
            <a:avLst/>
          </a:prstGeom>
          <a:ln>
            <a:solidFill>
              <a:srgbClr val="7F7F7F"/>
            </a:solidFill>
          </a:ln>
        </p:spPr>
        <p:txBody>
          <a:bodyPr vert="horz" lIns="91440" tIns="45720" rIns="91440" bIns="45720" rtlCol="0">
            <a:noAutofit/>
          </a:bodyPr>
          <a:lstStyle/>
          <a:p>
            <a:pPr algn="l"/>
            <a:r>
              <a:rPr lang="en-US" sz="2000" b="0" dirty="0">
                <a:solidFill>
                  <a:srgbClr val="000000"/>
                </a:solidFill>
              </a:rPr>
              <a:t>How to achieve the ability to:</a:t>
            </a:r>
          </a:p>
          <a:p>
            <a:pPr algn="l"/>
            <a:endParaRPr lang="en-US" sz="2000" b="0" dirty="0">
              <a:solidFill>
                <a:srgbClr val="000000"/>
              </a:solidFill>
            </a:endParaRPr>
          </a:p>
          <a:p>
            <a:pPr marL="342900" indent="-342900" algn="l">
              <a:buFont typeface="Arial"/>
              <a:buChar char="•"/>
            </a:pPr>
            <a:r>
              <a:rPr lang="en-US" sz="2000" b="0" dirty="0">
                <a:solidFill>
                  <a:srgbClr val="000000"/>
                </a:solidFill>
              </a:rPr>
              <a:t>Persistently</a:t>
            </a:r>
          </a:p>
          <a:p>
            <a:pPr marL="342900" indent="-342900" algn="l">
              <a:buFont typeface="Arial"/>
              <a:buChar char="•"/>
            </a:pPr>
            <a:r>
              <a:rPr lang="en-US" sz="2000" b="0" dirty="0" smtClean="0">
                <a:solidFill>
                  <a:srgbClr val="000000"/>
                </a:solidFill>
              </a:rPr>
              <a:t>Precisely</a:t>
            </a:r>
          </a:p>
          <a:p>
            <a:pPr marL="342900" indent="-342900" algn="l">
              <a:buFont typeface="Arial"/>
              <a:buChar char="•"/>
            </a:pPr>
            <a:r>
              <a:rPr lang="en-US" sz="2000" b="0" dirty="0" smtClean="0">
                <a:solidFill>
                  <a:srgbClr val="000000"/>
                </a:solidFill>
              </a:rPr>
              <a:t>Seamlessly</a:t>
            </a:r>
            <a:endParaRPr lang="en-US" sz="2000" b="0" dirty="0">
              <a:solidFill>
                <a:srgbClr val="000000"/>
              </a:solidFill>
            </a:endParaRPr>
          </a:p>
          <a:p>
            <a:pPr algn="l"/>
            <a:endParaRPr lang="en-US" sz="2000" b="0" dirty="0">
              <a:solidFill>
                <a:srgbClr val="000000"/>
              </a:solidFill>
            </a:endParaRPr>
          </a:p>
          <a:p>
            <a:pPr algn="l"/>
            <a:r>
              <a:rPr lang="en-US" sz="2000" b="0" dirty="0">
                <a:solidFill>
                  <a:srgbClr val="000000"/>
                </a:solidFill>
              </a:rPr>
              <a:t>revisit the Scholarly Web of the Past and of the Now at some point in the Future</a:t>
            </a: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6" name="Content Placeholder 2"/>
          <p:cNvSpPr txBox="1">
            <a:spLocks/>
          </p:cNvSpPr>
          <p:nvPr/>
        </p:nvSpPr>
        <p:spPr>
          <a:xfrm>
            <a:off x="4114800" y="1371600"/>
            <a:ext cx="4800600" cy="4191000"/>
          </a:xfrm>
          <a:prstGeom prst="rect">
            <a:avLst/>
          </a:prstGeom>
          <a:ln>
            <a:solidFill>
              <a:srgbClr val="7F7F7F"/>
            </a:solidFill>
          </a:ln>
        </p:spPr>
        <p:txBody>
          <a:bodyPr vert="horz" lIns="91440" tIns="45720" rIns="91440" bIns="45720" rtlCol="0">
            <a:noAutofit/>
          </a:bodyPr>
          <a:lstStyle/>
          <a:p>
            <a:pPr algn="l"/>
            <a:r>
              <a:rPr lang="en-US" sz="2000" b="0" dirty="0" smtClean="0">
                <a:solidFill>
                  <a:srgbClr val="000000"/>
                </a:solidFill>
              </a:rPr>
              <a:t>This challenge exists for the entire web, but some communities actually care about addressing it:</a:t>
            </a:r>
          </a:p>
          <a:p>
            <a:pPr algn="l"/>
            <a:endParaRPr lang="en-US" sz="2000" b="0" dirty="0" smtClean="0">
              <a:solidFill>
                <a:srgbClr val="000000"/>
              </a:solidFill>
            </a:endParaRPr>
          </a:p>
          <a:p>
            <a:pPr marL="342900" indent="-342900" algn="l">
              <a:buFont typeface="Arial"/>
              <a:buChar char="•"/>
            </a:pPr>
            <a:r>
              <a:rPr lang="en-US" sz="2000" b="0" dirty="0" smtClean="0">
                <a:solidFill>
                  <a:srgbClr val="000000"/>
                </a:solidFill>
              </a:rPr>
              <a:t>scholarly communication,</a:t>
            </a:r>
          </a:p>
          <a:p>
            <a:pPr marL="342900" indent="-342900" algn="l">
              <a:buFont typeface="Arial"/>
              <a:buChar char="•"/>
            </a:pPr>
            <a:r>
              <a:rPr lang="en-US" sz="2000" b="0" dirty="0" smtClean="0">
                <a:solidFill>
                  <a:srgbClr val="000000"/>
                </a:solidFill>
              </a:rPr>
              <a:t>legal publications,</a:t>
            </a:r>
          </a:p>
          <a:p>
            <a:pPr marL="342900" indent="-342900" algn="l">
              <a:buFont typeface="Arial"/>
              <a:buChar char="•"/>
            </a:pPr>
            <a:r>
              <a:rPr lang="en-US" sz="2000" b="0" dirty="0" smtClean="0">
                <a:solidFill>
                  <a:srgbClr val="000000"/>
                </a:solidFill>
              </a:rPr>
              <a:t>journalism,</a:t>
            </a:r>
          </a:p>
          <a:p>
            <a:pPr marL="342900" indent="-342900" algn="l">
              <a:buFont typeface="Arial"/>
              <a:buChar char="•"/>
            </a:pPr>
            <a:r>
              <a:rPr lang="en-US" sz="2000" b="0" dirty="0" smtClean="0">
                <a:solidFill>
                  <a:srgbClr val="000000"/>
                </a:solidFill>
              </a:rPr>
              <a:t>Wikipedia,</a:t>
            </a:r>
          </a:p>
          <a:p>
            <a:pPr marL="342900" indent="-342900" algn="l">
              <a:buFont typeface="Arial"/>
              <a:buChar char="•"/>
            </a:pPr>
            <a:r>
              <a:rPr lang="en-US" sz="2000" b="0" dirty="0" smtClean="0">
                <a:solidFill>
                  <a:srgbClr val="000000"/>
                </a:solidFill>
              </a:rPr>
              <a:t>…</a:t>
            </a:r>
          </a:p>
          <a:p>
            <a:pPr algn="l"/>
            <a:endParaRPr lang="en-US" sz="2000" b="0" dirty="0" smtClean="0">
              <a:solidFill>
                <a:schemeClr val="tx1"/>
              </a:solidFil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289722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188913"/>
            <a:ext cx="9144000" cy="935037"/>
          </a:xfrm>
        </p:spPr>
        <p:txBody>
          <a:bodyPr/>
          <a:lstStyle/>
          <a:p>
            <a:pPr>
              <a:lnSpc>
                <a:spcPct val="90000"/>
              </a:lnSpc>
            </a:pPr>
            <a:r>
              <a:rPr lang="en-US" dirty="0" smtClean="0">
                <a:latin typeface="Arial"/>
                <a:cs typeface="Arial"/>
              </a:rPr>
              <a:t>Pro-Active Capture for a Seed Collection</a:t>
            </a:r>
            <a:endParaRPr lang="en-US" dirty="0" smtClean="0">
              <a:solidFill>
                <a:srgbClr val="000000"/>
              </a:solidFill>
              <a:latin typeface="Arial"/>
              <a:ea typeface="ＭＳ Ｐゴシック" pitchFamily="-112" charset="-128"/>
              <a:cs typeface="Arial"/>
            </a:endParaRPr>
          </a:p>
        </p:txBody>
      </p:sp>
      <p:sp>
        <p:nvSpPr>
          <p:cNvPr id="35843" name="Rectangle 3"/>
          <p:cNvSpPr>
            <a:spLocks noGrp="1" noChangeArrowheads="1"/>
          </p:cNvSpPr>
          <p:nvPr>
            <p:ph type="body" idx="4294967295"/>
          </p:nvPr>
        </p:nvSpPr>
        <p:spPr/>
        <p:txBody>
          <a:bodyPr/>
          <a:lstStyle/>
          <a:p>
            <a:pPr>
              <a:lnSpc>
                <a:spcPct val="90000"/>
              </a:lnSpc>
            </a:pPr>
            <a:r>
              <a:rPr lang="en-US" sz="2000" u="sng" dirty="0" smtClean="0">
                <a:solidFill>
                  <a:srgbClr val="000000"/>
                </a:solidFill>
                <a:latin typeface="Arial"/>
                <a:ea typeface="ＭＳ Ｐゴシック" pitchFamily="-112" charset="-128"/>
                <a:cs typeface="Arial"/>
              </a:rPr>
              <a:t>Seed Collection</a:t>
            </a:r>
            <a:r>
              <a:rPr lang="en-US" sz="2000" dirty="0" smtClean="0">
                <a:solidFill>
                  <a:srgbClr val="000000"/>
                </a:solidFill>
                <a:latin typeface="Arial"/>
                <a:ea typeface="ＭＳ Ｐゴシック" pitchFamily="-112" charset="-128"/>
                <a:cs typeface="Arial"/>
              </a:rPr>
              <a:t> - Starting point for capture is a seed collection of interest to communities that care, e.g.</a:t>
            </a:r>
          </a:p>
          <a:p>
            <a:pPr lvl="1">
              <a:lnSpc>
                <a:spcPct val="90000"/>
              </a:lnSpc>
            </a:pPr>
            <a:r>
              <a:rPr lang="en-US" sz="2000" dirty="0" smtClean="0">
                <a:solidFill>
                  <a:srgbClr val="000000"/>
                </a:solidFill>
                <a:latin typeface="Arial"/>
                <a:ea typeface="ＭＳ Ｐゴシック" pitchFamily="-112" charset="-128"/>
                <a:cs typeface="Arial"/>
              </a:rPr>
              <a:t>Scholarly literature</a:t>
            </a:r>
          </a:p>
          <a:p>
            <a:pPr lvl="1">
              <a:lnSpc>
                <a:spcPct val="90000"/>
              </a:lnSpc>
            </a:pPr>
            <a:r>
              <a:rPr lang="en-US" sz="2000" dirty="0" smtClean="0">
                <a:solidFill>
                  <a:srgbClr val="000000"/>
                </a:solidFill>
                <a:latin typeface="Arial"/>
                <a:ea typeface="ＭＳ Ｐゴシック" pitchFamily="-112" charset="-128"/>
                <a:cs typeface="Arial"/>
              </a:rPr>
              <a:t>Legal documents</a:t>
            </a:r>
          </a:p>
          <a:p>
            <a:pPr lvl="1">
              <a:lnSpc>
                <a:spcPct val="90000"/>
              </a:lnSpc>
            </a:pPr>
            <a:r>
              <a:rPr lang="en-US" sz="2000" dirty="0" smtClean="0">
                <a:solidFill>
                  <a:srgbClr val="000000"/>
                </a:solidFill>
                <a:latin typeface="Arial"/>
                <a:ea typeface="ＭＳ Ｐゴシック" pitchFamily="-112" charset="-128"/>
                <a:cs typeface="Arial"/>
              </a:rPr>
              <a:t>On-Line journalism</a:t>
            </a:r>
          </a:p>
          <a:p>
            <a:pPr lvl="1">
              <a:lnSpc>
                <a:spcPct val="90000"/>
              </a:lnSpc>
            </a:pPr>
            <a:r>
              <a:rPr lang="en-US" sz="2000" dirty="0" smtClean="0">
                <a:solidFill>
                  <a:srgbClr val="000000"/>
                </a:solidFill>
                <a:latin typeface="Arial"/>
                <a:ea typeface="ＭＳ Ｐゴシック" pitchFamily="-112" charset="-128"/>
                <a:cs typeface="Arial"/>
              </a:rPr>
              <a:t>Wikipedia articles</a:t>
            </a:r>
          </a:p>
          <a:p>
            <a:pPr lvl="1">
              <a:lnSpc>
                <a:spcPct val="90000"/>
              </a:lnSpc>
            </a:pPr>
            <a:endParaRPr lang="en-US" sz="2000" dirty="0">
              <a:solidFill>
                <a:srgbClr val="000000"/>
              </a:solidFill>
              <a:latin typeface="Arial"/>
              <a:ea typeface="ＭＳ Ｐゴシック" pitchFamily="-112" charset="-128"/>
              <a:cs typeface="Arial"/>
            </a:endParaRPr>
          </a:p>
          <a:p>
            <a:pPr>
              <a:lnSpc>
                <a:spcPct val="90000"/>
              </a:lnSpc>
            </a:pPr>
            <a:r>
              <a:rPr lang="en-US" sz="2000" u="sng" dirty="0" smtClean="0">
                <a:solidFill>
                  <a:srgbClr val="000000"/>
                </a:solidFill>
                <a:latin typeface="Arial"/>
                <a:ea typeface="ＭＳ Ｐゴシック" pitchFamily="-112" charset="-128"/>
                <a:cs typeface="Arial"/>
              </a:rPr>
              <a:t>Lifecycle Events</a:t>
            </a:r>
            <a:r>
              <a:rPr lang="en-US" sz="2000" dirty="0" smtClean="0">
                <a:solidFill>
                  <a:srgbClr val="000000"/>
                </a:solidFill>
                <a:latin typeface="Arial"/>
                <a:ea typeface="ＭＳ Ｐゴシック" pitchFamily="-112" charset="-128"/>
                <a:cs typeface="Arial"/>
              </a:rPr>
              <a:t> – Intervene at critical moments in the lifecycle of items in these collections to pro-actively capture </a:t>
            </a:r>
          </a:p>
          <a:p>
            <a:pPr lvl="1">
              <a:lnSpc>
                <a:spcPct val="90000"/>
              </a:lnSpc>
            </a:pPr>
            <a:r>
              <a:rPr lang="en-US" sz="2000" dirty="0" smtClean="0">
                <a:solidFill>
                  <a:srgbClr val="000000"/>
                </a:solidFill>
                <a:latin typeface="Arial"/>
                <a:ea typeface="ＭＳ Ｐゴシック" pitchFamily="-112" charset="-128"/>
                <a:cs typeface="Arial"/>
              </a:rPr>
              <a:t>Collection items – some solutions in place</a:t>
            </a:r>
          </a:p>
          <a:p>
            <a:pPr lvl="1">
              <a:lnSpc>
                <a:spcPct val="90000"/>
              </a:lnSpc>
            </a:pPr>
            <a:r>
              <a:rPr lang="en-US" sz="2000" dirty="0" smtClean="0">
                <a:solidFill>
                  <a:srgbClr val="000000"/>
                </a:solidFill>
                <a:latin typeface="Arial"/>
                <a:ea typeface="ＭＳ Ｐゴシック" pitchFamily="-112" charset="-128"/>
                <a:cs typeface="Arial"/>
              </a:rPr>
              <a:t>Web resources referenced in collection items</a:t>
            </a:r>
          </a:p>
          <a:p>
            <a:pPr>
              <a:lnSpc>
                <a:spcPct val="90000"/>
              </a:lnSpc>
            </a:pPr>
            <a:endParaRPr lang="en-US" sz="2000" dirty="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lvl="1">
              <a:lnSpc>
                <a:spcPct val="90000"/>
              </a:lnSpc>
            </a:pPr>
            <a:endParaRPr lang="en-US" sz="2000" dirty="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lvl="1">
              <a:lnSpc>
                <a:spcPct val="90000"/>
              </a:lnSpc>
            </a:pPr>
            <a:endParaRPr lang="en-US" sz="2000" dirty="0">
              <a:solidFill>
                <a:srgbClr val="000000"/>
              </a:solidFill>
              <a:latin typeface="Arial"/>
              <a:ea typeface="ＭＳ Ｐゴシック" pitchFamily="-112" charset="-128"/>
              <a:cs typeface="Arial"/>
            </a:endParaRPr>
          </a:p>
          <a:p>
            <a:pPr lvl="1">
              <a:lnSpc>
                <a:spcPct val="90000"/>
              </a:lnSpc>
            </a:pPr>
            <a:endParaRPr lang="en-US" sz="2000" dirty="0" smtClean="0">
              <a:solidFill>
                <a:srgbClr val="000000"/>
              </a:solidFill>
              <a:latin typeface="Arial"/>
              <a:ea typeface="ＭＳ Ｐゴシック" pitchFamily="-112" charset="-128"/>
              <a:cs typeface="Arial"/>
            </a:endParaRPr>
          </a:p>
          <a:p>
            <a:pPr>
              <a:lnSpc>
                <a:spcPct val="90000"/>
              </a:lnSpc>
              <a:buNone/>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smtClean="0">
              <a:latin typeface="Arial"/>
              <a:ea typeface="ＭＳ Ｐゴシック" pitchFamily="-112" charset="-128"/>
              <a:cs typeface="Arial"/>
            </a:endParaRPr>
          </a:p>
          <a:p>
            <a:pPr lvl="1">
              <a:lnSpc>
                <a:spcPct val="90000"/>
              </a:lnSpc>
              <a:buNone/>
            </a:pPr>
            <a:endParaRPr lang="en-US" sz="2000" dirty="0" smtClean="0">
              <a:latin typeface="Arial"/>
              <a:ea typeface="ＭＳ Ｐゴシック" pitchFamily="-112" charset="-128"/>
              <a:cs typeface="Arial"/>
            </a:endParaRPr>
          </a:p>
          <a:p>
            <a:pPr>
              <a:lnSpc>
                <a:spcPct val="90000"/>
              </a:lnSpc>
            </a:pPr>
            <a:endParaRPr lang="en-US" sz="2000" dirty="0" smtClean="0">
              <a:latin typeface="Arial"/>
              <a:ea typeface="ＭＳ Ｐゴシック" pitchFamily="-112" charset="-128"/>
              <a:cs typeface="Arial"/>
            </a:endParaRPr>
          </a:p>
        </p:txBody>
      </p:sp>
    </p:spTree>
    <p:extLst>
      <p:ext uri="{BB962C8B-B14F-4D97-AF65-F5344CB8AC3E}">
        <p14:creationId xmlns:p14="http://schemas.microsoft.com/office/powerpoint/2010/main" val="620140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omic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3" y="1219200"/>
            <a:ext cx="4166107" cy="4572000"/>
          </a:xfrm>
          <a:prstGeom prst="rect">
            <a:avLst/>
          </a:prstGeom>
        </p:spPr>
      </p:pic>
      <p:sp>
        <p:nvSpPr>
          <p:cNvPr id="2" name="Title 1"/>
          <p:cNvSpPr>
            <a:spLocks noGrp="1"/>
          </p:cNvSpPr>
          <p:nvPr>
            <p:ph type="title"/>
          </p:nvPr>
        </p:nvSpPr>
        <p:spPr/>
        <p:txBody>
          <a:bodyPr/>
          <a:lstStyle/>
          <a:p>
            <a:r>
              <a:rPr lang="en-US" dirty="0">
                <a:latin typeface="Arial"/>
                <a:cs typeface="Arial"/>
              </a:rPr>
              <a:t>Pro-Active Capture for a Seed Collection</a:t>
            </a:r>
          </a:p>
        </p:txBody>
      </p:sp>
      <p:sp>
        <p:nvSpPr>
          <p:cNvPr id="3" name="Content Placeholder 2"/>
          <p:cNvSpPr txBox="1">
            <a:spLocks/>
          </p:cNvSpPr>
          <p:nvPr/>
        </p:nvSpPr>
        <p:spPr>
          <a:xfrm>
            <a:off x="4343400" y="1066800"/>
            <a:ext cx="480281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latin typeface="Arial"/>
                <a:cs typeface="Arial"/>
              </a:rPr>
              <a:t>Request by agent (human, machine) interacting with A to capture A, B, C, D, E</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a:solidFill>
                  <a:srgbClr val="000000"/>
                </a:solidFill>
                <a:latin typeface="Arial"/>
                <a:cs typeface="Arial"/>
              </a:rPr>
              <a:t>Request for </a:t>
            </a:r>
            <a:r>
              <a:rPr lang="en-US" sz="2000" b="0" dirty="0" smtClean="0">
                <a:solidFill>
                  <a:srgbClr val="000000"/>
                </a:solidFill>
                <a:latin typeface="Arial"/>
                <a:cs typeface="Arial"/>
              </a:rPr>
              <a:t>capture may </a:t>
            </a:r>
            <a:r>
              <a:rPr lang="en-US" sz="2000" b="0" dirty="0">
                <a:solidFill>
                  <a:srgbClr val="000000"/>
                </a:solidFill>
                <a:latin typeface="Arial"/>
                <a:cs typeface="Arial"/>
              </a:rPr>
              <a:t>result in</a:t>
            </a:r>
          </a:p>
          <a:p>
            <a:pPr marL="800100" lvl="1" indent="-342900" algn="l">
              <a:buFont typeface="Arial"/>
              <a:buChar char="•"/>
            </a:pPr>
            <a:r>
              <a:rPr lang="en-US" sz="2000" b="0" dirty="0">
                <a:solidFill>
                  <a:srgbClr val="000000"/>
                </a:solidFill>
                <a:latin typeface="Arial"/>
                <a:cs typeface="Arial"/>
              </a:rPr>
              <a:t>In-situ or remote </a:t>
            </a:r>
            <a:r>
              <a:rPr lang="en-US" sz="2000" b="0" dirty="0" smtClean="0">
                <a:solidFill>
                  <a:srgbClr val="000000"/>
                </a:solidFill>
                <a:latin typeface="Arial"/>
                <a:cs typeface="Arial"/>
              </a:rPr>
              <a:t>capture</a:t>
            </a:r>
            <a:endParaRPr lang="en-US" sz="2000" b="0" dirty="0">
              <a:solidFill>
                <a:srgbClr val="000000"/>
              </a:solidFill>
              <a:latin typeface="Arial"/>
              <a:cs typeface="Arial"/>
            </a:endParaRPr>
          </a:p>
          <a:p>
            <a:pPr marL="800100" lvl="1" indent="-342900" algn="l">
              <a:buFont typeface="Arial"/>
              <a:buChar char="•"/>
            </a:pPr>
            <a:r>
              <a:rPr lang="en-US" sz="2000" b="0" dirty="0">
                <a:solidFill>
                  <a:srgbClr val="000000"/>
                </a:solidFill>
                <a:latin typeface="Arial"/>
                <a:cs typeface="Arial"/>
              </a:rPr>
              <a:t>Creation of snapshot or creation of </a:t>
            </a:r>
            <a:r>
              <a:rPr lang="en-US" sz="2000" b="0" dirty="0" smtClean="0">
                <a:solidFill>
                  <a:srgbClr val="000000"/>
                </a:solidFill>
                <a:latin typeface="Arial"/>
                <a:cs typeface="Arial"/>
              </a:rPr>
              <a:t>trace</a:t>
            </a:r>
          </a:p>
          <a:p>
            <a:pPr marL="800100" lvl="1" indent="-342900" algn="l">
              <a:buFont typeface="Arial"/>
              <a:buChar char="•"/>
            </a:pPr>
            <a:r>
              <a:rPr lang="en-US" sz="2000" b="0" dirty="0" smtClean="0">
                <a:solidFill>
                  <a:srgbClr val="000000"/>
                </a:solidFill>
                <a:latin typeface="Arial"/>
                <a:cs typeface="Arial"/>
              </a:rPr>
              <a:t>Archival URI, capture </a:t>
            </a:r>
            <a:r>
              <a:rPr lang="en-US" sz="2000" b="0" dirty="0" err="1" smtClean="0">
                <a:solidFill>
                  <a:srgbClr val="000000"/>
                </a:solidFill>
                <a:latin typeface="Arial"/>
                <a:cs typeface="Arial"/>
              </a:rPr>
              <a:t>datetime</a:t>
            </a:r>
            <a:endParaRPr lang="en-US" sz="2000" b="0" dirty="0" smtClean="0">
              <a:solidFill>
                <a:srgbClr val="000000"/>
              </a:solidFill>
              <a:latin typeface="Arial"/>
              <a:cs typeface="Arial"/>
            </a:endParaRPr>
          </a:p>
          <a:p>
            <a:pPr marL="800100" lvl="1"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Interoperability for on-demand capture</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Orchestration of capture process</a:t>
            </a:r>
            <a:endParaRPr lang="en-US" sz="2000" b="0" dirty="0">
              <a:solidFill>
                <a:srgbClr val="000000"/>
              </a:solidFill>
              <a:latin typeface="Arial"/>
              <a:cs typeface="Arial"/>
            </a:endParaRPr>
          </a:p>
          <a:p>
            <a:pPr algn="l" defTabSz="457200" fontAlgn="auto">
              <a:spcBef>
                <a:spcPct val="20000"/>
              </a:spcBef>
              <a:spcAft>
                <a:spcPts val="0"/>
              </a:spcAf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639697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188913"/>
            <a:ext cx="9144000" cy="935037"/>
          </a:xfrm>
        </p:spPr>
        <p:txBody>
          <a:bodyPr/>
          <a:lstStyle/>
          <a:p>
            <a:pPr>
              <a:lnSpc>
                <a:spcPct val="90000"/>
              </a:lnSpc>
            </a:pPr>
            <a:r>
              <a:rPr lang="en-US" dirty="0" smtClean="0">
                <a:latin typeface="Arial"/>
                <a:cs typeface="Arial"/>
              </a:rPr>
              <a:t>Pro-Active Capture for Seed Collection</a:t>
            </a:r>
            <a:endParaRPr lang="en-US" dirty="0" smtClean="0">
              <a:solidFill>
                <a:srgbClr val="000000"/>
              </a:solidFill>
              <a:latin typeface="Arial"/>
              <a:ea typeface="ＭＳ Ｐゴシック" pitchFamily="-112" charset="-128"/>
              <a:cs typeface="Arial"/>
            </a:endParaRPr>
          </a:p>
        </p:txBody>
      </p:sp>
      <p:sp>
        <p:nvSpPr>
          <p:cNvPr id="35843" name="Rectangle 3"/>
          <p:cNvSpPr>
            <a:spLocks noGrp="1" noChangeArrowheads="1"/>
          </p:cNvSpPr>
          <p:nvPr>
            <p:ph type="body" idx="4294967295"/>
          </p:nvPr>
        </p:nvSpPr>
        <p:spPr/>
        <p:txBody>
          <a:bodyPr/>
          <a:lstStyle/>
          <a:p>
            <a:pPr>
              <a:lnSpc>
                <a:spcPct val="90000"/>
              </a:lnSpc>
            </a:pPr>
            <a:r>
              <a:rPr lang="en-US" sz="2000" dirty="0" smtClean="0">
                <a:solidFill>
                  <a:srgbClr val="000000"/>
                </a:solidFill>
                <a:latin typeface="Arial"/>
                <a:ea typeface="ＭＳ Ｐゴシック" pitchFamily="-112" charset="-128"/>
                <a:cs typeface="Arial"/>
              </a:rPr>
              <a:t>What those crucial lifecycle events are may depend on the seed collection type</a:t>
            </a:r>
            <a:endParaRPr lang="en-US" sz="2000" dirty="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lvl="1">
              <a:lnSpc>
                <a:spcPct val="90000"/>
              </a:lnSpc>
            </a:pPr>
            <a:endParaRPr lang="en-US" sz="2000" dirty="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lvl="1">
              <a:lnSpc>
                <a:spcPct val="90000"/>
              </a:lnSpc>
            </a:pPr>
            <a:endParaRPr lang="en-US" sz="2000" dirty="0">
              <a:solidFill>
                <a:srgbClr val="000000"/>
              </a:solidFill>
              <a:latin typeface="Arial"/>
              <a:ea typeface="ＭＳ Ｐゴシック" pitchFamily="-112" charset="-128"/>
              <a:cs typeface="Arial"/>
            </a:endParaRPr>
          </a:p>
          <a:p>
            <a:pPr lvl="1">
              <a:lnSpc>
                <a:spcPct val="90000"/>
              </a:lnSpc>
            </a:pPr>
            <a:endParaRPr lang="en-US" sz="2000" dirty="0" smtClean="0">
              <a:solidFill>
                <a:srgbClr val="000000"/>
              </a:solidFill>
              <a:latin typeface="Arial"/>
              <a:ea typeface="ＭＳ Ｐゴシック" pitchFamily="-112" charset="-128"/>
              <a:cs typeface="Arial"/>
            </a:endParaRPr>
          </a:p>
          <a:p>
            <a:pPr>
              <a:lnSpc>
                <a:spcPct val="90000"/>
              </a:lnSpc>
              <a:buNone/>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smtClean="0">
              <a:solidFill>
                <a:srgbClr val="000000"/>
              </a:solidFill>
              <a:latin typeface="Arial"/>
              <a:ea typeface="ＭＳ Ｐゴシック" pitchFamily="-112" charset="-128"/>
              <a:cs typeface="Arial"/>
            </a:endParaRPr>
          </a:p>
          <a:p>
            <a:pPr>
              <a:lnSpc>
                <a:spcPct val="90000"/>
              </a:lnSpc>
            </a:pPr>
            <a:endParaRPr lang="en-US" sz="2000" dirty="0" smtClean="0">
              <a:latin typeface="Arial"/>
              <a:ea typeface="ＭＳ Ｐゴシック" pitchFamily="-112" charset="-128"/>
              <a:cs typeface="Arial"/>
            </a:endParaRPr>
          </a:p>
          <a:p>
            <a:pPr lvl="1">
              <a:lnSpc>
                <a:spcPct val="90000"/>
              </a:lnSpc>
              <a:buNone/>
            </a:pPr>
            <a:endParaRPr lang="en-US" sz="2000" dirty="0" smtClean="0">
              <a:latin typeface="Arial"/>
              <a:ea typeface="ＭＳ Ｐゴシック" pitchFamily="-112" charset="-128"/>
              <a:cs typeface="Arial"/>
            </a:endParaRPr>
          </a:p>
          <a:p>
            <a:pPr>
              <a:lnSpc>
                <a:spcPct val="90000"/>
              </a:lnSpc>
            </a:pPr>
            <a:endParaRPr lang="en-US" sz="2000" dirty="0" smtClean="0">
              <a:latin typeface="Arial"/>
              <a:ea typeface="ＭＳ Ｐゴシック" pitchFamily="-112" charset="-128"/>
              <a:cs typeface="Arial"/>
            </a:endParaRPr>
          </a:p>
        </p:txBody>
      </p:sp>
      <p:sp>
        <p:nvSpPr>
          <p:cNvPr id="8" name="Content Placeholder 2"/>
          <p:cNvSpPr txBox="1">
            <a:spLocks/>
          </p:cNvSpPr>
          <p:nvPr/>
        </p:nvSpPr>
        <p:spPr>
          <a:xfrm>
            <a:off x="1143000" y="2057400"/>
            <a:ext cx="6781800" cy="3505201"/>
          </a:xfrm>
          <a:prstGeom prst="rect">
            <a:avLst/>
          </a:prstGeom>
          <a:ln>
            <a:solidFill>
              <a:srgbClr val="7F7F7F"/>
            </a:solidFill>
          </a:ln>
        </p:spPr>
        <p:txBody>
          <a:bodyPr vert="horz" lIns="91440" tIns="45720" rIns="91440" bIns="45720" rtlCol="0">
            <a:noAutofit/>
          </a:bodyPr>
          <a:lstStyle/>
          <a:p>
            <a:r>
              <a:rPr lang="en-US" sz="2000" b="0" dirty="0" smtClean="0">
                <a:solidFill>
                  <a:srgbClr val="000000"/>
                </a:solidFill>
              </a:rPr>
              <a:t>Scholarly Literature</a:t>
            </a:r>
          </a:p>
          <a:p>
            <a:endParaRPr lang="en-US" sz="2000" b="0" dirty="0">
              <a:solidFill>
                <a:srgbClr val="000000"/>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pic>
        <p:nvPicPr>
          <p:cNvPr id="7" name="Content Placeholder 2" descr="proactive_archiving.png"/>
          <p:cNvPicPr>
            <a:picLocks noGrp="1" noChangeAspect="1"/>
          </p:cNvPicPr>
          <p:nvPr>
            <p:ph idx="1"/>
          </p:nvPr>
        </p:nvPicPr>
        <p:blipFill>
          <a:blip r:embed="rId3">
            <a:extLst>
              <a:ext uri="{28A0092B-C50C-407E-A947-70E740481C1C}">
                <a14:useLocalDpi xmlns:a14="http://schemas.microsoft.com/office/drawing/2010/main" val="0"/>
              </a:ext>
            </a:extLst>
          </a:blip>
          <a:srcRect t="-8841" b="-8841"/>
          <a:stretch>
            <a:fillRect/>
          </a:stretch>
        </p:blipFill>
        <p:spPr>
          <a:xfrm>
            <a:off x="1295400" y="2209800"/>
            <a:ext cx="6400800" cy="3628931"/>
          </a:xfrm>
        </p:spPr>
      </p:pic>
    </p:spTree>
    <p:extLst>
      <p:ext uri="{BB962C8B-B14F-4D97-AF65-F5344CB8AC3E}">
        <p14:creationId xmlns:p14="http://schemas.microsoft.com/office/powerpoint/2010/main" val="2402120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188913"/>
            <a:ext cx="9144000" cy="935037"/>
          </a:xfrm>
        </p:spPr>
        <p:txBody>
          <a:bodyPr/>
          <a:lstStyle/>
          <a:p>
            <a:pPr>
              <a:lnSpc>
                <a:spcPct val="90000"/>
              </a:lnSpc>
            </a:pPr>
            <a:r>
              <a:rPr lang="en-US" dirty="0" smtClean="0">
                <a:solidFill>
                  <a:srgbClr val="000000"/>
                </a:solidFill>
                <a:latin typeface="Arial"/>
                <a:ea typeface="ＭＳ Ｐゴシック" pitchFamily="-112" charset="-128"/>
                <a:cs typeface="Arial"/>
              </a:rPr>
              <a:t>Scholarly Literature: Experimental </a:t>
            </a:r>
            <a:r>
              <a:rPr lang="en-US" dirty="0" err="1" smtClean="0">
                <a:solidFill>
                  <a:srgbClr val="000000"/>
                </a:solidFill>
                <a:latin typeface="Arial"/>
                <a:ea typeface="ＭＳ Ｐゴシック" pitchFamily="-112" charset="-128"/>
                <a:cs typeface="Arial"/>
              </a:rPr>
              <a:t>Zotero</a:t>
            </a:r>
            <a:r>
              <a:rPr lang="en-US" dirty="0" smtClean="0">
                <a:solidFill>
                  <a:srgbClr val="000000"/>
                </a:solidFill>
                <a:latin typeface="Arial"/>
                <a:ea typeface="ＭＳ Ｐゴシック" pitchFamily="-112" charset="-128"/>
                <a:cs typeface="Arial"/>
              </a:rPr>
              <a:t> Extension</a:t>
            </a:r>
          </a:p>
        </p:txBody>
      </p:sp>
      <p:sp>
        <p:nvSpPr>
          <p:cNvPr id="4"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chemeClr val="tx1"/>
                </a:solidFill>
              </a:rPr>
              <a:t>Richard </a:t>
            </a:r>
            <a:r>
              <a:rPr lang="en-US" sz="1400" b="0" dirty="0" err="1" smtClean="0">
                <a:solidFill>
                  <a:schemeClr val="tx1"/>
                </a:solidFill>
              </a:rPr>
              <a:t>Wincewicz</a:t>
            </a:r>
            <a:r>
              <a:rPr lang="en-US" sz="1400" b="0" dirty="0" smtClean="0">
                <a:solidFill>
                  <a:schemeClr val="tx1"/>
                </a:solidFill>
              </a:rPr>
              <a:t> (2014) Prototype </a:t>
            </a:r>
            <a:r>
              <a:rPr lang="en-US" sz="1400" b="0" dirty="0" err="1" smtClean="0">
                <a:solidFill>
                  <a:schemeClr val="tx1"/>
                </a:solidFill>
              </a:rPr>
              <a:t>Hiberlink</a:t>
            </a:r>
            <a:r>
              <a:rPr lang="en-US" sz="1400" b="0" dirty="0" smtClean="0">
                <a:solidFill>
                  <a:schemeClr val="tx1"/>
                </a:solidFill>
              </a:rPr>
              <a:t> plugin for </a:t>
            </a:r>
            <a:r>
              <a:rPr lang="en-US" sz="1400" b="0" dirty="0" err="1" smtClean="0">
                <a:solidFill>
                  <a:schemeClr val="tx1"/>
                </a:solidFill>
              </a:rPr>
              <a:t>Zotero</a:t>
            </a:r>
            <a:r>
              <a:rPr lang="en-US" sz="1400" b="0" dirty="0" smtClean="0">
                <a:solidFill>
                  <a:schemeClr val="tx1"/>
                </a:solidFill>
              </a:rPr>
              <a:t> </a:t>
            </a:r>
          </a:p>
          <a:p>
            <a:r>
              <a:rPr lang="en-US" sz="1400" b="0" dirty="0" smtClean="0">
                <a:solidFill>
                  <a:srgbClr val="000000"/>
                </a:solidFill>
              </a:rPr>
              <a:t>https://</a:t>
            </a:r>
            <a:r>
              <a:rPr lang="en-US" sz="1400" b="0" dirty="0" err="1" smtClean="0">
                <a:solidFill>
                  <a:srgbClr val="000000"/>
                </a:solidFill>
              </a:rPr>
              <a:t>www.youtube.com</a:t>
            </a:r>
            <a:r>
              <a:rPr lang="en-US" sz="1400" b="0" dirty="0" smtClean="0">
                <a:solidFill>
                  <a:srgbClr val="000000"/>
                </a:solidFill>
              </a:rPr>
              <a:t>/v/ZYmi_Ydr65M%26vq</a:t>
            </a:r>
            <a:endParaRPr lang="en-US" sz="1400" b="0" i="1" dirty="0">
              <a:solidFill>
                <a:srgbClr val="000000"/>
              </a:solidFill>
            </a:endParaRPr>
          </a:p>
        </p:txBody>
      </p:sp>
      <p:pic>
        <p:nvPicPr>
          <p:cNvPr id="2" name="Picture 1"/>
          <p:cNvPicPr>
            <a:picLocks noChangeAspect="1"/>
          </p:cNvPicPr>
          <p:nvPr/>
        </p:nvPicPr>
        <p:blipFill>
          <a:blip r:embed="rId3"/>
          <a:stretch>
            <a:fillRect/>
          </a:stretch>
        </p:blipFill>
        <p:spPr>
          <a:xfrm>
            <a:off x="1677680" y="1118232"/>
            <a:ext cx="5788641" cy="4825368"/>
          </a:xfrm>
          <a:prstGeom prst="rect">
            <a:avLst/>
          </a:prstGeom>
          <a:ln>
            <a:solidFill>
              <a:srgbClr val="A6A6A6"/>
            </a:solidFill>
          </a:ln>
        </p:spPr>
      </p:pic>
      <p:pic>
        <p:nvPicPr>
          <p:cNvPr id="7" name="Picture 6"/>
          <p:cNvPicPr>
            <a:picLocks noChangeAspect="1"/>
          </p:cNvPicPr>
          <p:nvPr/>
        </p:nvPicPr>
        <p:blipFill>
          <a:blip r:embed="rId4"/>
          <a:stretch>
            <a:fillRect/>
          </a:stretch>
        </p:blipFill>
        <p:spPr>
          <a:xfrm>
            <a:off x="228600" y="6237062"/>
            <a:ext cx="660400" cy="608941"/>
          </a:xfrm>
          <a:prstGeom prst="rect">
            <a:avLst/>
          </a:prstGeom>
        </p:spPr>
      </p:pic>
    </p:spTree>
    <p:extLst>
      <p:ext uri="{BB962C8B-B14F-4D97-AF65-F5344CB8AC3E}">
        <p14:creationId xmlns:p14="http://schemas.microsoft.com/office/powerpoint/2010/main" val="3927129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Functions of Scholarly Communication</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lvl="0" indent="-342900" algn="l" defTabSz="457200" fontAlgn="auto">
              <a:spcBef>
                <a:spcPct val="20000"/>
              </a:spcBef>
              <a:spcAft>
                <a:spcPts val="0"/>
              </a:spcAft>
              <a:buFont typeface="Arial"/>
              <a:buChar char="•"/>
              <a:defRPr/>
            </a:pPr>
            <a:r>
              <a:rPr kumimoji="0" lang="en-US" sz="2000" b="0" i="0" u="sng" strike="noStrike" kern="1200" cap="none" spc="0" normalizeH="0" baseline="0" noProof="0" dirty="0" smtClean="0">
                <a:ln>
                  <a:noFill/>
                </a:ln>
                <a:solidFill>
                  <a:schemeClr val="tx1"/>
                </a:solidFill>
                <a:effectLst/>
                <a:uLnTx/>
                <a:uFillTx/>
                <a:latin typeface="Arial"/>
                <a:ea typeface="+mn-ea"/>
                <a:cs typeface="Arial"/>
              </a:rPr>
              <a:t>Registration</a:t>
            </a:r>
            <a:r>
              <a:rPr kumimoji="0" lang="en-US" sz="2000" b="0" i="0" u="none" strike="noStrike" kern="1200" cap="none" spc="0" normalizeH="0" baseline="0" noProof="0" dirty="0" smtClean="0">
                <a:ln>
                  <a:noFill/>
                </a:ln>
                <a:solidFill>
                  <a:schemeClr val="tx1"/>
                </a:solidFill>
                <a:effectLst/>
                <a:uLnTx/>
                <a:uFillTx/>
                <a:latin typeface="Arial"/>
                <a:ea typeface="+mn-ea"/>
                <a:cs typeface="Arial"/>
              </a:rPr>
              <a:t>: Allows claims of precedence</a:t>
            </a:r>
            <a:r>
              <a:rPr kumimoji="0" lang="en-US" sz="2000" b="0" i="0" u="none" strike="noStrike" kern="1200" cap="none" spc="0" normalizeH="0" noProof="0" dirty="0" smtClean="0">
                <a:ln>
                  <a:noFill/>
                </a:ln>
                <a:solidFill>
                  <a:schemeClr val="tx1"/>
                </a:solidFill>
                <a:effectLst/>
                <a:uLnTx/>
                <a:uFillTx/>
                <a:latin typeface="Arial"/>
                <a:ea typeface="+mn-ea"/>
                <a:cs typeface="Arial"/>
              </a:rPr>
              <a:t> for a scholarly finding</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Certification</a:t>
            </a:r>
            <a:r>
              <a:rPr lang="en-US" sz="2000" b="0" dirty="0" smtClean="0">
                <a:solidFill>
                  <a:schemeClr val="tx1"/>
                </a:solidFill>
                <a:latin typeface="Arial"/>
                <a:cs typeface="Arial"/>
              </a:rPr>
              <a:t>: 	Establishes validity of the claim</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Awareness</a:t>
            </a:r>
            <a:r>
              <a:rPr lang="en-US" sz="2000" b="0" dirty="0" smtClean="0">
                <a:solidFill>
                  <a:schemeClr val="tx1"/>
                </a:solidFill>
                <a:latin typeface="Arial"/>
                <a:cs typeface="Arial"/>
              </a:rPr>
              <a:t>: Allows actors in the system to remain aware of new claims</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Archiving</a:t>
            </a:r>
            <a:r>
              <a:rPr lang="en-US" sz="2000" b="0" dirty="0" smtClean="0">
                <a:solidFill>
                  <a:schemeClr val="tx1"/>
                </a:solidFill>
                <a:latin typeface="Arial"/>
                <a:cs typeface="Arial"/>
              </a:rPr>
              <a:t>: Preserves the scholarly record over time</a:t>
            </a:r>
          </a:p>
          <a:p>
            <a:pPr lvl="0" algn="l" defTabSz="457200" fontAlgn="auto">
              <a:spcBef>
                <a:spcPct val="20000"/>
              </a:spcBef>
              <a:spcAft>
                <a:spcPts val="0"/>
              </a:spcAft>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4"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chemeClr val="tx1"/>
                </a:solidFill>
              </a:rPr>
              <a:t>Roosendaal, H, </a:t>
            </a:r>
            <a:r>
              <a:rPr lang="en-US" sz="1400" b="0" dirty="0" err="1" smtClean="0">
                <a:solidFill>
                  <a:schemeClr val="tx1"/>
                </a:solidFill>
              </a:rPr>
              <a:t>Geurts</a:t>
            </a:r>
            <a:r>
              <a:rPr lang="en-US" sz="1400" b="0" dirty="0" smtClean="0">
                <a:solidFill>
                  <a:schemeClr val="tx1"/>
                </a:solidFill>
              </a:rPr>
              <a:t>, C. (1997</a:t>
            </a:r>
            <a:r>
              <a:rPr lang="en-US" sz="1400" b="0" dirty="0">
                <a:solidFill>
                  <a:schemeClr val="tx1"/>
                </a:solidFill>
              </a:rPr>
              <a:t>) Forces and functions in scientific communication</a:t>
            </a:r>
            <a:endParaRPr lang="en-US" sz="1400" b="0" dirty="0" smtClean="0">
              <a:solidFill>
                <a:schemeClr val="tx1"/>
              </a:solidFill>
            </a:endParaRPr>
          </a:p>
          <a:p>
            <a:r>
              <a:rPr lang="en-US" sz="1400" b="0" dirty="0">
                <a:solidFill>
                  <a:schemeClr val="tx1"/>
                </a:solidFill>
              </a:rPr>
              <a:t>http://</a:t>
            </a:r>
            <a:r>
              <a:rPr lang="en-US" sz="1400" b="0" dirty="0" err="1">
                <a:solidFill>
                  <a:schemeClr val="tx1"/>
                </a:solidFill>
              </a:rPr>
              <a:t>www.physik.uni-oldenburg.de</a:t>
            </a:r>
            <a:r>
              <a:rPr lang="en-US" sz="1400" b="0" dirty="0">
                <a:solidFill>
                  <a:schemeClr val="tx1"/>
                </a:solidFill>
              </a:rPr>
              <a:t>/conferences/crisp97/</a:t>
            </a:r>
            <a:r>
              <a:rPr lang="en-US" sz="1400" b="0" dirty="0" err="1">
                <a:solidFill>
                  <a:schemeClr val="tx1"/>
                </a:solidFill>
              </a:rPr>
              <a:t>roosendaal.html</a:t>
            </a:r>
            <a:endParaRPr lang="en-US" sz="1400" b="0" i="1" dirty="0">
              <a:solidFill>
                <a:schemeClr val="tx1"/>
              </a:solidFill>
            </a:endParaRPr>
          </a:p>
        </p:txBody>
      </p:sp>
    </p:spTree>
    <p:extLst>
      <p:ext uri="{BB962C8B-B14F-4D97-AF65-F5344CB8AC3E}">
        <p14:creationId xmlns:p14="http://schemas.microsoft.com/office/powerpoint/2010/main" val="2632373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188913"/>
            <a:ext cx="9144000" cy="935037"/>
          </a:xfrm>
        </p:spPr>
        <p:txBody>
          <a:bodyPr/>
          <a:lstStyle/>
          <a:p>
            <a:pPr>
              <a:lnSpc>
                <a:spcPct val="90000"/>
              </a:lnSpc>
            </a:pPr>
            <a:r>
              <a:rPr lang="en-US" dirty="0">
                <a:solidFill>
                  <a:srgbClr val="000000"/>
                </a:solidFill>
                <a:latin typeface="Arial"/>
                <a:ea typeface="ＭＳ Ｐゴシック" pitchFamily="-112" charset="-128"/>
                <a:cs typeface="Arial"/>
              </a:rPr>
              <a:t>Scholarly Literature: Experimental </a:t>
            </a:r>
            <a:r>
              <a:rPr lang="en-US" dirty="0" err="1">
                <a:solidFill>
                  <a:srgbClr val="000000"/>
                </a:solidFill>
                <a:latin typeface="Arial"/>
                <a:ea typeface="ＭＳ Ｐゴシック" pitchFamily="-112" charset="-128"/>
                <a:cs typeface="Arial"/>
              </a:rPr>
              <a:t>HiberActive</a:t>
            </a:r>
            <a:r>
              <a:rPr lang="en-US" dirty="0">
                <a:solidFill>
                  <a:srgbClr val="000000"/>
                </a:solidFill>
                <a:latin typeface="Arial"/>
                <a:ea typeface="ＭＳ Ｐゴシック" pitchFamily="-112" charset="-128"/>
                <a:cs typeface="Arial"/>
              </a:rPr>
              <a:t> Service</a:t>
            </a:r>
            <a:endParaRPr lang="en-US" dirty="0" smtClean="0">
              <a:solidFill>
                <a:srgbClr val="000000"/>
              </a:solidFill>
              <a:latin typeface="Arial"/>
              <a:ea typeface="ＭＳ Ｐゴシック" pitchFamily="-112" charset="-128"/>
              <a:cs typeface="Arial"/>
            </a:endParaRPr>
          </a:p>
        </p:txBody>
      </p:sp>
      <p:sp>
        <p:nvSpPr>
          <p:cNvPr id="4" name="Text Box 4"/>
          <p:cNvSpPr txBox="1">
            <a:spLocks noChangeArrowheads="1"/>
          </p:cNvSpPr>
          <p:nvPr/>
        </p:nvSpPr>
        <p:spPr bwMode="auto">
          <a:xfrm>
            <a:off x="0" y="6119336"/>
            <a:ext cx="9144000" cy="738664"/>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chemeClr val="tx1"/>
                </a:solidFill>
              </a:rPr>
              <a:t>Martin Klein et al. (2014) </a:t>
            </a:r>
            <a:r>
              <a:rPr lang="en-US" sz="1400" b="0" dirty="0" err="1" smtClean="0">
                <a:solidFill>
                  <a:schemeClr val="tx1"/>
                </a:solidFill>
              </a:rPr>
              <a:t>HiberActive</a:t>
            </a:r>
            <a:r>
              <a:rPr lang="en-US" sz="1400" b="0" dirty="0" smtClean="0">
                <a:solidFill>
                  <a:schemeClr val="tx1"/>
                </a:solidFill>
              </a:rPr>
              <a:t>: Pro-Active Archiving of web references </a:t>
            </a:r>
          </a:p>
          <a:p>
            <a:r>
              <a:rPr lang="en-US" sz="1400" b="0" dirty="0" smtClean="0">
                <a:solidFill>
                  <a:srgbClr val="000000"/>
                </a:solidFill>
              </a:rPr>
              <a:t>Open Repositories </a:t>
            </a:r>
            <a:r>
              <a:rPr lang="en-US" sz="1400" b="0" dirty="0">
                <a:solidFill>
                  <a:srgbClr val="000000"/>
                </a:solidFill>
              </a:rPr>
              <a:t>2014 http://</a:t>
            </a:r>
            <a:r>
              <a:rPr lang="en-US" sz="1400" b="0" dirty="0" err="1">
                <a:solidFill>
                  <a:srgbClr val="000000"/>
                </a:solidFill>
              </a:rPr>
              <a:t>www.slideshare.net</a:t>
            </a:r>
            <a:r>
              <a:rPr lang="en-US" sz="1400" b="0" dirty="0">
                <a:solidFill>
                  <a:srgbClr val="000000"/>
                </a:solidFill>
              </a:rPr>
              <a:t>/martinklein0815/</a:t>
            </a:r>
            <a:r>
              <a:rPr lang="en-US" sz="1400" b="0" dirty="0" err="1">
                <a:solidFill>
                  <a:srgbClr val="000000"/>
                </a:solidFill>
              </a:rPr>
              <a:t>hiberactive</a:t>
            </a:r>
            <a:endParaRPr lang="en-US" sz="1400" b="0" dirty="0">
              <a:solidFill>
                <a:srgbClr val="000000"/>
              </a:solidFill>
            </a:endParaRPr>
          </a:p>
          <a:p>
            <a:endParaRPr lang="en-US" sz="1400" b="0" i="1" dirty="0">
              <a:solidFill>
                <a:srgbClr val="000000"/>
              </a:solidFill>
            </a:endParaRPr>
          </a:p>
        </p:txBody>
      </p:sp>
      <p:pic>
        <p:nvPicPr>
          <p:cNvPr id="2" name="Picture 1" descr="hiberacti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143000"/>
            <a:ext cx="6278519" cy="4572000"/>
          </a:xfrm>
          <a:prstGeom prst="rect">
            <a:avLst/>
          </a:prstGeom>
        </p:spPr>
      </p:pic>
      <p:pic>
        <p:nvPicPr>
          <p:cNvPr id="7" name="Picture 6"/>
          <p:cNvPicPr>
            <a:picLocks noChangeAspect="1"/>
          </p:cNvPicPr>
          <p:nvPr/>
        </p:nvPicPr>
        <p:blipFill>
          <a:blip r:embed="rId4"/>
          <a:stretch>
            <a:fillRect/>
          </a:stretch>
        </p:blipFill>
        <p:spPr>
          <a:xfrm>
            <a:off x="228600" y="6237062"/>
            <a:ext cx="660400" cy="608941"/>
          </a:xfrm>
          <a:prstGeom prst="rect">
            <a:avLst/>
          </a:prstGeom>
        </p:spPr>
      </p:pic>
    </p:spTree>
    <p:extLst>
      <p:ext uri="{BB962C8B-B14F-4D97-AF65-F5344CB8AC3E}">
        <p14:creationId xmlns:p14="http://schemas.microsoft.com/office/powerpoint/2010/main" val="2401689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Considerations about Archiving</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7F7F7F"/>
                </a:solidFill>
              </a:rPr>
              <a:t>On the right track?</a:t>
            </a:r>
          </a:p>
          <a:p>
            <a:pPr marL="342900" indent="-342900" algn="l">
              <a:buFont typeface="Arial"/>
              <a:buChar char="•"/>
            </a:pPr>
            <a:endParaRPr lang="en-US" sz="2000" b="0" dirty="0">
              <a:solidFill>
                <a:srgbClr val="7F7F7F"/>
              </a:solidFill>
            </a:endParaRPr>
          </a:p>
          <a:p>
            <a:pPr marL="342900" indent="-342900" algn="l">
              <a:buFont typeface="Arial"/>
              <a:buChar char="•"/>
            </a:pPr>
            <a:r>
              <a:rPr lang="en-US" sz="2000" b="0" dirty="0" smtClean="0">
                <a:solidFill>
                  <a:srgbClr val="7F7F7F"/>
                </a:solidFill>
              </a:rPr>
              <a:t>Capturing paradigms</a:t>
            </a:r>
          </a:p>
          <a:p>
            <a:pPr marL="342900" indent="-342900" algn="l">
              <a:buFont typeface="Arial"/>
              <a:buChar char="•"/>
            </a:pPr>
            <a:endParaRPr lang="en-US" sz="2000" b="0" dirty="0">
              <a:solidFill>
                <a:srgbClr val="7F7F7F"/>
              </a:solidFill>
            </a:endParaRPr>
          </a:p>
          <a:p>
            <a:pPr marL="342900" indent="-342900" algn="l">
              <a:buFont typeface="Arial"/>
              <a:buChar char="•"/>
            </a:pPr>
            <a:r>
              <a:rPr lang="en-US" sz="2000" b="0" dirty="0">
                <a:solidFill>
                  <a:schemeClr val="bg1">
                    <a:lumMod val="50000"/>
                  </a:schemeClr>
                </a:solidFill>
              </a:rPr>
              <a:t>Pockets of </a:t>
            </a:r>
            <a:r>
              <a:rPr lang="en-US" sz="2000" b="0" dirty="0" smtClean="0">
                <a:solidFill>
                  <a:schemeClr val="bg1">
                    <a:lumMod val="50000"/>
                  </a:schemeClr>
                </a:solidFill>
              </a:rPr>
              <a:t>persistence</a:t>
            </a:r>
            <a:endParaRPr lang="en-US" sz="2000" b="0" dirty="0">
              <a:solidFill>
                <a:schemeClr val="bg1">
                  <a:lumMod val="50000"/>
                </a:schemeClr>
              </a:solidFill>
            </a:endParaRP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chemeClr val="tx1"/>
                </a:solidFill>
              </a:rPr>
              <a:t>Recording versus Archiving</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7F7F7F"/>
                </a:solidFill>
              </a:rPr>
              <a:t>A perspective on scholarly infrastructure</a:t>
            </a:r>
          </a:p>
          <a:p>
            <a:pPr algn="l"/>
            <a:endParaRPr lang="en-US" sz="2000" b="0" dirty="0">
              <a:solidFill>
                <a:srgbClr val="000000"/>
              </a:solidFill>
            </a:endParaRP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466394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Web Platforms for Scholarship</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Increasingly, common web platforms are used for scholarship</a:t>
            </a:r>
          </a:p>
          <a:p>
            <a:pPr marL="800100" lvl="1" indent="-342900" algn="l">
              <a:buFont typeface="Arial"/>
              <a:buChar char="•"/>
            </a:pPr>
            <a:r>
              <a:rPr lang="en-US" sz="2000" b="0" dirty="0" err="1" smtClean="0">
                <a:solidFill>
                  <a:srgbClr val="000000"/>
                </a:solidFill>
              </a:rPr>
              <a:t>GitHub</a:t>
            </a:r>
            <a:r>
              <a:rPr lang="en-US" sz="2000" b="0" dirty="0" smtClean="0">
                <a:solidFill>
                  <a:srgbClr val="000000"/>
                </a:solidFill>
              </a:rPr>
              <a:t>, Wikis, </a:t>
            </a:r>
            <a:r>
              <a:rPr lang="en-US" sz="2000" b="0" dirty="0" err="1" smtClean="0">
                <a:solidFill>
                  <a:srgbClr val="000000"/>
                </a:solidFill>
              </a:rPr>
              <a:t>Wordpress</a:t>
            </a:r>
            <a:r>
              <a:rPr lang="en-US" sz="2000" b="0" dirty="0" smtClean="0">
                <a:solidFill>
                  <a:srgbClr val="000000"/>
                </a:solidFill>
              </a:rPr>
              <a:t>, etc. </a:t>
            </a: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rgbClr val="000000"/>
                </a:solidFill>
              </a:rPr>
              <a:t>Many of these platforms have desirable characteristics</a:t>
            </a:r>
          </a:p>
          <a:p>
            <a:pPr marL="800100" lvl="1" indent="-342900" algn="l">
              <a:buFont typeface="Arial"/>
              <a:buChar char="•"/>
            </a:pPr>
            <a:r>
              <a:rPr lang="en-US" sz="2000" b="0" dirty="0" smtClean="0">
                <a:solidFill>
                  <a:srgbClr val="000000"/>
                </a:solidFill>
              </a:rPr>
              <a:t>Versioning</a:t>
            </a:r>
          </a:p>
          <a:p>
            <a:pPr marL="800100" lvl="1" indent="-342900" algn="l">
              <a:buFont typeface="Arial"/>
              <a:buChar char="•"/>
            </a:pPr>
            <a:r>
              <a:rPr lang="en-US" sz="2000" b="0" dirty="0" smtClean="0">
                <a:solidFill>
                  <a:srgbClr val="000000"/>
                </a:solidFill>
              </a:rPr>
              <a:t>Time stamping</a:t>
            </a:r>
          </a:p>
          <a:p>
            <a:pPr marL="800100" lvl="1" indent="-342900" algn="l">
              <a:buFont typeface="Arial"/>
              <a:buChar char="•"/>
            </a:pPr>
            <a:r>
              <a:rPr lang="en-US" sz="2000" b="0" dirty="0" smtClean="0">
                <a:solidFill>
                  <a:srgbClr val="000000"/>
                </a:solidFill>
              </a:rPr>
              <a:t>Social embedding</a:t>
            </a:r>
          </a:p>
          <a:p>
            <a:pPr marL="342900" indent="-342900" algn="l">
              <a:buFont typeface="Arial"/>
              <a:buChar char="•"/>
            </a:pPr>
            <a:endParaRPr lang="en-US" sz="2000" b="0" dirty="0" smtClean="0">
              <a:solidFill>
                <a:srgbClr val="000000"/>
              </a:solidFill>
            </a:endParaRPr>
          </a:p>
          <a:p>
            <a:pPr marL="342900" lvl="0" indent="-342900" algn="l" defTabSz="457200" fontAlgn="auto">
              <a:spcBef>
                <a:spcPct val="20000"/>
              </a:spcBef>
              <a:spcAft>
                <a:spcPts val="0"/>
              </a:spcAft>
              <a:buFont typeface="Arial"/>
              <a:buChar char="•"/>
              <a:defRPr/>
            </a:pPr>
            <a:r>
              <a:rPr lang="en-US" sz="2000" b="0" dirty="0" smtClean="0">
                <a:solidFill>
                  <a:schemeClr val="tx1"/>
                </a:solidFill>
                <a:latin typeface="Arial"/>
                <a:cs typeface="Arial"/>
              </a:rPr>
              <a:t>But, these platforms record rather than archive</a:t>
            </a:r>
          </a:p>
          <a:p>
            <a:pPr algn="l" defTabSz="457200" fontAlgn="auto">
              <a:spcBef>
                <a:spcPct val="20000"/>
              </a:spcBef>
              <a:spcAft>
                <a:spcPts val="0"/>
              </a:spcAf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09924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Recording is not Archiving</a:t>
            </a:r>
            <a:endParaRPr lang="en-US" dirty="0">
              <a:latin typeface="Arial"/>
              <a:cs typeface="Arial"/>
            </a:endParaRPr>
          </a:p>
        </p:txBody>
      </p:sp>
      <p:sp>
        <p:nvSpPr>
          <p:cNvPr id="4" name="Content Placeholder 1"/>
          <p:cNvSpPr txBox="1">
            <a:spLocks/>
          </p:cNvSpPr>
          <p:nvPr/>
        </p:nvSpPr>
        <p:spPr>
          <a:xfrm>
            <a:off x="685800" y="1646238"/>
            <a:ext cx="7848600" cy="4449762"/>
          </a:xfrm>
          <a:prstGeom prst="rect">
            <a:avLst/>
          </a:prstGeom>
        </p:spPr>
        <p:txBody>
          <a:bodyPr>
            <a:normAutofit/>
          </a:bodyPr>
          <a:lstStyle>
            <a:lvl1pPr marL="342900" indent="-342900" algn="l" rtl="0" eaLnBrk="0" fontAlgn="base" hangingPunct="0">
              <a:spcBef>
                <a:spcPct val="20000"/>
              </a:spcBef>
              <a:spcAft>
                <a:spcPct val="0"/>
              </a:spcAft>
              <a:buChar char="•"/>
              <a:defRPr>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SzPct val="55000"/>
              <a:buChar char="o"/>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Arial" charset="0"/>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sz="2000">
                <a:solidFill>
                  <a:schemeClr val="tx1"/>
                </a:solidFill>
                <a:latin typeface="Arial" charset="0"/>
                <a:ea typeface="ＭＳ Ｐゴシック" charset="-128"/>
              </a:defRPr>
            </a:lvl9pPr>
          </a:lstStyle>
          <a:p>
            <a:pPr marL="0" indent="0">
              <a:buFontTx/>
              <a:buNone/>
            </a:pPr>
            <a:r>
              <a:rPr lang="en-US" sz="2000" b="0" dirty="0" smtClean="0">
                <a:latin typeface="Arial"/>
                <a:cs typeface="Arial"/>
              </a:rPr>
              <a:t>“</a:t>
            </a:r>
            <a:r>
              <a:rPr lang="en-US" sz="2000" b="0" dirty="0" err="1" smtClean="0">
                <a:latin typeface="Arial"/>
                <a:cs typeface="Arial"/>
              </a:rPr>
              <a:t>GitHub</a:t>
            </a:r>
            <a:r>
              <a:rPr lang="en-US" sz="2000" b="0" dirty="0" smtClean="0">
                <a:latin typeface="Arial"/>
                <a:cs typeface="Arial"/>
              </a:rPr>
              <a:t> reserves the right at any time and from time to time to modify or discontinue, temporarily or permanently, the Service (or any part thereof) with or without notice.”</a:t>
            </a:r>
          </a:p>
          <a:p>
            <a:pPr marL="0" indent="0">
              <a:buFontTx/>
              <a:buNone/>
            </a:pPr>
            <a:endParaRPr lang="en-US" sz="2000" b="0" dirty="0" smtClean="0">
              <a:latin typeface="Arial"/>
              <a:cs typeface="Arial"/>
            </a:endParaRPr>
          </a:p>
          <a:p>
            <a:pPr marL="0" indent="0">
              <a:buFontTx/>
              <a:buNone/>
            </a:pPr>
            <a:r>
              <a:rPr lang="en-US" sz="2000" b="0" dirty="0" smtClean="0">
                <a:latin typeface="Arial"/>
                <a:cs typeface="Arial"/>
              </a:rPr>
              <a:t>“</a:t>
            </a:r>
            <a:r>
              <a:rPr lang="en-US" sz="2000" b="0" dirty="0" err="1" smtClean="0">
                <a:latin typeface="Arial"/>
                <a:cs typeface="Arial"/>
              </a:rPr>
              <a:t>GitHub</a:t>
            </a:r>
            <a:r>
              <a:rPr lang="en-US" sz="2000" b="0" dirty="0" smtClean="0">
                <a:latin typeface="Arial"/>
                <a:cs typeface="Arial"/>
              </a:rPr>
              <a:t> does not warrant that (</a:t>
            </a:r>
            <a:r>
              <a:rPr lang="en-US" sz="2000" b="0" dirty="0" err="1" smtClean="0">
                <a:latin typeface="Arial"/>
                <a:cs typeface="Arial"/>
              </a:rPr>
              <a:t>i</a:t>
            </a:r>
            <a:r>
              <a:rPr lang="en-US" sz="2000" b="0" dirty="0" smtClean="0">
                <a:latin typeface="Arial"/>
                <a:cs typeface="Arial"/>
              </a:rPr>
              <a:t>) the service will meet your specific requirements, (ii) the service will be uninterrupted, timely, secure, or error-free, (iii) the results that may be obtained from the use of the service will be accurate or reliable, (iv) the quality of any products, services, information, or other material purchased or obtained by you through the service will meet your expectations, and (v) any errors in the Service will be corrected.”</a:t>
            </a:r>
            <a:endParaRPr lang="en-US" sz="2000" b="0" dirty="0">
              <a:latin typeface="Arial"/>
              <a:cs typeface="Arial"/>
            </a:endParaRPr>
          </a:p>
        </p:txBody>
      </p:sp>
      <p:sp>
        <p:nvSpPr>
          <p:cNvPr id="5"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err="1" smtClean="0">
                <a:solidFill>
                  <a:schemeClr val="tx1"/>
                </a:solidFill>
              </a:rPr>
              <a:t>GitHub</a:t>
            </a:r>
            <a:r>
              <a:rPr lang="en-US" sz="1400" b="0" dirty="0" smtClean="0">
                <a:solidFill>
                  <a:schemeClr val="tx1"/>
                </a:solidFill>
              </a:rPr>
              <a:t> Terms of Service</a:t>
            </a:r>
          </a:p>
          <a:p>
            <a:r>
              <a:rPr lang="en-AU" sz="1400" b="0" dirty="0">
                <a:solidFill>
                  <a:srgbClr val="000000"/>
                </a:solidFill>
              </a:rPr>
              <a:t>http://</a:t>
            </a:r>
            <a:r>
              <a:rPr lang="en-AU" sz="1400" b="0" dirty="0" err="1">
                <a:solidFill>
                  <a:srgbClr val="000000"/>
                </a:solidFill>
              </a:rPr>
              <a:t>help.github.com</a:t>
            </a:r>
            <a:r>
              <a:rPr lang="en-AU" sz="1400" b="0" dirty="0">
                <a:solidFill>
                  <a:srgbClr val="000000"/>
                </a:solidFill>
              </a:rPr>
              <a:t>/articles/</a:t>
            </a:r>
            <a:r>
              <a:rPr lang="en-AU" sz="1400" b="0" dirty="0" err="1">
                <a:solidFill>
                  <a:srgbClr val="000000"/>
                </a:solidFill>
              </a:rPr>
              <a:t>github</a:t>
            </a:r>
            <a:r>
              <a:rPr lang="en-AU" sz="1400" b="0" dirty="0">
                <a:solidFill>
                  <a:srgbClr val="000000"/>
                </a:solidFill>
              </a:rPr>
              <a:t>-terms-of-service</a:t>
            </a:r>
            <a:r>
              <a:rPr lang="en-US" sz="1400" b="0" dirty="0">
                <a:solidFill>
                  <a:srgbClr val="000000"/>
                </a:solidFill>
              </a:rPr>
              <a:t> </a:t>
            </a:r>
            <a:endParaRPr lang="en-US" sz="1400" b="0" i="1" dirty="0">
              <a:solidFill>
                <a:srgbClr val="000000"/>
              </a:solidFill>
            </a:endParaRPr>
          </a:p>
        </p:txBody>
      </p:sp>
    </p:spTree>
    <p:extLst>
      <p:ext uri="{BB962C8B-B14F-4D97-AF65-F5344CB8AC3E}">
        <p14:creationId xmlns:p14="http://schemas.microsoft.com/office/powerpoint/2010/main" val="2253287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Recording versus Archiving</a:t>
            </a:r>
            <a:endParaRPr lang="en-US" dirty="0">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059315602"/>
              </p:ext>
            </p:extLst>
          </p:nvPr>
        </p:nvGraphicFramePr>
        <p:xfrm>
          <a:off x="304800" y="1828800"/>
          <a:ext cx="8153400" cy="1854200"/>
        </p:xfrm>
        <a:graphic>
          <a:graphicData uri="http://schemas.openxmlformats.org/drawingml/2006/table">
            <a:tbl>
              <a:tblPr firstRow="1" bandRow="1">
                <a:tableStyleId>{5C22544A-7EE6-4342-B048-85BDC9FD1C3A}</a:tableStyleId>
              </a:tblPr>
              <a:tblGrid>
                <a:gridCol w="4076700"/>
                <a:gridCol w="4076700"/>
              </a:tblGrid>
              <a:tr h="370840">
                <a:tc>
                  <a:txBody>
                    <a:bodyPr/>
                    <a:lstStyle/>
                    <a:p>
                      <a:pPr marL="0" marR="0" indent="0" algn="ctr">
                        <a:spcBef>
                          <a:spcPts val="0"/>
                        </a:spcBef>
                        <a:spcAft>
                          <a:spcPts val="0"/>
                        </a:spcAft>
                      </a:pPr>
                      <a:r>
                        <a:rPr lang="en-US" sz="2000" dirty="0">
                          <a:solidFill>
                            <a:srgbClr val="000000"/>
                          </a:solidFill>
                          <a:effectLst/>
                          <a:latin typeface="Arial"/>
                          <a:cs typeface="Arial"/>
                        </a:rPr>
                        <a:t>Recording</a:t>
                      </a:r>
                      <a:endParaRPr lang="en-US" sz="2000" dirty="0">
                        <a:solidFill>
                          <a:srgbClr val="000000"/>
                        </a:solidFill>
                        <a:effectLst/>
                        <a:latin typeface="Arial"/>
                        <a:ea typeface="Times New Roman"/>
                        <a:cs typeface="Arial"/>
                      </a:endParaRPr>
                    </a:p>
                  </a:txBody>
                  <a:tcPr marL="68580" marR="68580" marT="0" marB="0" anchor="ctr"/>
                </a:tc>
                <a:tc>
                  <a:txBody>
                    <a:bodyPr/>
                    <a:lstStyle/>
                    <a:p>
                      <a:pPr marL="0" marR="0" indent="0" algn="ctr">
                        <a:spcBef>
                          <a:spcPts val="0"/>
                        </a:spcBef>
                        <a:spcAft>
                          <a:spcPts val="0"/>
                        </a:spcAft>
                      </a:pPr>
                      <a:r>
                        <a:rPr lang="en-US" sz="2000" dirty="0">
                          <a:solidFill>
                            <a:srgbClr val="000000"/>
                          </a:solidFill>
                          <a:effectLst/>
                          <a:latin typeface="Arial"/>
                          <a:cs typeface="Arial"/>
                        </a:rPr>
                        <a:t>Archiving</a:t>
                      </a:r>
                      <a:endParaRPr lang="en-US" sz="2000" dirty="0">
                        <a:solidFill>
                          <a:srgbClr val="000000"/>
                        </a:solidFill>
                        <a:effectLst/>
                        <a:latin typeface="Arial"/>
                        <a:ea typeface="Times New Roman"/>
                        <a:cs typeface="Arial"/>
                      </a:endParaRPr>
                    </a:p>
                  </a:txBody>
                  <a:tcPr marL="68580" marR="68580" marT="0" marB="0" anchor="ctr"/>
                </a:tc>
              </a:tr>
              <a:tr h="370840">
                <a:tc>
                  <a:txBody>
                    <a:bodyPr/>
                    <a:lstStyle/>
                    <a:p>
                      <a:pPr marL="0" marR="0" indent="0" algn="ctr">
                        <a:spcBef>
                          <a:spcPts val="0"/>
                        </a:spcBef>
                        <a:spcAft>
                          <a:spcPts val="0"/>
                        </a:spcAft>
                      </a:pPr>
                      <a:r>
                        <a:rPr lang="en-US" sz="2000">
                          <a:solidFill>
                            <a:srgbClr val="000000"/>
                          </a:solidFill>
                          <a:effectLst/>
                          <a:latin typeface="Arial"/>
                          <a:cs typeface="Arial"/>
                        </a:rPr>
                        <a:t>Short-term</a:t>
                      </a:r>
                      <a:endParaRPr lang="en-US" sz="2000">
                        <a:solidFill>
                          <a:srgbClr val="000000"/>
                        </a:solidFill>
                        <a:effectLst/>
                        <a:latin typeface="Arial"/>
                        <a:ea typeface="Times New Roman"/>
                        <a:cs typeface="Arial"/>
                      </a:endParaRPr>
                    </a:p>
                  </a:txBody>
                  <a:tcPr marL="68580" marR="68580" marT="0" marB="0"/>
                </a:tc>
                <a:tc>
                  <a:txBody>
                    <a:bodyPr/>
                    <a:lstStyle/>
                    <a:p>
                      <a:pPr marL="0" marR="0" indent="0" algn="ctr">
                        <a:spcBef>
                          <a:spcPts val="0"/>
                        </a:spcBef>
                        <a:spcAft>
                          <a:spcPts val="0"/>
                        </a:spcAft>
                      </a:pPr>
                      <a:r>
                        <a:rPr lang="en-US" sz="2000">
                          <a:solidFill>
                            <a:srgbClr val="000000"/>
                          </a:solidFill>
                          <a:effectLst/>
                          <a:latin typeface="Arial"/>
                          <a:cs typeface="Arial"/>
                        </a:rPr>
                        <a:t>Longer-term</a:t>
                      </a:r>
                      <a:endParaRPr lang="en-US" sz="2000">
                        <a:solidFill>
                          <a:srgbClr val="000000"/>
                        </a:solidFill>
                        <a:effectLst/>
                        <a:latin typeface="Arial"/>
                        <a:ea typeface="Times New Roman"/>
                        <a:cs typeface="Arial"/>
                      </a:endParaRPr>
                    </a:p>
                  </a:txBody>
                  <a:tcPr marL="68580" marR="68580" marT="0" marB="0"/>
                </a:tc>
              </a:tr>
              <a:tr h="370840">
                <a:tc>
                  <a:txBody>
                    <a:bodyPr/>
                    <a:lstStyle/>
                    <a:p>
                      <a:pPr marL="0" marR="0" indent="0" algn="ctr">
                        <a:spcBef>
                          <a:spcPts val="0"/>
                        </a:spcBef>
                        <a:spcAft>
                          <a:spcPts val="0"/>
                        </a:spcAft>
                      </a:pPr>
                      <a:r>
                        <a:rPr lang="en-US" sz="2000">
                          <a:solidFill>
                            <a:srgbClr val="000000"/>
                          </a:solidFill>
                          <a:effectLst/>
                          <a:latin typeface="Arial"/>
                          <a:cs typeface="Arial"/>
                        </a:rPr>
                        <a:t>No guarantees provided</a:t>
                      </a:r>
                      <a:endParaRPr lang="en-US" sz="2000">
                        <a:solidFill>
                          <a:srgbClr val="000000"/>
                        </a:solidFill>
                        <a:effectLst/>
                        <a:latin typeface="Arial"/>
                        <a:ea typeface="Times New Roman"/>
                        <a:cs typeface="Arial"/>
                      </a:endParaRPr>
                    </a:p>
                  </a:txBody>
                  <a:tcPr marL="68580" marR="68580" marT="0" marB="0"/>
                </a:tc>
                <a:tc>
                  <a:txBody>
                    <a:bodyPr/>
                    <a:lstStyle/>
                    <a:p>
                      <a:pPr marL="0" marR="0" indent="0" algn="ctr">
                        <a:spcBef>
                          <a:spcPts val="0"/>
                        </a:spcBef>
                        <a:spcAft>
                          <a:spcPts val="0"/>
                        </a:spcAft>
                      </a:pPr>
                      <a:r>
                        <a:rPr lang="en-US" sz="2000">
                          <a:solidFill>
                            <a:srgbClr val="000000"/>
                          </a:solidFill>
                          <a:effectLst/>
                          <a:latin typeface="Arial"/>
                          <a:cs typeface="Arial"/>
                        </a:rPr>
                        <a:t>Attempt to provide guarantees</a:t>
                      </a:r>
                      <a:endParaRPr lang="en-US" sz="2000">
                        <a:solidFill>
                          <a:srgbClr val="000000"/>
                        </a:solidFill>
                        <a:effectLst/>
                        <a:latin typeface="Arial"/>
                        <a:ea typeface="Times New Roman"/>
                        <a:cs typeface="Arial"/>
                      </a:endParaRPr>
                    </a:p>
                  </a:txBody>
                  <a:tcPr marL="68580" marR="68580" marT="0" marB="0"/>
                </a:tc>
              </a:tr>
              <a:tr h="370840">
                <a:tc>
                  <a:txBody>
                    <a:bodyPr/>
                    <a:lstStyle/>
                    <a:p>
                      <a:pPr marL="0" marR="0" indent="0" algn="ctr">
                        <a:spcBef>
                          <a:spcPts val="0"/>
                        </a:spcBef>
                        <a:spcAft>
                          <a:spcPts val="0"/>
                        </a:spcAft>
                      </a:pPr>
                      <a:r>
                        <a:rPr lang="en-US" sz="2000">
                          <a:solidFill>
                            <a:srgbClr val="000000"/>
                          </a:solidFill>
                          <a:effectLst/>
                          <a:latin typeface="Arial"/>
                          <a:cs typeface="Arial"/>
                        </a:rPr>
                        <a:t>Write many/read many</a:t>
                      </a:r>
                      <a:endParaRPr lang="en-US" sz="2000">
                        <a:solidFill>
                          <a:srgbClr val="000000"/>
                        </a:solidFill>
                        <a:effectLst/>
                        <a:latin typeface="Arial"/>
                        <a:ea typeface="Times New Roman"/>
                        <a:cs typeface="Arial"/>
                      </a:endParaRPr>
                    </a:p>
                  </a:txBody>
                  <a:tcPr marL="68580" marR="68580" marT="0" marB="0"/>
                </a:tc>
                <a:tc>
                  <a:txBody>
                    <a:bodyPr/>
                    <a:lstStyle/>
                    <a:p>
                      <a:pPr marL="0" marR="0" indent="0" algn="ctr">
                        <a:spcBef>
                          <a:spcPts val="0"/>
                        </a:spcBef>
                        <a:spcAft>
                          <a:spcPts val="0"/>
                        </a:spcAft>
                      </a:pPr>
                      <a:r>
                        <a:rPr lang="en-US" sz="2000">
                          <a:solidFill>
                            <a:srgbClr val="000000"/>
                          </a:solidFill>
                          <a:effectLst/>
                          <a:latin typeface="Arial"/>
                          <a:cs typeface="Arial"/>
                        </a:rPr>
                        <a:t>Write once/Read many</a:t>
                      </a:r>
                      <a:endParaRPr lang="en-US" sz="2000">
                        <a:solidFill>
                          <a:srgbClr val="000000"/>
                        </a:solidFill>
                        <a:effectLst/>
                        <a:latin typeface="Arial"/>
                        <a:ea typeface="Times New Roman"/>
                        <a:cs typeface="Arial"/>
                      </a:endParaRPr>
                    </a:p>
                  </a:txBody>
                  <a:tcPr marL="68580" marR="68580" marT="0" marB="0"/>
                </a:tc>
              </a:tr>
              <a:tr h="370840">
                <a:tc>
                  <a:txBody>
                    <a:bodyPr/>
                    <a:lstStyle/>
                    <a:p>
                      <a:pPr marL="0" marR="0" indent="0" algn="ctr">
                        <a:spcBef>
                          <a:spcPts val="0"/>
                        </a:spcBef>
                        <a:spcAft>
                          <a:spcPts val="0"/>
                        </a:spcAft>
                      </a:pPr>
                      <a:r>
                        <a:rPr lang="en-US" sz="2000" dirty="0">
                          <a:solidFill>
                            <a:srgbClr val="000000"/>
                          </a:solidFill>
                          <a:effectLst/>
                          <a:latin typeface="Arial"/>
                          <a:cs typeface="Arial"/>
                        </a:rPr>
                        <a:t>Scholarly process</a:t>
                      </a:r>
                      <a:endParaRPr lang="en-US" sz="2000" dirty="0">
                        <a:solidFill>
                          <a:srgbClr val="000000"/>
                        </a:solidFill>
                        <a:effectLst/>
                        <a:latin typeface="Arial"/>
                        <a:ea typeface="Times New Roman"/>
                        <a:cs typeface="Arial"/>
                      </a:endParaRPr>
                    </a:p>
                  </a:txBody>
                  <a:tcPr marL="68580" marR="68580" marT="0" marB="0"/>
                </a:tc>
                <a:tc>
                  <a:txBody>
                    <a:bodyPr/>
                    <a:lstStyle/>
                    <a:p>
                      <a:pPr marL="0" marR="0" indent="0" algn="ctr">
                        <a:spcBef>
                          <a:spcPts val="0"/>
                        </a:spcBef>
                        <a:spcAft>
                          <a:spcPts val="0"/>
                        </a:spcAft>
                      </a:pPr>
                      <a:r>
                        <a:rPr lang="en-US" sz="2000" dirty="0">
                          <a:solidFill>
                            <a:srgbClr val="000000"/>
                          </a:solidFill>
                          <a:effectLst/>
                          <a:latin typeface="Arial"/>
                          <a:cs typeface="Arial"/>
                        </a:rPr>
                        <a:t>Scholarly record</a:t>
                      </a:r>
                      <a:endParaRPr lang="en-US" sz="2000" dirty="0">
                        <a:solidFill>
                          <a:srgbClr val="000000"/>
                        </a:solidFill>
                        <a:effectLst/>
                        <a:latin typeface="Arial"/>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199107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Considerations about Archiving</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chemeClr val="bg1">
                    <a:lumMod val="50000"/>
                  </a:schemeClr>
                </a:solidFill>
              </a:rPr>
              <a:t>On the right track?</a:t>
            </a:r>
          </a:p>
          <a:p>
            <a:pPr marL="342900" indent="-342900" algn="l">
              <a:buFont typeface="Arial"/>
              <a:buChar char="•"/>
            </a:pPr>
            <a:endParaRPr lang="en-US" sz="2000" b="0" dirty="0">
              <a:solidFill>
                <a:schemeClr val="bg1">
                  <a:lumMod val="50000"/>
                </a:schemeClr>
              </a:solidFill>
            </a:endParaRPr>
          </a:p>
          <a:p>
            <a:pPr marL="342900" indent="-342900" algn="l">
              <a:buFont typeface="Arial"/>
              <a:buChar char="•"/>
            </a:pPr>
            <a:r>
              <a:rPr lang="en-US" sz="2000" b="0" dirty="0" smtClean="0">
                <a:solidFill>
                  <a:schemeClr val="bg1">
                    <a:lumMod val="50000"/>
                  </a:schemeClr>
                </a:solidFill>
              </a:rPr>
              <a:t>Capturing paradigms</a:t>
            </a:r>
            <a:endParaRPr lang="en-US" sz="2000" b="0" dirty="0">
              <a:solidFill>
                <a:schemeClr val="bg1">
                  <a:lumMod val="50000"/>
                </a:schemeClr>
              </a:solidFill>
            </a:endParaRPr>
          </a:p>
          <a:p>
            <a:pPr marL="342900" indent="-342900" algn="l">
              <a:buFont typeface="Arial"/>
              <a:buChar char="•"/>
            </a:pPr>
            <a:endParaRPr lang="en-US" sz="2000" b="0" dirty="0" smtClean="0">
              <a:solidFill>
                <a:schemeClr val="bg1">
                  <a:lumMod val="50000"/>
                </a:schemeClr>
              </a:solidFill>
            </a:endParaRPr>
          </a:p>
          <a:p>
            <a:pPr marL="342900" indent="-342900" algn="l">
              <a:buFont typeface="Arial"/>
              <a:buChar char="•"/>
            </a:pPr>
            <a:r>
              <a:rPr lang="en-US" sz="2000" b="0" dirty="0" smtClean="0">
                <a:solidFill>
                  <a:schemeClr val="bg1">
                    <a:lumMod val="50000"/>
                  </a:schemeClr>
                </a:solidFill>
              </a:rPr>
              <a:t>Pockets of persistence</a:t>
            </a:r>
          </a:p>
          <a:p>
            <a:pPr marL="342900" indent="-342900" algn="l">
              <a:buFont typeface="Arial"/>
              <a:buChar char="•"/>
            </a:pPr>
            <a:endParaRPr lang="en-US" sz="2000" b="0" dirty="0">
              <a:solidFill>
                <a:schemeClr val="bg1">
                  <a:lumMod val="50000"/>
                </a:schemeClr>
              </a:solidFill>
            </a:endParaRPr>
          </a:p>
          <a:p>
            <a:pPr marL="342900" indent="-342900" algn="l">
              <a:buFont typeface="Arial"/>
              <a:buChar char="•"/>
            </a:pPr>
            <a:r>
              <a:rPr lang="en-US" sz="2000" b="0" dirty="0" smtClean="0">
                <a:solidFill>
                  <a:schemeClr val="bg1">
                    <a:lumMod val="50000"/>
                  </a:schemeClr>
                </a:solidFill>
              </a:rPr>
              <a:t>Recording versus Archiving</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000000"/>
                </a:solidFill>
              </a:rPr>
              <a:t>A perspective on scholarly infrastructure</a:t>
            </a:r>
          </a:p>
          <a:p>
            <a:pPr algn="l"/>
            <a:endParaRPr lang="en-US" sz="2000" b="0" dirty="0">
              <a:solidFill>
                <a:srgbClr val="000000"/>
              </a:solidFill>
            </a:endParaRP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46501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6610" y="1219200"/>
            <a:ext cx="8229600" cy="45259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pic>
        <p:nvPicPr>
          <p:cNvPr id="6" name="Content Placeholder 5" descr="Technical Architecture.png"/>
          <p:cNvPicPr>
            <a:picLocks noGrp="1" noChangeAspect="1"/>
          </p:cNvPicPr>
          <p:nvPr>
            <p:ph idx="1"/>
          </p:nvPr>
        </p:nvPicPr>
        <p:blipFill>
          <a:blip r:embed="rId3">
            <a:extLst>
              <a:ext uri="{28A0092B-C50C-407E-A947-70E740481C1C}">
                <a14:useLocalDpi xmlns:a14="http://schemas.microsoft.com/office/drawing/2010/main" val="0"/>
              </a:ext>
            </a:extLst>
          </a:blip>
          <a:srcRect l="-18536" r="-18536" b="12506"/>
          <a:stretch>
            <a:fillRect/>
          </a:stretch>
        </p:blipFill>
        <p:spPr>
          <a:xfrm>
            <a:off x="-1527175" y="533400"/>
            <a:ext cx="12096750" cy="5162550"/>
          </a:xfrm>
        </p:spPr>
      </p:pic>
    </p:spTree>
    <p:extLst>
      <p:ext uri="{BB962C8B-B14F-4D97-AF65-F5344CB8AC3E}">
        <p14:creationId xmlns:p14="http://schemas.microsoft.com/office/powerpoint/2010/main" val="4017126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solidFill>
                  <a:srgbClr val="000000"/>
                </a:solidFill>
                <a:latin typeface="Arial"/>
                <a:cs typeface="Arial"/>
              </a:rPr>
              <a:t>Infrastructure Considerations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Various incentives to move objects from Private to Recording:</a:t>
            </a:r>
          </a:p>
          <a:p>
            <a:pPr marL="800100" lvl="1" indent="-342900" algn="l">
              <a:buFont typeface="Arial"/>
              <a:buChar char="•"/>
            </a:pPr>
            <a:r>
              <a:rPr lang="en-US" sz="2000" b="0" dirty="0" smtClean="0">
                <a:solidFill>
                  <a:srgbClr val="000000"/>
                </a:solidFill>
                <a:latin typeface="Arial"/>
                <a:cs typeface="Arial"/>
              </a:rPr>
              <a:t>Share with self, team, comply with funder requirements</a:t>
            </a:r>
          </a:p>
          <a:p>
            <a:pPr marL="800100" lvl="1"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Objects in Recording are network accessible and in global (HTTP) namespace</a:t>
            </a:r>
          </a:p>
          <a:p>
            <a:pPr marL="800100" lvl="1" indent="-342900" algn="l">
              <a:buFont typeface="Arial"/>
              <a:buChar char="•"/>
            </a:pPr>
            <a:r>
              <a:rPr lang="en-US" sz="2000" b="0" dirty="0" smtClean="0">
                <a:solidFill>
                  <a:srgbClr val="000000"/>
                </a:solidFill>
                <a:latin typeface="Arial"/>
                <a:cs typeface="Arial"/>
              </a:rPr>
              <a:t>Within reach of web-scale processes aimed at selectively moving them from Recording to Archiving</a:t>
            </a:r>
          </a:p>
          <a:p>
            <a:pPr marL="800100" lvl="1"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Core aspects of these processes include</a:t>
            </a:r>
          </a:p>
          <a:p>
            <a:pPr marL="800100" lvl="1" indent="-342900" algn="l">
              <a:buFont typeface="Arial"/>
              <a:buChar char="•"/>
            </a:pPr>
            <a:r>
              <a:rPr lang="en-US" sz="2000" b="0" dirty="0" smtClean="0">
                <a:solidFill>
                  <a:srgbClr val="000000"/>
                </a:solidFill>
                <a:latin typeface="Arial"/>
                <a:cs typeface="Arial"/>
              </a:rPr>
              <a:t>Ability to snapshot the state of interlinked objects at specific moments in their lifecycle</a:t>
            </a:r>
          </a:p>
          <a:p>
            <a:pPr marL="800100" lvl="1" indent="-342900" algn="l">
              <a:buFont typeface="Arial"/>
              <a:buChar char="•"/>
            </a:pPr>
            <a:r>
              <a:rPr lang="en-US" sz="2000" b="0" dirty="0" smtClean="0">
                <a:solidFill>
                  <a:srgbClr val="000000"/>
                </a:solidFill>
                <a:latin typeface="Arial"/>
                <a:cs typeface="Arial"/>
              </a:rPr>
              <a:t>Transfer of snapshots from Recording platforms to appropriate, distributed Archive platforms (interoperability)</a:t>
            </a:r>
          </a:p>
          <a:p>
            <a:pPr marL="800100" lvl="1" indent="-342900" algn="l">
              <a:buFont typeface="Arial"/>
              <a:buChar char="•"/>
            </a:pPr>
            <a:r>
              <a:rPr lang="en-US" sz="2000" b="0" dirty="0" smtClean="0">
                <a:solidFill>
                  <a:srgbClr val="000000"/>
                </a:solidFill>
                <a:latin typeface="Arial"/>
                <a:cs typeface="Arial"/>
              </a:rPr>
              <a:t>Decisions regarding which objects should be captured</a:t>
            </a:r>
          </a:p>
        </p:txBody>
      </p:sp>
    </p:spTree>
    <p:extLst>
      <p:ext uri="{BB962C8B-B14F-4D97-AF65-F5344CB8AC3E}">
        <p14:creationId xmlns:p14="http://schemas.microsoft.com/office/powerpoint/2010/main" val="4017543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solidFill>
                  <a:srgbClr val="000000"/>
                </a:solidFill>
                <a:latin typeface="Arial"/>
                <a:cs typeface="Arial"/>
              </a:rPr>
              <a:t>Capture Considerations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a:solidFill>
                  <a:srgbClr val="000000"/>
                </a:solidFill>
                <a:latin typeface="Arial"/>
                <a:cs typeface="Arial"/>
              </a:rPr>
              <a:t>What are the criteria involved in deciding (which states of) which objects get </a:t>
            </a:r>
            <a:r>
              <a:rPr lang="en-US" sz="2000" b="0" dirty="0" smtClean="0">
                <a:solidFill>
                  <a:srgbClr val="000000"/>
                </a:solidFill>
                <a:latin typeface="Arial"/>
                <a:cs typeface="Arial"/>
              </a:rPr>
              <a:t>captured/archived</a:t>
            </a:r>
            <a:r>
              <a:rPr lang="en-US" sz="2000" b="0" dirty="0">
                <a:solidFill>
                  <a:srgbClr val="000000"/>
                </a:solidFill>
                <a:latin typeface="Arial"/>
                <a:cs typeface="Arial"/>
              </a:rPr>
              <a:t>?</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a:solidFill>
                  <a:srgbClr val="000000"/>
                </a:solidFill>
                <a:latin typeface="Arial"/>
                <a:cs typeface="Arial"/>
              </a:rPr>
              <a:t>What triggers transition from Recording to Archiving?</a:t>
            </a:r>
          </a:p>
          <a:p>
            <a:pPr marL="800100" lvl="1" indent="-342900" algn="l">
              <a:buFont typeface="Arial"/>
              <a:buChar char="•"/>
            </a:pPr>
            <a:r>
              <a:rPr lang="en-US" sz="2000" b="0" dirty="0">
                <a:solidFill>
                  <a:srgbClr val="000000"/>
                </a:solidFill>
                <a:latin typeface="Arial"/>
                <a:cs typeface="Arial"/>
              </a:rPr>
              <a:t>On-demand in lifecycle, social status of the object, reference made to object, deliberate randomness for serendipity, …</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What to capture/archive?</a:t>
            </a:r>
          </a:p>
          <a:p>
            <a:pPr marL="800100" lvl="1" indent="-342900" algn="l">
              <a:buFont typeface="Arial"/>
              <a:buChar char="•"/>
            </a:pPr>
            <a:r>
              <a:rPr lang="en-US" sz="2000" b="0" dirty="0" smtClean="0">
                <a:solidFill>
                  <a:srgbClr val="000000"/>
                </a:solidFill>
                <a:latin typeface="Arial"/>
                <a:cs typeface="Arial"/>
              </a:rPr>
              <a:t>Snapshot of object or trace of object </a:t>
            </a:r>
            <a:r>
              <a:rPr lang="en-US" sz="2000" b="0" dirty="0">
                <a:solidFill>
                  <a:srgbClr val="000000"/>
                </a:solidFill>
                <a:latin typeface="Arial"/>
                <a:cs typeface="Arial"/>
              </a:rPr>
              <a:t>(metadata, provenance, …) </a:t>
            </a:r>
            <a:r>
              <a:rPr lang="en-US" sz="2000" b="0" dirty="0" smtClean="0">
                <a:solidFill>
                  <a:srgbClr val="000000"/>
                </a:solidFill>
                <a:latin typeface="Arial"/>
                <a:cs typeface="Arial"/>
              </a:rPr>
              <a:t>? </a:t>
            </a:r>
          </a:p>
          <a:p>
            <a:pPr marL="800100" lvl="1"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What is the Scholarly Record that requires archiving?</a:t>
            </a:r>
          </a:p>
          <a:p>
            <a:pPr marL="800100" lvl="1" indent="-342900" algn="l">
              <a:buFont typeface="Arial"/>
              <a:buChar char="•"/>
            </a:pPr>
            <a:r>
              <a:rPr lang="en-US" sz="2000" b="0" dirty="0" smtClean="0">
                <a:solidFill>
                  <a:srgbClr val="000000"/>
                </a:solidFill>
                <a:latin typeface="Arial"/>
                <a:cs typeface="Arial"/>
              </a:rPr>
              <a:t>Outcome?</a:t>
            </a:r>
          </a:p>
          <a:p>
            <a:pPr marL="800100" lvl="1" indent="-342900" algn="l">
              <a:buFont typeface="Arial"/>
              <a:buChar char="•"/>
            </a:pPr>
            <a:r>
              <a:rPr lang="en-US" sz="2000" b="0" dirty="0" smtClean="0">
                <a:solidFill>
                  <a:srgbClr val="000000"/>
                </a:solidFill>
                <a:latin typeface="Arial"/>
                <a:cs typeface="Arial"/>
              </a:rPr>
              <a:t>Process and Outcome?</a:t>
            </a:r>
          </a:p>
          <a:p>
            <a:pPr marL="800100" lvl="1" indent="-342900" algn="l">
              <a:buFont typeface="Arial"/>
              <a:buChar char="•"/>
            </a:pPr>
            <a:endParaRPr lang="en-US" sz="2000" b="0" dirty="0">
              <a:solidFill>
                <a:srgbClr val="000000"/>
              </a:solidFill>
              <a:latin typeface="Arial"/>
              <a:cs typeface="Arial"/>
            </a:endParaRPr>
          </a:p>
        </p:txBody>
      </p:sp>
    </p:spTree>
    <p:extLst>
      <p:ext uri="{BB962C8B-B14F-4D97-AF65-F5344CB8AC3E}">
        <p14:creationId xmlns:p14="http://schemas.microsoft.com/office/powerpoint/2010/main" val="627533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3810000" y="2133600"/>
            <a:ext cx="5334000" cy="3200400"/>
          </a:xfrm>
          <a:prstGeom prst="rect">
            <a:avLst/>
          </a:prstGeom>
          <a:noFill/>
          <a:ln w="9525">
            <a:noFill/>
            <a:miter lim="800000"/>
            <a:headEnd/>
            <a:tailEnd/>
          </a:ln>
        </p:spPr>
        <p:txBody>
          <a:bodyPr>
            <a:prstTxWarp prst="textNoShape">
              <a:avLst/>
            </a:prstTxWarp>
          </a:bodyPr>
          <a:lstStyle/>
          <a:p>
            <a:pPr>
              <a:spcBef>
                <a:spcPct val="20000"/>
              </a:spcBef>
            </a:pPr>
            <a:endParaRPr lang="en-US"/>
          </a:p>
        </p:txBody>
      </p:sp>
      <p:sp>
        <p:nvSpPr>
          <p:cNvPr id="22" name="Rectangle 16"/>
          <p:cNvSpPr>
            <a:spLocks noChangeArrowheads="1"/>
          </p:cNvSpPr>
          <p:nvPr/>
        </p:nvSpPr>
        <p:spPr bwMode="auto">
          <a:xfrm>
            <a:off x="0" y="467380"/>
            <a:ext cx="9144000" cy="523220"/>
          </a:xfrm>
          <a:prstGeom prst="rect">
            <a:avLst/>
          </a:prstGeom>
          <a:noFill/>
          <a:ln w="9525">
            <a:noFill/>
            <a:miter lim="800000"/>
            <a:headEnd/>
            <a:tailEnd/>
          </a:ln>
          <a:effectLst/>
        </p:spPr>
        <p:txBody>
          <a:bodyPr wrap="square">
            <a:prstTxWarp prst="textNoShape">
              <a:avLst/>
            </a:prstTxWarp>
            <a:spAutoFit/>
          </a:bodyPr>
          <a:lstStyle/>
          <a:p>
            <a:r>
              <a:rPr lang="en-GB" sz="2800" b="0" dirty="0" smtClean="0">
                <a:solidFill>
                  <a:srgbClr val="000000"/>
                </a:solidFill>
                <a:latin typeface="Arial"/>
                <a:cs typeface="Arial"/>
              </a:rPr>
              <a:t>Archiving the Evolving Scholarly Record: A Perspective  </a:t>
            </a:r>
          </a:p>
        </p:txBody>
      </p:sp>
      <p:sp>
        <p:nvSpPr>
          <p:cNvPr id="30" name="Rectangle 16"/>
          <p:cNvSpPr>
            <a:spLocks noChangeArrowheads="1"/>
          </p:cNvSpPr>
          <p:nvPr/>
        </p:nvSpPr>
        <p:spPr bwMode="auto">
          <a:xfrm>
            <a:off x="0" y="4038600"/>
            <a:ext cx="9144000" cy="1015663"/>
          </a:xfrm>
          <a:prstGeom prst="rect">
            <a:avLst/>
          </a:prstGeom>
          <a:noFill/>
          <a:ln w="9525">
            <a:noFill/>
            <a:miter lim="800000"/>
            <a:headEnd/>
            <a:tailEnd/>
          </a:ln>
          <a:effectLst/>
        </p:spPr>
        <p:txBody>
          <a:bodyPr wrap="square">
            <a:prstTxWarp prst="textNoShape">
              <a:avLst/>
            </a:prstTxWarp>
            <a:spAutoFit/>
          </a:bodyPr>
          <a:lstStyle/>
          <a:p>
            <a:r>
              <a:rPr lang="en-GB" sz="2000" b="0" dirty="0" smtClean="0">
                <a:solidFill>
                  <a:schemeClr val="tx1"/>
                </a:solidFill>
                <a:latin typeface="Arial"/>
                <a:cs typeface="Arial"/>
              </a:rPr>
              <a:t>Herbert Van de </a:t>
            </a:r>
            <a:r>
              <a:rPr lang="en-GB" sz="2000" b="0" dirty="0" err="1" smtClean="0">
                <a:solidFill>
                  <a:schemeClr val="tx1"/>
                </a:solidFill>
                <a:latin typeface="Arial"/>
                <a:cs typeface="Arial"/>
              </a:rPr>
              <a:t>Sompel</a:t>
            </a:r>
            <a:endParaRPr lang="en-GB" sz="2000" b="0" dirty="0" smtClean="0">
              <a:solidFill>
                <a:schemeClr val="tx1"/>
              </a:solidFill>
              <a:latin typeface="Arial"/>
              <a:cs typeface="Arial"/>
            </a:endParaRPr>
          </a:p>
          <a:p>
            <a:r>
              <a:rPr lang="en-GB" sz="2000" b="0" dirty="0" smtClean="0">
                <a:solidFill>
                  <a:schemeClr val="tx1"/>
                </a:solidFill>
                <a:latin typeface="Arial"/>
                <a:cs typeface="Arial"/>
              </a:rPr>
              <a:t>@</a:t>
            </a:r>
            <a:r>
              <a:rPr lang="en-GB" sz="2000" b="0" dirty="0" err="1" smtClean="0">
                <a:solidFill>
                  <a:schemeClr val="tx1"/>
                </a:solidFill>
                <a:latin typeface="Arial"/>
                <a:cs typeface="Arial"/>
              </a:rPr>
              <a:t>hvdsomp</a:t>
            </a:r>
            <a:endParaRPr lang="en-GB" sz="2000" b="0" dirty="0" smtClean="0">
              <a:solidFill>
                <a:schemeClr val="tx1"/>
              </a:solidFill>
              <a:latin typeface="Arial"/>
              <a:cs typeface="Arial"/>
            </a:endParaRPr>
          </a:p>
          <a:p>
            <a:r>
              <a:rPr lang="en-GB" sz="2000" b="0" dirty="0">
                <a:solidFill>
                  <a:schemeClr val="tx1"/>
                </a:solidFill>
                <a:latin typeface="Arial"/>
                <a:cs typeface="Arial"/>
              </a:rPr>
              <a:t>Los Alamos National </a:t>
            </a:r>
            <a:r>
              <a:rPr lang="en-GB" sz="2000" b="0" dirty="0" smtClean="0">
                <a:solidFill>
                  <a:schemeClr val="tx1"/>
                </a:solidFill>
                <a:latin typeface="Arial"/>
                <a:cs typeface="Arial"/>
              </a:rPr>
              <a:t>Laboratory</a:t>
            </a:r>
            <a:endParaRPr lang="en-GB" sz="2000" b="0" dirty="0">
              <a:solidFill>
                <a:srgbClr val="000000"/>
              </a:solidFill>
              <a:latin typeface="Arial"/>
              <a:cs typeface="Arial"/>
            </a:endParaRPr>
          </a:p>
        </p:txBody>
      </p:sp>
      <p:sp>
        <p:nvSpPr>
          <p:cNvPr id="8" name="Rectangle 16"/>
          <p:cNvSpPr>
            <a:spLocks noChangeArrowheads="1"/>
          </p:cNvSpPr>
          <p:nvPr/>
        </p:nvSpPr>
        <p:spPr bwMode="auto">
          <a:xfrm>
            <a:off x="0" y="5562600"/>
            <a:ext cx="9144000" cy="400110"/>
          </a:xfrm>
          <a:prstGeom prst="rect">
            <a:avLst/>
          </a:prstGeom>
          <a:noFill/>
          <a:ln w="9525">
            <a:noFill/>
            <a:miter lim="800000"/>
            <a:headEnd/>
            <a:tailEnd/>
          </a:ln>
          <a:effectLst/>
        </p:spPr>
        <p:txBody>
          <a:bodyPr wrap="square">
            <a:prstTxWarp prst="textNoShape">
              <a:avLst/>
            </a:prstTxWarp>
            <a:spAutoFit/>
          </a:bodyPr>
          <a:lstStyle/>
          <a:p>
            <a:r>
              <a:rPr lang="en-GB" sz="2000" b="0" dirty="0" smtClean="0">
                <a:solidFill>
                  <a:schemeClr val="tx1"/>
                </a:solidFill>
                <a:latin typeface="Arial"/>
                <a:cs typeface="Arial"/>
              </a:rPr>
              <a:t>Acknowledgments: Andrew </a:t>
            </a:r>
            <a:r>
              <a:rPr lang="en-GB" sz="2000" b="0" dirty="0" err="1" smtClean="0">
                <a:solidFill>
                  <a:schemeClr val="tx1"/>
                </a:solidFill>
                <a:latin typeface="Arial"/>
                <a:cs typeface="Arial"/>
              </a:rPr>
              <a:t>Treloar</a:t>
            </a:r>
            <a:r>
              <a:rPr lang="en-GB" sz="2000" b="0" dirty="0" smtClean="0">
                <a:solidFill>
                  <a:schemeClr val="tx1"/>
                </a:solidFill>
                <a:latin typeface="Arial"/>
                <a:cs typeface="Arial"/>
              </a:rPr>
              <a:t>, @</a:t>
            </a:r>
            <a:r>
              <a:rPr lang="en-GB" sz="2000" b="0" dirty="0" err="1" smtClean="0">
                <a:solidFill>
                  <a:schemeClr val="tx1"/>
                </a:solidFill>
                <a:latin typeface="Arial"/>
                <a:cs typeface="Arial"/>
              </a:rPr>
              <a:t>atreloar</a:t>
            </a:r>
            <a:r>
              <a:rPr lang="en-GB" sz="2000" b="0" dirty="0">
                <a:solidFill>
                  <a:schemeClr val="tx1"/>
                </a:solidFill>
                <a:latin typeface="Arial"/>
                <a:cs typeface="Arial"/>
              </a:rPr>
              <a:t> </a:t>
            </a:r>
            <a:r>
              <a:rPr lang="en-GB" sz="2000" b="0" dirty="0" smtClean="0">
                <a:solidFill>
                  <a:schemeClr val="tx1"/>
                </a:solidFill>
                <a:latin typeface="Arial"/>
                <a:cs typeface="Arial"/>
              </a:rPr>
              <a:t>, ANDS</a:t>
            </a:r>
            <a:endParaRPr lang="en-GB" sz="2000" b="0" dirty="0">
              <a:solidFill>
                <a:srgbClr val="000000"/>
              </a:solidFill>
              <a:latin typeface="Arial"/>
              <a:cs typeface="Arial"/>
            </a:endParaRPr>
          </a:p>
        </p:txBody>
      </p:sp>
      <p:pic>
        <p:nvPicPr>
          <p:cNvPr id="12" name="Picture 11"/>
          <p:cNvPicPr>
            <a:picLocks noChangeAspect="1"/>
          </p:cNvPicPr>
          <p:nvPr/>
        </p:nvPicPr>
        <p:blipFill>
          <a:blip r:embed="rId3"/>
          <a:stretch>
            <a:fillRect/>
          </a:stretch>
        </p:blipFill>
        <p:spPr>
          <a:xfrm>
            <a:off x="2734467" y="1295400"/>
            <a:ext cx="3675067" cy="2438400"/>
          </a:xfrm>
          <a:prstGeom prst="rect">
            <a:avLst/>
          </a:prstGeom>
        </p:spPr>
      </p:pic>
    </p:spTree>
    <p:extLst>
      <p:ext uri="{BB962C8B-B14F-4D97-AF65-F5344CB8AC3E}">
        <p14:creationId xmlns:p14="http://schemas.microsoft.com/office/powerpoint/2010/main" val="207028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System of Journals, Paper Version</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lvl="0" indent="-342900" algn="l" defTabSz="457200" fontAlgn="auto">
              <a:spcBef>
                <a:spcPct val="20000"/>
              </a:spcBef>
              <a:spcAft>
                <a:spcPts val="0"/>
              </a:spcAft>
              <a:buFont typeface="Arial"/>
              <a:buChar char="•"/>
              <a:defRPr/>
            </a:pPr>
            <a:r>
              <a:rPr kumimoji="0" lang="en-US" sz="2000" b="0" i="0" u="sng" strike="noStrike" kern="1200" cap="none" spc="0" normalizeH="0" baseline="0" noProof="0" dirty="0" smtClean="0">
                <a:ln>
                  <a:noFill/>
                </a:ln>
                <a:solidFill>
                  <a:schemeClr val="tx1"/>
                </a:solidFill>
                <a:effectLst/>
                <a:uLnTx/>
                <a:uFillTx/>
                <a:latin typeface="Arial"/>
                <a:ea typeface="+mn-ea"/>
                <a:cs typeface="Arial"/>
              </a:rPr>
              <a:t>Registration</a:t>
            </a:r>
            <a:r>
              <a:rPr kumimoji="0" lang="en-US" sz="2000" b="0" i="0" u="none" strike="noStrike" kern="1200" cap="none" spc="0" normalizeH="0" baseline="0" noProof="0" dirty="0" smtClean="0">
                <a:ln>
                  <a:noFill/>
                </a:ln>
                <a:solidFill>
                  <a:schemeClr val="tx1"/>
                </a:solidFill>
                <a:effectLst/>
                <a:uLnTx/>
                <a:uFillTx/>
                <a:latin typeface="Arial"/>
                <a:ea typeface="+mn-ea"/>
                <a:cs typeface="Arial"/>
              </a:rPr>
              <a:t>: Manuscript submission</a:t>
            </a:r>
            <a:endParaRPr kumimoji="0" lang="en-US" sz="2000" b="0" i="0" u="none" strike="noStrike" kern="1200" cap="none" spc="0" normalizeH="0" noProof="0" dirty="0" smtClean="0">
              <a:ln>
                <a:noFill/>
              </a:ln>
              <a:solidFill>
                <a:schemeClr val="tx1"/>
              </a:solidFill>
              <a:effectLst/>
              <a:uLnTx/>
              <a:uFillTx/>
              <a:latin typeface="Arial"/>
              <a:ea typeface="+mn-ea"/>
              <a:cs typeface="Arial"/>
            </a:endParaRP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Certification</a:t>
            </a:r>
            <a:r>
              <a:rPr lang="en-US" sz="2000" b="0" dirty="0" smtClean="0">
                <a:solidFill>
                  <a:schemeClr val="tx1"/>
                </a:solidFill>
                <a:latin typeface="Arial"/>
                <a:cs typeface="Arial"/>
              </a:rPr>
              <a:t>: Peer review</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Awareness</a:t>
            </a:r>
            <a:r>
              <a:rPr lang="en-US" sz="2000" b="0" dirty="0" smtClean="0">
                <a:solidFill>
                  <a:schemeClr val="tx1"/>
                </a:solidFill>
                <a:latin typeface="Arial"/>
                <a:cs typeface="Arial"/>
              </a:rPr>
              <a:t>: alerts, library shelf surfing</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Archiving</a:t>
            </a:r>
            <a:r>
              <a:rPr lang="en-US" sz="2000" b="0" dirty="0" smtClean="0">
                <a:solidFill>
                  <a:schemeClr val="tx1"/>
                </a:solidFill>
                <a:latin typeface="Arial"/>
                <a:cs typeface="Arial"/>
              </a:rPr>
              <a:t>: Journals in library stacks</a:t>
            </a:r>
          </a:p>
          <a:p>
            <a:pPr lvl="0" algn="l" defTabSz="457200" fontAlgn="auto">
              <a:spcBef>
                <a:spcPct val="20000"/>
              </a:spcBef>
              <a:spcAft>
                <a:spcPts val="0"/>
              </a:spcAft>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190112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 This Talk</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Functions of scholarly communication</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u="sng" strike="noStrike" kern="1200" cap="none" spc="0" normalizeH="0" baseline="0" noProof="0" dirty="0" smtClean="0">
                <a:ln>
                  <a:noFill/>
                </a:ln>
                <a:solidFill>
                  <a:schemeClr val="tx1"/>
                </a:solidFill>
                <a:effectLst/>
                <a:uLnTx/>
                <a:uFillTx/>
                <a:latin typeface="Arial"/>
                <a:cs typeface="Arial"/>
              </a:rPr>
              <a:t>Pointers to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Characterizing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Archiving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p:txBody>
      </p:sp>
    </p:spTree>
    <p:extLst>
      <p:ext uri="{BB962C8B-B14F-4D97-AF65-F5344CB8AC3E}">
        <p14:creationId xmlns:p14="http://schemas.microsoft.com/office/powerpoint/2010/main" val="404176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Registration - </a:t>
            </a:r>
            <a:r>
              <a:rPr lang="en-US" dirty="0" err="1" smtClean="0">
                <a:latin typeface="Arial"/>
                <a:cs typeface="Arial"/>
              </a:rPr>
              <a:t>GitHub</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rPr>
              <a:t>http:/</a:t>
            </a:r>
            <a:r>
              <a:rPr lang="en-US" sz="1400" b="0" dirty="0" smtClean="0">
                <a:solidFill>
                  <a:srgbClr val="000000"/>
                </a:solidFill>
              </a:rPr>
              <a:t>/</a:t>
            </a:r>
            <a:r>
              <a:rPr lang="en-US" sz="1400" b="0" dirty="0" err="1" smtClean="0">
                <a:solidFill>
                  <a:srgbClr val="000000"/>
                </a:solidFill>
              </a:rPr>
              <a:t>github.com</a:t>
            </a:r>
            <a:endParaRPr lang="en-US" sz="1400" b="0" i="1" dirty="0">
              <a:solidFill>
                <a:srgbClr val="000000"/>
              </a:solidFill>
            </a:endParaRPr>
          </a:p>
        </p:txBody>
      </p:sp>
      <p:pic>
        <p:nvPicPr>
          <p:cNvPr id="5" name="Content Placeholder 6" descr="Screenshot 2014-01-15 11.47.12.PDF">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9024" b="9024"/>
          <a:stretch>
            <a:fillRect/>
          </a:stretch>
        </p:blipFill>
        <p:spPr>
          <a:xfrm>
            <a:off x="457200" y="1524000"/>
            <a:ext cx="8229600" cy="4013200"/>
          </a:xfrm>
          <a:ln>
            <a:solidFill>
              <a:srgbClr val="7F7F7F"/>
            </a:solidFill>
          </a:ln>
        </p:spPr>
      </p:pic>
    </p:spTree>
    <p:extLst>
      <p:ext uri="{BB962C8B-B14F-4D97-AF65-F5344CB8AC3E}">
        <p14:creationId xmlns:p14="http://schemas.microsoft.com/office/powerpoint/2010/main" val="337717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Registration - </a:t>
            </a:r>
            <a:r>
              <a:rPr lang="en-US" dirty="0" err="1" smtClean="0">
                <a:latin typeface="Arial"/>
                <a:cs typeface="Arial"/>
              </a:rPr>
              <a:t>Neurolex</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latin typeface="Arial"/>
                <a:ea typeface="Lucida Grande"/>
                <a:cs typeface="Arial"/>
              </a:rPr>
              <a:t>http://</a:t>
            </a:r>
            <a:r>
              <a:rPr lang="en-US" sz="1400" b="0" dirty="0" err="1">
                <a:solidFill>
                  <a:srgbClr val="000000"/>
                </a:solidFill>
                <a:latin typeface="Arial"/>
                <a:ea typeface="Lucida Grande"/>
                <a:cs typeface="Arial"/>
              </a:rPr>
              <a:t>neurolex.org</a:t>
            </a:r>
            <a:r>
              <a:rPr lang="en-US" sz="1400" b="0" dirty="0">
                <a:solidFill>
                  <a:srgbClr val="000000"/>
                </a:solidFill>
                <a:latin typeface="Arial"/>
                <a:ea typeface="Lucida Grande"/>
                <a:cs typeface="Arial"/>
              </a:rPr>
              <a:t>/wiki/</a:t>
            </a:r>
            <a:r>
              <a:rPr lang="en-US" sz="1400" b="0" dirty="0" err="1">
                <a:solidFill>
                  <a:srgbClr val="000000"/>
                </a:solidFill>
                <a:latin typeface="Arial"/>
                <a:ea typeface="Lucida Grande"/>
                <a:cs typeface="Arial"/>
              </a:rPr>
              <a:t>Category:Olfactory_cortex_horizontal_cell</a:t>
            </a:r>
            <a:endParaRPr lang="en-US" sz="1400" b="0" i="1" dirty="0">
              <a:solidFill>
                <a:srgbClr val="000000"/>
              </a:solidFill>
              <a:latin typeface="Arial"/>
              <a:cs typeface="Arial"/>
            </a:endParaRPr>
          </a:p>
        </p:txBody>
      </p:sp>
      <p:pic>
        <p:nvPicPr>
          <p:cNvPr id="9" name="Content Placeholder 2" descr="screenshot_24.jpg">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0668"/>
          <a:stretch/>
        </p:blipFill>
        <p:spPr>
          <a:xfrm>
            <a:off x="457200" y="1371600"/>
            <a:ext cx="8229600" cy="4013584"/>
          </a:xfrm>
          <a:ln>
            <a:solidFill>
              <a:srgbClr val="7F7F7F"/>
            </a:solidFill>
          </a:ln>
        </p:spPr>
      </p:pic>
    </p:spTree>
    <p:extLst>
      <p:ext uri="{BB962C8B-B14F-4D97-AF65-F5344CB8AC3E}">
        <p14:creationId xmlns:p14="http://schemas.microsoft.com/office/powerpoint/2010/main" val="90845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Registration – Research Objects</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latin typeface="Arial"/>
                <a:ea typeface="Lucida Grande"/>
                <a:cs typeface="Arial"/>
              </a:rPr>
              <a:t>http:/</a:t>
            </a:r>
            <a:r>
              <a:rPr lang="en-US" sz="1400" b="0" dirty="0" smtClean="0">
                <a:solidFill>
                  <a:srgbClr val="000000"/>
                </a:solidFill>
                <a:latin typeface="Arial"/>
                <a:ea typeface="Lucida Grande"/>
                <a:cs typeface="Arial"/>
              </a:rPr>
              <a:t>/</a:t>
            </a:r>
            <a:r>
              <a:rPr lang="en-US" sz="1400" b="0" dirty="0" err="1" smtClean="0">
                <a:solidFill>
                  <a:srgbClr val="000000"/>
                </a:solidFill>
                <a:latin typeface="Arial"/>
                <a:ea typeface="Lucida Grande"/>
                <a:cs typeface="Arial"/>
              </a:rPr>
              <a:t>researchobject.org</a:t>
            </a:r>
            <a:r>
              <a:rPr lang="en-US" sz="1400" b="0" dirty="0">
                <a:solidFill>
                  <a:srgbClr val="000000"/>
                </a:solidFill>
                <a:latin typeface="Arial"/>
                <a:ea typeface="Lucida Grande"/>
                <a:cs typeface="Arial"/>
              </a:rPr>
              <a:t>/</a:t>
            </a:r>
            <a:endParaRPr lang="en-US" sz="1400" b="0" i="1"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838200" y="1196511"/>
            <a:ext cx="7467600" cy="4594689"/>
          </a:xfrm>
          <a:prstGeom prst="rect">
            <a:avLst/>
          </a:prstGeom>
          <a:ln>
            <a:solidFill>
              <a:srgbClr val="7F7F7F"/>
            </a:solidFill>
          </a:ln>
        </p:spPr>
      </p:pic>
    </p:spTree>
    <p:extLst>
      <p:ext uri="{BB962C8B-B14F-4D97-AF65-F5344CB8AC3E}">
        <p14:creationId xmlns:p14="http://schemas.microsoft.com/office/powerpoint/2010/main" val="395861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Registration - Observations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a:solidFill>
                  <a:srgbClr val="000000"/>
                </a:solidFill>
              </a:rPr>
              <a:t>Registration of </a:t>
            </a:r>
            <a:r>
              <a:rPr lang="en-US" sz="2000" b="0" dirty="0" smtClean="0">
                <a:solidFill>
                  <a:srgbClr val="000000"/>
                </a:solidFill>
              </a:rPr>
              <a:t>wide variety of objects</a:t>
            </a:r>
          </a:p>
          <a:p>
            <a:pPr marL="800100" lvl="1" indent="-342900" algn="l">
              <a:buFont typeface="Arial"/>
              <a:buChar char="•"/>
            </a:pPr>
            <a:r>
              <a:rPr lang="en-US" sz="2000" b="0" dirty="0">
                <a:solidFill>
                  <a:srgbClr val="000000"/>
                </a:solidFill>
                <a:latin typeface="Arial"/>
                <a:cs typeface="Arial"/>
              </a:rPr>
              <a:t>dynamic, compound, inter-</a:t>
            </a:r>
            <a:r>
              <a:rPr lang="en-US" sz="2000" b="0" dirty="0" smtClean="0">
                <a:solidFill>
                  <a:srgbClr val="000000"/>
                </a:solidFill>
                <a:latin typeface="Arial"/>
                <a:cs typeface="Arial"/>
              </a:rPr>
              <a:t>related, distributed </a:t>
            </a:r>
            <a:r>
              <a:rPr lang="en-US" sz="2000" b="0" dirty="0">
                <a:solidFill>
                  <a:srgbClr val="000000"/>
                </a:solidFill>
                <a:latin typeface="Arial"/>
                <a:cs typeface="Arial"/>
              </a:rPr>
              <a:t>across the web</a:t>
            </a:r>
          </a:p>
          <a:p>
            <a:pPr algn="l"/>
            <a:endParaRPr lang="en-US" sz="2000" b="0" dirty="0" smtClean="0">
              <a:solidFill>
                <a:srgbClr val="000000"/>
              </a:solidFill>
            </a:endParaRPr>
          </a:p>
          <a:p>
            <a:pPr marL="342900" indent="-342900" algn="l">
              <a:buFont typeface="Arial"/>
              <a:buChar char="•"/>
            </a:pPr>
            <a:r>
              <a:rPr lang="en-US" sz="2000" b="0" dirty="0" smtClean="0">
                <a:solidFill>
                  <a:srgbClr val="000000"/>
                </a:solidFill>
              </a:rPr>
              <a:t>Decoupling </a:t>
            </a:r>
            <a:r>
              <a:rPr lang="en-US" sz="2000" b="0" dirty="0">
                <a:solidFill>
                  <a:srgbClr val="000000"/>
                </a:solidFill>
              </a:rPr>
              <a:t>registration from certification </a:t>
            </a:r>
            <a:endParaRPr lang="en-US" sz="2000" b="0" dirty="0" smtClean="0">
              <a:solidFill>
                <a:srgbClr val="000000"/>
              </a:solidFill>
            </a:endParaRP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smtClean="0">
                <a:solidFill>
                  <a:srgbClr val="000000"/>
                </a:solidFill>
              </a:rPr>
              <a:t>Time stamping, versioning</a:t>
            </a:r>
            <a:endParaRPr lang="en-US" sz="2000" b="0" dirty="0">
              <a:solidFill>
                <a:srgbClr val="000000"/>
              </a:solidFill>
            </a:endParaRPr>
          </a:p>
          <a:p>
            <a:pPr marL="342900" indent="-342900" algn="l">
              <a:buFont typeface="Arial"/>
              <a:buChar char="•"/>
            </a:pPr>
            <a:endParaRPr lang="en-US" sz="2000" b="0" dirty="0">
              <a:solidFill>
                <a:srgbClr val="000000"/>
              </a:solidFil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342441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Certification – The Open Journal</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latin typeface="Arial"/>
                <a:ea typeface="Lucida Grande"/>
                <a:cs typeface="Arial"/>
              </a:rPr>
              <a:t>http:/</a:t>
            </a:r>
            <a:r>
              <a:rPr lang="en-US" sz="1400" b="0" dirty="0" smtClean="0">
                <a:solidFill>
                  <a:srgbClr val="000000"/>
                </a:solidFill>
                <a:latin typeface="Arial"/>
                <a:ea typeface="Lucida Grande"/>
                <a:cs typeface="Arial"/>
              </a:rPr>
              <a:t>/</a:t>
            </a:r>
            <a:r>
              <a:rPr lang="en-US" sz="1400" b="0" dirty="0" err="1" smtClean="0">
                <a:solidFill>
                  <a:srgbClr val="000000"/>
                </a:solidFill>
                <a:latin typeface="Arial"/>
                <a:ea typeface="Lucida Grande"/>
                <a:cs typeface="Arial"/>
              </a:rPr>
              <a:t>theoj.org</a:t>
            </a:r>
            <a:endParaRPr lang="en-US" sz="1400" b="0" i="1" dirty="0">
              <a:solidFill>
                <a:srgbClr val="000000"/>
              </a:solidFill>
              <a:latin typeface="Arial"/>
              <a:cs typeface="Arial"/>
            </a:endParaRPr>
          </a:p>
        </p:txBody>
      </p:sp>
      <p:pic>
        <p:nvPicPr>
          <p:cNvPr id="3" name="Content Placeholder 2"/>
          <p:cNvPicPr>
            <a:picLocks noGrp="1" noChangeAspect="1"/>
          </p:cNvPicPr>
          <p:nvPr>
            <p:ph idx="1"/>
          </p:nvPr>
        </p:nvPicPr>
        <p:blipFill>
          <a:blip r:embed="rId3"/>
          <a:srcRect t="18211" b="18211"/>
          <a:stretch>
            <a:fillRect/>
          </a:stretch>
        </p:blipFill>
        <p:spPr>
          <a:ln>
            <a:solidFill>
              <a:schemeClr val="bg1">
                <a:lumMod val="50000"/>
              </a:schemeClr>
            </a:solidFill>
          </a:ln>
        </p:spPr>
      </p:pic>
    </p:spTree>
    <p:extLst>
      <p:ext uri="{BB962C8B-B14F-4D97-AF65-F5344CB8AC3E}">
        <p14:creationId xmlns:p14="http://schemas.microsoft.com/office/powerpoint/2010/main" val="310655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Certification – </a:t>
            </a:r>
            <a:r>
              <a:rPr lang="en-US" dirty="0" err="1" smtClean="0">
                <a:latin typeface="Arial"/>
                <a:cs typeface="Arial"/>
              </a:rPr>
              <a:t>slide</a:t>
            </a:r>
            <a:r>
              <a:rPr lang="en-US" b="1" dirty="0" err="1" smtClean="0">
                <a:latin typeface="Arial"/>
                <a:cs typeface="Arial"/>
              </a:rPr>
              <a:t>share</a:t>
            </a:r>
            <a:endParaRPr lang="en-US" b="1"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latin typeface="Arial"/>
                <a:ea typeface="Lucida Grande"/>
                <a:cs typeface="Arial"/>
              </a:rPr>
              <a:t>http://</a:t>
            </a:r>
            <a:r>
              <a:rPr lang="en-US" sz="1400" b="0" dirty="0" err="1">
                <a:solidFill>
                  <a:srgbClr val="000000"/>
                </a:solidFill>
                <a:latin typeface="Arial"/>
                <a:ea typeface="Lucida Grande"/>
                <a:cs typeface="Arial"/>
              </a:rPr>
              <a:t>www.slideshare.net</a:t>
            </a:r>
            <a:r>
              <a:rPr lang="en-US" sz="1400" b="0" dirty="0">
                <a:solidFill>
                  <a:srgbClr val="000000"/>
                </a:solidFill>
                <a:latin typeface="Arial"/>
                <a:ea typeface="Lucida Grande"/>
                <a:cs typeface="Arial"/>
              </a:rPr>
              <a:t>/</a:t>
            </a:r>
            <a:r>
              <a:rPr lang="en-US" sz="1400" b="0" dirty="0" err="1">
                <a:solidFill>
                  <a:srgbClr val="000000"/>
                </a:solidFill>
                <a:latin typeface="Arial"/>
                <a:ea typeface="Lucida Grande"/>
                <a:cs typeface="Arial"/>
              </a:rPr>
              <a:t>hvdsomp</a:t>
            </a:r>
            <a:r>
              <a:rPr lang="en-US" sz="1400" b="0" dirty="0">
                <a:solidFill>
                  <a:srgbClr val="000000"/>
                </a:solidFill>
                <a:latin typeface="Arial"/>
                <a:ea typeface="Lucida Grande"/>
                <a:cs typeface="Arial"/>
              </a:rPr>
              <a:t>/presentations</a:t>
            </a:r>
            <a:endParaRPr lang="en-US" sz="1400" b="0" i="1"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1905000" y="990600"/>
            <a:ext cx="5161894" cy="4953000"/>
          </a:xfrm>
          <a:prstGeom prst="rect">
            <a:avLst/>
          </a:prstGeom>
          <a:ln>
            <a:solidFill>
              <a:srgbClr val="7F7F7F"/>
            </a:solidFill>
          </a:ln>
        </p:spPr>
      </p:pic>
    </p:spTree>
    <p:extLst>
      <p:ext uri="{BB962C8B-B14F-4D97-AF65-F5344CB8AC3E}">
        <p14:creationId xmlns:p14="http://schemas.microsoft.com/office/powerpoint/2010/main" val="58826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Certification - Observations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Certification decoupled </a:t>
            </a:r>
            <a:r>
              <a:rPr lang="en-US" sz="2000" b="0" dirty="0">
                <a:solidFill>
                  <a:srgbClr val="000000"/>
                </a:solidFill>
              </a:rPr>
              <a:t>from </a:t>
            </a:r>
            <a:r>
              <a:rPr lang="en-US" sz="2000" b="0" dirty="0" smtClean="0">
                <a:solidFill>
                  <a:srgbClr val="000000"/>
                </a:solidFill>
              </a:rPr>
              <a:t>registration</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a:solidFill>
                  <a:srgbClr val="000000"/>
                </a:solidFill>
              </a:rPr>
              <a:t>Certification of various types of </a:t>
            </a:r>
            <a:r>
              <a:rPr lang="en-US" sz="2000" b="0" dirty="0" smtClean="0">
                <a:solidFill>
                  <a:srgbClr val="000000"/>
                </a:solidFill>
              </a:rPr>
              <a:t>objects</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a:solidFill>
                  <a:srgbClr val="000000"/>
                </a:solidFill>
              </a:rPr>
              <a:t>Social interactions validating</a:t>
            </a:r>
          </a:p>
          <a:p>
            <a:pPr marL="342900"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rgbClr val="000000"/>
                </a:solidFill>
              </a:rPr>
              <a:t>Machines validating</a:t>
            </a:r>
          </a:p>
          <a:p>
            <a:pPr lvl="2"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07886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Awareness – Twitter </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latin typeface="Arial"/>
                <a:ea typeface="Lucida Grande"/>
                <a:cs typeface="Arial"/>
              </a:rPr>
              <a:t>http:/</a:t>
            </a:r>
            <a:r>
              <a:rPr lang="en-US" sz="1400" b="0" dirty="0" smtClean="0">
                <a:solidFill>
                  <a:srgbClr val="000000"/>
                </a:solidFill>
                <a:latin typeface="Arial"/>
                <a:ea typeface="Lucida Grande"/>
                <a:cs typeface="Arial"/>
              </a:rPr>
              <a:t>/</a:t>
            </a:r>
            <a:r>
              <a:rPr lang="en-US" sz="1400" b="0" dirty="0" err="1" smtClean="0">
                <a:solidFill>
                  <a:srgbClr val="000000"/>
                </a:solidFill>
                <a:latin typeface="Arial"/>
                <a:ea typeface="Lucida Grande"/>
                <a:cs typeface="Arial"/>
              </a:rPr>
              <a:t>twitter.com</a:t>
            </a:r>
            <a:endParaRPr lang="en-US" sz="1400" b="0" i="1" dirty="0">
              <a:solidFill>
                <a:srgbClr val="000000"/>
              </a:solidFill>
              <a:latin typeface="Arial"/>
              <a:cs typeface="Arial"/>
            </a:endParaRPr>
          </a:p>
        </p:txBody>
      </p:sp>
      <p:pic>
        <p:nvPicPr>
          <p:cNvPr id="5" name="Content Placeholder 5" descr="Screenshot 2014-01-19 19.35.34.PDF">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301" b="12749"/>
          <a:stretch/>
        </p:blipFill>
        <p:spPr>
          <a:xfrm>
            <a:off x="457200" y="1447800"/>
            <a:ext cx="8229600" cy="4013200"/>
          </a:xfrm>
          <a:ln>
            <a:solidFill>
              <a:srgbClr val="7F7F7F"/>
            </a:solidFill>
          </a:ln>
        </p:spPr>
      </p:pic>
    </p:spTree>
    <p:extLst>
      <p:ext uri="{BB962C8B-B14F-4D97-AF65-F5344CB8AC3E}">
        <p14:creationId xmlns:p14="http://schemas.microsoft.com/office/powerpoint/2010/main" val="226021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Awareness – </a:t>
            </a:r>
            <a:r>
              <a:rPr lang="en-US" dirty="0" err="1" smtClean="0">
                <a:latin typeface="Arial"/>
                <a:cs typeface="Arial"/>
              </a:rPr>
              <a:t>eLabNoteBook</a:t>
            </a:r>
            <a:r>
              <a:rPr lang="en-US" dirty="0" smtClean="0">
                <a:latin typeface="Arial"/>
                <a:cs typeface="Arial"/>
              </a:rPr>
              <a:t> RSS Feeds</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endParaRPr lang="en-US" sz="1400" b="0" dirty="0">
              <a:solidFill>
                <a:srgbClr val="000000"/>
              </a:solidFill>
            </a:endParaRPr>
          </a:p>
          <a:p>
            <a:r>
              <a:rPr lang="en-US" sz="1400" b="0" dirty="0">
                <a:solidFill>
                  <a:srgbClr val="000000"/>
                </a:solidFill>
                <a:latin typeface="Arial"/>
                <a:ea typeface="Lucida Grande"/>
                <a:cs typeface="Arial"/>
              </a:rPr>
              <a:t>http://</a:t>
            </a:r>
            <a:r>
              <a:rPr lang="en-US" sz="1400" b="0" dirty="0" err="1">
                <a:solidFill>
                  <a:srgbClr val="000000"/>
                </a:solidFill>
                <a:latin typeface="Arial"/>
                <a:ea typeface="Lucida Grande"/>
                <a:cs typeface="Arial"/>
              </a:rPr>
              <a:t>malaria.ourexperiment.org</a:t>
            </a:r>
            <a:r>
              <a:rPr lang="en-US" sz="1400" b="0" dirty="0">
                <a:solidFill>
                  <a:srgbClr val="000000"/>
                </a:solidFill>
                <a:latin typeface="Arial"/>
                <a:ea typeface="Lucida Grande"/>
                <a:cs typeface="Arial"/>
              </a:rPr>
              <a:t>/feeds</a:t>
            </a:r>
            <a:endParaRPr lang="en-US" sz="1400" b="0" i="1"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1752600" y="936644"/>
            <a:ext cx="5346805" cy="5083156"/>
          </a:xfrm>
          <a:prstGeom prst="rect">
            <a:avLst/>
          </a:prstGeom>
          <a:ln>
            <a:solidFill>
              <a:srgbClr val="7F7F7F"/>
            </a:solidFill>
          </a:ln>
        </p:spPr>
      </p:pic>
    </p:spTree>
    <p:extLst>
      <p:ext uri="{BB962C8B-B14F-4D97-AF65-F5344CB8AC3E}">
        <p14:creationId xmlns:p14="http://schemas.microsoft.com/office/powerpoint/2010/main" val="37851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System of Journals, </a:t>
            </a:r>
            <a:r>
              <a:rPr lang="en-US" dirty="0" smtClean="0">
                <a:latin typeface="Arial"/>
                <a:cs typeface="Arial"/>
              </a:rPr>
              <a:t>Digital Version</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lvl="0" indent="-342900" algn="l" defTabSz="457200" fontAlgn="auto">
              <a:spcBef>
                <a:spcPct val="20000"/>
              </a:spcBef>
              <a:spcAft>
                <a:spcPts val="0"/>
              </a:spcAft>
              <a:buFont typeface="Arial"/>
              <a:buChar char="•"/>
              <a:defRPr/>
            </a:pPr>
            <a:r>
              <a:rPr kumimoji="0" lang="en-US" sz="2000" b="0" i="0" u="sng" strike="noStrike" kern="1200" cap="none" spc="0" normalizeH="0" baseline="0" noProof="0" dirty="0" smtClean="0">
                <a:ln>
                  <a:noFill/>
                </a:ln>
                <a:solidFill>
                  <a:schemeClr val="tx1"/>
                </a:solidFill>
                <a:effectLst/>
                <a:uLnTx/>
                <a:uFillTx/>
                <a:latin typeface="Arial"/>
                <a:ea typeface="+mn-ea"/>
                <a:cs typeface="Arial"/>
              </a:rPr>
              <a:t>Registration</a:t>
            </a:r>
            <a:r>
              <a:rPr kumimoji="0" lang="en-US" sz="2000" b="0" i="0" u="none" strike="noStrike" kern="1200" cap="none" spc="0" normalizeH="0" baseline="0" noProof="0" dirty="0" smtClean="0">
                <a:ln>
                  <a:noFill/>
                </a:ln>
                <a:solidFill>
                  <a:schemeClr val="tx1"/>
                </a:solidFill>
                <a:effectLst/>
                <a:uLnTx/>
                <a:uFillTx/>
                <a:latin typeface="Arial"/>
                <a:ea typeface="+mn-ea"/>
                <a:cs typeface="Arial"/>
              </a:rPr>
              <a:t>: </a:t>
            </a:r>
            <a:r>
              <a:rPr lang="en-US" sz="2000" b="0" dirty="0">
                <a:solidFill>
                  <a:schemeClr val="tx1"/>
                </a:solidFill>
                <a:latin typeface="Arial"/>
                <a:cs typeface="Arial"/>
              </a:rPr>
              <a:t>Manuscript </a:t>
            </a:r>
            <a:r>
              <a:rPr lang="en-US" sz="2000" b="0" dirty="0" smtClean="0">
                <a:solidFill>
                  <a:schemeClr val="tx1"/>
                </a:solidFill>
                <a:latin typeface="Arial"/>
                <a:cs typeface="Arial"/>
              </a:rPr>
              <a:t>submission</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Certification</a:t>
            </a:r>
            <a:r>
              <a:rPr lang="en-US" sz="2000" b="0" dirty="0" smtClean="0">
                <a:solidFill>
                  <a:schemeClr val="tx1"/>
                </a:solidFill>
                <a:latin typeface="Arial"/>
                <a:cs typeface="Arial"/>
              </a:rPr>
              <a:t>: Peer review</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Awareness</a:t>
            </a:r>
            <a:r>
              <a:rPr lang="en-US" sz="2000" b="0" dirty="0" smtClean="0">
                <a:solidFill>
                  <a:schemeClr val="tx1"/>
                </a:solidFill>
                <a:latin typeface="Arial"/>
                <a:cs typeface="Arial"/>
              </a:rPr>
              <a:t>: Various web discovery services</a:t>
            </a:r>
          </a:p>
          <a:p>
            <a:pPr marL="342900" lvl="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r>
              <a:rPr lang="en-US" sz="2000" b="0" u="sng" dirty="0" smtClean="0">
                <a:solidFill>
                  <a:schemeClr val="tx1"/>
                </a:solidFill>
                <a:latin typeface="Arial"/>
                <a:cs typeface="Arial"/>
              </a:rPr>
              <a:t>Archiving</a:t>
            </a:r>
            <a:r>
              <a:rPr lang="en-US" sz="2000" b="0" dirty="0" smtClean="0">
                <a:solidFill>
                  <a:schemeClr val="tx1"/>
                </a:solidFill>
                <a:latin typeface="Arial"/>
                <a:cs typeface="Arial"/>
              </a:rPr>
              <a:t>: Special purpose archives (e.g. Portico), publishers</a:t>
            </a:r>
          </a:p>
          <a:p>
            <a:pPr lvl="0" algn="l" defTabSz="457200" fontAlgn="auto">
              <a:spcBef>
                <a:spcPct val="20000"/>
              </a:spcBef>
              <a:spcAft>
                <a:spcPts val="0"/>
              </a:spcAft>
              <a:defRPr/>
            </a:pPr>
            <a:endParaRPr lang="en-US" sz="2000" b="0" dirty="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3096796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Awareness - Observations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a:solidFill>
                  <a:srgbClr val="000000"/>
                </a:solidFill>
              </a:rPr>
              <a:t>Awareness for various types of </a:t>
            </a:r>
            <a:r>
              <a:rPr lang="en-US" sz="2000" b="0" dirty="0" smtClean="0">
                <a:solidFill>
                  <a:srgbClr val="000000"/>
                </a:solidFill>
              </a:rPr>
              <a:t>objects</a:t>
            </a:r>
          </a:p>
          <a:p>
            <a:pPr marL="800100" lvl="1" indent="-342900" algn="l">
              <a:buFont typeface="Arial"/>
              <a:buChar char="•"/>
            </a:pPr>
            <a:r>
              <a:rPr lang="en-US" sz="2000" b="0" dirty="0" smtClean="0">
                <a:solidFill>
                  <a:srgbClr val="000000"/>
                </a:solidFill>
              </a:rPr>
              <a:t>including objects involved in the research process</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a:solidFill>
                  <a:srgbClr val="000000"/>
                </a:solidFill>
              </a:rPr>
              <a:t>Real time </a:t>
            </a:r>
            <a:r>
              <a:rPr lang="en-US" sz="2000" b="0" dirty="0" smtClean="0">
                <a:solidFill>
                  <a:srgbClr val="000000"/>
                </a:solidFill>
              </a:rPr>
              <a:t>awareness</a:t>
            </a:r>
          </a:p>
          <a:p>
            <a:pPr algn="l"/>
            <a:endParaRPr lang="en-US" sz="2000" b="0" dirty="0">
              <a:solidFill>
                <a:srgbClr val="000000"/>
              </a:solidFill>
            </a:endParaRPr>
          </a:p>
          <a:p>
            <a:pPr marL="342900" indent="-342900" algn="l">
              <a:buFont typeface="Arial"/>
              <a:buChar char="•"/>
            </a:pPr>
            <a:r>
              <a:rPr lang="en-US" sz="2000" b="0" dirty="0">
                <a:solidFill>
                  <a:srgbClr val="000000"/>
                </a:solidFill>
              </a:rPr>
              <a:t>Awareness through social media</a:t>
            </a: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344986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Archiving – DANS Easy</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p>
          <a:p>
            <a:r>
              <a:rPr lang="en-US" sz="1400" b="0" dirty="0">
                <a:solidFill>
                  <a:srgbClr val="000000"/>
                </a:solidFill>
                <a:latin typeface="Arial"/>
                <a:ea typeface="Lucida Grande"/>
                <a:cs typeface="Arial"/>
              </a:rPr>
              <a:t>http://</a:t>
            </a:r>
            <a:r>
              <a:rPr lang="en-US" sz="1400" b="0" dirty="0" err="1">
                <a:solidFill>
                  <a:srgbClr val="000000"/>
                </a:solidFill>
                <a:latin typeface="Arial"/>
                <a:ea typeface="Lucida Grande"/>
                <a:cs typeface="Arial"/>
              </a:rPr>
              <a:t>easy.dans.knaw.nl</a:t>
            </a:r>
            <a:r>
              <a:rPr lang="en-US" sz="1400" b="0" dirty="0">
                <a:solidFill>
                  <a:srgbClr val="000000"/>
                </a:solidFill>
                <a:latin typeface="Arial"/>
                <a:ea typeface="Lucida Grande"/>
                <a:cs typeface="Arial"/>
              </a:rPr>
              <a:t>/</a:t>
            </a:r>
            <a:endParaRPr lang="en-US" sz="1400" b="0" i="1" dirty="0">
              <a:solidFill>
                <a:srgbClr val="000000"/>
              </a:solidFill>
              <a:latin typeface="Arial"/>
              <a:cs typeface="Arial"/>
            </a:endParaRPr>
          </a:p>
        </p:txBody>
      </p:sp>
      <p:pic>
        <p:nvPicPr>
          <p:cNvPr id="9" name="Content Placeholder 2" descr="Screenshot 2014-01-19 19.39.32.PDF">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13217"/>
          <a:stretch/>
        </p:blipFill>
        <p:spPr>
          <a:xfrm>
            <a:off x="457200" y="1371600"/>
            <a:ext cx="8229600" cy="4013584"/>
          </a:xfrm>
          <a:ln>
            <a:solidFill>
              <a:srgbClr val="7F7F7F"/>
            </a:solidFill>
          </a:ln>
        </p:spPr>
      </p:pic>
    </p:spTree>
    <p:extLst>
      <p:ext uri="{BB962C8B-B14F-4D97-AF65-F5344CB8AC3E}">
        <p14:creationId xmlns:p14="http://schemas.microsoft.com/office/powerpoint/2010/main" val="250319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Archiving – Australian Antarctic Data Centre</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p>
          <a:p>
            <a:r>
              <a:rPr lang="en-US" sz="1400" b="0" dirty="0">
                <a:solidFill>
                  <a:srgbClr val="000000"/>
                </a:solidFill>
                <a:latin typeface="Arial"/>
                <a:ea typeface="Lucida Grande"/>
                <a:cs typeface="Arial"/>
              </a:rPr>
              <a:t>http://</a:t>
            </a:r>
            <a:r>
              <a:rPr lang="en-US" sz="1400" b="0" dirty="0" err="1">
                <a:solidFill>
                  <a:srgbClr val="000000"/>
                </a:solidFill>
                <a:latin typeface="Arial"/>
                <a:ea typeface="Lucida Grande"/>
                <a:cs typeface="Arial"/>
              </a:rPr>
              <a:t>data.aad.gov.au</a:t>
            </a:r>
            <a:r>
              <a:rPr lang="en-US" sz="1400" b="0" dirty="0">
                <a:solidFill>
                  <a:srgbClr val="000000"/>
                </a:solidFill>
                <a:latin typeface="Arial"/>
                <a:ea typeface="Lucida Grande"/>
                <a:cs typeface="Arial"/>
              </a:rPr>
              <a:t>/</a:t>
            </a:r>
            <a:endParaRPr lang="en-US" sz="1400" b="0" i="1" dirty="0">
              <a:solidFill>
                <a:srgbClr val="000000"/>
              </a:solidFill>
              <a:latin typeface="Arial"/>
              <a:cs typeface="Arial"/>
            </a:endParaRPr>
          </a:p>
        </p:txBody>
      </p:sp>
      <p:pic>
        <p:nvPicPr>
          <p:cNvPr id="7" name="Content Placeholder 5" descr="antartic_data_centre.png"/>
          <p:cNvPicPr>
            <a:picLocks noGrp="1" noChangeAspect="1"/>
          </p:cNvPicPr>
          <p:nvPr>
            <p:ph idx="1"/>
          </p:nvPr>
        </p:nvPicPr>
        <p:blipFill>
          <a:blip r:embed="rId3">
            <a:extLst>
              <a:ext uri="{28A0092B-C50C-407E-A947-70E740481C1C}">
                <a14:useLocalDpi xmlns:a14="http://schemas.microsoft.com/office/drawing/2010/main" val="0"/>
              </a:ext>
            </a:extLst>
          </a:blip>
          <a:srcRect l="-12458" r="-12458"/>
          <a:stretch>
            <a:fillRect/>
          </a:stretch>
        </p:blipFill>
        <p:spPr>
          <a:xfrm>
            <a:off x="457200" y="1473200"/>
            <a:ext cx="8229600" cy="4013200"/>
          </a:xfrm>
          <a:ln>
            <a:noFill/>
          </a:ln>
        </p:spPr>
      </p:pic>
    </p:spTree>
    <p:extLst>
      <p:ext uri="{BB962C8B-B14F-4D97-AF65-F5344CB8AC3E}">
        <p14:creationId xmlns:p14="http://schemas.microsoft.com/office/powerpoint/2010/main" val="390140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188913"/>
            <a:ext cx="7848600" cy="935037"/>
          </a:xfrm>
        </p:spPr>
        <p:txBody>
          <a:bodyPr/>
          <a:lstStyle/>
          <a:p>
            <a:r>
              <a:rPr lang="en-US" dirty="0" smtClean="0">
                <a:solidFill>
                  <a:srgbClr val="000000"/>
                </a:solidFill>
                <a:latin typeface="Arial"/>
                <a:ea typeface="ＭＳ Ｐゴシック" pitchFamily="-112" charset="-128"/>
                <a:cs typeface="Arial"/>
              </a:rPr>
              <a:t>Archiving</a:t>
            </a:r>
            <a:r>
              <a:rPr lang="en-US" dirty="0" smtClean="0">
                <a:latin typeface="Arial"/>
                <a:cs typeface="Arial"/>
              </a:rPr>
              <a:t> – </a:t>
            </a:r>
            <a:r>
              <a:rPr lang="en-US" dirty="0" err="1" smtClean="0">
                <a:latin typeface="Arial"/>
                <a:cs typeface="Arial"/>
              </a:rPr>
              <a:t>perma.cc</a:t>
            </a:r>
            <a:endParaRPr lang="en-US" dirty="0">
              <a:latin typeface="Arial"/>
              <a:cs typeface="Arial"/>
            </a:endParaRPr>
          </a:p>
        </p:txBody>
      </p:sp>
      <p:sp>
        <p:nvSpPr>
          <p:cNvPr id="8" name="Text Box 4"/>
          <p:cNvSpPr txBox="1">
            <a:spLocks noChangeArrowheads="1"/>
          </p:cNvSpPr>
          <p:nvPr/>
        </p:nvSpPr>
        <p:spPr bwMode="auto">
          <a:xfrm>
            <a:off x="0" y="6172200"/>
            <a:ext cx="9144000" cy="523220"/>
          </a:xfrm>
          <a:prstGeom prst="rect">
            <a:avLst/>
          </a:prstGeom>
          <a:solidFill>
            <a:schemeClr val="bg1"/>
          </a:solidFill>
          <a:ln w="19050">
            <a:noFill/>
            <a:miter lim="800000"/>
            <a:headEnd/>
            <a:tailEnd/>
          </a:ln>
          <a:effectLst/>
        </p:spPr>
        <p:txBody>
          <a:bodyPr wrap="square" anchor="ctr">
            <a:prstTxWarp prst="textNoShape">
              <a:avLst/>
            </a:prstTxWarp>
            <a:spAutoFit/>
          </a:bodyPr>
          <a:lstStyle/>
          <a:p>
            <a:r>
              <a:rPr lang="en-US" sz="1400" b="0" dirty="0" smtClean="0">
                <a:solidFill>
                  <a:srgbClr val="000000"/>
                </a:solidFill>
              </a:rPr>
              <a:t> </a:t>
            </a:r>
          </a:p>
          <a:p>
            <a:r>
              <a:rPr lang="en-US" sz="1400" b="0" dirty="0">
                <a:solidFill>
                  <a:srgbClr val="000000"/>
                </a:solidFill>
                <a:latin typeface="Arial"/>
                <a:ea typeface="Lucida Grande"/>
                <a:cs typeface="Arial"/>
              </a:rPr>
              <a:t>http:/</a:t>
            </a:r>
            <a:r>
              <a:rPr lang="en-US" sz="1400" b="0" dirty="0" smtClean="0">
                <a:solidFill>
                  <a:srgbClr val="000000"/>
                </a:solidFill>
                <a:latin typeface="Arial"/>
                <a:ea typeface="Lucida Grande"/>
                <a:cs typeface="Arial"/>
              </a:rPr>
              <a:t>/</a:t>
            </a:r>
            <a:r>
              <a:rPr lang="en-US" sz="1400" b="0" dirty="0" err="1" smtClean="0">
                <a:solidFill>
                  <a:srgbClr val="000000"/>
                </a:solidFill>
                <a:latin typeface="Arial"/>
                <a:ea typeface="Lucida Grande"/>
                <a:cs typeface="Arial"/>
              </a:rPr>
              <a:t>perma.cc</a:t>
            </a:r>
            <a:endParaRPr lang="en-US" sz="1400" b="0" i="1" dirty="0">
              <a:solidFill>
                <a:srgbClr val="000000"/>
              </a:solidFill>
              <a:latin typeface="Arial"/>
              <a:cs typeface="Arial"/>
            </a:endParaRPr>
          </a:p>
        </p:txBody>
      </p:sp>
      <p:pic>
        <p:nvPicPr>
          <p:cNvPr id="2" name="Picture 1"/>
          <p:cNvPicPr>
            <a:picLocks noChangeAspect="1"/>
          </p:cNvPicPr>
          <p:nvPr/>
        </p:nvPicPr>
        <p:blipFill>
          <a:blip r:embed="rId3"/>
          <a:stretch>
            <a:fillRect/>
          </a:stretch>
        </p:blipFill>
        <p:spPr>
          <a:xfrm>
            <a:off x="2184549" y="978407"/>
            <a:ext cx="4851102" cy="4892040"/>
          </a:xfrm>
          <a:prstGeom prst="rect">
            <a:avLst/>
          </a:prstGeom>
          <a:ln>
            <a:solidFill>
              <a:schemeClr val="bg1">
                <a:lumMod val="50000"/>
              </a:schemeClr>
            </a:solidFill>
          </a:ln>
        </p:spPr>
      </p:pic>
    </p:spTree>
    <p:extLst>
      <p:ext uri="{BB962C8B-B14F-4D97-AF65-F5344CB8AC3E}">
        <p14:creationId xmlns:p14="http://schemas.microsoft.com/office/powerpoint/2010/main" val="228230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Archiving - Observations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Archiving/Archives </a:t>
            </a:r>
            <a:r>
              <a:rPr lang="en-US" sz="2000" b="0" dirty="0">
                <a:solidFill>
                  <a:srgbClr val="000000"/>
                </a:solidFill>
              </a:rPr>
              <a:t>for various types of </a:t>
            </a:r>
            <a:r>
              <a:rPr lang="en-US" sz="2000" b="0" dirty="0" smtClean="0">
                <a:solidFill>
                  <a:srgbClr val="000000"/>
                </a:solidFill>
              </a:rPr>
              <a:t>objects</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a:solidFill>
                  <a:srgbClr val="000000"/>
                </a:solidFill>
              </a:rPr>
              <a:t>Distributed </a:t>
            </a:r>
            <a:r>
              <a:rPr lang="en-US" sz="2000" b="0" dirty="0" smtClean="0">
                <a:solidFill>
                  <a:srgbClr val="000000"/>
                </a:solidFill>
              </a:rPr>
              <a:t>archives</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a:solidFill>
                  <a:srgbClr val="000000"/>
                </a:solidFill>
              </a:rPr>
              <a:t>Archival </a:t>
            </a:r>
            <a:r>
              <a:rPr lang="en-US" sz="2000" b="0" dirty="0" smtClean="0">
                <a:solidFill>
                  <a:srgbClr val="000000"/>
                </a:solidFill>
              </a:rPr>
              <a:t>consortia</a:t>
            </a:r>
          </a:p>
          <a:p>
            <a:pPr marL="342900" indent="-342900" algn="l">
              <a:buFont typeface="Arial"/>
              <a:buChar char="•"/>
            </a:pPr>
            <a:endParaRPr lang="en-US" sz="2000" b="0" dirty="0">
              <a:solidFill>
                <a:srgbClr val="000000"/>
              </a:solidFill>
            </a:endParaRPr>
          </a:p>
          <a:p>
            <a:pPr marL="342900" indent="-342900" algn="l">
              <a:buFont typeface="Arial"/>
              <a:buChar char="•"/>
            </a:pPr>
            <a:r>
              <a:rPr lang="en-US" sz="2000" b="0" dirty="0">
                <a:solidFill>
                  <a:srgbClr val="000000"/>
                </a:solidFill>
              </a:rPr>
              <a:t>Audit for trustworthiness</a:t>
            </a:r>
          </a:p>
          <a:p>
            <a:pPr algn="l" defTabSz="457200" fontAlgn="auto">
              <a:spcBef>
                <a:spcPct val="20000"/>
              </a:spcBef>
              <a:spcAft>
                <a:spcPts val="0"/>
              </a:spcAf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40019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 This Talk</a:t>
            </a:r>
            <a:endParaRPr lang="en-US" dirty="0">
              <a:latin typeface="Arial"/>
              <a:cs typeface="Arial"/>
            </a:endParaRPr>
          </a:p>
        </p:txBody>
      </p:sp>
      <p:sp>
        <p:nvSpPr>
          <p:cNvPr id="5"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lang="en-US" sz="2000" b="0" dirty="0">
                <a:solidFill>
                  <a:schemeClr val="tx1"/>
                </a:solidFill>
                <a:latin typeface="Arial"/>
                <a:cs typeface="Arial"/>
              </a:rPr>
              <a:t>Functions of scholarly communication</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u="sng" strike="noStrike" kern="1200" cap="none" spc="0" normalizeH="0" baseline="0" noProof="0" dirty="0" smtClean="0">
                <a:ln>
                  <a:noFill/>
                </a:ln>
                <a:solidFill>
                  <a:schemeClr val="tx1"/>
                </a:solidFill>
                <a:effectLst/>
                <a:uLnTx/>
                <a:uFillTx/>
                <a:latin typeface="Arial"/>
                <a:cs typeface="Arial"/>
              </a:rPr>
              <a:t>Characterizing the future</a:t>
            </a:r>
          </a:p>
          <a:p>
            <a:pPr marL="457200" lvl="0" indent="-457200" algn="l" defTabSz="457200" fontAlgn="auto">
              <a:spcBef>
                <a:spcPct val="20000"/>
              </a:spcBef>
              <a:spcAft>
                <a:spcPts val="0"/>
              </a:spcAft>
              <a:buFont typeface="+mj-lt"/>
              <a:buAutoNum type="arabicPeriod"/>
              <a:defRPr/>
            </a:pPr>
            <a:endParaRPr kumimoji="0" lang="en-US" sz="2000" b="0" i="0" strike="noStrike" kern="1200" cap="none" spc="0" normalizeH="0" baseline="0" noProof="0" dirty="0" smtClean="0">
              <a:ln>
                <a:noFill/>
              </a:ln>
              <a:solidFill>
                <a:schemeClr val="tx1"/>
              </a:solidFill>
              <a:effectLst/>
              <a:uLnTx/>
              <a:uFillTx/>
              <a:latin typeface="Arial"/>
              <a:cs typeface="Arial"/>
            </a:endParaRPr>
          </a:p>
          <a:p>
            <a:pPr marL="457200" lvl="0" indent="-457200" algn="l" defTabSz="457200" fontAlgn="auto">
              <a:spcBef>
                <a:spcPct val="20000"/>
              </a:spcBef>
              <a:spcAft>
                <a:spcPts val="0"/>
              </a:spcAft>
              <a:buFont typeface="+mj-lt"/>
              <a:buAutoNum type="arabicPeriod"/>
              <a:defRPr/>
            </a:pPr>
            <a:r>
              <a:rPr kumimoji="0" lang="en-US" sz="2000" b="0" i="0" strike="noStrike" kern="1200" cap="none" spc="0" normalizeH="0" baseline="0" noProof="0" dirty="0" smtClean="0">
                <a:ln>
                  <a:noFill/>
                </a:ln>
                <a:solidFill>
                  <a:schemeClr val="tx1"/>
                </a:solidFill>
                <a:effectLst/>
                <a:uLnTx/>
                <a:uFillTx/>
                <a:latin typeface="Arial"/>
                <a:cs typeface="Arial"/>
              </a:rPr>
              <a:t>Archiving the future</a:t>
            </a:r>
          </a:p>
          <a:p>
            <a:pPr marL="457200" lvl="0" indent="-457200" algn="l" defTabSz="457200" fontAlgn="auto">
              <a:spcBef>
                <a:spcPct val="20000"/>
              </a:spcBef>
              <a:spcAft>
                <a:spcPts val="0"/>
              </a:spcAft>
              <a:buFont typeface="+mj-lt"/>
              <a:buAutoNum type="arabicPeriod"/>
              <a:defRPr/>
            </a:pPr>
            <a:endParaRPr lang="en-US" sz="2000" b="0" dirty="0">
              <a:solidFill>
                <a:schemeClr val="tx1"/>
              </a:solidFill>
              <a:latin typeface="Arial"/>
              <a:cs typeface="Arial"/>
            </a:endParaRPr>
          </a:p>
        </p:txBody>
      </p:sp>
    </p:spTree>
    <p:extLst>
      <p:ext uri="{BB962C8B-B14F-4D97-AF65-F5344CB8AC3E}">
        <p14:creationId xmlns:p14="http://schemas.microsoft.com/office/powerpoint/2010/main" val="613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935037"/>
          </a:xfrm>
        </p:spPr>
        <p:txBody>
          <a:bodyPr/>
          <a:lstStyle/>
          <a:p>
            <a:r>
              <a:rPr lang="en-US" dirty="0" smtClean="0">
                <a:latin typeface="Arial"/>
                <a:cs typeface="Arial"/>
              </a:rPr>
              <a:t>The Future – Core Observations</a:t>
            </a:r>
            <a:endParaRPr lang="en-US" dirty="0">
              <a:latin typeface="Arial"/>
              <a:cs typeface="Arial"/>
            </a:endParaRPr>
          </a:p>
        </p:txBody>
      </p:sp>
      <p:sp>
        <p:nvSpPr>
          <p:cNvPr id="3" name="Content Placeholder 2"/>
          <p:cNvSpPr txBox="1">
            <a:spLocks/>
          </p:cNvSpPr>
          <p:nvPr/>
        </p:nvSpPr>
        <p:spPr>
          <a:xfrm>
            <a:off x="916610" y="1219200"/>
            <a:ext cx="8229600" cy="4525963"/>
          </a:xfrm>
          <a:prstGeom prst="rect">
            <a:avLst/>
          </a:prstGeom>
          <a:ln>
            <a:noFill/>
          </a:ln>
        </p:spPr>
        <p:txBody>
          <a:bodyPr vert="horz" lIns="91440" tIns="45720" rIns="91440" bIns="45720" rtlCol="0">
            <a:noAutofit/>
          </a:bodyPr>
          <a:lstStyle/>
          <a:p>
            <a:pPr marL="342900" indent="-342900" algn="l">
              <a:buFont typeface="Arial"/>
              <a:buChar char="•"/>
            </a:pPr>
            <a:r>
              <a:rPr lang="en-US" sz="2000" b="0" dirty="0" smtClean="0">
                <a:solidFill>
                  <a:srgbClr val="000000"/>
                </a:solidFill>
              </a:rPr>
              <a:t>The research process, not just its outcome, is becoming visible … on the web</a:t>
            </a:r>
          </a:p>
          <a:p>
            <a:pPr marL="800100" lvl="1" indent="-342900" algn="l">
              <a:buFont typeface="Arial"/>
              <a:buChar char="•"/>
            </a:pPr>
            <a:endParaRPr lang="en-US" sz="2000" b="0" dirty="0" smtClean="0">
              <a:solidFill>
                <a:srgbClr val="000000"/>
              </a:solidFill>
            </a:endParaRPr>
          </a:p>
          <a:p>
            <a:pPr marL="342900" indent="-342900" algn="l">
              <a:buFont typeface="Arial"/>
              <a:buChar char="•"/>
            </a:pPr>
            <a:r>
              <a:rPr lang="en-US" sz="2000" b="0" dirty="0" smtClean="0">
                <a:solidFill>
                  <a:srgbClr val="000000"/>
                </a:solidFill>
              </a:rPr>
              <a:t>Massive extension of the scholarly record with an enormous variety of novel objects</a:t>
            </a:r>
          </a:p>
          <a:p>
            <a:pPr marL="342900" indent="-342900" algn="l">
              <a:buFont typeface="Arial"/>
              <a:buChar char="•"/>
            </a:pPr>
            <a:endParaRPr lang="en-US" sz="2000" b="0" dirty="0" smtClean="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The objects </a:t>
            </a:r>
            <a:r>
              <a:rPr lang="en-US" sz="2000" b="0" dirty="0">
                <a:solidFill>
                  <a:srgbClr val="000000"/>
                </a:solidFill>
                <a:latin typeface="Arial"/>
                <a:cs typeface="Arial"/>
              </a:rPr>
              <a:t>are heterogeneous, dynamic, compound, inter-related and distributed </a:t>
            </a:r>
            <a:r>
              <a:rPr lang="en-US" sz="2000" b="0" dirty="0" smtClean="0">
                <a:solidFill>
                  <a:srgbClr val="000000"/>
                </a:solidFill>
                <a:latin typeface="Arial"/>
                <a:cs typeface="Arial"/>
              </a:rPr>
              <a:t>across the web</a:t>
            </a:r>
          </a:p>
          <a:p>
            <a:pPr marL="342900" indent="-342900" algn="l">
              <a:buFont typeface="Arial"/>
              <a:buChar char="•"/>
            </a:pPr>
            <a:endParaRPr lang="en-US" sz="2000" b="0" dirty="0">
              <a:solidFill>
                <a:srgbClr val="000000"/>
              </a:solidFill>
              <a:latin typeface="Arial"/>
              <a:cs typeface="Arial"/>
            </a:endParaRPr>
          </a:p>
          <a:p>
            <a:pPr marL="342900" indent="-342900" algn="l">
              <a:buFont typeface="Arial"/>
              <a:buChar char="•"/>
            </a:pPr>
            <a:r>
              <a:rPr lang="en-US" sz="2000" b="0" dirty="0" smtClean="0">
                <a:solidFill>
                  <a:srgbClr val="000000"/>
                </a:solidFill>
                <a:latin typeface="Arial"/>
                <a:cs typeface="Arial"/>
              </a:rPr>
              <a:t>The objects are often hosted on common web platforms that are not dedicated to scholarship</a:t>
            </a:r>
            <a:endParaRPr lang="en-US" sz="2000" b="0" dirty="0">
              <a:solidFill>
                <a:srgbClr val="000000"/>
              </a:solidFill>
              <a:latin typeface="Arial"/>
              <a:cs typeface="Arial"/>
            </a:endParaRPr>
          </a:p>
          <a:p>
            <a:pPr marL="342900" indent="-342900" algn="l">
              <a:buFont typeface="Arial"/>
              <a:buChar char="•"/>
            </a:pPr>
            <a:endParaRPr lang="en-US" sz="2000" b="0" dirty="0">
              <a:solidFill>
                <a:srgbClr val="000000"/>
              </a:solidFill>
              <a:latin typeface="Arial"/>
              <a:cs typeface="Arial"/>
            </a:endParaRPr>
          </a:p>
          <a:p>
            <a:pPr marL="800100" lvl="1" indent="-342900" algn="l">
              <a:buFont typeface="Arial"/>
              <a:buChar char="•"/>
            </a:pPr>
            <a:endParaRPr lang="en-US" sz="2000" b="0" dirty="0" smtClean="0">
              <a:solidFill>
                <a:srgbClr val="000000"/>
              </a:solidFill>
              <a:latin typeface="Arial"/>
              <a:cs typeface="Arial"/>
            </a:endParaRPr>
          </a:p>
          <a:p>
            <a:pPr algn="l" defTabSz="457200" fontAlgn="auto">
              <a:spcBef>
                <a:spcPct val="20000"/>
              </a:spcBef>
              <a:spcAft>
                <a:spcPts val="0"/>
              </a:spcAft>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977322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6610" y="1219200"/>
            <a:ext cx="8229600" cy="4525963"/>
          </a:xfrm>
          <a:prstGeom prst="rect">
            <a:avLst/>
          </a:prstGeom>
        </p:spPr>
        <p:txBody>
          <a:bodyPr vert="horz" lIns="91440" tIns="45720" rIns="91440" bIns="45720" rtlCol="0">
            <a:noAutofit/>
          </a:bodyPr>
          <a:lstStyle/>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Characterizing the Future – Scholarly Communication</a:t>
            </a:r>
            <a:endParaRPr lang="en-US" dirty="0">
              <a:latin typeface="Arial"/>
              <a:cs typeface="Arial"/>
            </a:endParaRPr>
          </a:p>
        </p:txBody>
      </p:sp>
      <p:pic>
        <p:nvPicPr>
          <p:cNvPr id="4" name="Picture 3" descr="Continua_communi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51560"/>
            <a:ext cx="8570898" cy="4663440"/>
          </a:xfrm>
          <a:prstGeom prst="rect">
            <a:avLst/>
          </a:prstGeom>
        </p:spPr>
      </p:pic>
    </p:spTree>
    <p:extLst>
      <p:ext uri="{BB962C8B-B14F-4D97-AF65-F5344CB8AC3E}">
        <p14:creationId xmlns:p14="http://schemas.microsoft.com/office/powerpoint/2010/main" val="407728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6610" y="1219200"/>
            <a:ext cx="8229600" cy="4525963"/>
          </a:xfrm>
          <a:prstGeom prst="rect">
            <a:avLst/>
          </a:prstGeom>
        </p:spPr>
        <p:txBody>
          <a:bodyPr vert="horz" lIns="91440" tIns="45720" rIns="91440" bIns="45720" rtlCol="0">
            <a:noAutofit/>
          </a:bodyPr>
          <a:lstStyle/>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a:solidFill>
                <a:schemeClr val="tx1"/>
              </a:solidFill>
              <a:latin typeface="Arial"/>
              <a:cs typeface="Arial"/>
            </a:endParaRPr>
          </a:p>
          <a:p>
            <a:pPr algn="l" defTabSz="457200" fontAlgn="auto">
              <a:spcBef>
                <a:spcPct val="20000"/>
              </a:spcBef>
              <a:spcAft>
                <a:spcPts val="0"/>
              </a:spcAft>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1257300" lvl="2"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lvl="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lang="en-US" sz="2000" b="0" dirty="0" smtClean="0">
              <a:solidFill>
                <a:schemeClr val="tx1"/>
              </a:solidFill>
              <a:latin typeface="Arial"/>
              <a:cs typeface="Arial"/>
            </a:endParaRPr>
          </a:p>
          <a:p>
            <a:pPr marL="342900" indent="-342900" algn="l" defTabSz="457200" fontAlgn="auto">
              <a:spcBef>
                <a:spcPct val="20000"/>
              </a:spcBef>
              <a:spcAft>
                <a:spcPts val="0"/>
              </a:spcAft>
              <a:buFont typeface="Arial"/>
              <a:buChar char="•"/>
              <a:defRPr/>
            </a:pPr>
            <a:endParaRPr kumimoji="0" lang="en-US" sz="2000" i="0" u="none" strike="noStrike" kern="1200" cap="none" spc="0" normalizeH="0" noProof="0" dirty="0" smtClean="0">
              <a:ln>
                <a:noFill/>
              </a:ln>
              <a:solidFill>
                <a:schemeClr val="tx1"/>
              </a:solidFill>
              <a:effectLst/>
              <a:uLnTx/>
              <a:uFillTx/>
              <a:latin typeface="Arial"/>
              <a:cs typeface="Arial"/>
            </a:endParaRPr>
          </a:p>
        </p:txBody>
      </p:sp>
      <p:sp>
        <p:nvSpPr>
          <p:cNvPr id="6" name="Title 1"/>
          <p:cNvSpPr>
            <a:spLocks noGrp="1"/>
          </p:cNvSpPr>
          <p:nvPr>
            <p:ph type="title"/>
          </p:nvPr>
        </p:nvSpPr>
        <p:spPr>
          <a:xfrm>
            <a:off x="685800" y="188913"/>
            <a:ext cx="7848600" cy="935037"/>
          </a:xfrm>
        </p:spPr>
        <p:txBody>
          <a:bodyPr/>
          <a:lstStyle/>
          <a:p>
            <a:r>
              <a:rPr lang="en-US" dirty="0" smtClean="0">
                <a:latin typeface="Arial"/>
                <a:cs typeface="Arial"/>
              </a:rPr>
              <a:t>Characterizing the Future – Communicated Objects</a:t>
            </a:r>
            <a:endParaRPr lang="en-US" dirty="0">
              <a:latin typeface="Arial"/>
              <a:cs typeface="Arial"/>
            </a:endParaRPr>
          </a:p>
        </p:txBody>
      </p:sp>
      <p:pic>
        <p:nvPicPr>
          <p:cNvPr id="7" name="Picture 6" descr="Continua_objec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200"/>
            <a:ext cx="9144000" cy="4666572"/>
          </a:xfrm>
          <a:prstGeom prst="rect">
            <a:avLst/>
          </a:prstGeom>
        </p:spPr>
      </p:pic>
    </p:spTree>
    <p:extLst>
      <p:ext uri="{BB962C8B-B14F-4D97-AF65-F5344CB8AC3E}">
        <p14:creationId xmlns:p14="http://schemas.microsoft.com/office/powerpoint/2010/main" val="3005892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3">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000000"/>
      </a:folHlink>
    </a:clrScheme>
    <a:fontScheme name="1_Custom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7200" b="1"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7200" b="1" i="0" u="none" strike="noStrike" cap="none" normalizeH="0" baseline="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27549</TotalTime>
  <Words>1840</Words>
  <Application>Microsoft Office PowerPoint</Application>
  <PresentationFormat>On-screen Show (4:3)</PresentationFormat>
  <Paragraphs>547</Paragraphs>
  <Slides>54</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ＭＳ Ｐゴシック</vt:lpstr>
      <vt:lpstr>Arial</vt:lpstr>
      <vt:lpstr>Comic Sans MS</vt:lpstr>
      <vt:lpstr>Lucida Grande</vt:lpstr>
      <vt:lpstr>Times New Roman</vt:lpstr>
      <vt:lpstr>1_Custom Design</vt:lpstr>
      <vt:lpstr>PowerPoint Presentation</vt:lpstr>
      <vt:lpstr>In This Talk</vt:lpstr>
      <vt:lpstr>Functions of Scholarly Communication</vt:lpstr>
      <vt:lpstr>System of Journals, Paper Version</vt:lpstr>
      <vt:lpstr>System of Journals, Digital Version</vt:lpstr>
      <vt:lpstr>In This Talk</vt:lpstr>
      <vt:lpstr>The Future – Core Observations</vt:lpstr>
      <vt:lpstr>Characterizing the Future – Scholarly Communication</vt:lpstr>
      <vt:lpstr>Characterizing the Future – Communicated Objects</vt:lpstr>
      <vt:lpstr>In This Talk</vt:lpstr>
      <vt:lpstr>The Future – Core Observations</vt:lpstr>
      <vt:lpstr>Considerations about Archiving</vt:lpstr>
      <vt:lpstr>Considerations about Archiving</vt:lpstr>
      <vt:lpstr>Web-Based Journal System – Links to Articles</vt:lpstr>
      <vt:lpstr>Web-Based Journal System – Links to Articles</vt:lpstr>
      <vt:lpstr>Web-Based Journal System – Links to Web at Large Resources</vt:lpstr>
      <vt:lpstr>Links Abstracted to Top Level Domain Targets</vt:lpstr>
      <vt:lpstr>Loss of Current Context – Link Rot</vt:lpstr>
      <vt:lpstr>Loss of Past Context – Archival Status (14 day window)</vt:lpstr>
      <vt:lpstr>Considerations about Archiving</vt:lpstr>
      <vt:lpstr>Perspective on “Repository” Capture Paradigm</vt:lpstr>
      <vt:lpstr>Perspective on “Web” Capture Paradigm</vt:lpstr>
      <vt:lpstr>Considerations about Archiving</vt:lpstr>
      <vt:lpstr>Creating Pockets of Persistence</vt:lpstr>
      <vt:lpstr>Creating Pockets of Persistence</vt:lpstr>
      <vt:lpstr>Pro-Active Capture for a Seed Collection</vt:lpstr>
      <vt:lpstr>Pro-Active Capture for a Seed Collection</vt:lpstr>
      <vt:lpstr>Pro-Active Capture for Seed Collection</vt:lpstr>
      <vt:lpstr>Scholarly Literature: Experimental Zotero Extension</vt:lpstr>
      <vt:lpstr>Scholarly Literature: Experimental HiberActive Service</vt:lpstr>
      <vt:lpstr>Considerations about Archiving</vt:lpstr>
      <vt:lpstr>Web Platforms for Scholarship</vt:lpstr>
      <vt:lpstr>Recording is not Archiving</vt:lpstr>
      <vt:lpstr>Recording versus Archiving</vt:lpstr>
      <vt:lpstr>Considerations about Archiving</vt:lpstr>
      <vt:lpstr>PowerPoint Presentation</vt:lpstr>
      <vt:lpstr>Infrastructure Considerations</vt:lpstr>
      <vt:lpstr>Capture Considerations</vt:lpstr>
      <vt:lpstr>PowerPoint Presentation</vt:lpstr>
      <vt:lpstr>In This Talk</vt:lpstr>
      <vt:lpstr>Registration - GitHub</vt:lpstr>
      <vt:lpstr>Registration - Neurolex</vt:lpstr>
      <vt:lpstr>Registration – Research Objects</vt:lpstr>
      <vt:lpstr>Registration - Observations</vt:lpstr>
      <vt:lpstr>Certification – The Open Journal</vt:lpstr>
      <vt:lpstr>Certification – slideshare</vt:lpstr>
      <vt:lpstr>Certification - Observations</vt:lpstr>
      <vt:lpstr>Awareness – Twitter </vt:lpstr>
      <vt:lpstr>Awareness – eLabNoteBook RSS Feeds</vt:lpstr>
      <vt:lpstr>Awareness - Observations</vt:lpstr>
      <vt:lpstr>Archiving – DANS Easy</vt:lpstr>
      <vt:lpstr>Archiving – Australian Antarctic Data Centre</vt:lpstr>
      <vt:lpstr>Archiving – perma.cc</vt:lpstr>
      <vt:lpstr>Archiving - Observations</vt:lpstr>
    </vt:vector>
  </TitlesOfParts>
  <Company>Ghent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Archiving the Evolvling Scholarly Record: A Perspective</dc:title>
  <dc:creator>Herbert Van de Sompel</dc:creator>
  <cp:lastModifiedBy>McNicol,Jeanette</cp:lastModifiedBy>
  <cp:revision>2515</cp:revision>
  <cp:lastPrinted>2012-01-11T18:42:53Z</cp:lastPrinted>
  <dcterms:created xsi:type="dcterms:W3CDTF">2013-11-28T19:29:06Z</dcterms:created>
  <dcterms:modified xsi:type="dcterms:W3CDTF">2015-04-03T22:25:41Z</dcterms:modified>
</cp:coreProperties>
</file>