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4" r:id="rId2"/>
    <p:sldId id="319" r:id="rId3"/>
    <p:sldId id="320" r:id="rId4"/>
    <p:sldId id="303" r:id="rId5"/>
    <p:sldId id="297" r:id="rId6"/>
    <p:sldId id="306" r:id="rId7"/>
    <p:sldId id="296" r:id="rId8"/>
    <p:sldId id="307" r:id="rId9"/>
    <p:sldId id="308" r:id="rId10"/>
    <p:sldId id="309" r:id="rId11"/>
    <p:sldId id="311" r:id="rId12"/>
    <p:sldId id="310" r:id="rId13"/>
    <p:sldId id="313" r:id="rId14"/>
    <p:sldId id="312" r:id="rId15"/>
    <p:sldId id="314" r:id="rId16"/>
    <p:sldId id="315" r:id="rId17"/>
    <p:sldId id="317" r:id="rId18"/>
    <p:sldId id="318" r:id="rId19"/>
    <p:sldId id="295" r:id="rId20"/>
    <p:sldId id="301" r:id="rId21"/>
  </p:sldIdLst>
  <p:sldSz cx="9144000" cy="6858000" type="screen4x3"/>
  <p:notesSz cx="6797675" cy="9926638"/>
  <p:defaultTextStyle>
    <a:defPPr>
      <a:defRPr lang="en-AU"/>
    </a:defPPr>
    <a:lvl1pPr algn="l"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4124"/>
    <a:srgbClr val="D52B1E"/>
    <a:srgbClr val="FF9E1B"/>
    <a:srgbClr val="63513D"/>
    <a:srgbClr val="D6D2C4"/>
    <a:srgbClr val="AB23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69281" autoAdjust="0"/>
  </p:normalViewPr>
  <p:slideViewPr>
    <p:cSldViewPr>
      <p:cViewPr varScale="1">
        <p:scale>
          <a:sx n="80" d="100"/>
          <a:sy n="80" d="100"/>
        </p:scale>
        <p:origin x="2136" y="96"/>
      </p:cViewPr>
      <p:guideLst>
        <p:guide orient="horz" pos="2160"/>
        <p:guide pos="2880"/>
      </p:guideLst>
    </p:cSldViewPr>
  </p:slideViewPr>
  <p:outlineViewPr>
    <p:cViewPr>
      <p:scale>
        <a:sx n="33" d="100"/>
        <a:sy n="33" d="100"/>
      </p:scale>
      <p:origin x="0" y="-629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Calibri" pitchFamily="34" charset="0"/>
                <a:ea typeface="MS PGothic" pitchFamily="34" charset="-128"/>
                <a:cs typeface="+mn-cs"/>
              </a:defRPr>
            </a:lvl1pPr>
          </a:lstStyle>
          <a:p>
            <a:pPr>
              <a:defRPr/>
            </a:pPr>
            <a:endParaRPr lang="en-AU"/>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3661285-F89B-4D58-90AD-8660E9D25A9D}" type="datetimeFigureOut">
              <a:rPr lang="en-AU" altLang="en-US"/>
              <a:pPr/>
              <a:t>30/11/2015</a:t>
            </a:fld>
            <a:endParaRPr lang="en-AU" alt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atin typeface="Calibri" pitchFamily="34" charset="0"/>
                <a:ea typeface="MS PGothic" pitchFamily="34" charset="-128"/>
                <a:cs typeface="+mn-cs"/>
              </a:defRPr>
            </a:lvl1pPr>
          </a:lstStyle>
          <a:p>
            <a:pPr>
              <a:defRPr/>
            </a:pPr>
            <a:endParaRPr lang="en-AU"/>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1B26203-2C4F-4321-A9D1-A6F92AE3C5DA}" type="slidenum">
              <a:rPr lang="en-AU" altLang="en-US"/>
              <a:pPr/>
              <a:t>‹#›</a:t>
            </a:fld>
            <a:endParaRPr lang="en-AU" altLang="en-US"/>
          </a:p>
        </p:txBody>
      </p:sp>
    </p:spTree>
    <p:extLst>
      <p:ext uri="{BB962C8B-B14F-4D97-AF65-F5344CB8AC3E}">
        <p14:creationId xmlns:p14="http://schemas.microsoft.com/office/powerpoint/2010/main" val="2714322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7CD9EF1-1B5B-433F-869B-3336018C95F9}" type="datetimeFigureOut">
              <a:rPr lang="en-AU" smtClean="0"/>
              <a:t>30/11/2015</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62C09DF-674B-4101-A88F-B543990CE7C3}" type="slidenum">
              <a:rPr lang="en-AU" smtClean="0"/>
              <a:t>‹#›</a:t>
            </a:fld>
            <a:endParaRPr lang="en-AU"/>
          </a:p>
        </p:txBody>
      </p:sp>
    </p:spTree>
    <p:extLst>
      <p:ext uri="{BB962C8B-B14F-4D97-AF65-F5344CB8AC3E}">
        <p14:creationId xmlns:p14="http://schemas.microsoft.com/office/powerpoint/2010/main" val="3709163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Identifiers of</a:t>
            </a:r>
            <a:r>
              <a:rPr lang="en-AU" baseline="0" dirty="0" smtClean="0"/>
              <a:t> mine: ISNI, ORCID and MINT (Party infrastructure)</a:t>
            </a:r>
            <a:endParaRPr lang="en-AU" dirty="0"/>
          </a:p>
        </p:txBody>
      </p:sp>
      <p:sp>
        <p:nvSpPr>
          <p:cNvPr id="4" name="Slide Number Placeholder 3"/>
          <p:cNvSpPr>
            <a:spLocks noGrp="1"/>
          </p:cNvSpPr>
          <p:nvPr>
            <p:ph type="sldNum" sz="quarter" idx="10"/>
          </p:nvPr>
        </p:nvSpPr>
        <p:spPr/>
        <p:txBody>
          <a:bodyPr/>
          <a:lstStyle/>
          <a:p>
            <a:fld id="{A62C09DF-674B-4101-A88F-B543990CE7C3}" type="slidenum">
              <a:rPr lang="en-AU" smtClean="0"/>
              <a:t>1</a:t>
            </a:fld>
            <a:endParaRPr lang="en-AU"/>
          </a:p>
        </p:txBody>
      </p:sp>
    </p:spTree>
    <p:extLst>
      <p:ext uri="{BB962C8B-B14F-4D97-AF65-F5344CB8AC3E}">
        <p14:creationId xmlns:p14="http://schemas.microsoft.com/office/powerpoint/2010/main" val="97114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La Trobe to assess</a:t>
            </a:r>
            <a:r>
              <a:rPr lang="en-AU" baseline="0" dirty="0" smtClean="0"/>
              <a:t> ISNI2ORCID workflow; Provide advice about linked data (b/w organisation to person and back); outreach about ISNI and ORCID; </a:t>
            </a:r>
          </a:p>
          <a:p>
            <a:r>
              <a:rPr lang="en-AU" baseline="0" dirty="0" smtClean="0"/>
              <a:t>Investigate ways to improve the ORCID registration process where ISNIs have been assigned; provide advice about maintenance </a:t>
            </a:r>
            <a:r>
              <a:rPr lang="en-AU" baseline="0" smtClean="0"/>
              <a:t>and updating of ORCIDs and ISNIs. </a:t>
            </a:r>
            <a:endParaRPr lang="en-AU" dirty="0"/>
          </a:p>
        </p:txBody>
      </p:sp>
      <p:sp>
        <p:nvSpPr>
          <p:cNvPr id="4" name="Slide Number Placeholder 3"/>
          <p:cNvSpPr>
            <a:spLocks noGrp="1"/>
          </p:cNvSpPr>
          <p:nvPr>
            <p:ph type="sldNum" sz="quarter" idx="10"/>
          </p:nvPr>
        </p:nvSpPr>
        <p:spPr/>
        <p:txBody>
          <a:bodyPr/>
          <a:lstStyle/>
          <a:p>
            <a:fld id="{A62C09DF-674B-4101-A88F-B543990CE7C3}" type="slidenum">
              <a:rPr lang="en-AU" smtClean="0"/>
              <a:t>19</a:t>
            </a:fld>
            <a:endParaRPr lang="en-AU"/>
          </a:p>
        </p:txBody>
      </p:sp>
    </p:spTree>
    <p:extLst>
      <p:ext uri="{BB962C8B-B14F-4D97-AF65-F5344CB8AC3E}">
        <p14:creationId xmlns:p14="http://schemas.microsoft.com/office/powerpoint/2010/main" val="2119590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Picture</a:t>
            </a:r>
            <a:r>
              <a:rPr lang="en-AU" baseline="0" dirty="0" smtClean="0"/>
              <a:t> of the “fire place” in The Learning Commons (opened in July 2015) at La Trobe University Melbourne </a:t>
            </a:r>
            <a:r>
              <a:rPr lang="en-AU" baseline="0" smtClean="0"/>
              <a:t>(Bundoora) campus.</a:t>
            </a:r>
            <a:endParaRPr lang="en-AU" dirty="0" smtClean="0"/>
          </a:p>
          <a:p>
            <a:endParaRPr lang="en-AU" dirty="0"/>
          </a:p>
        </p:txBody>
      </p:sp>
      <p:sp>
        <p:nvSpPr>
          <p:cNvPr id="4" name="Slide Number Placeholder 3"/>
          <p:cNvSpPr>
            <a:spLocks noGrp="1"/>
          </p:cNvSpPr>
          <p:nvPr>
            <p:ph type="sldNum" sz="quarter" idx="10"/>
          </p:nvPr>
        </p:nvSpPr>
        <p:spPr/>
        <p:txBody>
          <a:bodyPr/>
          <a:lstStyle/>
          <a:p>
            <a:fld id="{A62C09DF-674B-4101-A88F-B543990CE7C3}" type="slidenum">
              <a:rPr lang="en-AU" smtClean="0"/>
              <a:t>20</a:t>
            </a:fld>
            <a:endParaRPr lang="en-AU"/>
          </a:p>
        </p:txBody>
      </p:sp>
    </p:spTree>
    <p:extLst>
      <p:ext uri="{BB962C8B-B14F-4D97-AF65-F5344CB8AC3E}">
        <p14:creationId xmlns:p14="http://schemas.microsoft.com/office/powerpoint/2010/main" val="263905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Simon:</a:t>
            </a:r>
          </a:p>
          <a:p>
            <a:endParaRPr lang="en-AU" altLang="en-US" dirty="0" smtClean="0"/>
          </a:p>
          <a:p>
            <a:r>
              <a:rPr lang="en-AU" altLang="en-US" dirty="0" smtClean="0"/>
              <a:t>Since LTU opened in 1967 as the 3</a:t>
            </a:r>
            <a:r>
              <a:rPr lang="en-AU" altLang="en-US" baseline="30000" dirty="0" smtClean="0"/>
              <a:t>rd</a:t>
            </a:r>
            <a:r>
              <a:rPr lang="en-AU" altLang="en-US" dirty="0" smtClean="0"/>
              <a:t> University in Victoria, we have grown to more than 30,000 students from over 90 countries with a campus network at Melbourne (Bundoora), Albury-Wodonga, Bendigo, Mildura, Melbourne City and Shepparton.</a:t>
            </a:r>
          </a:p>
          <a:p>
            <a:endParaRPr lang="en-AU" altLang="en-US" dirty="0" smtClean="0"/>
          </a:p>
          <a:p>
            <a:r>
              <a:rPr lang="en-AU" altLang="en-US" dirty="0" smtClean="0"/>
              <a:t>We are named after Charles Joseph La Trobe, the first Superintendent of the Port Phillip District, and first Lieutenant-Governor of the new colony of Victoria.</a:t>
            </a:r>
          </a:p>
          <a:p>
            <a:endParaRPr lang="en-AU" altLang="en-US" dirty="0" smtClean="0"/>
          </a:p>
          <a:p>
            <a:r>
              <a:rPr lang="en-AU" altLang="en-US" dirty="0" smtClean="0"/>
              <a:t>The image that you see on screen is a sculpture by Charles Robb, located at the main campus. This sculpture embodies the notion that universities should turn ideas on their heads. </a:t>
            </a:r>
          </a:p>
          <a:p>
            <a:r>
              <a:rPr lang="en-AU" altLang="en-US" dirty="0" smtClean="0"/>
              <a:t>http://www.onlymelbourne.com.au/statue-charles-la-trobe</a:t>
            </a:r>
          </a:p>
          <a:p>
            <a:endParaRPr lang="en-AU" altLang="en-US" dirty="0" smtClean="0"/>
          </a:p>
          <a:p>
            <a:endParaRPr lang="en-AU"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AFA930-7C74-4D4D-8182-974B5CBB5BEC}" type="slidenum">
              <a:rPr lang="en-AU" altLang="en-US"/>
              <a:pPr>
                <a:spcBef>
                  <a:spcPct val="0"/>
                </a:spcBef>
              </a:pPr>
              <a:t>2</a:t>
            </a:fld>
            <a:endParaRPr lang="en-AU" altLang="en-US"/>
          </a:p>
        </p:txBody>
      </p:sp>
    </p:spTree>
    <p:extLst>
      <p:ext uri="{BB962C8B-B14F-4D97-AF65-F5344CB8AC3E}">
        <p14:creationId xmlns:p14="http://schemas.microsoft.com/office/powerpoint/2010/main" val="359117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smtClean="0"/>
              <a:t>Simon:</a:t>
            </a:r>
          </a:p>
          <a:p>
            <a:endParaRPr lang="en-US" altLang="en-US" smtClean="0"/>
          </a:p>
          <a:p>
            <a:r>
              <a:rPr lang="en-US" altLang="en-US" smtClean="0"/>
              <a:t>To characterise research at La Trobe…</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F9B1B9-8D26-485D-842A-DE2863262ED9}" type="slidenum">
              <a:rPr lang="en-AU" altLang="en-US"/>
              <a:pPr>
                <a:spcBef>
                  <a:spcPct val="0"/>
                </a:spcBef>
              </a:pPr>
              <a:t>3</a:t>
            </a:fld>
            <a:endParaRPr lang="en-AU" altLang="en-US"/>
          </a:p>
        </p:txBody>
      </p:sp>
    </p:spTree>
    <p:extLst>
      <p:ext uri="{BB962C8B-B14F-4D97-AF65-F5344CB8AC3E}">
        <p14:creationId xmlns:p14="http://schemas.microsoft.com/office/powerpoint/2010/main" val="2741472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AU" sz="1200" dirty="0" smtClean="0"/>
              <a:t>Most institutions are trying to manage publications better</a:t>
            </a:r>
          </a:p>
          <a:p>
            <a:pPr>
              <a:buFont typeface="Arial" panose="020B0604020202020204" pitchFamily="34" charset="0"/>
              <a:buChar char="•"/>
            </a:pPr>
            <a:r>
              <a:rPr lang="en-AU" sz="1200" dirty="0" smtClean="0"/>
              <a:t>Changing role for the Library</a:t>
            </a:r>
          </a:p>
          <a:p>
            <a:pPr>
              <a:buFont typeface="Arial" panose="020B0604020202020204" pitchFamily="34" charset="0"/>
              <a:buNone/>
            </a:pPr>
            <a:endParaRPr lang="en-AU" dirty="0" smtClean="0"/>
          </a:p>
          <a:p>
            <a:pPr>
              <a:buFont typeface="Arial" panose="020B0604020202020204" pitchFamily="34" charset="0"/>
              <a:buNone/>
            </a:pPr>
            <a:r>
              <a:rPr lang="en-AU" dirty="0" smtClean="0"/>
              <a:t>What problem are we trying to solve?</a:t>
            </a:r>
          </a:p>
          <a:p>
            <a:pPr>
              <a:buFont typeface="Arial" panose="020B0604020202020204" pitchFamily="34" charset="0"/>
              <a:buNone/>
            </a:pPr>
            <a:endParaRPr lang="en-AU" dirty="0" smtClean="0"/>
          </a:p>
          <a:p>
            <a:pPr>
              <a:buFont typeface="Arial" panose="020B0604020202020204" pitchFamily="34" charset="0"/>
              <a:buChar char="•"/>
            </a:pPr>
            <a:r>
              <a:rPr lang="en-AU" dirty="0" smtClean="0"/>
              <a:t>The need for name identifiers</a:t>
            </a:r>
          </a:p>
          <a:p>
            <a:pPr>
              <a:buFont typeface="Arial" panose="020B0604020202020204" pitchFamily="34" charset="0"/>
              <a:buChar char="•"/>
            </a:pPr>
            <a:r>
              <a:rPr lang="en-AU" dirty="0" smtClean="0"/>
              <a:t>Problems with names that we think ISNIs will resolve</a:t>
            </a:r>
          </a:p>
          <a:p>
            <a:pPr>
              <a:buFont typeface="Arial" panose="020B0604020202020204" pitchFamily="34" charset="0"/>
              <a:buChar char="•"/>
            </a:pPr>
            <a:r>
              <a:rPr lang="en-AU" dirty="0" smtClean="0"/>
              <a:t>Agreed to work</a:t>
            </a:r>
            <a:r>
              <a:rPr lang="en-AU" baseline="0" dirty="0" smtClean="0"/>
              <a:t> with </a:t>
            </a:r>
            <a:r>
              <a:rPr lang="en-AU" baseline="0" dirty="0" err="1" smtClean="0"/>
              <a:t>Janifer</a:t>
            </a:r>
            <a:r>
              <a:rPr lang="en-AU" baseline="0" dirty="0" smtClean="0"/>
              <a:t> </a:t>
            </a:r>
            <a:r>
              <a:rPr lang="en-AU" baseline="0" dirty="0" err="1" smtClean="0"/>
              <a:t>Gatenby</a:t>
            </a:r>
            <a:r>
              <a:rPr lang="en-AU" baseline="0" dirty="0" smtClean="0"/>
              <a:t> from OCLC in 2013</a:t>
            </a:r>
            <a:endParaRPr lang="en-AU" dirty="0" smtClean="0"/>
          </a:p>
          <a:p>
            <a:pPr>
              <a:buFont typeface="Arial" panose="020B0604020202020204" pitchFamily="34" charset="0"/>
              <a:buChar char="•"/>
            </a:pPr>
            <a:r>
              <a:rPr lang="en-AU" dirty="0" smtClean="0"/>
              <a:t>Webinar/Discussion with OCLC Sept 2013 – agreed La Trobe would be a pilot</a:t>
            </a:r>
          </a:p>
          <a:p>
            <a:pPr>
              <a:buFont typeface="Arial" panose="020B0604020202020204" pitchFamily="34" charset="0"/>
              <a:buChar char="•"/>
            </a:pPr>
            <a:r>
              <a:rPr lang="en-AU" sz="1200" dirty="0" smtClean="0"/>
              <a:t>Problems with names that we think ISNIs will help to resolve</a:t>
            </a:r>
          </a:p>
          <a:p>
            <a:pPr>
              <a:buFont typeface="Arial" panose="020B0604020202020204" pitchFamily="34" charset="0"/>
              <a:buChar char="•"/>
            </a:pPr>
            <a:r>
              <a:rPr lang="en-AU" sz="1200" dirty="0" smtClean="0"/>
              <a:t>Webinar/Discussion with OCLC Sept 2013 – agreed La Trobe would be a pilot</a:t>
            </a:r>
          </a:p>
          <a:p>
            <a:pPr>
              <a:buFont typeface="Arial" panose="020B0604020202020204" pitchFamily="34" charset="0"/>
              <a:buChar char="•"/>
            </a:pPr>
            <a:r>
              <a:rPr lang="en-AU" sz="1200" dirty="0" smtClean="0"/>
              <a:t>ORCID is gaining momentum rapidly in the academic environment</a:t>
            </a:r>
          </a:p>
          <a:p>
            <a:endParaRPr lang="en-AU" dirty="0"/>
          </a:p>
        </p:txBody>
      </p:sp>
      <p:sp>
        <p:nvSpPr>
          <p:cNvPr id="4" name="Slide Number Placeholder 3"/>
          <p:cNvSpPr>
            <a:spLocks noGrp="1"/>
          </p:cNvSpPr>
          <p:nvPr>
            <p:ph type="sldNum" sz="quarter" idx="10"/>
          </p:nvPr>
        </p:nvSpPr>
        <p:spPr/>
        <p:txBody>
          <a:bodyPr/>
          <a:lstStyle/>
          <a:p>
            <a:fld id="{A62C09DF-674B-4101-A88F-B543990CE7C3}" type="slidenum">
              <a:rPr lang="en-AU" smtClean="0"/>
              <a:t>4</a:t>
            </a:fld>
            <a:endParaRPr lang="en-AU"/>
          </a:p>
        </p:txBody>
      </p:sp>
    </p:spTree>
    <p:extLst>
      <p:ext uri="{BB962C8B-B14F-4D97-AF65-F5344CB8AC3E}">
        <p14:creationId xmlns:p14="http://schemas.microsoft.com/office/powerpoint/2010/main" val="2215824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Basic </a:t>
            </a:r>
            <a:r>
              <a:rPr lang="en-AU" dirty="0" err="1" smtClean="0"/>
              <a:t>nstitutional</a:t>
            </a:r>
            <a:r>
              <a:rPr lang="en-AU" dirty="0" smtClean="0"/>
              <a:t> membership – 800 Euros (basic institutional membership)</a:t>
            </a:r>
          </a:p>
          <a:p>
            <a:endParaRPr lang="en-AU" dirty="0"/>
          </a:p>
        </p:txBody>
      </p:sp>
      <p:sp>
        <p:nvSpPr>
          <p:cNvPr id="4" name="Slide Number Placeholder 3"/>
          <p:cNvSpPr>
            <a:spLocks noGrp="1"/>
          </p:cNvSpPr>
          <p:nvPr>
            <p:ph type="sldNum" sz="quarter" idx="10"/>
          </p:nvPr>
        </p:nvSpPr>
        <p:spPr/>
        <p:txBody>
          <a:bodyPr/>
          <a:lstStyle/>
          <a:p>
            <a:fld id="{A62C09DF-674B-4101-A88F-B543990CE7C3}" type="slidenum">
              <a:rPr lang="en-AU" smtClean="0"/>
              <a:t>5</a:t>
            </a:fld>
            <a:endParaRPr lang="en-AU"/>
          </a:p>
        </p:txBody>
      </p:sp>
    </p:spTree>
    <p:extLst>
      <p:ext uri="{BB962C8B-B14F-4D97-AF65-F5344CB8AC3E}">
        <p14:creationId xmlns:p14="http://schemas.microsoft.com/office/powerpoint/2010/main" val="2210357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ARMS Australasian</a:t>
            </a:r>
            <a:r>
              <a:rPr lang="en-AU" baseline="0" dirty="0" smtClean="0"/>
              <a:t> Research Management Society</a:t>
            </a:r>
          </a:p>
          <a:p>
            <a:r>
              <a:rPr lang="en-AU" baseline="0" dirty="0" smtClean="0"/>
              <a:t>New consortium with 36 Universities Australia wide. Signing of agreements in November. Work to start in January 2016.</a:t>
            </a:r>
          </a:p>
          <a:p>
            <a:r>
              <a:rPr lang="en-AU" baseline="0" dirty="0" smtClean="0"/>
              <a:t>What will happen is that infrastructure will be setup to allow users to login to their own systems at work (</a:t>
            </a:r>
            <a:r>
              <a:rPr lang="en-AU" baseline="0" dirty="0" err="1" smtClean="0"/>
              <a:t>eg</a:t>
            </a:r>
            <a:r>
              <a:rPr lang="en-AU" baseline="0" dirty="0" smtClean="0"/>
              <a:t>. CRIS) </a:t>
            </a:r>
          </a:p>
          <a:p>
            <a:r>
              <a:rPr lang="en-AU" baseline="0" dirty="0" smtClean="0"/>
              <a:t>And use the AAF to authenticate directly to ORCID. This can then either create an ORCID, update their ORCID record or pull information</a:t>
            </a:r>
          </a:p>
          <a:p>
            <a:r>
              <a:rPr lang="en-AU" baseline="0" dirty="0" smtClean="0"/>
              <a:t>From ORCID to update their profile in their CRIS.</a:t>
            </a:r>
            <a:endParaRPr lang="en-AU" dirty="0"/>
          </a:p>
        </p:txBody>
      </p:sp>
      <p:sp>
        <p:nvSpPr>
          <p:cNvPr id="4" name="Slide Number Placeholder 3"/>
          <p:cNvSpPr>
            <a:spLocks noGrp="1"/>
          </p:cNvSpPr>
          <p:nvPr>
            <p:ph type="sldNum" sz="quarter" idx="10"/>
          </p:nvPr>
        </p:nvSpPr>
        <p:spPr/>
        <p:txBody>
          <a:bodyPr/>
          <a:lstStyle/>
          <a:p>
            <a:fld id="{A62C09DF-674B-4101-A88F-B543990CE7C3}" type="slidenum">
              <a:rPr lang="en-AU" smtClean="0"/>
              <a:t>6</a:t>
            </a:fld>
            <a:endParaRPr lang="en-AU"/>
          </a:p>
        </p:txBody>
      </p:sp>
    </p:spTree>
    <p:extLst>
      <p:ext uri="{BB962C8B-B14F-4D97-AF65-F5344CB8AC3E}">
        <p14:creationId xmlns:p14="http://schemas.microsoft.com/office/powerpoint/2010/main" val="638828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 long did this work take? How much did it cost? Initial work took about 2 weeks full time</a:t>
            </a:r>
            <a:r>
              <a:rPr lang="en-AU" baseline="0" dirty="0" smtClean="0"/>
              <a:t> (one staff member). </a:t>
            </a:r>
            <a:br>
              <a:rPr lang="en-AU" baseline="0" dirty="0" smtClean="0"/>
            </a:br>
            <a:r>
              <a:rPr lang="en-AU" baseline="0" dirty="0" smtClean="0"/>
              <a:t>Later work (manual work) - </a:t>
            </a:r>
            <a:r>
              <a:rPr lang="en-AU" dirty="0" smtClean="0"/>
              <a:t> cost about $8,500</a:t>
            </a:r>
            <a:r>
              <a:rPr lang="en-AU" baseline="0" dirty="0" smtClean="0"/>
              <a:t> and about 120 hours of work (4 weeks).</a:t>
            </a:r>
            <a:endParaRPr lang="en-AU" dirty="0"/>
          </a:p>
        </p:txBody>
      </p:sp>
      <p:sp>
        <p:nvSpPr>
          <p:cNvPr id="4" name="Slide Number Placeholder 3"/>
          <p:cNvSpPr>
            <a:spLocks noGrp="1"/>
          </p:cNvSpPr>
          <p:nvPr>
            <p:ph type="sldNum" sz="quarter" idx="10"/>
          </p:nvPr>
        </p:nvSpPr>
        <p:spPr/>
        <p:txBody>
          <a:bodyPr/>
          <a:lstStyle/>
          <a:p>
            <a:fld id="{A62C09DF-674B-4101-A88F-B543990CE7C3}" type="slidenum">
              <a:rPr lang="en-AU" smtClean="0"/>
              <a:t>7</a:t>
            </a:fld>
            <a:endParaRPr lang="en-AU"/>
          </a:p>
        </p:txBody>
      </p:sp>
    </p:spTree>
    <p:extLst>
      <p:ext uri="{BB962C8B-B14F-4D97-AF65-F5344CB8AC3E}">
        <p14:creationId xmlns:p14="http://schemas.microsoft.com/office/powerpoint/2010/main" val="104631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err="1" smtClean="0"/>
              <a:t>CrossRef</a:t>
            </a:r>
            <a:r>
              <a:rPr lang="en-AU" baseline="0" dirty="0" smtClean="0"/>
              <a:t> and Scopus data sources. Have DOI. This finds the item, but not myself necessarily.</a:t>
            </a:r>
            <a:endParaRPr lang="en-AU" dirty="0"/>
          </a:p>
        </p:txBody>
      </p:sp>
      <p:sp>
        <p:nvSpPr>
          <p:cNvPr id="4" name="Slide Number Placeholder 3"/>
          <p:cNvSpPr>
            <a:spLocks noGrp="1"/>
          </p:cNvSpPr>
          <p:nvPr>
            <p:ph type="sldNum" sz="quarter" idx="10"/>
          </p:nvPr>
        </p:nvSpPr>
        <p:spPr/>
        <p:txBody>
          <a:bodyPr/>
          <a:lstStyle/>
          <a:p>
            <a:fld id="{A62C09DF-674B-4101-A88F-B543990CE7C3}" type="slidenum">
              <a:rPr lang="en-AU" smtClean="0"/>
              <a:t>10</a:t>
            </a:fld>
            <a:endParaRPr lang="en-AU"/>
          </a:p>
        </p:txBody>
      </p:sp>
    </p:spTree>
    <p:extLst>
      <p:ext uri="{BB962C8B-B14F-4D97-AF65-F5344CB8AC3E}">
        <p14:creationId xmlns:p14="http://schemas.microsoft.com/office/powerpoint/2010/main" val="545937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Because there are so many places to link up your ORCID</a:t>
            </a:r>
            <a:r>
              <a:rPr lang="en-AU" sz="1200" kern="1200" baseline="0" dirty="0" smtClean="0">
                <a:solidFill>
                  <a:schemeClr val="tx1"/>
                </a:solidFill>
                <a:effectLst/>
                <a:latin typeface="+mn-lt"/>
                <a:ea typeface="+mn-ea"/>
                <a:cs typeface="+mn-cs"/>
              </a:rPr>
              <a:t> with other identifiers – perhaps there is something ISNI can do to help with this?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Use ISNI data source. ISNI can show that 3 </a:t>
            </a:r>
            <a:r>
              <a:rPr lang="en-AU" sz="1200" kern="1200" dirty="0" err="1" smtClean="0">
                <a:solidFill>
                  <a:schemeClr val="tx1"/>
                </a:solidFill>
                <a:effectLst/>
                <a:latin typeface="+mn-lt"/>
                <a:ea typeface="+mn-ea"/>
                <a:cs typeface="+mn-cs"/>
              </a:rPr>
              <a:t>ORCiDs</a:t>
            </a:r>
            <a:r>
              <a:rPr lang="en-AU" sz="1200" kern="1200" dirty="0" smtClean="0">
                <a:solidFill>
                  <a:schemeClr val="tx1"/>
                </a:solidFill>
                <a:effectLst/>
                <a:latin typeface="+mn-lt"/>
                <a:ea typeface="+mn-ea"/>
                <a:cs typeface="+mn-cs"/>
              </a:rPr>
              <a:t> are same person.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Discussions</a:t>
            </a:r>
            <a:r>
              <a:rPr lang="en-AU" sz="1200" kern="1200" baseline="0" dirty="0" smtClean="0">
                <a:solidFill>
                  <a:schemeClr val="tx1"/>
                </a:solidFill>
                <a:effectLst/>
                <a:latin typeface="+mn-lt"/>
                <a:ea typeface="+mn-ea"/>
                <a:cs typeface="+mn-cs"/>
              </a:rPr>
              <a:t> with OCLC about </a:t>
            </a:r>
            <a:r>
              <a:rPr lang="en-AU" sz="1200" kern="1200" dirty="0" smtClean="0">
                <a:solidFill>
                  <a:schemeClr val="tx1"/>
                </a:solidFill>
                <a:effectLst/>
                <a:latin typeface="+mn-lt"/>
                <a:ea typeface="+mn-ea"/>
                <a:cs typeface="+mn-cs"/>
              </a:rPr>
              <a:t>testing of the ORCID registration workflow.</a:t>
            </a:r>
          </a:p>
          <a:p>
            <a:endParaRPr lang="en-AU" dirty="0"/>
          </a:p>
        </p:txBody>
      </p:sp>
      <p:sp>
        <p:nvSpPr>
          <p:cNvPr id="4" name="Slide Number Placeholder 3"/>
          <p:cNvSpPr>
            <a:spLocks noGrp="1"/>
          </p:cNvSpPr>
          <p:nvPr>
            <p:ph type="sldNum" sz="quarter" idx="10"/>
          </p:nvPr>
        </p:nvSpPr>
        <p:spPr/>
        <p:txBody>
          <a:bodyPr/>
          <a:lstStyle/>
          <a:p>
            <a:fld id="{A62C09DF-674B-4101-A88F-B543990CE7C3}" type="slidenum">
              <a:rPr lang="en-AU" smtClean="0"/>
              <a:t>15</a:t>
            </a:fld>
            <a:endParaRPr lang="en-AU"/>
          </a:p>
        </p:txBody>
      </p:sp>
    </p:spTree>
    <p:extLst>
      <p:ext uri="{BB962C8B-B14F-4D97-AF65-F5344CB8AC3E}">
        <p14:creationId xmlns:p14="http://schemas.microsoft.com/office/powerpoint/2010/main" val="3655805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INT">
    <p:bg>
      <p:bgPr>
        <a:gradFill>
          <a:gsLst>
            <a:gs pos="40000">
              <a:schemeClr val="accent4"/>
            </a:gs>
            <a:gs pos="20000">
              <a:schemeClr val="accent5"/>
            </a:gs>
            <a:gs pos="0">
              <a:schemeClr val="accent6"/>
            </a:gs>
            <a:gs pos="80000">
              <a:schemeClr val="accent2"/>
            </a:gs>
            <a:gs pos="60000">
              <a:schemeClr val="accent3"/>
            </a:gs>
            <a:gs pos="100000">
              <a:schemeClr val="accent1"/>
            </a:gs>
          </a:gsLst>
          <a:lin ang="5400000" scaled="0"/>
        </a:gra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554038"/>
            <a:ext cx="2333625" cy="67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7"/>
          <p:cNvSpPr>
            <a:spLocks noChangeArrowheads="1"/>
          </p:cNvSpPr>
          <p:nvPr/>
        </p:nvSpPr>
        <p:spPr bwMode="auto">
          <a:xfrm>
            <a:off x="395288" y="6423025"/>
            <a:ext cx="1100137"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1400" b="1">
                <a:solidFill>
                  <a:schemeClr val="bg1"/>
                </a:solidFill>
              </a:rPr>
              <a:t>latrobe.edu.au</a:t>
            </a:r>
          </a:p>
        </p:txBody>
      </p:sp>
      <p:sp>
        <p:nvSpPr>
          <p:cNvPr id="6" name="Rectangle 8"/>
          <p:cNvSpPr>
            <a:spLocks noChangeArrowheads="1"/>
          </p:cNvSpPr>
          <p:nvPr/>
        </p:nvSpPr>
        <p:spPr bwMode="auto">
          <a:xfrm>
            <a:off x="3203575" y="5732463"/>
            <a:ext cx="1319213" cy="15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1000">
                <a:solidFill>
                  <a:srgbClr val="63513D"/>
                </a:solidFill>
              </a:rPr>
              <a:t>CRICOS Provider 00115M</a:t>
            </a:r>
          </a:p>
        </p:txBody>
      </p:sp>
      <p:sp>
        <p:nvSpPr>
          <p:cNvPr id="7" name="Rectangle 12"/>
          <p:cNvSpPr>
            <a:spLocks noChangeArrowheads="1"/>
          </p:cNvSpPr>
          <p:nvPr/>
        </p:nvSpPr>
        <p:spPr bwMode="auto">
          <a:xfrm>
            <a:off x="7596188" y="6483350"/>
            <a:ext cx="1181100"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900">
                <a:solidFill>
                  <a:schemeClr val="bg1"/>
                </a:solidFill>
              </a:rPr>
              <a:t>CRICOS Provider 00115M</a:t>
            </a:r>
          </a:p>
        </p:txBody>
      </p:sp>
      <p:sp>
        <p:nvSpPr>
          <p:cNvPr id="5" name="Text Placeholder 7"/>
          <p:cNvSpPr>
            <a:spLocks noGrp="1"/>
          </p:cNvSpPr>
          <p:nvPr>
            <p:ph type="body" sz="quarter" idx="10"/>
          </p:nvPr>
        </p:nvSpPr>
        <p:spPr>
          <a:xfrm>
            <a:off x="2961596" y="3463020"/>
            <a:ext cx="6182404" cy="2520950"/>
          </a:xfrm>
          <a:solidFill>
            <a:srgbClr val="D6D2C4"/>
          </a:solidFill>
          <a:ln>
            <a:noFill/>
          </a:ln>
        </p:spPr>
        <p:txBody>
          <a:bodyPr lIns="288000" tIns="288000" rIns="180000" bIns="180000"/>
          <a:lstStyle>
            <a:lvl1pPr marL="0" algn="l" fontAlgn="auto">
              <a:lnSpc>
                <a:spcPct val="100000"/>
              </a:lnSpc>
              <a:spcBef>
                <a:spcPts val="0"/>
              </a:spcBef>
              <a:spcAft>
                <a:spcPts val="0"/>
              </a:spcAft>
              <a:defRPr sz="2400" b="1" baseline="0"/>
            </a:lvl1pPr>
            <a:lvl2pPr marL="0" indent="0">
              <a:lnSpc>
                <a:spcPct val="100000"/>
              </a:lnSpc>
              <a:spcBef>
                <a:spcPts val="0"/>
              </a:spcBef>
              <a:spcAft>
                <a:spcPts val="0"/>
              </a:spcAft>
              <a:buNone/>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228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solidFill>
          <a:srgbClr val="D6D2C4">
            <a:alpha val="50195"/>
          </a:srgbClr>
        </a:solidFill>
        <a:effectLst/>
      </p:bgPr>
    </p:bg>
    <p:spTree>
      <p:nvGrpSpPr>
        <p:cNvPr id="1" name=""/>
        <p:cNvGrpSpPr/>
        <p:nvPr/>
      </p:nvGrpSpPr>
      <p:grpSpPr>
        <a:xfrm>
          <a:off x="0" y="0"/>
          <a:ext cx="0" cy="0"/>
          <a:chOff x="0" y="0"/>
          <a:chExt cx="0" cy="0"/>
        </a:xfrm>
      </p:grpSpPr>
      <p:sp>
        <p:nvSpPr>
          <p:cNvPr id="3" name="Rectangle 2"/>
          <p:cNvSpPr/>
          <p:nvPr/>
        </p:nvSpPr>
        <p:spPr>
          <a:xfrm>
            <a:off x="468313" y="0"/>
            <a:ext cx="2555875" cy="1998663"/>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162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b"/>
          <a:lstStyle/>
          <a:p>
            <a:pPr fontAlgn="auto">
              <a:spcBef>
                <a:spcPts val="0"/>
              </a:spcBef>
              <a:spcAft>
                <a:spcPts val="0"/>
              </a:spcAft>
              <a:defRPr/>
            </a:pPr>
            <a:r>
              <a:rPr lang="en-AU" b="1" dirty="0">
                <a:latin typeface="Calibri" pitchFamily="34" charset="0"/>
                <a:cs typeface="Arial" pitchFamily="34" charset="0"/>
              </a:rPr>
              <a:t>Thank you</a:t>
            </a:r>
          </a:p>
        </p:txBody>
      </p:sp>
      <p:sp>
        <p:nvSpPr>
          <p:cNvPr id="4" name="Rectangle 7"/>
          <p:cNvSpPr>
            <a:spLocks noChangeArrowheads="1"/>
          </p:cNvSpPr>
          <p:nvPr/>
        </p:nvSpPr>
        <p:spPr bwMode="auto">
          <a:xfrm>
            <a:off x="468313" y="6423025"/>
            <a:ext cx="1100137"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1400" b="1">
                <a:solidFill>
                  <a:srgbClr val="63513D"/>
                </a:solidFill>
              </a:rPr>
              <a:t>latrobe.edu.au</a:t>
            </a:r>
          </a:p>
        </p:txBody>
      </p:sp>
      <p:sp>
        <p:nvSpPr>
          <p:cNvPr id="5" name="Rectangle 8"/>
          <p:cNvSpPr>
            <a:spLocks noChangeArrowheads="1"/>
          </p:cNvSpPr>
          <p:nvPr/>
        </p:nvSpPr>
        <p:spPr bwMode="auto">
          <a:xfrm>
            <a:off x="7596188" y="6483350"/>
            <a:ext cx="1181100"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900">
                <a:solidFill>
                  <a:srgbClr val="63513D"/>
                </a:solidFill>
              </a:rPr>
              <a:t>CRICOS Provider 00115M</a:t>
            </a:r>
          </a:p>
        </p:txBody>
      </p:sp>
      <p:sp>
        <p:nvSpPr>
          <p:cNvPr id="9" name="Content Placeholder 2"/>
          <p:cNvSpPr>
            <a:spLocks noGrp="1"/>
          </p:cNvSpPr>
          <p:nvPr>
            <p:ph idx="4294967295"/>
          </p:nvPr>
        </p:nvSpPr>
        <p:spPr>
          <a:xfrm>
            <a:off x="468313" y="2708920"/>
            <a:ext cx="8208962" cy="3240980"/>
          </a:xfrm>
        </p:spPr>
        <p:txBody>
          <a:bodyPr>
            <a:normAutofit/>
          </a:bodyPr>
          <a:lstStyle>
            <a:lvl1pPr>
              <a:defRPr/>
            </a:lvl1pPr>
          </a:lstStyle>
          <a:p>
            <a:pPr lvl="0"/>
            <a:r>
              <a:rPr lang="en-US" smtClean="0"/>
              <a:t>Click to edit Master text styles</a:t>
            </a:r>
          </a:p>
        </p:txBody>
      </p:sp>
    </p:spTree>
    <p:extLst>
      <p:ext uri="{BB962C8B-B14F-4D97-AF65-F5344CB8AC3E}">
        <p14:creationId xmlns:p14="http://schemas.microsoft.com/office/powerpoint/2010/main" val="37123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DOM">
    <p:bg>
      <p:bgPr>
        <a:gradFill>
          <a:gsLst>
            <a:gs pos="40000">
              <a:schemeClr val="accent4"/>
            </a:gs>
            <a:gs pos="20000">
              <a:schemeClr val="accent5"/>
            </a:gs>
            <a:gs pos="0">
              <a:schemeClr val="accent6"/>
            </a:gs>
            <a:gs pos="80000">
              <a:schemeClr val="accent2"/>
            </a:gs>
            <a:gs pos="60000">
              <a:schemeClr val="accent3"/>
            </a:gs>
            <a:gs pos="100000">
              <a:schemeClr val="accent1"/>
            </a:gs>
          </a:gsLst>
          <a:lin ang="5400000" scaled="0"/>
        </a:gradFill>
        <a:effectLst/>
      </p:bgPr>
    </p:bg>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275"/>
            <a:ext cx="2339975" cy="67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7"/>
          <p:cNvSpPr>
            <a:spLocks noChangeArrowheads="1"/>
          </p:cNvSpPr>
          <p:nvPr/>
        </p:nvSpPr>
        <p:spPr bwMode="auto">
          <a:xfrm>
            <a:off x="395288" y="6423025"/>
            <a:ext cx="1100137"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1400" b="1">
                <a:solidFill>
                  <a:schemeClr val="bg1"/>
                </a:solidFill>
              </a:rPr>
              <a:t>latrobe.edu.au</a:t>
            </a:r>
          </a:p>
        </p:txBody>
      </p:sp>
      <p:sp>
        <p:nvSpPr>
          <p:cNvPr id="6" name="Rectangle 8"/>
          <p:cNvSpPr>
            <a:spLocks noChangeArrowheads="1"/>
          </p:cNvSpPr>
          <p:nvPr/>
        </p:nvSpPr>
        <p:spPr bwMode="auto">
          <a:xfrm>
            <a:off x="7596188" y="6483350"/>
            <a:ext cx="1181100" cy="13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AU" altLang="en-US" sz="900">
                <a:solidFill>
                  <a:schemeClr val="bg1"/>
                </a:solidFill>
              </a:rPr>
              <a:t>CRICOS Provider 00115M</a:t>
            </a:r>
          </a:p>
        </p:txBody>
      </p:sp>
      <p:sp>
        <p:nvSpPr>
          <p:cNvPr id="5" name="Text Placeholder 7"/>
          <p:cNvSpPr>
            <a:spLocks noGrp="1"/>
          </p:cNvSpPr>
          <p:nvPr>
            <p:ph type="body" sz="quarter" idx="10"/>
          </p:nvPr>
        </p:nvSpPr>
        <p:spPr>
          <a:xfrm>
            <a:off x="2961596" y="3463020"/>
            <a:ext cx="6182404" cy="2520950"/>
          </a:xfrm>
          <a:solidFill>
            <a:srgbClr val="D6D2C4"/>
          </a:solidFill>
          <a:ln>
            <a:noFill/>
          </a:ln>
        </p:spPr>
        <p:txBody>
          <a:bodyPr lIns="288000" tIns="288000" rIns="180000" bIns="180000"/>
          <a:lstStyle>
            <a:lvl1pPr marL="0" algn="l" fontAlgn="auto">
              <a:lnSpc>
                <a:spcPct val="100000"/>
              </a:lnSpc>
              <a:spcBef>
                <a:spcPts val="0"/>
              </a:spcBef>
              <a:spcAft>
                <a:spcPts val="0"/>
              </a:spcAft>
              <a:defRPr sz="2400" b="1" baseline="0"/>
            </a:lvl1pPr>
            <a:lvl2pPr marL="0" indent="0">
              <a:lnSpc>
                <a:spcPct val="100000"/>
              </a:lnSpc>
              <a:spcBef>
                <a:spcPts val="0"/>
              </a:spcBef>
              <a:spcAft>
                <a:spcPts val="0"/>
              </a:spcAft>
              <a:buNone/>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532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076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68313" y="431800"/>
            <a:ext cx="8208143" cy="836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lvl1pPr>
          </a:lstStyle>
          <a:p>
            <a:pPr lvl="0"/>
            <a:r>
              <a:rPr lang="en-US" smtClean="0"/>
              <a:t>Click to edit Master title style</a:t>
            </a:r>
            <a:endParaRPr lang="en-AU" dirty="0" smtClean="0"/>
          </a:p>
        </p:txBody>
      </p:sp>
      <p:sp>
        <p:nvSpPr>
          <p:cNvPr id="5" name="Text Placeholder 2"/>
          <p:cNvSpPr>
            <a:spLocks noGrp="1"/>
          </p:cNvSpPr>
          <p:nvPr>
            <p:ph type="body" idx="1"/>
          </p:nvPr>
        </p:nvSpPr>
        <p:spPr bwMode="auto">
          <a:xfrm>
            <a:off x="468313" y="1624995"/>
            <a:ext cx="8208143"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647125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2" name="Title 1"/>
          <p:cNvSpPr>
            <a:spLocks noGrp="1"/>
          </p:cNvSpPr>
          <p:nvPr>
            <p:ph type="title"/>
          </p:nvPr>
        </p:nvSpPr>
        <p:spPr>
          <a:xfrm>
            <a:off x="468313" y="431800"/>
            <a:ext cx="8208143" cy="836960"/>
          </a:xfrm>
        </p:spPr>
        <p:txBody>
          <a:bodyPr/>
          <a:lstStyle>
            <a:lvl1pPr>
              <a:defRPr/>
            </a:lvl1pPr>
          </a:lstStyle>
          <a:p>
            <a:r>
              <a:rPr lang="en-US" smtClean="0"/>
              <a:t>Click to edit Master title style</a:t>
            </a:r>
            <a:endParaRPr lang="en-AU" dirty="0"/>
          </a:p>
        </p:txBody>
      </p:sp>
      <p:sp>
        <p:nvSpPr>
          <p:cNvPr id="4" name="Text Placeholder 2"/>
          <p:cNvSpPr>
            <a:spLocks noGrp="1"/>
          </p:cNvSpPr>
          <p:nvPr>
            <p:ph type="body" idx="1"/>
          </p:nvPr>
        </p:nvSpPr>
        <p:spPr bwMode="auto">
          <a:xfrm>
            <a:off x="468313" y="1624995"/>
            <a:ext cx="8208143"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92007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68313" y="1628775"/>
          <a:ext cx="8207376" cy="1808164"/>
        </p:xfrm>
        <a:graphic>
          <a:graphicData uri="http://schemas.openxmlformats.org/drawingml/2006/table">
            <a:tbl>
              <a:tblPr/>
              <a:tblGrid>
                <a:gridCol w="2051844"/>
                <a:gridCol w="2051844"/>
                <a:gridCol w="2051844"/>
                <a:gridCol w="2051844"/>
              </a:tblGrid>
              <a:tr h="357360">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smtClean="0">
                          <a:ln>
                            <a:noFill/>
                          </a:ln>
                          <a:solidFill>
                            <a:srgbClr val="63513D"/>
                          </a:solidFill>
                          <a:effectLst/>
                          <a:latin typeface="Calibri" pitchFamily="34" charset="0"/>
                          <a:ea typeface="ＭＳ Ｐゴシック" charset="0"/>
                          <a:cs typeface="ＭＳ Ｐゴシック" charset="0"/>
                        </a:rPr>
                        <a:t>Click here to enter Title</a:t>
                      </a: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endParaRPr kumimoji="0" lang="en-US" sz="1400" b="1"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anchor="ctr"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solidFill>
                      <a:srgbClr val="D6D2C4"/>
                    </a:solidFill>
                  </a:tcPr>
                </a:tc>
              </a:tr>
              <a:tr h="362696">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smtClean="0">
                          <a:ln>
                            <a:noFill/>
                          </a:ln>
                          <a:solidFill>
                            <a:srgbClr val="63513D"/>
                          </a:solidFill>
                          <a:effectLst/>
                          <a:latin typeface="Calibri" pitchFamily="34" charset="0"/>
                          <a:ea typeface="ＭＳ Ｐゴシック" charset="0"/>
                          <a:cs typeface="ＭＳ Ｐゴシック" charset="0"/>
                        </a:rPr>
                        <a:t>Click here to enter Text</a:t>
                      </a: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r>
              <a:tr h="373388">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smtClean="0">
                          <a:ln>
                            <a:noFill/>
                          </a:ln>
                          <a:solidFill>
                            <a:srgbClr val="63513D"/>
                          </a:solidFill>
                          <a:effectLst/>
                          <a:latin typeface="Calibri" pitchFamily="34" charset="0"/>
                          <a:ea typeface="ＭＳ Ｐゴシック" charset="0"/>
                          <a:cs typeface="ＭＳ Ｐゴシック" charset="0"/>
                        </a:rPr>
                        <a:t>Click here to enter Text</a:t>
                      </a: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r>
              <a:tr h="357360">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smtClean="0">
                          <a:ln>
                            <a:noFill/>
                          </a:ln>
                          <a:solidFill>
                            <a:srgbClr val="63513D"/>
                          </a:solidFill>
                          <a:effectLst/>
                          <a:latin typeface="Calibri" pitchFamily="34" charset="0"/>
                          <a:ea typeface="ＭＳ Ｐゴシック" charset="0"/>
                          <a:cs typeface="ＭＳ Ｐゴシック" charset="0"/>
                        </a:rPr>
                        <a:t>Click here to enter Text</a:t>
                      </a: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r>
              <a:tr h="357360">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r>
                        <a:rPr kumimoji="0" lang="en-US" sz="1400" b="0" i="0" u="none" strike="noStrike" cap="none" normalizeH="0" baseline="0" dirty="0" smtClean="0">
                          <a:ln>
                            <a:noFill/>
                          </a:ln>
                          <a:solidFill>
                            <a:srgbClr val="63513D"/>
                          </a:solidFill>
                          <a:effectLst/>
                          <a:latin typeface="Calibri" pitchFamily="34" charset="0"/>
                          <a:ea typeface="ＭＳ Ｐゴシック" charset="0"/>
                          <a:cs typeface="ＭＳ Ｐゴシック" charset="0"/>
                        </a:rPr>
                        <a:t>Click here to enter Text</a:t>
                      </a: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mj-lt" charset="0"/>
                        <a:buNone/>
                        <a:tabLst/>
                      </a:pPr>
                      <a:endParaRPr kumimoji="0" lang="en-US" sz="1400" b="0" i="0" u="none" strike="noStrike" cap="none" normalizeH="0" baseline="0" dirty="0">
                        <a:ln>
                          <a:noFill/>
                        </a:ln>
                        <a:solidFill>
                          <a:srgbClr val="63513D"/>
                        </a:solidFill>
                        <a:effectLst/>
                        <a:latin typeface="Calibri" pitchFamily="34" charset="0"/>
                        <a:ea typeface="ＭＳ Ｐゴシック" charset="0"/>
                        <a:cs typeface="ＭＳ Ｐゴシック" charset="0"/>
                      </a:endParaRPr>
                    </a:p>
                  </a:txBody>
                  <a:tcPr marL="71974" marR="71974" marT="72000" marB="72000" horzOverflow="overflow">
                    <a:lnL w="3175" cap="flat" cmpd="sng" algn="ctr">
                      <a:solidFill>
                        <a:srgbClr val="63513D"/>
                      </a:solidFill>
                      <a:prstDash val="solid"/>
                      <a:round/>
                      <a:headEnd type="none" w="med" len="med"/>
                      <a:tailEnd type="none" w="med" len="med"/>
                    </a:lnL>
                    <a:lnR w="3175" cap="flat" cmpd="sng" algn="ctr">
                      <a:solidFill>
                        <a:srgbClr val="63513D"/>
                      </a:solidFill>
                      <a:prstDash val="solid"/>
                      <a:round/>
                      <a:headEnd type="none" w="med" len="med"/>
                      <a:tailEnd type="none" w="med" len="med"/>
                    </a:lnR>
                    <a:lnT w="3175" cap="flat" cmpd="sng" algn="ctr">
                      <a:solidFill>
                        <a:srgbClr val="63513D"/>
                      </a:solidFill>
                      <a:prstDash val="solid"/>
                      <a:round/>
                      <a:headEnd type="none" w="med" len="med"/>
                      <a:tailEnd type="none" w="med" len="med"/>
                    </a:lnT>
                    <a:lnB w="3175" cap="flat" cmpd="sng" algn="ctr">
                      <a:solidFill>
                        <a:srgbClr val="63513D"/>
                      </a:solidFill>
                      <a:prstDash val="solid"/>
                      <a:round/>
                      <a:headEnd type="none" w="med" len="med"/>
                      <a:tailEnd type="none" w="med" len="med"/>
                    </a:lnB>
                    <a:lnTlToBr>
                      <a:noFill/>
                    </a:lnTlToBr>
                    <a:lnBlToTr>
                      <a:noFill/>
                    </a:lnBlToTr>
                    <a:noFill/>
                  </a:tcPr>
                </a:tc>
              </a:tr>
            </a:tbl>
          </a:graphicData>
        </a:graphic>
      </p:graphicFrame>
      <p:sp>
        <p:nvSpPr>
          <p:cNvPr id="10" name="Title 9"/>
          <p:cNvSpPr>
            <a:spLocks noGrp="1" noChangeAspect="1"/>
          </p:cNvSpPr>
          <p:nvPr>
            <p:ph type="title"/>
          </p:nvPr>
        </p:nvSpPr>
        <p:spPr>
          <a:xfrm>
            <a:off x="468313" y="431800"/>
            <a:ext cx="8208144" cy="836960"/>
          </a:xfrm>
        </p:spPr>
        <p:txBody>
          <a:bodyPr/>
          <a:lstStyle>
            <a:lvl1pPr>
              <a:defRPr/>
            </a:lvl1pPr>
          </a:lstStyle>
          <a:p>
            <a:r>
              <a:rPr lang="en-US" smtClean="0"/>
              <a:t>Click to edit Master title style</a:t>
            </a:r>
            <a:endParaRPr lang="en-AU" dirty="0"/>
          </a:p>
        </p:txBody>
      </p:sp>
    </p:spTree>
    <p:extLst>
      <p:ext uri="{BB962C8B-B14F-4D97-AF65-F5344CB8AC3E}">
        <p14:creationId xmlns:p14="http://schemas.microsoft.com/office/powerpoint/2010/main" val="334937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mp; Imag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4643438" y="1628775"/>
            <a:ext cx="4032250" cy="4679950"/>
          </a:xfrm>
          <a:prstGeom prst="rect">
            <a:avLst/>
          </a:prstGeom>
          <a:noFill/>
          <a:ln w="9525">
            <a:solidFill>
              <a:srgbClr val="7F7F7F"/>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endParaRPr lang="en-US" sz="1800">
              <a:solidFill>
                <a:schemeClr val="lt1"/>
              </a:solidFill>
              <a:latin typeface="+mn-lt"/>
              <a:ea typeface="+mn-ea"/>
            </a:endParaRPr>
          </a:p>
        </p:txBody>
      </p:sp>
      <p:sp>
        <p:nvSpPr>
          <p:cNvPr id="5" name="TextBox 4"/>
          <p:cNvSpPr txBox="1">
            <a:spLocks noChangeArrowheads="1"/>
          </p:cNvSpPr>
          <p:nvPr/>
        </p:nvSpPr>
        <p:spPr bwMode="auto">
          <a:xfrm>
            <a:off x="6011863" y="2349500"/>
            <a:ext cx="1230312" cy="368300"/>
          </a:xfrm>
          <a:prstGeom prst="rect">
            <a:avLst/>
          </a:prstGeom>
          <a:no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1800" smtClean="0"/>
              <a:t>Image area</a:t>
            </a:r>
          </a:p>
        </p:txBody>
      </p:sp>
      <p:sp>
        <p:nvSpPr>
          <p:cNvPr id="10" name="Title Placeholder 1"/>
          <p:cNvSpPr>
            <a:spLocks noGrp="1"/>
          </p:cNvSpPr>
          <p:nvPr>
            <p:ph type="title"/>
          </p:nvPr>
        </p:nvSpPr>
        <p:spPr bwMode="auto">
          <a:xfrm>
            <a:off x="468313" y="431800"/>
            <a:ext cx="8207375" cy="836960"/>
          </a:xfrm>
          <a:prstGeom prst="rect">
            <a:avLst/>
          </a:prstGeom>
          <a:noFill/>
          <a:ln>
            <a:noFill/>
          </a:ln>
          <a:extLst/>
        </p:spPr>
        <p:txBody>
          <a:bodyPr/>
          <a:lstStyle>
            <a:lvl1pPr>
              <a:defRPr/>
            </a:lvl1pPr>
          </a:lstStyle>
          <a:p>
            <a:pPr lvl="0"/>
            <a:r>
              <a:rPr lang="en-US" smtClean="0"/>
              <a:t>Click to edit Master title style</a:t>
            </a:r>
            <a:endParaRPr lang="en-AU" dirty="0"/>
          </a:p>
        </p:txBody>
      </p:sp>
      <p:sp>
        <p:nvSpPr>
          <p:cNvPr id="6" name="Text Placeholder 2"/>
          <p:cNvSpPr>
            <a:spLocks noGrp="1"/>
          </p:cNvSpPr>
          <p:nvPr>
            <p:ph type="body" idx="1"/>
          </p:nvPr>
        </p:nvSpPr>
        <p:spPr bwMode="auto">
          <a:xfrm>
            <a:off x="468313" y="1624995"/>
            <a:ext cx="4031679" cy="46837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535051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313" y="431800"/>
            <a:ext cx="8208143" cy="836960"/>
          </a:xfrm>
        </p:spPr>
        <p:txBody>
          <a:bodyPr/>
          <a:lstStyle>
            <a:lvl1pPr>
              <a:defRPr/>
            </a:lvl1pPr>
          </a:lstStyle>
          <a:p>
            <a:r>
              <a:rPr lang="en-US" smtClean="0"/>
              <a:t>Click to edit Master title style</a:t>
            </a:r>
            <a:endParaRPr lang="en-AU" dirty="0"/>
          </a:p>
        </p:txBody>
      </p:sp>
    </p:spTree>
    <p:extLst>
      <p:ext uri="{BB962C8B-B14F-4D97-AF65-F5344CB8AC3E}">
        <p14:creationId xmlns:p14="http://schemas.microsoft.com/office/powerpoint/2010/main" val="352209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D6D2C4">
            <a:alpha val="50195"/>
          </a:srgbClr>
        </a:solidFill>
        <a:effectLst/>
      </p:bgPr>
    </p:bg>
    <p:spTree>
      <p:nvGrpSpPr>
        <p:cNvPr id="1" name=""/>
        <p:cNvGrpSpPr/>
        <p:nvPr/>
      </p:nvGrpSpPr>
      <p:grpSpPr>
        <a:xfrm>
          <a:off x="0" y="0"/>
          <a:ext cx="0" cy="0"/>
          <a:chOff x="0" y="0"/>
          <a:chExt cx="0" cy="0"/>
        </a:xfrm>
      </p:grpSpPr>
      <p:sp>
        <p:nvSpPr>
          <p:cNvPr id="3" name="Rectangle 2"/>
          <p:cNvSpPr/>
          <p:nvPr/>
        </p:nvSpPr>
        <p:spPr>
          <a:xfrm>
            <a:off x="-6350" y="1639888"/>
            <a:ext cx="288925" cy="1439862"/>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54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sp>
        <p:nvSpPr>
          <p:cNvPr id="6" name="Text Placeholder 2"/>
          <p:cNvSpPr>
            <a:spLocks noGrp="1"/>
          </p:cNvSpPr>
          <p:nvPr>
            <p:ph type="body" idx="1"/>
          </p:nvPr>
        </p:nvSpPr>
        <p:spPr>
          <a:xfrm>
            <a:off x="468312" y="1639888"/>
            <a:ext cx="8208143" cy="1440000"/>
          </a:xfrm>
        </p:spPr>
        <p:txBody>
          <a:bodyPr/>
          <a:lstStyle>
            <a:lvl1pPr marL="0" marR="0" indent="0" algn="l" defTabSz="914400" rtl="0" eaLnBrk="1" fontAlgn="auto" latinLnBrk="0" hangingPunct="1">
              <a:lnSpc>
                <a:spcPts val="4000"/>
              </a:lnSpc>
              <a:spcBef>
                <a:spcPts val="0"/>
              </a:spcBef>
              <a:spcAft>
                <a:spcPts val="0"/>
              </a:spcAft>
              <a:buClrTx/>
              <a:buSzTx/>
              <a:buFontTx/>
              <a:buNone/>
              <a:tabLst/>
              <a:defRPr lang="en-AU" sz="2400" baseline="0" dirty="0" smtClean="0"/>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98127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431800"/>
            <a:ext cx="8207375" cy="836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smtClean="0"/>
              <a:t>Click here to enter Heading text</a:t>
            </a:r>
          </a:p>
        </p:txBody>
      </p:sp>
      <p:sp>
        <p:nvSpPr>
          <p:cNvPr id="1027" name="Text Placeholder 2"/>
          <p:cNvSpPr>
            <a:spLocks noGrp="1"/>
          </p:cNvSpPr>
          <p:nvPr>
            <p:ph type="body" idx="1"/>
          </p:nvPr>
        </p:nvSpPr>
        <p:spPr bwMode="auto">
          <a:xfrm>
            <a:off x="468313" y="1628775"/>
            <a:ext cx="8207375" cy="467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here to enter Body text</a:t>
            </a:r>
          </a:p>
          <a:p>
            <a:pPr lvl="1"/>
            <a:r>
              <a:rPr lang="en-US" altLang="en-US" smtClean="0"/>
              <a:t>Click here to enter Bullets level 1</a:t>
            </a:r>
          </a:p>
          <a:p>
            <a:pPr lvl="2"/>
            <a:r>
              <a:rPr lang="en-US" altLang="en-US" smtClean="0"/>
              <a:t>Click here to enter Bullets level 2</a:t>
            </a:r>
          </a:p>
          <a:p>
            <a:pPr lvl="3"/>
            <a:r>
              <a:rPr lang="en-US" altLang="en-US" smtClean="0"/>
              <a:t>Click here to enter Bullet level 3</a:t>
            </a:r>
          </a:p>
          <a:p>
            <a:pPr lvl="0"/>
            <a:r>
              <a:rPr lang="en-US" altLang="en-US" smtClean="0"/>
              <a:t>Click here to enter Body text</a:t>
            </a:r>
          </a:p>
        </p:txBody>
      </p:sp>
      <p:sp>
        <p:nvSpPr>
          <p:cNvPr id="10" name="Rectangle 9"/>
          <p:cNvSpPr/>
          <p:nvPr/>
        </p:nvSpPr>
        <p:spPr>
          <a:xfrm>
            <a:off x="468313" y="6480175"/>
            <a:ext cx="8207375" cy="46038"/>
          </a:xfrm>
          <a:prstGeom prst="rect">
            <a:avLst/>
          </a:prstGeom>
          <a:gradFill flip="none" rotWithShape="1">
            <a:gsLst>
              <a:gs pos="20000">
                <a:schemeClr val="accent2"/>
              </a:gs>
              <a:gs pos="0">
                <a:schemeClr val="accent1"/>
              </a:gs>
              <a:gs pos="80000">
                <a:schemeClr val="accent5"/>
              </a:gs>
              <a:gs pos="60000">
                <a:schemeClr val="accent4"/>
              </a:gs>
              <a:gs pos="40000">
                <a:schemeClr val="accent3"/>
              </a:gs>
              <a:gs pos="100000">
                <a:schemeClr val="accent6"/>
              </a:gs>
            </a:gsLst>
            <a:lin ang="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AU" sz="1800"/>
          </a:p>
        </p:txBody>
      </p:sp>
      <p:sp>
        <p:nvSpPr>
          <p:cNvPr id="11" name="Slide Number Placeholder 5"/>
          <p:cNvSpPr txBox="1">
            <a:spLocks/>
          </p:cNvSpPr>
          <p:nvPr/>
        </p:nvSpPr>
        <p:spPr>
          <a:xfrm>
            <a:off x="7885113" y="6480175"/>
            <a:ext cx="790575" cy="365125"/>
          </a:xfrm>
          <a:prstGeom prst="rect">
            <a:avLst/>
          </a:prstGeom>
        </p:spPr>
        <p:txBody>
          <a:bodyPr lIns="0" tIns="54000" rIns="0" bIns="0"/>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r" eaLnBrk="1" hangingPunct="1"/>
            <a:fld id="{5DB01362-1807-4A0D-B3F5-279338C6A8C3}" type="slidenum">
              <a:rPr lang="en-AU" altLang="en-US" sz="1000">
                <a:solidFill>
                  <a:srgbClr val="7F7F7F"/>
                </a:solidFill>
                <a:cs typeface="Arial" pitchFamily="34" charset="0"/>
              </a:rPr>
              <a:pPr algn="r" eaLnBrk="1" hangingPunct="1"/>
              <a:t>‹#›</a:t>
            </a:fld>
            <a:endParaRPr lang="en-AU" altLang="en-US" sz="1000">
              <a:solidFill>
                <a:srgbClr val="7F7F7F"/>
              </a:solidFill>
              <a:cs typeface="Arial" pitchFamily="34" charset="0"/>
            </a:endParaRPr>
          </a:p>
        </p:txBody>
      </p:sp>
      <p:sp>
        <p:nvSpPr>
          <p:cNvPr id="12" name="Text Placeholder 16"/>
          <p:cNvSpPr txBox="1">
            <a:spLocks/>
          </p:cNvSpPr>
          <p:nvPr/>
        </p:nvSpPr>
        <p:spPr>
          <a:xfrm>
            <a:off x="468313" y="6480175"/>
            <a:ext cx="7380287" cy="365125"/>
          </a:xfrm>
          <a:prstGeom prst="rect">
            <a:avLst/>
          </a:prstGeom>
        </p:spPr>
        <p:txBody>
          <a:bodyPr lIns="0" tIns="54000" rIns="0" bIns="0"/>
          <a:lstStyle>
            <a:lvl1pPr marL="342900" indent="-342900" algn="l" rtl="0" eaLnBrk="0" fontAlgn="base" hangingPunct="0">
              <a:spcBef>
                <a:spcPts val="600"/>
              </a:spcBef>
              <a:spcAft>
                <a:spcPts val="600"/>
              </a:spcAft>
              <a:buClr>
                <a:schemeClr val="accent2"/>
              </a:buClr>
              <a:defRPr lang="en-AU" sz="1000" kern="1200" dirty="0" smtClean="0">
                <a:solidFill>
                  <a:schemeClr val="bg1">
                    <a:lumMod val="50000"/>
                  </a:schemeClr>
                </a:solidFill>
                <a:latin typeface="Arial" pitchFamily="34" charset="0"/>
                <a:ea typeface="MS PGothic" pitchFamily="34" charset="-128"/>
                <a:cs typeface="Arial" pitchFamily="34" charset="0"/>
              </a:defRPr>
            </a:lvl1pPr>
            <a:lvl2pPr marL="341313" indent="-341313" algn="l" rtl="0" eaLnBrk="0" fontAlgn="base" hangingPunct="0">
              <a:spcBef>
                <a:spcPts val="600"/>
              </a:spcBef>
              <a:spcAft>
                <a:spcPts val="600"/>
              </a:spcAft>
              <a:buClr>
                <a:schemeClr val="accent2"/>
              </a:buClr>
              <a:buFont typeface="Wingdings" pitchFamily="2" charset="2"/>
              <a:buChar char="§"/>
              <a:defRPr lang="en-US" kern="1200" dirty="0">
                <a:solidFill>
                  <a:srgbClr val="63513D"/>
                </a:solidFill>
                <a:latin typeface="Arial" pitchFamily="34" charset="0"/>
                <a:ea typeface="Arial" charset="0"/>
                <a:cs typeface="Arial" pitchFamily="34" charset="0"/>
              </a:defRPr>
            </a:lvl2pPr>
            <a:lvl3pPr marL="863600" indent="-323850" algn="l" rtl="0" eaLnBrk="0" fontAlgn="base" hangingPunct="0">
              <a:spcBef>
                <a:spcPts val="600"/>
              </a:spcBef>
              <a:spcAft>
                <a:spcPts val="600"/>
              </a:spcAft>
              <a:buClr>
                <a:schemeClr val="accent2"/>
              </a:buClr>
              <a:buFont typeface="Arial" pitchFamily="34" charset="0"/>
              <a:buChar char="̶"/>
              <a:defRPr kern="1200">
                <a:solidFill>
                  <a:srgbClr val="63513D"/>
                </a:solidFill>
                <a:latin typeface="Arial"/>
                <a:ea typeface="Arial" charset="0"/>
                <a:cs typeface="Arial"/>
              </a:defRPr>
            </a:lvl3pPr>
            <a:lvl4pPr marL="1281113" indent="-412750" algn="l" rtl="0" eaLnBrk="0" fontAlgn="base" hangingPunct="0">
              <a:spcBef>
                <a:spcPts val="600"/>
              </a:spcBef>
              <a:spcAft>
                <a:spcPct val="0"/>
              </a:spcAft>
              <a:buClr>
                <a:srgbClr val="AB2328"/>
              </a:buClr>
              <a:buFont typeface="Courier New" pitchFamily="49" charset="0"/>
              <a:buChar char="o"/>
              <a:defRPr kern="1200">
                <a:solidFill>
                  <a:srgbClr val="63513D"/>
                </a:solidFill>
                <a:latin typeface="Arial"/>
                <a:ea typeface="Arial" charset="0"/>
                <a:cs typeface="Arial"/>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defRPr/>
            </a:pPr>
            <a:r>
              <a:rPr lang="en-US">
                <a:latin typeface="Calibri" pitchFamily="34" charset="0"/>
              </a:rPr>
              <a:t>La Trobe University</a:t>
            </a:r>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2" r:id="rId3"/>
    <p:sldLayoutId id="2147484043" r:id="rId4"/>
    <p:sldLayoutId id="2147484044" r:id="rId5"/>
    <p:sldLayoutId id="2147484048" r:id="rId6"/>
    <p:sldLayoutId id="2147484049" r:id="rId7"/>
    <p:sldLayoutId id="2147484045" r:id="rId8"/>
    <p:sldLayoutId id="2147484050" r:id="rId9"/>
    <p:sldLayoutId id="2147484051" r:id="rId10"/>
  </p:sldLayoutIdLst>
  <p:timing>
    <p:tnLst>
      <p:par>
        <p:cTn id="1" dur="indefinite" restart="never" nodeType="tmRoot"/>
      </p:par>
    </p:tnLst>
  </p:timing>
  <p:txStyles>
    <p:titleStyle>
      <a:lvl1pPr algn="l" rtl="0" eaLnBrk="1" fontAlgn="base" hangingPunct="1">
        <a:spcBef>
          <a:spcPct val="0"/>
        </a:spcBef>
        <a:spcAft>
          <a:spcPct val="0"/>
        </a:spcAft>
        <a:defRPr sz="2400" kern="1200">
          <a:solidFill>
            <a:srgbClr val="AB2328"/>
          </a:solidFill>
          <a:latin typeface="Calibri" pitchFamily="34" charset="0"/>
          <a:ea typeface="MS PGothic" pitchFamily="34" charset="-128"/>
          <a:cs typeface="Arial" pitchFamily="34" charset="0"/>
        </a:defRPr>
      </a:lvl1pPr>
      <a:lvl2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2pPr>
      <a:lvl3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3pPr>
      <a:lvl4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4pPr>
      <a:lvl5pPr algn="l" rtl="0" eaLnBrk="1" fontAlgn="base" hangingPunct="1">
        <a:spcBef>
          <a:spcPct val="0"/>
        </a:spcBef>
        <a:spcAft>
          <a:spcPct val="0"/>
        </a:spcAft>
        <a:defRPr sz="2400">
          <a:solidFill>
            <a:srgbClr val="AB2328"/>
          </a:solidFill>
          <a:latin typeface="Calibri" pitchFamily="34" charset="0"/>
          <a:ea typeface="MS PGothic" pitchFamily="34" charset="-128"/>
          <a:cs typeface="Arial" charset="0"/>
        </a:defRPr>
      </a:lvl5pPr>
      <a:lvl6pPr marL="457200" algn="l" rtl="0" eaLnBrk="1" fontAlgn="base" hangingPunct="1">
        <a:spcBef>
          <a:spcPct val="0"/>
        </a:spcBef>
        <a:spcAft>
          <a:spcPct val="0"/>
        </a:spcAft>
        <a:defRPr sz="2400">
          <a:solidFill>
            <a:srgbClr val="AB2328"/>
          </a:solidFill>
          <a:latin typeface="Arial" charset="0"/>
          <a:cs typeface="Arial" charset="0"/>
        </a:defRPr>
      </a:lvl6pPr>
      <a:lvl7pPr marL="914400" algn="l" rtl="0" eaLnBrk="1" fontAlgn="base" hangingPunct="1">
        <a:spcBef>
          <a:spcPct val="0"/>
        </a:spcBef>
        <a:spcAft>
          <a:spcPct val="0"/>
        </a:spcAft>
        <a:defRPr sz="2400">
          <a:solidFill>
            <a:srgbClr val="AB2328"/>
          </a:solidFill>
          <a:latin typeface="Arial" charset="0"/>
          <a:cs typeface="Arial" charset="0"/>
        </a:defRPr>
      </a:lvl7pPr>
      <a:lvl8pPr marL="1371600" algn="l" rtl="0" eaLnBrk="1" fontAlgn="base" hangingPunct="1">
        <a:spcBef>
          <a:spcPct val="0"/>
        </a:spcBef>
        <a:spcAft>
          <a:spcPct val="0"/>
        </a:spcAft>
        <a:defRPr sz="2400">
          <a:solidFill>
            <a:srgbClr val="AB2328"/>
          </a:solidFill>
          <a:latin typeface="Arial" charset="0"/>
          <a:cs typeface="Arial" charset="0"/>
        </a:defRPr>
      </a:lvl8pPr>
      <a:lvl9pPr marL="1828800" algn="l" rtl="0" eaLnBrk="1" fontAlgn="base" hangingPunct="1">
        <a:spcBef>
          <a:spcPct val="0"/>
        </a:spcBef>
        <a:spcAft>
          <a:spcPct val="0"/>
        </a:spcAft>
        <a:defRPr sz="2400">
          <a:solidFill>
            <a:srgbClr val="AB2328"/>
          </a:solidFill>
          <a:latin typeface="Arial" charset="0"/>
          <a:cs typeface="Arial" charset="0"/>
        </a:defRPr>
      </a:lvl9pPr>
    </p:titleStyle>
    <p:bodyStyle>
      <a:lvl1pPr marL="342900" indent="-342900" algn="l" rtl="0" eaLnBrk="1" fontAlgn="base" hangingPunct="1">
        <a:spcBef>
          <a:spcPts val="600"/>
        </a:spcBef>
        <a:spcAft>
          <a:spcPts val="600"/>
        </a:spcAft>
        <a:buClr>
          <a:schemeClr val="accent2"/>
        </a:buClr>
        <a:defRPr lang="en-US" kern="1200">
          <a:solidFill>
            <a:srgbClr val="63513D"/>
          </a:solidFill>
          <a:latin typeface="Calibri" pitchFamily="34" charset="0"/>
          <a:ea typeface="MS PGothic" pitchFamily="34" charset="-128"/>
          <a:cs typeface="Arial" pitchFamily="34" charset="0"/>
        </a:defRPr>
      </a:lvl1pPr>
      <a:lvl2pPr marL="285750" indent="-285750" algn="l" rtl="0" eaLnBrk="1" fontAlgn="base" hangingPunct="1">
        <a:spcBef>
          <a:spcPts val="600"/>
        </a:spcBef>
        <a:spcAft>
          <a:spcPts val="600"/>
        </a:spcAft>
        <a:buClr>
          <a:schemeClr val="accent2"/>
        </a:buClr>
        <a:buFont typeface="Wingdings" pitchFamily="2" charset="2"/>
        <a:buChar char="§"/>
        <a:defRPr lang="en-US" kern="1200" dirty="0">
          <a:solidFill>
            <a:srgbClr val="63513D"/>
          </a:solidFill>
          <a:latin typeface="Calibri" pitchFamily="34" charset="0"/>
          <a:ea typeface="Arial" charset="0"/>
          <a:cs typeface="Arial" pitchFamily="34" charset="0"/>
        </a:defRPr>
      </a:lvl2pPr>
      <a:lvl3pPr marL="863600" indent="-323850" algn="l" rtl="0" eaLnBrk="1" fontAlgn="base" hangingPunct="1">
        <a:spcBef>
          <a:spcPts val="600"/>
        </a:spcBef>
        <a:spcAft>
          <a:spcPts val="600"/>
        </a:spcAft>
        <a:buClr>
          <a:schemeClr val="accent2"/>
        </a:buClr>
        <a:buFont typeface="Arial" pitchFamily="34" charset="0"/>
        <a:buChar char="̶"/>
        <a:defRPr kern="1200">
          <a:solidFill>
            <a:srgbClr val="63513D"/>
          </a:solidFill>
          <a:latin typeface="Calibri" pitchFamily="34" charset="0"/>
          <a:ea typeface="Arial" charset="0"/>
          <a:cs typeface="Arial"/>
        </a:defRPr>
      </a:lvl3pPr>
      <a:lvl4pPr marL="1281113" indent="-412750" algn="l" rtl="0" eaLnBrk="1" fontAlgn="base" hangingPunct="1">
        <a:spcBef>
          <a:spcPts val="600"/>
        </a:spcBef>
        <a:spcAft>
          <a:spcPct val="0"/>
        </a:spcAft>
        <a:buClr>
          <a:srgbClr val="AB2328"/>
        </a:buClr>
        <a:buFont typeface="Courier New" pitchFamily="49" charset="0"/>
        <a:buChar char="o"/>
        <a:defRPr kern="1200">
          <a:solidFill>
            <a:srgbClr val="63513D"/>
          </a:solidFill>
          <a:latin typeface="Calibri" pitchFamily="34" charset="0"/>
          <a:ea typeface="Arial" charset="0"/>
          <a:cs typeface="Arial"/>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sni.org/isni/000000042754172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arrow.latrobe.edu.au/Identities/AU-VLU0000078774" TargetMode="External"/><Relationship Id="rId4" Type="http://schemas.openxmlformats.org/officeDocument/2006/relationships/hyperlink" Target="http://orcid.org/0000-0002-0365-112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isni.org/content/isni-and-orcid-sign-memo-understanding-2014-01" TargetMode="External"/><Relationship Id="rId2" Type="http://schemas.openxmlformats.org/officeDocument/2006/relationships/hyperlink" Target="https://orcid.org/blog/2013/04/22/orcid-and-isni-issue-joint-statement-interoperation-april-2013"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hyperlink" Target="http://www.latrobe.edu.au/research/"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Placeholder 7"/>
          <p:cNvSpPr>
            <a:spLocks noGrp="1"/>
          </p:cNvSpPr>
          <p:nvPr>
            <p:ph type="body" sz="quarter" idx="10"/>
          </p:nvPr>
        </p:nvSpPr>
        <p:spPr>
          <a:xfrm>
            <a:off x="2411761" y="2924944"/>
            <a:ext cx="6732240" cy="3058344"/>
          </a:xfrm>
        </p:spPr>
        <p:txBody>
          <a:bodyPr/>
          <a:lstStyle/>
          <a:p>
            <a:pPr fontAlgn="base">
              <a:spcBef>
                <a:spcPct val="0"/>
              </a:spcBef>
              <a:spcAft>
                <a:spcPct val="0"/>
              </a:spcAft>
            </a:pPr>
            <a:r>
              <a:rPr lang="en-AU" altLang="en-US" dirty="0" smtClean="0"/>
              <a:t>Working with OCLC on ISNI identifiers</a:t>
            </a:r>
          </a:p>
          <a:p>
            <a:pPr fontAlgn="base">
              <a:spcBef>
                <a:spcPct val="0"/>
              </a:spcBef>
              <a:spcAft>
                <a:spcPct val="0"/>
              </a:spcAft>
            </a:pPr>
            <a:endParaRPr lang="en-AU" altLang="en-US" sz="1800" b="0" dirty="0" smtClean="0"/>
          </a:p>
          <a:p>
            <a:pPr fontAlgn="base">
              <a:spcBef>
                <a:spcPct val="0"/>
              </a:spcBef>
              <a:spcAft>
                <a:spcPct val="0"/>
              </a:spcAft>
            </a:pPr>
            <a:r>
              <a:rPr lang="en-AU" altLang="en-US" sz="1800" b="0" dirty="0" smtClean="0"/>
              <a:t>Simon Huggard</a:t>
            </a:r>
            <a:endParaRPr altLang="en-US" sz="1800" b="0" dirty="0" smtClean="0"/>
          </a:p>
          <a:p>
            <a:pPr fontAlgn="base">
              <a:spcBef>
                <a:spcPct val="0"/>
              </a:spcBef>
              <a:spcAft>
                <a:spcPct val="0"/>
              </a:spcAft>
            </a:pPr>
            <a:r>
              <a:rPr altLang="en-US" sz="1800" b="0" dirty="0" smtClean="0"/>
              <a:t>Deputy Director, Research &amp; Collections, LTU Library</a:t>
            </a:r>
          </a:p>
          <a:p>
            <a:pPr fontAlgn="base">
              <a:spcBef>
                <a:spcPct val="0"/>
              </a:spcBef>
              <a:spcAft>
                <a:spcPct val="0"/>
              </a:spcAft>
            </a:pPr>
            <a:endParaRPr lang="en-US" altLang="en-US" sz="1800" b="0" dirty="0" smtClean="0"/>
          </a:p>
          <a:p>
            <a:pPr fontAlgn="base">
              <a:spcBef>
                <a:spcPct val="0"/>
              </a:spcBef>
              <a:spcAft>
                <a:spcPct val="0"/>
              </a:spcAft>
            </a:pPr>
            <a:r>
              <a:rPr lang="en-AU" altLang="en-US" sz="1800" dirty="0">
                <a:hlinkClick r:id="rId3"/>
              </a:rPr>
              <a:t>http://isni.org/isni/0000000427541720</a:t>
            </a:r>
            <a:endParaRPr lang="en-AU" altLang="en-US" sz="1800" dirty="0"/>
          </a:p>
          <a:p>
            <a:pPr fontAlgn="base">
              <a:spcBef>
                <a:spcPct val="0"/>
              </a:spcBef>
              <a:spcAft>
                <a:spcPct val="0"/>
              </a:spcAft>
            </a:pPr>
            <a:r>
              <a:rPr lang="en-AU" altLang="en-US" sz="1800" dirty="0">
                <a:hlinkClick r:id="rId4"/>
              </a:rPr>
              <a:t>http://orcid.org/0000-0002-0365-112X</a:t>
            </a:r>
            <a:endParaRPr lang="en-AU" altLang="en-US" sz="1800" dirty="0"/>
          </a:p>
          <a:p>
            <a:pPr fontAlgn="base">
              <a:spcBef>
                <a:spcPct val="0"/>
              </a:spcBef>
              <a:spcAft>
                <a:spcPct val="0"/>
              </a:spcAft>
            </a:pPr>
            <a:r>
              <a:rPr lang="en-AU" altLang="en-US" sz="1800" dirty="0">
                <a:hlinkClick r:id="rId5"/>
              </a:rPr>
              <a:t>http://</a:t>
            </a:r>
            <a:r>
              <a:rPr lang="en-AU" altLang="en-US" sz="1800" dirty="0" smtClean="0">
                <a:hlinkClick r:id="rId5"/>
              </a:rPr>
              <a:t>arrow.latrobe.edu.au/Identities/AU-VLU0000078774</a:t>
            </a:r>
            <a:endParaRPr lang="en-US" altLang="en-US" sz="18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3"/>
          <p:cNvPicPr>
            <a:picLocks noChangeAspect="1"/>
          </p:cNvPicPr>
          <p:nvPr/>
        </p:nvPicPr>
        <p:blipFill>
          <a:blip r:embed="rId3"/>
          <a:stretch>
            <a:fillRect/>
          </a:stretch>
        </p:blipFill>
        <p:spPr>
          <a:xfrm>
            <a:off x="1043608" y="0"/>
            <a:ext cx="6587256" cy="6668136"/>
          </a:xfrm>
          <a:prstGeom prst="rect">
            <a:avLst/>
          </a:prstGeom>
        </p:spPr>
      </p:pic>
    </p:spTree>
    <p:extLst>
      <p:ext uri="{BB962C8B-B14F-4D97-AF65-F5344CB8AC3E}">
        <p14:creationId xmlns:p14="http://schemas.microsoft.com/office/powerpoint/2010/main" val="1647545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ISNI</a:t>
            </a:r>
            <a:endParaRPr lang="en-AU" dirty="0"/>
          </a:p>
        </p:txBody>
      </p:sp>
      <p:pic>
        <p:nvPicPr>
          <p:cNvPr id="4" name="Picture 3"/>
          <p:cNvPicPr>
            <a:picLocks noChangeAspect="1"/>
          </p:cNvPicPr>
          <p:nvPr/>
        </p:nvPicPr>
        <p:blipFill>
          <a:blip r:embed="rId2"/>
          <a:stretch>
            <a:fillRect/>
          </a:stretch>
        </p:blipFill>
        <p:spPr>
          <a:xfrm>
            <a:off x="468313" y="2132856"/>
            <a:ext cx="8388589" cy="3168352"/>
          </a:xfrm>
          <a:prstGeom prst="rect">
            <a:avLst/>
          </a:prstGeom>
        </p:spPr>
      </p:pic>
    </p:spTree>
    <p:extLst>
      <p:ext uri="{BB962C8B-B14F-4D97-AF65-F5344CB8AC3E}">
        <p14:creationId xmlns:p14="http://schemas.microsoft.com/office/powerpoint/2010/main" val="2677637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ORCID</a:t>
            </a:r>
            <a:endParaRPr lang="en-AU" dirty="0"/>
          </a:p>
        </p:txBody>
      </p:sp>
      <p:pic>
        <p:nvPicPr>
          <p:cNvPr id="4" name="Picture 3"/>
          <p:cNvPicPr>
            <a:picLocks noChangeAspect="1"/>
          </p:cNvPicPr>
          <p:nvPr/>
        </p:nvPicPr>
        <p:blipFill>
          <a:blip r:embed="rId2"/>
          <a:stretch>
            <a:fillRect/>
          </a:stretch>
        </p:blipFill>
        <p:spPr>
          <a:xfrm>
            <a:off x="251520" y="1772816"/>
            <a:ext cx="7861711" cy="3812456"/>
          </a:xfrm>
          <a:prstGeom prst="rect">
            <a:avLst/>
          </a:prstGeom>
        </p:spPr>
      </p:pic>
    </p:spTree>
    <p:extLst>
      <p:ext uri="{BB962C8B-B14F-4D97-AF65-F5344CB8AC3E}">
        <p14:creationId xmlns:p14="http://schemas.microsoft.com/office/powerpoint/2010/main" val="373165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ORCID ISNI interoperability</a:t>
            </a:r>
            <a:endParaRPr lang="en-AU" dirty="0"/>
          </a:p>
        </p:txBody>
      </p:sp>
      <p:sp>
        <p:nvSpPr>
          <p:cNvPr id="3" name="Text Placeholder 2"/>
          <p:cNvSpPr>
            <a:spLocks noGrp="1"/>
          </p:cNvSpPr>
          <p:nvPr>
            <p:ph type="body" idx="1"/>
          </p:nvPr>
        </p:nvSpPr>
        <p:spPr/>
        <p:txBody>
          <a:bodyPr/>
          <a:lstStyle/>
          <a:p>
            <a:r>
              <a:rPr lang="en-AU" dirty="0" smtClean="0"/>
              <a:t>Statement issued April 2013:</a:t>
            </a:r>
          </a:p>
          <a:p>
            <a:r>
              <a:rPr lang="en-AU" dirty="0" smtClean="0">
                <a:hlinkClick r:id="rId2"/>
              </a:rPr>
              <a:t>https</a:t>
            </a:r>
            <a:r>
              <a:rPr lang="en-AU" dirty="0">
                <a:hlinkClick r:id="rId2"/>
              </a:rPr>
              <a:t>://</a:t>
            </a:r>
            <a:r>
              <a:rPr lang="en-AU" dirty="0" smtClean="0">
                <a:hlinkClick r:id="rId2"/>
              </a:rPr>
              <a:t>orcid.org/blog/2013/04/22/orcid-and-isni-issue-joint-statement-interoperation-april-2013</a:t>
            </a:r>
            <a:endParaRPr lang="en-AU" dirty="0" smtClean="0"/>
          </a:p>
          <a:p>
            <a:r>
              <a:rPr lang="en-AU" dirty="0" err="1" smtClean="0"/>
              <a:t>MoU</a:t>
            </a:r>
            <a:r>
              <a:rPr lang="en-AU" dirty="0" smtClean="0"/>
              <a:t> signed January 2014:</a:t>
            </a:r>
          </a:p>
          <a:p>
            <a:endParaRPr lang="en-AU" dirty="0"/>
          </a:p>
          <a:p>
            <a:r>
              <a:rPr lang="en-AU" dirty="0">
                <a:hlinkClick r:id="rId3"/>
              </a:rPr>
              <a:t>http://</a:t>
            </a:r>
            <a:r>
              <a:rPr lang="en-AU" dirty="0" smtClean="0">
                <a:hlinkClick r:id="rId3"/>
              </a:rPr>
              <a:t>www.isni.org/content/isni-and-orcid-sign-memo-understanding-2014-01</a:t>
            </a:r>
            <a:endParaRPr lang="en-AU" dirty="0" smtClean="0"/>
          </a:p>
          <a:p>
            <a:endParaRPr lang="en-AU" dirty="0"/>
          </a:p>
          <a:p>
            <a:r>
              <a:rPr lang="en-AU" dirty="0"/>
              <a:t>While ISNI and ORCID have different missions and employ different processes for assigning identifiers …ORCID and ISNI are agreed on the need to aim for interoperation through linking and of sharing public data between the two </a:t>
            </a:r>
            <a:r>
              <a:rPr lang="en-AU" dirty="0" smtClean="0"/>
              <a:t>systems</a:t>
            </a:r>
          </a:p>
          <a:p>
            <a:endParaRPr lang="en-AU" dirty="0"/>
          </a:p>
          <a:p>
            <a:endParaRPr lang="en-AU" dirty="0"/>
          </a:p>
        </p:txBody>
      </p:sp>
    </p:spTree>
    <p:extLst>
      <p:ext uri="{BB962C8B-B14F-4D97-AF65-F5344CB8AC3E}">
        <p14:creationId xmlns:p14="http://schemas.microsoft.com/office/powerpoint/2010/main" val="3953731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ORCID ISNI interoperability</a:t>
            </a:r>
            <a:endParaRPr lang="en-AU" dirty="0"/>
          </a:p>
        </p:txBody>
      </p:sp>
      <p:pic>
        <p:nvPicPr>
          <p:cNvPr id="4" name="Picture 3"/>
          <p:cNvPicPr>
            <a:picLocks noChangeAspect="1"/>
          </p:cNvPicPr>
          <p:nvPr/>
        </p:nvPicPr>
        <p:blipFill>
          <a:blip r:embed="rId2"/>
          <a:stretch>
            <a:fillRect/>
          </a:stretch>
        </p:blipFill>
        <p:spPr>
          <a:xfrm>
            <a:off x="1241232" y="2924944"/>
            <a:ext cx="6662304" cy="2736304"/>
          </a:xfrm>
          <a:prstGeom prst="rect">
            <a:avLst/>
          </a:prstGeom>
        </p:spPr>
      </p:pic>
    </p:spTree>
    <p:extLst>
      <p:ext uri="{BB962C8B-B14F-4D97-AF65-F5344CB8AC3E}">
        <p14:creationId xmlns:p14="http://schemas.microsoft.com/office/powerpoint/2010/main" val="933905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59633" y="6174"/>
            <a:ext cx="5976664" cy="6664685"/>
          </a:xfrm>
          <a:prstGeom prst="rect">
            <a:avLst/>
          </a:prstGeom>
        </p:spPr>
      </p:pic>
    </p:spTree>
    <p:extLst>
      <p:ext uri="{BB962C8B-B14F-4D97-AF65-F5344CB8AC3E}">
        <p14:creationId xmlns:p14="http://schemas.microsoft.com/office/powerpoint/2010/main" val="1342003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ISNI to ORCID link</a:t>
            </a:r>
            <a:endParaRPr lang="en-AU" dirty="0"/>
          </a:p>
        </p:txBody>
      </p:sp>
      <p:pic>
        <p:nvPicPr>
          <p:cNvPr id="4" name="Picture 3"/>
          <p:cNvPicPr>
            <a:picLocks noChangeAspect="1"/>
          </p:cNvPicPr>
          <p:nvPr/>
        </p:nvPicPr>
        <p:blipFill>
          <a:blip r:embed="rId2"/>
          <a:stretch>
            <a:fillRect/>
          </a:stretch>
        </p:blipFill>
        <p:spPr>
          <a:xfrm>
            <a:off x="1115615" y="1237083"/>
            <a:ext cx="6330513" cy="4424165"/>
          </a:xfrm>
          <a:prstGeom prst="rect">
            <a:avLst/>
          </a:prstGeom>
        </p:spPr>
      </p:pic>
    </p:spTree>
    <p:extLst>
      <p:ext uri="{BB962C8B-B14F-4D97-AF65-F5344CB8AC3E}">
        <p14:creationId xmlns:p14="http://schemas.microsoft.com/office/powerpoint/2010/main" val="2319587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3"/>
          <p:cNvPicPr>
            <a:picLocks noChangeAspect="1"/>
          </p:cNvPicPr>
          <p:nvPr/>
        </p:nvPicPr>
        <p:blipFill>
          <a:blip r:embed="rId2"/>
          <a:stretch>
            <a:fillRect/>
          </a:stretch>
        </p:blipFill>
        <p:spPr>
          <a:xfrm>
            <a:off x="340624" y="332656"/>
            <a:ext cx="8315325" cy="5772150"/>
          </a:xfrm>
          <a:prstGeom prst="rect">
            <a:avLst/>
          </a:prstGeom>
        </p:spPr>
      </p:pic>
    </p:spTree>
    <p:extLst>
      <p:ext uri="{BB962C8B-B14F-4D97-AF65-F5344CB8AC3E}">
        <p14:creationId xmlns:p14="http://schemas.microsoft.com/office/powerpoint/2010/main" val="4293785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MyPublications</a:t>
            </a:r>
            <a:r>
              <a:rPr lang="en-AU" dirty="0" smtClean="0"/>
              <a:t> – ORCID integration</a:t>
            </a:r>
            <a:endParaRPr lang="en-AU" dirty="0"/>
          </a:p>
        </p:txBody>
      </p:sp>
      <p:pic>
        <p:nvPicPr>
          <p:cNvPr id="4" name="Picture 3"/>
          <p:cNvPicPr>
            <a:picLocks noChangeAspect="1"/>
          </p:cNvPicPr>
          <p:nvPr/>
        </p:nvPicPr>
        <p:blipFill>
          <a:blip r:embed="rId2"/>
          <a:stretch>
            <a:fillRect/>
          </a:stretch>
        </p:blipFill>
        <p:spPr>
          <a:xfrm>
            <a:off x="965322" y="1052736"/>
            <a:ext cx="7351094" cy="5171042"/>
          </a:xfrm>
          <a:prstGeom prst="rect">
            <a:avLst/>
          </a:prstGeom>
        </p:spPr>
      </p:pic>
    </p:spTree>
    <p:extLst>
      <p:ext uri="{BB962C8B-B14F-4D97-AF65-F5344CB8AC3E}">
        <p14:creationId xmlns:p14="http://schemas.microsoft.com/office/powerpoint/2010/main" val="3151155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68313" y="431800"/>
            <a:ext cx="8207375" cy="836613"/>
          </a:xfrm>
        </p:spPr>
        <p:txBody>
          <a:bodyPr/>
          <a:lstStyle/>
          <a:p>
            <a:r>
              <a:rPr lang="en-US" altLang="en-US" dirty="0"/>
              <a:t>What </a:t>
            </a:r>
            <a:r>
              <a:rPr lang="en-US" altLang="en-US" dirty="0" smtClean="0"/>
              <a:t>next?</a:t>
            </a:r>
          </a:p>
        </p:txBody>
      </p:sp>
      <p:sp>
        <p:nvSpPr>
          <p:cNvPr id="12290" name="Text Placeholder 2"/>
          <p:cNvSpPr>
            <a:spLocks noGrp="1"/>
          </p:cNvSpPr>
          <p:nvPr>
            <p:ph type="body" idx="1"/>
          </p:nvPr>
        </p:nvSpPr>
        <p:spPr>
          <a:xfrm>
            <a:off x="468313" y="1625600"/>
            <a:ext cx="8207375" cy="4525963"/>
          </a:xfrm>
        </p:spPr>
        <p:txBody>
          <a:bodyPr/>
          <a:lstStyle/>
          <a:p>
            <a:pPr>
              <a:buFont typeface="Arial" panose="020B0604020202020204" pitchFamily="34" charset="0"/>
              <a:buChar char="•"/>
            </a:pPr>
            <a:endParaRPr lang="en-AU" altLang="en-US" dirty="0" smtClean="0"/>
          </a:p>
          <a:p>
            <a:pPr>
              <a:buFont typeface="Arial" panose="020B0604020202020204" pitchFamily="34" charset="0"/>
              <a:buChar char="•"/>
            </a:pPr>
            <a:endParaRPr lang="en-AU" altLang="en-US" dirty="0"/>
          </a:p>
          <a:p>
            <a:pPr>
              <a:buFont typeface="Arial" panose="020B0604020202020204" pitchFamily="34" charset="0"/>
              <a:buChar char="•"/>
            </a:pPr>
            <a:r>
              <a:rPr lang="en-AU" altLang="en-US" dirty="0" smtClean="0"/>
              <a:t>Communicate </a:t>
            </a:r>
            <a:r>
              <a:rPr lang="en-AU" altLang="en-US" dirty="0"/>
              <a:t>to all researchers that the Library is contributing data to support ISNI identifier assignment and creating ORCIDs on their </a:t>
            </a:r>
            <a:r>
              <a:rPr lang="en-AU" altLang="en-US" dirty="0" smtClean="0"/>
              <a:t>behalf</a:t>
            </a:r>
          </a:p>
          <a:p>
            <a:pPr>
              <a:buFont typeface="Arial" panose="020B0604020202020204" pitchFamily="34" charset="0"/>
              <a:buChar char="•"/>
            </a:pPr>
            <a:r>
              <a:rPr lang="en-AU" altLang="en-US" dirty="0" smtClean="0"/>
              <a:t>Library Research </a:t>
            </a:r>
            <a:r>
              <a:rPr lang="en-AU" altLang="en-US" dirty="0"/>
              <a:t>Team will be </a:t>
            </a:r>
            <a:r>
              <a:rPr lang="en-AU" altLang="en-US" dirty="0" smtClean="0"/>
              <a:t>working with academics and graduate researchers to explain ORCID and ISNI as part of their work to meet with new researchers and support new profiles of academics.</a:t>
            </a:r>
            <a:endParaRPr lang="en-AU" altLang="en-US" dirty="0"/>
          </a:p>
          <a:p>
            <a:pPr>
              <a:buFont typeface="Arial" panose="020B0604020202020204" pitchFamily="34" charset="0"/>
              <a:buChar char="•"/>
            </a:pPr>
            <a:r>
              <a:rPr lang="en-AU" altLang="en-US" dirty="0" smtClean="0"/>
              <a:t>Explain what researchers need to do with their ORCID and ISNI.</a:t>
            </a:r>
          </a:p>
          <a:p>
            <a:pPr>
              <a:buFont typeface="Arial" panose="020B0604020202020204" pitchFamily="34" charset="0"/>
              <a:buChar char="•"/>
            </a:pPr>
            <a:r>
              <a:rPr lang="en-AU" altLang="en-US" dirty="0" smtClean="0"/>
              <a:t>Configure our systems to include ORCIDs and ISNIs automatically</a:t>
            </a:r>
          </a:p>
          <a:p>
            <a:pPr>
              <a:buFont typeface="Arial" panose="020B0604020202020204" pitchFamily="34" charset="0"/>
              <a:buChar char="•"/>
            </a:pPr>
            <a:r>
              <a:rPr lang="en-AU" altLang="en-US" dirty="0" smtClean="0"/>
              <a:t>Work with OCLC to provide feedback about  ISNI registration and ORCID interoperability</a:t>
            </a:r>
          </a:p>
          <a:p>
            <a:endParaRPr lang="en-AU" altLang="en-US" dirty="0"/>
          </a:p>
          <a:p>
            <a:endParaRPr alt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207963"/>
            <a:ext cx="4591050" cy="590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1"/>
          <p:cNvSpPr txBox="1">
            <a:spLocks noChangeArrowheads="1"/>
          </p:cNvSpPr>
          <p:nvPr/>
        </p:nvSpPr>
        <p:spPr bwMode="auto">
          <a:xfrm>
            <a:off x="1619250" y="6111875"/>
            <a:ext cx="811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AU" altLang="en-US" sz="1400"/>
              <a:t>http://www.onlymelbourne.com.au/statue-charles-la-trobe</a:t>
            </a:r>
          </a:p>
        </p:txBody>
      </p:sp>
      <p:pic>
        <p:nvPicPr>
          <p:cNvPr id="2" name="Picture 1"/>
          <p:cNvPicPr>
            <a:picLocks noChangeAspect="1"/>
          </p:cNvPicPr>
          <p:nvPr/>
        </p:nvPicPr>
        <p:blipFill>
          <a:blip r:embed="rId4"/>
          <a:stretch>
            <a:fillRect/>
          </a:stretch>
        </p:blipFill>
        <p:spPr>
          <a:xfrm>
            <a:off x="52388" y="620688"/>
            <a:ext cx="4114800" cy="2381250"/>
          </a:xfrm>
          <a:prstGeom prst="rect">
            <a:avLst/>
          </a:prstGeom>
        </p:spPr>
      </p:pic>
    </p:spTree>
    <p:extLst>
      <p:ext uri="{BB962C8B-B14F-4D97-AF65-F5344CB8AC3E}">
        <p14:creationId xmlns:p14="http://schemas.microsoft.com/office/powerpoint/2010/main" val="934408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Thank you</a:t>
            </a:r>
            <a:endParaRPr lang="en-AU" dirty="0"/>
          </a:p>
        </p:txBody>
      </p:sp>
      <p:pic>
        <p:nvPicPr>
          <p:cNvPr id="5" name="Picture 4"/>
          <p:cNvPicPr>
            <a:picLocks noChangeAspect="1"/>
          </p:cNvPicPr>
          <p:nvPr/>
        </p:nvPicPr>
        <p:blipFill>
          <a:blip r:embed="rId3"/>
          <a:stretch>
            <a:fillRect/>
          </a:stretch>
        </p:blipFill>
        <p:spPr>
          <a:xfrm>
            <a:off x="468313" y="5688523"/>
            <a:ext cx="4171950" cy="781050"/>
          </a:xfrm>
          <a:prstGeom prst="rect">
            <a:avLst/>
          </a:prstGeom>
        </p:spPr>
      </p:pic>
      <p:pic>
        <p:nvPicPr>
          <p:cNvPr id="6" name="Picture 5"/>
          <p:cNvPicPr>
            <a:picLocks noChangeAspect="1"/>
          </p:cNvPicPr>
          <p:nvPr/>
        </p:nvPicPr>
        <p:blipFill>
          <a:blip r:embed="rId4"/>
          <a:stretch>
            <a:fillRect/>
          </a:stretch>
        </p:blipFill>
        <p:spPr>
          <a:xfrm>
            <a:off x="2123728" y="27062"/>
            <a:ext cx="6696744" cy="5850510"/>
          </a:xfrm>
          <a:prstGeom prst="rect">
            <a:avLst/>
          </a:prstGeom>
        </p:spPr>
      </p:pic>
    </p:spTree>
    <p:extLst>
      <p:ext uri="{BB962C8B-B14F-4D97-AF65-F5344CB8AC3E}">
        <p14:creationId xmlns:p14="http://schemas.microsoft.com/office/powerpoint/2010/main" val="3438795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8313" y="431800"/>
            <a:ext cx="8207375" cy="1052513"/>
          </a:xfrm>
        </p:spPr>
        <p:txBody>
          <a:bodyPr/>
          <a:lstStyle/>
          <a:p>
            <a:pPr marL="342900" indent="-342900" algn="ctr"/>
            <a:r>
              <a:rPr lang="en-AU" altLang="en-US" sz="2800" b="1" smtClean="0"/>
              <a:t>Research at La Trobe University</a:t>
            </a:r>
            <a:br>
              <a:rPr lang="en-AU" altLang="en-US" sz="2800" b="1" smtClean="0"/>
            </a:br>
            <a:r>
              <a:rPr lang="en-AU" altLang="en-US" smtClean="0">
                <a:hlinkClick r:id="rId3"/>
              </a:rPr>
              <a:t>latrobe.edu.au/research/</a:t>
            </a:r>
            <a:r>
              <a:rPr lang="en-AU" altLang="en-US" smtClean="0"/>
              <a:t/>
            </a:r>
            <a:br>
              <a:rPr lang="en-AU" altLang="en-US" smtClean="0"/>
            </a:br>
            <a:r>
              <a:rPr lang="en-AU" altLang="en-US" smtClean="0"/>
              <a:t/>
            </a:r>
            <a:br>
              <a:rPr lang="en-AU" altLang="en-US" smtClean="0"/>
            </a:br>
            <a:endParaRPr lang="en-AU" altLang="en-US" sz="2800" b="1" smtClean="0"/>
          </a:p>
        </p:txBody>
      </p:sp>
      <p:sp>
        <p:nvSpPr>
          <p:cNvPr id="3" name="Text Placeholder 2"/>
          <p:cNvSpPr>
            <a:spLocks noGrp="1"/>
          </p:cNvSpPr>
          <p:nvPr>
            <p:ph type="body" idx="1"/>
          </p:nvPr>
        </p:nvSpPr>
        <p:spPr>
          <a:xfrm>
            <a:off x="468313" y="1412875"/>
            <a:ext cx="8207375" cy="5040313"/>
          </a:xfrm>
        </p:spPr>
        <p:txBody>
          <a:bodyPr/>
          <a:lstStyle/>
          <a:p>
            <a:pPr marL="361950" indent="-361950">
              <a:buFont typeface="Arial" pitchFamily="34" charset="0"/>
              <a:buChar char="•"/>
              <a:defRPr/>
            </a:pPr>
            <a:r>
              <a:rPr lang="en-AU" sz="2000" dirty="0" smtClean="0">
                <a:solidFill>
                  <a:schemeClr val="tx1"/>
                </a:solidFill>
              </a:rPr>
              <a:t>1,389 researchers: </a:t>
            </a:r>
            <a:r>
              <a:rPr lang="en-AU" sz="2000" dirty="0" smtClean="0">
                <a:solidFill>
                  <a:schemeClr val="tx1"/>
                </a:solidFill>
                <a:cs typeface="Arial"/>
              </a:rPr>
              <a:t>339 </a:t>
            </a:r>
            <a:r>
              <a:rPr lang="en-AU" sz="2000" dirty="0">
                <a:solidFill>
                  <a:schemeClr val="tx1"/>
                </a:solidFill>
                <a:cs typeface="Arial"/>
              </a:rPr>
              <a:t>research </a:t>
            </a:r>
            <a:r>
              <a:rPr lang="en-AU" sz="2000" dirty="0" smtClean="0">
                <a:solidFill>
                  <a:schemeClr val="tx1"/>
                </a:solidFill>
                <a:cs typeface="Arial"/>
              </a:rPr>
              <a:t>staff, 1050 </a:t>
            </a:r>
            <a:r>
              <a:rPr lang="en-AU" sz="2000" dirty="0">
                <a:solidFill>
                  <a:schemeClr val="tx1"/>
                </a:solidFill>
                <a:cs typeface="Arial"/>
              </a:rPr>
              <a:t>teaching </a:t>
            </a:r>
            <a:r>
              <a:rPr lang="en-AU" sz="2000" dirty="0" smtClean="0">
                <a:solidFill>
                  <a:schemeClr val="tx1"/>
                </a:solidFill>
                <a:cs typeface="Arial"/>
              </a:rPr>
              <a:t>&amp; </a:t>
            </a:r>
            <a:r>
              <a:rPr lang="en-AU" sz="2000" dirty="0">
                <a:solidFill>
                  <a:schemeClr val="tx1"/>
                </a:solidFill>
                <a:cs typeface="Arial"/>
              </a:rPr>
              <a:t>research </a:t>
            </a:r>
            <a:r>
              <a:rPr lang="en-AU" sz="2000" dirty="0" smtClean="0">
                <a:solidFill>
                  <a:schemeClr val="tx1"/>
                </a:solidFill>
                <a:cs typeface="Arial"/>
              </a:rPr>
              <a:t>staff</a:t>
            </a:r>
            <a:endParaRPr lang="en-AU" sz="2000" dirty="0">
              <a:solidFill>
                <a:schemeClr val="tx1"/>
              </a:solidFill>
              <a:cs typeface="Arial"/>
            </a:endParaRPr>
          </a:p>
          <a:p>
            <a:pPr marL="361950" indent="-361950">
              <a:lnSpc>
                <a:spcPct val="150000"/>
              </a:lnSpc>
              <a:buFont typeface="Arial" pitchFamily="34" charset="0"/>
              <a:buChar char="•"/>
              <a:defRPr/>
            </a:pPr>
            <a:r>
              <a:rPr lang="en-AU" sz="2000" dirty="0">
                <a:solidFill>
                  <a:schemeClr val="tx1"/>
                </a:solidFill>
              </a:rPr>
              <a:t>1,700 HDR students</a:t>
            </a:r>
          </a:p>
          <a:p>
            <a:pPr marL="361950" indent="-361950">
              <a:buFont typeface="Arial" pitchFamily="34" charset="0"/>
              <a:buChar char="•"/>
              <a:defRPr/>
            </a:pPr>
            <a:r>
              <a:rPr lang="en-AU" sz="2000" dirty="0">
                <a:solidFill>
                  <a:schemeClr val="tx1"/>
                </a:solidFill>
              </a:rPr>
              <a:t>32 Research Institutes Centres </a:t>
            </a:r>
          </a:p>
          <a:p>
            <a:pPr marL="361950" indent="-361950">
              <a:buFont typeface="Arial" pitchFamily="34" charset="0"/>
              <a:buChar char="•"/>
              <a:defRPr/>
            </a:pPr>
            <a:r>
              <a:rPr lang="en-AU" sz="2000" dirty="0">
                <a:solidFill>
                  <a:schemeClr val="tx1"/>
                </a:solidFill>
              </a:rPr>
              <a:t>2 Research Development Parks</a:t>
            </a:r>
          </a:p>
          <a:p>
            <a:pPr marL="361950" indent="-361950">
              <a:buFont typeface="Arial" pitchFamily="34" charset="0"/>
              <a:buChar char="•"/>
              <a:defRPr/>
            </a:pPr>
            <a:r>
              <a:rPr lang="en-AU" sz="2000" dirty="0">
                <a:solidFill>
                  <a:schemeClr val="tx1"/>
                </a:solidFill>
              </a:rPr>
              <a:t>20 Disciplinary Research </a:t>
            </a:r>
            <a:r>
              <a:rPr lang="en-AU" sz="2000" dirty="0" smtClean="0">
                <a:solidFill>
                  <a:schemeClr val="tx1"/>
                </a:solidFill>
              </a:rPr>
              <a:t>Programs</a:t>
            </a:r>
          </a:p>
          <a:p>
            <a:pPr marL="361950" indent="-361950">
              <a:buFont typeface="Arial" pitchFamily="34" charset="0"/>
              <a:buChar char="•"/>
              <a:defRPr/>
            </a:pPr>
            <a:r>
              <a:rPr lang="en-AU" sz="2000" dirty="0" smtClean="0">
                <a:solidFill>
                  <a:schemeClr val="tx1"/>
                </a:solidFill>
              </a:rPr>
              <a:t>5 Research Focus Areas (RFAs):</a:t>
            </a:r>
          </a:p>
          <a:p>
            <a:pPr marL="520700" lvl="2" indent="0">
              <a:buFont typeface="Arial" panose="020B0604020202020204" pitchFamily="34" charset="0"/>
              <a:buNone/>
              <a:defRPr/>
            </a:pPr>
            <a:r>
              <a:rPr lang="en-AU" sz="1600" dirty="0" smtClean="0">
                <a:solidFill>
                  <a:schemeClr val="tx1"/>
                </a:solidFill>
              </a:rPr>
              <a:t>Building healthy communities</a:t>
            </a:r>
          </a:p>
          <a:p>
            <a:pPr marL="520700" lvl="2" indent="0">
              <a:buFont typeface="Arial" panose="020B0604020202020204" pitchFamily="34" charset="0"/>
              <a:buNone/>
              <a:defRPr/>
            </a:pPr>
            <a:r>
              <a:rPr lang="en-AU" sz="1600" dirty="0" smtClean="0">
                <a:solidFill>
                  <a:schemeClr val="tx1"/>
                </a:solidFill>
              </a:rPr>
              <a:t>Securing food, water and the environment</a:t>
            </a:r>
          </a:p>
          <a:p>
            <a:pPr marL="520700" lvl="2" indent="0">
              <a:buFont typeface="Arial" panose="020B0604020202020204" pitchFamily="34" charset="0"/>
              <a:buNone/>
              <a:defRPr/>
            </a:pPr>
            <a:r>
              <a:rPr lang="en-AU" sz="1600" dirty="0" smtClean="0">
                <a:solidFill>
                  <a:schemeClr val="tx1"/>
                </a:solidFill>
              </a:rPr>
              <a:t>Sport exercise and rehabilitation</a:t>
            </a:r>
          </a:p>
          <a:p>
            <a:pPr marL="520700" lvl="2" indent="0">
              <a:buFont typeface="Arial" panose="020B0604020202020204" pitchFamily="34" charset="0"/>
              <a:buNone/>
              <a:defRPr/>
            </a:pPr>
            <a:r>
              <a:rPr lang="en-AU" sz="1600" dirty="0" smtClean="0">
                <a:solidFill>
                  <a:schemeClr val="tx1"/>
                </a:solidFill>
              </a:rPr>
              <a:t>Transforming human societies </a:t>
            </a:r>
          </a:p>
          <a:p>
            <a:pPr marL="520700" lvl="2" indent="0">
              <a:buFont typeface="Arial" panose="020B0604020202020204" pitchFamily="34" charset="0"/>
              <a:buNone/>
              <a:defRPr/>
            </a:pPr>
            <a:r>
              <a:rPr lang="en-AU" sz="1600" dirty="0" smtClean="0">
                <a:solidFill>
                  <a:schemeClr val="tx1"/>
                </a:solidFill>
              </a:rPr>
              <a:t>Understanding disease</a:t>
            </a:r>
          </a:p>
          <a:p>
            <a:pPr marL="882650" lvl="2" indent="-361950">
              <a:buFont typeface="Arial" panose="020B0604020202020204" pitchFamily="34" charset="0"/>
              <a:buChar char="•"/>
              <a:defRPr/>
            </a:pPr>
            <a:endParaRPr lang="en-AU" sz="2400" dirty="0" smtClean="0"/>
          </a:p>
          <a:p>
            <a:pPr marL="882650" lvl="2" indent="-361950">
              <a:buFont typeface="Arial" panose="020B0604020202020204" pitchFamily="34" charset="0"/>
              <a:buChar char="•"/>
              <a:defRPr/>
            </a:pPr>
            <a:endParaRPr lang="en-AU" sz="2400" dirty="0" smtClean="0"/>
          </a:p>
          <a:p>
            <a:pPr marL="882650" lvl="2" indent="-361950">
              <a:buFont typeface="Arial" panose="020B0604020202020204" pitchFamily="34" charset="0"/>
              <a:buChar char="•"/>
              <a:defRPr/>
            </a:pPr>
            <a:endParaRPr lang="en-AU" sz="2400" dirty="0"/>
          </a:p>
          <a:p>
            <a:pPr>
              <a:defRPr/>
            </a:pPr>
            <a:endParaRPr lang="en-AU" dirty="0"/>
          </a:p>
        </p:txBody>
      </p:sp>
    </p:spTree>
    <p:extLst>
      <p:ext uri="{BB962C8B-B14F-4D97-AF65-F5344CB8AC3E}">
        <p14:creationId xmlns:p14="http://schemas.microsoft.com/office/powerpoint/2010/main" val="910673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Context</a:t>
            </a:r>
            <a:endParaRPr lang="en-AU" dirty="0"/>
          </a:p>
        </p:txBody>
      </p:sp>
      <p:sp>
        <p:nvSpPr>
          <p:cNvPr id="3" name="Text Placeholder 2"/>
          <p:cNvSpPr>
            <a:spLocks noGrp="1"/>
          </p:cNvSpPr>
          <p:nvPr>
            <p:ph type="body" idx="1"/>
          </p:nvPr>
        </p:nvSpPr>
        <p:spPr/>
        <p:txBody>
          <a:bodyPr/>
          <a:lstStyle/>
          <a:p>
            <a:pPr>
              <a:buFont typeface="Arial" panose="020B0604020202020204" pitchFamily="34" charset="0"/>
              <a:buChar char="•"/>
            </a:pPr>
            <a:endParaRPr lang="en-AU" sz="2400" dirty="0" smtClean="0"/>
          </a:p>
          <a:p>
            <a:pPr>
              <a:buFont typeface="Arial" panose="020B0604020202020204" pitchFamily="34" charset="0"/>
              <a:buChar char="•"/>
            </a:pPr>
            <a:r>
              <a:rPr lang="en-AU" sz="2400" dirty="0" smtClean="0"/>
              <a:t>Start of our ISNI journey</a:t>
            </a:r>
          </a:p>
          <a:p>
            <a:pPr>
              <a:buFont typeface="Arial" panose="020B0604020202020204" pitchFamily="34" charset="0"/>
              <a:buChar char="•"/>
            </a:pPr>
            <a:r>
              <a:rPr lang="en-AU" sz="2400" dirty="0" smtClean="0"/>
              <a:t>Institutional motivations </a:t>
            </a:r>
          </a:p>
          <a:p>
            <a:pPr>
              <a:buFont typeface="Arial" panose="020B0604020202020204" pitchFamily="34" charset="0"/>
              <a:buChar char="•"/>
            </a:pPr>
            <a:r>
              <a:rPr lang="en-AU" sz="2400" dirty="0" smtClean="0"/>
              <a:t>Library decision making</a:t>
            </a:r>
          </a:p>
          <a:p>
            <a:pPr>
              <a:buFont typeface="Arial" panose="020B0604020202020204" pitchFamily="34" charset="0"/>
              <a:buChar char="•"/>
            </a:pPr>
            <a:r>
              <a:rPr lang="en-AU" sz="2400" dirty="0" smtClean="0"/>
              <a:t>Researcher behaviour</a:t>
            </a:r>
          </a:p>
          <a:p>
            <a:endParaRPr lang="en-AU" dirty="0"/>
          </a:p>
        </p:txBody>
      </p:sp>
    </p:spTree>
    <p:extLst>
      <p:ext uri="{BB962C8B-B14F-4D97-AF65-F5344CB8AC3E}">
        <p14:creationId xmlns:p14="http://schemas.microsoft.com/office/powerpoint/2010/main" val="1004143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Why ISNI?</a:t>
            </a:r>
          </a:p>
        </p:txBody>
      </p:sp>
      <p:sp>
        <p:nvSpPr>
          <p:cNvPr id="3" name="Text Placeholder 2"/>
          <p:cNvSpPr>
            <a:spLocks noGrp="1"/>
          </p:cNvSpPr>
          <p:nvPr>
            <p:ph type="body" idx="1"/>
          </p:nvPr>
        </p:nvSpPr>
        <p:spPr/>
        <p:txBody>
          <a:bodyPr/>
          <a:lstStyle/>
          <a:p>
            <a:pPr>
              <a:buFont typeface="Arial" panose="020B0604020202020204" pitchFamily="34" charset="0"/>
              <a:buChar char="•"/>
            </a:pPr>
            <a:r>
              <a:rPr lang="en-AU" dirty="0"/>
              <a:t>Based on </a:t>
            </a:r>
            <a:r>
              <a:rPr lang="en-AU" dirty="0" smtClean="0"/>
              <a:t>“trusted“ library </a:t>
            </a:r>
            <a:r>
              <a:rPr lang="en-AU" dirty="0"/>
              <a:t>infrastructure (and many years of library data)</a:t>
            </a:r>
          </a:p>
          <a:p>
            <a:pPr>
              <a:buFont typeface="Arial" panose="020B0604020202020204" pitchFamily="34" charset="0"/>
              <a:buChar char="•"/>
            </a:pPr>
            <a:r>
              <a:rPr lang="en-AU" dirty="0"/>
              <a:t>Fills a gap between identifiers in scientific databases (Web of Science, Scopus, etc.) and humanities/mono publishing</a:t>
            </a:r>
          </a:p>
          <a:p>
            <a:pPr>
              <a:buFont typeface="Arial" panose="020B0604020202020204" pitchFamily="34" charset="0"/>
              <a:buChar char="•"/>
            </a:pPr>
            <a:r>
              <a:rPr lang="en-AU" dirty="0"/>
              <a:t>The ISNI system is data-driven</a:t>
            </a:r>
          </a:p>
          <a:p>
            <a:pPr>
              <a:buFont typeface="Arial" panose="020B0604020202020204" pitchFamily="34" charset="0"/>
              <a:buChar char="•"/>
            </a:pPr>
            <a:r>
              <a:rPr lang="en-AU" dirty="0" smtClean="0"/>
              <a:t>Matching </a:t>
            </a:r>
            <a:r>
              <a:rPr lang="en-AU" dirty="0"/>
              <a:t>against millions of records.  </a:t>
            </a:r>
          </a:p>
          <a:p>
            <a:pPr>
              <a:buFont typeface="Arial" panose="020B0604020202020204" pitchFamily="34" charset="0"/>
              <a:buChar char="•"/>
            </a:pPr>
            <a:r>
              <a:rPr lang="en-AU" dirty="0"/>
              <a:t>Data comes from many sources into ISNI</a:t>
            </a:r>
          </a:p>
          <a:p>
            <a:pPr>
              <a:buFont typeface="Arial" panose="020B0604020202020204" pitchFamily="34" charset="0"/>
              <a:buChar char="•"/>
            </a:pPr>
            <a:r>
              <a:rPr lang="en-AU" dirty="0" smtClean="0"/>
              <a:t>Doesn’t </a:t>
            </a:r>
            <a:r>
              <a:rPr lang="en-AU" dirty="0"/>
              <a:t>rely on the academic to claim </a:t>
            </a:r>
            <a:r>
              <a:rPr lang="en-AU" dirty="0" smtClean="0"/>
              <a:t>anything</a:t>
            </a:r>
          </a:p>
          <a:p>
            <a:pPr>
              <a:buFont typeface="Arial" panose="020B0604020202020204" pitchFamily="34" charset="0"/>
              <a:buChar char="•"/>
            </a:pPr>
            <a:r>
              <a:rPr lang="en-AU" dirty="0" smtClean="0"/>
              <a:t>Basic </a:t>
            </a:r>
            <a:r>
              <a:rPr lang="en-AU" dirty="0" err="1" smtClean="0"/>
              <a:t>nstitutional</a:t>
            </a:r>
            <a:r>
              <a:rPr lang="en-AU" dirty="0" smtClean="0"/>
              <a:t> membership</a:t>
            </a:r>
            <a:endParaRPr lang="en-AU" dirty="0"/>
          </a:p>
        </p:txBody>
      </p:sp>
    </p:spTree>
    <p:extLst>
      <p:ext uri="{BB962C8B-B14F-4D97-AF65-F5344CB8AC3E}">
        <p14:creationId xmlns:p14="http://schemas.microsoft.com/office/powerpoint/2010/main" val="3729185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the context in Australia?</a:t>
            </a:r>
            <a:endParaRPr lang="en-AU" dirty="0"/>
          </a:p>
        </p:txBody>
      </p:sp>
      <p:sp>
        <p:nvSpPr>
          <p:cNvPr id="3" name="Text Placeholder 2"/>
          <p:cNvSpPr>
            <a:spLocks noGrp="1"/>
          </p:cNvSpPr>
          <p:nvPr>
            <p:ph type="body" idx="1"/>
          </p:nvPr>
        </p:nvSpPr>
        <p:spPr/>
        <p:txBody>
          <a:bodyPr/>
          <a:lstStyle/>
          <a:p>
            <a:endParaRPr lang="en-AU" dirty="0" smtClean="0"/>
          </a:p>
          <a:p>
            <a:pPr>
              <a:buFont typeface="Arial" panose="020B0604020202020204" pitchFamily="34" charset="0"/>
              <a:buChar char="•"/>
            </a:pPr>
            <a:r>
              <a:rPr lang="en-AU" sz="2000" dirty="0" smtClean="0"/>
              <a:t>Big momentum around identifiers</a:t>
            </a:r>
          </a:p>
          <a:p>
            <a:pPr>
              <a:buFont typeface="Arial" panose="020B0604020202020204" pitchFamily="34" charset="0"/>
              <a:buChar char="•"/>
            </a:pPr>
            <a:r>
              <a:rPr lang="en-AU" sz="2000" dirty="0" smtClean="0"/>
              <a:t>Academics being asked for their ORCID identifier by funders, institutions and publishers</a:t>
            </a:r>
          </a:p>
          <a:p>
            <a:pPr>
              <a:buFont typeface="Arial" panose="020B0604020202020204" pitchFamily="34" charset="0"/>
              <a:buChar char="•"/>
            </a:pPr>
            <a:r>
              <a:rPr lang="en-AU" sz="2000" dirty="0" smtClean="0"/>
              <a:t>ORCID </a:t>
            </a:r>
            <a:r>
              <a:rPr lang="en-AU" sz="2000" dirty="0" err="1" smtClean="0"/>
              <a:t>consortim</a:t>
            </a:r>
            <a:r>
              <a:rPr lang="en-AU" sz="2000" dirty="0" smtClean="0"/>
              <a:t> in Australia</a:t>
            </a:r>
          </a:p>
          <a:p>
            <a:pPr>
              <a:buFont typeface="Arial" panose="020B0604020202020204" pitchFamily="34" charset="0"/>
              <a:buChar char="•"/>
            </a:pPr>
            <a:r>
              <a:rPr lang="en-AU" sz="2000" dirty="0" smtClean="0"/>
              <a:t>ORCID recently endorsed by: ANDS, ARMS, CAUL, Universities Australia, NHMRC and ARC</a:t>
            </a:r>
          </a:p>
          <a:p>
            <a:endParaRPr lang="en-AU" dirty="0"/>
          </a:p>
        </p:txBody>
      </p:sp>
    </p:spTree>
    <p:extLst>
      <p:ext uri="{BB962C8B-B14F-4D97-AF65-F5344CB8AC3E}">
        <p14:creationId xmlns:p14="http://schemas.microsoft.com/office/powerpoint/2010/main" val="4141497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ISNI work at La Trobe </a:t>
            </a:r>
            <a:endParaRPr lang="en-AU" dirty="0"/>
          </a:p>
        </p:txBody>
      </p:sp>
      <p:sp>
        <p:nvSpPr>
          <p:cNvPr id="3" name="Text Placeholder 2"/>
          <p:cNvSpPr>
            <a:spLocks noGrp="1"/>
          </p:cNvSpPr>
          <p:nvPr>
            <p:ph type="body" idx="1"/>
          </p:nvPr>
        </p:nvSpPr>
        <p:spPr>
          <a:xfrm>
            <a:off x="468313" y="1052737"/>
            <a:ext cx="8208143" cy="5098222"/>
          </a:xfrm>
        </p:spPr>
        <p:txBody>
          <a:bodyPr/>
          <a:lstStyle/>
          <a:p>
            <a:pPr marL="285750" indent="-285750">
              <a:buFont typeface="Arial" panose="020B0604020202020204" pitchFamily="34" charset="0"/>
              <a:buChar char="•"/>
            </a:pPr>
            <a:r>
              <a:rPr lang="en-AU" dirty="0">
                <a:cs typeface="Aparajita" panose="020B0604020202020204" pitchFamily="34" charset="0"/>
              </a:rPr>
              <a:t>ISNI Numbers - initial upload (June 2014)</a:t>
            </a:r>
          </a:p>
          <a:p>
            <a:pPr marL="1223963" lvl="3">
              <a:buFont typeface="Arial" panose="020B0604020202020204" pitchFamily="34" charset="0"/>
              <a:buChar char="•"/>
            </a:pPr>
            <a:r>
              <a:rPr lang="en-AU" dirty="0">
                <a:cs typeface="Aparajita" panose="020B0604020202020204" pitchFamily="34" charset="0"/>
              </a:rPr>
              <a:t>Assigned: 1021</a:t>
            </a:r>
          </a:p>
          <a:p>
            <a:pPr marL="1223963" lvl="3">
              <a:buFont typeface="Arial" panose="020B0604020202020204" pitchFamily="34" charset="0"/>
              <a:buChar char="•"/>
            </a:pPr>
            <a:r>
              <a:rPr lang="en-AU" dirty="0">
                <a:cs typeface="Aparajita" panose="020B0604020202020204" pitchFamily="34" charset="0"/>
              </a:rPr>
              <a:t>Provisional: 2530</a:t>
            </a:r>
          </a:p>
          <a:p>
            <a:pPr marL="1223963" lvl="3">
              <a:buFont typeface="Arial" panose="020B0604020202020204" pitchFamily="34" charset="0"/>
              <a:buChar char="•"/>
            </a:pPr>
            <a:r>
              <a:rPr lang="en-AU" dirty="0">
                <a:cs typeface="Aparajita" panose="020B0604020202020204" pitchFamily="34" charset="0"/>
              </a:rPr>
              <a:t>Non VIAF links: 1563</a:t>
            </a:r>
          </a:p>
          <a:p>
            <a:pPr marL="1223963" lvl="3">
              <a:buFont typeface="Arial" panose="020B0604020202020204" pitchFamily="34" charset="0"/>
              <a:buChar char="•"/>
            </a:pPr>
            <a:r>
              <a:rPr lang="en-AU" dirty="0">
                <a:cs typeface="Aparajita" panose="020B0604020202020204" pitchFamily="34" charset="0"/>
              </a:rPr>
              <a:t>VIAF links: 1864</a:t>
            </a:r>
          </a:p>
          <a:p>
            <a:pPr marL="1223963" lvl="3">
              <a:buFont typeface="Arial" panose="020B0604020202020204" pitchFamily="34" charset="0"/>
              <a:buChar char="•"/>
            </a:pPr>
            <a:r>
              <a:rPr lang="en-AU" dirty="0">
                <a:cs typeface="Aparajita" panose="020B0604020202020204" pitchFamily="34" charset="0"/>
              </a:rPr>
              <a:t>Total links: 3427</a:t>
            </a:r>
          </a:p>
          <a:p>
            <a:pPr marL="285750" indent="-285750">
              <a:buFont typeface="Arial" panose="020B0604020202020204" pitchFamily="34" charset="0"/>
              <a:buChar char="•"/>
            </a:pPr>
            <a:r>
              <a:rPr lang="en-AU" dirty="0" smtClean="0">
                <a:cs typeface="Aparajita" panose="020B0604020202020204" pitchFamily="34" charset="0"/>
              </a:rPr>
              <a:t>After </a:t>
            </a:r>
            <a:r>
              <a:rPr lang="en-AU" dirty="0">
                <a:cs typeface="Aparajita" panose="020B0604020202020204" pitchFamily="34" charset="0"/>
              </a:rPr>
              <a:t>unique name assignment (July 2014)</a:t>
            </a:r>
          </a:p>
          <a:p>
            <a:pPr marL="1223963" lvl="3">
              <a:buFont typeface="Arial" panose="020B0604020202020204" pitchFamily="34" charset="0"/>
              <a:buChar char="•"/>
            </a:pPr>
            <a:r>
              <a:rPr lang="en-AU" dirty="0">
                <a:cs typeface="Aparajita" panose="020B0604020202020204" pitchFamily="34" charset="0"/>
              </a:rPr>
              <a:t>Assigned: 1704</a:t>
            </a:r>
          </a:p>
          <a:p>
            <a:pPr marL="285750" indent="-285750">
              <a:buFont typeface="Arial" panose="020B0604020202020204" pitchFamily="34" charset="0"/>
              <a:buChar char="•"/>
            </a:pPr>
            <a:r>
              <a:rPr lang="en-AU" dirty="0" smtClean="0">
                <a:cs typeface="Aparajita" panose="020B0604020202020204" pitchFamily="34" charset="0"/>
              </a:rPr>
              <a:t>After </a:t>
            </a:r>
            <a:r>
              <a:rPr lang="en-AU" dirty="0">
                <a:cs typeface="Aparajita" panose="020B0604020202020204" pitchFamily="34" charset="0"/>
              </a:rPr>
              <a:t>manual work done (October </a:t>
            </a:r>
            <a:r>
              <a:rPr lang="en-AU" dirty="0" smtClean="0">
                <a:cs typeface="Aparajita" panose="020B0604020202020204" pitchFamily="34" charset="0"/>
              </a:rPr>
              <a:t>2014-early </a:t>
            </a:r>
            <a:r>
              <a:rPr lang="en-AU" dirty="0">
                <a:cs typeface="Aparajita" panose="020B0604020202020204" pitchFamily="34" charset="0"/>
              </a:rPr>
              <a:t>2015)</a:t>
            </a:r>
          </a:p>
          <a:p>
            <a:pPr marL="1223963" lvl="3">
              <a:buFont typeface="Arial" panose="020B0604020202020204" pitchFamily="34" charset="0"/>
              <a:buChar char="•"/>
            </a:pPr>
            <a:r>
              <a:rPr lang="en-AU" dirty="0">
                <a:cs typeface="Aparajita" panose="020B0604020202020204" pitchFamily="34" charset="0"/>
              </a:rPr>
              <a:t>Assigned : 2255 </a:t>
            </a:r>
            <a:br>
              <a:rPr lang="en-AU" dirty="0">
                <a:cs typeface="Aparajita" panose="020B0604020202020204" pitchFamily="34" charset="0"/>
              </a:rPr>
            </a:br>
            <a:endParaRPr lang="en-AU" dirty="0">
              <a:cs typeface="Aparajita" panose="020B0604020202020204" pitchFamily="34" charset="0"/>
            </a:endParaRPr>
          </a:p>
          <a:p>
            <a:pPr marL="285750" indent="-285750">
              <a:buFont typeface="Arial" panose="020B0604020202020204" pitchFamily="34" charset="0"/>
              <a:buChar char="•"/>
            </a:pPr>
            <a:r>
              <a:rPr lang="en-AU" dirty="0">
                <a:cs typeface="Aparajita" panose="020B0604020202020204" pitchFamily="34" charset="0"/>
              </a:rPr>
              <a:t>1149 </a:t>
            </a:r>
            <a:r>
              <a:rPr lang="en-US" altLang="en-US" dirty="0">
                <a:ea typeface="Calibri" panose="020F0502020204030204" pitchFamily="34" charset="0"/>
                <a:cs typeface="Aparajita" panose="020B0604020202020204" pitchFamily="34" charset="0"/>
              </a:rPr>
              <a:t>current, active researchers with ISNIs, from 1274 current, active </a:t>
            </a:r>
            <a:r>
              <a:rPr lang="en-US" altLang="en-US" dirty="0" smtClean="0">
                <a:ea typeface="Calibri" panose="020F0502020204030204" pitchFamily="34" charset="0"/>
                <a:cs typeface="Aparajita" panose="020B0604020202020204" pitchFamily="34" charset="0"/>
              </a:rPr>
              <a:t>University researchers </a:t>
            </a:r>
            <a:r>
              <a:rPr lang="en-US" altLang="en-US" dirty="0">
                <a:ea typeface="Calibri" panose="020F0502020204030204" pitchFamily="34" charset="0"/>
                <a:cs typeface="Aparajita" panose="020B0604020202020204" pitchFamily="34" charset="0"/>
              </a:rPr>
              <a:t>in total (90</a:t>
            </a:r>
            <a:r>
              <a:rPr lang="en-US" altLang="en-US" dirty="0" smtClean="0">
                <a:ea typeface="Calibri" panose="020F0502020204030204" pitchFamily="34" charset="0"/>
                <a:cs typeface="Aparajita" panose="020B0604020202020204" pitchFamily="34" charset="0"/>
              </a:rPr>
              <a:t>%)</a:t>
            </a:r>
          </a:p>
          <a:p>
            <a:pPr marL="285750" indent="-285750">
              <a:buFont typeface="Arial" panose="020B0604020202020204" pitchFamily="34" charset="0"/>
              <a:buChar char="•"/>
            </a:pPr>
            <a:r>
              <a:rPr lang="en-AU" dirty="0"/>
              <a:t>Working on top 400 identifiers</a:t>
            </a:r>
          </a:p>
          <a:p>
            <a:pPr marL="285750" indent="-285750">
              <a:buFont typeface="Arial" panose="020B0604020202020204" pitchFamily="34" charset="0"/>
              <a:buChar char="•"/>
            </a:pPr>
            <a:endParaRPr lang="en-AU" baseline="-25000" dirty="0">
              <a:cs typeface="Aparajita" panose="020B0604020202020204" pitchFamily="34" charset="0"/>
            </a:endParaRPr>
          </a:p>
          <a:p>
            <a:endParaRPr lang="en-AU" dirty="0"/>
          </a:p>
        </p:txBody>
      </p:sp>
    </p:spTree>
    <p:extLst>
      <p:ext uri="{BB962C8B-B14F-4D97-AF65-F5344CB8AC3E}">
        <p14:creationId xmlns:p14="http://schemas.microsoft.com/office/powerpoint/2010/main" val="1611841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does this mean for La Trobe?</a:t>
            </a:r>
            <a:endParaRPr lang="en-AU" dirty="0"/>
          </a:p>
        </p:txBody>
      </p:sp>
      <p:pic>
        <p:nvPicPr>
          <p:cNvPr id="4" name="Picture 3"/>
          <p:cNvPicPr>
            <a:picLocks noChangeAspect="1"/>
          </p:cNvPicPr>
          <p:nvPr/>
        </p:nvPicPr>
        <p:blipFill>
          <a:blip r:embed="rId2"/>
          <a:stretch>
            <a:fillRect/>
          </a:stretch>
        </p:blipFill>
        <p:spPr>
          <a:xfrm>
            <a:off x="1259632" y="850280"/>
            <a:ext cx="6100852" cy="5675064"/>
          </a:xfrm>
          <a:prstGeom prst="rect">
            <a:avLst/>
          </a:prstGeom>
        </p:spPr>
      </p:pic>
      <p:sp>
        <p:nvSpPr>
          <p:cNvPr id="3" name="Text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371168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Picture 4"/>
          <p:cNvPicPr>
            <a:picLocks noChangeAspect="1"/>
          </p:cNvPicPr>
          <p:nvPr/>
        </p:nvPicPr>
        <p:blipFill>
          <a:blip r:embed="rId2"/>
          <a:stretch>
            <a:fillRect/>
          </a:stretch>
        </p:blipFill>
        <p:spPr>
          <a:xfrm>
            <a:off x="85725" y="990600"/>
            <a:ext cx="8972550" cy="4876800"/>
          </a:xfrm>
          <a:prstGeom prst="rect">
            <a:avLst/>
          </a:prstGeom>
        </p:spPr>
      </p:pic>
    </p:spTree>
    <p:extLst>
      <p:ext uri="{BB962C8B-B14F-4D97-AF65-F5344CB8AC3E}">
        <p14:creationId xmlns:p14="http://schemas.microsoft.com/office/powerpoint/2010/main" val="1853770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LTU PowerPoint Template">
  <a:themeElements>
    <a:clrScheme name="LaTrobe Core Look">
      <a:dk1>
        <a:sysClr val="windowText" lastClr="000000"/>
      </a:dk1>
      <a:lt1>
        <a:sysClr val="window" lastClr="FFFFFF"/>
      </a:lt1>
      <a:dk2>
        <a:srgbClr val="1F497D"/>
      </a:dk2>
      <a:lt2>
        <a:srgbClr val="D6D2C4"/>
      </a:lt2>
      <a:accent1>
        <a:srgbClr val="8A2A2B"/>
      </a:accent1>
      <a:accent2>
        <a:srgbClr val="AB2328"/>
      </a:accent2>
      <a:accent3>
        <a:srgbClr val="D52B1E"/>
      </a:accent3>
      <a:accent4>
        <a:srgbClr val="D14124"/>
      </a:accent4>
      <a:accent5>
        <a:srgbClr val="E87722"/>
      </a:accent5>
      <a:accent6>
        <a:srgbClr val="FF9E1B"/>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629</TotalTime>
  <Words>934</Words>
  <Application>Microsoft Office PowerPoint</Application>
  <PresentationFormat>On-screen Show (4:3)</PresentationFormat>
  <Paragraphs>130</Paragraphs>
  <Slides>20</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ＭＳ Ｐゴシック</vt:lpstr>
      <vt:lpstr>ＭＳ Ｐゴシック</vt:lpstr>
      <vt:lpstr>Aparajita</vt:lpstr>
      <vt:lpstr>Arial</vt:lpstr>
      <vt:lpstr>Calibri</vt:lpstr>
      <vt:lpstr>Courier New</vt:lpstr>
      <vt:lpstr>Times New Roman</vt:lpstr>
      <vt:lpstr>Wingdings</vt:lpstr>
      <vt:lpstr>LTU PowerPoint Template</vt:lpstr>
      <vt:lpstr>PowerPoint Presentation</vt:lpstr>
      <vt:lpstr>PowerPoint Presentation</vt:lpstr>
      <vt:lpstr>Research at La Trobe University latrobe.edu.au/research/  </vt:lpstr>
      <vt:lpstr>Context</vt:lpstr>
      <vt:lpstr>Why ISNI?</vt:lpstr>
      <vt:lpstr>What is the context in Australia?</vt:lpstr>
      <vt:lpstr>ISNI work at La Trobe </vt:lpstr>
      <vt:lpstr>What does this mean for La Trobe?</vt:lpstr>
      <vt:lpstr>PowerPoint Presentation</vt:lpstr>
      <vt:lpstr>PowerPoint Presentation</vt:lpstr>
      <vt:lpstr>ISNI</vt:lpstr>
      <vt:lpstr>ORCID</vt:lpstr>
      <vt:lpstr>ORCID ISNI interoperability</vt:lpstr>
      <vt:lpstr>ORCID ISNI interoperability</vt:lpstr>
      <vt:lpstr>PowerPoint Presentation</vt:lpstr>
      <vt:lpstr>ISNI to ORCID link</vt:lpstr>
      <vt:lpstr>PowerPoint Presentation</vt:lpstr>
      <vt:lpstr>MyPublications – ORCID integration</vt:lpstr>
      <vt:lpstr>What next?</vt:lpstr>
      <vt:lpstr>Thank you</vt:lpstr>
    </vt:vector>
  </TitlesOfParts>
  <Company>La Trobe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Fisch</dc:creator>
  <cp:lastModifiedBy>Simon Huggard</cp:lastModifiedBy>
  <cp:revision>85</cp:revision>
  <cp:lastPrinted>2015-06-30T08:09:20Z</cp:lastPrinted>
  <dcterms:created xsi:type="dcterms:W3CDTF">2015-04-13T07:04:54Z</dcterms:created>
  <dcterms:modified xsi:type="dcterms:W3CDTF">2015-11-30T06:55:52Z</dcterms:modified>
</cp:coreProperties>
</file>