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6.xml" ContentType="application/vnd.openxmlformats-officedocument.drawingml.chart+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79"/>
  </p:notesMasterIdLst>
  <p:sldIdLst>
    <p:sldId id="274"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5F9ECF"/>
    <a:srgbClr val="75B0D4"/>
    <a:srgbClr val="1B75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59" autoAdjust="0"/>
  </p:normalViewPr>
  <p:slideViewPr>
    <p:cSldViewPr snapToGrid="0" snapToObjects="1">
      <p:cViewPr varScale="1">
        <p:scale>
          <a:sx n="55" d="100"/>
          <a:sy n="55" d="100"/>
        </p:scale>
        <p:origin x="236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UTK</c:v>
                </c:pt>
              </c:strCache>
            </c:strRef>
          </c:tx>
          <c:spPr>
            <a:solidFill>
              <a:srgbClr val="FF6600"/>
            </a:solidFill>
          </c:spPr>
          <c:invertIfNegative val="0"/>
          <c:dLbls>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...meet with librarian</c:v>
                </c:pt>
                <c:pt idx="1">
                  <c:v>...use email reference</c:v>
                </c:pt>
                <c:pt idx="2">
                  <c:v>N/A</c:v>
                </c:pt>
              </c:strCache>
            </c:strRef>
          </c:cat>
          <c:val>
            <c:numRef>
              <c:f>Sheet1!$B$2:$B$4</c:f>
              <c:numCache>
                <c:formatCode>0%</c:formatCode>
                <c:ptCount val="3"/>
                <c:pt idx="0">
                  <c:v>0.40100000000000002</c:v>
                </c:pt>
                <c:pt idx="1">
                  <c:v>0.28000000000000003</c:v>
                </c:pt>
                <c:pt idx="2">
                  <c:v>0.28599999999999998</c:v>
                </c:pt>
              </c:numCache>
            </c:numRef>
          </c:val>
        </c:ser>
        <c:ser>
          <c:idx val="1"/>
          <c:order val="1"/>
          <c:tx>
            <c:strRef>
              <c:f>Sheet1!$C$1</c:f>
              <c:strCache>
                <c:ptCount val="1"/>
                <c:pt idx="0">
                  <c:v>UNC-W</c:v>
                </c:pt>
              </c:strCache>
            </c:strRef>
          </c:tx>
          <c:spPr>
            <a:solidFill>
              <a:srgbClr val="1367A5"/>
            </a:solidFill>
          </c:spPr>
          <c:invertIfNegative val="0"/>
          <c:dLbls>
            <c:spPr>
              <a:noFill/>
              <a:ln>
                <a:noFill/>
              </a:ln>
              <a:effectLst/>
            </c:spPr>
            <c:txPr>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...meet with librarian</c:v>
                </c:pt>
                <c:pt idx="1">
                  <c:v>...use email reference</c:v>
                </c:pt>
                <c:pt idx="2">
                  <c:v>N/A</c:v>
                </c:pt>
              </c:strCache>
            </c:strRef>
          </c:cat>
          <c:val>
            <c:numRef>
              <c:f>Sheet1!$C$2:$C$4</c:f>
              <c:numCache>
                <c:formatCode>0%</c:formatCode>
                <c:ptCount val="3"/>
                <c:pt idx="0">
                  <c:v>0.40500000000000003</c:v>
                </c:pt>
                <c:pt idx="1">
                  <c:v>0.30399999999999999</c:v>
                </c:pt>
                <c:pt idx="2">
                  <c:v>0.20200000000000001</c:v>
                </c:pt>
              </c:numCache>
            </c:numRef>
          </c:val>
        </c:ser>
        <c:dLbls>
          <c:showLegendKey val="0"/>
          <c:showVal val="1"/>
          <c:showCatName val="0"/>
          <c:showSerName val="0"/>
          <c:showPercent val="0"/>
          <c:showBubbleSize val="0"/>
        </c:dLbls>
        <c:gapWidth val="95"/>
        <c:gapDepth val="95"/>
        <c:shape val="box"/>
        <c:axId val="158570056"/>
        <c:axId val="158606032"/>
        <c:axId val="108500072"/>
      </c:bar3DChart>
      <c:catAx>
        <c:axId val="158570056"/>
        <c:scaling>
          <c:orientation val="minMax"/>
        </c:scaling>
        <c:delete val="0"/>
        <c:axPos val="b"/>
        <c:numFmt formatCode="General" sourceLinked="1"/>
        <c:majorTickMark val="none"/>
        <c:minorTickMark val="none"/>
        <c:tickLblPos val="nextTo"/>
        <c:txPr>
          <a:bodyPr/>
          <a:lstStyle/>
          <a:p>
            <a:pPr>
              <a:defRPr sz="2400"/>
            </a:pPr>
            <a:endParaRPr lang="en-US"/>
          </a:p>
        </c:txPr>
        <c:crossAx val="158606032"/>
        <c:crosses val="autoZero"/>
        <c:auto val="1"/>
        <c:lblAlgn val="ctr"/>
        <c:lblOffset val="100"/>
        <c:noMultiLvlLbl val="0"/>
      </c:catAx>
      <c:valAx>
        <c:axId val="158606032"/>
        <c:scaling>
          <c:orientation val="minMax"/>
        </c:scaling>
        <c:delete val="1"/>
        <c:axPos val="l"/>
        <c:numFmt formatCode="0%" sourceLinked="1"/>
        <c:majorTickMark val="out"/>
        <c:minorTickMark val="none"/>
        <c:tickLblPos val="nextTo"/>
        <c:crossAx val="158570056"/>
        <c:crosses val="autoZero"/>
        <c:crossBetween val="between"/>
      </c:valAx>
      <c:serAx>
        <c:axId val="108500072"/>
        <c:scaling>
          <c:orientation val="minMax"/>
        </c:scaling>
        <c:delete val="1"/>
        <c:axPos val="b"/>
        <c:majorTickMark val="out"/>
        <c:minorTickMark val="none"/>
        <c:tickLblPos val="nextTo"/>
        <c:crossAx val="158606032"/>
        <c:crosses val="autoZero"/>
      </c:serAx>
      <c:spPr>
        <a:noFill/>
        <a:ln w="25400">
          <a:noFill/>
        </a:ln>
      </c:spPr>
    </c:plotArea>
    <c:legend>
      <c:legendPos val="t"/>
      <c:layout>
        <c:manualLayout>
          <c:xMode val="edge"/>
          <c:yMode val="edge"/>
          <c:x val="8.8180988246034403E-2"/>
          <c:y val="0.90789473684210498"/>
          <c:w val="0.22073947278329301"/>
          <c:h val="5.6850221025003499E-2"/>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chemeClr val="bg1"/>
                </a:solidFill>
              </a:defRPr>
            </a:pPr>
            <a:r>
              <a:rPr lang="en-US" sz="1800" dirty="0">
                <a:solidFill>
                  <a:srgbClr val="292934"/>
                </a:solidFill>
              </a:rPr>
              <a:t>For individual study?</a:t>
            </a:r>
          </a:p>
        </c:rich>
      </c:tx>
      <c:layout/>
      <c:overlay val="0"/>
    </c:title>
    <c:autoTitleDeleted val="0"/>
    <c:plotArea>
      <c:layout/>
      <c:pieChart>
        <c:varyColors val="1"/>
        <c:ser>
          <c:idx val="0"/>
          <c:order val="0"/>
          <c:tx>
            <c:strRef>
              <c:f>Sheet1!$B$1</c:f>
              <c:strCache>
                <c:ptCount val="1"/>
                <c:pt idx="0">
                  <c:v>Sales</c:v>
                </c:pt>
              </c:strCache>
            </c:strRef>
          </c:tx>
          <c:cat>
            <c:strRef>
              <c:f>Sheet1!$A$2:$A$6</c:f>
              <c:strCache>
                <c:ptCount val="5"/>
                <c:pt idx="0">
                  <c:v>A few times during the semester</c:v>
                </c:pt>
                <c:pt idx="1">
                  <c:v>Once a Month</c:v>
                </c:pt>
                <c:pt idx="2">
                  <c:v>Once a week</c:v>
                </c:pt>
                <c:pt idx="3">
                  <c:v>Multiple times a week</c:v>
                </c:pt>
                <c:pt idx="4">
                  <c:v>Once a day</c:v>
                </c:pt>
              </c:strCache>
            </c:strRef>
          </c:cat>
          <c:val>
            <c:numRef>
              <c:f>Sheet1!$B$2:$B$6</c:f>
              <c:numCache>
                <c:formatCode>General</c:formatCode>
                <c:ptCount val="5"/>
                <c:pt idx="0">
                  <c:v>47</c:v>
                </c:pt>
                <c:pt idx="1">
                  <c:v>12</c:v>
                </c:pt>
                <c:pt idx="2">
                  <c:v>23</c:v>
                </c:pt>
                <c:pt idx="3">
                  <c:v>23</c:v>
                </c:pt>
                <c:pt idx="4">
                  <c:v>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chemeClr val="bg1"/>
                </a:solidFill>
              </a:defRPr>
            </a:pPr>
            <a:r>
              <a:rPr lang="en-US" sz="1800" dirty="0">
                <a:solidFill>
                  <a:srgbClr val="292934"/>
                </a:solidFill>
              </a:rPr>
              <a:t>For group study?</a:t>
            </a:r>
          </a:p>
        </c:rich>
      </c:tx>
      <c:layout/>
      <c:overlay val="0"/>
    </c:title>
    <c:autoTitleDeleted val="0"/>
    <c:plotArea>
      <c:layout/>
      <c:pieChart>
        <c:varyColors val="1"/>
        <c:ser>
          <c:idx val="0"/>
          <c:order val="0"/>
          <c:tx>
            <c:strRef>
              <c:f>Sheet1!$B$1</c:f>
              <c:strCache>
                <c:ptCount val="1"/>
                <c:pt idx="0">
                  <c:v>Sales</c:v>
                </c:pt>
              </c:strCache>
            </c:strRef>
          </c:tx>
          <c:cat>
            <c:strRef>
              <c:f>Sheet1!$A$2:$A$6</c:f>
              <c:strCache>
                <c:ptCount val="5"/>
                <c:pt idx="0">
                  <c:v>A few times during the semester</c:v>
                </c:pt>
                <c:pt idx="1">
                  <c:v>Once a Month</c:v>
                </c:pt>
                <c:pt idx="2">
                  <c:v>Once a week</c:v>
                </c:pt>
                <c:pt idx="3">
                  <c:v>Multiple times a week</c:v>
                </c:pt>
                <c:pt idx="4">
                  <c:v>Once a day</c:v>
                </c:pt>
              </c:strCache>
            </c:strRef>
          </c:cat>
          <c:val>
            <c:numRef>
              <c:f>Sheet1!$B$2:$B$6</c:f>
              <c:numCache>
                <c:formatCode>General</c:formatCode>
                <c:ptCount val="5"/>
                <c:pt idx="0">
                  <c:v>63</c:v>
                </c:pt>
                <c:pt idx="1">
                  <c:v>15</c:v>
                </c:pt>
                <c:pt idx="2">
                  <c:v>14</c:v>
                </c:pt>
                <c:pt idx="3">
                  <c:v>10</c:v>
                </c:pt>
                <c:pt idx="4">
                  <c:v>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Class assignments?</a:t>
            </a:r>
          </a:p>
        </c:rich>
      </c:tx>
      <c:layout/>
      <c:overlay val="0"/>
    </c:title>
    <c:autoTitleDeleted val="0"/>
    <c:plotArea>
      <c:layout/>
      <c:pieChart>
        <c:varyColors val="1"/>
        <c:ser>
          <c:idx val="0"/>
          <c:order val="0"/>
          <c:tx>
            <c:strRef>
              <c:f>Sheet1!$B$1</c:f>
              <c:strCache>
                <c:ptCount val="1"/>
                <c:pt idx="0">
                  <c:v>Sales</c:v>
                </c:pt>
              </c:strCache>
            </c:strRef>
          </c:tx>
          <c:cat>
            <c:strRef>
              <c:f>Sheet1!$A$2:$A$6</c:f>
              <c:strCache>
                <c:ptCount val="5"/>
                <c:pt idx="0">
                  <c:v>A few times during the semester</c:v>
                </c:pt>
                <c:pt idx="1">
                  <c:v>Once a Month</c:v>
                </c:pt>
                <c:pt idx="2">
                  <c:v>Once a week</c:v>
                </c:pt>
                <c:pt idx="3">
                  <c:v>Multiple times a week</c:v>
                </c:pt>
                <c:pt idx="4">
                  <c:v>Once a day</c:v>
                </c:pt>
              </c:strCache>
            </c:strRef>
          </c:cat>
          <c:val>
            <c:numRef>
              <c:f>Sheet1!$B$2:$B$6</c:f>
              <c:numCache>
                <c:formatCode>General</c:formatCode>
                <c:ptCount val="5"/>
                <c:pt idx="0">
                  <c:v>54</c:v>
                </c:pt>
                <c:pt idx="1">
                  <c:v>20</c:v>
                </c:pt>
                <c:pt idx="2">
                  <c:v>21</c:v>
                </c:pt>
                <c:pt idx="3">
                  <c:v>18</c:v>
                </c:pt>
                <c:pt idx="4">
                  <c:v>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cat>
            <c:strRef>
              <c:f>Sheet1!$A$2:$A$6</c:f>
              <c:strCache>
                <c:ptCount val="5"/>
                <c:pt idx="0">
                  <c:v>Freshman</c:v>
                </c:pt>
                <c:pt idx="1">
                  <c:v>Sophomore</c:v>
                </c:pt>
                <c:pt idx="2">
                  <c:v>Junior</c:v>
                </c:pt>
                <c:pt idx="3">
                  <c:v>Senior</c:v>
                </c:pt>
                <c:pt idx="4">
                  <c:v>Graduate</c:v>
                </c:pt>
              </c:strCache>
            </c:strRef>
          </c:cat>
          <c:val>
            <c:numRef>
              <c:f>Sheet1!$B$2:$B$6</c:f>
              <c:numCache>
                <c:formatCode>General</c:formatCode>
                <c:ptCount val="5"/>
                <c:pt idx="0">
                  <c:v>16.600000000000001</c:v>
                </c:pt>
                <c:pt idx="1">
                  <c:v>6.1</c:v>
                </c:pt>
                <c:pt idx="2">
                  <c:v>15.7</c:v>
                </c:pt>
                <c:pt idx="3">
                  <c:v>36.1</c:v>
                </c:pt>
                <c:pt idx="4">
                  <c:v>25.6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pieChart>
        <c:varyColors val="1"/>
        <c:ser>
          <c:idx val="0"/>
          <c:order val="0"/>
          <c:tx>
            <c:strRef>
              <c:f>Sheet1!$B$1</c:f>
              <c:strCache>
                <c:ptCount val="1"/>
                <c:pt idx="0">
                  <c:v>Column1</c:v>
                </c:pt>
              </c:strCache>
            </c:strRef>
          </c:tx>
          <c:cat>
            <c:strRef>
              <c:f>Sheet1!$A$2:$A$6</c:f>
              <c:strCache>
                <c:ptCount val="5"/>
                <c:pt idx="0">
                  <c:v>Freshman</c:v>
                </c:pt>
                <c:pt idx="1">
                  <c:v>Sophomore</c:v>
                </c:pt>
                <c:pt idx="2">
                  <c:v>Junior</c:v>
                </c:pt>
                <c:pt idx="3">
                  <c:v>Senior</c:v>
                </c:pt>
                <c:pt idx="4">
                  <c:v>Graduate</c:v>
                </c:pt>
              </c:strCache>
            </c:strRef>
          </c:cat>
          <c:val>
            <c:numRef>
              <c:f>Sheet1!$B$2:$B$6</c:f>
              <c:numCache>
                <c:formatCode>General</c:formatCode>
                <c:ptCount val="5"/>
                <c:pt idx="0">
                  <c:v>21.8</c:v>
                </c:pt>
                <c:pt idx="1">
                  <c:v>20.399999999999999</c:v>
                </c:pt>
                <c:pt idx="2">
                  <c:v>18.600000000000001</c:v>
                </c:pt>
                <c:pt idx="3">
                  <c:v>27.1</c:v>
                </c:pt>
                <c:pt idx="4">
                  <c:v>12.1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154565408923499"/>
          <c:y val="6.4169536187657805E-2"/>
          <c:w val="0.59155577427821504"/>
          <c:h val="0.88733366141732295"/>
        </c:manualLayout>
      </c:layout>
      <c:pieChart>
        <c:varyColors val="1"/>
        <c:ser>
          <c:idx val="0"/>
          <c:order val="0"/>
          <c:tx>
            <c:strRef>
              <c:f>Sheet1!$B$1</c:f>
              <c:strCache>
                <c:ptCount val="1"/>
                <c:pt idx="0">
                  <c:v>Sales</c:v>
                </c:pt>
              </c:strCache>
            </c:strRef>
          </c:tx>
          <c:cat>
            <c:strRef>
              <c:f>Sheet1!$A$2:$A$6</c:f>
              <c:strCache>
                <c:ptCount val="5"/>
                <c:pt idx="0">
                  <c:v>Freshman</c:v>
                </c:pt>
                <c:pt idx="1">
                  <c:v>Sophomore</c:v>
                </c:pt>
                <c:pt idx="2">
                  <c:v>Junior</c:v>
                </c:pt>
                <c:pt idx="3">
                  <c:v>Senior</c:v>
                </c:pt>
                <c:pt idx="4">
                  <c:v>Graduate</c:v>
                </c:pt>
              </c:strCache>
            </c:strRef>
          </c:cat>
          <c:val>
            <c:numRef>
              <c:f>Sheet1!$B$2:$B$6</c:f>
              <c:numCache>
                <c:formatCode>General</c:formatCode>
                <c:ptCount val="5"/>
                <c:pt idx="0">
                  <c:v>176</c:v>
                </c:pt>
                <c:pt idx="1">
                  <c:v>135</c:v>
                </c:pt>
                <c:pt idx="2">
                  <c:v>155</c:v>
                </c:pt>
                <c:pt idx="3">
                  <c:v>267</c:v>
                </c:pt>
                <c:pt idx="4">
                  <c:v>149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1725588844931201"/>
          <c:y val="0.37765243944482602"/>
          <c:w val="0.37893186376890498"/>
          <c:h val="0.6196948818897639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552679892691"/>
          <c:y val="7.6405346622720693E-2"/>
          <c:w val="0.56261957789043904"/>
          <c:h val="0.50882663380873805"/>
        </c:manualLayout>
      </c:layout>
      <c:barChart>
        <c:barDir val="col"/>
        <c:grouping val="clustered"/>
        <c:varyColors val="0"/>
        <c:ser>
          <c:idx val="0"/>
          <c:order val="0"/>
          <c:tx>
            <c:strRef>
              <c:f>Sheet1!$B$1</c:f>
              <c:strCache>
                <c:ptCount val="1"/>
                <c:pt idx="0">
                  <c:v>All</c:v>
                </c:pt>
              </c:strCache>
            </c:strRef>
          </c:tx>
          <c:spPr>
            <a:solidFill>
              <a:srgbClr val="D2533C"/>
            </a:solidFill>
            <a:effectLst>
              <a:outerShdw blurRad="40000" dist="20000" dir="5400000" rotWithShape="0">
                <a:srgbClr val="FF7F01">
                  <a:alpha val="38000"/>
                </a:srgbClr>
              </a:outerShdw>
            </a:effectLst>
          </c:spPr>
          <c:invertIfNegative val="0"/>
          <c:cat>
            <c:strRef>
              <c:f>Sheet1!$A$2:$A$4</c:f>
              <c:strCache>
                <c:ptCount val="3"/>
                <c:pt idx="0">
                  <c:v>Research Assistance</c:v>
                </c:pt>
                <c:pt idx="1">
                  <c:v>Tutoring</c:v>
                </c:pt>
                <c:pt idx="2">
                  <c:v>Computer Support</c:v>
                </c:pt>
              </c:strCache>
            </c:strRef>
          </c:cat>
          <c:val>
            <c:numRef>
              <c:f>Sheet1!$B$2:$B$4</c:f>
              <c:numCache>
                <c:formatCode>General</c:formatCode>
                <c:ptCount val="3"/>
                <c:pt idx="0">
                  <c:v>27</c:v>
                </c:pt>
                <c:pt idx="1">
                  <c:v>38</c:v>
                </c:pt>
                <c:pt idx="2">
                  <c:v>48</c:v>
                </c:pt>
              </c:numCache>
            </c:numRef>
          </c:val>
        </c:ser>
        <c:ser>
          <c:idx val="1"/>
          <c:order val="1"/>
          <c:tx>
            <c:strRef>
              <c:f>Sheet1!$C$1</c:f>
              <c:strCache>
                <c:ptCount val="1"/>
                <c:pt idx="0">
                  <c:v>GPA &gt; 3.5</c:v>
                </c:pt>
              </c:strCache>
            </c:strRef>
          </c:tx>
          <c:spPr>
            <a:solidFill>
              <a:srgbClr val="93A299"/>
            </a:solidFill>
          </c:spPr>
          <c:invertIfNegative val="0"/>
          <c:cat>
            <c:strRef>
              <c:f>Sheet1!$A$2:$A$4</c:f>
              <c:strCache>
                <c:ptCount val="3"/>
                <c:pt idx="0">
                  <c:v>Research Assistance</c:v>
                </c:pt>
                <c:pt idx="1">
                  <c:v>Tutoring</c:v>
                </c:pt>
                <c:pt idx="2">
                  <c:v>Computer Support</c:v>
                </c:pt>
              </c:strCache>
            </c:strRef>
          </c:cat>
          <c:val>
            <c:numRef>
              <c:f>Sheet1!$C$2:$C$4</c:f>
              <c:numCache>
                <c:formatCode>General</c:formatCode>
                <c:ptCount val="3"/>
                <c:pt idx="0">
                  <c:v>69</c:v>
                </c:pt>
                <c:pt idx="1">
                  <c:v>40</c:v>
                </c:pt>
                <c:pt idx="2">
                  <c:v>56</c:v>
                </c:pt>
              </c:numCache>
            </c:numRef>
          </c:val>
        </c:ser>
        <c:dLbls>
          <c:showLegendKey val="0"/>
          <c:showVal val="0"/>
          <c:showCatName val="0"/>
          <c:showSerName val="0"/>
          <c:showPercent val="0"/>
          <c:showBubbleSize val="0"/>
        </c:dLbls>
        <c:gapWidth val="150"/>
        <c:axId val="71921664"/>
        <c:axId val="71922056"/>
      </c:barChart>
      <c:catAx>
        <c:axId val="71921664"/>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en-US"/>
          </a:p>
        </c:txPr>
        <c:crossAx val="71922056"/>
        <c:crosses val="autoZero"/>
        <c:auto val="1"/>
        <c:lblAlgn val="ctr"/>
        <c:lblOffset val="100"/>
        <c:noMultiLvlLbl val="0"/>
      </c:catAx>
      <c:valAx>
        <c:axId val="71922056"/>
        <c:scaling>
          <c:orientation val="minMax"/>
          <c:max val="100"/>
        </c:scaling>
        <c:delete val="0"/>
        <c:axPos val="l"/>
        <c:majorGridlines/>
        <c:numFmt formatCode="General" sourceLinked="1"/>
        <c:majorTickMark val="out"/>
        <c:minorTickMark val="none"/>
        <c:tickLblPos val="nextTo"/>
        <c:txPr>
          <a:bodyPr/>
          <a:lstStyle/>
          <a:p>
            <a:pPr>
              <a:defRPr>
                <a:solidFill>
                  <a:schemeClr val="tx1"/>
                </a:solidFill>
              </a:defRPr>
            </a:pPr>
            <a:endParaRPr lang="en-US"/>
          </a:p>
        </c:txPr>
        <c:crossAx val="71921664"/>
        <c:crosses val="autoZero"/>
        <c:crossBetween val="between"/>
      </c:valAx>
    </c:plotArea>
    <c:legend>
      <c:legendPos val="r"/>
      <c:layout/>
      <c:overlay val="0"/>
      <c:txPr>
        <a:bodyPr/>
        <a:lstStyle/>
        <a:p>
          <a:pPr>
            <a:defRPr>
              <a:solidFill>
                <a:schemeClr val="tx1"/>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view3D>
      <c:rotX val="15"/>
      <c:rotY val="20"/>
      <c:rAngAx val="0"/>
    </c:view3D>
    <c:floor>
      <c:thickness val="0"/>
    </c:floor>
    <c:sideWall>
      <c:thickness val="0"/>
    </c:sideWall>
    <c:backWall>
      <c:thickness val="0"/>
    </c:backWall>
    <c:plotArea>
      <c:layout>
        <c:manualLayout>
          <c:layoutTarget val="inner"/>
          <c:xMode val="edge"/>
          <c:yMode val="edge"/>
          <c:x val="8.4033613445378096E-3"/>
          <c:y val="0.106497112860892"/>
          <c:w val="0.96918767507002801"/>
          <c:h val="0.81622904636920401"/>
        </c:manualLayout>
      </c:layout>
      <c:bar3DChart>
        <c:barDir val="col"/>
        <c:grouping val="standard"/>
        <c:varyColors val="0"/>
        <c:ser>
          <c:idx val="0"/>
          <c:order val="0"/>
          <c:tx>
            <c:strRef>
              <c:f>Sheet1!$B$1</c:f>
              <c:strCache>
                <c:ptCount val="1"/>
                <c:pt idx="0">
                  <c:v>UTK</c:v>
                </c:pt>
              </c:strCache>
            </c:strRef>
          </c:tx>
          <c:spPr>
            <a:solidFill>
              <a:srgbClr val="FF6600"/>
            </a:solidFill>
          </c:spPr>
          <c:invertIfNegative val="0"/>
          <c:dLbls>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Lead Instruction</c:v>
                </c:pt>
                <c:pt idx="1">
                  <c:v>Identify teaching materials</c:v>
                </c:pt>
                <c:pt idx="2">
                  <c:v>Help create assignment</c:v>
                </c:pt>
                <c:pt idx="3">
                  <c:v>N/A</c:v>
                </c:pt>
              </c:strCache>
            </c:strRef>
          </c:cat>
          <c:val>
            <c:numRef>
              <c:f>Sheet1!$B$2:$B$5</c:f>
              <c:numCache>
                <c:formatCode>0%</c:formatCode>
                <c:ptCount val="4"/>
                <c:pt idx="0">
                  <c:v>0.45600000000000002</c:v>
                </c:pt>
                <c:pt idx="1">
                  <c:v>0.31900000000000001</c:v>
                </c:pt>
                <c:pt idx="2">
                  <c:v>0.11</c:v>
                </c:pt>
                <c:pt idx="3">
                  <c:v>0.28599999999999998</c:v>
                </c:pt>
              </c:numCache>
            </c:numRef>
          </c:val>
        </c:ser>
        <c:ser>
          <c:idx val="1"/>
          <c:order val="1"/>
          <c:tx>
            <c:strRef>
              <c:f>Sheet1!$C$1</c:f>
              <c:strCache>
                <c:ptCount val="1"/>
                <c:pt idx="0">
                  <c:v>UNC-W</c:v>
                </c:pt>
              </c:strCache>
            </c:strRef>
          </c:tx>
          <c:spPr>
            <a:solidFill>
              <a:srgbClr val="1367A5"/>
            </a:solidFill>
          </c:spPr>
          <c:invertIfNegative val="0"/>
          <c:dLbls>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Lead Instruction</c:v>
                </c:pt>
                <c:pt idx="1">
                  <c:v>Identify teaching materials</c:v>
                </c:pt>
                <c:pt idx="2">
                  <c:v>Help create assignment</c:v>
                </c:pt>
                <c:pt idx="3">
                  <c:v>N/A</c:v>
                </c:pt>
              </c:strCache>
            </c:strRef>
          </c:cat>
          <c:val>
            <c:numRef>
              <c:f>Sheet1!$C$2:$C$5</c:f>
              <c:numCache>
                <c:formatCode>0%</c:formatCode>
                <c:ptCount val="4"/>
                <c:pt idx="0">
                  <c:v>0.63100000000000001</c:v>
                </c:pt>
                <c:pt idx="1">
                  <c:v>0.41699999999999998</c:v>
                </c:pt>
                <c:pt idx="2">
                  <c:v>0.28000000000000003</c:v>
                </c:pt>
                <c:pt idx="3">
                  <c:v>0.20200000000000001</c:v>
                </c:pt>
              </c:numCache>
            </c:numRef>
          </c:val>
        </c:ser>
        <c:dLbls>
          <c:showLegendKey val="0"/>
          <c:showVal val="1"/>
          <c:showCatName val="0"/>
          <c:showSerName val="0"/>
          <c:showPercent val="0"/>
          <c:showBubbleSize val="0"/>
        </c:dLbls>
        <c:gapWidth val="95"/>
        <c:gapDepth val="95"/>
        <c:shape val="box"/>
        <c:axId val="158512912"/>
        <c:axId val="159491776"/>
        <c:axId val="108501344"/>
      </c:bar3DChart>
      <c:catAx>
        <c:axId val="158512912"/>
        <c:scaling>
          <c:orientation val="minMax"/>
        </c:scaling>
        <c:delete val="0"/>
        <c:axPos val="b"/>
        <c:numFmt formatCode="General" sourceLinked="1"/>
        <c:majorTickMark val="none"/>
        <c:minorTickMark val="none"/>
        <c:tickLblPos val="nextTo"/>
        <c:txPr>
          <a:bodyPr/>
          <a:lstStyle/>
          <a:p>
            <a:pPr>
              <a:defRPr sz="2000"/>
            </a:pPr>
            <a:endParaRPr lang="en-US"/>
          </a:p>
        </c:txPr>
        <c:crossAx val="159491776"/>
        <c:crosses val="autoZero"/>
        <c:auto val="1"/>
        <c:lblAlgn val="ctr"/>
        <c:lblOffset val="100"/>
        <c:noMultiLvlLbl val="0"/>
      </c:catAx>
      <c:valAx>
        <c:axId val="159491776"/>
        <c:scaling>
          <c:orientation val="minMax"/>
        </c:scaling>
        <c:delete val="1"/>
        <c:axPos val="l"/>
        <c:numFmt formatCode="0%" sourceLinked="1"/>
        <c:majorTickMark val="out"/>
        <c:minorTickMark val="none"/>
        <c:tickLblPos val="nextTo"/>
        <c:crossAx val="158512912"/>
        <c:crosses val="autoZero"/>
        <c:crossBetween val="between"/>
      </c:valAx>
      <c:serAx>
        <c:axId val="108501344"/>
        <c:scaling>
          <c:orientation val="minMax"/>
        </c:scaling>
        <c:delete val="1"/>
        <c:axPos val="b"/>
        <c:majorTickMark val="out"/>
        <c:minorTickMark val="none"/>
        <c:tickLblPos val="nextTo"/>
        <c:crossAx val="159491776"/>
        <c:crosses val="autoZero"/>
      </c:serAx>
      <c:spPr>
        <a:noFill/>
        <a:ln w="25400">
          <a:noFill/>
        </a:ln>
      </c:spPr>
    </c:plotArea>
    <c:legend>
      <c:legendPos val="t"/>
      <c:layout>
        <c:manualLayout>
          <c:xMode val="edge"/>
          <c:yMode val="edge"/>
          <c:x val="3.3112882948454998E-2"/>
          <c:y val="0.90637427821522298"/>
          <c:w val="0.21331965857209001"/>
          <c:h val="5.7608223972003499E-2"/>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view3D>
      <c:rotX val="15"/>
      <c:rotY val="20"/>
      <c:rAngAx val="0"/>
    </c:view3D>
    <c:floor>
      <c:thickness val="0"/>
    </c:floor>
    <c:sideWall>
      <c:thickness val="0"/>
    </c:sideWall>
    <c:backWall>
      <c:thickness val="0"/>
    </c:backWall>
    <c:plotArea>
      <c:layout>
        <c:manualLayout>
          <c:layoutTarget val="inner"/>
          <c:xMode val="edge"/>
          <c:yMode val="edge"/>
          <c:x val="3.0812324929972001E-2"/>
          <c:y val="6.8719335083114605E-2"/>
          <c:w val="0.96918767507002801"/>
          <c:h val="0.81622904636920401"/>
        </c:manualLayout>
      </c:layout>
      <c:bar3DChart>
        <c:barDir val="col"/>
        <c:grouping val="percentStacked"/>
        <c:varyColors val="0"/>
        <c:ser>
          <c:idx val="0"/>
          <c:order val="0"/>
          <c:tx>
            <c:strRef>
              <c:f>Sheet1!$B$1</c:f>
              <c:strCache>
                <c:ptCount val="1"/>
                <c:pt idx="0">
                  <c:v>UTK</c:v>
                </c:pt>
              </c:strCache>
            </c:strRef>
          </c:tx>
          <c:spPr>
            <a:solidFill>
              <a:srgbClr val="FF6600"/>
            </a:solidFill>
          </c:spPr>
          <c:invertIfNegative val="0"/>
          <c:dLbls>
            <c:dLbl>
              <c:idx val="0"/>
              <c:spPr/>
              <c:txPr>
                <a:bodyPr/>
                <a:lstStyle/>
                <a:p>
                  <a:pPr>
                    <a:defRPr sz="3200"/>
                  </a:pPr>
                  <a:endParaRPr lang="en-US"/>
                </a:p>
              </c:txPr>
              <c:showLegendKey val="0"/>
              <c:showVal val="1"/>
              <c:showCatName val="0"/>
              <c:showSerName val="0"/>
              <c:showPercent val="0"/>
              <c:showBubbleSize val="0"/>
            </c:dLbl>
            <c:dLbl>
              <c:idx val="1"/>
              <c:spPr/>
              <c:txPr>
                <a:bodyPr/>
                <a:lstStyle/>
                <a:p>
                  <a:pPr>
                    <a:defRPr sz="3200"/>
                  </a:pPr>
                  <a:endParaRPr lang="en-US"/>
                </a:p>
              </c:txPr>
              <c:showLegendKey val="0"/>
              <c:showVal val="1"/>
              <c:showCatName val="0"/>
              <c:showSerName val="0"/>
              <c:showPercent val="0"/>
              <c:showBubbleSize val="0"/>
            </c:dLbl>
            <c:spPr>
              <a:noFill/>
              <a:ln>
                <a:noFill/>
              </a:ln>
              <a:effectLst/>
            </c:spPr>
            <c:txPr>
              <a:bodyPr/>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Readings more up-to-date</c:v>
                </c:pt>
                <c:pt idx="1">
                  <c:v>Can expose students to better resources</c:v>
                </c:pt>
              </c:strCache>
            </c:strRef>
          </c:cat>
          <c:val>
            <c:numRef>
              <c:f>Sheet1!$B$2:$B$3</c:f>
              <c:numCache>
                <c:formatCode>0%</c:formatCode>
                <c:ptCount val="2"/>
                <c:pt idx="0">
                  <c:v>0.70399999999999996</c:v>
                </c:pt>
                <c:pt idx="1">
                  <c:v>0.71899999999999997</c:v>
                </c:pt>
              </c:numCache>
            </c:numRef>
          </c:val>
        </c:ser>
        <c:ser>
          <c:idx val="1"/>
          <c:order val="1"/>
          <c:tx>
            <c:strRef>
              <c:f>Sheet1!$C$1</c:f>
              <c:strCache>
                <c:ptCount val="1"/>
                <c:pt idx="0">
                  <c:v>UNC-W</c:v>
                </c:pt>
              </c:strCache>
            </c:strRef>
          </c:tx>
          <c:spPr>
            <a:solidFill>
              <a:srgbClr val="1367A5"/>
            </a:solidFill>
          </c:spPr>
          <c:invertIfNegative val="0"/>
          <c:dLbls>
            <c:spPr>
              <a:noFill/>
              <a:ln>
                <a:noFill/>
              </a:ln>
              <a:effectLst/>
            </c:spPr>
            <c:txPr>
              <a:bodyPr/>
              <a:lstStyle/>
              <a:p>
                <a:pPr>
                  <a:defRPr sz="32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Readings more up-to-date</c:v>
                </c:pt>
                <c:pt idx="1">
                  <c:v>Can expose students to better resources</c:v>
                </c:pt>
              </c:strCache>
            </c:strRef>
          </c:cat>
          <c:val>
            <c:numRef>
              <c:f>Sheet1!$C$2:$C$3</c:f>
              <c:numCache>
                <c:formatCode>0%</c:formatCode>
                <c:ptCount val="2"/>
                <c:pt idx="0">
                  <c:v>0.70799999999999996</c:v>
                </c:pt>
                <c:pt idx="1">
                  <c:v>0.71399999999999997</c:v>
                </c:pt>
              </c:numCache>
            </c:numRef>
          </c:val>
        </c:ser>
        <c:dLbls>
          <c:showLegendKey val="0"/>
          <c:showVal val="1"/>
          <c:showCatName val="0"/>
          <c:showSerName val="0"/>
          <c:showPercent val="0"/>
          <c:showBubbleSize val="0"/>
        </c:dLbls>
        <c:gapWidth val="95"/>
        <c:gapDepth val="95"/>
        <c:shape val="cylinder"/>
        <c:axId val="160026192"/>
        <c:axId val="159575536"/>
        <c:axId val="0"/>
      </c:bar3DChart>
      <c:catAx>
        <c:axId val="160026192"/>
        <c:scaling>
          <c:orientation val="minMax"/>
        </c:scaling>
        <c:delete val="0"/>
        <c:axPos val="b"/>
        <c:numFmt formatCode="General" sourceLinked="1"/>
        <c:majorTickMark val="none"/>
        <c:minorTickMark val="none"/>
        <c:tickLblPos val="nextTo"/>
        <c:txPr>
          <a:bodyPr/>
          <a:lstStyle/>
          <a:p>
            <a:pPr>
              <a:defRPr sz="2000"/>
            </a:pPr>
            <a:endParaRPr lang="en-US"/>
          </a:p>
        </c:txPr>
        <c:crossAx val="159575536"/>
        <c:crosses val="autoZero"/>
        <c:auto val="1"/>
        <c:lblAlgn val="ctr"/>
        <c:lblOffset val="100"/>
        <c:noMultiLvlLbl val="0"/>
      </c:catAx>
      <c:valAx>
        <c:axId val="159575536"/>
        <c:scaling>
          <c:orientation val="minMax"/>
        </c:scaling>
        <c:delete val="1"/>
        <c:axPos val="l"/>
        <c:numFmt formatCode="0%" sourceLinked="1"/>
        <c:majorTickMark val="out"/>
        <c:minorTickMark val="none"/>
        <c:tickLblPos val="nextTo"/>
        <c:crossAx val="160026192"/>
        <c:crosses val="autoZero"/>
        <c:crossBetween val="between"/>
      </c:valAx>
      <c:spPr>
        <a:noFill/>
        <a:ln w="25400">
          <a:noFill/>
        </a:ln>
      </c:spPr>
    </c:plotArea>
    <c:legend>
      <c:legendPos val="t"/>
      <c:layout>
        <c:manualLayout>
          <c:xMode val="edge"/>
          <c:yMode val="edge"/>
          <c:x val="3.1712322724365298E-2"/>
          <c:y val="0.91970761154855696"/>
          <c:w val="0.21331965857209001"/>
          <c:h val="5.7608223972003499E-2"/>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40687769497562798"/>
          <c:y val="2.67062843559649E-2"/>
          <c:w val="0.54526000656168006"/>
          <c:h val="0.91135416666666702"/>
        </c:manualLayout>
      </c:layout>
      <c:bar3DChart>
        <c:barDir val="bar"/>
        <c:grouping val="clustered"/>
        <c:varyColors val="0"/>
        <c:ser>
          <c:idx val="0"/>
          <c:order val="0"/>
          <c:tx>
            <c:strRef>
              <c:f>Sheet1!$B$1</c:f>
              <c:strCache>
                <c:ptCount val="1"/>
                <c:pt idx="0">
                  <c:v>UTK</c:v>
                </c:pt>
              </c:strCache>
            </c:strRef>
          </c:tx>
          <c:spPr>
            <a:solidFill>
              <a:srgbClr val="FF6600"/>
            </a:solidFill>
          </c:spPr>
          <c:invertIfNegative val="0"/>
          <c:cat>
            <c:strRef>
              <c:f>Sheet1!$A$2:$A$4</c:f>
              <c:strCache>
                <c:ptCount val="3"/>
                <c:pt idx="0">
                  <c:v>Citing more appropriate sources</c:v>
                </c:pt>
                <c:pt idx="1">
                  <c:v>Citations more complete/correct</c:v>
                </c:pt>
                <c:pt idx="2">
                  <c:v>Info from wider variety of sources</c:v>
                </c:pt>
              </c:strCache>
            </c:strRef>
          </c:cat>
          <c:val>
            <c:numRef>
              <c:f>Sheet1!$B$2:$B$4</c:f>
              <c:numCache>
                <c:formatCode>0%</c:formatCode>
                <c:ptCount val="3"/>
                <c:pt idx="0">
                  <c:v>0.51</c:v>
                </c:pt>
                <c:pt idx="1">
                  <c:v>0.42</c:v>
                </c:pt>
                <c:pt idx="2">
                  <c:v>0.66</c:v>
                </c:pt>
              </c:numCache>
            </c:numRef>
          </c:val>
        </c:ser>
        <c:ser>
          <c:idx val="1"/>
          <c:order val="1"/>
          <c:tx>
            <c:strRef>
              <c:f>Sheet1!$C$1</c:f>
              <c:strCache>
                <c:ptCount val="1"/>
                <c:pt idx="0">
                  <c:v>UNCW</c:v>
                </c:pt>
              </c:strCache>
            </c:strRef>
          </c:tx>
          <c:spPr>
            <a:solidFill>
              <a:srgbClr val="1367A5"/>
            </a:solidFill>
          </c:spPr>
          <c:invertIfNegative val="0"/>
          <c:cat>
            <c:strRef>
              <c:f>Sheet1!$A$2:$A$4</c:f>
              <c:strCache>
                <c:ptCount val="3"/>
                <c:pt idx="0">
                  <c:v>Citing more appropriate sources</c:v>
                </c:pt>
                <c:pt idx="1">
                  <c:v>Citations more complete/correct</c:v>
                </c:pt>
                <c:pt idx="2">
                  <c:v>Info from wider variety of sources</c:v>
                </c:pt>
              </c:strCache>
            </c:strRef>
          </c:cat>
          <c:val>
            <c:numRef>
              <c:f>Sheet1!$C$2:$C$4</c:f>
              <c:numCache>
                <c:formatCode>0%</c:formatCode>
                <c:ptCount val="3"/>
                <c:pt idx="0">
                  <c:v>0.61499999999999999</c:v>
                </c:pt>
                <c:pt idx="1">
                  <c:v>0.53600000000000003</c:v>
                </c:pt>
                <c:pt idx="2">
                  <c:v>0.64700000000000002</c:v>
                </c:pt>
              </c:numCache>
            </c:numRef>
          </c:val>
        </c:ser>
        <c:dLbls>
          <c:showLegendKey val="0"/>
          <c:showVal val="0"/>
          <c:showCatName val="0"/>
          <c:showSerName val="0"/>
          <c:showPercent val="0"/>
          <c:showBubbleSize val="0"/>
        </c:dLbls>
        <c:gapWidth val="150"/>
        <c:shape val="cylinder"/>
        <c:axId val="159691312"/>
        <c:axId val="159691696"/>
        <c:axId val="0"/>
      </c:bar3DChart>
      <c:catAx>
        <c:axId val="159691312"/>
        <c:scaling>
          <c:orientation val="minMax"/>
        </c:scaling>
        <c:delete val="0"/>
        <c:axPos val="l"/>
        <c:numFmt formatCode="General" sourceLinked="0"/>
        <c:majorTickMark val="out"/>
        <c:minorTickMark val="none"/>
        <c:tickLblPos val="nextTo"/>
        <c:txPr>
          <a:bodyPr/>
          <a:lstStyle/>
          <a:p>
            <a:pPr>
              <a:defRPr sz="2400"/>
            </a:pPr>
            <a:endParaRPr lang="en-US"/>
          </a:p>
        </c:txPr>
        <c:crossAx val="159691696"/>
        <c:crosses val="autoZero"/>
        <c:auto val="1"/>
        <c:lblAlgn val="ctr"/>
        <c:lblOffset val="100"/>
        <c:noMultiLvlLbl val="0"/>
      </c:catAx>
      <c:valAx>
        <c:axId val="159691696"/>
        <c:scaling>
          <c:orientation val="minMax"/>
        </c:scaling>
        <c:delete val="0"/>
        <c:axPos val="b"/>
        <c:majorGridlines/>
        <c:numFmt formatCode="0%" sourceLinked="1"/>
        <c:majorTickMark val="out"/>
        <c:minorTickMark val="none"/>
        <c:tickLblPos val="nextTo"/>
        <c:txPr>
          <a:bodyPr/>
          <a:lstStyle/>
          <a:p>
            <a:pPr>
              <a:defRPr sz="1100"/>
            </a:pPr>
            <a:endParaRPr lang="en-US"/>
          </a:p>
        </c:txPr>
        <c:crossAx val="159691312"/>
        <c:crosses val="autoZero"/>
        <c:crossBetween val="between"/>
      </c:valAx>
    </c:plotArea>
    <c:legend>
      <c:legendPos val="r"/>
      <c:layout>
        <c:manualLayout>
          <c:xMode val="edge"/>
          <c:yMode val="edge"/>
          <c:x val="8.0107681852268395E-2"/>
          <c:y val="0.90275565790125301"/>
          <c:w val="0.238344699100112"/>
          <c:h val="9.38597533798841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949803149606299E-2"/>
          <c:y val="5.3085875984251997E-2"/>
          <c:w val="0.58872719816273"/>
          <c:h val="0.82534645669291296"/>
        </c:manualLayout>
      </c:layout>
      <c:barChart>
        <c:barDir val="col"/>
        <c:grouping val="clustered"/>
        <c:varyColors val="0"/>
        <c:ser>
          <c:idx val="0"/>
          <c:order val="0"/>
          <c:tx>
            <c:strRef>
              <c:f>Sheet1!$B$1</c:f>
              <c:strCache>
                <c:ptCount val="1"/>
                <c:pt idx="0">
                  <c:v>UTK</c:v>
                </c:pt>
              </c:strCache>
            </c:strRef>
          </c:tx>
          <c:spPr>
            <a:solidFill>
              <a:srgbClr val="FF9900"/>
            </a:solidFill>
            <a:ln>
              <a:noFill/>
            </a:ln>
            <a:effectLst>
              <a:innerShdw blurRad="114300">
                <a:schemeClr val="accent1"/>
              </a:innerShdw>
            </a:effectLst>
          </c:spPr>
          <c:invertIfNegative val="0"/>
          <c:dPt>
            <c:idx val="0"/>
            <c:invertIfNegative val="0"/>
            <c:bubble3D val="0"/>
            <c:spPr>
              <a:solidFill>
                <a:srgbClr val="F69200"/>
              </a:solidFill>
              <a:ln>
                <a:noFill/>
              </a:ln>
              <a:effectLst>
                <a:innerShdw blurRad="114300">
                  <a:schemeClr val="accent1"/>
                </a:innerShdw>
              </a:effectLst>
            </c:spPr>
          </c:dPt>
          <c:cat>
            <c:strRef>
              <c:f>Sheet1!$A$2</c:f>
              <c:strCache>
                <c:ptCount val="1"/>
                <c:pt idx="0">
                  <c:v>Yes</c:v>
                </c:pt>
              </c:strCache>
            </c:strRef>
          </c:cat>
          <c:val>
            <c:numRef>
              <c:f>Sheet1!$B$2</c:f>
              <c:numCache>
                <c:formatCode>General</c:formatCode>
                <c:ptCount val="1"/>
                <c:pt idx="0">
                  <c:v>75</c:v>
                </c:pt>
              </c:numCache>
            </c:numRef>
          </c:val>
        </c:ser>
        <c:ser>
          <c:idx val="1"/>
          <c:order val="1"/>
          <c:tx>
            <c:strRef>
              <c:f>Sheet1!$C$1</c:f>
              <c:strCache>
                <c:ptCount val="1"/>
                <c:pt idx="0">
                  <c:v>UNCW</c:v>
                </c:pt>
              </c:strCache>
            </c:strRef>
          </c:tx>
          <c:spPr>
            <a:solidFill>
              <a:srgbClr val="006666"/>
            </a:solidFill>
            <a:ln>
              <a:noFill/>
            </a:ln>
            <a:effectLst>
              <a:innerShdw blurRad="114300">
                <a:schemeClr val="accent2"/>
              </a:innerShdw>
            </a:effectLst>
          </c:spPr>
          <c:invertIfNegative val="0"/>
          <c:cat>
            <c:strRef>
              <c:f>Sheet1!$A$2</c:f>
              <c:strCache>
                <c:ptCount val="1"/>
                <c:pt idx="0">
                  <c:v>Yes</c:v>
                </c:pt>
              </c:strCache>
            </c:strRef>
          </c:cat>
          <c:val>
            <c:numRef>
              <c:f>Sheet1!$C$2</c:f>
              <c:numCache>
                <c:formatCode>General</c:formatCode>
                <c:ptCount val="1"/>
                <c:pt idx="0">
                  <c:v>75</c:v>
                </c:pt>
              </c:numCache>
            </c:numRef>
          </c:val>
        </c:ser>
        <c:dLbls>
          <c:showLegendKey val="0"/>
          <c:showVal val="0"/>
          <c:showCatName val="0"/>
          <c:showSerName val="0"/>
          <c:showPercent val="0"/>
          <c:showBubbleSize val="0"/>
        </c:dLbls>
        <c:gapWidth val="164"/>
        <c:overlap val="-22"/>
        <c:axId val="160015968"/>
        <c:axId val="160016360"/>
      </c:barChart>
      <c:catAx>
        <c:axId val="160015968"/>
        <c:scaling>
          <c:orientation val="minMax"/>
        </c:scaling>
        <c:delete val="0"/>
        <c:axPos val="b"/>
        <c:numFmt formatCode="General" sourceLinked="0"/>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16360"/>
        <c:crosses val="autoZero"/>
        <c:auto val="1"/>
        <c:lblAlgn val="ctr"/>
        <c:lblOffset val="100"/>
        <c:noMultiLvlLbl val="0"/>
      </c:catAx>
      <c:valAx>
        <c:axId val="1600163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15968"/>
        <c:crosses val="autoZero"/>
        <c:crossBetween val="between"/>
      </c:valAx>
      <c:spPr>
        <a:noFill/>
        <a:ln>
          <a:noFill/>
        </a:ln>
        <a:effectLst/>
      </c:spPr>
    </c:plotArea>
    <c:legend>
      <c:legendPos val="t"/>
      <c:layout>
        <c:manualLayout>
          <c:xMode val="edge"/>
          <c:yMode val="edge"/>
          <c:x val="0.71596065476042603"/>
          <c:y val="0.17910447761194001"/>
          <c:w val="0.22738455997416701"/>
          <c:h val="0.15040780350217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42693658225154302"/>
          <c:y val="2.8645833333333301E-2"/>
          <c:w val="0.45215104868648198"/>
          <c:h val="0.87688812335958"/>
        </c:manualLayout>
      </c:layout>
      <c:bar3DChart>
        <c:barDir val="bar"/>
        <c:grouping val="percentStacked"/>
        <c:varyColors val="0"/>
        <c:ser>
          <c:idx val="0"/>
          <c:order val="0"/>
          <c:tx>
            <c:strRef>
              <c:f>Sheet1!$B$1</c:f>
              <c:strCache>
                <c:ptCount val="1"/>
                <c:pt idx="0">
                  <c:v>Column2</c:v>
                </c:pt>
              </c:strCache>
            </c:strRef>
          </c:tx>
          <c:invertIfNegative val="0"/>
          <c:cat>
            <c:strRef>
              <c:f>Sheet1!$A$2:$A$7</c:f>
              <c:strCache>
                <c:ptCount val="6"/>
                <c:pt idx="0">
                  <c:v>...feel more comfortable in Hodges Library.</c:v>
                </c:pt>
                <c:pt idx="1">
                  <c:v>...have a better understanding of how and why to cite sources.</c:v>
                </c:pt>
                <c:pt idx="2">
                  <c:v>...am better at finding information for class using sources other than Google.</c:v>
                </c:pt>
                <c:pt idx="3">
                  <c:v>...feel like I will have less difficulty finding information.</c:v>
                </c:pt>
                <c:pt idx="4">
                  <c:v>...feel like I will be able to collect research materials for assignments in less time.</c:v>
                </c:pt>
                <c:pt idx="5">
                  <c:v>...am more likely to ask a librarian to help me with my research.</c:v>
                </c:pt>
              </c:strCache>
            </c:strRef>
          </c:cat>
          <c:val>
            <c:numRef>
              <c:f>Sheet1!$B$2:$B$7</c:f>
              <c:numCache>
                <c:formatCode>General</c:formatCode>
                <c:ptCount val="6"/>
                <c:pt idx="0">
                  <c:v>0</c:v>
                </c:pt>
                <c:pt idx="1">
                  <c:v>0</c:v>
                </c:pt>
                <c:pt idx="2">
                  <c:v>0</c:v>
                </c:pt>
                <c:pt idx="3">
                  <c:v>0</c:v>
                </c:pt>
                <c:pt idx="4">
                  <c:v>0</c:v>
                </c:pt>
                <c:pt idx="5">
                  <c:v>0</c:v>
                </c:pt>
              </c:numCache>
            </c:numRef>
          </c:val>
        </c:ser>
        <c:ser>
          <c:idx val="1"/>
          <c:order val="1"/>
          <c:tx>
            <c:strRef>
              <c:f>Sheet1!$C$1</c:f>
              <c:strCache>
                <c:ptCount val="1"/>
                <c:pt idx="0">
                  <c:v>True</c:v>
                </c:pt>
              </c:strCache>
            </c:strRef>
          </c:tx>
          <c:invertIfNegative val="0"/>
          <c:cat>
            <c:strRef>
              <c:f>Sheet1!$A$2:$A$7</c:f>
              <c:strCache>
                <c:ptCount val="6"/>
                <c:pt idx="0">
                  <c:v>...feel more comfortable in Hodges Library.</c:v>
                </c:pt>
                <c:pt idx="1">
                  <c:v>...have a better understanding of how and why to cite sources.</c:v>
                </c:pt>
                <c:pt idx="2">
                  <c:v>...am better at finding information for class using sources other than Google.</c:v>
                </c:pt>
                <c:pt idx="3">
                  <c:v>...feel like I will have less difficulty finding information.</c:v>
                </c:pt>
                <c:pt idx="4">
                  <c:v>...feel like I will be able to collect research materials for assignments in less time.</c:v>
                </c:pt>
                <c:pt idx="5">
                  <c:v>...am more likely to ask a librarian to help me with my research.</c:v>
                </c:pt>
              </c:strCache>
            </c:strRef>
          </c:cat>
          <c:val>
            <c:numRef>
              <c:f>Sheet1!$C$2:$C$7</c:f>
              <c:numCache>
                <c:formatCode>General</c:formatCode>
                <c:ptCount val="6"/>
                <c:pt idx="0">
                  <c:v>41</c:v>
                </c:pt>
                <c:pt idx="1">
                  <c:v>40</c:v>
                </c:pt>
                <c:pt idx="2">
                  <c:v>38</c:v>
                </c:pt>
                <c:pt idx="3">
                  <c:v>35</c:v>
                </c:pt>
                <c:pt idx="4">
                  <c:v>36</c:v>
                </c:pt>
                <c:pt idx="5">
                  <c:v>35</c:v>
                </c:pt>
              </c:numCache>
            </c:numRef>
          </c:val>
        </c:ser>
        <c:ser>
          <c:idx val="2"/>
          <c:order val="2"/>
          <c:tx>
            <c:strRef>
              <c:f>Sheet1!$D$1</c:f>
              <c:strCache>
                <c:ptCount val="1"/>
                <c:pt idx="0">
                  <c:v>--</c:v>
                </c:pt>
              </c:strCache>
            </c:strRef>
          </c:tx>
          <c:invertIfNegative val="0"/>
          <c:cat>
            <c:strRef>
              <c:f>Sheet1!$A$2:$A$7</c:f>
              <c:strCache>
                <c:ptCount val="6"/>
                <c:pt idx="0">
                  <c:v>...feel more comfortable in Hodges Library.</c:v>
                </c:pt>
                <c:pt idx="1">
                  <c:v>...have a better understanding of how and why to cite sources.</c:v>
                </c:pt>
                <c:pt idx="2">
                  <c:v>...am better at finding information for class using sources other than Google.</c:v>
                </c:pt>
                <c:pt idx="3">
                  <c:v>...feel like I will have less difficulty finding information.</c:v>
                </c:pt>
                <c:pt idx="4">
                  <c:v>...feel like I will be able to collect research materials for assignments in less time.</c:v>
                </c:pt>
                <c:pt idx="5">
                  <c:v>...am more likely to ask a librarian to help me with my research.</c:v>
                </c:pt>
              </c:strCache>
            </c:strRef>
          </c:cat>
          <c:val>
            <c:numRef>
              <c:f>Sheet1!$D$2:$D$7</c:f>
              <c:numCache>
                <c:formatCode>General</c:formatCode>
                <c:ptCount val="6"/>
                <c:pt idx="0">
                  <c:v>1</c:v>
                </c:pt>
                <c:pt idx="1">
                  <c:v>2</c:v>
                </c:pt>
                <c:pt idx="2">
                  <c:v>3</c:v>
                </c:pt>
                <c:pt idx="3">
                  <c:v>7</c:v>
                </c:pt>
                <c:pt idx="4">
                  <c:v>5</c:v>
                </c:pt>
                <c:pt idx="5">
                  <c:v>2</c:v>
                </c:pt>
              </c:numCache>
            </c:numRef>
          </c:val>
        </c:ser>
        <c:ser>
          <c:idx val="3"/>
          <c:order val="3"/>
          <c:tx>
            <c:strRef>
              <c:f>Sheet1!$E$1</c:f>
              <c:strCache>
                <c:ptCount val="1"/>
                <c:pt idx="0">
                  <c:v>Neither True nor Untrue</c:v>
                </c:pt>
              </c:strCache>
            </c:strRef>
          </c:tx>
          <c:invertIfNegative val="0"/>
          <c:cat>
            <c:strRef>
              <c:f>Sheet1!$A$2:$A$7</c:f>
              <c:strCache>
                <c:ptCount val="6"/>
                <c:pt idx="0">
                  <c:v>...feel more comfortable in Hodges Library.</c:v>
                </c:pt>
                <c:pt idx="1">
                  <c:v>...have a better understanding of how and why to cite sources.</c:v>
                </c:pt>
                <c:pt idx="2">
                  <c:v>...am better at finding information for class using sources other than Google.</c:v>
                </c:pt>
                <c:pt idx="3">
                  <c:v>...feel like I will have less difficulty finding information.</c:v>
                </c:pt>
                <c:pt idx="4">
                  <c:v>...feel like I will be able to collect research materials for assignments in less time.</c:v>
                </c:pt>
                <c:pt idx="5">
                  <c:v>...am more likely to ask a librarian to help me with my research.</c:v>
                </c:pt>
              </c:strCache>
            </c:strRef>
          </c:cat>
          <c:val>
            <c:numRef>
              <c:f>Sheet1!$E$2:$E$7</c:f>
              <c:numCache>
                <c:formatCode>General</c:formatCode>
                <c:ptCount val="6"/>
                <c:pt idx="0">
                  <c:v>1</c:v>
                </c:pt>
                <c:pt idx="1">
                  <c:v>0</c:v>
                </c:pt>
                <c:pt idx="2">
                  <c:v>1</c:v>
                </c:pt>
                <c:pt idx="3">
                  <c:v>0</c:v>
                </c:pt>
                <c:pt idx="4">
                  <c:v>1</c:v>
                </c:pt>
                <c:pt idx="5">
                  <c:v>5</c:v>
                </c:pt>
              </c:numCache>
            </c:numRef>
          </c:val>
        </c:ser>
        <c:ser>
          <c:idx val="4"/>
          <c:order val="4"/>
          <c:tx>
            <c:strRef>
              <c:f>Sheet1!$F$1</c:f>
              <c:strCache>
                <c:ptCount val="1"/>
                <c:pt idx="0">
                  <c:v>--3</c:v>
                </c:pt>
              </c:strCache>
            </c:strRef>
          </c:tx>
          <c:invertIfNegative val="0"/>
          <c:cat>
            <c:strRef>
              <c:f>Sheet1!$A$2:$A$7</c:f>
              <c:strCache>
                <c:ptCount val="6"/>
                <c:pt idx="0">
                  <c:v>...feel more comfortable in Hodges Library.</c:v>
                </c:pt>
                <c:pt idx="1">
                  <c:v>...have a better understanding of how and why to cite sources.</c:v>
                </c:pt>
                <c:pt idx="2">
                  <c:v>...am better at finding information for class using sources other than Google.</c:v>
                </c:pt>
                <c:pt idx="3">
                  <c:v>...feel like I will have less difficulty finding information.</c:v>
                </c:pt>
                <c:pt idx="4">
                  <c:v>...feel like I will be able to collect research materials for assignments in less time.</c:v>
                </c:pt>
                <c:pt idx="5">
                  <c:v>...am more likely to ask a librarian to help me with my research.</c:v>
                </c:pt>
              </c:strCache>
            </c:strRef>
          </c:cat>
          <c:val>
            <c:numRef>
              <c:f>Sheet1!$F$2:$F$7</c:f>
              <c:numCache>
                <c:formatCode>General</c:formatCode>
                <c:ptCount val="6"/>
                <c:pt idx="0">
                  <c:v>0</c:v>
                </c:pt>
                <c:pt idx="1">
                  <c:v>0</c:v>
                </c:pt>
                <c:pt idx="2">
                  <c:v>0</c:v>
                </c:pt>
                <c:pt idx="3">
                  <c:v>0</c:v>
                </c:pt>
                <c:pt idx="4">
                  <c:v>0</c:v>
                </c:pt>
                <c:pt idx="5">
                  <c:v>0</c:v>
                </c:pt>
              </c:numCache>
            </c:numRef>
          </c:val>
        </c:ser>
        <c:ser>
          <c:idx val="5"/>
          <c:order val="5"/>
          <c:tx>
            <c:strRef>
              <c:f>Sheet1!$G$1</c:f>
              <c:strCache>
                <c:ptCount val="1"/>
                <c:pt idx="0">
                  <c:v>Untrue</c:v>
                </c:pt>
              </c:strCache>
            </c:strRef>
          </c:tx>
          <c:invertIfNegative val="0"/>
          <c:cat>
            <c:strRef>
              <c:f>Sheet1!$A$2:$A$7</c:f>
              <c:strCache>
                <c:ptCount val="6"/>
                <c:pt idx="0">
                  <c:v>...feel more comfortable in Hodges Library.</c:v>
                </c:pt>
                <c:pt idx="1">
                  <c:v>...have a better understanding of how and why to cite sources.</c:v>
                </c:pt>
                <c:pt idx="2">
                  <c:v>...am better at finding information for class using sources other than Google.</c:v>
                </c:pt>
                <c:pt idx="3">
                  <c:v>...feel like I will have less difficulty finding information.</c:v>
                </c:pt>
                <c:pt idx="4">
                  <c:v>...feel like I will be able to collect research materials for assignments in less time.</c:v>
                </c:pt>
                <c:pt idx="5">
                  <c:v>...am more likely to ask a librarian to help me with my research.</c:v>
                </c:pt>
              </c:strCache>
            </c:strRef>
          </c:cat>
          <c:val>
            <c:numRef>
              <c:f>Sheet1!$G$2:$G$7</c:f>
              <c:numCache>
                <c:formatCode>General</c:formatCode>
                <c:ptCount val="6"/>
                <c:pt idx="0">
                  <c:v>0</c:v>
                </c:pt>
                <c:pt idx="1">
                  <c:v>0</c:v>
                </c:pt>
                <c:pt idx="2">
                  <c:v>0</c:v>
                </c:pt>
                <c:pt idx="3">
                  <c:v>0</c:v>
                </c:pt>
                <c:pt idx="4">
                  <c:v>0</c:v>
                </c:pt>
                <c:pt idx="5">
                  <c:v>0</c:v>
                </c:pt>
              </c:numCache>
            </c:numRef>
          </c:val>
        </c:ser>
        <c:dLbls>
          <c:showLegendKey val="0"/>
          <c:showVal val="0"/>
          <c:showCatName val="0"/>
          <c:showSerName val="0"/>
          <c:showPercent val="0"/>
          <c:showBubbleSize val="0"/>
        </c:dLbls>
        <c:gapWidth val="150"/>
        <c:shape val="cylinder"/>
        <c:axId val="160017144"/>
        <c:axId val="160017536"/>
        <c:axId val="0"/>
      </c:bar3DChart>
      <c:catAx>
        <c:axId val="160017144"/>
        <c:scaling>
          <c:orientation val="minMax"/>
        </c:scaling>
        <c:delete val="0"/>
        <c:axPos val="l"/>
        <c:numFmt formatCode="General" sourceLinked="0"/>
        <c:majorTickMark val="out"/>
        <c:minorTickMark val="none"/>
        <c:tickLblPos val="nextTo"/>
        <c:txPr>
          <a:bodyPr/>
          <a:lstStyle/>
          <a:p>
            <a:pPr>
              <a:defRPr sz="1600"/>
            </a:pPr>
            <a:endParaRPr lang="en-US"/>
          </a:p>
        </c:txPr>
        <c:crossAx val="160017536"/>
        <c:crosses val="autoZero"/>
        <c:auto val="1"/>
        <c:lblAlgn val="ctr"/>
        <c:lblOffset val="100"/>
        <c:noMultiLvlLbl val="0"/>
      </c:catAx>
      <c:valAx>
        <c:axId val="160017536"/>
        <c:scaling>
          <c:orientation val="minMax"/>
        </c:scaling>
        <c:delete val="0"/>
        <c:axPos val="b"/>
        <c:majorGridlines/>
        <c:numFmt formatCode="0%" sourceLinked="1"/>
        <c:majorTickMark val="out"/>
        <c:minorTickMark val="none"/>
        <c:tickLblPos val="nextTo"/>
        <c:crossAx val="160017144"/>
        <c:crosses val="autoZero"/>
        <c:crossBetween val="between"/>
      </c:valAx>
    </c:plotArea>
    <c:legend>
      <c:legendPos val="r"/>
      <c:legendEntry>
        <c:idx val="0"/>
        <c:delete val="1"/>
      </c:legendEntry>
      <c:legendEntry>
        <c:idx val="2"/>
        <c:delete val="1"/>
      </c:legendEntry>
      <c:legendEntry>
        <c:idx val="3"/>
        <c:delete val="1"/>
      </c:legendEntry>
      <c:legendEntry>
        <c:idx val="4"/>
        <c:delete val="1"/>
      </c:legendEntry>
      <c:layout>
        <c:manualLayout>
          <c:xMode val="edge"/>
          <c:yMode val="edge"/>
          <c:x val="0.88141543117921095"/>
          <c:y val="4.74710875984252E-2"/>
          <c:w val="0.10932527015204201"/>
          <c:h val="0.8269328248031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Some</c:v>
                </c:pt>
              </c:strCache>
            </c:strRef>
          </c:tx>
          <c:spPr>
            <a:solidFill>
              <a:srgbClr val="D2533C"/>
            </a:solidFill>
          </c:spPr>
          <c:invertIfNegative val="0"/>
          <c:cat>
            <c:strRef>
              <c:f>Sheet1!$A$2:$A$6</c:f>
              <c:strCache>
                <c:ptCount val="5"/>
                <c:pt idx="0">
                  <c:v>Help you do better in class</c:v>
                </c:pt>
                <c:pt idx="1">
                  <c:v>Make studying more enjoyable</c:v>
                </c:pt>
                <c:pt idx="2">
                  <c:v>Make you feel more involved in the university</c:v>
                </c:pt>
                <c:pt idx="3">
                  <c:v>Promote learning</c:v>
                </c:pt>
                <c:pt idx="4">
                  <c:v>Serve as a place to meet people</c:v>
                </c:pt>
              </c:strCache>
            </c:strRef>
          </c:cat>
          <c:val>
            <c:numRef>
              <c:f>Sheet1!$B$2:$B$6</c:f>
              <c:numCache>
                <c:formatCode>General</c:formatCode>
                <c:ptCount val="5"/>
                <c:pt idx="0">
                  <c:v>0.39800000000000002</c:v>
                </c:pt>
                <c:pt idx="1">
                  <c:v>0.30499999999999999</c:v>
                </c:pt>
                <c:pt idx="2">
                  <c:v>0.32</c:v>
                </c:pt>
                <c:pt idx="3">
                  <c:v>0.30499999999999999</c:v>
                </c:pt>
                <c:pt idx="4">
                  <c:v>0.24199999999999999</c:v>
                </c:pt>
              </c:numCache>
            </c:numRef>
          </c:val>
        </c:ser>
        <c:ser>
          <c:idx val="1"/>
          <c:order val="1"/>
          <c:tx>
            <c:strRef>
              <c:f>Sheet1!$C$1</c:f>
              <c:strCache>
                <c:ptCount val="1"/>
                <c:pt idx="0">
                  <c:v>Quite a Bit</c:v>
                </c:pt>
              </c:strCache>
            </c:strRef>
          </c:tx>
          <c:spPr>
            <a:solidFill>
              <a:srgbClr val="D2533C">
                <a:lumMod val="60000"/>
                <a:lumOff val="40000"/>
              </a:srgbClr>
            </a:solidFill>
          </c:spPr>
          <c:invertIfNegative val="0"/>
          <c:cat>
            <c:strRef>
              <c:f>Sheet1!$A$2:$A$6</c:f>
              <c:strCache>
                <c:ptCount val="5"/>
                <c:pt idx="0">
                  <c:v>Help you do better in class</c:v>
                </c:pt>
                <c:pt idx="1">
                  <c:v>Make studying more enjoyable</c:v>
                </c:pt>
                <c:pt idx="2">
                  <c:v>Make you feel more involved in the university</c:v>
                </c:pt>
                <c:pt idx="3">
                  <c:v>Promote learning</c:v>
                </c:pt>
                <c:pt idx="4">
                  <c:v>Serve as a place to meet people</c:v>
                </c:pt>
              </c:strCache>
            </c:strRef>
          </c:cat>
          <c:val>
            <c:numRef>
              <c:f>Sheet1!$C$2:$C$6</c:f>
              <c:numCache>
                <c:formatCode>General</c:formatCode>
                <c:ptCount val="5"/>
                <c:pt idx="0">
                  <c:v>0.28100000000000003</c:v>
                </c:pt>
                <c:pt idx="1">
                  <c:v>0.33600000000000002</c:v>
                </c:pt>
                <c:pt idx="2">
                  <c:v>0.3</c:v>
                </c:pt>
                <c:pt idx="3">
                  <c:v>0.313</c:v>
                </c:pt>
                <c:pt idx="4">
                  <c:v>0.29699999999999999</c:v>
                </c:pt>
              </c:numCache>
            </c:numRef>
          </c:val>
        </c:ser>
        <c:ser>
          <c:idx val="2"/>
          <c:order val="2"/>
          <c:tx>
            <c:strRef>
              <c:f>Sheet1!$D$1</c:f>
              <c:strCache>
                <c:ptCount val="1"/>
                <c:pt idx="0">
                  <c:v>Very Much</c:v>
                </c:pt>
              </c:strCache>
            </c:strRef>
          </c:tx>
          <c:invertIfNegative val="0"/>
          <c:cat>
            <c:strRef>
              <c:f>Sheet1!$A$2:$A$6</c:f>
              <c:strCache>
                <c:ptCount val="5"/>
                <c:pt idx="0">
                  <c:v>Help you do better in class</c:v>
                </c:pt>
                <c:pt idx="1">
                  <c:v>Make studying more enjoyable</c:v>
                </c:pt>
                <c:pt idx="2">
                  <c:v>Make you feel more involved in the university</c:v>
                </c:pt>
                <c:pt idx="3">
                  <c:v>Promote learning</c:v>
                </c:pt>
                <c:pt idx="4">
                  <c:v>Serve as a place to meet people</c:v>
                </c:pt>
              </c:strCache>
            </c:strRef>
          </c:cat>
          <c:val>
            <c:numRef>
              <c:f>Sheet1!$D$2:$D$6</c:f>
              <c:numCache>
                <c:formatCode>General</c:formatCode>
                <c:ptCount val="5"/>
                <c:pt idx="0">
                  <c:v>6.3E-2</c:v>
                </c:pt>
                <c:pt idx="1">
                  <c:v>2.3E-2</c:v>
                </c:pt>
                <c:pt idx="2">
                  <c:v>0.1</c:v>
                </c:pt>
                <c:pt idx="3">
                  <c:v>0.14799999999999999</c:v>
                </c:pt>
                <c:pt idx="4">
                  <c:v>0.27300000000000002</c:v>
                </c:pt>
              </c:numCache>
            </c:numRef>
          </c:val>
        </c:ser>
        <c:dLbls>
          <c:showLegendKey val="0"/>
          <c:showVal val="0"/>
          <c:showCatName val="0"/>
          <c:showSerName val="0"/>
          <c:showPercent val="0"/>
          <c:showBubbleSize val="0"/>
        </c:dLbls>
        <c:gapWidth val="150"/>
        <c:overlap val="100"/>
        <c:axId val="160018320"/>
        <c:axId val="160018712"/>
      </c:barChart>
      <c:catAx>
        <c:axId val="160018320"/>
        <c:scaling>
          <c:orientation val="minMax"/>
        </c:scaling>
        <c:delete val="0"/>
        <c:axPos val="b"/>
        <c:numFmt formatCode="General" sourceLinked="0"/>
        <c:majorTickMark val="out"/>
        <c:minorTickMark val="none"/>
        <c:tickLblPos val="nextTo"/>
        <c:txPr>
          <a:bodyPr/>
          <a:lstStyle/>
          <a:p>
            <a:pPr>
              <a:defRPr>
                <a:latin typeface="+mj-lt"/>
              </a:defRPr>
            </a:pPr>
            <a:endParaRPr lang="en-US"/>
          </a:p>
        </c:txPr>
        <c:crossAx val="160018712"/>
        <c:crosses val="autoZero"/>
        <c:auto val="1"/>
        <c:lblAlgn val="ctr"/>
        <c:lblOffset val="100"/>
        <c:noMultiLvlLbl val="0"/>
      </c:catAx>
      <c:valAx>
        <c:axId val="160018712"/>
        <c:scaling>
          <c:orientation val="minMax"/>
          <c:max val="1"/>
        </c:scaling>
        <c:delete val="0"/>
        <c:axPos val="l"/>
        <c:majorGridlines/>
        <c:numFmt formatCode="0%" sourceLinked="0"/>
        <c:majorTickMark val="out"/>
        <c:minorTickMark val="none"/>
        <c:tickLblPos val="nextTo"/>
        <c:crossAx val="160018320"/>
        <c:crosses val="autoZero"/>
        <c:crossBetween val="between"/>
        <c:minorUnit val="0.1"/>
      </c:valAx>
    </c:plotArea>
    <c:legend>
      <c:legendPos val="r"/>
      <c:layout>
        <c:manualLayout>
          <c:xMode val="edge"/>
          <c:yMode val="edge"/>
          <c:x val="0.76174640447758601"/>
          <c:y val="0.55097708151647296"/>
          <c:w val="0.23544361725850799"/>
          <c:h val="0.22499174498349001"/>
        </c:manualLayout>
      </c:layout>
      <c:overlay val="0"/>
      <c:txPr>
        <a:bodyPr/>
        <a:lstStyle/>
        <a:p>
          <a:pPr>
            <a:defRPr>
              <a:latin typeface="+mj-lt"/>
            </a:defRPr>
          </a:pPr>
          <a:endParaRPr lang="en-US"/>
        </a:p>
      </c:txPr>
    </c:legend>
    <c:plotVisOnly val="1"/>
    <c:dispBlanksAs val="gap"/>
    <c:showDLblsOverMax val="0"/>
  </c:chart>
  <c:txPr>
    <a:bodyPr/>
    <a:lstStyle/>
    <a:p>
      <a:pPr>
        <a:defRPr sz="1800" u="none">
          <a:solidFill>
            <a:schemeClr val="tx1"/>
          </a:solidFill>
          <a:latin typeface="Aria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All</c:v>
                </c:pt>
              </c:strCache>
            </c:strRef>
          </c:tx>
          <c:spPr>
            <a:solidFill>
              <a:srgbClr val="D2533C"/>
            </a:solidFill>
            <a:effectLst>
              <a:outerShdw blurRad="40000" dist="20000" dir="5400000" rotWithShape="0">
                <a:srgbClr val="FF7F01">
                  <a:alpha val="38000"/>
                </a:srgbClr>
              </a:outerShdw>
            </a:effectLst>
          </c:spPr>
          <c:invertIfNegative val="0"/>
          <c:cat>
            <c:strRef>
              <c:f>Sheet1!$A$2:$A$4</c:f>
              <c:strCache>
                <c:ptCount val="3"/>
                <c:pt idx="0">
                  <c:v>Research Assistance</c:v>
                </c:pt>
                <c:pt idx="1">
                  <c:v>Tutoring</c:v>
                </c:pt>
                <c:pt idx="2">
                  <c:v>Computer Support</c:v>
                </c:pt>
              </c:strCache>
            </c:strRef>
          </c:cat>
          <c:val>
            <c:numRef>
              <c:f>Sheet1!$B$2:$B$4</c:f>
              <c:numCache>
                <c:formatCode>General</c:formatCode>
                <c:ptCount val="3"/>
                <c:pt idx="0">
                  <c:v>27</c:v>
                </c:pt>
                <c:pt idx="1">
                  <c:v>38</c:v>
                </c:pt>
                <c:pt idx="2">
                  <c:v>48</c:v>
                </c:pt>
              </c:numCache>
            </c:numRef>
          </c:val>
        </c:ser>
        <c:ser>
          <c:idx val="1"/>
          <c:order val="1"/>
          <c:tx>
            <c:strRef>
              <c:f>Sheet1!$C$1</c:f>
              <c:strCache>
                <c:ptCount val="1"/>
                <c:pt idx="0">
                  <c:v>GPA &gt; 3.5</c:v>
                </c:pt>
              </c:strCache>
            </c:strRef>
          </c:tx>
          <c:spPr>
            <a:solidFill>
              <a:srgbClr val="93A299"/>
            </a:solidFill>
          </c:spPr>
          <c:invertIfNegative val="0"/>
          <c:cat>
            <c:strRef>
              <c:f>Sheet1!$A$2:$A$4</c:f>
              <c:strCache>
                <c:ptCount val="3"/>
                <c:pt idx="0">
                  <c:v>Research Assistance</c:v>
                </c:pt>
                <c:pt idx="1">
                  <c:v>Tutoring</c:v>
                </c:pt>
                <c:pt idx="2">
                  <c:v>Computer Support</c:v>
                </c:pt>
              </c:strCache>
            </c:strRef>
          </c:cat>
          <c:val>
            <c:numRef>
              <c:f>Sheet1!$C$2:$C$4</c:f>
              <c:numCache>
                <c:formatCode>General</c:formatCode>
                <c:ptCount val="3"/>
                <c:pt idx="0">
                  <c:v>69</c:v>
                </c:pt>
                <c:pt idx="1">
                  <c:v>40</c:v>
                </c:pt>
                <c:pt idx="2">
                  <c:v>56</c:v>
                </c:pt>
              </c:numCache>
            </c:numRef>
          </c:val>
        </c:ser>
        <c:dLbls>
          <c:showLegendKey val="0"/>
          <c:showVal val="0"/>
          <c:showCatName val="0"/>
          <c:showSerName val="0"/>
          <c:showPercent val="0"/>
          <c:showBubbleSize val="0"/>
        </c:dLbls>
        <c:gapWidth val="150"/>
        <c:axId val="160019496"/>
        <c:axId val="160974536"/>
      </c:barChart>
      <c:catAx>
        <c:axId val="160019496"/>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en-US"/>
          </a:p>
        </c:txPr>
        <c:crossAx val="160974536"/>
        <c:crosses val="autoZero"/>
        <c:auto val="1"/>
        <c:lblAlgn val="ctr"/>
        <c:lblOffset val="100"/>
        <c:noMultiLvlLbl val="0"/>
      </c:catAx>
      <c:valAx>
        <c:axId val="160974536"/>
        <c:scaling>
          <c:orientation val="minMax"/>
          <c:max val="100"/>
        </c:scaling>
        <c:delete val="0"/>
        <c:axPos val="l"/>
        <c:majorGridlines/>
        <c:numFmt formatCode="General" sourceLinked="1"/>
        <c:majorTickMark val="out"/>
        <c:minorTickMark val="none"/>
        <c:tickLblPos val="nextTo"/>
        <c:txPr>
          <a:bodyPr/>
          <a:lstStyle/>
          <a:p>
            <a:pPr>
              <a:defRPr>
                <a:solidFill>
                  <a:schemeClr val="tx1"/>
                </a:solidFill>
              </a:defRPr>
            </a:pPr>
            <a:endParaRPr lang="en-US"/>
          </a:p>
        </c:txPr>
        <c:crossAx val="160019496"/>
        <c:crosses val="autoZero"/>
        <c:crossBetween val="between"/>
      </c:valAx>
    </c:plotArea>
    <c:legend>
      <c:legendPos val="r"/>
      <c:layout/>
      <c:overlay val="0"/>
      <c:txPr>
        <a:bodyPr/>
        <a:lstStyle/>
        <a:p>
          <a:pPr>
            <a:defRPr>
              <a:solidFill>
                <a:schemeClr val="tx1"/>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solidFill>
              </a:defRPr>
            </a:pPr>
            <a:r>
              <a:rPr lang="en-US">
                <a:solidFill>
                  <a:schemeClr val="tx1"/>
                </a:solidFill>
              </a:rPr>
              <a:t>How often do you visit the Commons?</a:t>
            </a:r>
          </a:p>
        </c:rich>
      </c:tx>
      <c:layout>
        <c:manualLayout>
          <c:xMode val="edge"/>
          <c:yMode val="edge"/>
          <c:x val="0.15704788425836999"/>
          <c:y val="1.9055066153003099E-2"/>
        </c:manualLayout>
      </c:layout>
      <c:overlay val="0"/>
    </c:title>
    <c:autoTitleDeleted val="0"/>
    <c:plotArea>
      <c:layout/>
      <c:pieChart>
        <c:varyColors val="1"/>
        <c:ser>
          <c:idx val="0"/>
          <c:order val="0"/>
          <c:tx>
            <c:strRef>
              <c:f>Sheet1!$B$1</c:f>
              <c:strCache>
                <c:ptCount val="1"/>
                <c:pt idx="0">
                  <c:v>Column1</c:v>
                </c:pt>
              </c:strCache>
            </c:strRef>
          </c:tx>
          <c:cat>
            <c:strRef>
              <c:f>Sheet1!$A$2:$A$8</c:f>
              <c:strCache>
                <c:ptCount val="5"/>
                <c:pt idx="0">
                  <c:v>A few times during the semester</c:v>
                </c:pt>
                <c:pt idx="1">
                  <c:v>Once a Month</c:v>
                </c:pt>
                <c:pt idx="2">
                  <c:v>Once a week</c:v>
                </c:pt>
                <c:pt idx="3">
                  <c:v>Multiple times a week</c:v>
                </c:pt>
                <c:pt idx="4">
                  <c:v>Once a day</c:v>
                </c:pt>
              </c:strCache>
            </c:strRef>
          </c:cat>
          <c:val>
            <c:numRef>
              <c:f>Sheet1!$B$2:$B$8</c:f>
              <c:numCache>
                <c:formatCode>General</c:formatCode>
                <c:ptCount val="7"/>
                <c:pt idx="0">
                  <c:v>44</c:v>
                </c:pt>
                <c:pt idx="1">
                  <c:v>18</c:v>
                </c:pt>
                <c:pt idx="2">
                  <c:v>28</c:v>
                </c:pt>
                <c:pt idx="3">
                  <c:v>37</c:v>
                </c:pt>
                <c:pt idx="4">
                  <c:v>7</c:v>
                </c:pt>
              </c:numCache>
            </c:numRef>
          </c:val>
        </c:ser>
        <c:dLbls>
          <c:showLegendKey val="0"/>
          <c:showVal val="0"/>
          <c:showCatName val="0"/>
          <c:showSerName val="0"/>
          <c:showPercent val="0"/>
          <c:showBubbleSize val="0"/>
          <c:showLeaderLines val="1"/>
        </c:dLbls>
        <c:firstSliceAng val="0"/>
      </c:pieChart>
    </c:plotArea>
    <c:legend>
      <c:legendPos val="r"/>
      <c:legendEntry>
        <c:idx val="5"/>
        <c:delete val="1"/>
      </c:legendEntry>
      <c:legendEntry>
        <c:idx val="6"/>
        <c:delete val="1"/>
      </c:legendEntry>
      <c:layout/>
      <c:overlay val="0"/>
      <c:txPr>
        <a:bodyPr/>
        <a:lstStyle/>
        <a:p>
          <a:pPr>
            <a:defRPr sz="1600">
              <a:solidFill>
                <a:schemeClr val="tx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60CC01-1385-6F49-8C3D-A478B9E7DF14}" type="datetimeFigureOut">
              <a:rPr lang="en-US" smtClean="0"/>
              <a:t>10/29/2015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2C53A-BF00-E44E-9B5D-BDD8DD24EF06}" type="slidenum">
              <a:rPr lang="en-US" smtClean="0"/>
              <a:t>‹#›</a:t>
            </a:fld>
            <a:endParaRPr lang="en-US"/>
          </a:p>
        </p:txBody>
      </p:sp>
    </p:spTree>
    <p:extLst>
      <p:ext uri="{BB962C8B-B14F-4D97-AF65-F5344CB8AC3E}">
        <p14:creationId xmlns:p14="http://schemas.microsoft.com/office/powerpoint/2010/main" val="4357341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89028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many elements of telling our</a:t>
            </a:r>
            <a:r>
              <a:rPr lang="en-US" baseline="0" dirty="0" smtClean="0"/>
              <a:t> story to admin and others.</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2294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did we get permission to use this data?  What were</a:t>
            </a:r>
            <a:r>
              <a:rPr lang="en-US" baseline="0" dirty="0" smtClean="0"/>
              <a:t> the challenges?</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823273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Exit surveys</a:t>
            </a:r>
            <a:r>
              <a:rPr lang="en-US" baseline="0" dirty="0" smtClean="0"/>
              <a:t> and NSSE data</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7216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a:t>
            </a:r>
            <a:r>
              <a:rPr lang="en-US" baseline="0" dirty="0" smtClean="0"/>
              <a:t> represents a combination of our survey data paired with progress toward degree data for the individual students. It shows that students with a GPA greater than 3.5 make more use of Research Assistance, computer support, and to a lesser degree, tutoring services than other students who took the survey. </a:t>
            </a:r>
            <a:r>
              <a:rPr lang="en-US" dirty="0" smtClean="0"/>
              <a:t>Conversely,</a:t>
            </a:r>
            <a:r>
              <a:rPr lang="en-US" baseline="0" dirty="0" smtClean="0"/>
              <a:t> the opposite is true - students with a GPA lower than 3.5 make less use of Research Assistance and computer support than top students. In other words, students who know how to and regularly use the tools of scholarship, research and computing resources, do better academically.  It remains to be seen if these students get into major programs sooner or graduate more quickly. We were obviously delighted with these results and to see the role the Commons plays in acculturation to the university community.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96990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45723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didn’t just learn</a:t>
            </a:r>
            <a:r>
              <a:rPr lang="en-US" baseline="0" dirty="0" smtClean="0"/>
              <a:t> how valuable we were to students.  We learned how we could be more valuable. These charts show how often students visited the Commons for certain kinds of activities.  You’ll notice the charts look a lot alike. Students were using the commons regularly for assignments, group work, and individual study. Group study won out only slightly. </a:t>
            </a:r>
            <a:endParaRPr lang="en-US" dirty="0" smtClean="0"/>
          </a:p>
          <a:p>
            <a:endParaRPr lang="en-US" dirty="0"/>
          </a:p>
        </p:txBody>
      </p:sp>
      <p:sp>
        <p:nvSpPr>
          <p:cNvPr id="4" name="Slide Number Placeholder 3"/>
          <p:cNvSpPr>
            <a:spLocks noGrp="1"/>
          </p:cNvSpPr>
          <p:nvPr>
            <p:ph type="sldNum" sz="quarter" idx="10"/>
          </p:nvPr>
        </p:nvSpPr>
        <p:spPr/>
        <p:txBody>
          <a:bodyPr/>
          <a:lstStyle/>
          <a:p>
            <a:fld id="{9ABC2358-E2E9-4A5F-B7CE-D0D433C3F73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862154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also told</a:t>
            </a:r>
            <a:r>
              <a:rPr lang="en-US" baseline="0" dirty="0" smtClean="0"/>
              <a:t> us what they wanted. With the same amount of space…give us more of everything!</a:t>
            </a:r>
            <a:endParaRPr lang="en-US" dirty="0"/>
          </a:p>
        </p:txBody>
      </p:sp>
      <p:sp>
        <p:nvSpPr>
          <p:cNvPr id="4" name="Slide Number Placeholder 3"/>
          <p:cNvSpPr>
            <a:spLocks noGrp="1"/>
          </p:cNvSpPr>
          <p:nvPr>
            <p:ph type="sldNum" sz="quarter" idx="10"/>
          </p:nvPr>
        </p:nvSpPr>
        <p:spPr/>
        <p:txBody>
          <a:bodyPr/>
          <a:lstStyle/>
          <a:p>
            <a:fld id="{9ABC2358-E2E9-4A5F-B7CE-D0D433C3F73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29084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study rooms were added around the perimeter. We intended for them to be the answer to “we want more group space”, but the students used them to solve both problems.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5789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a:t>
            </a:r>
            <a:r>
              <a:rPr lang="en-US" baseline="0" dirty="0" smtClean="0"/>
              <a:t> thing I wanted to mention, and mainly because it surprised us was that the distribution of students using the Commons was quite even by class standing, We had always assumed that most of our customers were lower division undergraduate and mainly freshmen.  It was a big surprise to see Seniors representing such a large user base. </a:t>
            </a:r>
            <a:r>
              <a:rPr lang="en-US" baseline="0" smtClean="0"/>
              <a:t>We were happy to see we were serving the needs of all class ranks and happy to suppose that use of Commons spaces and resources were increasingly important to students as they neared graduation. </a:t>
            </a:r>
            <a:endParaRPr lang="en-US" smtClean="0"/>
          </a:p>
          <a:p>
            <a:endParaRPr lang="en-US"/>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25334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that Seniors were a primary demographic told us to expand</a:t>
            </a:r>
            <a:r>
              <a:rPr lang="en-US" baseline="0" dirty="0" smtClean="0"/>
              <a:t> our engagement activities to account for their interests. This allowed us to strengthen existing partnerships and to build new ones. The English Department had always been a strong partner in providing a forum for student work in the Commons. Extending our activities to include honors and upper division students was a natural progression. An new and fortuitous step was partnering with the, somewhat new, Office of Undergraduate Research and also Career Services.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86823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54.4% used e-resources in summer</a:t>
            </a:r>
          </a:p>
          <a:p>
            <a:r>
              <a:rPr lang="en-US" dirty="0" smtClean="0"/>
              <a:t>61.3% used e-resources in fall</a:t>
            </a:r>
          </a:p>
          <a:p>
            <a:r>
              <a:rPr lang="en-US" dirty="0" smtClean="0"/>
              <a:t>“Can work all night with tools needed if can't afford internet at home.”</a:t>
            </a:r>
          </a:p>
          <a:p>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42470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began our study thinking a lot about changing trends surrounding teaching and learning and issues affecting student success such as retention. The data was able to help us with newer concerns. </a:t>
            </a:r>
            <a:endParaRPr lang="en-US" dirty="0"/>
          </a:p>
        </p:txBody>
      </p:sp>
      <p:sp>
        <p:nvSpPr>
          <p:cNvPr id="4" name="Slide Number Placeholder 3"/>
          <p:cNvSpPr>
            <a:spLocks noGrp="1"/>
          </p:cNvSpPr>
          <p:nvPr>
            <p:ph type="sldNum" sz="quarter" idx="10"/>
          </p:nvPr>
        </p:nvSpPr>
        <p:spPr/>
        <p:txBody>
          <a:bodyPr/>
          <a:lstStyle/>
          <a:p>
            <a:fld id="{C2C7E099-4560-544A-B24C-DB830E76B00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484936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Libraries had been</a:t>
            </a:r>
            <a:r>
              <a:rPr lang="en-US" baseline="0" dirty="0" smtClean="0"/>
              <a:t> very intentional about aligning its priorities with those of the institution and now we had even more to think about and more ways this data could help us be part of the conversation.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033797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say that with</a:t>
            </a:r>
            <a:r>
              <a:rPr lang="en-US" baseline="0" dirty="0" smtClean="0"/>
              <a:t> all of these changes, the UT Libraries has not suffered. We were very intentional about aligning our strategic plan with that of the University. Today, I am more focused on Undergraduate Education, Faculty and Staff, Infrastructure and resources, but we completely aligned our plan and short term goals to support that plan with the University’s priorities. We have benefited from that in many ways.</a:t>
            </a:r>
            <a:endParaRPr lang="en-US" dirty="0"/>
          </a:p>
        </p:txBody>
      </p:sp>
      <p:sp>
        <p:nvSpPr>
          <p:cNvPr id="4" name="Slide Number Placeholder 3"/>
          <p:cNvSpPr>
            <a:spLocks noGrp="1"/>
          </p:cNvSpPr>
          <p:nvPr>
            <p:ph type="sldNum" sz="quarter" idx="10"/>
          </p:nvPr>
        </p:nvSpPr>
        <p:spPr/>
        <p:txBody>
          <a:bodyPr/>
          <a:lstStyle/>
          <a:p>
            <a:fld id="{9ABC2358-E2E9-4A5F-B7CE-D0D433C3F73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880023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gave us a story</a:t>
            </a:r>
            <a:r>
              <a:rPr lang="en-US" baseline="0" dirty="0" smtClean="0"/>
              <a:t> to tell, backed by both data and testimonials, and it was the right story. It was a story that said we were paying attention, focusing on outcomes, and being evidence-based in our decision-making. Not only that, it showed that we were working across the University – with partners in the Commons and with research partners in SIS.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96428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Chancellor sent out a call for proposals to fund new faculty positions in support</a:t>
            </a:r>
            <a:r>
              <a:rPr lang="en-US" baseline="0" dirty="0" smtClean="0"/>
              <a:t> of the Top25 Strategic Planning efforts. We proposed a Student Success Librarian, competing with all other colleges and departments at the University.  We ended up with two student success librarians. </a:t>
            </a:r>
            <a:endParaRPr lang="en-US" dirty="0"/>
          </a:p>
        </p:txBody>
      </p:sp>
      <p:sp>
        <p:nvSpPr>
          <p:cNvPr id="4" name="Slide Number Placeholder 3"/>
          <p:cNvSpPr>
            <a:spLocks noGrp="1"/>
          </p:cNvSpPr>
          <p:nvPr>
            <p:ph type="sldNum" sz="quarter" idx="10"/>
          </p:nvPr>
        </p:nvSpPr>
        <p:spPr/>
        <p:txBody>
          <a:bodyPr/>
          <a:lstStyle/>
          <a:p>
            <a:fld id="{C2C7E099-4560-544A-B24C-DB830E76B00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484936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t>
            </a:r>
            <a:r>
              <a:rPr lang="en-US" baseline="0" dirty="0" err="1" smtClean="0"/>
              <a:t>didn</a:t>
            </a:r>
            <a:r>
              <a:rPr lang="fr-FR" baseline="0" dirty="0" smtClean="0"/>
              <a:t>’</a:t>
            </a:r>
            <a:r>
              <a:rPr lang="en-US" baseline="0" dirty="0" smtClean="0"/>
              <a:t>t think there was any doubt, but just in case…we dubbed the main entry way and galleria Main Street. We call it that and campus tour guides call it that. We take advantage of the traffic and have regular student-centered engagement events.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527110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 a college campus, what might be thought</a:t>
            </a:r>
            <a:r>
              <a:rPr lang="en-US" baseline="0" dirty="0" smtClean="0"/>
              <a:t> of as a third place is called informal learning space. We created a technology-rich, configurable common area with student-centered resources in one, convenient place. We also had a Starbucks and were open 24 hours. </a:t>
            </a:r>
            <a:endParaRPr lang="en-US" dirty="0" smtClean="0"/>
          </a:p>
          <a:p>
            <a:endParaRPr lang="en-US" dirty="0"/>
          </a:p>
        </p:txBody>
      </p:sp>
      <p:sp>
        <p:nvSpPr>
          <p:cNvPr id="4" name="Slide Number Placeholder 3"/>
          <p:cNvSpPr>
            <a:spLocks noGrp="1"/>
          </p:cNvSpPr>
          <p:nvPr>
            <p:ph type="sldNum" sz="quarter" idx="10"/>
          </p:nvPr>
        </p:nvSpPr>
        <p:spPr/>
        <p:txBody>
          <a:bodyPr/>
          <a:lstStyle/>
          <a:p>
            <a:fld id="{3C8099F8-646C-2B4D-B181-D2C22EF00B7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668488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in the Commons study that students saw the Commons as a place to use</a:t>
            </a:r>
            <a:r>
              <a:rPr lang="en-US" baseline="0" dirty="0" smtClean="0"/>
              <a:t> specialized software and technology for completing assignments. In The Studio, in particular, students are creators. </a:t>
            </a:r>
            <a:endParaRPr lang="en-US" dirty="0"/>
          </a:p>
        </p:txBody>
      </p:sp>
      <p:sp>
        <p:nvSpPr>
          <p:cNvPr id="4" name="Slide Number Placeholder 3"/>
          <p:cNvSpPr>
            <a:spLocks noGrp="1"/>
          </p:cNvSpPr>
          <p:nvPr>
            <p:ph type="sldNum" sz="quarter" idx="10"/>
          </p:nvPr>
        </p:nvSpPr>
        <p:spPr/>
        <p:txBody>
          <a:bodyPr/>
          <a:lstStyle/>
          <a:p>
            <a:fld id="{3C8099F8-646C-2B4D-B181-D2C22EF00B7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099950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in the Commons study that students saw the Library as a place to use</a:t>
            </a:r>
            <a:r>
              <a:rPr lang="en-US" baseline="0" dirty="0" smtClean="0"/>
              <a:t> specialized software and technology and to get help with assignments. </a:t>
            </a:r>
            <a:endParaRPr lang="en-US" dirty="0"/>
          </a:p>
        </p:txBody>
      </p:sp>
      <p:sp>
        <p:nvSpPr>
          <p:cNvPr id="4" name="Slide Number Placeholder 3"/>
          <p:cNvSpPr>
            <a:spLocks noGrp="1"/>
          </p:cNvSpPr>
          <p:nvPr>
            <p:ph type="sldNum" sz="quarter" idx="10"/>
          </p:nvPr>
        </p:nvSpPr>
        <p:spPr/>
        <p:txBody>
          <a:bodyPr/>
          <a:lstStyle/>
          <a:p>
            <a:fld id="{3C8099F8-646C-2B4D-B181-D2C22EF00B7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099950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got busy capitalizing on our strengths and building on the information we knew, from this study and other assessments and feedback. But the environment was still changing. Observing the students in the changing environment and sitting with this data helped us keep moving forward.</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10540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BC2358-E2E9-4A5F-B7CE-D0D433C3F73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32105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need a space to be themselves…in public. We want them to be at home here and not to</a:t>
            </a:r>
            <a:r>
              <a:rPr lang="en-US" baseline="0" dirty="0" smtClean="0"/>
              <a:t> feel anxious using our spaces and resources.  Part of that is about observing their behavior and responding to it.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411678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picture that put the partnership in peril. I innocently</a:t>
            </a:r>
            <a:r>
              <a:rPr lang="en-US" baseline="0" dirty="0" smtClean="0"/>
              <a:t> posted this picture to the Commons Partners listserv thinking it proved the Commons was inspiring creativity in our students. The table stacking inspired liability concerns among Commons managers. </a:t>
            </a:r>
            <a:endParaRPr lang="en-US" dirty="0"/>
          </a:p>
        </p:txBody>
      </p:sp>
      <p:sp>
        <p:nvSpPr>
          <p:cNvPr id="4" name="Slide Number Placeholder 3"/>
          <p:cNvSpPr>
            <a:spLocks noGrp="1"/>
          </p:cNvSpPr>
          <p:nvPr>
            <p:ph type="sldNum" sz="quarter" idx="10"/>
          </p:nvPr>
        </p:nvSpPr>
        <p:spPr/>
        <p:txBody>
          <a:bodyPr/>
          <a:lstStyle/>
          <a:p>
            <a:fld id="{3C8099F8-646C-2B4D-B181-D2C22EF00B7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830570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branded programs we had already begun and invited campus partners and generally put more effort into both</a:t>
            </a:r>
            <a:r>
              <a:rPr lang="en-US" baseline="0" dirty="0" smtClean="0"/>
              <a:t> the activities and promotion.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730941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looked outward. We developed</a:t>
            </a:r>
            <a:r>
              <a:rPr lang="en-US" baseline="0" dirty="0" smtClean="0"/>
              <a:t> the Library Take Out program to connect with students in the Residence Halls. The program goes to them but also brings them to the Library and its resources.  During finals, we offer support in the dorms. This way, we reach both 1</a:t>
            </a:r>
            <a:r>
              <a:rPr lang="en-US" baseline="30000" dirty="0" smtClean="0"/>
              <a:t>st</a:t>
            </a:r>
            <a:r>
              <a:rPr lang="en-US" baseline="0" dirty="0" smtClean="0"/>
              <a:t> year, transfer students in the Bridge communities, and strengthen our bonds with campus partners who are dedicated to our same mission.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388196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Library Take Out and Instruction</a:t>
            </a:r>
          </a:p>
          <a:p>
            <a:r>
              <a:rPr lang="en-US" dirty="0" smtClean="0"/>
              <a:t>In addition to formative and summative assessment, we have open ended</a:t>
            </a:r>
            <a:r>
              <a:rPr lang="en-US" baseline="0" dirty="0" smtClean="0"/>
              <a:t> questions about student reactions or </a:t>
            </a:r>
            <a:r>
              <a:rPr lang="en-US" baseline="0" smtClean="0"/>
              <a:t>things learned. </a:t>
            </a:r>
            <a:endParaRPr lang="en-US" dirty="0"/>
          </a:p>
        </p:txBody>
      </p:sp>
      <p:sp>
        <p:nvSpPr>
          <p:cNvPr id="4" name="Slide Number Placeholder 3"/>
          <p:cNvSpPr>
            <a:spLocks noGrp="1"/>
          </p:cNvSpPr>
          <p:nvPr>
            <p:ph type="sldNum" sz="quarter" idx="10"/>
          </p:nvPr>
        </p:nvSpPr>
        <p:spPr/>
        <p:txBody>
          <a:bodyPr/>
          <a:lstStyle/>
          <a:p>
            <a:fld id="{C2C7E099-4560-544A-B24C-DB830E76B00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484936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thinking about</a:t>
            </a:r>
            <a:r>
              <a:rPr lang="en-US" baseline="0" dirty="0" smtClean="0"/>
              <a:t> and discussing changes in the environment and the data and assessments we had, it dawned on me…the students who were thriving because they were making the most use of our resources weren’t thriving because we are so awesome. They are thriving because they are practicing using the tools of scholarship. Pairing that with the knowledge that our transfer students were coming in with 2 years of college and still not doing as well as most first year students made us think we had to change some things. We no longer stand in front of the classroom and say “this is how you find a book…this is how you find an article…”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Talk about the STEM Bridge Program Assignment and how we integrated spaces, services, and active engagement.  </a:t>
            </a:r>
          </a:p>
          <a:p>
            <a:endParaRPr lang="en-US" dirty="0"/>
          </a:p>
        </p:txBody>
      </p:sp>
      <p:sp>
        <p:nvSpPr>
          <p:cNvPr id="4" name="Slide Number Placeholder 3"/>
          <p:cNvSpPr>
            <a:spLocks noGrp="1"/>
          </p:cNvSpPr>
          <p:nvPr>
            <p:ph type="sldNum" sz="quarter" idx="10"/>
          </p:nvPr>
        </p:nvSpPr>
        <p:spPr/>
        <p:txBody>
          <a:bodyPr/>
          <a:lstStyle/>
          <a:p>
            <a:fld id="{C2C7E099-4560-544A-B24C-DB830E76B00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484936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101503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just didn’t know how challenging it would be to give a survey to students. Period. Be creative and find meaningful partnerships.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715459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998699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more we’ve told our story, based on the study and based on the things we’ve done since, the more we are seen as a campus community and not just for students. There is something happening in our space that is worth showing off and building upon. We are also looking at the project lab as an answer to the interdisciplinary work going on at our University.  It’s not just art, not just STEM. </a:t>
            </a:r>
            <a:endParaRPr lang="en-US" dirty="0"/>
          </a:p>
        </p:txBody>
      </p:sp>
      <p:sp>
        <p:nvSpPr>
          <p:cNvPr id="4" name="Slide Number Placeholder 3"/>
          <p:cNvSpPr>
            <a:spLocks noGrp="1"/>
          </p:cNvSpPr>
          <p:nvPr>
            <p:ph type="sldNum" sz="quarter" idx="10"/>
          </p:nvPr>
        </p:nvSpPr>
        <p:spPr/>
        <p:txBody>
          <a:bodyPr/>
          <a:lstStyle/>
          <a:p>
            <a:fld id="{C81493B2-D5E4-3641-9655-51FAFB5B420D}"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49978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26A208-CE04-4AE9-881A-F3E71C52BCE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2392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expanded partnerships bring</a:t>
            </a:r>
            <a:r>
              <a:rPr lang="en-US" baseline="0" dirty="0" smtClean="0"/>
              <a:t> new opportunities all the time. One of those is a Library-sponsored Living and Learning Community. </a:t>
            </a:r>
            <a:endParaRPr lang="en-US" dirty="0"/>
          </a:p>
        </p:txBody>
      </p:sp>
      <p:sp>
        <p:nvSpPr>
          <p:cNvPr id="4" name="Slide Number Placeholder 3"/>
          <p:cNvSpPr>
            <a:spLocks noGrp="1"/>
          </p:cNvSpPr>
          <p:nvPr>
            <p:ph type="sldNum" sz="quarter" idx="10"/>
          </p:nvPr>
        </p:nvSpPr>
        <p:spPr/>
        <p:txBody>
          <a:bodyPr/>
          <a:lstStyle/>
          <a:p>
            <a:fld id="{CEA3753B-D83C-4CE9-98D3-83EAE4BAD4CA}"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498776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12C57-8879-49EF-B7AF-8C98400381EE}"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003575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12C57-8879-49EF-B7AF-8C98400381EE}"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003575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26A208-CE04-4AE9-881A-F3E71C52BCE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7696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26A208-CE04-4AE9-881A-F3E71C52BCE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7982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26A208-CE04-4AE9-881A-F3E71C52BCE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82666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099F8-646C-2B4D-B181-D2C22EF00B7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3057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these two hooligans, Clara and Julie, if those are their real names, took advantage of</a:t>
            </a:r>
            <a:r>
              <a:rPr lang="en-US" baseline="0" dirty="0" smtClean="0"/>
              <a:t> a temporary pull back of the caution tape while Rita was giving a tour to SEC schools. What’s done is done.  We hadn’t even hooked up the computers, but the students started pouring in as soon as the tape went down. </a:t>
            </a:r>
            <a:endParaRPr lang="en-US" dirty="0"/>
          </a:p>
        </p:txBody>
      </p:sp>
      <p:sp>
        <p:nvSpPr>
          <p:cNvPr id="4" name="Slide Number Placeholder 3"/>
          <p:cNvSpPr>
            <a:spLocks noGrp="1"/>
          </p:cNvSpPr>
          <p:nvPr>
            <p:ph type="sldNum" sz="quarter" idx="10"/>
          </p:nvPr>
        </p:nvSpPr>
        <p:spPr/>
        <p:txBody>
          <a:bodyPr/>
          <a:lstStyle/>
          <a:p>
            <a:fld id="{3C8099F8-646C-2B4D-B181-D2C22EF00B7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83057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sm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5" name="Footer Placeholder 4"/>
          <p:cNvSpPr>
            <a:spLocks noGrp="1"/>
          </p:cNvSpPr>
          <p:nvPr>
            <p:ph type="ftr" sz="quarter" idx="11"/>
          </p:nvPr>
        </p:nvSpPr>
        <p:spPr>
          <a:xfrm>
            <a:off x="7391400" y="6248400"/>
            <a:ext cx="1600200" cy="457200"/>
          </a:xfrm>
          <a:prstGeom prst="rect">
            <a:avLst/>
          </a:prstGeom>
        </p:spPr>
        <p:txBody>
          <a:bodyPr/>
          <a:lstStyle/>
          <a:p>
            <a:pPr defTabSz="914400"/>
            <a:endParaRPr lang="en-US">
              <a:solidFill>
                <a:srgbClr val="292934"/>
              </a:solidFill>
            </a:endParaRPr>
          </a:p>
        </p:txBody>
      </p:sp>
      <p:sp>
        <p:nvSpPr>
          <p:cNvPr id="6" name="Slide Number Placeholder 5"/>
          <p:cNvSpPr>
            <a:spLocks noGrp="1"/>
          </p:cNvSpPr>
          <p:nvPr>
            <p:ph type="sldNum" sz="quarter" idx="12"/>
          </p:nvPr>
        </p:nvSpPr>
        <p:spPr/>
        <p:txBody>
          <a:bodyPr/>
          <a:lstStyle/>
          <a:p>
            <a:fld id="{A63E1AB4-B2FF-4E16-AB4E-8F0B46FF566D}"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20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6" name="Slide Number Placeholder 5"/>
          <p:cNvSpPr>
            <a:spLocks noGrp="1"/>
          </p:cNvSpPr>
          <p:nvPr>
            <p:ph type="sldNum" sz="quarter" idx="12"/>
          </p:nvPr>
        </p:nvSpPr>
        <p:spPr/>
        <p:txBody>
          <a:bodyPr/>
          <a:lstStyle/>
          <a:p>
            <a:fld id="{A63E1AB4-B2FF-4E16-AB4E-8F0B46FF566D}" type="slidenum">
              <a:rPr lang="en-US" smtClean="0"/>
              <a:pPr/>
              <a:t>‹#›</a:t>
            </a:fld>
            <a:endParaRPr lang="en-US"/>
          </a:p>
        </p:txBody>
      </p:sp>
    </p:spTree>
    <p:extLst>
      <p:ext uri="{BB962C8B-B14F-4D97-AF65-F5344CB8AC3E}">
        <p14:creationId xmlns:p14="http://schemas.microsoft.com/office/powerpoint/2010/main" val="14562404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7" name="Slide Number Placeholder 6"/>
          <p:cNvSpPr>
            <a:spLocks noGrp="1"/>
          </p:cNvSpPr>
          <p:nvPr>
            <p:ph type="sldNum" sz="quarter" idx="12"/>
          </p:nvPr>
        </p:nvSpPr>
        <p:spPr/>
        <p:txBody>
          <a:bodyPr/>
          <a:lstStyle/>
          <a:p>
            <a:fld id="{A63E1AB4-B2FF-4E16-AB4E-8F0B46FF566D}"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792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9" name="Slide Number Placeholder 8"/>
          <p:cNvSpPr>
            <a:spLocks noGrp="1"/>
          </p:cNvSpPr>
          <p:nvPr>
            <p:ph type="sldNum" sz="quarter" idx="12"/>
          </p:nvPr>
        </p:nvSpPr>
        <p:spPr/>
        <p:txBody>
          <a:bodyPr/>
          <a:lstStyle/>
          <a:p>
            <a:fld id="{A63E1AB4-B2FF-4E16-AB4E-8F0B46FF566D}"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9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7" name="Slide Number Placeholder 6"/>
          <p:cNvSpPr>
            <a:spLocks noGrp="1"/>
          </p:cNvSpPr>
          <p:nvPr>
            <p:ph type="sldNum" sz="quarter" idx="12"/>
          </p:nvPr>
        </p:nvSpPr>
        <p:spPr/>
        <p:txBody>
          <a:bodyPr/>
          <a:lstStyle/>
          <a:p>
            <a:fld id="{A63E1AB4-B2FF-4E16-AB4E-8F0B46FF566D}" type="slidenum">
              <a:rPr lang="en-US" smtClean="0"/>
              <a:pPr/>
              <a:t>‹#›</a:t>
            </a:fld>
            <a:endParaRPr lang="en-US"/>
          </a:p>
        </p:txBody>
      </p:sp>
    </p:spTree>
    <p:extLst>
      <p:ext uri="{BB962C8B-B14F-4D97-AF65-F5344CB8AC3E}">
        <p14:creationId xmlns:p14="http://schemas.microsoft.com/office/powerpoint/2010/main" val="3077064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4" name="Slide Number Placeholder 3"/>
          <p:cNvSpPr>
            <a:spLocks noGrp="1"/>
          </p:cNvSpPr>
          <p:nvPr>
            <p:ph type="sldNum" sz="quarter" idx="12"/>
          </p:nvPr>
        </p:nvSpPr>
        <p:spPr/>
        <p:txBody>
          <a:bodyPr/>
          <a:lstStyle/>
          <a:p>
            <a:fld id="{A63E1AB4-B2FF-4E16-AB4E-8F0B46FF566D}" type="slidenum">
              <a:rPr lang="en-US" smtClean="0"/>
              <a:pPr/>
              <a:t>‹#›</a:t>
            </a:fld>
            <a:endParaRPr lang="en-US"/>
          </a:p>
        </p:txBody>
      </p:sp>
    </p:spTree>
    <p:extLst>
      <p:ext uri="{BB962C8B-B14F-4D97-AF65-F5344CB8AC3E}">
        <p14:creationId xmlns:p14="http://schemas.microsoft.com/office/powerpoint/2010/main" val="431637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sm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6" name="Slide Number Placeholder 5"/>
          <p:cNvSpPr>
            <a:spLocks noGrp="1"/>
          </p:cNvSpPr>
          <p:nvPr>
            <p:ph type="sldNum" sz="quarter" idx="12"/>
          </p:nvPr>
        </p:nvSpPr>
        <p:spPr/>
        <p:txBody>
          <a:bodyPr/>
          <a:lstStyle/>
          <a:p>
            <a:fld id="{A63E1AB4-B2FF-4E16-AB4E-8F0B46FF566D}"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46839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5" name="Slide Number Placeholder 4"/>
          <p:cNvSpPr>
            <a:spLocks noGrp="1"/>
          </p:cNvSpPr>
          <p:nvPr>
            <p:ph type="sldNum" sz="quarter" idx="12"/>
          </p:nvPr>
        </p:nvSpPr>
        <p:spPr/>
        <p:txBody>
          <a:bodyPr/>
          <a:lstStyle/>
          <a:p>
            <a:fld id="{A63E1AB4-B2FF-4E16-AB4E-8F0B46FF566D}" type="slidenum">
              <a:rPr lang="en-US" smtClean="0"/>
              <a:pPr/>
              <a:t>‹#›</a:t>
            </a:fld>
            <a:endParaRPr lang="en-US"/>
          </a:p>
        </p:txBody>
      </p:sp>
    </p:spTree>
    <p:extLst>
      <p:ext uri="{BB962C8B-B14F-4D97-AF65-F5344CB8AC3E}">
        <p14:creationId xmlns:p14="http://schemas.microsoft.com/office/powerpoint/2010/main" val="247610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828190" cy="5257799"/>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A62F48-3562-45DB-97E5-8061600DC829}" type="datetimeFigureOut">
              <a:rPr lang="en-US" smtClean="0"/>
              <a:pPr/>
              <a:t>10/29/2015</a:t>
            </a:fld>
            <a:endParaRPr lang="en-US"/>
          </a:p>
        </p:txBody>
      </p:sp>
      <p:sp>
        <p:nvSpPr>
          <p:cNvPr id="7" name="Slide Number Placeholder 6"/>
          <p:cNvSpPr>
            <a:spLocks noGrp="1"/>
          </p:cNvSpPr>
          <p:nvPr>
            <p:ph type="sldNum" sz="quarter" idx="12"/>
          </p:nvPr>
        </p:nvSpPr>
        <p:spPr/>
        <p:txBody>
          <a:bodyPr/>
          <a:lstStyle/>
          <a:p>
            <a:fld id="{A63E1AB4-B2FF-4E16-AB4E-8F0B46FF566D}" type="slidenum">
              <a:rPr lang="en-US" smtClean="0"/>
              <a:pPr/>
              <a:t>‹#›</a:t>
            </a:fld>
            <a:endParaRPr lang="en-US"/>
          </a:p>
        </p:txBody>
      </p:sp>
    </p:spTree>
    <p:extLst>
      <p:ext uri="{BB962C8B-B14F-4D97-AF65-F5344CB8AC3E}">
        <p14:creationId xmlns:p14="http://schemas.microsoft.com/office/powerpoint/2010/main" val="3727305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914400"/>
            <a:fld id="{91A62F48-3562-45DB-97E5-8061600DC829}" type="datetimeFigureOut">
              <a:rPr lang="en-US" smtClean="0"/>
              <a:pPr defTabSz="914400"/>
              <a:t>10/29/2015</a:t>
            </a:fld>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914400"/>
            <a:fld id="{A63E1AB4-B2FF-4E16-AB4E-8F0B46FF566D}" type="slidenum">
              <a:rPr lang="en-US" smtClean="0"/>
              <a:pPr defTabSz="914400"/>
              <a:t>‹#›</a:t>
            </a:fld>
            <a:endParaRPr lang="en-US"/>
          </a:p>
        </p:txBody>
      </p:sp>
      <p:pic>
        <p:nvPicPr>
          <p:cNvPr id="1026" name="Picture 2"/>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619999" y="6195103"/>
            <a:ext cx="1408113" cy="377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descr="C:\Users\rfmay\Dropbox\lib_value\images_logos\IMLS_Logo_2c.jp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152400" y="5983910"/>
            <a:ext cx="1497807" cy="6813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189483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4000" kern="1200">
          <a:solidFill>
            <a:schemeClr val="tx1"/>
          </a:solidFill>
          <a:latin typeface="+mn-lt"/>
          <a:ea typeface="+mn-ea"/>
          <a:cs typeface="+mn-cs"/>
        </a:defRPr>
      </a:lvl1pPr>
      <a:lvl2pPr marL="457200" indent="-182880" algn="l" defTabSz="914400" rtl="0" eaLnBrk="1" latinLnBrk="0" hangingPunct="1">
        <a:spcBef>
          <a:spcPct val="20000"/>
        </a:spcBef>
        <a:buClr>
          <a:schemeClr val="tx2">
            <a:lumMod val="75000"/>
          </a:schemeClr>
        </a:buClr>
        <a:buSzPct val="70000"/>
        <a:buFont typeface="Wingdings" pitchFamily="2" charset="2"/>
        <a:buChar char="Ø"/>
        <a:defRPr sz="3600" kern="1200">
          <a:solidFill>
            <a:schemeClr val="bg2">
              <a:lumMod val="25000"/>
            </a:schemeClr>
          </a:solidFill>
          <a:latin typeface="+mn-lt"/>
          <a:ea typeface="+mn-ea"/>
          <a:cs typeface="+mn-cs"/>
        </a:defRPr>
      </a:lvl2pPr>
      <a:lvl3pPr marL="731520" indent="-182880" algn="l" defTabSz="914400" rtl="0" eaLnBrk="1" latinLnBrk="0" hangingPunct="1">
        <a:spcBef>
          <a:spcPct val="20000"/>
        </a:spcBef>
        <a:buClr>
          <a:schemeClr val="accent5">
            <a:lumMod val="75000"/>
          </a:schemeClr>
        </a:buClr>
        <a:buSzPct val="70000"/>
        <a:buFont typeface="Wingdings" pitchFamily="2" charset="2"/>
        <a:buChar char="v"/>
        <a:defRPr sz="3200" kern="1200">
          <a:solidFill>
            <a:schemeClr val="tx2">
              <a:lumMod val="7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76200" y="685800"/>
            <a:ext cx="9296400" cy="3276600"/>
          </a:xfrm>
          <a:prstGeom prst="rect">
            <a:avLst/>
          </a:prstGeom>
          <a:solidFill>
            <a:srgbClr val="CE523B"/>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sp>
        <p:nvSpPr>
          <p:cNvPr id="3" name="Subtitle 2"/>
          <p:cNvSpPr>
            <a:spLocks noGrp="1"/>
          </p:cNvSpPr>
          <p:nvPr>
            <p:ph type="subTitle" idx="1"/>
          </p:nvPr>
        </p:nvSpPr>
        <p:spPr>
          <a:xfrm>
            <a:off x="5257800" y="4238660"/>
            <a:ext cx="3352800" cy="2314540"/>
          </a:xfrm>
        </p:spPr>
        <p:txBody>
          <a:bodyPr>
            <a:noAutofit/>
          </a:bodyPr>
          <a:lstStyle/>
          <a:p>
            <a:r>
              <a:rPr lang="en-US" sz="2800" dirty="0" smtClean="0">
                <a:solidFill>
                  <a:srgbClr val="6B7D72"/>
                </a:solidFill>
              </a:rPr>
              <a:t>Teresa B. Walker</a:t>
            </a:r>
            <a:endParaRPr lang="en-US" sz="2400" dirty="0" smtClean="0">
              <a:solidFill>
                <a:srgbClr val="6B7D72"/>
              </a:solidFill>
            </a:endParaRPr>
          </a:p>
          <a:p>
            <a:r>
              <a:rPr lang="en-US" sz="2000" dirty="0" smtClean="0">
                <a:solidFill>
                  <a:srgbClr val="6B7D72"/>
                </a:solidFill>
              </a:rPr>
              <a:t>Associate Dean for Learning, Research, and Engagement University of Tennessee Libraries</a:t>
            </a:r>
          </a:p>
          <a:p>
            <a:endParaRPr lang="en-US" sz="1600" dirty="0"/>
          </a:p>
        </p:txBody>
      </p:sp>
      <p:sp>
        <p:nvSpPr>
          <p:cNvPr id="4" name="Subtitle 2"/>
          <p:cNvSpPr txBox="1">
            <a:spLocks/>
          </p:cNvSpPr>
          <p:nvPr/>
        </p:nvSpPr>
        <p:spPr>
          <a:xfrm>
            <a:off x="609600" y="4238660"/>
            <a:ext cx="3352800" cy="2085940"/>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40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tx2">
                  <a:lumMod val="75000"/>
                </a:schemeClr>
              </a:buClr>
              <a:buSzPct val="70000"/>
              <a:buFont typeface="Wingdings" pitchFamily="2" charset="2"/>
              <a:buNone/>
              <a:defRPr sz="36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5">
                  <a:lumMod val="75000"/>
                </a:schemeClr>
              </a:buClr>
              <a:buSzPct val="70000"/>
              <a:buFont typeface="Wingdings" pitchFamily="2" charset="2"/>
              <a:buNone/>
              <a:defRPr sz="32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2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2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r>
              <a:rPr lang="en-US" sz="2800" dirty="0" smtClean="0">
                <a:solidFill>
                  <a:srgbClr val="93A299">
                    <a:lumMod val="75000"/>
                  </a:srgbClr>
                </a:solidFill>
              </a:rPr>
              <a:t>Rachel A. Fleming-May, </a:t>
            </a:r>
            <a:r>
              <a:rPr lang="en-US" sz="2400" dirty="0" smtClean="0">
                <a:solidFill>
                  <a:srgbClr val="93A299">
                    <a:lumMod val="75000"/>
                  </a:srgbClr>
                </a:solidFill>
              </a:rPr>
              <a:t>M.L.I.S., Ph.D.</a:t>
            </a:r>
          </a:p>
          <a:p>
            <a:pPr>
              <a:buClr>
                <a:srgbClr val="93A299"/>
              </a:buClr>
            </a:pPr>
            <a:r>
              <a:rPr lang="en-US" sz="2000" dirty="0" smtClean="0">
                <a:solidFill>
                  <a:srgbClr val="93A299">
                    <a:lumMod val="75000"/>
                  </a:srgbClr>
                </a:solidFill>
              </a:rPr>
              <a:t>Associate Professor, School of Information Sciences</a:t>
            </a:r>
          </a:p>
          <a:p>
            <a:pPr>
              <a:buClr>
                <a:srgbClr val="93A299"/>
              </a:buClr>
            </a:pPr>
            <a:r>
              <a:rPr lang="en-US" sz="2000" dirty="0" smtClean="0">
                <a:solidFill>
                  <a:srgbClr val="93A299">
                    <a:lumMod val="75000"/>
                  </a:srgbClr>
                </a:solidFill>
              </a:rPr>
              <a:t>The University of Tennessee</a:t>
            </a:r>
          </a:p>
          <a:p>
            <a:pPr>
              <a:buClr>
                <a:srgbClr val="93A299"/>
              </a:buClr>
            </a:pPr>
            <a:endParaRPr lang="en-US" sz="1600" dirty="0">
              <a:solidFill>
                <a:srgbClr val="292934">
                  <a:lumMod val="75000"/>
                  <a:lumOff val="25000"/>
                </a:srgbClr>
              </a:solidFill>
            </a:endParaRPr>
          </a:p>
        </p:txBody>
      </p:sp>
      <p:sp>
        <p:nvSpPr>
          <p:cNvPr id="5" name="TextBox 4"/>
          <p:cNvSpPr txBox="1"/>
          <p:nvPr/>
        </p:nvSpPr>
        <p:spPr>
          <a:xfrm>
            <a:off x="609600" y="2590800"/>
            <a:ext cx="4224233" cy="830997"/>
          </a:xfrm>
          <a:prstGeom prst="rect">
            <a:avLst/>
          </a:prstGeom>
          <a:noFill/>
        </p:spPr>
        <p:txBody>
          <a:bodyPr wrap="none" rtlCol="0">
            <a:spAutoFit/>
          </a:bodyPr>
          <a:lstStyle/>
          <a:p>
            <a:pPr defTabSz="914400"/>
            <a:r>
              <a:rPr lang="en-US" sz="2400" cap="small" dirty="0">
                <a:solidFill>
                  <a:srgbClr val="F3F2DC"/>
                </a:solidFill>
              </a:rPr>
              <a:t>The Library in the Life of the User</a:t>
            </a:r>
            <a:br>
              <a:rPr lang="en-US" sz="2400" cap="small" dirty="0">
                <a:solidFill>
                  <a:srgbClr val="F3F2DC"/>
                </a:solidFill>
              </a:rPr>
            </a:br>
            <a:r>
              <a:rPr lang="en-US" sz="2400" cap="small" dirty="0">
                <a:solidFill>
                  <a:srgbClr val="F3F2DC"/>
                </a:solidFill>
              </a:rPr>
              <a:t>Chicago, IL October 22, 2015</a:t>
            </a:r>
            <a:endParaRPr lang="en-US" sz="2400" dirty="0">
              <a:solidFill>
                <a:srgbClr val="F3F2DC"/>
              </a:solidFill>
            </a:endParaRPr>
          </a:p>
        </p:txBody>
      </p:sp>
      <p:sp>
        <p:nvSpPr>
          <p:cNvPr id="6" name="Title 5"/>
          <p:cNvSpPr>
            <a:spLocks noGrp="1"/>
          </p:cNvSpPr>
          <p:nvPr>
            <p:ph type="ctrTitle"/>
          </p:nvPr>
        </p:nvSpPr>
        <p:spPr>
          <a:xfrm>
            <a:off x="609600" y="838200"/>
            <a:ext cx="7848600" cy="1295400"/>
          </a:xfrm>
        </p:spPr>
        <p:txBody>
          <a:bodyPr/>
          <a:lstStyle/>
          <a:p>
            <a:r>
              <a:rPr lang="en-US" sz="3600" b="1" dirty="0">
                <a:solidFill>
                  <a:schemeClr val="bg2"/>
                </a:solidFill>
              </a:rPr>
              <a:t>The Academic Library, Teaching, and Learning:</a:t>
            </a:r>
            <a:br>
              <a:rPr lang="en-US" sz="3600" b="1" dirty="0">
                <a:solidFill>
                  <a:schemeClr val="bg2"/>
                </a:solidFill>
              </a:rPr>
            </a:br>
            <a:r>
              <a:rPr lang="en-US" sz="3300" b="1" dirty="0">
                <a:solidFill>
                  <a:schemeClr val="bg2"/>
                </a:solidFill>
              </a:rPr>
              <a:t>The Bad, Ugly, and Good in Three </a:t>
            </a:r>
            <a:r>
              <a:rPr lang="en-US" sz="3300" b="1" dirty="0" err="1">
                <a:solidFill>
                  <a:schemeClr val="bg2"/>
                </a:solidFill>
              </a:rPr>
              <a:t>LibValue</a:t>
            </a:r>
            <a:r>
              <a:rPr lang="en-US" sz="3300" b="1" dirty="0">
                <a:solidFill>
                  <a:schemeClr val="bg2"/>
                </a:solidFill>
              </a:rPr>
              <a:t> Studies</a:t>
            </a:r>
            <a:endParaRPr lang="en-US" sz="3300" dirty="0">
              <a:solidFill>
                <a:schemeClr val="bg2"/>
              </a:solidFill>
            </a:endParaRPr>
          </a:p>
        </p:txBody>
      </p:sp>
      <p:sp>
        <p:nvSpPr>
          <p:cNvPr id="7" name="Rectangle 6"/>
          <p:cNvSpPr/>
          <p:nvPr/>
        </p:nvSpPr>
        <p:spPr>
          <a:xfrm>
            <a:off x="0" y="0"/>
            <a:ext cx="91440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cxnSp>
        <p:nvCxnSpPr>
          <p:cNvPr id="12" name="Straight Connector 11"/>
          <p:cNvCxnSpPr/>
          <p:nvPr/>
        </p:nvCxnSpPr>
        <p:spPr>
          <a:xfrm>
            <a:off x="4572000" y="4191000"/>
            <a:ext cx="0" cy="2286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525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990600"/>
          </a:xfrm>
        </p:spPr>
        <p:txBody>
          <a:bodyPr>
            <a:normAutofit/>
          </a:bodyPr>
          <a:lstStyle/>
          <a:p>
            <a:r>
              <a:rPr lang="en-US" sz="3200" dirty="0" smtClean="0"/>
              <a:t>Improved Student Performance?</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972416"/>
              </p:ext>
            </p:extLst>
          </p:nvPr>
        </p:nvGraphicFramePr>
        <p:xfrm>
          <a:off x="457200" y="1295400"/>
          <a:ext cx="85344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4626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Good: </a:t>
            </a:r>
            <a:r>
              <a:rPr lang="en-US" dirty="0" smtClean="0">
                <a:solidFill>
                  <a:srgbClr val="FF6600"/>
                </a:solidFill>
              </a:rPr>
              <a:t>UTK</a:t>
            </a:r>
            <a:endParaRPr lang="en-US" dirty="0">
              <a:solidFill>
                <a:srgbClr val="FF6600"/>
              </a:solidFill>
            </a:endParaRPr>
          </a:p>
        </p:txBody>
      </p:sp>
      <p:sp>
        <p:nvSpPr>
          <p:cNvPr id="3" name="Content Placeholder 2"/>
          <p:cNvSpPr>
            <a:spLocks noGrp="1"/>
          </p:cNvSpPr>
          <p:nvPr>
            <p:ph idx="1"/>
          </p:nvPr>
        </p:nvSpPr>
        <p:spPr>
          <a:xfrm>
            <a:off x="457200" y="1371600"/>
            <a:ext cx="8229600" cy="4876800"/>
          </a:xfrm>
        </p:spPr>
        <p:txBody>
          <a:bodyPr>
            <a:normAutofit fontScale="62500" lnSpcReduction="20000"/>
          </a:bodyPr>
          <a:lstStyle/>
          <a:p>
            <a:pPr>
              <a:lnSpc>
                <a:spcPct val="120000"/>
              </a:lnSpc>
            </a:pPr>
            <a:r>
              <a:rPr lang="en-US" dirty="0" smtClean="0"/>
              <a:t>“The </a:t>
            </a:r>
            <a:r>
              <a:rPr lang="en-US" dirty="0"/>
              <a:t>primary way I </a:t>
            </a:r>
            <a:r>
              <a:rPr lang="en-US" dirty="0" smtClean="0"/>
              <a:t>[save money] is </a:t>
            </a:r>
            <a:r>
              <a:rPr lang="en-US" dirty="0"/>
              <a:t>by using electronic sources rather than making paper copies. </a:t>
            </a:r>
            <a:endParaRPr lang="en-US" dirty="0" smtClean="0"/>
          </a:p>
          <a:p>
            <a:pPr lvl="1">
              <a:lnSpc>
                <a:spcPct val="120000"/>
              </a:lnSpc>
            </a:pPr>
            <a:r>
              <a:rPr lang="en-US" dirty="0" smtClean="0"/>
              <a:t>I </a:t>
            </a:r>
            <a:r>
              <a:rPr lang="en-US" dirty="0"/>
              <a:t>am not really sure what the amount total should </a:t>
            </a:r>
            <a:r>
              <a:rPr lang="en-US" dirty="0" smtClean="0"/>
              <a:t>be…but </a:t>
            </a:r>
            <a:r>
              <a:rPr lang="en-US" b="1" dirty="0">
                <a:solidFill>
                  <a:schemeClr val="tx2">
                    <a:lumMod val="75000"/>
                  </a:schemeClr>
                </a:solidFill>
              </a:rPr>
              <a:t>I know in terms of my own work it is at least 50 dollars a year in savings</a:t>
            </a:r>
            <a:r>
              <a:rPr lang="en-US" dirty="0"/>
              <a:t>, and </a:t>
            </a:r>
            <a:endParaRPr lang="en-US" dirty="0" smtClean="0"/>
          </a:p>
          <a:p>
            <a:pPr lvl="1">
              <a:lnSpc>
                <a:spcPct val="120000"/>
              </a:lnSpc>
            </a:pPr>
            <a:r>
              <a:rPr lang="en-US" dirty="0" smtClean="0"/>
              <a:t>I </a:t>
            </a:r>
            <a:r>
              <a:rPr lang="en-US" dirty="0"/>
              <a:t>would guess is greater than that if you include all the readings that I now provide electronically rather than in paper format. </a:t>
            </a:r>
            <a:endParaRPr lang="en-US" dirty="0" smtClean="0"/>
          </a:p>
          <a:p>
            <a:pPr lvl="1">
              <a:lnSpc>
                <a:spcPct val="120000"/>
              </a:lnSpc>
            </a:pPr>
            <a:r>
              <a:rPr lang="en-US" b="1" dirty="0" smtClean="0">
                <a:solidFill>
                  <a:schemeClr val="tx2">
                    <a:lumMod val="75000"/>
                  </a:schemeClr>
                </a:solidFill>
              </a:rPr>
              <a:t>That </a:t>
            </a:r>
            <a:r>
              <a:rPr lang="en-US" b="1" dirty="0">
                <a:solidFill>
                  <a:schemeClr val="tx2">
                    <a:lumMod val="75000"/>
                  </a:schemeClr>
                </a:solidFill>
              </a:rPr>
              <a:t>savings doesn't include the many, many hours of my time it saves not making copies of supplemental readings that I use fairly regularly in all my classes</a:t>
            </a:r>
            <a:r>
              <a:rPr lang="en-US" b="1" dirty="0" smtClean="0">
                <a:solidFill>
                  <a:schemeClr val="tx2">
                    <a:lumMod val="75000"/>
                  </a:schemeClr>
                </a:solidFill>
              </a:rPr>
              <a:t>.”</a:t>
            </a:r>
          </a:p>
          <a:p>
            <a:pPr>
              <a:lnSpc>
                <a:spcPct val="120000"/>
              </a:lnSpc>
            </a:pPr>
            <a:r>
              <a:rPr lang="en-US" dirty="0" smtClean="0"/>
              <a:t>“Access </a:t>
            </a:r>
            <a:r>
              <a:rPr lang="en-US" dirty="0"/>
              <a:t>to electronic journals </a:t>
            </a:r>
            <a:r>
              <a:rPr lang="en-US" b="1" dirty="0">
                <a:solidFill>
                  <a:schemeClr val="tx2">
                    <a:lumMod val="75000"/>
                  </a:schemeClr>
                </a:solidFill>
              </a:rPr>
              <a:t>invaluable</a:t>
            </a:r>
            <a:r>
              <a:rPr lang="en-US" dirty="0"/>
              <a:t> in working with and teaching of graduate students</a:t>
            </a:r>
            <a:r>
              <a:rPr lang="en-US" dirty="0" smtClean="0"/>
              <a:t>.”</a:t>
            </a:r>
          </a:p>
          <a:p>
            <a:pPr>
              <a:lnSpc>
                <a:spcPct val="120000"/>
              </a:lnSpc>
            </a:pPr>
            <a:endParaRPr lang="en-US" dirty="0"/>
          </a:p>
        </p:txBody>
      </p:sp>
    </p:spTree>
    <p:extLst>
      <p:ext uri="{BB962C8B-B14F-4D97-AF65-F5344CB8AC3E}">
        <p14:creationId xmlns:p14="http://schemas.microsoft.com/office/powerpoint/2010/main" val="19938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990600"/>
          </a:xfrm>
        </p:spPr>
        <p:txBody>
          <a:bodyPr/>
          <a:lstStyle/>
          <a:p>
            <a:r>
              <a:rPr lang="en-US" dirty="0" smtClean="0"/>
              <a:t>…and </a:t>
            </a:r>
            <a:r>
              <a:rPr lang="en-US" dirty="0" smtClean="0">
                <a:solidFill>
                  <a:srgbClr val="1367A5"/>
                </a:solidFill>
              </a:rPr>
              <a:t>UNC-W</a:t>
            </a:r>
            <a:endParaRPr lang="en-US" dirty="0">
              <a:solidFill>
                <a:srgbClr val="1367A5"/>
              </a:solidFill>
            </a:endParaRPr>
          </a:p>
        </p:txBody>
      </p:sp>
      <p:sp>
        <p:nvSpPr>
          <p:cNvPr id="3" name="Content Placeholder 2"/>
          <p:cNvSpPr>
            <a:spLocks noGrp="1"/>
          </p:cNvSpPr>
          <p:nvPr>
            <p:ph idx="1"/>
          </p:nvPr>
        </p:nvSpPr>
        <p:spPr>
          <a:xfrm>
            <a:off x="160420" y="1066800"/>
            <a:ext cx="8831179" cy="4953000"/>
          </a:xfrm>
        </p:spPr>
        <p:txBody>
          <a:bodyPr>
            <a:noAutofit/>
          </a:bodyPr>
          <a:lstStyle/>
          <a:p>
            <a:pPr>
              <a:spcBef>
                <a:spcPts val="1272"/>
              </a:spcBef>
            </a:pPr>
            <a:r>
              <a:rPr lang="en-US" sz="2400" dirty="0" smtClean="0"/>
              <a:t>“Electronic </a:t>
            </a:r>
            <a:r>
              <a:rPr lang="en-US" sz="2400" dirty="0"/>
              <a:t>copies of articles reduce clutter and paper usage in the department. </a:t>
            </a:r>
            <a:endParaRPr lang="en-US" sz="2400" dirty="0" smtClean="0"/>
          </a:p>
          <a:p>
            <a:pPr lvl="1">
              <a:spcBef>
                <a:spcPts val="1272"/>
              </a:spcBef>
            </a:pPr>
            <a:r>
              <a:rPr lang="en-US" sz="2000" b="1" dirty="0" smtClean="0">
                <a:solidFill>
                  <a:schemeClr val="tx2">
                    <a:lumMod val="75000"/>
                  </a:schemeClr>
                </a:solidFill>
              </a:rPr>
              <a:t>I </a:t>
            </a:r>
            <a:r>
              <a:rPr lang="en-US" sz="2000" b="1" dirty="0">
                <a:solidFill>
                  <a:schemeClr val="tx2">
                    <a:lumMod val="75000"/>
                  </a:schemeClr>
                </a:solidFill>
              </a:rPr>
              <a:t>am embarrassed that I don't utilize the library more</a:t>
            </a:r>
            <a:r>
              <a:rPr lang="en-US" sz="2000" dirty="0"/>
              <a:t>. </a:t>
            </a:r>
            <a:r>
              <a:rPr lang="en-US" sz="2000" dirty="0" smtClean="0"/>
              <a:t>	</a:t>
            </a:r>
          </a:p>
          <a:p>
            <a:pPr lvl="1">
              <a:spcBef>
                <a:spcPts val="1272"/>
              </a:spcBef>
            </a:pPr>
            <a:r>
              <a:rPr lang="en-US" sz="2000" dirty="0" smtClean="0"/>
              <a:t>It's </a:t>
            </a:r>
            <a:r>
              <a:rPr lang="en-US" sz="2000" dirty="0"/>
              <a:t>going to be on my list of self-improvements for the coming semesters. </a:t>
            </a:r>
            <a:endParaRPr lang="en-US" sz="2000" dirty="0" smtClean="0"/>
          </a:p>
          <a:p>
            <a:pPr lvl="1">
              <a:spcBef>
                <a:spcPts val="1272"/>
              </a:spcBef>
            </a:pPr>
            <a:r>
              <a:rPr lang="en-US" sz="2000" b="1" dirty="0" smtClean="0">
                <a:solidFill>
                  <a:schemeClr val="tx2">
                    <a:lumMod val="75000"/>
                  </a:schemeClr>
                </a:solidFill>
              </a:rPr>
              <a:t>I </a:t>
            </a:r>
            <a:r>
              <a:rPr lang="en-US" sz="2000" b="1" dirty="0">
                <a:solidFill>
                  <a:schemeClr val="tx2">
                    <a:lumMod val="75000"/>
                  </a:schemeClr>
                </a:solidFill>
              </a:rPr>
              <a:t>did not realize the extent of services available through the library</a:t>
            </a:r>
            <a:r>
              <a:rPr lang="en-US" sz="2000" dirty="0" smtClean="0"/>
              <a:t>.”</a:t>
            </a:r>
            <a:endParaRPr lang="en-US" sz="2000" dirty="0"/>
          </a:p>
          <a:p>
            <a:pPr>
              <a:spcBef>
                <a:spcPts val="1272"/>
              </a:spcBef>
            </a:pPr>
            <a:r>
              <a:rPr lang="en-US" sz="2400" dirty="0" smtClean="0"/>
              <a:t>“Saving </a:t>
            </a:r>
            <a:r>
              <a:rPr lang="en-US" sz="2400" dirty="0"/>
              <a:t>on text book purchases where much of the material is not relevant. </a:t>
            </a:r>
            <a:endParaRPr lang="en-US" sz="2400" dirty="0" smtClean="0"/>
          </a:p>
          <a:p>
            <a:pPr lvl="1">
              <a:spcBef>
                <a:spcPts val="1272"/>
              </a:spcBef>
            </a:pPr>
            <a:r>
              <a:rPr lang="en-US" sz="2000" dirty="0" smtClean="0"/>
              <a:t>This </a:t>
            </a:r>
            <a:r>
              <a:rPr lang="en-US" sz="2000" dirty="0"/>
              <a:t>allows me to </a:t>
            </a:r>
            <a:r>
              <a:rPr lang="en-US" sz="2000" dirty="0" smtClean="0"/>
              <a:t>tailor </a:t>
            </a:r>
            <a:r>
              <a:rPr lang="en-US" sz="2000" dirty="0"/>
              <a:t>the course material and focus the topics more clearly</a:t>
            </a:r>
            <a:r>
              <a:rPr lang="en-US" sz="2000" dirty="0" smtClean="0"/>
              <a:t>.”</a:t>
            </a:r>
          </a:p>
          <a:p>
            <a:pPr>
              <a:spcBef>
                <a:spcPts val="1272"/>
              </a:spcBef>
            </a:pPr>
            <a:r>
              <a:rPr lang="en-US" sz="2400" dirty="0" smtClean="0"/>
              <a:t>“ </a:t>
            </a:r>
            <a:r>
              <a:rPr lang="en-US" sz="2400" dirty="0"/>
              <a:t>feel more confident and see improvements in student performance when I use the library as a resource and </a:t>
            </a:r>
            <a:r>
              <a:rPr lang="en-US" sz="2400" b="1" dirty="0">
                <a:solidFill>
                  <a:schemeClr val="tx2">
                    <a:lumMod val="75000"/>
                  </a:schemeClr>
                </a:solidFill>
              </a:rPr>
              <a:t>refer students to the educators that work there</a:t>
            </a:r>
            <a:r>
              <a:rPr lang="en-US" sz="2400" dirty="0" smtClean="0"/>
              <a:t>.”</a:t>
            </a:r>
            <a:endParaRPr lang="en-US" sz="2400" dirty="0"/>
          </a:p>
        </p:txBody>
      </p:sp>
    </p:spTree>
    <p:extLst>
      <p:ext uri="{BB962C8B-B14F-4D97-AF65-F5344CB8AC3E}">
        <p14:creationId xmlns:p14="http://schemas.microsoft.com/office/powerpoint/2010/main" val="67113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543800" cy="1249362"/>
          </a:xfrm>
        </p:spPr>
        <p:txBody>
          <a:bodyPr>
            <a:normAutofit/>
          </a:bodyPr>
          <a:lstStyle/>
          <a:p>
            <a:r>
              <a:rPr lang="en-US" sz="3200" b="1" dirty="0" smtClean="0"/>
              <a:t>“Would you like to learn more about what the UTK/UNCW Libraries have to offer?”</a:t>
            </a:r>
            <a:endParaRPr lang="en-US" sz="3200" b="1" dirty="0"/>
          </a:p>
        </p:txBody>
      </p:sp>
      <p:graphicFrame>
        <p:nvGraphicFramePr>
          <p:cNvPr id="4" name="Chart 3"/>
          <p:cNvGraphicFramePr/>
          <p:nvPr>
            <p:extLst>
              <p:ext uri="{D42A27DB-BD31-4B8C-83A1-F6EECF244321}">
                <p14:modId xmlns:p14="http://schemas.microsoft.com/office/powerpoint/2010/main" val="3680937454"/>
              </p:ext>
            </p:extLst>
          </p:nvPr>
        </p:nvGraphicFramePr>
        <p:xfrm>
          <a:off x="558800" y="1447800"/>
          <a:ext cx="80518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0529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990600"/>
          </a:xfrm>
        </p:spPr>
        <p:txBody>
          <a:bodyPr/>
          <a:lstStyle/>
          <a:p>
            <a:r>
              <a:rPr lang="en-US" dirty="0" smtClean="0"/>
              <a:t>The “Less Good” (Bad):</a:t>
            </a:r>
            <a:endParaRPr lang="en-US" dirty="0"/>
          </a:p>
        </p:txBody>
      </p:sp>
      <p:sp>
        <p:nvSpPr>
          <p:cNvPr id="3" name="Content Placeholder 2"/>
          <p:cNvSpPr>
            <a:spLocks noGrp="1"/>
          </p:cNvSpPr>
          <p:nvPr>
            <p:ph idx="1"/>
          </p:nvPr>
        </p:nvSpPr>
        <p:spPr>
          <a:xfrm>
            <a:off x="304800" y="1066800"/>
            <a:ext cx="8229600" cy="4876800"/>
          </a:xfrm>
        </p:spPr>
        <p:txBody>
          <a:bodyPr>
            <a:noAutofit/>
          </a:bodyPr>
          <a:lstStyle/>
          <a:p>
            <a:r>
              <a:rPr lang="en-US" sz="2800" dirty="0" smtClean="0"/>
              <a:t>“</a:t>
            </a:r>
            <a:r>
              <a:rPr lang="en-US" sz="2800" dirty="0"/>
              <a:t>My students have problems figuring out what and how to cite articles and sources </a:t>
            </a:r>
            <a:r>
              <a:rPr lang="en-US" sz="2800" dirty="0" smtClean="0"/>
              <a:t>– </a:t>
            </a:r>
          </a:p>
          <a:p>
            <a:pPr lvl="1"/>
            <a:r>
              <a:rPr lang="en-US" sz="2400" dirty="0" smtClean="0"/>
              <a:t>especially </a:t>
            </a:r>
            <a:r>
              <a:rPr lang="en-US" sz="2400" dirty="0"/>
              <a:t>online sources</a:t>
            </a:r>
            <a:r>
              <a:rPr lang="en-US" sz="2400" dirty="0" smtClean="0"/>
              <a:t>.”</a:t>
            </a:r>
          </a:p>
          <a:p>
            <a:r>
              <a:rPr lang="en-US" sz="2800" dirty="0" smtClean="0"/>
              <a:t>“</a:t>
            </a:r>
            <a:r>
              <a:rPr lang="en-US" sz="2800" b="1" dirty="0" smtClean="0">
                <a:solidFill>
                  <a:schemeClr val="tx2">
                    <a:lumMod val="75000"/>
                  </a:schemeClr>
                </a:solidFill>
              </a:rPr>
              <a:t>We </a:t>
            </a:r>
            <a:r>
              <a:rPr lang="en-US" sz="2800" b="1" dirty="0">
                <a:solidFill>
                  <a:schemeClr val="tx2">
                    <a:lumMod val="75000"/>
                  </a:schemeClr>
                </a:solidFill>
              </a:rPr>
              <a:t>need clear help with proper citations</a:t>
            </a:r>
            <a:r>
              <a:rPr lang="en-US" sz="2800" dirty="0"/>
              <a:t>, </a:t>
            </a:r>
            <a:endParaRPr lang="en-US" sz="2800" dirty="0" smtClean="0"/>
          </a:p>
          <a:p>
            <a:pPr lvl="1"/>
            <a:r>
              <a:rPr lang="en-US" sz="2400" dirty="0" smtClean="0"/>
              <a:t>especially </a:t>
            </a:r>
            <a:r>
              <a:rPr lang="en-US" sz="2400" dirty="0"/>
              <a:t>for images. </a:t>
            </a:r>
            <a:endParaRPr lang="en-US" sz="2400" dirty="0" smtClean="0"/>
          </a:p>
          <a:p>
            <a:pPr lvl="1"/>
            <a:r>
              <a:rPr lang="en-US" sz="2400" dirty="0" smtClean="0"/>
              <a:t>I </a:t>
            </a:r>
            <a:r>
              <a:rPr lang="en-US" sz="2400" dirty="0"/>
              <a:t>am confused about faculty access to image data bases too</a:t>
            </a:r>
            <a:r>
              <a:rPr lang="en-US" sz="2400" dirty="0" smtClean="0"/>
              <a:t>.”</a:t>
            </a:r>
          </a:p>
          <a:p>
            <a:r>
              <a:rPr lang="en-US" sz="2800" dirty="0" smtClean="0"/>
              <a:t>“Students remain wedded to Wikipedia, no matter what I do. This is the heart of our </a:t>
            </a:r>
            <a:r>
              <a:rPr lang="en-US" sz="2800" dirty="0"/>
              <a:t>struggle.” </a:t>
            </a:r>
            <a:endParaRPr lang="en-US" sz="2800" dirty="0" smtClean="0"/>
          </a:p>
          <a:p>
            <a:r>
              <a:rPr lang="en-US" sz="2800" dirty="0" smtClean="0"/>
              <a:t>“</a:t>
            </a:r>
            <a:r>
              <a:rPr lang="en-US" sz="2800" dirty="0"/>
              <a:t>Just never thought about [using the library services to support teaching] </a:t>
            </a:r>
            <a:r>
              <a:rPr lang="en-US" sz="2800" dirty="0" smtClean="0"/>
              <a:t>– </a:t>
            </a:r>
          </a:p>
          <a:p>
            <a:pPr lvl="1"/>
            <a:r>
              <a:rPr lang="en-US" sz="2400" dirty="0" smtClean="0"/>
              <a:t>especially </a:t>
            </a:r>
            <a:r>
              <a:rPr lang="en-US" sz="2400" dirty="0"/>
              <a:t>with distance education students.”</a:t>
            </a:r>
          </a:p>
          <a:p>
            <a:endParaRPr lang="en-US" sz="2800" dirty="0" smtClean="0"/>
          </a:p>
          <a:p>
            <a:endParaRPr lang="en-US" sz="2800" dirty="0"/>
          </a:p>
          <a:p>
            <a:endParaRPr lang="en-US" sz="2800" dirty="0" smtClean="0"/>
          </a:p>
          <a:p>
            <a:endParaRPr lang="en-US" sz="2800" dirty="0"/>
          </a:p>
        </p:txBody>
      </p:sp>
    </p:spTree>
    <p:extLst>
      <p:ext uri="{BB962C8B-B14F-4D97-AF65-F5344CB8AC3E}">
        <p14:creationId xmlns:p14="http://schemas.microsoft.com/office/powerpoint/2010/main" val="254955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20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nodeType="afterEffect">
                                  <p:stCondLst>
                                    <p:cond delay="200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6000"/>
                            </p:stCondLst>
                            <p:childTnLst>
                              <p:par>
                                <p:cTn id="21" presetID="1" presetClass="entr" presetSubtype="0" fill="hold" nodeType="afterEffect">
                                  <p:stCondLst>
                                    <p:cond delay="200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8000"/>
                            </p:stCondLst>
                            <p:childTnLst>
                              <p:par>
                                <p:cTn id="24" presetID="1" presetClass="entr" presetSubtype="0" fill="hold" nodeType="afterEffect">
                                  <p:stCondLst>
                                    <p:cond delay="200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10000"/>
                            </p:stCondLst>
                            <p:childTnLst>
                              <p:par>
                                <p:cTn id="27" presetID="1" presetClass="entr" presetSubtype="0" fill="hold" nodeType="afterEffect">
                                  <p:stCondLst>
                                    <p:cond delay="200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What?</a:t>
            </a:r>
            <a:endParaRPr lang="en-US" dirty="0"/>
          </a:p>
        </p:txBody>
      </p:sp>
      <p:sp>
        <p:nvSpPr>
          <p:cNvPr id="3" name="Content Placeholder 2"/>
          <p:cNvSpPr>
            <a:spLocks noGrp="1"/>
          </p:cNvSpPr>
          <p:nvPr>
            <p:ph idx="1"/>
          </p:nvPr>
        </p:nvSpPr>
        <p:spPr>
          <a:xfrm>
            <a:off x="381000" y="1524000"/>
            <a:ext cx="8229600" cy="4419600"/>
          </a:xfrm>
        </p:spPr>
        <p:txBody>
          <a:bodyPr>
            <a:normAutofit/>
          </a:bodyPr>
          <a:lstStyle/>
          <a:p>
            <a:pPr>
              <a:spcBef>
                <a:spcPts val="300"/>
              </a:spcBef>
            </a:pPr>
            <a:r>
              <a:rPr lang="en-US" sz="3400" dirty="0"/>
              <a:t>Experimental/Longitudinal Study:</a:t>
            </a:r>
          </a:p>
          <a:p>
            <a:pPr lvl="1">
              <a:spcBef>
                <a:spcPts val="300"/>
              </a:spcBef>
              <a:buFont typeface="Arial"/>
              <a:buChar char="•"/>
            </a:pPr>
            <a:r>
              <a:rPr lang="en-US" sz="3000" dirty="0"/>
              <a:t>Three-session workshop series</a:t>
            </a:r>
          </a:p>
          <a:p>
            <a:pPr lvl="1">
              <a:spcBef>
                <a:spcPts val="300"/>
              </a:spcBef>
              <a:buFont typeface="Arial"/>
              <a:buChar char="•"/>
            </a:pPr>
            <a:r>
              <a:rPr lang="en-US" sz="3000" dirty="0"/>
              <a:t>Pre- and post-session assessments</a:t>
            </a:r>
          </a:p>
          <a:p>
            <a:pPr lvl="2">
              <a:spcBef>
                <a:spcPts val="300"/>
              </a:spcBef>
              <a:buFont typeface="Arial"/>
              <a:buChar char="•"/>
            </a:pPr>
            <a:r>
              <a:rPr lang="en-US" sz="3000" dirty="0"/>
              <a:t>Skills</a:t>
            </a:r>
          </a:p>
          <a:p>
            <a:pPr lvl="2">
              <a:spcBef>
                <a:spcPts val="300"/>
              </a:spcBef>
              <a:buFont typeface="Arial"/>
              <a:buChar char="•"/>
            </a:pPr>
            <a:r>
              <a:rPr lang="en-US" sz="3000" dirty="0"/>
              <a:t>Awareness </a:t>
            </a:r>
          </a:p>
          <a:p>
            <a:pPr lvl="2">
              <a:spcBef>
                <a:spcPts val="300"/>
              </a:spcBef>
              <a:buFont typeface="Arial"/>
              <a:buChar char="•"/>
            </a:pPr>
            <a:r>
              <a:rPr lang="en-US" sz="3000" dirty="0"/>
              <a:t>Emotional </a:t>
            </a:r>
            <a:r>
              <a:rPr lang="en-US" sz="3000" dirty="0" smtClean="0"/>
              <a:t>changes</a:t>
            </a:r>
            <a:endParaRPr lang="en-US" sz="3000" dirty="0"/>
          </a:p>
        </p:txBody>
      </p:sp>
    </p:spTree>
    <p:extLst>
      <p:ext uri="{BB962C8B-B14F-4D97-AF65-F5344CB8AC3E}">
        <p14:creationId xmlns:p14="http://schemas.microsoft.com/office/powerpoint/2010/main" val="214738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Designed and Taught By:</a:t>
            </a:r>
            <a:endParaRPr lang="en-US" dirty="0"/>
          </a:p>
        </p:txBody>
      </p:sp>
      <p:sp>
        <p:nvSpPr>
          <p:cNvPr id="4" name="Content Placeholder 3"/>
          <p:cNvSpPr>
            <a:spLocks noGrp="1"/>
          </p:cNvSpPr>
          <p:nvPr>
            <p:ph idx="1"/>
          </p:nvPr>
        </p:nvSpPr>
        <p:spPr/>
        <p:txBody>
          <a:bodyPr/>
          <a:lstStyle/>
          <a:p>
            <a:pPr marL="57150" indent="0">
              <a:buNone/>
            </a:pPr>
            <a:r>
              <a:rPr lang="en-US" sz="2400" dirty="0">
                <a:solidFill>
                  <a:srgbClr val="006666"/>
                </a:solidFill>
                <a:cs typeface="Arial"/>
              </a:rPr>
              <a:t>UTK Libraries: </a:t>
            </a:r>
          </a:p>
          <a:p>
            <a:pPr lvl="1" indent="0">
              <a:spcBef>
                <a:spcPts val="1200"/>
              </a:spcBef>
              <a:buNone/>
            </a:pPr>
            <a:r>
              <a:rPr lang="en-US" sz="2200" dirty="0">
                <a:solidFill>
                  <a:schemeClr val="tx1"/>
                </a:solidFill>
                <a:cs typeface="Arial"/>
              </a:rPr>
              <a:t>Rachel Radom, Assistant Professor and Instructional Services Librarian for Undergraduate Programs</a:t>
            </a:r>
          </a:p>
          <a:p>
            <a:pPr lvl="1" indent="0">
              <a:spcBef>
                <a:spcPts val="1200"/>
              </a:spcBef>
              <a:buNone/>
            </a:pPr>
            <a:r>
              <a:rPr lang="en-US" sz="2200" dirty="0">
                <a:solidFill>
                  <a:schemeClr val="tx1"/>
                </a:solidFill>
                <a:cs typeface="Arial"/>
              </a:rPr>
              <a:t>Teresa Walker, Associate Professor and Head, Integrated User Services </a:t>
            </a:r>
          </a:p>
          <a:p>
            <a:pPr lvl="1" indent="0">
              <a:spcBef>
                <a:spcPts val="1200"/>
              </a:spcBef>
              <a:buNone/>
            </a:pPr>
            <a:r>
              <a:rPr lang="en-US" sz="2200" dirty="0">
                <a:solidFill>
                  <a:schemeClr val="tx1"/>
                </a:solidFill>
                <a:cs typeface="Arial"/>
              </a:rPr>
              <a:t>Regina Mays</a:t>
            </a:r>
          </a:p>
          <a:p>
            <a:pPr marL="0" indent="0">
              <a:spcBef>
                <a:spcPts val="1800"/>
              </a:spcBef>
              <a:buNone/>
            </a:pPr>
            <a:r>
              <a:rPr lang="en-US" sz="2400" dirty="0">
                <a:solidFill>
                  <a:srgbClr val="006666"/>
                </a:solidFill>
                <a:cs typeface="Arial"/>
              </a:rPr>
              <a:t>College of Communication and Information: </a:t>
            </a:r>
          </a:p>
          <a:p>
            <a:pPr lvl="1" indent="0">
              <a:spcBef>
                <a:spcPts val="1200"/>
              </a:spcBef>
              <a:buNone/>
            </a:pPr>
            <a:r>
              <a:rPr lang="en-US" sz="2200" dirty="0">
                <a:solidFill>
                  <a:schemeClr val="tx1"/>
                </a:solidFill>
                <a:cs typeface="Arial"/>
              </a:rPr>
              <a:t>Rachel Fleming-May</a:t>
            </a:r>
          </a:p>
          <a:p>
            <a:endParaRPr lang="en-US" dirty="0"/>
          </a:p>
        </p:txBody>
      </p:sp>
    </p:spTree>
    <p:extLst>
      <p:ext uri="{BB962C8B-B14F-4D97-AF65-F5344CB8AC3E}">
        <p14:creationId xmlns:p14="http://schemas.microsoft.com/office/powerpoint/2010/main" val="368566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a:t>
            </a:r>
            <a:endParaRPr lang="en-US" dirty="0"/>
          </a:p>
        </p:txBody>
      </p:sp>
      <p:sp>
        <p:nvSpPr>
          <p:cNvPr id="4" name="Content Placeholder 7"/>
          <p:cNvSpPr>
            <a:spLocks noGrp="1"/>
          </p:cNvSpPr>
          <p:nvPr>
            <p:ph idx="1"/>
          </p:nvPr>
        </p:nvSpPr>
        <p:spPr>
          <a:xfrm>
            <a:off x="457200" y="1600200"/>
            <a:ext cx="8229600" cy="3962400"/>
          </a:xfrm>
        </p:spPr>
        <p:txBody>
          <a:bodyPr>
            <a:noAutofit/>
          </a:bodyPr>
          <a:lstStyle/>
          <a:p>
            <a:pPr lvl="0"/>
            <a:r>
              <a:rPr lang="en-US" sz="3200" dirty="0">
                <a:solidFill>
                  <a:srgbClr val="292934"/>
                </a:solidFill>
              </a:rPr>
              <a:t>Piloted Spring 2012 with EN 104 Students (12)</a:t>
            </a:r>
          </a:p>
          <a:p>
            <a:pPr marL="182880" lvl="1">
              <a:buClr>
                <a:schemeClr val="accent1"/>
              </a:buClr>
              <a:buSzPct val="85000"/>
              <a:buFont typeface="Arial" pitchFamily="34" charset="0"/>
              <a:buChar char="•"/>
            </a:pPr>
            <a:r>
              <a:rPr lang="en-US" sz="3200" dirty="0" smtClean="0">
                <a:solidFill>
                  <a:srgbClr val="292934"/>
                </a:solidFill>
              </a:rPr>
              <a:t>NIH</a:t>
            </a:r>
            <a:r>
              <a:rPr lang="en-US" sz="3200" dirty="0">
                <a:solidFill>
                  <a:srgbClr val="292934"/>
                </a:solidFill>
              </a:rPr>
              <a:t>-funded PEER Ph.D. program for students from groups underrepresented in STEM fields, Fall 2012 (13</a:t>
            </a:r>
            <a:r>
              <a:rPr lang="en-US" sz="3200" dirty="0" smtClean="0">
                <a:solidFill>
                  <a:srgbClr val="292934"/>
                </a:solidFill>
              </a:rPr>
              <a:t>)</a:t>
            </a:r>
          </a:p>
          <a:p>
            <a:pPr marL="182880" lvl="1">
              <a:buClr>
                <a:schemeClr val="accent1"/>
              </a:buClr>
              <a:buSzPct val="85000"/>
              <a:buFont typeface="Arial" pitchFamily="34" charset="0"/>
              <a:buChar char="•"/>
            </a:pPr>
            <a:r>
              <a:rPr lang="en-US" sz="3200" dirty="0">
                <a:solidFill>
                  <a:srgbClr val="292934"/>
                </a:solidFill>
              </a:rPr>
              <a:t>UTK-PSCC “Bridge” Program:</a:t>
            </a:r>
          </a:p>
          <a:p>
            <a:pPr marL="731520" lvl="3" indent="-457200">
              <a:buClr>
                <a:schemeClr val="tx2"/>
              </a:buClr>
              <a:buSzPct val="85000"/>
              <a:buFont typeface="Arial"/>
              <a:buChar char="•"/>
            </a:pPr>
            <a:r>
              <a:rPr lang="en-US" dirty="0">
                <a:solidFill>
                  <a:schemeClr val="accent4">
                    <a:lumMod val="75000"/>
                  </a:schemeClr>
                </a:solidFill>
              </a:rPr>
              <a:t>Incoming first-year students</a:t>
            </a:r>
          </a:p>
          <a:p>
            <a:pPr marL="731520" lvl="3" indent="-457200">
              <a:buClr>
                <a:schemeClr val="tx2"/>
              </a:buClr>
              <a:buSzPct val="85000"/>
              <a:buFont typeface="Arial"/>
              <a:buChar char="•"/>
            </a:pPr>
            <a:r>
              <a:rPr lang="en-US" dirty="0">
                <a:solidFill>
                  <a:schemeClr val="accent4">
                    <a:lumMod val="75000"/>
                  </a:schemeClr>
                </a:solidFill>
              </a:rPr>
              <a:t>Summer 2012 (60+, 43 usable)</a:t>
            </a:r>
          </a:p>
          <a:p>
            <a:pPr marL="731520" lvl="3" indent="-457200">
              <a:buClr>
                <a:schemeClr val="tx2"/>
              </a:buClr>
              <a:buSzPct val="85000"/>
              <a:buFont typeface="Arial"/>
              <a:buChar char="•"/>
            </a:pPr>
            <a:r>
              <a:rPr lang="en-US" dirty="0">
                <a:solidFill>
                  <a:schemeClr val="accent4">
                    <a:lumMod val="75000"/>
                  </a:schemeClr>
                </a:solidFill>
              </a:rPr>
              <a:t>Summer 2013</a:t>
            </a:r>
          </a:p>
          <a:p>
            <a:pPr marL="182880" lvl="1">
              <a:buClr>
                <a:schemeClr val="accent1"/>
              </a:buClr>
              <a:buSzPct val="85000"/>
              <a:buFont typeface="Arial" pitchFamily="34" charset="0"/>
              <a:buChar char="•"/>
            </a:pPr>
            <a:endParaRPr lang="en-US" sz="4800" dirty="0"/>
          </a:p>
        </p:txBody>
      </p:sp>
    </p:spTree>
    <p:extLst>
      <p:ext uri="{BB962C8B-B14F-4D97-AF65-F5344CB8AC3E}">
        <p14:creationId xmlns:p14="http://schemas.microsoft.com/office/powerpoint/2010/main" val="190523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dissolve">
                                      <p:cBhvr>
                                        <p:cTn id="10" dur="500"/>
                                        <p:tgtEl>
                                          <p:spTgt spid="4">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dissolve">
                                      <p:cBhvr>
                                        <p:cTn id="13" dur="500"/>
                                        <p:tgtEl>
                                          <p:spTgt spid="4">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dissolve">
                                      <p:cBhvr>
                                        <p:cTn id="1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715962"/>
          </a:xfrm>
        </p:spPr>
        <p:txBody>
          <a:bodyPr>
            <a:normAutofit/>
          </a:bodyPr>
          <a:lstStyle/>
          <a:p>
            <a:r>
              <a:rPr lang="en-US" dirty="0" smtClean="0"/>
              <a:t>Bridge (before):</a:t>
            </a:r>
            <a:endParaRPr lang="en-US" dirty="0"/>
          </a:p>
        </p:txBody>
      </p:sp>
      <p:sp>
        <p:nvSpPr>
          <p:cNvPr id="3" name="Content Placeholder 2"/>
          <p:cNvSpPr>
            <a:spLocks noGrp="1"/>
          </p:cNvSpPr>
          <p:nvPr>
            <p:ph sz="half" idx="1"/>
          </p:nvPr>
        </p:nvSpPr>
        <p:spPr>
          <a:xfrm>
            <a:off x="304800" y="1143000"/>
            <a:ext cx="2514600" cy="3810000"/>
          </a:xfrm>
        </p:spPr>
        <p:txBody>
          <a:bodyPr>
            <a:noAutofit/>
          </a:bodyPr>
          <a:lstStyle/>
          <a:p>
            <a:r>
              <a:rPr lang="en-US" dirty="0"/>
              <a:t>Negative Experiences</a:t>
            </a:r>
          </a:p>
          <a:p>
            <a:pPr lvl="1">
              <a:buFont typeface="Arial"/>
              <a:buChar char="•"/>
            </a:pPr>
            <a:r>
              <a:rPr lang="en-US" dirty="0" smtClean="0"/>
              <a:t>Small library/ inadequate content</a:t>
            </a:r>
          </a:p>
          <a:p>
            <a:pPr lvl="1">
              <a:buFont typeface="Arial"/>
              <a:buChar char="•"/>
            </a:pPr>
            <a:r>
              <a:rPr lang="en-US" dirty="0" smtClean="0"/>
              <a:t>Unhelpful staff</a:t>
            </a:r>
          </a:p>
          <a:p>
            <a:endParaRPr lang="en-US" sz="3300" dirty="0"/>
          </a:p>
        </p:txBody>
      </p:sp>
      <p:sp>
        <p:nvSpPr>
          <p:cNvPr id="4" name="Text Placeholder 3"/>
          <p:cNvSpPr>
            <a:spLocks noGrp="1"/>
          </p:cNvSpPr>
          <p:nvPr>
            <p:ph sz="half" idx="2"/>
          </p:nvPr>
        </p:nvSpPr>
        <p:spPr>
          <a:xfrm>
            <a:off x="3048000" y="1143000"/>
            <a:ext cx="5791200" cy="5257800"/>
          </a:xfrm>
        </p:spPr>
        <p:txBody>
          <a:bodyPr>
            <a:normAutofit fontScale="92500"/>
          </a:bodyPr>
          <a:lstStyle/>
          <a:p>
            <a:pPr marL="0" indent="0">
              <a:buNone/>
            </a:pPr>
            <a:r>
              <a:rPr lang="en-US" dirty="0" smtClean="0"/>
              <a:t>Most:</a:t>
            </a:r>
          </a:p>
          <a:p>
            <a:pPr lvl="1">
              <a:buFont typeface="Arial"/>
              <a:buChar char="•"/>
            </a:pPr>
            <a:r>
              <a:rPr lang="en-US" dirty="0" smtClean="0"/>
              <a:t>Had visited UTK’s or another college/university library prior to enrolling</a:t>
            </a:r>
          </a:p>
          <a:p>
            <a:pPr lvl="1">
              <a:buFont typeface="Arial"/>
              <a:buChar char="•"/>
            </a:pPr>
            <a:r>
              <a:rPr lang="en-US" dirty="0" smtClean="0"/>
              <a:t>Are “</a:t>
            </a:r>
            <a:r>
              <a:rPr lang="en-US" b="1" dirty="0" smtClean="0"/>
              <a:t>almost always</a:t>
            </a:r>
            <a:r>
              <a:rPr lang="en-US" dirty="0" smtClean="0"/>
              <a:t>” successful in Google searches</a:t>
            </a:r>
          </a:p>
          <a:p>
            <a:pPr lvl="1">
              <a:buFont typeface="Arial"/>
              <a:buChar char="•"/>
            </a:pPr>
            <a:r>
              <a:rPr lang="en-US" b="1" dirty="0" smtClean="0"/>
              <a:t>Often</a:t>
            </a:r>
            <a:r>
              <a:rPr lang="en-US" dirty="0" smtClean="0"/>
              <a:t> need materials from sources other than Google</a:t>
            </a:r>
          </a:p>
          <a:p>
            <a:pPr lvl="1">
              <a:buFont typeface="Arial"/>
              <a:buChar char="•"/>
            </a:pPr>
            <a:r>
              <a:rPr lang="en-US" b="1" dirty="0" smtClean="0"/>
              <a:t>Sometimes </a:t>
            </a:r>
            <a:r>
              <a:rPr lang="en-US" dirty="0" smtClean="0"/>
              <a:t>have difficulty finding good information</a:t>
            </a:r>
          </a:p>
          <a:p>
            <a:pPr lvl="1">
              <a:buFont typeface="Arial"/>
              <a:buChar char="•"/>
            </a:pPr>
            <a:r>
              <a:rPr lang="en-US" b="1" dirty="0" smtClean="0"/>
              <a:t>Often </a:t>
            </a:r>
            <a:r>
              <a:rPr lang="en-US" dirty="0" smtClean="0"/>
              <a:t>find that researching a topic takes more time than expected</a:t>
            </a:r>
          </a:p>
          <a:p>
            <a:pPr lvl="1">
              <a:buFont typeface="Arial"/>
              <a:buChar char="•"/>
            </a:pPr>
            <a:r>
              <a:rPr lang="en-US" b="1" dirty="0" smtClean="0">
                <a:solidFill>
                  <a:schemeClr val="tx2"/>
                </a:solidFill>
              </a:rPr>
              <a:t>Sometimes or seldom ask a librarian for assistance</a:t>
            </a:r>
            <a:r>
              <a:rPr lang="en-US" dirty="0" smtClean="0"/>
              <a:t> (59.7% vs. 29.8%-- ‘often’ or ‘almost always’) </a:t>
            </a:r>
          </a:p>
          <a:p>
            <a:endParaRPr lang="en-US" dirty="0" smtClean="0"/>
          </a:p>
          <a:p>
            <a:endParaRPr lang="en-US" dirty="0"/>
          </a:p>
        </p:txBody>
      </p:sp>
    </p:spTree>
    <p:extLst>
      <p:ext uri="{BB962C8B-B14F-4D97-AF65-F5344CB8AC3E}">
        <p14:creationId xmlns:p14="http://schemas.microsoft.com/office/powerpoint/2010/main" val="159532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50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150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150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par>
                          <p:cTn id="23" fill="hold">
                            <p:stCondLst>
                              <p:cond delay="4500"/>
                            </p:stCondLst>
                            <p:childTnLst>
                              <p:par>
                                <p:cTn id="24" presetID="1" presetClass="entr" presetSubtype="0" fill="hold" nodeType="afterEffect">
                                  <p:stCondLst>
                                    <p:cond delay="150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par>
                          <p:cTn id="26" fill="hold">
                            <p:stCondLst>
                              <p:cond delay="6000"/>
                            </p:stCondLst>
                            <p:childTnLst>
                              <p:par>
                                <p:cTn id="27" presetID="1" presetClass="entr" presetSubtype="0" fill="hold" nodeType="afterEffect">
                                  <p:stCondLst>
                                    <p:cond delay="150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57200"/>
            <a:ext cx="8610600" cy="1143000"/>
          </a:xfrm>
        </p:spPr>
        <p:txBody>
          <a:bodyPr>
            <a:normAutofit/>
          </a:bodyPr>
          <a:lstStyle/>
          <a:p>
            <a:r>
              <a:rPr lang="en-US" sz="3200" b="1" cap="small" dirty="0" smtClean="0"/>
              <a:t>Bridge</a:t>
            </a:r>
            <a:r>
              <a:rPr lang="en-US" sz="3200" b="1" dirty="0" smtClean="0"/>
              <a:t>: </a:t>
            </a:r>
            <a:r>
              <a:rPr lang="en-US" sz="2800" b="0" dirty="0" smtClean="0"/>
              <a:t>What </a:t>
            </a:r>
            <a:r>
              <a:rPr lang="en-US" sz="2800" b="0" dirty="0"/>
              <a:t>was the best part of participating in these workshops?</a:t>
            </a:r>
          </a:p>
        </p:txBody>
      </p:sp>
      <p:sp>
        <p:nvSpPr>
          <p:cNvPr id="6" name="Content Placeholder 5"/>
          <p:cNvSpPr>
            <a:spLocks noGrp="1"/>
          </p:cNvSpPr>
          <p:nvPr>
            <p:ph idx="1"/>
          </p:nvPr>
        </p:nvSpPr>
        <p:spPr>
          <a:xfrm>
            <a:off x="304800" y="1600200"/>
            <a:ext cx="8610600" cy="4953000"/>
          </a:xfrm>
        </p:spPr>
        <p:txBody>
          <a:bodyPr>
            <a:noAutofit/>
          </a:bodyPr>
          <a:lstStyle/>
          <a:p>
            <a:r>
              <a:rPr lang="en-US" sz="2400" dirty="0" smtClean="0"/>
              <a:t>“I </a:t>
            </a:r>
            <a:r>
              <a:rPr lang="en-US" sz="2400" dirty="0"/>
              <a:t>was able to learn how to use the libraries online website and database, </a:t>
            </a:r>
            <a:endParaRPr lang="en-US" sz="2400" dirty="0" smtClean="0"/>
          </a:p>
          <a:p>
            <a:pPr lvl="1">
              <a:buFont typeface="Arial"/>
              <a:buChar char="•"/>
            </a:pPr>
            <a:r>
              <a:rPr lang="en-US" sz="2000" dirty="0" smtClean="0"/>
              <a:t>which will </a:t>
            </a:r>
            <a:r>
              <a:rPr lang="en-US" sz="2000" dirty="0"/>
              <a:t>be very helpful for me when researching for my papers</a:t>
            </a:r>
            <a:r>
              <a:rPr lang="en-US" sz="2000" dirty="0" smtClean="0"/>
              <a:t>.”</a:t>
            </a:r>
            <a:endParaRPr lang="en-US" sz="2000" dirty="0"/>
          </a:p>
          <a:p>
            <a:r>
              <a:rPr lang="en-US" sz="2400" dirty="0" smtClean="0"/>
              <a:t>“</a:t>
            </a:r>
            <a:r>
              <a:rPr lang="en-US" sz="2400" dirty="0" smtClean="0">
                <a:solidFill>
                  <a:schemeClr val="tx2"/>
                </a:solidFill>
              </a:rPr>
              <a:t>This </a:t>
            </a:r>
            <a:r>
              <a:rPr lang="en-US" sz="2400" dirty="0">
                <a:solidFill>
                  <a:schemeClr val="tx2"/>
                </a:solidFill>
              </a:rPr>
              <a:t>course has really helped me get more used to the library</a:t>
            </a:r>
            <a:r>
              <a:rPr lang="en-US" sz="2400" dirty="0"/>
              <a:t>. </a:t>
            </a:r>
            <a:endParaRPr lang="en-US" sz="2400" dirty="0" smtClean="0"/>
          </a:p>
          <a:p>
            <a:pPr lvl="1">
              <a:buFont typeface="Arial"/>
              <a:buChar char="•"/>
            </a:pPr>
            <a:r>
              <a:rPr lang="en-US" sz="2000" dirty="0" smtClean="0"/>
              <a:t>I'm definitely more </a:t>
            </a:r>
            <a:r>
              <a:rPr lang="en-US" sz="2000" dirty="0"/>
              <a:t>confident</a:t>
            </a:r>
            <a:r>
              <a:rPr lang="en-US" sz="2000" dirty="0" smtClean="0"/>
              <a:t>.”</a:t>
            </a:r>
          </a:p>
          <a:p>
            <a:r>
              <a:rPr lang="en-US" sz="2400" dirty="0" smtClean="0"/>
              <a:t>“Learning </a:t>
            </a:r>
            <a:r>
              <a:rPr lang="en-US" sz="2400" dirty="0"/>
              <a:t>how to work my way around the library. </a:t>
            </a:r>
            <a:endParaRPr lang="en-US" sz="2400" dirty="0" smtClean="0"/>
          </a:p>
          <a:p>
            <a:pPr lvl="1">
              <a:buFont typeface="Arial"/>
              <a:buChar char="•"/>
            </a:pPr>
            <a:r>
              <a:rPr lang="en-US" sz="2000" dirty="0" smtClean="0"/>
              <a:t>The </a:t>
            </a:r>
            <a:r>
              <a:rPr lang="en-US" sz="2000" dirty="0"/>
              <a:t>citations activity </a:t>
            </a:r>
            <a:r>
              <a:rPr lang="en-US" sz="2000" dirty="0" smtClean="0"/>
              <a:t>was actually </a:t>
            </a:r>
            <a:r>
              <a:rPr lang="en-US" sz="2000" dirty="0"/>
              <a:t>engaging and </a:t>
            </a:r>
            <a:r>
              <a:rPr lang="en-US" sz="2000" dirty="0" smtClean="0"/>
              <a:t>fun.”</a:t>
            </a:r>
          </a:p>
          <a:p>
            <a:r>
              <a:rPr lang="en-US" sz="2400" dirty="0" smtClean="0"/>
              <a:t>“</a:t>
            </a:r>
            <a:r>
              <a:rPr lang="en-US" sz="2400" dirty="0" smtClean="0">
                <a:solidFill>
                  <a:schemeClr val="tx2"/>
                </a:solidFill>
              </a:rPr>
              <a:t>I </a:t>
            </a:r>
            <a:r>
              <a:rPr lang="en-US" sz="2400" dirty="0">
                <a:solidFill>
                  <a:schemeClr val="tx2"/>
                </a:solidFill>
              </a:rPr>
              <a:t>learned more about citing</a:t>
            </a:r>
            <a:r>
              <a:rPr lang="en-US" sz="2400" dirty="0"/>
              <a:t> and </a:t>
            </a:r>
            <a:endParaRPr lang="en-US" sz="2400" dirty="0" smtClean="0"/>
          </a:p>
          <a:p>
            <a:pPr lvl="1">
              <a:buFont typeface="Arial"/>
              <a:buChar char="•"/>
            </a:pPr>
            <a:r>
              <a:rPr lang="en-US" sz="2000" dirty="0" smtClean="0"/>
              <a:t>feel </a:t>
            </a:r>
            <a:r>
              <a:rPr lang="en-US" sz="2000" dirty="0"/>
              <a:t>more comfortable about writing my papers</a:t>
            </a:r>
            <a:r>
              <a:rPr lang="en-US" sz="2000" dirty="0" smtClean="0"/>
              <a:t>.”</a:t>
            </a:r>
          </a:p>
          <a:p>
            <a:r>
              <a:rPr lang="en-US" sz="2400" dirty="0" smtClean="0"/>
              <a:t>“learning </a:t>
            </a:r>
            <a:r>
              <a:rPr lang="en-US" sz="2400" dirty="0"/>
              <a:t>how to use the databases </a:t>
            </a:r>
            <a:r>
              <a:rPr lang="en-US" sz="2400" dirty="0" smtClean="0"/>
              <a:t>correctly.”</a:t>
            </a:r>
          </a:p>
          <a:p>
            <a:r>
              <a:rPr lang="en-US" sz="2400" dirty="0" smtClean="0">
                <a:solidFill>
                  <a:schemeClr val="accent4">
                    <a:lumMod val="50000"/>
                  </a:schemeClr>
                </a:solidFill>
              </a:rPr>
              <a:t>CITATION</a:t>
            </a:r>
            <a:endParaRPr lang="en-US" sz="2400" dirty="0">
              <a:solidFill>
                <a:schemeClr val="accent4">
                  <a:lumMod val="50000"/>
                </a:schemeClr>
              </a:solidFill>
            </a:endParaRPr>
          </a:p>
        </p:txBody>
      </p:sp>
    </p:spTree>
    <p:extLst>
      <p:ext uri="{BB962C8B-B14F-4D97-AF65-F5344CB8AC3E}">
        <p14:creationId xmlns:p14="http://schemas.microsoft.com/office/powerpoint/2010/main" val="17913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100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nodeType="afterEffect">
                                  <p:stCondLst>
                                    <p:cond delay="100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nodeType="afterEffect">
                                  <p:stCondLst>
                                    <p:cond delay="100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0"/>
                                          </p:stCondLst>
                                        </p:cTn>
                                        <p:tgtEl>
                                          <p:spTgt spid="6">
                                            <p:txEl>
                                              <p:pRg st="8" end="8"/>
                                            </p:txEl>
                                          </p:spTgt>
                                        </p:tgtEl>
                                        <p:attrNameLst>
                                          <p:attrName>style.visibility</p:attrName>
                                        </p:attrNameLst>
                                      </p:cBhvr>
                                      <p:to>
                                        <p:strVal val="visible"/>
                                      </p:to>
                                    </p:set>
                                  </p:childTnLst>
                                </p:cTn>
                              </p:par>
                            </p:childTnLst>
                          </p:cTn>
                        </p:par>
                        <p:par>
                          <p:cTn id="32" fill="hold">
                            <p:stCondLst>
                              <p:cond delay="7000"/>
                            </p:stCondLst>
                            <p:childTnLst>
                              <p:par>
                                <p:cTn id="33" presetID="2" presetClass="entr" presetSubtype="4" fill="hold" nodeType="afterEffect">
                                  <p:stCondLst>
                                    <p:cond delay="1000"/>
                                  </p:stCondLst>
                                  <p:childTnLst>
                                    <p:set>
                                      <p:cBhvr>
                                        <p:cTn id="34" dur="1" fill="hold">
                                          <p:stCondLst>
                                            <p:cond delay="0"/>
                                          </p:stCondLst>
                                        </p:cTn>
                                        <p:tgtEl>
                                          <p:spTgt spid="6">
                                            <p:txEl>
                                              <p:pRg st="9" end="9"/>
                                            </p:txEl>
                                          </p:spTgt>
                                        </p:tgtEl>
                                        <p:attrNameLst>
                                          <p:attrName>style.visibility</p:attrName>
                                        </p:attrNameLst>
                                      </p:cBhvr>
                                      <p:to>
                                        <p:strVal val="visible"/>
                                      </p:to>
                                    </p:set>
                                    <p:anim calcmode="lin" valueType="num">
                                      <p:cBhvr additive="base">
                                        <p:cTn id="3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26" y="360934"/>
            <a:ext cx="8229600" cy="990600"/>
          </a:xfrm>
        </p:spPr>
        <p:txBody>
          <a:bodyPr>
            <a:normAutofit/>
          </a:bodyPr>
          <a:lstStyle/>
          <a:p>
            <a:r>
              <a:rPr lang="en-US" sz="4800" b="1" cap="small" dirty="0" err="1" smtClean="0">
                <a:solidFill>
                  <a:schemeClr val="tx2">
                    <a:lumMod val="50000"/>
                  </a:schemeClr>
                </a:solidFill>
              </a:rPr>
              <a:t>LibValue</a:t>
            </a:r>
            <a:endParaRPr lang="en-US" sz="4800" b="1" cap="small" dirty="0">
              <a:solidFill>
                <a:schemeClr val="tx2">
                  <a:lumMod val="50000"/>
                </a:schemeClr>
              </a:solidFill>
            </a:endParaRPr>
          </a:p>
        </p:txBody>
      </p:sp>
      <p:sp>
        <p:nvSpPr>
          <p:cNvPr id="5" name="Content Placeholder 4"/>
          <p:cNvSpPr>
            <a:spLocks noGrp="1"/>
          </p:cNvSpPr>
          <p:nvPr>
            <p:ph idx="1"/>
          </p:nvPr>
        </p:nvSpPr>
        <p:spPr>
          <a:xfrm>
            <a:off x="457200" y="1874849"/>
            <a:ext cx="8229600" cy="1249352"/>
          </a:xfrm>
        </p:spPr>
        <p:txBody>
          <a:bodyPr>
            <a:noAutofit/>
          </a:bodyPr>
          <a:lstStyle/>
          <a:p>
            <a:pPr marL="0" indent="0">
              <a:buNone/>
            </a:pPr>
            <a:r>
              <a:rPr lang="en-US" sz="3000" dirty="0" smtClean="0">
                <a:solidFill>
                  <a:schemeClr val="tx2"/>
                </a:solidFill>
              </a:rPr>
              <a:t>Value of academic library resources &amp; services in support of </a:t>
            </a:r>
            <a:r>
              <a:rPr lang="en-US" sz="3000" b="1" i="1" dirty="0" smtClean="0">
                <a:solidFill>
                  <a:schemeClr val="tx2"/>
                </a:solidFill>
              </a:rPr>
              <a:t>teaching ,</a:t>
            </a:r>
            <a:r>
              <a:rPr lang="en-US" sz="3000" b="1" i="1" dirty="0">
                <a:solidFill>
                  <a:schemeClr val="tx2"/>
                </a:solidFill>
              </a:rPr>
              <a:t> learning</a:t>
            </a:r>
            <a:r>
              <a:rPr lang="en-US" sz="3000" b="1" i="1" dirty="0" smtClean="0">
                <a:solidFill>
                  <a:schemeClr val="tx2"/>
                </a:solidFill>
              </a:rPr>
              <a:t>, </a:t>
            </a:r>
            <a:r>
              <a:rPr lang="en-US" sz="3000" dirty="0" smtClean="0">
                <a:solidFill>
                  <a:schemeClr val="tx2"/>
                </a:solidFill>
              </a:rPr>
              <a:t>and </a:t>
            </a:r>
            <a:r>
              <a:rPr lang="en-US" sz="3000" b="1" i="1" dirty="0" smtClean="0">
                <a:solidFill>
                  <a:schemeClr val="tx2"/>
                </a:solidFill>
              </a:rPr>
              <a:t>student success</a:t>
            </a:r>
          </a:p>
        </p:txBody>
      </p:sp>
      <p:sp>
        <p:nvSpPr>
          <p:cNvPr id="8" name="Title 1"/>
          <p:cNvSpPr txBox="1">
            <a:spLocks/>
          </p:cNvSpPr>
          <p:nvPr/>
        </p:nvSpPr>
        <p:spPr>
          <a:xfrm>
            <a:off x="412617" y="2895600"/>
            <a:ext cx="8447660" cy="838200"/>
          </a:xfrm>
          <a:prstGeom prst="rect">
            <a:avLst/>
          </a:prstGeom>
        </p:spPr>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ln w="13335" cmpd="sng">
                  <a:solidFill>
                    <a:srgbClr val="93A299">
                      <a:lumMod val="50000"/>
                    </a:srgbClr>
                  </a:solidFill>
                  <a:prstDash val="solid"/>
                </a:ln>
                <a:solidFill>
                  <a:srgbClr val="4C5A6A">
                    <a:lumMod val="75000"/>
                  </a:srgbClr>
                </a:solidFill>
              </a:rPr>
              <a:t>How?</a:t>
            </a:r>
            <a:endParaRPr lang="en-US" dirty="0">
              <a:ln w="13335" cmpd="sng">
                <a:solidFill>
                  <a:srgbClr val="93A299">
                    <a:lumMod val="50000"/>
                  </a:srgbClr>
                </a:solidFill>
                <a:prstDash val="solid"/>
              </a:ln>
              <a:solidFill>
                <a:srgbClr val="4C5A6A">
                  <a:lumMod val="75000"/>
                </a:srgbClr>
              </a:solidFill>
            </a:endParaRPr>
          </a:p>
        </p:txBody>
      </p:sp>
      <p:sp>
        <p:nvSpPr>
          <p:cNvPr id="9" name="Content Placeholder 2"/>
          <p:cNvSpPr txBox="1">
            <a:spLocks/>
          </p:cNvSpPr>
          <p:nvPr/>
        </p:nvSpPr>
        <p:spPr>
          <a:xfrm>
            <a:off x="304800" y="3810000"/>
            <a:ext cx="8555477" cy="20574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nSpc>
                <a:spcPct val="98000"/>
              </a:lnSpc>
              <a:spcBef>
                <a:spcPts val="0"/>
              </a:spcBef>
              <a:buClr>
                <a:srgbClr val="93A299">
                  <a:lumMod val="60000"/>
                  <a:lumOff val="40000"/>
                </a:srgbClr>
              </a:buClr>
            </a:pPr>
            <a:r>
              <a:rPr lang="en-US" sz="3000" dirty="0" smtClean="0">
                <a:solidFill>
                  <a:srgbClr val="D2533C"/>
                </a:solidFill>
              </a:rPr>
              <a:t>Instructor Survey: UTK and UNC-W</a:t>
            </a:r>
            <a:endParaRPr lang="en-US" sz="3000" dirty="0">
              <a:solidFill>
                <a:srgbClr val="D2533C"/>
              </a:solidFill>
            </a:endParaRPr>
          </a:p>
          <a:p>
            <a:pPr>
              <a:lnSpc>
                <a:spcPct val="98000"/>
              </a:lnSpc>
              <a:spcBef>
                <a:spcPts val="0"/>
              </a:spcBef>
              <a:buClr>
                <a:srgbClr val="93A299">
                  <a:lumMod val="60000"/>
                  <a:lumOff val="40000"/>
                </a:srgbClr>
              </a:buClr>
            </a:pPr>
            <a:r>
              <a:rPr lang="en-US" sz="3000" dirty="0" smtClean="0">
                <a:solidFill>
                  <a:srgbClr val="D2533C"/>
                </a:solidFill>
              </a:rPr>
              <a:t>Three-session Instruction Workshop Series: UTK</a:t>
            </a:r>
          </a:p>
          <a:p>
            <a:pPr>
              <a:lnSpc>
                <a:spcPct val="98000"/>
              </a:lnSpc>
              <a:spcBef>
                <a:spcPts val="0"/>
              </a:spcBef>
              <a:buClr>
                <a:srgbClr val="93A299">
                  <a:lumMod val="60000"/>
                  <a:lumOff val="40000"/>
                </a:srgbClr>
              </a:buClr>
            </a:pPr>
            <a:r>
              <a:rPr lang="en-US" sz="3000" dirty="0" smtClean="0">
                <a:solidFill>
                  <a:srgbClr val="D2533C"/>
                </a:solidFill>
              </a:rPr>
              <a:t>Survey of Users (and non-Users) of the UTK Library Commons</a:t>
            </a:r>
          </a:p>
        </p:txBody>
      </p:sp>
      <p:sp>
        <p:nvSpPr>
          <p:cNvPr id="10" name="Title 1"/>
          <p:cNvSpPr txBox="1">
            <a:spLocks/>
          </p:cNvSpPr>
          <p:nvPr/>
        </p:nvSpPr>
        <p:spPr>
          <a:xfrm>
            <a:off x="412617" y="1028700"/>
            <a:ext cx="8969188" cy="972671"/>
          </a:xfrm>
          <a:prstGeom prst="rect">
            <a:avLst/>
          </a:prstGeom>
        </p:spPr>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ln w="13335" cmpd="sng">
                  <a:solidFill>
                    <a:srgbClr val="93A299">
                      <a:lumMod val="50000"/>
                    </a:srgbClr>
                  </a:solidFill>
                  <a:prstDash val="solid"/>
                </a:ln>
                <a:solidFill>
                  <a:srgbClr val="4C5A6A">
                    <a:lumMod val="75000"/>
                  </a:srgbClr>
                </a:solidFill>
              </a:rPr>
              <a:t>What?</a:t>
            </a:r>
            <a:endParaRPr lang="en-US" dirty="0">
              <a:ln w="13335" cmpd="sng">
                <a:solidFill>
                  <a:srgbClr val="93A299">
                    <a:lumMod val="50000"/>
                  </a:srgbClr>
                </a:solidFill>
                <a:prstDash val="solid"/>
              </a:ln>
              <a:solidFill>
                <a:srgbClr val="4C5A6A">
                  <a:lumMod val="75000"/>
                </a:srgbClr>
              </a:solidFill>
            </a:endParaRPr>
          </a:p>
        </p:txBody>
      </p:sp>
    </p:spTree>
    <p:extLst>
      <p:ext uri="{BB962C8B-B14F-4D97-AF65-F5344CB8AC3E}">
        <p14:creationId xmlns:p14="http://schemas.microsoft.com/office/powerpoint/2010/main" val="1076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534400" cy="990600"/>
          </a:xfrm>
        </p:spPr>
        <p:txBody>
          <a:bodyPr>
            <a:noAutofit/>
          </a:bodyPr>
          <a:lstStyle/>
          <a:p>
            <a:r>
              <a:rPr lang="en-US" sz="3600" b="1" cap="small" dirty="0" smtClean="0"/>
              <a:t>The Good</a:t>
            </a:r>
            <a:r>
              <a:rPr lang="en-US" sz="3600" b="1" dirty="0" smtClean="0"/>
              <a:t>:</a:t>
            </a:r>
            <a:r>
              <a:rPr lang="en-US" sz="3200" dirty="0" smtClean="0"/>
              <a:t> "After </a:t>
            </a:r>
            <a:r>
              <a:rPr lang="en-US" sz="3200" dirty="0"/>
              <a:t>participating in these three library research workshops, 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1574584"/>
              </p:ext>
            </p:extLst>
          </p:nvPr>
        </p:nvGraphicFramePr>
        <p:xfrm>
          <a:off x="228600" y="1447800"/>
          <a:ext cx="868680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343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Follow-up: “</a:t>
            </a:r>
            <a:r>
              <a:rPr lang="en-US" sz="2800" dirty="0"/>
              <a:t>After completing the Library Sessions (through my COUN 212 class) . . </a:t>
            </a:r>
            <a:r>
              <a:rPr lang="en-US" sz="2800" dirty="0" smtClean="0"/>
              <a:t>.</a:t>
            </a:r>
            <a:r>
              <a:rPr lang="en-US" sz="2800" dirty="0" smtClean="0">
                <a:latin typeface="arial"/>
              </a:rPr>
              <a:t>”</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0690381"/>
              </p:ext>
            </p:extLst>
          </p:nvPr>
        </p:nvGraphicFramePr>
        <p:xfrm>
          <a:off x="381000" y="1752600"/>
          <a:ext cx="8458201" cy="4112437"/>
        </p:xfrm>
        <a:graphic>
          <a:graphicData uri="http://schemas.openxmlformats.org/drawingml/2006/table">
            <a:tbl>
              <a:tblPr>
                <a:tableStyleId>{E269D01E-BC32-4049-B463-5C60D7B0CCD2}</a:tableStyleId>
              </a:tblPr>
              <a:tblGrid>
                <a:gridCol w="2895600"/>
                <a:gridCol w="1143000"/>
                <a:gridCol w="1066800"/>
                <a:gridCol w="1219200"/>
                <a:gridCol w="1143000"/>
                <a:gridCol w="990601"/>
              </a:tblGrid>
              <a:tr h="836428">
                <a:tc>
                  <a:txBody>
                    <a:bodyPr/>
                    <a:lstStyle/>
                    <a:p>
                      <a:pPr algn="ctr"/>
                      <a:r>
                        <a:rPr lang="en-US" sz="2400" b="1" dirty="0">
                          <a:effectLst/>
                        </a:rPr>
                        <a:t> </a:t>
                      </a:r>
                      <a:endParaRPr lang="en-US" sz="4000" b="1" dirty="0">
                        <a:effectLst/>
                        <a:latin typeface="arial"/>
                      </a:endParaRPr>
                    </a:p>
                  </a:txBody>
                  <a:tcPr marL="68580" marR="68580" marT="0" marB="0" anchor="ctr"/>
                </a:tc>
                <a:tc>
                  <a:txBody>
                    <a:bodyPr/>
                    <a:lstStyle/>
                    <a:p>
                      <a:pPr algn="ctr"/>
                      <a:r>
                        <a:rPr lang="en-US" sz="1800" b="1" dirty="0">
                          <a:effectLst/>
                        </a:rPr>
                        <a:t>Strongly Disagree</a:t>
                      </a:r>
                      <a:endParaRPr lang="en-US" sz="4000" b="1" dirty="0">
                        <a:effectLst/>
                        <a:latin typeface="arial"/>
                      </a:endParaRPr>
                    </a:p>
                  </a:txBody>
                  <a:tcPr marL="68580" marR="68580" marT="0" marB="0" anchor="ctr"/>
                </a:tc>
                <a:tc>
                  <a:txBody>
                    <a:bodyPr/>
                    <a:lstStyle/>
                    <a:p>
                      <a:pPr algn="ctr"/>
                      <a:r>
                        <a:rPr lang="en-US" sz="1800" b="1">
                          <a:effectLst/>
                        </a:rPr>
                        <a:t>Disagree</a:t>
                      </a:r>
                      <a:endParaRPr lang="en-US" sz="4000" b="1">
                        <a:effectLst/>
                        <a:latin typeface="arial"/>
                      </a:endParaRPr>
                    </a:p>
                  </a:txBody>
                  <a:tcPr marL="68580" marR="68580" marT="0" marB="0" anchor="ctr"/>
                </a:tc>
                <a:tc>
                  <a:txBody>
                    <a:bodyPr/>
                    <a:lstStyle/>
                    <a:p>
                      <a:pPr algn="ctr"/>
                      <a:r>
                        <a:rPr lang="en-US" sz="1800" b="1" dirty="0">
                          <a:effectLst/>
                        </a:rPr>
                        <a:t>Neither Agree nor Disagree</a:t>
                      </a:r>
                      <a:endParaRPr lang="en-US" sz="4000" b="1" dirty="0">
                        <a:effectLst/>
                        <a:latin typeface="arial"/>
                      </a:endParaRPr>
                    </a:p>
                  </a:txBody>
                  <a:tcPr marL="68580" marR="68580" marT="0" marB="0" anchor="ctr"/>
                </a:tc>
                <a:tc>
                  <a:txBody>
                    <a:bodyPr/>
                    <a:lstStyle/>
                    <a:p>
                      <a:pPr algn="ctr"/>
                      <a:r>
                        <a:rPr lang="en-US" sz="1800" b="1" dirty="0" smtClean="0">
                          <a:solidFill>
                            <a:schemeClr val="bg2">
                              <a:lumMod val="75000"/>
                            </a:schemeClr>
                          </a:solidFill>
                          <a:effectLst/>
                        </a:rPr>
                        <a:t>Agree</a:t>
                      </a:r>
                      <a:endParaRPr lang="en-US" sz="4000" b="1" dirty="0">
                        <a:solidFill>
                          <a:schemeClr val="bg2">
                            <a:lumMod val="75000"/>
                          </a:schemeClr>
                        </a:solidFill>
                        <a:effectLst/>
                        <a:latin typeface="arial"/>
                      </a:endParaRPr>
                    </a:p>
                  </a:txBody>
                  <a:tcPr marL="68580" marR="68580" marT="0" marB="0" anchor="ctr"/>
                </a:tc>
                <a:tc>
                  <a:txBody>
                    <a:bodyPr/>
                    <a:lstStyle/>
                    <a:p>
                      <a:pPr algn="ctr"/>
                      <a:r>
                        <a:rPr lang="en-US" sz="1800" b="1" dirty="0">
                          <a:solidFill>
                            <a:schemeClr val="bg2">
                              <a:lumMod val="75000"/>
                            </a:schemeClr>
                          </a:solidFill>
                          <a:effectLst/>
                        </a:rPr>
                        <a:t>Strongly Agree</a:t>
                      </a:r>
                      <a:endParaRPr lang="en-US" sz="4000" b="1" dirty="0">
                        <a:solidFill>
                          <a:schemeClr val="bg2">
                            <a:lumMod val="75000"/>
                          </a:schemeClr>
                        </a:solidFill>
                        <a:effectLst/>
                        <a:latin typeface="arial"/>
                      </a:endParaRPr>
                    </a:p>
                  </a:txBody>
                  <a:tcPr marL="68580" marR="68580" marT="0" marB="0" anchor="ctr"/>
                </a:tc>
              </a:tr>
              <a:tr h="1324344">
                <a:tc>
                  <a:txBody>
                    <a:bodyPr/>
                    <a:lstStyle/>
                    <a:p>
                      <a:pPr marL="114300" indent="0"/>
                      <a:r>
                        <a:rPr lang="en-US" sz="1200" dirty="0">
                          <a:effectLst/>
                        </a:rPr>
                        <a:t> </a:t>
                      </a:r>
                      <a:r>
                        <a:rPr lang="en-US" sz="1800" dirty="0">
                          <a:effectLst/>
                        </a:rPr>
                        <a:t>I feel comfortable using the UTK Libraries’ webpage and/or databases for class assignments.</a:t>
                      </a:r>
                      <a:endParaRPr lang="en-US" sz="4000" dirty="0">
                        <a:effectLst/>
                        <a:latin typeface="arial"/>
                      </a:endParaRPr>
                    </a:p>
                  </a:txBody>
                  <a:tcPr marL="68580" marR="68580" marT="0" marB="0" anchor="ctr"/>
                </a:tc>
                <a:tc>
                  <a:txBody>
                    <a:bodyPr/>
                    <a:lstStyle/>
                    <a:p>
                      <a:pPr algn="ctr"/>
                      <a:r>
                        <a:rPr lang="en-US" sz="2000" dirty="0">
                          <a:effectLst/>
                        </a:rPr>
                        <a:t>1</a:t>
                      </a:r>
                      <a:endParaRPr lang="en-US" sz="3600" dirty="0">
                        <a:effectLst/>
                        <a:latin typeface="arial"/>
                      </a:endParaRPr>
                    </a:p>
                  </a:txBody>
                  <a:tcPr marL="68580" marR="68580" marT="0" marB="0" anchor="ctr"/>
                </a:tc>
                <a:tc>
                  <a:txBody>
                    <a:bodyPr/>
                    <a:lstStyle/>
                    <a:p>
                      <a:pPr algn="ctr"/>
                      <a:r>
                        <a:rPr lang="en-US" sz="2000">
                          <a:effectLst/>
                        </a:rPr>
                        <a:t> </a:t>
                      </a:r>
                      <a:endParaRPr lang="en-US" sz="3600">
                        <a:effectLst/>
                        <a:latin typeface="arial"/>
                      </a:endParaRPr>
                    </a:p>
                  </a:txBody>
                  <a:tcPr marL="68580" marR="68580" marT="0" marB="0" anchor="ctr"/>
                </a:tc>
                <a:tc>
                  <a:txBody>
                    <a:bodyPr/>
                    <a:lstStyle/>
                    <a:p>
                      <a:pPr algn="ctr"/>
                      <a:r>
                        <a:rPr lang="en-US" sz="2000" dirty="0">
                          <a:effectLst/>
                        </a:rPr>
                        <a:t>6</a:t>
                      </a:r>
                      <a:endParaRPr lang="en-US" sz="3600" dirty="0">
                        <a:effectLst/>
                        <a:latin typeface="arial"/>
                      </a:endParaRPr>
                    </a:p>
                  </a:txBody>
                  <a:tcPr marL="68580" marR="68580" marT="0" marB="0" anchor="ctr"/>
                </a:tc>
                <a:tc>
                  <a:txBody>
                    <a:bodyPr/>
                    <a:lstStyle/>
                    <a:p>
                      <a:pPr algn="ctr"/>
                      <a:r>
                        <a:rPr lang="en-US" sz="2000">
                          <a:solidFill>
                            <a:schemeClr val="bg2">
                              <a:lumMod val="75000"/>
                            </a:schemeClr>
                          </a:solidFill>
                          <a:effectLst/>
                        </a:rPr>
                        <a:t>25</a:t>
                      </a:r>
                      <a:endParaRPr lang="en-US" sz="3600">
                        <a:solidFill>
                          <a:schemeClr val="bg2">
                            <a:lumMod val="75000"/>
                          </a:schemeClr>
                        </a:solidFill>
                        <a:effectLst/>
                        <a:latin typeface="arial"/>
                      </a:endParaRPr>
                    </a:p>
                  </a:txBody>
                  <a:tcPr marL="68580" marR="68580" marT="0" marB="0" anchor="ctr"/>
                </a:tc>
                <a:tc>
                  <a:txBody>
                    <a:bodyPr/>
                    <a:lstStyle/>
                    <a:p>
                      <a:pPr algn="ctr"/>
                      <a:r>
                        <a:rPr lang="en-US" sz="2000">
                          <a:solidFill>
                            <a:schemeClr val="bg2">
                              <a:lumMod val="75000"/>
                            </a:schemeClr>
                          </a:solidFill>
                          <a:effectLst/>
                        </a:rPr>
                        <a:t>20</a:t>
                      </a:r>
                      <a:endParaRPr lang="en-US" sz="3600">
                        <a:solidFill>
                          <a:schemeClr val="bg2">
                            <a:lumMod val="75000"/>
                          </a:schemeClr>
                        </a:solidFill>
                        <a:effectLst/>
                        <a:latin typeface="arial"/>
                      </a:endParaRPr>
                    </a:p>
                  </a:txBody>
                  <a:tcPr marL="68580" marR="68580" marT="0" marB="0" anchor="ctr"/>
                </a:tc>
              </a:tr>
              <a:tr h="627321">
                <a:tc>
                  <a:txBody>
                    <a:bodyPr/>
                    <a:lstStyle/>
                    <a:p>
                      <a:pPr marL="114300" indent="0"/>
                      <a:r>
                        <a:rPr lang="en-US" sz="1800" dirty="0" smtClean="0">
                          <a:effectLst/>
                        </a:rPr>
                        <a:t>I </a:t>
                      </a:r>
                      <a:r>
                        <a:rPr lang="en-US" sz="1800" dirty="0">
                          <a:effectLst/>
                        </a:rPr>
                        <a:t>feel comfortable visiting the UTK Library.</a:t>
                      </a:r>
                      <a:endParaRPr lang="en-US" sz="4000" dirty="0">
                        <a:effectLst/>
                        <a:latin typeface="arial"/>
                      </a:endParaRPr>
                    </a:p>
                  </a:txBody>
                  <a:tcPr marL="68580" marR="68580" marT="0" marB="0" anchor="ctr"/>
                </a:tc>
                <a:tc>
                  <a:txBody>
                    <a:bodyPr/>
                    <a:lstStyle/>
                    <a:p>
                      <a:pPr algn="ctr"/>
                      <a:r>
                        <a:rPr lang="en-US" sz="2000">
                          <a:effectLst/>
                        </a:rPr>
                        <a:t>1</a:t>
                      </a:r>
                      <a:endParaRPr lang="en-US" sz="3600">
                        <a:effectLst/>
                        <a:latin typeface="arial"/>
                      </a:endParaRPr>
                    </a:p>
                  </a:txBody>
                  <a:tcPr marL="68580" marR="68580" marT="0" marB="0" anchor="ctr"/>
                </a:tc>
                <a:tc>
                  <a:txBody>
                    <a:bodyPr/>
                    <a:lstStyle/>
                    <a:p>
                      <a:pPr algn="ctr"/>
                      <a:r>
                        <a:rPr lang="en-US" sz="2000">
                          <a:effectLst/>
                        </a:rPr>
                        <a:t> </a:t>
                      </a:r>
                      <a:endParaRPr lang="en-US" sz="3600">
                        <a:effectLst/>
                        <a:latin typeface="arial"/>
                      </a:endParaRPr>
                    </a:p>
                  </a:txBody>
                  <a:tcPr marL="68580" marR="68580" marT="0" marB="0" anchor="ctr"/>
                </a:tc>
                <a:tc>
                  <a:txBody>
                    <a:bodyPr/>
                    <a:lstStyle/>
                    <a:p>
                      <a:pPr algn="ctr"/>
                      <a:r>
                        <a:rPr lang="en-US" sz="2000">
                          <a:effectLst/>
                        </a:rPr>
                        <a:t>3</a:t>
                      </a:r>
                      <a:endParaRPr lang="en-US" sz="3600">
                        <a:effectLst/>
                        <a:latin typeface="arial"/>
                      </a:endParaRPr>
                    </a:p>
                  </a:txBody>
                  <a:tcPr marL="68580" marR="68580" marT="0" marB="0" anchor="ctr"/>
                </a:tc>
                <a:tc>
                  <a:txBody>
                    <a:bodyPr/>
                    <a:lstStyle/>
                    <a:p>
                      <a:pPr algn="ctr"/>
                      <a:r>
                        <a:rPr lang="en-US" sz="2000">
                          <a:solidFill>
                            <a:schemeClr val="bg2">
                              <a:lumMod val="75000"/>
                            </a:schemeClr>
                          </a:solidFill>
                          <a:effectLst/>
                        </a:rPr>
                        <a:t>25</a:t>
                      </a:r>
                      <a:endParaRPr lang="en-US" sz="3600">
                        <a:solidFill>
                          <a:schemeClr val="bg2">
                            <a:lumMod val="75000"/>
                          </a:schemeClr>
                        </a:solidFill>
                        <a:effectLst/>
                        <a:latin typeface="arial"/>
                      </a:endParaRPr>
                    </a:p>
                  </a:txBody>
                  <a:tcPr marL="68580" marR="68580" marT="0" marB="0" anchor="ctr"/>
                </a:tc>
                <a:tc>
                  <a:txBody>
                    <a:bodyPr/>
                    <a:lstStyle/>
                    <a:p>
                      <a:pPr algn="ctr"/>
                      <a:r>
                        <a:rPr lang="en-US" sz="2000">
                          <a:solidFill>
                            <a:schemeClr val="bg2">
                              <a:lumMod val="75000"/>
                            </a:schemeClr>
                          </a:solidFill>
                          <a:effectLst/>
                        </a:rPr>
                        <a:t>23</a:t>
                      </a:r>
                      <a:endParaRPr lang="en-US" sz="3600">
                        <a:solidFill>
                          <a:schemeClr val="bg2">
                            <a:lumMod val="75000"/>
                          </a:schemeClr>
                        </a:solidFill>
                        <a:effectLst/>
                        <a:latin typeface="arial"/>
                      </a:endParaRPr>
                    </a:p>
                  </a:txBody>
                  <a:tcPr marL="68580" marR="68580" marT="0" marB="0" anchor="ctr"/>
                </a:tc>
              </a:tr>
              <a:tr h="1324344">
                <a:tc>
                  <a:txBody>
                    <a:bodyPr/>
                    <a:lstStyle/>
                    <a:p>
                      <a:pPr marL="114300" indent="0"/>
                      <a:r>
                        <a:rPr lang="en-US" sz="1800" dirty="0" smtClean="0">
                          <a:effectLst/>
                        </a:rPr>
                        <a:t>I </a:t>
                      </a:r>
                      <a:r>
                        <a:rPr lang="en-US" sz="1800" dirty="0">
                          <a:effectLst/>
                        </a:rPr>
                        <a:t>used UTK Library resources for my COUN 212 paper(s) and/or my CMST 210/240 speech(</a:t>
                      </a:r>
                      <a:r>
                        <a:rPr lang="en-US" sz="1800" dirty="0" err="1">
                          <a:effectLst/>
                        </a:rPr>
                        <a:t>es</a:t>
                      </a:r>
                      <a:r>
                        <a:rPr lang="en-US" sz="1800" dirty="0">
                          <a:effectLst/>
                        </a:rPr>
                        <a:t>).</a:t>
                      </a:r>
                      <a:endParaRPr lang="en-US" sz="4000" dirty="0">
                        <a:effectLst/>
                        <a:latin typeface="arial"/>
                      </a:endParaRPr>
                    </a:p>
                  </a:txBody>
                  <a:tcPr marL="68580" marR="68580" marT="0" marB="0" anchor="ctr"/>
                </a:tc>
                <a:tc>
                  <a:txBody>
                    <a:bodyPr/>
                    <a:lstStyle/>
                    <a:p>
                      <a:pPr algn="ctr"/>
                      <a:r>
                        <a:rPr lang="en-US" sz="2000">
                          <a:effectLst/>
                        </a:rPr>
                        <a:t>3</a:t>
                      </a:r>
                      <a:endParaRPr lang="en-US" sz="3600">
                        <a:effectLst/>
                        <a:latin typeface="arial"/>
                      </a:endParaRPr>
                    </a:p>
                  </a:txBody>
                  <a:tcPr marL="68580" marR="68580" marT="0" marB="0" anchor="ctr"/>
                </a:tc>
                <a:tc>
                  <a:txBody>
                    <a:bodyPr/>
                    <a:lstStyle/>
                    <a:p>
                      <a:pPr algn="ctr"/>
                      <a:r>
                        <a:rPr lang="en-US" sz="2000">
                          <a:effectLst/>
                        </a:rPr>
                        <a:t>1</a:t>
                      </a:r>
                      <a:endParaRPr lang="en-US" sz="3600">
                        <a:effectLst/>
                        <a:latin typeface="arial"/>
                      </a:endParaRPr>
                    </a:p>
                  </a:txBody>
                  <a:tcPr marL="68580" marR="68580" marT="0" marB="0" anchor="ctr"/>
                </a:tc>
                <a:tc>
                  <a:txBody>
                    <a:bodyPr/>
                    <a:lstStyle/>
                    <a:p>
                      <a:pPr algn="ctr"/>
                      <a:r>
                        <a:rPr lang="en-US" sz="2000">
                          <a:effectLst/>
                        </a:rPr>
                        <a:t>6</a:t>
                      </a:r>
                      <a:endParaRPr lang="en-US" sz="3600">
                        <a:effectLst/>
                        <a:latin typeface="arial"/>
                      </a:endParaRPr>
                    </a:p>
                  </a:txBody>
                  <a:tcPr marL="68580" marR="68580" marT="0" marB="0" anchor="ctr"/>
                </a:tc>
                <a:tc>
                  <a:txBody>
                    <a:bodyPr/>
                    <a:lstStyle/>
                    <a:p>
                      <a:pPr algn="ctr"/>
                      <a:r>
                        <a:rPr lang="en-US" sz="2000" dirty="0">
                          <a:solidFill>
                            <a:schemeClr val="bg2">
                              <a:lumMod val="75000"/>
                            </a:schemeClr>
                          </a:solidFill>
                          <a:effectLst/>
                        </a:rPr>
                        <a:t>21</a:t>
                      </a:r>
                      <a:endParaRPr lang="en-US" sz="3600" dirty="0">
                        <a:solidFill>
                          <a:schemeClr val="bg2">
                            <a:lumMod val="75000"/>
                          </a:schemeClr>
                        </a:solidFill>
                        <a:effectLst/>
                        <a:latin typeface="arial"/>
                      </a:endParaRPr>
                    </a:p>
                  </a:txBody>
                  <a:tcPr marL="68580" marR="68580" marT="0" marB="0" anchor="ctr"/>
                </a:tc>
                <a:tc>
                  <a:txBody>
                    <a:bodyPr/>
                    <a:lstStyle/>
                    <a:p>
                      <a:pPr algn="ctr"/>
                      <a:r>
                        <a:rPr lang="en-US" sz="2000" dirty="0" smtClean="0">
                          <a:solidFill>
                            <a:schemeClr val="bg2">
                              <a:lumMod val="75000"/>
                            </a:schemeClr>
                          </a:solidFill>
                          <a:effectLst/>
                        </a:rPr>
                        <a:t>21</a:t>
                      </a:r>
                      <a:endParaRPr lang="en-US" sz="3600" dirty="0">
                        <a:solidFill>
                          <a:schemeClr val="bg2">
                            <a:lumMod val="75000"/>
                          </a:schemeClr>
                        </a:solidFill>
                        <a:effectLst/>
                        <a:latin typeface="arial"/>
                      </a:endParaRPr>
                    </a:p>
                  </a:txBody>
                  <a:tcPr marL="68580" marR="68580" marT="0" marB="0" anchor="ctr"/>
                </a:tc>
              </a:tr>
            </a:tbl>
          </a:graphicData>
        </a:graphic>
      </p:graphicFrame>
      <p:sp>
        <p:nvSpPr>
          <p:cNvPr id="5" name="Rectangle 1"/>
          <p:cNvSpPr>
            <a:spLocks noChangeArrowheads="1"/>
          </p:cNvSpPr>
          <p:nvPr/>
        </p:nvSpPr>
        <p:spPr bwMode="auto">
          <a:xfrm>
            <a:off x="1531938" y="3086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smtClean="0">
                <a:solidFill>
                  <a:srgbClr val="292934"/>
                </a:solidFill>
                <a:latin typeface="Arial" pitchFamily="34" charset="0"/>
                <a:cs typeface="Arial" pitchFamily="34" charset="0"/>
              </a:rPr>
              <a:t/>
            </a:r>
            <a:br>
              <a:rPr lang="en-US" smtClean="0">
                <a:solidFill>
                  <a:srgbClr val="292934"/>
                </a:solidFill>
                <a:latin typeface="Arial" pitchFamily="34" charset="0"/>
                <a:cs typeface="Arial" pitchFamily="34" charset="0"/>
              </a:rPr>
            </a:br>
            <a:endParaRPr lang="en-US" smtClean="0">
              <a:solidFill>
                <a:srgbClr val="292934"/>
              </a:solidFill>
              <a:latin typeface="Arial" pitchFamily="34" charset="0"/>
              <a:cs typeface="Arial" pitchFamily="34" charset="0"/>
            </a:endParaRPr>
          </a:p>
          <a:p>
            <a:pPr defTabSz="914400" eaLnBrk="0" fontAlgn="base" hangingPunct="0">
              <a:spcBef>
                <a:spcPct val="0"/>
              </a:spcBef>
              <a:spcAft>
                <a:spcPct val="0"/>
              </a:spcAft>
            </a:pPr>
            <a:r>
              <a:rPr lang="en-US" sz="1100" smtClean="0">
                <a:solidFill>
                  <a:srgbClr val="1F497D"/>
                </a:solidFill>
                <a:cs typeface="Calibri" pitchFamily="34" charset="0"/>
              </a:rPr>
              <a:t> </a:t>
            </a:r>
            <a:endParaRPr lang="en-US" sz="600" smtClean="0">
              <a:solidFill>
                <a:srgbClr val="292934"/>
              </a:solidFill>
              <a:latin typeface="Arial" pitchFamily="34" charset="0"/>
              <a:cs typeface="Arial" pitchFamily="34" charset="0"/>
            </a:endParaRPr>
          </a:p>
          <a:p>
            <a:pPr defTabSz="914400" eaLnBrk="0" fontAlgn="base" hangingPunct="0">
              <a:spcBef>
                <a:spcPct val="0"/>
              </a:spcBef>
              <a:spcAft>
                <a:spcPct val="0"/>
              </a:spcAft>
            </a:pPr>
            <a:endParaRPr lang="en-US" smtClean="0">
              <a:solidFill>
                <a:srgbClr val="292934"/>
              </a:solidFill>
              <a:latin typeface="Arial" pitchFamily="34" charset="0"/>
              <a:cs typeface="Arial" pitchFamily="34" charset="0"/>
            </a:endParaRPr>
          </a:p>
        </p:txBody>
      </p:sp>
    </p:spTree>
    <p:extLst>
      <p:ext uri="{BB962C8B-B14F-4D97-AF65-F5344CB8AC3E}">
        <p14:creationId xmlns:p14="http://schemas.microsoft.com/office/powerpoint/2010/main" val="2987317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a:t>
            </a:r>
            <a:endParaRPr lang="en-US" dirty="0"/>
          </a:p>
        </p:txBody>
      </p:sp>
      <p:pic>
        <p:nvPicPr>
          <p:cNvPr id="2050" name="Picture 2" descr="C:\Users\rfmay\Dropbox\lib_value\charleston_12\pe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447800"/>
            <a:ext cx="7372351" cy="45219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00755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lstStyle/>
          <a:p>
            <a:r>
              <a:rPr lang="en-US" dirty="0" smtClean="0"/>
              <a:t>PEER:</a:t>
            </a:r>
            <a:endParaRPr lang="en-US" dirty="0"/>
          </a:p>
        </p:txBody>
      </p:sp>
      <p:sp>
        <p:nvSpPr>
          <p:cNvPr id="3" name="Content Placeholder 2"/>
          <p:cNvSpPr>
            <a:spLocks noGrp="1"/>
          </p:cNvSpPr>
          <p:nvPr>
            <p:ph sz="half" idx="1"/>
          </p:nvPr>
        </p:nvSpPr>
        <p:spPr>
          <a:xfrm>
            <a:off x="228600" y="1295400"/>
            <a:ext cx="3962400" cy="4953000"/>
          </a:xfrm>
        </p:spPr>
        <p:txBody>
          <a:bodyPr>
            <a:normAutofit fontScale="77500" lnSpcReduction="20000"/>
          </a:bodyPr>
          <a:lstStyle/>
          <a:p>
            <a:r>
              <a:rPr lang="en-US" sz="3600" dirty="0" smtClean="0"/>
              <a:t>Negative Experience:</a:t>
            </a:r>
          </a:p>
          <a:p>
            <a:pPr marL="631825" lvl="1" indent="-457200">
              <a:buFont typeface="Arial"/>
              <a:buChar char="•"/>
            </a:pPr>
            <a:r>
              <a:rPr lang="en-US" sz="3600" dirty="0" smtClean="0"/>
              <a:t>Noisy/not conducive to study</a:t>
            </a:r>
          </a:p>
          <a:p>
            <a:pPr marL="631825" lvl="1" indent="-457200">
              <a:buFont typeface="Arial"/>
              <a:buChar char="•"/>
            </a:pPr>
            <a:r>
              <a:rPr lang="en-US" sz="3600" dirty="0" smtClean="0"/>
              <a:t>Policies and Procedures</a:t>
            </a:r>
          </a:p>
          <a:p>
            <a:pPr marL="631825" lvl="1" indent="-457200">
              <a:buFont typeface="Arial"/>
              <a:buChar char="•"/>
            </a:pPr>
            <a:r>
              <a:rPr lang="en-US" sz="3600" dirty="0" smtClean="0"/>
              <a:t>“</a:t>
            </a:r>
            <a:r>
              <a:rPr lang="en-US" sz="3600" dirty="0"/>
              <a:t>The database that I was required to use didn't yield the results that I wanted, and it took me a really long time to find what I was looking for</a:t>
            </a:r>
            <a:r>
              <a:rPr lang="en-US" sz="3600" dirty="0" smtClean="0"/>
              <a:t>.”</a:t>
            </a:r>
            <a:endParaRPr lang="en-US" sz="3600" dirty="0"/>
          </a:p>
        </p:txBody>
      </p:sp>
      <p:sp>
        <p:nvSpPr>
          <p:cNvPr id="4" name="Content Placeholder 3"/>
          <p:cNvSpPr>
            <a:spLocks noGrp="1"/>
          </p:cNvSpPr>
          <p:nvPr>
            <p:ph sz="half" idx="2"/>
          </p:nvPr>
        </p:nvSpPr>
        <p:spPr>
          <a:xfrm>
            <a:off x="4191000" y="1143000"/>
            <a:ext cx="4800600" cy="5257800"/>
          </a:xfrm>
        </p:spPr>
        <p:txBody>
          <a:bodyPr>
            <a:noAutofit/>
          </a:bodyPr>
          <a:lstStyle/>
          <a:p>
            <a:r>
              <a:rPr lang="en-US" sz="3200" dirty="0" smtClean="0"/>
              <a:t>Most:</a:t>
            </a:r>
          </a:p>
          <a:p>
            <a:pPr marL="569912" lvl="1" indent="-457200">
              <a:buFont typeface="Arial"/>
              <a:buChar char="•"/>
            </a:pPr>
            <a:r>
              <a:rPr lang="en-US" sz="2800" dirty="0" smtClean="0"/>
              <a:t>Almost always begin a project by reviewing literature (62%)</a:t>
            </a:r>
          </a:p>
          <a:p>
            <a:pPr marL="569912" lvl="1" indent="-457200">
              <a:buFont typeface="Arial"/>
              <a:buChar char="•"/>
            </a:pPr>
            <a:r>
              <a:rPr lang="en-US" sz="2800" dirty="0" smtClean="0"/>
              <a:t>Are “almost always/often” successful searching Google for information (85%)</a:t>
            </a:r>
          </a:p>
          <a:p>
            <a:pPr marL="569912" lvl="1" indent="-457200">
              <a:buFont typeface="Arial"/>
              <a:buChar char="•"/>
            </a:pPr>
            <a:r>
              <a:rPr lang="en-US" sz="2800" dirty="0" smtClean="0"/>
              <a:t>Seldom or almost never have trouble finding good information (85%)</a:t>
            </a:r>
            <a:endParaRPr lang="en-US" sz="2800" dirty="0"/>
          </a:p>
        </p:txBody>
      </p:sp>
    </p:spTree>
    <p:extLst>
      <p:ext uri="{BB962C8B-B14F-4D97-AF65-F5344CB8AC3E}">
        <p14:creationId xmlns:p14="http://schemas.microsoft.com/office/powerpoint/2010/main" val="341091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295400"/>
          </a:xfrm>
        </p:spPr>
        <p:txBody>
          <a:bodyPr>
            <a:normAutofit/>
          </a:bodyPr>
          <a:lstStyle/>
          <a:p>
            <a:r>
              <a:rPr lang="en-US" b="1" cap="small" dirty="0" smtClean="0"/>
              <a:t>The Good</a:t>
            </a:r>
            <a:r>
              <a:rPr lang="en-US" b="0" dirty="0" smtClean="0"/>
              <a:t>: What was the best thing…?</a:t>
            </a:r>
            <a:endParaRPr lang="en-US" b="0" dirty="0"/>
          </a:p>
        </p:txBody>
      </p:sp>
      <p:sp>
        <p:nvSpPr>
          <p:cNvPr id="3" name="Content Placeholder 2"/>
          <p:cNvSpPr>
            <a:spLocks noGrp="1"/>
          </p:cNvSpPr>
          <p:nvPr>
            <p:ph idx="1"/>
          </p:nvPr>
        </p:nvSpPr>
        <p:spPr>
          <a:xfrm>
            <a:off x="304800" y="1371600"/>
            <a:ext cx="8534400" cy="4648200"/>
          </a:xfrm>
        </p:spPr>
        <p:txBody>
          <a:bodyPr>
            <a:noAutofit/>
          </a:bodyPr>
          <a:lstStyle/>
          <a:p>
            <a:r>
              <a:rPr lang="en-US" sz="2800" dirty="0" smtClean="0"/>
              <a:t>“…most </a:t>
            </a:r>
            <a:r>
              <a:rPr lang="en-US" sz="2800" dirty="0"/>
              <a:t>helpful workshops that I have attended since I have entered </a:t>
            </a:r>
            <a:r>
              <a:rPr lang="en-US" sz="2800" dirty="0" smtClean="0"/>
              <a:t>UTK.”</a:t>
            </a:r>
          </a:p>
          <a:p>
            <a:r>
              <a:rPr lang="en-US" sz="2800" dirty="0" smtClean="0"/>
              <a:t>“The </a:t>
            </a:r>
            <a:r>
              <a:rPr lang="en-US" sz="2800" dirty="0"/>
              <a:t>information was presented by knowledgeable staff</a:t>
            </a:r>
            <a:r>
              <a:rPr lang="en-US" sz="2800" dirty="0" smtClean="0"/>
              <a:t>.”</a:t>
            </a:r>
          </a:p>
          <a:p>
            <a:r>
              <a:rPr lang="en-US" sz="2800" dirty="0" smtClean="0"/>
              <a:t>“The </a:t>
            </a:r>
            <a:r>
              <a:rPr lang="en-US" sz="2800" dirty="0"/>
              <a:t>plagiarism workshop I think it was the best, or at least the one that I learn more. </a:t>
            </a:r>
            <a:endParaRPr lang="en-US" sz="2800" dirty="0" smtClean="0"/>
          </a:p>
          <a:p>
            <a:pPr lvl="1"/>
            <a:r>
              <a:rPr lang="en-US" sz="2400" dirty="0" smtClean="0"/>
              <a:t>It </a:t>
            </a:r>
            <a:r>
              <a:rPr lang="en-US" sz="2400" dirty="0"/>
              <a:t>was really helpful</a:t>
            </a:r>
            <a:r>
              <a:rPr lang="en-US" sz="2400" dirty="0" smtClean="0"/>
              <a:t>.”</a:t>
            </a:r>
          </a:p>
          <a:p>
            <a:r>
              <a:rPr lang="en-US" sz="2800" dirty="0" smtClean="0"/>
              <a:t>“They </a:t>
            </a:r>
            <a:r>
              <a:rPr lang="en-US" sz="2800" dirty="0"/>
              <a:t>were interactive and our questions were </a:t>
            </a:r>
            <a:r>
              <a:rPr lang="en-US" sz="2800" dirty="0" smtClean="0"/>
              <a:t>answered.”</a:t>
            </a:r>
          </a:p>
          <a:p>
            <a:r>
              <a:rPr lang="en-US" sz="2800" dirty="0" smtClean="0">
                <a:solidFill>
                  <a:schemeClr val="tx2">
                    <a:lumMod val="75000"/>
                  </a:schemeClr>
                </a:solidFill>
              </a:rPr>
              <a:t>PLAGIARISM</a:t>
            </a:r>
            <a:endParaRPr lang="en-US" sz="2800" dirty="0">
              <a:solidFill>
                <a:schemeClr val="tx2">
                  <a:lumMod val="75000"/>
                </a:schemeClr>
              </a:solidFill>
            </a:endParaRPr>
          </a:p>
        </p:txBody>
      </p:sp>
    </p:spTree>
    <p:extLst>
      <p:ext uri="{BB962C8B-B14F-4D97-AF65-F5344CB8AC3E}">
        <p14:creationId xmlns:p14="http://schemas.microsoft.com/office/powerpoint/2010/main" val="20133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6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11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600"/>
                                        <p:tgtEl>
                                          <p:spTgt spid="3">
                                            <p:txEl>
                                              <p:pRg st="2" end="2"/>
                                            </p:txEl>
                                          </p:spTgt>
                                        </p:tgtEl>
                                      </p:cBhvr>
                                    </p:animEffect>
                                  </p:childTnLst>
                                </p:cTn>
                              </p:par>
                            </p:childTnLst>
                          </p:cTn>
                        </p:par>
                        <p:par>
                          <p:cTn id="15" fill="hold">
                            <p:stCondLst>
                              <p:cond delay="17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600"/>
                                        <p:tgtEl>
                                          <p:spTgt spid="3">
                                            <p:txEl>
                                              <p:pRg st="3" end="3"/>
                                            </p:txEl>
                                          </p:spTgt>
                                        </p:tgtEl>
                                      </p:cBhvr>
                                    </p:animEffect>
                                  </p:childTnLst>
                                </p:cTn>
                              </p:par>
                            </p:childTnLst>
                          </p:cTn>
                        </p:par>
                        <p:par>
                          <p:cTn id="19" fill="hold">
                            <p:stCondLst>
                              <p:cond delay="2300"/>
                            </p:stCondLst>
                            <p:childTnLst>
                              <p:par>
                                <p:cTn id="20" presetID="10"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10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Commons Study</a:t>
            </a:r>
            <a:endParaRPr lang="en-US" dirty="0"/>
          </a:p>
        </p:txBody>
      </p:sp>
      <p:sp>
        <p:nvSpPr>
          <p:cNvPr id="3" name="Content Placeholder 2"/>
          <p:cNvSpPr>
            <a:spLocks noGrp="1"/>
          </p:cNvSpPr>
          <p:nvPr>
            <p:ph idx="1"/>
          </p:nvPr>
        </p:nvSpPr>
        <p:spPr>
          <a:xfrm>
            <a:off x="457200" y="1524000"/>
            <a:ext cx="8229600" cy="4876800"/>
          </a:xfrm>
        </p:spPr>
        <p:txBody>
          <a:bodyPr>
            <a:normAutofit fontScale="92500" lnSpcReduction="10000"/>
          </a:bodyPr>
          <a:lstStyle/>
          <a:p>
            <a:pPr marL="0" indent="0">
              <a:buNone/>
            </a:pPr>
            <a:r>
              <a:rPr lang="en-US" sz="3700" dirty="0" smtClean="0"/>
              <a:t>Student </a:t>
            </a:r>
            <a:r>
              <a:rPr lang="en-US" sz="3700" dirty="0"/>
              <a:t>use of the </a:t>
            </a:r>
            <a:r>
              <a:rPr lang="en-US" sz="3700" dirty="0" smtClean="0"/>
              <a:t>Learning Commons: </a:t>
            </a:r>
          </a:p>
          <a:p>
            <a:pPr lvl="1">
              <a:buFont typeface="Arial"/>
              <a:buChar char="•"/>
            </a:pPr>
            <a:r>
              <a:rPr lang="en-US" sz="3000" dirty="0" smtClean="0"/>
              <a:t>Student-reported </a:t>
            </a:r>
            <a:r>
              <a:rPr lang="en-US" sz="3000" dirty="0"/>
              <a:t>usage and affective </a:t>
            </a:r>
            <a:r>
              <a:rPr lang="en-US" sz="3000" dirty="0" smtClean="0"/>
              <a:t>data</a:t>
            </a:r>
          </a:p>
          <a:p>
            <a:pPr lvl="1">
              <a:buFont typeface="Arial"/>
              <a:buChar char="•"/>
            </a:pPr>
            <a:r>
              <a:rPr lang="en-US" sz="3000" dirty="0"/>
              <a:t>D</a:t>
            </a:r>
            <a:r>
              <a:rPr lang="en-US" sz="3000" dirty="0" smtClean="0"/>
              <a:t>emographic </a:t>
            </a:r>
            <a:r>
              <a:rPr lang="en-US" sz="3000" dirty="0"/>
              <a:t>and PTD </a:t>
            </a:r>
            <a:r>
              <a:rPr lang="en-US" sz="3000" dirty="0" smtClean="0"/>
              <a:t>data</a:t>
            </a:r>
          </a:p>
          <a:p>
            <a:pPr marL="0" indent="0">
              <a:buNone/>
            </a:pPr>
            <a:r>
              <a:rPr lang="en-US" dirty="0" smtClean="0"/>
              <a:t>Goals: </a:t>
            </a:r>
          </a:p>
          <a:p>
            <a:pPr lvl="1">
              <a:buFont typeface="Arial"/>
              <a:buChar char="•"/>
            </a:pPr>
            <a:r>
              <a:rPr lang="en-US" sz="3000" dirty="0"/>
              <a:t>G</a:t>
            </a:r>
            <a:r>
              <a:rPr lang="en-US" sz="3000" dirty="0" smtClean="0"/>
              <a:t>ain </a:t>
            </a:r>
            <a:r>
              <a:rPr lang="en-US" sz="3000" dirty="0"/>
              <a:t>a better understanding of how students use resources and services in the Commons in relation to both coursework and college </a:t>
            </a:r>
            <a:r>
              <a:rPr lang="en-US" sz="3000" dirty="0" smtClean="0"/>
              <a:t>life</a:t>
            </a:r>
          </a:p>
          <a:p>
            <a:pPr lvl="1">
              <a:buFont typeface="Arial"/>
              <a:buChar char="•"/>
            </a:pPr>
            <a:r>
              <a:rPr lang="en-US" sz="3000" dirty="0" smtClean="0"/>
              <a:t>Demonstrate </a:t>
            </a:r>
            <a:r>
              <a:rPr lang="en-US" sz="3000" dirty="0"/>
              <a:t>the value of the Commons environment to the University’s efforts in </a:t>
            </a:r>
            <a:r>
              <a:rPr lang="en-US" sz="3000" dirty="0" smtClean="0"/>
              <a:t>teaching, learning, and student success</a:t>
            </a:r>
          </a:p>
        </p:txBody>
      </p:sp>
    </p:spTree>
    <p:extLst>
      <p:ext uri="{BB962C8B-B14F-4D97-AF65-F5344CB8AC3E}">
        <p14:creationId xmlns:p14="http://schemas.microsoft.com/office/powerpoint/2010/main" val="972668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The Commons in Phases</a:t>
            </a:r>
            <a:endParaRPr lang="en-US" dirty="0"/>
          </a:p>
        </p:txBody>
      </p:sp>
      <p:pic>
        <p:nvPicPr>
          <p:cNvPr id="3" name="Content Placeholder 2" descr="Screen Shot 2015-04-15 at 2.25.14 P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 y="1763659"/>
            <a:ext cx="3549129" cy="26385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66213">
            <a:off x="4693781" y="1948127"/>
            <a:ext cx="3532313" cy="26385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Content Placeholder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71035" y="3810000"/>
            <a:ext cx="4029132" cy="24501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7209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990600"/>
          </a:xfrm>
        </p:spPr>
        <p:txBody>
          <a:bodyPr>
            <a:normAutofit/>
          </a:bodyPr>
          <a:lstStyle/>
          <a:p>
            <a:r>
              <a:rPr lang="en-US" dirty="0" smtClean="0"/>
              <a:t>Accidental </a:t>
            </a:r>
            <a:r>
              <a:rPr lang="en-US" strike="sngStrike" dirty="0" smtClean="0"/>
              <a:t>Grand</a:t>
            </a:r>
            <a:r>
              <a:rPr lang="en-US" dirty="0" smtClean="0"/>
              <a:t> Opening</a:t>
            </a:r>
            <a:endParaRPr lang="en-US" dirty="0"/>
          </a:p>
        </p:txBody>
      </p:sp>
      <p:pic>
        <p:nvPicPr>
          <p:cNvPr id="3" name="Content Placeholder 2" descr="commons-opens.pn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713" r="-1095"/>
          <a:stretch/>
        </p:blipFill>
        <p:spPr>
          <a:xfrm>
            <a:off x="640097" y="1207928"/>
            <a:ext cx="3550903" cy="4811872"/>
          </a:xfrm>
          <a:ln>
            <a:solidFill>
              <a:srgbClr val="7F7F7F"/>
            </a:solidFill>
          </a:ln>
        </p:spPr>
      </p:pic>
      <p:sp>
        <p:nvSpPr>
          <p:cNvPr id="5" name="Content Placeholder 4"/>
          <p:cNvSpPr>
            <a:spLocks noGrp="1"/>
          </p:cNvSpPr>
          <p:nvPr>
            <p:ph sz="half" idx="2"/>
          </p:nvPr>
        </p:nvSpPr>
        <p:spPr>
          <a:xfrm>
            <a:off x="4495800" y="1524000"/>
            <a:ext cx="4038600" cy="4718304"/>
          </a:xfrm>
        </p:spPr>
        <p:txBody>
          <a:bodyPr/>
          <a:lstStyle/>
          <a:p>
            <a:pPr marL="0" indent="0">
              <a:buNone/>
            </a:pPr>
            <a:r>
              <a:rPr lang="en-US" b="1" i="1" dirty="0" smtClean="0">
                <a:latin typeface="American Typewriter"/>
                <a:cs typeface="American Typewriter"/>
              </a:rPr>
              <a:t>Eager students storm the Commons! </a:t>
            </a:r>
          </a:p>
          <a:p>
            <a:pPr marL="0" indent="0">
              <a:buNone/>
            </a:pPr>
            <a:endParaRPr lang="en-US" dirty="0"/>
          </a:p>
          <a:p>
            <a:pPr marL="0" indent="0">
              <a:buNone/>
            </a:pPr>
            <a:r>
              <a:rPr lang="en-US" dirty="0" smtClean="0"/>
              <a:t>We didn’t even have the computers installed but the students decided we were ready!</a:t>
            </a:r>
            <a:endParaRPr lang="en-US" dirty="0"/>
          </a:p>
        </p:txBody>
      </p:sp>
    </p:spTree>
    <p:extLst>
      <p:ext uri="{BB962C8B-B14F-4D97-AF65-F5344CB8AC3E}">
        <p14:creationId xmlns:p14="http://schemas.microsoft.com/office/powerpoint/2010/main" val="3792255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7534"/>
            <a:ext cx="2514600" cy="759866"/>
          </a:xfrm>
        </p:spPr>
        <p:txBody>
          <a:bodyPr>
            <a:noAutofit/>
          </a:bodyPr>
          <a:lstStyle/>
          <a:p>
            <a:r>
              <a:rPr lang="en-US" sz="2800" dirty="0" smtClean="0">
                <a:solidFill>
                  <a:srgbClr val="6B7D72"/>
                </a:solidFill>
                <a:cs typeface="Arial"/>
              </a:rPr>
              <a:t>Existing Data</a:t>
            </a:r>
            <a:endParaRPr lang="en-US" sz="2800" dirty="0">
              <a:solidFill>
                <a:srgbClr val="6B7D72"/>
              </a:solidFill>
              <a:cs typeface="Arial"/>
            </a:endParaRPr>
          </a:p>
        </p:txBody>
      </p:sp>
      <p:sp>
        <p:nvSpPr>
          <p:cNvPr id="4" name="Content Placeholder 3"/>
          <p:cNvSpPr>
            <a:spLocks noGrp="1"/>
          </p:cNvSpPr>
          <p:nvPr>
            <p:ph sz="half" idx="2"/>
          </p:nvPr>
        </p:nvSpPr>
        <p:spPr>
          <a:xfrm>
            <a:off x="228600" y="2004900"/>
            <a:ext cx="4114800" cy="3938700"/>
          </a:xfrm>
        </p:spPr>
        <p:txBody>
          <a:bodyPr>
            <a:noAutofit/>
          </a:bodyPr>
          <a:lstStyle/>
          <a:p>
            <a:pPr marL="342900" indent="-342900">
              <a:buFont typeface="Arial"/>
              <a:buChar char="•"/>
            </a:pPr>
            <a:r>
              <a:rPr lang="en-US" dirty="0" smtClean="0">
                <a:cs typeface="Arial"/>
              </a:rPr>
              <a:t>Automatically </a:t>
            </a:r>
            <a:r>
              <a:rPr lang="en-US" dirty="0">
                <a:cs typeface="Arial"/>
              </a:rPr>
              <a:t>collected usage </a:t>
            </a:r>
            <a:r>
              <a:rPr lang="en-US" dirty="0" smtClean="0">
                <a:cs typeface="Arial"/>
              </a:rPr>
              <a:t>data</a:t>
            </a:r>
          </a:p>
          <a:p>
            <a:pPr marL="342900" indent="-342900">
              <a:buFont typeface="Arial"/>
              <a:buChar char="•"/>
            </a:pPr>
            <a:r>
              <a:rPr lang="en-US" dirty="0" smtClean="0">
                <a:cs typeface="Arial"/>
              </a:rPr>
              <a:t>Data </a:t>
            </a:r>
            <a:r>
              <a:rPr lang="en-US" dirty="0">
                <a:cs typeface="Arial"/>
              </a:rPr>
              <a:t>collected in person by service </a:t>
            </a:r>
            <a:r>
              <a:rPr lang="en-US" dirty="0" smtClean="0">
                <a:cs typeface="Arial"/>
              </a:rPr>
              <a:t>providers</a:t>
            </a:r>
            <a:endParaRPr lang="en-US" dirty="0">
              <a:cs typeface="Arial"/>
            </a:endParaRPr>
          </a:p>
          <a:p>
            <a:pPr marL="342900" indent="-342900">
              <a:buFont typeface="Arial"/>
              <a:buChar char="•"/>
            </a:pPr>
            <a:r>
              <a:rPr lang="en-US" dirty="0" smtClean="0">
                <a:cs typeface="Arial"/>
              </a:rPr>
              <a:t>Demographic </a:t>
            </a:r>
            <a:r>
              <a:rPr lang="en-US" dirty="0">
                <a:cs typeface="Arial"/>
              </a:rPr>
              <a:t>data on retention, success, and years to </a:t>
            </a:r>
            <a:r>
              <a:rPr lang="en-US" dirty="0" smtClean="0">
                <a:cs typeface="Arial"/>
              </a:rPr>
              <a:t>graduation</a:t>
            </a:r>
            <a:endParaRPr lang="en-US" dirty="0">
              <a:cs typeface="Arial"/>
            </a:endParaRPr>
          </a:p>
          <a:p>
            <a:pPr marL="342900" indent="-342900">
              <a:buFont typeface="Arial"/>
              <a:buChar char="•"/>
            </a:pPr>
            <a:r>
              <a:rPr lang="en-US" dirty="0" smtClean="0">
                <a:cs typeface="Arial"/>
              </a:rPr>
              <a:t>Student </a:t>
            </a:r>
            <a:r>
              <a:rPr lang="en-US" dirty="0">
                <a:cs typeface="Arial"/>
              </a:rPr>
              <a:t>exit </a:t>
            </a:r>
            <a:r>
              <a:rPr lang="en-US" dirty="0" smtClean="0">
                <a:cs typeface="Arial"/>
              </a:rPr>
              <a:t>surveys</a:t>
            </a:r>
          </a:p>
          <a:p>
            <a:pPr marL="342900" indent="-342900">
              <a:buFont typeface="Arial"/>
              <a:buChar char="•"/>
            </a:pPr>
            <a:r>
              <a:rPr lang="en-US" dirty="0" smtClean="0">
                <a:cs typeface="Arial"/>
              </a:rPr>
              <a:t>NSSE </a:t>
            </a:r>
            <a:r>
              <a:rPr lang="en-US" dirty="0">
                <a:cs typeface="Arial"/>
              </a:rPr>
              <a:t>survey data</a:t>
            </a:r>
          </a:p>
          <a:p>
            <a:endParaRPr lang="en-US" sz="2800" dirty="0">
              <a:cs typeface="Arial"/>
            </a:endParaRPr>
          </a:p>
        </p:txBody>
      </p:sp>
      <p:sp>
        <p:nvSpPr>
          <p:cNvPr id="5" name="Text Placeholder 4"/>
          <p:cNvSpPr>
            <a:spLocks noGrp="1"/>
          </p:cNvSpPr>
          <p:nvPr>
            <p:ph type="body" sz="quarter" idx="3"/>
          </p:nvPr>
        </p:nvSpPr>
        <p:spPr>
          <a:xfrm>
            <a:off x="5029200" y="1304357"/>
            <a:ext cx="2514600" cy="753043"/>
          </a:xfrm>
        </p:spPr>
        <p:txBody>
          <a:bodyPr>
            <a:noAutofit/>
          </a:bodyPr>
          <a:lstStyle/>
          <a:p>
            <a:r>
              <a:rPr lang="en-US" sz="2800" dirty="0" smtClean="0">
                <a:solidFill>
                  <a:srgbClr val="6B7D72"/>
                </a:solidFill>
                <a:cs typeface="Arial"/>
              </a:rPr>
              <a:t>Needed Data</a:t>
            </a:r>
            <a:endParaRPr lang="en-US" sz="2800" dirty="0">
              <a:solidFill>
                <a:srgbClr val="6B7D72"/>
              </a:solidFill>
              <a:cs typeface="Arial"/>
            </a:endParaRPr>
          </a:p>
        </p:txBody>
      </p:sp>
      <p:sp>
        <p:nvSpPr>
          <p:cNvPr id="6" name="Content Placeholder 5"/>
          <p:cNvSpPr>
            <a:spLocks noGrp="1"/>
          </p:cNvSpPr>
          <p:nvPr>
            <p:ph sz="quarter" idx="4"/>
          </p:nvPr>
        </p:nvSpPr>
        <p:spPr>
          <a:xfrm>
            <a:off x="4800600" y="1987698"/>
            <a:ext cx="3733800" cy="3955902"/>
          </a:xfrm>
        </p:spPr>
        <p:txBody>
          <a:bodyPr>
            <a:noAutofit/>
          </a:bodyPr>
          <a:lstStyle/>
          <a:p>
            <a:pPr marL="342900" indent="-342900">
              <a:buFont typeface="Arial"/>
              <a:buChar char="•"/>
            </a:pPr>
            <a:r>
              <a:rPr lang="en-US" dirty="0" smtClean="0">
                <a:cs typeface="Arial"/>
              </a:rPr>
              <a:t>Student-reported </a:t>
            </a:r>
            <a:r>
              <a:rPr lang="en-US" dirty="0">
                <a:cs typeface="Arial"/>
              </a:rPr>
              <a:t>use of Commons spaces and </a:t>
            </a:r>
            <a:r>
              <a:rPr lang="en-US" dirty="0" smtClean="0">
                <a:cs typeface="Arial"/>
              </a:rPr>
              <a:t>services</a:t>
            </a:r>
            <a:endParaRPr lang="en-US" dirty="0">
              <a:cs typeface="Arial"/>
            </a:endParaRPr>
          </a:p>
          <a:p>
            <a:pPr marL="342900" indent="-342900">
              <a:buFont typeface="Arial"/>
              <a:buChar char="•"/>
            </a:pPr>
            <a:r>
              <a:rPr lang="en-US" dirty="0" smtClean="0">
                <a:cs typeface="Arial"/>
              </a:rPr>
              <a:t>Student-reported </a:t>
            </a:r>
            <a:r>
              <a:rPr lang="en-US" dirty="0">
                <a:cs typeface="Arial"/>
              </a:rPr>
              <a:t>value of Commons spaces and </a:t>
            </a:r>
            <a:r>
              <a:rPr lang="en-US" dirty="0" smtClean="0">
                <a:cs typeface="Arial"/>
              </a:rPr>
              <a:t>services</a:t>
            </a:r>
            <a:endParaRPr lang="en-US" dirty="0">
              <a:cs typeface="Arial"/>
            </a:endParaRPr>
          </a:p>
          <a:p>
            <a:pPr marL="342900" indent="-342900">
              <a:buFont typeface="Arial"/>
              <a:buChar char="•"/>
            </a:pPr>
            <a:r>
              <a:rPr lang="en-US" dirty="0">
                <a:cs typeface="Arial"/>
              </a:rPr>
              <a:t>Augmented university data set including </a:t>
            </a:r>
            <a:r>
              <a:rPr lang="en-US" dirty="0" smtClean="0">
                <a:cs typeface="Arial"/>
              </a:rPr>
              <a:t>progress </a:t>
            </a:r>
            <a:r>
              <a:rPr lang="en-US" dirty="0">
                <a:cs typeface="Arial"/>
              </a:rPr>
              <a:t>toward degree data</a:t>
            </a:r>
          </a:p>
          <a:p>
            <a:pPr marL="0" indent="0">
              <a:buNone/>
            </a:pPr>
            <a:endParaRPr lang="en-US" dirty="0">
              <a:cs typeface="Arial"/>
            </a:endParaRPr>
          </a:p>
        </p:txBody>
      </p:sp>
      <p:sp>
        <p:nvSpPr>
          <p:cNvPr id="7" name="Title 6"/>
          <p:cNvSpPr>
            <a:spLocks noGrp="1"/>
          </p:cNvSpPr>
          <p:nvPr>
            <p:ph type="title"/>
          </p:nvPr>
        </p:nvSpPr>
        <p:spPr/>
        <p:txBody>
          <a:bodyPr/>
          <a:lstStyle/>
          <a:p>
            <a:r>
              <a:rPr lang="en-US" dirty="0" smtClean="0"/>
              <a:t>How do we tell our story?</a:t>
            </a:r>
            <a:endParaRPr lang="en-US" dirty="0"/>
          </a:p>
        </p:txBody>
      </p:sp>
    </p:spTree>
    <p:extLst>
      <p:ext uri="{BB962C8B-B14F-4D97-AF65-F5344CB8AC3E}">
        <p14:creationId xmlns:p14="http://schemas.microsoft.com/office/powerpoint/2010/main" val="286011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990600"/>
          </a:xfrm>
        </p:spPr>
        <p:txBody>
          <a:bodyPr/>
          <a:lstStyle/>
          <a:p>
            <a:r>
              <a:rPr lang="en-US" dirty="0" smtClean="0"/>
              <a:t>A New Data Set</a:t>
            </a:r>
            <a:endParaRPr lang="en-US" dirty="0"/>
          </a:p>
        </p:txBody>
      </p:sp>
      <p:sp>
        <p:nvSpPr>
          <p:cNvPr id="3" name="Text Placeholder 2"/>
          <p:cNvSpPr>
            <a:spLocks noGrp="1"/>
          </p:cNvSpPr>
          <p:nvPr>
            <p:ph type="body" idx="1"/>
          </p:nvPr>
        </p:nvSpPr>
        <p:spPr>
          <a:xfrm>
            <a:off x="457200" y="1905000"/>
            <a:ext cx="3931920" cy="639762"/>
          </a:xfrm>
        </p:spPr>
        <p:txBody>
          <a:bodyPr>
            <a:noAutofit/>
          </a:bodyPr>
          <a:lstStyle/>
          <a:p>
            <a:pPr algn="l"/>
            <a:r>
              <a:rPr lang="en-US" sz="2800" dirty="0" smtClean="0">
                <a:solidFill>
                  <a:srgbClr val="6B7D72"/>
                </a:solidFill>
              </a:rPr>
              <a:t>Admissions/ Demographic Data</a:t>
            </a:r>
            <a:endParaRPr lang="en-US" sz="2800" dirty="0">
              <a:solidFill>
                <a:srgbClr val="6B7D72"/>
              </a:solidFill>
            </a:endParaRPr>
          </a:p>
        </p:txBody>
      </p:sp>
      <p:sp>
        <p:nvSpPr>
          <p:cNvPr id="5" name="Content Placeholder 4"/>
          <p:cNvSpPr>
            <a:spLocks noGrp="1"/>
          </p:cNvSpPr>
          <p:nvPr>
            <p:ph sz="half" idx="2"/>
          </p:nvPr>
        </p:nvSpPr>
        <p:spPr>
          <a:xfrm>
            <a:off x="457200" y="2906712"/>
            <a:ext cx="3931920" cy="3657600"/>
          </a:xfrm>
        </p:spPr>
        <p:txBody>
          <a:bodyPr/>
          <a:lstStyle/>
          <a:p>
            <a:pPr lvl="1">
              <a:buFont typeface="Arial"/>
              <a:buChar char="•"/>
            </a:pPr>
            <a:r>
              <a:rPr lang="en-US" dirty="0">
                <a:solidFill>
                  <a:schemeClr val="tx1"/>
                </a:solidFill>
                <a:cs typeface="Arial"/>
              </a:rPr>
              <a:t>Associated Survey ID</a:t>
            </a:r>
          </a:p>
          <a:p>
            <a:pPr lvl="1">
              <a:buFont typeface="Arial"/>
              <a:buChar char="•"/>
            </a:pPr>
            <a:r>
              <a:rPr lang="en-US" dirty="0">
                <a:solidFill>
                  <a:schemeClr val="tx1"/>
                </a:solidFill>
                <a:cs typeface="Arial"/>
              </a:rPr>
              <a:t>Year of birth</a:t>
            </a:r>
          </a:p>
          <a:p>
            <a:pPr lvl="1">
              <a:buFont typeface="Arial"/>
              <a:buChar char="•"/>
            </a:pPr>
            <a:r>
              <a:rPr lang="en-US" dirty="0">
                <a:solidFill>
                  <a:schemeClr val="tx1"/>
                </a:solidFill>
                <a:cs typeface="Arial"/>
              </a:rPr>
              <a:t>Sex</a:t>
            </a:r>
          </a:p>
          <a:p>
            <a:pPr lvl="1">
              <a:buFont typeface="Arial"/>
              <a:buChar char="•"/>
            </a:pPr>
            <a:r>
              <a:rPr lang="en-US" dirty="0">
                <a:solidFill>
                  <a:schemeClr val="tx1"/>
                </a:solidFill>
                <a:cs typeface="Arial"/>
              </a:rPr>
              <a:t>Ethnicity</a:t>
            </a:r>
          </a:p>
          <a:p>
            <a:pPr lvl="1">
              <a:buFont typeface="Arial"/>
              <a:buChar char="•"/>
            </a:pPr>
            <a:r>
              <a:rPr lang="en-US" dirty="0">
                <a:solidFill>
                  <a:schemeClr val="tx1"/>
                </a:solidFill>
                <a:cs typeface="Arial"/>
              </a:rPr>
              <a:t>Year started at UTK</a:t>
            </a:r>
          </a:p>
          <a:p>
            <a:pPr lvl="1">
              <a:buFont typeface="Arial"/>
              <a:buChar char="•"/>
            </a:pPr>
            <a:r>
              <a:rPr lang="en-US" dirty="0">
                <a:solidFill>
                  <a:schemeClr val="tx1"/>
                </a:solidFill>
                <a:cs typeface="Arial"/>
              </a:rPr>
              <a:t>ACT and/SAT or equivalent</a:t>
            </a:r>
          </a:p>
          <a:p>
            <a:pPr lvl="1">
              <a:buFont typeface="Arial"/>
              <a:buChar char="•"/>
            </a:pPr>
            <a:r>
              <a:rPr lang="en-US" dirty="0">
                <a:solidFill>
                  <a:schemeClr val="tx1"/>
                </a:solidFill>
                <a:cs typeface="Arial"/>
              </a:rPr>
              <a:t>Transfer student? (Y or N)</a:t>
            </a:r>
          </a:p>
          <a:p>
            <a:pPr lvl="1">
              <a:buFont typeface="Arial"/>
              <a:buChar char="•"/>
            </a:pPr>
            <a:r>
              <a:rPr lang="en-US" dirty="0">
                <a:solidFill>
                  <a:schemeClr val="tx1"/>
                </a:solidFill>
                <a:cs typeface="Arial"/>
              </a:rPr>
              <a:t>Year and Term of </a:t>
            </a:r>
            <a:r>
              <a:rPr lang="en-US" dirty="0" smtClean="0">
                <a:solidFill>
                  <a:schemeClr val="tx1"/>
                </a:solidFill>
                <a:cs typeface="Arial"/>
              </a:rPr>
              <a:t>survey</a:t>
            </a:r>
            <a:endParaRPr lang="en-US" dirty="0">
              <a:solidFill>
                <a:schemeClr val="tx1"/>
              </a:solidFill>
              <a:cs typeface="Arial"/>
            </a:endParaRPr>
          </a:p>
        </p:txBody>
      </p:sp>
      <p:sp>
        <p:nvSpPr>
          <p:cNvPr id="6" name="Text Placeholder 5"/>
          <p:cNvSpPr>
            <a:spLocks noGrp="1"/>
          </p:cNvSpPr>
          <p:nvPr>
            <p:ph type="body" sz="quarter" idx="3"/>
          </p:nvPr>
        </p:nvSpPr>
        <p:spPr>
          <a:xfrm>
            <a:off x="4754880" y="1905000"/>
            <a:ext cx="3931920" cy="639762"/>
          </a:xfrm>
        </p:spPr>
        <p:txBody>
          <a:bodyPr>
            <a:noAutofit/>
          </a:bodyPr>
          <a:lstStyle/>
          <a:p>
            <a:pPr algn="l"/>
            <a:r>
              <a:rPr lang="en-US" sz="2800" dirty="0" smtClean="0">
                <a:solidFill>
                  <a:srgbClr val="6B7D72"/>
                </a:solidFill>
              </a:rPr>
              <a:t>Progress Toward Degree Data</a:t>
            </a:r>
            <a:endParaRPr lang="en-US" sz="2800" dirty="0">
              <a:solidFill>
                <a:srgbClr val="6B7D72"/>
              </a:solidFill>
            </a:endParaRPr>
          </a:p>
        </p:txBody>
      </p:sp>
      <p:sp>
        <p:nvSpPr>
          <p:cNvPr id="7" name="Content Placeholder 6"/>
          <p:cNvSpPr>
            <a:spLocks noGrp="1"/>
          </p:cNvSpPr>
          <p:nvPr>
            <p:ph sz="quarter" idx="4"/>
          </p:nvPr>
        </p:nvSpPr>
        <p:spPr>
          <a:xfrm>
            <a:off x="4754880" y="2906712"/>
            <a:ext cx="3931920" cy="3341688"/>
          </a:xfrm>
        </p:spPr>
        <p:txBody>
          <a:bodyPr/>
          <a:lstStyle/>
          <a:p>
            <a:pPr lvl="1">
              <a:buFont typeface="Arial"/>
              <a:buChar char="•"/>
            </a:pPr>
            <a:r>
              <a:rPr lang="en-US" dirty="0">
                <a:solidFill>
                  <a:srgbClr val="292934"/>
                </a:solidFill>
                <a:cs typeface="Arial"/>
              </a:rPr>
              <a:t>Associated Survey ID</a:t>
            </a:r>
          </a:p>
          <a:p>
            <a:pPr lvl="1">
              <a:buFont typeface="Arial"/>
              <a:buChar char="•"/>
            </a:pPr>
            <a:r>
              <a:rPr lang="en-US" dirty="0">
                <a:solidFill>
                  <a:srgbClr val="292934"/>
                </a:solidFill>
                <a:cs typeface="Arial"/>
              </a:rPr>
              <a:t>Major</a:t>
            </a:r>
          </a:p>
          <a:p>
            <a:pPr lvl="1">
              <a:buFont typeface="Arial"/>
              <a:buChar char="•"/>
            </a:pPr>
            <a:r>
              <a:rPr lang="en-US" dirty="0">
                <a:solidFill>
                  <a:srgbClr val="292934"/>
                </a:solidFill>
                <a:cs typeface="Arial"/>
              </a:rPr>
              <a:t>Cumulative GPA</a:t>
            </a:r>
          </a:p>
          <a:p>
            <a:pPr lvl="1">
              <a:buFont typeface="Arial"/>
              <a:buChar char="•"/>
            </a:pPr>
            <a:r>
              <a:rPr lang="en-US" dirty="0">
                <a:solidFill>
                  <a:srgbClr val="292934"/>
                </a:solidFill>
                <a:cs typeface="Arial"/>
              </a:rPr>
              <a:t>Cumulative Credit Hours</a:t>
            </a:r>
          </a:p>
          <a:p>
            <a:pPr lvl="1">
              <a:buFont typeface="Arial"/>
              <a:buChar char="•"/>
            </a:pPr>
            <a:r>
              <a:rPr lang="en-US" dirty="0">
                <a:solidFill>
                  <a:srgbClr val="292934"/>
                </a:solidFill>
                <a:cs typeface="Arial"/>
              </a:rPr>
              <a:t>Class Standing</a:t>
            </a:r>
          </a:p>
          <a:p>
            <a:pPr lvl="1">
              <a:buFont typeface="Arial"/>
              <a:buChar char="•"/>
            </a:pPr>
            <a:r>
              <a:rPr lang="en-US" dirty="0">
                <a:solidFill>
                  <a:srgbClr val="292934"/>
                </a:solidFill>
                <a:cs typeface="Arial"/>
              </a:rPr>
              <a:t>Year and Term of posting </a:t>
            </a:r>
          </a:p>
          <a:p>
            <a:pPr lvl="1">
              <a:buFont typeface="Arial"/>
              <a:buChar char="•"/>
            </a:pPr>
            <a:r>
              <a:rPr lang="en-US" dirty="0">
                <a:solidFill>
                  <a:srgbClr val="292934"/>
                </a:solidFill>
                <a:cs typeface="Arial"/>
              </a:rPr>
              <a:t>Progress-towards-degree </a:t>
            </a:r>
            <a:r>
              <a:rPr lang="en-US" dirty="0" smtClean="0">
                <a:solidFill>
                  <a:srgbClr val="292934"/>
                </a:solidFill>
                <a:cs typeface="Arial"/>
              </a:rPr>
              <a:t>data</a:t>
            </a:r>
            <a:endParaRPr lang="en-US" dirty="0">
              <a:solidFill>
                <a:srgbClr val="292934"/>
              </a:solidFill>
              <a:cs typeface="Arial"/>
            </a:endParaRPr>
          </a:p>
        </p:txBody>
      </p:sp>
    </p:spTree>
    <p:extLst>
      <p:ext uri="{BB962C8B-B14F-4D97-AF65-F5344CB8AC3E}">
        <p14:creationId xmlns:p14="http://schemas.microsoft.com/office/powerpoint/2010/main" val="170466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724400"/>
            <a:ext cx="2139696" cy="1261872"/>
          </a:xfrm>
        </p:spPr>
        <p:txBody>
          <a:bodyPr/>
          <a:lstStyle/>
          <a:p>
            <a:r>
              <a:rPr lang="en-US" sz="4400" dirty="0" smtClean="0"/>
              <a:t>Survey @UTK &amp; UNCW</a:t>
            </a:r>
            <a:r>
              <a:rPr lang="en-US" sz="4400" dirty="0"/>
              <a:t>:</a:t>
            </a:r>
            <a:br>
              <a:rPr lang="en-US" sz="4400" dirty="0"/>
            </a:br>
            <a:r>
              <a:rPr lang="en-US" sz="2000" dirty="0"/>
              <a:t>All constituents with instructional responsibilities</a:t>
            </a:r>
            <a:r>
              <a:rPr lang="en-US" sz="2000" dirty="0" smtClean="0"/>
              <a:t>:</a:t>
            </a:r>
            <a:r>
              <a:rPr lang="en-US" sz="2000" dirty="0"/>
              <a:t/>
            </a:r>
            <a:br>
              <a:rPr lang="en-US" sz="2000" dirty="0"/>
            </a:br>
            <a:r>
              <a:rPr lang="en-US" sz="2000" dirty="0" smtClean="0">
                <a:solidFill>
                  <a:schemeClr val="bg2">
                    <a:lumMod val="25000"/>
                  </a:schemeClr>
                </a:solidFill>
              </a:rPr>
              <a:t>Tenured</a:t>
            </a:r>
            <a:r>
              <a:rPr lang="en-US" sz="2000" dirty="0">
                <a:solidFill>
                  <a:schemeClr val="bg2">
                    <a:lumMod val="25000"/>
                  </a:schemeClr>
                </a:solidFill>
              </a:rPr>
              <a:t>/tenure-track faculty</a:t>
            </a:r>
            <a:br>
              <a:rPr lang="en-US" sz="2000" dirty="0">
                <a:solidFill>
                  <a:schemeClr val="bg2">
                    <a:lumMod val="25000"/>
                  </a:schemeClr>
                </a:solidFill>
              </a:rPr>
            </a:br>
            <a:r>
              <a:rPr lang="en-US" sz="2000" dirty="0">
                <a:solidFill>
                  <a:schemeClr val="bg2">
                    <a:lumMod val="25000"/>
                  </a:schemeClr>
                </a:solidFill>
              </a:rPr>
              <a:t>“Clinical” faculty</a:t>
            </a:r>
            <a:br>
              <a:rPr lang="en-US" sz="2000" dirty="0">
                <a:solidFill>
                  <a:schemeClr val="bg2">
                    <a:lumMod val="25000"/>
                  </a:schemeClr>
                </a:solidFill>
              </a:rPr>
            </a:br>
            <a:r>
              <a:rPr lang="en-US" sz="2000" dirty="0">
                <a:solidFill>
                  <a:schemeClr val="bg2">
                    <a:lumMod val="25000"/>
                  </a:schemeClr>
                </a:solidFill>
              </a:rPr>
              <a:t>Part-time faculty</a:t>
            </a:r>
            <a:br>
              <a:rPr lang="en-US" sz="2000" dirty="0">
                <a:solidFill>
                  <a:schemeClr val="bg2">
                    <a:lumMod val="25000"/>
                  </a:schemeClr>
                </a:solidFill>
              </a:rPr>
            </a:br>
            <a:r>
              <a:rPr lang="en-US" sz="2000" dirty="0">
                <a:solidFill>
                  <a:schemeClr val="bg2">
                    <a:lumMod val="25000"/>
                  </a:schemeClr>
                </a:solidFill>
              </a:rPr>
              <a:t>GTA’s</a:t>
            </a:r>
            <a:br>
              <a:rPr lang="en-US" sz="2000" dirty="0">
                <a:solidFill>
                  <a:schemeClr val="bg2">
                    <a:lumMod val="25000"/>
                  </a:schemeClr>
                </a:solidFill>
              </a:rPr>
            </a:br>
            <a:r>
              <a:rPr lang="en-US" sz="2000" dirty="0">
                <a:solidFill>
                  <a:schemeClr val="bg2">
                    <a:lumMod val="25000"/>
                  </a:schemeClr>
                </a:solidFill>
              </a:rPr>
              <a:t>Administrators (e.g., Dean of Students’ </a:t>
            </a:r>
            <a:r>
              <a:rPr lang="en-US" sz="2000" dirty="0" smtClean="0">
                <a:solidFill>
                  <a:schemeClr val="bg2">
                    <a:lumMod val="25000"/>
                  </a:schemeClr>
                </a:solidFill>
              </a:rPr>
              <a:t>Office)</a:t>
            </a:r>
            <a:endParaRPr lang="en-US" sz="4400" dirty="0"/>
          </a:p>
        </p:txBody>
      </p:sp>
      <p:sp>
        <p:nvSpPr>
          <p:cNvPr id="6" name="Content Placeholder 5"/>
          <p:cNvSpPr>
            <a:spLocks noGrp="1"/>
          </p:cNvSpPr>
          <p:nvPr>
            <p:ph idx="1"/>
          </p:nvPr>
        </p:nvSpPr>
        <p:spPr>
          <a:xfrm>
            <a:off x="2895600" y="1020680"/>
            <a:ext cx="5715000" cy="5532520"/>
          </a:xfrm>
        </p:spPr>
        <p:txBody>
          <a:bodyPr>
            <a:noAutofit/>
          </a:bodyPr>
          <a:lstStyle/>
          <a:p>
            <a:r>
              <a:rPr lang="en-US" sz="3400" dirty="0" smtClean="0"/>
              <a:t>Materials used for teaching support, whether or not provided by Library</a:t>
            </a:r>
          </a:p>
          <a:p>
            <a:pPr lvl="1">
              <a:spcBef>
                <a:spcPts val="0"/>
              </a:spcBef>
              <a:buFont typeface="Arial"/>
              <a:buChar char="•"/>
            </a:pPr>
            <a:r>
              <a:rPr lang="en-US" sz="3000" dirty="0"/>
              <a:t>Readings, etc., for students, </a:t>
            </a:r>
            <a:r>
              <a:rPr lang="en-US" sz="3000" dirty="0" smtClean="0"/>
              <a:t>print, electronic</a:t>
            </a:r>
            <a:r>
              <a:rPr lang="en-US" sz="3000" dirty="0"/>
              <a:t>, other formats</a:t>
            </a:r>
          </a:p>
          <a:p>
            <a:pPr lvl="1">
              <a:spcBef>
                <a:spcPts val="600"/>
              </a:spcBef>
              <a:buFont typeface="Arial"/>
              <a:buChar char="•"/>
            </a:pPr>
            <a:r>
              <a:rPr lang="en-US" sz="3000" dirty="0"/>
              <a:t>Reading to support own pedagogical </a:t>
            </a:r>
            <a:r>
              <a:rPr lang="en-US" sz="3000" dirty="0" smtClean="0"/>
              <a:t>development</a:t>
            </a:r>
          </a:p>
          <a:p>
            <a:r>
              <a:rPr lang="en-US" sz="3400" dirty="0" smtClean="0"/>
              <a:t>Other support provided by UTK Libraries</a:t>
            </a:r>
          </a:p>
          <a:p>
            <a:endParaRPr lang="en-US" sz="3600" dirty="0" smtClean="0"/>
          </a:p>
        </p:txBody>
      </p:sp>
    </p:spTree>
    <p:extLst>
      <p:ext uri="{BB962C8B-B14F-4D97-AF65-F5344CB8AC3E}">
        <p14:creationId xmlns:p14="http://schemas.microsoft.com/office/powerpoint/2010/main" val="33689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990600"/>
          </a:xfrm>
        </p:spPr>
        <p:txBody>
          <a:bodyPr/>
          <a:lstStyle/>
          <a:p>
            <a:r>
              <a:rPr lang="en-US" dirty="0" smtClean="0"/>
              <a:t>Surveys:</a:t>
            </a:r>
            <a:endParaRPr lang="en-US" dirty="0"/>
          </a:p>
        </p:txBody>
      </p:sp>
      <p:sp>
        <p:nvSpPr>
          <p:cNvPr id="3" name="Text Placeholder 2"/>
          <p:cNvSpPr>
            <a:spLocks noGrp="1"/>
          </p:cNvSpPr>
          <p:nvPr>
            <p:ph type="body" idx="1"/>
          </p:nvPr>
        </p:nvSpPr>
        <p:spPr/>
        <p:txBody>
          <a:bodyPr>
            <a:noAutofit/>
          </a:bodyPr>
          <a:lstStyle/>
          <a:p>
            <a:pPr algn="l"/>
            <a:r>
              <a:rPr lang="en-US" sz="3600" dirty="0" smtClean="0">
                <a:solidFill>
                  <a:srgbClr val="6B7D72"/>
                </a:solidFill>
              </a:rPr>
              <a:t>In Person</a:t>
            </a:r>
            <a:endParaRPr lang="en-US" sz="3600" dirty="0">
              <a:solidFill>
                <a:srgbClr val="6B7D72"/>
              </a:solidFill>
            </a:endParaRPr>
          </a:p>
        </p:txBody>
      </p:sp>
      <p:sp>
        <p:nvSpPr>
          <p:cNvPr id="5" name="Content Placeholder 4"/>
          <p:cNvSpPr>
            <a:spLocks noGrp="1"/>
          </p:cNvSpPr>
          <p:nvPr>
            <p:ph sz="half" idx="2"/>
          </p:nvPr>
        </p:nvSpPr>
        <p:spPr/>
        <p:txBody>
          <a:bodyPr/>
          <a:lstStyle/>
          <a:p>
            <a:r>
              <a:rPr lang="en-US" dirty="0">
                <a:cs typeface="Arial"/>
              </a:rPr>
              <a:t>Distributed in person for one week in </a:t>
            </a:r>
            <a:r>
              <a:rPr lang="en-US" dirty="0" smtClean="0">
                <a:cs typeface="Arial"/>
              </a:rPr>
              <a:t>Summer and Fall </a:t>
            </a:r>
            <a:r>
              <a:rPr lang="en-US" dirty="0">
                <a:cs typeface="Arial"/>
              </a:rPr>
              <a:t>2011 </a:t>
            </a:r>
            <a:endParaRPr lang="en-US" dirty="0" smtClean="0">
              <a:cs typeface="Arial"/>
            </a:endParaRPr>
          </a:p>
          <a:p>
            <a:r>
              <a:rPr lang="en-US" dirty="0" smtClean="0">
                <a:cs typeface="Arial"/>
              </a:rPr>
              <a:t>Focus </a:t>
            </a:r>
            <a:r>
              <a:rPr lang="en-US" dirty="0">
                <a:cs typeface="Arial"/>
              </a:rPr>
              <a:t>on services used in the Commons on a typical </a:t>
            </a:r>
            <a:r>
              <a:rPr lang="en-US" dirty="0" smtClean="0">
                <a:cs typeface="Arial"/>
              </a:rPr>
              <a:t>visit</a:t>
            </a:r>
          </a:p>
          <a:p>
            <a:r>
              <a:rPr lang="en-US" dirty="0" smtClean="0">
                <a:cs typeface="Arial"/>
              </a:rPr>
              <a:t>957 </a:t>
            </a:r>
            <a:r>
              <a:rPr lang="en-US" dirty="0">
                <a:cs typeface="Arial"/>
              </a:rPr>
              <a:t>respondents</a:t>
            </a:r>
          </a:p>
          <a:p>
            <a:endParaRPr lang="en-US" dirty="0"/>
          </a:p>
        </p:txBody>
      </p:sp>
      <p:sp>
        <p:nvSpPr>
          <p:cNvPr id="6" name="Text Placeholder 5"/>
          <p:cNvSpPr>
            <a:spLocks noGrp="1"/>
          </p:cNvSpPr>
          <p:nvPr>
            <p:ph type="body" sz="quarter" idx="3"/>
          </p:nvPr>
        </p:nvSpPr>
        <p:spPr/>
        <p:txBody>
          <a:bodyPr>
            <a:noAutofit/>
          </a:bodyPr>
          <a:lstStyle/>
          <a:p>
            <a:pPr algn="l"/>
            <a:r>
              <a:rPr lang="en-US" sz="3600" dirty="0" smtClean="0">
                <a:solidFill>
                  <a:srgbClr val="6B7D72"/>
                </a:solidFill>
              </a:rPr>
              <a:t>In Class</a:t>
            </a:r>
            <a:endParaRPr lang="en-US" sz="3600" dirty="0">
              <a:solidFill>
                <a:srgbClr val="6B7D72"/>
              </a:solidFill>
            </a:endParaRPr>
          </a:p>
        </p:txBody>
      </p:sp>
      <p:sp>
        <p:nvSpPr>
          <p:cNvPr id="7" name="Content Placeholder 6"/>
          <p:cNvSpPr>
            <a:spLocks noGrp="1"/>
          </p:cNvSpPr>
          <p:nvPr>
            <p:ph sz="quarter" idx="4"/>
          </p:nvPr>
        </p:nvSpPr>
        <p:spPr/>
        <p:txBody>
          <a:bodyPr/>
          <a:lstStyle/>
          <a:p>
            <a:r>
              <a:rPr lang="en-US" dirty="0">
                <a:cs typeface="Arial"/>
              </a:rPr>
              <a:t>Taken by Communication Studies 210 and 240 students (Gen Ed</a:t>
            </a:r>
            <a:r>
              <a:rPr lang="en-US" dirty="0" smtClean="0">
                <a:cs typeface="Arial"/>
              </a:rPr>
              <a:t>)</a:t>
            </a:r>
          </a:p>
          <a:p>
            <a:r>
              <a:rPr lang="en-US" dirty="0" smtClean="0">
                <a:cs typeface="Arial"/>
              </a:rPr>
              <a:t>Use </a:t>
            </a:r>
            <a:r>
              <a:rPr lang="en-US" dirty="0">
                <a:cs typeface="Arial"/>
              </a:rPr>
              <a:t>of Commons services and spaces / Feelings about the value of the Commons to their experience at UT</a:t>
            </a:r>
          </a:p>
          <a:p>
            <a:r>
              <a:rPr lang="en-US" dirty="0" smtClean="0">
                <a:cs typeface="Arial"/>
              </a:rPr>
              <a:t>20</a:t>
            </a:r>
            <a:r>
              <a:rPr lang="en-US" dirty="0">
                <a:cs typeface="Arial"/>
              </a:rPr>
              <a:t>% response rate from total class enrollment / 146 respondents</a:t>
            </a:r>
          </a:p>
          <a:p>
            <a:endParaRPr lang="en-US" dirty="0"/>
          </a:p>
        </p:txBody>
      </p:sp>
    </p:spTree>
    <p:extLst>
      <p:ext uri="{BB962C8B-B14F-4D97-AF65-F5344CB8AC3E}">
        <p14:creationId xmlns:p14="http://schemas.microsoft.com/office/powerpoint/2010/main" val="144603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In Person</a:t>
            </a:r>
            <a:endParaRPr lang="en-US" dirty="0"/>
          </a:p>
        </p:txBody>
      </p:sp>
      <p:sp>
        <p:nvSpPr>
          <p:cNvPr id="3" name="Content Placeholder 2"/>
          <p:cNvSpPr>
            <a:spLocks noGrp="1"/>
          </p:cNvSpPr>
          <p:nvPr>
            <p:ph idx="1"/>
          </p:nvPr>
        </p:nvSpPr>
        <p:spPr>
          <a:xfrm>
            <a:off x="457200" y="1600200"/>
            <a:ext cx="8229600" cy="838200"/>
          </a:xfrm>
        </p:spPr>
        <p:txBody>
          <a:bodyPr>
            <a:normAutofit/>
          </a:bodyPr>
          <a:lstStyle/>
          <a:p>
            <a:pPr marL="742950" indent="-742950">
              <a:buFont typeface="+mj-lt"/>
              <a:buAutoNum type="arabicPeriod"/>
            </a:pPr>
            <a:r>
              <a:rPr lang="en-US" sz="3200" dirty="0" smtClean="0"/>
              <a:t>Please identify your class standing</a:t>
            </a:r>
          </a:p>
        </p:txBody>
      </p:sp>
      <p:sp>
        <p:nvSpPr>
          <p:cNvPr id="4" name="TextBox 3"/>
          <p:cNvSpPr txBox="1"/>
          <p:nvPr/>
        </p:nvSpPr>
        <p:spPr>
          <a:xfrm>
            <a:off x="1219200" y="2362200"/>
            <a:ext cx="6705600" cy="2246769"/>
          </a:xfrm>
          <a:prstGeom prst="rect">
            <a:avLst/>
          </a:prstGeom>
          <a:noFill/>
        </p:spPr>
        <p:txBody>
          <a:bodyPr wrap="square" rtlCol="0">
            <a:spAutoFit/>
          </a:bodyPr>
          <a:lstStyle/>
          <a:p>
            <a:pPr marL="285750" indent="-285750" defTabSz="914400">
              <a:buFont typeface="Wingdings" charset="2"/>
              <a:buChar char="q"/>
            </a:pPr>
            <a:r>
              <a:rPr lang="en-US" sz="2800" dirty="0" smtClean="0">
                <a:solidFill>
                  <a:srgbClr val="292934"/>
                </a:solidFill>
              </a:rPr>
              <a:t> Freshman (1</a:t>
            </a:r>
            <a:r>
              <a:rPr lang="en-US" sz="2800" baseline="30000" dirty="0" smtClean="0">
                <a:solidFill>
                  <a:srgbClr val="292934"/>
                </a:solidFill>
              </a:rPr>
              <a:t>st</a:t>
            </a:r>
            <a:r>
              <a:rPr lang="en-US" sz="2800" dirty="0" smtClean="0">
                <a:solidFill>
                  <a:srgbClr val="292934"/>
                </a:solidFill>
              </a:rPr>
              <a:t> year)</a:t>
            </a:r>
          </a:p>
          <a:p>
            <a:pPr marL="285750" indent="-285750" defTabSz="914400">
              <a:buFont typeface="Wingdings" charset="2"/>
              <a:buChar char="q"/>
            </a:pPr>
            <a:r>
              <a:rPr lang="en-US" sz="2800" dirty="0" smtClean="0">
                <a:solidFill>
                  <a:srgbClr val="292934"/>
                </a:solidFill>
              </a:rPr>
              <a:t> Sophomore (2</a:t>
            </a:r>
            <a:r>
              <a:rPr lang="en-US" sz="2800" baseline="30000" dirty="0" smtClean="0">
                <a:solidFill>
                  <a:srgbClr val="292934"/>
                </a:solidFill>
              </a:rPr>
              <a:t>nd</a:t>
            </a:r>
            <a:r>
              <a:rPr lang="en-US" sz="2800" dirty="0" smtClean="0">
                <a:solidFill>
                  <a:srgbClr val="292934"/>
                </a:solidFill>
              </a:rPr>
              <a:t> year)</a:t>
            </a:r>
          </a:p>
          <a:p>
            <a:pPr marL="285750" indent="-285750" defTabSz="914400">
              <a:buFont typeface="Wingdings" charset="2"/>
              <a:buChar char="q"/>
            </a:pPr>
            <a:r>
              <a:rPr lang="en-US" sz="2800" dirty="0" smtClean="0">
                <a:solidFill>
                  <a:srgbClr val="292934"/>
                </a:solidFill>
              </a:rPr>
              <a:t> Junior (3</a:t>
            </a:r>
            <a:r>
              <a:rPr lang="en-US" sz="2800" baseline="30000" dirty="0" smtClean="0">
                <a:solidFill>
                  <a:srgbClr val="292934"/>
                </a:solidFill>
              </a:rPr>
              <a:t>rd</a:t>
            </a:r>
            <a:r>
              <a:rPr lang="en-US" sz="2800" dirty="0" smtClean="0">
                <a:solidFill>
                  <a:srgbClr val="292934"/>
                </a:solidFill>
              </a:rPr>
              <a:t> year)</a:t>
            </a:r>
          </a:p>
          <a:p>
            <a:pPr marL="285750" indent="-285750" defTabSz="914400">
              <a:buFont typeface="Wingdings" charset="2"/>
              <a:buChar char="q"/>
            </a:pPr>
            <a:r>
              <a:rPr lang="en-US" sz="2800" dirty="0" smtClean="0">
                <a:solidFill>
                  <a:srgbClr val="292934"/>
                </a:solidFill>
              </a:rPr>
              <a:t> Senior (4</a:t>
            </a:r>
            <a:r>
              <a:rPr lang="en-US" sz="2800" baseline="30000" dirty="0" smtClean="0">
                <a:solidFill>
                  <a:srgbClr val="292934"/>
                </a:solidFill>
              </a:rPr>
              <a:t>th</a:t>
            </a:r>
            <a:r>
              <a:rPr lang="en-US" sz="2800" dirty="0" smtClean="0">
                <a:solidFill>
                  <a:srgbClr val="292934"/>
                </a:solidFill>
              </a:rPr>
              <a:t> year)</a:t>
            </a:r>
          </a:p>
          <a:p>
            <a:pPr marL="285750" indent="-285750" defTabSz="914400">
              <a:buFont typeface="Wingdings" charset="2"/>
              <a:buChar char="q"/>
            </a:pPr>
            <a:r>
              <a:rPr lang="en-US" sz="2800" dirty="0" smtClean="0">
                <a:solidFill>
                  <a:srgbClr val="292934"/>
                </a:solidFill>
              </a:rPr>
              <a:t> Graduate</a:t>
            </a:r>
          </a:p>
        </p:txBody>
      </p:sp>
    </p:spTree>
    <p:extLst>
      <p:ext uri="{BB962C8B-B14F-4D97-AF65-F5344CB8AC3E}">
        <p14:creationId xmlns:p14="http://schemas.microsoft.com/office/powerpoint/2010/main" val="3557460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In Class</a:t>
            </a:r>
            <a:endParaRPr lang="en-US" dirty="0"/>
          </a:p>
        </p:txBody>
      </p:sp>
      <p:sp>
        <p:nvSpPr>
          <p:cNvPr id="3" name="Content Placeholder 2"/>
          <p:cNvSpPr>
            <a:spLocks noGrp="1"/>
          </p:cNvSpPr>
          <p:nvPr>
            <p:ph idx="1"/>
          </p:nvPr>
        </p:nvSpPr>
        <p:spPr>
          <a:xfrm>
            <a:off x="457200" y="1600200"/>
            <a:ext cx="8229600" cy="1143000"/>
          </a:xfrm>
        </p:spPr>
        <p:txBody>
          <a:bodyPr>
            <a:normAutofit/>
          </a:bodyPr>
          <a:lstStyle/>
          <a:p>
            <a:pPr marL="742950" indent="-742950">
              <a:buFont typeface="+mj-lt"/>
              <a:buAutoNum type="arabicPeriod"/>
            </a:pPr>
            <a:r>
              <a:rPr lang="en-US" sz="3200" dirty="0" smtClean="0"/>
              <a:t>How often do you use the Library Commons for studying in groups</a:t>
            </a:r>
          </a:p>
        </p:txBody>
      </p:sp>
      <p:sp>
        <p:nvSpPr>
          <p:cNvPr id="4" name="TextBox 3"/>
          <p:cNvSpPr txBox="1"/>
          <p:nvPr/>
        </p:nvSpPr>
        <p:spPr>
          <a:xfrm>
            <a:off x="1219200" y="2743200"/>
            <a:ext cx="6705600" cy="3108544"/>
          </a:xfrm>
          <a:prstGeom prst="rect">
            <a:avLst/>
          </a:prstGeom>
          <a:noFill/>
        </p:spPr>
        <p:txBody>
          <a:bodyPr wrap="square" rtlCol="0">
            <a:spAutoFit/>
          </a:bodyPr>
          <a:lstStyle/>
          <a:p>
            <a:pPr marL="285750" indent="-285750" defTabSz="914400">
              <a:buFont typeface="Wingdings" charset="2"/>
              <a:buChar char="q"/>
            </a:pPr>
            <a:r>
              <a:rPr lang="en-US" sz="2800" dirty="0" smtClean="0">
                <a:solidFill>
                  <a:srgbClr val="292934"/>
                </a:solidFill>
              </a:rPr>
              <a:t> Never</a:t>
            </a:r>
          </a:p>
          <a:p>
            <a:pPr marL="285750" indent="-285750" defTabSz="914400">
              <a:buFont typeface="Wingdings" charset="2"/>
              <a:buChar char="q"/>
            </a:pPr>
            <a:r>
              <a:rPr lang="en-US" sz="2800" dirty="0" smtClean="0">
                <a:solidFill>
                  <a:srgbClr val="292934"/>
                </a:solidFill>
              </a:rPr>
              <a:t> A few times during the semester</a:t>
            </a:r>
          </a:p>
          <a:p>
            <a:pPr marL="285750" indent="-285750" defTabSz="914400">
              <a:buFont typeface="Wingdings" charset="2"/>
              <a:buChar char="q"/>
            </a:pPr>
            <a:r>
              <a:rPr lang="en-US" sz="2800" dirty="0" smtClean="0">
                <a:solidFill>
                  <a:srgbClr val="292934"/>
                </a:solidFill>
              </a:rPr>
              <a:t> Once a month</a:t>
            </a:r>
          </a:p>
          <a:p>
            <a:pPr marL="285750" indent="-285750" defTabSz="914400">
              <a:buFont typeface="Wingdings" charset="2"/>
              <a:buChar char="q"/>
            </a:pPr>
            <a:r>
              <a:rPr lang="en-US" sz="2800" dirty="0" smtClean="0">
                <a:solidFill>
                  <a:srgbClr val="292934"/>
                </a:solidFill>
              </a:rPr>
              <a:t> Once a week</a:t>
            </a:r>
          </a:p>
          <a:p>
            <a:pPr marL="285750" indent="-285750" defTabSz="914400">
              <a:buFont typeface="Wingdings" charset="2"/>
              <a:buChar char="q"/>
            </a:pPr>
            <a:r>
              <a:rPr lang="en-US" sz="2800" dirty="0" smtClean="0">
                <a:solidFill>
                  <a:srgbClr val="292934"/>
                </a:solidFill>
              </a:rPr>
              <a:t> Multiple time a week</a:t>
            </a:r>
          </a:p>
          <a:p>
            <a:pPr marL="285750" indent="-285750" defTabSz="914400">
              <a:buFont typeface="Wingdings" charset="2"/>
              <a:buChar char="q"/>
            </a:pPr>
            <a:r>
              <a:rPr lang="en-US" sz="2800" dirty="0" smtClean="0">
                <a:solidFill>
                  <a:srgbClr val="292934"/>
                </a:solidFill>
              </a:rPr>
              <a:t> Once a day</a:t>
            </a:r>
          </a:p>
          <a:p>
            <a:pPr marL="285750" indent="-285750" defTabSz="914400">
              <a:buFont typeface="Wingdings" charset="2"/>
              <a:buChar char="q"/>
            </a:pPr>
            <a:r>
              <a:rPr lang="en-US" sz="2800" dirty="0" smtClean="0">
                <a:solidFill>
                  <a:srgbClr val="292934"/>
                </a:solidFill>
              </a:rPr>
              <a:t> Multiple times a day</a:t>
            </a:r>
          </a:p>
        </p:txBody>
      </p:sp>
    </p:spTree>
    <p:extLst>
      <p:ext uri="{BB962C8B-B14F-4D97-AF65-F5344CB8AC3E}">
        <p14:creationId xmlns:p14="http://schemas.microsoft.com/office/powerpoint/2010/main" val="2956229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In Class</a:t>
            </a:r>
            <a:endParaRPr lang="en-US" dirty="0"/>
          </a:p>
        </p:txBody>
      </p:sp>
      <p:sp>
        <p:nvSpPr>
          <p:cNvPr id="3" name="Content Placeholder 2"/>
          <p:cNvSpPr>
            <a:spLocks noGrp="1"/>
          </p:cNvSpPr>
          <p:nvPr>
            <p:ph idx="1"/>
          </p:nvPr>
        </p:nvSpPr>
        <p:spPr>
          <a:xfrm>
            <a:off x="609600" y="1600200"/>
            <a:ext cx="8229600" cy="2209800"/>
          </a:xfrm>
        </p:spPr>
        <p:txBody>
          <a:bodyPr>
            <a:noAutofit/>
          </a:bodyPr>
          <a:lstStyle/>
          <a:p>
            <a:pPr marL="514350" indent="-514350">
              <a:buFont typeface="+mj-lt"/>
              <a:buAutoNum type="arabicPeriod"/>
            </a:pPr>
            <a:r>
              <a:rPr lang="en-US" sz="3200" dirty="0"/>
              <a:t>You indicated that you use the Library Commons for studying in groups. </a:t>
            </a:r>
            <a:r>
              <a:rPr lang="en-US" sz="3200" dirty="0" smtClean="0"/>
              <a:t>Please estimate </a:t>
            </a:r>
            <a:r>
              <a:rPr lang="en-US" sz="3200" dirty="0"/>
              <a:t>the amount of time you spend on this activity in a typical visit.</a:t>
            </a:r>
            <a:endParaRPr lang="en-US" sz="3200" dirty="0" smtClean="0"/>
          </a:p>
        </p:txBody>
      </p:sp>
      <p:sp>
        <p:nvSpPr>
          <p:cNvPr id="4" name="TextBox 3"/>
          <p:cNvSpPr txBox="1"/>
          <p:nvPr/>
        </p:nvSpPr>
        <p:spPr>
          <a:xfrm>
            <a:off x="1143000" y="3796605"/>
            <a:ext cx="6705600" cy="1384995"/>
          </a:xfrm>
          <a:prstGeom prst="rect">
            <a:avLst/>
          </a:prstGeom>
          <a:noFill/>
        </p:spPr>
        <p:txBody>
          <a:bodyPr wrap="square" rtlCol="0">
            <a:spAutoFit/>
          </a:bodyPr>
          <a:lstStyle/>
          <a:p>
            <a:pPr marL="285750" indent="-285750" defTabSz="914400">
              <a:buFont typeface="Wingdings" charset="2"/>
              <a:buChar char="q"/>
            </a:pPr>
            <a:r>
              <a:rPr lang="en-US" sz="2800" dirty="0" smtClean="0">
                <a:solidFill>
                  <a:srgbClr val="292934"/>
                </a:solidFill>
              </a:rPr>
              <a:t> Less than one hour</a:t>
            </a:r>
          </a:p>
          <a:p>
            <a:pPr marL="285750" indent="-285750" defTabSz="914400">
              <a:buFont typeface="Wingdings" charset="2"/>
              <a:buChar char="q"/>
            </a:pPr>
            <a:r>
              <a:rPr lang="en-US" sz="2800" dirty="0" smtClean="0">
                <a:solidFill>
                  <a:srgbClr val="292934"/>
                </a:solidFill>
              </a:rPr>
              <a:t> One to two hours</a:t>
            </a:r>
          </a:p>
          <a:p>
            <a:pPr marL="285750" indent="-285750" defTabSz="914400">
              <a:buFont typeface="Wingdings" charset="2"/>
              <a:buChar char="q"/>
            </a:pPr>
            <a:r>
              <a:rPr lang="en-US" sz="2800" dirty="0" smtClean="0">
                <a:solidFill>
                  <a:srgbClr val="292934"/>
                </a:solidFill>
              </a:rPr>
              <a:t> More than two hours</a:t>
            </a:r>
          </a:p>
        </p:txBody>
      </p:sp>
    </p:spTree>
    <p:extLst>
      <p:ext uri="{BB962C8B-B14F-4D97-AF65-F5344CB8AC3E}">
        <p14:creationId xmlns:p14="http://schemas.microsoft.com/office/powerpoint/2010/main" val="1300502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In Class</a:t>
            </a:r>
            <a:endParaRPr lang="en-US" dirty="0"/>
          </a:p>
        </p:txBody>
      </p:sp>
      <p:sp>
        <p:nvSpPr>
          <p:cNvPr id="3" name="Content Placeholder 2"/>
          <p:cNvSpPr>
            <a:spLocks noGrp="1"/>
          </p:cNvSpPr>
          <p:nvPr>
            <p:ph idx="1"/>
          </p:nvPr>
        </p:nvSpPr>
        <p:spPr>
          <a:xfrm>
            <a:off x="457200" y="1600200"/>
            <a:ext cx="8229600" cy="685800"/>
          </a:xfrm>
        </p:spPr>
        <p:txBody>
          <a:bodyPr>
            <a:normAutofit/>
          </a:bodyPr>
          <a:lstStyle/>
          <a:p>
            <a:pPr marL="742950" indent="-742950">
              <a:buFont typeface="+mj-lt"/>
              <a:buAutoNum type="arabicPeriod"/>
            </a:pPr>
            <a:r>
              <a:rPr lang="en-US" sz="3200" dirty="0" smtClean="0"/>
              <a:t>To what extent does the Library Commons</a:t>
            </a:r>
          </a:p>
        </p:txBody>
      </p:sp>
      <p:sp>
        <p:nvSpPr>
          <p:cNvPr id="4" name="TextBox 3"/>
          <p:cNvSpPr txBox="1"/>
          <p:nvPr/>
        </p:nvSpPr>
        <p:spPr>
          <a:xfrm>
            <a:off x="381000" y="3505200"/>
            <a:ext cx="5943600" cy="2308324"/>
          </a:xfrm>
          <a:prstGeom prst="rect">
            <a:avLst/>
          </a:prstGeom>
          <a:noFill/>
        </p:spPr>
        <p:txBody>
          <a:bodyPr wrap="square" rtlCol="0">
            <a:spAutoFit/>
          </a:bodyPr>
          <a:lstStyle/>
          <a:p>
            <a:pPr algn="r" defTabSz="914400"/>
            <a:r>
              <a:rPr lang="en-US" sz="2400" dirty="0" smtClean="0">
                <a:solidFill>
                  <a:srgbClr val="292934"/>
                </a:solidFill>
              </a:rPr>
              <a:t>Encourage creativity</a:t>
            </a:r>
          </a:p>
          <a:p>
            <a:pPr algn="r" defTabSz="914400"/>
            <a:r>
              <a:rPr lang="en-US" sz="2400" dirty="0" smtClean="0">
                <a:solidFill>
                  <a:srgbClr val="292934"/>
                </a:solidFill>
              </a:rPr>
              <a:t>Help you do better in class</a:t>
            </a:r>
          </a:p>
          <a:p>
            <a:pPr algn="r" defTabSz="914400"/>
            <a:r>
              <a:rPr lang="en-US" sz="2400" dirty="0" smtClean="0">
                <a:solidFill>
                  <a:srgbClr val="292934"/>
                </a:solidFill>
              </a:rPr>
              <a:t>Make studying more enjoyable</a:t>
            </a:r>
          </a:p>
          <a:p>
            <a:pPr algn="r" defTabSz="914400"/>
            <a:r>
              <a:rPr lang="en-US" sz="2400" dirty="0" smtClean="0">
                <a:solidFill>
                  <a:srgbClr val="D2533C"/>
                </a:solidFill>
              </a:rPr>
              <a:t>Make you feel more involved in the University</a:t>
            </a:r>
          </a:p>
          <a:p>
            <a:pPr algn="r" defTabSz="914400"/>
            <a:r>
              <a:rPr lang="en-US" sz="2400" dirty="0" smtClean="0">
                <a:solidFill>
                  <a:srgbClr val="292934"/>
                </a:solidFill>
              </a:rPr>
              <a:t>Promote learning</a:t>
            </a:r>
          </a:p>
          <a:p>
            <a:pPr algn="r" defTabSz="914400"/>
            <a:r>
              <a:rPr lang="en-US" sz="2400" dirty="0" smtClean="0">
                <a:solidFill>
                  <a:srgbClr val="292934"/>
                </a:solidFill>
              </a:rPr>
              <a:t>Serve as a place to meet people</a:t>
            </a:r>
          </a:p>
        </p:txBody>
      </p:sp>
      <p:sp>
        <p:nvSpPr>
          <p:cNvPr id="5" name="TextBox 4"/>
          <p:cNvSpPr txBox="1"/>
          <p:nvPr/>
        </p:nvSpPr>
        <p:spPr>
          <a:xfrm>
            <a:off x="6705600" y="3505200"/>
            <a:ext cx="1651414" cy="2308324"/>
          </a:xfrm>
          <a:prstGeom prst="rect">
            <a:avLst/>
          </a:prstGeom>
          <a:noFill/>
        </p:spPr>
        <p:txBody>
          <a:bodyPr wrap="none" rtlCol="0">
            <a:spAutoFit/>
          </a:bodyPr>
          <a:lstStyle/>
          <a:p>
            <a:pPr defTabSz="914400"/>
            <a:r>
              <a:rPr lang="en-US" sz="2400" dirty="0" smtClean="0">
                <a:solidFill>
                  <a:srgbClr val="292934"/>
                </a:solidFill>
              </a:rPr>
              <a:t>Don’t Know</a:t>
            </a:r>
          </a:p>
          <a:p>
            <a:pPr defTabSz="914400"/>
            <a:r>
              <a:rPr lang="en-US" sz="2400" dirty="0" smtClean="0">
                <a:solidFill>
                  <a:srgbClr val="292934"/>
                </a:solidFill>
              </a:rPr>
              <a:t>Not at all</a:t>
            </a:r>
          </a:p>
          <a:p>
            <a:pPr defTabSz="914400"/>
            <a:r>
              <a:rPr lang="en-US" sz="2400" dirty="0" smtClean="0">
                <a:solidFill>
                  <a:srgbClr val="292934"/>
                </a:solidFill>
              </a:rPr>
              <a:t>Very little</a:t>
            </a:r>
          </a:p>
          <a:p>
            <a:pPr defTabSz="914400"/>
            <a:r>
              <a:rPr lang="en-US" sz="2400" dirty="0" smtClean="0">
                <a:solidFill>
                  <a:srgbClr val="292934"/>
                </a:solidFill>
              </a:rPr>
              <a:t>Some</a:t>
            </a:r>
          </a:p>
          <a:p>
            <a:pPr defTabSz="914400"/>
            <a:r>
              <a:rPr lang="en-US" sz="2400" dirty="0" smtClean="0">
                <a:solidFill>
                  <a:srgbClr val="292934"/>
                </a:solidFill>
              </a:rPr>
              <a:t>Quite a bit</a:t>
            </a:r>
          </a:p>
          <a:p>
            <a:pPr defTabSz="914400"/>
            <a:r>
              <a:rPr lang="en-US" sz="2400" dirty="0" smtClean="0">
                <a:solidFill>
                  <a:srgbClr val="292934"/>
                </a:solidFill>
              </a:rPr>
              <a:t>Very much</a:t>
            </a:r>
            <a:endParaRPr lang="en-US" sz="2400" dirty="0">
              <a:solidFill>
                <a:srgbClr val="292934"/>
              </a:solidFill>
            </a:endParaRPr>
          </a:p>
        </p:txBody>
      </p:sp>
      <p:cxnSp>
        <p:nvCxnSpPr>
          <p:cNvPr id="7" name="Straight Connector 6"/>
          <p:cNvCxnSpPr/>
          <p:nvPr/>
        </p:nvCxnSpPr>
        <p:spPr>
          <a:xfrm>
            <a:off x="6477000" y="2590800"/>
            <a:ext cx="0" cy="312420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 Placeholder 2"/>
          <p:cNvSpPr txBox="1">
            <a:spLocks/>
          </p:cNvSpPr>
          <p:nvPr/>
        </p:nvSpPr>
        <p:spPr>
          <a:xfrm>
            <a:off x="4114800" y="2514600"/>
            <a:ext cx="2164080" cy="639762"/>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4000" kern="1200">
                <a:solidFill>
                  <a:schemeClr val="tx1"/>
                </a:solidFill>
                <a:latin typeface="+mn-lt"/>
                <a:ea typeface="+mn-ea"/>
                <a:cs typeface="+mn-cs"/>
              </a:defRPr>
            </a:lvl1pPr>
            <a:lvl2pPr marL="457200" indent="-182880" algn="l" defTabSz="914400" rtl="0" eaLnBrk="1" latinLnBrk="0" hangingPunct="1">
              <a:spcBef>
                <a:spcPct val="20000"/>
              </a:spcBef>
              <a:buClr>
                <a:schemeClr val="tx2">
                  <a:lumMod val="75000"/>
                </a:schemeClr>
              </a:buClr>
              <a:buSzPct val="70000"/>
              <a:buFont typeface="Wingdings" pitchFamily="2" charset="2"/>
              <a:buChar char="Ø"/>
              <a:defRPr sz="3600" kern="1200">
                <a:solidFill>
                  <a:schemeClr val="bg2">
                    <a:lumMod val="25000"/>
                  </a:schemeClr>
                </a:solidFill>
                <a:latin typeface="+mn-lt"/>
                <a:ea typeface="+mn-ea"/>
                <a:cs typeface="+mn-cs"/>
              </a:defRPr>
            </a:lvl2pPr>
            <a:lvl3pPr marL="731520" indent="-182880" algn="l" defTabSz="914400" rtl="0" eaLnBrk="1" latinLnBrk="0" hangingPunct="1">
              <a:spcBef>
                <a:spcPct val="20000"/>
              </a:spcBef>
              <a:buClr>
                <a:schemeClr val="accent5">
                  <a:lumMod val="75000"/>
                </a:schemeClr>
              </a:buClr>
              <a:buSzPct val="70000"/>
              <a:buFont typeface="Wingdings" pitchFamily="2" charset="2"/>
              <a:buChar char="v"/>
              <a:defRPr sz="3200" kern="1200">
                <a:solidFill>
                  <a:schemeClr val="tx2">
                    <a:lumMod val="7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sz="3600" dirty="0" smtClean="0">
                <a:solidFill>
                  <a:srgbClr val="6B7D72"/>
                </a:solidFill>
              </a:rPr>
              <a:t>Categories</a:t>
            </a:r>
            <a:endParaRPr lang="en-US" sz="3600" dirty="0">
              <a:solidFill>
                <a:srgbClr val="6B7D72"/>
              </a:solidFill>
            </a:endParaRPr>
          </a:p>
        </p:txBody>
      </p:sp>
      <p:sp>
        <p:nvSpPr>
          <p:cNvPr id="10" name="Text Placeholder 5"/>
          <p:cNvSpPr txBox="1">
            <a:spLocks/>
          </p:cNvSpPr>
          <p:nvPr/>
        </p:nvSpPr>
        <p:spPr>
          <a:xfrm>
            <a:off x="6705600" y="2514600"/>
            <a:ext cx="1676400" cy="639762"/>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4000" kern="1200">
                <a:solidFill>
                  <a:schemeClr val="tx1"/>
                </a:solidFill>
                <a:latin typeface="+mn-lt"/>
                <a:ea typeface="+mn-ea"/>
                <a:cs typeface="+mn-cs"/>
              </a:defRPr>
            </a:lvl1pPr>
            <a:lvl2pPr marL="457200" indent="-182880" algn="l" defTabSz="914400" rtl="0" eaLnBrk="1" latinLnBrk="0" hangingPunct="1">
              <a:spcBef>
                <a:spcPct val="20000"/>
              </a:spcBef>
              <a:buClr>
                <a:schemeClr val="tx2">
                  <a:lumMod val="75000"/>
                </a:schemeClr>
              </a:buClr>
              <a:buSzPct val="70000"/>
              <a:buFont typeface="Wingdings" pitchFamily="2" charset="2"/>
              <a:buChar char="Ø"/>
              <a:defRPr sz="3600" kern="1200">
                <a:solidFill>
                  <a:schemeClr val="bg2">
                    <a:lumMod val="25000"/>
                  </a:schemeClr>
                </a:solidFill>
                <a:latin typeface="+mn-lt"/>
                <a:ea typeface="+mn-ea"/>
                <a:cs typeface="+mn-cs"/>
              </a:defRPr>
            </a:lvl2pPr>
            <a:lvl3pPr marL="731520" indent="-182880" algn="l" defTabSz="914400" rtl="0" eaLnBrk="1" latinLnBrk="0" hangingPunct="1">
              <a:spcBef>
                <a:spcPct val="20000"/>
              </a:spcBef>
              <a:buClr>
                <a:schemeClr val="accent5">
                  <a:lumMod val="75000"/>
                </a:schemeClr>
              </a:buClr>
              <a:buSzPct val="70000"/>
              <a:buFont typeface="Wingdings" pitchFamily="2" charset="2"/>
              <a:buChar char="v"/>
              <a:defRPr sz="3200" kern="1200">
                <a:solidFill>
                  <a:schemeClr val="tx2">
                    <a:lumMod val="7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sz="3600" dirty="0" smtClean="0">
                <a:solidFill>
                  <a:srgbClr val="6B7D72"/>
                </a:solidFill>
              </a:rPr>
              <a:t>Choices</a:t>
            </a:r>
            <a:endParaRPr lang="en-US" sz="3600" dirty="0">
              <a:solidFill>
                <a:srgbClr val="6B7D72"/>
              </a:solidFill>
            </a:endParaRPr>
          </a:p>
        </p:txBody>
      </p:sp>
    </p:spTree>
    <p:extLst>
      <p:ext uri="{BB962C8B-B14F-4D97-AF65-F5344CB8AC3E}">
        <p14:creationId xmlns:p14="http://schemas.microsoft.com/office/powerpoint/2010/main" val="3744773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57200" y="609600"/>
            <a:ext cx="8229600" cy="11430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800" dirty="0" smtClean="0">
                <a:solidFill>
                  <a:srgbClr val="D2533C"/>
                </a:solidFill>
              </a:rPr>
              <a:t>What is </a:t>
            </a:r>
            <a:r>
              <a:rPr lang="en-US" sz="3800" i="1" dirty="0" smtClean="0">
                <a:solidFill>
                  <a:srgbClr val="D2533C"/>
                </a:solidFill>
              </a:rPr>
              <a:t>student success </a:t>
            </a:r>
            <a:r>
              <a:rPr lang="en-US" sz="3800" dirty="0" smtClean="0">
                <a:solidFill>
                  <a:srgbClr val="D2533C"/>
                </a:solidFill>
              </a:rPr>
              <a:t>at UT?</a:t>
            </a:r>
            <a:endParaRPr lang="en-US" sz="3800" dirty="0">
              <a:solidFill>
                <a:srgbClr val="D2533C"/>
              </a:solidFill>
            </a:endParaRPr>
          </a:p>
        </p:txBody>
      </p:sp>
      <p:sp>
        <p:nvSpPr>
          <p:cNvPr id="3" name="TextBox 2"/>
          <p:cNvSpPr txBox="1"/>
          <p:nvPr/>
        </p:nvSpPr>
        <p:spPr>
          <a:xfrm>
            <a:off x="457200" y="1487269"/>
            <a:ext cx="3618298" cy="646331"/>
          </a:xfrm>
          <a:prstGeom prst="rect">
            <a:avLst/>
          </a:prstGeom>
          <a:noFill/>
        </p:spPr>
        <p:txBody>
          <a:bodyPr wrap="none" rtlCol="0">
            <a:spAutoFit/>
          </a:bodyPr>
          <a:lstStyle/>
          <a:p>
            <a:pPr defTabSz="914400"/>
            <a:r>
              <a:rPr lang="en-US" sz="3600" dirty="0" smtClean="0">
                <a:solidFill>
                  <a:srgbClr val="93A299">
                    <a:lumMod val="75000"/>
                  </a:srgbClr>
                </a:solidFill>
              </a:rPr>
              <a:t>Student Retention</a:t>
            </a:r>
            <a:endParaRPr lang="en-US" sz="3600" dirty="0">
              <a:solidFill>
                <a:srgbClr val="93A299">
                  <a:lumMod val="75000"/>
                </a:srgbClr>
              </a:solidFill>
            </a:endParaRPr>
          </a:p>
        </p:txBody>
      </p:sp>
      <p:sp>
        <p:nvSpPr>
          <p:cNvPr id="4" name="Rectangle 3"/>
          <p:cNvSpPr/>
          <p:nvPr/>
        </p:nvSpPr>
        <p:spPr>
          <a:xfrm>
            <a:off x="3600777" y="5335193"/>
            <a:ext cx="3203747" cy="646331"/>
          </a:xfrm>
          <a:prstGeom prst="rect">
            <a:avLst/>
          </a:prstGeom>
        </p:spPr>
        <p:txBody>
          <a:bodyPr wrap="none">
            <a:spAutoFit/>
          </a:bodyPr>
          <a:lstStyle/>
          <a:p>
            <a:pPr defTabSz="914400"/>
            <a:r>
              <a:rPr lang="en-US" sz="3600" dirty="0" smtClean="0">
                <a:solidFill>
                  <a:srgbClr val="6B7D72"/>
                </a:solidFill>
              </a:rPr>
              <a:t>Student Success</a:t>
            </a:r>
            <a:endParaRPr lang="en-US" sz="3600" dirty="0">
              <a:solidFill>
                <a:srgbClr val="6B7D72"/>
              </a:solidFill>
            </a:endParaRPr>
          </a:p>
        </p:txBody>
      </p:sp>
      <p:sp>
        <p:nvSpPr>
          <p:cNvPr id="5" name="Oval Callout 4"/>
          <p:cNvSpPr/>
          <p:nvPr/>
        </p:nvSpPr>
        <p:spPr>
          <a:xfrm>
            <a:off x="4844502" y="1529740"/>
            <a:ext cx="3842297" cy="2288236"/>
          </a:xfrm>
          <a:prstGeom prst="wedgeEllipseCallout">
            <a:avLst>
              <a:gd name="adj1" fmla="val 30284"/>
              <a:gd name="adj2" fmla="val 97573"/>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800" dirty="0" smtClean="0">
                <a:solidFill>
                  <a:srgbClr val="FFFFFF"/>
                </a:solidFill>
                <a:latin typeface="Handwriting - Dakota"/>
                <a:cs typeface="Handwriting - Dakota"/>
              </a:rPr>
              <a:t>I had trouble adjusting personally to UT</a:t>
            </a:r>
            <a:endParaRPr lang="en-US" sz="2800" dirty="0">
              <a:solidFill>
                <a:srgbClr val="FFFFFF"/>
              </a:solidFill>
              <a:latin typeface="Handwriting - Dakota"/>
              <a:cs typeface="Handwriting - Dakota"/>
            </a:endParaRPr>
          </a:p>
        </p:txBody>
      </p:sp>
      <p:sp>
        <p:nvSpPr>
          <p:cNvPr id="6" name="Cloud Callout 5"/>
          <p:cNvSpPr/>
          <p:nvPr/>
        </p:nvSpPr>
        <p:spPr>
          <a:xfrm>
            <a:off x="457200" y="2590800"/>
            <a:ext cx="4138532" cy="2356926"/>
          </a:xfrm>
          <a:prstGeom prst="cloudCallout">
            <a:avLst>
              <a:gd name="adj1" fmla="val -53426"/>
              <a:gd name="adj2" fmla="val 7912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00"/>
            <a:r>
              <a:rPr lang="en-US" sz="2800" dirty="0" smtClean="0">
                <a:solidFill>
                  <a:srgbClr val="4C5A6A">
                    <a:lumMod val="75000"/>
                  </a:srgbClr>
                </a:solidFill>
                <a:latin typeface="Handwriting - Dakota"/>
                <a:cs typeface="Handwriting - Dakota"/>
              </a:rPr>
              <a:t>I did not feel like I was part of the university</a:t>
            </a:r>
            <a:endParaRPr lang="en-US" sz="2800" dirty="0">
              <a:solidFill>
                <a:srgbClr val="4C5A6A">
                  <a:lumMod val="75000"/>
                </a:srgbClr>
              </a:solidFill>
              <a:latin typeface="Handwriting - Dakota"/>
              <a:cs typeface="Handwriting - Dakota"/>
            </a:endParaRPr>
          </a:p>
        </p:txBody>
      </p:sp>
    </p:spTree>
    <p:extLst>
      <p:ext uri="{BB962C8B-B14F-4D97-AF65-F5344CB8AC3E}">
        <p14:creationId xmlns:p14="http://schemas.microsoft.com/office/powerpoint/2010/main" val="5847717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57200" y="457200"/>
            <a:ext cx="8229600" cy="1143000"/>
          </a:xfrm>
          <a:prstGeom prst="rect">
            <a:avLst/>
          </a:prstGeom>
        </p:spPr>
        <p:txBody>
          <a:bodyP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srgbClr val="D2533C"/>
                </a:solidFill>
              </a:rPr>
              <a:t>The Good: To What Extent Does the Commons</a:t>
            </a:r>
            <a:endParaRPr lang="en-US" dirty="0">
              <a:solidFill>
                <a:srgbClr val="D2533C"/>
              </a:solidFill>
            </a:endParaRPr>
          </a:p>
        </p:txBody>
      </p:sp>
      <p:graphicFrame>
        <p:nvGraphicFramePr>
          <p:cNvPr id="3" name="Chart 2"/>
          <p:cNvGraphicFramePr/>
          <p:nvPr>
            <p:extLst>
              <p:ext uri="{D42A27DB-BD31-4B8C-83A1-F6EECF244321}">
                <p14:modId xmlns:p14="http://schemas.microsoft.com/office/powerpoint/2010/main" val="3870536099"/>
              </p:ext>
            </p:extLst>
          </p:nvPr>
        </p:nvGraphicFramePr>
        <p:xfrm>
          <a:off x="457200" y="1281403"/>
          <a:ext cx="8229600" cy="49988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6167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57200" y="533400"/>
            <a:ext cx="8229600" cy="8382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400" dirty="0" smtClean="0">
                <a:solidFill>
                  <a:srgbClr val="D2533C"/>
                </a:solidFill>
              </a:rPr>
              <a:t>The Great: % of All Respondents vs. Top Students</a:t>
            </a:r>
            <a:endParaRPr lang="en-US" sz="3400" dirty="0">
              <a:solidFill>
                <a:srgbClr val="D2533C"/>
              </a:solidFill>
            </a:endParaRPr>
          </a:p>
        </p:txBody>
      </p:sp>
      <p:graphicFrame>
        <p:nvGraphicFramePr>
          <p:cNvPr id="3" name="Chart 2"/>
          <p:cNvGraphicFramePr/>
          <p:nvPr>
            <p:extLst>
              <p:ext uri="{D42A27DB-BD31-4B8C-83A1-F6EECF244321}">
                <p14:modId xmlns:p14="http://schemas.microsoft.com/office/powerpoint/2010/main" val="3512287509"/>
              </p:ext>
            </p:extLst>
          </p:nvPr>
        </p:nvGraphicFramePr>
        <p:xfrm>
          <a:off x="396539" y="1462199"/>
          <a:ext cx="8194468" cy="46692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4139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800600" y="1485037"/>
            <a:ext cx="3657600" cy="1867763"/>
            <a:chOff x="609600" y="1408093"/>
            <a:chExt cx="3657600" cy="1867763"/>
          </a:xfrm>
        </p:grpSpPr>
        <p:pic>
          <p:nvPicPr>
            <p:cNvPr id="3" name="Picture 2" descr="ppt1.png"/>
            <p:cNvPicPr>
              <a:picLocks noChangeAspect="1"/>
            </p:cNvPicPr>
            <p:nvPr/>
          </p:nvPicPr>
          <p:blipFill>
            <a:blip r:embed="rId3">
              <a:alphaModFix amt="42000"/>
              <a:extLst>
                <a:ext uri="{28A0092B-C50C-407E-A947-70E740481C1C}">
                  <a14:useLocalDpi xmlns:a14="http://schemas.microsoft.com/office/drawing/2010/main"/>
                </a:ext>
              </a:extLst>
            </a:blip>
            <a:stretch>
              <a:fillRect/>
            </a:stretch>
          </p:blipFill>
          <p:spPr>
            <a:xfrm>
              <a:off x="609600" y="1524000"/>
              <a:ext cx="703649" cy="1562100"/>
            </a:xfrm>
            <a:prstGeom prst="rect">
              <a:avLst/>
            </a:prstGeom>
          </p:spPr>
        </p:pic>
        <p:sp>
          <p:nvSpPr>
            <p:cNvPr id="4" name="TextBox 3"/>
            <p:cNvSpPr txBox="1"/>
            <p:nvPr/>
          </p:nvSpPr>
          <p:spPr>
            <a:xfrm>
              <a:off x="1143000" y="1408093"/>
              <a:ext cx="3124200" cy="954107"/>
            </a:xfrm>
            <a:prstGeom prst="rect">
              <a:avLst/>
            </a:prstGeom>
            <a:noFill/>
          </p:spPr>
          <p:txBody>
            <a:bodyPr wrap="square" rtlCol="0">
              <a:spAutoFit/>
            </a:bodyPr>
            <a:lstStyle/>
            <a:p>
              <a:pPr defTabSz="914400"/>
              <a:r>
                <a:rPr lang="en-US" sz="2800" dirty="0" smtClean="0">
                  <a:solidFill>
                    <a:srgbClr val="292934"/>
                  </a:solidFill>
                </a:rPr>
                <a:t>Provides resources</a:t>
              </a:r>
            </a:p>
            <a:p>
              <a:pPr defTabSz="914400"/>
              <a:r>
                <a:rPr lang="en-US" sz="2800" dirty="0" smtClean="0">
                  <a:solidFill>
                    <a:srgbClr val="292934"/>
                  </a:solidFill>
                </a:rPr>
                <a:t>I need for class</a:t>
              </a:r>
              <a:endParaRPr lang="en-US" sz="2800" dirty="0">
                <a:solidFill>
                  <a:srgbClr val="292934"/>
                </a:solidFill>
              </a:endParaRPr>
            </a:p>
          </p:txBody>
        </p:sp>
        <p:sp>
          <p:nvSpPr>
            <p:cNvPr id="5" name="TextBox 4"/>
            <p:cNvSpPr txBox="1"/>
            <p:nvPr/>
          </p:nvSpPr>
          <p:spPr>
            <a:xfrm>
              <a:off x="1295400" y="1952417"/>
              <a:ext cx="2667000" cy="1323439"/>
            </a:xfrm>
            <a:prstGeom prst="rect">
              <a:avLst/>
            </a:prstGeom>
            <a:noFill/>
          </p:spPr>
          <p:txBody>
            <a:bodyPr wrap="square" rtlCol="0">
              <a:spAutoFit/>
            </a:bodyPr>
            <a:lstStyle/>
            <a:p>
              <a:pPr defTabSz="914400"/>
              <a:r>
                <a:rPr lang="en-US" sz="8000" dirty="0" smtClean="0">
                  <a:solidFill>
                    <a:srgbClr val="D2533C"/>
                  </a:solidFill>
                </a:rPr>
                <a:t>90%</a:t>
              </a:r>
              <a:endParaRPr lang="en-US" sz="8000" dirty="0">
                <a:solidFill>
                  <a:srgbClr val="D2533C"/>
                </a:solidFill>
              </a:endParaRPr>
            </a:p>
          </p:txBody>
        </p:sp>
      </p:grpSp>
      <p:grpSp>
        <p:nvGrpSpPr>
          <p:cNvPr id="16" name="Group 15"/>
          <p:cNvGrpSpPr/>
          <p:nvPr/>
        </p:nvGrpSpPr>
        <p:grpSpPr>
          <a:xfrm>
            <a:off x="5196184" y="3796605"/>
            <a:ext cx="3262016" cy="2375595"/>
            <a:chOff x="5285084" y="3810000"/>
            <a:chExt cx="3262016" cy="2375595"/>
          </a:xfrm>
        </p:grpSpPr>
        <p:pic>
          <p:nvPicPr>
            <p:cNvPr id="6" name="Picture 5" descr="ppt2.png"/>
            <p:cNvPicPr>
              <a:picLocks noChangeAspect="1"/>
            </p:cNvPicPr>
            <p:nvPr/>
          </p:nvPicPr>
          <p:blipFill>
            <a:blip r:embed="rId4">
              <a:alphaModFix amt="46000"/>
              <a:extLst>
                <a:ext uri="{28A0092B-C50C-407E-A947-70E740481C1C}">
                  <a14:useLocalDpi xmlns:a14="http://schemas.microsoft.com/office/drawing/2010/main"/>
                </a:ext>
              </a:extLst>
            </a:blip>
            <a:stretch>
              <a:fillRect/>
            </a:stretch>
          </p:blipFill>
          <p:spPr>
            <a:xfrm>
              <a:off x="7010400" y="4495800"/>
              <a:ext cx="1536700" cy="1320800"/>
            </a:xfrm>
            <a:prstGeom prst="rect">
              <a:avLst/>
            </a:prstGeom>
          </p:spPr>
        </p:pic>
        <p:sp>
          <p:nvSpPr>
            <p:cNvPr id="7" name="TextBox 6"/>
            <p:cNvSpPr txBox="1"/>
            <p:nvPr/>
          </p:nvSpPr>
          <p:spPr>
            <a:xfrm>
              <a:off x="5285084" y="4800600"/>
              <a:ext cx="1623937" cy="1384995"/>
            </a:xfrm>
            <a:prstGeom prst="rect">
              <a:avLst/>
            </a:prstGeom>
            <a:noFill/>
          </p:spPr>
          <p:txBody>
            <a:bodyPr wrap="none" rtlCol="0">
              <a:spAutoFit/>
            </a:bodyPr>
            <a:lstStyle/>
            <a:p>
              <a:pPr algn="r" defTabSz="914400"/>
              <a:r>
                <a:rPr lang="en-US" sz="2800" dirty="0" smtClean="0">
                  <a:solidFill>
                    <a:srgbClr val="292934"/>
                  </a:solidFill>
                </a:rPr>
                <a:t>Helps me</a:t>
              </a:r>
            </a:p>
            <a:p>
              <a:pPr algn="r" defTabSz="914400"/>
              <a:r>
                <a:rPr lang="en-US" sz="2800" dirty="0" smtClean="0">
                  <a:solidFill>
                    <a:srgbClr val="292934"/>
                  </a:solidFill>
                </a:rPr>
                <a:t> do better</a:t>
              </a:r>
            </a:p>
            <a:p>
              <a:pPr algn="r" defTabSz="914400"/>
              <a:r>
                <a:rPr lang="en-US" sz="2800" dirty="0" smtClean="0">
                  <a:solidFill>
                    <a:srgbClr val="292934"/>
                  </a:solidFill>
                </a:rPr>
                <a:t>in class</a:t>
              </a:r>
              <a:endParaRPr lang="en-US" sz="2800" dirty="0">
                <a:solidFill>
                  <a:srgbClr val="292934"/>
                </a:solidFill>
              </a:endParaRPr>
            </a:p>
          </p:txBody>
        </p:sp>
        <p:sp>
          <p:nvSpPr>
            <p:cNvPr id="10" name="TextBox 9"/>
            <p:cNvSpPr txBox="1"/>
            <p:nvPr/>
          </p:nvSpPr>
          <p:spPr>
            <a:xfrm>
              <a:off x="5410200" y="3810000"/>
              <a:ext cx="1981200" cy="1323439"/>
            </a:xfrm>
            <a:prstGeom prst="rect">
              <a:avLst/>
            </a:prstGeom>
            <a:noFill/>
          </p:spPr>
          <p:txBody>
            <a:bodyPr wrap="square" rtlCol="0">
              <a:spAutoFit/>
            </a:bodyPr>
            <a:lstStyle/>
            <a:p>
              <a:pPr defTabSz="914400"/>
              <a:r>
                <a:rPr lang="en-US" sz="8000" dirty="0" smtClean="0">
                  <a:solidFill>
                    <a:srgbClr val="D2533C"/>
                  </a:solidFill>
                </a:rPr>
                <a:t>74%</a:t>
              </a:r>
              <a:endParaRPr lang="en-US" sz="8000" dirty="0">
                <a:solidFill>
                  <a:srgbClr val="D2533C"/>
                </a:solidFill>
              </a:endParaRPr>
            </a:p>
          </p:txBody>
        </p:sp>
      </p:grpSp>
      <p:grpSp>
        <p:nvGrpSpPr>
          <p:cNvPr id="15" name="Group 14"/>
          <p:cNvGrpSpPr/>
          <p:nvPr/>
        </p:nvGrpSpPr>
        <p:grpSpPr>
          <a:xfrm>
            <a:off x="609600" y="4114800"/>
            <a:ext cx="3581400" cy="1905000"/>
            <a:chOff x="609600" y="3657600"/>
            <a:chExt cx="3581400" cy="1905000"/>
          </a:xfrm>
        </p:grpSpPr>
        <p:sp>
          <p:nvSpPr>
            <p:cNvPr id="9" name="TextBox 8"/>
            <p:cNvSpPr txBox="1"/>
            <p:nvPr/>
          </p:nvSpPr>
          <p:spPr>
            <a:xfrm>
              <a:off x="609600" y="3781961"/>
              <a:ext cx="2667000" cy="1323439"/>
            </a:xfrm>
            <a:prstGeom prst="rect">
              <a:avLst/>
            </a:prstGeom>
            <a:noFill/>
          </p:spPr>
          <p:txBody>
            <a:bodyPr wrap="square" rtlCol="0">
              <a:spAutoFit/>
            </a:bodyPr>
            <a:lstStyle/>
            <a:p>
              <a:pPr defTabSz="914400"/>
              <a:r>
                <a:rPr lang="en-US" sz="8000" dirty="0" smtClean="0">
                  <a:solidFill>
                    <a:srgbClr val="D2533C"/>
                  </a:solidFill>
                </a:rPr>
                <a:t>95%</a:t>
              </a:r>
              <a:endParaRPr lang="en-US" sz="8000" dirty="0">
                <a:solidFill>
                  <a:srgbClr val="D2533C"/>
                </a:solidFill>
              </a:endParaRPr>
            </a:p>
          </p:txBody>
        </p:sp>
        <p:pic>
          <p:nvPicPr>
            <p:cNvPr id="11" name="Picture 10" descr="ppt4.png"/>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2692400" y="4064000"/>
              <a:ext cx="1498600" cy="1498600"/>
            </a:xfrm>
            <a:prstGeom prst="rect">
              <a:avLst/>
            </a:prstGeom>
          </p:spPr>
        </p:pic>
        <p:sp>
          <p:nvSpPr>
            <p:cNvPr id="12" name="TextBox 11"/>
            <p:cNvSpPr txBox="1"/>
            <p:nvPr/>
          </p:nvSpPr>
          <p:spPr>
            <a:xfrm>
              <a:off x="609600" y="3657600"/>
              <a:ext cx="3410008" cy="523220"/>
            </a:xfrm>
            <a:prstGeom prst="rect">
              <a:avLst/>
            </a:prstGeom>
            <a:noFill/>
          </p:spPr>
          <p:txBody>
            <a:bodyPr wrap="none" rtlCol="0">
              <a:spAutoFit/>
            </a:bodyPr>
            <a:lstStyle/>
            <a:p>
              <a:pPr defTabSz="914400"/>
              <a:r>
                <a:rPr lang="en-US" sz="2800" dirty="0" smtClean="0">
                  <a:solidFill>
                    <a:srgbClr val="292934"/>
                  </a:solidFill>
                </a:rPr>
                <a:t>Facilitates group work</a:t>
              </a:r>
              <a:endParaRPr lang="en-US" sz="2800" dirty="0">
                <a:solidFill>
                  <a:srgbClr val="292934"/>
                </a:solidFill>
              </a:endParaRPr>
            </a:p>
          </p:txBody>
        </p:sp>
      </p:grpSp>
      <p:grpSp>
        <p:nvGrpSpPr>
          <p:cNvPr id="17" name="Group 16"/>
          <p:cNvGrpSpPr/>
          <p:nvPr/>
        </p:nvGrpSpPr>
        <p:grpSpPr>
          <a:xfrm>
            <a:off x="304800" y="1447800"/>
            <a:ext cx="4191000" cy="2286000"/>
            <a:chOff x="4191000" y="1295400"/>
            <a:chExt cx="4191000" cy="2286000"/>
          </a:xfrm>
        </p:grpSpPr>
        <p:sp>
          <p:nvSpPr>
            <p:cNvPr id="13" name="Oval Callout 12"/>
            <p:cNvSpPr/>
            <p:nvPr/>
          </p:nvSpPr>
          <p:spPr>
            <a:xfrm>
              <a:off x="5715000" y="1295400"/>
              <a:ext cx="2514600" cy="1524000"/>
            </a:xfrm>
            <a:prstGeom prst="wedgeEllipseCallout">
              <a:avLst>
                <a:gd name="adj1" fmla="val -21551"/>
                <a:gd name="adj2" fmla="val 5826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sp>
          <p:nvSpPr>
            <p:cNvPr id="8" name="TextBox 7"/>
            <p:cNvSpPr txBox="1"/>
            <p:nvPr/>
          </p:nvSpPr>
          <p:spPr>
            <a:xfrm>
              <a:off x="6096000" y="1371600"/>
              <a:ext cx="2286000" cy="1323439"/>
            </a:xfrm>
            <a:prstGeom prst="rect">
              <a:avLst/>
            </a:prstGeom>
            <a:noFill/>
          </p:spPr>
          <p:txBody>
            <a:bodyPr wrap="square" rtlCol="0">
              <a:spAutoFit/>
            </a:bodyPr>
            <a:lstStyle/>
            <a:p>
              <a:pPr defTabSz="914400"/>
              <a:r>
                <a:rPr lang="en-US" sz="8000" dirty="0" smtClean="0">
                  <a:solidFill>
                    <a:srgbClr val="292934"/>
                  </a:solidFill>
                </a:rPr>
                <a:t>85%</a:t>
              </a:r>
              <a:endParaRPr lang="en-US" sz="8000" dirty="0">
                <a:solidFill>
                  <a:srgbClr val="292934"/>
                </a:solidFill>
              </a:endParaRPr>
            </a:p>
          </p:txBody>
        </p:sp>
        <p:sp>
          <p:nvSpPr>
            <p:cNvPr id="14" name="TextBox 13"/>
            <p:cNvSpPr txBox="1"/>
            <p:nvPr/>
          </p:nvSpPr>
          <p:spPr>
            <a:xfrm>
              <a:off x="4191000" y="2627293"/>
              <a:ext cx="2802846" cy="954107"/>
            </a:xfrm>
            <a:prstGeom prst="rect">
              <a:avLst/>
            </a:prstGeom>
            <a:noFill/>
          </p:spPr>
          <p:txBody>
            <a:bodyPr wrap="none" rtlCol="0">
              <a:spAutoFit/>
            </a:bodyPr>
            <a:lstStyle/>
            <a:p>
              <a:pPr defTabSz="914400"/>
              <a:r>
                <a:rPr lang="en-US" sz="2800" dirty="0" smtClean="0">
                  <a:solidFill>
                    <a:srgbClr val="292934"/>
                  </a:solidFill>
                </a:rPr>
                <a:t>Provides help</a:t>
              </a:r>
            </a:p>
            <a:p>
              <a:pPr defTabSz="914400"/>
              <a:r>
                <a:rPr lang="en-US" sz="2800" dirty="0" smtClean="0">
                  <a:solidFill>
                    <a:srgbClr val="292934"/>
                  </a:solidFill>
                </a:rPr>
                <a:t>with assignments</a:t>
              </a:r>
              <a:endParaRPr lang="en-US" sz="2800" dirty="0">
                <a:solidFill>
                  <a:srgbClr val="292934"/>
                </a:solidFill>
              </a:endParaRPr>
            </a:p>
          </p:txBody>
        </p:sp>
      </p:grpSp>
      <p:cxnSp>
        <p:nvCxnSpPr>
          <p:cNvPr id="20" name="Straight Connector 19"/>
          <p:cNvCxnSpPr/>
          <p:nvPr/>
        </p:nvCxnSpPr>
        <p:spPr>
          <a:xfrm>
            <a:off x="4572000" y="1219200"/>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itle 2"/>
          <p:cNvSpPr txBox="1">
            <a:spLocks/>
          </p:cNvSpPr>
          <p:nvPr/>
        </p:nvSpPr>
        <p:spPr>
          <a:xfrm>
            <a:off x="457200" y="381000"/>
            <a:ext cx="8229600" cy="11430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srgbClr val="D2533C"/>
                </a:solidFill>
              </a:rPr>
              <a:t>More Good: The Commons…</a:t>
            </a:r>
            <a:endParaRPr lang="en-US" dirty="0">
              <a:solidFill>
                <a:srgbClr val="D2533C"/>
              </a:solidFill>
            </a:endParaRPr>
          </a:p>
        </p:txBody>
      </p:sp>
      <p:cxnSp>
        <p:nvCxnSpPr>
          <p:cNvPr id="23" name="Straight Connector 22"/>
          <p:cNvCxnSpPr/>
          <p:nvPr/>
        </p:nvCxnSpPr>
        <p:spPr>
          <a:xfrm>
            <a:off x="304800" y="3810000"/>
            <a:ext cx="838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395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942052327"/>
              </p:ext>
            </p:extLst>
          </p:nvPr>
        </p:nvGraphicFramePr>
        <p:xfrm>
          <a:off x="3124200" y="1419711"/>
          <a:ext cx="5776255" cy="3536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2854592574"/>
              </p:ext>
            </p:extLst>
          </p:nvPr>
        </p:nvGraphicFramePr>
        <p:xfrm>
          <a:off x="-30965" y="3325764"/>
          <a:ext cx="3061902" cy="20412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685061659"/>
              </p:ext>
            </p:extLst>
          </p:nvPr>
        </p:nvGraphicFramePr>
        <p:xfrm>
          <a:off x="1905000" y="4561778"/>
          <a:ext cx="3101434" cy="20676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4225703381"/>
              </p:ext>
            </p:extLst>
          </p:nvPr>
        </p:nvGraphicFramePr>
        <p:xfrm>
          <a:off x="600937" y="1256010"/>
          <a:ext cx="3104631" cy="2069754"/>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a:off x="304800" y="457200"/>
            <a:ext cx="8570626" cy="707886"/>
          </a:xfrm>
          <a:prstGeom prst="rect">
            <a:avLst/>
          </a:prstGeom>
          <a:noFill/>
        </p:spPr>
        <p:txBody>
          <a:bodyPr wrap="none" rtlCol="0">
            <a:spAutoFit/>
          </a:bodyPr>
          <a:lstStyle/>
          <a:p>
            <a:pPr defTabSz="914400"/>
            <a:r>
              <a:rPr lang="en-US" sz="4000" dirty="0" smtClean="0">
                <a:solidFill>
                  <a:srgbClr val="D2533C"/>
                </a:solidFill>
                <a:latin typeface="Calibri Light"/>
              </a:rPr>
              <a:t>Using the Data: Improve Learning Spaces</a:t>
            </a:r>
            <a:endParaRPr lang="en-US" sz="4000" dirty="0">
              <a:solidFill>
                <a:srgbClr val="D2533C"/>
              </a:solidFill>
              <a:latin typeface="Calibri Light"/>
            </a:endParaRPr>
          </a:p>
        </p:txBody>
      </p:sp>
    </p:spTree>
    <p:extLst>
      <p:ext uri="{BB962C8B-B14F-4D97-AF65-F5344CB8AC3E}">
        <p14:creationId xmlns:p14="http://schemas.microsoft.com/office/powerpoint/2010/main" val="2080859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a:t>
            </a:r>
            <a:endParaRPr lang="en-US" dirty="0"/>
          </a:p>
        </p:txBody>
      </p:sp>
      <p:sp>
        <p:nvSpPr>
          <p:cNvPr id="4" name="Text Placeholder 3"/>
          <p:cNvSpPr>
            <a:spLocks noGrp="1"/>
          </p:cNvSpPr>
          <p:nvPr>
            <p:ph type="body" idx="1"/>
          </p:nvPr>
        </p:nvSpPr>
        <p:spPr/>
        <p:txBody>
          <a:bodyPr>
            <a:noAutofit/>
          </a:bodyPr>
          <a:lstStyle/>
          <a:p>
            <a:r>
              <a:rPr lang="en-US" sz="2800" dirty="0" smtClean="0">
                <a:solidFill>
                  <a:srgbClr val="FF6600"/>
                </a:solidFill>
              </a:rPr>
              <a:t>University of Tennessee-Knoxville</a:t>
            </a:r>
            <a:endParaRPr lang="en-US" sz="2800" dirty="0">
              <a:solidFill>
                <a:srgbClr val="FF6600"/>
              </a:solidFill>
            </a:endParaRPr>
          </a:p>
        </p:txBody>
      </p:sp>
      <p:sp>
        <p:nvSpPr>
          <p:cNvPr id="5" name="Content Placeholder 4"/>
          <p:cNvSpPr>
            <a:spLocks noGrp="1"/>
          </p:cNvSpPr>
          <p:nvPr>
            <p:ph sz="half" idx="2"/>
          </p:nvPr>
        </p:nvSpPr>
        <p:spPr>
          <a:xfrm>
            <a:off x="457200" y="2743200"/>
            <a:ext cx="3931920" cy="3951288"/>
          </a:xfrm>
        </p:spPr>
        <p:txBody>
          <a:bodyPr>
            <a:normAutofit/>
          </a:bodyPr>
          <a:lstStyle/>
          <a:p>
            <a:r>
              <a:rPr lang="en-US" sz="2800" dirty="0" smtClean="0"/>
              <a:t>29,934 FTE Enrollment</a:t>
            </a:r>
          </a:p>
          <a:p>
            <a:r>
              <a:rPr lang="en-US" sz="2800" dirty="0"/>
              <a:t>RU/VH: Research Universities (very high research activity)</a:t>
            </a:r>
          </a:p>
        </p:txBody>
      </p:sp>
      <p:sp>
        <p:nvSpPr>
          <p:cNvPr id="6" name="Text Placeholder 5"/>
          <p:cNvSpPr>
            <a:spLocks noGrp="1"/>
          </p:cNvSpPr>
          <p:nvPr>
            <p:ph type="body" sz="quarter" idx="3"/>
          </p:nvPr>
        </p:nvSpPr>
        <p:spPr/>
        <p:txBody>
          <a:bodyPr>
            <a:noAutofit/>
          </a:bodyPr>
          <a:lstStyle/>
          <a:p>
            <a:r>
              <a:rPr lang="en-US" sz="2800" dirty="0" smtClean="0">
                <a:solidFill>
                  <a:srgbClr val="1367A5"/>
                </a:solidFill>
              </a:rPr>
              <a:t>University of North Carolina-Wilmington</a:t>
            </a:r>
            <a:endParaRPr lang="en-US" sz="2800" dirty="0">
              <a:solidFill>
                <a:srgbClr val="1367A5"/>
              </a:solidFill>
            </a:endParaRPr>
          </a:p>
        </p:txBody>
      </p:sp>
      <p:sp>
        <p:nvSpPr>
          <p:cNvPr id="7" name="Content Placeholder 6"/>
          <p:cNvSpPr>
            <a:spLocks noGrp="1"/>
          </p:cNvSpPr>
          <p:nvPr>
            <p:ph sz="quarter" idx="4"/>
          </p:nvPr>
        </p:nvSpPr>
        <p:spPr>
          <a:xfrm>
            <a:off x="4953000" y="2743200"/>
            <a:ext cx="3931920" cy="3951288"/>
          </a:xfrm>
        </p:spPr>
        <p:txBody>
          <a:bodyPr>
            <a:normAutofit/>
          </a:bodyPr>
          <a:lstStyle/>
          <a:p>
            <a:r>
              <a:rPr lang="en-US" sz="2800" dirty="0"/>
              <a:t>12,924 </a:t>
            </a:r>
            <a:r>
              <a:rPr lang="en-US" sz="2800" dirty="0" smtClean="0"/>
              <a:t>FTE</a:t>
            </a:r>
          </a:p>
          <a:p>
            <a:r>
              <a:rPr lang="en-US" sz="2800" dirty="0" smtClean="0"/>
              <a:t>Master's </a:t>
            </a:r>
            <a:r>
              <a:rPr lang="en-US" sz="2800" dirty="0"/>
              <a:t>L: Master's Colleges and Universities (larger programs</a:t>
            </a:r>
            <a:r>
              <a:rPr lang="en-US" sz="2800" dirty="0" smtClean="0"/>
              <a:t>)</a:t>
            </a:r>
          </a:p>
        </p:txBody>
      </p:sp>
    </p:spTree>
    <p:extLst>
      <p:ext uri="{BB962C8B-B14F-4D97-AF65-F5344CB8AC3E}">
        <p14:creationId xmlns:p14="http://schemas.microsoft.com/office/powerpoint/2010/main" val="2981344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219200" y="2057400"/>
            <a:ext cx="5562600" cy="3352800"/>
          </a:xfrm>
          <a:prstGeom prst="wedgeRoundRectCallout">
            <a:avLst>
              <a:gd name="adj1" fmla="val 64706"/>
              <a:gd name="adj2" fmla="val 3307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24472" y="3674600"/>
            <a:ext cx="2395728" cy="3259600"/>
          </a:xfrm>
          <a:prstGeom prst="rect">
            <a:avLst/>
          </a:prstGeom>
          <a:noFill/>
        </p:spPr>
      </p:pic>
      <p:sp>
        <p:nvSpPr>
          <p:cNvPr id="3" name="Rectangle 2"/>
          <p:cNvSpPr/>
          <p:nvPr/>
        </p:nvSpPr>
        <p:spPr>
          <a:xfrm>
            <a:off x="1600200" y="2209800"/>
            <a:ext cx="5029200" cy="3046988"/>
          </a:xfrm>
          <a:prstGeom prst="rect">
            <a:avLst/>
          </a:prstGeom>
        </p:spPr>
        <p:txBody>
          <a:bodyPr wrap="square">
            <a:spAutoFit/>
          </a:bodyPr>
          <a:lstStyle/>
          <a:p>
            <a:pPr defTabSz="914400"/>
            <a:r>
              <a:rPr lang="en-US" sz="2400" dirty="0" smtClean="0">
                <a:solidFill>
                  <a:srgbClr val="292934"/>
                </a:solidFill>
              </a:rPr>
              <a:t>We want…</a:t>
            </a:r>
          </a:p>
          <a:p>
            <a:pPr marL="342900" indent="-342900" defTabSz="914400">
              <a:buFont typeface="Wingdings" charset="2"/>
              <a:buChar char="ü"/>
            </a:pPr>
            <a:r>
              <a:rPr lang="en-US" sz="2400" dirty="0" smtClean="0">
                <a:solidFill>
                  <a:srgbClr val="292934"/>
                </a:solidFill>
              </a:rPr>
              <a:t>More private study </a:t>
            </a:r>
            <a:r>
              <a:rPr lang="en-US" sz="2400" dirty="0">
                <a:solidFill>
                  <a:srgbClr val="292934"/>
                </a:solidFill>
              </a:rPr>
              <a:t>rooms</a:t>
            </a:r>
          </a:p>
          <a:p>
            <a:pPr marL="342900" indent="-342900" defTabSz="914400">
              <a:buFont typeface="Wingdings" charset="2"/>
              <a:buChar char="ü"/>
            </a:pPr>
            <a:r>
              <a:rPr lang="en-US" sz="2400" dirty="0">
                <a:solidFill>
                  <a:srgbClr val="292934"/>
                </a:solidFill>
              </a:rPr>
              <a:t>More </a:t>
            </a:r>
            <a:r>
              <a:rPr lang="en-US" sz="2400" dirty="0" smtClean="0">
                <a:solidFill>
                  <a:srgbClr val="292934"/>
                </a:solidFill>
              </a:rPr>
              <a:t>computer lab space</a:t>
            </a:r>
            <a:endParaRPr lang="en-US" sz="2400" dirty="0">
              <a:solidFill>
                <a:srgbClr val="292934"/>
              </a:solidFill>
            </a:endParaRPr>
          </a:p>
          <a:p>
            <a:pPr marL="342900" indent="-342900" defTabSz="914400">
              <a:buFont typeface="Wingdings" charset="2"/>
              <a:buChar char="ü"/>
            </a:pPr>
            <a:r>
              <a:rPr lang="en-US" sz="2400" dirty="0">
                <a:solidFill>
                  <a:srgbClr val="292934"/>
                </a:solidFill>
              </a:rPr>
              <a:t>More places to plug in laptops</a:t>
            </a:r>
          </a:p>
          <a:p>
            <a:pPr marL="342900" indent="-342900" defTabSz="914400">
              <a:buFont typeface="Wingdings" charset="2"/>
              <a:buChar char="ü"/>
            </a:pPr>
            <a:r>
              <a:rPr lang="en-US" sz="2400" dirty="0">
                <a:solidFill>
                  <a:srgbClr val="292934"/>
                </a:solidFill>
              </a:rPr>
              <a:t>More quiet space</a:t>
            </a:r>
          </a:p>
          <a:p>
            <a:pPr marL="342900" indent="-342900" defTabSz="914400">
              <a:buFont typeface="Wingdings" charset="2"/>
              <a:buChar char="ü"/>
            </a:pPr>
            <a:r>
              <a:rPr lang="en-US" sz="2400" dirty="0">
                <a:solidFill>
                  <a:srgbClr val="292934"/>
                </a:solidFill>
              </a:rPr>
              <a:t>More group space</a:t>
            </a:r>
          </a:p>
          <a:p>
            <a:pPr marL="342900" indent="-342900" defTabSz="914400">
              <a:buFont typeface="Wingdings" charset="2"/>
              <a:buChar char="ü"/>
            </a:pPr>
            <a:r>
              <a:rPr lang="en-US" sz="2400" dirty="0">
                <a:solidFill>
                  <a:srgbClr val="292934"/>
                </a:solidFill>
              </a:rPr>
              <a:t>More practice presentation rooms</a:t>
            </a:r>
          </a:p>
          <a:p>
            <a:pPr marL="342900" indent="-342900" defTabSz="914400">
              <a:buFont typeface="Wingdings" charset="2"/>
              <a:buChar char="ü"/>
            </a:pPr>
            <a:r>
              <a:rPr lang="en-US" sz="2400" dirty="0">
                <a:solidFill>
                  <a:srgbClr val="292934"/>
                </a:solidFill>
              </a:rPr>
              <a:t>More media production</a:t>
            </a:r>
          </a:p>
        </p:txBody>
      </p:sp>
      <p:sp>
        <p:nvSpPr>
          <p:cNvPr id="5" name="TextBox 4"/>
          <p:cNvSpPr txBox="1"/>
          <p:nvPr/>
        </p:nvSpPr>
        <p:spPr>
          <a:xfrm>
            <a:off x="228600" y="533400"/>
            <a:ext cx="8697613" cy="707886"/>
          </a:xfrm>
          <a:prstGeom prst="rect">
            <a:avLst/>
          </a:prstGeom>
          <a:noFill/>
        </p:spPr>
        <p:txBody>
          <a:bodyPr wrap="none" rtlCol="0">
            <a:spAutoFit/>
          </a:bodyPr>
          <a:lstStyle/>
          <a:p>
            <a:pPr defTabSz="914400"/>
            <a:r>
              <a:rPr lang="en-US" sz="4000" dirty="0">
                <a:solidFill>
                  <a:srgbClr val="D2533C"/>
                </a:solidFill>
              </a:rPr>
              <a:t>Using the Data: Improve Learning Spaces</a:t>
            </a:r>
          </a:p>
        </p:txBody>
      </p:sp>
    </p:spTree>
    <p:extLst>
      <p:ext uri="{BB962C8B-B14F-4D97-AF65-F5344CB8AC3E}">
        <p14:creationId xmlns:p14="http://schemas.microsoft.com/office/powerpoint/2010/main" val="7715299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If you can’t build on…build in!</a:t>
            </a:r>
            <a:endParaRPr lang="en-US" dirty="0"/>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73856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Study Rooms</a:t>
            </a:r>
            <a:endParaRPr lang="en-US" dirty="0"/>
          </a:p>
        </p:txBody>
      </p:sp>
      <p:pic>
        <p:nvPicPr>
          <p:cNvPr id="3" name="Content Placeholder 2" descr="Commons-Study-Room.jpg"/>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a:xfrm>
            <a:off x="457200" y="1543669"/>
            <a:ext cx="3897699" cy="436805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descr="study room.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rot="5400000">
            <a:off x="4195596" y="2015961"/>
            <a:ext cx="4368059" cy="3852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340826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467600" cy="990600"/>
          </a:xfrm>
        </p:spPr>
        <p:txBody>
          <a:bodyPr/>
          <a:lstStyle/>
          <a:p>
            <a:r>
              <a:rPr lang="en-US" dirty="0"/>
              <a:t>Using the Data: </a:t>
            </a:r>
            <a:r>
              <a:rPr lang="en-US" dirty="0" smtClean="0"/>
              <a:t>Improve Engagement</a:t>
            </a:r>
            <a:endParaRPr lang="en-US" dirty="0"/>
          </a:p>
        </p:txBody>
      </p:sp>
      <p:sp>
        <p:nvSpPr>
          <p:cNvPr id="4" name="TextBox 3"/>
          <p:cNvSpPr txBox="1"/>
          <p:nvPr/>
        </p:nvSpPr>
        <p:spPr>
          <a:xfrm>
            <a:off x="592593" y="1600200"/>
            <a:ext cx="4817607" cy="492443"/>
          </a:xfrm>
          <a:prstGeom prst="rect">
            <a:avLst/>
          </a:prstGeom>
          <a:noFill/>
        </p:spPr>
        <p:txBody>
          <a:bodyPr wrap="none" rtlCol="0">
            <a:spAutoFit/>
          </a:bodyPr>
          <a:lstStyle/>
          <a:p>
            <a:pPr defTabSz="914400"/>
            <a:r>
              <a:rPr lang="en-US" sz="2600" dirty="0" smtClean="0">
                <a:solidFill>
                  <a:srgbClr val="292934"/>
                </a:solidFill>
                <a:latin typeface="Calibri Light"/>
                <a:cs typeface="Arial"/>
              </a:rPr>
              <a:t>Please identify your class standing:</a:t>
            </a:r>
            <a:endParaRPr lang="en-US" sz="2600" dirty="0">
              <a:solidFill>
                <a:srgbClr val="292934"/>
              </a:solidFill>
              <a:latin typeface="Calibri Light"/>
              <a:cs typeface="Arial"/>
            </a:endParaRPr>
          </a:p>
        </p:txBody>
      </p:sp>
      <p:graphicFrame>
        <p:nvGraphicFramePr>
          <p:cNvPr id="5" name="Content Placeholder 5"/>
          <p:cNvGraphicFramePr>
            <a:graphicFrameLocks/>
          </p:cNvGraphicFramePr>
          <p:nvPr>
            <p:extLst>
              <p:ext uri="{D42A27DB-BD31-4B8C-83A1-F6EECF244321}">
                <p14:modId xmlns:p14="http://schemas.microsoft.com/office/powerpoint/2010/main" val="481742080"/>
              </p:ext>
            </p:extLst>
          </p:nvPr>
        </p:nvGraphicFramePr>
        <p:xfrm>
          <a:off x="-7316" y="2153175"/>
          <a:ext cx="2953007" cy="226642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2209800" y="2484288"/>
            <a:ext cx="1522305" cy="48209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000" dirty="0" smtClean="0">
                <a:solidFill>
                  <a:srgbClr val="000000"/>
                </a:solidFill>
                <a:cs typeface="Arial"/>
              </a:rPr>
              <a:t>Fall 2011</a:t>
            </a:r>
          </a:p>
        </p:txBody>
      </p:sp>
      <p:graphicFrame>
        <p:nvGraphicFramePr>
          <p:cNvPr id="7" name="Content Placeholder 3"/>
          <p:cNvGraphicFramePr>
            <a:graphicFrameLocks/>
          </p:cNvGraphicFramePr>
          <p:nvPr>
            <p:extLst>
              <p:ext uri="{D42A27DB-BD31-4B8C-83A1-F6EECF244321}">
                <p14:modId xmlns:p14="http://schemas.microsoft.com/office/powerpoint/2010/main" val="452447723"/>
              </p:ext>
            </p:extLst>
          </p:nvPr>
        </p:nvGraphicFramePr>
        <p:xfrm>
          <a:off x="2065933" y="4194095"/>
          <a:ext cx="2492298" cy="2282905"/>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3"/>
          <p:cNvSpPr txBox="1">
            <a:spLocks/>
          </p:cNvSpPr>
          <p:nvPr/>
        </p:nvSpPr>
        <p:spPr>
          <a:xfrm>
            <a:off x="4065961" y="5156107"/>
            <a:ext cx="2258639" cy="51735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000" dirty="0" smtClean="0">
                <a:solidFill>
                  <a:srgbClr val="292934"/>
                </a:solidFill>
                <a:cs typeface="Arial"/>
              </a:rPr>
              <a:t>Summer 2011</a:t>
            </a:r>
          </a:p>
        </p:txBody>
      </p:sp>
      <p:graphicFrame>
        <p:nvGraphicFramePr>
          <p:cNvPr id="9" name="Chart 8"/>
          <p:cNvGraphicFramePr/>
          <p:nvPr>
            <p:extLst>
              <p:ext uri="{D42A27DB-BD31-4B8C-83A1-F6EECF244321}">
                <p14:modId xmlns:p14="http://schemas.microsoft.com/office/powerpoint/2010/main" val="3567935896"/>
              </p:ext>
            </p:extLst>
          </p:nvPr>
        </p:nvGraphicFramePr>
        <p:xfrm>
          <a:off x="4006475" y="2005531"/>
          <a:ext cx="4908925" cy="28712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285423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Forum for Student Research</a:t>
            </a:r>
            <a:endParaRPr lang="en-US" dirty="0"/>
          </a:p>
        </p:txBody>
      </p:sp>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8856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What happened next? </a:t>
            </a:r>
            <a:r>
              <a:rPr lang="en-US" sz="3800" dirty="0" smtClean="0"/>
              <a:t>The Changing Landscape of Higher Education</a:t>
            </a:r>
            <a:endParaRPr lang="en-US" sz="3800" dirty="0"/>
          </a:p>
        </p:txBody>
      </p:sp>
      <p:sp>
        <p:nvSpPr>
          <p:cNvPr id="5" name="Subtitle 2"/>
          <p:cNvSpPr txBox="1">
            <a:spLocks/>
          </p:cNvSpPr>
          <p:nvPr/>
        </p:nvSpPr>
        <p:spPr>
          <a:xfrm>
            <a:off x="685800" y="1981200"/>
            <a:ext cx="7657172" cy="41910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4000" kern="1200">
                <a:solidFill>
                  <a:schemeClr val="tx1"/>
                </a:solidFill>
                <a:latin typeface="+mn-lt"/>
                <a:ea typeface="+mn-ea"/>
                <a:cs typeface="+mn-cs"/>
              </a:defRPr>
            </a:lvl1pPr>
            <a:lvl2pPr marL="457200" indent="-182880" algn="l" defTabSz="914400" rtl="0" eaLnBrk="1" latinLnBrk="0" hangingPunct="1">
              <a:spcBef>
                <a:spcPct val="20000"/>
              </a:spcBef>
              <a:buClr>
                <a:schemeClr val="tx2">
                  <a:lumMod val="75000"/>
                </a:schemeClr>
              </a:buClr>
              <a:buSzPct val="70000"/>
              <a:buFont typeface="Wingdings" pitchFamily="2" charset="2"/>
              <a:buChar char="Ø"/>
              <a:defRPr sz="3600" kern="1200">
                <a:solidFill>
                  <a:schemeClr val="bg2">
                    <a:lumMod val="25000"/>
                  </a:schemeClr>
                </a:solidFill>
                <a:latin typeface="+mn-lt"/>
                <a:ea typeface="+mn-ea"/>
                <a:cs typeface="+mn-cs"/>
              </a:defRPr>
            </a:lvl2pPr>
            <a:lvl3pPr marL="731520" indent="-182880" algn="l" defTabSz="914400" rtl="0" eaLnBrk="1" latinLnBrk="0" hangingPunct="1">
              <a:spcBef>
                <a:spcPct val="20000"/>
              </a:spcBef>
              <a:buClr>
                <a:schemeClr val="accent5">
                  <a:lumMod val="75000"/>
                </a:schemeClr>
              </a:buClr>
              <a:buSzPct val="70000"/>
              <a:buFont typeface="Wingdings" pitchFamily="2" charset="2"/>
              <a:buChar char="v"/>
              <a:defRPr sz="3200" kern="1200">
                <a:solidFill>
                  <a:schemeClr val="tx2">
                    <a:lumMod val="7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93A299"/>
              </a:buClr>
              <a:buFont typeface="Arial" pitchFamily="34" charset="0"/>
              <a:buNone/>
            </a:pPr>
            <a:r>
              <a:rPr lang="en-US" dirty="0" smtClean="0">
                <a:solidFill>
                  <a:srgbClr val="292934"/>
                </a:solidFill>
              </a:rPr>
              <a:t>In Tennessee - </a:t>
            </a:r>
          </a:p>
          <a:p>
            <a:pPr marL="914400" lvl="1" indent="-457200">
              <a:buClr>
                <a:srgbClr val="93A299">
                  <a:lumMod val="75000"/>
                </a:srgbClr>
              </a:buClr>
              <a:buFont typeface="Arial" pitchFamily="34" charset="0"/>
              <a:buChar char="•"/>
            </a:pPr>
            <a:r>
              <a:rPr lang="en-US" dirty="0" smtClean="0">
                <a:solidFill>
                  <a:srgbClr val="93A299">
                    <a:lumMod val="75000"/>
                  </a:srgbClr>
                </a:solidFill>
              </a:rPr>
              <a:t>Outcomes-based budget</a:t>
            </a:r>
          </a:p>
          <a:p>
            <a:pPr marL="914400" lvl="1" indent="-457200">
              <a:buClr>
                <a:srgbClr val="93A299">
                  <a:lumMod val="75000"/>
                </a:srgbClr>
              </a:buClr>
              <a:buFont typeface="Arial" pitchFamily="34" charset="0"/>
              <a:buChar char="•"/>
            </a:pPr>
            <a:r>
              <a:rPr lang="en-US" dirty="0" smtClean="0">
                <a:solidFill>
                  <a:srgbClr val="93A299">
                    <a:lumMod val="75000"/>
                  </a:srgbClr>
                </a:solidFill>
              </a:rPr>
              <a:t>Complete College Act</a:t>
            </a:r>
          </a:p>
          <a:p>
            <a:pPr marL="914400" lvl="1" indent="-457200">
              <a:buClr>
                <a:srgbClr val="93A299">
                  <a:lumMod val="75000"/>
                </a:srgbClr>
              </a:buClr>
              <a:buFont typeface="Arial" pitchFamily="34" charset="0"/>
              <a:buChar char="•"/>
            </a:pPr>
            <a:r>
              <a:rPr lang="en-US" dirty="0" smtClean="0">
                <a:solidFill>
                  <a:srgbClr val="93A299">
                    <a:lumMod val="75000"/>
                  </a:srgbClr>
                </a:solidFill>
              </a:rPr>
              <a:t>A Top 25 Mandate</a:t>
            </a:r>
          </a:p>
          <a:p>
            <a:pPr marL="914400" lvl="1" indent="-457200">
              <a:buClr>
                <a:srgbClr val="93A299">
                  <a:lumMod val="75000"/>
                </a:srgbClr>
              </a:buClr>
              <a:buFont typeface="Arial" pitchFamily="34" charset="0"/>
              <a:buChar char="•"/>
            </a:pPr>
            <a:r>
              <a:rPr lang="en-US" dirty="0" smtClean="0">
                <a:solidFill>
                  <a:srgbClr val="93A299">
                    <a:lumMod val="75000"/>
                  </a:srgbClr>
                </a:solidFill>
              </a:rPr>
              <a:t>Tennessee Promise, 2015</a:t>
            </a:r>
          </a:p>
        </p:txBody>
      </p:sp>
    </p:spTree>
    <p:extLst>
      <p:ext uri="{BB962C8B-B14F-4D97-AF65-F5344CB8AC3E}">
        <p14:creationId xmlns:p14="http://schemas.microsoft.com/office/powerpoint/2010/main" val="131358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dirty="0" smtClean="0"/>
              <a:t>Aligning Our Strategic Plan</a:t>
            </a:r>
            <a:endParaRPr lang="en-US" dirty="0"/>
          </a:p>
        </p:txBody>
      </p:sp>
      <p:sp>
        <p:nvSpPr>
          <p:cNvPr id="3" name="Content Placeholder 2"/>
          <p:cNvSpPr>
            <a:spLocks noGrp="1"/>
          </p:cNvSpPr>
          <p:nvPr>
            <p:ph idx="1"/>
          </p:nvPr>
        </p:nvSpPr>
        <p:spPr/>
        <p:txBody>
          <a:bodyPr/>
          <a:lstStyle/>
          <a:p>
            <a:pPr marL="0" indent="0">
              <a:buNone/>
            </a:pPr>
            <a:r>
              <a:rPr lang="en-US" dirty="0" smtClean="0"/>
              <a:t>The Five Top 25 Strategic Priorities</a:t>
            </a:r>
            <a:br>
              <a:rPr lang="en-US" dirty="0" smtClean="0"/>
            </a:br>
            <a:endParaRPr lang="en-US" dirty="0"/>
          </a:p>
          <a:p>
            <a:pPr marL="514350" indent="-514350">
              <a:buFont typeface="+mj-lt"/>
              <a:buAutoNum type="arabicPeriod"/>
            </a:pPr>
            <a:r>
              <a:rPr lang="en-US" sz="2800" dirty="0" smtClean="0"/>
              <a:t>Undergraduate Education</a:t>
            </a:r>
          </a:p>
          <a:p>
            <a:pPr marL="514350" indent="-514350">
              <a:buFont typeface="+mj-lt"/>
              <a:buAutoNum type="arabicPeriod"/>
            </a:pPr>
            <a:r>
              <a:rPr lang="en-US" sz="2800" dirty="0" smtClean="0"/>
              <a:t>Graduate Education</a:t>
            </a:r>
          </a:p>
          <a:p>
            <a:pPr marL="514350" indent="-514350">
              <a:buFont typeface="+mj-lt"/>
              <a:buAutoNum type="arabicPeriod"/>
            </a:pPr>
            <a:r>
              <a:rPr lang="en-US" sz="2800" dirty="0" smtClean="0"/>
              <a:t>Research and Creative Activity</a:t>
            </a:r>
          </a:p>
          <a:p>
            <a:pPr marL="514350" indent="-514350">
              <a:buFont typeface="+mj-lt"/>
              <a:buAutoNum type="arabicPeriod"/>
            </a:pPr>
            <a:r>
              <a:rPr lang="en-US" sz="2800" dirty="0" smtClean="0"/>
              <a:t>Faculty and Staff</a:t>
            </a:r>
          </a:p>
          <a:p>
            <a:pPr marL="514350" indent="-514350">
              <a:buFont typeface="+mj-lt"/>
              <a:buAutoNum type="arabicPeriod"/>
            </a:pPr>
            <a:r>
              <a:rPr lang="en-US" sz="2800" dirty="0" smtClean="0"/>
              <a:t>Infrastructure and resources</a:t>
            </a:r>
            <a:endParaRPr lang="en-US" sz="2800" dirty="0"/>
          </a:p>
        </p:txBody>
      </p:sp>
      <p:pic>
        <p:nvPicPr>
          <p:cNvPr id="5" name="Picture 4" descr="top2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8624" y="2918397"/>
            <a:ext cx="2278176" cy="22781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694220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16 at 6.04.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7578" y="1828800"/>
            <a:ext cx="4485422" cy="3157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Screen Shot 2013-03-20 at 6.21.5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 y="1993900"/>
            <a:ext cx="5118100" cy="3416300"/>
          </a:xfrm>
          <a:prstGeom prst="roundRect">
            <a:avLst>
              <a:gd name="adj" fmla="val 16667"/>
            </a:avLst>
          </a:prstGeom>
          <a:ln>
            <a:solidFill>
              <a:srgbClr val="B46429"/>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Screen Shot 2013-03-20 at 6.18.0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391433"/>
            <a:ext cx="4284285" cy="2984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2"/>
          <p:cNvSpPr>
            <a:spLocks noGrp="1"/>
          </p:cNvSpPr>
          <p:nvPr>
            <p:ph type="title"/>
          </p:nvPr>
        </p:nvSpPr>
        <p:spPr/>
        <p:txBody>
          <a:bodyPr/>
          <a:lstStyle/>
          <a:p>
            <a:r>
              <a:rPr lang="en-US" dirty="0" smtClean="0"/>
              <a:t>Aligning Our Strategic Plan</a:t>
            </a:r>
            <a:endParaRPr lang="en-US" dirty="0"/>
          </a:p>
        </p:txBody>
      </p:sp>
    </p:spTree>
    <p:extLst>
      <p:ext uri="{BB962C8B-B14F-4D97-AF65-F5344CB8AC3E}">
        <p14:creationId xmlns:p14="http://schemas.microsoft.com/office/powerpoint/2010/main" val="644478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that do for us?</a:t>
            </a:r>
            <a:endParaRPr lang="en-US" dirty="0"/>
          </a:p>
        </p:txBody>
      </p:sp>
      <p:graphicFrame>
        <p:nvGraphicFramePr>
          <p:cNvPr id="5" name="Chart 4"/>
          <p:cNvGraphicFramePr/>
          <p:nvPr>
            <p:extLst>
              <p:ext uri="{D42A27DB-BD31-4B8C-83A1-F6EECF244321}">
                <p14:modId xmlns:p14="http://schemas.microsoft.com/office/powerpoint/2010/main" val="3622690372"/>
              </p:ext>
            </p:extLst>
          </p:nvPr>
        </p:nvGraphicFramePr>
        <p:xfrm>
          <a:off x="3581400" y="3469744"/>
          <a:ext cx="4785061" cy="2626256"/>
        </p:xfrm>
        <a:graphic>
          <a:graphicData uri="http://schemas.openxmlformats.org/drawingml/2006/chart">
            <c:chart xmlns:c="http://schemas.openxmlformats.org/drawingml/2006/chart" xmlns:r="http://schemas.openxmlformats.org/officeDocument/2006/relationships" r:id="rId3"/>
          </a:graphicData>
        </a:graphic>
      </p:graphicFrame>
      <p:sp>
        <p:nvSpPr>
          <p:cNvPr id="7" name="Donut 6"/>
          <p:cNvSpPr/>
          <p:nvPr/>
        </p:nvSpPr>
        <p:spPr>
          <a:xfrm>
            <a:off x="6553200" y="3926944"/>
            <a:ext cx="2209800" cy="1752600"/>
          </a:xfrm>
          <a:prstGeom prst="donut">
            <a:avLst>
              <a:gd name="adj" fmla="val 4811"/>
            </a:avLst>
          </a:prstGeom>
          <a:solidFill>
            <a:schemeClr val="tx1"/>
          </a:solidFill>
          <a:ln>
            <a:solidFill>
              <a:srgbClr val="6B7D7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ln w="3175" cmpd="sng">
                <a:solidFill>
                  <a:srgbClr val="292934"/>
                </a:solidFill>
              </a:ln>
              <a:solidFill>
                <a:srgbClr val="292934"/>
              </a:solidFill>
            </a:endParaRPr>
          </a:p>
        </p:txBody>
      </p:sp>
      <p:sp>
        <p:nvSpPr>
          <p:cNvPr id="8" name="TextBox 7"/>
          <p:cNvSpPr txBox="1"/>
          <p:nvPr/>
        </p:nvSpPr>
        <p:spPr>
          <a:xfrm>
            <a:off x="609600" y="1752600"/>
            <a:ext cx="2401318" cy="1631216"/>
          </a:xfrm>
          <a:prstGeom prst="rect">
            <a:avLst/>
          </a:prstGeom>
          <a:noFill/>
        </p:spPr>
        <p:txBody>
          <a:bodyPr wrap="none" rtlCol="0">
            <a:spAutoFit/>
          </a:bodyPr>
          <a:lstStyle/>
          <a:p>
            <a:pPr defTabSz="914400"/>
            <a:r>
              <a:rPr lang="en-US" sz="10000" dirty="0" smtClean="0">
                <a:solidFill>
                  <a:srgbClr val="292934"/>
                </a:solidFill>
              </a:rPr>
              <a:t>74%</a:t>
            </a:r>
            <a:endParaRPr lang="en-US" sz="10000" dirty="0">
              <a:solidFill>
                <a:srgbClr val="292934"/>
              </a:solidFill>
            </a:endParaRPr>
          </a:p>
        </p:txBody>
      </p:sp>
      <p:sp>
        <p:nvSpPr>
          <p:cNvPr id="9" name="TextBox 8"/>
          <p:cNvSpPr txBox="1"/>
          <p:nvPr/>
        </p:nvSpPr>
        <p:spPr>
          <a:xfrm>
            <a:off x="533400" y="3276600"/>
            <a:ext cx="2743200" cy="2185214"/>
          </a:xfrm>
          <a:prstGeom prst="rect">
            <a:avLst/>
          </a:prstGeom>
          <a:noFill/>
        </p:spPr>
        <p:txBody>
          <a:bodyPr wrap="square" rtlCol="0">
            <a:spAutoFit/>
          </a:bodyPr>
          <a:lstStyle/>
          <a:p>
            <a:pPr defTabSz="914400"/>
            <a:r>
              <a:rPr lang="en-US" sz="3400" dirty="0" smtClean="0">
                <a:solidFill>
                  <a:srgbClr val="292934"/>
                </a:solidFill>
              </a:rPr>
              <a:t>Makes me feel more  involved in the University</a:t>
            </a:r>
            <a:endParaRPr lang="en-US" sz="3400" dirty="0">
              <a:solidFill>
                <a:srgbClr val="292934"/>
              </a:solidFill>
            </a:endParaRPr>
          </a:p>
        </p:txBody>
      </p:sp>
      <p:sp>
        <p:nvSpPr>
          <p:cNvPr id="10" name="Rectangular Callout 9"/>
          <p:cNvSpPr/>
          <p:nvPr/>
        </p:nvSpPr>
        <p:spPr>
          <a:xfrm>
            <a:off x="3810000" y="1676400"/>
            <a:ext cx="3886200" cy="1219200"/>
          </a:xfrm>
          <a:prstGeom prst="wedgeRectCallout">
            <a:avLst>
              <a:gd name="adj1" fmla="val 66018"/>
              <a:gd name="adj2" fmla="val 844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600" dirty="0" smtClean="0">
                <a:solidFill>
                  <a:srgbClr val="FFFFFF"/>
                </a:solidFill>
              </a:rPr>
              <a:t>It’s my home away from home!</a:t>
            </a:r>
            <a:endParaRPr lang="en-US" sz="3600" dirty="0">
              <a:solidFill>
                <a:srgbClr val="FFFFFF"/>
              </a:solidFill>
            </a:endParaRPr>
          </a:p>
        </p:txBody>
      </p:sp>
    </p:spTree>
    <p:extLst>
      <p:ext uri="{BB962C8B-B14F-4D97-AF65-F5344CB8AC3E}">
        <p14:creationId xmlns:p14="http://schemas.microsoft.com/office/powerpoint/2010/main" val="23266778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Student Success  - New Positions!</a:t>
            </a:r>
            <a:endParaRPr lang="en-US" dirty="0"/>
          </a:p>
        </p:txBody>
      </p:sp>
      <p:sp>
        <p:nvSpPr>
          <p:cNvPr id="12" name="Rectangle 11"/>
          <p:cNvSpPr/>
          <p:nvPr/>
        </p:nvSpPr>
        <p:spPr>
          <a:xfrm>
            <a:off x="381000" y="1524000"/>
            <a:ext cx="2590800" cy="4524316"/>
          </a:xfrm>
          <a:prstGeom prst="rect">
            <a:avLst/>
          </a:prstGeom>
        </p:spPr>
        <p:txBody>
          <a:bodyPr wrap="square">
            <a:spAutoFit/>
          </a:bodyPr>
          <a:lstStyle/>
          <a:p>
            <a:pPr algn="r" defTabSz="914400"/>
            <a:r>
              <a:rPr lang="en-US" sz="3500" dirty="0" smtClean="0">
                <a:solidFill>
                  <a:srgbClr val="292934"/>
                </a:solidFill>
                <a:ea typeface="Calibri"/>
                <a:cs typeface="Calibri"/>
              </a:rPr>
              <a:t>“Everyone on</a:t>
            </a:r>
            <a:r>
              <a:rPr lang="en-US" sz="3500" dirty="0">
                <a:solidFill>
                  <a:srgbClr val="292934"/>
                </a:solidFill>
              </a:rPr>
              <a:t> </a:t>
            </a:r>
            <a:r>
              <a:rPr lang="en-US" sz="3500" dirty="0" smtClean="0">
                <a:solidFill>
                  <a:srgbClr val="292934"/>
                </a:solidFill>
              </a:rPr>
              <a:t>campus is talking about it. The Library is actually doing something!”</a:t>
            </a:r>
            <a:endParaRPr lang="en-US" sz="3500" dirty="0" smtClean="0">
              <a:solidFill>
                <a:srgbClr val="292934"/>
              </a:solidFill>
              <a:ea typeface="Calibri"/>
              <a:cs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0399" y="1600200"/>
            <a:ext cx="5519768" cy="42459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8183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06" y="1719604"/>
            <a:ext cx="3930290" cy="3719973"/>
          </a:xfrm>
          <a:prstGeom prst="rect">
            <a:avLst/>
          </a:prstGeom>
        </p:spPr>
      </p:pic>
      <p:sp>
        <p:nvSpPr>
          <p:cNvPr id="7" name="TextBox 6"/>
          <p:cNvSpPr txBox="1"/>
          <p:nvPr/>
        </p:nvSpPr>
        <p:spPr>
          <a:xfrm>
            <a:off x="840109" y="3997951"/>
            <a:ext cx="1143000" cy="584775"/>
          </a:xfrm>
          <a:prstGeom prst="rect">
            <a:avLst/>
          </a:prstGeom>
          <a:solidFill>
            <a:schemeClr val="tx2">
              <a:lumMod val="60000"/>
              <a:lumOff val="40000"/>
            </a:schemeClr>
          </a:solidFill>
          <a:ln>
            <a:solidFill>
              <a:schemeClr val="accent1"/>
            </a:solidFill>
          </a:ln>
        </p:spPr>
        <p:txBody>
          <a:bodyPr wrap="square" rtlCol="0">
            <a:spAutoFit/>
          </a:bodyPr>
          <a:lstStyle/>
          <a:p>
            <a:pPr defTabSz="914400"/>
            <a:r>
              <a:rPr lang="en-US" sz="3200" dirty="0" smtClean="0">
                <a:solidFill>
                  <a:srgbClr val="292934"/>
                </a:solidFill>
              </a:rPr>
              <a:t>A&amp;S</a:t>
            </a:r>
            <a:endParaRPr lang="en-US" sz="3200" dirty="0">
              <a:solidFill>
                <a:srgbClr val="292934"/>
              </a:solidFill>
            </a:endParaRPr>
          </a:p>
        </p:txBody>
      </p:sp>
      <p:sp>
        <p:nvSpPr>
          <p:cNvPr id="9" name="TextBox 8"/>
          <p:cNvSpPr txBox="1"/>
          <p:nvPr/>
        </p:nvSpPr>
        <p:spPr>
          <a:xfrm>
            <a:off x="3145649" y="1692274"/>
            <a:ext cx="1171482" cy="1247769"/>
          </a:xfrm>
          <a:prstGeom prst="rect">
            <a:avLst/>
          </a:prstGeom>
          <a:solidFill>
            <a:schemeClr val="bg2">
              <a:lumMod val="75000"/>
            </a:schemeClr>
          </a:solidFill>
          <a:ln>
            <a:solidFill>
              <a:schemeClr val="accent1"/>
            </a:solidFill>
          </a:ln>
        </p:spPr>
        <p:txBody>
          <a:bodyPr wrap="square" rtlCol="0">
            <a:spAutoFit/>
          </a:bodyPr>
          <a:lstStyle/>
          <a:p>
            <a:pPr defTabSz="914400"/>
            <a:r>
              <a:rPr lang="en-US" dirty="0" smtClean="0">
                <a:solidFill>
                  <a:srgbClr val="292934"/>
                </a:solidFill>
              </a:rPr>
              <a:t>Education, Health, Human Services</a:t>
            </a:r>
            <a:endParaRPr lang="en-US" dirty="0">
              <a:solidFill>
                <a:srgbClr val="292934"/>
              </a:solidFill>
            </a:endParaRPr>
          </a:p>
        </p:txBody>
      </p:sp>
      <p:sp>
        <p:nvSpPr>
          <p:cNvPr id="10" name="TextBox 9"/>
          <p:cNvSpPr txBox="1"/>
          <p:nvPr/>
        </p:nvSpPr>
        <p:spPr>
          <a:xfrm>
            <a:off x="348694" y="1582650"/>
            <a:ext cx="1861106" cy="646331"/>
          </a:xfrm>
          <a:prstGeom prst="rect">
            <a:avLst/>
          </a:prstGeom>
          <a:solidFill>
            <a:schemeClr val="accent1">
              <a:lumMod val="20000"/>
              <a:lumOff val="80000"/>
            </a:schemeClr>
          </a:solidFill>
          <a:ln>
            <a:solidFill>
              <a:schemeClr val="accent1"/>
            </a:solidFill>
          </a:ln>
        </p:spPr>
        <p:txBody>
          <a:bodyPr wrap="square" rtlCol="0">
            <a:spAutoFit/>
          </a:bodyPr>
          <a:lstStyle/>
          <a:p>
            <a:pPr defTabSz="914400"/>
            <a:r>
              <a:rPr lang="en-US" dirty="0" smtClean="0">
                <a:solidFill>
                  <a:srgbClr val="292934"/>
                </a:solidFill>
              </a:rPr>
              <a:t>Communication &amp; Information</a:t>
            </a:r>
            <a:endParaRPr lang="en-US" dirty="0">
              <a:solidFill>
                <a:srgbClr val="292934"/>
              </a:solidFill>
            </a:endParaRPr>
          </a:p>
        </p:txBody>
      </p:sp>
      <p:sp>
        <p:nvSpPr>
          <p:cNvPr id="11" name="TextBox 10"/>
          <p:cNvSpPr txBox="1"/>
          <p:nvPr/>
        </p:nvSpPr>
        <p:spPr>
          <a:xfrm>
            <a:off x="3145649" y="4582726"/>
            <a:ext cx="1147672" cy="1077218"/>
          </a:xfrm>
          <a:prstGeom prst="rect">
            <a:avLst/>
          </a:prstGeom>
          <a:solidFill>
            <a:schemeClr val="bg1">
              <a:lumMod val="75000"/>
            </a:schemeClr>
          </a:solidFill>
          <a:ln>
            <a:solidFill>
              <a:schemeClr val="accent1"/>
            </a:solidFill>
          </a:ln>
        </p:spPr>
        <p:txBody>
          <a:bodyPr wrap="square" rtlCol="0">
            <a:spAutoFit/>
          </a:bodyPr>
          <a:lstStyle/>
          <a:p>
            <a:pPr defTabSz="914400"/>
            <a:r>
              <a:rPr lang="en-US" sz="1600" dirty="0" smtClean="0">
                <a:solidFill>
                  <a:srgbClr val="292934"/>
                </a:solidFill>
              </a:rPr>
              <a:t>Agricultural Sciences &amp; Natural Resources</a:t>
            </a:r>
            <a:endParaRPr lang="en-US" sz="1600" dirty="0">
              <a:solidFill>
                <a:srgbClr val="292934"/>
              </a:solidFill>
            </a:endParaRPr>
          </a:p>
        </p:txBody>
      </p:sp>
      <p:sp>
        <p:nvSpPr>
          <p:cNvPr id="12" name="Title 11"/>
          <p:cNvSpPr>
            <a:spLocks noGrp="1"/>
          </p:cNvSpPr>
          <p:nvPr>
            <p:ph type="title"/>
          </p:nvPr>
        </p:nvSpPr>
        <p:spPr>
          <a:xfrm>
            <a:off x="331041" y="482883"/>
            <a:ext cx="2846294" cy="874725"/>
          </a:xfrm>
        </p:spPr>
        <p:txBody>
          <a:bodyPr/>
          <a:lstStyle/>
          <a:p>
            <a:r>
              <a:rPr lang="en-US" dirty="0" smtClean="0">
                <a:solidFill>
                  <a:srgbClr val="FF6600"/>
                </a:solidFill>
              </a:rPr>
              <a:t>UTK</a:t>
            </a:r>
            <a:endParaRPr lang="en-US" dirty="0"/>
          </a:p>
        </p:txBody>
      </p:sp>
      <p:pic>
        <p:nvPicPr>
          <p:cNvPr id="1028" name="Picture 4"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http://www.surveymonkey.com/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1577975"/>
            <a:ext cx="114300" cy="11430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itle 1"/>
          <p:cNvSpPr txBox="1">
            <a:spLocks/>
          </p:cNvSpPr>
          <p:nvPr/>
        </p:nvSpPr>
        <p:spPr>
          <a:xfrm>
            <a:off x="4648200" y="381000"/>
            <a:ext cx="2368296" cy="8843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mtClean="0">
                <a:solidFill>
                  <a:srgbClr val="1367A5"/>
                </a:solidFill>
              </a:rPr>
              <a:t>UNC-W</a:t>
            </a:r>
            <a:endParaRPr lang="en-US" dirty="0">
              <a:solidFill>
                <a:srgbClr val="1367A5"/>
              </a:solidFill>
            </a:endParaRPr>
          </a:p>
        </p:txBody>
      </p:sp>
      <p:pic>
        <p:nvPicPr>
          <p:cNvPr id="19" name="Picture 2" descr="C:\Users\rfmay\Dropbox\lib_value\charleston_12\uncw_college.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488"/>
          <a:stretch/>
        </p:blipFill>
        <p:spPr bwMode="auto">
          <a:xfrm>
            <a:off x="4819528" y="1692274"/>
            <a:ext cx="3867272" cy="3774634"/>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7315200" y="1476979"/>
            <a:ext cx="1123034" cy="923330"/>
          </a:xfrm>
          <a:prstGeom prst="rect">
            <a:avLst/>
          </a:prstGeom>
          <a:solidFill>
            <a:schemeClr val="bg2">
              <a:lumMod val="75000"/>
            </a:schemeClr>
          </a:solidFill>
          <a:ln>
            <a:solidFill>
              <a:schemeClr val="accent1"/>
            </a:solidFill>
          </a:ln>
        </p:spPr>
        <p:txBody>
          <a:bodyPr wrap="square" rtlCol="0">
            <a:spAutoFit/>
          </a:bodyPr>
          <a:lstStyle/>
          <a:p>
            <a:pPr defTabSz="914400"/>
            <a:r>
              <a:rPr lang="en-US" dirty="0" smtClean="0">
                <a:solidFill>
                  <a:srgbClr val="292934"/>
                </a:solidFill>
              </a:rPr>
              <a:t>Health &amp; Human Services</a:t>
            </a:r>
            <a:endParaRPr lang="en-US" dirty="0">
              <a:solidFill>
                <a:srgbClr val="292934"/>
              </a:solidFill>
            </a:endParaRPr>
          </a:p>
        </p:txBody>
      </p:sp>
      <p:sp>
        <p:nvSpPr>
          <p:cNvPr id="21" name="TextBox 20"/>
          <p:cNvSpPr txBox="1"/>
          <p:nvPr/>
        </p:nvSpPr>
        <p:spPr>
          <a:xfrm>
            <a:off x="7696200" y="2743413"/>
            <a:ext cx="1295400" cy="369332"/>
          </a:xfrm>
          <a:prstGeom prst="rect">
            <a:avLst/>
          </a:prstGeom>
          <a:solidFill>
            <a:schemeClr val="accent4">
              <a:lumMod val="40000"/>
              <a:lumOff val="60000"/>
            </a:schemeClr>
          </a:solidFill>
          <a:ln>
            <a:solidFill>
              <a:schemeClr val="accent1"/>
            </a:solidFill>
          </a:ln>
        </p:spPr>
        <p:txBody>
          <a:bodyPr wrap="square" rtlCol="0">
            <a:spAutoFit/>
          </a:bodyPr>
          <a:lstStyle/>
          <a:p>
            <a:pPr defTabSz="914400"/>
            <a:r>
              <a:rPr lang="en-US" dirty="0" smtClean="0">
                <a:solidFill>
                  <a:srgbClr val="292934"/>
                </a:solidFill>
              </a:rPr>
              <a:t>Business</a:t>
            </a:r>
            <a:endParaRPr lang="en-US" dirty="0">
              <a:solidFill>
                <a:srgbClr val="292934"/>
              </a:solidFill>
            </a:endParaRPr>
          </a:p>
        </p:txBody>
      </p:sp>
      <p:sp>
        <p:nvSpPr>
          <p:cNvPr id="22" name="TextBox 21"/>
          <p:cNvSpPr txBox="1"/>
          <p:nvPr/>
        </p:nvSpPr>
        <p:spPr>
          <a:xfrm>
            <a:off x="7532299" y="3579591"/>
            <a:ext cx="1295400" cy="400110"/>
          </a:xfrm>
          <a:prstGeom prst="rect">
            <a:avLst/>
          </a:prstGeom>
          <a:solidFill>
            <a:schemeClr val="tx2">
              <a:lumMod val="60000"/>
              <a:lumOff val="40000"/>
            </a:schemeClr>
          </a:solidFill>
          <a:ln>
            <a:solidFill>
              <a:schemeClr val="accent1"/>
            </a:solidFill>
          </a:ln>
        </p:spPr>
        <p:txBody>
          <a:bodyPr wrap="square" rtlCol="0">
            <a:spAutoFit/>
          </a:bodyPr>
          <a:lstStyle/>
          <a:p>
            <a:pPr defTabSz="914400"/>
            <a:r>
              <a:rPr lang="en-US" sz="2000" dirty="0" smtClean="0">
                <a:solidFill>
                  <a:srgbClr val="292934"/>
                </a:solidFill>
              </a:rPr>
              <a:t>Education</a:t>
            </a:r>
            <a:endParaRPr lang="en-US" sz="2000" dirty="0">
              <a:solidFill>
                <a:srgbClr val="292934"/>
              </a:solidFill>
            </a:endParaRPr>
          </a:p>
        </p:txBody>
      </p:sp>
      <p:sp>
        <p:nvSpPr>
          <p:cNvPr id="23" name="TextBox 22"/>
          <p:cNvSpPr txBox="1"/>
          <p:nvPr/>
        </p:nvSpPr>
        <p:spPr>
          <a:xfrm>
            <a:off x="5351135" y="3579591"/>
            <a:ext cx="1143000" cy="584775"/>
          </a:xfrm>
          <a:prstGeom prst="rect">
            <a:avLst/>
          </a:prstGeom>
          <a:solidFill>
            <a:schemeClr val="accent4"/>
          </a:solidFill>
          <a:ln>
            <a:solidFill>
              <a:schemeClr val="accent1"/>
            </a:solidFill>
          </a:ln>
        </p:spPr>
        <p:txBody>
          <a:bodyPr wrap="square" rtlCol="0">
            <a:spAutoFit/>
          </a:bodyPr>
          <a:lstStyle/>
          <a:p>
            <a:pPr defTabSz="914400"/>
            <a:r>
              <a:rPr lang="en-US" sz="3200" dirty="0" smtClean="0">
                <a:solidFill>
                  <a:srgbClr val="FFFFFF"/>
                </a:solidFill>
              </a:rPr>
              <a:t>A&amp;S</a:t>
            </a:r>
            <a:endParaRPr lang="en-US" sz="3200" dirty="0">
              <a:solidFill>
                <a:srgbClr val="FFFFFF"/>
              </a:solidFill>
            </a:endParaRPr>
          </a:p>
        </p:txBody>
      </p:sp>
    </p:spTree>
    <p:extLst>
      <p:ext uri="{BB962C8B-B14F-4D97-AF65-F5344CB8AC3E}">
        <p14:creationId xmlns:p14="http://schemas.microsoft.com/office/powerpoint/2010/main" val="886813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Rebranding: Main Street!</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 y="1416826"/>
            <a:ext cx="3954299" cy="4620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14788" y="1371600"/>
            <a:ext cx="4272012" cy="4665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7813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The Commons as Community</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36968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990600"/>
          </a:xfrm>
        </p:spPr>
        <p:txBody>
          <a:bodyPr>
            <a:normAutofit/>
          </a:bodyPr>
          <a:lstStyle/>
          <a:p>
            <a:pPr algn="ctr"/>
            <a:r>
              <a:rPr lang="en-US" dirty="0" smtClean="0"/>
              <a:t>The Commons as Technology Hub</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3600" y="1167312"/>
            <a:ext cx="7366000" cy="494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16189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The Commons as Academic Support</a:t>
            </a:r>
            <a:endParaRPr lang="en-US" dirty="0"/>
          </a:p>
        </p:txBody>
      </p:sp>
      <p:sp>
        <p:nvSpPr>
          <p:cNvPr id="8" name="Content Placeholder 7"/>
          <p:cNvSpPr>
            <a:spLocks noGrp="1"/>
          </p:cNvSpPr>
          <p:nvPr>
            <p:ph sz="half" idx="1"/>
          </p:nvPr>
        </p:nvSpPr>
        <p:spPr/>
        <p:txBody>
          <a:bodyPr/>
          <a:lstStyle/>
          <a:p>
            <a:pPr marL="0" indent="0">
              <a:buNone/>
            </a:pPr>
            <a:endParaRPr lang="en-US" dirty="0" smtClean="0"/>
          </a:p>
          <a:p>
            <a:endParaRPr lang="en-US" dirty="0" smtClean="0"/>
          </a:p>
        </p:txBody>
      </p:sp>
      <p:sp>
        <p:nvSpPr>
          <p:cNvPr id="9" name="Content Placeholder 8"/>
          <p:cNvSpPr>
            <a:spLocks noGrp="1"/>
          </p:cNvSpPr>
          <p:nvPr>
            <p:ph sz="half" idx="2"/>
          </p:nvPr>
        </p:nvSpPr>
        <p:spPr>
          <a:xfrm>
            <a:off x="4572000" y="1600200"/>
            <a:ext cx="4038600" cy="4718304"/>
          </a:xfrm>
        </p:spPr>
        <p:txBody>
          <a:bodyPr/>
          <a:lstStyle/>
          <a:p>
            <a:pPr marL="0" indent="0">
              <a:buNone/>
            </a:pPr>
            <a:r>
              <a:rPr lang="en-US" b="1" dirty="0" smtClean="0">
                <a:solidFill>
                  <a:schemeClr val="accent1">
                    <a:lumMod val="75000"/>
                  </a:schemeClr>
                </a:solidFill>
              </a:rPr>
              <a:t>Expanded Partnerships</a:t>
            </a:r>
          </a:p>
          <a:p>
            <a:r>
              <a:rPr lang="en-US" dirty="0" err="1" smtClean="0"/>
              <a:t>AskUsNow</a:t>
            </a:r>
            <a:endParaRPr lang="en-US" dirty="0"/>
          </a:p>
          <a:p>
            <a:r>
              <a:rPr lang="en-US" dirty="0"/>
              <a:t>Student Success Center</a:t>
            </a:r>
          </a:p>
          <a:p>
            <a:r>
              <a:rPr lang="en-US" dirty="0"/>
              <a:t>Writing Center</a:t>
            </a:r>
          </a:p>
          <a:p>
            <a:r>
              <a:rPr lang="en-US" dirty="0"/>
              <a:t>Math Tutorial Center</a:t>
            </a:r>
          </a:p>
          <a:p>
            <a:r>
              <a:rPr lang="en-US" dirty="0" err="1"/>
              <a:t>StatLab</a:t>
            </a:r>
            <a:endParaRPr lang="en-US" dirty="0"/>
          </a:p>
          <a:p>
            <a:r>
              <a:rPr lang="en-US" dirty="0"/>
              <a:t>The Studio</a:t>
            </a:r>
          </a:p>
          <a:p>
            <a:r>
              <a:rPr lang="en-US" dirty="0"/>
              <a:t>Supplemental </a:t>
            </a:r>
            <a:r>
              <a:rPr lang="en-US" dirty="0" smtClean="0"/>
              <a:t>Instruction</a:t>
            </a:r>
          </a:p>
          <a:p>
            <a:r>
              <a:rPr lang="en-US" dirty="0" smtClean="0"/>
              <a:t>More!</a:t>
            </a:r>
            <a:endParaRPr lang="en-US" dirty="0"/>
          </a:p>
        </p:txBody>
      </p:sp>
      <p:pic>
        <p:nvPicPr>
          <p:cNvPr id="10" name="Picture 9" descr="Screen Shot 2015-10-21 at 8.12.3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1752600"/>
            <a:ext cx="36576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03990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990600"/>
          </a:xfrm>
        </p:spPr>
        <p:txBody>
          <a:bodyPr>
            <a:normAutofit/>
          </a:bodyPr>
          <a:lstStyle/>
          <a:p>
            <a:r>
              <a:rPr lang="en-US" dirty="0" smtClean="0"/>
              <a:t>Problems &amp; Opportunities</a:t>
            </a:r>
            <a:endParaRPr lang="en-US" dirty="0"/>
          </a:p>
        </p:txBody>
      </p:sp>
      <p:sp>
        <p:nvSpPr>
          <p:cNvPr id="3" name="Content Placeholder 2"/>
          <p:cNvSpPr>
            <a:spLocks noGrp="1"/>
          </p:cNvSpPr>
          <p:nvPr>
            <p:ph idx="1"/>
          </p:nvPr>
        </p:nvSpPr>
        <p:spPr>
          <a:xfrm>
            <a:off x="304800" y="3733800"/>
            <a:ext cx="8420025" cy="2209800"/>
          </a:xfrm>
        </p:spPr>
        <p:txBody>
          <a:bodyPr>
            <a:normAutofit fontScale="92500" lnSpcReduction="10000"/>
          </a:bodyPr>
          <a:lstStyle/>
          <a:p>
            <a:r>
              <a:rPr lang="en-US" sz="2800" dirty="0" smtClean="0"/>
              <a:t>Take 15, graduate in 4 (years to graduation)</a:t>
            </a:r>
          </a:p>
          <a:p>
            <a:r>
              <a:rPr lang="en-US" sz="2800" dirty="0" smtClean="0"/>
              <a:t>What’s happening to our sophomores? </a:t>
            </a:r>
          </a:p>
          <a:p>
            <a:r>
              <a:rPr lang="en-US" sz="2800" dirty="0" smtClean="0"/>
              <a:t>What about transfer students?</a:t>
            </a:r>
          </a:p>
          <a:p>
            <a:r>
              <a:rPr lang="en-US" sz="2800" dirty="0" smtClean="0"/>
              <a:t>Out Placement</a:t>
            </a:r>
          </a:p>
          <a:p>
            <a:r>
              <a:rPr lang="en-US" sz="2800" dirty="0" smtClean="0"/>
              <a:t>Quality Enhancement Plan – Experiential Learning</a:t>
            </a:r>
            <a:endParaRPr lang="en-US" sz="2800" dirty="0"/>
          </a:p>
        </p:txBody>
      </p:sp>
      <p:pic>
        <p:nvPicPr>
          <p:cNvPr id="4" name="Picture 3" descr="arl-spiral-sofa.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95400"/>
            <a:ext cx="9144000" cy="2378752"/>
          </a:xfrm>
          <a:prstGeom prst="rect">
            <a:avLst/>
          </a:prstGeom>
        </p:spPr>
      </p:pic>
    </p:spTree>
    <p:extLst>
      <p:ext uri="{BB962C8B-B14F-4D97-AF65-F5344CB8AC3E}">
        <p14:creationId xmlns:p14="http://schemas.microsoft.com/office/powerpoint/2010/main" val="3439996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the Library Environment</a:t>
            </a:r>
            <a:endParaRPr lang="en-US" dirty="0"/>
          </a:p>
        </p:txBody>
      </p:sp>
      <p:sp>
        <p:nvSpPr>
          <p:cNvPr id="3" name="Content Placeholder 2"/>
          <p:cNvSpPr>
            <a:spLocks noGrp="1"/>
          </p:cNvSpPr>
          <p:nvPr>
            <p:ph idx="1"/>
          </p:nvPr>
        </p:nvSpPr>
        <p:spPr/>
        <p:txBody>
          <a:bodyPr/>
          <a:lstStyle/>
          <a:p>
            <a:pPr marL="0" indent="0">
              <a:buNone/>
            </a:pPr>
            <a:r>
              <a:rPr lang="en-US" dirty="0" smtClean="0"/>
              <a:t>Living with students every day in the Libraries is like accidentally conducting an ethnographic study. </a:t>
            </a:r>
          </a:p>
          <a:p>
            <a:pPr marL="0" indent="0">
              <a:buNone/>
            </a:pPr>
            <a:endParaRPr lang="en-US" dirty="0"/>
          </a:p>
          <a:p>
            <a:pPr marL="0" indent="0">
              <a:buNone/>
            </a:pPr>
            <a:r>
              <a:rPr lang="en-US" dirty="0" smtClean="0"/>
              <a:t>The difficulty is remaining open to what you see…</a:t>
            </a:r>
            <a:endParaRPr lang="en-US" dirty="0"/>
          </a:p>
        </p:txBody>
      </p:sp>
    </p:spTree>
    <p:extLst>
      <p:ext uri="{BB962C8B-B14F-4D97-AF65-F5344CB8AC3E}">
        <p14:creationId xmlns:p14="http://schemas.microsoft.com/office/powerpoint/2010/main" val="41139353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Make Them Comfortable in the Space</a:t>
            </a:r>
            <a:endParaRPr lang="en-US"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 y="1501214"/>
            <a:ext cx="8229600" cy="4366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6040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Ingenuity or Scandal?</a:t>
            </a:r>
            <a:endParaRPr lang="en-US" dirty="0"/>
          </a:p>
        </p:txBody>
      </p:sp>
      <p:sp>
        <p:nvSpPr>
          <p:cNvPr id="5" name="Content Placeholder 4"/>
          <p:cNvSpPr>
            <a:spLocks noGrp="1"/>
          </p:cNvSpPr>
          <p:nvPr>
            <p:ph sz="half" idx="2"/>
          </p:nvPr>
        </p:nvSpPr>
        <p:spPr>
          <a:xfrm>
            <a:off x="4800600" y="1673352"/>
            <a:ext cx="4038600" cy="4718304"/>
          </a:xfrm>
        </p:spPr>
        <p:txBody>
          <a:bodyPr/>
          <a:lstStyle/>
          <a:p>
            <a:pPr marL="0" indent="0">
              <a:buNone/>
            </a:pPr>
            <a:r>
              <a:rPr lang="en-US" dirty="0" smtClean="0"/>
              <a:t>Journalism students introduce the “green screen” concept in the Commons</a:t>
            </a:r>
            <a:r>
              <a:rPr lang="en-US" dirty="0"/>
              <a:t> </a:t>
            </a:r>
            <a:r>
              <a:rPr lang="en-US" dirty="0" smtClean="0"/>
              <a:t>Phase I.</a:t>
            </a:r>
          </a:p>
          <a:p>
            <a:pPr marL="0" indent="0">
              <a:buNone/>
            </a:pPr>
            <a:endParaRPr lang="en-US" dirty="0"/>
          </a:p>
          <a:p>
            <a:pPr marL="0" indent="0">
              <a:buNone/>
            </a:pPr>
            <a:r>
              <a:rPr lang="en-US" dirty="0" smtClean="0"/>
              <a:t>Capturing the moment introduced angst!</a:t>
            </a:r>
            <a:endParaRPr lang="en-US" dirty="0"/>
          </a:p>
        </p:txBody>
      </p:sp>
      <p:pic>
        <p:nvPicPr>
          <p:cNvPr id="4" name="Content Placeholder 3" descr="prac-pres1.jp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457200" y="1600200"/>
            <a:ext cx="4062226" cy="43381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73568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Forward - Changes We’ve Made</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57200" y="1600200"/>
            <a:ext cx="8229600" cy="4320706"/>
          </a:xfrm>
        </p:spPr>
      </p:pic>
    </p:spTree>
    <p:extLst>
      <p:ext uri="{BB962C8B-B14F-4D97-AF65-F5344CB8AC3E}">
        <p14:creationId xmlns:p14="http://schemas.microsoft.com/office/powerpoint/2010/main" val="2437469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1000"/>
            <a:ext cx="8229600" cy="990600"/>
          </a:xfrm>
        </p:spPr>
        <p:txBody>
          <a:bodyPr>
            <a:normAutofit fontScale="90000"/>
          </a:bodyPr>
          <a:lstStyle/>
          <a:p>
            <a:r>
              <a:rPr lang="en-US" dirty="0" smtClean="0"/>
              <a:t>More Opportunities to Interact With the Space</a:t>
            </a:r>
            <a:endParaRPr lang="en-US" dirty="0"/>
          </a:p>
        </p:txBody>
      </p:sp>
      <p:pic>
        <p:nvPicPr>
          <p:cNvPr id="14" name="Content Placeholder 13"/>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410118" y="1523606"/>
            <a:ext cx="3048082" cy="428914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Content Placeholder 12"/>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325" r="-186"/>
          <a:stretch/>
        </p:blipFill>
        <p:spPr>
          <a:xfrm>
            <a:off x="762000" y="1797439"/>
            <a:ext cx="3224967" cy="3700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Untitled-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91494">
            <a:off x="2504972" y="3177599"/>
            <a:ext cx="3484944" cy="29898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70159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91393317"/>
              </p:ext>
            </p:extLst>
          </p:nvPr>
        </p:nvGraphicFramePr>
        <p:xfrm>
          <a:off x="152400" y="381000"/>
          <a:ext cx="89154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228600" y="3048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800" dirty="0" smtClean="0">
                <a:solidFill>
                  <a:srgbClr val="FFFFFF"/>
                </a:solidFill>
              </a:rPr>
              <a:t>Services: I have asked my students to…</a:t>
            </a:r>
            <a:endParaRPr lang="en-US" sz="2800" dirty="0">
              <a:solidFill>
                <a:srgbClr val="FFFFFF"/>
              </a:solidFill>
            </a:endParaRPr>
          </a:p>
        </p:txBody>
      </p:sp>
    </p:spTree>
    <p:extLst>
      <p:ext uri="{BB962C8B-B14F-4D97-AF65-F5344CB8AC3E}">
        <p14:creationId xmlns:p14="http://schemas.microsoft.com/office/powerpoint/2010/main" val="13734663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Creating Community: The Family Room</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24099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smtClean="0"/>
              <a:t>DeStress</a:t>
            </a:r>
            <a:r>
              <a:rPr lang="en-US" dirty="0" smtClean="0"/>
              <a:t> for Success: </a:t>
            </a:r>
            <a:r>
              <a:rPr lang="en-US" sz="3800" dirty="0" smtClean="0"/>
              <a:t>Getting a Leg Up On Finals</a:t>
            </a:r>
            <a:endParaRPr lang="en-US" sz="3800" dirty="0"/>
          </a:p>
        </p:txBody>
      </p:sp>
      <p:pic>
        <p:nvPicPr>
          <p:cNvPr id="8" name="Content Placeholder 7"/>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724401" y="1828800"/>
            <a:ext cx="3550832" cy="40386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Content Placeholder 2"/>
          <p:cNvPicPr>
            <a:picLocks noGrp="1" noChangeAspect="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892083" y="1682675"/>
            <a:ext cx="3603717" cy="4038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375497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Extending Community</a:t>
            </a:r>
            <a:endParaRPr lang="en-US" dirty="0"/>
          </a:p>
        </p:txBody>
      </p:sp>
      <p:pic>
        <p:nvPicPr>
          <p:cNvPr id="4" name="Picture 3" descr="Screen Shot 2015-10-19 at 2.42.14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67000" y="3873500"/>
            <a:ext cx="2057400" cy="19177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0212" y="1524000"/>
            <a:ext cx="3590388" cy="4412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 y="4178300"/>
            <a:ext cx="2594180" cy="861774"/>
          </a:xfrm>
          <a:prstGeom prst="rect">
            <a:avLst/>
          </a:prstGeom>
          <a:noFill/>
        </p:spPr>
        <p:txBody>
          <a:bodyPr wrap="none" rtlCol="0">
            <a:spAutoFit/>
          </a:bodyPr>
          <a:lstStyle/>
          <a:p>
            <a:pPr algn="ctr" defTabSz="914400"/>
            <a:r>
              <a:rPr lang="en-US" sz="5000" b="1" dirty="0" smtClean="0">
                <a:solidFill>
                  <a:srgbClr val="292934"/>
                </a:solidFill>
              </a:rPr>
              <a:t>Take Out</a:t>
            </a:r>
            <a:endParaRPr lang="en-US" sz="5000" b="1" dirty="0">
              <a:solidFill>
                <a:srgbClr val="292934"/>
              </a:solidFill>
            </a:endParaRPr>
          </a:p>
        </p:txBody>
      </p:sp>
      <p:sp>
        <p:nvSpPr>
          <p:cNvPr id="11" name="Rectangle 10"/>
          <p:cNvSpPr/>
          <p:nvPr/>
        </p:nvSpPr>
        <p:spPr>
          <a:xfrm>
            <a:off x="457200" y="3775214"/>
            <a:ext cx="2659552" cy="707886"/>
          </a:xfrm>
          <a:prstGeom prst="rect">
            <a:avLst/>
          </a:prstGeom>
        </p:spPr>
        <p:txBody>
          <a:bodyPr wrap="none">
            <a:spAutoFit/>
          </a:bodyPr>
          <a:lstStyle/>
          <a:p>
            <a:pPr algn="ctr" defTabSz="914400"/>
            <a:r>
              <a:rPr lang="en-US" sz="4000" dirty="0">
                <a:solidFill>
                  <a:srgbClr val="F69200"/>
                </a:solidFill>
              </a:rPr>
              <a:t>UT</a:t>
            </a:r>
            <a:r>
              <a:rPr lang="en-US" sz="4000" dirty="0">
                <a:solidFill>
                  <a:srgbClr val="292934"/>
                </a:solidFill>
              </a:rPr>
              <a:t> </a:t>
            </a:r>
            <a:r>
              <a:rPr lang="en-US" sz="4000" dirty="0">
                <a:solidFill>
                  <a:srgbClr val="FFFFFF">
                    <a:lumMod val="50000"/>
                  </a:srgbClr>
                </a:solidFill>
              </a:rPr>
              <a:t>Libraries</a:t>
            </a:r>
          </a:p>
        </p:txBody>
      </p:sp>
      <p:sp>
        <p:nvSpPr>
          <p:cNvPr id="12" name="TextBox 11"/>
          <p:cNvSpPr txBox="1"/>
          <p:nvPr/>
        </p:nvSpPr>
        <p:spPr>
          <a:xfrm>
            <a:off x="609600" y="2196405"/>
            <a:ext cx="4048136" cy="1384995"/>
          </a:xfrm>
          <a:prstGeom prst="rect">
            <a:avLst/>
          </a:prstGeom>
          <a:noFill/>
        </p:spPr>
        <p:txBody>
          <a:bodyPr wrap="none" rtlCol="0">
            <a:spAutoFit/>
          </a:bodyPr>
          <a:lstStyle/>
          <a:p>
            <a:pPr defTabSz="914400"/>
            <a:r>
              <a:rPr lang="en-US" sz="2800" dirty="0" smtClean="0">
                <a:solidFill>
                  <a:srgbClr val="292934"/>
                </a:solidFill>
                <a:latin typeface="Marker Felt"/>
                <a:cs typeface="Marker Felt"/>
              </a:rPr>
              <a:t>Let us help you</a:t>
            </a:r>
          </a:p>
          <a:p>
            <a:pPr defTabSz="914400"/>
            <a:r>
              <a:rPr lang="en-US" sz="2800" dirty="0" smtClean="0">
                <a:solidFill>
                  <a:srgbClr val="292934"/>
                </a:solidFill>
                <a:latin typeface="Marker Felt"/>
                <a:cs typeface="Marker Felt"/>
              </a:rPr>
              <a:t>Present your next</a:t>
            </a:r>
          </a:p>
          <a:p>
            <a:pPr defTabSz="914400"/>
            <a:r>
              <a:rPr lang="en-US" sz="2800" dirty="0" smtClean="0">
                <a:solidFill>
                  <a:srgbClr val="292934"/>
                </a:solidFill>
                <a:latin typeface="Marker Felt"/>
                <a:cs typeface="Marker Felt"/>
              </a:rPr>
              <a:t>Residence Life Program!</a:t>
            </a:r>
            <a:endParaRPr lang="en-US" sz="2800" dirty="0">
              <a:solidFill>
                <a:srgbClr val="292934"/>
              </a:solidFill>
              <a:latin typeface="Marker Felt"/>
              <a:cs typeface="Marker Felt"/>
            </a:endParaRPr>
          </a:p>
        </p:txBody>
      </p:sp>
    </p:spTree>
    <p:extLst>
      <p:ext uri="{BB962C8B-B14F-4D97-AF65-F5344CB8AC3E}">
        <p14:creationId xmlns:p14="http://schemas.microsoft.com/office/powerpoint/2010/main" val="1145415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Student Success: Hands on!</a:t>
            </a:r>
            <a:endParaRPr lang="en-US" dirty="0"/>
          </a:p>
        </p:txBody>
      </p:sp>
      <p:sp>
        <p:nvSpPr>
          <p:cNvPr id="12" name="Rectangle 11"/>
          <p:cNvSpPr/>
          <p:nvPr/>
        </p:nvSpPr>
        <p:spPr>
          <a:xfrm>
            <a:off x="5638800" y="3049012"/>
            <a:ext cx="3369733" cy="3046988"/>
          </a:xfrm>
          <a:prstGeom prst="rect">
            <a:avLst/>
          </a:prstGeom>
        </p:spPr>
        <p:txBody>
          <a:bodyPr wrap="square">
            <a:spAutoFit/>
          </a:bodyPr>
          <a:lstStyle/>
          <a:p>
            <a:pPr defTabSz="914400"/>
            <a:r>
              <a:rPr lang="en-US" sz="3200" dirty="0">
                <a:solidFill>
                  <a:srgbClr val="93A299">
                    <a:lumMod val="75000"/>
                  </a:srgbClr>
                </a:solidFill>
              </a:rPr>
              <a:t>I liked the open learning and speaking environment and the hands on </a:t>
            </a:r>
            <a:r>
              <a:rPr lang="en-US" sz="3200" dirty="0" smtClean="0">
                <a:solidFill>
                  <a:srgbClr val="93A299">
                    <a:lumMod val="75000"/>
                  </a:srgbClr>
                </a:solidFill>
              </a:rPr>
              <a:t>project.</a:t>
            </a:r>
            <a:endParaRPr lang="en-US" sz="3200" dirty="0">
              <a:solidFill>
                <a:srgbClr val="93A299">
                  <a:lumMod val="75000"/>
                </a:srgbClr>
              </a:solidFill>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1" y="1828800"/>
            <a:ext cx="4720794" cy="4191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638800" y="1663005"/>
            <a:ext cx="3124200" cy="1384995"/>
          </a:xfrm>
          <a:prstGeom prst="rect">
            <a:avLst/>
          </a:prstGeom>
        </p:spPr>
        <p:txBody>
          <a:bodyPr wrap="square">
            <a:spAutoFit/>
          </a:bodyPr>
          <a:lstStyle/>
          <a:p>
            <a:pPr defTabSz="914400"/>
            <a:r>
              <a:rPr lang="en-US" sz="4200" dirty="0">
                <a:solidFill>
                  <a:srgbClr val="292934"/>
                </a:solidFill>
                <a:ea typeface="Calibri"/>
                <a:cs typeface="Calibri"/>
              </a:rPr>
              <a:t>I love </a:t>
            </a:r>
            <a:r>
              <a:rPr lang="en-US" sz="4200" dirty="0" smtClean="0">
                <a:solidFill>
                  <a:srgbClr val="292934"/>
                </a:solidFill>
                <a:ea typeface="Calibri"/>
                <a:cs typeface="Calibri"/>
              </a:rPr>
              <a:t>the</a:t>
            </a:r>
          </a:p>
          <a:p>
            <a:pPr defTabSz="914400"/>
            <a:r>
              <a:rPr lang="en-US" sz="4200" dirty="0" smtClean="0">
                <a:solidFill>
                  <a:srgbClr val="292934"/>
                </a:solidFill>
                <a:ea typeface="Calibri"/>
                <a:cs typeface="Calibri"/>
              </a:rPr>
              <a:t>library</a:t>
            </a:r>
            <a:r>
              <a:rPr lang="en-US" sz="4200" dirty="0">
                <a:solidFill>
                  <a:srgbClr val="292934"/>
                </a:solidFill>
                <a:ea typeface="Calibri"/>
                <a:cs typeface="Calibri"/>
              </a:rPr>
              <a:t>!</a:t>
            </a:r>
            <a:endParaRPr lang="en-US" sz="4200" dirty="0">
              <a:solidFill>
                <a:srgbClr val="292934"/>
              </a:solidFill>
            </a:endParaRPr>
          </a:p>
        </p:txBody>
      </p:sp>
    </p:spTree>
    <p:extLst>
      <p:ext uri="{BB962C8B-B14F-4D97-AF65-F5344CB8AC3E}">
        <p14:creationId xmlns:p14="http://schemas.microsoft.com/office/powerpoint/2010/main" val="38524770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Most Unexpected Change? Our Teaching</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2400" y="1752377"/>
            <a:ext cx="4325430" cy="3886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creen Shot 2015-10-21 at 1.46.30 PM.png"/>
          <p:cNvPicPr>
            <a:picLocks noChangeAspect="1"/>
          </p:cNvPicPr>
          <p:nvPr/>
        </p:nvPicPr>
        <p:blipFill rotWithShape="1">
          <a:blip r:embed="rId4" cstate="screen">
            <a:extLst>
              <a:ext uri="{28A0092B-C50C-407E-A947-70E740481C1C}">
                <a14:useLocalDpi xmlns:a14="http://schemas.microsoft.com/office/drawing/2010/main"/>
              </a:ext>
            </a:extLst>
          </a:blip>
          <a:srcRect b="-670"/>
          <a:stretch/>
        </p:blipFill>
        <p:spPr>
          <a:xfrm>
            <a:off x="685800" y="1665446"/>
            <a:ext cx="3022600" cy="3986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48271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cap="small" dirty="0" smtClean="0"/>
              <a:t>The Ugly:</a:t>
            </a:r>
            <a:endParaRPr lang="en-US" sz="5400" cap="small" dirty="0"/>
          </a:p>
        </p:txBody>
      </p:sp>
      <p:sp>
        <p:nvSpPr>
          <p:cNvPr id="5" name="Content Placeholder 4"/>
          <p:cNvSpPr>
            <a:spLocks noGrp="1"/>
          </p:cNvSpPr>
          <p:nvPr>
            <p:ph type="body" idx="1"/>
          </p:nvPr>
        </p:nvSpPr>
        <p:spPr/>
        <p:txBody>
          <a:bodyPr>
            <a:normAutofit/>
          </a:bodyPr>
          <a:lstStyle/>
          <a:p>
            <a:pPr marL="457200" indent="-457200">
              <a:buClr>
                <a:schemeClr val="tx1"/>
              </a:buClr>
              <a:buFont typeface="Arial"/>
              <a:buChar char="•"/>
              <a:tabLst>
                <a:tab pos="227013" algn="l"/>
              </a:tabLst>
            </a:pPr>
            <a:r>
              <a:rPr lang="en-US" sz="2800" dirty="0" smtClean="0"/>
              <a:t>What we wish we’d known</a:t>
            </a:r>
          </a:p>
          <a:p>
            <a:pPr marL="457200" indent="-457200">
              <a:buClr>
                <a:schemeClr val="tx1"/>
              </a:buClr>
              <a:buFont typeface="Arial"/>
              <a:buChar char="•"/>
              <a:tabLst>
                <a:tab pos="227013" algn="l"/>
              </a:tabLst>
            </a:pPr>
            <a:r>
              <a:rPr lang="en-US" sz="2800" dirty="0"/>
              <a:t>W</a:t>
            </a:r>
            <a:r>
              <a:rPr lang="en-US" sz="2800" dirty="0" smtClean="0"/>
              <a:t>hat we’d have done differently</a:t>
            </a:r>
            <a:endParaRPr lang="en-US" sz="2800" dirty="0"/>
          </a:p>
        </p:txBody>
      </p:sp>
      <p:cxnSp>
        <p:nvCxnSpPr>
          <p:cNvPr id="6" name="Straight Connector 5"/>
          <p:cNvCxnSpPr/>
          <p:nvPr/>
        </p:nvCxnSpPr>
        <p:spPr>
          <a:xfrm>
            <a:off x="762000" y="4572000"/>
            <a:ext cx="77724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7491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371"/>
            <a:ext cx="7924800" cy="1086030"/>
          </a:xfrm>
        </p:spPr>
        <p:txBody>
          <a:bodyPr>
            <a:noAutofit/>
          </a:bodyPr>
          <a:lstStyle/>
          <a:p>
            <a:pPr algn="l"/>
            <a:r>
              <a:rPr lang="en-US" sz="5400" dirty="0" smtClean="0">
                <a:solidFill>
                  <a:schemeClr val="accent6">
                    <a:lumMod val="75000"/>
                  </a:schemeClr>
                </a:solidFill>
                <a:cs typeface="Arial"/>
              </a:rPr>
              <a:t>Instructor Survey:</a:t>
            </a:r>
            <a:r>
              <a:rPr lang="en-US" sz="5400" dirty="0" smtClean="0">
                <a:solidFill>
                  <a:schemeClr val="bg1"/>
                </a:solidFill>
              </a:rPr>
              <a:t>:</a:t>
            </a:r>
            <a:endParaRPr lang="en-US" sz="5400" dirty="0">
              <a:solidFill>
                <a:schemeClr val="bg1"/>
              </a:solidFill>
            </a:endParaRPr>
          </a:p>
        </p:txBody>
      </p:sp>
      <p:pic>
        <p:nvPicPr>
          <p:cNvPr id="3" name="Picture 2" descr="Survey_Research_Book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0" y="1905000"/>
            <a:ext cx="3871796"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4"/>
          <p:cNvSpPr txBox="1">
            <a:spLocks/>
          </p:cNvSpPr>
          <p:nvPr/>
        </p:nvSpPr>
        <p:spPr>
          <a:xfrm>
            <a:off x="228600" y="1371600"/>
            <a:ext cx="4648200" cy="441960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C5A6A"/>
              </a:buClr>
              <a:buFont typeface="Wingdings" charset="2"/>
              <a:buChar char="ü"/>
            </a:pPr>
            <a:r>
              <a:rPr lang="en-US" dirty="0" smtClean="0">
                <a:solidFill>
                  <a:srgbClr val="D2533C">
                    <a:lumMod val="75000"/>
                  </a:srgbClr>
                </a:solidFill>
                <a:cs typeface="Arial"/>
              </a:rPr>
              <a:t>Pre-test, pilot, and pre-test some more!</a:t>
            </a:r>
          </a:p>
          <a:p>
            <a:pPr>
              <a:buClr>
                <a:srgbClr val="4C5A6A"/>
              </a:buClr>
              <a:buFont typeface="Wingdings" charset="2"/>
              <a:buChar char="ü"/>
            </a:pPr>
            <a:r>
              <a:rPr lang="en-US" dirty="0" smtClean="0">
                <a:solidFill>
                  <a:srgbClr val="D2533C">
                    <a:lumMod val="75000"/>
                  </a:srgbClr>
                </a:solidFill>
                <a:cs typeface="Arial"/>
              </a:rPr>
              <a:t>Be prepared for “backseat driving” about the instrument itself.</a:t>
            </a:r>
            <a:endParaRPr lang="en-US" dirty="0">
              <a:solidFill>
                <a:srgbClr val="D2533C">
                  <a:lumMod val="75000"/>
                </a:srgbClr>
              </a:solidFill>
              <a:cs typeface="Arial"/>
            </a:endParaRPr>
          </a:p>
          <a:p>
            <a:pPr>
              <a:buClr>
                <a:srgbClr val="4C5A6A"/>
              </a:buClr>
              <a:buFont typeface="Wingdings" charset="2"/>
              <a:buChar char="ü"/>
            </a:pPr>
            <a:r>
              <a:rPr lang="en-US" dirty="0" smtClean="0">
                <a:solidFill>
                  <a:srgbClr val="93A299"/>
                </a:solidFill>
                <a:cs typeface="Arial"/>
              </a:rPr>
              <a:t>Identify</a:t>
            </a:r>
            <a:r>
              <a:rPr lang="en-US" dirty="0" smtClean="0">
                <a:solidFill>
                  <a:srgbClr val="D2533C">
                    <a:lumMod val="75000"/>
                  </a:srgbClr>
                </a:solidFill>
                <a:cs typeface="Arial"/>
              </a:rPr>
              <a:t> a comprehensive distribution strategy</a:t>
            </a:r>
            <a:endParaRPr lang="en-US" dirty="0">
              <a:solidFill>
                <a:srgbClr val="D2533C">
                  <a:lumMod val="75000"/>
                </a:srgbClr>
              </a:solidFill>
              <a:cs typeface="Arial"/>
            </a:endParaRPr>
          </a:p>
          <a:p>
            <a:pPr>
              <a:buClr>
                <a:srgbClr val="4C5A6A"/>
              </a:buClr>
              <a:buFont typeface="Wingdings" charset="2"/>
              <a:buChar char="ü"/>
            </a:pPr>
            <a:r>
              <a:rPr lang="en-US" dirty="0" smtClean="0">
                <a:solidFill>
                  <a:srgbClr val="D2533C">
                    <a:lumMod val="75000"/>
                  </a:srgbClr>
                </a:solidFill>
                <a:cs typeface="Arial"/>
              </a:rPr>
              <a:t>Secure SUPPORT</a:t>
            </a:r>
          </a:p>
        </p:txBody>
      </p:sp>
    </p:spTree>
    <p:extLst>
      <p:ext uri="{BB962C8B-B14F-4D97-AF65-F5344CB8AC3E}">
        <p14:creationId xmlns:p14="http://schemas.microsoft.com/office/powerpoint/2010/main" val="150572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990600"/>
          </a:xfrm>
        </p:spPr>
        <p:txBody>
          <a:bodyPr/>
          <a:lstStyle/>
          <a:p>
            <a:r>
              <a:rPr lang="en-US" dirty="0" smtClean="0"/>
              <a:t>Instruction Series:</a:t>
            </a:r>
            <a:endParaRPr lang="en-US" dirty="0"/>
          </a:p>
        </p:txBody>
      </p:sp>
      <p:sp>
        <p:nvSpPr>
          <p:cNvPr id="3" name="Content Placeholder 2"/>
          <p:cNvSpPr>
            <a:spLocks noGrp="1"/>
          </p:cNvSpPr>
          <p:nvPr>
            <p:ph idx="1"/>
          </p:nvPr>
        </p:nvSpPr>
        <p:spPr>
          <a:xfrm>
            <a:off x="381000" y="1371600"/>
            <a:ext cx="3962400" cy="4876800"/>
          </a:xfrm>
        </p:spPr>
        <p:txBody>
          <a:bodyPr>
            <a:noAutofit/>
          </a:bodyPr>
          <a:lstStyle/>
          <a:p>
            <a:r>
              <a:rPr lang="en-US" sz="3600" dirty="0" smtClean="0"/>
              <a:t>Plan on absentees</a:t>
            </a:r>
          </a:p>
          <a:p>
            <a:pPr lvl="1"/>
            <a:r>
              <a:rPr lang="en-US" sz="3000" dirty="0" smtClean="0"/>
              <a:t>Develop a plan for collecting data and assigning it to each student </a:t>
            </a:r>
          </a:p>
          <a:p>
            <a:pPr lvl="2"/>
            <a:r>
              <a:rPr lang="en-US" sz="2800" dirty="0" smtClean="0"/>
              <a:t>Anonymity</a:t>
            </a:r>
          </a:p>
          <a:p>
            <a:pPr lvl="1"/>
            <a:r>
              <a:rPr lang="en-US" sz="3000" dirty="0" smtClean="0"/>
              <a:t>What of someone misses a session?</a:t>
            </a:r>
          </a:p>
          <a:p>
            <a:r>
              <a:rPr lang="en-US" sz="3600" dirty="0" smtClean="0"/>
              <a:t>Carrot or Stick?</a:t>
            </a:r>
            <a:endParaRPr lang="en-US" sz="3600" dirty="0"/>
          </a:p>
        </p:txBody>
      </p:sp>
      <p:pic>
        <p:nvPicPr>
          <p:cNvPr id="4" name="Picture 3" descr="4-2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02930" y="1497779"/>
            <a:ext cx="4263570" cy="4522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69247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Survey Challenges</a:t>
            </a:r>
            <a:endParaRPr lang="en-US" dirty="0"/>
          </a:p>
        </p:txBody>
      </p:sp>
      <p:sp>
        <p:nvSpPr>
          <p:cNvPr id="4" name="Text Placeholder 3"/>
          <p:cNvSpPr>
            <a:spLocks noGrp="1"/>
          </p:cNvSpPr>
          <p:nvPr>
            <p:ph type="body" idx="1"/>
          </p:nvPr>
        </p:nvSpPr>
        <p:spPr>
          <a:xfrm>
            <a:off x="457200" y="1219200"/>
            <a:ext cx="3931920" cy="639762"/>
          </a:xfrm>
        </p:spPr>
        <p:txBody>
          <a:bodyPr/>
          <a:lstStyle/>
          <a:p>
            <a:r>
              <a:rPr lang="en-US" dirty="0" smtClean="0">
                <a:solidFill>
                  <a:srgbClr val="6B7D72"/>
                </a:solidFill>
              </a:rPr>
              <a:t>In Person</a:t>
            </a:r>
            <a:endParaRPr lang="en-US" dirty="0">
              <a:solidFill>
                <a:srgbClr val="6B7D72"/>
              </a:solidFill>
            </a:endParaRP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a:xfrm>
            <a:off x="457200" y="1981200"/>
            <a:ext cx="3931920" cy="395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5"/>
          <p:cNvSpPr>
            <a:spLocks noGrp="1"/>
          </p:cNvSpPr>
          <p:nvPr>
            <p:ph type="body" sz="quarter" idx="3"/>
          </p:nvPr>
        </p:nvSpPr>
        <p:spPr>
          <a:xfrm>
            <a:off x="4754880" y="1219200"/>
            <a:ext cx="3931920" cy="639762"/>
          </a:xfrm>
        </p:spPr>
        <p:txBody>
          <a:bodyPr/>
          <a:lstStyle/>
          <a:p>
            <a:r>
              <a:rPr lang="en-US" dirty="0" smtClean="0">
                <a:solidFill>
                  <a:srgbClr val="6B7D72"/>
                </a:solidFill>
              </a:rPr>
              <a:t>In Class</a:t>
            </a:r>
            <a:endParaRPr lang="en-US" dirty="0">
              <a:solidFill>
                <a:srgbClr val="6B7D72"/>
              </a:solidFill>
            </a:endParaRPr>
          </a:p>
        </p:txBody>
      </p:sp>
      <p:sp>
        <p:nvSpPr>
          <p:cNvPr id="7" name="Content Placeholder 6"/>
          <p:cNvSpPr>
            <a:spLocks noGrp="1"/>
          </p:cNvSpPr>
          <p:nvPr>
            <p:ph sz="quarter" idx="4"/>
          </p:nvPr>
        </p:nvSpPr>
        <p:spPr>
          <a:xfrm>
            <a:off x="4754880" y="1981200"/>
            <a:ext cx="3931920" cy="1752600"/>
          </a:xfrm>
        </p:spPr>
        <p:txBody>
          <a:bodyPr/>
          <a:lstStyle/>
          <a:p>
            <a:r>
              <a:rPr lang="en-US" dirty="0" smtClean="0"/>
              <a:t>Survey Fatigue</a:t>
            </a:r>
          </a:p>
          <a:p>
            <a:r>
              <a:rPr lang="en-US" dirty="0" smtClean="0"/>
              <a:t>Campus rules on survey distribution</a:t>
            </a:r>
          </a:p>
          <a:p>
            <a:r>
              <a:rPr lang="en-US" dirty="0" smtClean="0"/>
              <a:t>Students don’t read email</a:t>
            </a:r>
          </a:p>
        </p:txBody>
      </p:sp>
      <p:sp>
        <p:nvSpPr>
          <p:cNvPr id="9" name="Rectangle 8"/>
          <p:cNvSpPr/>
          <p:nvPr/>
        </p:nvSpPr>
        <p:spPr>
          <a:xfrm>
            <a:off x="4800600" y="3886200"/>
            <a:ext cx="3886200" cy="1815882"/>
          </a:xfrm>
          <a:prstGeom prst="rect">
            <a:avLst/>
          </a:prstGeom>
        </p:spPr>
        <p:txBody>
          <a:bodyPr wrap="square">
            <a:spAutoFit/>
          </a:bodyPr>
          <a:lstStyle/>
          <a:p>
            <a:pPr defTabSz="914400"/>
            <a:r>
              <a:rPr lang="en-US" sz="2800" dirty="0">
                <a:solidFill>
                  <a:srgbClr val="292934"/>
                </a:solidFill>
              </a:rPr>
              <a:t>Partnership with SIS </a:t>
            </a:r>
            <a:r>
              <a:rPr lang="en-US" sz="2800" dirty="0" smtClean="0">
                <a:solidFill>
                  <a:srgbClr val="292934"/>
                </a:solidFill>
              </a:rPr>
              <a:t>allowed </a:t>
            </a:r>
            <a:r>
              <a:rPr lang="en-US" sz="2800" dirty="0">
                <a:solidFill>
                  <a:srgbClr val="292934"/>
                </a:solidFill>
              </a:rPr>
              <a:t>us to offer the survey in class </a:t>
            </a:r>
            <a:r>
              <a:rPr lang="en-US" sz="2800" dirty="0" smtClean="0">
                <a:solidFill>
                  <a:srgbClr val="292934"/>
                </a:solidFill>
              </a:rPr>
              <a:t>– </a:t>
            </a:r>
          </a:p>
          <a:p>
            <a:pPr defTabSz="914400"/>
            <a:r>
              <a:rPr lang="en-US" sz="2800" dirty="0" smtClean="0">
                <a:solidFill>
                  <a:srgbClr val="292934"/>
                </a:solidFill>
              </a:rPr>
              <a:t>FOR </a:t>
            </a:r>
            <a:r>
              <a:rPr lang="en-US" sz="2800" dirty="0">
                <a:solidFill>
                  <a:srgbClr val="292934"/>
                </a:solidFill>
              </a:rPr>
              <a:t>CREDIT</a:t>
            </a:r>
          </a:p>
        </p:txBody>
      </p:sp>
    </p:spTree>
    <p:extLst>
      <p:ext uri="{BB962C8B-B14F-4D97-AF65-F5344CB8AC3E}">
        <p14:creationId xmlns:p14="http://schemas.microsoft.com/office/powerpoint/2010/main" val="10288426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Overcoming Data Management Challenges</a:t>
            </a:r>
            <a:endParaRPr lang="en-US" dirty="0"/>
          </a:p>
        </p:txBody>
      </p:sp>
      <p:sp>
        <p:nvSpPr>
          <p:cNvPr id="8" name="Content Placeholder 7"/>
          <p:cNvSpPr>
            <a:spLocks noGrp="1"/>
          </p:cNvSpPr>
          <p:nvPr>
            <p:ph idx="1"/>
          </p:nvPr>
        </p:nvSpPr>
        <p:spPr>
          <a:xfrm>
            <a:off x="457200" y="1600200"/>
            <a:ext cx="8229600" cy="4267200"/>
          </a:xfrm>
        </p:spPr>
        <p:txBody>
          <a:bodyPr>
            <a:normAutofit/>
          </a:bodyPr>
          <a:lstStyle/>
          <a:p>
            <a:r>
              <a:rPr lang="en-US" sz="3400" dirty="0" smtClean="0"/>
              <a:t>Pretesting can eliminate unnecessary conditional logic</a:t>
            </a:r>
          </a:p>
          <a:p>
            <a:r>
              <a:rPr lang="en-US" sz="3400" dirty="0" smtClean="0"/>
              <a:t>There is more data than you think</a:t>
            </a:r>
          </a:p>
          <a:p>
            <a:r>
              <a:rPr lang="en-US" sz="3400" dirty="0" smtClean="0"/>
              <a:t>You will have to enter some of it manually / SPSS laughs at your question subsets</a:t>
            </a:r>
          </a:p>
          <a:p>
            <a:r>
              <a:rPr lang="en-US" sz="3400" dirty="0" smtClean="0"/>
              <a:t>You have to manage the confidentiality of the data on all sides</a:t>
            </a:r>
            <a:endParaRPr lang="en-US" sz="3400" dirty="0"/>
          </a:p>
        </p:txBody>
      </p:sp>
    </p:spTree>
    <p:extLst>
      <p:ext uri="{BB962C8B-B14F-4D97-AF65-F5344CB8AC3E}">
        <p14:creationId xmlns:p14="http://schemas.microsoft.com/office/powerpoint/2010/main" val="1035389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7163335"/>
              </p:ext>
            </p:extLst>
          </p:nvPr>
        </p:nvGraphicFramePr>
        <p:xfrm>
          <a:off x="76200" y="381000"/>
          <a:ext cx="90678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28600" y="381000"/>
            <a:ext cx="8229600" cy="990600"/>
          </a:xfrm>
        </p:spPr>
        <p:txBody>
          <a:bodyPr>
            <a:normAutofit/>
          </a:bodyPr>
          <a:lstStyle/>
          <a:p>
            <a:r>
              <a:rPr lang="en-US" sz="2800" dirty="0" smtClean="0">
                <a:solidFill>
                  <a:srgbClr val="FFFFFF"/>
                </a:solidFill>
              </a:rPr>
              <a:t>Services: I have asked a librarian to…</a:t>
            </a:r>
            <a:endParaRPr lang="en-US" sz="2800" dirty="0">
              <a:solidFill>
                <a:srgbClr val="FFFFFF"/>
              </a:solidFill>
            </a:endParaRPr>
          </a:p>
        </p:txBody>
      </p:sp>
    </p:spTree>
    <p:extLst>
      <p:ext uri="{BB962C8B-B14F-4D97-AF65-F5344CB8AC3E}">
        <p14:creationId xmlns:p14="http://schemas.microsoft.com/office/powerpoint/2010/main" val="21578718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cap="small" dirty="0" smtClean="0"/>
              <a:t>More Good!</a:t>
            </a:r>
            <a:endParaRPr lang="en-US" sz="5400" cap="small" dirty="0"/>
          </a:p>
        </p:txBody>
      </p:sp>
      <p:sp>
        <p:nvSpPr>
          <p:cNvPr id="5" name="Content Placeholder 4"/>
          <p:cNvSpPr>
            <a:spLocks noGrp="1"/>
          </p:cNvSpPr>
          <p:nvPr>
            <p:ph type="body" idx="1"/>
          </p:nvPr>
        </p:nvSpPr>
        <p:spPr/>
        <p:txBody>
          <a:bodyPr>
            <a:normAutofit/>
          </a:bodyPr>
          <a:lstStyle/>
          <a:p>
            <a:pPr marL="457200" indent="-457200">
              <a:buClr>
                <a:schemeClr val="tx1"/>
              </a:buClr>
              <a:buFont typeface="Arial"/>
              <a:buChar char="•"/>
              <a:tabLst>
                <a:tab pos="227013" algn="l"/>
              </a:tabLst>
            </a:pPr>
            <a:r>
              <a:rPr lang="en-US" sz="2800" dirty="0" smtClean="0"/>
              <a:t>Research Collaboration</a:t>
            </a:r>
          </a:p>
          <a:p>
            <a:pPr marL="457200" indent="-457200">
              <a:buClr>
                <a:schemeClr val="tx1"/>
              </a:buClr>
              <a:buFont typeface="Arial"/>
              <a:buChar char="•"/>
              <a:tabLst>
                <a:tab pos="227013" algn="l"/>
              </a:tabLst>
            </a:pPr>
            <a:r>
              <a:rPr lang="en-US" sz="2800" dirty="0" smtClean="0"/>
              <a:t>Spending Time With the Data</a:t>
            </a:r>
            <a:endParaRPr lang="en-US" sz="2800" dirty="0"/>
          </a:p>
        </p:txBody>
      </p:sp>
      <p:cxnSp>
        <p:nvCxnSpPr>
          <p:cNvPr id="3" name="Straight Connector 2"/>
          <p:cNvCxnSpPr/>
          <p:nvPr/>
        </p:nvCxnSpPr>
        <p:spPr>
          <a:xfrm>
            <a:off x="762000" y="4572000"/>
            <a:ext cx="77724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0422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is Mainly About Time</a:t>
            </a:r>
            <a:endParaRPr lang="en-US" dirty="0"/>
          </a:p>
        </p:txBody>
      </p:sp>
      <p:sp>
        <p:nvSpPr>
          <p:cNvPr id="3" name="Content Placeholder 2"/>
          <p:cNvSpPr>
            <a:spLocks noGrp="1"/>
          </p:cNvSpPr>
          <p:nvPr>
            <p:ph idx="1"/>
          </p:nvPr>
        </p:nvSpPr>
        <p:spPr/>
        <p:txBody>
          <a:bodyPr/>
          <a:lstStyle/>
          <a:p>
            <a:r>
              <a:rPr lang="en-US" dirty="0" smtClean="0"/>
              <a:t>Our questions are still relevant / slight tweaks would yield more useful information</a:t>
            </a:r>
            <a:br>
              <a:rPr lang="en-US" dirty="0" smtClean="0"/>
            </a:br>
            <a:endParaRPr lang="en-US" sz="2000" dirty="0" smtClean="0"/>
          </a:p>
          <a:p>
            <a:r>
              <a:rPr lang="en-US" dirty="0" smtClean="0"/>
              <a:t>Sitting with existing data for awhile reveals new ideas and informs new challenges</a:t>
            </a:r>
          </a:p>
          <a:p>
            <a:endParaRPr lang="en-US" dirty="0"/>
          </a:p>
        </p:txBody>
      </p:sp>
    </p:spTree>
    <p:extLst>
      <p:ext uri="{BB962C8B-B14F-4D97-AF65-F5344CB8AC3E}">
        <p14:creationId xmlns:p14="http://schemas.microsoft.com/office/powerpoint/2010/main" val="37692861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457200"/>
            <a:ext cx="7010400" cy="990600"/>
          </a:xfrm>
        </p:spPr>
        <p:txBody>
          <a:bodyPr/>
          <a:lstStyle/>
          <a:p>
            <a:r>
              <a:rPr lang="en-US" dirty="0" smtClean="0"/>
              <a:t>University Showcase  |  Project Lab</a:t>
            </a:r>
            <a:endParaRPr lang="en-US" dirty="0"/>
          </a:p>
        </p:txBody>
      </p:sp>
      <p:sp>
        <p:nvSpPr>
          <p:cNvPr id="10" name="TextBox 9"/>
          <p:cNvSpPr txBox="1"/>
          <p:nvPr/>
        </p:nvSpPr>
        <p:spPr>
          <a:xfrm>
            <a:off x="457200" y="1600200"/>
            <a:ext cx="5359242" cy="1292662"/>
          </a:xfrm>
          <a:prstGeom prst="rect">
            <a:avLst/>
          </a:prstGeom>
          <a:noFill/>
        </p:spPr>
        <p:txBody>
          <a:bodyPr wrap="square" rtlCol="0">
            <a:spAutoFit/>
          </a:bodyPr>
          <a:lstStyle/>
          <a:p>
            <a:pPr defTabSz="914400"/>
            <a:r>
              <a:rPr lang="en-US" sz="2600" dirty="0">
                <a:solidFill>
                  <a:srgbClr val="292934"/>
                </a:solidFill>
              </a:rPr>
              <a:t>For students, parents, </a:t>
            </a:r>
            <a:endParaRPr lang="en-US" sz="2600" dirty="0" smtClean="0">
              <a:solidFill>
                <a:srgbClr val="292934"/>
              </a:solidFill>
            </a:endParaRPr>
          </a:p>
          <a:p>
            <a:pPr defTabSz="914400"/>
            <a:r>
              <a:rPr lang="en-US" sz="2600" dirty="0" smtClean="0">
                <a:solidFill>
                  <a:srgbClr val="292934"/>
                </a:solidFill>
              </a:rPr>
              <a:t>professors</a:t>
            </a:r>
            <a:r>
              <a:rPr lang="en-US" sz="2600" dirty="0">
                <a:solidFill>
                  <a:srgbClr val="292934"/>
                </a:solidFill>
              </a:rPr>
              <a:t>, </a:t>
            </a:r>
            <a:r>
              <a:rPr lang="en-US" sz="2600" dirty="0" smtClean="0">
                <a:solidFill>
                  <a:srgbClr val="292934"/>
                </a:solidFill>
              </a:rPr>
              <a:t>and</a:t>
            </a:r>
          </a:p>
          <a:p>
            <a:pPr defTabSz="914400"/>
            <a:r>
              <a:rPr lang="en-US" sz="2600" dirty="0" smtClean="0">
                <a:solidFill>
                  <a:srgbClr val="292934"/>
                </a:solidFill>
              </a:rPr>
              <a:t>community partners</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794179">
            <a:off x="815163" y="1013455"/>
            <a:ext cx="7551710" cy="5999730"/>
          </a:xfrm>
          <a:prstGeom prst="rect">
            <a:avLst/>
          </a:prstGeom>
        </p:spPr>
      </p:pic>
      <p:sp>
        <p:nvSpPr>
          <p:cNvPr id="5" name="Rectangle 4"/>
          <p:cNvSpPr/>
          <p:nvPr/>
        </p:nvSpPr>
        <p:spPr>
          <a:xfrm>
            <a:off x="3657600" y="5257800"/>
            <a:ext cx="3276600" cy="1200328"/>
          </a:xfrm>
          <a:prstGeom prst="rect">
            <a:avLst/>
          </a:prstGeom>
        </p:spPr>
        <p:txBody>
          <a:bodyPr wrap="square">
            <a:spAutoFit/>
          </a:bodyPr>
          <a:lstStyle/>
          <a:p>
            <a:pPr marL="285750" indent="-285750" defTabSz="914400">
              <a:buFont typeface="Arial"/>
              <a:buChar char="•"/>
            </a:pPr>
            <a:r>
              <a:rPr lang="en-US" sz="2400" dirty="0">
                <a:solidFill>
                  <a:srgbClr val="292934">
                    <a:lumMod val="75000"/>
                    <a:lumOff val="25000"/>
                  </a:srgbClr>
                </a:solidFill>
              </a:rPr>
              <a:t>Solving problems</a:t>
            </a:r>
          </a:p>
          <a:p>
            <a:pPr marL="285750" indent="-285750" defTabSz="914400">
              <a:buFont typeface="Arial"/>
              <a:buChar char="•"/>
            </a:pPr>
            <a:r>
              <a:rPr lang="en-US" sz="2400" dirty="0">
                <a:solidFill>
                  <a:srgbClr val="292934">
                    <a:lumMod val="75000"/>
                    <a:lumOff val="25000"/>
                  </a:srgbClr>
                </a:solidFill>
              </a:rPr>
              <a:t>Creating products</a:t>
            </a:r>
          </a:p>
          <a:p>
            <a:pPr marL="285750" indent="-285750" defTabSz="914400">
              <a:buFont typeface="Arial"/>
              <a:buChar char="•"/>
            </a:pPr>
            <a:r>
              <a:rPr lang="en-US" sz="2400" dirty="0">
                <a:solidFill>
                  <a:srgbClr val="292934">
                    <a:lumMod val="75000"/>
                    <a:lumOff val="25000"/>
                  </a:srgbClr>
                </a:solidFill>
              </a:rPr>
              <a:t>Forming communities</a:t>
            </a:r>
          </a:p>
        </p:txBody>
      </p:sp>
    </p:spTree>
    <p:extLst>
      <p:ext uri="{BB962C8B-B14F-4D97-AF65-F5344CB8AC3E}">
        <p14:creationId xmlns:p14="http://schemas.microsoft.com/office/powerpoint/2010/main" val="17547113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Going to Their Community</a:t>
            </a:r>
            <a:endParaRPr lang="en-US" dirty="0"/>
          </a:p>
        </p:txBody>
      </p:sp>
      <p:pic>
        <p:nvPicPr>
          <p:cNvPr id="10" name="Content Placeholder 9" descr="llcs.pn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1541" b="2935"/>
          <a:stretch/>
        </p:blipFill>
        <p:spPr>
          <a:xfrm>
            <a:off x="4648200" y="1676400"/>
            <a:ext cx="3593979" cy="4261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33400" y="1828800"/>
            <a:ext cx="3832115" cy="4031873"/>
          </a:xfrm>
          <a:prstGeom prst="rect">
            <a:avLst/>
          </a:prstGeom>
          <a:noFill/>
        </p:spPr>
        <p:txBody>
          <a:bodyPr wrap="square" rtlCol="0">
            <a:spAutoFit/>
          </a:bodyPr>
          <a:lstStyle/>
          <a:p>
            <a:pPr algn="r" defTabSz="914400"/>
            <a:r>
              <a:rPr lang="en-US" sz="3200" dirty="0" smtClean="0">
                <a:solidFill>
                  <a:srgbClr val="292934"/>
                </a:solidFill>
              </a:rPr>
              <a:t>Living and Learning Community sponsored by The Libraries, </a:t>
            </a:r>
          </a:p>
          <a:p>
            <a:pPr algn="r" defTabSz="914400"/>
            <a:r>
              <a:rPr lang="en-US" sz="3200" dirty="0" smtClean="0">
                <a:solidFill>
                  <a:srgbClr val="292934"/>
                </a:solidFill>
              </a:rPr>
              <a:t>The Writing Center and the Office of Undergraduate Research</a:t>
            </a:r>
            <a:endParaRPr lang="en-US" sz="3200" dirty="0">
              <a:solidFill>
                <a:srgbClr val="292934"/>
              </a:solidFill>
            </a:endParaRPr>
          </a:p>
        </p:txBody>
      </p:sp>
    </p:spTree>
    <p:extLst>
      <p:ext uri="{BB962C8B-B14F-4D97-AF65-F5344CB8AC3E}">
        <p14:creationId xmlns:p14="http://schemas.microsoft.com/office/powerpoint/2010/main" val="920823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Librarians and LIS Faculty</a:t>
            </a:r>
            <a:endParaRPr lang="en-US" dirty="0"/>
          </a:p>
        </p:txBody>
      </p:sp>
      <p:sp>
        <p:nvSpPr>
          <p:cNvPr id="6" name="Content Placeholder 5"/>
          <p:cNvSpPr>
            <a:spLocks noGrp="1"/>
          </p:cNvSpPr>
          <p:nvPr>
            <p:ph idx="1"/>
          </p:nvPr>
        </p:nvSpPr>
        <p:spPr>
          <a:xfrm>
            <a:off x="609600" y="1361948"/>
            <a:ext cx="4419600" cy="4800600"/>
          </a:xfrm>
        </p:spPr>
        <p:txBody>
          <a:bodyPr>
            <a:noAutofit/>
          </a:bodyPr>
          <a:lstStyle/>
          <a:p>
            <a:pPr>
              <a:lnSpc>
                <a:spcPct val="100000"/>
              </a:lnSpc>
            </a:pPr>
            <a:r>
              <a:rPr lang="en-US" sz="3600" dirty="0" smtClean="0"/>
              <a:t>Alumni Organizations</a:t>
            </a:r>
          </a:p>
          <a:p>
            <a:pPr>
              <a:lnSpc>
                <a:spcPct val="100000"/>
              </a:lnSpc>
            </a:pPr>
            <a:r>
              <a:rPr lang="en-US" sz="3600" dirty="0" smtClean="0"/>
              <a:t>Research</a:t>
            </a:r>
          </a:p>
          <a:p>
            <a:pPr>
              <a:lnSpc>
                <a:spcPct val="100000"/>
              </a:lnSpc>
            </a:pPr>
            <a:r>
              <a:rPr lang="en-US" sz="3600" dirty="0" smtClean="0"/>
              <a:t>Informal consulting</a:t>
            </a:r>
          </a:p>
          <a:p>
            <a:pPr>
              <a:lnSpc>
                <a:spcPct val="100000"/>
              </a:lnSpc>
            </a:pPr>
            <a:r>
              <a:rPr lang="en-US" sz="3600" dirty="0" smtClean="0"/>
              <a:t>Guest lectures</a:t>
            </a:r>
          </a:p>
          <a:p>
            <a:pPr>
              <a:lnSpc>
                <a:spcPct val="100000"/>
              </a:lnSpc>
            </a:pPr>
            <a:r>
              <a:rPr lang="en-US" sz="3600" dirty="0" smtClean="0"/>
              <a:t>Co-teaching</a:t>
            </a:r>
          </a:p>
          <a:p>
            <a:pPr>
              <a:lnSpc>
                <a:spcPct val="100000"/>
              </a:lnSpc>
            </a:pPr>
            <a:r>
              <a:rPr lang="en-US" sz="3600" dirty="0" smtClean="0"/>
              <a:t>Accreditation</a:t>
            </a:r>
          </a:p>
          <a:p>
            <a:pPr>
              <a:lnSpc>
                <a:spcPct val="100000"/>
              </a:lnSpc>
            </a:pPr>
            <a:r>
              <a:rPr lang="en-US" sz="3600" dirty="0" smtClean="0"/>
              <a:t>Committees </a:t>
            </a:r>
            <a:r>
              <a:rPr lang="en-US" sz="3600" dirty="0" smtClean="0">
                <a:sym typeface="Wingdings" panose="05000000000000000000" pitchFamily="2" charset="2"/>
              </a:rPr>
              <a:t></a:t>
            </a:r>
          </a:p>
          <a:p>
            <a:pPr marL="82296" indent="0">
              <a:lnSpc>
                <a:spcPct val="100000"/>
              </a:lnSpc>
              <a:buNone/>
            </a:pPr>
            <a:endParaRPr lang="en-US" sz="36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1524000"/>
            <a:ext cx="3067050" cy="2044700"/>
          </a:xfrm>
          <a:prstGeom prst="rect">
            <a:avLst/>
          </a:prstGeom>
          <a:ln>
            <a:solidFill>
              <a:schemeClr val="accent1"/>
            </a:solidFill>
          </a:ln>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2600" y="4114800"/>
            <a:ext cx="3067050" cy="2044700"/>
          </a:xfrm>
          <a:prstGeom prst="rect">
            <a:avLst/>
          </a:prstGeom>
          <a:ln>
            <a:solidFill>
              <a:schemeClr val="accent1"/>
            </a:solidFill>
          </a:ln>
        </p:spPr>
      </p:pic>
    </p:spTree>
    <p:extLst>
      <p:ext uri="{BB962C8B-B14F-4D97-AF65-F5344CB8AC3E}">
        <p14:creationId xmlns:p14="http://schemas.microsoft.com/office/powerpoint/2010/main" val="37794506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Librarians and LIS Faculty</a:t>
            </a:r>
            <a:endParaRPr lang="en-US" dirty="0"/>
          </a:p>
        </p:txBody>
      </p:sp>
      <p:sp>
        <p:nvSpPr>
          <p:cNvPr id="6" name="Content Placeholder 5"/>
          <p:cNvSpPr>
            <a:spLocks noGrp="1"/>
          </p:cNvSpPr>
          <p:nvPr>
            <p:ph idx="1"/>
          </p:nvPr>
        </p:nvSpPr>
        <p:spPr>
          <a:xfrm>
            <a:off x="609600" y="1361948"/>
            <a:ext cx="4419600" cy="4800600"/>
          </a:xfrm>
        </p:spPr>
        <p:txBody>
          <a:bodyPr>
            <a:noAutofit/>
          </a:bodyPr>
          <a:lstStyle/>
          <a:p>
            <a:pPr>
              <a:lnSpc>
                <a:spcPct val="100000"/>
              </a:lnSpc>
            </a:pPr>
            <a:endParaRPr lang="en-US" sz="3600" dirty="0" smtClean="0"/>
          </a:p>
          <a:p>
            <a:pPr>
              <a:lnSpc>
                <a:spcPct val="100000"/>
              </a:lnSpc>
            </a:pPr>
            <a:r>
              <a:rPr lang="en-US" sz="3600" dirty="0" smtClean="0"/>
              <a:t>Research</a:t>
            </a:r>
          </a:p>
          <a:p>
            <a:pPr>
              <a:lnSpc>
                <a:spcPct val="100000"/>
              </a:lnSpc>
            </a:pPr>
            <a:endParaRPr lang="en-US" sz="3600"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1524000"/>
            <a:ext cx="3067050" cy="2044700"/>
          </a:xfrm>
          <a:prstGeom prst="rect">
            <a:avLst/>
          </a:prstGeom>
          <a:ln>
            <a:solidFill>
              <a:schemeClr val="accent1"/>
            </a:solidFill>
          </a:ln>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2600" y="4114800"/>
            <a:ext cx="3067050" cy="2044700"/>
          </a:xfrm>
          <a:prstGeom prst="rect">
            <a:avLst/>
          </a:prstGeom>
          <a:ln>
            <a:solidFill>
              <a:schemeClr val="accent1"/>
            </a:solidFill>
          </a:ln>
        </p:spPr>
      </p:pic>
    </p:spTree>
    <p:extLst>
      <p:ext uri="{BB962C8B-B14F-4D97-AF65-F5344CB8AC3E}">
        <p14:creationId xmlns:p14="http://schemas.microsoft.com/office/powerpoint/2010/main" val="33980243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email">
            <a:alphaModFix amt="70000"/>
            <a:extLst>
              <a:ext uri="{28A0092B-C50C-407E-A947-70E740481C1C}">
                <a14:useLocalDpi xmlns:a14="http://schemas.microsoft.com/office/drawing/2010/main"/>
              </a:ext>
            </a:extLst>
          </a:blip>
          <a:srcRect/>
          <a:stretch>
            <a:fillRect/>
          </a:stretch>
        </p:blipFill>
        <p:spPr>
          <a:xfrm>
            <a:off x="2819400" y="802829"/>
            <a:ext cx="5782932" cy="5216971"/>
          </a:xfrm>
        </p:spPr>
      </p:pic>
      <p:sp>
        <p:nvSpPr>
          <p:cNvPr id="4" name="Title 3"/>
          <p:cNvSpPr>
            <a:spLocks noGrp="1"/>
          </p:cNvSpPr>
          <p:nvPr>
            <p:ph type="title"/>
          </p:nvPr>
        </p:nvSpPr>
        <p:spPr>
          <a:xfrm>
            <a:off x="4724400" y="533400"/>
            <a:ext cx="3276600" cy="1981200"/>
          </a:xfrm>
        </p:spPr>
        <p:txBody>
          <a:bodyPr>
            <a:normAutofit/>
          </a:bodyPr>
          <a:lstStyle/>
          <a:p>
            <a:r>
              <a:rPr lang="en-US" sz="4400" b="1" cap="small" dirty="0" smtClean="0">
                <a:solidFill>
                  <a:schemeClr val="tx2">
                    <a:lumMod val="75000"/>
                  </a:schemeClr>
                </a:solidFill>
              </a:rPr>
              <a:t>Collaboration, Cooperation </a:t>
            </a:r>
            <a:endParaRPr lang="en-US" sz="4400" b="1" cap="small" dirty="0">
              <a:solidFill>
                <a:schemeClr val="tx2">
                  <a:lumMod val="75000"/>
                </a:schemeClr>
              </a:solidFill>
            </a:endParaRPr>
          </a:p>
        </p:txBody>
      </p:sp>
      <p:sp>
        <p:nvSpPr>
          <p:cNvPr id="6" name="Text Placeholder 5"/>
          <p:cNvSpPr>
            <a:spLocks noGrp="1"/>
          </p:cNvSpPr>
          <p:nvPr>
            <p:ph type="body" sz="half" idx="2"/>
          </p:nvPr>
        </p:nvSpPr>
        <p:spPr/>
        <p:txBody>
          <a:bodyPr>
            <a:normAutofit/>
          </a:bodyPr>
          <a:lstStyle/>
          <a:p>
            <a:r>
              <a:rPr lang="en-US" sz="2800" dirty="0" smtClean="0">
                <a:solidFill>
                  <a:schemeClr val="tx1">
                    <a:lumMod val="90000"/>
                    <a:lumOff val="10000"/>
                  </a:schemeClr>
                </a:solidFill>
              </a:rPr>
              <a:t>…and the rising tide.</a:t>
            </a:r>
            <a:endParaRPr lang="en-US" sz="2800" dirty="0">
              <a:solidFill>
                <a:schemeClr val="tx1">
                  <a:lumMod val="90000"/>
                  <a:lumOff val="10000"/>
                </a:schemeClr>
              </a:solidFill>
            </a:endParaRPr>
          </a:p>
        </p:txBody>
      </p:sp>
    </p:spTree>
    <p:extLst>
      <p:ext uri="{BB962C8B-B14F-4D97-AF65-F5344CB8AC3E}">
        <p14:creationId xmlns:p14="http://schemas.microsoft.com/office/powerpoint/2010/main" val="16974303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2514600"/>
            <a:ext cx="7772400" cy="2200275"/>
          </a:xfrm>
        </p:spPr>
        <p:txBody>
          <a:bodyPr/>
          <a:lstStyle/>
          <a:p>
            <a:r>
              <a:rPr lang="en-US" cap="small" dirty="0" smtClean="0"/>
              <a:t>Questions?</a:t>
            </a:r>
            <a:endParaRPr lang="en-US" cap="small" dirty="0"/>
          </a:p>
        </p:txBody>
      </p:sp>
      <p:sp>
        <p:nvSpPr>
          <p:cNvPr id="8" name="Text Placeholder 7"/>
          <p:cNvSpPr>
            <a:spLocks noGrp="1"/>
          </p:cNvSpPr>
          <p:nvPr>
            <p:ph type="body" idx="1"/>
          </p:nvPr>
        </p:nvSpPr>
        <p:spPr/>
        <p:txBody>
          <a:bodyPr>
            <a:normAutofit/>
          </a:bodyPr>
          <a:lstStyle/>
          <a:p>
            <a:r>
              <a:rPr lang="en-US" sz="4400" cap="small" dirty="0"/>
              <a:t>Thank You!</a:t>
            </a:r>
            <a:endParaRPr lang="en-US" sz="4400" dirty="0"/>
          </a:p>
        </p:txBody>
      </p:sp>
    </p:spTree>
    <p:extLst>
      <p:ext uri="{BB962C8B-B14F-4D97-AF65-F5344CB8AC3E}">
        <p14:creationId xmlns:p14="http://schemas.microsoft.com/office/powerpoint/2010/main" val="283709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7555992" cy="715962"/>
          </a:xfrm>
        </p:spPr>
        <p:txBody>
          <a:bodyPr>
            <a:normAutofit/>
          </a:bodyPr>
          <a:lstStyle/>
          <a:p>
            <a:r>
              <a:rPr lang="en-US" dirty="0" smtClean="0"/>
              <a:t>Perceived Benefits, Both Schools:</a:t>
            </a:r>
            <a:endParaRPr lang="en-US" dirty="0"/>
          </a:p>
        </p:txBody>
      </p:sp>
      <p:sp>
        <p:nvSpPr>
          <p:cNvPr id="3" name="Content Placeholder 2"/>
          <p:cNvSpPr>
            <a:spLocks noGrp="1"/>
          </p:cNvSpPr>
          <p:nvPr>
            <p:ph idx="1"/>
          </p:nvPr>
        </p:nvSpPr>
        <p:spPr>
          <a:xfrm>
            <a:off x="4267200" y="1371600"/>
            <a:ext cx="4572000" cy="4876800"/>
          </a:xfrm>
        </p:spPr>
        <p:txBody>
          <a:bodyPr>
            <a:normAutofit lnSpcReduction="10000"/>
          </a:bodyPr>
          <a:lstStyle/>
          <a:p>
            <a:r>
              <a:rPr lang="en-US" sz="3700" dirty="0" smtClean="0"/>
              <a:t>Savings…</a:t>
            </a:r>
          </a:p>
          <a:p>
            <a:pPr lvl="1">
              <a:buFont typeface="Arial"/>
              <a:buChar char="•"/>
            </a:pPr>
            <a:r>
              <a:rPr lang="en-US" sz="3200" dirty="0" smtClean="0"/>
              <a:t>of own time</a:t>
            </a:r>
          </a:p>
          <a:p>
            <a:pPr lvl="1">
              <a:buFont typeface="Arial"/>
              <a:buChar char="•"/>
            </a:pPr>
            <a:r>
              <a:rPr lang="en-US" sz="3200" dirty="0" smtClean="0"/>
              <a:t>of own money</a:t>
            </a:r>
          </a:p>
          <a:p>
            <a:pPr lvl="1">
              <a:buFont typeface="Arial"/>
              <a:buChar char="•"/>
            </a:pPr>
            <a:r>
              <a:rPr lang="en-US" sz="3200" dirty="0" smtClean="0"/>
              <a:t>of other resources</a:t>
            </a:r>
          </a:p>
          <a:p>
            <a:r>
              <a:rPr lang="en-US" sz="3700" dirty="0" smtClean="0"/>
              <a:t>Improvements…</a:t>
            </a:r>
          </a:p>
          <a:p>
            <a:pPr lvl="1">
              <a:buFont typeface="Arial"/>
              <a:buChar char="•"/>
            </a:pPr>
            <a:r>
              <a:rPr lang="en-US" sz="3200" dirty="0" smtClean="0"/>
              <a:t>teaching</a:t>
            </a:r>
          </a:p>
          <a:p>
            <a:pPr lvl="1">
              <a:buFont typeface="Arial"/>
              <a:buChar char="•"/>
            </a:pPr>
            <a:r>
              <a:rPr lang="en-US" sz="3200" dirty="0" smtClean="0"/>
              <a:t>course-related materials</a:t>
            </a:r>
          </a:p>
          <a:p>
            <a:pPr lvl="1">
              <a:buFont typeface="Arial"/>
              <a:buChar char="•"/>
            </a:pPr>
            <a:r>
              <a:rPr lang="en-US" sz="3200" dirty="0" smtClean="0"/>
              <a:t>student performance</a:t>
            </a:r>
            <a:endParaRPr lang="en-US" sz="32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33400" y="1600200"/>
            <a:ext cx="3635948"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4770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16114887"/>
              </p:ext>
            </p:extLst>
          </p:nvPr>
        </p:nvGraphicFramePr>
        <p:xfrm>
          <a:off x="76200" y="381000"/>
          <a:ext cx="90678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28600" y="381000"/>
            <a:ext cx="8229600" cy="990600"/>
          </a:xfrm>
        </p:spPr>
        <p:txBody>
          <a:bodyPr>
            <a:normAutofit/>
          </a:bodyPr>
          <a:lstStyle/>
          <a:p>
            <a:r>
              <a:rPr lang="en-US" sz="2800" dirty="0" smtClean="0">
                <a:solidFill>
                  <a:schemeClr val="bg1"/>
                </a:solidFill>
              </a:rPr>
              <a:t>Improved</a:t>
            </a:r>
            <a:r>
              <a:rPr lang="en-US" sz="2800" dirty="0" smtClean="0"/>
              <a:t> </a:t>
            </a:r>
            <a:r>
              <a:rPr lang="en-US" sz="2800" dirty="0" smtClean="0">
                <a:solidFill>
                  <a:srgbClr val="FFFFFF"/>
                </a:solidFill>
              </a:rPr>
              <a:t>teaching?…</a:t>
            </a:r>
            <a:endParaRPr lang="en-US" sz="2800" dirty="0">
              <a:solidFill>
                <a:srgbClr val="FFFFFF"/>
              </a:solidFill>
            </a:endParaRPr>
          </a:p>
        </p:txBody>
      </p:sp>
    </p:spTree>
    <p:extLst>
      <p:ext uri="{BB962C8B-B14F-4D97-AF65-F5344CB8AC3E}">
        <p14:creationId xmlns:p14="http://schemas.microsoft.com/office/powerpoint/2010/main" val="24036638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1966</TotalTime>
  <Words>3818</Words>
  <Application>Microsoft Office PowerPoint</Application>
  <PresentationFormat>On-screen Show (4:3)</PresentationFormat>
  <Paragraphs>491</Paragraphs>
  <Slides>77</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American Typewriter</vt:lpstr>
      <vt:lpstr>Arial</vt:lpstr>
      <vt:lpstr>Arial</vt:lpstr>
      <vt:lpstr>Calibri</vt:lpstr>
      <vt:lpstr>Calibri Light</vt:lpstr>
      <vt:lpstr>Handwriting - Dakota</vt:lpstr>
      <vt:lpstr>Marker Felt</vt:lpstr>
      <vt:lpstr>Wingdings</vt:lpstr>
      <vt:lpstr>Clarity</vt:lpstr>
      <vt:lpstr>The Academic Library, Teaching, and Learning: The Bad, Ugly, and Good in Three LibValue Studies</vt:lpstr>
      <vt:lpstr>LibValue</vt:lpstr>
      <vt:lpstr>Survey @UTK &amp; UNCW: All constituents with instructional responsibilities: Tenured/tenure-track faculty “Clinical” faculty Part-time faculty GTA’s Administrators (e.g., Dean of Students’ Office)</vt:lpstr>
      <vt:lpstr>Differences?</vt:lpstr>
      <vt:lpstr>UTK</vt:lpstr>
      <vt:lpstr>PowerPoint Presentation</vt:lpstr>
      <vt:lpstr>Services: I have asked a librarian to…</vt:lpstr>
      <vt:lpstr>Perceived Benefits, Both Schools:</vt:lpstr>
      <vt:lpstr>Improved teaching?…</vt:lpstr>
      <vt:lpstr>Improved Student Performance?</vt:lpstr>
      <vt:lpstr>The Good: UTK</vt:lpstr>
      <vt:lpstr>…and UNC-W</vt:lpstr>
      <vt:lpstr>“Would you like to learn more about what the UTK/UNCW Libraries have to offer?”</vt:lpstr>
      <vt:lpstr>The “Less Good” (Bad):</vt:lpstr>
      <vt:lpstr>Instruction: What?</vt:lpstr>
      <vt:lpstr>Designed and Taught By:</vt:lpstr>
      <vt:lpstr>Who?</vt:lpstr>
      <vt:lpstr>Bridge (before):</vt:lpstr>
      <vt:lpstr>Bridge: What was the best part of participating in these workshops?</vt:lpstr>
      <vt:lpstr>The Good: "After participating in these three library research workshops, I..."</vt:lpstr>
      <vt:lpstr>Follow-up: “After completing the Library Sessions (through my COUN 212 class) . . .”</vt:lpstr>
      <vt:lpstr>PEER</vt:lpstr>
      <vt:lpstr>PEER:</vt:lpstr>
      <vt:lpstr>The Good: What was the best thing…?</vt:lpstr>
      <vt:lpstr>The Commons Study</vt:lpstr>
      <vt:lpstr>The Commons in Phases</vt:lpstr>
      <vt:lpstr>Accidental Grand Opening</vt:lpstr>
      <vt:lpstr>How do we tell our story?</vt:lpstr>
      <vt:lpstr>A New Data Set</vt:lpstr>
      <vt:lpstr>Surveys:</vt:lpstr>
      <vt:lpstr>Surveys: In Person</vt:lpstr>
      <vt:lpstr>Surveys: In Class</vt:lpstr>
      <vt:lpstr>Surveys: In Class</vt:lpstr>
      <vt:lpstr>Surveys: In Class</vt:lpstr>
      <vt:lpstr>PowerPoint Presentation</vt:lpstr>
      <vt:lpstr>PowerPoint Presentation</vt:lpstr>
      <vt:lpstr>PowerPoint Presentation</vt:lpstr>
      <vt:lpstr>PowerPoint Presentation</vt:lpstr>
      <vt:lpstr>PowerPoint Presentation</vt:lpstr>
      <vt:lpstr>PowerPoint Presentation</vt:lpstr>
      <vt:lpstr>If you can’t build on…build in!</vt:lpstr>
      <vt:lpstr>Study Rooms</vt:lpstr>
      <vt:lpstr>Using the Data: Improve Engagement</vt:lpstr>
      <vt:lpstr>Forum for Student Research</vt:lpstr>
      <vt:lpstr>What happened next? The Changing Landscape of Higher Education</vt:lpstr>
      <vt:lpstr>Aligning Our Strategic Plan</vt:lpstr>
      <vt:lpstr>Aligning Our Strategic Plan</vt:lpstr>
      <vt:lpstr>What did that do for us?</vt:lpstr>
      <vt:lpstr>Student Success  - New Positions!</vt:lpstr>
      <vt:lpstr>A Rebranding: Main Street!</vt:lpstr>
      <vt:lpstr>The Commons as Community</vt:lpstr>
      <vt:lpstr>The Commons as Technology Hub</vt:lpstr>
      <vt:lpstr>The Commons as Academic Support</vt:lpstr>
      <vt:lpstr>Problems &amp; Opportunities</vt:lpstr>
      <vt:lpstr>Changes in the Library Environment</vt:lpstr>
      <vt:lpstr>Make Them Comfortable in the Space</vt:lpstr>
      <vt:lpstr>Ingenuity or Scandal?</vt:lpstr>
      <vt:lpstr>Fast Forward - Changes We’ve Made</vt:lpstr>
      <vt:lpstr>More Opportunities to Interact With the Space</vt:lpstr>
      <vt:lpstr>Creating Community: The Family Room</vt:lpstr>
      <vt:lpstr>DeStress for Success: Getting a Leg Up On Finals</vt:lpstr>
      <vt:lpstr>Extending Community</vt:lpstr>
      <vt:lpstr>Student Success: Hands on!</vt:lpstr>
      <vt:lpstr>Most Unexpected Change? Our Teaching</vt:lpstr>
      <vt:lpstr>The Ugly:</vt:lpstr>
      <vt:lpstr>Instructor Survey::</vt:lpstr>
      <vt:lpstr>Instruction Series:</vt:lpstr>
      <vt:lpstr>Overcoming Survey Challenges</vt:lpstr>
      <vt:lpstr>Overcoming Data Management Challenges</vt:lpstr>
      <vt:lpstr>More Good!</vt:lpstr>
      <vt:lpstr>Sustainability is Mainly About Time</vt:lpstr>
      <vt:lpstr>University Showcase  |  Project Lab</vt:lpstr>
      <vt:lpstr>Going to Their Community</vt:lpstr>
      <vt:lpstr>Librarians and LIS Faculty</vt:lpstr>
      <vt:lpstr>Librarians and LIS Faculty</vt:lpstr>
      <vt:lpstr>Collaboration, Cooperation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Academic Library, Teaching, and Learning:The Bad, Ugly, and Good in Three LibValue Studies</dc:title>
  <dc:creator>Rachel A. Fleming-May and Teresa B. Walker</dc:creator>
  <dc:description>Presented for OCLC Research Library Partners, The Library in the Life of the User, 21-22 October 2015, Chicago, Illinois (USA)</dc:description>
  <cp:lastModifiedBy>McNicol,Jeanette</cp:lastModifiedBy>
  <cp:revision>79</cp:revision>
  <cp:lastPrinted>2015-10-20T21:05:05Z</cp:lastPrinted>
  <dcterms:created xsi:type="dcterms:W3CDTF">2015-10-17T16:16:11Z</dcterms:created>
  <dcterms:modified xsi:type="dcterms:W3CDTF">2015-10-30T03:11:43Z</dcterms:modified>
</cp:coreProperties>
</file>