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691" r:id="rId3"/>
  </p:sldMasterIdLst>
  <p:notesMasterIdLst>
    <p:notesMasterId r:id="rId37"/>
  </p:notesMasterIdLst>
  <p:handoutMasterIdLst>
    <p:handoutMasterId r:id="rId38"/>
  </p:handoutMasterIdLst>
  <p:sldIdLst>
    <p:sldId id="395" r:id="rId4"/>
    <p:sldId id="447" r:id="rId5"/>
    <p:sldId id="401" r:id="rId6"/>
    <p:sldId id="363" r:id="rId7"/>
    <p:sldId id="469" r:id="rId8"/>
    <p:sldId id="458" r:id="rId9"/>
    <p:sldId id="459" r:id="rId10"/>
    <p:sldId id="460" r:id="rId11"/>
    <p:sldId id="461" r:id="rId12"/>
    <p:sldId id="462" r:id="rId13"/>
    <p:sldId id="466" r:id="rId14"/>
    <p:sldId id="365" r:id="rId15"/>
    <p:sldId id="414" r:id="rId16"/>
    <p:sldId id="415" r:id="rId17"/>
    <p:sldId id="366" r:id="rId18"/>
    <p:sldId id="367" r:id="rId19"/>
    <p:sldId id="368" r:id="rId20"/>
    <p:sldId id="412" r:id="rId21"/>
    <p:sldId id="369" r:id="rId22"/>
    <p:sldId id="376" r:id="rId23"/>
    <p:sldId id="377" r:id="rId24"/>
    <p:sldId id="436" r:id="rId25"/>
    <p:sldId id="432" r:id="rId26"/>
    <p:sldId id="443" r:id="rId27"/>
    <p:sldId id="433" r:id="rId28"/>
    <p:sldId id="391" r:id="rId29"/>
    <p:sldId id="468" r:id="rId30"/>
    <p:sldId id="456" r:id="rId31"/>
    <p:sldId id="455" r:id="rId32"/>
    <p:sldId id="457" r:id="rId33"/>
    <p:sldId id="334" r:id="rId34"/>
    <p:sldId id="467" r:id="rId35"/>
    <p:sldId id="392" r:id="rId36"/>
  </p:sldIdLst>
  <p:sldSz cx="9144000" cy="6858000" type="screen4x3"/>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53" autoAdjust="0"/>
    <p:restoredTop sz="81401" autoAdjust="0"/>
  </p:normalViewPr>
  <p:slideViewPr>
    <p:cSldViewPr snapToGrid="0" snapToObjects="1">
      <p:cViewPr varScale="1">
        <p:scale>
          <a:sx n="96" d="100"/>
          <a:sy n="96" d="100"/>
        </p:scale>
        <p:origin x="1692" y="72"/>
      </p:cViewPr>
      <p:guideLst>
        <p:guide orient="horz" pos="2411"/>
        <p:guide pos="557"/>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9DEF6-3087-44AD-B76B-6746D9E47410}"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B65FFC59-52E7-4CE9-BE9B-48469BF98EFE}">
      <dgm:prSet phldrT="[Text]"/>
      <dgm:spPr/>
      <dgm:t>
        <a:bodyPr/>
        <a:lstStyle/>
        <a:p>
          <a:r>
            <a:rPr lang="en-US" dirty="0" smtClean="0"/>
            <a:t>Research Collections &amp; Support</a:t>
          </a:r>
          <a:endParaRPr lang="en-US" dirty="0"/>
        </a:p>
      </dgm:t>
    </dgm:pt>
    <dgm:pt modelId="{CCB2E6CC-2F0D-4D3F-9120-2EFAC3874F79}" type="parTrans" cxnId="{C0558BB7-108B-4CC1-965E-3F80F9EE0314}">
      <dgm:prSet/>
      <dgm:spPr/>
      <dgm:t>
        <a:bodyPr/>
        <a:lstStyle/>
        <a:p>
          <a:endParaRPr lang="en-US"/>
        </a:p>
      </dgm:t>
    </dgm:pt>
    <dgm:pt modelId="{879FEF99-84E5-4C1B-AB8C-50E67F37D87B}" type="sibTrans" cxnId="{C0558BB7-108B-4CC1-965E-3F80F9EE0314}">
      <dgm:prSet/>
      <dgm:spPr/>
      <dgm:t>
        <a:bodyPr/>
        <a:lstStyle/>
        <a:p>
          <a:endParaRPr lang="en-US"/>
        </a:p>
      </dgm:t>
    </dgm:pt>
    <dgm:pt modelId="{261767F6-E468-4F3E-8EC6-AEF40A887230}">
      <dgm:prSet phldrT="[Text]"/>
      <dgm:spPr/>
      <dgm:t>
        <a:bodyPr/>
        <a:lstStyle/>
        <a:p>
          <a:r>
            <a:rPr lang="en-US" dirty="0" smtClean="0"/>
            <a:t>Understanding the System-Wide Library</a:t>
          </a:r>
          <a:endParaRPr lang="en-US" dirty="0"/>
        </a:p>
      </dgm:t>
    </dgm:pt>
    <dgm:pt modelId="{0C3C2DBD-A631-4BEF-B817-22617DE0C428}" type="parTrans" cxnId="{DD65A940-D851-45D4-A5DC-981F14130472}">
      <dgm:prSet/>
      <dgm:spPr/>
      <dgm:t>
        <a:bodyPr/>
        <a:lstStyle/>
        <a:p>
          <a:endParaRPr lang="en-US"/>
        </a:p>
      </dgm:t>
    </dgm:pt>
    <dgm:pt modelId="{4FF1F968-B0BF-4E5D-989F-ACDE2EE9C600}" type="sibTrans" cxnId="{DD65A940-D851-45D4-A5DC-981F14130472}">
      <dgm:prSet/>
      <dgm:spPr/>
      <dgm:t>
        <a:bodyPr/>
        <a:lstStyle/>
        <a:p>
          <a:endParaRPr lang="en-US"/>
        </a:p>
      </dgm:t>
    </dgm:pt>
    <dgm:pt modelId="{89DEB871-3ADF-4677-A096-D9DB89D27735}">
      <dgm:prSet phldrT="[Text]"/>
      <dgm:spPr/>
      <dgm:t>
        <a:bodyPr/>
        <a:lstStyle/>
        <a:p>
          <a:r>
            <a:rPr lang="en-US" dirty="0" smtClean="0"/>
            <a:t>Data Science</a:t>
          </a:r>
          <a:endParaRPr lang="en-US" dirty="0"/>
        </a:p>
      </dgm:t>
    </dgm:pt>
    <dgm:pt modelId="{D5167976-6101-4C42-B956-32D2A618AAF1}" type="parTrans" cxnId="{943CEE4C-8521-4234-8BD8-152047DA0E6C}">
      <dgm:prSet/>
      <dgm:spPr/>
      <dgm:t>
        <a:bodyPr/>
        <a:lstStyle/>
        <a:p>
          <a:endParaRPr lang="en-US"/>
        </a:p>
      </dgm:t>
    </dgm:pt>
    <dgm:pt modelId="{6ED74209-08DC-4D3D-9835-D01527C1DB02}" type="sibTrans" cxnId="{943CEE4C-8521-4234-8BD8-152047DA0E6C}">
      <dgm:prSet/>
      <dgm:spPr/>
      <dgm:t>
        <a:bodyPr/>
        <a:lstStyle/>
        <a:p>
          <a:endParaRPr lang="en-US"/>
        </a:p>
      </dgm:t>
    </dgm:pt>
    <dgm:pt modelId="{8CC10068-686D-41C6-90DE-CE972DEFB631}">
      <dgm:prSet/>
      <dgm:spPr/>
      <dgm:t>
        <a:bodyPr/>
        <a:lstStyle/>
        <a:p>
          <a:r>
            <a:rPr lang="en-US" dirty="0" smtClean="0"/>
            <a:t>User Studies</a:t>
          </a:r>
          <a:endParaRPr lang="en-US" dirty="0"/>
        </a:p>
      </dgm:t>
    </dgm:pt>
    <dgm:pt modelId="{B1578AA5-09A1-4B54-9EC3-7FBEB808E1AC}" type="parTrans" cxnId="{E2FEBC90-7FFC-4D1E-A04D-AB4900D93204}">
      <dgm:prSet/>
      <dgm:spPr/>
      <dgm:t>
        <a:bodyPr/>
        <a:lstStyle/>
        <a:p>
          <a:endParaRPr lang="en-US"/>
        </a:p>
      </dgm:t>
    </dgm:pt>
    <dgm:pt modelId="{2AFE067E-DAB1-4A52-BEB4-730772E939A4}" type="sibTrans" cxnId="{E2FEBC90-7FFC-4D1E-A04D-AB4900D93204}">
      <dgm:prSet/>
      <dgm:spPr/>
      <dgm:t>
        <a:bodyPr/>
        <a:lstStyle/>
        <a:p>
          <a:endParaRPr lang="en-US"/>
        </a:p>
      </dgm:t>
    </dgm:pt>
    <dgm:pt modelId="{0AAE6F6B-7F42-456F-99E4-75DD5F788A31}">
      <dgm:prSet/>
      <dgm:spPr/>
      <dgm:t>
        <a:bodyPr/>
        <a:lstStyle/>
        <a:p>
          <a:r>
            <a:rPr lang="en-US" dirty="0" smtClean="0"/>
            <a:t>Scaling Learning</a:t>
          </a:r>
          <a:endParaRPr lang="en-US" dirty="0"/>
        </a:p>
      </dgm:t>
    </dgm:pt>
    <dgm:pt modelId="{B2C61C29-8769-4237-8140-E3B29A15AD12}" type="parTrans" cxnId="{B9185E24-EAB9-4633-B5A3-CEA0ADBCB58E}">
      <dgm:prSet/>
      <dgm:spPr/>
      <dgm:t>
        <a:bodyPr/>
        <a:lstStyle/>
        <a:p>
          <a:endParaRPr lang="en-US"/>
        </a:p>
      </dgm:t>
    </dgm:pt>
    <dgm:pt modelId="{96D87B8D-7895-4931-8761-4419615879E4}" type="sibTrans" cxnId="{B9185E24-EAB9-4633-B5A3-CEA0ADBCB58E}">
      <dgm:prSet/>
      <dgm:spPr/>
      <dgm:t>
        <a:bodyPr/>
        <a:lstStyle/>
        <a:p>
          <a:endParaRPr lang="en-US"/>
        </a:p>
      </dgm:t>
    </dgm:pt>
    <dgm:pt modelId="{8ACFF48E-F1EC-4A65-A45E-A26312805AC4}" type="pres">
      <dgm:prSet presAssocID="{C469DEF6-3087-44AD-B76B-6746D9E47410}" presName="linearFlow" presStyleCnt="0">
        <dgm:presLayoutVars>
          <dgm:dir/>
          <dgm:resizeHandles val="exact"/>
        </dgm:presLayoutVars>
      </dgm:prSet>
      <dgm:spPr/>
    </dgm:pt>
    <dgm:pt modelId="{E701EC28-C854-4EE6-ABB4-BC9C7A6D057B}" type="pres">
      <dgm:prSet presAssocID="{B65FFC59-52E7-4CE9-BE9B-48469BF98EFE}" presName="comp" presStyleCnt="0"/>
      <dgm:spPr/>
    </dgm:pt>
    <dgm:pt modelId="{D094AFD5-A7C0-479D-B817-E045654CA0E3}" type="pres">
      <dgm:prSet presAssocID="{B65FFC59-52E7-4CE9-BE9B-48469BF98EFE}" presName="rect2" presStyleLbl="node1" presStyleIdx="0" presStyleCnt="5">
        <dgm:presLayoutVars>
          <dgm:bulletEnabled val="1"/>
        </dgm:presLayoutVars>
      </dgm:prSet>
      <dgm:spPr/>
      <dgm:t>
        <a:bodyPr/>
        <a:lstStyle/>
        <a:p>
          <a:endParaRPr lang="en-US"/>
        </a:p>
      </dgm:t>
    </dgm:pt>
    <dgm:pt modelId="{4B2AFB4C-5520-431C-A161-0406E27944BE}" type="pres">
      <dgm:prSet presAssocID="{B65FFC59-52E7-4CE9-BE9B-48469BF98EFE}" presName="rect1" presStyleLbl="lnNode1" presStyleIdx="0" presStyleCnt="5"/>
      <dgm:spPr>
        <a:blipFill rotWithShape="1">
          <a:blip xmlns:r="http://schemas.openxmlformats.org/officeDocument/2006/relationships" r:embed="rId1"/>
          <a:stretch>
            <a:fillRect/>
          </a:stretch>
        </a:blipFill>
      </dgm:spPr>
    </dgm:pt>
    <dgm:pt modelId="{09F1B662-D364-4317-B9AC-2895A3EB5E10}" type="pres">
      <dgm:prSet presAssocID="{879FEF99-84E5-4C1B-AB8C-50E67F37D87B}" presName="sibTrans" presStyleCnt="0"/>
      <dgm:spPr/>
    </dgm:pt>
    <dgm:pt modelId="{DBE5AAD7-81AC-4A98-868F-7FE55B33968B}" type="pres">
      <dgm:prSet presAssocID="{261767F6-E468-4F3E-8EC6-AEF40A887230}" presName="comp" presStyleCnt="0"/>
      <dgm:spPr/>
    </dgm:pt>
    <dgm:pt modelId="{C7D5D3D1-2291-46AF-86B3-61159605A008}" type="pres">
      <dgm:prSet presAssocID="{261767F6-E468-4F3E-8EC6-AEF40A887230}" presName="rect2" presStyleLbl="node1" presStyleIdx="1" presStyleCnt="5">
        <dgm:presLayoutVars>
          <dgm:bulletEnabled val="1"/>
        </dgm:presLayoutVars>
      </dgm:prSet>
      <dgm:spPr/>
      <dgm:t>
        <a:bodyPr/>
        <a:lstStyle/>
        <a:p>
          <a:endParaRPr lang="en-US"/>
        </a:p>
      </dgm:t>
    </dgm:pt>
    <dgm:pt modelId="{1E2E6A36-B1E6-437B-ABC0-9EE97E8E07BA}" type="pres">
      <dgm:prSet presAssocID="{261767F6-E468-4F3E-8EC6-AEF40A887230}" presName="rect1" presStyleLbl="lnNode1" presStyleIdx="1" presStyleCnt="5"/>
      <dgm:spPr>
        <a:blipFill rotWithShape="1">
          <a:blip xmlns:r="http://schemas.openxmlformats.org/officeDocument/2006/relationships" r:embed="rId2"/>
          <a:stretch>
            <a:fillRect/>
          </a:stretch>
        </a:blipFill>
        <a:ln>
          <a:solidFill>
            <a:schemeClr val="bg1">
              <a:lumMod val="85000"/>
            </a:schemeClr>
          </a:solidFill>
        </a:ln>
      </dgm:spPr>
    </dgm:pt>
    <dgm:pt modelId="{78A18FC9-A7E1-4922-8A3C-352773F60C08}" type="pres">
      <dgm:prSet presAssocID="{4FF1F968-B0BF-4E5D-989F-ACDE2EE9C600}" presName="sibTrans" presStyleCnt="0"/>
      <dgm:spPr/>
    </dgm:pt>
    <dgm:pt modelId="{8AD1F20E-A9CC-47EE-90A9-CC945B076828}" type="pres">
      <dgm:prSet presAssocID="{89DEB871-3ADF-4677-A096-D9DB89D27735}" presName="comp" presStyleCnt="0"/>
      <dgm:spPr/>
    </dgm:pt>
    <dgm:pt modelId="{71A88518-D9A8-4272-8E68-A8DB9443C9DF}" type="pres">
      <dgm:prSet presAssocID="{89DEB871-3ADF-4677-A096-D9DB89D27735}" presName="rect2" presStyleLbl="node1" presStyleIdx="2" presStyleCnt="5">
        <dgm:presLayoutVars>
          <dgm:bulletEnabled val="1"/>
        </dgm:presLayoutVars>
      </dgm:prSet>
      <dgm:spPr/>
      <dgm:t>
        <a:bodyPr/>
        <a:lstStyle/>
        <a:p>
          <a:endParaRPr lang="en-US"/>
        </a:p>
      </dgm:t>
    </dgm:pt>
    <dgm:pt modelId="{5079061C-0A34-42E2-BF6C-A73ECC8477B2}" type="pres">
      <dgm:prSet presAssocID="{89DEB871-3ADF-4677-A096-D9DB89D27735}" presName="rect1" presStyleLbl="lnNode1" presStyleIdx="2" presStyleCnt="5"/>
      <dgm:spPr>
        <a:blipFill rotWithShape="1">
          <a:blip xmlns:r="http://schemas.openxmlformats.org/officeDocument/2006/relationships" r:embed="rId3"/>
          <a:stretch>
            <a:fillRect/>
          </a:stretch>
        </a:blipFill>
      </dgm:spPr>
    </dgm:pt>
    <dgm:pt modelId="{DA21912E-FBBC-4C52-9D72-DA475FC6B7F7}" type="pres">
      <dgm:prSet presAssocID="{6ED74209-08DC-4D3D-9835-D01527C1DB02}" presName="sibTrans" presStyleCnt="0"/>
      <dgm:spPr/>
    </dgm:pt>
    <dgm:pt modelId="{D1D76D0D-0139-4C33-A0C3-E25981A2E228}" type="pres">
      <dgm:prSet presAssocID="{8CC10068-686D-41C6-90DE-CE972DEFB631}" presName="comp" presStyleCnt="0"/>
      <dgm:spPr/>
    </dgm:pt>
    <dgm:pt modelId="{35ABC3EE-11A5-43F3-9F80-65C53E2FC089}" type="pres">
      <dgm:prSet presAssocID="{8CC10068-686D-41C6-90DE-CE972DEFB631}" presName="rect2" presStyleLbl="node1" presStyleIdx="3" presStyleCnt="5">
        <dgm:presLayoutVars>
          <dgm:bulletEnabled val="1"/>
        </dgm:presLayoutVars>
      </dgm:prSet>
      <dgm:spPr/>
      <dgm:t>
        <a:bodyPr/>
        <a:lstStyle/>
        <a:p>
          <a:endParaRPr lang="en-US"/>
        </a:p>
      </dgm:t>
    </dgm:pt>
    <dgm:pt modelId="{9FC2C576-A438-4FFA-8E93-ECBCE59FBE51}" type="pres">
      <dgm:prSet presAssocID="{8CC10068-686D-41C6-90DE-CE972DEFB631}" presName="rect1" presStyleLbl="lnNode1" presStyleIdx="3" presStyleCnt="5"/>
      <dgm:spPr>
        <a:blipFill rotWithShape="1">
          <a:blip xmlns:r="http://schemas.openxmlformats.org/officeDocument/2006/relationships" r:embed="rId4"/>
          <a:stretch>
            <a:fillRect/>
          </a:stretch>
        </a:blipFill>
      </dgm:spPr>
    </dgm:pt>
    <dgm:pt modelId="{19A8729A-D859-4152-9BFE-EFE2025D6EE7}" type="pres">
      <dgm:prSet presAssocID="{2AFE067E-DAB1-4A52-BEB4-730772E939A4}" presName="sibTrans" presStyleCnt="0"/>
      <dgm:spPr/>
    </dgm:pt>
    <dgm:pt modelId="{AB61D91E-A41B-4CC4-BF19-F275C06C8DAF}" type="pres">
      <dgm:prSet presAssocID="{0AAE6F6B-7F42-456F-99E4-75DD5F788A31}" presName="comp" presStyleCnt="0"/>
      <dgm:spPr/>
    </dgm:pt>
    <dgm:pt modelId="{827BFCF9-B5D8-4592-8606-5A64E8E14FDE}" type="pres">
      <dgm:prSet presAssocID="{0AAE6F6B-7F42-456F-99E4-75DD5F788A31}" presName="rect2" presStyleLbl="node1" presStyleIdx="4" presStyleCnt="5">
        <dgm:presLayoutVars>
          <dgm:bulletEnabled val="1"/>
        </dgm:presLayoutVars>
      </dgm:prSet>
      <dgm:spPr/>
      <dgm:t>
        <a:bodyPr/>
        <a:lstStyle/>
        <a:p>
          <a:endParaRPr lang="en-US"/>
        </a:p>
      </dgm:t>
    </dgm:pt>
    <dgm:pt modelId="{2D13F468-5388-4973-B924-15325AAFAE8E}" type="pres">
      <dgm:prSet presAssocID="{0AAE6F6B-7F42-456F-99E4-75DD5F788A31}" presName="rect1" presStyleLbl="lnNode1" presStyleIdx="4" presStyleCnt="5"/>
      <dgm:spPr>
        <a:blipFill rotWithShape="1">
          <a:blip xmlns:r="http://schemas.openxmlformats.org/officeDocument/2006/relationships" r:embed="rId5"/>
          <a:stretch>
            <a:fillRect/>
          </a:stretch>
        </a:blipFill>
      </dgm:spPr>
    </dgm:pt>
  </dgm:ptLst>
  <dgm:cxnLst>
    <dgm:cxn modelId="{57F9AD06-A920-4AD9-A76A-4DCA9244A054}" type="presOf" srcId="{B65FFC59-52E7-4CE9-BE9B-48469BF98EFE}" destId="{D094AFD5-A7C0-479D-B817-E045654CA0E3}" srcOrd="0" destOrd="0" presId="urn:microsoft.com/office/officeart/2008/layout/AlternatingPictureBlocks"/>
    <dgm:cxn modelId="{E2FEBC90-7FFC-4D1E-A04D-AB4900D93204}" srcId="{C469DEF6-3087-44AD-B76B-6746D9E47410}" destId="{8CC10068-686D-41C6-90DE-CE972DEFB631}" srcOrd="3" destOrd="0" parTransId="{B1578AA5-09A1-4B54-9EC3-7FBEB808E1AC}" sibTransId="{2AFE067E-DAB1-4A52-BEB4-730772E939A4}"/>
    <dgm:cxn modelId="{B9185E24-EAB9-4633-B5A3-CEA0ADBCB58E}" srcId="{C469DEF6-3087-44AD-B76B-6746D9E47410}" destId="{0AAE6F6B-7F42-456F-99E4-75DD5F788A31}" srcOrd="4" destOrd="0" parTransId="{B2C61C29-8769-4237-8140-E3B29A15AD12}" sibTransId="{96D87B8D-7895-4931-8761-4419615879E4}"/>
    <dgm:cxn modelId="{AB215637-2121-4ADD-97C1-E4131614766E}" type="presOf" srcId="{261767F6-E468-4F3E-8EC6-AEF40A887230}" destId="{C7D5D3D1-2291-46AF-86B3-61159605A008}" srcOrd="0" destOrd="0" presId="urn:microsoft.com/office/officeart/2008/layout/AlternatingPictureBlocks"/>
    <dgm:cxn modelId="{1688137C-A85C-4729-9509-8B915151775D}" type="presOf" srcId="{C469DEF6-3087-44AD-B76B-6746D9E47410}" destId="{8ACFF48E-F1EC-4A65-A45E-A26312805AC4}" srcOrd="0" destOrd="0" presId="urn:microsoft.com/office/officeart/2008/layout/AlternatingPictureBlocks"/>
    <dgm:cxn modelId="{17EEF88C-6C12-4665-BF03-583F17DC39CF}" type="presOf" srcId="{0AAE6F6B-7F42-456F-99E4-75DD5F788A31}" destId="{827BFCF9-B5D8-4592-8606-5A64E8E14FDE}" srcOrd="0" destOrd="0" presId="urn:microsoft.com/office/officeart/2008/layout/AlternatingPictureBlocks"/>
    <dgm:cxn modelId="{943CEE4C-8521-4234-8BD8-152047DA0E6C}" srcId="{C469DEF6-3087-44AD-B76B-6746D9E47410}" destId="{89DEB871-3ADF-4677-A096-D9DB89D27735}" srcOrd="2" destOrd="0" parTransId="{D5167976-6101-4C42-B956-32D2A618AAF1}" sibTransId="{6ED74209-08DC-4D3D-9835-D01527C1DB02}"/>
    <dgm:cxn modelId="{06FE1FCF-7D10-4732-A9A8-88710556E730}" type="presOf" srcId="{8CC10068-686D-41C6-90DE-CE972DEFB631}" destId="{35ABC3EE-11A5-43F3-9F80-65C53E2FC089}" srcOrd="0" destOrd="0" presId="urn:microsoft.com/office/officeart/2008/layout/AlternatingPictureBlocks"/>
    <dgm:cxn modelId="{27AACFD6-F244-4FDD-B4D1-75311D2C1BF4}" type="presOf" srcId="{89DEB871-3ADF-4677-A096-D9DB89D27735}" destId="{71A88518-D9A8-4272-8E68-A8DB9443C9DF}" srcOrd="0" destOrd="0" presId="urn:microsoft.com/office/officeart/2008/layout/AlternatingPictureBlocks"/>
    <dgm:cxn modelId="{DD65A940-D851-45D4-A5DC-981F14130472}" srcId="{C469DEF6-3087-44AD-B76B-6746D9E47410}" destId="{261767F6-E468-4F3E-8EC6-AEF40A887230}" srcOrd="1" destOrd="0" parTransId="{0C3C2DBD-A631-4BEF-B817-22617DE0C428}" sibTransId="{4FF1F968-B0BF-4E5D-989F-ACDE2EE9C600}"/>
    <dgm:cxn modelId="{C0558BB7-108B-4CC1-965E-3F80F9EE0314}" srcId="{C469DEF6-3087-44AD-B76B-6746D9E47410}" destId="{B65FFC59-52E7-4CE9-BE9B-48469BF98EFE}" srcOrd="0" destOrd="0" parTransId="{CCB2E6CC-2F0D-4D3F-9120-2EFAC3874F79}" sibTransId="{879FEF99-84E5-4C1B-AB8C-50E67F37D87B}"/>
    <dgm:cxn modelId="{4C757016-92B1-4B02-95FC-B4BCBBB78400}" type="presParOf" srcId="{8ACFF48E-F1EC-4A65-A45E-A26312805AC4}" destId="{E701EC28-C854-4EE6-ABB4-BC9C7A6D057B}" srcOrd="0" destOrd="0" presId="urn:microsoft.com/office/officeart/2008/layout/AlternatingPictureBlocks"/>
    <dgm:cxn modelId="{8FB56429-641B-4DCE-AF83-1F1742B2012A}" type="presParOf" srcId="{E701EC28-C854-4EE6-ABB4-BC9C7A6D057B}" destId="{D094AFD5-A7C0-479D-B817-E045654CA0E3}" srcOrd="0" destOrd="0" presId="urn:microsoft.com/office/officeart/2008/layout/AlternatingPictureBlocks"/>
    <dgm:cxn modelId="{470E8A1A-4D3F-499E-A8D4-32B89E9AB9E3}" type="presParOf" srcId="{E701EC28-C854-4EE6-ABB4-BC9C7A6D057B}" destId="{4B2AFB4C-5520-431C-A161-0406E27944BE}" srcOrd="1" destOrd="0" presId="urn:microsoft.com/office/officeart/2008/layout/AlternatingPictureBlocks"/>
    <dgm:cxn modelId="{B6B5D5CB-567C-401B-8256-483D34EE8D53}" type="presParOf" srcId="{8ACFF48E-F1EC-4A65-A45E-A26312805AC4}" destId="{09F1B662-D364-4317-B9AC-2895A3EB5E10}" srcOrd="1" destOrd="0" presId="urn:microsoft.com/office/officeart/2008/layout/AlternatingPictureBlocks"/>
    <dgm:cxn modelId="{B576052A-7B2A-4698-AFD9-5BC0CC88E2F6}" type="presParOf" srcId="{8ACFF48E-F1EC-4A65-A45E-A26312805AC4}" destId="{DBE5AAD7-81AC-4A98-868F-7FE55B33968B}" srcOrd="2" destOrd="0" presId="urn:microsoft.com/office/officeart/2008/layout/AlternatingPictureBlocks"/>
    <dgm:cxn modelId="{2DA5A03B-1E76-4000-B982-BA2245E912AD}" type="presParOf" srcId="{DBE5AAD7-81AC-4A98-868F-7FE55B33968B}" destId="{C7D5D3D1-2291-46AF-86B3-61159605A008}" srcOrd="0" destOrd="0" presId="urn:microsoft.com/office/officeart/2008/layout/AlternatingPictureBlocks"/>
    <dgm:cxn modelId="{FB80343A-C543-4A25-8EC9-BEE3BCC2FA9C}" type="presParOf" srcId="{DBE5AAD7-81AC-4A98-868F-7FE55B33968B}" destId="{1E2E6A36-B1E6-437B-ABC0-9EE97E8E07BA}" srcOrd="1" destOrd="0" presId="urn:microsoft.com/office/officeart/2008/layout/AlternatingPictureBlocks"/>
    <dgm:cxn modelId="{A9535F88-8422-47E2-B691-7B24CB3EB0D6}" type="presParOf" srcId="{8ACFF48E-F1EC-4A65-A45E-A26312805AC4}" destId="{78A18FC9-A7E1-4922-8A3C-352773F60C08}" srcOrd="3" destOrd="0" presId="urn:microsoft.com/office/officeart/2008/layout/AlternatingPictureBlocks"/>
    <dgm:cxn modelId="{61B43D2D-1E2F-41D1-9F05-48E35E6AC51E}" type="presParOf" srcId="{8ACFF48E-F1EC-4A65-A45E-A26312805AC4}" destId="{8AD1F20E-A9CC-47EE-90A9-CC945B076828}" srcOrd="4" destOrd="0" presId="urn:microsoft.com/office/officeart/2008/layout/AlternatingPictureBlocks"/>
    <dgm:cxn modelId="{BB0F0A00-221C-4D87-A04A-1B245D967F63}" type="presParOf" srcId="{8AD1F20E-A9CC-47EE-90A9-CC945B076828}" destId="{71A88518-D9A8-4272-8E68-A8DB9443C9DF}" srcOrd="0" destOrd="0" presId="urn:microsoft.com/office/officeart/2008/layout/AlternatingPictureBlocks"/>
    <dgm:cxn modelId="{AF42EA42-DFFA-4D29-9DED-11E430390670}" type="presParOf" srcId="{8AD1F20E-A9CC-47EE-90A9-CC945B076828}" destId="{5079061C-0A34-42E2-BF6C-A73ECC8477B2}" srcOrd="1" destOrd="0" presId="urn:microsoft.com/office/officeart/2008/layout/AlternatingPictureBlocks"/>
    <dgm:cxn modelId="{688A0B5D-6B30-4711-95C7-3613900E418E}" type="presParOf" srcId="{8ACFF48E-F1EC-4A65-A45E-A26312805AC4}" destId="{DA21912E-FBBC-4C52-9D72-DA475FC6B7F7}" srcOrd="5" destOrd="0" presId="urn:microsoft.com/office/officeart/2008/layout/AlternatingPictureBlocks"/>
    <dgm:cxn modelId="{9DD8CF25-B147-486B-B18E-1844E81E6D99}" type="presParOf" srcId="{8ACFF48E-F1EC-4A65-A45E-A26312805AC4}" destId="{D1D76D0D-0139-4C33-A0C3-E25981A2E228}" srcOrd="6" destOrd="0" presId="urn:microsoft.com/office/officeart/2008/layout/AlternatingPictureBlocks"/>
    <dgm:cxn modelId="{653385D8-ABE1-411D-BD1D-61FA2BD8A71F}" type="presParOf" srcId="{D1D76D0D-0139-4C33-A0C3-E25981A2E228}" destId="{35ABC3EE-11A5-43F3-9F80-65C53E2FC089}" srcOrd="0" destOrd="0" presId="urn:microsoft.com/office/officeart/2008/layout/AlternatingPictureBlocks"/>
    <dgm:cxn modelId="{73DAEBD3-04E6-449D-977A-3AB939042717}" type="presParOf" srcId="{D1D76D0D-0139-4C33-A0C3-E25981A2E228}" destId="{9FC2C576-A438-4FFA-8E93-ECBCE59FBE51}" srcOrd="1" destOrd="0" presId="urn:microsoft.com/office/officeart/2008/layout/AlternatingPictureBlocks"/>
    <dgm:cxn modelId="{13F6384F-150B-4766-8BD6-760FEF10766F}" type="presParOf" srcId="{8ACFF48E-F1EC-4A65-A45E-A26312805AC4}" destId="{19A8729A-D859-4152-9BFE-EFE2025D6EE7}" srcOrd="7" destOrd="0" presId="urn:microsoft.com/office/officeart/2008/layout/AlternatingPictureBlocks"/>
    <dgm:cxn modelId="{FF53062F-D218-4A09-8C59-C6D68FD9E066}" type="presParOf" srcId="{8ACFF48E-F1EC-4A65-A45E-A26312805AC4}" destId="{AB61D91E-A41B-4CC4-BF19-F275C06C8DAF}" srcOrd="8" destOrd="0" presId="urn:microsoft.com/office/officeart/2008/layout/AlternatingPictureBlocks"/>
    <dgm:cxn modelId="{04746C98-D5C8-43C3-8CB4-F964A373CA08}" type="presParOf" srcId="{AB61D91E-A41B-4CC4-BF19-F275C06C8DAF}" destId="{827BFCF9-B5D8-4592-8606-5A64E8E14FDE}" srcOrd="0" destOrd="0" presId="urn:microsoft.com/office/officeart/2008/layout/AlternatingPictureBlocks"/>
    <dgm:cxn modelId="{7876A033-92D7-415D-9490-BD78C0F656E7}" type="presParOf" srcId="{AB61D91E-A41B-4CC4-BF19-F275C06C8DAF}" destId="{2D13F468-5388-4973-B924-15325AAFAE8E}"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4AFD5-A7C0-479D-B817-E045654CA0E3}">
      <dsp:nvSpPr>
        <dsp:cNvPr id="0" name=""/>
        <dsp:cNvSpPr/>
      </dsp:nvSpPr>
      <dsp:spPr>
        <a:xfrm>
          <a:off x="1089250" y="2084"/>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Research Collections &amp; Support</a:t>
          </a:r>
          <a:endParaRPr lang="en-US" sz="1600" kern="1200" dirty="0"/>
        </a:p>
      </dsp:txBody>
      <dsp:txXfrm>
        <a:off x="1089250" y="2084"/>
        <a:ext cx="1885162" cy="852628"/>
      </dsp:txXfrm>
    </dsp:sp>
    <dsp:sp modelId="{4B2AFB4C-5520-431C-A161-0406E27944BE}">
      <dsp:nvSpPr>
        <dsp:cNvPr id="0" name=""/>
        <dsp:cNvSpPr/>
      </dsp:nvSpPr>
      <dsp:spPr>
        <a:xfrm>
          <a:off x="160737" y="2084"/>
          <a:ext cx="844102" cy="85262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D5D3D1-2291-46AF-86B3-61159605A008}">
      <dsp:nvSpPr>
        <dsp:cNvPr id="0" name=""/>
        <dsp:cNvSpPr/>
      </dsp:nvSpPr>
      <dsp:spPr>
        <a:xfrm>
          <a:off x="160737" y="995396"/>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Understanding the System-Wide Library</a:t>
          </a:r>
          <a:endParaRPr lang="en-US" sz="1600" kern="1200" dirty="0"/>
        </a:p>
      </dsp:txBody>
      <dsp:txXfrm>
        <a:off x="160737" y="995396"/>
        <a:ext cx="1885162" cy="852628"/>
      </dsp:txXfrm>
    </dsp:sp>
    <dsp:sp modelId="{1E2E6A36-B1E6-437B-ABC0-9EE97E8E07BA}">
      <dsp:nvSpPr>
        <dsp:cNvPr id="0" name=""/>
        <dsp:cNvSpPr/>
      </dsp:nvSpPr>
      <dsp:spPr>
        <a:xfrm>
          <a:off x="2130310" y="995396"/>
          <a:ext cx="844102" cy="852628"/>
        </a:xfrm>
        <a:prstGeom prst="rect">
          <a:avLst/>
        </a:prstGeom>
        <a:blipFill rotWithShape="1">
          <a:blip xmlns:r="http://schemas.openxmlformats.org/officeDocument/2006/relationships" r:embed="rId2"/>
          <a:stretch>
            <a:fillRect/>
          </a:stretch>
        </a:blip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sp>
    <dsp:sp modelId="{71A88518-D9A8-4272-8E68-A8DB9443C9DF}">
      <dsp:nvSpPr>
        <dsp:cNvPr id="0" name=""/>
        <dsp:cNvSpPr/>
      </dsp:nvSpPr>
      <dsp:spPr>
        <a:xfrm>
          <a:off x="1089250" y="1988709"/>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Data Science</a:t>
          </a:r>
          <a:endParaRPr lang="en-US" sz="1600" kern="1200" dirty="0"/>
        </a:p>
      </dsp:txBody>
      <dsp:txXfrm>
        <a:off x="1089250" y="1988709"/>
        <a:ext cx="1885162" cy="852628"/>
      </dsp:txXfrm>
    </dsp:sp>
    <dsp:sp modelId="{5079061C-0A34-42E2-BF6C-A73ECC8477B2}">
      <dsp:nvSpPr>
        <dsp:cNvPr id="0" name=""/>
        <dsp:cNvSpPr/>
      </dsp:nvSpPr>
      <dsp:spPr>
        <a:xfrm>
          <a:off x="160737" y="1988709"/>
          <a:ext cx="844102" cy="85262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ABC3EE-11A5-43F3-9F80-65C53E2FC089}">
      <dsp:nvSpPr>
        <dsp:cNvPr id="0" name=""/>
        <dsp:cNvSpPr/>
      </dsp:nvSpPr>
      <dsp:spPr>
        <a:xfrm>
          <a:off x="160737" y="2982022"/>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User Studies</a:t>
          </a:r>
          <a:endParaRPr lang="en-US" sz="1600" kern="1200" dirty="0"/>
        </a:p>
      </dsp:txBody>
      <dsp:txXfrm>
        <a:off x="160737" y="2982022"/>
        <a:ext cx="1885162" cy="852628"/>
      </dsp:txXfrm>
    </dsp:sp>
    <dsp:sp modelId="{9FC2C576-A438-4FFA-8E93-ECBCE59FBE51}">
      <dsp:nvSpPr>
        <dsp:cNvPr id="0" name=""/>
        <dsp:cNvSpPr/>
      </dsp:nvSpPr>
      <dsp:spPr>
        <a:xfrm>
          <a:off x="2130310" y="2982022"/>
          <a:ext cx="844102" cy="852628"/>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BFCF9-B5D8-4592-8606-5A64E8E14FDE}">
      <dsp:nvSpPr>
        <dsp:cNvPr id="0" name=""/>
        <dsp:cNvSpPr/>
      </dsp:nvSpPr>
      <dsp:spPr>
        <a:xfrm>
          <a:off x="1089250" y="3975334"/>
          <a:ext cx="1885162" cy="8526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Scaling Learning</a:t>
          </a:r>
          <a:endParaRPr lang="en-US" sz="1600" kern="1200" dirty="0"/>
        </a:p>
      </dsp:txBody>
      <dsp:txXfrm>
        <a:off x="1089250" y="3975334"/>
        <a:ext cx="1885162" cy="852628"/>
      </dsp:txXfrm>
    </dsp:sp>
    <dsp:sp modelId="{2D13F468-5388-4973-B924-15325AAFAE8E}">
      <dsp:nvSpPr>
        <dsp:cNvPr id="0" name=""/>
        <dsp:cNvSpPr/>
      </dsp:nvSpPr>
      <dsp:spPr>
        <a:xfrm>
          <a:off x="160737" y="3975334"/>
          <a:ext cx="844102" cy="852628"/>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0996"/>
          </a:xfrm>
          <a:prstGeom prst="rect">
            <a:avLst/>
          </a:prstGeom>
        </p:spPr>
        <p:txBody>
          <a:bodyPr vert="horz" lIns="93277" tIns="46639" rIns="93277" bIns="46639" rtlCol="0"/>
          <a:lstStyle>
            <a:lvl1pPr algn="l">
              <a:defRPr sz="1200"/>
            </a:lvl1pPr>
          </a:lstStyle>
          <a:p>
            <a:endParaRPr lang="en-US" dirty="0"/>
          </a:p>
        </p:txBody>
      </p:sp>
      <p:sp>
        <p:nvSpPr>
          <p:cNvPr id="3" name="Date Placeholder 2"/>
          <p:cNvSpPr>
            <a:spLocks noGrp="1"/>
          </p:cNvSpPr>
          <p:nvPr>
            <p:ph type="dt" sz="quarter" idx="1"/>
          </p:nvPr>
        </p:nvSpPr>
        <p:spPr>
          <a:xfrm>
            <a:off x="5271204" y="0"/>
            <a:ext cx="4032568" cy="350996"/>
          </a:xfrm>
          <a:prstGeom prst="rect">
            <a:avLst/>
          </a:prstGeom>
        </p:spPr>
        <p:txBody>
          <a:bodyPr vert="horz" lIns="93277" tIns="46639" rIns="93277" bIns="46639" rtlCol="0"/>
          <a:lstStyle>
            <a:lvl1pPr algn="r">
              <a:defRPr sz="1200"/>
            </a:lvl1pPr>
          </a:lstStyle>
          <a:p>
            <a:fld id="{1EA7726C-ACAE-124E-B040-09E55DEF4DA0}" type="datetimeFigureOut">
              <a:rPr lang="en-US" smtClean="0"/>
              <a:t>3/10/2016</a:t>
            </a:fld>
            <a:endParaRPr lang="en-US" dirty="0"/>
          </a:p>
        </p:txBody>
      </p:sp>
      <p:sp>
        <p:nvSpPr>
          <p:cNvPr id="4" name="Footer Placeholder 3"/>
          <p:cNvSpPr>
            <a:spLocks noGrp="1"/>
          </p:cNvSpPr>
          <p:nvPr>
            <p:ph type="ftr" sz="quarter" idx="2"/>
          </p:nvPr>
        </p:nvSpPr>
        <p:spPr>
          <a:xfrm>
            <a:off x="0" y="6667711"/>
            <a:ext cx="4032568" cy="350996"/>
          </a:xfrm>
          <a:prstGeom prst="rect">
            <a:avLst/>
          </a:prstGeom>
        </p:spPr>
        <p:txBody>
          <a:bodyPr vert="horz" lIns="93277" tIns="46639" rIns="93277" bIns="4663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1204" y="6667711"/>
            <a:ext cx="4032568" cy="350996"/>
          </a:xfrm>
          <a:prstGeom prst="rect">
            <a:avLst/>
          </a:prstGeom>
        </p:spPr>
        <p:txBody>
          <a:bodyPr vert="horz" lIns="93277" tIns="46639" rIns="93277" bIns="46639"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622"/>
          </a:xfrm>
          <a:prstGeom prst="rect">
            <a:avLst/>
          </a:prstGeom>
        </p:spPr>
        <p:txBody>
          <a:bodyPr vert="horz" lIns="93277" tIns="46639" rIns="93277" bIns="46639" rtlCol="0"/>
          <a:lstStyle>
            <a:lvl1pPr algn="l">
              <a:defRPr sz="1200"/>
            </a:lvl1pPr>
          </a:lstStyle>
          <a:p>
            <a:endParaRPr lang="en-US" dirty="0"/>
          </a:p>
        </p:txBody>
      </p:sp>
      <p:sp>
        <p:nvSpPr>
          <p:cNvPr id="3" name="Date Placeholder 2"/>
          <p:cNvSpPr>
            <a:spLocks noGrp="1"/>
          </p:cNvSpPr>
          <p:nvPr>
            <p:ph type="dt" idx="1"/>
          </p:nvPr>
        </p:nvSpPr>
        <p:spPr>
          <a:xfrm>
            <a:off x="5271742" y="0"/>
            <a:ext cx="4032568" cy="352622"/>
          </a:xfrm>
          <a:prstGeom prst="rect">
            <a:avLst/>
          </a:prstGeom>
        </p:spPr>
        <p:txBody>
          <a:bodyPr vert="horz" lIns="93277" tIns="46639" rIns="93277" bIns="46639" rtlCol="0"/>
          <a:lstStyle>
            <a:lvl1pPr algn="r">
              <a:defRPr sz="1200"/>
            </a:lvl1pPr>
          </a:lstStyle>
          <a:p>
            <a:fld id="{E8674A3C-484F-49D8-B488-DC76E8BB08FF}" type="datetimeFigureOut">
              <a:rPr lang="en-US" smtClean="0"/>
              <a:t>3/10/2016</a:t>
            </a:fld>
            <a:endParaRPr lang="en-US" dirty="0"/>
          </a:p>
        </p:txBody>
      </p:sp>
      <p:sp>
        <p:nvSpPr>
          <p:cNvPr id="4" name="Slide Image Placeholder 3"/>
          <p:cNvSpPr>
            <a:spLocks noGrp="1" noRot="1" noChangeAspect="1"/>
          </p:cNvSpPr>
          <p:nvPr>
            <p:ph type="sldImg" idx="2"/>
          </p:nvPr>
        </p:nvSpPr>
        <p:spPr>
          <a:xfrm>
            <a:off x="3074988" y="877888"/>
            <a:ext cx="3155950" cy="2368550"/>
          </a:xfrm>
          <a:prstGeom prst="rect">
            <a:avLst/>
          </a:prstGeom>
          <a:noFill/>
          <a:ln w="12700">
            <a:solidFill>
              <a:prstClr val="black"/>
            </a:solidFill>
          </a:ln>
        </p:spPr>
        <p:txBody>
          <a:bodyPr vert="horz" lIns="93277" tIns="46639" rIns="93277" bIns="46639" rtlCol="0" anchor="ctr"/>
          <a:lstStyle/>
          <a:p>
            <a:endParaRPr lang="en-US" dirty="0"/>
          </a:p>
        </p:txBody>
      </p:sp>
      <p:sp>
        <p:nvSpPr>
          <p:cNvPr id="5" name="Notes Placeholder 4"/>
          <p:cNvSpPr>
            <a:spLocks noGrp="1"/>
          </p:cNvSpPr>
          <p:nvPr>
            <p:ph type="body" sz="quarter" idx="3"/>
          </p:nvPr>
        </p:nvSpPr>
        <p:spPr>
          <a:xfrm>
            <a:off x="930593" y="3378341"/>
            <a:ext cx="7444740" cy="2764095"/>
          </a:xfrm>
          <a:prstGeom prst="rect">
            <a:avLst/>
          </a:prstGeom>
        </p:spPr>
        <p:txBody>
          <a:bodyPr vert="horz" lIns="93277" tIns="46639" rIns="93277" bIns="4663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67306"/>
            <a:ext cx="4032568" cy="352621"/>
          </a:xfrm>
          <a:prstGeom prst="rect">
            <a:avLst/>
          </a:prstGeom>
        </p:spPr>
        <p:txBody>
          <a:bodyPr vert="horz" lIns="93277" tIns="46639" rIns="93277" bIns="4663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1742" y="6667306"/>
            <a:ext cx="4032568" cy="352621"/>
          </a:xfrm>
          <a:prstGeom prst="rect">
            <a:avLst/>
          </a:prstGeom>
        </p:spPr>
        <p:txBody>
          <a:bodyPr vert="horz" lIns="93277" tIns="46639" rIns="93277" bIns="46639" rtlCol="0" anchor="b"/>
          <a:lstStyle>
            <a:lvl1pPr algn="r">
              <a:defRPr sz="1200"/>
            </a:lvl1pPr>
          </a:lstStyle>
          <a:p>
            <a:fld id="{01A010FE-5F12-4948-AC35-C1E4AC3FFBAC}" type="slidenum">
              <a:rPr lang="en-US" smtClean="0"/>
              <a:t>‹#›</a:t>
            </a:fld>
            <a:endParaRPr lang="en-US" dirty="0"/>
          </a:p>
        </p:txBody>
      </p:sp>
    </p:spTree>
    <p:extLst>
      <p:ext uri="{BB962C8B-B14F-4D97-AF65-F5344CB8AC3E}">
        <p14:creationId xmlns:p14="http://schemas.microsoft.com/office/powerpoint/2010/main" val="127700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irstmonday.org/htbin/cgiwrap/bin/ojs/index.php/fm/article/viewArticle/3171/3049"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tallblog.conted.ox.ac.uk/index.php/2008/07/23/not-natives-immigrants-but-visitors-resident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1</a:t>
            </a:fld>
            <a:endParaRPr lang="en-US" dirty="0"/>
          </a:p>
        </p:txBody>
      </p:sp>
    </p:spTree>
    <p:extLst>
      <p:ext uri="{BB962C8B-B14F-4D97-AF65-F5344CB8AC3E}">
        <p14:creationId xmlns:p14="http://schemas.microsoft.com/office/powerpoint/2010/main" val="59113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658158-729A-4244-B3B6-9837D546C6ED}" type="slidenum">
              <a:rPr lang="en-US" smtClean="0"/>
              <a:pPr/>
              <a:t>2</a:t>
            </a:fld>
            <a:endParaRPr lang="en-US" dirty="0"/>
          </a:p>
        </p:txBody>
      </p:sp>
    </p:spTree>
    <p:extLst>
      <p:ext uri="{BB962C8B-B14F-4D97-AF65-F5344CB8AC3E}">
        <p14:creationId xmlns:p14="http://schemas.microsoft.com/office/powerpoint/2010/main" val="84974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2" y="3429003"/>
            <a:ext cx="6856413" cy="5713412"/>
          </a:xfrm>
        </p:spPr>
        <p:txBody>
          <a:bodyPr>
            <a:noAutofit/>
          </a:bodyPr>
          <a:lstStyle/>
          <a:p>
            <a:pPr indent="-233291">
              <a:spcBef>
                <a:spcPts val="900"/>
              </a:spcBef>
              <a:defRPr/>
            </a:pPr>
            <a:r>
              <a:rPr lang="en-US" sz="1100" i="1" dirty="0" smtClean="0">
                <a:latin typeface="Arial" pitchFamily="34" charset="0"/>
                <a:cs typeface="Arial" pitchFamily="34" charset="0"/>
              </a:rPr>
              <a:t>Image: </a:t>
            </a:r>
            <a:r>
              <a:rPr lang="en-US" sz="1100" dirty="0" smtClean="0">
                <a:latin typeface="Arial" pitchFamily="34" charset="0"/>
                <a:cs typeface="Arial" pitchFamily="34" charset="0"/>
              </a:rPr>
              <a:t>http://www.deviantart.com/morelikethis/211376699</a:t>
            </a:r>
          </a:p>
          <a:p>
            <a:pPr indent="-233291">
              <a:spcBef>
                <a:spcPts val="900"/>
              </a:spcBef>
              <a:buFont typeface="Arial" pitchFamily="34" charset="0"/>
              <a:buChar char="•"/>
              <a:defRPr/>
            </a:pPr>
            <a:r>
              <a:rPr lang="en-US" sz="1100" dirty="0" smtClean="0">
                <a:latin typeface="Arial" pitchFamily="34" charset="0"/>
                <a:cs typeface="Arial" pitchFamily="34" charset="0"/>
              </a:rPr>
              <a:t>Covert online study habits</a:t>
            </a:r>
          </a:p>
          <a:p>
            <a:pPr lvl="1" indent="-233291">
              <a:buFont typeface="Arial" pitchFamily="34" charset="0"/>
              <a:buChar char="•"/>
              <a:defRPr/>
            </a:pPr>
            <a:r>
              <a:rPr lang="en-US" sz="1100" dirty="0" smtClean="0">
                <a:latin typeface="Arial" pitchFamily="34" charset="0"/>
                <a:cs typeface="Arial" pitchFamily="34" charset="0"/>
              </a:rPr>
              <a:t>Wikipedia</a:t>
            </a:r>
          </a:p>
          <a:p>
            <a:pPr lvl="1" indent="-233291">
              <a:buFont typeface="Arial" pitchFamily="34" charset="0"/>
              <a:buChar char="•"/>
              <a:defRPr/>
            </a:pPr>
            <a:r>
              <a:rPr lang="en-US" sz="1100" dirty="0" smtClean="0">
                <a:latin typeface="Arial" pitchFamily="34" charset="0"/>
                <a:cs typeface="Arial" pitchFamily="34" charset="0"/>
              </a:rPr>
              <a:t>Don’t cite</a:t>
            </a:r>
          </a:p>
          <a:p>
            <a:pPr lvl="1" indent="-233291">
              <a:buFont typeface="Arial" pitchFamily="34" charset="0"/>
              <a:buChar char="•"/>
              <a:defRPr/>
            </a:pPr>
            <a:r>
              <a:rPr lang="en-US" sz="1100" dirty="0" smtClean="0">
                <a:latin typeface="Arial" pitchFamily="34" charset="0"/>
                <a:cs typeface="Arial" pitchFamily="34" charset="0"/>
              </a:rPr>
              <a:t>Widely used</a:t>
            </a:r>
          </a:p>
          <a:p>
            <a:pPr lvl="1" indent="-233291">
              <a:buFont typeface="Arial" pitchFamily="34" charset="0"/>
              <a:buChar char="•"/>
              <a:defRPr/>
            </a:pPr>
            <a:r>
              <a:rPr lang="en-US" sz="1100" dirty="0" smtClean="0">
                <a:latin typeface="Arial" pitchFamily="34" charset="0"/>
                <a:cs typeface="Arial" pitchFamily="34" charset="0"/>
              </a:rPr>
              <a:t>Guilt</a:t>
            </a:r>
          </a:p>
          <a:p>
            <a:pPr indent="-233291">
              <a:buFont typeface="Arial" pitchFamily="34" charset="0"/>
              <a:buChar char="•"/>
              <a:defRPr/>
            </a:pPr>
            <a:r>
              <a:rPr lang="en-US" sz="1100" dirty="0" smtClean="0">
                <a:latin typeface="Arial" pitchFamily="34" charset="0"/>
                <a:cs typeface="Arial" pitchFamily="34" charset="0"/>
              </a:rPr>
              <a:t>Students &amp; teachers disagree</a:t>
            </a:r>
          </a:p>
          <a:p>
            <a:pPr lvl="1" indent="-233291">
              <a:buFont typeface="Arial" pitchFamily="34" charset="0"/>
              <a:buChar char="•"/>
              <a:defRPr/>
            </a:pPr>
            <a:r>
              <a:rPr lang="en-US" sz="1100" dirty="0" smtClean="0">
                <a:latin typeface="Arial" pitchFamily="34" charset="0"/>
                <a:cs typeface="Arial" pitchFamily="34" charset="0"/>
              </a:rPr>
              <a:t>Quality sources</a:t>
            </a:r>
          </a:p>
          <a:p>
            <a:r>
              <a:rPr lang="en-US" sz="1100" dirty="0" smtClean="0">
                <a:latin typeface="Arial" pitchFamily="34" charset="0"/>
                <a:cs typeface="Arial" pitchFamily="34" charset="0"/>
              </a:rPr>
              <a:t>There is a “Learning Black Market”: learners use non-traditional sources but feel they cannot talk about them in an institutional context. Wikipedia usage is an example of this. (White &amp; Connaway, 2011)</a:t>
            </a:r>
          </a:p>
          <a:p>
            <a:pPr marL="455882" indent="-455882">
              <a:defRPr/>
            </a:pPr>
            <a:endParaRPr lang="en-US" sz="1100" dirty="0" smtClean="0">
              <a:latin typeface="Arial" pitchFamily="34" charset="0"/>
              <a:cs typeface="Arial" pitchFamily="34" charset="0"/>
            </a:endParaRPr>
          </a:p>
          <a:p>
            <a:pPr marL="455882" indent="-455882">
              <a:defRPr/>
            </a:pPr>
            <a:r>
              <a:rPr lang="en-US" sz="1100" dirty="0" smtClean="0">
                <a:latin typeface="Arial" pitchFamily="34" charset="0"/>
                <a:cs typeface="Arial" pitchFamily="34" charset="0"/>
              </a:rPr>
              <a:t>Connaway, Lynn Silipigni, Donna Lanclos, and Erin M. Hood. 2013. “I find Google a lot easier than going to the library website.” Imagine ways to innovate and inspire students to use the academic library. </a:t>
            </a:r>
            <a:r>
              <a:rPr lang="en-US" sz="1100" i="1" dirty="0" smtClean="0">
                <a:latin typeface="Arial" pitchFamily="34" charset="0"/>
                <a:cs typeface="Arial" pitchFamily="34" charset="0"/>
              </a:rPr>
              <a:t>Proceedings of the Association of College &amp; Research Libraries (ACRL) 2013 conference, April 10-13, 2013, Indianapolis, IN. </a:t>
            </a:r>
            <a:r>
              <a:rPr lang="en-US" sz="1100" u="sng" dirty="0" smtClean="0">
                <a:latin typeface="Arial" pitchFamily="34" charset="0"/>
                <a:cs typeface="Arial" pitchFamily="34" charset="0"/>
                <a:hlinkClick r:id="rId3"/>
              </a:rPr>
              <a:t>http://www.ala.org/acrl/sites/ala.org.acrl/files/content/conferences/confsandpreconfs/2013/papers/Connaway_Google.pdf.</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White, David. 2008. Not “natives’”&amp; “immigrants” but “visitors’ &amp; “residents.” TALL Blog: Online Education with the University of Oxford, April 23, </a:t>
            </a:r>
            <a:r>
              <a:rPr lang="en-US" sz="1100" dirty="0" smtClean="0">
                <a:latin typeface="Arial" pitchFamily="34" charset="0"/>
                <a:cs typeface="Arial" pitchFamily="34" charset="0"/>
                <a:hlinkClick r:id="rId4"/>
              </a:rPr>
              <a:t>http://tallblog.conted.ox.ac.uk/index.php/2008/07/23/not-natives-immigrants-but-visitors-residents/</a:t>
            </a:r>
            <a:r>
              <a:rPr lang="en-US" sz="1100" dirty="0" smtClean="0">
                <a:latin typeface="Arial" pitchFamily="34" charset="0"/>
                <a:cs typeface="Arial" pitchFamily="34" charset="0"/>
              </a:rPr>
              <a:t>.</a:t>
            </a:r>
          </a:p>
          <a:p>
            <a:endParaRPr lang="en-US" sz="1100" dirty="0" smtClean="0">
              <a:solidFill>
                <a:srgbClr val="FF0000"/>
              </a:solidFill>
              <a:latin typeface="Arial" pitchFamily="34" charset="0"/>
              <a:cs typeface="Arial" pitchFamily="34" charset="0"/>
            </a:endParaRPr>
          </a:p>
          <a:p>
            <a:r>
              <a:rPr lang="en-US" sz="1100" dirty="0" smtClean="0">
                <a:latin typeface="Arial" pitchFamily="34" charset="0"/>
                <a:cs typeface="Arial" pitchFamily="34" charset="0"/>
              </a:rPr>
              <a:t>Saunders also found that faculty are “concerned with students’ reliance on Google and Wikipedia for information.” This may help to explain why many of the Emerging stage participants expressed a reluctance to acknowledge or cite Wikipedia in their work for fear of being ridiculed by faculty, or be given a lower grade. This is referred to as the Learning Black Market, which is discussed in more detail in Connaway, Lanclos, and Hood and White’s 2011 blog entry. </a:t>
            </a:r>
          </a:p>
          <a:p>
            <a:endParaRPr lang="en-US" sz="1100" dirty="0" smtClean="0">
              <a:latin typeface="Arial" pitchFamily="34" charset="0"/>
              <a:cs typeface="Arial" pitchFamily="34" charset="0"/>
            </a:endParaRPr>
          </a:p>
          <a:p>
            <a:pPr marL="454325" indent="-454325"/>
            <a:r>
              <a:rPr lang="en-US" sz="1100" dirty="0" smtClean="0">
                <a:latin typeface="Arial" pitchFamily="34" charset="0"/>
                <a:cs typeface="Arial" pitchFamily="34" charset="0"/>
              </a:rPr>
              <a:t>Saunders, Laura. 2012. Faculty perspectives on information literacy as a student learning outcome. </a:t>
            </a:r>
            <a:r>
              <a:rPr lang="en-US" sz="1100" i="1" dirty="0" smtClean="0">
                <a:latin typeface="Arial" pitchFamily="34" charset="0"/>
                <a:cs typeface="Arial" pitchFamily="34" charset="0"/>
              </a:rPr>
              <a:t>The Journal of Academic Librarianship</a:t>
            </a:r>
            <a:r>
              <a:rPr lang="en-US" sz="1100" dirty="0" smtClean="0">
                <a:latin typeface="Arial" pitchFamily="34" charset="0"/>
                <a:cs typeface="Arial" pitchFamily="34" charset="0"/>
              </a:rPr>
              <a:t> 38, no. 4 (2012): 231.</a:t>
            </a:r>
          </a:p>
          <a:p>
            <a:endParaRPr lang="en-US" sz="1000" dirty="0" smtClean="0">
              <a:latin typeface="Arial" pitchFamily="34" charset="0"/>
              <a:cs typeface="Arial" pitchFamily="34" charset="0"/>
            </a:endParaRPr>
          </a:p>
          <a:p>
            <a:endParaRPr lang="en-US" sz="1000" b="1" dirty="0" smtClean="0">
              <a:latin typeface="Arial" pitchFamily="34" charset="0"/>
              <a:cs typeface="Arial" pitchFamily="34" charset="0"/>
            </a:endParaRPr>
          </a:p>
          <a:p>
            <a:pPr>
              <a:defRPr/>
            </a:pPr>
            <a:endParaRPr lang="en-US" sz="1000" dirty="0" smtClean="0">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a:xfrm>
            <a:off x="6096002" y="8839199"/>
            <a:ext cx="760413" cy="303213"/>
          </a:xfrm>
        </p:spPr>
        <p:txBody>
          <a:bodyPr/>
          <a:lstStyle/>
          <a:p>
            <a:fld id="{AE921901-2D7D-404F-83CF-0310337D82A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6302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12</a:t>
            </a:fld>
            <a:endParaRPr lang="en-US" dirty="0"/>
          </a:p>
        </p:txBody>
      </p:sp>
    </p:spTree>
    <p:extLst>
      <p:ext uri="{BB962C8B-B14F-4D97-AF65-F5344CB8AC3E}">
        <p14:creationId xmlns:p14="http://schemas.microsoft.com/office/powerpoint/2010/main" val="3944071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GMGPC, LCTGM: </a:t>
            </a:r>
            <a:r>
              <a:rPr lang="en-US" dirty="0" err="1" smtClean="0"/>
              <a:t>Thesarus</a:t>
            </a:r>
            <a:r>
              <a:rPr lang="en-US" baseline="0" dirty="0" smtClean="0"/>
              <a:t> for Graphic Materials</a:t>
            </a:r>
          </a:p>
          <a:p>
            <a:r>
              <a:rPr lang="en-US" baseline="0" dirty="0" smtClean="0"/>
              <a:t>GSAFD: Genre Terms from Guidelines on Subject Access to Individual Works of Fiction, Drama, etc.</a:t>
            </a:r>
          </a:p>
          <a:p>
            <a:pPr defTabSz="896203">
              <a:defRPr/>
            </a:pPr>
            <a:r>
              <a:rPr lang="en-US" baseline="0" dirty="0" smtClean="0"/>
              <a:t>GTT: </a:t>
            </a:r>
            <a:r>
              <a:rPr lang="en-US" dirty="0" err="1"/>
              <a:t>Gemeenschappelijke</a:t>
            </a:r>
            <a:r>
              <a:rPr lang="en-US" dirty="0"/>
              <a:t> </a:t>
            </a:r>
            <a:r>
              <a:rPr lang="en-US" dirty="0" err="1"/>
              <a:t>Trefwoorden</a:t>
            </a:r>
            <a:r>
              <a:rPr lang="en-US" dirty="0"/>
              <a:t> Thesaurus, </a:t>
            </a:r>
            <a:r>
              <a:rPr lang="en-US" baseline="0" dirty="0" smtClean="0"/>
              <a:t>Dutch Joint Subject index</a:t>
            </a:r>
            <a:endParaRPr lang="en-US" b="0" baseline="0"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38059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of </a:t>
            </a:r>
            <a:r>
              <a:rPr lang="en-US" dirty="0" smtClean="0"/>
              <a:t>August 2014, we can say that</a:t>
            </a:r>
            <a:r>
              <a:rPr lang="en-US" baseline="0" dirty="0" smtClean="0"/>
              <a:t> OCLC has published over 20 billion RDF triples extracted MARC records and library authority files.</a:t>
            </a:r>
            <a:endParaRPr lang="en-US" dirty="0" smtClean="0"/>
          </a:p>
          <a:p>
            <a:endParaRPr lang="en-US" dirty="0" smtClean="0"/>
          </a:p>
          <a:p>
            <a:r>
              <a:rPr lang="en-US" dirty="0" smtClean="0"/>
              <a:t>And</a:t>
            </a:r>
            <a:r>
              <a:rPr lang="en-US" baseline="0" dirty="0" smtClean="0"/>
              <a:t> f</a:t>
            </a:r>
            <a:r>
              <a:rPr lang="en-US" dirty="0" smtClean="0"/>
              <a:t>rom</a:t>
            </a:r>
            <a:r>
              <a:rPr lang="en-US" baseline="0" dirty="0" smtClean="0"/>
              <a:t> OCLC Research’s</a:t>
            </a:r>
            <a:r>
              <a:rPr lang="en-US" dirty="0" smtClean="0"/>
              <a:t> survey results,</a:t>
            </a:r>
            <a:r>
              <a:rPr lang="en-US" baseline="0" dirty="0" smtClean="0"/>
              <a:t> conducted in </a:t>
            </a:r>
            <a:r>
              <a:rPr lang="en-US" dirty="0" smtClean="0"/>
              <a:t>September 2014 (and</a:t>
            </a:r>
            <a:r>
              <a:rPr lang="en-US" baseline="0" dirty="0" smtClean="0"/>
              <a:t> now being updated</a:t>
            </a:r>
            <a:r>
              <a:rPr lang="en-US" dirty="0" smtClean="0"/>
              <a:t>):</a:t>
            </a:r>
          </a:p>
          <a:p>
            <a:endParaRPr lang="en-US" dirty="0" smtClean="0"/>
          </a:p>
          <a:p>
            <a:pPr marL="228600" indent="-228600">
              <a:buAutoNum type="arabicPeriod"/>
            </a:pPr>
            <a:r>
              <a:rPr lang="en-US" dirty="0" smtClean="0"/>
              <a:t>OCLC’s RDF datasets are among the oldest, largest, and most referenced LD stores in the ‘library’ sector of the linked data cloud.</a:t>
            </a:r>
          </a:p>
          <a:p>
            <a:pPr marL="228600" indent="-228600">
              <a:buAutoNum type="arabicPeriod"/>
            </a:pPr>
            <a:r>
              <a:rPr lang="en-US" dirty="0" smtClean="0"/>
              <a:t>There is international interest in linked</a:t>
            </a:r>
            <a:r>
              <a:rPr lang="en-US" baseline="0" dirty="0" smtClean="0"/>
              <a:t> data</a:t>
            </a:r>
            <a:endParaRPr lang="en-US" dirty="0" smtClean="0"/>
          </a:p>
          <a:p>
            <a:pPr marL="228600" indent="-228600">
              <a:buAutoNum type="arabicPeriod"/>
            </a:pPr>
            <a:r>
              <a:rPr lang="en-US" dirty="0" smtClean="0"/>
              <a:t>There are many still-emerging datasets.</a:t>
            </a:r>
            <a:r>
              <a:rPr lang="en-US" baseline="0" dirty="0" smtClean="0"/>
              <a:t> </a:t>
            </a:r>
            <a:r>
              <a:rPr lang="en-US" dirty="0" err="1" smtClean="0"/>
              <a:t>WorldCat</a:t>
            </a:r>
            <a:r>
              <a:rPr lang="en-US" dirty="0" smtClean="0"/>
              <a:t> Works is in that group.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22244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adapted from: https://pixabay.com/en/classroom-chairs-tables-school-824120/  (license:</a:t>
            </a:r>
            <a:r>
              <a:rPr lang="en-US" baseline="0" dirty="0" smtClean="0"/>
              <a:t> CC0 https://pixabay.com/en/service/terms/)</a:t>
            </a:r>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26</a:t>
            </a:fld>
            <a:endParaRPr lang="en-US" dirty="0"/>
          </a:p>
        </p:txBody>
      </p:sp>
    </p:spTree>
    <p:extLst>
      <p:ext uri="{BB962C8B-B14F-4D97-AF65-F5344CB8AC3E}">
        <p14:creationId xmlns:p14="http://schemas.microsoft.com/office/powerpoint/2010/main" val="115828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9217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E921901-2D7D-404F-83CF-0310337D82A5}" type="slidenum">
              <a:rPr lang="en-US" smtClean="0"/>
              <a:pPr/>
              <a:t>31</a:t>
            </a:fld>
            <a:endParaRPr lang="en-US" dirty="0"/>
          </a:p>
        </p:txBody>
      </p:sp>
    </p:spTree>
    <p:extLst>
      <p:ext uri="{BB962C8B-B14F-4D97-AF65-F5344CB8AC3E}">
        <p14:creationId xmlns:p14="http://schemas.microsoft.com/office/powerpoint/2010/main" val="7128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emf"/><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10.emf"/><Relationship Id="rId4"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10.emf"/><Relationship Id="rId4" Type="http://schemas.openxmlformats.org/officeDocument/2006/relationships/image" Target="../media/image11.jpeg"/></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10.emf"/><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7.emf"/><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190" y="6359064"/>
            <a:ext cx="1680410" cy="347102"/>
          </a:xfrm>
          <a:prstGeom prst="rect">
            <a:avLst/>
          </a:prstGeom>
        </p:spPr>
      </p:pic>
    </p:spTree>
    <p:extLst>
      <p:ext uri="{BB962C8B-B14F-4D97-AF65-F5344CB8AC3E}">
        <p14:creationId xmlns:p14="http://schemas.microsoft.com/office/powerpoint/2010/main" val="397627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4" y="6400800"/>
            <a:ext cx="1269211" cy="294325"/>
          </a:xfrm>
          <a:prstGeom prst="rect">
            <a:avLst/>
          </a:prstGeom>
        </p:spPr>
        <p:txBody>
          <a:bodyPr/>
          <a:lstStyle/>
          <a:p>
            <a:fld id="{793BC21B-894E-AB42-B567-820E81E1B58F}" type="datetimeFigureOut">
              <a:rPr lang="en-US" smtClean="0"/>
              <a:pPr/>
              <a:t>3/10/2016</a:t>
            </a:fld>
            <a:endParaRPr lang="en-US" dirty="0"/>
          </a:p>
        </p:txBody>
      </p:sp>
      <p:sp>
        <p:nvSpPr>
          <p:cNvPr id="5" name="Footer Placeholder 4"/>
          <p:cNvSpPr>
            <a:spLocks noGrp="1"/>
          </p:cNvSpPr>
          <p:nvPr>
            <p:ph type="ftr" sz="quarter" idx="11"/>
          </p:nvPr>
        </p:nvSpPr>
        <p:spPr>
          <a:xfrm>
            <a:off x="4038600" y="6400800"/>
            <a:ext cx="2466093" cy="2943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155198715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87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228600" y="6369626"/>
            <a:ext cx="1397000" cy="259773"/>
          </a:xfrm>
          <a:prstGeom prst="rect">
            <a:avLst/>
          </a:prstGeom>
        </p:spPr>
      </p:pic>
    </p:spTree>
    <p:extLst>
      <p:ext uri="{BB962C8B-B14F-4D97-AF65-F5344CB8AC3E}">
        <p14:creationId xmlns:p14="http://schemas.microsoft.com/office/powerpoint/2010/main" val="252990103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BFE0E8B-8C2C-43D1-8A3B-246466032394}" type="datetimeFigureOut">
              <a:rPr lang="en-US" smtClean="0"/>
              <a:t>3/10/2016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EC33F3A-D196-4D8B-AA26-572FC2CE245E}" type="slidenum">
              <a:rPr lang="en-US" smtClean="0"/>
              <a:t>‹#›</a:t>
            </a:fld>
            <a:endParaRPr lang="en-US"/>
          </a:p>
        </p:txBody>
      </p:sp>
    </p:spTree>
    <p:extLst>
      <p:ext uri="{BB962C8B-B14F-4D97-AF65-F5344CB8AC3E}">
        <p14:creationId xmlns:p14="http://schemas.microsoft.com/office/powerpoint/2010/main" val="3683526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016061"/>
      </p:ext>
    </p:extLst>
  </p:cSld>
  <p:clrMapOvr>
    <a:masterClrMapping/>
  </p:clrMapOvr>
  <p:transition spd="slow">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defTabSz="457200">
              <a:defRPr/>
            </a:pPr>
            <a:fld id="{F64EA11A-DC7C-4E46-A16C-A3408941C46F}" type="datetime1">
              <a:rPr lang="en-US">
                <a:solidFill>
                  <a:prstClr val="black"/>
                </a:solidFill>
              </a:rPr>
              <a:pPr defTabSz="457200">
                <a:defRPr/>
              </a:pPr>
              <a:t>3/10/2016</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defTabSz="457200">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defTabSz="457200">
              <a:defRPr/>
            </a:pPr>
            <a:fld id="{483ED67A-76E7-CA4E-B967-B1A38557AE31}" type="slidenum">
              <a:rPr lang="en-US">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41562386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1B87300-A223-4A93-98F2-FBC58850BE26}" type="slidenum">
              <a:rPr lang="en-US" smtClean="0"/>
              <a:pPr/>
              <a:t>‹#›</a:t>
            </a:fld>
            <a:endParaRPr lang="en-US" dirty="0"/>
          </a:p>
        </p:txBody>
      </p:sp>
    </p:spTree>
    <p:extLst>
      <p:ext uri="{BB962C8B-B14F-4D97-AF65-F5344CB8AC3E}">
        <p14:creationId xmlns:p14="http://schemas.microsoft.com/office/powerpoint/2010/main" val="751960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B0E5D4B-6CB0-4538-A873-C08FCBF94321}" type="datetimeFigureOut">
              <a:rPr lang="en-US" smtClean="0">
                <a:solidFill>
                  <a:prstClr val="black">
                    <a:tint val="75000"/>
                  </a:prstClr>
                </a:solidFill>
              </a:rPr>
              <a:pPr/>
              <a:t>3/10/2016</a:t>
            </a:fld>
            <a:endParaRPr 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D7E6E12-A795-41B4-B6D4-2B5BABA97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317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Tree>
    <p:extLst>
      <p:ext uri="{BB962C8B-B14F-4D97-AF65-F5344CB8AC3E}">
        <p14:creationId xmlns:p14="http://schemas.microsoft.com/office/powerpoint/2010/main" val="28116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332878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92922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Tree>
    <p:extLst>
      <p:ext uri="{BB962C8B-B14F-4D97-AF65-F5344CB8AC3E}">
        <p14:creationId xmlns:p14="http://schemas.microsoft.com/office/powerpoint/2010/main" val="4151905257"/>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prstClr val="white"/>
                </a:solidFill>
                <a:latin typeface="Calibri Light"/>
                <a:cs typeface="Calibri Light"/>
              </a:rPr>
              <a:t>Explore. Share. Magnify.</a:t>
            </a:r>
            <a:endParaRPr lang="en-US" sz="4000" dirty="0">
              <a:solidFill>
                <a:prstClr val="white"/>
              </a:solidFill>
              <a:latin typeface="Calibri Light"/>
              <a:cs typeface="Calibri Light"/>
            </a:endParaRP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Tree>
    <p:extLst>
      <p:ext uri="{BB962C8B-B14F-4D97-AF65-F5344CB8AC3E}">
        <p14:creationId xmlns:p14="http://schemas.microsoft.com/office/powerpoint/2010/main" val="37457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914400"/>
            <a:fld id="{C6A3B502-4F63-425A-A681-47A5BC23D991}" type="datetimeFigureOut">
              <a:rPr lang="en-US" smtClean="0">
                <a:solidFill>
                  <a:prstClr val="black"/>
                </a:solidFill>
              </a:rPr>
              <a:pPr defTabSz="914400"/>
              <a:t>3/10/2016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914400"/>
            <a:fld id="{1C6F405D-EFD9-44CA-9EB5-688818BD1B88}"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4195910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defTabSz="914400"/>
            <a:fld id="{C6A3B502-4F63-425A-A681-47A5BC23D991}" type="datetimeFigureOut">
              <a:rPr lang="en-US" smtClean="0">
                <a:solidFill>
                  <a:prstClr val="black"/>
                </a:solidFill>
              </a:rPr>
              <a:pPr defTabSz="914400"/>
              <a:t>3/10/2016</a:t>
            </a:fld>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defTabSz="914400"/>
            <a:fld id="{1C6F405D-EFD9-44CA-9EB5-688818BD1B88}"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5912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defTabSz="914400"/>
            <a:fld id="{C6A3B502-4F63-425A-A681-47A5BC23D991}" type="datetimeFigureOut">
              <a:rPr lang="en-US" smtClean="0">
                <a:solidFill>
                  <a:prstClr val="black"/>
                </a:solidFill>
              </a:rPr>
              <a:pPr defTabSz="914400"/>
              <a:t>3/10/2016</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defTabSz="914400"/>
            <a:endParaRPr 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defTabSz="914400"/>
            <a:fld id="{1C6F405D-EFD9-44CA-9EB5-688818BD1B88}"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217395508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
        <p:nvSpPr>
          <p:cNvPr id="11" name="TextBox 10"/>
          <p:cNvSpPr txBox="1"/>
          <p:nvPr userDrawn="1"/>
        </p:nvSpPr>
        <p:spPr>
          <a:xfrm>
            <a:off x="2996324" y="6347456"/>
            <a:ext cx="5690476" cy="261610"/>
          </a:xfrm>
          <a:prstGeom prst="rect">
            <a:avLst/>
          </a:prstGeom>
          <a:noFill/>
        </p:spPr>
        <p:txBody>
          <a:bodyPr wrap="square" rtlCol="0">
            <a:spAutoFit/>
          </a:bodyPr>
          <a:lstStyle/>
          <a:p>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344605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2" name="Picture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3" name="TextBox 12"/>
          <p:cNvSpPr txBox="1"/>
          <p:nvPr userDrawn="1"/>
        </p:nvSpPr>
        <p:spPr>
          <a:xfrm>
            <a:off x="2996324" y="6347456"/>
            <a:ext cx="5690476" cy="261610"/>
          </a:xfrm>
          <a:prstGeom prst="rect">
            <a:avLst/>
          </a:prstGeom>
          <a:noFill/>
        </p:spPr>
        <p:txBody>
          <a:bodyPr wrap="square" rtlCol="0">
            <a:spAutoFit/>
          </a:bodyPr>
          <a:lstStyle/>
          <a:p>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325043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1" name="Picture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96324" y="5527375"/>
            <a:ext cx="2789108" cy="510046"/>
          </a:xfrm>
          <a:prstGeom prst="rect">
            <a:avLst/>
          </a:prstGeom>
        </p:spPr>
      </p:pic>
      <p:sp>
        <p:nvSpPr>
          <p:cNvPr id="12" name="TextBox 11"/>
          <p:cNvSpPr txBox="1"/>
          <p:nvPr userDrawn="1"/>
        </p:nvSpPr>
        <p:spPr>
          <a:xfrm>
            <a:off x="2996324" y="6347456"/>
            <a:ext cx="5690476" cy="261610"/>
          </a:xfrm>
          <a:prstGeom prst="rect">
            <a:avLst/>
          </a:prstGeom>
          <a:noFill/>
        </p:spPr>
        <p:txBody>
          <a:bodyPr wrap="square" rtlCol="0">
            <a:spAutoFit/>
          </a:bodyPr>
          <a:lstStyle/>
          <a:p>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252164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4403"/>
            <a:ext cx="9144001" cy="6858000"/>
          </a:xfrm>
          <a:prstGeom prst="rect">
            <a:avLst/>
          </a:prstGeom>
        </p:spPr>
      </p:pic>
      <p:pic>
        <p:nvPicPr>
          <p:cNvPr id="4" name="Picture 3"/>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rgbClr val="FFFFFF"/>
                </a:solidFill>
                <a:latin typeface="Calibri Light"/>
                <a:cs typeface="Calibri Light"/>
              </a:rPr>
              <a:t>Explore. Share. Magnify.</a:t>
            </a:r>
            <a:endParaRPr lang="en-US" sz="4000" dirty="0">
              <a:solidFill>
                <a:srgbClr val="FFFFFF"/>
              </a:solidFill>
              <a:latin typeface="Calibri Light"/>
              <a:cs typeface="Calibri Light"/>
            </a:endParaRPr>
          </a:p>
        </p:txBody>
      </p:sp>
      <p:pic>
        <p:nvPicPr>
          <p:cNvPr id="9" name="Picture 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
        <p:nvSpPr>
          <p:cNvPr id="20" name="TextBox 19"/>
          <p:cNvSpPr txBox="1"/>
          <p:nvPr userDrawn="1"/>
        </p:nvSpPr>
        <p:spPr>
          <a:xfrm>
            <a:off x="4959827" y="6347456"/>
            <a:ext cx="4184171" cy="261610"/>
          </a:xfrm>
          <a:prstGeom prst="rect">
            <a:avLst/>
          </a:prstGeom>
          <a:noFill/>
        </p:spPr>
        <p:txBody>
          <a:bodyPr wrap="square" rtlCol="0">
            <a:spAutoFit/>
          </a:bodyPr>
          <a:lstStyle/>
          <a:p>
            <a:pPr algn="ctr"/>
            <a:r>
              <a:rPr lang="en-US" sz="1050" b="1" dirty="0" smtClean="0">
                <a:solidFill>
                  <a:srgbClr val="000000">
                    <a:alpha val="65000"/>
                  </a:srgbClr>
                </a:solidFill>
              </a:rPr>
              <a:t>COMPANY CONFIDENTIAL </a:t>
            </a:r>
            <a:r>
              <a:rPr lang="en-US" sz="1050" dirty="0" smtClean="0">
                <a:solidFill>
                  <a:srgbClr val="000000">
                    <a:alpha val="65000"/>
                  </a:srgbClr>
                </a:solidFill>
              </a:rPr>
              <a:t>(NOT FOR DISTRIBUTION)</a:t>
            </a:r>
            <a:endParaRPr lang="en-US" sz="1050" dirty="0">
              <a:solidFill>
                <a:srgbClr val="000000">
                  <a:alpha val="65000"/>
                </a:srgbClr>
              </a:solidFill>
            </a:endParaRPr>
          </a:p>
        </p:txBody>
      </p:sp>
    </p:spTree>
    <p:extLst>
      <p:ext uri="{BB962C8B-B14F-4D97-AF65-F5344CB8AC3E}">
        <p14:creationId xmlns:p14="http://schemas.microsoft.com/office/powerpoint/2010/main" val="164804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1199286713"/>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1747529898"/>
      </p:ext>
    </p:extLst>
  </p:cSld>
  <p:clrMapOvr>
    <a:masterClrMapping/>
  </p:clrMapOvr>
  <p:transition spd="slow">
    <p:push/>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Orange">
    <p:bg>
      <p:bgPr>
        <a:solidFill>
          <a:schemeClr val="accent6"/>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3347656499"/>
      </p:ext>
    </p:extLst>
  </p:cSld>
  <p:clrMapOvr>
    <a:masterClrMapping/>
  </p:clrMapOvr>
  <p:transition spd="slow">
    <p:push/>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2727985831"/>
      </p:ext>
    </p:extLst>
  </p:cSld>
  <p:clrMapOvr>
    <a:masterClrMapping/>
  </p:clrMapOvr>
  <p:transition spd="slow">
    <p:push/>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p:nvPr>
        </p:nvSpPr>
        <p:spPr>
          <a:xfrm>
            <a:off x="712405" y="2664884"/>
            <a:ext cx="8229600" cy="1143000"/>
          </a:xfrm>
          <a:prstGeom prst="rect">
            <a:avLst/>
          </a:prstGeom>
          <a:ln>
            <a:noFill/>
          </a:ln>
        </p:spPr>
        <p:txBody>
          <a:bodyPr vert="horz"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
        <p:nvSpPr>
          <p:cNvPr id="2" name="TextBox 1"/>
          <p:cNvSpPr txBox="1"/>
          <p:nvPr userDrawn="1"/>
        </p:nvSpPr>
        <p:spPr>
          <a:xfrm>
            <a:off x="4699000" y="6347456"/>
            <a:ext cx="3987800" cy="261610"/>
          </a:xfrm>
          <a:prstGeom prst="rect">
            <a:avLst/>
          </a:prstGeom>
          <a:noFill/>
        </p:spPr>
        <p:txBody>
          <a:bodyPr wrap="square" rtlCol="0">
            <a:spAutoFit/>
          </a:bodyPr>
          <a:lstStyle/>
          <a:p>
            <a:pPr algn="r"/>
            <a:r>
              <a:rPr lang="en-US" sz="1050" b="1" dirty="0" smtClean="0">
                <a:solidFill>
                  <a:srgbClr val="FFFFFF">
                    <a:alpha val="65000"/>
                  </a:srgbClr>
                </a:solidFill>
              </a:rPr>
              <a:t>COMPANY CONFIDENTIAL </a:t>
            </a:r>
            <a:r>
              <a:rPr lang="en-US" sz="1050" dirty="0" smtClean="0">
                <a:solidFill>
                  <a:srgbClr val="FFFFFF">
                    <a:alpha val="65000"/>
                  </a:srgbClr>
                </a:solidFill>
              </a:rPr>
              <a:t>(NOT FOR DISTRIBUTION)</a:t>
            </a:r>
            <a:endParaRPr lang="en-US" sz="1050" dirty="0">
              <a:solidFill>
                <a:srgbClr val="FFFFFF">
                  <a:alpha val="65000"/>
                </a:srgbClr>
              </a:solidFill>
            </a:endParaRPr>
          </a:p>
        </p:txBody>
      </p:sp>
    </p:spTree>
    <p:extLst>
      <p:ext uri="{BB962C8B-B14F-4D97-AF65-F5344CB8AC3E}">
        <p14:creationId xmlns:p14="http://schemas.microsoft.com/office/powerpoint/2010/main" val="582546903"/>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a:defRPr/>
            </a:pPr>
            <a:fld id="{F64EA11A-DC7C-4E46-A16C-A3408941C46F}" type="datetime1">
              <a:rPr lang="en-US">
                <a:solidFill>
                  <a:prstClr val="black"/>
                </a:solidFill>
              </a:rPr>
              <a:pPr>
                <a:defRPr/>
              </a:pPr>
              <a:t>3/10/2016</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a:defRPr/>
            </a:pPr>
            <a:fld id="{483ED67A-76E7-CA4E-B967-B1A38557AE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858216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15448" y="-94465"/>
            <a:ext cx="9382767" cy="131318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2790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48" y="-94465"/>
            <a:ext cx="9382767" cy="131318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847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654404" y="6400800"/>
            <a:ext cx="1269211" cy="294325"/>
          </a:xfrm>
          <a:prstGeom prst="rect">
            <a:avLst/>
          </a:prstGeom>
        </p:spPr>
        <p:txBody>
          <a:bodyPr/>
          <a:lstStyle/>
          <a:p>
            <a:pPr defTabSz="914400"/>
            <a:fld id="{8F243BBE-CC0A-4162-B343-2D597B4440E5}" type="datetime1">
              <a:rPr lang="en-US" smtClean="0">
                <a:solidFill>
                  <a:prstClr val="black"/>
                </a:solidFill>
              </a:rPr>
              <a:pPr defTabSz="914400"/>
              <a:t>3/10/2016</a:t>
            </a:fld>
            <a:endParaRPr lang="en-US" dirty="0">
              <a:solidFill>
                <a:prstClr val="black"/>
              </a:solidFill>
            </a:endParaRPr>
          </a:p>
        </p:txBody>
      </p:sp>
      <p:sp>
        <p:nvSpPr>
          <p:cNvPr id="4" name="Footer Placeholder 3"/>
          <p:cNvSpPr>
            <a:spLocks noGrp="1"/>
          </p:cNvSpPr>
          <p:nvPr>
            <p:ph type="ftr" sz="quarter" idx="11"/>
          </p:nvPr>
        </p:nvSpPr>
        <p:spPr>
          <a:xfrm>
            <a:off x="4038600" y="6400800"/>
            <a:ext cx="2466093" cy="294325"/>
          </a:xfrm>
          <a:prstGeom prst="rect">
            <a:avLst/>
          </a:prstGeom>
        </p:spPr>
        <p:txBody>
          <a:bodyPr/>
          <a:lstStyle/>
          <a:p>
            <a:pPr defTabSz="914400"/>
            <a:r>
              <a:rPr lang="en-US" smtClean="0">
                <a:solidFill>
                  <a:prstClr val="black"/>
                </a:solidFill>
              </a:rPr>
              <a:t>CONFIDENTIAL – NOT FOR DISTRIBUTION</a:t>
            </a:r>
            <a:endParaRPr lang="en-US" dirty="0">
              <a:solidFill>
                <a:prstClr val="black"/>
              </a:solidFill>
            </a:endParaRPr>
          </a:p>
        </p:txBody>
      </p:sp>
      <p:sp>
        <p:nvSpPr>
          <p:cNvPr id="5" name="Slide Number Placeholder 4"/>
          <p:cNvSpPr>
            <a:spLocks noGrp="1"/>
          </p:cNvSpPr>
          <p:nvPr>
            <p:ph type="sldNum" sz="quarter" idx="12"/>
          </p:nvPr>
        </p:nvSpPr>
        <p:spPr>
          <a:xfrm>
            <a:off x="8115381" y="6400800"/>
            <a:ext cx="571418" cy="294325"/>
          </a:xfrm>
          <a:prstGeom prst="rect">
            <a:avLst/>
          </a:prstGeom>
        </p:spPr>
        <p:txBody>
          <a:bodyPr/>
          <a:lstStyle/>
          <a:p>
            <a:pPr defTabSz="914400"/>
            <a:fld id="{818857F2-102E-5148-ADF3-C396FE20EBDD}"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8097929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pic>
        <p:nvPicPr>
          <p:cNvPr id="17" name="Picture 16" descr="ppt-because-tag.psd"/>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27100" y="4827586"/>
            <a:ext cx="8216894" cy="607721"/>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1" r:id="rId10"/>
    <p:sldLayoutId id="2147483662" r:id="rId11"/>
    <p:sldLayoutId id="2147483676" r:id="rId12"/>
    <p:sldLayoutId id="2147483677" r:id="rId13"/>
    <p:sldLayoutId id="2147483678" r:id="rId14"/>
    <p:sldLayoutId id="2147483679" r:id="rId15"/>
    <p:sldLayoutId id="2147483707" r:id="rId16"/>
    <p:sldLayoutId id="2147483708" r:id="rId17"/>
    <p:sldLayoutId id="2147483709" r:id="rId1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4174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8894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3" r:id="rId10"/>
    <p:sldLayoutId id="2147483704" r:id="rId11"/>
    <p:sldLayoutId id="2147483705" r:id="rId12"/>
    <p:sldLayoutId id="214748370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3.gif"/><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62.jpeg"/><Relationship Id="rId4" Type="http://schemas.openxmlformats.org/officeDocument/2006/relationships/hyperlink" Target="http://library.osu.edu/blogs/cartoons/2012/02/28/blog-launch-and-the-construction-of-our-new-home-in-sullivant-hal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slideshare.net/malbooth/uts-future-library-more-than-spaces-technology" TargetMode="External"/><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hyperlink" Target="http://www.slideshare.net/oclcr" TargetMode="External"/><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hyperlink" Target="http://www.oclc.org/research.html" TargetMode="Externa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hyperlink" Target="http://youtube.com/oclcresearch" TargetMode="External"/><Relationship Id="rId4" Type="http://schemas.openxmlformats.org/officeDocument/2006/relationships/image" Target="../media/image73.png"/><Relationship Id="rId9" Type="http://schemas.openxmlformats.org/officeDocument/2006/relationships/hyperlink" Target="http://hangingtogether.org/"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50000"/>
          </a:stretch>
        </a:blipFill>
        <a:effectLst/>
      </p:bgPr>
    </p:bg>
    <p:spTree>
      <p:nvGrpSpPr>
        <p:cNvPr id="1" name=""/>
        <p:cNvGrpSpPr/>
        <p:nvPr/>
      </p:nvGrpSpPr>
      <p:grpSpPr>
        <a:xfrm>
          <a:off x="0" y="0"/>
          <a:ext cx="0" cy="0"/>
          <a:chOff x="0" y="0"/>
          <a:chExt cx="0" cy="0"/>
        </a:xfrm>
      </p:grpSpPr>
      <p:sp>
        <p:nvSpPr>
          <p:cNvPr id="8" name="Text Placeholder 5"/>
          <p:cNvSpPr txBox="1">
            <a:spLocks/>
          </p:cNvSpPr>
          <p:nvPr/>
        </p:nvSpPr>
        <p:spPr>
          <a:xfrm>
            <a:off x="0" y="5818172"/>
            <a:ext cx="2717800" cy="443637"/>
          </a:xfrm>
          <a:prstGeom prst="rect">
            <a:avLst/>
          </a:prstGeom>
          <a:solidFill>
            <a:schemeClr val="bg1">
              <a:lumMod val="65000"/>
            </a:schemeClr>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solidFill>
                  <a:schemeClr val="bg1"/>
                </a:solidFill>
              </a:rPr>
              <a:t>Lorcan Dempsey, OCLC </a:t>
            </a:r>
          </a:p>
        </p:txBody>
      </p:sp>
      <p:sp>
        <p:nvSpPr>
          <p:cNvPr id="10" name="Text Placeholder 8"/>
          <p:cNvSpPr txBox="1">
            <a:spLocks/>
          </p:cNvSpPr>
          <p:nvPr/>
        </p:nvSpPr>
        <p:spPr>
          <a:xfrm>
            <a:off x="196021" y="6446467"/>
            <a:ext cx="9194800" cy="424233"/>
          </a:xfrm>
          <a:prstGeom prst="rect">
            <a:avLst/>
          </a:prstGeom>
          <a:solidFill>
            <a:schemeClr val="bg1">
              <a:lumMod val="65000"/>
            </a:schemeClr>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solidFill>
                  <a:schemeClr val="bg1"/>
                </a:solidFill>
              </a:rPr>
              <a:t>Environmental trends and OCLC Research. RLP meeting, U Melbourne, 2 Dec 2015</a:t>
            </a:r>
            <a:endParaRPr lang="en-US" sz="1400" b="1" dirty="0">
              <a:solidFill>
                <a:schemeClr val="bg1"/>
              </a:solidFill>
            </a:endParaRPr>
          </a:p>
        </p:txBody>
      </p:sp>
      <p:sp>
        <p:nvSpPr>
          <p:cNvPr id="11" name="TextBox 10"/>
          <p:cNvSpPr txBox="1"/>
          <p:nvPr/>
        </p:nvSpPr>
        <p:spPr>
          <a:xfrm>
            <a:off x="-3312" y="368300"/>
            <a:ext cx="2200412" cy="523220"/>
          </a:xfrm>
          <a:prstGeom prst="rect">
            <a:avLst/>
          </a:prstGeom>
          <a:solidFill>
            <a:schemeClr val="bg1">
              <a:lumMod val="65000"/>
            </a:schemeClr>
          </a:solidFill>
        </p:spPr>
        <p:txBody>
          <a:bodyPr wrap="square" rtlCol="0">
            <a:spAutoFit/>
          </a:bodyPr>
          <a:lstStyle/>
          <a:p>
            <a:r>
              <a:rPr lang="en-US" sz="2800" b="1" dirty="0">
                <a:solidFill>
                  <a:schemeClr val="bg1"/>
                </a:solidFill>
              </a:rPr>
              <a:t>@</a:t>
            </a:r>
            <a:r>
              <a:rPr lang="en-US" sz="2800" b="1" dirty="0" err="1" smtClean="0">
                <a:solidFill>
                  <a:schemeClr val="bg1"/>
                </a:solidFill>
              </a:rPr>
              <a:t>LorcanD</a:t>
            </a:r>
            <a:endParaRPr lang="en-US" sz="2800" b="1" dirty="0">
              <a:solidFill>
                <a:schemeClr val="bg1"/>
              </a:solidFill>
            </a:endParaRPr>
          </a:p>
        </p:txBody>
      </p:sp>
      <p:sp>
        <p:nvSpPr>
          <p:cNvPr id="5" name="Rectangle 4"/>
          <p:cNvSpPr/>
          <p:nvPr/>
        </p:nvSpPr>
        <p:spPr>
          <a:xfrm>
            <a:off x="1892300" y="0"/>
            <a:ext cx="8420100" cy="461665"/>
          </a:xfrm>
          <a:prstGeom prst="rect">
            <a:avLst/>
          </a:prstGeom>
        </p:spPr>
        <p:txBody>
          <a:bodyPr wrap="square">
            <a:spAutoFit/>
          </a:bodyPr>
          <a:lstStyle/>
          <a:p>
            <a:r>
              <a:rPr lang="en-US" sz="1200" dirty="0">
                <a:solidFill>
                  <a:schemeClr val="bg1"/>
                </a:solidFill>
                <a:latin typeface="Lucida Grande"/>
              </a:rPr>
              <a:t>http://www.oztrekk.com/blog/category/australian-law-schools/university-of-melbourne-law-school/page/2/</a:t>
            </a:r>
            <a:br>
              <a:rPr lang="en-US" sz="1200" dirty="0">
                <a:solidFill>
                  <a:schemeClr val="bg1"/>
                </a:solidFill>
                <a:latin typeface="Lucida Grande"/>
              </a:rPr>
            </a:br>
            <a:endParaRPr lang="en-US" sz="1200" dirty="0">
              <a:solidFill>
                <a:schemeClr val="bg1"/>
              </a:solidFill>
            </a:endParaRPr>
          </a:p>
        </p:txBody>
      </p:sp>
    </p:spTree>
    <p:extLst>
      <p:ext uri="{BB962C8B-B14F-4D97-AF65-F5344CB8AC3E}">
        <p14:creationId xmlns:p14="http://schemas.microsoft.com/office/powerpoint/2010/main" val="384484403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oode\Downloads\large_8239607846.jpg"/>
          <p:cNvPicPr>
            <a:picLocks noChangeAspect="1" noChangeArrowheads="1"/>
          </p:cNvPicPr>
          <p:nvPr/>
        </p:nvPicPr>
        <p:blipFill>
          <a:blip r:embed="rId3" cstate="print"/>
          <a:srcRect/>
          <a:stretch>
            <a:fillRect/>
          </a:stretch>
        </p:blipFill>
        <p:spPr bwMode="auto">
          <a:xfrm>
            <a:off x="1" y="0"/>
            <a:ext cx="9144000" cy="6226629"/>
          </a:xfrm>
          <a:prstGeom prst="rect">
            <a:avLst/>
          </a:prstGeom>
          <a:noFill/>
        </p:spPr>
      </p:pic>
      <p:pic>
        <p:nvPicPr>
          <p:cNvPr id="1026" name="Picture 2" descr="http://th02.deviantart.net/fs70/200H/f/2011/183/2/f/underground_market_by_dariocoelho-d3ksat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77371" y="5344886"/>
            <a:ext cx="8316686" cy="1665514"/>
          </a:xfrm>
          <a:prstGeom prst="rect">
            <a:avLst/>
          </a:prstGeom>
        </p:spPr>
        <p:txBody>
          <a:bodyPr vert="horz" lIns="89381" tIns="44691" rIns="89381" bIns="44691" rtlCol="0">
            <a:noAutofit/>
          </a:bodyPr>
          <a:lstStyle/>
          <a:p>
            <a:pPr algn="ctr" defTabSz="914400"/>
            <a:r>
              <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“It’s like a taboo I guess with all teachers, they just all say – you know, when they explain the paper they always say, </a:t>
            </a:r>
            <a:r>
              <a:rPr lang="en-US" sz="2400" b="1"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‘Don’t </a:t>
            </a:r>
            <a:r>
              <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use </a:t>
            </a:r>
            <a:r>
              <a:rPr lang="en-US" sz="2400" b="1"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Wikipedia.’”</a:t>
            </a:r>
            <a:endParaRPr lang="en-US" sz="24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a:p>
            <a:pPr algn="ctr" defTabSz="914400"/>
            <a:r>
              <a:rPr lang="en-US"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 </a:t>
            </a:r>
            <a:r>
              <a:rPr lang="en-US"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(USU7, Female, Age </a:t>
            </a:r>
            <a:r>
              <a:rPr lang="en-US" dirty="0" smtClean="0">
                <a:solidFill>
                  <a:srgbClr val="FFFFFF"/>
                </a:solidFill>
                <a:effectLst>
                  <a:outerShdw blurRad="38100" dist="38100" dir="2700000" algn="tl">
                    <a:srgbClr val="000000">
                      <a:alpha val="43137"/>
                    </a:srgbClr>
                  </a:outerShdw>
                </a:effectLst>
                <a:latin typeface="Segoe UI Light" panose="020B0502040204020203" pitchFamily="34" charset="0"/>
                <a:cs typeface="Arial"/>
              </a:rPr>
              <a:t>19, Political Science)</a:t>
            </a:r>
            <a:endParaRPr lang="en-US"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p:txBody>
      </p:sp>
      <p:sp>
        <p:nvSpPr>
          <p:cNvPr id="8" name="Content Placeholder 2"/>
          <p:cNvSpPr txBox="1">
            <a:spLocks/>
          </p:cNvSpPr>
          <p:nvPr/>
        </p:nvSpPr>
        <p:spPr>
          <a:xfrm>
            <a:off x="797170" y="286808"/>
            <a:ext cx="7549662" cy="1136153"/>
          </a:xfrm>
          <a:prstGeom prst="rect">
            <a:avLst/>
          </a:prstGeom>
        </p:spPr>
        <p:txBody>
          <a:bodyPr vert="horz" lIns="89381" tIns="44691" rIns="89381" bIns="44691" rtlCol="0">
            <a:noAutofit/>
          </a:bodyPr>
          <a:lstStyle/>
          <a:p>
            <a:pPr algn="ctr" defTabSz="914400"/>
            <a:r>
              <a:rPr lang="en-US" sz="4300" b="1" dirty="0">
                <a:solidFill>
                  <a:srgbClr val="FFFFFF"/>
                </a:solidFill>
                <a:effectLst>
                  <a:outerShdw blurRad="38100" dist="38100" dir="2700000" algn="tl">
                    <a:srgbClr val="000000">
                      <a:alpha val="43137"/>
                    </a:srgbClr>
                  </a:outerShdw>
                </a:effectLst>
                <a:latin typeface="Segoe UI Light" panose="020B0502040204020203" pitchFamily="34" charset="0"/>
                <a:cs typeface="Arial"/>
              </a:rPr>
              <a:t>The Learning Black Market</a:t>
            </a:r>
            <a:endParaRPr lang="en-US" sz="4300" dirty="0">
              <a:solidFill>
                <a:srgbClr val="FFFFFF"/>
              </a:solidFill>
              <a:effectLst>
                <a:outerShdw blurRad="38100" dist="38100" dir="2700000" algn="tl">
                  <a:srgbClr val="000000">
                    <a:alpha val="43137"/>
                  </a:srgbClr>
                </a:outerShdw>
              </a:effectLst>
              <a:latin typeface="Segoe UI Light" panose="020B0502040204020203" pitchFamily="34" charset="0"/>
              <a:cs typeface="Arial"/>
            </a:endParaRPr>
          </a:p>
        </p:txBody>
      </p:sp>
    </p:spTree>
    <p:extLst>
      <p:ext uri="{BB962C8B-B14F-4D97-AF65-F5344CB8AC3E}">
        <p14:creationId xmlns:p14="http://schemas.microsoft.com/office/powerpoint/2010/main" val="399085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803" y="0"/>
            <a:ext cx="5517203" cy="6858000"/>
          </a:xfrm>
          <a:prstGeom prst="rect">
            <a:avLst/>
          </a:prstGeom>
        </p:spPr>
      </p:pic>
      <p:pic>
        <p:nvPicPr>
          <p:cNvPr id="5" name="Picture 4"/>
          <p:cNvPicPr>
            <a:picLocks noChangeAspect="1"/>
          </p:cNvPicPr>
          <p:nvPr/>
        </p:nvPicPr>
        <p:blipFill>
          <a:blip r:embed="rId3"/>
          <a:stretch>
            <a:fillRect/>
          </a:stretch>
        </p:blipFill>
        <p:spPr>
          <a:xfrm>
            <a:off x="6172200" y="533400"/>
            <a:ext cx="2474060" cy="3249853"/>
          </a:xfrm>
          <a:prstGeom prst="rect">
            <a:avLst/>
          </a:prstGeom>
        </p:spPr>
      </p:pic>
    </p:spTree>
    <p:extLst>
      <p:ext uri="{BB962C8B-B14F-4D97-AF65-F5344CB8AC3E}">
        <p14:creationId xmlns:p14="http://schemas.microsoft.com/office/powerpoint/2010/main" val="27388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Research </a:t>
            </a:r>
            <a:br>
              <a:rPr lang="en-US" dirty="0" smtClean="0"/>
            </a:br>
            <a:r>
              <a:rPr lang="en-US" dirty="0" smtClean="0"/>
              <a:t>collections and support</a:t>
            </a:r>
            <a:endParaRPr lang="en-US" dirty="0"/>
          </a:p>
        </p:txBody>
      </p:sp>
      <p:sp>
        <p:nvSpPr>
          <p:cNvPr id="2" name="Text Placeholder 1"/>
          <p:cNvSpPr>
            <a:spLocks noGrp="1"/>
          </p:cNvSpPr>
          <p:nvPr>
            <p:ph type="body" sz="quarter" idx="10"/>
          </p:nvPr>
        </p:nvSpPr>
        <p:spPr>
          <a:xfrm>
            <a:off x="720873" y="1879600"/>
            <a:ext cx="7772400" cy="781050"/>
          </a:xfrm>
        </p:spPr>
        <p:txBody>
          <a:bodyPr/>
          <a:lstStyle/>
          <a:p>
            <a:r>
              <a:rPr lang="en-US" dirty="0" smtClean="0"/>
              <a:t>OCLC Research</a:t>
            </a:r>
            <a:endParaRPr lang="en-US" dirty="0"/>
          </a:p>
        </p:txBody>
      </p:sp>
    </p:spTree>
    <p:extLst>
      <p:ext uri="{BB962C8B-B14F-4D97-AF65-F5344CB8AC3E}">
        <p14:creationId xmlns:p14="http://schemas.microsoft.com/office/powerpoint/2010/main" val="251677583"/>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1219200"/>
            <a:ext cx="6553200" cy="4495800"/>
          </a:xfrm>
          <a:prstGeom prst="rect">
            <a:avLst/>
          </a:prstGeom>
          <a:solidFill>
            <a:schemeClr val="tx1">
              <a:lumMod val="85000"/>
              <a:alpha val="2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6" name="Straight Connector 5"/>
          <p:cNvCxnSpPr>
            <a:stCxn id="4" idx="0"/>
            <a:endCxn id="4" idx="2"/>
          </p:cNvCxnSpPr>
          <p:nvPr/>
        </p:nvCxnSpPr>
        <p:spPr>
          <a:xfrm rot="16200000" flipH="1">
            <a:off x="2324101" y="3467100"/>
            <a:ext cx="44958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1295400" y="3467100"/>
            <a:ext cx="6553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2400" y="3186113"/>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Low Stewardship</a:t>
            </a:r>
          </a:p>
        </p:txBody>
      </p:sp>
      <p:sp>
        <p:nvSpPr>
          <p:cNvPr id="19" name="Oval 18"/>
          <p:cNvSpPr/>
          <p:nvPr/>
        </p:nvSpPr>
        <p:spPr>
          <a:xfrm>
            <a:off x="3598843" y="5410200"/>
            <a:ext cx="1905000" cy="790431"/>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smtClean="0">
                <a:solidFill>
                  <a:srgbClr val="FFFFFF"/>
                </a:solidFill>
              </a:rPr>
              <a:t> In </a:t>
            </a:r>
            <a:r>
              <a:rPr lang="en-US" sz="1700" b="1" dirty="0">
                <a:solidFill>
                  <a:srgbClr val="FFFFFF"/>
                </a:solidFill>
              </a:rPr>
              <a:t>few collections</a:t>
            </a:r>
          </a:p>
        </p:txBody>
      </p:sp>
      <p:sp>
        <p:nvSpPr>
          <p:cNvPr id="20" name="Oval 19"/>
          <p:cNvSpPr/>
          <p:nvPr/>
        </p:nvSpPr>
        <p:spPr>
          <a:xfrm>
            <a:off x="3581400" y="685800"/>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In many collections</a:t>
            </a:r>
          </a:p>
        </p:txBody>
      </p:sp>
      <p:sp>
        <p:nvSpPr>
          <p:cNvPr id="15369" name="Rectangular Callout 15"/>
          <p:cNvSpPr>
            <a:spLocks noChangeArrowheads="1"/>
          </p:cNvSpPr>
          <p:nvPr/>
        </p:nvSpPr>
        <p:spPr bwMode="auto">
          <a:xfrm>
            <a:off x="617863" y="5468138"/>
            <a:ext cx="1752600" cy="1219200"/>
          </a:xfrm>
          <a:prstGeom prst="wedgeRectCallout">
            <a:avLst>
              <a:gd name="adj1" fmla="val 37319"/>
              <a:gd name="adj2" fmla="val -59275"/>
            </a:avLst>
          </a:prstGeom>
          <a:solidFill>
            <a:schemeClr val="tx1"/>
          </a:solidFill>
          <a:ln w="25400" algn="ctr">
            <a:noFill/>
            <a:miter lim="800000"/>
            <a:headEnd/>
            <a:tailEnd/>
          </a:ln>
        </p:spPr>
        <p:txBody>
          <a:bodyPr anchor="ctr"/>
          <a:lstStyle/>
          <a:p>
            <a:pPr algn="ctr" defTabSz="914400"/>
            <a:r>
              <a:rPr lang="en-US" sz="1400">
                <a:solidFill>
                  <a:srgbClr val="FFFFFF"/>
                </a:solidFill>
              </a:rPr>
              <a:t>Research &amp; Learning Materials  </a:t>
            </a:r>
          </a:p>
        </p:txBody>
      </p:sp>
      <p:sp>
        <p:nvSpPr>
          <p:cNvPr id="17" name="Rectangular Callout 16"/>
          <p:cNvSpPr/>
          <p:nvPr/>
        </p:nvSpPr>
        <p:spPr>
          <a:xfrm>
            <a:off x="342900" y="342900"/>
            <a:ext cx="1752600" cy="685800"/>
          </a:xfrm>
          <a:prstGeom prst="wedgeRectCallout">
            <a:avLst>
              <a:gd name="adj1" fmla="val 31217"/>
              <a:gd name="adj2" fmla="val 107412"/>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400" dirty="0">
                <a:solidFill>
                  <a:srgbClr val="FFFFFF"/>
                </a:solidFill>
              </a:rPr>
              <a:t>Open Web Resources</a:t>
            </a:r>
          </a:p>
        </p:txBody>
      </p:sp>
      <p:sp>
        <p:nvSpPr>
          <p:cNvPr id="21" name="Rectangular Callout 20"/>
          <p:cNvSpPr/>
          <p:nvPr/>
        </p:nvSpPr>
        <p:spPr>
          <a:xfrm>
            <a:off x="6781800" y="267198"/>
            <a:ext cx="1752600" cy="838200"/>
          </a:xfrm>
          <a:prstGeom prst="wedgeRectCallout">
            <a:avLst>
              <a:gd name="adj1" fmla="val -26545"/>
              <a:gd name="adj2" fmla="val 9309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400" dirty="0" smtClean="0">
                <a:solidFill>
                  <a:srgbClr val="FFFFFF"/>
                </a:solidFill>
              </a:rPr>
              <a:t>‘Published’ materials</a:t>
            </a:r>
            <a:endParaRPr lang="en-US" sz="1400" dirty="0">
              <a:solidFill>
                <a:srgbClr val="FFFFFF"/>
              </a:solidFill>
            </a:endParaRPr>
          </a:p>
        </p:txBody>
      </p:sp>
      <p:sp>
        <p:nvSpPr>
          <p:cNvPr id="15372" name="Rectangular Callout 21"/>
          <p:cNvSpPr>
            <a:spLocks noChangeArrowheads="1"/>
          </p:cNvSpPr>
          <p:nvPr/>
        </p:nvSpPr>
        <p:spPr bwMode="auto">
          <a:xfrm>
            <a:off x="7086602" y="5544338"/>
            <a:ext cx="1752600" cy="1143000"/>
          </a:xfrm>
          <a:prstGeom prst="wedgeRectCallout">
            <a:avLst>
              <a:gd name="adj1" fmla="val -47619"/>
              <a:gd name="adj2" fmla="val -73523"/>
            </a:avLst>
          </a:prstGeom>
          <a:solidFill>
            <a:schemeClr val="tx1"/>
          </a:solidFill>
          <a:ln w="25400" algn="ctr">
            <a:noFill/>
            <a:miter lim="800000"/>
            <a:headEnd/>
            <a:tailEnd/>
          </a:ln>
        </p:spPr>
        <p:txBody>
          <a:bodyPr anchor="ctr"/>
          <a:lstStyle/>
          <a:p>
            <a:pPr algn="ctr" defTabSz="914400"/>
            <a:r>
              <a:rPr lang="en-US" sz="1400">
                <a:solidFill>
                  <a:srgbClr val="FFFFFF"/>
                </a:solidFill>
              </a:rPr>
              <a:t>Special Collections</a:t>
            </a:r>
          </a:p>
          <a:p>
            <a:pPr algn="ctr" defTabSz="914400"/>
            <a:r>
              <a:rPr lang="en-US" sz="1400">
                <a:solidFill>
                  <a:srgbClr val="FFFFFF"/>
                </a:solidFill>
              </a:rPr>
              <a:t>Local Digitization</a:t>
            </a:r>
          </a:p>
        </p:txBody>
      </p:sp>
      <p:sp>
        <p:nvSpPr>
          <p:cNvPr id="15377" name="Line 22"/>
          <p:cNvSpPr>
            <a:spLocks noChangeShapeType="1"/>
          </p:cNvSpPr>
          <p:nvPr/>
        </p:nvSpPr>
        <p:spPr bwMode="auto">
          <a:xfrm flipH="1" flipV="1">
            <a:off x="4662898" y="1273176"/>
            <a:ext cx="3200400" cy="2057400"/>
          </a:xfrm>
          <a:prstGeom prst="line">
            <a:avLst/>
          </a:prstGeom>
          <a:noFill/>
          <a:ln w="9525">
            <a:solidFill>
              <a:srgbClr val="808080"/>
            </a:solidFill>
            <a:prstDash val="dash"/>
            <a:round/>
            <a:headEnd/>
            <a:tailEnd/>
          </a:ln>
        </p:spPr>
        <p:txBody>
          <a:bodyPr/>
          <a:lstStyle/>
          <a:p>
            <a:pPr defTabSz="914400"/>
            <a:endParaRPr lang="en-US">
              <a:solidFill>
                <a:prstClr val="black"/>
              </a:solidFill>
            </a:endParaRPr>
          </a:p>
        </p:txBody>
      </p:sp>
      <p:sp>
        <p:nvSpPr>
          <p:cNvPr id="15378" name="Text Box 23"/>
          <p:cNvSpPr txBox="1">
            <a:spLocks noChangeArrowheads="1"/>
          </p:cNvSpPr>
          <p:nvPr/>
        </p:nvSpPr>
        <p:spPr bwMode="auto">
          <a:xfrm>
            <a:off x="6417575" y="1495218"/>
            <a:ext cx="1098550" cy="366712"/>
          </a:xfrm>
          <a:prstGeom prst="rect">
            <a:avLst/>
          </a:prstGeom>
          <a:noFill/>
          <a:ln w="9525">
            <a:noFill/>
            <a:miter lim="800000"/>
            <a:headEnd/>
            <a:tailEnd/>
          </a:ln>
        </p:spPr>
        <p:txBody>
          <a:bodyPr wrap="none">
            <a:spAutoFit/>
          </a:bodyPr>
          <a:lstStyle/>
          <a:p>
            <a:pPr defTabSz="914400"/>
            <a:r>
              <a:rPr lang="en-US" dirty="0">
                <a:solidFill>
                  <a:prstClr val="black"/>
                </a:solidFill>
              </a:rPr>
              <a:t>Licensed</a:t>
            </a:r>
          </a:p>
        </p:txBody>
      </p:sp>
      <p:sp>
        <p:nvSpPr>
          <p:cNvPr id="15379" name="Text Box 24"/>
          <p:cNvSpPr txBox="1">
            <a:spLocks noChangeArrowheads="1"/>
          </p:cNvSpPr>
          <p:nvPr/>
        </p:nvSpPr>
        <p:spPr bwMode="auto">
          <a:xfrm>
            <a:off x="4674596" y="2984147"/>
            <a:ext cx="1276350" cy="366713"/>
          </a:xfrm>
          <a:prstGeom prst="rect">
            <a:avLst/>
          </a:prstGeom>
          <a:noFill/>
          <a:ln w="9525">
            <a:noFill/>
            <a:miter lim="800000"/>
            <a:headEnd/>
            <a:tailEnd/>
          </a:ln>
        </p:spPr>
        <p:txBody>
          <a:bodyPr wrap="none">
            <a:spAutoFit/>
          </a:bodyPr>
          <a:lstStyle/>
          <a:p>
            <a:pPr defTabSz="914400"/>
            <a:r>
              <a:rPr lang="en-US" dirty="0">
                <a:solidFill>
                  <a:prstClr val="black"/>
                </a:solidFill>
              </a:rPr>
              <a:t>Purchased</a:t>
            </a:r>
          </a:p>
        </p:txBody>
      </p:sp>
      <p:pic>
        <p:nvPicPr>
          <p:cNvPr id="22" name="Picture 48" descr="booksjournals"/>
          <p:cNvPicPr>
            <a:picLocks noChangeAspect="1" noChangeArrowheads="1"/>
          </p:cNvPicPr>
          <p:nvPr/>
        </p:nvPicPr>
        <p:blipFill>
          <a:blip r:embed="rId2" cstate="print"/>
          <a:srcRect/>
          <a:stretch>
            <a:fillRect/>
          </a:stretch>
        </p:blipFill>
        <p:spPr bwMode="auto">
          <a:xfrm>
            <a:off x="5354354" y="1709033"/>
            <a:ext cx="1738313" cy="1158875"/>
          </a:xfrm>
          <a:prstGeom prst="rect">
            <a:avLst/>
          </a:prstGeom>
          <a:noFill/>
          <a:ln w="9525">
            <a:noFill/>
            <a:miter lim="800000"/>
            <a:headEnd/>
            <a:tailEnd/>
          </a:ln>
        </p:spPr>
      </p:pic>
      <p:pic>
        <p:nvPicPr>
          <p:cNvPr id="26" name="Picture 25" descr="high-l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2009" y="3919666"/>
            <a:ext cx="1716462" cy="1127269"/>
          </a:xfrm>
          <a:prstGeom prst="rect">
            <a:avLst/>
          </a:prstGeom>
        </p:spPr>
      </p:pic>
      <p:pic>
        <p:nvPicPr>
          <p:cNvPr id="28" name="Picture 27"/>
          <p:cNvPicPr>
            <a:picLocks noChangeAspect="1"/>
          </p:cNvPicPr>
          <p:nvPr/>
        </p:nvPicPr>
        <p:blipFill>
          <a:blip r:embed="rId4"/>
          <a:stretch>
            <a:fillRect/>
          </a:stretch>
        </p:blipFill>
        <p:spPr>
          <a:xfrm>
            <a:off x="5412306" y="4092576"/>
            <a:ext cx="1622868" cy="1051672"/>
          </a:xfrm>
          <a:prstGeom prst="rect">
            <a:avLst/>
          </a:prstGeom>
        </p:spPr>
      </p:pic>
      <p:pic>
        <p:nvPicPr>
          <p:cNvPr id="29" name="Picture 28" descr="low-l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0442" y="1896659"/>
            <a:ext cx="1738029" cy="1141434"/>
          </a:xfrm>
          <a:prstGeom prst="rect">
            <a:avLst/>
          </a:prstGeom>
        </p:spPr>
      </p:pic>
      <p:sp>
        <p:nvSpPr>
          <p:cNvPr id="18" name="Oval 17"/>
          <p:cNvSpPr/>
          <p:nvPr/>
        </p:nvSpPr>
        <p:spPr>
          <a:xfrm>
            <a:off x="7219721" y="3160711"/>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High Stewardship</a:t>
            </a:r>
          </a:p>
        </p:txBody>
      </p:sp>
      <p:sp>
        <p:nvSpPr>
          <p:cNvPr id="23" name="TextBox 22"/>
          <p:cNvSpPr txBox="1"/>
          <p:nvPr/>
        </p:nvSpPr>
        <p:spPr>
          <a:xfrm>
            <a:off x="7239000" y="6442134"/>
            <a:ext cx="1720664" cy="307777"/>
          </a:xfrm>
          <a:prstGeom prst="rect">
            <a:avLst/>
          </a:prstGeom>
          <a:solidFill>
            <a:srgbClr val="FFFFFF"/>
          </a:solidFill>
          <a:ln>
            <a:solidFill>
              <a:srgbClr val="000000"/>
            </a:solidFill>
          </a:ln>
        </p:spPr>
        <p:txBody>
          <a:bodyPr wrap="none" rtlCol="0">
            <a:spAutoFit/>
          </a:bodyPr>
          <a:lstStyle/>
          <a:p>
            <a:pPr defTabSz="914400"/>
            <a:r>
              <a:rPr lang="en-US" sz="1400" dirty="0" smtClean="0">
                <a:solidFill>
                  <a:prstClr val="black"/>
                </a:solidFill>
              </a:rPr>
              <a:t>OCLC Research, 2014</a:t>
            </a:r>
            <a:endParaRPr lang="en-US" sz="1400" dirty="0">
              <a:solidFill>
                <a:prstClr val="black"/>
              </a:solidFill>
            </a:endParaRPr>
          </a:p>
        </p:txBody>
      </p:sp>
      <p:sp>
        <p:nvSpPr>
          <p:cNvPr id="24" name="TextBox 23"/>
          <p:cNvSpPr txBox="1"/>
          <p:nvPr/>
        </p:nvSpPr>
        <p:spPr>
          <a:xfrm>
            <a:off x="4709947" y="6453616"/>
            <a:ext cx="2389308" cy="307777"/>
          </a:xfrm>
          <a:prstGeom prst="rect">
            <a:avLst/>
          </a:prstGeom>
          <a:noFill/>
        </p:spPr>
        <p:txBody>
          <a:bodyPr wrap="none" rtlCol="0">
            <a:spAutoFit/>
          </a:bodyPr>
          <a:lstStyle/>
          <a:p>
            <a:pPr defTabSz="914400"/>
            <a:r>
              <a:rPr lang="en-US" sz="1400" dirty="0" smtClean="0">
                <a:solidFill>
                  <a:prstClr val="black"/>
                </a:solidFill>
              </a:rPr>
              <a:t>Figure:  OCLC Collections Grid.</a:t>
            </a:r>
            <a:endParaRPr lang="en-US" sz="1400" dirty="0">
              <a:solidFill>
                <a:prstClr val="black"/>
              </a:solidFill>
            </a:endParaRPr>
          </a:p>
        </p:txBody>
      </p:sp>
    </p:spTree>
    <p:extLst>
      <p:ext uri="{BB962C8B-B14F-4D97-AF65-F5344CB8AC3E}">
        <p14:creationId xmlns:p14="http://schemas.microsoft.com/office/powerpoint/2010/main" val="1856557627"/>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1219200"/>
            <a:ext cx="6553200" cy="4495800"/>
          </a:xfrm>
          <a:prstGeom prst="rect">
            <a:avLst/>
          </a:prstGeom>
          <a:solidFill>
            <a:schemeClr val="tx1">
              <a:lumMod val="85000"/>
              <a:alpha val="27059"/>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6" name="Straight Connector 5"/>
          <p:cNvCxnSpPr>
            <a:stCxn id="4" idx="0"/>
            <a:endCxn id="4" idx="2"/>
          </p:cNvCxnSpPr>
          <p:nvPr/>
        </p:nvCxnSpPr>
        <p:spPr>
          <a:xfrm rot="16200000" flipH="1">
            <a:off x="2324101" y="3467100"/>
            <a:ext cx="44958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3"/>
          </p:cNvCxnSpPr>
          <p:nvPr/>
        </p:nvCxnSpPr>
        <p:spPr>
          <a:xfrm rot="10800000" flipH="1">
            <a:off x="1295400" y="3467100"/>
            <a:ext cx="6553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2400" y="3186113"/>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Low Stewardship</a:t>
            </a:r>
          </a:p>
        </p:txBody>
      </p:sp>
      <p:sp>
        <p:nvSpPr>
          <p:cNvPr id="19" name="Oval 18"/>
          <p:cNvSpPr/>
          <p:nvPr/>
        </p:nvSpPr>
        <p:spPr>
          <a:xfrm>
            <a:off x="3598843" y="5410200"/>
            <a:ext cx="1905000" cy="790431"/>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smtClean="0">
                <a:solidFill>
                  <a:srgbClr val="FFFFFF"/>
                </a:solidFill>
              </a:rPr>
              <a:t> In </a:t>
            </a:r>
            <a:r>
              <a:rPr lang="en-US" sz="1700" b="1" dirty="0">
                <a:solidFill>
                  <a:srgbClr val="FFFFFF"/>
                </a:solidFill>
              </a:rPr>
              <a:t>few collections</a:t>
            </a:r>
          </a:p>
        </p:txBody>
      </p:sp>
      <p:sp>
        <p:nvSpPr>
          <p:cNvPr id="20" name="Oval 19"/>
          <p:cNvSpPr/>
          <p:nvPr/>
        </p:nvSpPr>
        <p:spPr>
          <a:xfrm>
            <a:off x="3581400" y="685800"/>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In many collections</a:t>
            </a:r>
          </a:p>
        </p:txBody>
      </p:sp>
      <p:sp>
        <p:nvSpPr>
          <p:cNvPr id="15369" name="Rectangular Callout 15"/>
          <p:cNvSpPr>
            <a:spLocks noChangeArrowheads="1"/>
          </p:cNvSpPr>
          <p:nvPr/>
        </p:nvSpPr>
        <p:spPr bwMode="auto">
          <a:xfrm>
            <a:off x="617863" y="5468138"/>
            <a:ext cx="1752600" cy="1219200"/>
          </a:xfrm>
          <a:prstGeom prst="wedgeRectCallout">
            <a:avLst>
              <a:gd name="adj1" fmla="val 37319"/>
              <a:gd name="adj2" fmla="val -59275"/>
            </a:avLst>
          </a:prstGeom>
          <a:solidFill>
            <a:schemeClr val="tx1"/>
          </a:solidFill>
          <a:ln w="25400" algn="ctr">
            <a:noFill/>
            <a:miter lim="800000"/>
            <a:headEnd/>
            <a:tailEnd/>
          </a:ln>
        </p:spPr>
        <p:txBody>
          <a:bodyPr anchor="ctr"/>
          <a:lstStyle/>
          <a:p>
            <a:pPr algn="ctr" defTabSz="914400"/>
            <a:r>
              <a:rPr lang="en-US" sz="1400">
                <a:solidFill>
                  <a:srgbClr val="FFFFFF"/>
                </a:solidFill>
              </a:rPr>
              <a:t>Research &amp; Learning Materials  </a:t>
            </a:r>
          </a:p>
        </p:txBody>
      </p:sp>
      <p:sp>
        <p:nvSpPr>
          <p:cNvPr id="15372" name="Rectangular Callout 21"/>
          <p:cNvSpPr>
            <a:spLocks noChangeArrowheads="1"/>
          </p:cNvSpPr>
          <p:nvPr/>
        </p:nvSpPr>
        <p:spPr bwMode="auto">
          <a:xfrm>
            <a:off x="7086602" y="5544338"/>
            <a:ext cx="1752600" cy="1143000"/>
          </a:xfrm>
          <a:prstGeom prst="wedgeRectCallout">
            <a:avLst>
              <a:gd name="adj1" fmla="val -47619"/>
              <a:gd name="adj2" fmla="val -73523"/>
            </a:avLst>
          </a:prstGeom>
          <a:solidFill>
            <a:schemeClr val="tx1"/>
          </a:solidFill>
          <a:ln w="25400" algn="ctr">
            <a:noFill/>
            <a:miter lim="800000"/>
            <a:headEnd/>
            <a:tailEnd/>
          </a:ln>
        </p:spPr>
        <p:txBody>
          <a:bodyPr anchor="ctr"/>
          <a:lstStyle/>
          <a:p>
            <a:pPr algn="ctr" defTabSz="914400"/>
            <a:r>
              <a:rPr lang="en-US" sz="1400">
                <a:solidFill>
                  <a:srgbClr val="FFFFFF"/>
                </a:solidFill>
              </a:rPr>
              <a:t>Special Collections</a:t>
            </a:r>
          </a:p>
          <a:p>
            <a:pPr algn="ctr" defTabSz="914400"/>
            <a:r>
              <a:rPr lang="en-US" sz="1400">
                <a:solidFill>
                  <a:srgbClr val="FFFFFF"/>
                </a:solidFill>
              </a:rPr>
              <a:t>Local Digitization</a:t>
            </a:r>
          </a:p>
        </p:txBody>
      </p:sp>
      <p:sp>
        <p:nvSpPr>
          <p:cNvPr id="15377" name="Line 22"/>
          <p:cNvSpPr>
            <a:spLocks noChangeShapeType="1"/>
          </p:cNvSpPr>
          <p:nvPr/>
        </p:nvSpPr>
        <p:spPr bwMode="auto">
          <a:xfrm flipH="1" flipV="1">
            <a:off x="4662898" y="1273176"/>
            <a:ext cx="3200400" cy="2057400"/>
          </a:xfrm>
          <a:prstGeom prst="line">
            <a:avLst/>
          </a:prstGeom>
          <a:noFill/>
          <a:ln w="9525">
            <a:solidFill>
              <a:srgbClr val="808080"/>
            </a:solidFill>
            <a:prstDash val="dash"/>
            <a:round/>
            <a:headEnd/>
            <a:tailEnd/>
          </a:ln>
        </p:spPr>
        <p:txBody>
          <a:bodyPr/>
          <a:lstStyle/>
          <a:p>
            <a:pPr defTabSz="914400"/>
            <a:endParaRPr lang="en-US">
              <a:solidFill>
                <a:prstClr val="black"/>
              </a:solidFill>
            </a:endParaRPr>
          </a:p>
        </p:txBody>
      </p:sp>
      <p:pic>
        <p:nvPicPr>
          <p:cNvPr id="26" name="Picture 25" descr="high-lo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009" y="3919666"/>
            <a:ext cx="1716462" cy="1127269"/>
          </a:xfrm>
          <a:prstGeom prst="rect">
            <a:avLst/>
          </a:prstGeom>
        </p:spPr>
      </p:pic>
      <p:pic>
        <p:nvPicPr>
          <p:cNvPr id="28" name="Picture 27"/>
          <p:cNvPicPr>
            <a:picLocks noChangeAspect="1"/>
          </p:cNvPicPr>
          <p:nvPr/>
        </p:nvPicPr>
        <p:blipFill>
          <a:blip r:embed="rId3"/>
          <a:stretch>
            <a:fillRect/>
          </a:stretch>
        </p:blipFill>
        <p:spPr>
          <a:xfrm>
            <a:off x="5412306" y="4092576"/>
            <a:ext cx="1622868" cy="1051672"/>
          </a:xfrm>
          <a:prstGeom prst="rect">
            <a:avLst/>
          </a:prstGeom>
        </p:spPr>
      </p:pic>
      <p:sp>
        <p:nvSpPr>
          <p:cNvPr id="18" name="Oval 17"/>
          <p:cNvSpPr/>
          <p:nvPr/>
        </p:nvSpPr>
        <p:spPr>
          <a:xfrm>
            <a:off x="7219721" y="3160711"/>
            <a:ext cx="1905000" cy="582613"/>
          </a:xfrm>
          <a:prstGeom prst="ellipse">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700" b="1" dirty="0">
                <a:solidFill>
                  <a:srgbClr val="FFFFFF"/>
                </a:solidFill>
              </a:rPr>
              <a:t>High Stewardship</a:t>
            </a:r>
          </a:p>
        </p:txBody>
      </p:sp>
      <p:sp>
        <p:nvSpPr>
          <p:cNvPr id="23" name="TextBox 22"/>
          <p:cNvSpPr txBox="1"/>
          <p:nvPr/>
        </p:nvSpPr>
        <p:spPr>
          <a:xfrm>
            <a:off x="7239000" y="6442134"/>
            <a:ext cx="1720664" cy="307777"/>
          </a:xfrm>
          <a:prstGeom prst="rect">
            <a:avLst/>
          </a:prstGeom>
          <a:solidFill>
            <a:srgbClr val="FFFFFF"/>
          </a:solidFill>
          <a:ln>
            <a:solidFill>
              <a:srgbClr val="000000"/>
            </a:solidFill>
          </a:ln>
        </p:spPr>
        <p:txBody>
          <a:bodyPr wrap="none" rtlCol="0">
            <a:spAutoFit/>
          </a:bodyPr>
          <a:lstStyle/>
          <a:p>
            <a:pPr defTabSz="914400"/>
            <a:r>
              <a:rPr lang="en-US" sz="1400" dirty="0" smtClean="0">
                <a:solidFill>
                  <a:prstClr val="black"/>
                </a:solidFill>
              </a:rPr>
              <a:t>OCLC Research, 2014</a:t>
            </a:r>
            <a:endParaRPr lang="en-US" sz="1400" dirty="0">
              <a:solidFill>
                <a:prstClr val="black"/>
              </a:solidFill>
            </a:endParaRPr>
          </a:p>
        </p:txBody>
      </p:sp>
      <p:sp>
        <p:nvSpPr>
          <p:cNvPr id="24" name="TextBox 23"/>
          <p:cNvSpPr txBox="1"/>
          <p:nvPr/>
        </p:nvSpPr>
        <p:spPr>
          <a:xfrm>
            <a:off x="4709947" y="6453616"/>
            <a:ext cx="2389308" cy="307777"/>
          </a:xfrm>
          <a:prstGeom prst="rect">
            <a:avLst/>
          </a:prstGeom>
          <a:noFill/>
        </p:spPr>
        <p:txBody>
          <a:bodyPr wrap="none" rtlCol="0">
            <a:spAutoFit/>
          </a:bodyPr>
          <a:lstStyle/>
          <a:p>
            <a:pPr defTabSz="914400"/>
            <a:r>
              <a:rPr lang="en-US" sz="1400" dirty="0" smtClean="0">
                <a:solidFill>
                  <a:prstClr val="black"/>
                </a:solidFill>
              </a:rPr>
              <a:t>Figure:  OCLC Collections Grid.</a:t>
            </a:r>
            <a:endParaRPr lang="en-US" sz="1400" dirty="0">
              <a:solidFill>
                <a:prstClr val="black"/>
              </a:solidFill>
            </a:endParaRPr>
          </a:p>
        </p:txBody>
      </p:sp>
    </p:spTree>
    <p:extLst>
      <p:ext uri="{BB962C8B-B14F-4D97-AF65-F5344CB8AC3E}">
        <p14:creationId xmlns:p14="http://schemas.microsoft.com/office/powerpoint/2010/main" val="76704125"/>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209141">
            <a:off x="4527911" y="922511"/>
            <a:ext cx="4078653" cy="5270073"/>
          </a:xfrm>
          <a:prstGeom prst="rect">
            <a:avLst/>
          </a:prstGeom>
        </p:spPr>
      </p:pic>
      <p:pic>
        <p:nvPicPr>
          <p:cNvPr id="6" name="Picture 5"/>
          <p:cNvPicPr>
            <a:picLocks noChangeAspect="1"/>
          </p:cNvPicPr>
          <p:nvPr/>
        </p:nvPicPr>
        <p:blipFill>
          <a:blip r:embed="rId3"/>
          <a:stretch>
            <a:fillRect/>
          </a:stretch>
        </p:blipFill>
        <p:spPr>
          <a:xfrm rot="21239060">
            <a:off x="908950" y="508789"/>
            <a:ext cx="4176443" cy="5396427"/>
          </a:xfrm>
          <a:prstGeom prst="rect">
            <a:avLst/>
          </a:prstGeom>
        </p:spPr>
      </p:pic>
    </p:spTree>
    <p:extLst>
      <p:ext uri="{BB962C8B-B14F-4D97-AF65-F5344CB8AC3E}">
        <p14:creationId xmlns:p14="http://schemas.microsoft.com/office/powerpoint/2010/main" val="41997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5503" y="1950387"/>
            <a:ext cx="5376863" cy="2726492"/>
          </a:xfrm>
          <a:prstGeom prst="rect">
            <a:avLst/>
          </a:prstGeom>
        </p:spPr>
      </p:pic>
      <p:pic>
        <p:nvPicPr>
          <p:cNvPr id="3" name="Picture 1" descr="http://www.oclc.org/content/dam/oclc/publications/newsletters/nextspace/images/Issue22/born_digital_materials21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3167" y="86861"/>
            <a:ext cx="1914252" cy="645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14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ttp://www.oclc.org/content/dam/research/images/publications/MakingArchivalandSpecialCollectionsMoreAccessible_COVER_front_bi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544" y="685800"/>
            <a:ext cx="3486225" cy="452120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45976" y="685800"/>
            <a:ext cx="3480810" cy="4521200"/>
          </a:xfrm>
          <a:prstGeom prst="rect">
            <a:avLst/>
          </a:prstGeom>
          <a:ln>
            <a:solidFill>
              <a:schemeClr val="accent1"/>
            </a:solidFill>
          </a:ln>
        </p:spPr>
      </p:pic>
    </p:spTree>
    <p:extLst>
      <p:ext uri="{BB962C8B-B14F-4D97-AF65-F5344CB8AC3E}">
        <p14:creationId xmlns:p14="http://schemas.microsoft.com/office/powerpoint/2010/main" val="369978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Framing the Scholarly Record …</a:t>
            </a:r>
            <a:endParaRPr lang="en-US" sz="3200" dirty="0"/>
          </a:p>
        </p:txBody>
      </p:sp>
      <p:pic>
        <p:nvPicPr>
          <p:cNvPr id="1026" name="Picture 2" descr="H:\NSR\cni2014\outcomes-1.png"/>
          <p:cNvPicPr>
            <a:picLocks noChangeAspect="1" noChangeArrowheads="1"/>
          </p:cNvPicPr>
          <p:nvPr/>
        </p:nvPicPr>
        <p:blipFill>
          <a:blip r:embed="rId2" cstate="print"/>
          <a:srcRect/>
          <a:stretch>
            <a:fillRect/>
          </a:stretch>
        </p:blipFill>
        <p:spPr bwMode="auto">
          <a:xfrm>
            <a:off x="1371600" y="1143000"/>
            <a:ext cx="6477000" cy="5072023"/>
          </a:xfrm>
          <a:prstGeom prst="rect">
            <a:avLst/>
          </a:prstGeom>
          <a:noFill/>
        </p:spPr>
      </p:pic>
      <p:sp>
        <p:nvSpPr>
          <p:cNvPr id="5" name="TextBox 4"/>
          <p:cNvSpPr txBox="1"/>
          <p:nvPr/>
        </p:nvSpPr>
        <p:spPr>
          <a:xfrm>
            <a:off x="3928554" y="6442133"/>
            <a:ext cx="3539046" cy="307777"/>
          </a:xfrm>
          <a:prstGeom prst="rect">
            <a:avLst/>
          </a:prstGeom>
          <a:noFill/>
        </p:spPr>
        <p:txBody>
          <a:bodyPr wrap="none" rtlCol="0">
            <a:spAutoFit/>
          </a:bodyPr>
          <a:lstStyle/>
          <a:p>
            <a:r>
              <a:rPr lang="en-US" sz="1400" dirty="0" smtClean="0"/>
              <a:t>Figure:  Evolving Scholarly Record framework. </a:t>
            </a:r>
            <a:endParaRPr lang="en-US" sz="1400" dirty="0"/>
          </a:p>
        </p:txBody>
      </p:sp>
    </p:spTree>
    <p:extLst>
      <p:ext uri="{BB962C8B-B14F-4D97-AF65-F5344CB8AC3E}">
        <p14:creationId xmlns:p14="http://schemas.microsoft.com/office/powerpoint/2010/main" val="2995408279"/>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815" y="1415666"/>
            <a:ext cx="3418463" cy="4423893"/>
          </a:xfrm>
          <a:prstGeom prst="rect">
            <a:avLst/>
          </a:prstGeom>
          <a:ln>
            <a:solidFill>
              <a:srgbClr val="00B0F0"/>
            </a:solidFill>
          </a:ln>
        </p:spPr>
      </p:pic>
      <p:pic>
        <p:nvPicPr>
          <p:cNvPr id="6" name="Picture 5" descr="H:\NSR\ESRworkshopDC\esrcover.jpg"/>
          <p:cNvPicPr>
            <a:picLocks noChangeAspect="1" noChangeArrowheads="1"/>
          </p:cNvPicPr>
          <p:nvPr/>
        </p:nvPicPr>
        <p:blipFill>
          <a:blip r:embed="rId3" cstate="print"/>
          <a:srcRect/>
          <a:stretch>
            <a:fillRect/>
          </a:stretch>
        </p:blipFill>
        <p:spPr bwMode="auto">
          <a:xfrm>
            <a:off x="884373" y="1402089"/>
            <a:ext cx="3687627" cy="4451048"/>
          </a:xfrm>
          <a:prstGeom prst="rect">
            <a:avLst/>
          </a:prstGeom>
          <a:noFill/>
          <a:ln>
            <a:noFill/>
          </a:ln>
          <a:effectLst/>
        </p:spPr>
      </p:pic>
    </p:spTree>
    <p:extLst>
      <p:ext uri="{BB962C8B-B14F-4D97-AF65-F5344CB8AC3E}">
        <p14:creationId xmlns:p14="http://schemas.microsoft.com/office/powerpoint/2010/main" val="164964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exagon 10"/>
          <p:cNvSpPr/>
          <p:nvPr/>
        </p:nvSpPr>
        <p:spPr>
          <a:xfrm>
            <a:off x="4764358" y="2022338"/>
            <a:ext cx="1176536" cy="1014256"/>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12" name="Hexagon 11"/>
          <p:cNvSpPr/>
          <p:nvPr/>
        </p:nvSpPr>
        <p:spPr>
          <a:xfrm>
            <a:off x="3032251" y="2535979"/>
            <a:ext cx="1176536" cy="1014256"/>
          </a:xfrm>
          <a:prstGeom prst="hexagon">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p>
        </p:txBody>
      </p:sp>
      <p:sp>
        <p:nvSpPr>
          <p:cNvPr id="48" name="TextBox 47"/>
          <p:cNvSpPr txBox="1"/>
          <p:nvPr/>
        </p:nvSpPr>
        <p:spPr>
          <a:xfrm>
            <a:off x="3240764" y="2913184"/>
            <a:ext cx="950901" cy="307777"/>
          </a:xfrm>
          <a:prstGeom prst="rect">
            <a:avLst/>
          </a:prstGeom>
          <a:noFill/>
        </p:spPr>
        <p:txBody>
          <a:bodyPr wrap="none" rtlCol="0">
            <a:spAutoFit/>
          </a:bodyPr>
          <a:lstStyle/>
          <a:p>
            <a:r>
              <a:rPr lang="en-US" sz="1400" dirty="0">
                <a:solidFill>
                  <a:schemeClr val="accent2"/>
                </a:solidFill>
              </a:rPr>
              <a:t>Research</a:t>
            </a:r>
          </a:p>
        </p:txBody>
      </p:sp>
      <p:sp>
        <p:nvSpPr>
          <p:cNvPr id="50" name="TextBox 49"/>
          <p:cNvSpPr txBox="1"/>
          <p:nvPr/>
        </p:nvSpPr>
        <p:spPr>
          <a:xfrm>
            <a:off x="2960682" y="4175902"/>
            <a:ext cx="2882271" cy="553998"/>
          </a:xfrm>
          <a:prstGeom prst="rect">
            <a:avLst/>
          </a:prstGeom>
          <a:noFill/>
          <a:ln>
            <a:solidFill>
              <a:schemeClr val="accent2"/>
            </a:solidFill>
          </a:ln>
        </p:spPr>
        <p:txBody>
          <a:bodyPr wrap="square" rtlCol="0">
            <a:spAutoFit/>
          </a:bodyPr>
          <a:lstStyle/>
          <a:p>
            <a:r>
              <a:rPr lang="en-US" sz="1000" b="1" dirty="0" smtClean="0">
                <a:solidFill>
                  <a:schemeClr val="accent2"/>
                </a:solidFill>
              </a:rPr>
              <a:t>Programs</a:t>
            </a:r>
          </a:p>
          <a:p>
            <a:pPr marL="285750" indent="-285750">
              <a:buFont typeface="Arial" panose="020B0604020202020204" pitchFamily="34" charset="0"/>
              <a:buChar char="•"/>
            </a:pPr>
            <a:r>
              <a:rPr lang="en-US" sz="1000" dirty="0" smtClean="0">
                <a:solidFill>
                  <a:schemeClr val="accent2"/>
                </a:solidFill>
              </a:rPr>
              <a:t>Research Library Partnership</a:t>
            </a:r>
          </a:p>
          <a:p>
            <a:pPr marL="285750" indent="-285750">
              <a:buFont typeface="Arial" panose="020B0604020202020204" pitchFamily="34" charset="0"/>
              <a:buChar char="•"/>
            </a:pPr>
            <a:r>
              <a:rPr lang="en-US" sz="1000" dirty="0" err="1" smtClean="0">
                <a:solidFill>
                  <a:schemeClr val="accent2"/>
                </a:solidFill>
              </a:rPr>
              <a:t>WebJunction</a:t>
            </a:r>
            <a:r>
              <a:rPr lang="en-US" sz="1000" dirty="0" smtClean="0">
                <a:solidFill>
                  <a:schemeClr val="accent2"/>
                </a:solidFill>
              </a:rPr>
              <a:t> </a:t>
            </a:r>
          </a:p>
        </p:txBody>
      </p:sp>
      <p:sp>
        <p:nvSpPr>
          <p:cNvPr id="24" name="TextBox 23"/>
          <p:cNvSpPr txBox="1"/>
          <p:nvPr/>
        </p:nvSpPr>
        <p:spPr>
          <a:xfrm>
            <a:off x="4988104" y="2294178"/>
            <a:ext cx="817853" cy="523220"/>
          </a:xfrm>
          <a:prstGeom prst="rect">
            <a:avLst/>
          </a:prstGeom>
          <a:noFill/>
        </p:spPr>
        <p:txBody>
          <a:bodyPr wrap="none" rtlCol="0">
            <a:spAutoFit/>
          </a:bodyPr>
          <a:lstStyle/>
          <a:p>
            <a:pPr algn="ctr"/>
            <a:r>
              <a:rPr lang="en-US" sz="1400" dirty="0" smtClean="0">
                <a:solidFill>
                  <a:schemeClr val="accent2"/>
                </a:solidFill>
              </a:rPr>
              <a:t>Member</a:t>
            </a:r>
          </a:p>
          <a:p>
            <a:pPr algn="ctr"/>
            <a:r>
              <a:rPr lang="en-US" sz="1400" dirty="0" smtClean="0">
                <a:solidFill>
                  <a:schemeClr val="accent2"/>
                </a:solidFill>
              </a:rPr>
              <a:t>relations</a:t>
            </a:r>
            <a:endParaRPr lang="en-US" sz="1400" dirty="0">
              <a:solidFill>
                <a:schemeClr val="accent2"/>
              </a:solidFill>
            </a:endParaRPr>
          </a:p>
        </p:txBody>
      </p:sp>
      <p:sp>
        <p:nvSpPr>
          <p:cNvPr id="3" name="Rectangle 2"/>
          <p:cNvSpPr/>
          <p:nvPr/>
        </p:nvSpPr>
        <p:spPr>
          <a:xfrm>
            <a:off x="2568635" y="1493324"/>
            <a:ext cx="3958936" cy="365760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467624" y="1150115"/>
            <a:ext cx="2133084" cy="307777"/>
          </a:xfrm>
          <a:prstGeom prst="rect">
            <a:avLst/>
          </a:prstGeom>
          <a:noFill/>
        </p:spPr>
        <p:txBody>
          <a:bodyPr wrap="none" rtlCol="0">
            <a:spAutoFit/>
          </a:bodyPr>
          <a:lstStyle/>
          <a:p>
            <a:r>
              <a:rPr lang="en-US" sz="1400" dirty="0" smtClean="0">
                <a:solidFill>
                  <a:schemeClr val="accent2"/>
                </a:solidFill>
              </a:rPr>
              <a:t>Membership and Research</a:t>
            </a:r>
            <a:endParaRPr lang="en-US" sz="1400" dirty="0">
              <a:solidFill>
                <a:schemeClr val="accent2"/>
              </a:solidFill>
            </a:endParaRPr>
          </a:p>
        </p:txBody>
      </p:sp>
      <p:cxnSp>
        <p:nvCxnSpPr>
          <p:cNvPr id="8" name="Straight Connector 7"/>
          <p:cNvCxnSpPr/>
          <p:nvPr/>
        </p:nvCxnSpPr>
        <p:spPr>
          <a:xfrm>
            <a:off x="3620519" y="3550235"/>
            <a:ext cx="0" cy="62566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647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Data science</a:t>
            </a:r>
            <a:endParaRPr lang="en-US" dirty="0"/>
          </a:p>
        </p:txBody>
      </p:sp>
      <p:sp>
        <p:nvSpPr>
          <p:cNvPr id="2" name="Text Placeholder 1"/>
          <p:cNvSpPr>
            <a:spLocks noGrp="1"/>
          </p:cNvSpPr>
          <p:nvPr>
            <p:ph type="body" sz="quarter" idx="10"/>
          </p:nvPr>
        </p:nvSpPr>
        <p:spPr/>
        <p:txBody>
          <a:bodyPr/>
          <a:lstStyle/>
          <a:p>
            <a:r>
              <a:rPr lang="en-US" dirty="0" smtClean="0"/>
              <a:t>OCLC Research</a:t>
            </a:r>
            <a:endParaRPr lang="en-US" dirty="0"/>
          </a:p>
        </p:txBody>
      </p:sp>
    </p:spTree>
    <p:extLst>
      <p:ext uri="{BB962C8B-B14F-4D97-AF65-F5344CB8AC3E}">
        <p14:creationId xmlns:p14="http://schemas.microsoft.com/office/powerpoint/2010/main" val="99500255"/>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a:t>
            </a:r>
            <a:endParaRPr lang="en-US" dirty="0"/>
          </a:p>
        </p:txBody>
      </p:sp>
      <p:sp>
        <p:nvSpPr>
          <p:cNvPr id="3" name="Content Placeholder 2"/>
          <p:cNvSpPr>
            <a:spLocks noGrp="1"/>
          </p:cNvSpPr>
          <p:nvPr>
            <p:ph idx="1"/>
          </p:nvPr>
        </p:nvSpPr>
        <p:spPr/>
        <p:txBody>
          <a:bodyPr/>
          <a:lstStyle/>
          <a:p>
            <a:pPr marL="0" indent="0">
              <a:buNone/>
            </a:pPr>
            <a:r>
              <a:rPr lang="en-US" dirty="0">
                <a:cs typeface="Arial" panose="020B0604020202020204" pitchFamily="34" charset="0"/>
              </a:rPr>
              <a:t>Goal: Derive new meaning, insights and services from </a:t>
            </a:r>
            <a:r>
              <a:rPr lang="en-US" dirty="0" smtClean="0">
                <a:cs typeface="Arial" panose="020B0604020202020204" pitchFamily="34" charset="0"/>
              </a:rPr>
              <a:t>data-mining </a:t>
            </a:r>
            <a:r>
              <a:rPr lang="en-US" dirty="0">
                <a:cs typeface="Arial" panose="020B0604020202020204" pitchFamily="34" charset="0"/>
              </a:rPr>
              <a:t>WorldCat and other sources for use on the Web</a:t>
            </a:r>
            <a:r>
              <a:rPr lang="en-US" dirty="0" smtClean="0">
                <a:cs typeface="Arial" panose="020B0604020202020204" pitchFamily="34" charset="0"/>
              </a:rPr>
              <a:t>.</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pic>
        <p:nvPicPr>
          <p:cNvPr id="4" name="Picture 2" descr="http://www.oclc.org/content/dam/research/images/Themes/thread-DS-viaf-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273" y="3764326"/>
            <a:ext cx="1281118" cy="1281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391192" y="3749170"/>
            <a:ext cx="1718763" cy="1296274"/>
          </a:xfrm>
          <a:prstGeom prst="rect">
            <a:avLst/>
          </a:prstGeom>
        </p:spPr>
      </p:pic>
      <p:pic>
        <p:nvPicPr>
          <p:cNvPr id="6" name="Picture 5"/>
          <p:cNvPicPr>
            <a:picLocks noChangeAspect="1"/>
          </p:cNvPicPr>
          <p:nvPr/>
        </p:nvPicPr>
        <p:blipFill>
          <a:blip r:embed="rId4"/>
          <a:stretch>
            <a:fillRect/>
          </a:stretch>
        </p:blipFill>
        <p:spPr>
          <a:xfrm>
            <a:off x="4292969" y="3749170"/>
            <a:ext cx="2047291" cy="1296274"/>
          </a:xfrm>
          <a:prstGeom prst="rect">
            <a:avLst/>
          </a:prstGeom>
        </p:spPr>
      </p:pic>
      <p:pic>
        <p:nvPicPr>
          <p:cNvPr id="7" name="Picture 6"/>
          <p:cNvPicPr>
            <a:picLocks noChangeAspect="1"/>
          </p:cNvPicPr>
          <p:nvPr/>
        </p:nvPicPr>
        <p:blipFill>
          <a:blip r:embed="rId5"/>
          <a:stretch>
            <a:fillRect/>
          </a:stretch>
        </p:blipFill>
        <p:spPr>
          <a:xfrm>
            <a:off x="6734556" y="3749170"/>
            <a:ext cx="1292556" cy="1296983"/>
          </a:xfrm>
          <a:prstGeom prst="rect">
            <a:avLst/>
          </a:prstGeom>
        </p:spPr>
      </p:pic>
      <p:sp>
        <p:nvSpPr>
          <p:cNvPr id="8" name="TextBox 7"/>
          <p:cNvSpPr txBox="1"/>
          <p:nvPr/>
        </p:nvSpPr>
        <p:spPr>
          <a:xfrm>
            <a:off x="960317" y="5360813"/>
            <a:ext cx="1423788" cy="415498"/>
          </a:xfrm>
          <a:prstGeom prst="rect">
            <a:avLst/>
          </a:prstGeom>
          <a:noFill/>
        </p:spPr>
        <p:txBody>
          <a:bodyPr wrap="none" rtlCol="0">
            <a:spAutoFit/>
          </a:bodyPr>
          <a:lstStyle/>
          <a:p>
            <a:r>
              <a:rPr lang="en-US" sz="2100" dirty="0"/>
              <a:t>Aggregate</a:t>
            </a:r>
          </a:p>
        </p:txBody>
      </p:sp>
      <p:sp>
        <p:nvSpPr>
          <p:cNvPr id="9" name="TextBox 8"/>
          <p:cNvSpPr txBox="1"/>
          <p:nvPr/>
        </p:nvSpPr>
        <p:spPr>
          <a:xfrm>
            <a:off x="2768401" y="5360813"/>
            <a:ext cx="1244251" cy="415498"/>
          </a:xfrm>
          <a:prstGeom prst="rect">
            <a:avLst/>
          </a:prstGeom>
          <a:noFill/>
        </p:spPr>
        <p:txBody>
          <a:bodyPr wrap="none" rtlCol="0">
            <a:spAutoFit/>
          </a:bodyPr>
          <a:lstStyle/>
          <a:p>
            <a:r>
              <a:rPr lang="en-US" sz="2100" dirty="0"/>
              <a:t>Enhance</a:t>
            </a:r>
          </a:p>
        </p:txBody>
      </p:sp>
      <p:sp>
        <p:nvSpPr>
          <p:cNvPr id="10" name="TextBox 9"/>
          <p:cNvSpPr txBox="1"/>
          <p:nvPr/>
        </p:nvSpPr>
        <p:spPr>
          <a:xfrm>
            <a:off x="5045664" y="5360813"/>
            <a:ext cx="766557" cy="415498"/>
          </a:xfrm>
          <a:prstGeom prst="rect">
            <a:avLst/>
          </a:prstGeom>
          <a:noFill/>
        </p:spPr>
        <p:txBody>
          <a:bodyPr wrap="none" rtlCol="0">
            <a:spAutoFit/>
          </a:bodyPr>
          <a:lstStyle/>
          <a:p>
            <a:r>
              <a:rPr lang="en-US" sz="2100" dirty="0"/>
              <a:t>Mine</a:t>
            </a:r>
          </a:p>
        </p:txBody>
      </p:sp>
      <p:sp>
        <p:nvSpPr>
          <p:cNvPr id="11" name="TextBox 10"/>
          <p:cNvSpPr txBox="1"/>
          <p:nvPr/>
        </p:nvSpPr>
        <p:spPr>
          <a:xfrm>
            <a:off x="6853890" y="5360813"/>
            <a:ext cx="1080745" cy="415498"/>
          </a:xfrm>
          <a:prstGeom prst="rect">
            <a:avLst/>
          </a:prstGeom>
          <a:noFill/>
        </p:spPr>
        <p:txBody>
          <a:bodyPr wrap="none" rtlCol="0">
            <a:spAutoFit/>
          </a:bodyPr>
          <a:lstStyle/>
          <a:p>
            <a:r>
              <a:rPr lang="en-US" sz="2100" dirty="0"/>
              <a:t>Expose</a:t>
            </a:r>
          </a:p>
        </p:txBody>
      </p:sp>
    </p:spTree>
    <p:extLst>
      <p:ext uri="{BB962C8B-B14F-4D97-AF65-F5344CB8AC3E}">
        <p14:creationId xmlns:p14="http://schemas.microsoft.com/office/powerpoint/2010/main" val="828456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p:cNvSpPr/>
          <p:nvPr/>
        </p:nvSpPr>
        <p:spPr>
          <a:xfrm>
            <a:off x="4687794" y="2250282"/>
            <a:ext cx="1700358" cy="2189918"/>
          </a:xfrm>
          <a:prstGeom prst="roundRect">
            <a:avLst>
              <a:gd name="adj" fmla="val 784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900" dirty="0">
                <a:solidFill>
                  <a:prstClr val="black"/>
                </a:solidFill>
                <a:latin typeface="Calibri"/>
              </a:rPr>
              <a:t>Internal OCLC Research Resources</a:t>
            </a:r>
          </a:p>
        </p:txBody>
      </p:sp>
      <p:sp>
        <p:nvSpPr>
          <p:cNvPr id="102" name="Rounded Rectangle 101"/>
          <p:cNvSpPr/>
          <p:nvPr/>
        </p:nvSpPr>
        <p:spPr>
          <a:xfrm>
            <a:off x="1701851" y="1267530"/>
            <a:ext cx="2543873" cy="2268626"/>
          </a:xfrm>
          <a:prstGeom prst="roundRect">
            <a:avLst>
              <a:gd name="adj" fmla="val 775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900" dirty="0">
                <a:solidFill>
                  <a:prstClr val="black"/>
                </a:solidFill>
                <a:latin typeface="Calibri"/>
              </a:rPr>
              <a:t>OCLC Production Services</a:t>
            </a:r>
          </a:p>
        </p:txBody>
      </p:sp>
      <p:sp>
        <p:nvSpPr>
          <p:cNvPr id="54" name="Oval 53"/>
          <p:cNvSpPr/>
          <p:nvPr/>
        </p:nvSpPr>
        <p:spPr>
          <a:xfrm>
            <a:off x="466375" y="3686176"/>
            <a:ext cx="4437373" cy="28468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900" dirty="0">
                <a:solidFill>
                  <a:prstClr val="black"/>
                </a:solidFill>
                <a:latin typeface="Calibri"/>
              </a:rPr>
              <a:t>External OCLC Research Systems</a:t>
            </a:r>
          </a:p>
        </p:txBody>
      </p:sp>
      <p:sp>
        <p:nvSpPr>
          <p:cNvPr id="2" name="Rounded Rectangle 1"/>
          <p:cNvSpPr/>
          <p:nvPr/>
        </p:nvSpPr>
        <p:spPr>
          <a:xfrm>
            <a:off x="4952257" y="2702696"/>
            <a:ext cx="1207295" cy="67914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350" b="1" i="1" dirty="0">
                <a:solidFill>
                  <a:srgbClr val="C00000"/>
                </a:solidFill>
                <a:latin typeface="Calibri"/>
              </a:rPr>
              <a:t>enhanced</a:t>
            </a:r>
          </a:p>
          <a:p>
            <a:pPr algn="ctr"/>
            <a:r>
              <a:rPr lang="en-US" sz="1350" b="1" dirty="0" err="1">
                <a:solidFill>
                  <a:prstClr val="black"/>
                </a:solidFill>
                <a:latin typeface="Calibri"/>
              </a:rPr>
              <a:t>WorldCat</a:t>
            </a:r>
            <a:endParaRPr lang="en-US" sz="1350" b="1" dirty="0">
              <a:solidFill>
                <a:prstClr val="black"/>
              </a:solidFill>
              <a:latin typeface="Calibri"/>
            </a:endParaRPr>
          </a:p>
        </p:txBody>
      </p:sp>
      <p:pic>
        <p:nvPicPr>
          <p:cNvPr id="3" name="Picture 4"/>
          <p:cNvPicPr>
            <a:picLocks noChangeAspect="1" noChangeArrowheads="1"/>
          </p:cNvPicPr>
          <p:nvPr/>
        </p:nvPicPr>
        <p:blipFill>
          <a:blip r:embed="rId3" cstate="print"/>
          <a:srcRect/>
          <a:stretch>
            <a:fillRect/>
          </a:stretch>
        </p:blipFill>
        <p:spPr bwMode="auto">
          <a:xfrm>
            <a:off x="5168377" y="2749880"/>
            <a:ext cx="732998" cy="161650"/>
          </a:xfrm>
          <a:prstGeom prst="rect">
            <a:avLst/>
          </a:prstGeom>
          <a:noFill/>
          <a:ln w="9525">
            <a:noFill/>
            <a:miter lim="800000"/>
            <a:headEnd/>
            <a:tailEnd/>
          </a:ln>
        </p:spPr>
      </p:pic>
      <p:sp>
        <p:nvSpPr>
          <p:cNvPr id="8" name="Rounded Rectangle 7"/>
          <p:cNvSpPr/>
          <p:nvPr/>
        </p:nvSpPr>
        <p:spPr>
          <a:xfrm>
            <a:off x="1930383" y="4461543"/>
            <a:ext cx="754679" cy="3654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675" b="1" dirty="0">
                <a:solidFill>
                  <a:prstClr val="black"/>
                </a:solidFill>
                <a:latin typeface="Calibri"/>
              </a:rPr>
              <a:t>Kindred Works</a:t>
            </a:r>
          </a:p>
        </p:txBody>
      </p:sp>
      <p:pic>
        <p:nvPicPr>
          <p:cNvPr id="12" name="Picture 4"/>
          <p:cNvPicPr>
            <a:picLocks noChangeAspect="1" noChangeArrowheads="1"/>
          </p:cNvPicPr>
          <p:nvPr/>
        </p:nvPicPr>
        <p:blipFill>
          <a:blip r:embed="rId3" cstate="print"/>
          <a:srcRect/>
          <a:stretch>
            <a:fillRect/>
          </a:stretch>
        </p:blipFill>
        <p:spPr bwMode="auto">
          <a:xfrm>
            <a:off x="2016939" y="4522361"/>
            <a:ext cx="575486" cy="126914"/>
          </a:xfrm>
          <a:prstGeom prst="rect">
            <a:avLst/>
          </a:prstGeom>
          <a:noFill/>
          <a:ln w="9525">
            <a:noFill/>
            <a:miter lim="800000"/>
            <a:headEnd/>
            <a:tailEnd/>
          </a:ln>
        </p:spPr>
      </p:pic>
      <p:sp>
        <p:nvSpPr>
          <p:cNvPr id="14" name="Rounded Rectangle 13"/>
          <p:cNvSpPr/>
          <p:nvPr/>
        </p:nvSpPr>
        <p:spPr>
          <a:xfrm>
            <a:off x="2340170" y="5382528"/>
            <a:ext cx="754679" cy="3654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50" b="1" dirty="0">
                <a:solidFill>
                  <a:prstClr val="black"/>
                </a:solidFill>
                <a:latin typeface="Calibri"/>
              </a:rPr>
              <a:t>Classify</a:t>
            </a:r>
          </a:p>
        </p:txBody>
      </p:sp>
      <p:pic>
        <p:nvPicPr>
          <p:cNvPr id="15" name="Picture 4"/>
          <p:cNvPicPr>
            <a:picLocks noChangeAspect="1" noChangeArrowheads="1"/>
          </p:cNvPicPr>
          <p:nvPr/>
        </p:nvPicPr>
        <p:blipFill>
          <a:blip r:embed="rId3" cstate="print"/>
          <a:srcRect/>
          <a:stretch>
            <a:fillRect/>
          </a:stretch>
        </p:blipFill>
        <p:spPr bwMode="auto">
          <a:xfrm>
            <a:off x="2426726" y="5443346"/>
            <a:ext cx="575486" cy="126914"/>
          </a:xfrm>
          <a:prstGeom prst="rect">
            <a:avLst/>
          </a:prstGeom>
          <a:noFill/>
          <a:ln w="9525">
            <a:noFill/>
            <a:miter lim="800000"/>
            <a:headEnd/>
            <a:tailEnd/>
          </a:ln>
        </p:spPr>
      </p:pic>
      <p:sp>
        <p:nvSpPr>
          <p:cNvPr id="16" name="Rounded Rectangle 15"/>
          <p:cNvSpPr/>
          <p:nvPr/>
        </p:nvSpPr>
        <p:spPr>
          <a:xfrm>
            <a:off x="2829508" y="4863138"/>
            <a:ext cx="754679" cy="3654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50" b="1" dirty="0">
                <a:solidFill>
                  <a:prstClr val="black"/>
                </a:solidFill>
                <a:latin typeface="Calibri"/>
              </a:rPr>
              <a:t>Identities</a:t>
            </a:r>
          </a:p>
        </p:txBody>
      </p:sp>
      <p:pic>
        <p:nvPicPr>
          <p:cNvPr id="17" name="Picture 4"/>
          <p:cNvPicPr>
            <a:picLocks noChangeAspect="1" noChangeArrowheads="1"/>
          </p:cNvPicPr>
          <p:nvPr/>
        </p:nvPicPr>
        <p:blipFill>
          <a:blip r:embed="rId3" cstate="print"/>
          <a:srcRect/>
          <a:stretch>
            <a:fillRect/>
          </a:stretch>
        </p:blipFill>
        <p:spPr bwMode="auto">
          <a:xfrm>
            <a:off x="2916064" y="4923956"/>
            <a:ext cx="575486" cy="126914"/>
          </a:xfrm>
          <a:prstGeom prst="rect">
            <a:avLst/>
          </a:prstGeom>
          <a:noFill/>
          <a:ln w="9525">
            <a:noFill/>
            <a:miter lim="800000"/>
            <a:headEnd/>
            <a:tailEnd/>
          </a:ln>
        </p:spPr>
      </p:pic>
      <p:sp>
        <p:nvSpPr>
          <p:cNvPr id="18" name="Rounded Rectangle 17"/>
          <p:cNvSpPr/>
          <p:nvPr/>
        </p:nvSpPr>
        <p:spPr>
          <a:xfrm>
            <a:off x="3461159" y="4426414"/>
            <a:ext cx="754679" cy="3654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750" b="1" dirty="0" err="1">
                <a:solidFill>
                  <a:prstClr val="black"/>
                </a:solidFill>
                <a:latin typeface="Calibri"/>
              </a:rPr>
              <a:t>FictionFinder</a:t>
            </a:r>
            <a:endParaRPr lang="en-US" sz="750" b="1" dirty="0">
              <a:solidFill>
                <a:prstClr val="black"/>
              </a:solidFill>
              <a:latin typeface="Calibri"/>
            </a:endParaRPr>
          </a:p>
        </p:txBody>
      </p:sp>
      <p:pic>
        <p:nvPicPr>
          <p:cNvPr id="19" name="Picture 4"/>
          <p:cNvPicPr>
            <a:picLocks noChangeAspect="1" noChangeArrowheads="1"/>
          </p:cNvPicPr>
          <p:nvPr/>
        </p:nvPicPr>
        <p:blipFill>
          <a:blip r:embed="rId3" cstate="print"/>
          <a:srcRect/>
          <a:stretch>
            <a:fillRect/>
          </a:stretch>
        </p:blipFill>
        <p:spPr bwMode="auto">
          <a:xfrm>
            <a:off x="3547715" y="4487233"/>
            <a:ext cx="575486" cy="126914"/>
          </a:xfrm>
          <a:prstGeom prst="rect">
            <a:avLst/>
          </a:prstGeom>
          <a:noFill/>
          <a:ln w="9525">
            <a:noFill/>
            <a:miter lim="800000"/>
            <a:headEnd/>
            <a:tailEnd/>
          </a:ln>
        </p:spPr>
      </p:pic>
      <p:sp>
        <p:nvSpPr>
          <p:cNvPr id="20" name="Rounded Rectangle 19"/>
          <p:cNvSpPr/>
          <p:nvPr/>
        </p:nvSpPr>
        <p:spPr>
          <a:xfrm>
            <a:off x="3800956" y="5214439"/>
            <a:ext cx="754679" cy="42945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750" b="1" dirty="0">
                <a:solidFill>
                  <a:prstClr val="black"/>
                </a:solidFill>
                <a:latin typeface="Calibri"/>
              </a:rPr>
              <a:t>Cookbook Finder</a:t>
            </a:r>
          </a:p>
        </p:txBody>
      </p:sp>
      <p:pic>
        <p:nvPicPr>
          <p:cNvPr id="21" name="Picture 4"/>
          <p:cNvPicPr>
            <a:picLocks noChangeAspect="1" noChangeArrowheads="1"/>
          </p:cNvPicPr>
          <p:nvPr/>
        </p:nvPicPr>
        <p:blipFill>
          <a:blip r:embed="rId3" cstate="print"/>
          <a:srcRect/>
          <a:stretch>
            <a:fillRect/>
          </a:stretch>
        </p:blipFill>
        <p:spPr bwMode="auto">
          <a:xfrm>
            <a:off x="3887512" y="5232770"/>
            <a:ext cx="575486" cy="126914"/>
          </a:xfrm>
          <a:prstGeom prst="rect">
            <a:avLst/>
          </a:prstGeom>
          <a:noFill/>
          <a:ln w="9525">
            <a:noFill/>
            <a:miter lim="800000"/>
            <a:headEnd/>
            <a:tailEnd/>
          </a:ln>
        </p:spPr>
      </p:pic>
      <p:sp>
        <p:nvSpPr>
          <p:cNvPr id="25" name="Rounded Rectangle 24"/>
          <p:cNvSpPr/>
          <p:nvPr/>
        </p:nvSpPr>
        <p:spPr>
          <a:xfrm>
            <a:off x="6098732" y="1357295"/>
            <a:ext cx="807869" cy="518234"/>
          </a:xfrm>
          <a:prstGeom prst="roundRect">
            <a:avLst/>
          </a:prstGeom>
          <a:solidFill>
            <a:schemeClr val="bg1"/>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350" b="1" dirty="0">
                <a:solidFill>
                  <a:srgbClr val="1F497D">
                    <a:lumMod val="60000"/>
                    <a:lumOff val="40000"/>
                  </a:srgbClr>
                </a:solidFill>
                <a:latin typeface="Calibri"/>
              </a:rPr>
              <a:t>LCSH</a:t>
            </a:r>
          </a:p>
        </p:txBody>
      </p:sp>
      <p:sp>
        <p:nvSpPr>
          <p:cNvPr id="26" name="Rounded Rectangle 25"/>
          <p:cNvSpPr/>
          <p:nvPr/>
        </p:nvSpPr>
        <p:spPr>
          <a:xfrm>
            <a:off x="7350223" y="2780587"/>
            <a:ext cx="807869" cy="518234"/>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350" b="1" dirty="0">
                <a:solidFill>
                  <a:prstClr val="black"/>
                </a:solidFill>
                <a:latin typeface="Calibri"/>
              </a:rPr>
              <a:t>FAST</a:t>
            </a:r>
          </a:p>
        </p:txBody>
      </p:sp>
      <p:pic>
        <p:nvPicPr>
          <p:cNvPr id="27" name="Picture 5"/>
          <p:cNvPicPr>
            <a:picLocks noChangeAspect="1" noChangeArrowheads="1"/>
          </p:cNvPicPr>
          <p:nvPr/>
        </p:nvPicPr>
        <p:blipFill>
          <a:blip r:embed="rId4" cstate="print"/>
          <a:srcRect/>
          <a:stretch>
            <a:fillRect/>
          </a:stretch>
        </p:blipFill>
        <p:spPr bwMode="auto">
          <a:xfrm>
            <a:off x="6136213" y="1398821"/>
            <a:ext cx="729356" cy="196734"/>
          </a:xfrm>
          <a:prstGeom prst="rect">
            <a:avLst/>
          </a:prstGeom>
          <a:noFill/>
          <a:ln w="9525">
            <a:noFill/>
            <a:miter lim="800000"/>
            <a:headEnd/>
            <a:tailEnd/>
          </a:ln>
        </p:spPr>
      </p:pic>
      <p:pic>
        <p:nvPicPr>
          <p:cNvPr id="28" name="Picture 4"/>
          <p:cNvPicPr>
            <a:picLocks noChangeAspect="1" noChangeArrowheads="1"/>
          </p:cNvPicPr>
          <p:nvPr/>
        </p:nvPicPr>
        <p:blipFill>
          <a:blip r:embed="rId3" cstate="print"/>
          <a:srcRect/>
          <a:stretch>
            <a:fillRect/>
          </a:stretch>
        </p:blipFill>
        <p:spPr bwMode="auto">
          <a:xfrm>
            <a:off x="7387659" y="2804004"/>
            <a:ext cx="732998" cy="161650"/>
          </a:xfrm>
          <a:prstGeom prst="rect">
            <a:avLst/>
          </a:prstGeom>
          <a:noFill/>
          <a:ln w="9525">
            <a:noFill/>
            <a:miter lim="800000"/>
            <a:headEnd/>
            <a:tailEnd/>
          </a:ln>
        </p:spPr>
      </p:pic>
      <p:sp>
        <p:nvSpPr>
          <p:cNvPr id="29" name="Rounded Rectangle 28"/>
          <p:cNvSpPr/>
          <p:nvPr/>
        </p:nvSpPr>
        <p:spPr>
          <a:xfrm>
            <a:off x="7126888" y="1562149"/>
            <a:ext cx="807869" cy="518234"/>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000" b="1" dirty="0">
                <a:solidFill>
                  <a:prstClr val="white"/>
                </a:solidFill>
                <a:latin typeface="Calibri"/>
              </a:rPr>
              <a:t>VIAF</a:t>
            </a:r>
          </a:p>
        </p:txBody>
      </p:sp>
      <p:sp>
        <p:nvSpPr>
          <p:cNvPr id="31" name="Rounded Rectangle 30"/>
          <p:cNvSpPr/>
          <p:nvPr/>
        </p:nvSpPr>
        <p:spPr>
          <a:xfrm>
            <a:off x="6491664" y="3282627"/>
            <a:ext cx="795501" cy="2857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GMGPC</a:t>
            </a:r>
          </a:p>
        </p:txBody>
      </p:sp>
      <p:sp>
        <p:nvSpPr>
          <p:cNvPr id="37" name="Rounded Rectangle 36"/>
          <p:cNvSpPr/>
          <p:nvPr/>
        </p:nvSpPr>
        <p:spPr>
          <a:xfrm>
            <a:off x="1861777" y="2651043"/>
            <a:ext cx="2196194" cy="77446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900" b="1" dirty="0">
              <a:solidFill>
                <a:prstClr val="black"/>
              </a:solidFill>
              <a:latin typeface="Calibri"/>
            </a:endParaRPr>
          </a:p>
        </p:txBody>
      </p:sp>
      <p:pic>
        <p:nvPicPr>
          <p:cNvPr id="38" name="Picture 3"/>
          <p:cNvPicPr>
            <a:picLocks noChangeAspect="1" noChangeArrowheads="1"/>
          </p:cNvPicPr>
          <p:nvPr/>
        </p:nvPicPr>
        <p:blipFill>
          <a:blip r:embed="rId5" cstate="print"/>
          <a:srcRect/>
          <a:stretch>
            <a:fillRect/>
          </a:stretch>
        </p:blipFill>
        <p:spPr bwMode="auto">
          <a:xfrm>
            <a:off x="1985791" y="2716477"/>
            <a:ext cx="1912607" cy="597057"/>
          </a:xfrm>
          <a:prstGeom prst="rect">
            <a:avLst/>
          </a:prstGeom>
          <a:noFill/>
          <a:ln w="9525">
            <a:noFill/>
            <a:miter lim="800000"/>
            <a:headEnd/>
            <a:tailEnd/>
          </a:ln>
        </p:spPr>
      </p:pic>
      <p:sp>
        <p:nvSpPr>
          <p:cNvPr id="40" name="Rounded Rectangle 39"/>
          <p:cNvSpPr/>
          <p:nvPr/>
        </p:nvSpPr>
        <p:spPr>
          <a:xfrm>
            <a:off x="1810986" y="1642959"/>
            <a:ext cx="1107490" cy="51823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50" b="1" dirty="0">
                <a:solidFill>
                  <a:prstClr val="black"/>
                </a:solidFill>
                <a:latin typeface="Calibri"/>
              </a:rPr>
              <a:t>Linked Data</a:t>
            </a:r>
          </a:p>
        </p:txBody>
      </p:sp>
      <p:pic>
        <p:nvPicPr>
          <p:cNvPr id="41" name="Picture 3"/>
          <p:cNvPicPr>
            <a:picLocks noChangeAspect="1" noChangeArrowheads="1"/>
          </p:cNvPicPr>
          <p:nvPr/>
        </p:nvPicPr>
        <p:blipFill>
          <a:blip r:embed="rId5" cstate="print"/>
          <a:srcRect/>
          <a:stretch>
            <a:fillRect/>
          </a:stretch>
        </p:blipFill>
        <p:spPr bwMode="auto">
          <a:xfrm>
            <a:off x="1881104" y="1730607"/>
            <a:ext cx="675086" cy="210741"/>
          </a:xfrm>
          <a:prstGeom prst="rect">
            <a:avLst/>
          </a:prstGeom>
          <a:noFill/>
          <a:ln w="9525">
            <a:noFill/>
            <a:miter lim="800000"/>
            <a:headEnd/>
            <a:tailEnd/>
          </a:ln>
        </p:spPr>
      </p:pic>
      <p:pic>
        <p:nvPicPr>
          <p:cNvPr id="43" name="Picture 2" descr="http://openrecommender.org/images/RDF.gif"/>
          <p:cNvPicPr>
            <a:picLocks noChangeAspect="1" noChangeArrowheads="1"/>
          </p:cNvPicPr>
          <p:nvPr/>
        </p:nvPicPr>
        <p:blipFill>
          <a:blip r:embed="rId6" cstate="print"/>
          <a:srcRect/>
          <a:stretch>
            <a:fillRect/>
          </a:stretch>
        </p:blipFill>
        <p:spPr bwMode="auto">
          <a:xfrm>
            <a:off x="2671624" y="1717894"/>
            <a:ext cx="192082" cy="208360"/>
          </a:xfrm>
          <a:prstGeom prst="rect">
            <a:avLst/>
          </a:prstGeom>
          <a:noFill/>
        </p:spPr>
      </p:pic>
      <p:sp>
        <p:nvSpPr>
          <p:cNvPr id="44" name="Rounded Rectangle 43"/>
          <p:cNvSpPr/>
          <p:nvPr/>
        </p:nvSpPr>
        <p:spPr>
          <a:xfrm>
            <a:off x="3040233" y="1642672"/>
            <a:ext cx="1115716" cy="51823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050" b="1" dirty="0">
                <a:solidFill>
                  <a:prstClr val="black"/>
                </a:solidFill>
                <a:latin typeface="Calibri"/>
              </a:rPr>
              <a:t>Entities</a:t>
            </a:r>
          </a:p>
        </p:txBody>
      </p:sp>
      <p:pic>
        <p:nvPicPr>
          <p:cNvPr id="45" name="Picture 3"/>
          <p:cNvPicPr>
            <a:picLocks noChangeAspect="1" noChangeArrowheads="1"/>
          </p:cNvPicPr>
          <p:nvPr/>
        </p:nvPicPr>
        <p:blipFill>
          <a:blip r:embed="rId5" cstate="print"/>
          <a:srcRect/>
          <a:stretch>
            <a:fillRect/>
          </a:stretch>
        </p:blipFill>
        <p:spPr bwMode="auto">
          <a:xfrm>
            <a:off x="3157110" y="1730321"/>
            <a:ext cx="675086" cy="210741"/>
          </a:xfrm>
          <a:prstGeom prst="rect">
            <a:avLst/>
          </a:prstGeom>
          <a:noFill/>
          <a:ln w="9525">
            <a:noFill/>
            <a:miter lim="800000"/>
            <a:headEnd/>
            <a:tailEnd/>
          </a:ln>
        </p:spPr>
      </p:pic>
      <p:pic>
        <p:nvPicPr>
          <p:cNvPr id="46" name="Picture 2" descr="http://openrecommender.org/images/RDF.gif"/>
          <p:cNvPicPr>
            <a:picLocks noChangeAspect="1" noChangeArrowheads="1"/>
          </p:cNvPicPr>
          <p:nvPr/>
        </p:nvPicPr>
        <p:blipFill>
          <a:blip r:embed="rId6" cstate="print"/>
          <a:srcRect/>
          <a:stretch>
            <a:fillRect/>
          </a:stretch>
        </p:blipFill>
        <p:spPr bwMode="auto">
          <a:xfrm>
            <a:off x="3916241" y="1717749"/>
            <a:ext cx="192082" cy="208360"/>
          </a:xfrm>
          <a:prstGeom prst="rect">
            <a:avLst/>
          </a:prstGeom>
          <a:noFill/>
        </p:spPr>
      </p:pic>
      <p:sp>
        <p:nvSpPr>
          <p:cNvPr id="47" name="Left-Right Arrow 46"/>
          <p:cNvSpPr/>
          <p:nvPr/>
        </p:nvSpPr>
        <p:spPr>
          <a:xfrm>
            <a:off x="4155949" y="2886659"/>
            <a:ext cx="692798" cy="363474"/>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cxnSp>
        <p:nvCxnSpPr>
          <p:cNvPr id="50" name="Curved Connector 49"/>
          <p:cNvCxnSpPr>
            <a:stCxn id="37" idx="0"/>
            <a:endCxn id="44" idx="2"/>
          </p:cNvCxnSpPr>
          <p:nvPr/>
        </p:nvCxnSpPr>
        <p:spPr>
          <a:xfrm rot="5400000" flipH="1" flipV="1">
            <a:off x="3033915" y="2086867"/>
            <a:ext cx="490136" cy="638216"/>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a:stCxn id="37" idx="0"/>
            <a:endCxn id="40" idx="2"/>
          </p:cNvCxnSpPr>
          <p:nvPr/>
        </p:nvCxnSpPr>
        <p:spPr>
          <a:xfrm rot="16200000" flipV="1">
            <a:off x="2417379" y="2108546"/>
            <a:ext cx="489850" cy="595144"/>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hape 55"/>
          <p:cNvCxnSpPr>
            <a:stCxn id="5" idx="2"/>
          </p:cNvCxnSpPr>
          <p:nvPr/>
        </p:nvCxnSpPr>
        <p:spPr>
          <a:xfrm rot="5400000">
            <a:off x="4664785" y="3908006"/>
            <a:ext cx="680750" cy="1158579"/>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25" idx="2"/>
            <a:endCxn id="2" idx="3"/>
          </p:cNvCxnSpPr>
          <p:nvPr/>
        </p:nvCxnSpPr>
        <p:spPr>
          <a:xfrm rot="5400000">
            <a:off x="5747741" y="2287340"/>
            <a:ext cx="1166738" cy="343115"/>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urved Connector 61"/>
          <p:cNvCxnSpPr>
            <a:stCxn id="29" idx="1"/>
            <a:endCxn id="2" idx="3"/>
          </p:cNvCxnSpPr>
          <p:nvPr/>
        </p:nvCxnSpPr>
        <p:spPr>
          <a:xfrm rot="10800000" flipV="1">
            <a:off x="6159552" y="1821266"/>
            <a:ext cx="967337" cy="1221001"/>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26" idx="1"/>
            <a:endCxn id="2" idx="3"/>
          </p:cNvCxnSpPr>
          <p:nvPr/>
        </p:nvCxnSpPr>
        <p:spPr>
          <a:xfrm rot="10800000" flipV="1">
            <a:off x="6159552" y="3039703"/>
            <a:ext cx="1190672" cy="2564"/>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4991935" y="3425502"/>
            <a:ext cx="3188198" cy="1803051"/>
            <a:chOff x="4645419" y="3715454"/>
            <a:chExt cx="4250930" cy="2404067"/>
          </a:xfrm>
        </p:grpSpPr>
        <p:sp>
          <p:nvSpPr>
            <p:cNvPr id="5" name="Rounded Rectangle 4"/>
            <p:cNvSpPr/>
            <p:nvPr/>
          </p:nvSpPr>
          <p:spPr>
            <a:xfrm>
              <a:off x="4645419" y="4054430"/>
              <a:ext cx="1580036" cy="62291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1350" b="1" dirty="0">
                  <a:solidFill>
                    <a:prstClr val="black"/>
                  </a:solidFill>
                  <a:latin typeface="Calibri"/>
                </a:rPr>
                <a:t>WORKS</a:t>
              </a:r>
            </a:p>
          </p:txBody>
        </p:sp>
        <p:pic>
          <p:nvPicPr>
            <p:cNvPr id="6" name="Picture 4"/>
            <p:cNvPicPr>
              <a:picLocks noChangeAspect="1" noChangeArrowheads="1"/>
            </p:cNvPicPr>
            <p:nvPr/>
          </p:nvPicPr>
          <p:blipFill>
            <a:blip r:embed="rId3" cstate="print"/>
            <a:srcRect/>
            <a:stretch>
              <a:fillRect/>
            </a:stretch>
          </p:blipFill>
          <p:spPr bwMode="auto">
            <a:xfrm>
              <a:off x="4924423" y="4137937"/>
              <a:ext cx="977330" cy="215533"/>
            </a:xfrm>
            <a:prstGeom prst="rect">
              <a:avLst/>
            </a:prstGeom>
            <a:noFill/>
            <a:ln w="9525">
              <a:noFill/>
              <a:miter lim="800000"/>
              <a:headEnd/>
              <a:tailEnd/>
            </a:ln>
          </p:spPr>
        </p:pic>
        <p:sp>
          <p:nvSpPr>
            <p:cNvPr id="32" name="Rounded Rectangle 31"/>
            <p:cNvSpPr/>
            <p:nvPr/>
          </p:nvSpPr>
          <p:spPr>
            <a:xfrm>
              <a:off x="7234484" y="4023818"/>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GSAFD</a:t>
              </a:r>
            </a:p>
          </p:txBody>
        </p:sp>
        <p:sp>
          <p:nvSpPr>
            <p:cNvPr id="33" name="Rounded Rectangle 32"/>
            <p:cNvSpPr/>
            <p:nvPr/>
          </p:nvSpPr>
          <p:spPr>
            <a:xfrm>
              <a:off x="7934324" y="452437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GTT</a:t>
              </a:r>
            </a:p>
          </p:txBody>
        </p:sp>
        <p:sp>
          <p:nvSpPr>
            <p:cNvPr id="34" name="Rounded Rectangle 33"/>
            <p:cNvSpPr/>
            <p:nvPr/>
          </p:nvSpPr>
          <p:spPr>
            <a:xfrm>
              <a:off x="6527734" y="5738521"/>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DDC</a:t>
              </a:r>
            </a:p>
          </p:txBody>
        </p:sp>
        <p:sp>
          <p:nvSpPr>
            <p:cNvPr id="35" name="Rounded Rectangle 34"/>
            <p:cNvSpPr/>
            <p:nvPr/>
          </p:nvSpPr>
          <p:spPr>
            <a:xfrm>
              <a:off x="5366851" y="5412921"/>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Calibri"/>
                </a:rPr>
                <a:t>LCTGM</a:t>
              </a:r>
            </a:p>
          </p:txBody>
        </p:sp>
        <p:sp>
          <p:nvSpPr>
            <p:cNvPr id="36" name="Rounded Rectangle 35"/>
            <p:cNvSpPr/>
            <p:nvPr/>
          </p:nvSpPr>
          <p:spPr>
            <a:xfrm>
              <a:off x="7705724" y="526732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prstClr val="black"/>
                  </a:solidFill>
                  <a:latin typeface="Calibri"/>
                </a:rPr>
                <a:t>MeSH</a:t>
              </a:r>
              <a:endParaRPr lang="en-US" sz="1350" dirty="0">
                <a:solidFill>
                  <a:prstClr val="black"/>
                </a:solidFill>
                <a:latin typeface="Calibri"/>
              </a:endParaRPr>
            </a:p>
          </p:txBody>
        </p:sp>
        <p:cxnSp>
          <p:nvCxnSpPr>
            <p:cNvPr id="67" name="Shape 66"/>
            <p:cNvCxnSpPr>
              <a:stCxn id="31" idx="1"/>
              <a:endCxn id="5" idx="3"/>
            </p:cNvCxnSpPr>
            <p:nvPr/>
          </p:nvCxnSpPr>
          <p:spPr>
            <a:xfrm rot="10800000" flipV="1">
              <a:off x="6225455" y="3715454"/>
              <a:ext cx="419603" cy="650434"/>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hape 68"/>
            <p:cNvCxnSpPr>
              <a:stCxn id="32" idx="1"/>
              <a:endCxn id="5" idx="3"/>
            </p:cNvCxnSpPr>
            <p:nvPr/>
          </p:nvCxnSpPr>
          <p:spPr>
            <a:xfrm rot="10800000" flipV="1">
              <a:off x="6225456" y="4214317"/>
              <a:ext cx="1009029" cy="151571"/>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hape 70"/>
            <p:cNvCxnSpPr>
              <a:stCxn id="33" idx="2"/>
              <a:endCxn id="5" idx="3"/>
            </p:cNvCxnSpPr>
            <p:nvPr/>
          </p:nvCxnSpPr>
          <p:spPr>
            <a:xfrm rot="5400000" flipH="1">
              <a:off x="7050653" y="3540691"/>
              <a:ext cx="539486" cy="2189882"/>
            </a:xfrm>
            <a:prstGeom prst="curvedConnector4">
              <a:avLst>
                <a:gd name="adj1" fmla="val -42374"/>
                <a:gd name="adj2" fmla="val 60983"/>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urved Connector 75"/>
            <p:cNvCxnSpPr>
              <a:stCxn id="36" idx="1"/>
              <a:endCxn id="5" idx="3"/>
            </p:cNvCxnSpPr>
            <p:nvPr/>
          </p:nvCxnSpPr>
          <p:spPr>
            <a:xfrm rot="10800000">
              <a:off x="6225456" y="4365889"/>
              <a:ext cx="1480269" cy="1091936"/>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hape 77"/>
            <p:cNvCxnSpPr>
              <a:stCxn id="34" idx="0"/>
              <a:endCxn id="5" idx="3"/>
            </p:cNvCxnSpPr>
            <p:nvPr/>
          </p:nvCxnSpPr>
          <p:spPr>
            <a:xfrm rot="16200000" flipV="1">
              <a:off x="5930785" y="4660559"/>
              <a:ext cx="1372632" cy="783292"/>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urved Connector 83"/>
            <p:cNvCxnSpPr>
              <a:stCxn id="35" idx="3"/>
              <a:endCxn id="5" idx="3"/>
            </p:cNvCxnSpPr>
            <p:nvPr/>
          </p:nvCxnSpPr>
          <p:spPr>
            <a:xfrm flipH="1" flipV="1">
              <a:off x="6225455" y="4365889"/>
              <a:ext cx="103421" cy="1237532"/>
            </a:xfrm>
            <a:prstGeom prst="curvedConnector3">
              <a:avLst>
                <a:gd name="adj1" fmla="val -221038"/>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p:cNvCxnSpPr>
            <a:stCxn id="2" idx="2"/>
            <a:endCxn id="5" idx="0"/>
          </p:cNvCxnSpPr>
          <p:nvPr/>
        </p:nvCxnSpPr>
        <p:spPr>
          <a:xfrm>
            <a:off x="5555905" y="3381838"/>
            <a:ext cx="28544" cy="297896"/>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7841079" y="2115542"/>
            <a:ext cx="921805" cy="55206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900" dirty="0">
                <a:solidFill>
                  <a:prstClr val="black"/>
                </a:solidFill>
                <a:cs typeface="Arial" panose="020B0604020202020204" pitchFamily="34" charset="0"/>
              </a:rPr>
              <a:t>Multilingual</a:t>
            </a:r>
          </a:p>
          <a:p>
            <a:pPr algn="ctr"/>
            <a:r>
              <a:rPr lang="en-US" sz="900" dirty="0">
                <a:solidFill>
                  <a:prstClr val="black"/>
                </a:solidFill>
                <a:cs typeface="Arial" panose="020B0604020202020204" pitchFamily="34" charset="0"/>
              </a:rPr>
              <a:t>Bib Records</a:t>
            </a:r>
          </a:p>
        </p:txBody>
      </p:sp>
      <p:pic>
        <p:nvPicPr>
          <p:cNvPr id="57" name="Picture 4"/>
          <p:cNvPicPr>
            <a:picLocks noChangeAspect="1" noChangeArrowheads="1"/>
          </p:cNvPicPr>
          <p:nvPr/>
        </p:nvPicPr>
        <p:blipFill>
          <a:blip r:embed="rId3" cstate="print"/>
          <a:srcRect/>
          <a:stretch>
            <a:fillRect/>
          </a:stretch>
        </p:blipFill>
        <p:spPr bwMode="auto">
          <a:xfrm>
            <a:off x="7990488" y="2183156"/>
            <a:ext cx="600728" cy="132927"/>
          </a:xfrm>
          <a:prstGeom prst="rect">
            <a:avLst/>
          </a:prstGeom>
          <a:noFill/>
          <a:ln w="9525">
            <a:noFill/>
            <a:miter lim="800000"/>
            <a:headEnd/>
            <a:tailEnd/>
          </a:ln>
        </p:spPr>
      </p:pic>
      <p:cxnSp>
        <p:nvCxnSpPr>
          <p:cNvPr id="59" name="Curved Connector 70"/>
          <p:cNvCxnSpPr>
            <a:stCxn id="55" idx="1"/>
            <a:endCxn id="29" idx="2"/>
          </p:cNvCxnSpPr>
          <p:nvPr/>
        </p:nvCxnSpPr>
        <p:spPr>
          <a:xfrm rot="10800000">
            <a:off x="7530823" y="2080383"/>
            <a:ext cx="310256" cy="311193"/>
          </a:xfrm>
          <a:prstGeom prst="curvedConnector2">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1461297" y="4969802"/>
            <a:ext cx="754679" cy="30881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750" b="1" dirty="0">
                <a:solidFill>
                  <a:prstClr val="black"/>
                </a:solidFill>
                <a:latin typeface="Calibri"/>
              </a:rPr>
              <a:t>ArchiveGrid</a:t>
            </a:r>
          </a:p>
        </p:txBody>
      </p:sp>
      <p:pic>
        <p:nvPicPr>
          <p:cNvPr id="61" name="Picture 4"/>
          <p:cNvPicPr>
            <a:picLocks noChangeAspect="1" noChangeArrowheads="1"/>
          </p:cNvPicPr>
          <p:nvPr/>
        </p:nvPicPr>
        <p:blipFill>
          <a:blip r:embed="rId3" cstate="print"/>
          <a:srcRect/>
          <a:stretch>
            <a:fillRect/>
          </a:stretch>
        </p:blipFill>
        <p:spPr bwMode="auto">
          <a:xfrm>
            <a:off x="1524369" y="4997295"/>
            <a:ext cx="575486" cy="126914"/>
          </a:xfrm>
          <a:prstGeom prst="rect">
            <a:avLst/>
          </a:prstGeom>
          <a:noFill/>
          <a:ln w="9525">
            <a:noFill/>
            <a:miter lim="800000"/>
            <a:headEnd/>
            <a:tailEnd/>
          </a:ln>
        </p:spPr>
      </p:pic>
    </p:spTree>
    <p:extLst>
      <p:ext uri="{BB962C8B-B14F-4D97-AF65-F5344CB8AC3E}">
        <p14:creationId xmlns:p14="http://schemas.microsoft.com/office/powerpoint/2010/main" val="248098983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98068" y="1048023"/>
            <a:ext cx="6812399" cy="529189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15448" y="128198"/>
            <a:ext cx="9382767" cy="958672"/>
          </a:xfrm>
        </p:spPr>
        <p:txBody>
          <a:bodyPr/>
          <a:lstStyle/>
          <a:p>
            <a:r>
              <a:rPr lang="en-US" dirty="0" smtClean="0">
                <a:solidFill>
                  <a:srgbClr val="1F497D"/>
                </a:solidFill>
              </a:rPr>
              <a:t>OCLC’s </a:t>
            </a:r>
            <a:r>
              <a:rPr lang="en-US" dirty="0">
                <a:solidFill>
                  <a:srgbClr val="1F497D"/>
                </a:solidFill>
              </a:rPr>
              <a:t>l</a:t>
            </a:r>
            <a:r>
              <a:rPr lang="en-US" dirty="0" smtClean="0">
                <a:solidFill>
                  <a:srgbClr val="1F497D"/>
                </a:solidFill>
              </a:rPr>
              <a:t>inked </a:t>
            </a:r>
            <a:r>
              <a:rPr lang="en-US" dirty="0">
                <a:solidFill>
                  <a:srgbClr val="1F497D"/>
                </a:solidFill>
              </a:rPr>
              <a:t>d</a:t>
            </a:r>
            <a:r>
              <a:rPr lang="en-US" dirty="0" smtClean="0">
                <a:solidFill>
                  <a:srgbClr val="1F497D"/>
                </a:solidFill>
              </a:rPr>
              <a:t>ata </a:t>
            </a:r>
            <a:r>
              <a:rPr lang="en-US" dirty="0">
                <a:solidFill>
                  <a:srgbClr val="1F497D"/>
                </a:solidFill>
              </a:rPr>
              <a:t>r</a:t>
            </a:r>
            <a:r>
              <a:rPr lang="en-US" dirty="0" smtClean="0">
                <a:solidFill>
                  <a:srgbClr val="1F497D"/>
                </a:solidFill>
              </a:rPr>
              <a:t>esources</a:t>
            </a:r>
            <a:r>
              <a:rPr lang="en-US" dirty="0">
                <a:solidFill>
                  <a:srgbClr val="1F497D"/>
                </a:solidFill>
              </a:rPr>
              <a:t/>
            </a:r>
            <a:br>
              <a:rPr lang="en-US" dirty="0">
                <a:solidFill>
                  <a:srgbClr val="1F497D"/>
                </a:solidFill>
              </a:rPr>
            </a:br>
            <a:endParaRPr lang="en-US" dirty="0">
              <a:solidFill>
                <a:srgbClr val="1F497D"/>
              </a:solidFill>
            </a:endParaRPr>
          </a:p>
        </p:txBody>
      </p:sp>
      <p:sp>
        <p:nvSpPr>
          <p:cNvPr id="3" name="Oval 2"/>
          <p:cNvSpPr/>
          <p:nvPr/>
        </p:nvSpPr>
        <p:spPr>
          <a:xfrm>
            <a:off x="2682414" y="2838290"/>
            <a:ext cx="3157786" cy="3157786"/>
          </a:xfrm>
          <a:prstGeom prst="ellipse">
            <a:avLst/>
          </a:prstGeom>
          <a:solidFill>
            <a:schemeClr val="bg1"/>
          </a:solidFill>
          <a:ln w="57150">
            <a:solidFill>
              <a:srgbClr val="A931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3382" y="3260702"/>
            <a:ext cx="2440027" cy="830997"/>
          </a:xfrm>
          <a:prstGeom prst="rect">
            <a:avLst/>
          </a:prstGeom>
          <a:noFill/>
        </p:spPr>
        <p:txBody>
          <a:bodyPr wrap="none" rtlCol="0">
            <a:spAutoFit/>
          </a:bodyPr>
          <a:lstStyle/>
          <a:p>
            <a:pPr algn="ctr"/>
            <a:r>
              <a:rPr lang="en-US" sz="2400" dirty="0" err="1" smtClean="0">
                <a:solidFill>
                  <a:srgbClr val="000000"/>
                </a:solidFill>
              </a:rPr>
              <a:t>WorldCat</a:t>
            </a:r>
            <a:r>
              <a:rPr lang="en-US" sz="2400" dirty="0" smtClean="0">
                <a:solidFill>
                  <a:srgbClr val="000000"/>
                </a:solidFill>
              </a:rPr>
              <a:t> Catalog:</a:t>
            </a:r>
          </a:p>
          <a:p>
            <a:pPr algn="ctr"/>
            <a:r>
              <a:rPr lang="en-US" sz="2400" dirty="0" smtClean="0">
                <a:solidFill>
                  <a:srgbClr val="000000"/>
                </a:solidFill>
              </a:rPr>
              <a:t>15 billion triples</a:t>
            </a:r>
            <a:endParaRPr lang="en-US" sz="2400" dirty="0">
              <a:solidFill>
                <a:srgbClr val="000000"/>
              </a:solidFill>
            </a:endParaRPr>
          </a:p>
        </p:txBody>
      </p:sp>
      <p:sp>
        <p:nvSpPr>
          <p:cNvPr id="5" name="Oval 4"/>
          <p:cNvSpPr/>
          <p:nvPr/>
        </p:nvSpPr>
        <p:spPr>
          <a:xfrm>
            <a:off x="2904565" y="1457728"/>
            <a:ext cx="2465760" cy="2465760"/>
          </a:xfrm>
          <a:prstGeom prst="ellipse">
            <a:avLst/>
          </a:prstGeom>
          <a:solidFill>
            <a:schemeClr val="bg1"/>
          </a:solidFill>
          <a:ln w="57150">
            <a:solidFill>
              <a:srgbClr val="2178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66196" y="994086"/>
            <a:ext cx="6562208" cy="461665"/>
          </a:xfrm>
          <a:prstGeom prst="rect">
            <a:avLst/>
          </a:prstGeom>
          <a:noFill/>
        </p:spPr>
        <p:txBody>
          <a:bodyPr wrap="square" rtlCol="0">
            <a:spAutoFit/>
          </a:bodyPr>
          <a:lstStyle/>
          <a:p>
            <a:pPr algn="ctr"/>
            <a:r>
              <a:rPr lang="en-US" sz="2400" dirty="0" err="1" smtClean="0">
                <a:solidFill>
                  <a:srgbClr val="000000"/>
                </a:solidFill>
              </a:rPr>
              <a:t>WorldCat</a:t>
            </a:r>
            <a:r>
              <a:rPr lang="en-US" sz="2400" dirty="0" smtClean="0">
                <a:solidFill>
                  <a:srgbClr val="000000"/>
                </a:solidFill>
              </a:rPr>
              <a:t> Works: 5 billion RDF triples</a:t>
            </a:r>
            <a:endParaRPr lang="en-US" sz="2400" dirty="0">
              <a:solidFill>
                <a:srgbClr val="000000"/>
              </a:solidFill>
            </a:endParaRPr>
          </a:p>
        </p:txBody>
      </p:sp>
      <p:sp>
        <p:nvSpPr>
          <p:cNvPr id="7" name="Oval 6"/>
          <p:cNvSpPr/>
          <p:nvPr/>
        </p:nvSpPr>
        <p:spPr>
          <a:xfrm>
            <a:off x="4871835" y="4549651"/>
            <a:ext cx="2141626" cy="2141626"/>
          </a:xfrm>
          <a:prstGeom prst="ellipse">
            <a:avLst/>
          </a:prstGeom>
          <a:solidFill>
            <a:schemeClr val="bg1"/>
          </a:solidFill>
          <a:ln w="57150">
            <a:solidFill>
              <a:srgbClr val="FF7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5469609" y="2536722"/>
            <a:ext cx="1652807" cy="1652807"/>
          </a:xfrm>
          <a:prstGeom prst="ellipse">
            <a:avLst/>
          </a:prstGeom>
          <a:solidFill>
            <a:schemeClr val="bg1"/>
          </a:solidFill>
          <a:ln w="57150">
            <a:solidFill>
              <a:srgbClr val="409A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1757565" y="4927448"/>
            <a:ext cx="1370196" cy="1370196"/>
          </a:xfrm>
          <a:prstGeom prst="ellipse">
            <a:avLst/>
          </a:prstGeom>
          <a:solidFill>
            <a:schemeClr val="bg1"/>
          </a:solidFill>
          <a:ln w="57150">
            <a:solidFill>
              <a:srgbClr val="2178B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65366" y="4849019"/>
            <a:ext cx="1640193" cy="1200329"/>
          </a:xfrm>
          <a:prstGeom prst="rect">
            <a:avLst/>
          </a:prstGeom>
          <a:noFill/>
        </p:spPr>
        <p:txBody>
          <a:bodyPr wrap="none" rtlCol="0">
            <a:spAutoFit/>
          </a:bodyPr>
          <a:lstStyle/>
          <a:p>
            <a:pPr algn="ctr"/>
            <a:r>
              <a:rPr lang="en-US" sz="2400" dirty="0" smtClean="0">
                <a:solidFill>
                  <a:srgbClr val="000000"/>
                </a:solidFill>
              </a:rPr>
              <a:t>DDC:</a:t>
            </a:r>
          </a:p>
          <a:p>
            <a:pPr algn="ctr"/>
            <a:r>
              <a:rPr lang="en-US" sz="2400" dirty="0" smtClean="0">
                <a:solidFill>
                  <a:srgbClr val="000000"/>
                </a:solidFill>
              </a:rPr>
              <a:t>300 million </a:t>
            </a:r>
          </a:p>
          <a:p>
            <a:pPr algn="ctr"/>
            <a:r>
              <a:rPr lang="en-US" sz="2400" dirty="0" smtClean="0">
                <a:solidFill>
                  <a:srgbClr val="000000"/>
                </a:solidFill>
              </a:rPr>
              <a:t>triples</a:t>
            </a:r>
            <a:endParaRPr lang="en-US" sz="2400" dirty="0">
              <a:solidFill>
                <a:srgbClr val="00000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546" y="4008335"/>
            <a:ext cx="2129361" cy="95300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904" y="2215521"/>
            <a:ext cx="1501332" cy="67192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997" y="4940365"/>
            <a:ext cx="1311303" cy="1360199"/>
          </a:xfrm>
          <a:prstGeom prst="rect">
            <a:avLst/>
          </a:prstGeom>
        </p:spPr>
      </p:pic>
      <p:sp>
        <p:nvSpPr>
          <p:cNvPr id="8" name="TextBox 7"/>
          <p:cNvSpPr txBox="1"/>
          <p:nvPr/>
        </p:nvSpPr>
        <p:spPr>
          <a:xfrm>
            <a:off x="6154420" y="4241416"/>
            <a:ext cx="3512094" cy="474723"/>
          </a:xfrm>
          <a:prstGeom prst="rect">
            <a:avLst/>
          </a:prstGeom>
          <a:noFill/>
        </p:spPr>
        <p:txBody>
          <a:bodyPr wrap="square" rtlCol="0">
            <a:spAutoFit/>
          </a:bodyPr>
          <a:lstStyle/>
          <a:p>
            <a:r>
              <a:rPr lang="en-US" sz="2400" dirty="0" smtClean="0">
                <a:solidFill>
                  <a:srgbClr val="000000"/>
                </a:solidFill>
              </a:rPr>
              <a:t>VIAF: 2 billion triples</a:t>
            </a:r>
            <a:endParaRPr lang="en-US" sz="2400" dirty="0">
              <a:solidFill>
                <a:srgbClr val="000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512" y="2845040"/>
            <a:ext cx="867000" cy="1036170"/>
          </a:xfrm>
          <a:prstGeom prst="rect">
            <a:avLst/>
          </a:prstGeom>
        </p:spPr>
      </p:pic>
      <p:sp>
        <p:nvSpPr>
          <p:cNvPr id="10" name="TextBox 9"/>
          <p:cNvSpPr txBox="1"/>
          <p:nvPr/>
        </p:nvSpPr>
        <p:spPr>
          <a:xfrm>
            <a:off x="5831455" y="2090881"/>
            <a:ext cx="3312545" cy="465616"/>
          </a:xfrm>
          <a:prstGeom prst="rect">
            <a:avLst/>
          </a:prstGeom>
          <a:noFill/>
        </p:spPr>
        <p:txBody>
          <a:bodyPr wrap="square" rtlCol="0">
            <a:spAutoFit/>
          </a:bodyPr>
          <a:lstStyle/>
          <a:p>
            <a:pPr algn="ctr"/>
            <a:r>
              <a:rPr lang="en-US" sz="2400" dirty="0" smtClean="0">
                <a:solidFill>
                  <a:srgbClr val="000000"/>
                </a:solidFill>
              </a:rPr>
              <a:t>FAST: 23 Million triples</a:t>
            </a:r>
            <a:endParaRPr lang="en-US" sz="2400" dirty="0">
              <a:solidFill>
                <a:srgbClr val="000000"/>
              </a:solidFill>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451" y="5214607"/>
            <a:ext cx="977161" cy="795878"/>
          </a:xfrm>
          <a:prstGeom prst="rect">
            <a:avLst/>
          </a:prstGeom>
        </p:spPr>
      </p:pic>
    </p:spTree>
    <p:extLst>
      <p:ext uri="{BB962C8B-B14F-4D97-AF65-F5344CB8AC3E}">
        <p14:creationId xmlns:p14="http://schemas.microsoft.com/office/powerpoint/2010/main" val="245439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28712" y="985837"/>
            <a:ext cx="6886575" cy="4886325"/>
          </a:xfrm>
          <a:prstGeom prst="rect">
            <a:avLst/>
          </a:prstGeom>
          <a:ln>
            <a:solidFill>
              <a:schemeClr val="accent3"/>
            </a:solidFill>
          </a:ln>
        </p:spPr>
      </p:pic>
    </p:spTree>
    <p:extLst>
      <p:ext uri="{BB962C8B-B14F-4D97-AF65-F5344CB8AC3E}">
        <p14:creationId xmlns:p14="http://schemas.microsoft.com/office/powerpoint/2010/main" val="2393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742" y="650030"/>
            <a:ext cx="3878916" cy="4846740"/>
          </a:xfrm>
          <a:prstGeom prst="rect">
            <a:avLst/>
          </a:prstGeom>
        </p:spPr>
      </p:pic>
      <p:sp>
        <p:nvSpPr>
          <p:cNvPr id="3" name="Rectangle 2"/>
          <p:cNvSpPr/>
          <p:nvPr/>
        </p:nvSpPr>
        <p:spPr>
          <a:xfrm>
            <a:off x="0" y="5499100"/>
            <a:ext cx="4572000" cy="369332"/>
          </a:xfrm>
          <a:prstGeom prst="rect">
            <a:avLst/>
          </a:prstGeom>
        </p:spPr>
        <p:txBody>
          <a:bodyPr>
            <a:spAutoFit/>
          </a:bodyPr>
          <a:lstStyle/>
          <a:p>
            <a:endParaRPr lang="en-US" dirty="0">
              <a:solidFill>
                <a:srgbClr val="000000"/>
              </a:solidFill>
            </a:endParaRPr>
          </a:p>
        </p:txBody>
      </p:sp>
      <p:pic>
        <p:nvPicPr>
          <p:cNvPr id="6" name="Content Placeholder 15"/>
          <p:cNvPicPr>
            <a:picLocks noGrp="1" noChangeAspect="1"/>
          </p:cNvPicPr>
          <p:nvPr/>
        </p:nvPicPr>
        <p:blipFill>
          <a:blip r:embed="rId3"/>
          <a:stretch>
            <a:fillRect/>
          </a:stretch>
        </p:blipFill>
        <p:spPr bwMode="auto">
          <a:xfrm>
            <a:off x="4976950" y="688709"/>
            <a:ext cx="3396965" cy="4808062"/>
          </a:xfrm>
          <a:prstGeom prst="rect">
            <a:avLst/>
          </a:prstGeom>
          <a:noFill/>
          <a:ln w="9525">
            <a:noFill/>
            <a:miter lim="800000"/>
            <a:headEnd/>
            <a:tailEnd/>
          </a:ln>
        </p:spPr>
      </p:pic>
    </p:spTree>
    <p:extLst>
      <p:ext uri="{BB962C8B-B14F-4D97-AF65-F5344CB8AC3E}">
        <p14:creationId xmlns:p14="http://schemas.microsoft.com/office/powerpoint/2010/main" val="199826836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a:t>
            </a:r>
            <a:r>
              <a:rPr lang="en-US" dirty="0" err="1" smtClean="0"/>
              <a:t>systemwide</a:t>
            </a:r>
            <a:r>
              <a:rPr lang="en-US" dirty="0" smtClean="0"/>
              <a:t> library</a:t>
            </a:r>
            <a:endParaRPr lang="en-US" dirty="0"/>
          </a:p>
        </p:txBody>
      </p:sp>
      <p:sp>
        <p:nvSpPr>
          <p:cNvPr id="2" name="Text Placeholder 1"/>
          <p:cNvSpPr>
            <a:spLocks noGrp="1"/>
          </p:cNvSpPr>
          <p:nvPr>
            <p:ph type="body" sz="quarter" idx="10"/>
          </p:nvPr>
        </p:nvSpPr>
        <p:spPr/>
        <p:txBody>
          <a:bodyPr/>
          <a:lstStyle/>
          <a:p>
            <a:r>
              <a:rPr lang="en-US" dirty="0" smtClean="0"/>
              <a:t>OCLC Research</a:t>
            </a:r>
            <a:endParaRPr lang="en-US" dirty="0"/>
          </a:p>
        </p:txBody>
      </p:sp>
    </p:spTree>
    <p:extLst>
      <p:ext uri="{BB962C8B-B14F-4D97-AF65-F5344CB8AC3E}">
        <p14:creationId xmlns:p14="http://schemas.microsoft.com/office/powerpoint/2010/main" val="3880310114"/>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9999" y="3031693"/>
            <a:ext cx="6083965" cy="4031873"/>
          </a:xfrm>
          <a:prstGeom prst="rect">
            <a:avLst/>
          </a:prstGeom>
          <a:solidFill>
            <a:schemeClr val="accent1"/>
          </a:solidFill>
        </p:spPr>
        <p:txBody>
          <a:bodyPr wrap="square" rtlCol="0">
            <a:spAutoFit/>
          </a:bodyPr>
          <a:lstStyle/>
          <a:p>
            <a:r>
              <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rPr>
              <a:t>The </a:t>
            </a:r>
            <a:r>
              <a:rPr lang="en-US" sz="3600" dirty="0">
                <a:solidFill>
                  <a:schemeClr val="bg1"/>
                </a:solidFill>
                <a:latin typeface="Segoe UI" panose="020B0502040204020203" pitchFamily="34" charset="0"/>
                <a:ea typeface="Segoe UI" panose="020B0502040204020203" pitchFamily="34" charset="0"/>
                <a:cs typeface="Segoe UI" panose="020B0502040204020203" pitchFamily="34" charset="0"/>
              </a:rPr>
              <a:t>bubble of growth </a:t>
            </a:r>
            <a:r>
              <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rPr>
              <a:t>in twentieth-century </a:t>
            </a:r>
            <a:endPar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printed </a:t>
            </a:r>
            <a:r>
              <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rPr>
              <a:t>collections has left … librarians </a:t>
            </a:r>
            <a:endPar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with </a:t>
            </a:r>
            <a:r>
              <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rPr>
              <a:t>a tricky problem</a:t>
            </a:r>
            <a:r>
              <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p>
          <a:p>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Barbara Fister</a:t>
            </a:r>
            <a:b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New Roles for the Road Ahead:</a:t>
            </a:r>
          </a:p>
          <a:p>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Essays commissioned for ACRL’s 75</a:t>
            </a:r>
            <a:r>
              <a:rPr lang="en-US" baseline="30000" dirty="0">
                <a:solidFill>
                  <a:schemeClr val="bg1"/>
                </a:solidFill>
                <a:latin typeface="Segoe UI" panose="020B0502040204020203" pitchFamily="34" charset="0"/>
                <a:ea typeface="Segoe UI" panose="020B0502040204020203" pitchFamily="34" charset="0"/>
                <a:cs typeface="Segoe UI" panose="020B0502040204020203" pitchFamily="34" charset="0"/>
              </a:rPr>
              <a:t>th</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 Birthday</a:t>
            </a:r>
          </a:p>
          <a:p>
            <a:endParaRPr lang="en-US" dirty="0"/>
          </a:p>
          <a:p>
            <a:endParaRPr lang="en-US" dirty="0"/>
          </a:p>
        </p:txBody>
      </p:sp>
    </p:spTree>
    <p:extLst>
      <p:ext uri="{BB962C8B-B14F-4D97-AF65-F5344CB8AC3E}">
        <p14:creationId xmlns:p14="http://schemas.microsoft.com/office/powerpoint/2010/main" val="2919657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library.osu.edu/blogs/cartoons/files/2012/02/IMG_5176.jpg"/>
          <p:cNvPicPr>
            <a:picLocks noChangeAspect="1" noChangeArrowheads="1"/>
          </p:cNvPicPr>
          <p:nvPr/>
        </p:nvPicPr>
        <p:blipFill>
          <a:blip r:embed="rId3" cstate="print"/>
          <a:srcRect/>
          <a:stretch>
            <a:fillRect/>
          </a:stretch>
        </p:blipFill>
        <p:spPr bwMode="auto">
          <a:xfrm>
            <a:off x="-1147184" y="1"/>
            <a:ext cx="10291184" cy="6858000"/>
          </a:xfrm>
          <a:prstGeom prst="rect">
            <a:avLst/>
          </a:prstGeom>
          <a:noFill/>
        </p:spPr>
      </p:pic>
      <p:sp>
        <p:nvSpPr>
          <p:cNvPr id="4" name="TextBox 3"/>
          <p:cNvSpPr txBox="1"/>
          <p:nvPr/>
        </p:nvSpPr>
        <p:spPr>
          <a:xfrm>
            <a:off x="533400" y="6477000"/>
            <a:ext cx="7124066" cy="369332"/>
          </a:xfrm>
          <a:prstGeom prst="rect">
            <a:avLst/>
          </a:prstGeom>
          <a:noFill/>
        </p:spPr>
        <p:txBody>
          <a:bodyPr wrap="none" rtlCol="0">
            <a:spAutoFit/>
          </a:bodyPr>
          <a:lstStyle/>
          <a:p>
            <a:r>
              <a:rPr lang="en-US" sz="1100" dirty="0" smtClean="0">
                <a:solidFill>
                  <a:srgbClr val="FFFFFF"/>
                </a:solidFill>
              </a:rPr>
              <a:t>http://library.osu.edu/blogs/cartoons/2012/02/28/blog-launch-and-the-construction-of-our-new-home-in-sullivant-hall</a:t>
            </a:r>
            <a:r>
              <a:rPr lang="en-US" dirty="0" smtClean="0">
                <a:solidFill>
                  <a:prstClr val="black"/>
                </a:solidFill>
                <a:hlinkClick r:id="rId4"/>
              </a:rPr>
              <a:t>/</a:t>
            </a:r>
            <a:endParaRPr lang="en-US" dirty="0">
              <a:solidFill>
                <a:prstClr val="black"/>
              </a:solidFill>
            </a:endParaRPr>
          </a:p>
        </p:txBody>
      </p:sp>
      <p:pic>
        <p:nvPicPr>
          <p:cNvPr id="105476" name="Picture 4" descr="http://library.osu.edu/blogs/cartoons/files/2012/02/New-gallery-rendering-2.jpg"/>
          <p:cNvPicPr>
            <a:picLocks noChangeAspect="1" noChangeArrowheads="1"/>
          </p:cNvPicPr>
          <p:nvPr/>
        </p:nvPicPr>
        <p:blipFill>
          <a:blip r:embed="rId5" cstate="print"/>
          <a:srcRect/>
          <a:stretch>
            <a:fillRect/>
          </a:stretch>
        </p:blipFill>
        <p:spPr bwMode="auto">
          <a:xfrm>
            <a:off x="4597399" y="1143000"/>
            <a:ext cx="3956042" cy="2974788"/>
          </a:xfrm>
          <a:prstGeom prst="rect">
            <a:avLst/>
          </a:prstGeom>
          <a:noFill/>
        </p:spPr>
      </p:pic>
    </p:spTree>
    <p:extLst>
      <p:ext uri="{BB962C8B-B14F-4D97-AF65-F5344CB8AC3E}">
        <p14:creationId xmlns:p14="http://schemas.microsoft.com/office/powerpoint/2010/main" val="423163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9" y="0"/>
            <a:ext cx="9182049" cy="6648450"/>
          </a:xfrm>
          <a:prstGeom prst="rect">
            <a:avLst/>
          </a:prstGeom>
        </p:spPr>
      </p:pic>
      <p:sp>
        <p:nvSpPr>
          <p:cNvPr id="3" name="TextBox 2"/>
          <p:cNvSpPr txBox="1"/>
          <p:nvPr/>
        </p:nvSpPr>
        <p:spPr>
          <a:xfrm>
            <a:off x="4243299" y="0"/>
            <a:ext cx="4900701" cy="438582"/>
          </a:xfrm>
          <a:prstGeom prst="rect">
            <a:avLst/>
          </a:prstGeom>
          <a:noFill/>
        </p:spPr>
        <p:txBody>
          <a:bodyPr wrap="none" rtlCol="0">
            <a:spAutoFit/>
          </a:bodyPr>
          <a:lstStyle/>
          <a:p>
            <a:r>
              <a:rPr lang="en-US" sz="1050" dirty="0">
                <a:hlinkClick r:id="rId3"/>
              </a:rPr>
              <a:t>http://</a:t>
            </a:r>
            <a:r>
              <a:rPr lang="en-US" sz="1050" dirty="0" smtClean="0">
                <a:hlinkClick r:id="rId3"/>
              </a:rPr>
              <a:t>www.slideshare.net/malbooth/uts-future-library-more-than-spaces-technology</a:t>
            </a:r>
            <a:endParaRPr lang="en-US" sz="1050" dirty="0" smtClean="0"/>
          </a:p>
          <a:p>
            <a:r>
              <a:rPr lang="en-US" sz="1100" dirty="0" smtClean="0"/>
              <a:t>Mal Booth, UTS Library</a:t>
            </a:r>
            <a:endParaRPr lang="en-US" sz="1100" dirty="0"/>
          </a:p>
        </p:txBody>
      </p:sp>
    </p:spTree>
    <p:extLst>
      <p:ext uri="{BB962C8B-B14F-4D97-AF65-F5344CB8AC3E}">
        <p14:creationId xmlns:p14="http://schemas.microsoft.com/office/powerpoint/2010/main" val="13592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8800" dirty="0" smtClean="0">
                <a:latin typeface="Segoe UI Light" panose="020B0502040204020203" pitchFamily="34" charset="0"/>
              </a:rPr>
              <a:t>Themes</a:t>
            </a:r>
            <a:endParaRPr lang="en-US" sz="8800" dirty="0">
              <a:latin typeface="Segoe UI Light" panose="020B0502040204020203" pitchFamily="34" charset="0"/>
            </a:endParaRPr>
          </a:p>
        </p:txBody>
      </p:sp>
      <p:sp>
        <p:nvSpPr>
          <p:cNvPr id="2" name="Text Placeholder 1"/>
          <p:cNvSpPr>
            <a:spLocks noGrp="1"/>
          </p:cNvSpPr>
          <p:nvPr>
            <p:ph type="body" sz="quarter" idx="10"/>
          </p:nvPr>
        </p:nvSpPr>
        <p:spPr>
          <a:xfrm>
            <a:off x="784373" y="2098675"/>
            <a:ext cx="7772400" cy="781050"/>
          </a:xfrm>
        </p:spPr>
        <p:txBody>
          <a:bodyPr/>
          <a:lstStyle/>
          <a:p>
            <a:r>
              <a:rPr lang="en-US" dirty="0" smtClean="0"/>
              <a:t>OCLC Research </a:t>
            </a:r>
            <a:endParaRPr lang="en-US" dirty="0"/>
          </a:p>
        </p:txBody>
      </p:sp>
    </p:spTree>
    <p:extLst>
      <p:ext uri="{BB962C8B-B14F-4D97-AF65-F5344CB8AC3E}">
        <p14:creationId xmlns:p14="http://schemas.microsoft.com/office/powerpoint/2010/main" val="86044335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ibrary.osu.edu/blogs/cartoons/files/2012/02/DSCF48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877800"/>
            <a:ext cx="5425440" cy="72339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library.osu.edu/blogs/cartoons/files/2012/02/DSCF480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27575" y="-13014325"/>
            <a:ext cx="5486400" cy="7315200"/>
          </a:xfrm>
          <a:prstGeom prst="rect">
            <a:avLst/>
          </a:prstGeom>
          <a:noFill/>
        </p:spPr>
      </p:pic>
      <p:sp>
        <p:nvSpPr>
          <p:cNvPr id="2" name="Rectangle 1"/>
          <p:cNvSpPr/>
          <p:nvPr/>
        </p:nvSpPr>
        <p:spPr>
          <a:xfrm>
            <a:off x="4201886" y="313228"/>
            <a:ext cx="4942113" cy="6440481"/>
          </a:xfrm>
          <a:prstGeom prst="rect">
            <a:avLst/>
          </a:prstGeom>
        </p:spPr>
        <p:txBody>
          <a:bodyPr wrap="square">
            <a:spAutoFit/>
          </a:bodyPr>
          <a:lstStyle/>
          <a:p>
            <a:pPr defTabSz="914400">
              <a:lnSpc>
                <a:spcPct val="115000"/>
              </a:lnSpc>
              <a:spcAft>
                <a:spcPts val="1000"/>
              </a:spcAft>
            </a:pPr>
            <a:r>
              <a:rPr lang="en-US" sz="2000" dirty="0"/>
              <a:t>Perhaps the most influential descriptive studies have come from OCLC Research, which has now shared reports outlining both levels of uniqueness as well as duplication among various aggregations of library collections. This growing body of computationally intensive analysis of the collective collection has also begun to clarify geographic distribution and other key characteristics of library collections relevant for decision making around coordinating activities</a:t>
            </a:r>
            <a:r>
              <a:rPr lang="en-US" sz="2000" dirty="0" smtClean="0"/>
              <a:t>. </a:t>
            </a:r>
            <a:r>
              <a:rPr lang="en-US" sz="2000" b="1" dirty="0"/>
              <a:t>There is new understanding of collections at scale. </a:t>
            </a:r>
            <a:r>
              <a:rPr lang="en-US" sz="2000" dirty="0"/>
              <a:t>Libraries can better assess past successes in coordination and cooperation and surface the outlines of new frontiers for collaborative activities as well as clarify potential efficiencies and opportunities. </a:t>
            </a:r>
            <a:endParaRPr lang="en-US" sz="2800" dirty="0">
              <a:solidFill>
                <a:prstClr val="black"/>
              </a:solidFill>
              <a:latin typeface="Segoe UI Light" panose="020B0502040204020203" pitchFamily="34" charset="0"/>
              <a:ea typeface="Calibri" panose="020F0502020204030204" pitchFamily="34" charset="0"/>
              <a:cs typeface="Times New Roman" panose="02020603050405020304" pitchFamily="18" charset="0"/>
            </a:endParaRPr>
          </a:p>
        </p:txBody>
      </p:sp>
      <p:pic>
        <p:nvPicPr>
          <p:cNvPr id="5" name="Picture 3"/>
          <p:cNvPicPr>
            <a:picLocks noChangeAspect="1" noChangeArrowheads="1"/>
          </p:cNvPicPr>
          <p:nvPr/>
        </p:nvPicPr>
        <p:blipFill>
          <a:blip r:embed="rId4" cstate="print"/>
          <a:srcRect/>
          <a:stretch>
            <a:fillRect/>
          </a:stretch>
        </p:blipFill>
        <p:spPr bwMode="auto">
          <a:xfrm>
            <a:off x="228600" y="478971"/>
            <a:ext cx="3733800" cy="4831978"/>
          </a:xfrm>
          <a:prstGeom prst="rect">
            <a:avLst/>
          </a:prstGeom>
          <a:noFill/>
          <a:ln w="9525">
            <a:noFill/>
            <a:miter lim="800000"/>
            <a:headEnd/>
            <a:tailEnd/>
          </a:ln>
        </p:spPr>
      </p:pic>
      <p:sp>
        <p:nvSpPr>
          <p:cNvPr id="3" name="TextBox 2"/>
          <p:cNvSpPr txBox="1"/>
          <p:nvPr/>
        </p:nvSpPr>
        <p:spPr>
          <a:xfrm>
            <a:off x="326571" y="5900057"/>
            <a:ext cx="2157129" cy="646331"/>
          </a:xfrm>
          <a:prstGeom prst="rect">
            <a:avLst/>
          </a:prstGeom>
          <a:noFill/>
        </p:spPr>
        <p:txBody>
          <a:bodyPr wrap="none" rtlCol="0">
            <a:spAutoFit/>
          </a:bodyPr>
          <a:lstStyle/>
          <a:p>
            <a:r>
              <a:rPr lang="en-US" dirty="0" smtClean="0"/>
              <a:t>Karla Strieb</a:t>
            </a:r>
            <a:br>
              <a:rPr lang="en-US" dirty="0" smtClean="0"/>
            </a:br>
            <a:r>
              <a:rPr lang="en-US" dirty="0" smtClean="0"/>
              <a:t>Ohio State University</a:t>
            </a:r>
            <a:endParaRPr lang="en-US" dirty="0"/>
          </a:p>
        </p:txBody>
      </p:sp>
    </p:spTree>
    <p:extLst>
      <p:ext uri="{BB962C8B-B14F-4D97-AF65-F5344CB8AC3E}">
        <p14:creationId xmlns:p14="http://schemas.microsoft.com/office/powerpoint/2010/main" val="234981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NorthAmerican\Blog\MR-publications-upd-b.png"/>
          <p:cNvPicPr/>
          <p:nvPr/>
        </p:nvPicPr>
        <p:blipFill>
          <a:blip r:embed="rId3" cstate="print"/>
          <a:srcRect/>
          <a:stretch>
            <a:fillRect/>
          </a:stretch>
        </p:blipFill>
        <p:spPr bwMode="auto">
          <a:xfrm>
            <a:off x="304800" y="304800"/>
            <a:ext cx="8458200" cy="5943600"/>
          </a:xfrm>
          <a:prstGeom prst="rect">
            <a:avLst/>
          </a:prstGeom>
          <a:noFill/>
          <a:ln w="9525">
            <a:noFill/>
            <a:miter lim="800000"/>
            <a:headEnd/>
            <a:tailEnd/>
          </a:ln>
        </p:spPr>
      </p:pic>
      <p:sp>
        <p:nvSpPr>
          <p:cNvPr id="9" name="TextBox 8"/>
          <p:cNvSpPr txBox="1"/>
          <p:nvPr/>
        </p:nvSpPr>
        <p:spPr>
          <a:xfrm>
            <a:off x="152400" y="4724400"/>
            <a:ext cx="4206240" cy="1123712"/>
          </a:xfrm>
          <a:prstGeom prst="roundRect">
            <a:avLst/>
          </a:prstGeom>
          <a:solidFill>
            <a:schemeClr val="bg1">
              <a:alpha val="70000"/>
            </a:schemeClr>
          </a:solidFill>
          <a:effectLst>
            <a:outerShdw blurRad="50800" dist="38100" dir="2700000" algn="tl" rotWithShape="0">
              <a:prstClr val="black">
                <a:alpha val="40000"/>
              </a:prstClr>
            </a:outerShdw>
          </a:effectLst>
        </p:spPr>
        <p:txBody>
          <a:bodyPr wrap="square" rtlCol="0">
            <a:spAutoFit/>
          </a:bodyPr>
          <a:lstStyle/>
          <a:p>
            <a:r>
              <a:rPr lang="en-US" sz="2000" b="1" dirty="0" smtClean="0">
                <a:latin typeface="Calibri" pitchFamily="34" charset="0"/>
              </a:rPr>
              <a:t>North American print book resource:</a:t>
            </a:r>
            <a:endParaRPr lang="en-US" sz="2000" dirty="0" smtClean="0">
              <a:latin typeface="Calibri" pitchFamily="34" charset="0"/>
            </a:endParaRPr>
          </a:p>
          <a:p>
            <a:r>
              <a:rPr lang="en-US" sz="2000" b="1" dirty="0" smtClean="0">
                <a:latin typeface="Calibri" pitchFamily="34" charset="0"/>
              </a:rPr>
              <a:t>  45.7 million distinct publications</a:t>
            </a:r>
            <a:endParaRPr lang="en-US" sz="2000" dirty="0" smtClean="0">
              <a:latin typeface="Calibri" pitchFamily="34" charset="0"/>
            </a:endParaRPr>
          </a:p>
          <a:p>
            <a:r>
              <a:rPr lang="en-US" sz="2000" b="1" dirty="0" smtClean="0">
                <a:latin typeface="Calibri" pitchFamily="34" charset="0"/>
              </a:rPr>
              <a:t>  889.5 million total library holdings</a:t>
            </a:r>
            <a:endParaRPr lang="en-US" sz="2000" dirty="0" smtClean="0">
              <a:latin typeface="Calibri" pitchFamily="34" charset="0"/>
            </a:endParaRPr>
          </a:p>
        </p:txBody>
      </p:sp>
    </p:spTree>
    <p:extLst>
      <p:ext uri="{BB962C8B-B14F-4D97-AF65-F5344CB8AC3E}">
        <p14:creationId xmlns:p14="http://schemas.microsoft.com/office/powerpoint/2010/main" val="285161446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22657" y="220663"/>
            <a:ext cx="8181975" cy="704370"/>
          </a:xfrm>
        </p:spPr>
        <p:txBody>
          <a:bodyPr/>
          <a:lstStyle/>
          <a:p>
            <a:r>
              <a:rPr lang="en-US" dirty="0" smtClean="0"/>
              <a:t>Some outputs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837" y="1766179"/>
            <a:ext cx="1829991" cy="2366367"/>
          </a:xfrm>
          <a:prstGeom prst="rect">
            <a:avLst/>
          </a:prstGeom>
          <a:ln w="63500">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94" y="1766180"/>
            <a:ext cx="1880755" cy="2379125"/>
          </a:xfrm>
          <a:prstGeom prst="rect">
            <a:avLst/>
          </a:prstGeom>
          <a:ln w="63500">
            <a:noFill/>
          </a:ln>
        </p:spPr>
      </p:pic>
      <p:pic>
        <p:nvPicPr>
          <p:cNvPr id="15" name="Picture 14"/>
          <p:cNvPicPr>
            <a:picLocks noChangeAspect="1"/>
          </p:cNvPicPr>
          <p:nvPr/>
        </p:nvPicPr>
        <p:blipFill>
          <a:blip r:embed="rId4"/>
          <a:stretch>
            <a:fillRect/>
          </a:stretch>
        </p:blipFill>
        <p:spPr>
          <a:xfrm>
            <a:off x="6775045" y="1766178"/>
            <a:ext cx="1693547" cy="2371359"/>
          </a:xfrm>
          <a:prstGeom prst="rect">
            <a:avLst/>
          </a:prstGeom>
          <a:ln w="63500">
            <a:noFill/>
          </a:ln>
        </p:spPr>
      </p:pic>
      <p:pic>
        <p:nvPicPr>
          <p:cNvPr id="18" name="Picture 17"/>
          <p:cNvPicPr>
            <a:picLocks noChangeAspect="1"/>
          </p:cNvPicPr>
          <p:nvPr/>
        </p:nvPicPr>
        <p:blipFill>
          <a:blip r:embed="rId5"/>
          <a:stretch>
            <a:fillRect/>
          </a:stretch>
        </p:blipFill>
        <p:spPr>
          <a:xfrm>
            <a:off x="4779467" y="1766179"/>
            <a:ext cx="1714853" cy="2382483"/>
          </a:xfrm>
          <a:prstGeom prst="rect">
            <a:avLst/>
          </a:prstGeom>
          <a:ln>
            <a:solidFill>
              <a:schemeClr val="tx2"/>
            </a:solidFill>
          </a:ln>
        </p:spPr>
      </p:pic>
    </p:spTree>
    <p:extLst>
      <p:ext uri="{BB962C8B-B14F-4D97-AF65-F5344CB8AC3E}">
        <p14:creationId xmlns:p14="http://schemas.microsoft.com/office/powerpoint/2010/main" val="328407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OCLC Research</a:t>
            </a:r>
            <a:endParaRPr lang="en-US" dirty="0"/>
          </a:p>
        </p:txBody>
      </p:sp>
      <p:sp>
        <p:nvSpPr>
          <p:cNvPr id="9" name="Text Placeholder 8"/>
          <p:cNvSpPr>
            <a:spLocks noGrp="1"/>
          </p:cNvSpPr>
          <p:nvPr>
            <p:ph type="body" sz="quarter" idx="11"/>
          </p:nvPr>
        </p:nvSpPr>
        <p:spPr>
          <a:xfrm>
            <a:off x="240473" y="914402"/>
            <a:ext cx="4114103" cy="1741997"/>
          </a:xfrm>
        </p:spPr>
        <p:txBody>
          <a:bodyPr>
            <a:normAutofit/>
          </a:bodyPr>
          <a:lstStyle/>
          <a:p>
            <a:r>
              <a:rPr lang="en-US" b="0" dirty="0" smtClean="0">
                <a:hlinkClick r:id="rId2"/>
              </a:rPr>
              <a:t>http</a:t>
            </a:r>
            <a:r>
              <a:rPr lang="en-US" b="0" dirty="0">
                <a:hlinkClick r:id="rId2"/>
              </a:rPr>
              <a:t>://</a:t>
            </a:r>
            <a:r>
              <a:rPr lang="en-US" b="0" dirty="0" smtClean="0">
                <a:hlinkClick r:id="rId2"/>
              </a:rPr>
              <a:t>www.oclc.org/research.html</a:t>
            </a:r>
            <a:endParaRPr lang="en-US" b="0" dirty="0" smtClean="0"/>
          </a:p>
          <a:p>
            <a:pPr marL="285750" indent="-285750">
              <a:buFont typeface="Arial" panose="020B0604020202020204" pitchFamily="34" charset="0"/>
              <a:buChar char="•"/>
            </a:pPr>
            <a:r>
              <a:rPr lang="en-US" dirty="0" smtClean="0"/>
              <a:t>News &amp; events</a:t>
            </a:r>
          </a:p>
          <a:p>
            <a:pPr marL="285750" indent="-285750">
              <a:buFont typeface="Arial" panose="020B0604020202020204" pitchFamily="34" charset="0"/>
              <a:buChar char="•"/>
            </a:pPr>
            <a:r>
              <a:rPr lang="en-US" dirty="0" smtClean="0"/>
              <a:t>Reports &amp; presentations</a:t>
            </a:r>
          </a:p>
          <a:p>
            <a:pPr marL="457200" lvl="1" indent="0">
              <a:buNone/>
            </a:pPr>
            <a:r>
              <a:rPr lang="en-US" sz="1800" dirty="0"/>
              <a:t> </a:t>
            </a:r>
            <a:r>
              <a:rPr lang="en-US" sz="1800" dirty="0" smtClean="0"/>
              <a:t>  </a:t>
            </a:r>
            <a:br>
              <a:rPr lang="en-US" sz="1800" dirty="0" smtClean="0"/>
            </a:br>
            <a:r>
              <a:rPr lang="en-US" sz="1800" dirty="0" smtClean="0"/>
              <a:t>   </a:t>
            </a:r>
            <a:endParaRPr lang="en-US" sz="1800" dirty="0"/>
          </a:p>
        </p:txBody>
      </p:sp>
      <p:pic>
        <p:nvPicPr>
          <p:cNvPr id="4098" name="Picture 2" descr="http://www.hawkin.com/blog/wp-content/uploads/2015/04/twitter-io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85" y="2064190"/>
            <a:ext cx="643749" cy="6284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ublic.slidesharecdn.com/b/images/mobile_app_promo/ios_icon.png?b5f05a27f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42" y="3717663"/>
            <a:ext cx="510235" cy="5102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s.w.org/about/images/fanart/logo_500x5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90" y="4437201"/>
            <a:ext cx="573139" cy="573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222322" y="5193959"/>
            <a:ext cx="752475" cy="352425"/>
          </a:xfrm>
          <a:prstGeom prst="rect">
            <a:avLst/>
          </a:prstGeom>
        </p:spPr>
      </p:pic>
      <p:pic>
        <p:nvPicPr>
          <p:cNvPr id="5" name="Picture 4"/>
          <p:cNvPicPr>
            <a:picLocks noChangeAspect="1"/>
          </p:cNvPicPr>
          <p:nvPr/>
        </p:nvPicPr>
        <p:blipFill>
          <a:blip r:embed="rId7"/>
          <a:stretch>
            <a:fillRect/>
          </a:stretch>
        </p:blipFill>
        <p:spPr>
          <a:xfrm>
            <a:off x="339224" y="2932387"/>
            <a:ext cx="518670" cy="536153"/>
          </a:xfrm>
          <a:prstGeom prst="rect">
            <a:avLst/>
          </a:prstGeom>
        </p:spPr>
      </p:pic>
      <p:sp>
        <p:nvSpPr>
          <p:cNvPr id="3" name="Rectangle 2"/>
          <p:cNvSpPr/>
          <p:nvPr/>
        </p:nvSpPr>
        <p:spPr>
          <a:xfrm>
            <a:off x="1036028" y="2064190"/>
            <a:ext cx="3191347" cy="3693319"/>
          </a:xfrm>
          <a:prstGeom prst="rect">
            <a:avLst/>
          </a:prstGeom>
        </p:spPr>
        <p:txBody>
          <a:bodyPr wrap="square">
            <a:spAutoFit/>
          </a:bodyPr>
          <a:lstStyle/>
          <a:p>
            <a:r>
              <a:rPr lang="en-US" dirty="0">
                <a:hlinkClick r:id="rId8"/>
              </a:rPr>
              <a:t>https://</a:t>
            </a:r>
            <a:r>
              <a:rPr lang="en-US" dirty="0" smtClean="0">
                <a:hlinkClick r:id="rId8"/>
              </a:rPr>
              <a:t>twitter.com/OCLC/lists/oclc-research</a:t>
            </a:r>
          </a:p>
          <a:p>
            <a:r>
              <a:rPr lang="en-US" dirty="0">
                <a:hlinkClick r:id="rId8"/>
              </a:rPr>
              <a:t/>
            </a:r>
            <a:br>
              <a:rPr lang="en-US" dirty="0">
                <a:hlinkClick r:id="rId8"/>
              </a:rPr>
            </a:br>
            <a:r>
              <a:rPr lang="en-US" dirty="0">
                <a:hlinkClick r:id="rId8"/>
              </a:rPr>
              <a:t>https://www.facebook.com/OCLCResearch</a:t>
            </a:r>
            <a:br>
              <a:rPr lang="en-US" dirty="0">
                <a:hlinkClick r:id="rId8"/>
              </a:rPr>
            </a:br>
            <a:endParaRPr lang="en-US" dirty="0" smtClean="0">
              <a:hlinkClick r:id="rId8"/>
            </a:endParaRPr>
          </a:p>
          <a:p>
            <a:r>
              <a:rPr lang="en-US" dirty="0">
                <a:hlinkClick r:id="rId8"/>
              </a:rPr>
              <a:t>http://www.slideshare.net/oclcr</a:t>
            </a:r>
            <a:endParaRPr lang="en-US" dirty="0"/>
          </a:p>
          <a:p>
            <a:r>
              <a:rPr lang="en-US" dirty="0"/>
              <a:t> </a:t>
            </a:r>
          </a:p>
          <a:p>
            <a:r>
              <a:rPr lang="en-US" dirty="0" smtClean="0">
                <a:hlinkClick r:id="rId9"/>
              </a:rPr>
              <a:t>http</a:t>
            </a:r>
            <a:r>
              <a:rPr lang="en-US" dirty="0">
                <a:hlinkClick r:id="rId9"/>
              </a:rPr>
              <a:t>://hangingtogether.org/</a:t>
            </a:r>
            <a:r>
              <a:rPr lang="en-US" dirty="0"/>
              <a:t> </a:t>
            </a:r>
          </a:p>
          <a:p>
            <a:endParaRPr lang="en-US" dirty="0" smtClean="0">
              <a:hlinkClick r:id="rId10"/>
            </a:endParaRPr>
          </a:p>
          <a:p>
            <a:r>
              <a:rPr lang="en-US" dirty="0" smtClean="0">
                <a:hlinkClick r:id="rId10"/>
              </a:rPr>
              <a:t>http</a:t>
            </a:r>
            <a:r>
              <a:rPr lang="en-US" dirty="0">
                <a:hlinkClick r:id="rId10"/>
              </a:rPr>
              <a:t>://youtube.com/oclcresearch</a:t>
            </a:r>
            <a:endParaRPr lang="en-US" dirty="0"/>
          </a:p>
        </p:txBody>
      </p:sp>
    </p:spTree>
    <p:extLst>
      <p:ext uri="{BB962C8B-B14F-4D97-AF65-F5344CB8AC3E}">
        <p14:creationId xmlns:p14="http://schemas.microsoft.com/office/powerpoint/2010/main" val="251391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extLst/>
          </p:nvPr>
        </p:nvGraphicFramePr>
        <p:xfrm>
          <a:off x="2776762" y="1024070"/>
          <a:ext cx="3135151" cy="4830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Brace 3"/>
          <p:cNvSpPr/>
          <p:nvPr/>
        </p:nvSpPr>
        <p:spPr>
          <a:xfrm>
            <a:off x="5799909" y="1024070"/>
            <a:ext cx="627017" cy="3913690"/>
          </a:xfrm>
          <a:prstGeom prst="rightBrace">
            <a:avLst/>
          </a:pr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3352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47800" y="4238200"/>
            <a:ext cx="1342089" cy="134208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400"/>
            <a:r>
              <a:rPr lang="en-US" b="1" dirty="0" smtClean="0">
                <a:solidFill>
                  <a:prstClr val="white"/>
                </a:solidFill>
                <a:latin typeface="Segoe UI Light" panose="020B0502040204020203" pitchFamily="34" charset="0"/>
              </a:rPr>
              <a:t>Models</a:t>
            </a:r>
            <a:endParaRPr lang="en-US" b="1" dirty="0">
              <a:solidFill>
                <a:prstClr val="white"/>
              </a:solidFill>
              <a:latin typeface="Segoe UI Light" panose="020B0502040204020203" pitchFamily="34" charset="0"/>
            </a:endParaRPr>
          </a:p>
        </p:txBody>
      </p:sp>
      <p:sp>
        <p:nvSpPr>
          <p:cNvPr id="5" name="Oval 4"/>
          <p:cNvSpPr/>
          <p:nvPr/>
        </p:nvSpPr>
        <p:spPr>
          <a:xfrm>
            <a:off x="1447800" y="2757956"/>
            <a:ext cx="1342089" cy="1342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400"/>
            <a:r>
              <a:rPr lang="en-US" b="1" dirty="0" smtClean="0">
                <a:solidFill>
                  <a:prstClr val="white"/>
                </a:solidFill>
                <a:latin typeface="Segoe UI Light" panose="020B0502040204020203" pitchFamily="34" charset="0"/>
              </a:rPr>
              <a:t>Evidence</a:t>
            </a:r>
            <a:endParaRPr lang="en-US" b="1" dirty="0">
              <a:solidFill>
                <a:prstClr val="white"/>
              </a:solidFill>
              <a:latin typeface="Segoe UI Light" panose="020B0502040204020203" pitchFamily="34" charset="0"/>
            </a:endParaRPr>
          </a:p>
        </p:txBody>
      </p:sp>
      <p:sp>
        <p:nvSpPr>
          <p:cNvPr id="9" name="Right Brace 8"/>
          <p:cNvSpPr/>
          <p:nvPr/>
        </p:nvSpPr>
        <p:spPr>
          <a:xfrm>
            <a:off x="3609462" y="1612446"/>
            <a:ext cx="522514" cy="3633108"/>
          </a:xfrm>
          <a:prstGeom prst="rightBrace">
            <a:avLst>
              <a:gd name="adj1" fmla="val 84804"/>
              <a:gd name="adj2" fmla="val 47364"/>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Segoe UI Light" panose="020B0502040204020203" pitchFamily="34" charset="0"/>
            </a:endParaRPr>
          </a:p>
        </p:txBody>
      </p:sp>
      <p:sp>
        <p:nvSpPr>
          <p:cNvPr id="12" name="TextBox 11"/>
          <p:cNvSpPr txBox="1"/>
          <p:nvPr/>
        </p:nvSpPr>
        <p:spPr>
          <a:xfrm>
            <a:off x="4648202" y="2067580"/>
            <a:ext cx="3368230" cy="523220"/>
          </a:xfrm>
          <a:prstGeom prst="rect">
            <a:avLst/>
          </a:prstGeom>
          <a:noFill/>
        </p:spPr>
        <p:txBody>
          <a:bodyPr wrap="none" rtlCol="0">
            <a:spAutoFit/>
          </a:bodyPr>
          <a:lstStyle/>
          <a:p>
            <a:pPr defTabSz="914400"/>
            <a:r>
              <a:rPr lang="en-US" sz="2800" b="1" dirty="0">
                <a:solidFill>
                  <a:prstClr val="white">
                    <a:lumMod val="50000"/>
                  </a:prstClr>
                </a:solidFill>
                <a:latin typeface="Segoe UI Light" panose="020B0502040204020203" pitchFamily="34" charset="0"/>
                <a:cs typeface="Segoe UI Semilight" panose="020B0402040204020203" pitchFamily="34" charset="0"/>
              </a:rPr>
              <a:t>Plan with </a:t>
            </a:r>
            <a:r>
              <a:rPr lang="en-US" sz="2800" b="1" dirty="0" smtClean="0">
                <a:solidFill>
                  <a:prstClr val="white">
                    <a:lumMod val="50000"/>
                  </a:prstClr>
                </a:solidFill>
                <a:latin typeface="Segoe UI Light" panose="020B0502040204020203" pitchFamily="34" charset="0"/>
                <a:cs typeface="Segoe UI Semilight" panose="020B0402040204020203" pitchFamily="34" charset="0"/>
              </a:rPr>
              <a:t>confidence</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13" name="TextBox 12"/>
          <p:cNvSpPr txBox="1"/>
          <p:nvPr/>
        </p:nvSpPr>
        <p:spPr>
          <a:xfrm>
            <a:off x="4648202" y="3210580"/>
            <a:ext cx="3288401" cy="523220"/>
          </a:xfrm>
          <a:prstGeom prst="rect">
            <a:avLst/>
          </a:prstGeom>
          <a:noFill/>
        </p:spPr>
        <p:txBody>
          <a:bodyPr wrap="none" rtlCol="0">
            <a:spAutoFit/>
          </a:bodyPr>
          <a:lstStyle/>
          <a:p>
            <a:pPr defTabSz="914400"/>
            <a:r>
              <a:rPr lang="en-US" sz="2800" b="1" dirty="0" smtClean="0">
                <a:solidFill>
                  <a:prstClr val="white">
                    <a:lumMod val="50000"/>
                  </a:prstClr>
                </a:solidFill>
                <a:latin typeface="Segoe UI Light" panose="020B0502040204020203" pitchFamily="34" charset="0"/>
                <a:cs typeface="Segoe UI Semilight" panose="020B0402040204020203" pitchFamily="34" charset="0"/>
              </a:rPr>
              <a:t>Persuade with effect</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14" name="TextBox 13"/>
          <p:cNvSpPr txBox="1"/>
          <p:nvPr/>
        </p:nvSpPr>
        <p:spPr>
          <a:xfrm>
            <a:off x="4648202" y="4353580"/>
            <a:ext cx="2634952" cy="523220"/>
          </a:xfrm>
          <a:prstGeom prst="rect">
            <a:avLst/>
          </a:prstGeom>
          <a:noFill/>
        </p:spPr>
        <p:txBody>
          <a:bodyPr wrap="none" rtlCol="0">
            <a:spAutoFit/>
          </a:bodyPr>
          <a:lstStyle/>
          <a:p>
            <a:pPr defTabSz="914400"/>
            <a:r>
              <a:rPr lang="en-US" sz="2800" b="1" dirty="0" smtClean="0">
                <a:solidFill>
                  <a:prstClr val="white">
                    <a:lumMod val="50000"/>
                  </a:prstClr>
                </a:solidFill>
                <a:latin typeface="Segoe UI Light" panose="020B0502040204020203" pitchFamily="34" charset="0"/>
                <a:cs typeface="Segoe UI Semilight" panose="020B0402040204020203" pitchFamily="34" charset="0"/>
              </a:rPr>
              <a:t>Make an impact</a:t>
            </a:r>
            <a:endParaRPr lang="en-US" sz="2800" b="1" dirty="0">
              <a:solidFill>
                <a:prstClr val="white">
                  <a:lumMod val="50000"/>
                </a:prstClr>
              </a:solidFill>
              <a:latin typeface="Segoe UI Light" panose="020B0502040204020203" pitchFamily="34" charset="0"/>
              <a:cs typeface="Segoe UI Semilight" panose="020B0402040204020203" pitchFamily="34" charset="0"/>
            </a:endParaRPr>
          </a:p>
        </p:txBody>
      </p:sp>
      <p:sp>
        <p:nvSpPr>
          <p:cNvPr id="4" name="Oval 3"/>
          <p:cNvSpPr/>
          <p:nvPr/>
        </p:nvSpPr>
        <p:spPr>
          <a:xfrm>
            <a:off x="1447800" y="1277711"/>
            <a:ext cx="1342089" cy="13420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400"/>
            <a:r>
              <a:rPr lang="en-US" b="1" dirty="0" smtClean="0">
                <a:solidFill>
                  <a:prstClr val="white"/>
                </a:solidFill>
                <a:latin typeface="Segoe UI Light" panose="020B0502040204020203" pitchFamily="34" charset="0"/>
              </a:rPr>
              <a:t>Knowledge</a:t>
            </a:r>
            <a:endParaRPr lang="en-US" b="1" dirty="0">
              <a:solidFill>
                <a:prstClr val="white"/>
              </a:solidFill>
              <a:latin typeface="Segoe UI Light" panose="020B0502040204020203" pitchFamily="34" charset="0"/>
            </a:endParaRPr>
          </a:p>
        </p:txBody>
      </p:sp>
    </p:spTree>
    <p:extLst>
      <p:ext uri="{BB962C8B-B14F-4D97-AF65-F5344CB8AC3E}">
        <p14:creationId xmlns:p14="http://schemas.microsoft.com/office/powerpoint/2010/main" val="2544208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User studies</a:t>
            </a:r>
            <a:endParaRPr lang="en-US" dirty="0"/>
          </a:p>
        </p:txBody>
      </p:sp>
      <p:sp>
        <p:nvSpPr>
          <p:cNvPr id="2" name="Text Placeholder 1"/>
          <p:cNvSpPr>
            <a:spLocks noGrp="1"/>
          </p:cNvSpPr>
          <p:nvPr>
            <p:ph type="body" sz="quarter" idx="10"/>
          </p:nvPr>
        </p:nvSpPr>
        <p:spPr/>
        <p:txBody>
          <a:bodyPr/>
          <a:lstStyle/>
          <a:p>
            <a:r>
              <a:rPr lang="en-US" dirty="0" smtClean="0"/>
              <a:t>OCLC Research</a:t>
            </a:r>
            <a:endParaRPr lang="en-US" dirty="0"/>
          </a:p>
        </p:txBody>
      </p:sp>
    </p:spTree>
    <p:extLst>
      <p:ext uri="{BB962C8B-B14F-4D97-AF65-F5344CB8AC3E}">
        <p14:creationId xmlns:p14="http://schemas.microsoft.com/office/powerpoint/2010/main" val="3427954159"/>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34400"/>
            <a:ext cx="7924800" cy="5324535"/>
          </a:xfrm>
          <a:prstGeom prst="rect">
            <a:avLst/>
          </a:prstGeom>
          <a:solidFill>
            <a:schemeClr val="bg1">
              <a:lumMod val="65000"/>
            </a:schemeClr>
          </a:solidFill>
        </p:spPr>
        <p:txBody>
          <a:bodyPr wrap="square" rtlCol="0">
            <a:spAutoFit/>
          </a:bodyPr>
          <a:lstStyle/>
          <a:p>
            <a:pPr defTabSz="914400"/>
            <a:r>
              <a:rPr lang="en-US" sz="4400" dirty="0">
                <a:solidFill>
                  <a:srgbClr val="FFFFFF"/>
                </a:solidFill>
                <a:latin typeface="Segoe UI Light" panose="020B0502040204020203" pitchFamily="34" charset="0"/>
              </a:rPr>
              <a:t>Our traditional model was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one </a:t>
            </a:r>
            <a:r>
              <a:rPr lang="en-US" sz="4400" dirty="0">
                <a:solidFill>
                  <a:srgbClr val="FFFFFF"/>
                </a:solidFill>
                <a:latin typeface="Segoe UI Light" panose="020B0502040204020203" pitchFamily="34" charset="0"/>
              </a:rPr>
              <a:t>in which we thought of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the </a:t>
            </a:r>
            <a:r>
              <a:rPr lang="en-US" sz="4400" dirty="0">
                <a:solidFill>
                  <a:srgbClr val="FFFFFF"/>
                </a:solidFill>
                <a:latin typeface="Segoe UI Light" panose="020B0502040204020203" pitchFamily="34" charset="0"/>
              </a:rPr>
              <a:t>user in the </a:t>
            </a:r>
            <a:r>
              <a:rPr lang="en-US" sz="4400" dirty="0" smtClean="0">
                <a:solidFill>
                  <a:srgbClr val="FFFFFF"/>
                </a:solidFill>
                <a:latin typeface="Segoe UI Light" panose="020B0502040204020203" pitchFamily="34" charset="0"/>
              </a:rPr>
              <a:t>life of </a:t>
            </a:r>
            <a:r>
              <a:rPr lang="en-US" sz="4400" dirty="0">
                <a:solidFill>
                  <a:srgbClr val="FFFFFF"/>
                </a:solidFill>
                <a:latin typeface="Segoe UI Light" panose="020B0502040204020203" pitchFamily="34" charset="0"/>
              </a:rPr>
              <a:t>the </a:t>
            </a:r>
            <a:r>
              <a:rPr lang="en-US" sz="4400" dirty="0" smtClean="0">
                <a:solidFill>
                  <a:srgbClr val="FFFFFF"/>
                </a:solidFill>
                <a:latin typeface="Segoe UI Light" panose="020B0502040204020203" pitchFamily="34" charset="0"/>
              </a:rPr>
              <a:t>library</a:t>
            </a:r>
          </a:p>
          <a:p>
            <a:pPr defTabSz="914400"/>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 but </a:t>
            </a:r>
            <a:r>
              <a:rPr lang="en-US" sz="4400" dirty="0">
                <a:solidFill>
                  <a:srgbClr val="FFFFFF"/>
                </a:solidFill>
                <a:latin typeface="Segoe UI Light" panose="020B0502040204020203" pitchFamily="34" charset="0"/>
              </a:rPr>
              <a:t>we are now increasingly </a:t>
            </a:r>
            <a:endParaRPr lang="en-US" sz="4400" dirty="0" smtClean="0">
              <a:solidFill>
                <a:srgbClr val="FFFFFF"/>
              </a:solidFill>
              <a:latin typeface="Segoe UI Light" panose="020B0502040204020203" pitchFamily="34" charset="0"/>
            </a:endParaRPr>
          </a:p>
          <a:p>
            <a:pPr defTabSz="914400"/>
            <a:r>
              <a:rPr lang="en-US" sz="4400" dirty="0" smtClean="0">
                <a:solidFill>
                  <a:srgbClr val="FFFFFF"/>
                </a:solidFill>
                <a:latin typeface="Segoe UI Light" panose="020B0502040204020203" pitchFamily="34" charset="0"/>
              </a:rPr>
              <a:t>thinking about </a:t>
            </a:r>
            <a:r>
              <a:rPr lang="en-US" sz="6000" b="1" dirty="0">
                <a:solidFill>
                  <a:srgbClr val="FFFFFF"/>
                </a:solidFill>
                <a:latin typeface="Segoe UI Light" panose="020B0502040204020203" pitchFamily="34" charset="0"/>
              </a:rPr>
              <a:t>the library </a:t>
            </a:r>
            <a:endParaRPr lang="en-US" sz="6000" b="1" dirty="0" smtClean="0">
              <a:solidFill>
                <a:srgbClr val="FFFFFF"/>
              </a:solidFill>
              <a:latin typeface="Segoe UI Light" panose="020B0502040204020203" pitchFamily="34" charset="0"/>
            </a:endParaRPr>
          </a:p>
          <a:p>
            <a:pPr defTabSz="914400"/>
            <a:r>
              <a:rPr lang="en-US" sz="6000" b="1" dirty="0" smtClean="0">
                <a:solidFill>
                  <a:srgbClr val="FFFFFF"/>
                </a:solidFill>
                <a:latin typeface="Segoe UI Light" panose="020B0502040204020203" pitchFamily="34" charset="0"/>
              </a:rPr>
              <a:t>in </a:t>
            </a:r>
            <a:r>
              <a:rPr lang="en-US" sz="6000" b="1" dirty="0">
                <a:solidFill>
                  <a:srgbClr val="FFFFFF"/>
                </a:solidFill>
                <a:latin typeface="Segoe UI Light" panose="020B0502040204020203" pitchFamily="34" charset="0"/>
              </a:rPr>
              <a:t>the life of the user</a:t>
            </a:r>
          </a:p>
        </p:txBody>
      </p:sp>
    </p:spTree>
    <p:extLst>
      <p:ext uri="{BB962C8B-B14F-4D97-AF65-F5344CB8AC3E}">
        <p14:creationId xmlns:p14="http://schemas.microsoft.com/office/powerpoint/2010/main" val="4195174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www.alastore.ala.org/images/foster4376_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4997"/>
            <a:ext cx="2309137" cy="298595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alastore.ala.org/images/duke3D2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251" y="1904997"/>
            <a:ext cx="1990635" cy="29859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096000" y="1904997"/>
            <a:ext cx="2175334" cy="2985953"/>
          </a:xfrm>
          <a:prstGeom prst="rect">
            <a:avLst/>
          </a:prstGeom>
        </p:spPr>
      </p:pic>
    </p:spTree>
    <p:extLst>
      <p:ext uri="{BB962C8B-B14F-4D97-AF65-F5344CB8AC3E}">
        <p14:creationId xmlns:p14="http://schemas.microsoft.com/office/powerpoint/2010/main" val="124054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1000"/>
                                        <p:tgtEl>
                                          <p:spTgt spid="8200"/>
                                        </p:tgtEl>
                                      </p:cBhvr>
                                    </p:animEffect>
                                    <p:anim calcmode="lin" valueType="num">
                                      <p:cBhvr>
                                        <p:cTn id="8" dur="1000" fill="hold"/>
                                        <p:tgtEl>
                                          <p:spTgt spid="8200"/>
                                        </p:tgtEl>
                                        <p:attrNameLst>
                                          <p:attrName>ppt_x</p:attrName>
                                        </p:attrNameLst>
                                      </p:cBhvr>
                                      <p:tavLst>
                                        <p:tav tm="0">
                                          <p:val>
                                            <p:strVal val="#ppt_x"/>
                                          </p:val>
                                        </p:tav>
                                        <p:tav tm="100000">
                                          <p:val>
                                            <p:strVal val="#ppt_x"/>
                                          </p:val>
                                        </p:tav>
                                      </p:tavLst>
                                    </p:anim>
                                    <p:anim calcmode="lin" valueType="num">
                                      <p:cBhvr>
                                        <p:cTn id="9" dur="1000" fill="hold"/>
                                        <p:tgtEl>
                                          <p:spTgt spid="82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04" y="1045807"/>
            <a:ext cx="9209532" cy="4916120"/>
          </a:xfrm>
          <a:prstGeom prst="rect">
            <a:avLst/>
          </a:prstGeom>
        </p:spPr>
      </p:pic>
      <p:sp>
        <p:nvSpPr>
          <p:cNvPr id="3" name="TextBox 2"/>
          <p:cNvSpPr txBox="1"/>
          <p:nvPr/>
        </p:nvSpPr>
        <p:spPr>
          <a:xfrm>
            <a:off x="3572748" y="6329957"/>
            <a:ext cx="1219757" cy="523220"/>
          </a:xfrm>
          <a:prstGeom prst="rect">
            <a:avLst/>
          </a:prstGeom>
          <a:noFill/>
        </p:spPr>
        <p:txBody>
          <a:bodyPr wrap="none" rtlCol="0">
            <a:spAutoFit/>
          </a:bodyPr>
          <a:lstStyle/>
          <a:p>
            <a:pPr defTabSz="914400"/>
            <a:r>
              <a:rPr lang="en-US" sz="2800" b="1" dirty="0" smtClean="0">
                <a:solidFill>
                  <a:srgbClr val="CC3300"/>
                </a:solidFill>
              </a:rPr>
              <a:t>#</a:t>
            </a:r>
            <a:r>
              <a:rPr lang="en-US" sz="2800" b="1" dirty="0" err="1" smtClean="0">
                <a:solidFill>
                  <a:srgbClr val="CC3300"/>
                </a:solidFill>
              </a:rPr>
              <a:t>vandr</a:t>
            </a:r>
            <a:endParaRPr lang="en-US" sz="2800" b="1" dirty="0">
              <a:solidFill>
                <a:srgbClr val="CC3300"/>
              </a:solidFill>
            </a:endParaRPr>
          </a:p>
        </p:txBody>
      </p:sp>
      <p:sp>
        <p:nvSpPr>
          <p:cNvPr id="4" name="Rectangle 3"/>
          <p:cNvSpPr/>
          <p:nvPr/>
        </p:nvSpPr>
        <p:spPr>
          <a:xfrm>
            <a:off x="2438398" y="228600"/>
            <a:ext cx="3488455" cy="369332"/>
          </a:xfrm>
          <a:prstGeom prst="rect">
            <a:avLst/>
          </a:prstGeom>
        </p:spPr>
        <p:txBody>
          <a:bodyPr wrap="none">
            <a:spAutoFit/>
          </a:bodyPr>
          <a:lstStyle/>
          <a:p>
            <a:pPr defTabSz="914400">
              <a:defRPr/>
            </a:pPr>
            <a:r>
              <a:rPr lang="en-GB" b="1" dirty="0">
                <a:solidFill>
                  <a:srgbClr val="C4161C"/>
                </a:solidFill>
                <a:latin typeface="Segoe UI Light" panose="020B0502040204020203" pitchFamily="34" charset="0"/>
                <a:cs typeface="Arial" pitchFamily="34" charset="0"/>
              </a:rPr>
              <a:t>“Google doesn’t judge me” (UKF3)</a:t>
            </a:r>
          </a:p>
        </p:txBody>
      </p:sp>
    </p:spTree>
    <p:extLst>
      <p:ext uri="{BB962C8B-B14F-4D97-AF65-F5344CB8AC3E}">
        <p14:creationId xmlns:p14="http://schemas.microsoft.com/office/powerpoint/2010/main" val="1067116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itle and Sections">
  <a:themeElements>
    <a:clrScheme name="OCLC">
      <a:dk1>
        <a:sysClr val="windowText" lastClr="000000"/>
      </a:dk1>
      <a:lt1>
        <a:srgbClr val="FFFFFF"/>
      </a:lt1>
      <a:dk2>
        <a:srgbClr val="455560"/>
      </a:dk2>
      <a:lt2>
        <a:srgbClr val="FFFFFF"/>
      </a:lt2>
      <a:accent1>
        <a:srgbClr val="2178B5"/>
      </a:accent1>
      <a:accent2>
        <a:srgbClr val="C4161C"/>
      </a:accent2>
      <a:accent3>
        <a:srgbClr val="419A3C"/>
      </a:accent3>
      <a:accent4>
        <a:srgbClr val="5F4894"/>
      </a:accent4>
      <a:accent5>
        <a:srgbClr val="A9316F"/>
      </a:accent5>
      <a:accent6>
        <a:srgbClr val="FF7600"/>
      </a:accent6>
      <a:hlink>
        <a:srgbClr val="034EA2"/>
      </a:hlink>
      <a:folHlink>
        <a:srgbClr val="A931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16528</TotalTime>
  <Words>960</Words>
  <Application>Microsoft Office PowerPoint</Application>
  <PresentationFormat>On-screen Show (4:3)</PresentationFormat>
  <Paragraphs>174</Paragraphs>
  <Slides>33</Slides>
  <Notes>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ＭＳ Ｐゴシック</vt:lpstr>
      <vt:lpstr>Arial</vt:lpstr>
      <vt:lpstr>Calibri</vt:lpstr>
      <vt:lpstr>Calibri Light</vt:lpstr>
      <vt:lpstr>Lucida Grande</vt:lpstr>
      <vt:lpstr>Segoe UI</vt:lpstr>
      <vt:lpstr>Segoe UI Light</vt:lpstr>
      <vt:lpstr>Segoe UI Semibold</vt:lpstr>
      <vt:lpstr>Segoe UI Semilight</vt:lpstr>
      <vt:lpstr>Times New Roman</vt:lpstr>
      <vt:lpstr>Wingdings</vt:lpstr>
      <vt:lpstr>Master_Slides_V2</vt:lpstr>
      <vt:lpstr>Title and Sections</vt:lpstr>
      <vt:lpstr>1_Title and Sections</vt:lpstr>
      <vt:lpstr>PowerPoint Presentation</vt:lpstr>
      <vt:lpstr>PowerPoint Presentation</vt:lpstr>
      <vt:lpstr>Themes</vt:lpstr>
      <vt:lpstr>PowerPoint Presentation</vt:lpstr>
      <vt:lpstr>PowerPoint Presentation</vt:lpstr>
      <vt:lpstr>User studies</vt:lpstr>
      <vt:lpstr>PowerPoint Presentation</vt:lpstr>
      <vt:lpstr>PowerPoint Presentation</vt:lpstr>
      <vt:lpstr>PowerPoint Presentation</vt:lpstr>
      <vt:lpstr>PowerPoint Presentation</vt:lpstr>
      <vt:lpstr>PowerPoint Presentation</vt:lpstr>
      <vt:lpstr>Research  collections and support</vt:lpstr>
      <vt:lpstr>PowerPoint Presentation</vt:lpstr>
      <vt:lpstr>PowerPoint Presentation</vt:lpstr>
      <vt:lpstr>PowerPoint Presentation</vt:lpstr>
      <vt:lpstr>PowerPoint Presentation</vt:lpstr>
      <vt:lpstr>PowerPoint Presentation</vt:lpstr>
      <vt:lpstr>Framing the Scholarly Record …</vt:lpstr>
      <vt:lpstr>PowerPoint Presentation</vt:lpstr>
      <vt:lpstr>Data science</vt:lpstr>
      <vt:lpstr>Data Science</vt:lpstr>
      <vt:lpstr>PowerPoint Presentation</vt:lpstr>
      <vt:lpstr>OCLC’s linked data resources </vt:lpstr>
      <vt:lpstr>PowerPoint Presentation</vt:lpstr>
      <vt:lpstr>PowerPoint Presentation</vt:lpstr>
      <vt:lpstr>The systemwide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trends and OCLC Research</dc:title>
  <dc:creator>Lorcan Dempsey</dc:creator>
  <dc:description>Lorcan Dempsey gave an introduction to the the thematic research areas of OCLC Research and their interaction with the networked envrionment: Research Collections and Support, Data Science, User Studies, Understanding the Systemwide Library, and Scaling Learning. Presented 2 December 2015 at the OCLC Research Library Partnership Meeting, University of Melbourne, Australia.</dc:description>
  <cp:lastModifiedBy>Confer,Patrick</cp:lastModifiedBy>
  <cp:revision>348</cp:revision>
  <cp:lastPrinted>2015-07-28T19:09:09Z</cp:lastPrinted>
  <dcterms:created xsi:type="dcterms:W3CDTF">2015-04-17T19:58:50Z</dcterms:created>
  <dcterms:modified xsi:type="dcterms:W3CDTF">2016-03-10T21:20:02Z</dcterms:modified>
  <cp:category/>
</cp:coreProperties>
</file>