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47"/>
  </p:notesMasterIdLst>
  <p:handoutMasterIdLst>
    <p:handoutMasterId r:id="rId48"/>
  </p:handoutMasterIdLst>
  <p:sldIdLst>
    <p:sldId id="256" r:id="rId3"/>
    <p:sldId id="309" r:id="rId4"/>
    <p:sldId id="267" r:id="rId5"/>
    <p:sldId id="293" r:id="rId6"/>
    <p:sldId id="294" r:id="rId7"/>
    <p:sldId id="259" r:id="rId8"/>
    <p:sldId id="257" r:id="rId9"/>
    <p:sldId id="292" r:id="rId10"/>
    <p:sldId id="266" r:id="rId11"/>
    <p:sldId id="262" r:id="rId12"/>
    <p:sldId id="268" r:id="rId13"/>
    <p:sldId id="290" r:id="rId14"/>
    <p:sldId id="263" r:id="rId15"/>
    <p:sldId id="287" r:id="rId16"/>
    <p:sldId id="288" r:id="rId17"/>
    <p:sldId id="286" r:id="rId18"/>
    <p:sldId id="301" r:id="rId19"/>
    <p:sldId id="310" r:id="rId20"/>
    <p:sldId id="302" r:id="rId21"/>
    <p:sldId id="295" r:id="rId22"/>
    <p:sldId id="296" r:id="rId23"/>
    <p:sldId id="297" r:id="rId24"/>
    <p:sldId id="299" r:id="rId25"/>
    <p:sldId id="270" r:id="rId26"/>
    <p:sldId id="304" r:id="rId27"/>
    <p:sldId id="271" r:id="rId28"/>
    <p:sldId id="272" r:id="rId29"/>
    <p:sldId id="274" r:id="rId30"/>
    <p:sldId id="275" r:id="rId31"/>
    <p:sldId id="277" r:id="rId32"/>
    <p:sldId id="278" r:id="rId33"/>
    <p:sldId id="311" r:id="rId34"/>
    <p:sldId id="284" r:id="rId35"/>
    <p:sldId id="285" r:id="rId36"/>
    <p:sldId id="312" r:id="rId37"/>
    <p:sldId id="313" r:id="rId38"/>
    <p:sldId id="314" r:id="rId39"/>
    <p:sldId id="315" r:id="rId40"/>
    <p:sldId id="318" r:id="rId41"/>
    <p:sldId id="305" r:id="rId42"/>
    <p:sldId id="306" r:id="rId43"/>
    <p:sldId id="308" r:id="rId44"/>
    <p:sldId id="319" r:id="rId45"/>
    <p:sldId id="307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EECE1"/>
    <a:srgbClr val="DDDDDD"/>
    <a:srgbClr val="000000"/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84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24" y="54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9T02:02:57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17863 167,'42'-41,"0"-1,0 42,1-42,83 42,-41 0,126 0,-126 0,168 0,-126 0,127 0,-85 0,296 125,-296-125,254 42,-296 0,84 0,-169 0,85-42,-127 0,42 42,0 0,128 209,-86-167,-42-43,85 127,-85-126,128 125,-86 43,43 41,-127-168,42 127,0-85,1 1,-43 83,0-209,0 210,0-210,0 41,-85 85,43 0,42-1,-85 43,43-85,0 1,-43 0,-42 42,43-43,-85 1,127-42,-254 83,211-83,-168 84,168-84,-211 83,169-41,-169 0,212-42,-297 41,297-41,-212 42,169-42,-338 0,212 0,-128-1,254-41,-338 0,296 42,-296 0,296-42,-296 0,212 0,-424 0,424 0,-424 0,-295-84,719 84,-466-83,423 83,-211-84,253 84,-464-84,506 84,-506-83,506 83,-506-84,422 84,-296-84,296 84,-338-84,381 84,-255-83,255 41,-212 42,-42-84,295 42,-211 0,170 42,-254-83,253 41,-253 0,0-42,337 84,-337-125,254 125,-43-126,211 126,-168-84,168 42,-42-83,85 41,0-125,42 83,0-251,0 252,42-210,0 209,43 42,-85 1,84-1,85-125,43-1,-86 127,128-85,-169 84,168 1,-168 41,42 0,126-42,-126 42,253-41,-210 41,379-42,-253 42,42 0,-42 42,211 0,-169 0,296 42,-507-42,211 0,-169 0,466 84,-213-42,297 42,-550-43,465 43,-592-84,592 42,-422-42,422 42,-423-42,423 0,-592 0,296 0,-168 0,295-84,-296 84,380 0,-338-42,297 42,-339 0,296-83,-254 83,254-84,-254 84,-41 0,41-42,0 42,-42 0,127-42,-127 42,254 0,-169 0,253 0,-254 0,86-84,-170 84,211 0,-295 0,295 0,-338-42,212 42,-127 0,126 0,-126 0,127 0,-127 0,-85-41,0 41,-84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9T02:03:05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0-25,'42'0,"0"0,-42 0,85 0,0-14,-85 14,84 0,-42 0,43 0,-85 0,169 0,-84 0,84 0,-126 0,83 0,-83 0,126 0,-84 0,84 0,-84 0,41 0,44 0,-43 0,-85 0,0 0,1 0,84 0,-1 0,-126 0,43 0,-1 0,43 0,-1 0,-41 0,41 0,1 0,-85 0,42 0,43 0,-43 0,0 0,-42 0,43 0,-43 0,42 0,0 0,-42 0,85 0,-43 0,1 0,-43 0,84 0,-84 0,0 0,43 0,-1 0,-42 0,42 0,43 0,-85 0,84 0,-41 0,-1 0,0 0,-42 0,43 0,-1 0,-42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9T02:03:25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0 234,'42'0,"0"0,1 0,168 0,44 0,-171 0,1 0,42 0,-42 0,126 0,-84 0,43 0,-43 0,-42 0,42 0,127 0,-170 0,43 0,-42 0,84 0,1 0,-43 0,-42 0,84-37,-42 37,127-38,-212 38,170 0,85-38,-255 38,0 0,85 0,0 0,-127 0,170-37,-86 37,1 0,42 0,-84-38,168 38,1 0,-127 0,-1 0,86 0,-86-37,86 37,-85 0,84 0,-84 0,-1 0,-84 0,0 37,-42-37,0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89AE-4AC2-4F2E-9FF6-B58F4B696AD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978C-E5DA-464F-B8F2-71851BFA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978C-E5DA-464F-B8F2-71851BFA3F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1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8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1" y="5960853"/>
            <a:ext cx="1150342" cy="49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7" name="Picture 16" descr="ppt-because-tag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4827586"/>
            <a:ext cx="8216894" cy="60772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378636" y="5818609"/>
            <a:ext cx="58521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©2015 OCLC [list any external authors here]. This work is licensed under a Creative Commons Attribution 4.0 International License. Suggested attribution: “This work uses content from [list presentation title] © OCLC, [list any external authors here] used under a Creative Commons Attribution 4.0 International License: </a:t>
            </a:r>
            <a:r>
              <a:rPr lang="en-US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http://creativecommons.org/licenses/by/4.0/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1200" baseline="0" dirty="0" smtClean="0">
              <a:solidFill>
                <a:schemeClr val="tx1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10/22/2015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8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48887"/>
            <a:ext cx="7772400" cy="1115690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273" y="2120900"/>
            <a:ext cx="7772400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2pPr>
            <a:lvl3pPr marL="9144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3716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4pPr>
            <a:lvl5pPr marL="18288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46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A3B502-4F63-425A-A681-47A5BC23D99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6F405D-EFD9-44CA-9EB5-688818BD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A3B502-4F63-425A-A681-47A5BC23D99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6F405D-EFD9-44CA-9EB5-688818BD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64EA11A-DC7C-4E46-A16C-A3408941C46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10/22/2015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83ED67A-76E7-CA4E-B967-B1A38557AE31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300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24" y="5527375"/>
            <a:ext cx="2789108" cy="510046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96324" y="6347456"/>
            <a:ext cx="569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000000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000000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explore-title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24" y="5527375"/>
            <a:ext cx="2789108" cy="5100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996324" y="6347456"/>
            <a:ext cx="569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000000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000000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Magn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explore-title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2" name="Picture 1" descr="blue-magnify-background_v4.psd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24" y="5527375"/>
            <a:ext cx="2789108" cy="5100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996324" y="6347456"/>
            <a:ext cx="569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00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000000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000000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880" y="0"/>
            <a:ext cx="2062480" cy="6872124"/>
          </a:xfrm>
          <a:prstGeom prst="rect">
            <a:avLst/>
          </a:prstGeom>
        </p:spPr>
      </p:pic>
      <p:pic>
        <p:nvPicPr>
          <p:cNvPr id="5" name="Picture 4" descr="teacher-duo.jp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3276" cy="687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552" y="0"/>
            <a:ext cx="1653276" cy="6872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3418524"/>
            <a:ext cx="9144000" cy="1508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7620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Calibri Light"/>
                <a:cs typeface="Calibri Light"/>
              </a:rPr>
              <a:t>Explore. Share. Magnify.</a:t>
            </a:r>
            <a:endParaRPr lang="en-US" sz="40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720" y="5668495"/>
            <a:ext cx="2529840" cy="46263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74640" y="482150"/>
            <a:ext cx="3179763" cy="461665"/>
          </a:xfrm>
          <a:prstGeom prst="rect">
            <a:avLst/>
          </a:prstGeom>
        </p:spPr>
        <p:txBody>
          <a:bodyPr vert="horz" anchor="b" anchorCtr="0">
            <a:spAutoFit/>
          </a:bodyPr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74640" y="888734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74640" y="1625875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E-mail Address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374640" y="1995207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@Twitter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9827" y="6347456"/>
            <a:ext cx="4184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000000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000000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405" y="266488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91440" rIns="91440" bIns="91440" anchor="t" anchorCtr="0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273" y="2120900"/>
            <a:ext cx="7772400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2pPr>
            <a:lvl3pPr marL="9144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3716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4pPr>
            <a:lvl5pPr marL="18288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99000" y="6347456"/>
            <a:ext cx="398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FFFF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FFFFFF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70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405" y="266488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91440" rIns="91440" bIns="91440" anchor="t" anchorCtr="0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273" y="2120900"/>
            <a:ext cx="7772400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2pPr>
            <a:lvl3pPr marL="9144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3716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4pPr>
            <a:lvl5pPr marL="18288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99000" y="6347456"/>
            <a:ext cx="398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FFFF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FFFFFF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78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405" y="266488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91440" rIns="91440" bIns="91440" anchor="t" anchorCtr="0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273" y="2120900"/>
            <a:ext cx="7772400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2pPr>
            <a:lvl3pPr marL="9144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3716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4pPr>
            <a:lvl5pPr marL="18288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99000" y="6347456"/>
            <a:ext cx="398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FFFF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FFFFFF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59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405" y="266488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91440" rIns="91440" bIns="91440" anchor="t" anchorCtr="0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273" y="2120900"/>
            <a:ext cx="7772400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2pPr>
            <a:lvl3pPr marL="9144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3716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4pPr>
            <a:lvl5pPr marL="18288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99000" y="6347456"/>
            <a:ext cx="398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FFFF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FFFFFF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256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405" y="266488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91440" rIns="91440" bIns="91440" anchor="t" anchorCtr="0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273" y="2120900"/>
            <a:ext cx="7772400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alpha val="65000"/>
                  </a:schemeClr>
                </a:solidFill>
                <a:latin typeface="+mn-lt"/>
              </a:defRPr>
            </a:lvl1pPr>
            <a:lvl2pPr marL="4572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2pPr>
            <a:lvl3pPr marL="9144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3716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4pPr>
            <a:lvl5pPr marL="182880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99000" y="6347456"/>
            <a:ext cx="398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FFFF">
                    <a:alpha val="65000"/>
                  </a:srgbClr>
                </a:solidFill>
              </a:rPr>
              <a:t>COMPANY CONFIDENTIAL </a:t>
            </a:r>
            <a:r>
              <a:rPr lang="en-US" sz="1050" dirty="0" smtClean="0">
                <a:solidFill>
                  <a:srgbClr val="FFFFFF">
                    <a:alpha val="65000"/>
                  </a:srgbClr>
                </a:solidFill>
              </a:rPr>
              <a:t>(NOT FOR DISTRIBUTION)</a:t>
            </a:r>
            <a:endParaRPr lang="en-US" sz="1050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3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 defTabSz="914400"/>
              <a:t>10/22/2015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5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2268B04-BFEB-4233-88D0-3BF23CCF295A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A11A-DC7C-4E46-A16C-A3408941C46F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D67A-76E7-CA4E-B967-B1A38557AE3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324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579660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1422624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1227361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57514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576486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579658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0" y="3645477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846139" y="4488441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7" y="4293178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5640964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3642303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0" y="3645475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838" y="1136650"/>
            <a:ext cx="8181975" cy="477678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1" r:id="rId3"/>
    <p:sldLayoutId id="2147483655" r:id="rId4"/>
    <p:sldLayoutId id="2147483653" r:id="rId5"/>
    <p:sldLayoutId id="2147483660" r:id="rId6"/>
    <p:sldLayoutId id="2147483654" r:id="rId7"/>
    <p:sldLayoutId id="2147483658" r:id="rId8"/>
    <p:sldLayoutId id="2147483657" r:id="rId9"/>
    <p:sldLayoutId id="2147483656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0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noscholcomm.silk.co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hyperlink" Target="http://www.hbsp.harvard.edu/hbsp/prod_detail.asp?4533" TargetMode="External"/><Relationship Id="rId7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37.emf"/><Relationship Id="rId4" Type="http://schemas.openxmlformats.org/officeDocument/2006/relationships/customXml" Target="../ink/ink1.xml"/><Relationship Id="rId9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34.png"/><Relationship Id="rId1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ews/online-collaboration-scientists-and-the-social-network-1.15711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nnoscholcomm.silk.co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lbooth/uts-future-library-more-than-spaces-technology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81024" y="665039"/>
            <a:ext cx="6098080" cy="569387"/>
          </a:xfrm>
          <a:noFill/>
        </p:spPr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The library in the life of the user, Chicago, 21-22 October 2015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81024" y="1230949"/>
            <a:ext cx="8615423" cy="10387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The library in the life </a:t>
            </a:r>
            <a:br>
              <a:rPr lang="en-US" sz="6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 the user: </a:t>
            </a: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some contextual remarks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0901" y="3766029"/>
            <a:ext cx="2160207" cy="400110"/>
          </a:xfrm>
          <a:noFill/>
        </p:spPr>
        <p:txBody>
          <a:bodyPr/>
          <a:lstStyle/>
          <a:p>
            <a:r>
              <a:rPr lang="en-US" dirty="0" smtClean="0"/>
              <a:t>Lorcan Dempsey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0901" y="4167089"/>
            <a:ext cx="1139094" cy="307777"/>
          </a:xfrm>
          <a:noFill/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LorcanD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525" y="6604084"/>
            <a:ext cx="57853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http://www.theatlantic.com/national/archive/2014/10/not-your-mothers-library/381119/</a:t>
            </a:r>
          </a:p>
        </p:txBody>
      </p:sp>
    </p:spTree>
    <p:extLst>
      <p:ext uri="{BB962C8B-B14F-4D97-AF65-F5344CB8AC3E}">
        <p14:creationId xmlns:p14="http://schemas.microsoft.com/office/powerpoint/2010/main" val="37854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03" y="0"/>
            <a:ext cx="551720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2474060" cy="32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reset moment - education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library in the life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8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90500"/>
            <a:ext cx="89630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899933"/>
            <a:ext cx="7886700" cy="5433133"/>
          </a:xfrm>
          <a:solidFill>
            <a:srgbClr val="0070C0"/>
          </a:solidFill>
        </p:spPr>
        <p:txBody>
          <a:bodyPr lIns="457200" tIns="365760" rIns="457200" bIns="365760"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Particularism: defining identity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Research, Land grant, career, system, …</a:t>
            </a:r>
            <a:b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endParaRPr lang="en-US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From bureaucracy to enterprise: making 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bets</a:t>
            </a:r>
            <a:b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Impact: measuring and responding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Analytics, assessment, …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Ranking, reputation, profiling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7" y="678569"/>
            <a:ext cx="6214357" cy="4450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087" y="5806912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https://president.asu.edu/node/1220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45" y="5806912"/>
            <a:ext cx="1933575" cy="304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8935574">
            <a:off x="4896089" y="2147102"/>
            <a:ext cx="1967696" cy="5208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background: </a:t>
            </a:r>
            <a:r>
              <a:rPr lang="en-US" sz="4400" dirty="0" smtClean="0"/>
              <a:t>behaviors coevolve with technology environments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library in the life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7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27" y="75845"/>
            <a:ext cx="7886700" cy="6624109"/>
          </a:xfrm>
          <a:solidFill>
            <a:srgbClr val="0070C0"/>
          </a:solidFill>
        </p:spPr>
        <p:txBody>
          <a:bodyPr lIns="457200" tIns="457200" rIns="457200" bIns="457200"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Research and learning workflows changing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Flipped classroom, open science, research networks</a:t>
            </a:r>
            <a:b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endParaRPr lang="en-US" sz="24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11430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</a:rPr>
              <a:t>The network and the personal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Concentration and diffusion (cloud and mobile)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The squeezed middle</a:t>
            </a:r>
            <a:br>
              <a:rPr lang="en-US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endParaRPr lang="en-US" sz="20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Scalar choices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What is the role of the institution?</a:t>
            </a:r>
          </a:p>
          <a:p>
            <a:pPr marL="914400" lvl="2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E.g. research data: </a:t>
            </a:r>
          </a:p>
          <a:p>
            <a:pPr marL="914400" lvl="2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Personal, institutional, group, discipline, national</a:t>
            </a:r>
            <a:b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endParaRPr lang="en-US" sz="20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Consumption &gt; curation &gt; creation</a:t>
            </a:r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914400" lvl="2" indent="0">
              <a:buNone/>
            </a:pPr>
            <a:endParaRPr lang="en-US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4991100" cy="36195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219200" y="3048000"/>
            <a:ext cx="28194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19200" y="3048000"/>
            <a:ext cx="39624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19200" y="3048000"/>
            <a:ext cx="4876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Zo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2867025" cy="638175"/>
          </a:xfrm>
          <a:prstGeom prst="rect">
            <a:avLst/>
          </a:prstGeom>
          <a:noFill/>
        </p:spPr>
      </p:pic>
      <p:pic>
        <p:nvPicPr>
          <p:cNvPr id="13316" name="Picture 4" descr="Mendeley reference manag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3286125" cy="77152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4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3" y="228600"/>
            <a:ext cx="8984257" cy="6317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0480" y="6488668"/>
            <a:ext cx="3218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http://innoscholcomm.silk.co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/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diversion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library in the life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2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otham-magazine.com/get/files/image/galleries/14059_slideshow_std_h_lacoste6.jpg?900x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5183" y="6439090"/>
            <a:ext cx="2198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Lacoste http://buff.ly/1jTDw1z</a:t>
            </a:r>
          </a:p>
        </p:txBody>
      </p:sp>
    </p:spTree>
    <p:extLst>
      <p:ext uri="{BB962C8B-B14F-4D97-AF65-F5344CB8AC3E}">
        <p14:creationId xmlns:p14="http://schemas.microsoft.com/office/powerpoint/2010/main" val="33770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2" cstate="print"/>
          <a:srcRect l="8405" t="25000" r="8405" b="6250"/>
          <a:stretch>
            <a:fillRect/>
          </a:stretch>
        </p:blipFill>
        <p:spPr bwMode="auto">
          <a:xfrm>
            <a:off x="457200" y="381000"/>
            <a:ext cx="8145463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13514" y="6336268"/>
            <a:ext cx="317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hlinkClick r:id="rId3"/>
              </a:rPr>
              <a:t>Harvard Business Review</a:t>
            </a:r>
            <a:r>
              <a:rPr lang="en-US" i="1" dirty="0" smtClean="0"/>
              <a:t> (1999)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725" y="3429000"/>
              <a:ext cx="7910513" cy="1768475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885" y="3365274"/>
                <a:ext cx="7942192" cy="189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4191000"/>
              <a:ext cx="1431925" cy="1587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3037" y="4064000"/>
                <a:ext cx="1463602" cy="270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4724400"/>
              <a:ext cx="2271712" cy="92075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4922" y="4660850"/>
                <a:ext cx="2303394" cy="2191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55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82225" y="5551314"/>
            <a:ext cx="46482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914212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CORE COMPONENTS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 A FIRM</a:t>
            </a:r>
          </a:p>
        </p:txBody>
      </p:sp>
      <p:graphicFrame>
        <p:nvGraphicFramePr>
          <p:cNvPr id="2050" name="Chart 3"/>
          <p:cNvGraphicFramePr>
            <a:graphicFrameLocks/>
          </p:cNvGraphicFramePr>
          <p:nvPr/>
        </p:nvGraphicFramePr>
        <p:xfrm>
          <a:off x="1295400" y="1524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4" imgW="6096528" imgH="4060288" progId="Excel.Sheet.8">
                  <p:embed/>
                </p:oleObj>
              </mc:Choice>
              <mc:Fallback>
                <p:oleObj r:id="rId4" imgW="6096528" imgH="40602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667000" y="2590800"/>
            <a:ext cx="1714500" cy="10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/>
            <a:r>
              <a:rPr lang="en-US" sz="20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Customer</a:t>
            </a:r>
          </a:p>
          <a:p>
            <a:pPr defTabSz="912813"/>
            <a:r>
              <a:rPr lang="en-US" sz="20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Relationship</a:t>
            </a:r>
          </a:p>
          <a:p>
            <a:pPr defTabSz="912813"/>
            <a:r>
              <a:rPr lang="en-US" sz="20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Management 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724400" y="2667000"/>
            <a:ext cx="1571625" cy="7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/>
            <a:r>
              <a:rPr lang="en-US" sz="20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Product Innovation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581400" y="4495800"/>
            <a:ext cx="1752600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/>
            <a:r>
              <a:rPr lang="en-US" sz="20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Infrastructure</a:t>
            </a:r>
            <a:endParaRPr lang="en-US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5446713" y="5181600"/>
            <a:ext cx="3697287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Back office capacities that</a:t>
            </a:r>
          </a:p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support day-to-day operations</a:t>
            </a:r>
          </a:p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Routinized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” workflows</a:t>
            </a: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Economies of scale important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791200" y="685800"/>
            <a:ext cx="3071818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Develop new products and</a:t>
            </a:r>
          </a:p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services and bring them to</a:t>
            </a:r>
          </a:p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market</a:t>
            </a: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Speed/flexibility important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152400" y="457200"/>
            <a:ext cx="4554538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Attracting and building relationships with customers</a:t>
            </a:r>
          </a:p>
          <a:p>
            <a:pPr defTabSz="912813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“Service-oriented”, customization</a:t>
            </a: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egoe UI" pitchFamily="34" charset="0"/>
                <a:cs typeface="Segoe UI" pitchFamily="34" charset="0"/>
              </a:rPr>
              <a:t>Economies of scope important</a:t>
            </a:r>
          </a:p>
        </p:txBody>
      </p:sp>
    </p:spTree>
    <p:extLst>
      <p:ext uri="{BB962C8B-B14F-4D97-AF65-F5344CB8AC3E}">
        <p14:creationId xmlns:p14="http://schemas.microsoft.com/office/powerpoint/2010/main" val="19514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agelLibrary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48" b="48"/>
          <a:stretch>
            <a:fillRect/>
          </a:stretch>
        </p:blipFill>
        <p:spPr>
          <a:xfrm>
            <a:off x="-1" y="0"/>
            <a:ext cx="914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>
          <a:xfrm>
            <a:off x="1032933" y="2099731"/>
            <a:ext cx="7772400" cy="1470025"/>
          </a:xfrm>
          <a:prstGeom prst="rect">
            <a:avLst/>
          </a:prstGeom>
        </p:spPr>
        <p:txBody>
          <a:bodyPr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lang="en-US" sz="4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Shift to </a:t>
            </a:r>
            <a:r>
              <a:rPr lang="en-US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engagement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endParaRPr lang="en-US" sz="40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nstitutional</a:t>
            </a:r>
            <a:r>
              <a:rPr lang="en-US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nnovation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200150" lvl="1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Redesign</a:t>
            </a:r>
          </a:p>
          <a:p>
            <a:pPr marL="1200150" lvl="1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Collaboration</a:t>
            </a:r>
          </a:p>
          <a:p>
            <a:pPr marL="1200150" lvl="1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Services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Rightscale</a:t>
            </a:r>
            <a:r>
              <a:rPr lang="en-US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infrastructure</a:t>
            </a:r>
          </a:p>
          <a:p>
            <a:pPr marL="1200150" lvl="1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Shared systems – HT, …</a:t>
            </a:r>
          </a:p>
          <a:p>
            <a:pPr marL="1200150" lvl="1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Shared print</a:t>
            </a:r>
          </a:p>
          <a:p>
            <a:pPr marL="1200150" lvl="1" indent="-742950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Groupiness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”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152400" y="5334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Reconfiguring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libraries for the new environment – 3 imperatives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6626" name="Chart 3"/>
          <p:cNvGraphicFramePr>
            <a:graphicFrameLocks/>
          </p:cNvGraphicFramePr>
          <p:nvPr/>
        </p:nvGraphicFramePr>
        <p:xfrm>
          <a:off x="7162800" y="1828800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5" imgW="6096528" imgH="4060288" progId="Excel.Sheet.8">
                  <p:embed/>
                </p:oleObj>
              </mc:Choice>
              <mc:Fallback>
                <p:oleObj r:id="rId5" imgW="6096528" imgH="40602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447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3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Collections and space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library in the life of the user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711" y="-88919"/>
            <a:ext cx="5960533" cy="56630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457200" tIns="457200" rIns="457200" bIns="45720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The facilitated collection. 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Workflow is the new content supply chain.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From consumption to creation. 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Configuring space around user experiences not collections.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Managing down print.  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33400" y="304800"/>
            <a:ext cx="871873" cy="5867400"/>
            <a:chOff x="533400" y="304800"/>
            <a:chExt cx="871873" cy="58674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" y="3326523"/>
              <a:ext cx="861133" cy="2845677"/>
              <a:chOff x="533400" y="3326523"/>
              <a:chExt cx="861133" cy="284567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79650" y="3326523"/>
                <a:ext cx="533400" cy="533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3400" y="5802868"/>
                <a:ext cx="8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Owned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946350" y="3492923"/>
                <a:ext cx="17617" cy="2171545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03450" y="304800"/>
              <a:ext cx="801823" cy="1154901"/>
              <a:chOff x="603450" y="304800"/>
              <a:chExt cx="801823" cy="115490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85800" y="926301"/>
                <a:ext cx="527250" cy="53340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3450" y="304800"/>
                <a:ext cx="801823" cy="30777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Catalog</a:t>
                </a:r>
                <a:endParaRPr lang="en-US" sz="1400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946350" y="643354"/>
                <a:ext cx="0" cy="33605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679650" y="304800"/>
            <a:ext cx="3365233" cy="5867400"/>
            <a:chOff x="679650" y="304800"/>
            <a:chExt cx="3365233" cy="5867400"/>
          </a:xfrm>
        </p:grpSpPr>
        <p:grpSp>
          <p:nvGrpSpPr>
            <p:cNvPr id="48" name="Group 47"/>
            <p:cNvGrpSpPr/>
            <p:nvPr/>
          </p:nvGrpSpPr>
          <p:grpSpPr>
            <a:xfrm>
              <a:off x="679650" y="926301"/>
              <a:ext cx="3200400" cy="5245899"/>
              <a:chOff x="679650" y="926301"/>
              <a:chExt cx="3200400" cy="524589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79650" y="2583573"/>
                <a:ext cx="3200400" cy="3588627"/>
                <a:chOff x="679650" y="2583573"/>
                <a:chExt cx="3200400" cy="3588627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79650" y="2583573"/>
                  <a:ext cx="2895600" cy="2019300"/>
                </a:xfrm>
                <a:prstGeom prst="ellipse">
                  <a:avLst/>
                </a:prstGeom>
                <a:solidFill>
                  <a:srgbClr val="4F81BD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848677" y="5802868"/>
                  <a:ext cx="1031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Available</a:t>
                  </a:r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280137" y="3492923"/>
                  <a:ext cx="17617" cy="2171545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tangle 26"/>
              <p:cNvSpPr/>
              <p:nvPr/>
            </p:nvSpPr>
            <p:spPr>
              <a:xfrm>
                <a:off x="3041850" y="926301"/>
                <a:ext cx="527250" cy="533400"/>
              </a:xfrm>
              <a:prstGeom prst="rect">
                <a:avLst/>
              </a:prstGeom>
              <a:solidFill>
                <a:srgbClr val="4F81BD">
                  <a:alpha val="34118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715673" y="304800"/>
              <a:ext cx="1329210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LibGuides, </a:t>
              </a:r>
              <a:r>
                <a:rPr lang="en-US" sz="1400" dirty="0" err="1" smtClean="0"/>
                <a:t>etc</a:t>
              </a:r>
              <a:endParaRPr lang="en-US" sz="14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305475" y="643354"/>
              <a:ext cx="0" cy="33605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79650" y="304800"/>
            <a:ext cx="2362200" cy="5867400"/>
            <a:chOff x="679650" y="304800"/>
            <a:chExt cx="2362200" cy="5867400"/>
          </a:xfrm>
        </p:grpSpPr>
        <p:grpSp>
          <p:nvGrpSpPr>
            <p:cNvPr id="39" name="Group 38"/>
            <p:cNvGrpSpPr/>
            <p:nvPr/>
          </p:nvGrpSpPr>
          <p:grpSpPr>
            <a:xfrm>
              <a:off x="679650" y="3097923"/>
              <a:ext cx="2362200" cy="3074277"/>
              <a:chOff x="679650" y="3097923"/>
              <a:chExt cx="2362200" cy="30742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79650" y="3097923"/>
                <a:ext cx="2362200" cy="990600"/>
              </a:xfrm>
              <a:prstGeom prst="ellipse">
                <a:avLst/>
              </a:prstGeom>
              <a:solidFill>
                <a:srgbClr val="4F81BD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42018" y="5802868"/>
                <a:ext cx="997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Licensed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032351" y="3492923"/>
                <a:ext cx="17617" cy="2171545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213050" y="304800"/>
              <a:ext cx="1828800" cy="1154901"/>
              <a:chOff x="1213050" y="304800"/>
              <a:chExt cx="1828800" cy="115490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213050" y="926301"/>
                <a:ext cx="1828800" cy="533400"/>
              </a:xfrm>
              <a:prstGeom prst="rect">
                <a:avLst/>
              </a:prstGeom>
              <a:solidFill>
                <a:srgbClr val="4F81BD">
                  <a:alpha val="67059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09014" y="304800"/>
                <a:ext cx="1261884" cy="30777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KB/Discovery</a:t>
                </a:r>
                <a:endParaRPr lang="en-US" sz="14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2032351" y="643354"/>
                <a:ext cx="0" cy="33605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679650" y="304800"/>
            <a:ext cx="5961104" cy="5867400"/>
            <a:chOff x="679650" y="304800"/>
            <a:chExt cx="5961104" cy="5867400"/>
          </a:xfrm>
        </p:grpSpPr>
        <p:grpSp>
          <p:nvGrpSpPr>
            <p:cNvPr id="41" name="Group 40"/>
            <p:cNvGrpSpPr/>
            <p:nvPr/>
          </p:nvGrpSpPr>
          <p:grpSpPr>
            <a:xfrm>
              <a:off x="679650" y="2183523"/>
              <a:ext cx="4495800" cy="3988677"/>
              <a:chOff x="679650" y="2183523"/>
              <a:chExt cx="4495800" cy="398867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79650" y="2183523"/>
                <a:ext cx="4495800" cy="2895600"/>
              </a:xfrm>
              <a:prstGeom prst="ellipse">
                <a:avLst/>
              </a:prstGeom>
              <a:solidFill>
                <a:srgbClr val="4F81BD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03849" y="5802868"/>
                <a:ext cx="790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Global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342453" y="3492923"/>
                <a:ext cx="17617" cy="2171545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3569100" y="304800"/>
              <a:ext cx="3071654" cy="1154901"/>
              <a:chOff x="3569100" y="304800"/>
              <a:chExt cx="3071654" cy="115490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569100" y="926301"/>
                <a:ext cx="1606350" cy="533400"/>
              </a:xfrm>
              <a:prstGeom prst="rect">
                <a:avLst/>
              </a:prstGeom>
              <a:solidFill>
                <a:srgbClr val="4F81BD">
                  <a:alpha val="1882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7996" y="304800"/>
                <a:ext cx="2582758" cy="30777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Google, ResearchGate, </a:t>
                </a:r>
                <a:r>
                  <a:rPr lang="en-US" sz="1400" dirty="0" err="1" smtClean="0"/>
                  <a:t>etc</a:t>
                </a:r>
                <a:r>
                  <a:rPr lang="en-US" sz="1400" dirty="0" smtClean="0"/>
                  <a:t> …</a:t>
                </a:r>
                <a:endParaRPr lang="en-US" sz="14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4642050" y="643354"/>
                <a:ext cx="0" cy="33605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5791201" y="1576914"/>
            <a:ext cx="2884700" cy="3847207"/>
          </a:xfrm>
          <a:prstGeom prst="rect">
            <a:avLst/>
          </a:prstGeom>
          <a:solidFill>
            <a:srgbClr val="0070C0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UI Light" pitchFamily="34" charset="0"/>
              </a:rPr>
              <a:t>Separation of discovery and collection?:</a:t>
            </a:r>
            <a:endParaRPr lang="en-US" sz="2800" dirty="0">
              <a:solidFill>
                <a:schemeClr val="bg1"/>
              </a:solidFill>
              <a:latin typeface="Segoe UI Light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Focus shifts from owned to facilitated (available)?</a:t>
            </a:r>
            <a:endParaRPr lang="en-US" sz="2000" dirty="0">
              <a:solidFill>
                <a:schemeClr val="bg1"/>
              </a:solidFill>
              <a:latin typeface="Segoe UI Light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Focus shifts from collection to other services (creation, …)?</a:t>
            </a:r>
            <a:endParaRPr lang="en-US" sz="2000" dirty="0">
              <a:solidFill>
                <a:schemeClr val="bg1"/>
              </a:solidFill>
              <a:latin typeface="Segoe UI Light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Systemwide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 thinking becomes stronger?</a:t>
            </a:r>
            <a:endParaRPr lang="en-US" sz="2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9000" y="6442134"/>
            <a:ext cx="1765548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OCLC Research, 2015.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850441" y="6442134"/>
            <a:ext cx="4215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 Discoverability redefines collection boundaries.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481204" y="0"/>
            <a:ext cx="1662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Facilitated collections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3124200"/>
            <a:ext cx="6705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543800" y="2895600"/>
            <a:ext cx="457200" cy="457200"/>
          </a:xfrm>
          <a:prstGeom prst="ellipse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2895600"/>
            <a:ext cx="457200" cy="457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57200" y="457200"/>
            <a:ext cx="1981200" cy="1295400"/>
          </a:xfrm>
          <a:prstGeom prst="wedgeRectCallout">
            <a:avLst>
              <a:gd name="adj1" fmla="val -20833"/>
              <a:gd name="adj2" fmla="val 11778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The ‘owned’ collection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81800" y="457200"/>
            <a:ext cx="1981200" cy="1295400"/>
          </a:xfrm>
          <a:prstGeom prst="wedgeRectCallout">
            <a:avLst>
              <a:gd name="adj1" fmla="val 1409"/>
              <a:gd name="adj2" fmla="val 123733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The ‘facilitated’ collection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198564" y="3938989"/>
            <a:ext cx="1525836" cy="800099"/>
          </a:xfrm>
          <a:prstGeom prst="wedgeRectCallout">
            <a:avLst>
              <a:gd name="adj1" fmla="val -11380"/>
              <a:gd name="adj2" fmla="val -127153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‘licensed’ collection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590800" y="1652989"/>
            <a:ext cx="1580920" cy="914400"/>
          </a:xfrm>
          <a:prstGeom prst="wedgeRectCallout">
            <a:avLst>
              <a:gd name="adj1" fmla="val -43439"/>
              <a:gd name="adj2" fmla="val 97499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‘borrowed’ collection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876800"/>
            <a:ext cx="3724992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Pointing people at Google Scholar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Including freely available e-books in the catalog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Creating resource guides for web resources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007" y="4876800"/>
            <a:ext cx="202478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Purchased and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physically stored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5498" y="3124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 collections spectrum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343400" y="1652989"/>
            <a:ext cx="2237802" cy="914400"/>
          </a:xfrm>
          <a:prstGeom prst="wedgeRectCallout">
            <a:avLst>
              <a:gd name="adj1" fmla="val -6326"/>
              <a:gd name="adj2" fmla="val 100558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‘demand-driven’ collection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3493532"/>
            <a:ext cx="0" cy="1154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2400" y="3493532"/>
            <a:ext cx="0" cy="12455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ular Callout 20"/>
          <p:cNvSpPr/>
          <p:nvPr/>
        </p:nvSpPr>
        <p:spPr>
          <a:xfrm>
            <a:off x="5105398" y="3938989"/>
            <a:ext cx="1905002" cy="800099"/>
          </a:xfrm>
          <a:prstGeom prst="wedgeRectCallout">
            <a:avLst>
              <a:gd name="adj1" fmla="val -64810"/>
              <a:gd name="adj2" fmla="val -139545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‘shared print’ collection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6640" y="6442134"/>
            <a:ext cx="1765548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OCLC Research, 2015.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93506" y="6442134"/>
            <a:ext cx="246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 A collections spectrum.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23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903" y="768489"/>
            <a:ext cx="60890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arXiv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SSRN, </a:t>
            </a: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RePEc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PubMed Central (</a:t>
            </a:r>
            <a:r>
              <a:rPr lang="en-US" b="1" dirty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disciplinary repositories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that have become important discovery hubs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);</a:t>
            </a:r>
            <a:b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Google Scholar, Google Books, Amazon  (ubiquitous </a:t>
            </a:r>
            <a:r>
              <a:rPr lang="en-US" b="1" dirty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discovery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fulfillment hubs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);</a:t>
            </a:r>
            <a:b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Mendeley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ResearchGate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(services for </a:t>
            </a:r>
            <a:r>
              <a:rPr lang="en-US" b="1" dirty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social discovery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scholarly reputation management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);</a:t>
            </a:r>
            <a:b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Goodreads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LibraryThing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b="1" dirty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social description/reading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sites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);</a:t>
            </a:r>
            <a:b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Wikipedia, Yahoo Answers, Khan Academy (hubs for open </a:t>
            </a:r>
            <a:r>
              <a:rPr lang="en-US" b="1" dirty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research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reference, and teaching materials). 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GalaxyZoo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FigShare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OpenRefine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b="1" dirty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data storage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manipulation tools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b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en-US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US" dirty="0" err="1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Github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b="1" dirty="0" smtClean="0">
                <a:solidFill>
                  <a:srgbClr val="C52127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software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management)</a:t>
            </a:r>
            <a:endParaRPr lang="en-US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449" y="1527834"/>
            <a:ext cx="781032" cy="26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956" y="399804"/>
            <a:ext cx="1173860" cy="3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956" y="1096951"/>
            <a:ext cx="2490990" cy="2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6914" y="1738433"/>
            <a:ext cx="914400" cy="32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3791" y="61722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2663" y="2528391"/>
            <a:ext cx="9625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3886" y="2908386"/>
            <a:ext cx="1600200" cy="30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576" y="2367093"/>
            <a:ext cx="1290385" cy="3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9976" y="3845742"/>
            <a:ext cx="1073888" cy="2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140" y="3544706"/>
            <a:ext cx="1141675" cy="21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s://encrypted-tbn3.gstatic.com/images?q=tbn:ANd9GcR8LXb_uP9fb2tyPjH-FnnMlm7TYmg3hZSgR2CgKCu67QnV-liYVxLVYbh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43" y="4488114"/>
            <a:ext cx="108857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Wikipedia-logo-v2-ko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36" y="4374846"/>
            <a:ext cx="727075" cy="8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upload.wikimedia.org/wikipedia/en/a/aa/Figshare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63" y="5418263"/>
            <a:ext cx="119661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Galaxy Zo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87" y="5470651"/>
            <a:ext cx="9474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81204" y="0"/>
            <a:ext cx="1662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Workflow is the new content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6990"/>
            <a:ext cx="5334000" cy="6791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990600"/>
            <a:ext cx="4419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</a:t>
            </a:r>
            <a:r>
              <a:rPr 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www.nature.com/news/online-collaboration-scientists-and-the-social-network-1.15711</a:t>
            </a:r>
            <a:endParaRPr lang="en-US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2313" y="2616621"/>
            <a:ext cx="7772400" cy="1115690"/>
          </a:xfrm>
        </p:spPr>
        <p:txBody>
          <a:bodyPr/>
          <a:lstStyle/>
          <a:p>
            <a:r>
              <a:rPr lang="en-US" dirty="0" smtClean="0"/>
              <a:t>The library in the life of the user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library in the life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3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009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0480" y="6488668"/>
            <a:ext cx="3218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http://innoscholcomm.silk.co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/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04800"/>
            <a:ext cx="9839325" cy="755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486400"/>
            <a:ext cx="2872261" cy="8617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Wouter Haak</a:t>
            </a:r>
          </a:p>
          <a:p>
            <a:r>
              <a:rPr lang="en-US" sz="1600" dirty="0" smtClean="0"/>
              <a:t>Elsevier, VP Product Strategy</a:t>
            </a:r>
          </a:p>
          <a:p>
            <a:r>
              <a:rPr lang="en-US" sz="1600" dirty="0" smtClean="0"/>
              <a:t>LIBER, Riga,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44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199846"/>
            <a:ext cx="4967111" cy="61247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FFFF"/>
                </a:solidFill>
                <a:latin typeface="Segoe UI Light" panose="020B0502040204020203" pitchFamily="34" charset="0"/>
              </a:rPr>
              <a:t>Her view is that publishers are here to </a:t>
            </a:r>
            <a:r>
              <a:rPr lang="en-US" sz="2800" b="1" dirty="0">
                <a:solidFill>
                  <a:srgbClr val="FFFFFF"/>
                </a:solidFill>
                <a:latin typeface="Segoe UI Light" panose="020B0502040204020203" pitchFamily="34" charset="0"/>
              </a:rPr>
              <a:t>make the scientific research process more effective </a:t>
            </a:r>
            <a:r>
              <a:rPr lang="en-US" sz="2800" dirty="0">
                <a:solidFill>
                  <a:srgbClr val="FFFFFF"/>
                </a:solidFill>
                <a:latin typeface="Segoe UI Light" panose="020B0502040204020203" pitchFamily="34" charset="0"/>
              </a:rPr>
              <a:t>by helping them keep up to date, find colleagues, plan experiments, and then share their results.  </a:t>
            </a:r>
            <a:r>
              <a:rPr lang="en-US" sz="2800" b="1" dirty="0">
                <a:solidFill>
                  <a:srgbClr val="FFFFFF"/>
                </a:solidFill>
                <a:latin typeface="Segoe UI Light" panose="020B0502040204020203" pitchFamily="34" charset="0"/>
              </a:rPr>
              <a:t>After they have published, the processes continues</a:t>
            </a:r>
            <a:r>
              <a:rPr lang="en-US" sz="2800" dirty="0">
                <a:solidFill>
                  <a:srgbClr val="FFFFFF"/>
                </a:solidFill>
                <a:latin typeface="Segoe UI Light" panose="020B0502040204020203" pitchFamily="34" charset="0"/>
              </a:rPr>
              <a:t> with gaining a reputation, obtaining funds, finding collaborators, and even finding a new job. What can we as publishers do to address some of </a:t>
            </a:r>
            <a:r>
              <a:rPr lang="en-US" sz="2800" b="1" dirty="0">
                <a:solidFill>
                  <a:srgbClr val="FFFFFF"/>
                </a:solidFill>
                <a:latin typeface="Segoe UI Light" panose="020B0502040204020203" pitchFamily="34" charset="0"/>
              </a:rPr>
              <a:t>scientists’ pain points?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2571281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FFFFFF"/>
                </a:solidFill>
                <a:latin typeface="Segoe UI Light" panose="020B0502040204020203" pitchFamily="34" charset="0"/>
              </a:rPr>
              <a:t>Annette Thomas, </a:t>
            </a:r>
            <a:endParaRPr lang="en-US" sz="2400" dirty="0" smtClean="0">
              <a:solidFill>
                <a:srgbClr val="FFFFFF"/>
              </a:solidFill>
              <a:latin typeface="Segoe UI Light" panose="020B0502040204020203" pitchFamily="34" charset="0"/>
            </a:endParaRPr>
          </a:p>
          <a:p>
            <a:pPr defTabSz="914400"/>
            <a:r>
              <a:rPr lang="en-US" sz="24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CEO </a:t>
            </a:r>
            <a:r>
              <a:rPr lang="en-US" sz="2400" dirty="0">
                <a:solidFill>
                  <a:srgbClr val="FFFFFF"/>
                </a:solidFill>
                <a:latin typeface="Segoe UI Light" panose="020B0502040204020203" pitchFamily="34" charset="0"/>
              </a:rPr>
              <a:t>of Macmillan </a:t>
            </a:r>
            <a:endParaRPr lang="en-US" sz="2400" dirty="0" smtClean="0">
              <a:solidFill>
                <a:srgbClr val="FFFFFF"/>
              </a:solidFill>
              <a:latin typeface="Segoe UI Light" panose="020B0502040204020203" pitchFamily="34" charset="0"/>
            </a:endParaRPr>
          </a:p>
          <a:p>
            <a:pPr defTabSz="914400"/>
            <a:r>
              <a:rPr lang="en-US" sz="24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Publishers </a:t>
            </a:r>
            <a:br>
              <a:rPr lang="en-US" sz="24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(now Chief Scientific Officer</a:t>
            </a:r>
            <a:br>
              <a:rPr lang="en-US" sz="16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Springer Nature)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15235"/>
            <a:ext cx="3429000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4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A publisher’s new job description</a:t>
            </a:r>
            <a:endParaRPr lang="en-US" sz="48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4244" y="6400800"/>
            <a:ext cx="4572000" cy="253916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defTabSz="914400"/>
            <a:r>
              <a:rPr lang="en-US" sz="1050" dirty="0">
                <a:solidFill>
                  <a:srgbClr val="FFFFFF"/>
                </a:solidFill>
              </a:rPr>
              <a:t>http://www.against-the-grain.com/2012/11/a-publishers-new-job-description/</a:t>
            </a:r>
          </a:p>
        </p:txBody>
      </p:sp>
    </p:spTree>
    <p:extLst>
      <p:ext uri="{BB962C8B-B14F-4D97-AF65-F5344CB8AC3E}">
        <p14:creationId xmlns:p14="http://schemas.microsoft.com/office/powerpoint/2010/main" val="27648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46573" cy="5775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252" y="1792246"/>
            <a:ext cx="6432321" cy="47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Workflow is the new content (supply chain)</a:t>
            </a:r>
            <a:endParaRPr lang="en-US" sz="4000" b="1" dirty="0">
              <a:solidFill>
                <a:schemeClr val="accent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7538"/>
            <a:ext cx="3886200" cy="407892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 a print world, researchers and learners organized their workflow around the library.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The library had limited interaction with the full process.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</a:p>
          <a:p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7538"/>
            <a:ext cx="3886200" cy="407892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 a digital world, the library needs to organize itself around the workflows of research and learners.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Workflows generate and consume information resources. </a:t>
            </a:r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Scholarly Record …</a:t>
            </a:r>
            <a:endParaRPr lang="en-US" sz="3200" dirty="0"/>
          </a:p>
        </p:txBody>
      </p:sp>
      <p:pic>
        <p:nvPicPr>
          <p:cNvPr id="1026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5072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9000" y="6442134"/>
            <a:ext cx="172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OCLC Research, 2014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93265" y="6442133"/>
            <a:ext cx="353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 Evolving Scholarly Record framework.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81204" y="0"/>
            <a:ext cx="166279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Creation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SR\cni2014\outcome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886200" cy="3043214"/>
          </a:xfrm>
          <a:prstGeom prst="rect">
            <a:avLst/>
          </a:prstGeom>
          <a:noFill/>
        </p:spPr>
      </p:pic>
      <p:pic>
        <p:nvPicPr>
          <p:cNvPr id="14342" name="Picture 6" descr="http://www.digital-science.com/system/images/W1siZiIsIjIwMTIvMDUvMDkvMTcvNDIvMzEvNTU0L3Byb2R1Y3RfZmlnc2hhcmVfbGFyZ2UucG5nIl1d/product-figshar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410200"/>
            <a:ext cx="1828799" cy="554182"/>
          </a:xfrm>
          <a:prstGeom prst="rect">
            <a:avLst/>
          </a:prstGeom>
          <a:noFill/>
        </p:spPr>
      </p:pic>
      <p:pic>
        <p:nvPicPr>
          <p:cNvPr id="14350" name="Picture 14" descr="http://wiki.datadryad.org/wg/dryad/images/9/91/Dryad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1371600" cy="766646"/>
          </a:xfrm>
          <a:prstGeom prst="rect">
            <a:avLst/>
          </a:prstGeom>
          <a:noFill/>
        </p:spPr>
      </p:pic>
      <p:pic>
        <p:nvPicPr>
          <p:cNvPr id="14358" name="Picture 22" descr="http://inside-bigdata.com/wp-content/uploads/2013/12/arx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143000"/>
            <a:ext cx="1143000" cy="965200"/>
          </a:xfrm>
          <a:prstGeom prst="rect">
            <a:avLst/>
          </a:prstGeom>
          <a:noFill/>
        </p:spPr>
      </p:pic>
      <p:pic>
        <p:nvPicPr>
          <p:cNvPr id="14360" name="Picture 24" descr="http://www.elsevier.com/__data/assets/image/0020/174062/MethodsX-logotagline-fc-2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76400"/>
            <a:ext cx="1828800" cy="458124"/>
          </a:xfrm>
          <a:prstGeom prst="rect">
            <a:avLst/>
          </a:prstGeom>
          <a:noFill/>
        </p:spPr>
      </p:pic>
      <p:pic>
        <p:nvPicPr>
          <p:cNvPr id="14368" name="Picture 32" descr="http://patrickpowers.net/wp-content/uploads/2010/11/slideshare_550x1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876800"/>
            <a:ext cx="2235198" cy="609600"/>
          </a:xfrm>
          <a:prstGeom prst="rect">
            <a:avLst/>
          </a:prstGeom>
          <a:noFill/>
        </p:spPr>
      </p:pic>
      <p:pic>
        <p:nvPicPr>
          <p:cNvPr id="14369" name="Picture 33" descr="H:\NSR\cni2014\wn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800600"/>
            <a:ext cx="1814945" cy="1111043"/>
          </a:xfrm>
          <a:prstGeom prst="rect">
            <a:avLst/>
          </a:prstGeom>
          <a:noFill/>
        </p:spPr>
      </p:pic>
      <p:pic>
        <p:nvPicPr>
          <p:cNvPr id="13" name="Picture 6" descr="http://www.digital-science.com/system/images/W1siZiIsIjIwMTIvMDUvMDkvMTcvNDIvMzEvNTU0L3Byb2R1Y3RfZmlnc2hhcmVfbGFyZ2UucG5nIl1d/product-figshar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811" y="431632"/>
            <a:ext cx="1828799" cy="55418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5646094"/>
            <a:ext cx="1600200" cy="390525"/>
          </a:xfrm>
          <a:prstGeom prst="rect">
            <a:avLst/>
          </a:prstGeom>
        </p:spPr>
      </p:pic>
      <p:pic>
        <p:nvPicPr>
          <p:cNvPr id="11266" name="Picture 2" descr="Mendele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79" y="708723"/>
            <a:ext cx="717472" cy="7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39000" y="6442134"/>
            <a:ext cx="172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OCLC Research, 2014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5589" y="6442133"/>
            <a:ext cx="4891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 Evolving Scholarly Record framework, publishing venues.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6" y="438679"/>
            <a:ext cx="7979568" cy="58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49" y="0"/>
            <a:ext cx="9182049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7423" y="6561818"/>
            <a:ext cx="7394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050" dirty="0" smtClean="0">
                <a:solidFill>
                  <a:prstClr val="black"/>
                </a:solidFill>
                <a:hlinkClick r:id="rId3"/>
              </a:rPr>
              <a:t>www.slideshare.net/malbooth/uts-future-library-more-than-spaces-technology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Mal Booth, UTS Library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204" y="0"/>
            <a:ext cx="1662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Space and print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orthAmerican\Blog\MR-publications-upd-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" y="5181600"/>
            <a:ext cx="4206240" cy="1123712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North American print book resource: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  45.7 million distinct publications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  889.5 million total library holdings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943600"/>
            <a:ext cx="3276600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Figure:  </a:t>
            </a:r>
            <a:r>
              <a:rPr lang="en-US" sz="1400" dirty="0" smtClean="0">
                <a:latin typeface="Calibri" panose="020F0502020204030204" pitchFamily="34" charset="0"/>
              </a:rPr>
              <a:t>North American Regional Print Book Collections. OCLC Research, 2013.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711" y="-88919"/>
            <a:ext cx="5960533" cy="6955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457200" tIns="457200" rIns="457200" bIns="45720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Libraries are not ends in themselves. 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They serve the research and learning needs of their universities.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The major long term influence on libraries is how those needs change. 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To be effective, libraries need to understand and respond to those changes.  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711" y="-88919"/>
            <a:ext cx="5960533" cy="56630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457200" tIns="457200" rIns="457200" bIns="45720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The facilitated collection. </a:t>
            </a:r>
          </a:p>
          <a:p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Workflow is the new content supply chain.</a:t>
            </a:r>
          </a:p>
          <a:p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From consumption to creation. </a:t>
            </a:r>
          </a:p>
          <a:p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Configuring space around user experiences not collections.</a:t>
            </a:r>
          </a:p>
          <a:p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Managing down print.  </a:t>
            </a:r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711" y="5853934"/>
            <a:ext cx="596053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The library in the life of the reader, </a:t>
            </a:r>
            <a:r>
              <a:rPr lang="en-US" sz="24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creater</a:t>
            </a:r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, learner, …</a:t>
            </a:r>
            <a:endParaRPr lang="en-US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73" y="2808531"/>
            <a:ext cx="7772400" cy="111569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library in the life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5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268"/>
            <a:ext cx="3885579" cy="29141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80342"/>
              </p:ext>
            </p:extLst>
          </p:nvPr>
        </p:nvGraphicFramePr>
        <p:xfrm>
          <a:off x="4504266" y="948268"/>
          <a:ext cx="4380090" cy="517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030"/>
                <a:gridCol w="1460030"/>
                <a:gridCol w="1460030"/>
              </a:tblGrid>
              <a:tr h="6671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Collections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Just in time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Facilitated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3895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Expertise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Subject, process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Partner in research and learning, creation,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 …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3895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Systems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Back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 office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Workflow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, digital scholarship, shared systems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1078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Space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Configured around collections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Configured around user experiences</a:t>
                      </a:r>
                      <a:endParaRPr lang="en-US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2711" y="-88919"/>
            <a:ext cx="5960533" cy="6955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457200" tIns="457200" rIns="457200" bIns="45720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Libraries are not ends in themselves. 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They serve the research and learning needs of their universities.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The major long term influence on libraries is how those needs change. 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To be effective, libraries need to understand and respond to those changes.  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525" y="6604084"/>
            <a:ext cx="57853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white"/>
                </a:solidFill>
              </a:rPr>
              <a:t>http://www.theatlantic.com/national/archive/2014/10/not-your-mothers-library/381119/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2120" y="361244"/>
            <a:ext cx="382188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“20 years ago I was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 the libraries business. </a:t>
            </a:r>
          </a:p>
          <a:p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Today I am in the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Columbus business.” </a:t>
            </a:r>
          </a:p>
          <a:p>
            <a:endParaRPr lang="en-US" sz="2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Pat Losinski, CML    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alastore.ala.org/images/foster4376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4997"/>
            <a:ext cx="2309137" cy="29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lastore.ala.org/images/duke3D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51" y="1904997"/>
            <a:ext cx="1990635" cy="29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22841"/>
            <a:ext cx="2514599" cy="29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711" y="-88919"/>
            <a:ext cx="5960533" cy="4801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457200" tIns="457200" rIns="457200" bIns="45720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, libraries are changing rapidly, partly in response to </a:t>
            </a: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ongoing innovations in networked information systems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. Furthermore, there is a growing interest in </a:t>
            </a: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qualitative analyses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the social lives of libraries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, and </a:t>
            </a: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the roles that libraries play in the lives of their users 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WP Light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2711" y="6005057"/>
            <a:ext cx="5858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Segoe UI" panose="020B0502040204020203" pitchFamily="34" charset="0"/>
                <a:ea typeface="Segoe WP Light"/>
                <a:cs typeface="Times New Roman" panose="02020603050405020304" pitchFamily="18" charset="0"/>
              </a:rPr>
              <a:t>Khoo</a:t>
            </a:r>
            <a:r>
              <a:rPr lang="en-US" sz="1200" dirty="0">
                <a:latin typeface="Segoe UI" panose="020B0502040204020203" pitchFamily="34" charset="0"/>
                <a:ea typeface="Segoe WP Light"/>
                <a:cs typeface="Times New Roman" panose="02020603050405020304" pitchFamily="18" charset="0"/>
              </a:rPr>
              <a:t>, M., Rozaklis, L., &amp; Hall, C. (2012). A survey of the use of ethnographic methods in the study of libraries and library users. </a:t>
            </a:r>
            <a:r>
              <a:rPr lang="en-US" sz="1200" i="1" dirty="0">
                <a:latin typeface="Segoe UI" panose="020B0502040204020203" pitchFamily="34" charset="0"/>
                <a:ea typeface="Segoe WP Light"/>
                <a:cs typeface="Times New Roman" panose="02020603050405020304" pitchFamily="18" charset="0"/>
              </a:rPr>
              <a:t>Library and Information Science Research</a:t>
            </a:r>
            <a:r>
              <a:rPr lang="en-US" sz="1200" dirty="0">
                <a:latin typeface="Segoe UI" panose="020B0502040204020203" pitchFamily="34" charset="0"/>
                <a:ea typeface="Segoe WP Light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latin typeface="Segoe UI" panose="020B0502040204020203" pitchFamily="34" charset="0"/>
                <a:ea typeface="Segoe WP Light"/>
                <a:cs typeface="Times New Roman" panose="02020603050405020304" pitchFamily="18" charset="0"/>
              </a:rPr>
              <a:t>34</a:t>
            </a:r>
            <a:r>
              <a:rPr lang="en-US" sz="1200" dirty="0">
                <a:latin typeface="Segoe UI" panose="020B0502040204020203" pitchFamily="34" charset="0"/>
                <a:ea typeface="Segoe WP Light"/>
                <a:cs typeface="Times New Roman" panose="02020603050405020304" pitchFamily="18" charset="0"/>
              </a:rPr>
              <a:t>(2), 82-91.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72041" y="-128562"/>
            <a:ext cx="7777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Segoe UI Light" panose="020B0502040204020203" pitchFamily="34" charset="0"/>
              </a:rPr>
              <a:t>“</a:t>
            </a:r>
            <a:endParaRPr lang="en-US" sz="138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158045"/>
            <a:ext cx="3465689" cy="3071487"/>
          </a:xfrm>
          <a:prstGeom prst="rect">
            <a:avLst/>
          </a:prstGeom>
          <a:solidFill>
            <a:srgbClr val="DDDDDD"/>
          </a:solidFill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04" y="4059415"/>
            <a:ext cx="7823334" cy="1284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55774" y="4343720"/>
            <a:ext cx="6378937" cy="237067"/>
          </a:xfrm>
          <a:prstGeom prst="rect">
            <a:avLst/>
          </a:prstGeom>
          <a:solidFill>
            <a:srgbClr val="EEECE1">
              <a:alpha val="1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6213" y="2951419"/>
            <a:ext cx="7777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Segoe UI Light" panose="020B0502040204020203" pitchFamily="34" charset="0"/>
              </a:rPr>
              <a:t>“</a:t>
            </a:r>
            <a:endParaRPr lang="en-US" sz="138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704"/>
            <a:ext cx="5300452" cy="39753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775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966177"/>
            <a:ext cx="8396951" cy="8918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/>
              <a:t>Douglas </a:t>
            </a:r>
            <a:r>
              <a:rPr lang="en-US" sz="1200" dirty="0" err="1" smtClean="0"/>
              <a:t>Zweizig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Predicting the amount of library use: An empirical study of the role of the</a:t>
            </a:r>
            <a:br>
              <a:rPr lang="en-US" sz="1200" dirty="0" smtClean="0"/>
            </a:br>
            <a:r>
              <a:rPr lang="en-US" sz="1200" dirty="0" smtClean="0"/>
              <a:t> public library in the life of the adult public. PhD dissertation, Syracuse University, 1973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2597"/>
            <a:ext cx="6627471" cy="5500870"/>
          </a:xfrm>
          <a:prstGeom prst="rect">
            <a:avLst/>
          </a:prstGeom>
          <a:solidFill>
            <a:srgbClr val="0070C0"/>
          </a:solidFill>
        </p:spPr>
        <p:txBody>
          <a:bodyPr lIns="548640" tIns="457200" rIns="548640" bIns="4572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Probably the most persistent limitation of the prior studies [research in libraries] is that researchers have examined the user from the perspective of the library. In effect, they have looked at the </a:t>
            </a:r>
            <a:r>
              <a:rPr lang="en-US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user in the life of the library</a:t>
            </a: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rather than the </a:t>
            </a:r>
            <a:r>
              <a:rPr lang="en-US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library in the life of the user</a:t>
            </a: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. </a:t>
            </a:r>
            <a:r>
              <a:rPr lang="en-US" sz="1800" dirty="0" smtClean="0">
                <a:solidFill>
                  <a:schemeClr val="bg1"/>
                </a:solidFill>
              </a:rPr>
              <a:t>[emphasis in original]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600" y="222597"/>
            <a:ext cx="7777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Segoe UI Light" panose="020B0502040204020203" pitchFamily="34" charset="0"/>
              </a:rPr>
              <a:t>“</a:t>
            </a:r>
            <a:endParaRPr lang="en-US" sz="138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lides_V2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and Sections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4161C"/>
      </a:accent2>
      <a:accent3>
        <a:srgbClr val="41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13062</TotalTime>
  <Words>955</Words>
  <Application>Microsoft Office PowerPoint</Application>
  <PresentationFormat>On-screen Show (4:3)</PresentationFormat>
  <Paragraphs>194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ＭＳ Ｐゴシック</vt:lpstr>
      <vt:lpstr>Arial</vt:lpstr>
      <vt:lpstr>Calibri</vt:lpstr>
      <vt:lpstr>Calibri Light</vt:lpstr>
      <vt:lpstr>Open Sans</vt:lpstr>
      <vt:lpstr>Segoe UI</vt:lpstr>
      <vt:lpstr>Segoe UI Light</vt:lpstr>
      <vt:lpstr>Segoe WP Light</vt:lpstr>
      <vt:lpstr>Symbol</vt:lpstr>
      <vt:lpstr>Times New Roman</vt:lpstr>
      <vt:lpstr>Wingdings</vt:lpstr>
      <vt:lpstr>Master_Slides_V2</vt:lpstr>
      <vt:lpstr>1_Title and Sections</vt:lpstr>
      <vt:lpstr>Microsoft Excel 97-2003 Worksheet</vt:lpstr>
      <vt:lpstr>PowerPoint Presentation</vt:lpstr>
      <vt:lpstr>PowerPoint Presentation</vt:lpstr>
      <vt:lpstr>The library in the life of the user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reset moment - education</vt:lpstr>
      <vt:lpstr>PowerPoint Presentation</vt:lpstr>
      <vt:lpstr>PowerPoint Presentation</vt:lpstr>
      <vt:lpstr>PowerPoint Presentation</vt:lpstr>
      <vt:lpstr>Technology background: behaviors coevolve with technology environments </vt:lpstr>
      <vt:lpstr>PowerPoint Presentation</vt:lpstr>
      <vt:lpstr>PowerPoint Presentation</vt:lpstr>
      <vt:lpstr>PowerPoint Presentation</vt:lpstr>
      <vt:lpstr>Organizational diversion</vt:lpstr>
      <vt:lpstr>PowerPoint Presentation</vt:lpstr>
      <vt:lpstr>CORE COMPONENTS  OF A FIRM</vt:lpstr>
      <vt:lpstr>PowerPoint Presentation</vt:lpstr>
      <vt:lpstr>PowerPoint Presentation</vt:lpstr>
      <vt:lpstr>An example: Collections and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Workflow is the new content (supply chain)</vt:lpstr>
      <vt:lpstr>Framing the Scholarly Record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in the life of the user: Some contextual remarks </dc:title>
  <dc:creator>Lorcan Dempsey</dc:creator>
  <dc:description>Presented for OCLC Research Library Partners, The Library in the Life of the User, 21-22 October 2015, Chicago, Illinois  (USA)</dc:description>
  <cp:lastModifiedBy>McNicol,Jeanette</cp:lastModifiedBy>
  <cp:revision>213</cp:revision>
  <dcterms:created xsi:type="dcterms:W3CDTF">2015-04-17T19:58:50Z</dcterms:created>
  <dcterms:modified xsi:type="dcterms:W3CDTF">2015-10-22T16:17:02Z</dcterms:modified>
</cp:coreProperties>
</file>