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5" r:id="rId2"/>
    <p:sldId id="297" r:id="rId3"/>
    <p:sldId id="330" r:id="rId4"/>
    <p:sldId id="331" r:id="rId5"/>
    <p:sldId id="336" r:id="rId6"/>
    <p:sldId id="333" r:id="rId7"/>
    <p:sldId id="332" r:id="rId8"/>
    <p:sldId id="337" r:id="rId9"/>
    <p:sldId id="338" r:id="rId10"/>
    <p:sldId id="340" r:id="rId11"/>
    <p:sldId id="335" r:id="rId12"/>
    <p:sldId id="345" r:id="rId13"/>
    <p:sldId id="347" r:id="rId14"/>
    <p:sldId id="346" r:id="rId15"/>
    <p:sldId id="350" r:id="rId16"/>
    <p:sldId id="352" r:id="rId17"/>
    <p:sldId id="356" r:id="rId18"/>
    <p:sldId id="357" r:id="rId19"/>
    <p:sldId id="308" r:id="rId20"/>
    <p:sldId id="362" r:id="rId21"/>
    <p:sldId id="358" r:id="rId22"/>
    <p:sldId id="363" r:id="rId23"/>
    <p:sldId id="364" r:id="rId24"/>
    <p:sldId id="365" r:id="rId25"/>
    <p:sldId id="366" r:id="rId26"/>
    <p:sldId id="367" r:id="rId27"/>
    <p:sldId id="368" r:id="rId28"/>
    <p:sldId id="369" r:id="rId29"/>
    <p:sldId id="370" r:id="rId30"/>
    <p:sldId id="371" r:id="rId31"/>
    <p:sldId id="372" r:id="rId32"/>
    <p:sldId id="374" r:id="rId33"/>
    <p:sldId id="373" r:id="rId34"/>
    <p:sldId id="375" r:id="rId35"/>
    <p:sldId id="3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7" autoAdjust="0"/>
    <p:restoredTop sz="94660"/>
  </p:normalViewPr>
  <p:slideViewPr>
    <p:cSldViewPr snapToGrid="0">
      <p:cViewPr varScale="1">
        <p:scale>
          <a:sx n="107" d="100"/>
          <a:sy n="107" d="100"/>
        </p:scale>
        <p:origin x="270" y="108"/>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36711-79D7-4660-B49A-DABE7FA508A0}" type="datetimeFigureOut">
              <a:rPr lang="en-US" smtClean="0"/>
              <a:t>12/7/2015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F7147-D409-421A-B9EE-69669EEF107B}" type="slidenum">
              <a:rPr lang="en-US" smtClean="0"/>
              <a:t>‹#›</a:t>
            </a:fld>
            <a:endParaRPr lang="en-US"/>
          </a:p>
        </p:txBody>
      </p:sp>
    </p:spTree>
    <p:extLst>
      <p:ext uri="{BB962C8B-B14F-4D97-AF65-F5344CB8AC3E}">
        <p14:creationId xmlns:p14="http://schemas.microsoft.com/office/powerpoint/2010/main" val="139028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30021-1968-4B8D-9135-1A84D1132D7E}" type="slidenum">
              <a:rPr lang="en-US" smtClean="0"/>
              <a:pPr/>
              <a:t>13</a:t>
            </a:fld>
            <a:endParaRPr lang="en-US"/>
          </a:p>
        </p:txBody>
      </p:sp>
    </p:spTree>
    <p:extLst>
      <p:ext uri="{BB962C8B-B14F-4D97-AF65-F5344CB8AC3E}">
        <p14:creationId xmlns:p14="http://schemas.microsoft.com/office/powerpoint/2010/main" val="4185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What is conscious coordination? We say in our report that consciously coordinated stewardship of the scholarly record is characterized by four principles:</a:t>
            </a:r>
          </a:p>
          <a:p>
            <a:pPr marL="0" marR="0">
              <a:lnSpc>
                <a:spcPct val="115000"/>
              </a:lnSpc>
              <a:spcBef>
                <a:spcPts val="0"/>
              </a:spcBef>
              <a:spcAft>
                <a:spcPts val="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System-wide awareness: </a:t>
            </a:r>
            <a:r>
              <a:rPr lang="en-US" sz="900" b="0" dirty="0" smtClean="0">
                <a:effectLst/>
                <a:latin typeface="Calibri" panose="020F0502020204030204" pitchFamily="34" charset="0"/>
                <a:ea typeface="Calibri" panose="020F0502020204030204" pitchFamily="34" charset="0"/>
                <a:cs typeface="Times New Roman" panose="02020603050405020304" pitchFamily="18" charset="0"/>
              </a:rPr>
              <a:t>l</a:t>
            </a: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ocal decisions about stewardship are taken with a </a:t>
            </a:r>
            <a:r>
              <a:rPr lang="en-US" sz="900" b="0" i="1"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broader awareness</a:t>
            </a: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of the system-wide stewardship context – who is collecting what, what commitments have been made elsewhere in terms of stewarding various portions of the scholarly record, and how the local collection fits into the broader system-wide stewardship effort. </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b="0" dirty="0" smtClean="0">
                <a:solidFill>
                  <a:srgbClr val="000000"/>
                </a:solidFill>
                <a:effectLst/>
                <a:ea typeface="Arial" panose="020B0604020202020204" pitchFamily="34" charset="0"/>
                <a:cs typeface="Arial" panose="020B0604020202020204" pitchFamily="34" charset="0"/>
              </a:rPr>
              <a:t> </a:t>
            </a:r>
            <a:endParaRPr lang="en-US" b="0" dirty="0" smtClean="0">
              <a:effectLst/>
            </a:endParaRPr>
          </a:p>
          <a:p>
            <a:pPr algn="just">
              <a:spcAft>
                <a:spcPts val="0"/>
              </a:spcAft>
              <a:tabLst>
                <a:tab pos="457200" algn="l"/>
              </a:tabLst>
            </a:pPr>
            <a:r>
              <a:rPr lang="en-US" b="1" dirty="0" smtClean="0">
                <a:solidFill>
                  <a:srgbClr val="000000"/>
                </a:solidFill>
                <a:effectLst/>
                <a:ea typeface="Arial" panose="020B0604020202020204" pitchFamily="34" charset="0"/>
                <a:cs typeface="Arial" panose="020B0604020202020204" pitchFamily="34" charset="0"/>
              </a:rPr>
              <a:t>Explicit commitments: </a:t>
            </a:r>
            <a:r>
              <a:rPr lang="en-US" b="0" dirty="0" smtClean="0">
                <a:solidFill>
                  <a:srgbClr val="000000"/>
                </a:solidFill>
                <a:effectLst/>
                <a:ea typeface="Times New Roman" panose="02020603050405020304" pitchFamily="18" charset="0"/>
                <a:cs typeface="Arial" panose="020B0604020202020204" pitchFamily="34" charset="0"/>
              </a:rPr>
              <a:t>declarations</a:t>
            </a:r>
            <a:r>
              <a:rPr lang="en-US" b="0" dirty="0" smtClean="0">
                <a:solidFill>
                  <a:srgbClr val="000000"/>
                </a:solidFill>
                <a:effectLst/>
                <a:ea typeface="Arial" panose="020B0604020202020204" pitchFamily="34" charset="0"/>
                <a:cs typeface="Arial" panose="020B0604020202020204" pitchFamily="34" charset="0"/>
              </a:rPr>
              <a:t> of </a:t>
            </a:r>
            <a:r>
              <a:rPr lang="en-US" b="0" i="1" dirty="0" smtClean="0">
                <a:solidFill>
                  <a:srgbClr val="000000"/>
                </a:solidFill>
                <a:effectLst/>
                <a:ea typeface="Arial" panose="020B0604020202020204" pitchFamily="34" charset="0"/>
                <a:cs typeface="Arial" panose="020B0604020202020204" pitchFamily="34" charset="0"/>
              </a:rPr>
              <a:t>explicit stewardship commitments</a:t>
            </a:r>
            <a:r>
              <a:rPr lang="en-US" b="0" dirty="0" smtClean="0">
                <a:solidFill>
                  <a:srgbClr val="000000"/>
                </a:solidFill>
                <a:effectLst/>
                <a:ea typeface="Arial" panose="020B0604020202020204" pitchFamily="34" charset="0"/>
                <a:cs typeface="Arial" panose="020B0604020202020204" pitchFamily="34" charset="0"/>
              </a:rPr>
              <a:t> around portions of the local collection</a:t>
            </a:r>
            <a:r>
              <a:rPr lang="en-US" b="0" dirty="0" smtClean="0">
                <a:solidFill>
                  <a:srgbClr val="000000"/>
                </a:solidFill>
                <a:effectLst/>
                <a:ea typeface="Times New Roman" panose="02020603050405020304" pitchFamily="18" charset="0"/>
                <a:cs typeface="Arial" panose="020B0604020202020204" pitchFamily="34" charset="0"/>
              </a:rPr>
              <a:t>.</a:t>
            </a:r>
            <a:r>
              <a:rPr lang="en-US" b="0" dirty="0" smtClean="0">
                <a:solidFill>
                  <a:srgbClr val="000000"/>
                </a:solidFill>
                <a:effectLst/>
                <a:ea typeface="Arial" panose="020B0604020202020204" pitchFamily="34" charset="0"/>
                <a:cs typeface="Arial" panose="020B0604020202020204" pitchFamily="34" charset="0"/>
              </a:rPr>
              <a:t> Collecting institutions acknowledge, accept, and undertake to fulfill explicit responsibilities in regard to collecting, curating, and making available certain types of materials. Fulfillment of these responsibilities is seen as a commitment not only to local faculty and students, but also to a broader external stakeholder community</a:t>
            </a:r>
            <a:endParaRPr lang="en-US" b="0" dirty="0" smtClean="0">
              <a:effectLst/>
            </a:endParaRPr>
          </a:p>
          <a:p>
            <a:pPr algn="just">
              <a:spcAft>
                <a:spcPts val="0"/>
              </a:spcAft>
              <a:tabLst>
                <a:tab pos="457200" algn="l"/>
              </a:tabLst>
            </a:pPr>
            <a:r>
              <a:rPr lang="en-US" b="0" dirty="0" smtClean="0">
                <a:solidFill>
                  <a:srgbClr val="000000"/>
                </a:solidFill>
                <a:effectLst/>
                <a:ea typeface="Arial" panose="020B0604020202020204" pitchFamily="34" charset="0"/>
                <a:cs typeface="Arial" panose="020B0604020202020204" pitchFamily="34" charset="0"/>
              </a:rPr>
              <a:t> </a:t>
            </a:r>
            <a:endParaRPr lang="en-US" b="0" dirty="0" smtClean="0">
              <a:effectLst/>
            </a:endParaRPr>
          </a:p>
          <a:p>
            <a:pPr algn="just">
              <a:spcAft>
                <a:spcPts val="0"/>
              </a:spcAft>
              <a:tabLst>
                <a:tab pos="457200" algn="l"/>
              </a:tabLst>
            </a:pPr>
            <a:r>
              <a:rPr lang="en-US" b="1" dirty="0" smtClean="0">
                <a:solidFill>
                  <a:srgbClr val="000000"/>
                </a:solidFill>
                <a:effectLst/>
                <a:ea typeface="Arial" panose="020B0604020202020204" pitchFamily="34" charset="0"/>
                <a:cs typeface="Arial" panose="020B0604020202020204" pitchFamily="34" charset="0"/>
              </a:rPr>
              <a:t>Division of labor: </a:t>
            </a:r>
            <a:r>
              <a:rPr lang="en-US" b="0" dirty="0" smtClean="0">
                <a:solidFill>
                  <a:srgbClr val="000000"/>
                </a:solidFill>
                <a:effectLst/>
                <a:ea typeface="Arial" panose="020B0604020202020204" pitchFamily="34" charset="0"/>
                <a:cs typeface="Arial" panose="020B0604020202020204" pitchFamily="34" charset="0"/>
              </a:rPr>
              <a:t>emergence of </a:t>
            </a:r>
            <a:r>
              <a:rPr lang="en-US" b="0" i="1" dirty="0" smtClean="0">
                <a:solidFill>
                  <a:srgbClr val="000000"/>
                </a:solidFill>
                <a:effectLst/>
                <a:ea typeface="Arial" panose="020B0604020202020204" pitchFamily="34" charset="0"/>
                <a:cs typeface="Arial" panose="020B0604020202020204" pitchFamily="34" charset="0"/>
              </a:rPr>
              <a:t>divisions of labor</a:t>
            </a:r>
            <a:r>
              <a:rPr lang="en-US" b="0" dirty="0" smtClean="0">
                <a:solidFill>
                  <a:srgbClr val="000000"/>
                </a:solidFill>
                <a:effectLst/>
                <a:ea typeface="Arial" panose="020B0604020202020204" pitchFamily="34" charset="0"/>
                <a:cs typeface="Arial" panose="020B0604020202020204" pitchFamily="34" charset="0"/>
              </a:rPr>
              <a:t> within cooperative arrangements. Rather than attempting to collect some of everything, greater emphasis will be placed on specialization in collection building. So collecting institutions will seek</a:t>
            </a:r>
            <a:r>
              <a:rPr lang="en-US"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to </a:t>
            </a:r>
            <a:r>
              <a:rPr lang="en-US" b="0" i="1"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collect more of less</a:t>
            </a:r>
            <a:r>
              <a:rPr lang="en-US"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investing more intensively in a narrower range of materials, within the context of cooperative </a:t>
            </a:r>
            <a:r>
              <a:rPr lang="en-US" b="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arrangements</a:t>
            </a:r>
            <a:r>
              <a:rPr lang="en-US"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in which different institutions specialize in collecting different portions of the scholarly record. </a:t>
            </a:r>
            <a:endParaRPr lang="en-US" b="0" dirty="0" smtClean="0">
              <a:effectLst/>
            </a:endParaRPr>
          </a:p>
          <a:p>
            <a:pPr marL="0" marR="0">
              <a:lnSpc>
                <a:spcPct val="115000"/>
              </a:lnSpc>
              <a:spcBef>
                <a:spcPts val="0"/>
              </a:spcBef>
              <a:spcAft>
                <a:spcPts val="0"/>
              </a:spcAft>
            </a:pPr>
            <a:r>
              <a:rPr lang="en-US" sz="900" b="0" dirty="0" smtClean="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900" b="1" i="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Reciprocal access: </a:t>
            </a: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Stewardship strategies characterized by a greater degree of specialization in collecting activity must be accompanied by robust resource sharing arrangements that ensure relatively frictionless access to all parts of the scholarly record: i.e., mutual assurance that materials collected by one institution will be made available to other partners, and vice versa.</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We discuss all of these in more detail in the report, but the basic idea is that we expect stewardship models of the evolving scholarly record to exhibit these characteristics in one form or another.</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865FDD9B-A609-4F67-B62E-DCE3B05F8DF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5238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Some examples where elements of conscious coordination are starting to manifest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in current stewardship efforts/services: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SWA: </a:t>
            </a: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Hathi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Trust: takes pains to measure the overlap between its member libraries print collections and the digital surrogates in the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Hathi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shared repository.</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Sustainable Collection Services: allows comparison of local print holdings to print holdings in the library system as a whole.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Both services place local collections in a broader system-wide context.</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EC:</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MARC 583 field: allows you to register local preservation commitments in group catalogs to help coordinate cooperative collection management activities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UKRR: centralized registry of retained print holdings in the UK, which institutions can use to inform local print retention decisions based on commitments articulated in the registry.</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DOL:</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Specialized or thematic collecting activity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becoming more central to collection building strategy.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Columbia University’s Contemporary Composers Web archive: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 unique asset not duplicated elsewhere in the library system.</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Dryad: specializes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in curating data sets associated with published articles in the life sciences literature; that is the “niche” of the scholarly record they serve.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RA:</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See this with efforts to reduce frictions in traditional ILL networks, like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BorrowDirect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but also new initiatives like SHARE that aim to improve discoverability and accessibility to digital scholarly outputs that are widely distributed across the network.</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These examples show that the elements of conscious coordination are starting to spread into stewardship activities related to both traditional and emerging forms of scholarly outputs, and we think that we’ll continue to see more of this going forward.</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8814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key takeaways to highlight from the previous discussion:</a:t>
            </a:r>
          </a:p>
          <a:p>
            <a:endParaRPr lang="en-US" dirty="0" smtClean="0"/>
          </a:p>
          <a:p>
            <a:r>
              <a:rPr lang="en-US" dirty="0" smtClean="0"/>
              <a:t>The scholarly record is evolving to capture scholarly outputs from all phases of the research cycle, not just final outcomes.</a:t>
            </a:r>
          </a:p>
          <a:p>
            <a:endParaRPr lang="en-US" dirty="0" smtClean="0"/>
          </a:p>
          <a:p>
            <a:r>
              <a:rPr lang="en-US" dirty="0" smtClean="0"/>
              <a:t>Many of these scholarly outputs are not in the custodial care of academic libraries, which disrupts the traditional library-based stewardship model.</a:t>
            </a:r>
          </a:p>
          <a:p>
            <a:endParaRPr lang="en-US" dirty="0" smtClean="0"/>
          </a:p>
          <a:p>
            <a:r>
              <a:rPr lang="en-US" dirty="0" smtClean="0"/>
              <a:t>As a</a:t>
            </a:r>
            <a:r>
              <a:rPr lang="en-US" baseline="0" dirty="0" smtClean="0"/>
              <a:t> result, there is a growing gap between the scholarly record in its fullest expression (and what libraries make discoverable/point to in their catalogs), and what libraries are actually stewarding themselves.</a:t>
            </a:r>
          </a:p>
          <a:p>
            <a:endParaRPr lang="en-US" baseline="0" dirty="0" smtClean="0"/>
          </a:p>
          <a:p>
            <a:r>
              <a:rPr lang="en-US" baseline="0" dirty="0" smtClean="0"/>
              <a:t>Increasingly, we are moving to a model of collective stewardship responsibility to the scholarly record, where scholarly outputs are gathered, curated, and made accessible through networks of consciously coordinated stewardship activity. Academic libraries will both participate in these networks (through contribution of stewardship effort) and rely on them for ongoing access to the full scope of the scholarly record.</a:t>
            </a:r>
          </a:p>
          <a:p>
            <a:endParaRPr lang="en-US" baseline="0" dirty="0" smtClean="0"/>
          </a:p>
        </p:txBody>
      </p:sp>
      <p:sp>
        <p:nvSpPr>
          <p:cNvPr id="4" name="Slide Number Placeholder 3"/>
          <p:cNvSpPr>
            <a:spLocks noGrp="1"/>
          </p:cNvSpPr>
          <p:nvPr>
            <p:ph type="sldNum" sz="quarter" idx="10"/>
          </p:nvPr>
        </p:nvSpPr>
        <p:spPr/>
        <p:txBody>
          <a:bodyPr/>
          <a:lstStyle/>
          <a:p>
            <a:fld id="{73548331-F9EB-42B3-8C12-215A2AE166BB}" type="slidenum">
              <a:rPr lang="en-US" smtClean="0"/>
              <a:t>33</a:t>
            </a:fld>
            <a:endParaRPr lang="en-US"/>
          </a:p>
        </p:txBody>
      </p:sp>
    </p:spTree>
    <p:extLst>
      <p:ext uri="{BB962C8B-B14F-4D97-AF65-F5344CB8AC3E}">
        <p14:creationId xmlns:p14="http://schemas.microsoft.com/office/powerpoint/2010/main" val="89588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next steps for our ESR work:</a:t>
            </a:r>
          </a:p>
          <a:p>
            <a:endParaRPr lang="en-US" baseline="0" dirty="0" smtClean="0"/>
          </a:p>
          <a:p>
            <a:r>
              <a:rPr lang="en-US" baseline="0" dirty="0" smtClean="0"/>
              <a:t>In general, we want to move beyond concepts and frameworks and think more deeply about practical implications of ESR, especially in terms of operational and system-wide impact.</a:t>
            </a:r>
          </a:p>
          <a:p>
            <a:endParaRPr lang="en-US" baseline="0" dirty="0" smtClean="0"/>
          </a:p>
          <a:p>
            <a:r>
              <a:rPr lang="en-US" baseline="0" dirty="0" smtClean="0"/>
              <a:t>For example:</a:t>
            </a:r>
          </a:p>
          <a:p>
            <a:r>
              <a:rPr lang="en-US" baseline="0" dirty="0" smtClean="0"/>
              <a:t>We’d like to focus some effort on looking in detail at research data management, which is a key part of the evolving scholarly record – and an area of pressing need – for academic libraries. So  we would like to look at questions like:</a:t>
            </a:r>
          </a:p>
          <a:p>
            <a:r>
              <a:rPr lang="en-US" baseline="0" dirty="0" smtClean="0"/>
              <a:t>How have plans for developing RDM capacities been articulated in academic library strategy statements?</a:t>
            </a:r>
          </a:p>
          <a:p>
            <a:r>
              <a:rPr lang="en-US" baseline="0" dirty="0" smtClean="0"/>
              <a:t>What are the general requirements for RDM that scholars are articulating? Where do libraries fit in the broader eco-system of providers who will meet those requirements?</a:t>
            </a:r>
          </a:p>
          <a:p>
            <a:r>
              <a:rPr lang="en-US" baseline="0" dirty="0" smtClean="0"/>
              <a:t>What is the state of play of RDM solutions today? What sorts of system-wide arrangements have emerged for meeting RDM needs (e.g., institutional repositories, Dryad, </a:t>
            </a:r>
            <a:r>
              <a:rPr lang="en-US" baseline="0" dirty="0" err="1" smtClean="0"/>
              <a:t>Figshare</a:t>
            </a:r>
            <a:r>
              <a:rPr lang="en-US" baseline="0" dirty="0" smtClean="0"/>
              <a:t> …)? </a:t>
            </a:r>
          </a:p>
          <a:p>
            <a:endParaRPr lang="en-US" baseline="0" dirty="0" smtClean="0"/>
          </a:p>
          <a:p>
            <a:r>
              <a:rPr lang="en-US" baseline="0" dirty="0" smtClean="0"/>
              <a:t>We would also like to do some thinking about the role of other stakeholders besides libraries in stewarding the scholarly record. Stewardship of important scholarly outputs often happens external to the library, and therefore libraries are becoming increasingly dependent on complex networks of non-library stakeholders to ensure long-term access to, and preservation of, the scholarly record.</a:t>
            </a:r>
          </a:p>
          <a:p>
            <a:r>
              <a:rPr lang="en-US" baseline="0" dirty="0" smtClean="0"/>
              <a:t>So we are planning to produce an article that takes a closer look at how publishers fit into emerging networks of consciously-coordinated, collective stewardship responsibility to the scholarly record.</a:t>
            </a:r>
          </a:p>
          <a:p>
            <a:endParaRPr lang="en-US" baseline="0" dirty="0" smtClean="0"/>
          </a:p>
          <a:p>
            <a:r>
              <a:rPr lang="en-US" baseline="0" dirty="0" smtClean="0"/>
              <a:t>In summary: The evolving nature of the scholarly record, and the emergence of stewardship arrangements based on conscious coordination, are going to have important consequences for libraries, in terms of operational impact and new kinds of sourcing and scaling decisions. Our future work in the area of the evolving scholarly record will address these issues. </a:t>
            </a:r>
          </a:p>
          <a:p>
            <a:endParaRPr lang="en-US" baseline="0" dirty="0" smtClean="0"/>
          </a:p>
        </p:txBody>
      </p:sp>
      <p:sp>
        <p:nvSpPr>
          <p:cNvPr id="4" name="Slide Number Placeholder 3"/>
          <p:cNvSpPr>
            <a:spLocks noGrp="1"/>
          </p:cNvSpPr>
          <p:nvPr>
            <p:ph type="sldNum" sz="quarter" idx="10"/>
          </p:nvPr>
        </p:nvSpPr>
        <p:spPr/>
        <p:txBody>
          <a:bodyPr/>
          <a:lstStyle/>
          <a:p>
            <a:fld id="{EA9546AB-705A-42DB-8712-6EE475852A87}" type="slidenum">
              <a:rPr lang="en-US" smtClean="0"/>
              <a:t>34</a:t>
            </a:fld>
            <a:endParaRPr lang="en-US"/>
          </a:p>
        </p:txBody>
      </p:sp>
    </p:spTree>
    <p:extLst>
      <p:ext uri="{BB962C8B-B14F-4D97-AF65-F5344CB8AC3E}">
        <p14:creationId xmlns:p14="http://schemas.microsoft.com/office/powerpoint/2010/main" val="287215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Key trend: The scholarly record is evolving, and this has important implications for stewardship of the scholarly record in general, and academic libraries’ role in stewarding the scholarly record in particular.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reinforce this point, note this picture from the recently published New Media Consortium Horizon report on academic libraries, which looks at some of the key trends, challenges, and technologies impacting academic libraries within the next five years.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picture indicates that “the “evolving nature of the scholarly record” is expected to be one of two key trends impacting technology adoption in academic libraries over the next three to five years.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suggests that it’s worthwhile to spend some time unpacking the nature of this trend, and considering its implications for academic libraries as they carry out their mission of gathering, organizing, and curating the scholarly record. </a:t>
            </a:r>
            <a:r>
              <a:rPr lang="en-US" dirty="0" smtClean="0"/>
              <a:t>OCLC Research has done some work on these topics</a:t>
            </a:r>
            <a:r>
              <a:rPr lang="en-US" baseline="0" dirty="0" smtClean="0"/>
              <a:t>, summarized in two recently published reports (note report covers/URLs in lower left of slide). In this section of the talk we’ll discuss a few highlights from these reports.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22</a:t>
            </a:fld>
            <a:endParaRPr lang="en-US"/>
          </a:p>
        </p:txBody>
      </p:sp>
    </p:spTree>
    <p:extLst>
      <p:ext uri="{BB962C8B-B14F-4D97-AF65-F5344CB8AC3E}">
        <p14:creationId xmlns:p14="http://schemas.microsoft.com/office/powerpoint/2010/main" val="428829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start off, consider this service which is emblematic of the evolution of the scholarly record that we’re witnessing today. OU Create is a program run by the Center for Teaching Excellence at the University of Oklahoma, and its purpose is to offer services to faculty and students to build and maintain a digital identity for themselves and their scholarship.</a:t>
            </a:r>
            <a:r>
              <a:rPr lang="en-US" sz="1200" kern="1200" baseline="0" dirty="0" smtClean="0">
                <a:solidFill>
                  <a:schemeClr val="tx1"/>
                </a:solidFill>
                <a:effectLst/>
                <a:latin typeface="+mn-lt"/>
                <a:ea typeface="+mn-ea"/>
                <a:cs typeface="+mn-cs"/>
              </a:rPr>
              <a:t> [read quote on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 Create is an excellent example of how the scholarly record is evolving – in particular, the shift in focus to the digital environment, the adaptation of new channels of scholarly communication, and the notion of a scholarly identity that extends over a diverse range of scholarly outputs.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the three goals highlighted on the Create home page – empowering digital scholarship, expanding digital literacy, and creating digital citizens – are becoming fundamental services for supporting research and learning in today’s environment.</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23</a:t>
            </a:fld>
            <a:endParaRPr lang="en-US"/>
          </a:p>
        </p:txBody>
      </p:sp>
    </p:spTree>
    <p:extLst>
      <p:ext uri="{BB962C8B-B14F-4D97-AF65-F5344CB8AC3E}">
        <p14:creationId xmlns:p14="http://schemas.microsoft.com/office/powerpoint/2010/main" val="322349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Move from the particular to the general and consider </a:t>
            </a:r>
            <a:r>
              <a:rPr lang="en-US" sz="1200" smtClean="0">
                <a:effectLst/>
                <a:latin typeface="Calibri" panose="020F0502020204030204" pitchFamily="34" charset="0"/>
                <a:ea typeface="Calibri" panose="020F0502020204030204" pitchFamily="34" charset="0"/>
                <a:cs typeface="Times New Roman" panose="02020603050405020304" pitchFamily="18" charset="0"/>
              </a:rPr>
              <a:t>some broad trends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shaping the evolution of the scholarly record today.</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Massive shift in format from what was traditionally a print-centric scholarly record to one which is increasingly digital and networked.</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Boundaries of scholarly record stretching</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beyond traditional materials like articles and monographs to include wide range of additional scholarly outputs.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Some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fundamental characteristics of the scholarly record are changing:</a:t>
            </a:r>
          </a:p>
          <a:p>
            <a:pPr marL="0" marR="0">
              <a:lnSpc>
                <a:spcPct val="115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Traditionally: scholarly outputs that went into the scholarly record were static/unchanging (due to print format); most of what entered the scholarly record did so through formal publication channels; and what entered the scholarly record tended to focus on the outcomes of scholarly activity, rather than the full context surrounding that activity.</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Today: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scholarly outputs much more dynamic/changeable (due to digital format); materials enter the scholarly record through both formal and informal publication channels; much more interest in documenting the scholarly outputs from the full research cycle, not just final outcomes. Reasons: More interest in replicability in many disciplines; higher expectations about being able to leverage past work into new work. </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Stakeholder roles reconfiguring: the pathways by which the scholarly record is created, consumed, and managed are shifting into new forms. This involves traditional stakeholders taking on new roles, some dropping out of the picture entirely,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some new stakeholders entering the picture.</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24</a:t>
            </a:fld>
            <a:endParaRPr lang="en-US"/>
          </a:p>
        </p:txBody>
      </p:sp>
    </p:spTree>
    <p:extLst>
      <p:ext uri="{BB962C8B-B14F-4D97-AF65-F5344CB8AC3E}">
        <p14:creationId xmlns:p14="http://schemas.microsoft.com/office/powerpoint/2010/main" val="429156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Here’s how we framed out the scholarly record in terms of the nature and scope of what it is evolving to include.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Start with final published outcomes: the reporting of final results, conclusions, ideas from a particular scholarly inquiry. Still the coin of the realm for scholarly communication, so they are privileged at the center of the picture;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lot of these outcomes take the form of familiar text-based materials like books and journal articles, although increasingly supplemented by additional content such as video, graphics, and interactive programs.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Rest of scholarly record divided into two broad areas: process and aftermath</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Process: process of scholarly inquiry, or the process by which outcomes are produced. Three key categories of materials generated during the process phase in which there is growing interest in curating them as part of the permanent scholarly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record: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Method: </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materials related to the methodology of scholarly activity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e.g., software, computer models, digital lab notebooks, sampling frames, experimental protocols, instrument calibrations)</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Evidence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raw materials/inputs to research (e.g., data sets, survey results, new or enhanced primary source documents, links to findings from other scholarly works);</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i="0" baseline="0" dirty="0" smtClean="0">
                <a:effectLst/>
                <a:latin typeface="Calibri" panose="020F0502020204030204" pitchFamily="34" charset="0"/>
                <a:ea typeface="Calibri" panose="020F0502020204030204" pitchFamily="34" charset="0"/>
                <a:cs typeface="Times New Roman" panose="02020603050405020304" pitchFamily="18" charset="0"/>
              </a:rPr>
              <a:t> refinement/improvement of research through interactions/discussions with other scholars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(e.g., pre-prints, listserv/blog discussions, conference presentations, grant proposals/reviews of grant proposals).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Anchoring outcomes directly to the methods employed, evidence used, and formative discussions conducted during the process of scholarly inquiry helps contextualize and deepen our understanding of these outcomes, facilitate replicability, and leverage results into new research.</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Once the outcomes from a research project have been formally published or otherwise made available, scholarly activities surrounding that piece of work may still continue in the “aftermath” phase. Once again, several key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categories of materials can be generated: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i="0" baseline="0" dirty="0" smtClean="0">
                <a:effectLst/>
                <a:latin typeface="Calibri" panose="020F0502020204030204" pitchFamily="34" charset="0"/>
                <a:ea typeface="Calibri" panose="020F0502020204030204" pitchFamily="34" charset="0"/>
                <a:cs typeface="Times New Roman" panose="02020603050405020304" pitchFamily="18" charset="0"/>
              </a:rPr>
              <a:t> post-publication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(through similar channels as those in the process phase, but also post-publication formal reviews and commentary);</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Revision</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i="0" baseline="0" dirty="0" smtClean="0">
                <a:effectLst/>
                <a:latin typeface="Calibri" panose="020F0502020204030204" pitchFamily="34" charset="0"/>
                <a:ea typeface="Calibri" panose="020F0502020204030204" pitchFamily="34" charset="0"/>
                <a:cs typeface="Times New Roman" panose="02020603050405020304" pitchFamily="18" charset="0"/>
              </a:rPr>
              <a:t> once something has been published, it can be revised in various ways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work may be enhanced with additional findings; errors may be corrected or clarifications made, etc.)</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Re-use: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published work may be edited or re-packaged into new forms for new audiences/venues (conference presentations, summaries, blog posts, versions for popular audiences, etc.).</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Note: we are not saying that everything discussed here will end up in the scholarly record in every discipline. Better to say that the picture represents the maximal scope and depth of materials regarding which there is increasing interest in systematic collection and curation.</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Note that some of the materials in the outlying components might become final outcomes in their own right. Data sets are a good example: in some disciplines the publication of an important data set is now considered a first-class scientific outcome, on a par with a published journal article. </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25</a:t>
            </a:fld>
            <a:endParaRPr lang="en-US"/>
          </a:p>
        </p:txBody>
      </p:sp>
    </p:spTree>
    <p:extLst>
      <p:ext uri="{BB962C8B-B14F-4D97-AF65-F5344CB8AC3E}">
        <p14:creationId xmlns:p14="http://schemas.microsoft.com/office/powerpoint/2010/main" val="394049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MethodsX</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journal recently launched by Elsevier that allows researchers to publish details about methodological innovations that may benefit other researchers; “releasing the hidden gems from your lab notebook”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Dryad: repository of data sets associated with published articles in the life sciences.</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arXiv</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pre-print repository provides an opportunity for scholars to expose their work to peers for discussion and commentary prior to publication.</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Why Nations Fail: blog launched simultaneously with publication of book by same name; opportunity for authors to sustain a discussion about ideas presented in their book and apply them to current events.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Figshare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enhance your published work by uploading ancillary materials and making them accessible and citable.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Slideshare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conference presentations are common way of repackaging or re-purposing publications for new audiences and settings.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Slideshare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provides a means to make presentations discoverable, citable, and consistently accessible.</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930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One last example, which is particularly interesting because of the ambition of its scope: the Research Ideas and Outcomes (RIO) Journal: publishes all outputs of the research cycle, anything from project proposals, to data, to methods, to final articles. In other words, it covers pretty much everything represented in our scholarly record picture.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Published by the Bulgarian academic publisher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Pensoft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It’s open access, peer-reviewed, and covers all areas of academic research.</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Received some press in prestigious places (write-ups in both Science and Nature, as shown on slide).</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Remains to be seen if such a journal is viable, but regardless, it is nicely suggestive of the broader patterns that are shaping the scholarly record today. The journal’s slogan is “science at its fullest”, and it aspires to make available a wider variety of research outputs than are traditionally made public. This nicely reflects the nature of the scholarly record itself today.</a:t>
            </a:r>
          </a:p>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7927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thinking about a scholarly</a:t>
            </a:r>
            <a:r>
              <a:rPr lang="en-US" baseline="0" dirty="0" smtClean="0"/>
              <a:t> record like the one we just discussed, several important implications to consider:</a:t>
            </a:r>
          </a:p>
          <a:p>
            <a:endParaRPr lang="en-US" baseline="0" dirty="0" smtClean="0"/>
          </a:p>
          <a:p>
            <a:r>
              <a:rPr lang="en-US" sz="1200" kern="1200" dirty="0" smtClean="0">
                <a:solidFill>
                  <a:schemeClr val="tx1"/>
                </a:solidFill>
                <a:effectLst/>
                <a:latin typeface="+mn-lt"/>
                <a:ea typeface="+mn-ea"/>
                <a:cs typeface="+mn-cs"/>
              </a:rPr>
              <a:t>Increasing volume of content: profusion of scholarly outputs poised to enter the scholarly record.</a:t>
            </a:r>
          </a:p>
          <a:p>
            <a:r>
              <a:rPr lang="en-US" sz="1200" kern="1200" dirty="0" smtClean="0">
                <a:solidFill>
                  <a:schemeClr val="tx1"/>
                </a:solidFill>
                <a:effectLst/>
                <a:latin typeface="+mn-lt"/>
                <a:ea typeface="+mn-ea"/>
                <a:cs typeface="+mn-cs"/>
              </a:rPr>
              <a:t>Increasing diversity &amp; complexity: scholarly record moving well beyond text-based materials, encompassing wide range of scholarly outputs, many of which are in technically complex formats. </a:t>
            </a:r>
          </a:p>
          <a:p>
            <a:r>
              <a:rPr lang="en-US" sz="1200" kern="1200" dirty="0" smtClean="0">
                <a:solidFill>
                  <a:schemeClr val="tx1"/>
                </a:solidFill>
                <a:effectLst/>
                <a:latin typeface="+mn-lt"/>
                <a:ea typeface="+mn-ea"/>
                <a:cs typeface="+mn-cs"/>
              </a:rPr>
              <a:t>Increasing distribution of custodial responsibility: scholarly outputs that we might want to include in the permanent scholarly record are scattered all over the network in many custodial hands, including many non-library/non-cultural heritage organizations.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this leads to a scholarly record exhibiting characteristics far different from the traditional print-based scholarly record that so many library collections services, and infrastructure are built around. And this creates challenges for the traditional library-based stewardship model.</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548331-F9EB-42B3-8C12-215A2AE166BB}" type="slidenum">
              <a:rPr lang="en-US" smtClean="0"/>
              <a:t>28</a:t>
            </a:fld>
            <a:endParaRPr lang="en-US"/>
          </a:p>
        </p:txBody>
      </p:sp>
    </p:spTree>
    <p:extLst>
      <p:ext uri="{BB962C8B-B14F-4D97-AF65-F5344CB8AC3E}">
        <p14:creationId xmlns:p14="http://schemas.microsoft.com/office/powerpoint/2010/main" val="236900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Traditional approaches to stewardship, which center around managing collections as relatively autonomous units, with little coordinated action across institutions, are inadequate for today’s scholarly record.</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And that’s because the evolution of the scholarly record is part of a fundamental transformation of academic library collections. We can see this in the picture on the slide.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Start on the left with “owned collection”: traditional library collection model; materials purchased, brought into library; accessed/used within library’s physical space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Over the years, library collections have evolved, moving along a continuum toward the second endpoint on the right. We’ve seen things like the emergence of</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Borrowed</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collection: emergence of sophisticated resource sharing 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etworks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to support/complement local collections.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Licensed collection: instead of purchasing and taking custody, libraries license access to materials that are managed elsewhere.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Shared print: print management moved from a local activity to one that is done above the institution within cooperative arrangements.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Evolving</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Scholarly Record: now we see th</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 emergence of a scholarly record that is increasingly digital and networked, and where an array of diverse and technically complex scholarly outputs are poised to enter the scholarly record. And these scholarly outputs are characterized by a highly distributed pattern of custodial responsibility – in other words, they are scattered all over the network, and many (most?) of them are not in the collections of academic libraries.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he scholarly record is now imperfectly approximated in academic library collections, or even in the aggregate library resource, because libraries are not collecting – and lack the resources to collect – the full range of scholarly outputs that now comprise the evolving scholarly record.</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 what we are moving toward is the endpoint on the right: the facilitated collection, where p</a:t>
            </a:r>
            <a:r>
              <a:rPr lang="en-US" sz="1200" kern="1200" dirty="0" smtClean="0">
                <a:solidFill>
                  <a:srgbClr val="000000"/>
                </a:solidFill>
                <a:effectLst/>
                <a:latin typeface="Calibri" panose="020F0502020204030204" pitchFamily="34" charset="0"/>
                <a:ea typeface="Segoe UI" panose="020B0502040204020203" pitchFamily="34" charset="0"/>
                <a:cs typeface="Segoe UI" panose="020B0502040204020203" pitchFamily="34" charset="0"/>
              </a:rPr>
              <a:t>roviding local access to scholarly record less about accumulating large, representative local collections, and more about facilitating access to scholarly resources distributed across the network.</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In thinking about transition from owned collection to facilitated collection, we think there will be a parallel shift in stewardship strategies as well: from relatively autonomous, locally-focused stewardship efforts, to what we call conscious coordination. </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29</a:t>
            </a:fld>
            <a:endParaRPr lang="en-US"/>
          </a:p>
        </p:txBody>
      </p:sp>
    </p:spTree>
    <p:extLst>
      <p:ext uri="{BB962C8B-B14F-4D97-AF65-F5344CB8AC3E}">
        <p14:creationId xmlns:p14="http://schemas.microsoft.com/office/powerpoint/2010/main" val="26599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12832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50953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64031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6600" b="0" i="0" cap="none">
                <a:solidFill>
                  <a:schemeClr val="bg1"/>
                </a:solidFill>
                <a:latin typeface="Calibri Light"/>
                <a:cs typeface="Calibri Light"/>
              </a:defRPr>
            </a:lvl1pPr>
          </a:lstStyle>
          <a:p>
            <a:r>
              <a:rPr lang="en-US" dirty="0" smtClean="0"/>
              <a:t>SECTION TITLE</a:t>
            </a:r>
            <a:endParaRPr lang="en-US" dirty="0"/>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3200">
                <a:solidFill>
                  <a:schemeClr val="bg1">
                    <a:alpha val="65000"/>
                  </a:schemeClr>
                </a:solidFill>
                <a:latin typeface="+mn-lt"/>
              </a:defRPr>
            </a:lvl1pPr>
            <a:lvl2pPr marL="457200" indent="0">
              <a:buNone/>
              <a:defRPr sz="3200">
                <a:solidFill>
                  <a:schemeClr val="accent1">
                    <a:lumMod val="40000"/>
                    <a:lumOff val="60000"/>
                  </a:schemeClr>
                </a:solidFill>
                <a:latin typeface="+mn-lt"/>
              </a:defRPr>
            </a:lvl2pPr>
            <a:lvl3pPr marL="914400" indent="0">
              <a:buNone/>
              <a:defRPr sz="3200">
                <a:solidFill>
                  <a:schemeClr val="accent1">
                    <a:lumMod val="40000"/>
                    <a:lumOff val="60000"/>
                  </a:schemeClr>
                </a:solidFill>
                <a:latin typeface="+mn-lt"/>
              </a:defRPr>
            </a:lvl3pPr>
            <a:lvl4pPr marL="1371600" indent="0">
              <a:buNone/>
              <a:defRPr sz="3200">
                <a:solidFill>
                  <a:schemeClr val="accent1">
                    <a:lumMod val="40000"/>
                    <a:lumOff val="60000"/>
                  </a:schemeClr>
                </a:solidFill>
                <a:latin typeface="+mn-lt"/>
              </a:defRPr>
            </a:lvl4pPr>
            <a:lvl5pPr marL="1828800" indent="0">
              <a:buNone/>
              <a:defRPr sz="3200">
                <a:solidFill>
                  <a:schemeClr val="accent1">
                    <a:lumMod val="40000"/>
                    <a:lumOff val="60000"/>
                  </a:schemeClr>
                </a:solidFill>
                <a:latin typeface="+mn-lt"/>
              </a:defRPr>
            </a:lvl5pPr>
          </a:lstStyle>
          <a:p>
            <a:pPr lvl="0"/>
            <a:r>
              <a:rPr lang="en-US" dirty="0" smtClean="0"/>
              <a:t>Presentation Title</a:t>
            </a:r>
            <a:endParaRPr lang="en-US" dirty="0"/>
          </a:p>
        </p:txBody>
      </p:sp>
    </p:spTree>
    <p:extLst>
      <p:ext uri="{BB962C8B-B14F-4D97-AF65-F5344CB8AC3E}">
        <p14:creationId xmlns:p14="http://schemas.microsoft.com/office/powerpoint/2010/main" val="4181338842"/>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B87300-A223-4A93-98F2-FBC58850BE26}" type="slidenum">
              <a:rPr lang="en-US" smtClean="0"/>
              <a:pPr/>
              <a:t>‹#›</a:t>
            </a:fld>
            <a:endParaRPr lang="en-US" dirty="0"/>
          </a:p>
        </p:txBody>
      </p:sp>
    </p:spTree>
    <p:extLst>
      <p:ext uri="{BB962C8B-B14F-4D97-AF65-F5344CB8AC3E}">
        <p14:creationId xmlns:p14="http://schemas.microsoft.com/office/powerpoint/2010/main" val="427088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56993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2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58667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E50C5-1177-4C03-B306-8AF3439435B7}"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9920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0E50C5-1177-4C03-B306-8AF3439435B7}"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5834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0E50C5-1177-4C03-B306-8AF3439435B7}"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8449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0E50C5-1177-4C03-B306-8AF3439435B7}"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7786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E50C5-1177-4C03-B306-8AF3439435B7}"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85061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50C5-1177-4C03-B306-8AF3439435B7}"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61922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50C5-1177-4C03-B306-8AF3439435B7}"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32247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50C5-1177-4C03-B306-8AF3439435B7}" type="datetimeFigureOut">
              <a:rPr lang="en-US" smtClean="0"/>
              <a:t>12/7/2015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4734-7BCF-4A0D-A9EA-DCE35DB5512B}" type="slidenum">
              <a:rPr lang="en-US" smtClean="0"/>
              <a:t>‹#›</a:t>
            </a:fld>
            <a:endParaRPr lang="en-US"/>
          </a:p>
        </p:txBody>
      </p:sp>
    </p:spTree>
    <p:extLst>
      <p:ext uri="{BB962C8B-B14F-4D97-AF65-F5344CB8AC3E}">
        <p14:creationId xmlns:p14="http://schemas.microsoft.com/office/powerpoint/2010/main" val="382052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5.jpeg"/><Relationship Id="rId3" Type="http://schemas.openxmlformats.org/officeDocument/2006/relationships/image" Target="../media/image37.jpg"/><Relationship Id="rId7" Type="http://schemas.openxmlformats.org/officeDocument/2006/relationships/image" Target="../media/image40.jpeg"/><Relationship Id="rId12"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3.png"/><Relationship Id="rId5" Type="http://schemas.openxmlformats.org/officeDocument/2006/relationships/image" Target="../media/image38.jp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9.jpg"/><Relationship Id="rId9" Type="http://schemas.openxmlformats.org/officeDocument/2006/relationships/image" Target="../media/image26.png"/><Relationship Id="rId1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www.oclc.org/content/dam/research/publications/library/2014/oclcresearch-collection-directions-preprint-2014.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8.e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192419" y="6055619"/>
            <a:ext cx="5565113" cy="815608"/>
          </a:xfrm>
          <a:prstGeom prst="rect">
            <a:avLst/>
          </a:prstGeom>
          <a:no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kern="1200" baseline="0">
                <a:ln>
                  <a:noFill/>
                </a:ln>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Segoe UI Light" panose="020B0502040204020203" pitchFamily="34" charset="0"/>
              </a:rPr>
              <a:t>Research Library Partners meeting, 2</a:t>
            </a:r>
            <a:r>
              <a:rPr lang="en-US" baseline="30000" dirty="0" smtClean="0">
                <a:latin typeface="Segoe UI Light" panose="020B0502040204020203" pitchFamily="34" charset="0"/>
              </a:rPr>
              <a:t>nd</a:t>
            </a:r>
            <a:r>
              <a:rPr lang="en-US" dirty="0" smtClean="0">
                <a:latin typeface="Segoe UI Light" panose="020B0502040204020203" pitchFamily="34" charset="0"/>
              </a:rPr>
              <a:t> December 2015, </a:t>
            </a:r>
            <a:br>
              <a:rPr lang="en-US" dirty="0" smtClean="0">
                <a:latin typeface="Segoe UI Light" panose="020B0502040204020203" pitchFamily="34" charset="0"/>
              </a:rPr>
            </a:br>
            <a:r>
              <a:rPr lang="en-US" dirty="0" smtClean="0">
                <a:latin typeface="Segoe UI Light" panose="020B0502040204020203" pitchFamily="34" charset="0"/>
              </a:rPr>
              <a:t>Woodward Centre, University of Melbourne </a:t>
            </a:r>
            <a:endParaRPr lang="en-US" sz="1100" dirty="0">
              <a:latin typeface="Segoe UI Light" panose="020B0502040204020203" pitchFamily="34" charset="0"/>
            </a:endParaRPr>
          </a:p>
        </p:txBody>
      </p:sp>
      <p:sp>
        <p:nvSpPr>
          <p:cNvPr id="10" name="Text Placeholder 2"/>
          <p:cNvSpPr txBox="1">
            <a:spLocks/>
          </p:cNvSpPr>
          <p:nvPr/>
        </p:nvSpPr>
        <p:spPr>
          <a:xfrm>
            <a:off x="-284246" y="4819597"/>
            <a:ext cx="8615423" cy="1236022"/>
          </a:xfrm>
          <a:prstGeom prst="rect">
            <a:avLst/>
          </a:prstGeom>
          <a:noFill/>
          <a:ln w="101600" cmpd="sng">
            <a:noFill/>
            <a:miter lim="800000"/>
          </a:ln>
        </p:spPr>
        <p:txBody>
          <a:bodyPr vert="horz" wrap="square" lIns="548640" tIns="274320" rIns="457200" bIns="365760">
            <a:noAutofit/>
          </a:bodyPr>
          <a:lstStyle>
            <a:lvl1pPr marL="0" indent="0" algn="l" defTabSz="457200" rtl="0" eaLnBrk="1" latinLnBrk="0" hangingPunct="1">
              <a:spcBef>
                <a:spcPts val="0"/>
              </a:spcBef>
              <a:buFont typeface="Arial"/>
              <a:buNone/>
              <a:defRPr sz="4400" b="1" kern="1200" baseline="0">
                <a:ln w="0" cmpd="sng">
                  <a:noFill/>
                </a:ln>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smtClean="0">
                <a:ln w="0" cmpd="sng">
                  <a:noFill/>
                </a:ln>
                <a:solidFill>
                  <a:sysClr val="window" lastClr="FFFFFF"/>
                </a:solidFill>
                <a:effectLst/>
                <a:uLnTx/>
                <a:uFillTx/>
                <a:latin typeface="Segoe UI" panose="020B0502040204020203" pitchFamily="34" charset="0"/>
                <a:ea typeface="Segoe UI" panose="020B0502040204020203" pitchFamily="34" charset="0"/>
                <a:cs typeface="Segoe UI" panose="020B0502040204020203" pitchFamily="34" charset="0"/>
              </a:rPr>
              <a:t>Library collections and the evolving scholarly record</a:t>
            </a:r>
            <a:endParaRPr kumimoji="0" lang="en-US" sz="1050" b="1" i="0" u="none" strike="noStrike" kern="1200" cap="none" spc="0" normalizeH="0" baseline="0" noProof="0" dirty="0">
              <a:ln w="0" cmpd="sng">
                <a:noFill/>
              </a:ln>
              <a:solidFill>
                <a:sysClr val="window" lastClr="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Text Placeholder 3"/>
          <p:cNvSpPr txBox="1">
            <a:spLocks/>
          </p:cNvSpPr>
          <p:nvPr/>
        </p:nvSpPr>
        <p:spPr>
          <a:xfrm>
            <a:off x="166991" y="3306248"/>
            <a:ext cx="3631763" cy="701731"/>
          </a:xfrm>
          <a:prstGeom prst="rect">
            <a:avLst/>
          </a:prstGeom>
          <a:noFill/>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bg1"/>
                </a:solidFill>
                <a:effectLst/>
                <a:uLnTx/>
                <a:uFillTx/>
                <a:latin typeface="Arial"/>
                <a:ea typeface="+mn-ea"/>
                <a:cs typeface="+mn-cs"/>
              </a:rPr>
              <a:t>Lorcan Dempsey</a:t>
            </a:r>
            <a:r>
              <a:rPr kumimoji="0" lang="en-US" sz="1800" b="1" i="0" u="none" strike="noStrike" kern="1200" cap="none" spc="0" normalizeH="0" noProof="0" dirty="0" smtClean="0">
                <a:ln>
                  <a:noFill/>
                </a:ln>
                <a:solidFill>
                  <a:schemeClr val="bg1"/>
                </a:solidFill>
                <a:effectLst/>
                <a:uLnTx/>
                <a:uFillTx/>
                <a:latin typeface="Arial"/>
                <a:ea typeface="+mn-ea"/>
                <a:cs typeface="+mn-cs"/>
              </a:rPr>
              <a:t> &amp; Brian Lavoie</a:t>
            </a:r>
            <a:endParaRPr kumimoji="0" lang="en-US" sz="1800" b="1" i="0" u="none" strike="noStrike" kern="1200" cap="none" spc="0" normalizeH="0" baseline="0" noProof="0" dirty="0" smtClean="0">
              <a:ln>
                <a:noFill/>
              </a:ln>
              <a:solidFill>
                <a:schemeClr val="bg1"/>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800" dirty="0" smtClean="0">
                <a:solidFill>
                  <a:schemeClr val="bg1"/>
                </a:solidFill>
                <a:latin typeface="Arial"/>
              </a:rPr>
              <a:t>OCLC</a:t>
            </a:r>
            <a:endParaRPr lang="en-US" sz="1800" dirty="0">
              <a:solidFill>
                <a:schemeClr val="bg1"/>
              </a:solidFill>
              <a:latin typeface="Arial"/>
            </a:endParaRPr>
          </a:p>
        </p:txBody>
      </p:sp>
      <p:sp>
        <p:nvSpPr>
          <p:cNvPr id="12" name="Text Placeholder 4"/>
          <p:cNvSpPr txBox="1">
            <a:spLocks/>
          </p:cNvSpPr>
          <p:nvPr/>
        </p:nvSpPr>
        <p:spPr>
          <a:xfrm>
            <a:off x="166991" y="4383466"/>
            <a:ext cx="1384353" cy="353943"/>
          </a:xfrm>
          <a:prstGeom prst="rect">
            <a:avLst/>
          </a:prstGeom>
          <a:noFill/>
        </p:spPr>
        <p:txBody>
          <a:bodyPr vert="horz" wrap="non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bg1"/>
                </a:solidFill>
                <a:effectLst/>
                <a:uLnTx/>
                <a:uFillTx/>
                <a:latin typeface="Arial"/>
                <a:ea typeface="+mn-ea"/>
                <a:cs typeface="+mn-cs"/>
              </a:rPr>
              <a:t>@</a:t>
            </a:r>
            <a:r>
              <a:rPr kumimoji="0" lang="en-US" sz="2000" b="1" i="0" u="none" strike="noStrike" kern="1200" cap="none" spc="0" normalizeH="0" baseline="0" noProof="0" dirty="0" err="1" smtClean="0">
                <a:ln>
                  <a:noFill/>
                </a:ln>
                <a:solidFill>
                  <a:schemeClr val="bg1"/>
                </a:solidFill>
                <a:effectLst/>
                <a:uLnTx/>
                <a:uFillTx/>
                <a:latin typeface="Arial"/>
                <a:ea typeface="+mn-ea"/>
                <a:cs typeface="+mn-cs"/>
              </a:rPr>
              <a:t>LorcanD</a:t>
            </a:r>
            <a:endParaRPr kumimoji="0" lang="en-US" sz="2000" b="1" i="0" u="none" strike="noStrike" kern="1200" cap="none" spc="0" normalizeH="0" baseline="0" noProof="0" dirty="0">
              <a:ln>
                <a:noFill/>
              </a:ln>
              <a:solidFill>
                <a:schemeClr val="bg1"/>
              </a:solidFill>
              <a:effectLst/>
              <a:uLnTx/>
              <a:uFillTx/>
              <a:latin typeface="Arial"/>
              <a:ea typeface="+mn-ea"/>
              <a:cs typeface="+mn-cs"/>
            </a:endParaRPr>
          </a:p>
        </p:txBody>
      </p:sp>
      <p:sp>
        <p:nvSpPr>
          <p:cNvPr id="3" name="Rectangle 2"/>
          <p:cNvSpPr/>
          <p:nvPr/>
        </p:nvSpPr>
        <p:spPr>
          <a:xfrm>
            <a:off x="4800600" y="6517858"/>
            <a:ext cx="6858000" cy="261610"/>
          </a:xfrm>
          <a:prstGeom prst="rect">
            <a:avLst/>
          </a:prstGeom>
        </p:spPr>
        <p:txBody>
          <a:bodyPr wrap="square">
            <a:spAutoFit/>
          </a:bodyPr>
          <a:lstStyle/>
          <a:p>
            <a:r>
              <a:rPr lang="en-US" sz="1100" dirty="0">
                <a:solidFill>
                  <a:schemeClr val="bg1"/>
                </a:solidFill>
              </a:rPr>
              <a:t>http://www.anzcns.org.au/images/ASM4/dreamstime_xxl_857257.jpg</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032" y="200247"/>
            <a:ext cx="1066800" cy="1169844"/>
          </a:xfrm>
          <a:prstGeom prst="rect">
            <a:avLst/>
          </a:prstGeom>
        </p:spPr>
      </p:pic>
    </p:spTree>
    <p:extLst>
      <p:ext uri="{BB962C8B-B14F-4D97-AF65-F5344CB8AC3E}">
        <p14:creationId xmlns:p14="http://schemas.microsoft.com/office/powerpoint/2010/main" val="155410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2249" y="1071801"/>
            <a:ext cx="5276180" cy="5786199"/>
          </a:xfrm>
          <a:prstGeom prst="rect">
            <a:avLst/>
          </a:prstGeom>
          <a:solidFill>
            <a:schemeClr val="accent1"/>
          </a:solidFill>
        </p:spPr>
        <p:txBody>
          <a:bodyPr wrap="square" lIns="274320" tIns="91440" rIns="182880" bIns="91440">
            <a:spAutoFit/>
          </a:bodyPr>
          <a:lstStyle/>
          <a:p>
            <a:pPr defTabSz="914400"/>
            <a:r>
              <a:rPr lang="en-US" sz="2600" dirty="0">
                <a:solidFill>
                  <a:srgbClr val="FFFFFF"/>
                </a:solidFill>
                <a:latin typeface="Segoe UI Light" panose="020B0502040204020203" pitchFamily="34" charset="0"/>
              </a:rPr>
              <a:t>Her view is that publishers are here to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make the scientific research process more effective </a:t>
            </a:r>
            <a:r>
              <a:rPr lang="en-US" sz="2600" dirty="0">
                <a:solidFill>
                  <a:srgbClr val="FFFFFF"/>
                </a:solidFill>
                <a:latin typeface="Segoe UI Light" panose="020B0502040204020203" pitchFamily="34" charset="0"/>
              </a:rPr>
              <a:t>by helping them keep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up to date, find colleagues, plan experiments</a:t>
            </a:r>
            <a:r>
              <a:rPr lang="en-US" sz="2600" dirty="0">
                <a:solidFill>
                  <a:srgbClr val="FFFFFF"/>
                </a:solidFill>
                <a:latin typeface="Segoe UI Light" panose="020B0502040204020203" pitchFamily="34" charset="0"/>
              </a:rPr>
              <a:t>, and then share their results.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After they have published, the processes continues</a:t>
            </a:r>
            <a:r>
              <a:rPr lang="en-US" sz="2600" dirty="0">
                <a:solidFill>
                  <a:srgbClr val="FFFFFF"/>
                </a:solidFill>
                <a:latin typeface="Segoe UI" panose="020B0502040204020203" pitchFamily="34" charset="0"/>
                <a:ea typeface="Segoe UI" panose="020B0502040204020203" pitchFamily="34" charset="0"/>
                <a:cs typeface="Segoe UI" panose="020B0502040204020203" pitchFamily="34" charset="0"/>
              </a:rPr>
              <a:t> </a:t>
            </a:r>
            <a:r>
              <a:rPr lang="en-US" sz="2600" dirty="0">
                <a:solidFill>
                  <a:srgbClr val="FFFFFF"/>
                </a:solidFill>
                <a:latin typeface="Segoe UI Light" panose="020B0502040204020203" pitchFamily="34" charset="0"/>
              </a:rPr>
              <a:t>with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gaining a reputation, obtaining funds, finding collaborators, and even finding a new job</a:t>
            </a:r>
            <a:r>
              <a:rPr lang="en-US" sz="2600" dirty="0">
                <a:solidFill>
                  <a:srgbClr val="FFFFFF"/>
                </a:solidFill>
                <a:latin typeface="Segoe UI Light" panose="020B0502040204020203" pitchFamily="34" charset="0"/>
              </a:rPr>
              <a:t>. What can we as publishers do to address some of scientists’ pain points?</a:t>
            </a:r>
          </a:p>
        </p:txBody>
      </p:sp>
      <p:sp>
        <p:nvSpPr>
          <p:cNvPr id="5" name="TextBox 4"/>
          <p:cNvSpPr txBox="1"/>
          <p:nvPr/>
        </p:nvSpPr>
        <p:spPr>
          <a:xfrm>
            <a:off x="0" y="2838523"/>
            <a:ext cx="1423555" cy="2031325"/>
          </a:xfrm>
          <a:prstGeom prst="rect">
            <a:avLst/>
          </a:prstGeom>
          <a:solidFill>
            <a:schemeClr val="accent1"/>
          </a:solidFill>
        </p:spPr>
        <p:txBody>
          <a:bodyPr wrap="square" rtlCol="0">
            <a:spAutoFit/>
          </a:bodyPr>
          <a:lstStyle/>
          <a:p>
            <a:pPr defTabSz="914400"/>
            <a:r>
              <a:rPr lang="en-US" dirty="0">
                <a:solidFill>
                  <a:srgbClr val="FFFFFF"/>
                </a:solidFill>
                <a:latin typeface="Segoe UI Light" panose="020B0502040204020203" pitchFamily="34" charset="0"/>
              </a:rPr>
              <a:t>Annette Thomas, </a:t>
            </a:r>
            <a:endParaRPr lang="en-US" dirty="0" smtClean="0">
              <a:solidFill>
                <a:srgbClr val="FFFFFF"/>
              </a:solidFill>
              <a:latin typeface="Segoe UI Light" panose="020B0502040204020203" pitchFamily="34" charset="0"/>
            </a:endParaRPr>
          </a:p>
          <a:p>
            <a:pPr defTabSz="914400"/>
            <a:r>
              <a:rPr lang="en-US" dirty="0" smtClean="0">
                <a:solidFill>
                  <a:srgbClr val="FFFFFF"/>
                </a:solidFill>
                <a:latin typeface="Segoe UI Light" panose="020B0502040204020203" pitchFamily="34" charset="0"/>
              </a:rPr>
              <a:t>CEO </a:t>
            </a:r>
            <a:r>
              <a:rPr lang="en-US" dirty="0">
                <a:solidFill>
                  <a:srgbClr val="FFFFFF"/>
                </a:solidFill>
                <a:latin typeface="Segoe UI Light" panose="020B0502040204020203" pitchFamily="34" charset="0"/>
              </a:rPr>
              <a:t>of Macmillan </a:t>
            </a:r>
            <a:endParaRPr lang="en-US" dirty="0" smtClean="0">
              <a:solidFill>
                <a:srgbClr val="FFFFFF"/>
              </a:solidFill>
              <a:latin typeface="Segoe UI Light" panose="020B0502040204020203" pitchFamily="34" charset="0"/>
            </a:endParaRPr>
          </a:p>
          <a:p>
            <a:pPr defTabSz="914400"/>
            <a:r>
              <a:rPr lang="en-US" dirty="0" smtClean="0">
                <a:solidFill>
                  <a:srgbClr val="FFFFFF"/>
                </a:solidFill>
                <a:latin typeface="Segoe UI Light" panose="020B0502040204020203" pitchFamily="34" charset="0"/>
              </a:rPr>
              <a:t>Publishers </a:t>
            </a:r>
            <a:br>
              <a:rPr lang="en-US" dirty="0" smtClean="0">
                <a:solidFill>
                  <a:srgbClr val="FFFFFF"/>
                </a:solidFill>
                <a:latin typeface="Segoe UI Light" panose="020B0502040204020203" pitchFamily="34" charset="0"/>
              </a:rPr>
            </a:br>
            <a:r>
              <a:rPr lang="en-US" sz="1200" dirty="0" smtClean="0">
                <a:solidFill>
                  <a:srgbClr val="FFFFFF"/>
                </a:solidFill>
                <a:latin typeface="Segoe UI Light" panose="020B0502040204020203" pitchFamily="34" charset="0"/>
              </a:rPr>
              <a:t>(now Chief Scientific Officer</a:t>
            </a:r>
            <a:br>
              <a:rPr lang="en-US" sz="1200" dirty="0" smtClean="0">
                <a:solidFill>
                  <a:srgbClr val="FFFFFF"/>
                </a:solidFill>
                <a:latin typeface="Segoe UI Light" panose="020B0502040204020203" pitchFamily="34" charset="0"/>
              </a:rPr>
            </a:br>
            <a:r>
              <a:rPr lang="en-US" sz="1200" dirty="0" smtClean="0">
                <a:solidFill>
                  <a:srgbClr val="FFFFFF"/>
                </a:solidFill>
                <a:latin typeface="Segoe UI Light" panose="020B0502040204020203" pitchFamily="34" charset="0"/>
              </a:rPr>
              <a:t>Springer Nature)</a:t>
            </a:r>
          </a:p>
        </p:txBody>
      </p:sp>
      <p:sp>
        <p:nvSpPr>
          <p:cNvPr id="6" name="TextBox 5"/>
          <p:cNvSpPr txBox="1"/>
          <p:nvPr/>
        </p:nvSpPr>
        <p:spPr>
          <a:xfrm>
            <a:off x="0" y="5353516"/>
            <a:ext cx="1423555" cy="923330"/>
          </a:xfrm>
          <a:prstGeom prst="rect">
            <a:avLst/>
          </a:prstGeom>
          <a:solidFill>
            <a:schemeClr val="accent1"/>
          </a:solidFill>
        </p:spPr>
        <p:txBody>
          <a:bodyPr wrap="square" rtlCol="0">
            <a:spAutoFit/>
          </a:bodyPr>
          <a:lstStyle/>
          <a:p>
            <a:pPr defTabSz="914400"/>
            <a:r>
              <a:rPr lang="en-US" dirty="0" smtClean="0">
                <a:solidFill>
                  <a:srgbClr val="FFFFFF"/>
                </a:solidFill>
                <a:latin typeface="Segoe UI Light" panose="020B0502040204020203" pitchFamily="34" charset="0"/>
              </a:rPr>
              <a:t>A publisher’s new job description</a:t>
            </a:r>
            <a:endParaRPr lang="en-US" dirty="0">
              <a:solidFill>
                <a:srgbClr val="FFFFFF"/>
              </a:solidFill>
              <a:latin typeface="Segoe UI Light" panose="020B0502040204020203" pitchFamily="34" charset="0"/>
            </a:endParaRPr>
          </a:p>
        </p:txBody>
      </p:sp>
      <p:sp>
        <p:nvSpPr>
          <p:cNvPr id="7" name="Rectangle 6"/>
          <p:cNvSpPr/>
          <p:nvPr/>
        </p:nvSpPr>
        <p:spPr>
          <a:xfrm>
            <a:off x="4865347" y="0"/>
            <a:ext cx="4572000" cy="253916"/>
          </a:xfrm>
          <a:prstGeom prst="rect">
            <a:avLst/>
          </a:prstGeom>
          <a:solidFill>
            <a:schemeClr val="bg1"/>
          </a:solidFill>
        </p:spPr>
        <p:txBody>
          <a:bodyPr>
            <a:spAutoFit/>
          </a:bodyPr>
          <a:lstStyle/>
          <a:p>
            <a:pPr defTabSz="914400"/>
            <a:r>
              <a:rPr lang="en-US" sz="1000" dirty="0">
                <a:solidFill>
                  <a:schemeClr val="accent1"/>
                </a:solidFill>
              </a:rPr>
              <a:t>http://www.against-the-grain.com/2012/11/a-publishers-new-job-description</a:t>
            </a:r>
            <a:r>
              <a:rPr lang="en-US" sz="1050" dirty="0">
                <a:solidFill>
                  <a:srgbClr val="FFFFFF"/>
                </a:solidFill>
              </a:rPr>
              <a:t>/</a:t>
            </a:r>
          </a:p>
        </p:txBody>
      </p:sp>
    </p:spTree>
    <p:extLst>
      <p:ext uri="{BB962C8B-B14F-4D97-AF65-F5344CB8AC3E}">
        <p14:creationId xmlns:p14="http://schemas.microsoft.com/office/powerpoint/2010/main" val="415692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trends</a:t>
            </a:r>
            <a:endParaRPr lang="en-US" dirty="0"/>
          </a:p>
        </p:txBody>
      </p:sp>
    </p:spTree>
    <p:extLst>
      <p:ext uri="{BB962C8B-B14F-4D97-AF65-F5344CB8AC3E}">
        <p14:creationId xmlns:p14="http://schemas.microsoft.com/office/powerpoint/2010/main" val="16657190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621675"/>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659961"/>
            <a:ext cx="5428281" cy="2031325"/>
          </a:xfrm>
          <a:prstGeom prst="rect">
            <a:avLst/>
          </a:prstGeom>
          <a:solidFill>
            <a:schemeClr val="accent6">
              <a:lumMod val="75000"/>
            </a:schemeClr>
          </a:solidFill>
        </p:spPr>
        <p:txBody>
          <a:bodyPr wrap="square" rtlCol="0">
            <a:spAutoFit/>
          </a:bodyPr>
          <a:lstStyle/>
          <a:p>
            <a:r>
              <a:rPr lang="en-US" dirty="0" smtClean="0">
                <a:solidFill>
                  <a:schemeClr val="bg1"/>
                </a:solidFill>
              </a:rPr>
              <a:t>Strategic management of the collective print collection</a:t>
            </a:r>
          </a:p>
          <a:p>
            <a:pPr marL="742950" lvl="1" indent="-285750">
              <a:buFont typeface="Arial" panose="020B0604020202020204" pitchFamily="34" charset="0"/>
              <a:buChar char="•"/>
            </a:pPr>
            <a:r>
              <a:rPr lang="en-US" dirty="0" smtClean="0">
                <a:solidFill>
                  <a:schemeClr val="bg1"/>
                </a:solidFill>
              </a:rPr>
              <a:t>Managing down print.</a:t>
            </a:r>
          </a:p>
          <a:p>
            <a:pPr marL="742950" lvl="1" indent="-285750">
              <a:buFont typeface="Arial" panose="020B0604020202020204" pitchFamily="34" charset="0"/>
              <a:buChar char="•"/>
            </a:pPr>
            <a:r>
              <a:rPr lang="en-US" dirty="0">
                <a:solidFill>
                  <a:schemeClr val="bg1"/>
                </a:solidFill>
              </a:rPr>
              <a:t>Emerging shared infrastructure and collective action. </a:t>
            </a:r>
          </a:p>
          <a:p>
            <a:pPr marL="742950" lvl="1" indent="-285750">
              <a:buFont typeface="Arial" panose="020B0604020202020204" pitchFamily="34" charset="0"/>
              <a:buChar char="•"/>
            </a:pPr>
            <a:r>
              <a:rPr lang="en-US" dirty="0" smtClean="0">
                <a:solidFill>
                  <a:schemeClr val="bg1"/>
                </a:solidFill>
              </a:rPr>
              <a:t>Variable mission to collect/preserve.</a:t>
            </a:r>
          </a:p>
          <a:p>
            <a:pPr marL="742950" lvl="1" indent="-285750">
              <a:buFont typeface="Arial" panose="020B0604020202020204" pitchFamily="34" charset="0"/>
              <a:buChar char="•"/>
            </a:pPr>
            <a:r>
              <a:rPr lang="en-US" dirty="0" smtClean="0">
                <a:solidFill>
                  <a:schemeClr val="bg1"/>
                </a:solidFill>
              </a:rPr>
              <a:t>Space reconfigured around experiences rather than collections. </a:t>
            </a:r>
          </a:p>
        </p:txBody>
      </p:sp>
      <p:pic>
        <p:nvPicPr>
          <p:cNvPr id="3" name="Picture 2"/>
          <p:cNvPicPr>
            <a:picLocks noChangeAspect="1"/>
          </p:cNvPicPr>
          <p:nvPr/>
        </p:nvPicPr>
        <p:blipFill>
          <a:blip r:embed="rId2"/>
          <a:stretch>
            <a:fillRect/>
          </a:stretch>
        </p:blipFill>
        <p:spPr>
          <a:xfrm>
            <a:off x="3218945" y="2847112"/>
            <a:ext cx="5336499" cy="3913432"/>
          </a:xfrm>
          <a:prstGeom prst="rect">
            <a:avLst/>
          </a:prstGeom>
        </p:spPr>
      </p:pic>
    </p:spTree>
    <p:extLst>
      <p:ext uri="{BB962C8B-B14F-4D97-AF65-F5344CB8AC3E}">
        <p14:creationId xmlns:p14="http://schemas.microsoft.com/office/powerpoint/2010/main" val="174983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03" r="4107"/>
          <a:stretch>
            <a:fillRect/>
          </a:stretch>
        </p:blipFill>
        <p:spPr bwMode="auto">
          <a:xfrm>
            <a:off x="-225468" y="381000"/>
            <a:ext cx="9443580" cy="6324600"/>
          </a:xfrm>
          <a:prstGeom prst="rect">
            <a:avLst/>
          </a:prstGeom>
          <a:ln>
            <a:noFill/>
          </a:ln>
          <a:effectLst>
            <a:softEdge rad="112500"/>
          </a:effectLst>
        </p:spPr>
      </p:pic>
      <p:sp>
        <p:nvSpPr>
          <p:cNvPr id="3" name="TextBox 2"/>
          <p:cNvSpPr txBox="1"/>
          <p:nvPr/>
        </p:nvSpPr>
        <p:spPr>
          <a:xfrm>
            <a:off x="1828800" y="304800"/>
            <a:ext cx="5410200" cy="510778"/>
          </a:xfrm>
          <a:prstGeom prst="round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t>Mega-regions &amp; Shared Print Initiatives</a:t>
            </a:r>
            <a:endParaRPr lang="en-US" sz="2400" b="1" dirty="0"/>
          </a:p>
        </p:txBody>
      </p:sp>
      <p:sp>
        <p:nvSpPr>
          <p:cNvPr id="4" name="TextBox 3"/>
          <p:cNvSpPr txBox="1"/>
          <p:nvPr/>
        </p:nvSpPr>
        <p:spPr>
          <a:xfrm>
            <a:off x="6934200" y="6550223"/>
            <a:ext cx="1732205" cy="307777"/>
          </a:xfrm>
          <a:prstGeom prst="rect">
            <a:avLst/>
          </a:prstGeom>
          <a:noFill/>
        </p:spPr>
        <p:txBody>
          <a:bodyPr wrap="none" rtlCol="0">
            <a:spAutoFit/>
          </a:bodyPr>
          <a:lstStyle/>
          <a:p>
            <a:r>
              <a:rPr lang="en-US" sz="1400" b="1" dirty="0" smtClean="0"/>
              <a:t>OCLC Research, 2013</a:t>
            </a:r>
            <a:endParaRPr lang="en-US" sz="1400" b="1" dirty="0"/>
          </a:p>
        </p:txBody>
      </p:sp>
      <p:sp>
        <p:nvSpPr>
          <p:cNvPr id="5" name="Rounded Rectangle 4"/>
          <p:cNvSpPr/>
          <p:nvPr/>
        </p:nvSpPr>
        <p:spPr>
          <a:xfrm>
            <a:off x="381000" y="1066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rPr>
              <a:t>Orbis</a:t>
            </a:r>
            <a:r>
              <a:rPr lang="en-US" sz="1000" b="1" dirty="0" smtClean="0">
                <a:solidFill>
                  <a:schemeClr val="tx1"/>
                </a:solidFill>
              </a:rPr>
              <a:t>-Cascade</a:t>
            </a:r>
            <a:endParaRPr lang="en-US" sz="1000" b="1" dirty="0">
              <a:solidFill>
                <a:schemeClr val="tx1"/>
              </a:solidFill>
            </a:endParaRPr>
          </a:p>
        </p:txBody>
      </p:sp>
      <p:sp>
        <p:nvSpPr>
          <p:cNvPr id="6" name="Rounded Rectangle 5"/>
          <p:cNvSpPr/>
          <p:nvPr/>
        </p:nvSpPr>
        <p:spPr>
          <a:xfrm>
            <a:off x="5638800" y="2743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CIC</a:t>
            </a:r>
            <a:endParaRPr lang="en-US" sz="1000" b="1" dirty="0">
              <a:solidFill>
                <a:schemeClr val="tx1"/>
              </a:solidFill>
            </a:endParaRPr>
          </a:p>
        </p:txBody>
      </p:sp>
      <p:sp>
        <p:nvSpPr>
          <p:cNvPr id="7" name="Rounded Rectangle 6"/>
          <p:cNvSpPr/>
          <p:nvPr/>
        </p:nvSpPr>
        <p:spPr>
          <a:xfrm>
            <a:off x="6172200" y="4191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ASERL</a:t>
            </a:r>
            <a:endParaRPr lang="en-US" sz="1000" b="1" dirty="0">
              <a:solidFill>
                <a:schemeClr val="tx1"/>
              </a:solidFill>
            </a:endParaRPr>
          </a:p>
        </p:txBody>
      </p:sp>
      <p:sp>
        <p:nvSpPr>
          <p:cNvPr id="8" name="Rounded Rectangle 7"/>
          <p:cNvSpPr/>
          <p:nvPr/>
        </p:nvSpPr>
        <p:spPr>
          <a:xfrm>
            <a:off x="115866" y="3429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SCELC</a:t>
            </a:r>
            <a:endParaRPr lang="en-US" sz="1000" b="1" dirty="0">
              <a:solidFill>
                <a:schemeClr val="tx1"/>
              </a:solidFill>
            </a:endParaRPr>
          </a:p>
        </p:txBody>
      </p:sp>
      <p:sp>
        <p:nvSpPr>
          <p:cNvPr id="10" name="Rounded Rectangle 9"/>
          <p:cNvSpPr/>
          <p:nvPr/>
        </p:nvSpPr>
        <p:spPr>
          <a:xfrm>
            <a:off x="7924800" y="1981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tx1"/>
                </a:solidFill>
              </a:rPr>
              <a:t>MSCS</a:t>
            </a:r>
            <a:endParaRPr lang="en-US" sz="900" b="1" dirty="0">
              <a:solidFill>
                <a:schemeClr val="tx1"/>
              </a:solidFill>
            </a:endParaRPr>
          </a:p>
        </p:txBody>
      </p:sp>
      <p:sp>
        <p:nvSpPr>
          <p:cNvPr id="11" name="Rounded Rectangle 10"/>
          <p:cNvSpPr/>
          <p:nvPr/>
        </p:nvSpPr>
        <p:spPr>
          <a:xfrm>
            <a:off x="7086600" y="3352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WRLC</a:t>
            </a:r>
            <a:endParaRPr lang="en-US" sz="1000" b="1" dirty="0">
              <a:solidFill>
                <a:schemeClr val="tx1"/>
              </a:solidFill>
            </a:endParaRPr>
          </a:p>
        </p:txBody>
      </p:sp>
      <p:sp>
        <p:nvSpPr>
          <p:cNvPr id="12" name="Rounded Rectangle 11"/>
          <p:cNvSpPr/>
          <p:nvPr/>
        </p:nvSpPr>
        <p:spPr>
          <a:xfrm>
            <a:off x="6248400" y="20574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OCUL</a:t>
            </a:r>
            <a:endParaRPr lang="en-US" sz="1000" b="1" dirty="0">
              <a:solidFill>
                <a:schemeClr val="tx1"/>
              </a:solidFill>
            </a:endParaRPr>
          </a:p>
        </p:txBody>
      </p:sp>
      <p:sp>
        <p:nvSpPr>
          <p:cNvPr id="14" name="Rounded Rectangle 13"/>
          <p:cNvSpPr/>
          <p:nvPr/>
        </p:nvSpPr>
        <p:spPr>
          <a:xfrm>
            <a:off x="2057400" y="3733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GWLA</a:t>
            </a:r>
            <a:endParaRPr lang="en-US" sz="1000" b="1" dirty="0">
              <a:solidFill>
                <a:schemeClr val="tx1"/>
              </a:solidFill>
            </a:endParaRPr>
          </a:p>
        </p:txBody>
      </p:sp>
      <p:sp>
        <p:nvSpPr>
          <p:cNvPr id="16" name="Rounded Rectangle 15"/>
          <p:cNvSpPr/>
          <p:nvPr/>
        </p:nvSpPr>
        <p:spPr>
          <a:xfrm>
            <a:off x="304800" y="2286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WEST</a:t>
            </a:r>
            <a:endParaRPr lang="en-US" sz="1000" b="1" dirty="0">
              <a:solidFill>
                <a:schemeClr val="tx1"/>
              </a:solidFill>
            </a:endParaRPr>
          </a:p>
        </p:txBody>
      </p:sp>
      <p:sp>
        <p:nvSpPr>
          <p:cNvPr id="17" name="Rounded Rectangle 16"/>
          <p:cNvSpPr/>
          <p:nvPr/>
        </p:nvSpPr>
        <p:spPr>
          <a:xfrm>
            <a:off x="6705600" y="5410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FLARE</a:t>
            </a:r>
            <a:endParaRPr lang="en-US" sz="1000" b="1" dirty="0">
              <a:solidFill>
                <a:schemeClr val="tx1"/>
              </a:solidFill>
            </a:endParaRPr>
          </a:p>
        </p:txBody>
      </p:sp>
      <p:sp>
        <p:nvSpPr>
          <p:cNvPr id="15" name="TextBox 14"/>
          <p:cNvSpPr txBox="1"/>
          <p:nvPr/>
        </p:nvSpPr>
        <p:spPr>
          <a:xfrm>
            <a:off x="0" y="5638800"/>
            <a:ext cx="5183688" cy="923330"/>
          </a:xfrm>
          <a:prstGeom prst="rect">
            <a:avLst/>
          </a:prstGeom>
          <a:solidFill>
            <a:schemeClr val="bg1">
              <a:lumMod val="65000"/>
            </a:schemeClr>
          </a:solidFill>
        </p:spPr>
        <p:txBody>
          <a:bodyPr wrap="square" rtlCol="0">
            <a:spAutoFit/>
          </a:bodyPr>
          <a:lstStyle/>
          <a:p>
            <a:r>
              <a:rPr lang="en-US" b="1" dirty="0" smtClean="0"/>
              <a:t>We expect that in 5-7 years the larger part of </a:t>
            </a:r>
            <a:br>
              <a:rPr lang="en-US" b="1" dirty="0" smtClean="0"/>
            </a:br>
            <a:r>
              <a:rPr lang="en-US" b="1" dirty="0" smtClean="0"/>
              <a:t>the North American ‘collective collection’</a:t>
            </a:r>
            <a:br>
              <a:rPr lang="en-US" b="1" dirty="0" smtClean="0"/>
            </a:br>
            <a:r>
              <a:rPr lang="en-US" b="1" dirty="0" smtClean="0"/>
              <a:t>will have moved into shared management. </a:t>
            </a:r>
            <a:endParaRPr lang="en-US" b="1" dirty="0"/>
          </a:p>
        </p:txBody>
      </p:sp>
    </p:spTree>
    <p:extLst>
      <p:ext uri="{BB962C8B-B14F-4D97-AF65-F5344CB8AC3E}">
        <p14:creationId xmlns:p14="http://schemas.microsoft.com/office/powerpoint/2010/main" val="358769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Strategic management of the shared print collection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depth and breadth of local collection. </a:t>
            </a:r>
            <a:br>
              <a:rPr lang="en-US" b="0"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a:t>
            </a:r>
            <a:r>
              <a:rPr lang="en-US" b="0" dirty="0" err="1" smtClean="0">
                <a:solidFill>
                  <a:schemeClr val="tx1">
                    <a:lumMod val="65000"/>
                    <a:lumOff val="35000"/>
                  </a:schemeClr>
                </a:solidFill>
                <a:latin typeface="Segoe UI" pitchFamily="34" charset="0"/>
                <a:ea typeface="Segoe UI" pitchFamily="34" charset="0"/>
                <a:cs typeface="Segoe UI" pitchFamily="34" charset="0"/>
              </a:rPr>
              <a:t>systemwide</a:t>
            </a:r>
            <a:r>
              <a:rPr lang="en-US" b="0" dirty="0" smtClean="0">
                <a:solidFill>
                  <a:schemeClr val="tx1">
                    <a:lumMod val="65000"/>
                    <a:lumOff val="35000"/>
                  </a:schemeClr>
                </a:solidFill>
                <a:latin typeface="Segoe UI" pitchFamily="34" charset="0"/>
                <a:ea typeface="Segoe UI" pitchFamily="34" charset="0"/>
                <a:cs typeface="Segoe UI" pitchFamily="34" charset="0"/>
              </a:rPr>
              <a:t> curation of and access to print collections – ‘</a:t>
            </a:r>
            <a:r>
              <a:rPr lang="en-US" b="0" dirty="0" err="1" smtClean="0">
                <a:solidFill>
                  <a:schemeClr val="tx1">
                    <a:lumMod val="65000"/>
                    <a:lumOff val="35000"/>
                  </a:schemeClr>
                </a:solidFill>
                <a:latin typeface="Segoe UI" pitchFamily="34" charset="0"/>
                <a:ea typeface="Segoe UI" pitchFamily="34" charset="0"/>
                <a:cs typeface="Segoe UI" pitchFamily="34" charset="0"/>
              </a:rPr>
              <a:t>rightscaling</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14</a:t>
            </a:fld>
            <a:endParaRPr lang="en-US" sz="1050">
              <a:latin typeface="Segoe UI" pitchFamily="34" charset="0"/>
              <a:ea typeface="Segoe UI" pitchFamily="34" charset="0"/>
              <a:cs typeface="Segoe UI" pitchFamily="34" charset="0"/>
            </a:endParaRPr>
          </a:p>
        </p:txBody>
      </p:sp>
      <p:pic>
        <p:nvPicPr>
          <p:cNvPr id="1026" name="Picture 2" descr="Find in a library with World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655" y="5278581"/>
            <a:ext cx="20955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6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753480"/>
            <a:ext cx="5428281" cy="1200329"/>
          </a:xfrm>
          <a:prstGeom prst="rect">
            <a:avLst/>
          </a:prstGeom>
          <a:solidFill>
            <a:schemeClr val="accent6">
              <a:lumMod val="75000"/>
            </a:schemeClr>
          </a:solidFill>
        </p:spPr>
        <p:txBody>
          <a:bodyPr wrap="square" rtlCol="0">
            <a:spAutoFit/>
          </a:bodyPr>
          <a:lstStyle/>
          <a:p>
            <a:r>
              <a:rPr lang="en-US" dirty="0" smtClean="0">
                <a:solidFill>
                  <a:schemeClr val="bg1"/>
                </a:solidFill>
              </a:rPr>
              <a:t>From curation to creation</a:t>
            </a:r>
          </a:p>
          <a:p>
            <a:pPr marL="742950" lvl="1" indent="-285750">
              <a:buFont typeface="Arial" panose="020B0604020202020204" pitchFamily="34" charset="0"/>
              <a:buChar char="•"/>
            </a:pPr>
            <a:r>
              <a:rPr lang="en-US" dirty="0" smtClean="0">
                <a:solidFill>
                  <a:schemeClr val="bg1"/>
                </a:solidFill>
              </a:rPr>
              <a:t>The emerging scholarly record.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Process and product. </a:t>
            </a:r>
          </a:p>
        </p:txBody>
      </p:sp>
      <p:pic>
        <p:nvPicPr>
          <p:cNvPr id="5" name="Picture 2" descr="H:\NSR\cni2014\outcomes-1.png"/>
          <p:cNvPicPr>
            <a:picLocks noChangeAspect="1" noChangeArrowheads="1"/>
          </p:cNvPicPr>
          <p:nvPr/>
        </p:nvPicPr>
        <p:blipFill>
          <a:blip r:embed="rId2" cstate="print"/>
          <a:srcRect/>
          <a:stretch>
            <a:fillRect/>
          </a:stretch>
        </p:blipFill>
        <p:spPr bwMode="auto">
          <a:xfrm>
            <a:off x="3218946" y="2400301"/>
            <a:ext cx="5374044" cy="4208318"/>
          </a:xfrm>
          <a:prstGeom prst="rect">
            <a:avLst/>
          </a:prstGeom>
          <a:noFill/>
        </p:spPr>
      </p:pic>
    </p:spTree>
    <p:extLst>
      <p:ext uri="{BB962C8B-B14F-4D97-AF65-F5344CB8AC3E}">
        <p14:creationId xmlns:p14="http://schemas.microsoft.com/office/powerpoint/2010/main" val="153177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8873071" cy="5831898"/>
          </a:xfrm>
          <a:prstGeom prst="rect">
            <a:avLst/>
          </a:prstGeom>
        </p:spPr>
      </p:pic>
      <p:pic>
        <p:nvPicPr>
          <p:cNvPr id="3" name="Picture 2"/>
          <p:cNvPicPr>
            <a:picLocks noChangeAspect="1"/>
          </p:cNvPicPr>
          <p:nvPr/>
        </p:nvPicPr>
        <p:blipFill>
          <a:blip r:embed="rId3"/>
          <a:stretch>
            <a:fillRect/>
          </a:stretch>
        </p:blipFill>
        <p:spPr>
          <a:xfrm>
            <a:off x="897082" y="5831898"/>
            <a:ext cx="7162800" cy="742950"/>
          </a:xfrm>
          <a:prstGeom prst="rect">
            <a:avLst/>
          </a:prstGeom>
        </p:spPr>
      </p:pic>
    </p:spTree>
    <p:extLst>
      <p:ext uri="{BB962C8B-B14F-4D97-AF65-F5344CB8AC3E}">
        <p14:creationId xmlns:p14="http://schemas.microsoft.com/office/powerpoint/2010/main" val="200084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From curation to creation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dirty="0" smtClean="0">
                <a:solidFill>
                  <a:schemeClr val="tx1">
                    <a:lumMod val="65000"/>
                    <a:lumOff val="35000"/>
                  </a:schemeClr>
                </a:solidFill>
                <a:latin typeface="Segoe UI" pitchFamily="34" charset="0"/>
                <a:ea typeface="Segoe UI" pitchFamily="34" charset="0"/>
                <a:cs typeface="Segoe UI" pitchFamily="34" charset="0"/>
              </a:rPr>
              <a:t>Value relates to management of </a:t>
            </a:r>
            <a:r>
              <a:rPr lang="en-US" b="0" dirty="0" smtClean="0">
                <a:solidFill>
                  <a:schemeClr val="tx1">
                    <a:lumMod val="65000"/>
                    <a:lumOff val="35000"/>
                  </a:schemeClr>
                </a:solidFill>
                <a:latin typeface="Segoe UI" pitchFamily="34" charset="0"/>
                <a:ea typeface="Segoe UI" pitchFamily="34" charset="0"/>
                <a:cs typeface="Segoe UI" pitchFamily="34" charset="0"/>
              </a:rPr>
              <a:t>the ‘products’ of research. </a:t>
            </a:r>
            <a:br>
              <a:rPr lang="en-US" b="0"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suppor</a:t>
            </a:r>
            <a:r>
              <a:rPr lang="en-US" dirty="0" smtClean="0">
                <a:solidFill>
                  <a:schemeClr val="tx1">
                    <a:lumMod val="65000"/>
                    <a:lumOff val="35000"/>
                  </a:schemeClr>
                </a:solidFill>
                <a:latin typeface="Segoe UI" pitchFamily="34" charset="0"/>
                <a:ea typeface="Segoe UI" pitchFamily="34" charset="0"/>
                <a:cs typeface="Segoe UI" pitchFamily="34" charset="0"/>
              </a:rPr>
              <a:t>t of productivity and process of research and learning</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17</a:t>
            </a:fld>
            <a:endParaRPr lang="en-US" sz="105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9215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41" name="TextBox 40"/>
          <p:cNvSpPr txBox="1"/>
          <p:nvPr/>
        </p:nvSpPr>
        <p:spPr>
          <a:xfrm>
            <a:off x="3218946" y="753480"/>
            <a:ext cx="5428281" cy="1477328"/>
          </a:xfrm>
          <a:prstGeom prst="rect">
            <a:avLst/>
          </a:prstGeom>
          <a:solidFill>
            <a:schemeClr val="accent6">
              <a:lumMod val="75000"/>
            </a:schemeClr>
          </a:solidFill>
        </p:spPr>
        <p:txBody>
          <a:bodyPr wrap="square" rtlCol="0">
            <a:spAutoFit/>
          </a:bodyPr>
          <a:lstStyle/>
          <a:p>
            <a:r>
              <a:rPr lang="en-US" dirty="0" smtClean="0">
                <a:solidFill>
                  <a:schemeClr val="bg1"/>
                </a:solidFill>
              </a:rPr>
              <a:t>From owned/licensed to facilitated.</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Organized around user needs</a:t>
            </a:r>
          </a:p>
          <a:p>
            <a:pPr marL="742950" lvl="1" indent="-285750">
              <a:buFont typeface="Arial" panose="020B0604020202020204" pitchFamily="34" charset="0"/>
              <a:buChar char="•"/>
            </a:pPr>
            <a:r>
              <a:rPr lang="en-US" dirty="0" smtClean="0">
                <a:solidFill>
                  <a:schemeClr val="bg1"/>
                </a:solidFill>
              </a:rPr>
              <a:t>Curation is community oriented?</a:t>
            </a:r>
          </a:p>
          <a:p>
            <a:pPr marL="742950" lvl="1" indent="-285750">
              <a:buFont typeface="Arial" panose="020B0604020202020204" pitchFamily="34" charset="0"/>
              <a:buChar char="•"/>
            </a:pPr>
            <a:r>
              <a:rPr lang="en-US" dirty="0" smtClean="0">
                <a:solidFill>
                  <a:schemeClr val="bg1"/>
                </a:solidFill>
              </a:rPr>
              <a:t>Inside out vs outside in. </a:t>
            </a:r>
          </a:p>
          <a:p>
            <a:endParaRPr lang="en-US" dirty="0" smtClean="0">
              <a:solidFill>
                <a:schemeClr val="bg1"/>
              </a:solidFill>
            </a:endParaRPr>
          </a:p>
        </p:txBody>
      </p:sp>
      <p:pic>
        <p:nvPicPr>
          <p:cNvPr id="2" name="Picture 1"/>
          <p:cNvPicPr>
            <a:picLocks noChangeAspect="1"/>
          </p:cNvPicPr>
          <p:nvPr/>
        </p:nvPicPr>
        <p:blipFill>
          <a:blip r:embed="rId2"/>
          <a:stretch>
            <a:fillRect/>
          </a:stretch>
        </p:blipFill>
        <p:spPr>
          <a:xfrm>
            <a:off x="3218946" y="2358496"/>
            <a:ext cx="5583702" cy="4187777"/>
          </a:xfrm>
          <a:prstGeom prst="rect">
            <a:avLst/>
          </a:prstGeom>
        </p:spPr>
      </p:pic>
    </p:spTree>
    <p:extLst>
      <p:ext uri="{BB962C8B-B14F-4D97-AF65-F5344CB8AC3E}">
        <p14:creationId xmlns:p14="http://schemas.microsoft.com/office/powerpoint/2010/main" val="379742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33400" y="304800"/>
            <a:ext cx="875463" cy="5867400"/>
            <a:chOff x="533400" y="304800"/>
            <a:chExt cx="875463" cy="5867400"/>
          </a:xfrm>
        </p:grpSpPr>
        <p:grpSp>
          <p:nvGrpSpPr>
            <p:cNvPr id="38" name="Group 37"/>
            <p:cNvGrpSpPr/>
            <p:nvPr/>
          </p:nvGrpSpPr>
          <p:grpSpPr>
            <a:xfrm>
              <a:off x="533400" y="3326523"/>
              <a:ext cx="861133" cy="2845677"/>
              <a:chOff x="533400" y="3326523"/>
              <a:chExt cx="861133" cy="2845677"/>
            </a:xfrm>
          </p:grpSpPr>
          <p:sp>
            <p:nvSpPr>
              <p:cNvPr id="4" name="Oval 3"/>
              <p:cNvSpPr/>
              <p:nvPr/>
            </p:nvSpPr>
            <p:spPr>
              <a:xfrm>
                <a:off x="679650" y="3326523"/>
                <a:ext cx="5334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5802868"/>
                <a:ext cx="861133" cy="369332"/>
              </a:xfrm>
              <a:prstGeom prst="rect">
                <a:avLst/>
              </a:prstGeom>
              <a:noFill/>
            </p:spPr>
            <p:txBody>
              <a:bodyPr wrap="none" rtlCol="0">
                <a:spAutoFit/>
              </a:bodyPr>
              <a:lstStyle/>
              <a:p>
                <a:r>
                  <a:rPr lang="en-US" dirty="0" smtClean="0"/>
                  <a:t>Owned</a:t>
                </a:r>
                <a:endParaRPr lang="en-US" dirty="0"/>
              </a:p>
            </p:txBody>
          </p:sp>
          <p:cxnSp>
            <p:nvCxnSpPr>
              <p:cNvPr id="14" name="Straight Connector 13"/>
              <p:cNvCxnSpPr/>
              <p:nvPr/>
            </p:nvCxnSpPr>
            <p:spPr>
              <a:xfrm>
                <a:off x="946350"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03450" y="304800"/>
              <a:ext cx="805413" cy="1154901"/>
              <a:chOff x="603450" y="304800"/>
              <a:chExt cx="805413" cy="1154901"/>
            </a:xfrm>
          </p:grpSpPr>
          <p:sp>
            <p:nvSpPr>
              <p:cNvPr id="25" name="Rectangle 24"/>
              <p:cNvSpPr/>
              <p:nvPr/>
            </p:nvSpPr>
            <p:spPr>
              <a:xfrm>
                <a:off x="685800" y="926301"/>
                <a:ext cx="527250" cy="533400"/>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3450" y="304800"/>
                <a:ext cx="805413" cy="338554"/>
              </a:xfrm>
              <a:prstGeom prst="rect">
                <a:avLst/>
              </a:prstGeom>
              <a:noFill/>
              <a:ln>
                <a:solidFill>
                  <a:schemeClr val="tx2"/>
                </a:solidFill>
              </a:ln>
            </p:spPr>
            <p:txBody>
              <a:bodyPr wrap="none" rtlCol="0">
                <a:spAutoFit/>
              </a:bodyPr>
              <a:lstStyle/>
              <a:p>
                <a:r>
                  <a:rPr lang="en-US" sz="1600" dirty="0" smtClean="0"/>
                  <a:t>Catalog</a:t>
                </a:r>
                <a:endParaRPr lang="en-US" sz="1600" dirty="0"/>
              </a:p>
            </p:txBody>
          </p:sp>
          <p:cxnSp>
            <p:nvCxnSpPr>
              <p:cNvPr id="33" name="Straight Connector 32"/>
              <p:cNvCxnSpPr/>
              <p:nvPr/>
            </p:nvCxnSpPr>
            <p:spPr>
              <a:xfrm>
                <a:off x="946350"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679650" y="304800"/>
            <a:ext cx="3387290" cy="5867400"/>
            <a:chOff x="679650" y="304800"/>
            <a:chExt cx="3387290" cy="5867400"/>
          </a:xfrm>
        </p:grpSpPr>
        <p:grpSp>
          <p:nvGrpSpPr>
            <p:cNvPr id="48" name="Group 47"/>
            <p:cNvGrpSpPr/>
            <p:nvPr/>
          </p:nvGrpSpPr>
          <p:grpSpPr>
            <a:xfrm>
              <a:off x="679650" y="926301"/>
              <a:ext cx="3200400" cy="5245899"/>
              <a:chOff x="679650" y="926301"/>
              <a:chExt cx="3200400" cy="5245899"/>
            </a:xfrm>
          </p:grpSpPr>
          <p:grpSp>
            <p:nvGrpSpPr>
              <p:cNvPr id="40" name="Group 39"/>
              <p:cNvGrpSpPr/>
              <p:nvPr/>
            </p:nvGrpSpPr>
            <p:grpSpPr>
              <a:xfrm>
                <a:off x="679650" y="2583573"/>
                <a:ext cx="3200400" cy="3588627"/>
                <a:chOff x="679650" y="2583573"/>
                <a:chExt cx="3200400" cy="3588627"/>
              </a:xfrm>
            </p:grpSpPr>
            <p:sp>
              <p:nvSpPr>
                <p:cNvPr id="6" name="Oval 5"/>
                <p:cNvSpPr/>
                <p:nvPr/>
              </p:nvSpPr>
              <p:spPr>
                <a:xfrm>
                  <a:off x="679650" y="2583573"/>
                  <a:ext cx="2895600" cy="2019300"/>
                </a:xfrm>
                <a:prstGeom prst="ellipse">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48677" y="5802868"/>
                  <a:ext cx="1031373" cy="369332"/>
                </a:xfrm>
                <a:prstGeom prst="rect">
                  <a:avLst/>
                </a:prstGeom>
                <a:noFill/>
              </p:spPr>
              <p:txBody>
                <a:bodyPr wrap="none" rtlCol="0">
                  <a:spAutoFit/>
                </a:bodyPr>
                <a:lstStyle/>
                <a:p>
                  <a:r>
                    <a:rPr lang="en-US" dirty="0" smtClean="0"/>
                    <a:t>Available</a:t>
                  </a:r>
                  <a:endParaRPr lang="en-US" dirty="0"/>
                </a:p>
              </p:txBody>
            </p:sp>
            <p:cxnSp>
              <p:nvCxnSpPr>
                <p:cNvPr id="23" name="Straight Connector 22"/>
                <p:cNvCxnSpPr/>
                <p:nvPr/>
              </p:nvCxnSpPr>
              <p:spPr>
                <a:xfrm>
                  <a:off x="3280137"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041850" y="926301"/>
                <a:ext cx="527250" cy="533400"/>
              </a:xfrm>
              <a:prstGeom prst="rect">
                <a:avLst/>
              </a:prstGeom>
              <a:solidFill>
                <a:srgbClr val="4F81BD">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715673" y="304800"/>
              <a:ext cx="1351267" cy="338554"/>
            </a:xfrm>
            <a:prstGeom prst="rect">
              <a:avLst/>
            </a:prstGeom>
            <a:noFill/>
            <a:ln>
              <a:solidFill>
                <a:schemeClr val="tx2"/>
              </a:solidFill>
            </a:ln>
          </p:spPr>
          <p:txBody>
            <a:bodyPr wrap="none" rtlCol="0">
              <a:spAutoFit/>
            </a:bodyPr>
            <a:lstStyle/>
            <a:p>
              <a:r>
                <a:rPr lang="en-US" sz="1600" dirty="0" smtClean="0"/>
                <a:t>LibGuides, </a:t>
              </a:r>
              <a:r>
                <a:rPr lang="en-US" sz="1600" dirty="0" err="1" smtClean="0"/>
                <a:t>etc</a:t>
              </a:r>
              <a:endParaRPr lang="en-US" sz="1600" dirty="0"/>
            </a:p>
          </p:txBody>
        </p:sp>
        <p:cxnSp>
          <p:nvCxnSpPr>
            <p:cNvPr id="35" name="Straight Connector 34"/>
            <p:cNvCxnSpPr/>
            <p:nvPr/>
          </p:nvCxnSpPr>
          <p:spPr>
            <a:xfrm>
              <a:off x="3305475"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79650" y="304800"/>
            <a:ext cx="2362200" cy="5867400"/>
            <a:chOff x="679650" y="304800"/>
            <a:chExt cx="2362200" cy="5867400"/>
          </a:xfrm>
        </p:grpSpPr>
        <p:grpSp>
          <p:nvGrpSpPr>
            <p:cNvPr id="39" name="Group 38"/>
            <p:cNvGrpSpPr/>
            <p:nvPr/>
          </p:nvGrpSpPr>
          <p:grpSpPr>
            <a:xfrm>
              <a:off x="679650" y="3097923"/>
              <a:ext cx="2362200" cy="3074277"/>
              <a:chOff x="679650" y="3097923"/>
              <a:chExt cx="2362200" cy="3074277"/>
            </a:xfrm>
          </p:grpSpPr>
          <p:sp>
            <p:nvSpPr>
              <p:cNvPr id="5" name="Oval 4"/>
              <p:cNvSpPr/>
              <p:nvPr/>
            </p:nvSpPr>
            <p:spPr>
              <a:xfrm>
                <a:off x="679650" y="3097923"/>
                <a:ext cx="2362200" cy="990600"/>
              </a:xfrm>
              <a:prstGeom prst="ellipse">
                <a:avLst/>
              </a:prstGeom>
              <a:solidFill>
                <a:srgbClr val="4F81BD">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42018" y="5802868"/>
                <a:ext cx="997389" cy="369332"/>
              </a:xfrm>
              <a:prstGeom prst="rect">
                <a:avLst/>
              </a:prstGeom>
              <a:noFill/>
            </p:spPr>
            <p:txBody>
              <a:bodyPr wrap="none" rtlCol="0">
                <a:spAutoFit/>
              </a:bodyPr>
              <a:lstStyle/>
              <a:p>
                <a:r>
                  <a:rPr lang="en-US" dirty="0" smtClean="0"/>
                  <a:t>Licensed</a:t>
                </a:r>
                <a:endParaRPr lang="en-US" dirty="0"/>
              </a:p>
            </p:txBody>
          </p:sp>
          <p:cxnSp>
            <p:nvCxnSpPr>
              <p:cNvPr id="22" name="Straight Connector 21"/>
              <p:cNvCxnSpPr/>
              <p:nvPr/>
            </p:nvCxnSpPr>
            <p:spPr>
              <a:xfrm>
                <a:off x="2032351"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213050" y="304800"/>
              <a:ext cx="1828800" cy="1154901"/>
              <a:chOff x="1213050" y="304800"/>
              <a:chExt cx="1828800" cy="1154901"/>
            </a:xfrm>
          </p:grpSpPr>
          <p:sp>
            <p:nvSpPr>
              <p:cNvPr id="26" name="Rectangle 25"/>
              <p:cNvSpPr/>
              <p:nvPr/>
            </p:nvSpPr>
            <p:spPr>
              <a:xfrm>
                <a:off x="1213050" y="926301"/>
                <a:ext cx="1828800" cy="533400"/>
              </a:xfrm>
              <a:prstGeom prst="rect">
                <a:avLst/>
              </a:prstGeom>
              <a:solidFill>
                <a:srgbClr val="4F81BD">
                  <a:alpha val="6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409014" y="304800"/>
                <a:ext cx="1288751" cy="338554"/>
              </a:xfrm>
              <a:prstGeom prst="rect">
                <a:avLst/>
              </a:prstGeom>
              <a:noFill/>
              <a:ln>
                <a:solidFill>
                  <a:schemeClr val="tx2"/>
                </a:solidFill>
              </a:ln>
            </p:spPr>
            <p:txBody>
              <a:bodyPr wrap="none" rtlCol="0">
                <a:spAutoFit/>
              </a:bodyPr>
              <a:lstStyle/>
              <a:p>
                <a:r>
                  <a:rPr lang="en-US" sz="1600" dirty="0" smtClean="0"/>
                  <a:t>KB/Discovery</a:t>
                </a:r>
                <a:endParaRPr lang="en-US" sz="1600" dirty="0"/>
              </a:p>
            </p:txBody>
          </p:sp>
          <p:cxnSp>
            <p:nvCxnSpPr>
              <p:cNvPr id="36" name="Straight Connector 35"/>
              <p:cNvCxnSpPr/>
              <p:nvPr/>
            </p:nvCxnSpPr>
            <p:spPr>
              <a:xfrm>
                <a:off x="2032351"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679650" y="304800"/>
            <a:ext cx="5943600" cy="5867400"/>
            <a:chOff x="679650" y="304800"/>
            <a:chExt cx="5943600" cy="5867400"/>
          </a:xfrm>
        </p:grpSpPr>
        <p:grpSp>
          <p:nvGrpSpPr>
            <p:cNvPr id="41" name="Group 40"/>
            <p:cNvGrpSpPr/>
            <p:nvPr/>
          </p:nvGrpSpPr>
          <p:grpSpPr>
            <a:xfrm>
              <a:off x="679650" y="2183523"/>
              <a:ext cx="4495800" cy="3988677"/>
              <a:chOff x="679650" y="2183523"/>
              <a:chExt cx="4495800" cy="3988677"/>
            </a:xfrm>
          </p:grpSpPr>
          <p:sp>
            <p:nvSpPr>
              <p:cNvPr id="7" name="Oval 6"/>
              <p:cNvSpPr/>
              <p:nvPr/>
            </p:nvSpPr>
            <p:spPr>
              <a:xfrm>
                <a:off x="679650" y="2183523"/>
                <a:ext cx="4495800" cy="2895600"/>
              </a:xfrm>
              <a:prstGeom prst="ellipse">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03849" y="5802868"/>
                <a:ext cx="790601" cy="369332"/>
              </a:xfrm>
              <a:prstGeom prst="rect">
                <a:avLst/>
              </a:prstGeom>
              <a:noFill/>
            </p:spPr>
            <p:txBody>
              <a:bodyPr wrap="none" rtlCol="0">
                <a:spAutoFit/>
              </a:bodyPr>
              <a:lstStyle/>
              <a:p>
                <a:r>
                  <a:rPr lang="en-US" dirty="0" smtClean="0"/>
                  <a:t>Global</a:t>
                </a:r>
                <a:endParaRPr lang="en-US" dirty="0"/>
              </a:p>
            </p:txBody>
          </p:sp>
          <p:cxnSp>
            <p:nvCxnSpPr>
              <p:cNvPr id="24" name="Straight Connector 23"/>
              <p:cNvCxnSpPr/>
              <p:nvPr/>
            </p:nvCxnSpPr>
            <p:spPr>
              <a:xfrm>
                <a:off x="4342453"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569100" y="304800"/>
              <a:ext cx="3054150" cy="1154901"/>
              <a:chOff x="3569100" y="304800"/>
              <a:chExt cx="3054150" cy="1154901"/>
            </a:xfrm>
          </p:grpSpPr>
          <p:sp>
            <p:nvSpPr>
              <p:cNvPr id="28" name="Rectangle 27"/>
              <p:cNvSpPr/>
              <p:nvPr/>
            </p:nvSpPr>
            <p:spPr>
              <a:xfrm>
                <a:off x="3569100" y="926301"/>
                <a:ext cx="1606350" cy="533400"/>
              </a:xfrm>
              <a:prstGeom prst="rect">
                <a:avLst/>
              </a:prstGeom>
              <a:solidFill>
                <a:srgbClr val="4F81BD">
                  <a:alpha val="1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57996" y="304800"/>
                <a:ext cx="2565254" cy="338554"/>
              </a:xfrm>
              <a:prstGeom prst="rect">
                <a:avLst/>
              </a:prstGeom>
              <a:noFill/>
              <a:ln>
                <a:solidFill>
                  <a:schemeClr val="tx2"/>
                </a:solidFill>
              </a:ln>
            </p:spPr>
            <p:txBody>
              <a:bodyPr wrap="none" rtlCol="0">
                <a:spAutoFit/>
              </a:bodyPr>
              <a:lstStyle/>
              <a:p>
                <a:r>
                  <a:rPr lang="en-US" sz="1600" dirty="0" smtClean="0"/>
                  <a:t>Google, ResearchGate, </a:t>
                </a:r>
                <a:r>
                  <a:rPr lang="en-US" sz="1600" dirty="0" err="1" smtClean="0"/>
                  <a:t>etc</a:t>
                </a:r>
                <a:r>
                  <a:rPr lang="en-US" sz="1600" dirty="0" smtClean="0"/>
                  <a:t> …</a:t>
                </a:r>
                <a:endParaRPr lang="en-US" sz="1600" dirty="0"/>
              </a:p>
            </p:txBody>
          </p:sp>
          <p:cxnSp>
            <p:nvCxnSpPr>
              <p:cNvPr id="37" name="Straight Connector 36"/>
              <p:cNvCxnSpPr/>
              <p:nvPr/>
            </p:nvCxnSpPr>
            <p:spPr>
              <a:xfrm>
                <a:off x="4642050"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51" name="TextBox 50"/>
          <p:cNvSpPr txBox="1"/>
          <p:nvPr/>
        </p:nvSpPr>
        <p:spPr>
          <a:xfrm>
            <a:off x="5791201" y="1576914"/>
            <a:ext cx="2884700" cy="4154984"/>
          </a:xfrm>
          <a:prstGeom prst="rect">
            <a:avLst/>
          </a:prstGeom>
          <a:solidFill>
            <a:schemeClr val="bg1">
              <a:alpha val="85000"/>
            </a:schemeClr>
          </a:solidFill>
          <a:ln>
            <a:noFill/>
          </a:ln>
          <a:effectLst>
            <a:outerShdw blurRad="50800" dist="38100" dir="2700000" algn="tl" rotWithShape="0">
              <a:prstClr val="black">
                <a:alpha val="40000"/>
              </a:prstClr>
            </a:outerShdw>
          </a:effectLst>
        </p:spPr>
        <p:txBody>
          <a:bodyPr wrap="square" rtlCol="0">
            <a:spAutoFit/>
          </a:bodyPr>
          <a:lstStyle/>
          <a:p>
            <a:r>
              <a:rPr lang="en-US" sz="2800" b="1" dirty="0" smtClean="0">
                <a:solidFill>
                  <a:srgbClr val="70AD47">
                    <a:lumMod val="75000"/>
                  </a:srgbClr>
                </a:solidFill>
                <a:latin typeface="Segoe UI Light" pitchFamily="34" charset="0"/>
              </a:rPr>
              <a:t>Separation of discovery and collection?:</a:t>
            </a:r>
            <a:endParaRPr lang="en-US" sz="2800" b="1" dirty="0">
              <a:solidFill>
                <a:srgbClr val="70AD47">
                  <a:lumMod val="75000"/>
                </a:srgbClr>
              </a:solidFill>
              <a:latin typeface="Segoe UI Light" pitchFamily="34" charset="0"/>
            </a:endParaRPr>
          </a:p>
          <a:p>
            <a:pPr marL="257175" indent="-257175">
              <a:buFont typeface="Arial" panose="020B0604020202020204" pitchFamily="34" charset="0"/>
              <a:buChar char="•"/>
            </a:pPr>
            <a:r>
              <a:rPr lang="en-US" sz="2000" dirty="0" smtClean="0">
                <a:solidFill>
                  <a:prstClr val="black"/>
                </a:solidFill>
                <a:latin typeface="Segoe UI Light" pitchFamily="34" charset="0"/>
              </a:rPr>
              <a:t>Focus shifts from owned to facilitated (available)?</a:t>
            </a:r>
            <a:endParaRPr lang="en-US" sz="2000" dirty="0">
              <a:solidFill>
                <a:prstClr val="black"/>
              </a:solidFill>
              <a:latin typeface="Segoe UI Light" pitchFamily="34" charset="0"/>
            </a:endParaRPr>
          </a:p>
          <a:p>
            <a:pPr marL="257175" indent="-257175">
              <a:buFont typeface="Arial" panose="020B0604020202020204" pitchFamily="34" charset="0"/>
              <a:buChar char="•"/>
            </a:pPr>
            <a:r>
              <a:rPr lang="en-US" sz="2000" dirty="0" smtClean="0">
                <a:solidFill>
                  <a:prstClr val="black"/>
                </a:solidFill>
                <a:latin typeface="Segoe UI Light" pitchFamily="34" charset="0"/>
              </a:rPr>
              <a:t>More emphasis on making institutional resources discoverable?</a:t>
            </a:r>
            <a:endParaRPr lang="en-US" sz="2000" dirty="0">
              <a:solidFill>
                <a:prstClr val="black"/>
              </a:solidFill>
              <a:latin typeface="Segoe UI Light" pitchFamily="34" charset="0"/>
            </a:endParaRPr>
          </a:p>
          <a:p>
            <a:pPr marL="257175" indent="-257175">
              <a:buFont typeface="Arial" panose="020B0604020202020204" pitchFamily="34" charset="0"/>
              <a:buChar char="•"/>
            </a:pPr>
            <a:r>
              <a:rPr lang="en-US" sz="2000" dirty="0" err="1" smtClean="0">
                <a:solidFill>
                  <a:prstClr val="black"/>
                </a:solidFill>
                <a:latin typeface="Segoe UI Light" pitchFamily="34" charset="0"/>
              </a:rPr>
              <a:t>Systemwide</a:t>
            </a:r>
            <a:r>
              <a:rPr lang="en-US" sz="2000" dirty="0" smtClean="0">
                <a:solidFill>
                  <a:prstClr val="black"/>
                </a:solidFill>
                <a:latin typeface="Segoe UI Light" pitchFamily="34" charset="0"/>
              </a:rPr>
              <a:t> thinking becomes stronger?</a:t>
            </a:r>
            <a:endParaRPr lang="en-US" sz="2000" b="1" dirty="0">
              <a:solidFill>
                <a:prstClr val="black"/>
              </a:solidFill>
              <a:latin typeface="Segoe UI Light" pitchFamily="34" charset="0"/>
            </a:endParaRPr>
          </a:p>
        </p:txBody>
      </p:sp>
      <p:sp>
        <p:nvSpPr>
          <p:cNvPr id="44" name="TextBox 43"/>
          <p:cNvSpPr txBox="1"/>
          <p:nvPr/>
        </p:nvSpPr>
        <p:spPr>
          <a:xfrm>
            <a:off x="7239000" y="6442134"/>
            <a:ext cx="1765548" cy="307777"/>
          </a:xfrm>
          <a:prstGeom prst="rect">
            <a:avLst/>
          </a:prstGeom>
          <a:solidFill>
            <a:srgbClr val="FFFFFF"/>
          </a:solidFill>
          <a:ln>
            <a:noFill/>
          </a:ln>
        </p:spPr>
        <p:txBody>
          <a:bodyPr wrap="none" rtlCol="0">
            <a:spAutoFit/>
          </a:bodyPr>
          <a:lstStyle/>
          <a:p>
            <a:r>
              <a:rPr lang="en-US" sz="1400" dirty="0" smtClean="0"/>
              <a:t>OCLC Research, 2015.</a:t>
            </a:r>
            <a:endParaRPr lang="en-US" sz="1400" dirty="0"/>
          </a:p>
        </p:txBody>
      </p:sp>
      <p:sp>
        <p:nvSpPr>
          <p:cNvPr id="52" name="TextBox 51"/>
          <p:cNvSpPr txBox="1"/>
          <p:nvPr/>
        </p:nvSpPr>
        <p:spPr>
          <a:xfrm>
            <a:off x="3200400" y="6442134"/>
            <a:ext cx="4215193" cy="307777"/>
          </a:xfrm>
          <a:prstGeom prst="rect">
            <a:avLst/>
          </a:prstGeom>
          <a:noFill/>
        </p:spPr>
        <p:txBody>
          <a:bodyPr wrap="none" rtlCol="0">
            <a:spAutoFit/>
          </a:bodyPr>
          <a:lstStyle/>
          <a:p>
            <a:r>
              <a:rPr lang="en-US" sz="1400" dirty="0" smtClean="0"/>
              <a:t>Figure:  Discoverability redefines collection boundaries.</a:t>
            </a:r>
            <a:endParaRPr lang="en-US" sz="1400" dirty="0"/>
          </a:p>
        </p:txBody>
      </p:sp>
    </p:spTree>
    <p:extLst>
      <p:ext uri="{BB962C8B-B14F-4D97-AF65-F5344CB8AC3E}">
        <p14:creationId xmlns:p14="http://schemas.microsoft.com/office/powerpoint/2010/main" val="52258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smtClean="0">
                <a:latin typeface="Segoe UI Light" panose="020B0502040204020203" pitchFamily="34" charset="0"/>
              </a:rPr>
              <a:t>Overview</a:t>
            </a:r>
            <a:endParaRPr lang="en-US" sz="8000" dirty="0">
              <a:latin typeface="Segoe UI Light" panose="020B0502040204020203" pitchFamily="34" charset="0"/>
            </a:endParaRPr>
          </a:p>
        </p:txBody>
      </p:sp>
    </p:spTree>
    <p:extLst>
      <p:ext uri="{BB962C8B-B14F-4D97-AF65-F5344CB8AC3E}">
        <p14:creationId xmlns:p14="http://schemas.microsoft.com/office/powerpoint/2010/main" val="33005754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Towards facilitated collection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dirty="0" smtClean="0">
                <a:solidFill>
                  <a:schemeClr val="tx1">
                    <a:lumMod val="65000"/>
                    <a:lumOff val="35000"/>
                  </a:schemeClr>
                </a:solidFill>
                <a:latin typeface="Segoe UI" pitchFamily="34" charset="0"/>
                <a:ea typeface="Segoe UI" pitchFamily="34" charset="0"/>
                <a:cs typeface="Segoe UI" pitchFamily="34" charset="0"/>
              </a:rPr>
              <a:t>Value relates to locally assembled collection.</a:t>
            </a:r>
            <a:br>
              <a:rPr lang="en-US"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a:t>
            </a:r>
            <a:r>
              <a:rPr lang="en-US" dirty="0" smtClean="0">
                <a:solidFill>
                  <a:schemeClr val="tx1">
                    <a:lumMod val="65000"/>
                    <a:lumOff val="35000"/>
                  </a:schemeClr>
                </a:solidFill>
                <a:latin typeface="Segoe UI" pitchFamily="34" charset="0"/>
                <a:ea typeface="Segoe UI" pitchFamily="34" charset="0"/>
                <a:cs typeface="Segoe UI" pitchFamily="34" charset="0"/>
              </a:rPr>
              <a:t>ability to efficiently meet a variety of research and learning needs</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20</a:t>
            </a:fld>
            <a:endParaRPr lang="en-US" sz="105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348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project</a:t>
            </a:r>
            <a:endParaRPr lang="en-US" dirty="0"/>
          </a:p>
        </p:txBody>
      </p:sp>
    </p:spTree>
    <p:extLst>
      <p:ext uri="{BB962C8B-B14F-4D97-AF65-F5344CB8AC3E}">
        <p14:creationId xmlns:p14="http://schemas.microsoft.com/office/powerpoint/2010/main" val="180231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bs.twimg.com/media/CMnUfBMUsAUFIRq.pn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057" y="1033085"/>
            <a:ext cx="6177516" cy="486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2015-library-report-cover_bord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69" y="407589"/>
            <a:ext cx="2486987" cy="3536002"/>
          </a:xfrm>
          <a:prstGeom prst="rect">
            <a:avLst/>
          </a:prstGeom>
          <a:noFill/>
          <a:ln w="28575">
            <a:solidFill>
              <a:srgbClr val="000000"/>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Freeform 7"/>
          <p:cNvSpPr/>
          <p:nvPr/>
        </p:nvSpPr>
        <p:spPr>
          <a:xfrm>
            <a:off x="6741042" y="1993603"/>
            <a:ext cx="2148000" cy="696433"/>
          </a:xfrm>
          <a:custGeom>
            <a:avLst/>
            <a:gdLst>
              <a:gd name="connsiteX0" fmla="*/ 1307805 w 2148000"/>
              <a:gd name="connsiteY0" fmla="*/ 0 h 935666"/>
              <a:gd name="connsiteX1" fmla="*/ 829339 w 2148000"/>
              <a:gd name="connsiteY1" fmla="*/ 21266 h 935666"/>
              <a:gd name="connsiteX2" fmla="*/ 754912 w 2148000"/>
              <a:gd name="connsiteY2" fmla="*/ 53163 h 935666"/>
              <a:gd name="connsiteX3" fmla="*/ 712381 w 2148000"/>
              <a:gd name="connsiteY3" fmla="*/ 74428 h 935666"/>
              <a:gd name="connsiteX4" fmla="*/ 648586 w 2148000"/>
              <a:gd name="connsiteY4" fmla="*/ 95693 h 935666"/>
              <a:gd name="connsiteX5" fmla="*/ 542260 w 2148000"/>
              <a:gd name="connsiteY5" fmla="*/ 159489 h 935666"/>
              <a:gd name="connsiteX6" fmla="*/ 499730 w 2148000"/>
              <a:gd name="connsiteY6" fmla="*/ 191387 h 935666"/>
              <a:gd name="connsiteX7" fmla="*/ 414670 w 2148000"/>
              <a:gd name="connsiteY7" fmla="*/ 233917 h 935666"/>
              <a:gd name="connsiteX8" fmla="*/ 382772 w 2148000"/>
              <a:gd name="connsiteY8" fmla="*/ 265814 h 935666"/>
              <a:gd name="connsiteX9" fmla="*/ 297712 w 2148000"/>
              <a:gd name="connsiteY9" fmla="*/ 329610 h 935666"/>
              <a:gd name="connsiteX10" fmla="*/ 276446 w 2148000"/>
              <a:gd name="connsiteY10" fmla="*/ 361507 h 935666"/>
              <a:gd name="connsiteX11" fmla="*/ 223284 w 2148000"/>
              <a:gd name="connsiteY11" fmla="*/ 382773 h 935666"/>
              <a:gd name="connsiteX12" fmla="*/ 148856 w 2148000"/>
              <a:gd name="connsiteY12" fmla="*/ 457200 h 935666"/>
              <a:gd name="connsiteX13" fmla="*/ 116958 w 2148000"/>
              <a:gd name="connsiteY13" fmla="*/ 489098 h 935666"/>
              <a:gd name="connsiteX14" fmla="*/ 42530 w 2148000"/>
              <a:gd name="connsiteY14" fmla="*/ 542261 h 935666"/>
              <a:gd name="connsiteX15" fmla="*/ 0 w 2148000"/>
              <a:gd name="connsiteY15" fmla="*/ 627321 h 935666"/>
              <a:gd name="connsiteX16" fmla="*/ 31898 w 2148000"/>
              <a:gd name="connsiteY16" fmla="*/ 754912 h 935666"/>
              <a:gd name="connsiteX17" fmla="*/ 106325 w 2148000"/>
              <a:gd name="connsiteY17" fmla="*/ 797442 h 935666"/>
              <a:gd name="connsiteX18" fmla="*/ 138223 w 2148000"/>
              <a:gd name="connsiteY18" fmla="*/ 818707 h 935666"/>
              <a:gd name="connsiteX19" fmla="*/ 233916 w 2148000"/>
              <a:gd name="connsiteY19" fmla="*/ 850605 h 935666"/>
              <a:gd name="connsiteX20" fmla="*/ 318977 w 2148000"/>
              <a:gd name="connsiteY20" fmla="*/ 882503 h 935666"/>
              <a:gd name="connsiteX21" fmla="*/ 361507 w 2148000"/>
              <a:gd name="connsiteY21" fmla="*/ 893135 h 935666"/>
              <a:gd name="connsiteX22" fmla="*/ 414670 w 2148000"/>
              <a:gd name="connsiteY22" fmla="*/ 903768 h 935666"/>
              <a:gd name="connsiteX23" fmla="*/ 531628 w 2148000"/>
              <a:gd name="connsiteY23" fmla="*/ 935666 h 935666"/>
              <a:gd name="connsiteX24" fmla="*/ 1339702 w 2148000"/>
              <a:gd name="connsiteY24" fmla="*/ 925033 h 935666"/>
              <a:gd name="connsiteX25" fmla="*/ 1392865 w 2148000"/>
              <a:gd name="connsiteY25" fmla="*/ 914400 h 935666"/>
              <a:gd name="connsiteX26" fmla="*/ 1552353 w 2148000"/>
              <a:gd name="connsiteY26" fmla="*/ 893135 h 935666"/>
              <a:gd name="connsiteX27" fmla="*/ 1594884 w 2148000"/>
              <a:gd name="connsiteY27" fmla="*/ 882503 h 935666"/>
              <a:gd name="connsiteX28" fmla="*/ 1658679 w 2148000"/>
              <a:gd name="connsiteY28" fmla="*/ 861238 h 935666"/>
              <a:gd name="connsiteX29" fmla="*/ 1690577 w 2148000"/>
              <a:gd name="connsiteY29" fmla="*/ 829340 h 935666"/>
              <a:gd name="connsiteX30" fmla="*/ 1839432 w 2148000"/>
              <a:gd name="connsiteY30" fmla="*/ 818707 h 935666"/>
              <a:gd name="connsiteX31" fmla="*/ 1881963 w 2148000"/>
              <a:gd name="connsiteY31" fmla="*/ 808075 h 935666"/>
              <a:gd name="connsiteX32" fmla="*/ 2094614 w 2148000"/>
              <a:gd name="connsiteY32" fmla="*/ 797442 h 935666"/>
              <a:gd name="connsiteX33" fmla="*/ 2137144 w 2148000"/>
              <a:gd name="connsiteY33" fmla="*/ 776177 h 935666"/>
              <a:gd name="connsiteX34" fmla="*/ 2147777 w 2148000"/>
              <a:gd name="connsiteY34" fmla="*/ 744280 h 935666"/>
              <a:gd name="connsiteX35" fmla="*/ 2105246 w 2148000"/>
              <a:gd name="connsiteY35" fmla="*/ 648587 h 935666"/>
              <a:gd name="connsiteX36" fmla="*/ 2083981 w 2148000"/>
              <a:gd name="connsiteY36" fmla="*/ 552893 h 935666"/>
              <a:gd name="connsiteX37" fmla="*/ 2041451 w 2148000"/>
              <a:gd name="connsiteY37" fmla="*/ 489098 h 935666"/>
              <a:gd name="connsiteX38" fmla="*/ 2030818 w 2148000"/>
              <a:gd name="connsiteY38" fmla="*/ 457200 h 935666"/>
              <a:gd name="connsiteX39" fmla="*/ 1945758 w 2148000"/>
              <a:gd name="connsiteY39" fmla="*/ 414670 h 935666"/>
              <a:gd name="connsiteX40" fmla="*/ 1903228 w 2148000"/>
              <a:gd name="connsiteY40" fmla="*/ 382773 h 935666"/>
              <a:gd name="connsiteX41" fmla="*/ 1818167 w 2148000"/>
              <a:gd name="connsiteY41" fmla="*/ 361507 h 935666"/>
              <a:gd name="connsiteX42" fmla="*/ 1722474 w 2148000"/>
              <a:gd name="connsiteY42" fmla="*/ 340242 h 935666"/>
              <a:gd name="connsiteX43" fmla="*/ 1679944 w 2148000"/>
              <a:gd name="connsiteY43" fmla="*/ 318977 h 935666"/>
              <a:gd name="connsiteX44" fmla="*/ 1541721 w 2148000"/>
              <a:gd name="connsiteY44" fmla="*/ 297712 h 935666"/>
              <a:gd name="connsiteX45" fmla="*/ 1488558 w 2148000"/>
              <a:gd name="connsiteY45" fmla="*/ 287080 h 935666"/>
              <a:gd name="connsiteX46" fmla="*/ 1424763 w 2148000"/>
              <a:gd name="connsiteY46" fmla="*/ 276447 h 935666"/>
              <a:gd name="connsiteX47" fmla="*/ 1286539 w 2148000"/>
              <a:gd name="connsiteY47" fmla="*/ 244549 h 935666"/>
              <a:gd name="connsiteX48" fmla="*/ 1052623 w 2148000"/>
              <a:gd name="connsiteY48" fmla="*/ 202019 h 935666"/>
              <a:gd name="connsiteX49" fmla="*/ 829339 w 2148000"/>
              <a:gd name="connsiteY49" fmla="*/ 202019 h 9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48000" h="935666">
                <a:moveTo>
                  <a:pt x="1307805" y="0"/>
                </a:moveTo>
                <a:lnTo>
                  <a:pt x="829339" y="21266"/>
                </a:lnTo>
                <a:cubicBezTo>
                  <a:pt x="785328" y="23961"/>
                  <a:pt x="789422" y="33443"/>
                  <a:pt x="754912" y="53163"/>
                </a:cubicBezTo>
                <a:cubicBezTo>
                  <a:pt x="741150" y="61027"/>
                  <a:pt x="727098" y="68541"/>
                  <a:pt x="712381" y="74428"/>
                </a:cubicBezTo>
                <a:cubicBezTo>
                  <a:pt x="691569" y="82753"/>
                  <a:pt x="648586" y="95693"/>
                  <a:pt x="648586" y="95693"/>
                </a:cubicBezTo>
                <a:cubicBezTo>
                  <a:pt x="575174" y="169109"/>
                  <a:pt x="730308" y="18451"/>
                  <a:pt x="542260" y="159489"/>
                </a:cubicBezTo>
                <a:cubicBezTo>
                  <a:pt x="528083" y="170122"/>
                  <a:pt x="515221" y="182781"/>
                  <a:pt x="499730" y="191387"/>
                </a:cubicBezTo>
                <a:cubicBezTo>
                  <a:pt x="441097" y="223961"/>
                  <a:pt x="458166" y="197671"/>
                  <a:pt x="414670" y="233917"/>
                </a:cubicBezTo>
                <a:cubicBezTo>
                  <a:pt x="403118" y="243543"/>
                  <a:pt x="394323" y="256188"/>
                  <a:pt x="382772" y="265814"/>
                </a:cubicBezTo>
                <a:cubicBezTo>
                  <a:pt x="323881" y="314889"/>
                  <a:pt x="375256" y="252067"/>
                  <a:pt x="297712" y="329610"/>
                </a:cubicBezTo>
                <a:cubicBezTo>
                  <a:pt x="288676" y="338646"/>
                  <a:pt x="286844" y="354080"/>
                  <a:pt x="276446" y="361507"/>
                </a:cubicBezTo>
                <a:cubicBezTo>
                  <a:pt x="260915" y="372600"/>
                  <a:pt x="241005" y="375684"/>
                  <a:pt x="223284" y="382773"/>
                </a:cubicBezTo>
                <a:cubicBezTo>
                  <a:pt x="167993" y="456493"/>
                  <a:pt x="218323" y="397657"/>
                  <a:pt x="148856" y="457200"/>
                </a:cubicBezTo>
                <a:cubicBezTo>
                  <a:pt x="137439" y="466986"/>
                  <a:pt x="129194" y="480358"/>
                  <a:pt x="116958" y="489098"/>
                </a:cubicBezTo>
                <a:cubicBezTo>
                  <a:pt x="54992" y="533360"/>
                  <a:pt x="91316" y="483718"/>
                  <a:pt x="42530" y="542261"/>
                </a:cubicBezTo>
                <a:cubicBezTo>
                  <a:pt x="18029" y="571662"/>
                  <a:pt x="15032" y="589742"/>
                  <a:pt x="0" y="627321"/>
                </a:cubicBezTo>
                <a:cubicBezTo>
                  <a:pt x="5912" y="680528"/>
                  <a:pt x="-4729" y="718285"/>
                  <a:pt x="31898" y="754912"/>
                </a:cubicBezTo>
                <a:cubicBezTo>
                  <a:pt x="49168" y="772182"/>
                  <a:pt x="86866" y="786322"/>
                  <a:pt x="106325" y="797442"/>
                </a:cubicBezTo>
                <a:cubicBezTo>
                  <a:pt x="117420" y="803782"/>
                  <a:pt x="126427" y="813792"/>
                  <a:pt x="138223" y="818707"/>
                </a:cubicBezTo>
                <a:cubicBezTo>
                  <a:pt x="169260" y="831639"/>
                  <a:pt x="202698" y="838118"/>
                  <a:pt x="233916" y="850605"/>
                </a:cubicBezTo>
                <a:cubicBezTo>
                  <a:pt x="261995" y="861836"/>
                  <a:pt x="289813" y="874171"/>
                  <a:pt x="318977" y="882503"/>
                </a:cubicBezTo>
                <a:cubicBezTo>
                  <a:pt x="333028" y="886517"/>
                  <a:pt x="347242" y="889965"/>
                  <a:pt x="361507" y="893135"/>
                </a:cubicBezTo>
                <a:cubicBezTo>
                  <a:pt x="379149" y="897055"/>
                  <a:pt x="397360" y="898575"/>
                  <a:pt x="414670" y="903768"/>
                </a:cubicBezTo>
                <a:cubicBezTo>
                  <a:pt x="542732" y="942187"/>
                  <a:pt x="387011" y="911562"/>
                  <a:pt x="531628" y="935666"/>
                </a:cubicBezTo>
                <a:lnTo>
                  <a:pt x="1339702" y="925033"/>
                </a:lnTo>
                <a:cubicBezTo>
                  <a:pt x="1357768" y="924587"/>
                  <a:pt x="1375003" y="917148"/>
                  <a:pt x="1392865" y="914400"/>
                </a:cubicBezTo>
                <a:cubicBezTo>
                  <a:pt x="1453087" y="905135"/>
                  <a:pt x="1493233" y="903884"/>
                  <a:pt x="1552353" y="893135"/>
                </a:cubicBezTo>
                <a:cubicBezTo>
                  <a:pt x="1566731" y="890521"/>
                  <a:pt x="1580887" y="886702"/>
                  <a:pt x="1594884" y="882503"/>
                </a:cubicBezTo>
                <a:cubicBezTo>
                  <a:pt x="1616354" y="876062"/>
                  <a:pt x="1658679" y="861238"/>
                  <a:pt x="1658679" y="861238"/>
                </a:cubicBezTo>
                <a:cubicBezTo>
                  <a:pt x="1669312" y="850605"/>
                  <a:pt x="1675940" y="832784"/>
                  <a:pt x="1690577" y="829340"/>
                </a:cubicBezTo>
                <a:cubicBezTo>
                  <a:pt x="1738999" y="817946"/>
                  <a:pt x="1789991" y="824200"/>
                  <a:pt x="1839432" y="818707"/>
                </a:cubicBezTo>
                <a:cubicBezTo>
                  <a:pt x="1853956" y="817093"/>
                  <a:pt x="1867400" y="809289"/>
                  <a:pt x="1881963" y="808075"/>
                </a:cubicBezTo>
                <a:cubicBezTo>
                  <a:pt x="1952690" y="802181"/>
                  <a:pt x="2023730" y="800986"/>
                  <a:pt x="2094614" y="797442"/>
                </a:cubicBezTo>
                <a:cubicBezTo>
                  <a:pt x="2108791" y="790354"/>
                  <a:pt x="2125936" y="787385"/>
                  <a:pt x="2137144" y="776177"/>
                </a:cubicBezTo>
                <a:cubicBezTo>
                  <a:pt x="2145069" y="768252"/>
                  <a:pt x="2149015" y="755419"/>
                  <a:pt x="2147777" y="744280"/>
                </a:cubicBezTo>
                <a:cubicBezTo>
                  <a:pt x="2142716" y="698726"/>
                  <a:pt x="2127405" y="681824"/>
                  <a:pt x="2105246" y="648587"/>
                </a:cubicBezTo>
                <a:cubicBezTo>
                  <a:pt x="2102360" y="631273"/>
                  <a:pt x="2096447" y="575331"/>
                  <a:pt x="2083981" y="552893"/>
                </a:cubicBezTo>
                <a:cubicBezTo>
                  <a:pt x="2071569" y="530552"/>
                  <a:pt x="2049533" y="513344"/>
                  <a:pt x="2041451" y="489098"/>
                </a:cubicBezTo>
                <a:cubicBezTo>
                  <a:pt x="2037907" y="478465"/>
                  <a:pt x="2039665" y="464081"/>
                  <a:pt x="2030818" y="457200"/>
                </a:cubicBezTo>
                <a:cubicBezTo>
                  <a:pt x="2005796" y="437738"/>
                  <a:pt x="1971118" y="433690"/>
                  <a:pt x="1945758" y="414670"/>
                </a:cubicBezTo>
                <a:cubicBezTo>
                  <a:pt x="1931581" y="404038"/>
                  <a:pt x="1919586" y="389589"/>
                  <a:pt x="1903228" y="382773"/>
                </a:cubicBezTo>
                <a:cubicBezTo>
                  <a:pt x="1876250" y="371532"/>
                  <a:pt x="1846521" y="368595"/>
                  <a:pt x="1818167" y="361507"/>
                </a:cubicBezTo>
                <a:cubicBezTo>
                  <a:pt x="1758121" y="346495"/>
                  <a:pt x="1789946" y="353737"/>
                  <a:pt x="1722474" y="340242"/>
                </a:cubicBezTo>
                <a:cubicBezTo>
                  <a:pt x="1708297" y="333154"/>
                  <a:pt x="1694981" y="323989"/>
                  <a:pt x="1679944" y="318977"/>
                </a:cubicBezTo>
                <a:cubicBezTo>
                  <a:pt x="1648606" y="308531"/>
                  <a:pt x="1565903" y="301432"/>
                  <a:pt x="1541721" y="297712"/>
                </a:cubicBezTo>
                <a:cubicBezTo>
                  <a:pt x="1523859" y="294964"/>
                  <a:pt x="1506338" y="290313"/>
                  <a:pt x="1488558" y="287080"/>
                </a:cubicBezTo>
                <a:cubicBezTo>
                  <a:pt x="1467347" y="283224"/>
                  <a:pt x="1446028" y="279991"/>
                  <a:pt x="1424763" y="276447"/>
                </a:cubicBezTo>
                <a:cubicBezTo>
                  <a:pt x="1358171" y="232053"/>
                  <a:pt x="1419677" y="265851"/>
                  <a:pt x="1286539" y="244549"/>
                </a:cubicBezTo>
                <a:cubicBezTo>
                  <a:pt x="1282150" y="243847"/>
                  <a:pt x="1097667" y="203628"/>
                  <a:pt x="1052623" y="202019"/>
                </a:cubicBezTo>
                <a:cubicBezTo>
                  <a:pt x="978242" y="199362"/>
                  <a:pt x="903767" y="202019"/>
                  <a:pt x="829339" y="202019"/>
                </a:cubicBezTo>
              </a:path>
            </a:pathLst>
          </a:custGeom>
          <a:noFill/>
          <a:ln w="79375" cap="flat"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288915" y="6301140"/>
            <a:ext cx="1815930" cy="369332"/>
          </a:xfrm>
          <a:prstGeom prst="rect">
            <a:avLst/>
          </a:prstGeom>
          <a:noFill/>
        </p:spPr>
        <p:txBody>
          <a:bodyPr wrap="square" rtlCol="0">
            <a:spAutoFit/>
          </a:bodyPr>
          <a:lstStyle/>
          <a:p>
            <a:pPr defTabSz="457200"/>
            <a:r>
              <a:rPr lang="en-US" b="1" dirty="0">
                <a:solidFill>
                  <a:srgbClr val="0070C0"/>
                </a:solidFill>
                <a:latin typeface="Arial"/>
              </a:rPr>
              <a:t>http://oc.lc/esr</a:t>
            </a:r>
          </a:p>
        </p:txBody>
      </p:sp>
      <p:pic>
        <p:nvPicPr>
          <p:cNvPr id="10" name="Picture 2" descr="H:\NSR\ESRworkshopDC\esrcover.jpg"/>
          <p:cNvPicPr>
            <a:picLocks noChangeAspect="1" noChangeArrowheads="1"/>
          </p:cNvPicPr>
          <p:nvPr/>
        </p:nvPicPr>
        <p:blipFill>
          <a:blip r:embed="rId5" cstate="print"/>
          <a:srcRect/>
          <a:stretch>
            <a:fillRect/>
          </a:stretch>
        </p:blipFill>
        <p:spPr bwMode="auto">
          <a:xfrm>
            <a:off x="396181" y="4243773"/>
            <a:ext cx="1584913" cy="2002619"/>
          </a:xfrm>
          <a:prstGeom prst="rect">
            <a:avLst/>
          </a:prstGeom>
          <a:noFill/>
          <a:effectLst>
            <a:outerShdw blurRad="50800" dist="114300" dir="2700000" algn="tl" rotWithShape="0">
              <a:prstClr val="black">
                <a:alpha val="40000"/>
              </a:prstClr>
            </a:outerShdw>
          </a:effectLst>
          <a:scene3d>
            <a:camera prst="orthographicFront"/>
            <a:lightRig rig="threePt" dir="t">
              <a:rot lat="0" lon="0" rev="0"/>
            </a:lightRig>
          </a:scene3d>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5371" y="4227108"/>
            <a:ext cx="1578493" cy="2042755"/>
          </a:xfrm>
          <a:prstGeom prst="rect">
            <a:avLst/>
          </a:prstGeom>
          <a:ln>
            <a:solidFill>
              <a:srgbClr val="00B0F0"/>
            </a:solidFill>
          </a:ln>
          <a:effectLst>
            <a:outerShdw blurRad="50800" dist="114300" dir="2700000" algn="tl" rotWithShape="0">
              <a:prstClr val="black">
                <a:alpha val="40000"/>
              </a:prstClr>
            </a:outerShdw>
          </a:effectLst>
        </p:spPr>
      </p:pic>
      <p:sp>
        <p:nvSpPr>
          <p:cNvPr id="12" name="TextBox 11"/>
          <p:cNvSpPr txBox="1"/>
          <p:nvPr/>
        </p:nvSpPr>
        <p:spPr>
          <a:xfrm>
            <a:off x="2058185" y="6294470"/>
            <a:ext cx="3350578" cy="369332"/>
          </a:xfrm>
          <a:prstGeom prst="rect">
            <a:avLst/>
          </a:prstGeom>
          <a:noFill/>
        </p:spPr>
        <p:txBody>
          <a:bodyPr wrap="square" rtlCol="0">
            <a:spAutoFit/>
          </a:bodyPr>
          <a:lstStyle/>
          <a:p>
            <a:pPr defTabSz="457200"/>
            <a:r>
              <a:rPr lang="en-US" b="1" dirty="0">
                <a:solidFill>
                  <a:srgbClr val="0070C0"/>
                </a:solidFill>
                <a:latin typeface="Arial" panose="020B0604020202020204" pitchFamily="34" charset="0"/>
              </a:rPr>
              <a:t>http://oc.lc/esr-stewardship</a:t>
            </a:r>
            <a:r>
              <a:rPr lang="en-US" dirty="0">
                <a:solidFill>
                  <a:srgbClr val="000000"/>
                </a:solidFill>
                <a:latin typeface="Arial"/>
              </a:rPr>
              <a:t> </a:t>
            </a:r>
            <a:endParaRPr lang="en-US" b="1" dirty="0">
              <a:solidFill>
                <a:srgbClr val="DE6126"/>
              </a:solidFill>
              <a:latin typeface="Arial"/>
            </a:endParaRPr>
          </a:p>
        </p:txBody>
      </p:sp>
    </p:spTree>
    <p:extLst>
      <p:ext uri="{BB962C8B-B14F-4D97-AF65-F5344CB8AC3E}">
        <p14:creationId xmlns:p14="http://schemas.microsoft.com/office/powerpoint/2010/main" val="408910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7900416" cy="6764409"/>
          </a:xfrm>
          <a:prstGeom prst="rect">
            <a:avLst/>
          </a:prstGeom>
        </p:spPr>
      </p:pic>
      <p:sp>
        <p:nvSpPr>
          <p:cNvPr id="5" name="Rectangle 4"/>
          <p:cNvSpPr/>
          <p:nvPr/>
        </p:nvSpPr>
        <p:spPr>
          <a:xfrm>
            <a:off x="134112" y="6484207"/>
            <a:ext cx="2351926" cy="369332"/>
          </a:xfrm>
          <a:prstGeom prst="rect">
            <a:avLst/>
          </a:prstGeom>
          <a:solidFill>
            <a:schemeClr val="bg1"/>
          </a:solidFill>
        </p:spPr>
        <p:txBody>
          <a:bodyPr wrap="none">
            <a:spAutoFit/>
          </a:bodyPr>
          <a:lstStyle/>
          <a:p>
            <a:pPr defTabSz="457200"/>
            <a:r>
              <a:rPr lang="en-US" dirty="0">
                <a:solidFill>
                  <a:srgbClr val="000000"/>
                </a:solidFill>
              </a:rPr>
              <a:t>https://create.ou.edu</a:t>
            </a:r>
            <a:r>
              <a:rPr lang="en-US" dirty="0" smtClean="0">
                <a:solidFill>
                  <a:srgbClr val="000000"/>
                </a:solidFill>
              </a:rPr>
              <a:t>/</a:t>
            </a:r>
            <a:endParaRPr lang="en-US" dirty="0">
              <a:solidFill>
                <a:srgbClr val="000000"/>
              </a:solidFill>
            </a:endParaRPr>
          </a:p>
        </p:txBody>
      </p:sp>
      <p:sp>
        <p:nvSpPr>
          <p:cNvPr id="2" name="TextBox 1"/>
          <p:cNvSpPr txBox="1"/>
          <p:nvPr/>
        </p:nvSpPr>
        <p:spPr>
          <a:xfrm>
            <a:off x="3288697" y="2712226"/>
            <a:ext cx="5492209" cy="1323439"/>
          </a:xfrm>
          <a:prstGeom prst="rect">
            <a:avLst/>
          </a:prstGeom>
          <a:solidFill>
            <a:schemeClr val="bg1">
              <a:lumMod val="95000"/>
            </a:schemeClr>
          </a:solidFill>
          <a:effectLst>
            <a:outerShdw blurRad="50800" dist="139700" dir="2700000" algn="tl" rotWithShape="0">
              <a:prstClr val="black">
                <a:alpha val="40000"/>
              </a:prstClr>
            </a:outerShdw>
          </a:effectLst>
        </p:spPr>
        <p:txBody>
          <a:bodyPr wrap="none" rtlCol="0">
            <a:spAutoFit/>
          </a:bodyPr>
          <a:lstStyle/>
          <a:p>
            <a:pPr defTabSz="457200"/>
            <a:r>
              <a:rPr lang="en-US" sz="2000" b="1" dirty="0" smtClean="0">
                <a:solidFill>
                  <a:srgbClr val="000000"/>
                </a:solidFill>
              </a:rPr>
              <a:t>“… Create aims to empower all members of</a:t>
            </a:r>
          </a:p>
          <a:p>
            <a:pPr defTabSz="457200"/>
            <a:r>
              <a:rPr lang="en-US" sz="2000" b="1" dirty="0" smtClean="0">
                <a:solidFill>
                  <a:srgbClr val="000000"/>
                </a:solidFill>
              </a:rPr>
              <a:t>the OU community to craft and control their</a:t>
            </a:r>
          </a:p>
          <a:p>
            <a:pPr defTabSz="457200"/>
            <a:r>
              <a:rPr lang="en-US" sz="2000" b="1" dirty="0" smtClean="0">
                <a:solidFill>
                  <a:srgbClr val="000000"/>
                </a:solidFill>
              </a:rPr>
              <a:t>digital narrative through the use of blogs,</a:t>
            </a:r>
          </a:p>
          <a:p>
            <a:pPr defTabSz="457200"/>
            <a:r>
              <a:rPr lang="en-US" sz="2000" b="1" dirty="0" smtClean="0">
                <a:solidFill>
                  <a:srgbClr val="000000"/>
                </a:solidFill>
              </a:rPr>
              <a:t>portfolios, wikis, and more.”</a:t>
            </a:r>
            <a:endParaRPr lang="en-US" sz="2000" b="1" dirty="0">
              <a:solidFill>
                <a:srgbClr val="000000"/>
              </a:solidFill>
            </a:endParaRPr>
          </a:p>
        </p:txBody>
      </p:sp>
    </p:spTree>
    <p:extLst>
      <p:ext uri="{BB962C8B-B14F-4D97-AF65-F5344CB8AC3E}">
        <p14:creationId xmlns:p14="http://schemas.microsoft.com/office/powerpoint/2010/main" val="226730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911583"/>
          </a:xfrm>
        </p:spPr>
        <p:txBody>
          <a:bodyPr/>
          <a:lstStyle/>
          <a:p>
            <a:r>
              <a:rPr lang="en-US" dirty="0" smtClean="0"/>
              <a:t>Evolutionary trends …</a:t>
            </a:r>
            <a:endParaRPr lang="en-US" dirty="0"/>
          </a:p>
        </p:txBody>
      </p:sp>
      <p:sp>
        <p:nvSpPr>
          <p:cNvPr id="5" name="Content Placeholder 4"/>
          <p:cNvSpPr>
            <a:spLocks noGrp="1"/>
          </p:cNvSpPr>
          <p:nvPr>
            <p:ph idx="1"/>
          </p:nvPr>
        </p:nvSpPr>
        <p:spPr>
          <a:xfrm>
            <a:off x="602771" y="1385678"/>
            <a:ext cx="7886700" cy="4351338"/>
          </a:xfrm>
        </p:spPr>
        <p:txBody>
          <a:bodyPr>
            <a:normAutofit fontScale="92500" lnSpcReduction="20000"/>
          </a:bodyPr>
          <a:lstStyle/>
          <a:p>
            <a:pPr lvl="0"/>
            <a:r>
              <a:rPr lang="en-US" sz="2400" dirty="0">
                <a:solidFill>
                  <a:srgbClr val="0070C0"/>
                </a:solidFill>
                <a:latin typeface="Arial"/>
                <a:cs typeface="+mn-cs"/>
              </a:rPr>
              <a:t>Formats shifting:</a:t>
            </a:r>
          </a:p>
          <a:p>
            <a:pPr lvl="1"/>
            <a:r>
              <a:rPr lang="en-US" sz="2000" dirty="0">
                <a:solidFill>
                  <a:srgbClr val="000000"/>
                </a:solidFill>
                <a:latin typeface="Arial"/>
                <a:cs typeface="+mn-cs"/>
              </a:rPr>
              <a:t>Print-centric to digital, networked</a:t>
            </a:r>
          </a:p>
          <a:p>
            <a:pPr lvl="0">
              <a:buNone/>
            </a:pPr>
            <a:endParaRPr lang="en-US" sz="800" dirty="0">
              <a:solidFill>
                <a:srgbClr val="000000"/>
              </a:solidFill>
              <a:latin typeface="Arial"/>
              <a:cs typeface="+mn-cs"/>
            </a:endParaRPr>
          </a:p>
          <a:p>
            <a:pPr lvl="0"/>
            <a:r>
              <a:rPr lang="en-US" sz="2400" dirty="0">
                <a:solidFill>
                  <a:srgbClr val="0070C0"/>
                </a:solidFill>
                <a:latin typeface="Arial"/>
                <a:cs typeface="+mn-cs"/>
              </a:rPr>
              <a:t>Boundaries extending:</a:t>
            </a:r>
          </a:p>
          <a:p>
            <a:pPr lvl="1"/>
            <a:r>
              <a:rPr lang="en-US" sz="2000" dirty="0">
                <a:solidFill>
                  <a:srgbClr val="000000"/>
                </a:solidFill>
                <a:latin typeface="Arial"/>
                <a:cs typeface="+mn-cs"/>
              </a:rPr>
              <a:t>Articles/monographs, but also data, computer models, lab notebooks, blogs, e-mail discussion, e-prints, interactives/executables, visualizations, </a:t>
            </a:r>
            <a:r>
              <a:rPr lang="en-US" sz="2000" dirty="0" err="1">
                <a:solidFill>
                  <a:srgbClr val="000000"/>
                </a:solidFill>
                <a:latin typeface="Arial"/>
                <a:cs typeface="+mn-cs"/>
              </a:rPr>
              <a:t>etc</a:t>
            </a:r>
            <a:endParaRPr lang="en-US" sz="2000" dirty="0">
              <a:solidFill>
                <a:srgbClr val="000000"/>
              </a:solidFill>
              <a:latin typeface="Arial"/>
              <a:cs typeface="+mn-cs"/>
            </a:endParaRPr>
          </a:p>
          <a:p>
            <a:pPr lvl="0">
              <a:buNone/>
            </a:pPr>
            <a:endParaRPr lang="en-US" sz="800" dirty="0">
              <a:solidFill>
                <a:srgbClr val="000000"/>
              </a:solidFill>
              <a:latin typeface="Arial"/>
              <a:cs typeface="+mn-cs"/>
            </a:endParaRPr>
          </a:p>
          <a:p>
            <a:pPr lvl="0"/>
            <a:r>
              <a:rPr lang="en-US" sz="2400" dirty="0">
                <a:solidFill>
                  <a:srgbClr val="0070C0"/>
                </a:solidFill>
                <a:latin typeface="Arial"/>
                <a:cs typeface="+mn-cs"/>
              </a:rPr>
              <a:t>Characteristics changing:</a:t>
            </a:r>
          </a:p>
          <a:p>
            <a:pPr lvl="1"/>
            <a:r>
              <a:rPr lang="en-US" sz="2000" i="1" dirty="0">
                <a:solidFill>
                  <a:srgbClr val="000000"/>
                </a:solidFill>
                <a:latin typeface="Arial"/>
                <a:cs typeface="+mn-cs"/>
              </a:rPr>
              <a:t>Traditionally:</a:t>
            </a:r>
            <a:r>
              <a:rPr lang="en-US" sz="2000" dirty="0">
                <a:solidFill>
                  <a:srgbClr val="000000"/>
                </a:solidFill>
                <a:latin typeface="Arial"/>
                <a:cs typeface="+mn-cs"/>
              </a:rPr>
              <a:t> static, formal, outcome-focused</a:t>
            </a:r>
          </a:p>
          <a:p>
            <a:pPr lvl="1"/>
            <a:r>
              <a:rPr lang="en-US" sz="2000" i="1" dirty="0">
                <a:solidFill>
                  <a:srgbClr val="000000"/>
                </a:solidFill>
                <a:latin typeface="Arial"/>
                <a:cs typeface="+mn-cs"/>
              </a:rPr>
              <a:t>Today:</a:t>
            </a:r>
            <a:r>
              <a:rPr lang="en-US" sz="2000" dirty="0">
                <a:solidFill>
                  <a:srgbClr val="000000"/>
                </a:solidFill>
                <a:latin typeface="Arial"/>
                <a:cs typeface="+mn-cs"/>
              </a:rPr>
              <a:t> dynamic, blend of formal &amp; informal, more focus on documenting full research cycle (replicability, “leveragability”)</a:t>
            </a:r>
          </a:p>
          <a:p>
            <a:pPr lvl="0">
              <a:buNone/>
            </a:pPr>
            <a:endParaRPr lang="en-US" sz="800" dirty="0">
              <a:solidFill>
                <a:srgbClr val="000000"/>
              </a:solidFill>
              <a:latin typeface="Arial"/>
              <a:cs typeface="+mn-cs"/>
            </a:endParaRPr>
          </a:p>
          <a:p>
            <a:pPr lvl="0"/>
            <a:r>
              <a:rPr lang="en-US" sz="2400" dirty="0">
                <a:solidFill>
                  <a:srgbClr val="0070C0"/>
                </a:solidFill>
                <a:latin typeface="Arial"/>
                <a:cs typeface="+mn-cs"/>
              </a:rPr>
              <a:t>Stakeholders reconfiguring:</a:t>
            </a:r>
          </a:p>
          <a:p>
            <a:pPr lvl="1"/>
            <a:r>
              <a:rPr lang="en-US" sz="2000" dirty="0">
                <a:solidFill>
                  <a:srgbClr val="000000"/>
                </a:solidFill>
                <a:latin typeface="Arial"/>
                <a:cs typeface="+mn-cs"/>
              </a:rPr>
              <a:t>New paths for the scholarly communication “supply chain” </a:t>
            </a:r>
          </a:p>
          <a:p>
            <a:endParaRPr lang="en-US" dirty="0"/>
          </a:p>
        </p:txBody>
      </p:sp>
    </p:spTree>
    <p:extLst>
      <p:ext uri="{BB962C8B-B14F-4D97-AF65-F5344CB8AC3E}">
        <p14:creationId xmlns:p14="http://schemas.microsoft.com/office/powerpoint/2010/main" val="336981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t>Framing the Scholarly Record …</a:t>
            </a:r>
            <a:endParaRPr lang="en-US" sz="3200" dirty="0"/>
          </a:p>
        </p:txBody>
      </p:sp>
      <p:pic>
        <p:nvPicPr>
          <p:cNvPr id="1026" name="Picture 2" descr="H:\NSR\cni2014\outcomes-1.png"/>
          <p:cNvPicPr>
            <a:picLocks noChangeAspect="1" noChangeArrowheads="1"/>
          </p:cNvPicPr>
          <p:nvPr/>
        </p:nvPicPr>
        <p:blipFill>
          <a:blip r:embed="rId3" cstate="print"/>
          <a:srcRect/>
          <a:stretch>
            <a:fillRect/>
          </a:stretch>
        </p:blipFill>
        <p:spPr bwMode="auto">
          <a:xfrm>
            <a:off x="1371600" y="1143000"/>
            <a:ext cx="6477000" cy="5072023"/>
          </a:xfrm>
          <a:prstGeom prst="rect">
            <a:avLst/>
          </a:prstGeom>
          <a:noFill/>
        </p:spPr>
      </p:pic>
      <p:sp>
        <p:nvSpPr>
          <p:cNvPr id="3" name="TextBox 2"/>
          <p:cNvSpPr txBox="1"/>
          <p:nvPr/>
        </p:nvSpPr>
        <p:spPr>
          <a:xfrm>
            <a:off x="7239000" y="6442134"/>
            <a:ext cx="1720664" cy="307777"/>
          </a:xfrm>
          <a:prstGeom prst="rect">
            <a:avLst/>
          </a:prstGeom>
          <a:noFill/>
        </p:spPr>
        <p:txBody>
          <a:bodyPr wrap="none" rtlCol="0">
            <a:spAutoFit/>
          </a:bodyPr>
          <a:lstStyle/>
          <a:p>
            <a:r>
              <a:rPr lang="en-US" sz="1400" dirty="0">
                <a:solidFill>
                  <a:prstClr val="black"/>
                </a:solidFill>
              </a:rPr>
              <a:t>OCLC Research, 2014</a:t>
            </a:r>
          </a:p>
        </p:txBody>
      </p:sp>
      <p:sp>
        <p:nvSpPr>
          <p:cNvPr id="5" name="TextBox 4"/>
          <p:cNvSpPr txBox="1"/>
          <p:nvPr/>
        </p:nvSpPr>
        <p:spPr>
          <a:xfrm>
            <a:off x="3928554" y="6442133"/>
            <a:ext cx="3539046" cy="307777"/>
          </a:xfrm>
          <a:prstGeom prst="rect">
            <a:avLst/>
          </a:prstGeom>
          <a:noFill/>
        </p:spPr>
        <p:txBody>
          <a:bodyPr wrap="none" rtlCol="0">
            <a:spAutoFit/>
          </a:bodyPr>
          <a:lstStyle/>
          <a:p>
            <a:r>
              <a:rPr lang="en-US" sz="1400" dirty="0">
                <a:solidFill>
                  <a:prstClr val="black"/>
                </a:solidFill>
              </a:rPr>
              <a:t>Figure:  Evolving Scholarly Record framework. </a:t>
            </a:r>
          </a:p>
        </p:txBody>
      </p:sp>
    </p:spTree>
    <p:extLst>
      <p:ext uri="{BB962C8B-B14F-4D97-AF65-F5344CB8AC3E}">
        <p14:creationId xmlns:p14="http://schemas.microsoft.com/office/powerpoint/2010/main" val="24095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3581400" y="5410200"/>
            <a:ext cx="1828799" cy="554182"/>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200400" y="1219200"/>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172200" y="1143000"/>
            <a:ext cx="1143000" cy="965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828800" cy="458124"/>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762000" y="4800600"/>
            <a:ext cx="1814945" cy="1111043"/>
          </a:xfrm>
          <a:prstGeom prst="rect">
            <a:avLst/>
          </a:prstGeom>
          <a:noFill/>
        </p:spPr>
      </p:pic>
      <p:pic>
        <p:nvPicPr>
          <p:cNvPr id="13"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2052811" y="431632"/>
            <a:ext cx="1828799" cy="554182"/>
          </a:xfrm>
          <a:prstGeom prst="rect">
            <a:avLst/>
          </a:prstGeom>
          <a:noFill/>
        </p:spPr>
      </p:pic>
      <p:pic>
        <p:nvPicPr>
          <p:cNvPr id="3" name="Picture 2"/>
          <p:cNvPicPr>
            <a:picLocks noChangeAspect="1"/>
          </p:cNvPicPr>
          <p:nvPr/>
        </p:nvPicPr>
        <p:blipFill>
          <a:blip r:embed="rId10"/>
          <a:stretch>
            <a:fillRect/>
          </a:stretch>
        </p:blipFill>
        <p:spPr>
          <a:xfrm>
            <a:off x="5715000" y="5646094"/>
            <a:ext cx="1600200" cy="390525"/>
          </a:xfrm>
          <a:prstGeom prst="rect">
            <a:avLst/>
          </a:prstGeom>
        </p:spPr>
      </p:pic>
      <p:pic>
        <p:nvPicPr>
          <p:cNvPr id="11266" name="Picture 2" descr="Mendel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1979" y="708723"/>
            <a:ext cx="717472" cy="7174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39000" y="6442134"/>
            <a:ext cx="1720664" cy="307777"/>
          </a:xfrm>
          <a:prstGeom prst="rect">
            <a:avLst/>
          </a:prstGeom>
          <a:noFill/>
        </p:spPr>
        <p:txBody>
          <a:bodyPr wrap="none" rtlCol="0">
            <a:spAutoFit/>
          </a:bodyPr>
          <a:lstStyle/>
          <a:p>
            <a:r>
              <a:rPr lang="en-US" sz="1400" dirty="0">
                <a:solidFill>
                  <a:prstClr val="black"/>
                </a:solidFill>
              </a:rPr>
              <a:t>OCLC Research, 2014</a:t>
            </a:r>
          </a:p>
        </p:txBody>
      </p:sp>
      <p:sp>
        <p:nvSpPr>
          <p:cNvPr id="14" name="TextBox 13"/>
          <p:cNvSpPr txBox="1"/>
          <p:nvPr/>
        </p:nvSpPr>
        <p:spPr>
          <a:xfrm>
            <a:off x="2485145" y="6442133"/>
            <a:ext cx="4891852" cy="307777"/>
          </a:xfrm>
          <a:prstGeom prst="rect">
            <a:avLst/>
          </a:prstGeom>
          <a:noFill/>
        </p:spPr>
        <p:txBody>
          <a:bodyPr wrap="none" rtlCol="0">
            <a:spAutoFit/>
          </a:bodyPr>
          <a:lstStyle/>
          <a:p>
            <a:r>
              <a:rPr lang="en-US" sz="1400" dirty="0">
                <a:solidFill>
                  <a:prstClr val="black"/>
                </a:solidFill>
              </a:rPr>
              <a:t>Figure:  Evolving Scholarly Record framework, publishing venues. </a:t>
            </a:r>
          </a:p>
        </p:txBody>
      </p:sp>
    </p:spTree>
    <p:extLst>
      <p:ext uri="{BB962C8B-B14F-4D97-AF65-F5344CB8AC3E}">
        <p14:creationId xmlns:p14="http://schemas.microsoft.com/office/powerpoint/2010/main" val="403806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85" t="8472" r="810" b="20876"/>
          <a:stretch/>
        </p:blipFill>
        <p:spPr>
          <a:xfrm>
            <a:off x="0" y="0"/>
            <a:ext cx="9186826" cy="4105836"/>
          </a:xfrm>
          <a:prstGeom prst="rect">
            <a:avLst/>
          </a:prstGeom>
        </p:spPr>
      </p:pic>
      <p:sp>
        <p:nvSpPr>
          <p:cNvPr id="3" name="Rectangle 2"/>
          <p:cNvSpPr/>
          <p:nvPr/>
        </p:nvSpPr>
        <p:spPr>
          <a:xfrm>
            <a:off x="350650" y="6274405"/>
            <a:ext cx="2274982" cy="369332"/>
          </a:xfrm>
          <a:prstGeom prst="rect">
            <a:avLst/>
          </a:prstGeom>
        </p:spPr>
        <p:txBody>
          <a:bodyPr wrap="none">
            <a:spAutoFit/>
          </a:bodyPr>
          <a:lstStyle/>
          <a:p>
            <a:pPr defTabSz="457200"/>
            <a:r>
              <a:rPr lang="en-US" dirty="0">
                <a:solidFill>
                  <a:srgbClr val="000000"/>
                </a:solidFill>
              </a:rPr>
              <a:t>http://riojournal.com/</a:t>
            </a:r>
          </a:p>
        </p:txBody>
      </p:sp>
      <p:pic>
        <p:nvPicPr>
          <p:cNvPr id="5" name="Picture 4"/>
          <p:cNvPicPr>
            <a:picLocks noChangeAspect="1"/>
          </p:cNvPicPr>
          <p:nvPr/>
        </p:nvPicPr>
        <p:blipFill>
          <a:blip r:embed="rId4"/>
          <a:stretch>
            <a:fillRect/>
          </a:stretch>
        </p:blipFill>
        <p:spPr>
          <a:xfrm>
            <a:off x="2625632" y="3071492"/>
            <a:ext cx="3202913" cy="3202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rotWithShape="1">
          <a:blip r:embed="rId5"/>
          <a:srcRect l="20747" t="14203" r="40689" b="24094"/>
          <a:stretch/>
        </p:blipFill>
        <p:spPr>
          <a:xfrm>
            <a:off x="4900295" y="3151646"/>
            <a:ext cx="3122758" cy="312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291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scholarly record: Implications</a:t>
            </a:r>
            <a:endParaRPr lang="en-US" dirty="0"/>
          </a:p>
        </p:txBody>
      </p:sp>
      <p:pic>
        <p:nvPicPr>
          <p:cNvPr id="7" name="Picture 2" descr="H:\NSR\cni2014\outcomes-1.png"/>
          <p:cNvPicPr>
            <a:picLocks noChangeAspect="1" noChangeArrowheads="1"/>
          </p:cNvPicPr>
          <p:nvPr/>
        </p:nvPicPr>
        <p:blipFill>
          <a:blip r:embed="rId3" cstate="print"/>
          <a:srcRect/>
          <a:stretch>
            <a:fillRect/>
          </a:stretch>
        </p:blipFill>
        <p:spPr bwMode="auto">
          <a:xfrm>
            <a:off x="401721" y="2317945"/>
            <a:ext cx="3572448" cy="2797520"/>
          </a:xfrm>
          <a:prstGeom prst="rect">
            <a:avLst/>
          </a:prstGeom>
          <a:noFill/>
        </p:spPr>
      </p:pic>
      <p:sp>
        <p:nvSpPr>
          <p:cNvPr id="9" name="Rectangle 8"/>
          <p:cNvSpPr/>
          <p:nvPr/>
        </p:nvSpPr>
        <p:spPr>
          <a:xfrm>
            <a:off x="4111816" y="2186954"/>
            <a:ext cx="4600863" cy="3139321"/>
          </a:xfrm>
          <a:prstGeom prst="rect">
            <a:avLst/>
          </a:prstGeom>
        </p:spPr>
        <p:txBody>
          <a:bodyPr wrap="square">
            <a:spAutoFit/>
          </a:bodyPr>
          <a:lstStyle/>
          <a:p>
            <a:pPr defTabSz="457200">
              <a:spcBef>
                <a:spcPts val="600"/>
              </a:spcBef>
            </a:pPr>
            <a:r>
              <a:rPr lang="en-US" sz="2400" i="1" dirty="0">
                <a:solidFill>
                  <a:srgbClr val="0070C0"/>
                </a:solidFill>
                <a:ea typeface="Segoe UI" panose="020B0502040204020203" pitchFamily="34" charset="0"/>
                <a:cs typeface="Segoe UI" panose="020B0502040204020203" pitchFamily="34" charset="0"/>
              </a:rPr>
              <a:t>Increasing volume of content</a:t>
            </a:r>
          </a:p>
          <a:p>
            <a:pPr defTabSz="457200">
              <a:spcBef>
                <a:spcPts val="600"/>
              </a:spcBef>
            </a:pPr>
            <a:endParaRPr lang="en-US" sz="2400" i="1" dirty="0" smtClean="0">
              <a:solidFill>
                <a:srgbClr val="0070C0"/>
              </a:solidFill>
              <a:ea typeface="Segoe UI" panose="020B0502040204020203" pitchFamily="34" charset="0"/>
              <a:cs typeface="Segoe UI" panose="020B0502040204020203" pitchFamily="34" charset="0"/>
            </a:endParaRP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Increasing </a:t>
            </a:r>
            <a:r>
              <a:rPr lang="en-US" sz="2400" i="1" dirty="0">
                <a:solidFill>
                  <a:srgbClr val="0070C0"/>
                </a:solidFill>
                <a:ea typeface="Segoe UI" panose="020B0502040204020203" pitchFamily="34" charset="0"/>
                <a:cs typeface="Segoe UI" panose="020B0502040204020203" pitchFamily="34" charset="0"/>
              </a:rPr>
              <a:t>diversity </a:t>
            </a:r>
            <a:r>
              <a:rPr lang="en-US" sz="2400" i="1" dirty="0" smtClean="0">
                <a:solidFill>
                  <a:srgbClr val="0070C0"/>
                </a:solidFill>
                <a:ea typeface="Segoe UI" panose="020B0502040204020203" pitchFamily="34" charset="0"/>
                <a:cs typeface="Segoe UI" panose="020B0502040204020203" pitchFamily="34" charset="0"/>
              </a:rPr>
              <a:t>and</a:t>
            </a: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complexity </a:t>
            </a:r>
            <a:r>
              <a:rPr lang="en-US" sz="2400" i="1" dirty="0">
                <a:solidFill>
                  <a:srgbClr val="0070C0"/>
                </a:solidFill>
                <a:ea typeface="Segoe UI" panose="020B0502040204020203" pitchFamily="34" charset="0"/>
                <a:cs typeface="Segoe UI" panose="020B0502040204020203" pitchFamily="34" charset="0"/>
              </a:rPr>
              <a:t>of content</a:t>
            </a:r>
          </a:p>
          <a:p>
            <a:pPr defTabSz="457200">
              <a:spcBef>
                <a:spcPts val="600"/>
              </a:spcBef>
            </a:pPr>
            <a:endParaRPr lang="en-US" sz="2400" i="1" dirty="0" smtClean="0">
              <a:solidFill>
                <a:srgbClr val="0070C0"/>
              </a:solidFill>
              <a:ea typeface="Segoe UI" panose="020B0502040204020203" pitchFamily="34" charset="0"/>
              <a:cs typeface="Segoe UI" panose="020B0502040204020203" pitchFamily="34" charset="0"/>
            </a:endParaRP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Increasing </a:t>
            </a:r>
            <a:r>
              <a:rPr lang="en-US" sz="2400" i="1" dirty="0">
                <a:solidFill>
                  <a:srgbClr val="0070C0"/>
                </a:solidFill>
                <a:ea typeface="Segoe UI" panose="020B0502040204020203" pitchFamily="34" charset="0"/>
                <a:cs typeface="Segoe UI" panose="020B0502040204020203" pitchFamily="34" charset="0"/>
              </a:rPr>
              <a:t>distribution of </a:t>
            </a:r>
            <a:r>
              <a:rPr lang="en-US" sz="2400" i="1" dirty="0" smtClean="0">
                <a:solidFill>
                  <a:srgbClr val="0070C0"/>
                </a:solidFill>
                <a:ea typeface="Segoe UI" panose="020B0502040204020203" pitchFamily="34" charset="0"/>
                <a:cs typeface="Segoe UI" panose="020B0502040204020203" pitchFamily="34" charset="0"/>
              </a:rPr>
              <a:t>custodial</a:t>
            </a: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responsibility</a:t>
            </a:r>
            <a:endParaRPr lang="en-US" sz="2400" i="1" dirty="0">
              <a:solidFill>
                <a:srgbClr val="0070C0"/>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586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5576"/>
            <a:ext cx="7886700" cy="1325563"/>
          </a:xfrm>
        </p:spPr>
        <p:txBody>
          <a:bodyPr/>
          <a:lstStyle/>
          <a:p>
            <a:r>
              <a:rPr lang="en-US" b="1" dirty="0" smtClean="0">
                <a:solidFill>
                  <a:schemeClr val="tx2"/>
                </a:solidFill>
                <a:ea typeface="Segoe UI" panose="020B0502040204020203" pitchFamily="34" charset="0"/>
                <a:cs typeface="Segoe UI" panose="020B0502040204020203" pitchFamily="34" charset="0"/>
              </a:rPr>
              <a:t>Evolving library collections … and stewardship models</a:t>
            </a:r>
            <a:endParaRPr lang="en-US" dirty="0"/>
          </a:p>
        </p:txBody>
      </p:sp>
      <p:cxnSp>
        <p:nvCxnSpPr>
          <p:cNvPr id="4" name="Straight Connector 3"/>
          <p:cNvCxnSpPr/>
          <p:nvPr/>
        </p:nvCxnSpPr>
        <p:spPr>
          <a:xfrm>
            <a:off x="1110210" y="3669377"/>
            <a:ext cx="6705600" cy="0"/>
          </a:xfrm>
          <a:prstGeom prst="line">
            <a:avLst/>
          </a:prstGeom>
          <a:noFill/>
          <a:ln w="76200" cap="flat" cmpd="sng" algn="ctr">
            <a:solidFill>
              <a:srgbClr val="00AFD7">
                <a:shade val="95000"/>
                <a:satMod val="105000"/>
              </a:srgbClr>
            </a:solidFill>
            <a:prstDash val="solid"/>
          </a:ln>
          <a:effectLst/>
        </p:spPr>
      </p:cxnSp>
      <p:sp>
        <p:nvSpPr>
          <p:cNvPr id="5" name="Oval 4"/>
          <p:cNvSpPr/>
          <p:nvPr/>
        </p:nvSpPr>
        <p:spPr>
          <a:xfrm>
            <a:off x="7692720" y="3440777"/>
            <a:ext cx="457200" cy="457200"/>
          </a:xfrm>
          <a:prstGeom prst="ellipse">
            <a:avLst/>
          </a:prstGeom>
          <a:solidFill>
            <a:srgbClr val="236192"/>
          </a:solidFill>
          <a:ln w="76200" cap="flat" cmpd="sng" algn="ctr">
            <a:solidFill>
              <a:srgbClr val="00AFD7">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Oval 5"/>
          <p:cNvSpPr/>
          <p:nvPr/>
        </p:nvSpPr>
        <p:spPr>
          <a:xfrm>
            <a:off x="881610" y="3440777"/>
            <a:ext cx="457200" cy="457200"/>
          </a:xfrm>
          <a:prstGeom prst="ellipse">
            <a:avLst/>
          </a:prstGeom>
          <a:solidFill>
            <a:srgbClr val="00AFD7"/>
          </a:solidFill>
          <a:ln w="76200"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 name="Rectangular Callout 6"/>
          <p:cNvSpPr/>
          <p:nvPr/>
        </p:nvSpPr>
        <p:spPr>
          <a:xfrm>
            <a:off x="219257" y="2127792"/>
            <a:ext cx="3077308" cy="697530"/>
          </a:xfrm>
          <a:prstGeom prst="wedgeRectCallout">
            <a:avLst>
              <a:gd name="adj1" fmla="val -20833"/>
              <a:gd name="adj2" fmla="val 117780"/>
            </a:avLst>
          </a:prstGeom>
          <a:solidFill>
            <a:srgbClr val="00AFD7">
              <a:lumMod val="20000"/>
              <a:lumOff val="80000"/>
            </a:srgbClr>
          </a:solidFill>
          <a:ln w="76200"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The ‘owned’ collection</a:t>
            </a:r>
            <a:endParaRPr kumimoji="0" lang="en-US" sz="22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ular Callout 7"/>
          <p:cNvSpPr/>
          <p:nvPr/>
        </p:nvSpPr>
        <p:spPr>
          <a:xfrm>
            <a:off x="5459475" y="2145377"/>
            <a:ext cx="3452446" cy="662360"/>
          </a:xfrm>
          <a:prstGeom prst="wedgeRectCallout">
            <a:avLst>
              <a:gd name="adj1" fmla="val 21596"/>
              <a:gd name="adj2" fmla="val 129043"/>
            </a:avLst>
          </a:prstGeom>
          <a:solidFill>
            <a:srgbClr val="236192">
              <a:lumMod val="20000"/>
              <a:lumOff val="80000"/>
            </a:srgbClr>
          </a:solidFill>
          <a:ln w="76200" cap="flat" cmpd="sng" algn="ctr">
            <a:solidFill>
              <a:srgbClr val="00AFD7"/>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236192"/>
                </a:solidFill>
                <a:effectLst/>
                <a:uLnTx/>
                <a:uFillTx/>
                <a:latin typeface="Segoe UI" panose="020B0502040204020203" pitchFamily="34" charset="0"/>
                <a:ea typeface="Segoe UI" panose="020B0502040204020203" pitchFamily="34" charset="0"/>
                <a:cs typeface="Segoe UI" panose="020B0502040204020203" pitchFamily="34" charset="0"/>
              </a:rPr>
              <a:t>The ‘facilitated’ collection</a:t>
            </a:r>
            <a:endParaRPr kumimoji="0" lang="en-US" sz="2200" b="0" i="0" u="none" strike="noStrike" kern="0" cap="none" spc="0" normalizeH="0" baseline="0" noProof="0" dirty="0">
              <a:ln>
                <a:noFill/>
              </a:ln>
              <a:solidFill>
                <a:srgbClr val="23619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Rectangular Callout 8"/>
          <p:cNvSpPr/>
          <p:nvPr/>
        </p:nvSpPr>
        <p:spPr>
          <a:xfrm>
            <a:off x="2006640" y="2983586"/>
            <a:ext cx="1580920" cy="417757"/>
          </a:xfrm>
          <a:prstGeom prst="wedgeRectCallout">
            <a:avLst>
              <a:gd name="adj1" fmla="val -43439"/>
              <a:gd name="adj2" fmla="val 97499"/>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‘borrowed’</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Rectangular Callout 9"/>
          <p:cNvSpPr/>
          <p:nvPr/>
        </p:nvSpPr>
        <p:spPr>
          <a:xfrm>
            <a:off x="2533647" y="4096881"/>
            <a:ext cx="1525836" cy="404404"/>
          </a:xfrm>
          <a:prstGeom prst="wedgeRectCallout">
            <a:avLst>
              <a:gd name="adj1" fmla="val -11380"/>
              <a:gd name="adj2" fmla="val -127153"/>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‘licensed’</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Rectangular Callout 10"/>
          <p:cNvSpPr/>
          <p:nvPr/>
        </p:nvSpPr>
        <p:spPr>
          <a:xfrm>
            <a:off x="5459475" y="2979270"/>
            <a:ext cx="1543857" cy="422073"/>
          </a:xfrm>
          <a:prstGeom prst="wedgeRectCallout">
            <a:avLst>
              <a:gd name="adj1" fmla="val -6326"/>
              <a:gd name="adj2" fmla="val 100558"/>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‘ESR’</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Rectangular Callout 11"/>
          <p:cNvSpPr/>
          <p:nvPr/>
        </p:nvSpPr>
        <p:spPr>
          <a:xfrm>
            <a:off x="4476984" y="4096881"/>
            <a:ext cx="1905002" cy="404404"/>
          </a:xfrm>
          <a:prstGeom prst="wedgeRectCallout">
            <a:avLst>
              <a:gd name="adj1" fmla="val -39887"/>
              <a:gd name="adj2" fmla="val -135197"/>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‘shared print’</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6528963" y="4583011"/>
            <a:ext cx="1620957" cy="646331"/>
          </a:xfrm>
          <a:prstGeom prst="rect">
            <a:avLst/>
          </a:prstGeom>
          <a:noFill/>
        </p:spPr>
        <p:txBody>
          <a:bodyPr wrap="none" rtlCol="0">
            <a:spAutoFit/>
          </a:bodyPr>
          <a:lstStyle/>
          <a:p>
            <a:pPr defTabSz="457200"/>
            <a:r>
              <a:rPr lang="en-US" b="1" i="1" dirty="0">
                <a:solidFill>
                  <a:srgbClr val="DE6126"/>
                </a:solidFill>
                <a:latin typeface="Arial"/>
              </a:rPr>
              <a:t>Conscious</a:t>
            </a:r>
          </a:p>
          <a:p>
            <a:pPr defTabSz="457200"/>
            <a:r>
              <a:rPr lang="en-US" b="1" i="1" dirty="0">
                <a:solidFill>
                  <a:srgbClr val="DE6126"/>
                </a:solidFill>
                <a:latin typeface="Arial"/>
              </a:rPr>
              <a:t>Coordination</a:t>
            </a:r>
          </a:p>
        </p:txBody>
      </p:sp>
      <p:sp>
        <p:nvSpPr>
          <p:cNvPr id="14" name="TextBox 13"/>
          <p:cNvSpPr txBox="1"/>
          <p:nvPr/>
        </p:nvSpPr>
        <p:spPr>
          <a:xfrm>
            <a:off x="427121" y="3997115"/>
            <a:ext cx="1967205" cy="646331"/>
          </a:xfrm>
          <a:prstGeom prst="rect">
            <a:avLst/>
          </a:prstGeom>
          <a:noFill/>
        </p:spPr>
        <p:txBody>
          <a:bodyPr wrap="none" rtlCol="0">
            <a:spAutoFit/>
          </a:bodyPr>
          <a:lstStyle/>
          <a:p>
            <a:pPr defTabSz="457200"/>
            <a:r>
              <a:rPr lang="en-US" b="1" i="1" dirty="0" smtClean="0">
                <a:solidFill>
                  <a:srgbClr val="DE6126"/>
                </a:solidFill>
                <a:latin typeface="Arial"/>
              </a:rPr>
              <a:t>Locally-focused</a:t>
            </a:r>
            <a:endParaRPr lang="en-US" b="1" i="1" dirty="0">
              <a:solidFill>
                <a:srgbClr val="DE6126"/>
              </a:solidFill>
              <a:latin typeface="Arial"/>
            </a:endParaRPr>
          </a:p>
          <a:p>
            <a:pPr defTabSz="457200"/>
            <a:r>
              <a:rPr lang="en-US" b="1" i="1" dirty="0" smtClean="0">
                <a:solidFill>
                  <a:srgbClr val="DE6126"/>
                </a:solidFill>
                <a:latin typeface="Arial"/>
              </a:rPr>
              <a:t>Stewardship</a:t>
            </a:r>
            <a:endParaRPr lang="en-US" b="1" i="1" dirty="0">
              <a:solidFill>
                <a:srgbClr val="DE6126"/>
              </a:solidFill>
              <a:latin typeface="Arial"/>
            </a:endParaRPr>
          </a:p>
        </p:txBody>
      </p:sp>
      <p:sp>
        <p:nvSpPr>
          <p:cNvPr id="15" name="TextBox 14"/>
          <p:cNvSpPr txBox="1"/>
          <p:nvPr/>
        </p:nvSpPr>
        <p:spPr>
          <a:xfrm>
            <a:off x="1410723" y="5815239"/>
            <a:ext cx="6558206" cy="830997"/>
          </a:xfrm>
          <a:prstGeom prst="rect">
            <a:avLst/>
          </a:prstGeom>
          <a:noFill/>
        </p:spPr>
        <p:txBody>
          <a:bodyPr wrap="none" rtlCol="0">
            <a:spAutoFit/>
          </a:bodyPr>
          <a:lstStyle/>
          <a:p>
            <a:pPr defTabSz="457200"/>
            <a:r>
              <a:rPr lang="en-US" sz="2400" b="1" dirty="0">
                <a:solidFill>
                  <a:srgbClr val="000000"/>
                </a:solidFill>
                <a:latin typeface="Arial"/>
              </a:rPr>
              <a:t>Scholarly record no longer approximated in</a:t>
            </a:r>
          </a:p>
          <a:p>
            <a:pPr defTabSz="457200"/>
            <a:r>
              <a:rPr lang="en-US" sz="2400" b="1" dirty="0">
                <a:solidFill>
                  <a:srgbClr val="000000"/>
                </a:solidFill>
                <a:latin typeface="Arial"/>
              </a:rPr>
              <a:t>academic library collections</a:t>
            </a:r>
          </a:p>
        </p:txBody>
      </p:sp>
    </p:spTree>
    <p:extLst>
      <p:ext uri="{BB962C8B-B14F-4D97-AF65-F5344CB8AC3E}">
        <p14:creationId xmlns:p14="http://schemas.microsoft.com/office/powerpoint/2010/main" val="342584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89466"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56066"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89467"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6067"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824849"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824849"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56812" y="2384709"/>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27276"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07578" y="4569722"/>
            <a:ext cx="1223220"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4 contexts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4220411" y="4569722"/>
            <a:ext cx="1012008"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3 trends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6522032" y="4569722"/>
            <a:ext cx="1082540"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1 project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859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85" y="131663"/>
            <a:ext cx="7886700" cy="623711"/>
          </a:xfrm>
        </p:spPr>
        <p:txBody>
          <a:bodyPr anchor="t" anchorCtr="0">
            <a:noAutofit/>
          </a:bodyPr>
          <a:lstStyle/>
          <a:p>
            <a:pPr algn="l"/>
            <a:r>
              <a:rPr lang="en-US" sz="2800" b="1" dirty="0" smtClean="0">
                <a:solidFill>
                  <a:schemeClr val="tx2"/>
                </a:solidFill>
                <a:latin typeface="+mn-lt"/>
              </a:rPr>
              <a:t>Four elements of conscious coordination</a:t>
            </a:r>
            <a:endParaRPr lang="en-US" sz="1400" b="1" dirty="0">
              <a:solidFill>
                <a:schemeClr val="tx2"/>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0" y="788104"/>
            <a:ext cx="3567161" cy="25165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968" y="4495124"/>
            <a:ext cx="2460634" cy="16796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5990" y="1580653"/>
            <a:ext cx="3084002" cy="17517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319" y="4041184"/>
            <a:ext cx="2759044" cy="2151707"/>
          </a:xfrm>
          <a:prstGeom prst="rect">
            <a:avLst/>
          </a:prstGeom>
        </p:spPr>
      </p:pic>
      <p:sp>
        <p:nvSpPr>
          <p:cNvPr id="8" name="TextBox 7"/>
          <p:cNvSpPr txBox="1"/>
          <p:nvPr/>
        </p:nvSpPr>
        <p:spPr>
          <a:xfrm>
            <a:off x="1425324" y="6174737"/>
            <a:ext cx="2212657" cy="369332"/>
          </a:xfrm>
          <a:prstGeom prst="rect">
            <a:avLst/>
          </a:prstGeom>
          <a:noFill/>
        </p:spPr>
        <p:txBody>
          <a:bodyPr wrap="none" rtlCol="0">
            <a:spAutoFit/>
          </a:bodyPr>
          <a:lstStyle/>
          <a:p>
            <a:pPr defTabSz="457200"/>
            <a:r>
              <a:rPr lang="en-US" dirty="0">
                <a:solidFill>
                  <a:srgbClr val="0070C0"/>
                </a:solidFill>
              </a:rPr>
              <a:t>“Collect more of less”</a:t>
            </a:r>
          </a:p>
        </p:txBody>
      </p:sp>
      <p:sp>
        <p:nvSpPr>
          <p:cNvPr id="9" name="TextBox 8"/>
          <p:cNvSpPr txBox="1"/>
          <p:nvPr/>
        </p:nvSpPr>
        <p:spPr>
          <a:xfrm>
            <a:off x="5469412" y="6151581"/>
            <a:ext cx="3035062" cy="369332"/>
          </a:xfrm>
          <a:prstGeom prst="rect">
            <a:avLst/>
          </a:prstGeom>
          <a:noFill/>
        </p:spPr>
        <p:txBody>
          <a:bodyPr wrap="none" rtlCol="0">
            <a:spAutoFit/>
          </a:bodyPr>
          <a:lstStyle/>
          <a:p>
            <a:pPr defTabSz="457200"/>
            <a:r>
              <a:rPr lang="en-US" dirty="0">
                <a:solidFill>
                  <a:srgbClr val="0070C0"/>
                </a:solidFill>
              </a:rPr>
              <a:t>“Curate locally, share globally”</a:t>
            </a:r>
          </a:p>
        </p:txBody>
      </p:sp>
      <p:sp>
        <p:nvSpPr>
          <p:cNvPr id="10" name="TextBox 9"/>
          <p:cNvSpPr txBox="1"/>
          <p:nvPr/>
        </p:nvSpPr>
        <p:spPr>
          <a:xfrm>
            <a:off x="4579386" y="3277510"/>
            <a:ext cx="4328108" cy="369332"/>
          </a:xfrm>
          <a:prstGeom prst="rect">
            <a:avLst/>
          </a:prstGeom>
          <a:noFill/>
        </p:spPr>
        <p:txBody>
          <a:bodyPr wrap="none" rtlCol="0">
            <a:spAutoFit/>
          </a:bodyPr>
          <a:lstStyle/>
          <a:p>
            <a:pPr defTabSz="457200"/>
            <a:r>
              <a:rPr lang="en-US" dirty="0">
                <a:solidFill>
                  <a:srgbClr val="0070C0"/>
                </a:solidFill>
              </a:rPr>
              <a:t>“Move commitments above the institution”</a:t>
            </a:r>
          </a:p>
        </p:txBody>
      </p:sp>
      <p:sp>
        <p:nvSpPr>
          <p:cNvPr id="11" name="TextBox 10"/>
          <p:cNvSpPr txBox="1"/>
          <p:nvPr/>
        </p:nvSpPr>
        <p:spPr>
          <a:xfrm>
            <a:off x="294688" y="3277510"/>
            <a:ext cx="4032514" cy="369332"/>
          </a:xfrm>
          <a:prstGeom prst="rect">
            <a:avLst/>
          </a:prstGeom>
          <a:noFill/>
        </p:spPr>
        <p:txBody>
          <a:bodyPr wrap="none" rtlCol="0">
            <a:spAutoFit/>
          </a:bodyPr>
          <a:lstStyle/>
          <a:p>
            <a:pPr defTabSz="457200"/>
            <a:r>
              <a:rPr lang="en-US" dirty="0">
                <a:solidFill>
                  <a:srgbClr val="0070C0"/>
                </a:solidFill>
              </a:rPr>
              <a:t>“Align local action with collective effort”</a:t>
            </a:r>
          </a:p>
        </p:txBody>
      </p:sp>
    </p:spTree>
    <p:extLst>
      <p:ext uri="{BB962C8B-B14F-4D97-AF65-F5344CB8AC3E}">
        <p14:creationId xmlns:p14="http://schemas.microsoft.com/office/powerpoint/2010/main" val="31331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66" y="3836589"/>
            <a:ext cx="2202217" cy="15032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51" y="3660735"/>
            <a:ext cx="2251742" cy="17560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5255" y="1056462"/>
            <a:ext cx="2567145" cy="145813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60" y="788105"/>
            <a:ext cx="2914131" cy="2055812"/>
          </a:xfrm>
          <a:prstGeom prst="rect">
            <a:avLst/>
          </a:prstGeom>
        </p:spPr>
      </p:pic>
      <p:sp>
        <p:nvSpPr>
          <p:cNvPr id="2" name="Title 1"/>
          <p:cNvSpPr>
            <a:spLocks noGrp="1"/>
          </p:cNvSpPr>
          <p:nvPr>
            <p:ph type="title"/>
          </p:nvPr>
        </p:nvSpPr>
        <p:spPr>
          <a:xfrm>
            <a:off x="227342" y="195978"/>
            <a:ext cx="8229600" cy="639762"/>
          </a:xfrm>
        </p:spPr>
        <p:txBody>
          <a:bodyPr>
            <a:noAutofit/>
          </a:bodyPr>
          <a:lstStyle/>
          <a:p>
            <a:pPr algn="l"/>
            <a:r>
              <a:rPr lang="en-US" sz="2800" b="1" dirty="0" smtClean="0">
                <a:solidFill>
                  <a:schemeClr val="tx2"/>
                </a:solidFill>
                <a:latin typeface="+mn-lt"/>
                <a:ea typeface="Segoe UI" panose="020B0502040204020203" pitchFamily="34" charset="0"/>
                <a:cs typeface="Segoe UI" panose="020B0502040204020203" pitchFamily="34" charset="0"/>
              </a:rPr>
              <a:t>Examples</a:t>
            </a:r>
            <a:endParaRPr lang="en-US" sz="2800" b="1" dirty="0">
              <a:solidFill>
                <a:schemeClr val="tx2"/>
              </a:solidFill>
              <a:latin typeface="+mn-lt"/>
              <a:ea typeface="Segoe UI" panose="020B0502040204020203" pitchFamily="34" charset="0"/>
              <a:cs typeface="Segoe UI" panose="020B0502040204020203" pitchFamily="34" charset="0"/>
            </a:endParaRPr>
          </a:p>
        </p:txBody>
      </p:sp>
      <p:pic>
        <p:nvPicPr>
          <p:cNvPr id="2054" name="Picture 6" descr="http://today.ttu.edu/images/2015/02/Hathitrust-Logo-m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478" y="2006315"/>
            <a:ext cx="1251043" cy="8381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nfodocket.com/wp-content/uploads/2015/01/2015-01-13_12-45-19.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8893" y="2773382"/>
            <a:ext cx="164732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iki.datadryad.org/wg/dryad/images/9/91/DryadLogo.png"/>
          <p:cNvPicPr>
            <a:picLocks noChangeAspect="1" noChangeArrowheads="1"/>
          </p:cNvPicPr>
          <p:nvPr/>
        </p:nvPicPr>
        <p:blipFill>
          <a:blip r:embed="rId9" cstate="print"/>
          <a:srcRect/>
          <a:stretch>
            <a:fillRect/>
          </a:stretch>
        </p:blipFill>
        <p:spPr bwMode="auto">
          <a:xfrm>
            <a:off x="3299791" y="5948340"/>
            <a:ext cx="990600" cy="553689"/>
          </a:xfrm>
          <a:prstGeom prst="rect">
            <a:avLst/>
          </a:prstGeom>
          <a:noFill/>
        </p:spPr>
      </p:pic>
      <p:sp>
        <p:nvSpPr>
          <p:cNvPr id="10" name="TextBox 9"/>
          <p:cNvSpPr txBox="1"/>
          <p:nvPr/>
        </p:nvSpPr>
        <p:spPr>
          <a:xfrm>
            <a:off x="7389945" y="1930980"/>
            <a:ext cx="1647134" cy="369332"/>
          </a:xfrm>
          <a:prstGeom prst="rect">
            <a:avLst/>
          </a:prstGeom>
          <a:noFill/>
        </p:spPr>
        <p:txBody>
          <a:bodyPr wrap="square" rtlCol="0">
            <a:spAutoFit/>
          </a:bodyPr>
          <a:lstStyle/>
          <a:p>
            <a:r>
              <a:rPr lang="en-US" dirty="0">
                <a:solidFill>
                  <a:prstClr val="black"/>
                </a:solidFill>
                <a:latin typeface="Cooper Black" panose="0208090404030B020404" pitchFamily="18" charset="0"/>
              </a:rPr>
              <a:t>marc 583</a:t>
            </a:r>
          </a:p>
        </p:txBody>
      </p:sp>
      <p:pic>
        <p:nvPicPr>
          <p:cNvPr id="2050" name="Picture 2" descr="https://archive-it.org/image/collection/4019/tn"/>
          <p:cNvPicPr>
            <a:picLocks noChangeAspect="1" noChangeArrowheads="1"/>
          </p:cNvPicPr>
          <p:nvPr/>
        </p:nvPicPr>
        <p:blipFill rotWithShape="1">
          <a:blip r:embed="rId10">
            <a:extLst>
              <a:ext uri="{28A0092B-C50C-407E-A947-70E740481C1C}">
                <a14:useLocalDpi xmlns:a14="http://schemas.microsoft.com/office/drawing/2010/main" val="0"/>
              </a:ext>
            </a:extLst>
          </a:blip>
          <a:srcRect b="39614"/>
          <a:stretch/>
        </p:blipFill>
        <p:spPr bwMode="auto">
          <a:xfrm>
            <a:off x="2818893" y="5416810"/>
            <a:ext cx="1934531" cy="38160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columbia librari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71634" y="5112010"/>
            <a:ext cx="1970807"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dartmouth.edu/%7Elibrary/res-share/images/BDLogoNe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3752" y="4933416"/>
            <a:ext cx="1306785" cy="35718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KR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2442" y="2364462"/>
            <a:ext cx="733425" cy="704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ibraries Austral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3038" y="5457340"/>
            <a:ext cx="1173904" cy="3005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D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4627" y="1423762"/>
            <a:ext cx="860898" cy="42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0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235075062"/>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a:xfrm>
            <a:off x="473202" y="1389370"/>
            <a:ext cx="8167878" cy="4796737"/>
          </a:xfrm>
        </p:spPr>
        <p:txBody>
          <a:bodyPr/>
          <a:lstStyle/>
          <a:p>
            <a:r>
              <a:rPr lang="en-US" sz="2800" dirty="0" smtClean="0"/>
              <a:t>Scholarly record evolving into deeper, more comprehensive record of scholarly activity.</a:t>
            </a:r>
          </a:p>
          <a:p>
            <a:pPr marL="0" indent="0">
              <a:buNone/>
            </a:pPr>
            <a:endParaRPr lang="en-US" sz="1000" dirty="0"/>
          </a:p>
          <a:p>
            <a:r>
              <a:rPr lang="en-US" sz="2800" dirty="0" smtClean="0"/>
              <a:t>Scholarly record highly distributed across the network – beyond academic library collections.</a:t>
            </a:r>
          </a:p>
          <a:p>
            <a:pPr marL="0" indent="0">
              <a:buNone/>
            </a:pPr>
            <a:endParaRPr lang="en-US" sz="1000" dirty="0"/>
          </a:p>
          <a:p>
            <a:r>
              <a:rPr lang="en-US" sz="2800" dirty="0" smtClean="0"/>
              <a:t>For libraries, stewardship often happens elsewhere</a:t>
            </a:r>
          </a:p>
          <a:p>
            <a:pPr marL="0" indent="0">
              <a:buNone/>
            </a:pPr>
            <a:endParaRPr lang="en-US" sz="1000" dirty="0"/>
          </a:p>
          <a:p>
            <a:r>
              <a:rPr lang="en-US" sz="2800" dirty="0" smtClean="0"/>
              <a:t>Academic libraries increasingly embedded in/reliant on consciously-coordinated networks of collective responsibility to the scholarly record</a:t>
            </a:r>
            <a:endParaRPr lang="en-US" sz="2800" dirty="0"/>
          </a:p>
        </p:txBody>
      </p:sp>
    </p:spTree>
    <p:extLst>
      <p:ext uri="{BB962C8B-B14F-4D97-AF65-F5344CB8AC3E}">
        <p14:creationId xmlns:p14="http://schemas.microsoft.com/office/powerpoint/2010/main" val="184921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276" y="209852"/>
            <a:ext cx="7886700" cy="721802"/>
          </a:xfrm>
        </p:spPr>
        <p:txBody>
          <a:bodyPr>
            <a:normAutofit/>
          </a:bodyPr>
          <a:lstStyle/>
          <a:p>
            <a:pPr algn="ctr"/>
            <a:r>
              <a:rPr lang="en-US" sz="4000" dirty="0" smtClean="0">
                <a:latin typeface="Arial" panose="020B0604020202020204" pitchFamily="34" charset="0"/>
                <a:cs typeface="Arial" panose="020B0604020202020204" pitchFamily="34" charset="0"/>
              </a:rPr>
              <a:t>Next Steps</a:t>
            </a:r>
            <a:endParaRPr lang="en-US" sz="40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76045" y="1246957"/>
            <a:ext cx="8686800" cy="5107289"/>
          </a:xfrm>
        </p:spPr>
        <p:txBody>
          <a:bodyPr>
            <a:noAutofit/>
          </a:bodyPr>
          <a:lstStyle/>
          <a:p>
            <a:r>
              <a:rPr lang="en-US" dirty="0" smtClean="0">
                <a:latin typeface="Arial" panose="020B0604020202020204" pitchFamily="34" charset="0"/>
                <a:cs typeface="Arial" panose="020B0604020202020204" pitchFamily="34" charset="0"/>
              </a:rPr>
              <a:t>Focus on Research Data Management</a:t>
            </a:r>
          </a:p>
          <a:p>
            <a:pPr lvl="1"/>
            <a:r>
              <a:rPr lang="en-US" dirty="0" smtClean="0">
                <a:latin typeface="Arial" panose="020B0604020202020204" pitchFamily="34" charset="0"/>
                <a:cs typeface="Arial" panose="020B0604020202020204" pitchFamily="34" charset="0"/>
              </a:rPr>
              <a:t>Key part of ESR for academic libraries</a:t>
            </a:r>
          </a:p>
          <a:p>
            <a:pPr lvl="1"/>
            <a:r>
              <a:rPr lang="en-US" dirty="0" smtClean="0">
                <a:latin typeface="Arial" panose="020B0604020202020204" pitchFamily="34" charset="0"/>
                <a:cs typeface="Arial" panose="020B0604020202020204" pitchFamily="34" charset="0"/>
              </a:rPr>
              <a:t>Clarify the landscape in this area:</a:t>
            </a:r>
          </a:p>
          <a:p>
            <a:pPr lvl="2"/>
            <a:r>
              <a:rPr lang="en-US" dirty="0" smtClean="0">
                <a:latin typeface="Arial" panose="020B0604020202020204" pitchFamily="34" charset="0"/>
                <a:cs typeface="Arial" panose="020B0604020202020204" pitchFamily="34" charset="0"/>
              </a:rPr>
              <a:t>What are libraries’ pressing needs for RDM? How has this need been incorporated into strategy statements?</a:t>
            </a:r>
          </a:p>
          <a:p>
            <a:pPr lvl="2"/>
            <a:r>
              <a:rPr lang="en-US" dirty="0" smtClean="0">
                <a:latin typeface="Arial" panose="020B0604020202020204" pitchFamily="34" charset="0"/>
                <a:cs typeface="Arial" panose="020B0604020202020204" pitchFamily="34" charset="0"/>
              </a:rPr>
              <a:t>What are the demand-side expectations? What are scholars’ requirements for long-term data management?</a:t>
            </a:r>
          </a:p>
          <a:p>
            <a:pPr lvl="2"/>
            <a:r>
              <a:rPr lang="en-US" dirty="0" smtClean="0">
                <a:latin typeface="Arial" panose="020B0604020202020204" pitchFamily="34" charset="0"/>
                <a:cs typeface="Arial" panose="020B0604020202020204" pitchFamily="34" charset="0"/>
              </a:rPr>
              <a:t>What is the state-of-play for supply-side solutions? What system-wide arrangements have emerged to meet RDM needs?</a:t>
            </a:r>
          </a:p>
          <a:p>
            <a:pPr marL="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Beyond Libraries: Other Stakeholder Perspectives</a:t>
            </a:r>
          </a:p>
          <a:p>
            <a:pPr lvl="1"/>
            <a:r>
              <a:rPr lang="en-US" dirty="0" smtClean="0">
                <a:latin typeface="Arial" panose="020B0604020202020204" pitchFamily="34" charset="0"/>
                <a:cs typeface="Arial" panose="020B0604020202020204" pitchFamily="34" charset="0"/>
              </a:rPr>
              <a:t>Focus on publishers’ role in consciously-coordinated networks of collective responsibility to scholarly record</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618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4" name="TextBox 3"/>
          <p:cNvSpPr txBox="1"/>
          <p:nvPr/>
        </p:nvSpPr>
        <p:spPr>
          <a:xfrm>
            <a:off x="288915" y="6301140"/>
            <a:ext cx="1815930" cy="369332"/>
          </a:xfrm>
          <a:prstGeom prst="rect">
            <a:avLst/>
          </a:prstGeom>
          <a:noFill/>
        </p:spPr>
        <p:txBody>
          <a:bodyPr wrap="square" rtlCol="0">
            <a:spAutoFit/>
          </a:bodyPr>
          <a:lstStyle/>
          <a:p>
            <a:pPr defTabSz="457200"/>
            <a:r>
              <a:rPr lang="en-US" b="1" dirty="0">
                <a:solidFill>
                  <a:srgbClr val="0070C0"/>
                </a:solidFill>
                <a:latin typeface="Arial"/>
              </a:rPr>
              <a:t>http://oc.lc/esr</a:t>
            </a:r>
          </a:p>
        </p:txBody>
      </p:sp>
      <p:pic>
        <p:nvPicPr>
          <p:cNvPr id="5" name="Picture 2" descr="H:\NSR\ESRworkshopDC\esrcover.jpg"/>
          <p:cNvPicPr>
            <a:picLocks noChangeAspect="1" noChangeArrowheads="1"/>
          </p:cNvPicPr>
          <p:nvPr/>
        </p:nvPicPr>
        <p:blipFill>
          <a:blip r:embed="rId3" cstate="print"/>
          <a:srcRect/>
          <a:stretch>
            <a:fillRect/>
          </a:stretch>
        </p:blipFill>
        <p:spPr bwMode="auto">
          <a:xfrm>
            <a:off x="396181" y="4243773"/>
            <a:ext cx="1584913" cy="2002619"/>
          </a:xfrm>
          <a:prstGeom prst="rect">
            <a:avLst/>
          </a:prstGeom>
          <a:noFill/>
          <a:effectLst>
            <a:outerShdw blurRad="50800" dist="114300" dir="2700000" algn="tl" rotWithShape="0">
              <a:prstClr val="black">
                <a:alpha val="40000"/>
              </a:prstClr>
            </a:outerShdw>
          </a:effectLst>
          <a:scene3d>
            <a:camera prst="orthographicFront"/>
            <a:lightRig rig="threePt" dir="t">
              <a:rot lat="0" lon="0" rev="0"/>
            </a:lightRig>
          </a:scene3d>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371" y="4227108"/>
            <a:ext cx="1578493" cy="2042755"/>
          </a:xfrm>
          <a:prstGeom prst="rect">
            <a:avLst/>
          </a:prstGeom>
          <a:ln>
            <a:solidFill>
              <a:srgbClr val="00B0F0"/>
            </a:solidFill>
          </a:ln>
          <a:effectLst>
            <a:outerShdw blurRad="50800" dist="114300" dir="2700000" algn="tl" rotWithShape="0">
              <a:prstClr val="black">
                <a:alpha val="40000"/>
              </a:prstClr>
            </a:outerShdw>
          </a:effectLst>
        </p:spPr>
      </p:pic>
      <p:sp>
        <p:nvSpPr>
          <p:cNvPr id="7" name="TextBox 6"/>
          <p:cNvSpPr txBox="1"/>
          <p:nvPr/>
        </p:nvSpPr>
        <p:spPr>
          <a:xfrm>
            <a:off x="2058185" y="6294470"/>
            <a:ext cx="3350578" cy="369332"/>
          </a:xfrm>
          <a:prstGeom prst="rect">
            <a:avLst/>
          </a:prstGeom>
          <a:noFill/>
        </p:spPr>
        <p:txBody>
          <a:bodyPr wrap="square" rtlCol="0">
            <a:spAutoFit/>
          </a:bodyPr>
          <a:lstStyle/>
          <a:p>
            <a:pPr defTabSz="457200"/>
            <a:r>
              <a:rPr lang="en-US" b="1" dirty="0">
                <a:solidFill>
                  <a:srgbClr val="0070C0"/>
                </a:solidFill>
                <a:latin typeface="Arial" panose="020B0604020202020204" pitchFamily="34" charset="0"/>
              </a:rPr>
              <a:t>http://oc.lc/esr-stewardship</a:t>
            </a:r>
            <a:r>
              <a:rPr lang="en-US" dirty="0">
                <a:solidFill>
                  <a:srgbClr val="000000"/>
                </a:solidFill>
                <a:latin typeface="Arial"/>
              </a:rPr>
              <a:t> </a:t>
            </a:r>
            <a:endParaRPr lang="en-US" b="1" dirty="0">
              <a:solidFill>
                <a:srgbClr val="DE6126"/>
              </a:solidFill>
              <a:latin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91553868"/>
              </p:ext>
            </p:extLst>
          </p:nvPr>
        </p:nvGraphicFramePr>
        <p:xfrm>
          <a:off x="6494318" y="1027907"/>
          <a:ext cx="1818409" cy="2353451"/>
        </p:xfrm>
        <a:graphic>
          <a:graphicData uri="http://schemas.openxmlformats.org/presentationml/2006/ole">
            <mc:AlternateContent xmlns:mc="http://schemas.openxmlformats.org/markup-compatibility/2006">
              <mc:Choice xmlns:v="urn:schemas-microsoft-com:vml" Requires="v">
                <p:oleObj spid="_x0000_s1033" name="Acrobat Document" r:id="rId5" imgW="5829300" imgH="7543800" progId="AcroExch.Document.7">
                  <p:embed/>
                </p:oleObj>
              </mc:Choice>
              <mc:Fallback>
                <p:oleObj name="Acrobat Document" r:id="rId5" imgW="5829300" imgH="7543800" progId="AcroExch.Document.7">
                  <p:embed/>
                  <p:pic>
                    <p:nvPicPr>
                      <p:cNvPr id="0" name=""/>
                      <p:cNvPicPr/>
                      <p:nvPr/>
                    </p:nvPicPr>
                    <p:blipFill>
                      <a:blip r:embed="rId6"/>
                      <a:stretch>
                        <a:fillRect/>
                      </a:stretch>
                    </p:blipFill>
                    <p:spPr>
                      <a:xfrm>
                        <a:off x="6494318" y="1027907"/>
                        <a:ext cx="1818409" cy="2353451"/>
                      </a:xfrm>
                      <a:prstGeom prst="rect">
                        <a:avLst/>
                      </a:prstGeom>
                      <a:ln>
                        <a:solidFill>
                          <a:schemeClr val="bg2"/>
                        </a:solidFill>
                      </a:ln>
                    </p:spPr>
                  </p:pic>
                </p:oleObj>
              </mc:Fallback>
            </mc:AlternateContent>
          </a:graphicData>
        </a:graphic>
      </p:graphicFrame>
      <p:sp>
        <p:nvSpPr>
          <p:cNvPr id="9" name="Rectangle 8"/>
          <p:cNvSpPr/>
          <p:nvPr/>
        </p:nvSpPr>
        <p:spPr>
          <a:xfrm>
            <a:off x="4405745" y="3782108"/>
            <a:ext cx="4572000" cy="923330"/>
          </a:xfrm>
          <a:prstGeom prst="rect">
            <a:avLst/>
          </a:prstGeom>
        </p:spPr>
        <p:txBody>
          <a:bodyPr>
            <a:spAutoFit/>
          </a:bodyPr>
          <a:lstStyle/>
          <a:p>
            <a:r>
              <a:rPr lang="en-US" u="sng" dirty="0">
                <a:hlinkClick r:id="rId7"/>
              </a:rPr>
              <a:t>http://www.oclc.org/content/dam/research/publications/library/2014/oclcresearch-collection-directions-preprint-2014.pdf</a:t>
            </a:r>
            <a:endParaRPr lang="en-US" dirty="0"/>
          </a:p>
        </p:txBody>
      </p:sp>
    </p:spTree>
    <p:extLst>
      <p:ext uri="{BB962C8B-B14F-4D97-AF65-F5344CB8AC3E}">
        <p14:creationId xmlns:p14="http://schemas.microsoft.com/office/powerpoint/2010/main" val="19511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contexts</a:t>
            </a:r>
            <a:endParaRPr lang="en-US" dirty="0"/>
          </a:p>
        </p:txBody>
      </p:sp>
    </p:spTree>
    <p:extLst>
      <p:ext uri="{BB962C8B-B14F-4D97-AF65-F5344CB8AC3E}">
        <p14:creationId xmlns:p14="http://schemas.microsoft.com/office/powerpoint/2010/main" val="39081573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753480"/>
            <a:ext cx="5428281" cy="1477328"/>
          </a:xfrm>
          <a:prstGeom prst="rect">
            <a:avLst/>
          </a:prstGeom>
          <a:solidFill>
            <a:schemeClr val="accent1"/>
          </a:solidFill>
        </p:spPr>
        <p:txBody>
          <a:bodyPr wrap="square" rtlCol="0">
            <a:spAutoFit/>
          </a:bodyPr>
          <a:lstStyle/>
          <a:p>
            <a:r>
              <a:rPr lang="en-US" dirty="0" smtClean="0">
                <a:solidFill>
                  <a:schemeClr val="bg1"/>
                </a:solidFill>
              </a:rPr>
              <a:t>The logic of print distribution influenced library development:</a:t>
            </a:r>
          </a:p>
          <a:p>
            <a:pPr marL="742950" lvl="1" indent="-285750">
              <a:buFont typeface="Arial" panose="020B0604020202020204" pitchFamily="34" charset="0"/>
              <a:buChar char="•"/>
            </a:pPr>
            <a:r>
              <a:rPr lang="en-US" dirty="0" smtClean="0">
                <a:solidFill>
                  <a:schemeClr val="bg1"/>
                </a:solidFill>
              </a:rPr>
              <a:t>Close to user – multiple library collections. </a:t>
            </a:r>
          </a:p>
          <a:p>
            <a:pPr marL="742950" lvl="1" indent="-285750">
              <a:buFont typeface="Arial" panose="020B0604020202020204" pitchFamily="34" charset="0"/>
              <a:buChar char="•"/>
            </a:pPr>
            <a:r>
              <a:rPr lang="en-US" dirty="0" smtClean="0">
                <a:solidFill>
                  <a:schemeClr val="bg1"/>
                </a:solidFill>
              </a:rPr>
              <a:t>Big = good.</a:t>
            </a:r>
          </a:p>
          <a:p>
            <a:pPr marL="742950" lvl="1" indent="-285750">
              <a:buFont typeface="Arial" panose="020B0604020202020204" pitchFamily="34" charset="0"/>
              <a:buChar char="•"/>
            </a:pPr>
            <a:r>
              <a:rPr lang="en-US" dirty="0" smtClean="0">
                <a:solidFill>
                  <a:schemeClr val="bg1"/>
                </a:solidFill>
              </a:rPr>
              <a:t>Just in case. </a:t>
            </a:r>
          </a:p>
        </p:txBody>
      </p:sp>
      <p:grpSp>
        <p:nvGrpSpPr>
          <p:cNvPr id="2" name="Group 1"/>
          <p:cNvGrpSpPr/>
          <p:nvPr/>
        </p:nvGrpSpPr>
        <p:grpSpPr>
          <a:xfrm>
            <a:off x="3218946" y="3370120"/>
            <a:ext cx="5449283" cy="1908955"/>
            <a:chOff x="2856517" y="3816929"/>
            <a:chExt cx="5449283" cy="1908955"/>
          </a:xfrm>
        </p:grpSpPr>
        <p:pic>
          <p:nvPicPr>
            <p:cNvPr id="8" name="Picture 8" descr="library"/>
            <p:cNvPicPr>
              <a:picLocks noChangeAspect="1" noChangeArrowheads="1"/>
            </p:cNvPicPr>
            <p:nvPr/>
          </p:nvPicPr>
          <p:blipFill>
            <a:blip r:embed="rId2" cstate="print"/>
            <a:srcRect/>
            <a:stretch>
              <a:fillRect/>
            </a:stretch>
          </p:blipFill>
          <p:spPr bwMode="auto">
            <a:xfrm>
              <a:off x="2856517" y="3816929"/>
              <a:ext cx="1791683" cy="1832755"/>
            </a:xfrm>
            <a:prstGeom prst="rect">
              <a:avLst/>
            </a:prstGeom>
            <a:noFill/>
            <a:ln w="9525">
              <a:noFill/>
              <a:miter lim="800000"/>
              <a:headEnd/>
              <a:tailEnd/>
            </a:ln>
          </p:spPr>
        </p:pic>
        <p:pic>
          <p:nvPicPr>
            <p:cNvPr id="9" name="Picture 8" descr="library"/>
            <p:cNvPicPr>
              <a:picLocks noChangeAspect="1" noChangeArrowheads="1"/>
            </p:cNvPicPr>
            <p:nvPr/>
          </p:nvPicPr>
          <p:blipFill>
            <a:blip r:embed="rId2" cstate="print"/>
            <a:srcRect/>
            <a:stretch>
              <a:fillRect/>
            </a:stretch>
          </p:blipFill>
          <p:spPr bwMode="auto">
            <a:xfrm>
              <a:off x="4685317" y="3816929"/>
              <a:ext cx="1791683" cy="1832755"/>
            </a:xfrm>
            <a:prstGeom prst="rect">
              <a:avLst/>
            </a:prstGeom>
            <a:noFill/>
            <a:ln w="9525">
              <a:noFill/>
              <a:miter lim="800000"/>
              <a:headEnd/>
              <a:tailEnd/>
            </a:ln>
          </p:spPr>
        </p:pic>
        <p:pic>
          <p:nvPicPr>
            <p:cNvPr id="10" name="Picture 8" descr="library"/>
            <p:cNvPicPr>
              <a:picLocks noChangeAspect="1" noChangeArrowheads="1"/>
            </p:cNvPicPr>
            <p:nvPr/>
          </p:nvPicPr>
          <p:blipFill>
            <a:blip r:embed="rId2" cstate="print"/>
            <a:srcRect/>
            <a:stretch>
              <a:fillRect/>
            </a:stretch>
          </p:blipFill>
          <p:spPr bwMode="auto">
            <a:xfrm>
              <a:off x="6514117" y="3893129"/>
              <a:ext cx="1791683" cy="1832755"/>
            </a:xfrm>
            <a:prstGeom prst="rect">
              <a:avLst/>
            </a:prstGeom>
            <a:noFill/>
            <a:ln w="9525">
              <a:noFill/>
              <a:miter lim="800000"/>
              <a:headEnd/>
              <a:tailEnd/>
            </a:ln>
          </p:spPr>
        </p:pic>
      </p:grpSp>
    </p:spTree>
    <p:extLst>
      <p:ext uri="{BB962C8B-B14F-4D97-AF65-F5344CB8AC3E}">
        <p14:creationId xmlns:p14="http://schemas.microsoft.com/office/powerpoint/2010/main" val="76411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99" y="3031693"/>
            <a:ext cx="6083965" cy="4031873"/>
          </a:xfrm>
          <a:prstGeom prst="rect">
            <a:avLst/>
          </a:prstGeom>
          <a:solidFill>
            <a:schemeClr val="accent1"/>
          </a:solidFill>
        </p:spPr>
        <p:txBody>
          <a:bodyPr wrap="square" rtlCol="0">
            <a:spAutoFit/>
          </a:bodyPr>
          <a:lstStyle/>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bubble of growth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in twentieth-century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printed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collections has left … librarians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with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a tricky problem</a:t>
            </a: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Barbara Fister</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New Roles for the Road Ahead:</a:t>
            </a: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Essays commissioned for ACRL’s 75</a:t>
            </a:r>
            <a:r>
              <a:rPr lang="en-US"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Birthday</a:t>
            </a:r>
          </a:p>
          <a:p>
            <a:endParaRPr lang="en-US" dirty="0"/>
          </a:p>
          <a:p>
            <a:endParaRPr lang="en-US" dirty="0"/>
          </a:p>
        </p:txBody>
      </p:sp>
    </p:spTree>
    <p:extLst>
      <p:ext uri="{BB962C8B-B14F-4D97-AF65-F5344CB8AC3E}">
        <p14:creationId xmlns:p14="http://schemas.microsoft.com/office/powerpoint/2010/main" val="161335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517765"/>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
        <p:nvSpPr>
          <p:cNvPr id="41" name="TextBox 40"/>
          <p:cNvSpPr txBox="1"/>
          <p:nvPr/>
        </p:nvSpPr>
        <p:spPr>
          <a:xfrm>
            <a:off x="3110799" y="1110049"/>
            <a:ext cx="5428281" cy="369332"/>
          </a:xfrm>
          <a:prstGeom prst="rect">
            <a:avLst/>
          </a:prstGeom>
          <a:solidFill>
            <a:schemeClr val="accent1"/>
          </a:solidFill>
        </p:spPr>
        <p:txBody>
          <a:bodyPr wrap="square" rtlCol="0">
            <a:spAutoFit/>
          </a:bodyPr>
          <a:lstStyle/>
          <a:p>
            <a:r>
              <a:rPr lang="en-US" dirty="0" smtClean="0">
                <a:solidFill>
                  <a:schemeClr val="bg1"/>
                </a:solidFill>
              </a:rPr>
              <a:t>An abundance of resources in the network world</a:t>
            </a:r>
          </a:p>
        </p:txBody>
      </p:sp>
      <p:pic>
        <p:nvPicPr>
          <p:cNvPr id="3" name="Picture 2"/>
          <p:cNvPicPr>
            <a:picLocks noChangeAspect="1"/>
          </p:cNvPicPr>
          <p:nvPr/>
        </p:nvPicPr>
        <p:blipFill>
          <a:blip r:embed="rId2"/>
          <a:stretch>
            <a:fillRect/>
          </a:stretch>
        </p:blipFill>
        <p:spPr>
          <a:xfrm>
            <a:off x="3110799" y="1922078"/>
            <a:ext cx="5665355" cy="4249017"/>
          </a:xfrm>
          <a:prstGeom prst="rect">
            <a:avLst/>
          </a:prstGeom>
          <a:ln>
            <a:solidFill>
              <a:schemeClr val="accent1"/>
            </a:solidFill>
          </a:ln>
        </p:spPr>
      </p:pic>
    </p:spTree>
    <p:extLst>
      <p:ext uri="{BB962C8B-B14F-4D97-AF65-F5344CB8AC3E}">
        <p14:creationId xmlns:p14="http://schemas.microsoft.com/office/powerpoint/2010/main" val="4112740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41" name="TextBox 40"/>
          <p:cNvSpPr txBox="1"/>
          <p:nvPr/>
        </p:nvSpPr>
        <p:spPr>
          <a:xfrm>
            <a:off x="3156600" y="1168978"/>
            <a:ext cx="5428281" cy="923330"/>
          </a:xfrm>
          <a:prstGeom prst="rect">
            <a:avLst/>
          </a:prstGeom>
          <a:solidFill>
            <a:schemeClr val="accent1"/>
          </a:solidFill>
        </p:spPr>
        <p:txBody>
          <a:bodyPr wrap="square" rtlCol="0">
            <a:spAutoFit/>
          </a:bodyPr>
          <a:lstStyle/>
          <a:p>
            <a:r>
              <a:rPr lang="en-US" dirty="0" smtClean="0">
                <a:solidFill>
                  <a:schemeClr val="bg1"/>
                </a:solidFill>
              </a:rPr>
              <a:t>Discovery moved to the network level</a:t>
            </a:r>
          </a:p>
          <a:p>
            <a:pPr marL="742950" lvl="1" indent="-285750">
              <a:buFont typeface="Arial" panose="020B0604020202020204" pitchFamily="34" charset="0"/>
              <a:buChar char="•"/>
            </a:pPr>
            <a:r>
              <a:rPr lang="en-US" dirty="0" smtClean="0">
                <a:solidFill>
                  <a:schemeClr val="bg1"/>
                </a:solidFill>
              </a:rPr>
              <a:t>Peeled away from local collection</a:t>
            </a:r>
          </a:p>
          <a:p>
            <a:pPr marL="742950" lvl="1" indent="-285750">
              <a:buFont typeface="Arial" panose="020B0604020202020204" pitchFamily="34" charset="0"/>
              <a:buChar char="•"/>
            </a:pPr>
            <a:r>
              <a:rPr lang="en-US" dirty="0" smtClean="0">
                <a:solidFill>
                  <a:schemeClr val="bg1"/>
                </a:solidFill>
              </a:rPr>
              <a:t>“Discovery happens elsewhere”</a:t>
            </a:r>
          </a:p>
        </p:txBody>
      </p:sp>
      <p:pic>
        <p:nvPicPr>
          <p:cNvPr id="11" name="Picture 7"/>
          <p:cNvPicPr>
            <a:picLocks noChangeAspect="1" noChangeArrowheads="1"/>
          </p:cNvPicPr>
          <p:nvPr/>
        </p:nvPicPr>
        <p:blipFill>
          <a:blip r:embed="rId2"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6" name="Group 5"/>
          <p:cNvGrpSpPr/>
          <p:nvPr/>
        </p:nvGrpSpPr>
        <p:grpSpPr>
          <a:xfrm>
            <a:off x="2805545" y="3006438"/>
            <a:ext cx="3314700" cy="2189018"/>
            <a:chOff x="1219200" y="3006437"/>
            <a:chExt cx="4901045" cy="2251363"/>
          </a:xfrm>
        </p:grpSpPr>
        <p:cxnSp>
          <p:nvCxnSpPr>
            <p:cNvPr id="12" name="Straight Arrow Connector 11"/>
            <p:cNvCxnSpPr/>
            <p:nvPr/>
          </p:nvCxnSpPr>
          <p:spPr>
            <a:xfrm flipV="1">
              <a:off x="1219200" y="3048000"/>
              <a:ext cx="2212384"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3163175"/>
              <a:ext cx="3564396" cy="209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3006437"/>
              <a:ext cx="4901045" cy="225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2" descr="Zotero"/>
          <p:cNvPicPr>
            <a:picLocks noChangeAspect="1" noChangeArrowheads="1"/>
          </p:cNvPicPr>
          <p:nvPr/>
        </p:nvPicPr>
        <p:blipFill>
          <a:blip r:embed="rId3" cstate="print"/>
          <a:srcRect/>
          <a:stretch>
            <a:fillRect/>
          </a:stretch>
        </p:blipFill>
        <p:spPr bwMode="auto">
          <a:xfrm>
            <a:off x="227747" y="4942600"/>
            <a:ext cx="947328" cy="210867"/>
          </a:xfrm>
          <a:prstGeom prst="rect">
            <a:avLst/>
          </a:prstGeom>
          <a:noFill/>
        </p:spPr>
      </p:pic>
      <p:pic>
        <p:nvPicPr>
          <p:cNvPr id="20" name="Picture 4" descr="Mendeley reference manager logo"/>
          <p:cNvPicPr>
            <a:picLocks noChangeAspect="1" noChangeArrowheads="1"/>
          </p:cNvPicPr>
          <p:nvPr/>
        </p:nvPicPr>
        <p:blipFill>
          <a:blip r:embed="rId4" cstate="print"/>
          <a:srcRect/>
          <a:stretch>
            <a:fillRect/>
          </a:stretch>
        </p:blipFill>
        <p:spPr bwMode="auto">
          <a:xfrm>
            <a:off x="227747" y="5259528"/>
            <a:ext cx="1433945" cy="336665"/>
          </a:xfrm>
          <a:prstGeom prst="rect">
            <a:avLst/>
          </a:prstGeom>
          <a:noFill/>
        </p:spPr>
      </p:pic>
      <p:pic>
        <p:nvPicPr>
          <p:cNvPr id="21" name="Picture 3"/>
          <p:cNvPicPr>
            <a:picLocks noChangeAspect="1" noChangeArrowheads="1"/>
          </p:cNvPicPr>
          <p:nvPr/>
        </p:nvPicPr>
        <p:blipFill>
          <a:blip r:embed="rId5" cstate="print"/>
          <a:srcRect/>
          <a:stretch>
            <a:fillRect/>
          </a:stretch>
        </p:blipFill>
        <p:spPr bwMode="auto">
          <a:xfrm>
            <a:off x="227747" y="5702254"/>
            <a:ext cx="1214764" cy="303691"/>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50468" y="6084416"/>
            <a:ext cx="1499285" cy="516725"/>
          </a:xfrm>
          <a:prstGeom prst="rect">
            <a:avLst/>
          </a:prstGeom>
        </p:spPr>
      </p:pic>
    </p:spTree>
    <p:extLst>
      <p:ext uri="{BB962C8B-B14F-4D97-AF65-F5344CB8AC3E}">
        <p14:creationId xmlns:p14="http://schemas.microsoft.com/office/powerpoint/2010/main" val="355667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p:txBody>
      </p:sp>
      <p:sp>
        <p:nvSpPr>
          <p:cNvPr id="41" name="TextBox 40"/>
          <p:cNvSpPr txBox="1"/>
          <p:nvPr/>
        </p:nvSpPr>
        <p:spPr>
          <a:xfrm>
            <a:off x="3218946" y="1030479"/>
            <a:ext cx="5428281" cy="1754326"/>
          </a:xfrm>
          <a:prstGeom prst="rect">
            <a:avLst/>
          </a:prstGeom>
          <a:solidFill>
            <a:schemeClr val="accent1"/>
          </a:solidFill>
        </p:spPr>
        <p:txBody>
          <a:bodyPr wrap="square" rtlCol="0">
            <a:spAutoFit/>
          </a:bodyPr>
          <a:lstStyle/>
          <a:p>
            <a:r>
              <a:rPr lang="en-US" dirty="0" smtClean="0">
                <a:solidFill>
                  <a:schemeClr val="bg1"/>
                </a:solidFill>
              </a:rPr>
              <a:t>From consumption to creation:</a:t>
            </a:r>
          </a:p>
          <a:p>
            <a:pPr marL="742950" lvl="1" indent="-285750">
              <a:buFont typeface="Arial" panose="020B0604020202020204" pitchFamily="34" charset="0"/>
              <a:buChar char="•"/>
            </a:pPr>
            <a:r>
              <a:rPr lang="en-US" dirty="0" smtClean="0">
                <a:solidFill>
                  <a:schemeClr val="bg1"/>
                </a:solidFill>
              </a:rPr>
              <a:t>Support process as well as product.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Support for publishing and digital scholarship.</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An inside out perspective increasingly important.</a:t>
            </a:r>
          </a:p>
        </p:txBody>
      </p:sp>
      <p:pic>
        <p:nvPicPr>
          <p:cNvPr id="2" name="Picture 1"/>
          <p:cNvPicPr>
            <a:picLocks noChangeAspect="1"/>
          </p:cNvPicPr>
          <p:nvPr/>
        </p:nvPicPr>
        <p:blipFill>
          <a:blip r:embed="rId2"/>
          <a:stretch>
            <a:fillRect/>
          </a:stretch>
        </p:blipFill>
        <p:spPr>
          <a:xfrm>
            <a:off x="3218946" y="3158835"/>
            <a:ext cx="5533868" cy="3017707"/>
          </a:xfrm>
          <a:prstGeom prst="rect">
            <a:avLst/>
          </a:prstGeom>
          <a:ln>
            <a:solidFill>
              <a:schemeClr val="accent1"/>
            </a:solidFill>
          </a:ln>
        </p:spPr>
      </p:pic>
    </p:spTree>
    <p:extLst>
      <p:ext uri="{BB962C8B-B14F-4D97-AF65-F5344CB8AC3E}">
        <p14:creationId xmlns:p14="http://schemas.microsoft.com/office/powerpoint/2010/main" val="181759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4706</TotalTime>
  <Words>1686</Words>
  <Application>Microsoft Office PowerPoint</Application>
  <PresentationFormat>On-screen Show (4:3)</PresentationFormat>
  <Paragraphs>322</Paragraphs>
  <Slides>35</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Calibri Light</vt:lpstr>
      <vt:lpstr>Cooper Black</vt:lpstr>
      <vt:lpstr>Segoe UI</vt:lpstr>
      <vt:lpstr>Segoe UI Light</vt:lpstr>
      <vt:lpstr>Times New Roman</vt:lpstr>
      <vt:lpstr>Office Theme</vt:lpstr>
      <vt:lpstr>Acrobat Document</vt:lpstr>
      <vt:lpstr>PowerPoint Presentation</vt:lpstr>
      <vt:lpstr>Overview</vt:lpstr>
      <vt:lpstr>PowerPoint Presentation</vt:lpstr>
      <vt:lpstr>4 contexts</vt:lpstr>
      <vt:lpstr>PowerPoint Presentation</vt:lpstr>
      <vt:lpstr>PowerPoint Presentation</vt:lpstr>
      <vt:lpstr>PowerPoint Presentation</vt:lpstr>
      <vt:lpstr>PowerPoint Presentation</vt:lpstr>
      <vt:lpstr>PowerPoint Presentation</vt:lpstr>
      <vt:lpstr>PowerPoint Presentation</vt:lpstr>
      <vt:lpstr>3 trends</vt:lpstr>
      <vt:lpstr>PowerPoint Presentation</vt:lpstr>
      <vt:lpstr>PowerPoint Presentation</vt:lpstr>
      <vt:lpstr>Strategic management of the shared print collection  Then:  Value relates to depth and breadth of local collection.   Now: Value relates to systemwide curation of and access to print collections – ‘rightscaling’.</vt:lpstr>
      <vt:lpstr>PowerPoint Presentation</vt:lpstr>
      <vt:lpstr>PowerPoint Presentation</vt:lpstr>
      <vt:lpstr>From curation to creation  Then:  Value relates to management of the ‘products’ of research.   Now: Value relates to support of productivity and process of research and learning.</vt:lpstr>
      <vt:lpstr>PowerPoint Presentation</vt:lpstr>
      <vt:lpstr>PowerPoint Presentation</vt:lpstr>
      <vt:lpstr>Towards facilitated collection  Then:  Value relates to locally assembled collection.  Now: Value relates to ability to efficiently meet a variety of research and learning needs.</vt:lpstr>
      <vt:lpstr>1 project</vt:lpstr>
      <vt:lpstr>PowerPoint Presentation</vt:lpstr>
      <vt:lpstr>PowerPoint Presentation</vt:lpstr>
      <vt:lpstr>Evolutionary trends …</vt:lpstr>
      <vt:lpstr>Framing the Scholarly Record …</vt:lpstr>
      <vt:lpstr>PowerPoint Presentation</vt:lpstr>
      <vt:lpstr>PowerPoint Presentation</vt:lpstr>
      <vt:lpstr>Evolving scholarly record: Implications</vt:lpstr>
      <vt:lpstr>Evolving library collections … and stewardship models</vt:lpstr>
      <vt:lpstr>Four elements of conscious coordination</vt:lpstr>
      <vt:lpstr>Examples</vt:lpstr>
      <vt:lpstr>Conclusion</vt:lpstr>
      <vt:lpstr>Key Takeaways</vt:lpstr>
      <vt:lpstr>Next Steps</vt:lpstr>
      <vt:lpstr>Further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Collections and the Evolving Scholarly Record</dc:title>
  <dc:creator>Lorcan Dempsey</dc:creator>
  <cp:keywords>Lorcan Dempsey, Constance Malpas, Brian Lavoie, collective collection, shared print, mega-regions, evolving scholarly record, Sustainable Collection Services, digital scholarship, print management, right scaling, research process, workflow, bubble of growth, conscious coordination</cp:keywords>
  <dc:description>Presented 2 December 2015 at the OCLC Research Library Partnership meeting at the University of Melbourne, Victoria (Australia)._x000d_
A high level review of collection trends followed by a summary of recent work on the evolving scholarly record.</dc:description>
  <cp:lastModifiedBy>McNicol,Jeanette</cp:lastModifiedBy>
  <cp:revision>77</cp:revision>
  <dcterms:created xsi:type="dcterms:W3CDTF">2015-11-12T16:33:28Z</dcterms:created>
  <dcterms:modified xsi:type="dcterms:W3CDTF">2015-12-08T03:40:01Z</dcterms:modified>
</cp:coreProperties>
</file>