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Lst>
  <p:notesMasterIdLst>
    <p:notesMasterId r:id="rId62"/>
  </p:notesMasterIdLst>
  <p:handoutMasterIdLst>
    <p:handoutMasterId r:id="rId63"/>
  </p:handoutMasterIdLst>
  <p:sldIdLst>
    <p:sldId id="319" r:id="rId2"/>
    <p:sldId id="326" r:id="rId3"/>
    <p:sldId id="328" r:id="rId4"/>
    <p:sldId id="329" r:id="rId5"/>
    <p:sldId id="408" r:id="rId6"/>
    <p:sldId id="364" r:id="rId7"/>
    <p:sldId id="365" r:id="rId8"/>
    <p:sldId id="366" r:id="rId9"/>
    <p:sldId id="361" r:id="rId10"/>
    <p:sldId id="367" r:id="rId11"/>
    <p:sldId id="273" r:id="rId12"/>
    <p:sldId id="392" r:id="rId13"/>
    <p:sldId id="343" r:id="rId14"/>
    <p:sldId id="396" r:id="rId15"/>
    <p:sldId id="388" r:id="rId16"/>
    <p:sldId id="383" r:id="rId17"/>
    <p:sldId id="404" r:id="rId18"/>
    <p:sldId id="390" r:id="rId19"/>
    <p:sldId id="344" r:id="rId20"/>
    <p:sldId id="389" r:id="rId21"/>
    <p:sldId id="406" r:id="rId22"/>
    <p:sldId id="405" r:id="rId23"/>
    <p:sldId id="359" r:id="rId24"/>
    <p:sldId id="395" r:id="rId25"/>
    <p:sldId id="397" r:id="rId26"/>
    <p:sldId id="382" r:id="rId27"/>
    <p:sldId id="407" r:id="rId28"/>
    <p:sldId id="385" r:id="rId29"/>
    <p:sldId id="398" r:id="rId30"/>
    <p:sldId id="345" r:id="rId31"/>
    <p:sldId id="394" r:id="rId32"/>
    <p:sldId id="349" r:id="rId33"/>
    <p:sldId id="399" r:id="rId34"/>
    <p:sldId id="350" r:id="rId35"/>
    <p:sldId id="393" r:id="rId36"/>
    <p:sldId id="351" r:id="rId37"/>
    <p:sldId id="400" r:id="rId38"/>
    <p:sldId id="401" r:id="rId39"/>
    <p:sldId id="352" r:id="rId40"/>
    <p:sldId id="402" r:id="rId41"/>
    <p:sldId id="269" r:id="rId42"/>
    <p:sldId id="403" r:id="rId43"/>
    <p:sldId id="409" r:id="rId44"/>
    <p:sldId id="410" r:id="rId45"/>
    <p:sldId id="411" r:id="rId46"/>
    <p:sldId id="412" r:id="rId47"/>
    <p:sldId id="413" r:id="rId48"/>
    <p:sldId id="414" r:id="rId49"/>
    <p:sldId id="375" r:id="rId50"/>
    <p:sldId id="376" r:id="rId51"/>
    <p:sldId id="377" r:id="rId52"/>
    <p:sldId id="378" r:id="rId53"/>
    <p:sldId id="381" r:id="rId54"/>
    <p:sldId id="347" r:id="rId55"/>
    <p:sldId id="418" r:id="rId56"/>
    <p:sldId id="353" r:id="rId57"/>
    <p:sldId id="337" r:id="rId58"/>
    <p:sldId id="338" r:id="rId59"/>
    <p:sldId id="360" r:id="rId60"/>
    <p:sldId id="415" r:id="rId61"/>
  </p:sldIdLst>
  <p:sldSz cx="6858000" cy="5143500"/>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3A7E"/>
    <a:srgbClr val="DE481C"/>
    <a:srgbClr val="5E4B8B"/>
    <a:srgbClr val="FFFFFF"/>
    <a:srgbClr val="342560"/>
    <a:srgbClr val="B71A8B"/>
    <a:srgbClr val="2C3841"/>
    <a:srgbClr val="9BA7B0"/>
    <a:srgbClr val="552481"/>
    <a:srgbClr val="9F35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1" autoAdjust="0"/>
    <p:restoredTop sz="78833" autoAdjust="0"/>
  </p:normalViewPr>
  <p:slideViewPr>
    <p:cSldViewPr snapToGrid="0" snapToObjects="1" showGuides="1">
      <p:cViewPr varScale="1">
        <p:scale>
          <a:sx n="82" d="100"/>
          <a:sy n="82" d="100"/>
        </p:scale>
        <p:origin x="2298" y="84"/>
      </p:cViewPr>
      <p:guideLst>
        <p:guide orient="horz"/>
        <p:guide/>
      </p:guideLst>
    </p:cSldViewPr>
  </p:slideViewPr>
  <p:notesTextViewPr>
    <p:cViewPr>
      <p:scale>
        <a:sx n="100" d="100"/>
        <a:sy n="100" d="100"/>
      </p:scale>
      <p:origin x="0" y="0"/>
    </p:cViewPr>
  </p:notesTextViewPr>
  <p:notesViewPr>
    <p:cSldViewPr snapToGrid="0" snapToObjects="1" showGuides="1">
      <p:cViewPr>
        <p:scale>
          <a:sx n="60" d="100"/>
          <a:sy n="60" d="100"/>
        </p:scale>
        <p:origin x="3230" y="355"/>
      </p:cViewPr>
      <p:guideLst>
        <p:guide orient="horz" pos="2931"/>
        <p:guide pos="221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D:\Dropbox\OCLC%20with%20UNCC%20and%20Oxford\V&amp;R_Project%20(1)\Surveys\Queries%20and%20Analysis%20(Step%208)\Online%20Survey%20Nodes%20emh%2010091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ropbox\OCLC%20with%20UNCC%20and%20Oxford\V&amp;R_Project%20(1)\Surveys\Queries%20and%20Analysis%20(Step%208)\Online%20Survey%20Nodes%20emh%2010091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Dropbox\OCLC%20with%20UNCC%20and%20Oxford\V&amp;R_Project%20(1)\Analysis\Nodes%20By%20Educational%20Stage%20Run%20Feb%20201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Dropbox\OCLC%20with%20UNCC%20and%20Oxford\V&amp;R_Project%20(1)\Surveys\Queries%20and%20Analysis%20(Step%208)\Online%20Survey%20Nodes%20emh%2010091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Dropbox\OCLC%20with%20UNCC%20and%20Oxford\V&amp;R_Project%20(1)\Surveys\Queries%20and%20Analysis%20(Step%208)\Online%20Survey%20Nodes%20emh%2010091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Dropbox\OCLC%20with%20UNCC%20and%20Oxford\V&amp;R_Project%20(1)\Analysis\Nodes%20By%20Educational%20Stage%20Run%20Feb%20201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Dropbox\OCLC%20with%20UNCC%20and%20Oxford\V&amp;R_Project%20(1)\Analysis\Nodes%20By%20Educational%20Stage%20Run%20Feb%20201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Dropbox\OCLC%20with%20UNCC%20and%20Oxford\V&amp;R_Project%20(1)\Analysis\Nodes%20By%20Educational%20Stage%20Run%20Feb%20201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Dropbox\OCLC%20with%20UNCC%20and%20Oxford\V&amp;R_Project%20(1)\Analysis\Nodes%20By%20Educational%20Stage%20Run%20Feb%20201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'Decision Choice Edu Stage 4-6'!$A$146</c:f>
              <c:strCache>
                <c:ptCount val="1"/>
                <c:pt idx="0">
                  <c:v>Online Surveys (N=150) </c:v>
                </c:pt>
              </c:strCache>
            </c:strRef>
          </c:tx>
          <c:spPr>
            <a:ln w="22225" cap="rnd">
              <a:solidFill>
                <a:schemeClr val="accent1"/>
              </a:solidFill>
            </a:ln>
            <a:effectLst>
              <a:glow rad="139700">
                <a:schemeClr val="accent1">
                  <a:satMod val="175000"/>
                  <a:alpha val="14000"/>
                </a:schemeClr>
              </a:glow>
            </a:effectLst>
          </c:spPr>
          <c:marker>
            <c:symbol val="none"/>
          </c:marker>
          <c:dLbls>
            <c:dLbl>
              <c:idx val="0"/>
              <c:layout>
                <c:manualLayout>
                  <c:x val="-4.692322730947325E-2"/>
                  <c:y val="4.885627046895245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4.2931459779956174E-2"/>
                  <c:y val="4.885627046895245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2.2972622132370928E-2"/>
                  <c:y val="4.1710949838161301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'Decision Choice Edu Stage 4-6'!$B$145:$E$145</c:f>
              <c:strCache>
                <c:ptCount val="4"/>
                <c:pt idx="0">
                  <c:v>Emerging </c:v>
                </c:pt>
                <c:pt idx="1">
                  <c:v>Establishing </c:v>
                </c:pt>
                <c:pt idx="2">
                  <c:v>Embedding</c:v>
                </c:pt>
                <c:pt idx="3">
                  <c:v>Experiencing</c:v>
                </c:pt>
              </c:strCache>
            </c:strRef>
          </c:cat>
          <c:val>
            <c:numRef>
              <c:f>'Decision Choice Edu Stage 4-6'!$B$146:$E$146</c:f>
              <c:numCache>
                <c:formatCode>0%</c:formatCode>
                <c:ptCount val="4"/>
                <c:pt idx="0">
                  <c:v>0.88095238095238093</c:v>
                </c:pt>
                <c:pt idx="1">
                  <c:v>0.90476190476190477</c:v>
                </c:pt>
                <c:pt idx="2">
                  <c:v>0.76190476190476186</c:v>
                </c:pt>
                <c:pt idx="3">
                  <c:v>0.83333333333333337</c:v>
                </c:pt>
              </c:numCache>
            </c:numRef>
          </c:val>
          <c:smooth val="0"/>
        </c:ser>
        <c:ser>
          <c:idx val="1"/>
          <c:order val="1"/>
          <c:tx>
            <c:strRef>
              <c:f>'Decision Choice Edu Stage 4-6'!$A$147</c:f>
              <c:strCache>
                <c:ptCount val="1"/>
                <c:pt idx="0">
                  <c:v>Interviews (N=73)</c:v>
                </c:pt>
              </c:strCache>
            </c:strRef>
          </c:tx>
          <c:spPr>
            <a:ln w="22225" cap="rnd">
              <a:solidFill>
                <a:schemeClr val="accent2"/>
              </a:solidFill>
            </a:ln>
            <a:effectLst>
              <a:glow rad="139700">
                <a:schemeClr val="accent2">
                  <a:satMod val="175000"/>
                  <a:alpha val="14000"/>
                </a:schemeClr>
              </a:glow>
            </a:effectLst>
          </c:spPr>
          <c:marker>
            <c:symbol val="none"/>
          </c:marker>
          <c:dLbls>
            <c:dLbl>
              <c:idx val="0"/>
              <c:layout>
                <c:manualLayout>
                  <c:x val="-4.8919111074231823E-2"/>
                  <c:y val="-4.403289773133256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2.6964389661888008E-2"/>
                  <c:y val="-5.47508786775193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'Decision Choice Edu Stage 4-6'!$B$145:$E$145</c:f>
              <c:strCache>
                <c:ptCount val="4"/>
                <c:pt idx="0">
                  <c:v>Emerging </c:v>
                </c:pt>
                <c:pt idx="1">
                  <c:v>Establishing </c:v>
                </c:pt>
                <c:pt idx="2">
                  <c:v>Embedding</c:v>
                </c:pt>
                <c:pt idx="3">
                  <c:v>Experiencing</c:v>
                </c:pt>
              </c:strCache>
            </c:strRef>
          </c:cat>
          <c:val>
            <c:numRef>
              <c:f>'Decision Choice Edu Stage 4-6'!$B$147:$E$147</c:f>
              <c:numCache>
                <c:formatCode>0%</c:formatCode>
                <c:ptCount val="4"/>
                <c:pt idx="0">
                  <c:v>0.90697674418604646</c:v>
                </c:pt>
                <c:pt idx="1">
                  <c:v>1</c:v>
                </c:pt>
                <c:pt idx="2">
                  <c:v>1</c:v>
                </c:pt>
                <c:pt idx="3">
                  <c:v>0.9</c:v>
                </c:pt>
              </c:numCache>
            </c:numRef>
          </c:val>
          <c:smooth val="0"/>
        </c:ser>
        <c:dLbls>
          <c:dLblPos val="t"/>
          <c:showLegendKey val="0"/>
          <c:showVal val="1"/>
          <c:showCatName val="0"/>
          <c:showSerName val="0"/>
          <c:showPercent val="0"/>
          <c:showBubbleSize val="0"/>
        </c:dLbls>
        <c:smooth val="0"/>
        <c:axId val="160062248"/>
        <c:axId val="160062632"/>
      </c:lineChart>
      <c:catAx>
        <c:axId val="16006224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062632"/>
        <c:crosses val="autoZero"/>
        <c:auto val="1"/>
        <c:lblAlgn val="ctr"/>
        <c:lblOffset val="100"/>
        <c:noMultiLvlLbl val="0"/>
      </c:catAx>
      <c:valAx>
        <c:axId val="160062632"/>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0622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1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'Decision Choice Edu Stage 4-6'!$A$114</c:f>
              <c:strCache>
                <c:ptCount val="1"/>
                <c:pt idx="0">
                  <c:v>Online Surveys (N=150) </c:v>
                </c:pt>
              </c:strCache>
            </c:strRef>
          </c:tx>
          <c:spPr>
            <a:ln w="22225" cap="rnd">
              <a:solidFill>
                <a:schemeClr val="accent1"/>
              </a:solidFill>
            </a:ln>
            <a:effectLst>
              <a:glow rad="139700">
                <a:schemeClr val="accent1">
                  <a:satMod val="175000"/>
                  <a:alpha val="14000"/>
                </a:schemeClr>
              </a:glow>
            </a:effectLst>
          </c:spPr>
          <c:marker>
            <c:symbol val="none"/>
          </c:marker>
          <c:dLbls>
            <c:dLbl>
              <c:idx val="0"/>
              <c:tx>
                <c:rich>
                  <a:bodyPr/>
                  <a:lstStyle/>
                  <a:p>
                    <a:r>
                      <a:rPr lang="en-US"/>
                      <a:t>4, </a:t>
                    </a:r>
                    <a:fld id="{EC8B63D1-0034-4AA8-9A7C-825CC0121464}"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5, </a:t>
                    </a:r>
                    <a:fld id="{E14818E2-8B9C-4224-911B-B06D79CCED7C}"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7, </a:t>
                    </a:r>
                    <a:fld id="{F5F11974-FF32-41EC-B08E-0D0882673A0D}"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r>
                      <a:rPr lang="en-US"/>
                      <a:t>2, </a:t>
                    </a:r>
                    <a:fld id="{4A510856-4A81-40C0-A0C9-9C91A7744E72}"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'Decision Choice Edu Stage 4-6'!$B$113:$E$113</c:f>
              <c:strCache>
                <c:ptCount val="4"/>
                <c:pt idx="0">
                  <c:v>Emerging </c:v>
                </c:pt>
                <c:pt idx="1">
                  <c:v>Establishing </c:v>
                </c:pt>
                <c:pt idx="2">
                  <c:v>Embedding</c:v>
                </c:pt>
                <c:pt idx="3">
                  <c:v>Experiencing</c:v>
                </c:pt>
              </c:strCache>
            </c:strRef>
          </c:cat>
          <c:val>
            <c:numRef>
              <c:f>'Decision Choice Edu Stage 4-6'!$B$114:$E$114</c:f>
              <c:numCache>
                <c:formatCode>0%</c:formatCode>
                <c:ptCount val="4"/>
                <c:pt idx="0">
                  <c:v>9.5238095238095233E-2</c:v>
                </c:pt>
                <c:pt idx="1">
                  <c:v>0.11904761904761904</c:v>
                </c:pt>
                <c:pt idx="2">
                  <c:v>0.16666666666666666</c:v>
                </c:pt>
                <c:pt idx="3">
                  <c:v>8.3333333333333329E-2</c:v>
                </c:pt>
              </c:numCache>
            </c:numRef>
          </c:val>
          <c:smooth val="0"/>
        </c:ser>
        <c:ser>
          <c:idx val="1"/>
          <c:order val="1"/>
          <c:tx>
            <c:strRef>
              <c:f>'Decision Choice Edu Stage 4-6'!$A$115</c:f>
              <c:strCache>
                <c:ptCount val="1"/>
                <c:pt idx="0">
                  <c:v>Interviews (N=73)</c:v>
                </c:pt>
              </c:strCache>
            </c:strRef>
          </c:tx>
          <c:spPr>
            <a:ln w="22225" cap="rnd">
              <a:solidFill>
                <a:schemeClr val="accent2"/>
              </a:solidFill>
            </a:ln>
            <a:effectLst>
              <a:glow rad="139700">
                <a:schemeClr val="accent2">
                  <a:satMod val="175000"/>
                  <a:alpha val="14000"/>
                </a:schemeClr>
              </a:glow>
            </a:effectLst>
          </c:spPr>
          <c:marker>
            <c:symbol val="none"/>
          </c:marker>
          <c:dLbls>
            <c:dLbl>
              <c:idx val="0"/>
              <c:tx>
                <c:rich>
                  <a:bodyPr/>
                  <a:lstStyle/>
                  <a:p>
                    <a:r>
                      <a:rPr lang="en-US"/>
                      <a:t>17, </a:t>
                    </a:r>
                    <a:fld id="{03734C90-058A-4767-8708-BAD11CBE79C2}"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4, </a:t>
                    </a:r>
                    <a:fld id="{A6CE216B-A219-4A50-8E4A-09161332E54E}"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5, </a:t>
                    </a:r>
                    <a:fld id="{1E31D4C3-AB6A-4132-AABF-8BBB2CBE013B}"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r>
                      <a:rPr lang="en-US"/>
                      <a:t>5, </a:t>
                    </a:r>
                    <a:fld id="{73A5DF5C-3DA4-4478-9DAB-F5CA3524A2EF}"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'Decision Choice Edu Stage 4-6'!$B$113:$E$113</c:f>
              <c:strCache>
                <c:ptCount val="4"/>
                <c:pt idx="0">
                  <c:v>Emerging </c:v>
                </c:pt>
                <c:pt idx="1">
                  <c:v>Establishing </c:v>
                </c:pt>
                <c:pt idx="2">
                  <c:v>Embedding</c:v>
                </c:pt>
                <c:pt idx="3">
                  <c:v>Experiencing</c:v>
                </c:pt>
              </c:strCache>
            </c:strRef>
          </c:cat>
          <c:val>
            <c:numRef>
              <c:f>'Decision Choice Edu Stage 4-6'!$B$115:$E$115</c:f>
              <c:numCache>
                <c:formatCode>0%</c:formatCode>
                <c:ptCount val="4"/>
                <c:pt idx="0">
                  <c:v>0.39534883720930231</c:v>
                </c:pt>
                <c:pt idx="1">
                  <c:v>0.4</c:v>
                </c:pt>
                <c:pt idx="2">
                  <c:v>0.5</c:v>
                </c:pt>
                <c:pt idx="3">
                  <c:v>0.5</c:v>
                </c:pt>
              </c:numCache>
            </c:numRef>
          </c:val>
          <c:smooth val="0"/>
        </c:ser>
        <c:dLbls>
          <c:dLblPos val="t"/>
          <c:showLegendKey val="0"/>
          <c:showVal val="1"/>
          <c:showCatName val="0"/>
          <c:showSerName val="0"/>
          <c:showPercent val="0"/>
          <c:showBubbleSize val="0"/>
        </c:dLbls>
        <c:smooth val="0"/>
        <c:axId val="160131120"/>
        <c:axId val="160131512"/>
      </c:lineChart>
      <c:catAx>
        <c:axId val="160131120"/>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131512"/>
        <c:crosses val="autoZero"/>
        <c:auto val="1"/>
        <c:lblAlgn val="ctr"/>
        <c:lblOffset val="100"/>
        <c:noMultiLvlLbl val="0"/>
      </c:catAx>
      <c:valAx>
        <c:axId val="160131512"/>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1311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1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'Place by Edu Stage'!$A$102</c:f>
              <c:strCache>
                <c:ptCount val="1"/>
                <c:pt idx="0">
                  <c:v>Facebook</c:v>
                </c:pt>
              </c:strCache>
            </c:strRef>
          </c:tx>
          <c:spPr>
            <a:ln w="22225" cap="rnd">
              <a:solidFill>
                <a:schemeClr val="accent1"/>
              </a:solidFill>
            </a:ln>
            <a:effectLst>
              <a:glow rad="139700">
                <a:schemeClr val="accent1">
                  <a:satMod val="175000"/>
                  <a:alpha val="14000"/>
                </a:schemeClr>
              </a:glow>
            </a:effectLst>
          </c:spPr>
          <c:marker>
            <c:symbol val="none"/>
          </c:marker>
          <c:dLbls>
            <c:dLbl>
              <c:idx val="0"/>
              <c:tx>
                <c:rich>
                  <a:bodyPr/>
                  <a:lstStyle/>
                  <a:p>
                    <a:r>
                      <a:rPr lang="en-US"/>
                      <a:t>41,</a:t>
                    </a:r>
                    <a:r>
                      <a:rPr lang="en-US" baseline="0"/>
                      <a:t> </a:t>
                    </a:r>
                    <a:fld id="{6D87FD95-28DD-4DA0-8142-B85F84DF0075}" type="VALUE">
                      <a:rPr lang="en-US"/>
                      <a:pPr/>
                      <a:t>[VALUE]</a:t>
                    </a:fld>
                    <a:endParaRPr lang="en-US" baseline="0"/>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10, </a:t>
                    </a:r>
                    <a:fld id="{B49DBBD0-D5BA-45D8-925E-9A66ED7C6B8E}"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10, </a:t>
                    </a:r>
                    <a:fld id="{5CABBF64-C4BE-4D0D-95FC-C5EE7248F560}"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4.1139310307902903E-2"/>
                  <c:y val="-5.7527680158062484E-2"/>
                </c:manualLayout>
              </c:layout>
              <c:tx>
                <c:rich>
                  <a:bodyPr/>
                  <a:lstStyle/>
                  <a:p>
                    <a:r>
                      <a:rPr lang="en-US"/>
                      <a:t>9, </a:t>
                    </a:r>
                    <a:fld id="{93F9B25A-765C-4DE9-95C4-ED2DB6BB8000}"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'Place by Edu Stage'!$B$101:$E$101</c:f>
              <c:strCache>
                <c:ptCount val="4"/>
                <c:pt idx="0">
                  <c:v>Emerging 
(N=43)</c:v>
                </c:pt>
                <c:pt idx="1">
                  <c:v>Establishing 
(N=10)</c:v>
                </c:pt>
                <c:pt idx="2">
                  <c:v>Embedding 
(N=10)</c:v>
                </c:pt>
                <c:pt idx="3">
                  <c:v>Experiencing 
(N=10)</c:v>
                </c:pt>
              </c:strCache>
            </c:strRef>
          </c:cat>
          <c:val>
            <c:numRef>
              <c:f>'Place by Edu Stage'!$B$102:$E$102</c:f>
              <c:numCache>
                <c:formatCode>0%</c:formatCode>
                <c:ptCount val="4"/>
                <c:pt idx="0">
                  <c:v>0.95348837209302328</c:v>
                </c:pt>
                <c:pt idx="1">
                  <c:v>1</c:v>
                </c:pt>
                <c:pt idx="2">
                  <c:v>1</c:v>
                </c:pt>
                <c:pt idx="3">
                  <c:v>0.9</c:v>
                </c:pt>
              </c:numCache>
            </c:numRef>
          </c:val>
          <c:smooth val="0"/>
        </c:ser>
        <c:ser>
          <c:idx val="1"/>
          <c:order val="1"/>
          <c:tx>
            <c:strRef>
              <c:f>'Place by Edu Stage'!$A$103</c:f>
              <c:strCache>
                <c:ptCount val="1"/>
                <c:pt idx="0">
                  <c:v>Twitter</c:v>
                </c:pt>
              </c:strCache>
            </c:strRef>
          </c:tx>
          <c:spPr>
            <a:ln w="22225" cap="rnd">
              <a:solidFill>
                <a:schemeClr val="accent2"/>
              </a:solidFill>
            </a:ln>
            <a:effectLst>
              <a:glow rad="139700">
                <a:schemeClr val="accent2">
                  <a:satMod val="175000"/>
                  <a:alpha val="14000"/>
                </a:schemeClr>
              </a:glow>
            </a:effectLst>
          </c:spPr>
          <c:marker>
            <c:symbol val="none"/>
          </c:marker>
          <c:dLbls>
            <c:dLbl>
              <c:idx val="0"/>
              <c:layout>
                <c:manualLayout>
                  <c:x val="-6.9870353993228621E-2"/>
                  <c:y val="4.1782686241148247E-2"/>
                </c:manualLayout>
              </c:layout>
              <c:tx>
                <c:rich>
                  <a:bodyPr/>
                  <a:lstStyle/>
                  <a:p>
                    <a:r>
                      <a:rPr lang="en-US"/>
                      <a:t>9, </a:t>
                    </a:r>
                    <a:fld id="{15E71284-D2DC-4695-A787-04A084E46D19}"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5, </a:t>
                    </a:r>
                    <a:fld id="{E11A607F-1372-4EB6-906D-17F673B179EC}"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5, </a:t>
                    </a:r>
                    <a:fld id="{69C2453F-6A31-4978-A255-F28A9A1B8FD7}"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4.1139310307902903E-2"/>
                  <c:y val="-3.683802049156025E-2"/>
                </c:manualLayout>
              </c:layout>
              <c:tx>
                <c:rich>
                  <a:bodyPr/>
                  <a:lstStyle/>
                  <a:p>
                    <a:r>
                      <a:rPr lang="en-US"/>
                      <a:t>7, </a:t>
                    </a:r>
                    <a:fld id="{04148669-CBFE-449A-8C01-71B9317E962A}"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'Place by Edu Stage'!$B$101:$E$101</c:f>
              <c:strCache>
                <c:ptCount val="4"/>
                <c:pt idx="0">
                  <c:v>Emerging 
(N=43)</c:v>
                </c:pt>
                <c:pt idx="1">
                  <c:v>Establishing 
(N=10)</c:v>
                </c:pt>
                <c:pt idx="2">
                  <c:v>Embedding 
(N=10)</c:v>
                </c:pt>
                <c:pt idx="3">
                  <c:v>Experiencing 
(N=10)</c:v>
                </c:pt>
              </c:strCache>
            </c:strRef>
          </c:cat>
          <c:val>
            <c:numRef>
              <c:f>'Place by Edu Stage'!$B$103:$E$103</c:f>
              <c:numCache>
                <c:formatCode>0%</c:formatCode>
                <c:ptCount val="4"/>
                <c:pt idx="0">
                  <c:v>0.20930232558139536</c:v>
                </c:pt>
                <c:pt idx="1">
                  <c:v>0.5</c:v>
                </c:pt>
                <c:pt idx="2">
                  <c:v>0.5</c:v>
                </c:pt>
                <c:pt idx="3">
                  <c:v>0.7</c:v>
                </c:pt>
              </c:numCache>
            </c:numRef>
          </c:val>
          <c:smooth val="0"/>
        </c:ser>
        <c:ser>
          <c:idx val="2"/>
          <c:order val="2"/>
          <c:tx>
            <c:strRef>
              <c:f>'Place by Edu Stage'!$A$104</c:f>
              <c:strCache>
                <c:ptCount val="1"/>
                <c:pt idx="0">
                  <c:v>YouTube</c:v>
                </c:pt>
              </c:strCache>
            </c:strRef>
          </c:tx>
          <c:spPr>
            <a:ln w="22225" cap="rnd">
              <a:solidFill>
                <a:schemeClr val="accent3"/>
              </a:solidFill>
            </a:ln>
            <a:effectLst>
              <a:glow rad="139700">
                <a:schemeClr val="accent3">
                  <a:satMod val="175000"/>
                  <a:alpha val="14000"/>
                </a:schemeClr>
              </a:glow>
            </a:effectLst>
          </c:spPr>
          <c:marker>
            <c:symbol val="none"/>
          </c:marker>
          <c:dLbls>
            <c:dLbl>
              <c:idx val="0"/>
              <c:tx>
                <c:rich>
                  <a:bodyPr/>
                  <a:lstStyle/>
                  <a:p>
                    <a:r>
                      <a:rPr lang="en-US"/>
                      <a:t>14, </a:t>
                    </a:r>
                    <a:fld id="{4C125CCE-1722-4C82-B5D0-6811FB9634E8}"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4.6711888525058691E-2"/>
                  <c:y val="7.9024073640852274E-2"/>
                </c:manualLayout>
              </c:layout>
              <c:tx>
                <c:rich>
                  <a:bodyPr/>
                  <a:lstStyle/>
                  <a:p>
                    <a:r>
                      <a:rPr lang="en-US"/>
                      <a:t>5, </a:t>
                    </a:r>
                    <a:fld id="{EDADD113-83E4-4A15-87F1-F36DDEFA1765}"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3, </a:t>
                    </a:r>
                    <a:fld id="{91D9DB79-5E5E-4659-9614-8C62763BEA5D}"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3.6350803027015287E-2"/>
                  <c:y val="5.0058550107749067E-2"/>
                </c:manualLayout>
              </c:layout>
              <c:tx>
                <c:rich>
                  <a:bodyPr/>
                  <a:lstStyle/>
                  <a:p>
                    <a:r>
                      <a:rPr lang="en-US"/>
                      <a:t>4, </a:t>
                    </a:r>
                    <a:fld id="{163783F6-D2A2-4DB9-A318-4C1FBF88ABBB}"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'Place by Edu Stage'!$B$101:$E$101</c:f>
              <c:strCache>
                <c:ptCount val="4"/>
                <c:pt idx="0">
                  <c:v>Emerging 
(N=43)</c:v>
                </c:pt>
                <c:pt idx="1">
                  <c:v>Establishing 
(N=10)</c:v>
                </c:pt>
                <c:pt idx="2">
                  <c:v>Embedding 
(N=10)</c:v>
                </c:pt>
                <c:pt idx="3">
                  <c:v>Experiencing 
(N=10)</c:v>
                </c:pt>
              </c:strCache>
            </c:strRef>
          </c:cat>
          <c:val>
            <c:numRef>
              <c:f>'Place by Edu Stage'!$B$104:$E$104</c:f>
              <c:numCache>
                <c:formatCode>0%</c:formatCode>
                <c:ptCount val="4"/>
                <c:pt idx="0">
                  <c:v>0.32558139534883723</c:v>
                </c:pt>
                <c:pt idx="1">
                  <c:v>0.5</c:v>
                </c:pt>
                <c:pt idx="2">
                  <c:v>0.3</c:v>
                </c:pt>
                <c:pt idx="3">
                  <c:v>0.4</c:v>
                </c:pt>
              </c:numCache>
            </c:numRef>
          </c:val>
          <c:smooth val="0"/>
        </c:ser>
        <c:ser>
          <c:idx val="3"/>
          <c:order val="3"/>
          <c:tx>
            <c:strRef>
              <c:f>'Place by Edu Stage'!$A$105</c:f>
              <c:strCache>
                <c:ptCount val="1"/>
                <c:pt idx="0">
                  <c:v>Wikipedia</c:v>
                </c:pt>
              </c:strCache>
            </c:strRef>
          </c:tx>
          <c:spPr>
            <a:ln w="22225" cap="rnd">
              <a:solidFill>
                <a:schemeClr val="accent4"/>
              </a:solidFill>
            </a:ln>
            <a:effectLst>
              <a:glow rad="139700">
                <a:schemeClr val="accent4">
                  <a:satMod val="175000"/>
                  <a:alpha val="14000"/>
                </a:schemeClr>
              </a:glow>
            </a:effectLst>
          </c:spPr>
          <c:marker>
            <c:symbol val="none"/>
          </c:marker>
          <c:dLbls>
            <c:dLbl>
              <c:idx val="0"/>
              <c:layout>
                <c:manualLayout>
                  <c:x val="-7.307262110634502E-2"/>
                  <c:y val="4.1782686241148247E-2"/>
                </c:manualLayout>
              </c:layout>
              <c:tx>
                <c:rich>
                  <a:bodyPr/>
                  <a:lstStyle/>
                  <a:p>
                    <a:r>
                      <a:rPr lang="en-US"/>
                      <a:t>35, </a:t>
                    </a:r>
                    <a:fld id="{DC04A744-ED6A-4D36-BF8E-392326EB7825}"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6.2687593071897224E-2"/>
                  <c:y val="4.1782686241148247E-2"/>
                </c:manualLayout>
              </c:layout>
              <c:tx>
                <c:rich>
                  <a:bodyPr/>
                  <a:lstStyle/>
                  <a:p>
                    <a:r>
                      <a:rPr lang="en-US"/>
                      <a:t>9, </a:t>
                    </a:r>
                    <a:fld id="{F1E05CBD-F82F-453C-AEE0-F02FC6160A5E}"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7, </a:t>
                    </a:r>
                    <a:fld id="{88D922E1-DD91-4097-8660-5F558682EF1E}"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4.5927817588790693E-2"/>
                  <c:y val="-4.0975952424860698E-2"/>
                </c:manualLayout>
              </c:layout>
              <c:tx>
                <c:rich>
                  <a:bodyPr/>
                  <a:lstStyle/>
                  <a:p>
                    <a:r>
                      <a:rPr lang="en-US"/>
                      <a:t>5, </a:t>
                    </a:r>
                    <a:fld id="{6BCCBA1D-4BA5-451B-B4AA-D7D1C519B3CB}"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'Place by Edu Stage'!$B$101:$E$101</c:f>
              <c:strCache>
                <c:ptCount val="4"/>
                <c:pt idx="0">
                  <c:v>Emerging 
(N=43)</c:v>
                </c:pt>
                <c:pt idx="1">
                  <c:v>Establishing 
(N=10)</c:v>
                </c:pt>
                <c:pt idx="2">
                  <c:v>Embedding 
(N=10)</c:v>
                </c:pt>
                <c:pt idx="3">
                  <c:v>Experiencing 
(N=10)</c:v>
                </c:pt>
              </c:strCache>
            </c:strRef>
          </c:cat>
          <c:val>
            <c:numRef>
              <c:f>'Place by Edu Stage'!$B$105:$E$105</c:f>
              <c:numCache>
                <c:formatCode>0%</c:formatCode>
                <c:ptCount val="4"/>
                <c:pt idx="0">
                  <c:v>0.81395348837209303</c:v>
                </c:pt>
                <c:pt idx="1">
                  <c:v>0.9</c:v>
                </c:pt>
                <c:pt idx="2">
                  <c:v>0.7</c:v>
                </c:pt>
                <c:pt idx="3">
                  <c:v>0.5</c:v>
                </c:pt>
              </c:numCache>
            </c:numRef>
          </c:val>
          <c:smooth val="0"/>
        </c:ser>
        <c:dLbls>
          <c:dLblPos val="t"/>
          <c:showLegendKey val="0"/>
          <c:showVal val="1"/>
          <c:showCatName val="0"/>
          <c:showSerName val="0"/>
          <c:showPercent val="0"/>
          <c:showBubbleSize val="0"/>
        </c:dLbls>
        <c:smooth val="0"/>
        <c:axId val="160132296"/>
        <c:axId val="160132688"/>
      </c:lineChart>
      <c:catAx>
        <c:axId val="160132296"/>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132688"/>
        <c:crosses val="autoZero"/>
        <c:auto val="1"/>
        <c:lblAlgn val="ctr"/>
        <c:lblOffset val="100"/>
        <c:noMultiLvlLbl val="0"/>
      </c:catAx>
      <c:valAx>
        <c:axId val="160132688"/>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1322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'Place Edu Stage 4-6'!$A$197</c:f>
              <c:strCache>
                <c:ptCount val="1"/>
                <c:pt idx="0">
                  <c:v>Online Surveys (N=150) </c:v>
                </c:pt>
              </c:strCache>
            </c:strRef>
          </c:tx>
          <c:spPr>
            <a:ln w="22225" cap="rnd">
              <a:solidFill>
                <a:schemeClr val="accent1"/>
              </a:solidFill>
            </a:ln>
            <a:effectLst>
              <a:glow rad="139700">
                <a:schemeClr val="accent1">
                  <a:satMod val="175000"/>
                  <a:alpha val="14000"/>
                </a:schemeClr>
              </a:glow>
            </a:effectLst>
          </c:spPr>
          <c:marker>
            <c:symbol val="none"/>
          </c:marker>
          <c:dLbls>
            <c:dLbl>
              <c:idx val="0"/>
              <c:tx>
                <c:rich>
                  <a:bodyPr/>
                  <a:lstStyle/>
                  <a:p>
                    <a:r>
                      <a:rPr lang="en-US"/>
                      <a:t>16, </a:t>
                    </a:r>
                    <a:fld id="{5813DBC5-4324-4A27-9F44-5289D8AF1EA4}"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25, </a:t>
                    </a:r>
                    <a:fld id="{7080FD15-A56F-4CB1-AE08-F66C04EA394E}"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19, </a:t>
                    </a:r>
                    <a:fld id="{6A0B5CE7-C1D6-4A74-A2C9-CD307E693FE1}"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r>
                      <a:rPr lang="en-US"/>
                      <a:t>15, </a:t>
                    </a:r>
                    <a:fld id="{2E0289B5-83BF-4594-9522-76C89B31C38F}"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'Place Edu Stage 4-6'!$B$196:$E$196</c:f>
              <c:strCache>
                <c:ptCount val="4"/>
                <c:pt idx="0">
                  <c:v>Emerging </c:v>
                </c:pt>
                <c:pt idx="1">
                  <c:v>Establishing</c:v>
                </c:pt>
                <c:pt idx="2">
                  <c:v>Embedding </c:v>
                </c:pt>
                <c:pt idx="3">
                  <c:v>Experiencing </c:v>
                </c:pt>
              </c:strCache>
            </c:strRef>
          </c:cat>
          <c:val>
            <c:numRef>
              <c:f>'Place Edu Stage 4-6'!$B$197:$E$197</c:f>
              <c:numCache>
                <c:formatCode>0%</c:formatCode>
                <c:ptCount val="4"/>
                <c:pt idx="0">
                  <c:v>0.38095238095238093</c:v>
                </c:pt>
                <c:pt idx="1">
                  <c:v>0.59523809523809523</c:v>
                </c:pt>
                <c:pt idx="2">
                  <c:v>0.45238095238095238</c:v>
                </c:pt>
                <c:pt idx="3">
                  <c:v>0.625</c:v>
                </c:pt>
              </c:numCache>
            </c:numRef>
          </c:val>
          <c:smooth val="0"/>
        </c:ser>
        <c:ser>
          <c:idx val="1"/>
          <c:order val="1"/>
          <c:tx>
            <c:strRef>
              <c:f>'Place Edu Stage 4-6'!$A$198</c:f>
              <c:strCache>
                <c:ptCount val="1"/>
                <c:pt idx="0">
                  <c:v>Interviews (N=73)</c:v>
                </c:pt>
              </c:strCache>
            </c:strRef>
          </c:tx>
          <c:spPr>
            <a:ln w="22225" cap="rnd">
              <a:solidFill>
                <a:schemeClr val="accent2"/>
              </a:solidFill>
            </a:ln>
            <a:effectLst>
              <a:glow rad="139700">
                <a:schemeClr val="accent2">
                  <a:satMod val="175000"/>
                  <a:alpha val="14000"/>
                </a:schemeClr>
              </a:glow>
            </a:effectLst>
          </c:spPr>
          <c:marker>
            <c:symbol val="none"/>
          </c:marker>
          <c:dLbls>
            <c:dLbl>
              <c:idx val="0"/>
              <c:tx>
                <c:rich>
                  <a:bodyPr/>
                  <a:lstStyle/>
                  <a:p>
                    <a:r>
                      <a:rPr lang="en-US"/>
                      <a:t>38, </a:t>
                    </a:r>
                    <a:fld id="{1D05361F-1FFD-4583-A6CA-6F56C70E23F2}"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10, </a:t>
                    </a:r>
                    <a:fld id="{12FD1959-DC7D-4DFF-B565-E6AC716BF72C}"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10, </a:t>
                    </a:r>
                    <a:fld id="{2F6295DE-0C38-4B20-8165-AB703F1BAE2E}"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r>
                      <a:rPr lang="en-US"/>
                      <a:t>9, </a:t>
                    </a:r>
                    <a:fld id="{7DAA98A0-C29D-4AC4-BB96-A4B87364B928}"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'Place Edu Stage 4-6'!$B$196:$E$196</c:f>
              <c:strCache>
                <c:ptCount val="4"/>
                <c:pt idx="0">
                  <c:v>Emerging </c:v>
                </c:pt>
                <c:pt idx="1">
                  <c:v>Establishing</c:v>
                </c:pt>
                <c:pt idx="2">
                  <c:v>Embedding </c:v>
                </c:pt>
                <c:pt idx="3">
                  <c:v>Experiencing </c:v>
                </c:pt>
              </c:strCache>
            </c:strRef>
          </c:cat>
          <c:val>
            <c:numRef>
              <c:f>'Place Edu Stage 4-6'!$B$198:$E$198</c:f>
              <c:numCache>
                <c:formatCode>0%</c:formatCode>
                <c:ptCount val="4"/>
                <c:pt idx="0">
                  <c:v>0.88372093023255816</c:v>
                </c:pt>
                <c:pt idx="1">
                  <c:v>1</c:v>
                </c:pt>
                <c:pt idx="2">
                  <c:v>1</c:v>
                </c:pt>
                <c:pt idx="3">
                  <c:v>0.9</c:v>
                </c:pt>
              </c:numCache>
            </c:numRef>
          </c:val>
          <c:smooth val="0"/>
        </c:ser>
        <c:dLbls>
          <c:dLblPos val="t"/>
          <c:showLegendKey val="0"/>
          <c:showVal val="1"/>
          <c:showCatName val="0"/>
          <c:showSerName val="0"/>
          <c:showPercent val="0"/>
          <c:showBubbleSize val="0"/>
        </c:dLbls>
        <c:smooth val="0"/>
        <c:axId val="160133472"/>
        <c:axId val="160133864"/>
      </c:lineChart>
      <c:catAx>
        <c:axId val="16013347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mn-lt"/>
                <a:ea typeface="+mn-ea"/>
                <a:cs typeface="+mn-cs"/>
              </a:defRPr>
            </a:pPr>
            <a:endParaRPr lang="en-US"/>
          </a:p>
        </c:txPr>
        <c:crossAx val="160133864"/>
        <c:crosses val="autoZero"/>
        <c:auto val="1"/>
        <c:lblAlgn val="ctr"/>
        <c:lblOffset val="100"/>
        <c:noMultiLvlLbl val="0"/>
      </c:catAx>
      <c:valAx>
        <c:axId val="16013386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mn-lt"/>
                <a:ea typeface="+mn-ea"/>
                <a:cs typeface="+mn-cs"/>
              </a:defRPr>
            </a:pPr>
            <a:endParaRPr lang="en-US"/>
          </a:p>
        </c:txPr>
        <c:crossAx val="1601334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2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'Place Edu Stage 4-6'!$A$263</c:f>
              <c:strCache>
                <c:ptCount val="1"/>
                <c:pt idx="0">
                  <c:v>Online Surveys (N=150) </c:v>
                </c:pt>
              </c:strCache>
            </c:strRef>
          </c:tx>
          <c:spPr>
            <a:ln w="22225" cap="rnd">
              <a:solidFill>
                <a:schemeClr val="accent1"/>
              </a:solidFill>
            </a:ln>
            <a:effectLst>
              <a:glow rad="139700">
                <a:schemeClr val="accent1">
                  <a:satMod val="175000"/>
                  <a:alpha val="14000"/>
                </a:schemeClr>
              </a:glow>
            </a:effectLst>
          </c:spPr>
          <c:marker>
            <c:symbol val="none"/>
          </c:marker>
          <c:dLbls>
            <c:dLbl>
              <c:idx val="0"/>
              <c:tx>
                <c:rich>
                  <a:bodyPr/>
                  <a:lstStyle/>
                  <a:p>
                    <a:r>
                      <a:rPr lang="en-US"/>
                      <a:t>5, </a:t>
                    </a:r>
                    <a:fld id="{9C4D923E-908E-4EAE-9B8C-712D50710499}"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2, </a:t>
                    </a:r>
                    <a:fld id="{4949BD7C-7637-4D7C-9E16-BE147A6DE5C3}"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9, </a:t>
                    </a:r>
                    <a:fld id="{45E065F5-8188-46B8-AA13-2A89BE7519FA}"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r>
                      <a:rPr lang="en-US"/>
                      <a:t>0, </a:t>
                    </a:r>
                    <a:fld id="{8DD396F1-4442-4CCD-A19A-2155EF54B191}"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'Place Edu Stage 4-6'!$B$262:$E$262</c:f>
              <c:strCache>
                <c:ptCount val="4"/>
                <c:pt idx="0">
                  <c:v>Emerging </c:v>
                </c:pt>
                <c:pt idx="1">
                  <c:v>Establishing</c:v>
                </c:pt>
                <c:pt idx="2">
                  <c:v>Embedding </c:v>
                </c:pt>
                <c:pt idx="3">
                  <c:v>Experiencing </c:v>
                </c:pt>
              </c:strCache>
            </c:strRef>
          </c:cat>
          <c:val>
            <c:numRef>
              <c:f>'Place Edu Stage 4-6'!$B$263:$E$263</c:f>
              <c:numCache>
                <c:formatCode>0%</c:formatCode>
                <c:ptCount val="4"/>
                <c:pt idx="0">
                  <c:v>0.11904761904761904</c:v>
                </c:pt>
                <c:pt idx="1">
                  <c:v>4.7619047619047616E-2</c:v>
                </c:pt>
                <c:pt idx="2">
                  <c:v>0.21428571428571427</c:v>
                </c:pt>
                <c:pt idx="3">
                  <c:v>0</c:v>
                </c:pt>
              </c:numCache>
            </c:numRef>
          </c:val>
          <c:smooth val="0"/>
        </c:ser>
        <c:ser>
          <c:idx val="1"/>
          <c:order val="1"/>
          <c:tx>
            <c:strRef>
              <c:f>'Place Edu Stage 4-6'!$A$264</c:f>
              <c:strCache>
                <c:ptCount val="1"/>
                <c:pt idx="0">
                  <c:v>Interviews (N=73)</c:v>
                </c:pt>
              </c:strCache>
            </c:strRef>
          </c:tx>
          <c:spPr>
            <a:ln w="22225" cap="rnd">
              <a:solidFill>
                <a:schemeClr val="accent2"/>
              </a:solidFill>
            </a:ln>
            <a:effectLst>
              <a:glow rad="139700">
                <a:schemeClr val="accent2">
                  <a:satMod val="175000"/>
                  <a:alpha val="14000"/>
                </a:schemeClr>
              </a:glow>
            </a:effectLst>
          </c:spPr>
          <c:marker>
            <c:symbol val="none"/>
          </c:marker>
          <c:dLbls>
            <c:dLbl>
              <c:idx val="0"/>
              <c:tx>
                <c:rich>
                  <a:bodyPr/>
                  <a:lstStyle/>
                  <a:p>
                    <a:r>
                      <a:rPr lang="en-US"/>
                      <a:t>32, </a:t>
                    </a:r>
                    <a:fld id="{5CF0FF6C-08EE-4220-BED9-8EE5164DC35E}"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8, </a:t>
                    </a:r>
                    <a:fld id="{16AF80A1-F7A6-4BEF-95E8-9FFAB49F897A}"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10, </a:t>
                    </a:r>
                    <a:fld id="{736F4D16-7E29-4955-ABC2-D0FA0AAC6491}"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tx>
                <c:rich>
                  <a:bodyPr/>
                  <a:lstStyle/>
                  <a:p>
                    <a:r>
                      <a:rPr lang="en-US"/>
                      <a:t>6, </a:t>
                    </a:r>
                    <a:fld id="{147DAC42-91CA-4178-BF88-C9AD54F0A428}"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'Place Edu Stage 4-6'!$B$262:$E$262</c:f>
              <c:strCache>
                <c:ptCount val="4"/>
                <c:pt idx="0">
                  <c:v>Emerging </c:v>
                </c:pt>
                <c:pt idx="1">
                  <c:v>Establishing</c:v>
                </c:pt>
                <c:pt idx="2">
                  <c:v>Embedding </c:v>
                </c:pt>
                <c:pt idx="3">
                  <c:v>Experiencing </c:v>
                </c:pt>
              </c:strCache>
            </c:strRef>
          </c:cat>
          <c:val>
            <c:numRef>
              <c:f>'Place Edu Stage 4-6'!$B$264:$E$264</c:f>
              <c:numCache>
                <c:formatCode>0%</c:formatCode>
                <c:ptCount val="4"/>
                <c:pt idx="0">
                  <c:v>0.7441860465116279</c:v>
                </c:pt>
                <c:pt idx="1">
                  <c:v>0.8</c:v>
                </c:pt>
                <c:pt idx="2">
                  <c:v>1</c:v>
                </c:pt>
                <c:pt idx="3">
                  <c:v>0.6</c:v>
                </c:pt>
              </c:numCache>
            </c:numRef>
          </c:val>
          <c:smooth val="0"/>
        </c:ser>
        <c:dLbls>
          <c:dLblPos val="t"/>
          <c:showLegendKey val="0"/>
          <c:showVal val="1"/>
          <c:showCatName val="0"/>
          <c:showSerName val="0"/>
          <c:showPercent val="0"/>
          <c:showBubbleSize val="0"/>
        </c:dLbls>
        <c:smooth val="0"/>
        <c:axId val="160134648"/>
        <c:axId val="160903024"/>
      </c:lineChart>
      <c:catAx>
        <c:axId val="16013464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903024"/>
        <c:crosses val="autoZero"/>
        <c:auto val="1"/>
        <c:lblAlgn val="ctr"/>
        <c:lblOffset val="100"/>
        <c:noMultiLvlLbl val="0"/>
      </c:catAx>
      <c:valAx>
        <c:axId val="16090302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134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1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'Contact by Edu Stage'!$A$82</c:f>
              <c:strCache>
                <c:ptCount val="1"/>
                <c:pt idx="0">
                  <c:v>Email</c:v>
                </c:pt>
              </c:strCache>
            </c:strRef>
          </c:tx>
          <c:spPr>
            <a:ln w="22225" cap="rnd">
              <a:solidFill>
                <a:schemeClr val="accent1"/>
              </a:solidFill>
            </a:ln>
            <a:effectLst>
              <a:glow rad="139700">
                <a:schemeClr val="accent1">
                  <a:satMod val="175000"/>
                  <a:alpha val="14000"/>
                </a:schemeClr>
              </a:glow>
            </a:effectLst>
          </c:spPr>
          <c:marker>
            <c:symbol val="none"/>
          </c:marker>
          <c:dLbls>
            <c:dLbl>
              <c:idx val="0"/>
              <c:layout>
                <c:manualLayout>
                  <c:x val="-9.5919500830873403E-2"/>
                  <c:y val="-7.7010580335258955E-2"/>
                </c:manualLayout>
              </c:layout>
              <c:tx>
                <c:rich>
                  <a:bodyPr/>
                  <a:lstStyle/>
                  <a:p>
                    <a:r>
                      <a:rPr lang="en-US"/>
                      <a:t>35, </a:t>
                    </a:r>
                    <a:fld id="{8FFF1047-9882-464F-A46E-EAD482AC42AA}"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6.5937210841979677E-2"/>
                  <c:y val="-5.57339774615438E-2"/>
                </c:manualLayout>
              </c:layout>
              <c:tx>
                <c:rich>
                  <a:bodyPr/>
                  <a:lstStyle/>
                  <a:p>
                    <a:r>
                      <a:rPr lang="en-US"/>
                      <a:t>10, </a:t>
                    </a:r>
                    <a:fld id="{AD29669D-034B-4A48-AB56-A754069558C5}"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layout>
                <c:manualLayout>
                  <c:x val="-7.0696485013050009E-2"/>
                  <c:y val="-5.57339774615438E-2"/>
                </c:manualLayout>
              </c:layout>
              <c:tx>
                <c:rich>
                  <a:bodyPr/>
                  <a:lstStyle/>
                  <a:p>
                    <a:r>
                      <a:rPr lang="en-US"/>
                      <a:t>10, </a:t>
                    </a:r>
                    <a:fld id="{7B085D1C-85C5-422C-AB2A-BC569C97EE6B}"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4.290207775215063E-2"/>
                  <c:y val="-5.1478656886800804E-2"/>
                </c:manualLayout>
              </c:layout>
              <c:tx>
                <c:rich>
                  <a:bodyPr/>
                  <a:lstStyle/>
                  <a:p>
                    <a:r>
                      <a:rPr lang="en-US"/>
                      <a:t>10, </a:t>
                    </a:r>
                    <a:fld id="{00366FF2-1D59-43E4-95DA-DCDB5EED7B87}"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'Contact by Edu Stage'!$B$81:$E$81</c:f>
              <c:strCache>
                <c:ptCount val="4"/>
                <c:pt idx="0">
                  <c:v>Emerging 
(N=43)</c:v>
                </c:pt>
                <c:pt idx="1">
                  <c:v>Establishing 
(N=10)</c:v>
                </c:pt>
                <c:pt idx="2">
                  <c:v>Embedding 
(N=10)</c:v>
                </c:pt>
                <c:pt idx="3">
                  <c:v>Experiencing 
(N=10)</c:v>
                </c:pt>
              </c:strCache>
            </c:strRef>
          </c:cat>
          <c:val>
            <c:numRef>
              <c:f>'Contact by Edu Stage'!$B$82:$E$82</c:f>
              <c:numCache>
                <c:formatCode>0%</c:formatCode>
                <c:ptCount val="4"/>
                <c:pt idx="0">
                  <c:v>0.81395348837209303</c:v>
                </c:pt>
                <c:pt idx="1">
                  <c:v>1</c:v>
                </c:pt>
                <c:pt idx="2">
                  <c:v>1</c:v>
                </c:pt>
                <c:pt idx="3">
                  <c:v>1</c:v>
                </c:pt>
              </c:numCache>
            </c:numRef>
          </c:val>
          <c:smooth val="0"/>
        </c:ser>
        <c:ser>
          <c:idx val="1"/>
          <c:order val="1"/>
          <c:tx>
            <c:strRef>
              <c:f>'Contact by Edu Stage'!$A$83</c:f>
              <c:strCache>
                <c:ptCount val="1"/>
                <c:pt idx="0">
                  <c:v>Face-to-Face</c:v>
                </c:pt>
              </c:strCache>
            </c:strRef>
          </c:tx>
          <c:spPr>
            <a:ln w="22225" cap="rnd">
              <a:solidFill>
                <a:schemeClr val="accent2"/>
              </a:solidFill>
            </a:ln>
            <a:effectLst>
              <a:glow rad="139700">
                <a:schemeClr val="accent2">
                  <a:satMod val="175000"/>
                  <a:alpha val="14000"/>
                </a:schemeClr>
              </a:glow>
            </a:effectLst>
          </c:spPr>
          <c:marker>
            <c:symbol val="none"/>
          </c:marker>
          <c:dLbls>
            <c:dLbl>
              <c:idx val="0"/>
              <c:layout>
                <c:manualLayout>
                  <c:x val="-9.831097690688384E-2"/>
                  <c:y val="5.0649036907031965E-2"/>
                </c:manualLayout>
              </c:layout>
              <c:tx>
                <c:rich>
                  <a:bodyPr/>
                  <a:lstStyle/>
                  <a:p>
                    <a:r>
                      <a:rPr lang="en-US"/>
                      <a:t>26, </a:t>
                    </a:r>
                    <a:fld id="{6994AA95-582C-4693-8179-672BE96BA127}"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6, </a:t>
                    </a:r>
                    <a:fld id="{32C01283-E565-430C-BD50-534E65DE6B58}" type="VALUE">
                      <a:rPr lang="en-US"/>
                      <a:pPr/>
                      <a:t>[VALUE]</a:t>
                    </a:fld>
                    <a:endParaRPr lang="en-US"/>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4, </a:t>
                    </a:r>
                    <a:fld id="{1689746D-22A3-4F89-8639-AF2C91E8BD1A}" type="VALUE">
                      <a:rPr lang="en-US"/>
                      <a:pPr/>
                      <a:t>[VALUE]</a:t>
                    </a:fld>
                    <a:endParaRPr lang="en-US"/>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2.6477948808205358E-2"/>
                  <c:y val="7.6180960355490157E-2"/>
                </c:manualLayout>
              </c:layout>
              <c:tx>
                <c:rich>
                  <a:bodyPr/>
                  <a:lstStyle/>
                  <a:p>
                    <a:r>
                      <a:rPr lang="en-US"/>
                      <a:t>7, </a:t>
                    </a:r>
                    <a:fld id="{329137CD-DB0D-4AD9-BA77-50B761FE1F8B}"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'Contact by Edu Stage'!$B$81:$E$81</c:f>
              <c:strCache>
                <c:ptCount val="4"/>
                <c:pt idx="0">
                  <c:v>Emerging 
(N=43)</c:v>
                </c:pt>
                <c:pt idx="1">
                  <c:v>Establishing 
(N=10)</c:v>
                </c:pt>
                <c:pt idx="2">
                  <c:v>Embedding 
(N=10)</c:v>
                </c:pt>
                <c:pt idx="3">
                  <c:v>Experiencing 
(N=10)</c:v>
                </c:pt>
              </c:strCache>
            </c:strRef>
          </c:cat>
          <c:val>
            <c:numRef>
              <c:f>'Contact by Edu Stage'!$B$83:$E$83</c:f>
              <c:numCache>
                <c:formatCode>0%</c:formatCode>
                <c:ptCount val="4"/>
                <c:pt idx="0">
                  <c:v>0.60465116279069764</c:v>
                </c:pt>
                <c:pt idx="1">
                  <c:v>0.6</c:v>
                </c:pt>
                <c:pt idx="2">
                  <c:v>0.4</c:v>
                </c:pt>
                <c:pt idx="3">
                  <c:v>0.7</c:v>
                </c:pt>
              </c:numCache>
            </c:numRef>
          </c:val>
          <c:smooth val="0"/>
        </c:ser>
        <c:ser>
          <c:idx val="2"/>
          <c:order val="2"/>
          <c:tx>
            <c:strRef>
              <c:f>'Contact by Edu Stage'!$A$84</c:f>
              <c:strCache>
                <c:ptCount val="1"/>
                <c:pt idx="0">
                  <c:v>Phone Call</c:v>
                </c:pt>
              </c:strCache>
            </c:strRef>
          </c:tx>
          <c:spPr>
            <a:ln w="22225" cap="rnd">
              <a:solidFill>
                <a:schemeClr val="accent3"/>
              </a:solidFill>
            </a:ln>
            <a:effectLst>
              <a:glow rad="139700">
                <a:schemeClr val="accent3">
                  <a:satMod val="175000"/>
                  <a:alpha val="14000"/>
                </a:schemeClr>
              </a:glow>
            </a:effectLst>
          </c:spPr>
          <c:marker>
            <c:symbol val="none"/>
          </c:marker>
          <c:dLbls>
            <c:dLbl>
              <c:idx val="0"/>
              <c:layout>
                <c:manualLayout>
                  <c:x val="-0.10304657309700349"/>
                  <c:y val="4.2138395757545903E-2"/>
                </c:manualLayout>
              </c:layout>
              <c:tx>
                <c:rich>
                  <a:bodyPr/>
                  <a:lstStyle/>
                  <a:p>
                    <a:r>
                      <a:rPr lang="en-US"/>
                      <a:t>33, </a:t>
                    </a:r>
                    <a:fld id="{0D0AA9BE-D7DB-41D7-AADC-4BBAA1BA3F24}"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9, </a:t>
                    </a:r>
                    <a:fld id="{811E8CD1-2964-4050-A251-81829E1D5C05}" type="VALUE">
                      <a:rPr lang="en-US"/>
                      <a:pPr/>
                      <a:t>[VALUE]</a:t>
                    </a:fld>
                    <a:endParaRPr lang="en-US"/>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7, </a:t>
                    </a:r>
                    <a:fld id="{9B577211-5DDE-4A5D-B01A-84F0F11883FE}" type="VALUE">
                      <a:rPr lang="en-US"/>
                      <a:pPr/>
                      <a:t>[VALUE]</a:t>
                    </a:fld>
                    <a:endParaRPr lang="en-US"/>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2.9621154169198378E-2"/>
                  <c:y val="-8.1265900910001979E-2"/>
                </c:manualLayout>
              </c:layout>
              <c:tx>
                <c:rich>
                  <a:bodyPr/>
                  <a:lstStyle/>
                  <a:p>
                    <a:r>
                      <a:rPr lang="en-US"/>
                      <a:t>7, </a:t>
                    </a:r>
                    <a:fld id="{9D06723D-E94F-4C3C-A7B9-61274F4C210F}"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'Contact by Edu Stage'!$B$81:$E$81</c:f>
              <c:strCache>
                <c:ptCount val="4"/>
                <c:pt idx="0">
                  <c:v>Emerging 
(N=43)</c:v>
                </c:pt>
                <c:pt idx="1">
                  <c:v>Establishing 
(N=10)</c:v>
                </c:pt>
                <c:pt idx="2">
                  <c:v>Embedding 
(N=10)</c:v>
                </c:pt>
                <c:pt idx="3">
                  <c:v>Experiencing 
(N=10)</c:v>
                </c:pt>
              </c:strCache>
            </c:strRef>
          </c:cat>
          <c:val>
            <c:numRef>
              <c:f>'Contact by Edu Stage'!$B$84:$E$84</c:f>
              <c:numCache>
                <c:formatCode>0%</c:formatCode>
                <c:ptCount val="4"/>
                <c:pt idx="0">
                  <c:v>0.76744186046511631</c:v>
                </c:pt>
                <c:pt idx="1">
                  <c:v>0.9</c:v>
                </c:pt>
                <c:pt idx="2">
                  <c:v>0.7</c:v>
                </c:pt>
                <c:pt idx="3">
                  <c:v>0.7</c:v>
                </c:pt>
              </c:numCache>
            </c:numRef>
          </c:val>
          <c:smooth val="0"/>
        </c:ser>
        <c:dLbls>
          <c:dLblPos val="b"/>
          <c:showLegendKey val="0"/>
          <c:showVal val="1"/>
          <c:showCatName val="0"/>
          <c:showSerName val="0"/>
          <c:showPercent val="0"/>
          <c:showBubbleSize val="0"/>
        </c:dLbls>
        <c:smooth val="0"/>
        <c:axId val="160903808"/>
        <c:axId val="160904200"/>
      </c:lineChart>
      <c:catAx>
        <c:axId val="16090380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904200"/>
        <c:crosses val="autoZero"/>
        <c:auto val="1"/>
        <c:lblAlgn val="ctr"/>
        <c:lblOffset val="100"/>
        <c:noMultiLvlLbl val="0"/>
      </c:catAx>
      <c:valAx>
        <c:axId val="160904200"/>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9038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'Sources by Edu Stage'!$A$302</c:f>
              <c:strCache>
                <c:ptCount val="1"/>
                <c:pt idx="0">
                  <c:v>Father</c:v>
                </c:pt>
              </c:strCache>
            </c:strRef>
          </c:tx>
          <c:spPr>
            <a:ln w="22225" cap="rnd">
              <a:solidFill>
                <a:schemeClr val="accent1"/>
              </a:solidFill>
            </a:ln>
            <a:effectLst>
              <a:glow rad="139700">
                <a:schemeClr val="accent1">
                  <a:satMod val="175000"/>
                  <a:alpha val="14000"/>
                </a:schemeClr>
              </a:glow>
            </a:effectLst>
          </c:spPr>
          <c:marker>
            <c:symbol val="none"/>
          </c:marker>
          <c:dLbls>
            <c:dLbl>
              <c:idx val="0"/>
              <c:layout>
                <c:manualLayout>
                  <c:x val="-0.10637560411534489"/>
                  <c:y val="2.7874251987715759E-2"/>
                </c:manualLayout>
              </c:layout>
              <c:tx>
                <c:rich>
                  <a:bodyPr/>
                  <a:lstStyle/>
                  <a:p>
                    <a:r>
                      <a:rPr lang="en-US"/>
                      <a:t>21, </a:t>
                    </a:r>
                    <a:fld id="{63974DAC-EC28-42FE-A943-F2D6AABDE4A8}"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0.10340335573700005"/>
                  <c:y val="-9.7800779717088934E-2"/>
                </c:manualLayout>
              </c:layout>
              <c:tx>
                <c:rich>
                  <a:bodyPr/>
                  <a:lstStyle/>
                  <a:p>
                    <a:r>
                      <a:rPr lang="en-US"/>
                      <a:t>5, </a:t>
                    </a:r>
                    <a:fld id="{BEF49B0A-1848-4B16-B3A9-3C079AECA18B}"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layout>
                <c:manualLayout>
                  <c:x val="-0.10116434070615714"/>
                  <c:y val="-9.3873434976313813E-2"/>
                </c:manualLayout>
              </c:layout>
              <c:tx>
                <c:rich>
                  <a:bodyPr/>
                  <a:lstStyle/>
                  <a:p>
                    <a:r>
                      <a:rPr lang="en-US"/>
                      <a:t>4, </a:t>
                    </a:r>
                    <a:fld id="{44849036-1DC4-4624-9215-D3647B22315E}"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1.4531207550170245E-2"/>
                  <c:y val="-5.4599987568562172E-2"/>
                </c:manualLayout>
              </c:layout>
              <c:tx>
                <c:rich>
                  <a:bodyPr/>
                  <a:lstStyle/>
                  <a:p>
                    <a:r>
                      <a:rPr lang="en-US"/>
                      <a:t>1, </a:t>
                    </a:r>
                    <a:fld id="{22863123-F4E4-4ACE-86AB-BC33C3647F0D}"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'Sources by Edu Stage'!$B$301:$E$301</c:f>
              <c:strCache>
                <c:ptCount val="4"/>
                <c:pt idx="0">
                  <c:v>Emerging 
(N=43)</c:v>
                </c:pt>
                <c:pt idx="1">
                  <c:v>Establishing 
(N=10)</c:v>
                </c:pt>
                <c:pt idx="2">
                  <c:v>Embedding 
(N=10)</c:v>
                </c:pt>
                <c:pt idx="3">
                  <c:v>Experiencing 
(N=10)</c:v>
                </c:pt>
              </c:strCache>
            </c:strRef>
          </c:cat>
          <c:val>
            <c:numRef>
              <c:f>'Sources by Edu Stage'!$B$302:$E$302</c:f>
              <c:numCache>
                <c:formatCode>0%</c:formatCode>
                <c:ptCount val="4"/>
                <c:pt idx="0">
                  <c:v>0.48837209302325579</c:v>
                </c:pt>
                <c:pt idx="1">
                  <c:v>0.5</c:v>
                </c:pt>
                <c:pt idx="2">
                  <c:v>0.4</c:v>
                </c:pt>
                <c:pt idx="3">
                  <c:v>0.1</c:v>
                </c:pt>
              </c:numCache>
            </c:numRef>
          </c:val>
          <c:smooth val="0"/>
        </c:ser>
        <c:ser>
          <c:idx val="1"/>
          <c:order val="1"/>
          <c:tx>
            <c:strRef>
              <c:f>'Sources by Edu Stage'!$A$303</c:f>
              <c:strCache>
                <c:ptCount val="1"/>
                <c:pt idx="0">
                  <c:v>Mother</c:v>
                </c:pt>
              </c:strCache>
            </c:strRef>
          </c:tx>
          <c:spPr>
            <a:ln w="22225" cap="rnd">
              <a:solidFill>
                <a:schemeClr val="accent2"/>
              </a:solidFill>
            </a:ln>
            <a:effectLst>
              <a:glow rad="139700">
                <a:schemeClr val="accent2">
                  <a:satMod val="175000"/>
                  <a:alpha val="14000"/>
                </a:schemeClr>
              </a:glow>
            </a:effectLst>
          </c:spPr>
          <c:marker>
            <c:symbol val="none"/>
          </c:marker>
          <c:dLbls>
            <c:dLbl>
              <c:idx val="0"/>
              <c:layout>
                <c:manualLayout>
                  <c:x val="-0.10191996420396759"/>
                  <c:y val="-6.6382021790887757E-2"/>
                </c:manualLayout>
              </c:layout>
              <c:tx>
                <c:rich>
                  <a:bodyPr/>
                  <a:lstStyle/>
                  <a:p>
                    <a:r>
                      <a:rPr lang="en-US"/>
                      <a:t>25, </a:t>
                    </a:r>
                    <a:fld id="{B84BFA73-DE66-4682-9B88-744CB50E65C7}"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5.2639243375115941E-2"/>
                  <c:y val="7.8929733617792666E-2"/>
                </c:manualLayout>
              </c:layout>
              <c:tx>
                <c:rich>
                  <a:bodyPr/>
                  <a:lstStyle/>
                  <a:p>
                    <a:r>
                      <a:rPr lang="en-US"/>
                      <a:t>5, </a:t>
                    </a:r>
                    <a:fld id="{83F20D2C-4DA5-4C3A-8BD8-4C779A120F71}"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layout>
                <c:manualLayout>
                  <c:x val="3.3361323959558804E-3"/>
                  <c:y val="-8.2091400753988339E-2"/>
                </c:manualLayout>
              </c:layout>
              <c:tx>
                <c:rich>
                  <a:bodyPr/>
                  <a:lstStyle/>
                  <a:p>
                    <a:r>
                      <a:rPr lang="en-US"/>
                      <a:t>4, </a:t>
                    </a:r>
                    <a:fld id="{06B28A78-0CD6-4989-8A2B-4E10409776C4}"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3.3361323959558804E-3"/>
                  <c:y val="4.7510975691591496E-2"/>
                </c:manualLayout>
              </c:layout>
              <c:tx>
                <c:rich>
                  <a:bodyPr/>
                  <a:lstStyle/>
                  <a:p>
                    <a:r>
                      <a:rPr lang="en-US"/>
                      <a:t>1, </a:t>
                    </a:r>
                    <a:fld id="{5C83157A-B06C-4079-B241-498C48A36678}"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'Sources by Edu Stage'!$B$301:$E$301</c:f>
              <c:strCache>
                <c:ptCount val="4"/>
                <c:pt idx="0">
                  <c:v>Emerging 
(N=43)</c:v>
                </c:pt>
                <c:pt idx="1">
                  <c:v>Establishing 
(N=10)</c:v>
                </c:pt>
                <c:pt idx="2">
                  <c:v>Embedding 
(N=10)</c:v>
                </c:pt>
                <c:pt idx="3">
                  <c:v>Experiencing 
(N=10)</c:v>
                </c:pt>
              </c:strCache>
            </c:strRef>
          </c:cat>
          <c:val>
            <c:numRef>
              <c:f>'Sources by Edu Stage'!$B$303:$E$303</c:f>
              <c:numCache>
                <c:formatCode>0%</c:formatCode>
                <c:ptCount val="4"/>
                <c:pt idx="0">
                  <c:v>0.58139534883720934</c:v>
                </c:pt>
                <c:pt idx="1">
                  <c:v>0.5</c:v>
                </c:pt>
                <c:pt idx="2">
                  <c:v>0.4</c:v>
                </c:pt>
                <c:pt idx="3">
                  <c:v>0.1</c:v>
                </c:pt>
              </c:numCache>
            </c:numRef>
          </c:val>
          <c:smooth val="0"/>
        </c:ser>
        <c:ser>
          <c:idx val="2"/>
          <c:order val="2"/>
          <c:tx>
            <c:strRef>
              <c:f>'Sources by Edu Stage'!$A$304</c:f>
              <c:strCache>
                <c:ptCount val="1"/>
                <c:pt idx="0">
                  <c:v>Extended Family</c:v>
                </c:pt>
              </c:strCache>
            </c:strRef>
          </c:tx>
          <c:spPr>
            <a:ln w="22225" cap="rnd">
              <a:solidFill>
                <a:schemeClr val="accent3"/>
              </a:solidFill>
            </a:ln>
            <a:effectLst>
              <a:glow rad="139700">
                <a:schemeClr val="accent3">
                  <a:satMod val="175000"/>
                  <a:alpha val="14000"/>
                </a:schemeClr>
              </a:glow>
            </a:effectLst>
          </c:spPr>
          <c:marker>
            <c:symbol val="none"/>
          </c:marker>
          <c:dLbls>
            <c:dLbl>
              <c:idx val="0"/>
              <c:layout>
                <c:manualLayout>
                  <c:x val="-0.10639799426565331"/>
                  <c:y val="-3.8890608605461729E-2"/>
                </c:manualLayout>
              </c:layout>
              <c:tx>
                <c:rich>
                  <a:bodyPr/>
                  <a:lstStyle/>
                  <a:p>
                    <a:r>
                      <a:rPr lang="en-US"/>
                      <a:t>23, </a:t>
                    </a:r>
                    <a:fld id="{B2EDC93C-2206-4B1A-9E8B-589E20F7950A}"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3.3361323959558804E-3"/>
                  <c:y val="-9.3873434976313813E-2"/>
                </c:manualLayout>
              </c:layout>
              <c:tx>
                <c:rich>
                  <a:bodyPr/>
                  <a:lstStyle/>
                  <a:p>
                    <a:r>
                      <a:rPr lang="en-US"/>
                      <a:t>5, </a:t>
                    </a:r>
                    <a:fld id="{82B548AF-80A3-412A-9546-6157C5DDB4FC}"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layout>
                <c:manualLayout>
                  <c:x val="-4.8161213313430276E-2"/>
                  <c:y val="5.9293009913917005E-2"/>
                </c:manualLayout>
              </c:layout>
              <c:tx>
                <c:rich>
                  <a:bodyPr/>
                  <a:lstStyle/>
                  <a:p>
                    <a:r>
                      <a:rPr lang="en-US"/>
                      <a:t>3, </a:t>
                    </a:r>
                    <a:fld id="{4A505A48-9278-4545-B6C8-9743E440BD55}"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9.3647244415995118E-3"/>
                  <c:y val="-7.8164056013213121E-2"/>
                </c:manualLayout>
              </c:layout>
              <c:tx>
                <c:rich>
                  <a:bodyPr/>
                  <a:lstStyle/>
                  <a:p>
                    <a:r>
                      <a:rPr lang="en-US"/>
                      <a:t>2, </a:t>
                    </a:r>
                    <a:fld id="{88EFD270-8D5E-4B7C-B515-E8291635C29F}"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'Sources by Edu Stage'!$B$301:$E$301</c:f>
              <c:strCache>
                <c:ptCount val="4"/>
                <c:pt idx="0">
                  <c:v>Emerging 
(N=43)</c:v>
                </c:pt>
                <c:pt idx="1">
                  <c:v>Establishing 
(N=10)</c:v>
                </c:pt>
                <c:pt idx="2">
                  <c:v>Embedding 
(N=10)</c:v>
                </c:pt>
                <c:pt idx="3">
                  <c:v>Experiencing 
(N=10)</c:v>
                </c:pt>
              </c:strCache>
            </c:strRef>
          </c:cat>
          <c:val>
            <c:numRef>
              <c:f>'Sources by Edu Stage'!$B$304:$E$304</c:f>
              <c:numCache>
                <c:formatCode>0%</c:formatCode>
                <c:ptCount val="4"/>
                <c:pt idx="0">
                  <c:v>0.53488372093023251</c:v>
                </c:pt>
                <c:pt idx="1">
                  <c:v>0.5</c:v>
                </c:pt>
                <c:pt idx="2">
                  <c:v>0.3</c:v>
                </c:pt>
                <c:pt idx="3">
                  <c:v>0.2</c:v>
                </c:pt>
              </c:numCache>
            </c:numRef>
          </c:val>
          <c:smooth val="0"/>
        </c:ser>
        <c:dLbls>
          <c:dLblPos val="t"/>
          <c:showLegendKey val="0"/>
          <c:showVal val="1"/>
          <c:showCatName val="0"/>
          <c:showSerName val="0"/>
          <c:showPercent val="0"/>
          <c:showBubbleSize val="0"/>
        </c:dLbls>
        <c:smooth val="0"/>
        <c:axId val="160904984"/>
        <c:axId val="160905376"/>
      </c:lineChart>
      <c:catAx>
        <c:axId val="160904984"/>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905376"/>
        <c:crosses val="autoZero"/>
        <c:auto val="1"/>
        <c:lblAlgn val="ctr"/>
        <c:lblOffset val="100"/>
        <c:noMultiLvlLbl val="0"/>
      </c:catAx>
      <c:valAx>
        <c:axId val="160905376"/>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9049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'Sources by Edu Stage'!$A$341</c:f>
              <c:strCache>
                <c:ptCount val="1"/>
                <c:pt idx="0">
                  <c:v>Friends/Colleagues</c:v>
                </c:pt>
              </c:strCache>
            </c:strRef>
          </c:tx>
          <c:spPr>
            <a:ln w="22225" cap="rnd">
              <a:solidFill>
                <a:schemeClr val="accent1"/>
              </a:solidFill>
            </a:ln>
            <a:effectLst>
              <a:glow rad="139700">
                <a:schemeClr val="accent1">
                  <a:satMod val="175000"/>
                  <a:alpha val="14000"/>
                </a:schemeClr>
              </a:glow>
            </a:effectLst>
          </c:spPr>
          <c:marker>
            <c:symbol val="none"/>
          </c:marker>
          <c:dLbls>
            <c:dLbl>
              <c:idx val="0"/>
              <c:layout>
                <c:manualLayout>
                  <c:x val="-0.11180083961628295"/>
                  <c:y val="-4.9506078212364767E-2"/>
                </c:manualLayout>
              </c:layout>
              <c:tx>
                <c:rich>
                  <a:bodyPr/>
                  <a:lstStyle/>
                  <a:p>
                    <a:r>
                      <a:rPr lang="en-US"/>
                      <a:t>33, </a:t>
                    </a:r>
                    <a:fld id="{58C2D9ED-5760-4EA6-BF8C-0988BD4F2CF5}"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7, </a:t>
                    </a:r>
                    <a:fld id="{C054FDF6-6324-4707-B636-4A2706421BE3}"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layout>
                <c:manualLayout>
                  <c:x val="-6.4580962052773291E-2"/>
                  <c:y val="2.3395611457257274E-2"/>
                </c:manualLayout>
              </c:layout>
              <c:tx>
                <c:rich>
                  <a:bodyPr/>
                  <a:lstStyle/>
                  <a:p>
                    <a:r>
                      <a:rPr lang="en-US"/>
                      <a:t>4, </a:t>
                    </a:r>
                    <a:fld id="{B6295716-4CF9-4233-905B-73EEBE139F63}"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5.5103739240804544E-3"/>
                  <c:y val="-3.4158354071391693E-2"/>
                </c:manualLayout>
              </c:layout>
              <c:tx>
                <c:rich>
                  <a:bodyPr/>
                  <a:lstStyle/>
                  <a:p>
                    <a:r>
                      <a:rPr lang="en-US"/>
                      <a:t>4, </a:t>
                    </a:r>
                    <a:fld id="{C52C24D1-7466-48C8-9828-6FD1EAC3FDA0}"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'Sources by Edu Stage'!$B$340:$E$340</c:f>
              <c:strCache>
                <c:ptCount val="4"/>
                <c:pt idx="0">
                  <c:v>Emerging 
(N=43)</c:v>
                </c:pt>
                <c:pt idx="1">
                  <c:v>Establishing 
(N=10)</c:v>
                </c:pt>
                <c:pt idx="2">
                  <c:v>Embedding 
(N=10)</c:v>
                </c:pt>
                <c:pt idx="3">
                  <c:v>Experiencing 
(N=10)</c:v>
                </c:pt>
              </c:strCache>
            </c:strRef>
          </c:cat>
          <c:val>
            <c:numRef>
              <c:f>'Sources by Edu Stage'!$B$341:$E$341</c:f>
              <c:numCache>
                <c:formatCode>0%</c:formatCode>
                <c:ptCount val="4"/>
                <c:pt idx="0">
                  <c:v>0.76744186046511631</c:v>
                </c:pt>
                <c:pt idx="1">
                  <c:v>0.7</c:v>
                </c:pt>
                <c:pt idx="2">
                  <c:v>0.4</c:v>
                </c:pt>
                <c:pt idx="3">
                  <c:v>0.4</c:v>
                </c:pt>
              </c:numCache>
            </c:numRef>
          </c:val>
          <c:smooth val="0"/>
        </c:ser>
        <c:ser>
          <c:idx val="1"/>
          <c:order val="1"/>
          <c:tx>
            <c:strRef>
              <c:f>'Sources by Edu Stage'!$A$342</c:f>
              <c:strCache>
                <c:ptCount val="1"/>
                <c:pt idx="0">
                  <c:v>Peers</c:v>
                </c:pt>
              </c:strCache>
            </c:strRef>
          </c:tx>
          <c:spPr>
            <a:ln w="22225" cap="rnd">
              <a:solidFill>
                <a:schemeClr val="accent2"/>
              </a:solidFill>
            </a:ln>
            <a:effectLst>
              <a:glow rad="139700">
                <a:schemeClr val="accent2">
                  <a:satMod val="175000"/>
                  <a:alpha val="14000"/>
                </a:schemeClr>
              </a:glow>
            </a:effectLst>
          </c:spPr>
          <c:marker>
            <c:symbol val="none"/>
          </c:marker>
          <c:dLbls>
            <c:dLbl>
              <c:idx val="0"/>
              <c:layout>
                <c:manualLayout>
                  <c:x val="-0.11843984434409073"/>
                  <c:y val="-5.3343009247608035E-2"/>
                </c:manualLayout>
              </c:layout>
              <c:tx>
                <c:rich>
                  <a:bodyPr/>
                  <a:lstStyle/>
                  <a:p>
                    <a:r>
                      <a:rPr lang="en-US"/>
                      <a:t>22, </a:t>
                    </a:r>
                    <a:fld id="{8F04DB78-F8AF-4E83-9512-4C3696575E54}"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6.0154958900901438E-2"/>
                  <c:y val="6.1764921809690031E-2"/>
                </c:manualLayout>
              </c:layout>
              <c:tx>
                <c:rich>
                  <a:bodyPr/>
                  <a:lstStyle/>
                  <a:p>
                    <a:r>
                      <a:rPr lang="en-US"/>
                      <a:t>6, </a:t>
                    </a:r>
                    <a:fld id="{D5D3C893-E6F0-4A90-A9DB-3347643F54A9}"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layout>
                <c:manualLayout>
                  <c:x val="-5.2027667050253606E-2"/>
                  <c:y val="-6.4853802353337917E-2"/>
                </c:manualLayout>
              </c:layout>
              <c:tx>
                <c:rich>
                  <a:bodyPr/>
                  <a:lstStyle/>
                  <a:p>
                    <a:r>
                      <a:rPr lang="en-US"/>
                      <a:t>4, </a:t>
                    </a:r>
                    <a:fld id="{384ECBD2-E6EE-4586-A38A-A4914BBA3E30}"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7.7233755000163801E-3"/>
                  <c:y val="-6.1016871318094572E-2"/>
                </c:manualLayout>
              </c:layout>
              <c:tx>
                <c:rich>
                  <a:bodyPr/>
                  <a:lstStyle/>
                  <a:p>
                    <a:r>
                      <a:rPr lang="en-US"/>
                      <a:t>5, </a:t>
                    </a:r>
                    <a:fld id="{427F00FA-D640-405B-A410-A74A85AD2F4F}"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'Sources by Edu Stage'!$B$340:$E$340</c:f>
              <c:strCache>
                <c:ptCount val="4"/>
                <c:pt idx="0">
                  <c:v>Emerging 
(N=43)</c:v>
                </c:pt>
                <c:pt idx="1">
                  <c:v>Establishing 
(N=10)</c:v>
                </c:pt>
                <c:pt idx="2">
                  <c:v>Embedding 
(N=10)</c:v>
                </c:pt>
                <c:pt idx="3">
                  <c:v>Experiencing 
(N=10)</c:v>
                </c:pt>
              </c:strCache>
            </c:strRef>
          </c:cat>
          <c:val>
            <c:numRef>
              <c:f>'Sources by Edu Stage'!$B$342:$E$342</c:f>
              <c:numCache>
                <c:formatCode>0%</c:formatCode>
                <c:ptCount val="4"/>
                <c:pt idx="0">
                  <c:v>0.51162790697674421</c:v>
                </c:pt>
                <c:pt idx="1">
                  <c:v>0.6</c:v>
                </c:pt>
                <c:pt idx="2">
                  <c:v>0.4</c:v>
                </c:pt>
                <c:pt idx="3">
                  <c:v>0.5</c:v>
                </c:pt>
              </c:numCache>
            </c:numRef>
          </c:val>
          <c:smooth val="0"/>
        </c:ser>
        <c:ser>
          <c:idx val="2"/>
          <c:order val="2"/>
          <c:tx>
            <c:strRef>
              <c:f>'Sources by Edu Stage'!$A$343</c:f>
              <c:strCache>
                <c:ptCount val="1"/>
                <c:pt idx="0">
                  <c:v>Other</c:v>
                </c:pt>
              </c:strCache>
            </c:strRef>
          </c:tx>
          <c:spPr>
            <a:ln w="22225" cap="rnd">
              <a:solidFill>
                <a:schemeClr val="accent3"/>
              </a:solidFill>
            </a:ln>
            <a:effectLst>
              <a:glow rad="139700">
                <a:schemeClr val="accent3">
                  <a:satMod val="175000"/>
                  <a:alpha val="14000"/>
                </a:schemeClr>
              </a:glow>
            </a:effectLst>
          </c:spPr>
          <c:marker>
            <c:symbol val="none"/>
          </c:marker>
          <c:dLbls>
            <c:dLbl>
              <c:idx val="0"/>
              <c:layout>
                <c:manualLayout>
                  <c:x val="-0.11326699672336366"/>
                  <c:y val="-4.9506078212364836E-2"/>
                </c:manualLayout>
              </c:layout>
              <c:tx>
                <c:rich>
                  <a:bodyPr/>
                  <a:lstStyle/>
                  <a:p>
                    <a:r>
                      <a:rPr lang="en-US"/>
                      <a:t>9, </a:t>
                    </a:r>
                    <a:fld id="{6C5158D0-624A-4BE6-8082-BCE430AA9A1C}"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5.1302952597157739E-2"/>
                  <c:y val="5.7927990774446693E-2"/>
                </c:manualLayout>
              </c:layout>
              <c:tx>
                <c:rich>
                  <a:bodyPr/>
                  <a:lstStyle/>
                  <a:p>
                    <a:r>
                      <a:rPr lang="en-US"/>
                      <a:t>4, </a:t>
                    </a:r>
                    <a:fld id="{458482C2-75D2-419D-A4AB-7D3EB8FD643B}"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layout>
                <c:manualLayout>
                  <c:x val="-6.0154958900901521E-2"/>
                  <c:y val="6.5601852844933306E-2"/>
                </c:manualLayout>
              </c:layout>
              <c:tx>
                <c:rich>
                  <a:bodyPr/>
                  <a:lstStyle/>
                  <a:p>
                    <a:r>
                      <a:rPr lang="en-US"/>
                      <a:t>3, </a:t>
                    </a:r>
                    <a:fld id="{3F08F829-306A-4F38-9DDB-E28AB30752B7}"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2.61691792656738E-3"/>
                  <c:y val="-7.2527664423824384E-2"/>
                </c:manualLayout>
              </c:layout>
              <c:tx>
                <c:rich>
                  <a:bodyPr/>
                  <a:lstStyle/>
                  <a:p>
                    <a:r>
                      <a:rPr lang="en-US"/>
                      <a:t>6, </a:t>
                    </a:r>
                    <a:fld id="{5BF50EC1-DE0A-40BF-9873-BEDA269FA23E}"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'Sources by Edu Stage'!$B$340:$E$340</c:f>
              <c:strCache>
                <c:ptCount val="4"/>
                <c:pt idx="0">
                  <c:v>Emerging 
(N=43)</c:v>
                </c:pt>
                <c:pt idx="1">
                  <c:v>Establishing 
(N=10)</c:v>
                </c:pt>
                <c:pt idx="2">
                  <c:v>Embedding 
(N=10)</c:v>
                </c:pt>
                <c:pt idx="3">
                  <c:v>Experiencing 
(N=10)</c:v>
                </c:pt>
              </c:strCache>
            </c:strRef>
          </c:cat>
          <c:val>
            <c:numRef>
              <c:f>'Sources by Edu Stage'!$B$343:$E$343</c:f>
              <c:numCache>
                <c:formatCode>0%</c:formatCode>
                <c:ptCount val="4"/>
                <c:pt idx="0">
                  <c:v>0.20930232558139536</c:v>
                </c:pt>
                <c:pt idx="1">
                  <c:v>0.4</c:v>
                </c:pt>
                <c:pt idx="2">
                  <c:v>0.3</c:v>
                </c:pt>
                <c:pt idx="3">
                  <c:v>0.6</c:v>
                </c:pt>
              </c:numCache>
            </c:numRef>
          </c:val>
          <c:smooth val="0"/>
        </c:ser>
        <c:dLbls>
          <c:dLblPos val="t"/>
          <c:showLegendKey val="0"/>
          <c:showVal val="1"/>
          <c:showCatName val="0"/>
          <c:showSerName val="0"/>
          <c:showPercent val="0"/>
          <c:showBubbleSize val="0"/>
        </c:dLbls>
        <c:smooth val="0"/>
        <c:axId val="160906160"/>
        <c:axId val="160906552"/>
      </c:lineChart>
      <c:catAx>
        <c:axId val="160906160"/>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906552"/>
        <c:crosses val="autoZero"/>
        <c:auto val="1"/>
        <c:lblAlgn val="ctr"/>
        <c:lblOffset val="100"/>
        <c:noMultiLvlLbl val="0"/>
      </c:catAx>
      <c:valAx>
        <c:axId val="160906552"/>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609061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'Sources by Edu Stage'!$A$395</c:f>
              <c:strCache>
                <c:ptCount val="1"/>
                <c:pt idx="0">
                  <c:v>Experts/Professionals</c:v>
                </c:pt>
              </c:strCache>
            </c:strRef>
          </c:tx>
          <c:spPr>
            <a:ln w="22225" cap="rnd">
              <a:solidFill>
                <a:schemeClr val="accent1"/>
              </a:solidFill>
            </a:ln>
            <a:effectLst>
              <a:glow rad="139700">
                <a:schemeClr val="accent1">
                  <a:satMod val="175000"/>
                  <a:alpha val="14000"/>
                </a:schemeClr>
              </a:glow>
            </a:effectLst>
          </c:spPr>
          <c:marker>
            <c:symbol val="none"/>
          </c:marker>
          <c:dLbls>
            <c:dLbl>
              <c:idx val="0"/>
              <c:layout>
                <c:manualLayout>
                  <c:x val="-0.11432926149910645"/>
                  <c:y val="-6.1727402679289951E-2"/>
                </c:manualLayout>
              </c:layout>
              <c:tx>
                <c:rich>
                  <a:bodyPr/>
                  <a:lstStyle/>
                  <a:p>
                    <a:r>
                      <a:rPr lang="en-US"/>
                      <a:t>13, </a:t>
                    </a:r>
                    <a:fld id="{162E03DC-E842-4AAF-AF69-75342E53A552}"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2, </a:t>
                    </a:r>
                    <a:fld id="{9499E88A-7E8E-4A23-8D8B-94D72266F72C}"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3, </a:t>
                    </a:r>
                    <a:fld id="{531FC29B-FBE3-48A7-877F-1250463ADB9E}"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2.5741927322678435E-3"/>
                  <c:y val="-3.8437733909115888E-2"/>
                </c:manualLayout>
              </c:layout>
              <c:tx>
                <c:rich>
                  <a:bodyPr/>
                  <a:lstStyle/>
                  <a:p>
                    <a:r>
                      <a:rPr lang="en-US"/>
                      <a:t>2, </a:t>
                    </a:r>
                    <a:fld id="{848263B0-25DE-41FF-98B5-CB9BBF96E47E}"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'Sources by Edu Stage'!$B$394:$E$394</c:f>
              <c:strCache>
                <c:ptCount val="4"/>
                <c:pt idx="0">
                  <c:v>Emerging 
(N=43)</c:v>
                </c:pt>
                <c:pt idx="1">
                  <c:v>Establishing 
(N=10)</c:v>
                </c:pt>
                <c:pt idx="2">
                  <c:v>Embedding 
(N=10)</c:v>
                </c:pt>
                <c:pt idx="3">
                  <c:v>Experiencing 
(N=10)</c:v>
                </c:pt>
              </c:strCache>
            </c:strRef>
          </c:cat>
          <c:val>
            <c:numRef>
              <c:f>'Sources by Edu Stage'!$B$395:$E$395</c:f>
              <c:numCache>
                <c:formatCode>0%</c:formatCode>
                <c:ptCount val="4"/>
                <c:pt idx="0">
                  <c:v>0.30232558139534882</c:v>
                </c:pt>
                <c:pt idx="1">
                  <c:v>0.2</c:v>
                </c:pt>
                <c:pt idx="2">
                  <c:v>0.3</c:v>
                </c:pt>
                <c:pt idx="3">
                  <c:v>0.2</c:v>
                </c:pt>
              </c:numCache>
            </c:numRef>
          </c:val>
          <c:smooth val="0"/>
        </c:ser>
        <c:ser>
          <c:idx val="1"/>
          <c:order val="1"/>
          <c:tx>
            <c:strRef>
              <c:f>'Sources by Edu Stage'!$A$396</c:f>
              <c:strCache>
                <c:ptCount val="1"/>
                <c:pt idx="0">
                  <c:v>Librarians</c:v>
                </c:pt>
              </c:strCache>
            </c:strRef>
          </c:tx>
          <c:spPr>
            <a:ln w="22225" cap="rnd">
              <a:solidFill>
                <a:schemeClr val="accent2"/>
              </a:solidFill>
            </a:ln>
            <a:effectLst>
              <a:glow rad="139700">
                <a:schemeClr val="accent2">
                  <a:satMod val="175000"/>
                  <a:alpha val="14000"/>
                </a:schemeClr>
              </a:glow>
            </a:effectLst>
          </c:spPr>
          <c:marker>
            <c:symbol val="none"/>
          </c:marker>
          <c:dLbls>
            <c:dLbl>
              <c:idx val="0"/>
              <c:layout>
                <c:manualLayout>
                  <c:x val="-0.11141773947551466"/>
                  <c:y val="-5.3964179755898595E-2"/>
                </c:manualLayout>
              </c:layout>
              <c:tx>
                <c:rich>
                  <a:bodyPr/>
                  <a:lstStyle/>
                  <a:p>
                    <a:r>
                      <a:rPr lang="en-US"/>
                      <a:t>5, </a:t>
                    </a:r>
                    <a:fld id="{D24E957E-466E-448F-99F5-7ED1F95A134A}"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0, </a:t>
                    </a:r>
                    <a:fld id="{374CF75B-64DF-419A-8B4D-164F70AE4DAE}"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1, </a:t>
                    </a:r>
                    <a:fld id="{3477788B-32AA-4BB5-A478-23CD8502B2BE}"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1.1102041767811176E-3"/>
                  <c:y val="6.6365775556667395E-2"/>
                </c:manualLayout>
              </c:layout>
              <c:tx>
                <c:rich>
                  <a:bodyPr/>
                  <a:lstStyle/>
                  <a:p>
                    <a:r>
                      <a:rPr lang="en-US"/>
                      <a:t>2, </a:t>
                    </a:r>
                    <a:fld id="{C6C73321-87F0-421E-9605-337619550E04}"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'Sources by Edu Stage'!$B$394:$E$394</c:f>
              <c:strCache>
                <c:ptCount val="4"/>
                <c:pt idx="0">
                  <c:v>Emerging 
(N=43)</c:v>
                </c:pt>
                <c:pt idx="1">
                  <c:v>Establishing 
(N=10)</c:v>
                </c:pt>
                <c:pt idx="2">
                  <c:v>Embedding 
(N=10)</c:v>
                </c:pt>
                <c:pt idx="3">
                  <c:v>Experiencing 
(N=10)</c:v>
                </c:pt>
              </c:strCache>
            </c:strRef>
          </c:cat>
          <c:val>
            <c:numRef>
              <c:f>'Sources by Edu Stage'!$B$396:$E$396</c:f>
              <c:numCache>
                <c:formatCode>0%</c:formatCode>
                <c:ptCount val="4"/>
                <c:pt idx="0">
                  <c:v>0.11627906976744186</c:v>
                </c:pt>
                <c:pt idx="1">
                  <c:v>0</c:v>
                </c:pt>
                <c:pt idx="2">
                  <c:v>0.1</c:v>
                </c:pt>
                <c:pt idx="3">
                  <c:v>0.2</c:v>
                </c:pt>
              </c:numCache>
            </c:numRef>
          </c:val>
          <c:smooth val="0"/>
        </c:ser>
        <c:ser>
          <c:idx val="2"/>
          <c:order val="2"/>
          <c:tx>
            <c:strRef>
              <c:f>'Sources by Edu Stage'!$A$397</c:f>
              <c:strCache>
                <c:ptCount val="1"/>
                <c:pt idx="0">
                  <c:v>Teachers/Professors</c:v>
                </c:pt>
              </c:strCache>
            </c:strRef>
          </c:tx>
          <c:spPr>
            <a:ln w="22225" cap="rnd">
              <a:solidFill>
                <a:schemeClr val="accent3"/>
              </a:solidFill>
            </a:ln>
            <a:effectLst>
              <a:glow rad="139700">
                <a:schemeClr val="accent3">
                  <a:satMod val="175000"/>
                  <a:alpha val="14000"/>
                </a:schemeClr>
              </a:glow>
            </a:effectLst>
          </c:spPr>
          <c:marker>
            <c:symbol val="none"/>
          </c:marker>
          <c:dLbls>
            <c:dLbl>
              <c:idx val="0"/>
              <c:layout>
                <c:manualLayout>
                  <c:x val="-9.6914294020186989E-2"/>
                  <c:y val="-5.3964179755898595E-2"/>
                </c:manualLayout>
              </c:layout>
              <c:tx>
                <c:rich>
                  <a:bodyPr/>
                  <a:lstStyle/>
                  <a:p>
                    <a:r>
                      <a:rPr lang="en-US"/>
                      <a:t>37, </a:t>
                    </a:r>
                    <a:fld id="{D359EB71-1F47-4141-A9EA-18FE0C06B401}"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tx>
                <c:rich>
                  <a:bodyPr/>
                  <a:lstStyle/>
                  <a:p>
                    <a:r>
                      <a:rPr lang="en-US"/>
                      <a:t>9, </a:t>
                    </a:r>
                    <a:fld id="{9F0192FA-7034-4DFD-9729-F06FCA2E3D53}"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2"/>
              <c:tx>
                <c:rich>
                  <a:bodyPr/>
                  <a:lstStyle/>
                  <a:p>
                    <a:r>
                      <a:rPr lang="en-US"/>
                      <a:t>6, </a:t>
                    </a:r>
                    <a:fld id="{A3F9D36D-9D12-4783-A2C1-2842C2B7DF1B}"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5.4639460465109903E-3"/>
                  <c:y val="-0.11218835168133376"/>
                </c:manualLayout>
              </c:layout>
              <c:tx>
                <c:rich>
                  <a:bodyPr/>
                  <a:lstStyle/>
                  <a:p>
                    <a:r>
                      <a:rPr lang="en-US"/>
                      <a:t>2, </a:t>
                    </a:r>
                    <a:fld id="{88E5C9CD-A08B-4EBA-B8F0-94C35151837F}"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'Sources by Edu Stage'!$B$394:$E$394</c:f>
              <c:strCache>
                <c:ptCount val="4"/>
                <c:pt idx="0">
                  <c:v>Emerging 
(N=43)</c:v>
                </c:pt>
                <c:pt idx="1">
                  <c:v>Establishing 
(N=10)</c:v>
                </c:pt>
                <c:pt idx="2">
                  <c:v>Embedding 
(N=10)</c:v>
                </c:pt>
                <c:pt idx="3">
                  <c:v>Experiencing 
(N=10)</c:v>
                </c:pt>
              </c:strCache>
            </c:strRef>
          </c:cat>
          <c:val>
            <c:numRef>
              <c:f>'Sources by Edu Stage'!$B$397:$E$397</c:f>
              <c:numCache>
                <c:formatCode>0%</c:formatCode>
                <c:ptCount val="4"/>
                <c:pt idx="0">
                  <c:v>0.86046511627906974</c:v>
                </c:pt>
                <c:pt idx="1">
                  <c:v>0.9</c:v>
                </c:pt>
                <c:pt idx="2">
                  <c:v>0.6</c:v>
                </c:pt>
                <c:pt idx="3">
                  <c:v>0.2</c:v>
                </c:pt>
              </c:numCache>
            </c:numRef>
          </c:val>
          <c:smooth val="0"/>
        </c:ser>
        <c:dLbls>
          <c:dLblPos val="t"/>
          <c:showLegendKey val="0"/>
          <c:showVal val="1"/>
          <c:showCatName val="0"/>
          <c:showSerName val="0"/>
          <c:showPercent val="0"/>
          <c:showBubbleSize val="0"/>
        </c:dLbls>
        <c:smooth val="0"/>
        <c:axId val="185300368"/>
        <c:axId val="185300760"/>
      </c:lineChart>
      <c:catAx>
        <c:axId val="18530036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85300760"/>
        <c:crosses val="autoZero"/>
        <c:auto val="1"/>
        <c:lblAlgn val="ctr"/>
        <c:lblOffset val="100"/>
        <c:noMultiLvlLbl val="0"/>
      </c:catAx>
      <c:valAx>
        <c:axId val="185300760"/>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crossAx val="185300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7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GB" sz="1100" dirty="0">
              <a:solidFill>
                <a:srgbClr val="2C3841"/>
              </a:solidFill>
              <a:latin typeface="Corbel"/>
              <a:cs typeface="Corbel"/>
            </a:endParaRPr>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20BF4E53-F32D-E643-8E4A-00EAFEAC0BDF}" type="datetimeFigureOut">
              <a:rPr lang="en-US" sz="1100">
                <a:solidFill>
                  <a:srgbClr val="2C3841"/>
                </a:solidFill>
                <a:latin typeface="Corbel"/>
                <a:cs typeface="Corbel"/>
              </a:rPr>
              <a:pPr/>
              <a:t>10/29/2015</a:t>
            </a:fld>
            <a:endParaRPr lang="en-GB" sz="1100" dirty="0">
              <a:solidFill>
                <a:srgbClr val="2C3841"/>
              </a:solidFill>
              <a:latin typeface="Corbel"/>
              <a:cs typeface="Corbel"/>
            </a:endParaRPr>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GB" sz="1100" dirty="0">
              <a:solidFill>
                <a:srgbClr val="2C3841"/>
              </a:solidFill>
              <a:latin typeface="Corbel"/>
              <a:cs typeface="Corbel"/>
            </a:endParaRPr>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DDCC3291-B1ED-4249-AE87-332ED060E6C6}" type="slidenum">
              <a:rPr lang="en-GB" sz="1100" b="1">
                <a:solidFill>
                  <a:srgbClr val="2C3841"/>
                </a:solidFill>
                <a:latin typeface="Corbel"/>
                <a:cs typeface="Corbel"/>
              </a:rPr>
              <a:pPr/>
              <a:t>‹#›</a:t>
            </a:fld>
            <a:endParaRPr lang="en-GB" sz="1100" b="1" dirty="0">
              <a:solidFill>
                <a:srgbClr val="2C3841"/>
              </a:solidFill>
              <a:latin typeface="Corbel"/>
              <a:cs typeface="Corbel"/>
            </a:endParaRPr>
          </a:p>
        </p:txBody>
      </p:sp>
    </p:spTree>
    <p:extLst>
      <p:ext uri="{BB962C8B-B14F-4D97-AF65-F5344CB8AC3E}">
        <p14:creationId xmlns:p14="http://schemas.microsoft.com/office/powerpoint/2010/main" val="1802317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100">
                <a:solidFill>
                  <a:srgbClr val="2C3841"/>
                </a:solidFill>
                <a:latin typeface="Corbel"/>
                <a:cs typeface="Corbel"/>
              </a:defRPr>
            </a:lvl1pPr>
          </a:lstStyle>
          <a:p>
            <a:endParaRPr lang="en-GB" dirty="0"/>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100">
                <a:solidFill>
                  <a:srgbClr val="2C3841"/>
                </a:solidFill>
                <a:latin typeface="Corbel"/>
                <a:cs typeface="Corbel"/>
              </a:defRPr>
            </a:lvl1pPr>
          </a:lstStyle>
          <a:p>
            <a:fld id="{46529CBB-F0FF-9842-BA64-0F347ABD5093}" type="datetimeFigureOut">
              <a:rPr lang="en-US" smtClean="0"/>
              <a:pPr/>
              <a:t>10/29/2015</a:t>
            </a:fld>
            <a:endParaRPr lang="en-GB"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GB"/>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100">
                <a:solidFill>
                  <a:srgbClr val="2C3841"/>
                </a:solidFill>
                <a:latin typeface="Corbel"/>
                <a:cs typeface="Corbel"/>
              </a:defRPr>
            </a:lvl1pPr>
          </a:lstStyle>
          <a:p>
            <a:endParaRPr lang="en-GB"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100" b="1">
                <a:latin typeface="Corbel"/>
                <a:cs typeface="Corbel"/>
              </a:defRPr>
            </a:lvl1pPr>
          </a:lstStyle>
          <a:p>
            <a:fld id="{6B37C837-5377-6648-AD34-4D4FC0F568FB}" type="slidenum">
              <a:rPr lang="en-GB" smtClean="0"/>
              <a:pPr/>
              <a:t>‹#›</a:t>
            </a:fld>
            <a:endParaRPr lang="en-GB" dirty="0"/>
          </a:p>
        </p:txBody>
      </p:sp>
    </p:spTree>
    <p:extLst>
      <p:ext uri="{BB962C8B-B14F-4D97-AF65-F5344CB8AC3E}">
        <p14:creationId xmlns:p14="http://schemas.microsoft.com/office/powerpoint/2010/main" val="36375837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rgbClr val="2C3841"/>
        </a:solidFill>
        <a:latin typeface="Corbel"/>
        <a:ea typeface="+mn-ea"/>
        <a:cs typeface="Corbel"/>
      </a:defRPr>
    </a:lvl1pPr>
    <a:lvl2pPr marL="457200" algn="l" defTabSz="457200" rtl="0" eaLnBrk="1" latinLnBrk="0" hangingPunct="1">
      <a:defRPr sz="1200" kern="1200">
        <a:solidFill>
          <a:srgbClr val="2C3841"/>
        </a:solidFill>
        <a:latin typeface="Corbel"/>
        <a:ea typeface="+mn-ea"/>
        <a:cs typeface="Corbel"/>
      </a:defRPr>
    </a:lvl2pPr>
    <a:lvl3pPr marL="914400" algn="l" defTabSz="457200" rtl="0" eaLnBrk="1" latinLnBrk="0" hangingPunct="1">
      <a:defRPr sz="1200" kern="1200">
        <a:solidFill>
          <a:srgbClr val="2C3841"/>
        </a:solidFill>
        <a:latin typeface="Corbel"/>
        <a:ea typeface="+mn-ea"/>
        <a:cs typeface="Corbel"/>
      </a:defRPr>
    </a:lvl3pPr>
    <a:lvl4pPr marL="1371600" algn="l" defTabSz="457200" rtl="0" eaLnBrk="1" latinLnBrk="0" hangingPunct="1">
      <a:defRPr sz="1200" kern="1200">
        <a:solidFill>
          <a:srgbClr val="2C3841"/>
        </a:solidFill>
        <a:latin typeface="Corbel"/>
        <a:ea typeface="+mn-ea"/>
        <a:cs typeface="Corbel"/>
      </a:defRPr>
    </a:lvl4pPr>
    <a:lvl5pPr marL="1828800" algn="l" defTabSz="457200" rtl="0" eaLnBrk="1" latinLnBrk="0" hangingPunct="1">
      <a:defRPr sz="1200" kern="1200">
        <a:solidFill>
          <a:srgbClr val="2C3841"/>
        </a:solidFill>
        <a:latin typeface="Corbel"/>
        <a:ea typeface="+mn-ea"/>
        <a:cs typeface="Corbe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rganiclifestylemagazine.com/green/images/issue-6/convenience.jp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educause.edu/ero/article/i-always-stick-first-thing-comes-google-where-people-go-information-what-they-use-and-why"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lickr.com/photos/56712180@N02/1023775724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flickr.com/photos/76103695@N00/392960685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695.photobucket.com/user/TheForbiddenDonut/media/sidewalk.jpg.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oclc.org/research/activities/vandr/" TargetMode="External"/><Relationship Id="rId4" Type="http://schemas.openxmlformats.org/officeDocument/2006/relationships/hyperlink" Target="http://www.alexa.com/siteinfo/wikipedia.org"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flickr.com/photos/10506540@N07/483993837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pewinternet.org/2015/08/19/mobile-messaging-and-social-media-2015/" TargetMode="External"/><Relationship Id="rId4" Type="http://schemas.openxmlformats.org/officeDocument/2006/relationships/hyperlink" Target="http://www.pewinternet.org/2013/02/05/coming-and-going-on-facebook/"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3ammo/12490957864/"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flickr.com/photos/125401673@N05/1862552468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flickr.com/photos/99532761@N00/14154338759"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goo.gl/owsfzE/"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flickr.com/photos/23455580@N03/556656223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couragextoxlive/305448833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flickr.com/photos/67430875@N03/8652281135"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flickr.com/photos/38434991@N08/509124238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flickr.com/photos/17868205@N00/2174869462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flickr.com/photos/14247749@N00/8801814428"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flickr.com/photos/79016591@N07/21703644279"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flickr.com/photos/domesticat/2438570563/"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flickr.com/photos/20218973@N00/5212750348"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axon.cs.byu.edu/Dan/778/papers/Feature%20Selection/guyon2.pdf"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en.wikipedia.org/wiki/Support_vector_machine"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jiscinfonet.ac.uk/infokits/evaluating-service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lickr.com/photos/73582860@N00/506432849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jiscinfonet.ac.uk/infokits/evaluating-servic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educause.edu/ero/article/i-always-stick-first-thing-comes-google-where-people-go-information-what-they-use-and-why"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informationr.net/ir/18-1/infres181.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flickr.com/photos/7843389@N02/2300190277"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slideshare.net/lisld/from-local-infrastructure-to-engagement-thinking-about-the-library-in-the-life-of-the-user"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winxnetcommunity.com/portals/2/images/community-people.jpg"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www.pewinternet.org/2015/08/19/mobile-messaging-and-social-media-2015/" TargetMode="External"/><Relationship Id="rId4" Type="http://schemas.openxmlformats.org/officeDocument/2006/relationships/hyperlink" Target="http://www.youtube.com/watch?v=J198u5HK0pY"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flickr.com/photos/8264582@N06/7800724256"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www.slideshare.net/lisld/from-local-infrastructure-to-engagement-thinking-about-the-library-in-the-life-of-the-user"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download.qsrinternational.com/Document/NVivo9/NVivo9-Getting-Started-Guide.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pPr defTabSz="932871">
              <a:defRPr/>
            </a:pPr>
            <a:endParaRPr lang="en-US" b="1"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1</a:t>
            </a:fld>
            <a:endParaRPr lang="en-GB"/>
          </a:p>
        </p:txBody>
      </p:sp>
    </p:spTree>
    <p:extLst>
      <p:ext uri="{BB962C8B-B14F-4D97-AF65-F5344CB8AC3E}">
        <p14:creationId xmlns:p14="http://schemas.microsoft.com/office/powerpoint/2010/main" val="151252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4000" y="4420315"/>
            <a:ext cx="6063933" cy="4187666"/>
          </a:xfrm>
        </p:spPr>
        <p:txBody>
          <a:bodyPr/>
          <a:lstStyle/>
          <a:p>
            <a:pPr marL="0" lvl="1"/>
            <a:r>
              <a:rPr lang="en-US" sz="1400" b="1" dirty="0">
                <a:solidFill>
                  <a:schemeClr val="tx1"/>
                </a:solidFill>
                <a:latin typeface="Arial" pitchFamily="34" charset="0"/>
                <a:cs typeface="Arial" pitchFamily="34" charset="0"/>
              </a:rPr>
              <a:t>Academic Discipline of Interview and Diary Participants</a:t>
            </a:r>
          </a:p>
          <a:p>
            <a:pPr>
              <a:buFont typeface="Arial" pitchFamily="34" charset="0"/>
              <a:buNone/>
            </a:pPr>
            <a:r>
              <a:rPr lang="en-US" sz="1400" dirty="0">
                <a:latin typeface="Arial" pitchFamily="34" charset="0"/>
                <a:cs typeface="Arial" pitchFamily="34" charset="0"/>
              </a:rPr>
              <a:t>21 secondary/high school students, 22 Sciences, 12 Arts/Humanities, 16 Social Sciences, 2 Undeclared</a:t>
            </a:r>
          </a:p>
          <a:p>
            <a:endParaRPr lang="en-US" sz="1400" dirty="0">
              <a:latin typeface="Arial" pitchFamily="34" charset="0"/>
              <a:cs typeface="Arial" pitchFamily="34" charset="0"/>
            </a:endParaRPr>
          </a:p>
          <a:p>
            <a:pPr>
              <a:buNone/>
            </a:pPr>
            <a:r>
              <a:rPr lang="en-US" sz="1400" b="1" dirty="0">
                <a:latin typeface="Arial" pitchFamily="34" charset="0"/>
                <a:cs typeface="Arial" pitchFamily="34" charset="0"/>
              </a:rPr>
              <a:t>Academic Discipline of Online Survey Participants</a:t>
            </a:r>
          </a:p>
          <a:p>
            <a:pPr>
              <a:buNone/>
            </a:pPr>
            <a:r>
              <a:rPr lang="en-US" sz="1400" dirty="0">
                <a:latin typeface="Arial" pitchFamily="34" charset="0"/>
                <a:cs typeface="Arial" pitchFamily="34" charset="0"/>
              </a:rPr>
              <a:t>15 High School </a:t>
            </a:r>
            <a:r>
              <a:rPr lang="en-US" sz="1400" dirty="0" smtClean="0">
                <a:latin typeface="Arial" pitchFamily="34" charset="0"/>
                <a:cs typeface="Arial" pitchFamily="34" charset="0"/>
              </a:rPr>
              <a:t>(</a:t>
            </a:r>
            <a:r>
              <a:rPr lang="en-US" sz="1400" dirty="0">
                <a:latin typeface="Arial" pitchFamily="34" charset="0"/>
                <a:cs typeface="Arial" pitchFamily="34" charset="0"/>
              </a:rPr>
              <a:t>11 UK/4 US), 46 Professions &amp; Applied Sciences </a:t>
            </a:r>
            <a:r>
              <a:rPr lang="en-US" sz="1400" dirty="0" smtClean="0">
                <a:latin typeface="Arial" pitchFamily="34" charset="0"/>
                <a:cs typeface="Arial" pitchFamily="34" charset="0"/>
              </a:rPr>
              <a:t>(</a:t>
            </a:r>
            <a:r>
              <a:rPr lang="en-US" sz="1400" dirty="0">
                <a:latin typeface="Arial" pitchFamily="34" charset="0"/>
                <a:cs typeface="Arial" pitchFamily="34" charset="0"/>
              </a:rPr>
              <a:t>16 UK/30 US), 28 Formal Sciences </a:t>
            </a:r>
            <a:r>
              <a:rPr lang="en-US" sz="1400" dirty="0" smtClean="0">
                <a:latin typeface="Arial" pitchFamily="34" charset="0"/>
                <a:cs typeface="Arial" pitchFamily="34" charset="0"/>
              </a:rPr>
              <a:t>(</a:t>
            </a:r>
            <a:r>
              <a:rPr lang="en-US" sz="1400" dirty="0">
                <a:latin typeface="Arial" pitchFamily="34" charset="0"/>
                <a:cs typeface="Arial" pitchFamily="34" charset="0"/>
              </a:rPr>
              <a:t>20 UK/8 US), 12 Natural Sciences (3 UK/9 US), 26 Social Sciences </a:t>
            </a:r>
            <a:r>
              <a:rPr lang="en-US" sz="1400" dirty="0" smtClean="0">
                <a:latin typeface="Arial" pitchFamily="34" charset="0"/>
                <a:cs typeface="Arial" pitchFamily="34" charset="0"/>
              </a:rPr>
              <a:t>(</a:t>
            </a:r>
            <a:r>
              <a:rPr lang="en-US" sz="1400" dirty="0">
                <a:latin typeface="Arial" pitchFamily="34" charset="0"/>
                <a:cs typeface="Arial" pitchFamily="34" charset="0"/>
              </a:rPr>
              <a:t>5 UK/21 US), 23 Humanities </a:t>
            </a:r>
            <a:r>
              <a:rPr lang="en-US" sz="1400" dirty="0" smtClean="0">
                <a:latin typeface="Arial" pitchFamily="34" charset="0"/>
                <a:cs typeface="Arial" pitchFamily="34" charset="0"/>
              </a:rPr>
              <a:t>(5 </a:t>
            </a:r>
            <a:r>
              <a:rPr lang="en-US" sz="1400" dirty="0">
                <a:latin typeface="Arial" pitchFamily="34" charset="0"/>
                <a:cs typeface="Arial" pitchFamily="34" charset="0"/>
              </a:rPr>
              <a:t>UK/18 US</a:t>
            </a:r>
            <a:r>
              <a:rPr lang="en-US" sz="1400" dirty="0" smtClean="0">
                <a:latin typeface="Arial" pitchFamily="34" charset="0"/>
                <a:cs typeface="Arial" pitchFamily="34" charset="0"/>
              </a:rPr>
              <a:t>)</a:t>
            </a:r>
          </a:p>
          <a:p>
            <a:pPr>
              <a:buNone/>
            </a:pPr>
            <a:endParaRPr lang="en-US" sz="1400" dirty="0">
              <a:latin typeface="Arial" pitchFamily="34" charset="0"/>
              <a:cs typeface="Arial" pitchFamily="34" charset="0"/>
            </a:endParaRPr>
          </a:p>
          <a:p>
            <a:pPr lvl="0"/>
            <a:r>
              <a:rPr lang="en-US" sz="1400" dirty="0" smtClean="0">
                <a:solidFill>
                  <a:schemeClr val="tx1"/>
                </a:solidFill>
                <a:latin typeface="Arial" pitchFamily="34" charset="0"/>
                <a:cs typeface="Arial" pitchFamily="34" charset="0"/>
              </a:rPr>
              <a:t>White</a:t>
            </a:r>
            <a:r>
              <a:rPr lang="en-US" sz="1400" dirty="0">
                <a:solidFill>
                  <a:schemeClr val="tx1"/>
                </a:solidFill>
                <a:latin typeface="Arial" pitchFamily="34" charset="0"/>
                <a:cs typeface="Arial" pitchFamily="34" charset="0"/>
              </a:rPr>
              <a:t>, D. S., &amp; </a:t>
            </a:r>
            <a:r>
              <a:rPr lang="en-US" sz="1400" dirty="0" err="1">
                <a:solidFill>
                  <a:schemeClr val="tx1"/>
                </a:solidFill>
                <a:latin typeface="Arial" pitchFamily="34" charset="0"/>
                <a:cs typeface="Arial" pitchFamily="34" charset="0"/>
              </a:rPr>
              <a:t>Connaway</a:t>
            </a:r>
            <a:r>
              <a:rPr lang="en-US" sz="1400" dirty="0">
                <a:solidFill>
                  <a:schemeClr val="tx1"/>
                </a:solidFill>
                <a:latin typeface="Arial" pitchFamily="34" charset="0"/>
                <a:cs typeface="Arial" pitchFamily="34" charset="0"/>
              </a:rPr>
              <a:t>, L. S. (2011-2014). </a:t>
            </a:r>
            <a:r>
              <a:rPr lang="en-US" sz="1400" i="1" dirty="0">
                <a:solidFill>
                  <a:schemeClr val="tx1"/>
                </a:solidFill>
                <a:latin typeface="Arial" panose="020B0604020202020204" pitchFamily="34" charset="0"/>
                <a:cs typeface="Arial" panose="020B0604020202020204" pitchFamily="34" charset="0"/>
              </a:rPr>
              <a:t>Visitors &amp; Residents: What motivates engagement with the digital information environment.</a:t>
            </a:r>
            <a:r>
              <a:rPr lang="en-US" sz="1400" dirty="0">
                <a:solidFill>
                  <a:schemeClr val="tx1"/>
                </a:solidFill>
                <a:latin typeface="Arial" panose="020B0604020202020204" pitchFamily="34" charset="0"/>
                <a:cs typeface="Arial" panose="020B0604020202020204" pitchFamily="34" charset="0"/>
              </a:rPr>
              <a:t> Funded by JISC, OCLC, and Oxford University. Available: </a:t>
            </a:r>
            <a:r>
              <a:rPr lang="en-US" sz="1400" u="sng" dirty="0">
                <a:solidFill>
                  <a:schemeClr val="tx1"/>
                </a:solidFill>
                <a:latin typeface="Arial" panose="020B0604020202020204" pitchFamily="34" charset="0"/>
                <a:cs typeface="Arial" panose="020B0604020202020204" pitchFamily="34" charset="0"/>
                <a:hlinkClick r:id="rId3"/>
              </a:rPr>
              <a:t>http://www.oclc.org/research/activities/vandr/</a:t>
            </a:r>
            <a:r>
              <a:rPr lang="en-US" sz="1400" dirty="0">
                <a:solidFill>
                  <a:schemeClr val="tx1"/>
                </a:solidFill>
                <a:latin typeface="Arial" pitchFamily="34" charset="0"/>
                <a:cs typeface="Arial" pitchFamily="34" charset="0"/>
              </a:rPr>
              <a:t>.</a:t>
            </a:r>
          </a:p>
          <a:p>
            <a:pPr>
              <a:buNone/>
            </a:pPr>
            <a:endParaRPr lang="en-US" sz="1400" dirty="0" smtClean="0">
              <a:latin typeface="Arial" pitchFamily="34" charset="0"/>
              <a:cs typeface="Arial" pitchFamily="34" charset="0"/>
            </a:endParaRPr>
          </a:p>
          <a:p>
            <a:r>
              <a:rPr lang="en-US" sz="1400" b="1" dirty="0">
                <a:solidFill>
                  <a:schemeClr val="tx1"/>
                </a:solidFill>
                <a:latin typeface="Arial" panose="020B0604020202020204" pitchFamily="34" charset="0"/>
                <a:cs typeface="Arial" panose="020B0604020202020204" pitchFamily="34" charset="0"/>
              </a:rPr>
              <a:t>Age groups and academic disciplines seem to be significantly different</a:t>
            </a:r>
            <a:r>
              <a:rPr lang="en-US" sz="1400" dirty="0">
                <a:solidFill>
                  <a:schemeClr val="tx1"/>
                </a:solidFill>
                <a:latin typeface="Arial" panose="020B0604020202020204" pitchFamily="34" charset="0"/>
                <a:cs typeface="Arial" panose="020B0604020202020204" pitchFamily="34" charset="0"/>
              </a:rPr>
              <a:t> between the two samples, but the other factors are not significantly different.  (The usual caveats about statistical power should be considered.)</a:t>
            </a:r>
          </a:p>
          <a:p>
            <a:pPr>
              <a:buNone/>
            </a:pPr>
            <a:endParaRPr lang="en-US" sz="1400" dirty="0">
              <a:latin typeface="Arial" pitchFamily="34" charset="0"/>
              <a:cs typeface="Arial" pitchFamily="34" charset="0"/>
            </a:endParaRPr>
          </a:p>
          <a:p>
            <a:endParaRPr lang="en-US" sz="1400"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10</a:t>
            </a:fld>
            <a:endParaRPr lang="en-GB" dirty="0"/>
          </a:p>
        </p:txBody>
      </p:sp>
    </p:spTree>
    <p:extLst>
      <p:ext uri="{BB962C8B-B14F-4D97-AF65-F5344CB8AC3E}">
        <p14:creationId xmlns:p14="http://schemas.microsoft.com/office/powerpoint/2010/main" val="1160424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198438"/>
            <a:ext cx="4652963" cy="3489325"/>
          </a:xfrm>
        </p:spPr>
      </p:sp>
      <p:sp>
        <p:nvSpPr>
          <p:cNvPr id="3" name="Notes Placeholder 2"/>
          <p:cNvSpPr>
            <a:spLocks noGrp="1"/>
          </p:cNvSpPr>
          <p:nvPr>
            <p:ph type="body" idx="1"/>
          </p:nvPr>
        </p:nvSpPr>
        <p:spPr>
          <a:xfrm>
            <a:off x="0" y="3859619"/>
            <a:ext cx="7019925" cy="4979395"/>
          </a:xfrm>
        </p:spPr>
        <p:txBody>
          <a:bodyPr>
            <a:noAutofit/>
          </a:bodyPr>
          <a:lstStyle/>
          <a:p>
            <a:r>
              <a:rPr lang="en-GB" dirty="0" smtClean="0">
                <a:solidFill>
                  <a:schemeClr val="tx1"/>
                </a:solidFill>
                <a:latin typeface="Arial" pitchFamily="34" charset="0"/>
                <a:cs typeface="Arial" pitchFamily="34" charset="0"/>
              </a:rPr>
              <a:t>Image:</a:t>
            </a:r>
            <a:r>
              <a:rPr lang="en-GB" baseline="0" dirty="0" smtClean="0">
                <a:solidFill>
                  <a:schemeClr val="tx1"/>
                </a:solidFill>
                <a:latin typeface="Arial" pitchFamily="34" charset="0"/>
                <a:cs typeface="Arial" pitchFamily="34" charset="0"/>
              </a:rPr>
              <a:t> </a:t>
            </a:r>
            <a:r>
              <a:rPr lang="en-GB" baseline="0" dirty="0" smtClean="0">
                <a:solidFill>
                  <a:schemeClr val="tx1"/>
                </a:solidFill>
                <a:latin typeface="Arial" pitchFamily="34" charset="0"/>
                <a:cs typeface="Arial" pitchFamily="34" charset="0"/>
                <a:hlinkClick r:id="rId3"/>
              </a:rPr>
              <a:t>http://www.organiclifestylemagazine.com/green/images/issue-6/convenience.jpg</a:t>
            </a:r>
            <a:endParaRPr lang="en-GB" baseline="0" dirty="0" smtClean="0">
              <a:solidFill>
                <a:schemeClr val="tx1"/>
              </a:solidFill>
              <a:latin typeface="Arial" pitchFamily="34" charset="0"/>
              <a:cs typeface="Arial" pitchFamily="34" charset="0"/>
            </a:endParaRPr>
          </a:p>
          <a:p>
            <a:endParaRPr lang="en-GB" dirty="0" smtClean="0">
              <a:solidFill>
                <a:schemeClr val="tx1"/>
              </a:solidFill>
              <a:latin typeface="Arial" pitchFamily="34" charset="0"/>
              <a:cs typeface="Arial" pitchFamily="34" charset="0"/>
            </a:endParaRPr>
          </a:p>
          <a:p>
            <a:r>
              <a:rPr lang="en-GB" b="1" dirty="0" smtClean="0">
                <a:solidFill>
                  <a:schemeClr val="tx1"/>
                </a:solidFill>
                <a:latin typeface="Arial" pitchFamily="34" charset="0"/>
                <a:cs typeface="Arial" pitchFamily="34" charset="0"/>
              </a:rPr>
              <a:t>Convenience:</a:t>
            </a:r>
          </a:p>
          <a:p>
            <a:r>
              <a:rPr lang="en-GB" dirty="0" smtClean="0">
                <a:solidFill>
                  <a:schemeClr val="tx1"/>
                </a:solidFill>
                <a:latin typeface="Arial" pitchFamily="34" charset="0"/>
                <a:cs typeface="Arial" pitchFamily="34" charset="0"/>
              </a:rPr>
              <a:t>Wikipedia is described not just as effective, but also as “convenient,” and convenience is a key reason expressed for the choices that people make about technology, and about the information and other resources they end up using.</a:t>
            </a:r>
          </a:p>
          <a:p>
            <a:endParaRPr lang="en-GB" dirty="0" smtClean="0">
              <a:solidFill>
                <a:schemeClr val="tx1"/>
              </a:solidFill>
              <a:latin typeface="Arial" pitchFamily="34" charset="0"/>
              <a:cs typeface="Arial" pitchFamily="34" charset="0"/>
            </a:endParaRPr>
          </a:p>
          <a:p>
            <a:r>
              <a:rPr lang="en-GB" dirty="0" smtClean="0">
                <a:solidFill>
                  <a:schemeClr val="tx1"/>
                </a:solidFill>
                <a:latin typeface="Arial" pitchFamily="34" charset="0"/>
                <a:cs typeface="Arial" pitchFamily="34" charset="0"/>
              </a:rPr>
              <a:t>Digging down into the interviews allows us to talk about convenience in complicated ways—convenience is contextual, and is not the same for all people, or even for the same person in different situations.</a:t>
            </a:r>
          </a:p>
          <a:p>
            <a:r>
              <a:rPr lang="en-US" baseline="0" dirty="0" smtClean="0">
                <a:solidFill>
                  <a:schemeClr val="tx1"/>
                </a:solidFill>
                <a:latin typeface="Arial" pitchFamily="34" charset="0"/>
                <a:cs typeface="Arial" pitchFamily="34" charset="0"/>
              </a:rPr>
              <a:t>It can be,</a:t>
            </a:r>
            <a:r>
              <a:rPr lang="en-US" dirty="0" smtClean="0">
                <a:solidFill>
                  <a:schemeClr val="tx1"/>
                </a:solidFill>
                <a:latin typeface="Arial" pitchFamily="34" charset="0"/>
                <a:cs typeface="Arial" pitchFamily="34" charset="0"/>
              </a:rPr>
              <a:t> for instance, </a:t>
            </a:r>
            <a:r>
              <a:rPr lang="en-US" baseline="0" dirty="0" smtClean="0">
                <a:solidFill>
                  <a:schemeClr val="tx1"/>
                </a:solidFill>
                <a:latin typeface="Arial" pitchFamily="34" charset="0"/>
                <a:cs typeface="Arial" pitchFamily="34" charset="0"/>
              </a:rPr>
              <a:t>about available time.</a:t>
            </a:r>
          </a:p>
          <a:p>
            <a:pPr defTabSz="466435">
              <a:defRPr/>
            </a:pPr>
            <a:r>
              <a:rPr lang="en-US" dirty="0" smtClean="0">
                <a:solidFill>
                  <a:schemeClr val="tx1"/>
                </a:solidFill>
                <a:latin typeface="Arial" pitchFamily="34" charset="0"/>
                <a:cs typeface="Arial" pitchFamily="34" charset="0"/>
              </a:rPr>
              <a:t>It can be about usability, perceptions of how easy resources are to use.</a:t>
            </a:r>
          </a:p>
          <a:p>
            <a:pPr defTabSz="466435">
              <a:defRPr/>
            </a:pPr>
            <a:r>
              <a:rPr lang="en-US" kern="1200" dirty="0" smtClean="0">
                <a:solidFill>
                  <a:schemeClr val="tx1"/>
                </a:solidFill>
                <a:latin typeface="Arial" pitchFamily="34" charset="0"/>
                <a:cs typeface="Arial" pitchFamily="34" charset="0"/>
              </a:rPr>
              <a:t>It can</a:t>
            </a:r>
            <a:r>
              <a:rPr lang="en-US" kern="1200" baseline="0" dirty="0" smtClean="0">
                <a:solidFill>
                  <a:schemeClr val="tx1"/>
                </a:solidFill>
                <a:latin typeface="Arial" pitchFamily="34" charset="0"/>
                <a:cs typeface="Arial" pitchFamily="34" charset="0"/>
              </a:rPr>
              <a:t> be about what is familiar, most physically convenient, too, even if it takes more time to use/access.</a:t>
            </a:r>
          </a:p>
          <a:p>
            <a:pPr defTabSz="466435">
              <a:defRPr/>
            </a:pPr>
            <a:endParaRPr lang="en-US" dirty="0">
              <a:solidFill>
                <a:schemeClr val="tx1"/>
              </a:solidFill>
              <a:latin typeface="Arial" pitchFamily="34" charset="0"/>
              <a:cs typeface="Arial" pitchFamily="34" charset="0"/>
            </a:endParaRPr>
          </a:p>
          <a:p>
            <a:r>
              <a:rPr lang="en-US" kern="1200" baseline="0" dirty="0" smtClean="0">
                <a:solidFill>
                  <a:schemeClr val="tx1"/>
                </a:solidFill>
                <a:latin typeface="Arial" pitchFamily="34" charset="0"/>
                <a:cs typeface="Arial" pitchFamily="34" charset="0"/>
              </a:rPr>
              <a:t>The fact is, p</a:t>
            </a:r>
            <a:r>
              <a:rPr lang="en-GB" dirty="0" err="1" smtClean="0">
                <a:solidFill>
                  <a:schemeClr val="tx1"/>
                </a:solidFill>
                <a:latin typeface="Arial" pitchFamily="34" charset="0"/>
                <a:cs typeface="Arial" pitchFamily="34" charset="0"/>
              </a:rPr>
              <a:t>erceptions</a:t>
            </a:r>
            <a:r>
              <a:rPr lang="en-GB" dirty="0" smtClean="0">
                <a:solidFill>
                  <a:schemeClr val="tx1"/>
                </a:solidFill>
                <a:latin typeface="Arial" pitchFamily="34" charset="0"/>
                <a:cs typeface="Arial" pitchFamily="34" charset="0"/>
              </a:rPr>
              <a:t> </a:t>
            </a:r>
            <a:r>
              <a:rPr lang="en-GB" dirty="0">
                <a:solidFill>
                  <a:schemeClr val="tx1"/>
                </a:solidFill>
                <a:latin typeface="Arial" pitchFamily="34" charset="0"/>
                <a:cs typeface="Arial" pitchFamily="34" charset="0"/>
              </a:rPr>
              <a:t>of convenience, and about what is involved in effective searches for information and resources include digital as well as physical places now. </a:t>
            </a:r>
            <a:r>
              <a:rPr lang="en-GB" dirty="0" smtClean="0">
                <a:solidFill>
                  <a:schemeClr val="tx1"/>
                </a:solidFill>
                <a:latin typeface="Arial" pitchFamily="34" charset="0"/>
                <a:cs typeface="Arial" pitchFamily="34" charset="0"/>
              </a:rPr>
              <a:t> It is easy to find information online, and it is easier than ever to produce content and put it on line.  Resident modes of practice, engagement with social media, open practices like blogging, are already transforming notions not just of convenience, but also of authority, of what constitutes legitimate scholarly modes of communication, and the sorts of places in which such communication can and should take place.</a:t>
            </a:r>
          </a:p>
          <a:p>
            <a:endParaRPr lang="en-GB" dirty="0" smtClean="0">
              <a:solidFill>
                <a:schemeClr val="tx1"/>
              </a:solidFill>
              <a:latin typeface="Arial" pitchFamily="34" charset="0"/>
              <a:cs typeface="Arial" pitchFamily="34" charset="0"/>
            </a:endParaRPr>
          </a:p>
          <a:p>
            <a:pPr marL="0" lvl="2" defTabSz="466435">
              <a:defRPr/>
            </a:pPr>
            <a:r>
              <a:rPr lang="en-US" dirty="0" smtClean="0">
                <a:solidFill>
                  <a:schemeClr val="tx1"/>
                </a:solidFill>
                <a:latin typeface="Arial" pitchFamily="34" charset="0"/>
                <a:cs typeface="Arial" pitchFamily="34" charset="0"/>
              </a:rPr>
              <a:t>Connaway, Lynn Silipigni, Donna Lanclos, and Erin M. Hood. 2013. “’I always stick with the first thing that comes up on Google…’ Where  People Go for Information, What They Use, and Why.” </a:t>
            </a:r>
            <a:r>
              <a:rPr lang="en-US" i="1" dirty="0" smtClean="0">
                <a:solidFill>
                  <a:schemeClr val="tx1"/>
                </a:solidFill>
                <a:latin typeface="Arial" pitchFamily="34" charset="0"/>
                <a:cs typeface="Arial" pitchFamily="34" charset="0"/>
              </a:rPr>
              <a:t>EDUCAUSE Review Online</a:t>
            </a:r>
            <a:r>
              <a:rPr lang="en-US" dirty="0" smtClean="0">
                <a:solidFill>
                  <a:schemeClr val="tx1"/>
                </a:solidFill>
                <a:latin typeface="Arial" pitchFamily="34" charset="0"/>
                <a:cs typeface="Arial" pitchFamily="34" charset="0"/>
              </a:rPr>
              <a:t> (December 6), </a:t>
            </a:r>
            <a:r>
              <a:rPr lang="en-US" u="sng" dirty="0" smtClean="0">
                <a:solidFill>
                  <a:schemeClr val="tx1"/>
                </a:solidFill>
                <a:latin typeface="Arial" pitchFamily="34" charset="0"/>
                <a:cs typeface="Arial" pitchFamily="34" charset="0"/>
                <a:hlinkClick r:id="rId4"/>
              </a:rPr>
              <a:t>http://www.educause.edu/ero/article/i-always-stick-first-thing-comes-google-where-people-go-information-what-they-use-and-why</a:t>
            </a:r>
            <a:r>
              <a:rPr lang="en-US" dirty="0" smtClean="0">
                <a:solidFill>
                  <a:schemeClr val="tx1"/>
                </a:solidFill>
                <a:latin typeface="Arial" pitchFamily="34" charset="0"/>
                <a:cs typeface="Arial" pitchFamily="34" charset="0"/>
              </a:rPr>
              <a:t>.</a:t>
            </a:r>
          </a:p>
          <a:p>
            <a:endParaRPr lang="en-US"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11</a:t>
            </a:fld>
            <a:endParaRPr lang="en-US" dirty="0"/>
          </a:p>
        </p:txBody>
      </p:sp>
    </p:spTree>
    <p:extLst>
      <p:ext uri="{BB962C8B-B14F-4D97-AF65-F5344CB8AC3E}">
        <p14:creationId xmlns:p14="http://schemas.microsoft.com/office/powerpoint/2010/main" val="2742039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ea typeface="ＭＳ Ｐゴシック" charset="-128"/>
                <a:cs typeface="Arial" pitchFamily="34" charset="0"/>
              </a:rPr>
              <a:t>Image: </a:t>
            </a:r>
            <a:r>
              <a:rPr lang="en-US" sz="1400" dirty="0" smtClean="0">
                <a:latin typeface="Arial" pitchFamily="34" charset="0"/>
                <a:ea typeface="ＭＳ Ｐゴシック" charset="-128"/>
                <a:cs typeface="Arial" pitchFamily="34" charset="0"/>
                <a:hlinkClick r:id="rId3"/>
              </a:rPr>
              <a:t>http://www.flickr.com/photos/56712180@N02/10237757246</a:t>
            </a:r>
            <a:endParaRPr lang="en-US" sz="1400" dirty="0" smtClean="0">
              <a:latin typeface="Arial" pitchFamily="34" charset="0"/>
              <a:ea typeface="ＭＳ Ｐゴシック" charset="-128"/>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ea typeface="ＭＳ Ｐゴシック" charset="-128"/>
              <a:cs typeface="Arial" pitchFamily="34" charset="0"/>
            </a:endParaRPr>
          </a:p>
          <a:p>
            <a:pPr>
              <a:defRPr/>
            </a:pPr>
            <a:r>
              <a:rPr lang="en-US" sz="1400" dirty="0" smtClean="0">
                <a:latin typeface="Arial" panose="020B0604020202020204" pitchFamily="34" charset="0"/>
                <a:cs typeface="Arial" panose="020B0604020202020204" pitchFamily="34" charset="0"/>
              </a:rPr>
              <a:t>Interviewer: “Is </a:t>
            </a:r>
            <a:r>
              <a:rPr lang="en-US" sz="1400" dirty="0">
                <a:latin typeface="Arial" panose="020B0604020202020204" pitchFamily="34" charset="0"/>
                <a:cs typeface="Arial" panose="020B0604020202020204" pitchFamily="34" charset="0"/>
              </a:rPr>
              <a:t>there anything techno-wise that you would find it difficult to live without?”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Arial" pitchFamily="34" charset="0"/>
              <a:ea typeface="ＭＳ Ｐゴシック" charset="-128"/>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ea typeface="ＭＳ Ｐゴシック" charset="-128"/>
                <a:cs typeface="Arial" pitchFamily="34" charset="0"/>
              </a:rPr>
              <a:t>Respondent: “Well I probably actually use these things on emails because it’s an incredibly easy and quick way of getting information.”  (</a:t>
            </a:r>
            <a:r>
              <a:rPr lang="en-US" sz="1400" i="1" dirty="0" smtClean="0">
                <a:latin typeface="Arial" pitchFamily="34" charset="0"/>
                <a:ea typeface="ＭＳ Ｐゴシック" charset="-128"/>
                <a:cs typeface="Arial" pitchFamily="34" charset="0"/>
              </a:rPr>
              <a:t>Digital Visitors and Residents, </a:t>
            </a:r>
            <a:r>
              <a:rPr lang="en-US" sz="1400" dirty="0" smtClean="0">
                <a:latin typeface="Arial" pitchFamily="34" charset="0"/>
                <a:ea typeface="ＭＳ Ｐゴシック" charset="-128"/>
                <a:cs typeface="Arial" pitchFamily="34" charset="0"/>
              </a:rPr>
              <a:t>UKS8, Female, Age 16, Secondary School Student) (Emerging)</a:t>
            </a:r>
          </a:p>
          <a:p>
            <a:endParaRPr lang="en-US" sz="1400"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12</a:t>
            </a:fld>
            <a:endParaRPr lang="en-GB" dirty="0"/>
          </a:p>
        </p:txBody>
      </p:sp>
    </p:spTree>
    <p:extLst>
      <p:ext uri="{BB962C8B-B14F-4D97-AF65-F5344CB8AC3E}">
        <p14:creationId xmlns:p14="http://schemas.microsoft.com/office/powerpoint/2010/main" val="257502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8505" y="4799419"/>
            <a:ext cx="5835636" cy="3742588"/>
          </a:xfrm>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Decision, Choice and Educational Stages Non-Aggregated:</a:t>
            </a:r>
            <a:r>
              <a:rPr lang="en-US" sz="1400" baseline="0" dirty="0" smtClean="0">
                <a:latin typeface="Arial" pitchFamily="34" charset="0"/>
                <a:cs typeface="Arial" pitchFamily="34" charset="0"/>
              </a:rPr>
              <a:t> Online Surveys (Questions 4-6)</a:t>
            </a:r>
          </a:p>
          <a:p>
            <a:r>
              <a:rPr lang="en-US" sz="1400" b="1" dirty="0" smtClean="0">
                <a:latin typeface="Arial" pitchFamily="34" charset="0"/>
                <a:cs typeface="Arial" pitchFamily="34" charset="0"/>
              </a:rPr>
              <a:t>Convenience: </a:t>
            </a:r>
            <a:r>
              <a:rPr lang="en-US" sz="1400" dirty="0" smtClean="0">
                <a:latin typeface="Arial" pitchFamily="34" charset="0"/>
                <a:cs typeface="Arial" pitchFamily="34" charset="0"/>
              </a:rPr>
              <a:t>Emerging 37, 88%, Establishing 38, 90%, Embedding 32, 76%, Experiencing 20, 83%</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Decision </a:t>
            </a:r>
            <a:r>
              <a:rPr lang="en-US" sz="1400" dirty="0">
                <a:latin typeface="Arial" pitchFamily="34" charset="0"/>
                <a:cs typeface="Arial" pitchFamily="34" charset="0"/>
              </a:rPr>
              <a:t>Choice AND Educational </a:t>
            </a:r>
            <a:r>
              <a:rPr lang="en-US" sz="1400" dirty="0" smtClean="0">
                <a:latin typeface="Arial" pitchFamily="34" charset="0"/>
                <a:cs typeface="Arial" pitchFamily="34" charset="0"/>
              </a:rPr>
              <a:t>Stages Non-Aggregated: </a:t>
            </a:r>
            <a:r>
              <a:rPr lang="en-US" sz="1400" dirty="0">
                <a:latin typeface="Arial" pitchFamily="34" charset="0"/>
                <a:cs typeface="Arial" pitchFamily="34" charset="0"/>
              </a:rPr>
              <a:t>Interviews</a:t>
            </a:r>
          </a:p>
          <a:p>
            <a:r>
              <a:rPr lang="en-US" sz="1400" b="1" dirty="0" smtClean="0">
                <a:latin typeface="Arial" pitchFamily="34" charset="0"/>
                <a:cs typeface="Arial" pitchFamily="34" charset="0"/>
              </a:rPr>
              <a:t>Convenience</a:t>
            </a:r>
            <a:r>
              <a:rPr lang="en-US" sz="1400" b="1" dirty="0">
                <a:latin typeface="Arial" pitchFamily="34" charset="0"/>
                <a:cs typeface="Arial" pitchFamily="34" charset="0"/>
              </a:rPr>
              <a:t>: </a:t>
            </a:r>
            <a:r>
              <a:rPr lang="en-US" sz="1400" dirty="0">
                <a:latin typeface="Arial" pitchFamily="34" charset="0"/>
                <a:cs typeface="Arial" pitchFamily="34" charset="0"/>
              </a:rPr>
              <a:t>Emerging </a:t>
            </a:r>
            <a:r>
              <a:rPr lang="en-US" sz="1400" dirty="0" smtClean="0">
                <a:latin typeface="Arial" pitchFamily="34" charset="0"/>
                <a:cs typeface="Arial" pitchFamily="34" charset="0"/>
              </a:rPr>
              <a:t>39, 91</a:t>
            </a:r>
            <a:r>
              <a:rPr lang="en-US" sz="1400" dirty="0">
                <a:latin typeface="Arial" pitchFamily="34" charset="0"/>
                <a:cs typeface="Arial" pitchFamily="34" charset="0"/>
              </a:rPr>
              <a:t>%, Establishing </a:t>
            </a:r>
            <a:r>
              <a:rPr lang="en-US" sz="1400" dirty="0" smtClean="0">
                <a:latin typeface="Arial" pitchFamily="34" charset="0"/>
                <a:cs typeface="Arial" pitchFamily="34" charset="0"/>
              </a:rPr>
              <a:t>10, 100</a:t>
            </a:r>
            <a:r>
              <a:rPr lang="en-US" sz="1400" dirty="0">
                <a:latin typeface="Arial" pitchFamily="34" charset="0"/>
                <a:cs typeface="Arial" pitchFamily="34" charset="0"/>
              </a:rPr>
              <a:t>%, Embedding </a:t>
            </a:r>
            <a:r>
              <a:rPr lang="en-US" sz="1400" dirty="0" smtClean="0">
                <a:latin typeface="Arial" pitchFamily="34" charset="0"/>
                <a:cs typeface="Arial" pitchFamily="34" charset="0"/>
              </a:rPr>
              <a:t>10, 100</a:t>
            </a:r>
            <a:r>
              <a:rPr lang="en-US" sz="1400" dirty="0">
                <a:latin typeface="Arial" pitchFamily="34" charset="0"/>
                <a:cs typeface="Arial" pitchFamily="34" charset="0"/>
              </a:rPr>
              <a:t>%, Experiencing </a:t>
            </a:r>
            <a:r>
              <a:rPr lang="en-US" sz="1400" dirty="0" smtClean="0">
                <a:latin typeface="Arial" pitchFamily="34" charset="0"/>
                <a:cs typeface="Arial" pitchFamily="34" charset="0"/>
              </a:rPr>
              <a:t>9, 90</a:t>
            </a:r>
            <a:r>
              <a:rPr lang="en-US" sz="1400" dirty="0">
                <a:latin typeface="Arial" pitchFamily="34" charset="0"/>
                <a:cs typeface="Arial" pitchFamily="34" charset="0"/>
              </a:rPr>
              <a:t>%</a:t>
            </a:r>
          </a:p>
          <a:p>
            <a:endParaRPr lang="en-US" sz="1400" dirty="0">
              <a:latin typeface="Arial" pitchFamily="34" charset="0"/>
              <a:cs typeface="Arial" pitchFamily="34" charset="0"/>
            </a:endParaRPr>
          </a:p>
          <a:p>
            <a:pPr marL="0" lvl="2" defTabSz="699618">
              <a:defRPr/>
            </a:pPr>
            <a:r>
              <a:rPr lang="en-US" sz="1400" dirty="0">
                <a:latin typeface="Arial" pitchFamily="34" charset="0"/>
                <a:cs typeface="Arial" pitchFamily="34" charset="0"/>
              </a:rPr>
              <a:t>White, David S., and Lynn </a:t>
            </a:r>
            <a:r>
              <a:rPr lang="en-US" sz="1400" dirty="0" err="1">
                <a:latin typeface="Arial" panose="020B0604020202020204" pitchFamily="34" charset="0"/>
                <a:cs typeface="Arial" panose="020B0604020202020204" pitchFamily="34" charset="0"/>
              </a:rPr>
              <a:t>Silipigni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Connaway</a:t>
            </a:r>
            <a:r>
              <a:rPr lang="en-US" sz="1400" dirty="0">
                <a:latin typeface="Arial" panose="020B0604020202020204" pitchFamily="34" charset="0"/>
                <a:cs typeface="Arial" panose="020B0604020202020204" pitchFamily="34" charset="0"/>
              </a:rPr>
              <a:t>. 2011-2014. </a:t>
            </a:r>
            <a:r>
              <a:rPr lang="en-US" sz="1400" i="1" dirty="0">
                <a:latin typeface="Arial" panose="020B0604020202020204" pitchFamily="34" charset="0"/>
                <a:cs typeface="Arial" panose="020B0604020202020204" pitchFamily="34" charset="0"/>
              </a:rPr>
              <a:t>Visitors &amp;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3"/>
              </a:rPr>
              <a:t>http://www.oclc.org/research/activities/vandr/</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13</a:t>
            </a:fld>
            <a:endParaRPr lang="en-US"/>
          </a:p>
        </p:txBody>
      </p:sp>
    </p:spTree>
    <p:extLst>
      <p:ext uri="{BB962C8B-B14F-4D97-AF65-F5344CB8AC3E}">
        <p14:creationId xmlns:p14="http://schemas.microsoft.com/office/powerpoint/2010/main" val="2913297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itchFamily="34" charset="0"/>
              </a:rPr>
              <a:t>Image: </a:t>
            </a:r>
            <a:r>
              <a:rPr lang="en-US" sz="1400" dirty="0" smtClean="0">
                <a:latin typeface="Arial" pitchFamily="34" charset="0"/>
                <a:cs typeface="Arial" pitchFamily="34" charset="0"/>
                <a:hlinkClick r:id="rId3"/>
              </a:rPr>
              <a:t>http://www.flickr.com/photos/76103695@N00/3929606859</a:t>
            </a:r>
            <a:endParaRPr lang="en-US" sz="14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“But, yes, convenience, I needed the answer, my </a:t>
            </a:r>
            <a:r>
              <a:rPr lang="en-US" sz="1400" dirty="0" err="1" smtClean="0">
                <a:latin typeface="Arial" pitchFamily="34" charset="0"/>
                <a:cs typeface="Arial" pitchFamily="34" charset="0"/>
              </a:rPr>
              <a:t>maths</a:t>
            </a:r>
            <a:r>
              <a:rPr lang="en-US" sz="1400" dirty="0" smtClean="0">
                <a:latin typeface="Arial" pitchFamily="34" charset="0"/>
                <a:cs typeface="Arial" pitchFamily="34" charset="0"/>
              </a:rPr>
              <a:t>, I was doing an exercise, I got stuck on a question, I still had the rest of the exercise to go and I had like an hour to do it and I just wanted the formula and the quickest way to do it was to type it into Google and it came up. So, yes, it’s definitely a convenience thing I think.” (</a:t>
            </a:r>
            <a:r>
              <a:rPr lang="en-US" sz="1400" i="1" dirty="0" smtClean="0">
                <a:latin typeface="Arial" pitchFamily="34" charset="0"/>
                <a:cs typeface="Arial" pitchFamily="34" charset="0"/>
              </a:rPr>
              <a:t>Digital Visitors and Residents, </a:t>
            </a:r>
            <a:r>
              <a:rPr lang="en-US" sz="1400" dirty="0" smtClean="0">
                <a:latin typeface="Arial" pitchFamily="34" charset="0"/>
                <a:cs typeface="Arial" pitchFamily="34" charset="0"/>
              </a:rPr>
              <a:t>UKS2, Female, Age 17, Secondary School Student) (Emerging)</a:t>
            </a:r>
          </a:p>
          <a:p>
            <a:endParaRPr lang="en-US" sz="14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“And since a lot of my academic work is done at night, later hours, it’s much more convenient to do so within the home rather than to go to a library and seek out a computer there.”  (</a:t>
            </a:r>
            <a:r>
              <a:rPr lang="en-US" sz="1400" i="1" dirty="0" smtClean="0">
                <a:latin typeface="Arial" pitchFamily="34" charset="0"/>
                <a:cs typeface="Arial" pitchFamily="34" charset="0"/>
              </a:rPr>
              <a:t>Digital Visitors and Residents, </a:t>
            </a:r>
            <a:r>
              <a:rPr lang="en-US" sz="1400" dirty="0" smtClean="0">
                <a:latin typeface="Arial" pitchFamily="34" charset="0"/>
                <a:cs typeface="Arial" pitchFamily="34" charset="0"/>
              </a:rPr>
              <a:t>UKG2, Female, Age 22, Learning and Technology) (Embedding)</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14</a:t>
            </a:fld>
            <a:endParaRPr lang="en-GB" dirty="0"/>
          </a:p>
        </p:txBody>
      </p:sp>
    </p:spTree>
    <p:extLst>
      <p:ext uri="{BB962C8B-B14F-4D97-AF65-F5344CB8AC3E}">
        <p14:creationId xmlns:p14="http://schemas.microsoft.com/office/powerpoint/2010/main" val="1060539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itchFamily="34" charset="0"/>
                <a:cs typeface="Arial" pitchFamily="34" charset="0"/>
              </a:rPr>
              <a:t>Decision, Choice and Educational Stages Non-Aggregated:</a:t>
            </a:r>
            <a:r>
              <a:rPr lang="en-US" sz="1400" baseline="0" dirty="0" smtClean="0">
                <a:latin typeface="Arial" pitchFamily="34" charset="0"/>
                <a:cs typeface="Arial" pitchFamily="34" charset="0"/>
              </a:rPr>
              <a:t> Online Surveys (Questions 4-6)</a:t>
            </a:r>
          </a:p>
          <a:p>
            <a:r>
              <a:rPr lang="en-US" sz="1400" b="1" baseline="0" dirty="0" smtClean="0">
                <a:latin typeface="Arial" pitchFamily="34" charset="0"/>
                <a:cs typeface="Arial" pitchFamily="34" charset="0"/>
              </a:rPr>
              <a:t>Available Time: </a:t>
            </a:r>
            <a:r>
              <a:rPr lang="en-US" sz="1400" baseline="0" dirty="0" smtClean="0">
                <a:latin typeface="Arial" pitchFamily="34" charset="0"/>
                <a:cs typeface="Arial" pitchFamily="34" charset="0"/>
              </a:rPr>
              <a:t>Emerging 4, 10%, Establishing 5, 12%, Embedding 7, 17%, Experiencing 2, 8%</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Decision Choice AND Educational Stages Non-Aggregated: Interviews</a:t>
            </a:r>
          </a:p>
          <a:p>
            <a:r>
              <a:rPr lang="en-US" sz="1400" b="1" dirty="0" smtClean="0">
                <a:latin typeface="Arial" pitchFamily="34" charset="0"/>
                <a:cs typeface="Arial" pitchFamily="34" charset="0"/>
              </a:rPr>
              <a:t>Available Time</a:t>
            </a:r>
            <a:r>
              <a:rPr lang="en-US" sz="1400" dirty="0" smtClean="0">
                <a:latin typeface="Arial" pitchFamily="34" charset="0"/>
                <a:cs typeface="Arial" pitchFamily="34" charset="0"/>
              </a:rPr>
              <a:t>: Emerging 17, 40%, Establishing 4, 40%, Embedding 5, 50%, Experiencing 5, 50%</a:t>
            </a:r>
          </a:p>
          <a:p>
            <a:pPr marL="0" lvl="2" defTabSz="699618">
              <a:defRPr/>
            </a:pPr>
            <a:endParaRPr lang="en-US" sz="1400" dirty="0" smtClean="0">
              <a:latin typeface="Arial" pitchFamily="34" charset="0"/>
              <a:cs typeface="Arial" pitchFamily="34" charset="0"/>
            </a:endParaRPr>
          </a:p>
          <a:p>
            <a:pPr marL="0" lvl="2" defTabSz="699618">
              <a:defRPr/>
            </a:pPr>
            <a:r>
              <a:rPr lang="en-US" sz="1400" dirty="0" smtClean="0">
                <a:latin typeface="Arial" pitchFamily="34" charset="0"/>
                <a:cs typeface="Arial" pitchFamily="34" charset="0"/>
              </a:rPr>
              <a:t>White, David S., and Lynn </a:t>
            </a:r>
            <a:r>
              <a:rPr lang="en-US" sz="1400" dirty="0" err="1" smtClean="0">
                <a:latin typeface="Arial" pitchFamily="34" charset="0"/>
                <a:cs typeface="Arial" pitchFamily="34" charset="0"/>
              </a:rPr>
              <a:t>Silipigni</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2011-2014. </a:t>
            </a:r>
            <a:r>
              <a:rPr lang="en-US" sz="1400" i="1" dirty="0" smtClean="0">
                <a:latin typeface="Arial" panose="020B0604020202020204" pitchFamily="34" charset="0"/>
                <a:cs typeface="Arial" panose="020B0604020202020204" pitchFamily="34" charset="0"/>
              </a:rPr>
              <a:t>Visitors &amp; Residents: What Motivates Engagement with the Digital Information Environment.</a:t>
            </a:r>
            <a:r>
              <a:rPr lang="en-US" sz="1400" dirty="0" smtClean="0">
                <a:latin typeface="Arial" panose="020B0604020202020204" pitchFamily="34" charset="0"/>
                <a:cs typeface="Arial" panose="020B0604020202020204" pitchFamily="34" charset="0"/>
              </a:rPr>
              <a:t> Funded by JISC, OCLC, and Oxford University. </a:t>
            </a:r>
            <a:r>
              <a:rPr lang="en-US" sz="1400" u="sng" dirty="0" smtClean="0">
                <a:latin typeface="Arial" panose="020B0604020202020204" pitchFamily="34" charset="0"/>
                <a:cs typeface="Arial" panose="020B0604020202020204" pitchFamily="34" charset="0"/>
                <a:hlinkClick r:id="rId3"/>
              </a:rPr>
              <a:t>http://www.oclc.org/research/activities/vandr/</a:t>
            </a:r>
            <a:r>
              <a:rPr lang="en-US" sz="1400" dirty="0" smtClean="0">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15</a:t>
            </a:fld>
            <a:endParaRPr lang="en-GB" dirty="0"/>
          </a:p>
        </p:txBody>
      </p:sp>
    </p:spTree>
    <p:extLst>
      <p:ext uri="{BB962C8B-B14F-4D97-AF65-F5344CB8AC3E}">
        <p14:creationId xmlns:p14="http://schemas.microsoft.com/office/powerpoint/2010/main" val="3961914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431800"/>
            <a:ext cx="4651375" cy="3489325"/>
          </a:xfrm>
        </p:spPr>
      </p:sp>
      <p:sp>
        <p:nvSpPr>
          <p:cNvPr id="3" name="Notes Placeholder 2"/>
          <p:cNvSpPr>
            <a:spLocks noGrp="1"/>
          </p:cNvSpPr>
          <p:nvPr>
            <p:ph type="body" idx="1"/>
          </p:nvPr>
        </p:nvSpPr>
        <p:spPr>
          <a:xfrm>
            <a:off x="701993" y="4139054"/>
            <a:ext cx="5537943" cy="4856673"/>
          </a:xfrm>
        </p:spPr>
        <p:txBody>
          <a:bodyPr>
            <a:noAutofit/>
          </a:bodyPr>
          <a:lstStyle/>
          <a:p>
            <a:r>
              <a:rPr lang="en-US" sz="1400" dirty="0">
                <a:solidFill>
                  <a:schemeClr val="tx1"/>
                </a:solidFill>
                <a:latin typeface="Arial" pitchFamily="34" charset="0"/>
                <a:cs typeface="Arial" pitchFamily="34" charset="0"/>
              </a:rPr>
              <a:t>Image: </a:t>
            </a:r>
            <a:r>
              <a:rPr lang="en-US" sz="1400" dirty="0">
                <a:solidFill>
                  <a:schemeClr val="tx1"/>
                </a:solidFill>
                <a:latin typeface="Arial" pitchFamily="34" charset="0"/>
                <a:cs typeface="Arial" pitchFamily="34" charset="0"/>
                <a:hlinkClick r:id="rId3"/>
              </a:rPr>
              <a:t>http://</a:t>
            </a:r>
            <a:r>
              <a:rPr lang="en-US" sz="1400" dirty="0" smtClean="0">
                <a:solidFill>
                  <a:schemeClr val="tx1"/>
                </a:solidFill>
                <a:latin typeface="Arial" pitchFamily="34" charset="0"/>
                <a:cs typeface="Arial" pitchFamily="34" charset="0"/>
                <a:hlinkClick r:id="rId3"/>
              </a:rPr>
              <a:t>s695.photobucket.com/user/TheForbiddenDonut/media/sidewalk.jpg.html</a:t>
            </a:r>
            <a:endParaRPr lang="en-US" sz="1400" dirty="0" smtClean="0">
              <a:solidFill>
                <a:schemeClr val="tx1"/>
              </a:solidFill>
              <a:latin typeface="Arial" pitchFamily="34" charset="0"/>
              <a:cs typeface="Arial" pitchFamily="34" charset="0"/>
            </a:endParaRPr>
          </a:p>
          <a:p>
            <a:endParaRPr lang="en-US" sz="1400" dirty="0" smtClean="0">
              <a:solidFill>
                <a:schemeClr val="tx1"/>
              </a:solidFill>
              <a:latin typeface="Arial" pitchFamily="34" charset="0"/>
              <a:cs typeface="Arial" pitchFamily="34" charset="0"/>
            </a:endParaRPr>
          </a:p>
          <a:p>
            <a:r>
              <a:rPr lang="en-US" sz="1400" dirty="0" smtClean="0">
                <a:solidFill>
                  <a:schemeClr val="tx1"/>
                </a:solidFill>
                <a:latin typeface="Arial" pitchFamily="34" charset="0"/>
                <a:cs typeface="Arial" pitchFamily="34" charset="0"/>
              </a:rPr>
              <a:t>According to Alexa (2014),</a:t>
            </a:r>
            <a:r>
              <a:rPr lang="en-US" sz="1400" baseline="0" dirty="0" smtClean="0">
                <a:solidFill>
                  <a:schemeClr val="tx1"/>
                </a:solidFill>
                <a:latin typeface="Arial" pitchFamily="34" charset="0"/>
                <a:cs typeface="Arial" pitchFamily="34" charset="0"/>
              </a:rPr>
              <a:t> a Web site that tracks commercial Web traffic, Wikipedia is the 7th-most visited site in the world and the 6</a:t>
            </a:r>
            <a:r>
              <a:rPr lang="en-US" sz="1400" baseline="30000" dirty="0" smtClean="0">
                <a:solidFill>
                  <a:schemeClr val="tx1"/>
                </a:solidFill>
                <a:latin typeface="Arial" pitchFamily="34" charset="0"/>
                <a:cs typeface="Arial" pitchFamily="34" charset="0"/>
              </a:rPr>
              <a:t>th</a:t>
            </a:r>
            <a:r>
              <a:rPr lang="en-US" sz="1400" baseline="0" dirty="0" smtClean="0">
                <a:solidFill>
                  <a:schemeClr val="tx1"/>
                </a:solidFill>
                <a:latin typeface="Arial" pitchFamily="34" charset="0"/>
                <a:cs typeface="Arial" pitchFamily="34" charset="0"/>
              </a:rPr>
              <a:t> most-visited site in the US. It should come as no surprise to librarians and faculty that </a:t>
            </a:r>
            <a:r>
              <a:rPr lang="en-US" sz="1400" baseline="0" dirty="0" err="1" smtClean="0">
                <a:solidFill>
                  <a:schemeClr val="tx1"/>
                </a:solidFill>
                <a:latin typeface="Arial" pitchFamily="34" charset="0"/>
                <a:cs typeface="Arial" pitchFamily="34" charset="0"/>
              </a:rPr>
              <a:t>Wikiipeida</a:t>
            </a:r>
            <a:r>
              <a:rPr lang="en-US" sz="1400" baseline="0" dirty="0" smtClean="0">
                <a:solidFill>
                  <a:schemeClr val="tx1"/>
                </a:solidFill>
                <a:latin typeface="Arial" pitchFamily="34" charset="0"/>
                <a:cs typeface="Arial" pitchFamily="34" charset="0"/>
              </a:rPr>
              <a:t> is one of the most visible and tempting information sources for college students.</a:t>
            </a:r>
          </a:p>
          <a:p>
            <a:endParaRPr lang="en-US" sz="1400" baseline="0" dirty="0" smtClean="0">
              <a:solidFill>
                <a:schemeClr val="tx1"/>
              </a:solidFill>
              <a:latin typeface="Arial" pitchFamily="34" charset="0"/>
              <a:cs typeface="Arial" pitchFamily="34" charset="0"/>
            </a:endParaRPr>
          </a:p>
          <a:p>
            <a:r>
              <a:rPr lang="en-US" sz="1400" b="0" i="0" kern="1200" dirty="0" smtClean="0">
                <a:solidFill>
                  <a:srgbClr val="2C3841"/>
                </a:solidFill>
                <a:effectLst/>
                <a:latin typeface="Arial" panose="020B0604020202020204" pitchFamily="34" charset="0"/>
                <a:ea typeface="+mn-ea"/>
                <a:cs typeface="Arial" panose="020B0604020202020204" pitchFamily="34" charset="0"/>
              </a:rPr>
              <a:t>Alexa, 2015. “Site overview: Wikipedia.org,” </a:t>
            </a:r>
            <a:r>
              <a:rPr lang="en-US" sz="1400" b="0" i="0" u="sng" kern="1200" dirty="0" smtClean="0">
                <a:solidFill>
                  <a:srgbClr val="2C3841"/>
                </a:solidFill>
                <a:effectLst/>
                <a:latin typeface="Arial" panose="020B0604020202020204" pitchFamily="34" charset="0"/>
                <a:ea typeface="+mn-ea"/>
                <a:cs typeface="Arial" panose="020B0604020202020204" pitchFamily="34" charset="0"/>
                <a:hlinkClick r:id="rId4"/>
              </a:rPr>
              <a:t>http://www.alexa.com/siteinfo/wikipedia.org</a:t>
            </a:r>
            <a:endParaRPr lang="en-US" sz="1400" baseline="0" dirty="0" smtClean="0">
              <a:solidFill>
                <a:schemeClr val="tx1"/>
              </a:solidFill>
              <a:latin typeface="Arial" pitchFamily="34" charset="0"/>
              <a:cs typeface="Arial" pitchFamily="34" charset="0"/>
            </a:endParaRPr>
          </a:p>
          <a:p>
            <a:endParaRPr lang="en-US" sz="1400" dirty="0">
              <a:solidFill>
                <a:schemeClr val="tx1"/>
              </a:solidFill>
              <a:latin typeface="Arial" pitchFamily="34" charset="0"/>
              <a:cs typeface="Arial" pitchFamily="34" charset="0"/>
            </a:endParaRPr>
          </a:p>
          <a:p>
            <a:pPr marL="0" lvl="2" defTabSz="699618">
              <a:defRPr/>
            </a:pPr>
            <a:r>
              <a:rPr lang="en-US" sz="1400" dirty="0" smtClean="0">
                <a:latin typeface="Arial" panose="020B0604020202020204" pitchFamily="34" charset="0"/>
                <a:cs typeface="Arial" panose="020B0604020202020204" pitchFamily="34" charset="0"/>
              </a:rPr>
              <a:t>White, David S., and Lynn </a:t>
            </a:r>
            <a:r>
              <a:rPr lang="en-US" sz="1400" dirty="0" err="1" smtClean="0">
                <a:latin typeface="Arial" panose="020B0604020202020204" pitchFamily="34" charset="0"/>
                <a:cs typeface="Arial" panose="020B0604020202020204" pitchFamily="34" charset="0"/>
              </a:rPr>
              <a:t>Silipigni</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Connaway</a:t>
            </a:r>
            <a:r>
              <a:rPr lang="en-US" sz="1400" dirty="0" smtClean="0">
                <a:latin typeface="Arial" panose="020B0604020202020204" pitchFamily="34" charset="0"/>
                <a:cs typeface="Arial" panose="020B0604020202020204" pitchFamily="34" charset="0"/>
              </a:rPr>
              <a:t>. 2011-2014. </a:t>
            </a:r>
            <a:r>
              <a:rPr lang="en-US" sz="1400" i="1" dirty="0" smtClean="0">
                <a:latin typeface="Arial" panose="020B0604020202020204" pitchFamily="34" charset="0"/>
                <a:cs typeface="Arial" panose="020B0604020202020204" pitchFamily="34" charset="0"/>
              </a:rPr>
              <a:t>Visitors &amp; Residents: What Motivates Engagement with the Digital Information Environment.</a:t>
            </a:r>
            <a:r>
              <a:rPr lang="en-US" sz="1400" dirty="0" smtClean="0">
                <a:latin typeface="Arial" panose="020B0604020202020204" pitchFamily="34" charset="0"/>
                <a:cs typeface="Arial" panose="020B0604020202020204" pitchFamily="34" charset="0"/>
              </a:rPr>
              <a:t> Funded by JISC, OCLC, and Oxford University. </a:t>
            </a:r>
            <a:r>
              <a:rPr lang="en-US" sz="1400" u="sng" dirty="0" smtClean="0">
                <a:latin typeface="Arial" panose="020B0604020202020204" pitchFamily="34" charset="0"/>
                <a:cs typeface="Arial" panose="020B0604020202020204" pitchFamily="34" charset="0"/>
                <a:hlinkClick r:id="rId5"/>
              </a:rPr>
              <a:t>http://www.oclc.org/research/activities/vandr/</a:t>
            </a:r>
            <a:r>
              <a:rPr lang="en-US" sz="1400" dirty="0" smtClean="0">
                <a:latin typeface="Arial" panose="020B0604020202020204" pitchFamily="34" charset="0"/>
                <a:cs typeface="Arial" panose="020B0604020202020204" pitchFamily="34" charset="0"/>
              </a:rPr>
              <a:t>.</a:t>
            </a:r>
          </a:p>
          <a:p>
            <a:endParaRPr lang="en-US" sz="1400" dirty="0" smtClean="0">
              <a:latin typeface="Arial" panose="020B0604020202020204" pitchFamily="34" charset="0"/>
              <a:cs typeface="Arial" panose="020B0604020202020204" pitchFamily="34" charset="0"/>
            </a:endParaRPr>
          </a:p>
          <a:p>
            <a:endParaRPr lang="en-US" sz="14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a:xfrm>
            <a:off x="6239936" y="8995727"/>
            <a:ext cx="778367" cy="308582"/>
          </a:xfrm>
        </p:spPr>
        <p:txBody>
          <a:bodyPr/>
          <a:lstStyle/>
          <a:p>
            <a:fld id="{AE921901-2D7D-404F-83CF-0310337D82A5}" type="slidenum">
              <a:rPr lang="en-US" smtClean="0"/>
              <a:pPr/>
              <a:t>16</a:t>
            </a:fld>
            <a:endParaRPr lang="en-US" dirty="0"/>
          </a:p>
        </p:txBody>
      </p:sp>
    </p:spTree>
    <p:extLst>
      <p:ext uri="{BB962C8B-B14F-4D97-AF65-F5344CB8AC3E}">
        <p14:creationId xmlns:p14="http://schemas.microsoft.com/office/powerpoint/2010/main" val="1220263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9669" y="4343402"/>
            <a:ext cx="6242262" cy="4520963"/>
          </a:xfrm>
        </p:spPr>
        <p:txBody>
          <a:bodyPr>
            <a:noAutofit/>
          </a:bodyPr>
          <a:lstStyle/>
          <a:p>
            <a:pPr defTabSz="457153">
              <a:defRPr/>
            </a:pPr>
            <a:r>
              <a:rPr lang="en-US" sz="1000" dirty="0" smtClean="0">
                <a:latin typeface="Arial" pitchFamily="34" charset="0"/>
                <a:cs typeface="Arial" pitchFamily="34" charset="0"/>
              </a:rPr>
              <a:t>Image by</a:t>
            </a:r>
            <a:r>
              <a:rPr lang="en-US" sz="1000" baseline="0" dirty="0" smtClean="0">
                <a:latin typeface="Arial" pitchFamily="34" charset="0"/>
                <a:cs typeface="Arial" pitchFamily="34" charset="0"/>
              </a:rPr>
              <a:t> </a:t>
            </a:r>
            <a:r>
              <a:rPr lang="en-US" sz="1000" baseline="0" dirty="0" err="1" smtClean="0">
                <a:latin typeface="Arial" pitchFamily="34" charset="0"/>
                <a:cs typeface="Arial" pitchFamily="34" charset="0"/>
              </a:rPr>
              <a:t>Jermyu</a:t>
            </a:r>
            <a:r>
              <a:rPr lang="en-US" sz="1000" baseline="0" dirty="0" smtClean="0">
                <a:latin typeface="Arial" pitchFamily="34" charset="0"/>
                <a:cs typeface="Arial" pitchFamily="34" charset="0"/>
              </a:rPr>
              <a:t>, https://flic.kr/p/93xd5g</a:t>
            </a:r>
          </a:p>
          <a:p>
            <a:pPr defTabSz="457153">
              <a:defRPr/>
            </a:pPr>
            <a:endParaRPr lang="en-US" sz="1000" baseline="0" dirty="0" smtClean="0">
              <a:latin typeface="Arial" pitchFamily="34" charset="0"/>
              <a:cs typeface="Arial" pitchFamily="34" charset="0"/>
            </a:endParaRPr>
          </a:p>
          <a:p>
            <a:r>
              <a:rPr lang="en-US" sz="1000" b="1" kern="1200" dirty="0" smtClean="0">
                <a:solidFill>
                  <a:schemeClr val="tx1"/>
                </a:solidFill>
                <a:latin typeface="Arial" pitchFamily="34" charset="0"/>
                <a:cs typeface="Arial" pitchFamily="34" charset="0"/>
              </a:rPr>
              <a:t>Wikipedia </a:t>
            </a:r>
          </a:p>
          <a:p>
            <a:r>
              <a:rPr lang="en-US" sz="1000" kern="1200" dirty="0" smtClean="0">
                <a:solidFill>
                  <a:schemeClr val="tx1"/>
                </a:solidFill>
                <a:latin typeface="Arial" pitchFamily="34" charset="0"/>
                <a:cs typeface="Arial" pitchFamily="34" charset="0"/>
              </a:rPr>
              <a:t>No that’s fine.  Wikipedia’s okay for some things because it’s like if they’re formalized theories about things then the people who check them will be people who know about these theories.  But at the same time it’s freely editable and people might read something, not quite understand it and think that they know better than whoever wrote the article.  And again whoever wrote the article might have just </a:t>
            </a:r>
            <a:r>
              <a:rPr lang="en-US" sz="1000" kern="1200" dirty="0" err="1" smtClean="0">
                <a:solidFill>
                  <a:schemeClr val="tx1"/>
                </a:solidFill>
                <a:latin typeface="Arial" pitchFamily="34" charset="0"/>
                <a:cs typeface="Arial" pitchFamily="34" charset="0"/>
              </a:rPr>
              <a:t>mis</a:t>
            </a:r>
            <a:r>
              <a:rPr lang="en-US" sz="1000" kern="1200" dirty="0" smtClean="0">
                <a:solidFill>
                  <a:schemeClr val="tx1"/>
                </a:solidFill>
                <a:latin typeface="Arial" pitchFamily="34" charset="0"/>
                <a:cs typeface="Arial" pitchFamily="34" charset="0"/>
              </a:rPr>
              <a:t>, sort of </a:t>
            </a:r>
            <a:r>
              <a:rPr lang="en-US" sz="1000" kern="1200" dirty="0" err="1" smtClean="0">
                <a:solidFill>
                  <a:schemeClr val="tx1"/>
                </a:solidFill>
                <a:latin typeface="Arial" pitchFamily="34" charset="0"/>
                <a:cs typeface="Arial" pitchFamily="34" charset="0"/>
              </a:rPr>
              <a:t>mis</a:t>
            </a:r>
            <a:r>
              <a:rPr lang="en-US" sz="1000" kern="1200" dirty="0" smtClean="0">
                <a:solidFill>
                  <a:schemeClr val="tx1"/>
                </a:solidFill>
                <a:latin typeface="Arial" pitchFamily="34" charset="0"/>
                <a:cs typeface="Arial" pitchFamily="34" charset="0"/>
              </a:rPr>
              <a:t>-worded something or said it slightly wrong.  And so if you just want a sort of like a quick facts check, if you want to make sure that you’re making sense of this particular part to this particular theory and applying it properly then it can be useful just to quickly check it.  And then if it agrees with what you were doing then you know you’re on sort of the right track.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UKU4, Emerging, Male, Age 19, Chemical Biology)</a:t>
            </a:r>
          </a:p>
          <a:p>
            <a:r>
              <a:rPr lang="en-US" sz="1000" kern="1200" dirty="0" smtClean="0">
                <a:solidFill>
                  <a:schemeClr val="tx1"/>
                </a:solidFill>
                <a:latin typeface="Arial" pitchFamily="34" charset="0"/>
                <a:cs typeface="Arial" pitchFamily="34" charset="0"/>
              </a:rPr>
              <a:t> </a:t>
            </a:r>
          </a:p>
          <a:p>
            <a:r>
              <a:rPr lang="en-US" sz="1000" kern="1200" dirty="0" smtClean="0">
                <a:solidFill>
                  <a:schemeClr val="tx1"/>
                </a:solidFill>
                <a:latin typeface="Arial" pitchFamily="34" charset="0"/>
                <a:cs typeface="Arial" pitchFamily="34" charset="0"/>
              </a:rPr>
              <a:t>I just don’t – I really don’t understand why Wikipedia is so taboo because – I mean, I do understand that anyone can add information on there but then again anyone can make a website, anyone can make a journal, it doesn’t make it like an educational source.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USU7, Emerging, Female, Age 19, Political Science)</a:t>
            </a:r>
          </a:p>
          <a:p>
            <a:r>
              <a:rPr lang="en-US" sz="1000" kern="1200" dirty="0" smtClean="0">
                <a:solidFill>
                  <a:schemeClr val="tx1"/>
                </a:solidFill>
                <a:latin typeface="Arial" pitchFamily="34" charset="0"/>
                <a:cs typeface="Arial" pitchFamily="34" charset="0"/>
              </a:rPr>
              <a:t> </a:t>
            </a:r>
          </a:p>
          <a:p>
            <a:r>
              <a:rPr lang="en-US" sz="1000" kern="1200" dirty="0" smtClean="0">
                <a:solidFill>
                  <a:schemeClr val="tx1"/>
                </a:solidFill>
                <a:latin typeface="Arial" pitchFamily="34" charset="0"/>
                <a:cs typeface="Arial" pitchFamily="34" charset="0"/>
              </a:rPr>
              <a:t>I go to Wikipedia. (Laughter) I mean I do actually trust the kind of wisdom of crowds, the notion that if people are keeping an eye on that site for wrong information and there’s somebody out there doing that there’s no better **. Whereas something that’s published can get through the vetting process with just one or two reviewers and have mistakes in it.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USF5, Experiencing, Male, Age 51, Theater)</a:t>
            </a:r>
          </a:p>
          <a:p>
            <a:endParaRPr lang="en-US" sz="10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Arial" pitchFamily="34" charset="0"/>
                <a:cs typeface="Arial" pitchFamily="34" charset="0"/>
              </a:rPr>
              <a:t>White, David S., and Lynn Silipigni Connaway. 2011-2014. </a:t>
            </a:r>
            <a:r>
              <a:rPr lang="en-US" sz="1000" i="1" kern="1200" dirty="0" smtClean="0">
                <a:solidFill>
                  <a:schemeClr val="tx1"/>
                </a:solidFill>
                <a:latin typeface="Arial" pitchFamily="34" charset="0"/>
                <a:cs typeface="Arial" pitchFamily="34" charset="0"/>
              </a:rPr>
              <a:t>Digital Visitors and Residents: What Motivates Engagement with the Digital Information Environment?</a:t>
            </a:r>
            <a:r>
              <a:rPr lang="en-US" sz="1000" kern="1200" dirty="0" smtClean="0">
                <a:solidFill>
                  <a:schemeClr val="tx1"/>
                </a:solidFill>
                <a:latin typeface="Arial" pitchFamily="34" charset="0"/>
                <a:cs typeface="Arial" pitchFamily="34" charset="0"/>
              </a:rPr>
              <a:t> Funded by JISC, OCLC, and Oxford University. </a:t>
            </a:r>
            <a:r>
              <a:rPr lang="en-US" sz="1000" u="sng" kern="1200" dirty="0" smtClean="0">
                <a:solidFill>
                  <a:schemeClr val="tx1"/>
                </a:solidFill>
                <a:latin typeface="Arial" pitchFamily="34" charset="0"/>
                <a:cs typeface="Arial" pitchFamily="34" charset="0"/>
                <a:hlinkClick r:id="rId3"/>
              </a:rPr>
              <a:t>http://www.oclc.org/research/activities/vandr/</a:t>
            </a:r>
            <a:r>
              <a:rPr lang="en-US" sz="1000" kern="1200" dirty="0" smtClean="0">
                <a:solidFill>
                  <a:schemeClr val="tx1"/>
                </a:solidFill>
                <a:latin typeface="Arial" pitchFamily="34" charset="0"/>
                <a:cs typeface="Arial" pitchFamily="34" charset="0"/>
              </a:rPr>
              <a:t>. </a:t>
            </a:r>
          </a:p>
          <a:p>
            <a:endParaRPr lang="en-US" sz="1000" kern="1200" dirty="0" smtClean="0">
              <a:solidFill>
                <a:schemeClr val="tx1"/>
              </a:solidFill>
              <a:latin typeface="Arial" pitchFamily="34" charset="0"/>
              <a:cs typeface="Arial" pitchFamily="34" charset="0"/>
            </a:endParaRP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17</a:t>
            </a:fld>
            <a:endParaRPr lang="en-US" dirty="0"/>
          </a:p>
        </p:txBody>
      </p:sp>
    </p:spTree>
    <p:extLst>
      <p:ext uri="{BB962C8B-B14F-4D97-AF65-F5344CB8AC3E}">
        <p14:creationId xmlns:p14="http://schemas.microsoft.com/office/powerpoint/2010/main" val="2139210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931863" y="741363"/>
            <a:ext cx="4935537" cy="3702050"/>
          </a:xfrm>
          <a:ln/>
        </p:spPr>
      </p:sp>
      <p:sp>
        <p:nvSpPr>
          <p:cNvPr id="89091" name="Rectangle 3"/>
          <p:cNvSpPr>
            <a:spLocks noGrp="1" noChangeArrowheads="1"/>
          </p:cNvSpPr>
          <p:nvPr>
            <p:ph type="body" idx="1"/>
          </p:nvPr>
        </p:nvSpPr>
        <p:spPr>
          <a:xfrm>
            <a:off x="177800" y="4691063"/>
            <a:ext cx="6438900" cy="4313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100" dirty="0" smtClean="0">
                <a:solidFill>
                  <a:schemeClr val="tx1"/>
                </a:solidFill>
                <a:latin typeface="Arial" panose="020B0604020202020204" pitchFamily="34" charset="0"/>
                <a:cs typeface="Arial" panose="020B0604020202020204" pitchFamily="34" charset="0"/>
              </a:rPr>
              <a:t>Image: </a:t>
            </a:r>
            <a:r>
              <a:rPr lang="en-GB" altLang="en-US" sz="1100" dirty="0" smtClean="0">
                <a:solidFill>
                  <a:schemeClr val="tx1"/>
                </a:solidFill>
                <a:latin typeface="Arial" panose="020B0604020202020204" pitchFamily="34" charset="0"/>
                <a:cs typeface="Arial" panose="020B0604020202020204" pitchFamily="34" charset="0"/>
                <a:hlinkClick r:id="rId3"/>
              </a:rPr>
              <a:t>http://www.flickr.com/photos/10506540@N07/4839938374</a:t>
            </a:r>
            <a:endParaRPr lang="en-GB" altLang="en-US" sz="1100" dirty="0" smtClean="0">
              <a:solidFill>
                <a:schemeClr val="tx1"/>
              </a:solidFill>
              <a:latin typeface="Arial" panose="020B0604020202020204" pitchFamily="34" charset="0"/>
              <a:cs typeface="Arial" panose="020B0604020202020204" pitchFamily="34" charset="0"/>
            </a:endParaRPr>
          </a:p>
          <a:p>
            <a:pPr eaLnBrk="1" hangingPunct="1"/>
            <a:endParaRPr lang="en-GB" altLang="en-US" sz="1100" dirty="0" smtClean="0">
              <a:solidFill>
                <a:schemeClr val="tx1"/>
              </a:solidFill>
              <a:latin typeface="Arial" panose="020B0604020202020204" pitchFamily="34" charset="0"/>
              <a:cs typeface="Arial" panose="020B0604020202020204" pitchFamily="34" charset="0"/>
            </a:endParaRPr>
          </a:p>
          <a:p>
            <a:pPr eaLnBrk="1" hangingPunct="1"/>
            <a:r>
              <a:rPr lang="en-GB" altLang="en-US" sz="1100" dirty="0" smtClean="0">
                <a:solidFill>
                  <a:schemeClr val="tx1"/>
                </a:solidFill>
                <a:latin typeface="Arial" panose="020B0604020202020204" pitchFamily="34" charset="0"/>
                <a:cs typeface="Arial" panose="020B0604020202020204" pitchFamily="34" charset="0"/>
              </a:rPr>
              <a:t>“The problem with Wikipedia is it’s too easy. You can go to Wikipedia, you can get an answer, you don’t actually learn anything, you just get an answer.”</a:t>
            </a:r>
          </a:p>
          <a:p>
            <a:pPr eaLnBrk="1" hangingPunct="1"/>
            <a:r>
              <a:rPr lang="en-GB" altLang="en-US" sz="1100" dirty="0" smtClean="0">
                <a:solidFill>
                  <a:schemeClr val="tx1"/>
                </a:solidFill>
                <a:latin typeface="Arial" panose="020B0604020202020204" pitchFamily="34" charset="0"/>
                <a:cs typeface="Arial" panose="020B0604020202020204" pitchFamily="34" charset="0"/>
              </a:rPr>
              <a:t>(</a:t>
            </a:r>
            <a:r>
              <a:rPr lang="en-US" altLang="en-US" sz="1100" i="1" dirty="0" smtClean="0">
                <a:solidFill>
                  <a:schemeClr val="tx1"/>
                </a:solidFill>
                <a:latin typeface="Arial" panose="020B0604020202020204" pitchFamily="34" charset="0"/>
                <a:cs typeface="Arial" panose="020B0604020202020204" pitchFamily="34" charset="0"/>
              </a:rPr>
              <a:t>Digital Visitors and Residents</a:t>
            </a:r>
            <a:r>
              <a:rPr lang="en-US" altLang="en-US" sz="1100" dirty="0" smtClean="0">
                <a:solidFill>
                  <a:schemeClr val="tx1"/>
                </a:solidFill>
                <a:latin typeface="Arial" panose="020B0604020202020204" pitchFamily="34" charset="0"/>
                <a:cs typeface="Arial" panose="020B0604020202020204" pitchFamily="34" charset="0"/>
              </a:rPr>
              <a:t>, USU6, Male, Age 28, Electrical Engineering, </a:t>
            </a:r>
            <a:r>
              <a:rPr lang="en-GB" altLang="en-US" sz="1100" dirty="0" smtClean="0">
                <a:solidFill>
                  <a:schemeClr val="tx1"/>
                </a:solidFill>
                <a:latin typeface="Arial" panose="020B0604020202020204" pitchFamily="34" charset="0"/>
                <a:cs typeface="Arial" panose="020B0604020202020204" pitchFamily="34" charset="0"/>
              </a:rPr>
              <a:t>quoting a teacher) (Emerging)</a:t>
            </a:r>
          </a:p>
          <a:p>
            <a:pPr eaLnBrk="1" hangingPunct="1"/>
            <a:endParaRPr lang="en-GB" altLang="en-US" sz="1100" dirty="0" smtClean="0">
              <a:solidFill>
                <a:schemeClr val="tx1"/>
              </a:solidFill>
              <a:latin typeface="Arial" panose="020B0604020202020204" pitchFamily="34" charset="0"/>
              <a:cs typeface="Arial" panose="020B0604020202020204" pitchFamily="34" charset="0"/>
            </a:endParaRPr>
          </a:p>
          <a:p>
            <a:pPr>
              <a:spcBef>
                <a:spcPts val="0"/>
              </a:spcBef>
            </a:pPr>
            <a:r>
              <a:rPr lang="en-US" sz="1100" dirty="0" smtClean="0">
                <a:solidFill>
                  <a:schemeClr val="tx1"/>
                </a:solidFill>
                <a:latin typeface="Arial" pitchFamily="34" charset="0"/>
                <a:cs typeface="Arial" pitchFamily="34" charset="0"/>
              </a:rPr>
              <a:t>“They don’t fail you but you get ridiculed in front of everyone for sourcing Wikipedia…No, I just don’t even use it.  Because I can find the information I need to on other sites.  But looking at the author, I try to use a lot of college websites.  Or the university databases.  They really like those websites because they’re legitimate.” (</a:t>
            </a:r>
            <a:r>
              <a:rPr lang="en-US" sz="1100" i="1" dirty="0" smtClean="0">
                <a:solidFill>
                  <a:schemeClr val="tx1"/>
                </a:solidFill>
                <a:latin typeface="Arial" pitchFamily="34" charset="0"/>
                <a:cs typeface="Arial" pitchFamily="34" charset="0"/>
              </a:rPr>
              <a:t>Digital Visitors and Residents, </a:t>
            </a:r>
            <a:r>
              <a:rPr lang="en-US" sz="1100" dirty="0" smtClean="0">
                <a:solidFill>
                  <a:schemeClr val="tx1"/>
                </a:solidFill>
                <a:latin typeface="Arial" pitchFamily="34" charset="0"/>
                <a:cs typeface="Arial" pitchFamily="34" charset="0"/>
              </a:rPr>
              <a:t>USS3, Female, Age 17, High School Student) (Emerging)</a:t>
            </a:r>
          </a:p>
          <a:p>
            <a:pPr>
              <a:spcBef>
                <a:spcPts val="0"/>
              </a:spcBef>
            </a:pPr>
            <a:endParaRPr lang="en-US" sz="11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Arial" pitchFamily="34" charset="0"/>
                <a:cs typeface="Arial" pitchFamily="34" charset="0"/>
              </a:rPr>
              <a:t>“</a:t>
            </a:r>
            <a:r>
              <a:rPr lang="en-US" sz="1100" dirty="0" err="1" smtClean="0">
                <a:solidFill>
                  <a:schemeClr val="tx1"/>
                </a:solidFill>
                <a:latin typeface="Arial" pitchFamily="34" charset="0"/>
                <a:cs typeface="Arial" pitchFamily="34" charset="0"/>
              </a:rPr>
              <a:t>Erm</a:t>
            </a:r>
            <a:r>
              <a:rPr lang="en-US" sz="1100" dirty="0" smtClean="0">
                <a:solidFill>
                  <a:schemeClr val="tx1"/>
                </a:solidFill>
                <a:latin typeface="Arial" pitchFamily="34" charset="0"/>
                <a:cs typeface="Arial" pitchFamily="34" charset="0"/>
              </a:rPr>
              <a:t>, well I guess a lot of the times teachers say don’t use .com or don’t use Wikipedia, they like hate when we use Wikipedia.  But Wikipedia is always right, so I always use that.”  (</a:t>
            </a:r>
            <a:r>
              <a:rPr lang="en-US" sz="1100" i="1" dirty="0" smtClean="0">
                <a:solidFill>
                  <a:schemeClr val="tx1"/>
                </a:solidFill>
                <a:latin typeface="Arial" pitchFamily="34" charset="0"/>
                <a:cs typeface="Arial" pitchFamily="34" charset="0"/>
              </a:rPr>
              <a:t>Digital Visitors and Residents, </a:t>
            </a:r>
            <a:r>
              <a:rPr lang="en-US" sz="1100" dirty="0" smtClean="0">
                <a:solidFill>
                  <a:schemeClr val="tx1"/>
                </a:solidFill>
                <a:latin typeface="Arial" pitchFamily="34" charset="0"/>
                <a:cs typeface="Arial" pitchFamily="34" charset="0"/>
              </a:rPr>
              <a:t>USS6, Female, Age 17, High School Student) (Emerging)  </a:t>
            </a:r>
          </a:p>
          <a:p>
            <a:pPr eaLnBrk="1" hangingPunct="1"/>
            <a:endParaRPr lang="en-GB" altLang="en-US" sz="1100" dirty="0" smtClean="0">
              <a:solidFill>
                <a:schemeClr val="tx1"/>
              </a:solidFill>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Arial" pitchFamily="34" charset="0"/>
                <a:cs typeface="Arial" pitchFamily="34" charset="0"/>
              </a:rPr>
              <a:t>Wikipedia is always really helpful.  Obviously I’ll search on Google, but yes, Wikipedia has got a lot of things on there that are helpful, so yes, I use that a lot. (</a:t>
            </a:r>
            <a:r>
              <a:rPr lang="en-US" sz="1100" i="1" kern="1200" dirty="0" smtClean="0">
                <a:solidFill>
                  <a:schemeClr val="tx1"/>
                </a:solidFill>
                <a:latin typeface="Arial" pitchFamily="34" charset="0"/>
                <a:cs typeface="Arial" pitchFamily="34" charset="0"/>
              </a:rPr>
              <a:t>Digital Visitors and Residents</a:t>
            </a:r>
            <a:r>
              <a:rPr lang="en-US" sz="1100" kern="1200" dirty="0" smtClean="0">
                <a:solidFill>
                  <a:schemeClr val="tx1"/>
                </a:solidFill>
                <a:latin typeface="Arial" pitchFamily="34" charset="0"/>
                <a:cs typeface="Arial" pitchFamily="34" charset="0"/>
              </a:rPr>
              <a:t>, UKS1, Emerging, Male, Age 18, Secondary School Student)</a:t>
            </a:r>
          </a:p>
          <a:p>
            <a:pPr eaLnBrk="1" hangingPunct="1"/>
            <a:endParaRPr lang="en-GB" altLang="en-US" sz="1100" dirty="0" smtClean="0">
              <a:solidFill>
                <a:schemeClr val="tx1"/>
              </a:solidFill>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Arial" pitchFamily="34" charset="0"/>
                <a:cs typeface="Arial" pitchFamily="34" charset="0"/>
              </a:rPr>
              <a:t>“I think they say don’t trust every word it says, because obviously it can’t definitely be factually correct.  But if you are just looking for more information it’s good, I think, just to find out about things.” (</a:t>
            </a:r>
            <a:r>
              <a:rPr lang="en-US" sz="1100" i="1" dirty="0" smtClean="0">
                <a:solidFill>
                  <a:schemeClr val="tx1"/>
                </a:solidFill>
                <a:latin typeface="Arial" pitchFamily="34" charset="0"/>
                <a:cs typeface="Arial" pitchFamily="34" charset="0"/>
              </a:rPr>
              <a:t>Digital Visitors and Residents, </a:t>
            </a:r>
            <a:r>
              <a:rPr lang="en-US" sz="1100" dirty="0" smtClean="0">
                <a:solidFill>
                  <a:schemeClr val="tx1"/>
                </a:solidFill>
                <a:latin typeface="Arial" pitchFamily="34" charset="0"/>
                <a:cs typeface="Arial" pitchFamily="34" charset="0"/>
              </a:rPr>
              <a:t>UKS1, Male, Age 18, Secondary</a:t>
            </a:r>
            <a:r>
              <a:rPr lang="en-US" sz="1100" baseline="0" dirty="0" smtClean="0">
                <a:solidFill>
                  <a:schemeClr val="tx1"/>
                </a:solidFill>
                <a:latin typeface="Arial" pitchFamily="34" charset="0"/>
                <a:cs typeface="Arial" pitchFamily="34" charset="0"/>
              </a:rPr>
              <a:t> School Student</a:t>
            </a:r>
            <a:r>
              <a:rPr lang="en-US" sz="1100" dirty="0" smtClean="0">
                <a:solidFill>
                  <a:schemeClr val="tx1"/>
                </a:solidFill>
                <a:latin typeface="Arial" pitchFamily="34" charset="0"/>
                <a:cs typeface="Arial" pitchFamily="34" charset="0"/>
              </a:rPr>
              <a:t>) (Emerging)</a:t>
            </a:r>
          </a:p>
          <a:p>
            <a:pPr eaLnBrk="1" hangingPunct="1"/>
            <a:endParaRPr lang="en-GB" alt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862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20314"/>
            <a:ext cx="6854176" cy="4798368"/>
          </a:xfrm>
        </p:spPr>
        <p:txBody>
          <a:bodyPr>
            <a:noAutofit/>
          </a:bodyPr>
          <a:lstStyle/>
          <a:p>
            <a:r>
              <a:rPr lang="en-US" sz="1400" dirty="0" smtClean="0">
                <a:solidFill>
                  <a:schemeClr val="tx1"/>
                </a:solidFill>
                <a:latin typeface="Arial" panose="020B0604020202020204" pitchFamily="34" charset="0"/>
                <a:cs typeface="Arial" pitchFamily="34" charset="0"/>
              </a:rPr>
              <a:t>Place AND</a:t>
            </a:r>
            <a:r>
              <a:rPr lang="en-US" sz="1400" baseline="0" dirty="0" smtClean="0">
                <a:solidFill>
                  <a:schemeClr val="tx1"/>
                </a:solidFill>
                <a:latin typeface="Arial" pitchFamily="34" charset="0"/>
                <a:cs typeface="Arial" pitchFamily="34" charset="0"/>
              </a:rPr>
              <a:t> Educational Stages: Interviews</a:t>
            </a:r>
          </a:p>
          <a:p>
            <a:r>
              <a:rPr lang="en-US" sz="1400" b="1" baseline="0" dirty="0" err="1" smtClean="0">
                <a:solidFill>
                  <a:schemeClr val="tx1"/>
                </a:solidFill>
                <a:latin typeface="Arial" pitchFamily="34" charset="0"/>
                <a:cs typeface="Arial" pitchFamily="34" charset="0"/>
              </a:rPr>
              <a:t>Facebook</a:t>
            </a:r>
            <a:r>
              <a:rPr lang="en-US" sz="1400" baseline="0" dirty="0" smtClean="0">
                <a:solidFill>
                  <a:schemeClr val="tx1"/>
                </a:solidFill>
                <a:latin typeface="Arial" pitchFamily="34" charset="0"/>
                <a:cs typeface="Arial" pitchFamily="34" charset="0"/>
              </a:rPr>
              <a:t>: Emerging 95%, Establishing 100%, Embedding 100%, Experiencing 90%</a:t>
            </a:r>
          </a:p>
          <a:p>
            <a:r>
              <a:rPr lang="en-US" sz="1400" b="1" baseline="0" dirty="0" smtClean="0">
                <a:solidFill>
                  <a:schemeClr val="tx1"/>
                </a:solidFill>
                <a:latin typeface="Arial" pitchFamily="34" charset="0"/>
                <a:cs typeface="Arial" pitchFamily="34" charset="0"/>
              </a:rPr>
              <a:t>Twitter: </a:t>
            </a:r>
            <a:r>
              <a:rPr lang="en-US" sz="1400" baseline="0" dirty="0" smtClean="0">
                <a:solidFill>
                  <a:schemeClr val="tx1"/>
                </a:solidFill>
                <a:latin typeface="Arial" pitchFamily="34" charset="0"/>
                <a:cs typeface="Arial" pitchFamily="34" charset="0"/>
              </a:rPr>
              <a:t>Emerging 21%, Establishing 50%, Embedding 50%, Experiencing 70%</a:t>
            </a:r>
          </a:p>
          <a:p>
            <a:r>
              <a:rPr lang="en-US" sz="1400" b="1" baseline="0" dirty="0" smtClean="0">
                <a:solidFill>
                  <a:schemeClr val="tx1"/>
                </a:solidFill>
                <a:latin typeface="Arial" pitchFamily="34" charset="0"/>
                <a:cs typeface="Arial" pitchFamily="34" charset="0"/>
              </a:rPr>
              <a:t>YouTube: </a:t>
            </a:r>
            <a:r>
              <a:rPr lang="en-US" sz="1400" baseline="0" dirty="0" smtClean="0">
                <a:solidFill>
                  <a:schemeClr val="tx1"/>
                </a:solidFill>
                <a:latin typeface="Arial" pitchFamily="34" charset="0"/>
                <a:cs typeface="Arial" pitchFamily="34" charset="0"/>
              </a:rPr>
              <a:t>Emerging 33%, Establishing 50%, Embedding 30%, Experiencing 40%</a:t>
            </a:r>
          </a:p>
          <a:p>
            <a:pPr defTabSz="932871">
              <a:defRPr/>
            </a:pPr>
            <a:r>
              <a:rPr lang="en-US" sz="1400" b="1" baseline="0" dirty="0" smtClean="0">
                <a:solidFill>
                  <a:schemeClr val="tx1"/>
                </a:solidFill>
                <a:latin typeface="Arial" pitchFamily="34" charset="0"/>
                <a:cs typeface="Arial" pitchFamily="34" charset="0"/>
              </a:rPr>
              <a:t>Wikipedia: </a:t>
            </a:r>
            <a:r>
              <a:rPr lang="en-US" sz="1400" baseline="0" dirty="0" smtClean="0">
                <a:solidFill>
                  <a:schemeClr val="tx1"/>
                </a:solidFill>
                <a:latin typeface="Arial" pitchFamily="34" charset="0"/>
                <a:cs typeface="Arial" pitchFamily="34" charset="0"/>
              </a:rPr>
              <a:t>Emerging 81%, Establishing 90%, Embedding 70%, Experiencing 50% </a:t>
            </a:r>
          </a:p>
          <a:p>
            <a:endParaRPr lang="en-US" sz="1400" baseline="0" dirty="0" smtClean="0">
              <a:solidFill>
                <a:schemeClr val="tx1"/>
              </a:solidFill>
              <a:latin typeface="Arial" pitchFamily="34" charset="0"/>
              <a:cs typeface="Arial" pitchFamily="34" charset="0"/>
            </a:endParaRPr>
          </a:p>
          <a:p>
            <a:pPr marL="0" lvl="2" defTabSz="699618">
              <a:defRPr/>
            </a:pPr>
            <a:r>
              <a:rPr lang="en-US" sz="1400" dirty="0">
                <a:latin typeface="Arial" panose="020B0604020202020204" pitchFamily="34" charset="0"/>
                <a:cs typeface="Arial" panose="020B0604020202020204" pitchFamily="34" charset="0"/>
              </a:rPr>
              <a:t>White, David S., and Lynn </a:t>
            </a:r>
            <a:r>
              <a:rPr lang="en-US" sz="1400" dirty="0" err="1">
                <a:latin typeface="Arial" panose="020B0604020202020204" pitchFamily="34" charset="0"/>
                <a:cs typeface="Arial" panose="020B0604020202020204" pitchFamily="34" charset="0"/>
              </a:rPr>
              <a:t>Silipigni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Connaway</a:t>
            </a:r>
            <a:r>
              <a:rPr lang="en-US" sz="1400" dirty="0">
                <a:latin typeface="Arial" panose="020B0604020202020204" pitchFamily="34" charset="0"/>
                <a:cs typeface="Arial" panose="020B0604020202020204" pitchFamily="34" charset="0"/>
              </a:rPr>
              <a:t>. 2011-2014. </a:t>
            </a:r>
            <a:r>
              <a:rPr lang="en-US" sz="1400" i="1" dirty="0">
                <a:latin typeface="Arial" panose="020B0604020202020204" pitchFamily="34" charset="0"/>
                <a:cs typeface="Arial" panose="020B0604020202020204" pitchFamily="34" charset="0"/>
              </a:rPr>
              <a:t>Visitors &amp;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3"/>
              </a:rPr>
              <a:t>http://www.oclc.org/research/activities/vandr/</a:t>
            </a:r>
            <a:r>
              <a:rPr lang="en-US" sz="1400" dirty="0">
                <a:latin typeface="Arial" panose="020B0604020202020204" pitchFamily="34" charset="0"/>
                <a:cs typeface="Arial" panose="020B0604020202020204" pitchFamily="34" charset="0"/>
              </a:rPr>
              <a:t>.</a:t>
            </a:r>
          </a:p>
          <a:p>
            <a:pPr defTabSz="932871">
              <a:defRPr/>
            </a:pPr>
            <a:endParaRPr lang="en-US" sz="1400" u="sng" dirty="0">
              <a:solidFill>
                <a:schemeClr val="tx1"/>
              </a:solidFill>
              <a:latin typeface="Arial" pitchFamily="34" charset="0"/>
              <a:cs typeface="Arial" pitchFamily="34" charset="0"/>
            </a:endParaRPr>
          </a:p>
          <a:p>
            <a:pPr defTabSz="932871">
              <a:defRPr/>
            </a:pPr>
            <a:r>
              <a:rPr lang="en-US" sz="1400" dirty="0">
                <a:solidFill>
                  <a:schemeClr val="tx1"/>
                </a:solidFill>
                <a:latin typeface="Arial" panose="020B0604020202020204" pitchFamily="34" charset="0"/>
                <a:cs typeface="Arial" panose="020B0604020202020204" pitchFamily="34" charset="0"/>
              </a:rPr>
              <a:t>61% of current Facebook users say that at one time or another in the past they have voluntarily taken a break from using Facebook for a period of several weeks or more</a:t>
            </a:r>
            <a:r>
              <a:rPr lang="en-US" sz="1400" dirty="0" smtClean="0">
                <a:solidFill>
                  <a:schemeClr val="tx1"/>
                </a:solidFill>
                <a:latin typeface="Arial" panose="020B0604020202020204" pitchFamily="34" charset="0"/>
                <a:cs typeface="Arial" panose="020B0604020202020204" pitchFamily="34" charset="0"/>
              </a:rPr>
              <a:t>.</a:t>
            </a:r>
          </a:p>
          <a:p>
            <a:pPr marL="0" lvl="2" defTabSz="699618">
              <a:defRPr/>
            </a:pPr>
            <a:r>
              <a:rPr lang="en-US" sz="1400" dirty="0" err="1" smtClean="0">
                <a:latin typeface="Arial" panose="020B0604020202020204" pitchFamily="34" charset="0"/>
                <a:cs typeface="Arial" panose="020B0604020202020204" pitchFamily="34" charset="0"/>
              </a:rPr>
              <a:t>Rainie</a:t>
            </a:r>
            <a:r>
              <a:rPr lang="en-US" sz="1400" dirty="0" smtClean="0">
                <a:latin typeface="Arial" panose="020B0604020202020204" pitchFamily="34" charset="0"/>
                <a:cs typeface="Arial" panose="020B0604020202020204" pitchFamily="34" charset="0"/>
              </a:rPr>
              <a:t>, Lee, Aaron Smith, and Maeve Duggan. 2013. “Coming and Going on Facebook.” </a:t>
            </a:r>
            <a:r>
              <a:rPr lang="en-US" sz="1400" i="1" dirty="0" smtClean="0">
                <a:latin typeface="Arial" panose="020B0604020202020204" pitchFamily="34" charset="0"/>
                <a:cs typeface="Arial" panose="020B0604020202020204" pitchFamily="34" charset="0"/>
              </a:rPr>
              <a:t>Pew Research Center</a:t>
            </a:r>
            <a:r>
              <a:rPr lang="en-US" sz="1400" dirty="0" smtClean="0">
                <a:latin typeface="Arial" panose="020B0604020202020204" pitchFamily="34" charset="0"/>
                <a:cs typeface="Arial" panose="020B0604020202020204" pitchFamily="34" charset="0"/>
              </a:rPr>
              <a:t> (February 5). </a:t>
            </a:r>
            <a:r>
              <a:rPr lang="en-US" sz="1400" dirty="0" smtClean="0">
                <a:latin typeface="Arial" panose="020B0604020202020204" pitchFamily="34" charset="0"/>
                <a:cs typeface="Arial" panose="020B0604020202020204" pitchFamily="34" charset="0"/>
                <a:hlinkClick r:id="rId4"/>
              </a:rPr>
              <a:t>http://www.pewinternet.org/2013/02/05/coming-and-going-on-facebook/</a:t>
            </a:r>
            <a:r>
              <a:rPr lang="en-US" sz="1400" dirty="0" smtClean="0">
                <a:latin typeface="Arial" panose="020B0604020202020204" pitchFamily="34" charset="0"/>
                <a:cs typeface="Arial" panose="020B0604020202020204" pitchFamily="34" charset="0"/>
              </a:rPr>
              <a:t>.</a:t>
            </a:r>
          </a:p>
          <a:p>
            <a:pPr defTabSz="932871">
              <a:defRPr/>
            </a:pPr>
            <a:endParaRPr lang="en-US" sz="1400" dirty="0" smtClean="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Facebook popular social media site with 72% of online adults using it.</a:t>
            </a:r>
          </a:p>
          <a:p>
            <a:r>
              <a:rPr lang="en-US" sz="1400" dirty="0">
                <a:solidFill>
                  <a:schemeClr val="tx1"/>
                </a:solidFill>
                <a:latin typeface="Arial" panose="020B0604020202020204" pitchFamily="34" charset="0"/>
                <a:cs typeface="Arial" panose="020B0604020202020204" pitchFamily="34" charset="0"/>
              </a:rPr>
              <a:t>Next, Pinterest with 31%. Instagram with 28%, Twitter with 23%</a:t>
            </a:r>
          </a:p>
          <a:p>
            <a:pPr marL="0" lvl="2" defTabSz="699618">
              <a:defRPr/>
            </a:pPr>
            <a:r>
              <a:rPr lang="en-US" sz="1400" dirty="0" smtClean="0">
                <a:latin typeface="Arial" panose="020B0604020202020204" pitchFamily="34" charset="0"/>
                <a:cs typeface="Arial" panose="020B0604020202020204" pitchFamily="34" charset="0"/>
              </a:rPr>
              <a:t>Duggan, Maeve. 2015. “Mobile Messaging and Social Media 2015.” </a:t>
            </a:r>
            <a:r>
              <a:rPr lang="en-US" sz="1400" i="1" dirty="0" smtClean="0">
                <a:latin typeface="Arial" panose="020B0604020202020204" pitchFamily="34" charset="0"/>
                <a:cs typeface="Arial" panose="020B0604020202020204" pitchFamily="34" charset="0"/>
              </a:rPr>
              <a:t>Pew Research Center </a:t>
            </a:r>
            <a:r>
              <a:rPr lang="en-US" sz="1400" dirty="0" smtClean="0">
                <a:latin typeface="Arial" panose="020B0604020202020204" pitchFamily="34" charset="0"/>
                <a:cs typeface="Arial" panose="020B0604020202020204" pitchFamily="34" charset="0"/>
              </a:rPr>
              <a:t>(August 19). </a:t>
            </a:r>
            <a:r>
              <a:rPr lang="en-US" sz="1400" dirty="0" smtClean="0">
                <a:latin typeface="Arial" panose="020B0604020202020204" pitchFamily="34" charset="0"/>
                <a:cs typeface="Arial" panose="020B0604020202020204" pitchFamily="34" charset="0"/>
                <a:hlinkClick r:id="rId5"/>
              </a:rPr>
              <a:t>http://www.pewinternet.org/2015/08/19/mobile-messaging-and-social-media-2015/</a:t>
            </a:r>
            <a:r>
              <a:rPr lang="en-US" sz="1400" dirty="0" smtClean="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a:xfrm>
            <a:off x="6308183" y="8937565"/>
            <a:ext cx="710118" cy="366744"/>
          </a:xfrm>
        </p:spPr>
        <p:txBody>
          <a:bodyPr/>
          <a:lstStyle/>
          <a:p>
            <a:fld id="{931E8577-7E78-41DF-96AC-A776B0057BBB}" type="slidenum">
              <a:rPr lang="en-US" smtClean="0"/>
              <a:pPr/>
              <a:t>19</a:t>
            </a:fld>
            <a:endParaRPr lang="en-US" dirty="0"/>
          </a:p>
        </p:txBody>
      </p:sp>
    </p:spTree>
    <p:extLst>
      <p:ext uri="{BB962C8B-B14F-4D97-AF65-F5344CB8AC3E}">
        <p14:creationId xmlns:p14="http://schemas.microsoft.com/office/powerpoint/2010/main" val="289806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a:xfrm>
            <a:off x="220998" y="4420314"/>
            <a:ext cx="6603929" cy="4533186"/>
          </a:xfrm>
        </p:spPr>
        <p:txBody>
          <a:bodyPr>
            <a:noAutofit/>
          </a:bodyPr>
          <a:lstStyle/>
          <a:p>
            <a:pPr eaLnBrk="1" hangingPunct="1">
              <a:buFontTx/>
              <a:buNone/>
            </a:pPr>
            <a:r>
              <a:rPr lang="en-US" sz="1400" dirty="0">
                <a:solidFill>
                  <a:schemeClr val="tx1"/>
                </a:solidFill>
                <a:latin typeface="Arial" pitchFamily="34" charset="0"/>
                <a:cs typeface="Arial" pitchFamily="34" charset="0"/>
              </a:rPr>
              <a:t>Image: </a:t>
            </a:r>
            <a:r>
              <a:rPr lang="en-US" sz="1400" dirty="0">
                <a:solidFill>
                  <a:schemeClr val="tx1"/>
                </a:solidFill>
                <a:latin typeface="Arial" pitchFamily="34" charset="0"/>
                <a:cs typeface="Arial" pitchFamily="34" charset="0"/>
                <a:hlinkClick r:id="rId3"/>
              </a:rPr>
              <a:t>https://www.flickr.com/photos/3ammo/12490957864</a:t>
            </a:r>
            <a:r>
              <a:rPr lang="en-US" sz="1400" dirty="0" smtClean="0">
                <a:solidFill>
                  <a:schemeClr val="tx1"/>
                </a:solidFill>
                <a:latin typeface="Arial" pitchFamily="34" charset="0"/>
                <a:cs typeface="Arial" pitchFamily="34" charset="0"/>
                <a:hlinkClick r:id="rId3"/>
              </a:rPr>
              <a:t>/</a:t>
            </a:r>
            <a:endParaRPr lang="en-US" sz="1400" dirty="0" smtClean="0">
              <a:solidFill>
                <a:schemeClr val="tx1"/>
              </a:solidFill>
              <a:latin typeface="Arial" pitchFamily="34" charset="0"/>
              <a:cs typeface="Arial" pitchFamily="34" charset="0"/>
            </a:endParaRPr>
          </a:p>
          <a:p>
            <a:pPr eaLnBrk="1" hangingPunct="1">
              <a:buFontTx/>
              <a:buNone/>
            </a:pPr>
            <a:endParaRPr lang="en-US" sz="1400" dirty="0">
              <a:solidFill>
                <a:schemeClr val="tx1"/>
              </a:solidFill>
              <a:latin typeface="Arial" pitchFamily="34" charset="0"/>
              <a:cs typeface="Arial" pitchFamily="34" charset="0"/>
            </a:endParaRPr>
          </a:p>
          <a:p>
            <a:pPr eaLnBrk="1" hangingPunct="1">
              <a:buFontTx/>
              <a:buNone/>
            </a:pPr>
            <a:r>
              <a:rPr lang="en-US" sz="1400" dirty="0">
                <a:solidFill>
                  <a:schemeClr val="tx1"/>
                </a:solidFill>
                <a:latin typeface="Arial" pitchFamily="34" charset="0"/>
                <a:cs typeface="Arial" pitchFamily="34" charset="0"/>
              </a:rPr>
              <a:t>1. Describe the things you enjoy doing with technology and the web each week. </a:t>
            </a:r>
          </a:p>
          <a:p>
            <a:pPr eaLnBrk="1" hangingPunct="1">
              <a:buFontTx/>
              <a:buNone/>
            </a:pPr>
            <a:r>
              <a:rPr lang="en-US" sz="1400" dirty="0">
                <a:solidFill>
                  <a:schemeClr val="tx1"/>
                </a:solidFill>
                <a:latin typeface="Arial" pitchFamily="34" charset="0"/>
                <a:cs typeface="Arial" pitchFamily="34" charset="0"/>
              </a:rPr>
              <a:t>2. Think of the ways you have used technology and the web for your studies. Describe a typical week.</a:t>
            </a:r>
          </a:p>
          <a:p>
            <a:pPr eaLnBrk="1" hangingPunct="1">
              <a:buFontTx/>
              <a:buNone/>
            </a:pPr>
            <a:r>
              <a:rPr lang="en-US" sz="1400" dirty="0">
                <a:solidFill>
                  <a:schemeClr val="tx1"/>
                </a:solidFill>
                <a:latin typeface="Arial" pitchFamily="34" charset="0"/>
                <a:cs typeface="Arial" pitchFamily="34" charset="0"/>
              </a:rPr>
              <a:t>3. Think about the next stage of your education. Tell me what you think this will be like.</a:t>
            </a:r>
          </a:p>
          <a:p>
            <a:pPr eaLnBrk="1" hangingPunct="1">
              <a:buFontTx/>
              <a:buNone/>
            </a:pPr>
            <a:r>
              <a:rPr lang="en-US" sz="1400" dirty="0">
                <a:solidFill>
                  <a:schemeClr val="tx1"/>
                </a:solidFill>
                <a:latin typeface="Arial" pitchFamily="34" charset="0"/>
                <a:cs typeface="Arial" pitchFamily="34" charset="0"/>
              </a:rPr>
              <a:t>4. Think of a time when you had a situation where you needed answers or solutions and you did a quick search and made do with it.  You knew there were other sources but you decided not to use them.  Please include sources such as friends, family, teachers, coaches, etc. </a:t>
            </a:r>
          </a:p>
          <a:p>
            <a:pPr eaLnBrk="1" hangingPunct="1">
              <a:buFontTx/>
              <a:buNone/>
            </a:pPr>
            <a:r>
              <a:rPr lang="en-US" sz="1400" dirty="0">
                <a:solidFill>
                  <a:schemeClr val="tx1"/>
                </a:solidFill>
                <a:latin typeface="Arial" pitchFamily="34" charset="0"/>
                <a:cs typeface="Arial" pitchFamily="34" charset="0"/>
              </a:rPr>
              <a:t>5. Have there been times when you were told to use a library or virtual learning environment (or learning platform), and used other source(s) instead?</a:t>
            </a:r>
          </a:p>
          <a:p>
            <a:pPr eaLnBrk="1" hangingPunct="1">
              <a:buFontTx/>
              <a:buNone/>
            </a:pPr>
            <a:r>
              <a:rPr lang="en-US" sz="1400" dirty="0">
                <a:solidFill>
                  <a:schemeClr val="tx1"/>
                </a:solidFill>
                <a:latin typeface="Arial" pitchFamily="34" charset="0"/>
                <a:cs typeface="Arial" pitchFamily="34" charset="0"/>
              </a:rPr>
              <a:t>6. If you had a magic wand, what would your ideal way of getting information be? How would you go about using the systems and services? When? Where? How?</a:t>
            </a:r>
          </a:p>
          <a:p>
            <a:endParaRPr lang="en-US" sz="1400" dirty="0">
              <a:solidFill>
                <a:schemeClr val="tx1"/>
              </a:solidFill>
              <a:latin typeface="Arial" pitchFamily="34" charset="0"/>
              <a:cs typeface="Arial" pitchFamily="34" charset="0"/>
            </a:endParaRPr>
          </a:p>
          <a:p>
            <a:pPr marL="0" lvl="2" defTabSz="466435">
              <a:defRPr/>
            </a:pPr>
            <a:r>
              <a:rPr lang="en-US" sz="1400" dirty="0">
                <a:solidFill>
                  <a:schemeClr val="tx1"/>
                </a:solidFill>
                <a:latin typeface="Arial" pitchFamily="34" charset="0"/>
                <a:cs typeface="Arial" pitchFamily="34" charset="0"/>
              </a:rPr>
              <a:t>White, David S., and Lynn Silipigni Connaway. 2011-2014. </a:t>
            </a:r>
            <a:r>
              <a:rPr lang="en-US" sz="1400" i="1" dirty="0">
                <a:solidFill>
                  <a:schemeClr val="tx1"/>
                </a:solidFill>
                <a:latin typeface="Arial" pitchFamily="34" charset="0"/>
                <a:cs typeface="Arial" pitchFamily="34" charset="0"/>
              </a:rPr>
              <a:t>Visitors &amp; Residents: What Motivates Engagement with the Digital Information Environment.</a:t>
            </a:r>
            <a:r>
              <a:rPr lang="en-US" sz="1400" dirty="0">
                <a:solidFill>
                  <a:schemeClr val="tx1"/>
                </a:solidFill>
                <a:latin typeface="Arial" pitchFamily="34" charset="0"/>
                <a:cs typeface="Arial" pitchFamily="34" charset="0"/>
              </a:rPr>
              <a:t> Funded by JISC, OCLC, and Oxford University. </a:t>
            </a:r>
            <a:r>
              <a:rPr lang="en-US" sz="1400" u="sng" dirty="0">
                <a:solidFill>
                  <a:schemeClr val="tx1"/>
                </a:solidFill>
                <a:latin typeface="Arial" pitchFamily="34" charset="0"/>
                <a:cs typeface="Arial" pitchFamily="34" charset="0"/>
                <a:hlinkClick r:id="rId4"/>
              </a:rPr>
              <a:t>http://www.oclc.org/research/activities/vandr/</a:t>
            </a:r>
            <a:r>
              <a:rPr lang="en-US" sz="1400" dirty="0">
                <a:solidFill>
                  <a:schemeClr val="tx1"/>
                </a:solidFill>
                <a:latin typeface="Arial" pitchFamily="34" charset="0"/>
                <a:cs typeface="Arial" pitchFamily="34" charset="0"/>
              </a:rPr>
              <a:t>.</a:t>
            </a:r>
          </a:p>
          <a:p>
            <a:endParaRPr lang="en-US" sz="14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2</a:t>
            </a:fld>
            <a:endParaRPr lang="en-GB" dirty="0"/>
          </a:p>
        </p:txBody>
      </p:sp>
    </p:spTree>
    <p:extLst>
      <p:ext uri="{BB962C8B-B14F-4D97-AF65-F5344CB8AC3E}">
        <p14:creationId xmlns:p14="http://schemas.microsoft.com/office/powerpoint/2010/main" val="79147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400" kern="1200" dirty="0" smtClean="0">
                <a:solidFill>
                  <a:schemeClr val="tx1"/>
                </a:solidFill>
                <a:latin typeface="Arial" pitchFamily="34" charset="0"/>
                <a:cs typeface="Arial" pitchFamily="34" charset="0"/>
              </a:rPr>
              <a:t>Image: </a:t>
            </a:r>
            <a:r>
              <a:rPr lang="en-US" sz="1400" dirty="0" smtClean="0">
                <a:latin typeface="Arial" pitchFamily="34" charset="0"/>
                <a:cs typeface="Arial" pitchFamily="34" charset="0"/>
                <a:hlinkClick r:id=""/>
              </a:rPr>
              <a:t>http://www.flickr.com/photos/pinksherbet/2001899627/</a:t>
            </a:r>
            <a:endParaRPr lang="en-US" sz="1400" dirty="0" smtClean="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kern="1200" dirty="0" smtClean="0">
              <a:solidFill>
                <a:schemeClr val="tx1"/>
              </a:solidFill>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kern="1200" dirty="0" smtClean="0">
                <a:solidFill>
                  <a:schemeClr val="tx1"/>
                </a:solidFill>
                <a:latin typeface="Arial" pitchFamily="34" charset="0"/>
                <a:cs typeface="Arial" pitchFamily="34" charset="0"/>
              </a:rPr>
              <a:t>“I always stick with the first thing that comes up on Google because I think that’s the most popular site which means that’s the most correct.” (</a:t>
            </a:r>
            <a:r>
              <a:rPr lang="en-US" sz="1400" i="1" kern="1200" dirty="0" smtClean="0">
                <a:solidFill>
                  <a:schemeClr val="tx1"/>
                </a:solidFill>
                <a:latin typeface="Arial" pitchFamily="34" charset="0"/>
                <a:cs typeface="Arial" pitchFamily="34" charset="0"/>
              </a:rPr>
              <a:t>Digital Visitors and Residents, </a:t>
            </a:r>
            <a:r>
              <a:rPr lang="en-US" sz="1400" kern="1200" dirty="0" smtClean="0">
                <a:solidFill>
                  <a:schemeClr val="tx1"/>
                </a:solidFill>
                <a:latin typeface="Arial" pitchFamily="34" charset="0"/>
                <a:cs typeface="Arial" pitchFamily="34" charset="0"/>
              </a:rPr>
              <a:t>USS1, Female, Age 17, </a:t>
            </a:r>
            <a:r>
              <a:rPr lang="en-US" sz="1400" i="0" kern="1200" dirty="0" smtClean="0">
                <a:solidFill>
                  <a:schemeClr val="tx1"/>
                </a:solidFill>
                <a:latin typeface="Arial" pitchFamily="34" charset="0"/>
                <a:cs typeface="Arial" pitchFamily="34" charset="0"/>
              </a:rPr>
              <a:t>High</a:t>
            </a:r>
            <a:r>
              <a:rPr lang="en-US" sz="1400" i="0" kern="1200" baseline="0" dirty="0" smtClean="0">
                <a:solidFill>
                  <a:schemeClr val="tx1"/>
                </a:solidFill>
                <a:latin typeface="Arial" pitchFamily="34" charset="0"/>
                <a:cs typeface="Arial" pitchFamily="34" charset="0"/>
              </a:rPr>
              <a:t> School Student</a:t>
            </a:r>
            <a:r>
              <a:rPr lang="en-US" sz="1400" kern="1200" dirty="0" smtClean="0">
                <a:solidFill>
                  <a:schemeClr val="tx1"/>
                </a:solidFill>
                <a:latin typeface="Arial" pitchFamily="34" charset="0"/>
                <a:cs typeface="Arial" pitchFamily="34" charset="0"/>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kern="1200" dirty="0" smtClean="0">
              <a:solidFill>
                <a:schemeClr val="tx1"/>
              </a:solidFill>
              <a:latin typeface="Arial" pitchFamily="34" charset="0"/>
              <a:cs typeface="Arial" pitchFamily="34" charset="0"/>
            </a:endParaRPr>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1400" dirty="0" smtClean="0">
                <a:latin typeface="Arial" panose="020B0604020202020204" pitchFamily="34" charset="0"/>
                <a:cs typeface="Arial" panose="020B0604020202020204" pitchFamily="34" charset="0"/>
              </a:rPr>
              <a:t>White, David S., and Lynn Silipigni Connaway. 2011-2014. </a:t>
            </a:r>
            <a:r>
              <a:rPr lang="en-US" sz="1400" i="1" dirty="0" smtClean="0">
                <a:latin typeface="Arial" panose="020B0604020202020204" pitchFamily="34" charset="0"/>
                <a:cs typeface="Arial" panose="020B0604020202020204" pitchFamily="34" charset="0"/>
              </a:rPr>
              <a:t>Visitors &amp; Residents: What Motivates Engagement with the Digital Information Environment.</a:t>
            </a:r>
            <a:r>
              <a:rPr lang="en-US" sz="1400" dirty="0" smtClean="0">
                <a:latin typeface="Arial" panose="020B0604020202020204" pitchFamily="34" charset="0"/>
                <a:cs typeface="Arial" panose="020B0604020202020204" pitchFamily="34" charset="0"/>
              </a:rPr>
              <a:t> Funded by JISC, OCLC, and Oxford University. </a:t>
            </a:r>
            <a:r>
              <a:rPr lang="en-US" sz="1400" u="sng" dirty="0" smtClean="0">
                <a:latin typeface="Arial" panose="020B0604020202020204" pitchFamily="34" charset="0"/>
                <a:cs typeface="Arial" panose="020B0604020202020204" pitchFamily="34" charset="0"/>
                <a:hlinkClick r:id="rId3"/>
              </a:rPr>
              <a:t>http://www.oclc.org/research/activities/vandr/</a:t>
            </a:r>
            <a:r>
              <a:rPr lang="en-US" sz="1400" dirty="0" smtClean="0">
                <a:latin typeface="Arial" panose="020B0604020202020204" pitchFamily="34" charset="0"/>
                <a:cs typeface="Arial" panose="020B0604020202020204" pitchFamily="34" charset="0"/>
              </a:rPr>
              <a:t>.</a:t>
            </a:r>
          </a:p>
          <a:p>
            <a:endParaRPr lang="en-US" sz="1400" u="none" dirty="0" smtClean="0">
              <a:effectLst>
                <a:outerShdw blurRad="38100" dist="38100" dir="2700000" algn="tl">
                  <a:srgbClr val="000000">
                    <a:alpha val="43137"/>
                  </a:srgbClr>
                </a:outerShdw>
              </a:effectLst>
              <a:latin typeface="Arial" pitchFamily="34" charset="0"/>
              <a:cs typeface="Arial" pitchFamily="34" charset="0"/>
              <a:hlinkClick r:id=""/>
            </a:endParaRPr>
          </a:p>
          <a:p>
            <a:r>
              <a:rPr lang="en-US" sz="1400" u="none" dirty="0" smtClean="0">
                <a:solidFill>
                  <a:schemeClr val="tx1"/>
                </a:solidFill>
                <a:effectLst/>
                <a:latin typeface="Arial" pitchFamily="34" charset="0"/>
                <a:cs typeface="Arial" pitchFamily="34" charset="0"/>
                <a:hlinkClick r:id=""/>
              </a:rPr>
              <a:t>Google</a:t>
            </a:r>
            <a:r>
              <a:rPr lang="en-US" sz="1400" u="none" baseline="0" dirty="0" smtClean="0">
                <a:solidFill>
                  <a:schemeClr val="tx1"/>
                </a:solidFill>
                <a:effectLst/>
                <a:latin typeface="Arial" pitchFamily="34" charset="0"/>
                <a:cs typeface="Arial" pitchFamily="34" charset="0"/>
                <a:hlinkClick r:id=""/>
              </a:rPr>
              <a:t> is the #1 most used site in the world and in the US.</a:t>
            </a:r>
          </a:p>
          <a:p>
            <a:endParaRPr lang="en-US" sz="1400" u="none" dirty="0" smtClean="0">
              <a:effectLst>
                <a:outerShdw blurRad="38100" dist="38100" dir="2700000" algn="tl">
                  <a:srgbClr val="000000">
                    <a:alpha val="43137"/>
                  </a:srgbClr>
                </a:outerShdw>
              </a:effectLst>
              <a:latin typeface="Arial" pitchFamily="34" charset="0"/>
              <a:cs typeface="Arial" pitchFamily="34" charset="0"/>
              <a:hlinkClick r:id=""/>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i="0" kern="1200" dirty="0" smtClean="0">
                <a:solidFill>
                  <a:srgbClr val="2C3841"/>
                </a:solidFill>
                <a:effectLst/>
                <a:latin typeface="Arial" panose="020B0604020202020204" pitchFamily="34" charset="0"/>
                <a:ea typeface="+mn-ea"/>
                <a:cs typeface="Arial" panose="020B0604020202020204" pitchFamily="34" charset="0"/>
              </a:rPr>
              <a:t>Alexa, 2015. “Site overview: google.org,” </a:t>
            </a:r>
            <a:r>
              <a:rPr lang="en-US" sz="1400" b="0" i="0" u="sng" kern="1200" dirty="0" smtClean="0">
                <a:solidFill>
                  <a:srgbClr val="2C3841"/>
                </a:solidFill>
                <a:effectLst/>
                <a:latin typeface="Arial" panose="020B0604020202020204" pitchFamily="34" charset="0"/>
                <a:ea typeface="+mn-ea"/>
                <a:cs typeface="Arial" panose="020B0604020202020204" pitchFamily="34" charset="0"/>
              </a:rPr>
              <a:t>http://www.alexa.com/siteinfo/google.com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baseline="0" dirty="0" smtClean="0">
              <a:solidFill>
                <a:schemeClr val="tx1"/>
              </a:solidFill>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pPr/>
              <a:t>20</a:t>
            </a:fld>
            <a:endParaRPr lang="en-US"/>
          </a:p>
        </p:txBody>
      </p:sp>
    </p:spTree>
    <p:extLst>
      <p:ext uri="{BB962C8B-B14F-4D97-AF65-F5344CB8AC3E}">
        <p14:creationId xmlns:p14="http://schemas.microsoft.com/office/powerpoint/2010/main" val="3506397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420315"/>
            <a:ext cx="6553200" cy="4187666"/>
          </a:xfrm>
        </p:spPr>
        <p:txBody>
          <a:bodyPr>
            <a:noAutofit/>
          </a:bodyPr>
          <a:lstStyle/>
          <a:p>
            <a:r>
              <a:rPr lang="en-US" sz="1400" dirty="0" smtClean="0">
                <a:latin typeface="Arial" pitchFamily="34" charset="0"/>
                <a:cs typeface="Arial" pitchFamily="34" charset="0"/>
              </a:rPr>
              <a:t>Image by </a:t>
            </a:r>
            <a:r>
              <a:rPr lang="en-US" sz="1400" dirty="0" err="1" smtClean="0">
                <a:latin typeface="Arial" pitchFamily="34" charset="0"/>
                <a:cs typeface="Arial" pitchFamily="34" charset="0"/>
              </a:rPr>
              <a:t>aesop</a:t>
            </a:r>
            <a:r>
              <a:rPr lang="en-US" sz="1400" dirty="0" smtClean="0">
                <a:latin typeface="Arial" pitchFamily="34" charset="0"/>
                <a:cs typeface="Arial" pitchFamily="34" charset="0"/>
              </a:rPr>
              <a:t>,</a:t>
            </a:r>
            <a:r>
              <a:rPr lang="en-US" sz="1400" baseline="0" dirty="0" smtClean="0">
                <a:latin typeface="Arial" pitchFamily="34" charset="0"/>
                <a:cs typeface="Arial" pitchFamily="34" charset="0"/>
              </a:rPr>
              <a:t> https://flic.kr/p/6qWNPy</a:t>
            </a:r>
          </a:p>
          <a:p>
            <a:endParaRPr lang="en-US" sz="1400" baseline="0" dirty="0" smtClean="0">
              <a:latin typeface="Arial" pitchFamily="34" charset="0"/>
              <a:cs typeface="Arial" pitchFamily="34" charset="0"/>
            </a:endParaRPr>
          </a:p>
          <a:p>
            <a:r>
              <a:rPr lang="en-US" sz="1400" b="1" kern="1200" dirty="0" smtClean="0">
                <a:solidFill>
                  <a:schemeClr val="tx1"/>
                </a:solidFill>
                <a:latin typeface="Arial" pitchFamily="34" charset="0"/>
                <a:cs typeface="Arial" pitchFamily="34" charset="0"/>
              </a:rPr>
              <a:t>Reliability </a:t>
            </a:r>
          </a:p>
          <a:p>
            <a:r>
              <a:rPr lang="en-US" sz="1400" kern="1200" dirty="0" smtClean="0">
                <a:solidFill>
                  <a:schemeClr val="tx1"/>
                </a:solidFill>
                <a:latin typeface="Arial" pitchFamily="34" charset="0"/>
                <a:cs typeface="Arial" pitchFamily="34" charset="0"/>
              </a:rPr>
              <a:t> Yes, yes, yes. But other than that… Yes. Other than that, I find Google very helpful and I think that partially because I’m able to discern which links quickly are the ones that I wouldn’t want to click on versus not. So Google has a good algorithm for that too. I think I know how to search, which helps a lot. I know what words to put in, I know to put in journal / report / study / research. Those are words that tend to bring the correct results quickly to the top and I think that’s because I’ve been searching on Google for so long, as long as I can remember - middle school, fifth or sixth grade – that I’ve quickly developed those skills implicitly from doing research for as long as I have. (</a:t>
            </a:r>
            <a:r>
              <a:rPr lang="en-US" sz="1400" i="1" kern="1200" dirty="0" smtClean="0">
                <a:solidFill>
                  <a:schemeClr val="tx1"/>
                </a:solidFill>
                <a:latin typeface="Arial" pitchFamily="34" charset="0"/>
                <a:cs typeface="Arial" pitchFamily="34" charset="0"/>
              </a:rPr>
              <a:t>Digital Visitors and Residents</a:t>
            </a:r>
            <a:r>
              <a:rPr lang="en-US" sz="1400" kern="1200" dirty="0" smtClean="0">
                <a:solidFill>
                  <a:schemeClr val="tx1"/>
                </a:solidFill>
                <a:latin typeface="Arial" pitchFamily="34" charset="0"/>
                <a:cs typeface="Arial" pitchFamily="34" charset="0"/>
              </a:rPr>
              <a:t>, UKG2, Embedding, Female, Age 22, Learning and Technology)</a:t>
            </a:r>
          </a:p>
          <a:p>
            <a:r>
              <a:rPr lang="en-US" sz="1400" kern="1200" dirty="0" smtClean="0">
                <a:solidFill>
                  <a:schemeClr val="tx1"/>
                </a:solidFill>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Arial" pitchFamily="34" charset="0"/>
                <a:cs typeface="Arial" pitchFamily="34" charset="0"/>
              </a:rPr>
              <a:t>White, David S., and Lynn Silipigni Connaway. 2011-2014. </a:t>
            </a:r>
            <a:r>
              <a:rPr lang="en-US" sz="1400" i="1" kern="1200" dirty="0" smtClean="0">
                <a:solidFill>
                  <a:schemeClr val="tx1"/>
                </a:solidFill>
                <a:latin typeface="Arial" pitchFamily="34" charset="0"/>
                <a:cs typeface="Arial" pitchFamily="34" charset="0"/>
              </a:rPr>
              <a:t>Digital Visitors and Residents: What Motivates Engagement with the Digital Information Environment?</a:t>
            </a:r>
            <a:r>
              <a:rPr lang="en-US" sz="1400" kern="1200" dirty="0" smtClean="0">
                <a:solidFill>
                  <a:schemeClr val="tx1"/>
                </a:solidFill>
                <a:latin typeface="Arial" pitchFamily="34" charset="0"/>
                <a:cs typeface="Arial" pitchFamily="34" charset="0"/>
              </a:rPr>
              <a:t> Funded by JISC, OCLC, and Oxford University. </a:t>
            </a:r>
            <a:r>
              <a:rPr lang="en-US" sz="1400" u="sng" kern="1200" dirty="0" smtClean="0">
                <a:solidFill>
                  <a:schemeClr val="tx1"/>
                </a:solidFill>
                <a:latin typeface="Arial" pitchFamily="34" charset="0"/>
                <a:cs typeface="Arial" pitchFamily="34" charset="0"/>
                <a:hlinkClick r:id="rId3"/>
              </a:rPr>
              <a:t>http://www.oclc.org/research/activities/vandr/</a:t>
            </a:r>
            <a:r>
              <a:rPr lang="en-US" sz="1400" kern="1200" dirty="0" smtClean="0">
                <a:solidFill>
                  <a:schemeClr val="tx1"/>
                </a:solidFill>
                <a:latin typeface="Arial" pitchFamily="34" charset="0"/>
                <a:cs typeface="Arial" pitchFamily="34" charset="0"/>
              </a:rPr>
              <a:t>. </a:t>
            </a:r>
          </a:p>
          <a:p>
            <a:endParaRPr lang="en-US" sz="1400" baseline="0" dirty="0" smtClean="0">
              <a:latin typeface="Arial" pitchFamily="34" charset="0"/>
              <a:cs typeface="Arial" pitchFamily="34" charset="0"/>
            </a:endParaRPr>
          </a:p>
          <a:p>
            <a:endParaRPr lang="en-US" sz="1400"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720B8A2-D31C-42E5-9EB2-D400C3DA44D1}" type="slidenum">
              <a:rPr lang="en-US" smtClean="0"/>
              <a:pPr/>
              <a:t>21</a:t>
            </a:fld>
            <a:endParaRPr lang="en-US"/>
          </a:p>
        </p:txBody>
      </p:sp>
    </p:spTree>
    <p:extLst>
      <p:ext uri="{BB962C8B-B14F-4D97-AF65-F5344CB8AC3E}">
        <p14:creationId xmlns:p14="http://schemas.microsoft.com/office/powerpoint/2010/main" val="1688346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0"/>
            <a:ext cx="4572000" cy="3429000"/>
          </a:xfrm>
        </p:spPr>
      </p:sp>
      <p:sp>
        <p:nvSpPr>
          <p:cNvPr id="3" name="Notes Placeholder 2"/>
          <p:cNvSpPr>
            <a:spLocks noGrp="1"/>
          </p:cNvSpPr>
          <p:nvPr>
            <p:ph type="body" idx="1"/>
          </p:nvPr>
        </p:nvSpPr>
        <p:spPr>
          <a:xfrm>
            <a:off x="228600" y="3657600"/>
            <a:ext cx="6438900" cy="4953000"/>
          </a:xfrm>
        </p:spPr>
        <p:txBody>
          <a:bodyPr>
            <a:noAutofit/>
          </a:bodyPr>
          <a:lstStyle/>
          <a:p>
            <a:pPr marL="0" marR="0" indent="-233291" algn="l" defTabSz="914400" rtl="0" eaLnBrk="1" fontAlgn="auto" latinLnBrk="0" hangingPunct="1">
              <a:lnSpc>
                <a:spcPct val="100000"/>
              </a:lnSpc>
              <a:spcBef>
                <a:spcPts val="900"/>
              </a:spcBef>
              <a:spcAft>
                <a:spcPts val="0"/>
              </a:spcAft>
              <a:buClrTx/>
              <a:buSzTx/>
              <a:buFont typeface="Arial" pitchFamily="34" charset="0"/>
              <a:buNone/>
              <a:tabLst/>
              <a:defRPr/>
            </a:pPr>
            <a:r>
              <a:rPr lang="en-US" sz="1400" dirty="0" smtClean="0">
                <a:latin typeface="Arial" pitchFamily="34" charset="0"/>
                <a:cs typeface="Arial" pitchFamily="34" charset="0"/>
              </a:rPr>
              <a:t>Image</a:t>
            </a:r>
            <a:r>
              <a:rPr lang="en-US" sz="1400" baseline="0" dirty="0" smtClean="0">
                <a:latin typeface="Arial" pitchFamily="34" charset="0"/>
                <a:cs typeface="Arial" pitchFamily="34" charset="0"/>
              </a:rPr>
              <a:t> by Robert </a:t>
            </a:r>
            <a:r>
              <a:rPr lang="en-US" sz="1400" baseline="0" dirty="0" err="1" smtClean="0">
                <a:latin typeface="Arial" pitchFamily="34" charset="0"/>
                <a:cs typeface="Arial" pitchFamily="34" charset="0"/>
              </a:rPr>
              <a:t>Scoble</a:t>
            </a:r>
            <a:r>
              <a:rPr lang="en-US" sz="1400" baseline="0" dirty="0" smtClean="0">
                <a:latin typeface="Arial" pitchFamily="34" charset="0"/>
                <a:cs typeface="Arial" pitchFamily="34" charset="0"/>
              </a:rPr>
              <a:t>, https://flic.kr/p/7twZcy</a:t>
            </a:r>
          </a:p>
          <a:p>
            <a:pPr marL="0" marR="0" indent="-233291" algn="l" defTabSz="914400" rtl="0" eaLnBrk="1" fontAlgn="auto" latinLnBrk="0" hangingPunct="1">
              <a:lnSpc>
                <a:spcPct val="100000"/>
              </a:lnSpc>
              <a:spcBef>
                <a:spcPts val="900"/>
              </a:spcBef>
              <a:spcAft>
                <a:spcPts val="0"/>
              </a:spcAft>
              <a:buClrTx/>
              <a:buSzTx/>
              <a:buFont typeface="Arial" pitchFamily="34" charset="0"/>
              <a:buNone/>
              <a:tabLst/>
              <a:defRPr/>
            </a:pPr>
            <a:endParaRPr lang="en-US" sz="1400" baseline="0" dirty="0" smtClean="0">
              <a:latin typeface="Arial" pitchFamily="34" charset="0"/>
              <a:cs typeface="Arial" pitchFamily="34" charset="0"/>
            </a:endParaRPr>
          </a:p>
          <a:p>
            <a:r>
              <a:rPr lang="en-US" sz="1400" b="1" kern="1200" dirty="0" smtClean="0">
                <a:solidFill>
                  <a:schemeClr val="tx1"/>
                </a:solidFill>
                <a:latin typeface="Arial" pitchFamily="34" charset="0"/>
                <a:cs typeface="Arial" pitchFamily="34" charset="0"/>
              </a:rPr>
              <a:t>Google</a:t>
            </a:r>
          </a:p>
          <a:p>
            <a:r>
              <a:rPr lang="en-US" sz="1400" kern="1200" dirty="0" smtClean="0">
                <a:solidFill>
                  <a:schemeClr val="tx1"/>
                </a:solidFill>
                <a:latin typeface="Arial" pitchFamily="34" charset="0"/>
                <a:cs typeface="Arial" pitchFamily="34" charset="0"/>
              </a:rPr>
              <a:t>Yes.  It’s like for our extended project we have like tutorial sessions, and they gave us this website that you go on to like try and find useful resources, but I just think it’s too complicated and it’s limited, that I just carried on going on Google. (</a:t>
            </a:r>
            <a:r>
              <a:rPr lang="en-US" sz="1400" i="1" kern="1200" dirty="0" smtClean="0">
                <a:solidFill>
                  <a:schemeClr val="tx1"/>
                </a:solidFill>
                <a:latin typeface="Arial" pitchFamily="34" charset="0"/>
                <a:cs typeface="Arial" pitchFamily="34" charset="0"/>
              </a:rPr>
              <a:t>Digital Visitors and Residents</a:t>
            </a:r>
            <a:r>
              <a:rPr lang="en-US" sz="1400" kern="1200" dirty="0" smtClean="0">
                <a:solidFill>
                  <a:schemeClr val="tx1"/>
                </a:solidFill>
                <a:latin typeface="Arial" pitchFamily="34" charset="0"/>
                <a:cs typeface="Arial" pitchFamily="34" charset="0"/>
              </a:rPr>
              <a:t>, UKS6, Emerging, Female, Age 16, Secondary School Student)</a:t>
            </a:r>
          </a:p>
          <a:p>
            <a:r>
              <a:rPr lang="en-US" sz="1400" kern="1200" dirty="0" smtClean="0">
                <a:solidFill>
                  <a:schemeClr val="tx1"/>
                </a:solidFill>
                <a:latin typeface="Arial" pitchFamily="34" charset="0"/>
                <a:cs typeface="Arial" pitchFamily="34" charset="0"/>
              </a:rPr>
              <a:t> </a:t>
            </a:r>
          </a:p>
          <a:p>
            <a:r>
              <a:rPr lang="en-US" sz="1400" kern="1200" dirty="0" smtClean="0">
                <a:solidFill>
                  <a:schemeClr val="tx1"/>
                </a:solidFill>
                <a:latin typeface="Arial" pitchFamily="34" charset="0"/>
                <a:cs typeface="Arial" pitchFamily="34" charset="0"/>
              </a:rPr>
              <a:t>Yes. My teacher, she had told me to go on the internet and look up some statistics for my SAP and I really couldn’t find them. But when I went to the library, I found books and stuff that had more information than what Google or Wikipedia or anybody else had. (</a:t>
            </a:r>
            <a:r>
              <a:rPr lang="en-US" sz="1400" i="1" kern="1200" dirty="0" smtClean="0">
                <a:solidFill>
                  <a:schemeClr val="tx1"/>
                </a:solidFill>
                <a:latin typeface="Arial" pitchFamily="34" charset="0"/>
                <a:cs typeface="Arial" pitchFamily="34" charset="0"/>
              </a:rPr>
              <a:t>Digital and Visitors and Residents</a:t>
            </a:r>
            <a:r>
              <a:rPr lang="en-US" sz="1400" kern="1200" dirty="0" smtClean="0">
                <a:solidFill>
                  <a:schemeClr val="tx1"/>
                </a:solidFill>
                <a:latin typeface="Arial" pitchFamily="34" charset="0"/>
                <a:cs typeface="Arial" pitchFamily="34" charset="0"/>
              </a:rPr>
              <a:t>, USS1, Emerging, Female, Age 17, High School Student)</a:t>
            </a:r>
          </a:p>
          <a:p>
            <a:r>
              <a:rPr lang="en-US" sz="1400" kern="1200" dirty="0" smtClean="0">
                <a:solidFill>
                  <a:schemeClr val="tx1"/>
                </a:solidFill>
                <a:latin typeface="Arial" pitchFamily="34" charset="0"/>
                <a:cs typeface="Arial" pitchFamily="34" charset="0"/>
              </a:rPr>
              <a:t> </a:t>
            </a:r>
          </a:p>
          <a:p>
            <a:pPr marL="0" marR="0" indent="-233291" algn="l" defTabSz="914400" rtl="0" eaLnBrk="1" fontAlgn="auto" latinLnBrk="0" hangingPunct="1">
              <a:lnSpc>
                <a:spcPct val="100000"/>
              </a:lnSpc>
              <a:spcBef>
                <a:spcPts val="900"/>
              </a:spcBef>
              <a:spcAft>
                <a:spcPts val="0"/>
              </a:spcAft>
              <a:buClrTx/>
              <a:buSzTx/>
              <a:buFont typeface="Arial" pitchFamily="34" charset="0"/>
              <a:buNone/>
              <a:tabLst/>
              <a:defRPr/>
            </a:pPr>
            <a:r>
              <a:rPr lang="en-US" sz="1400" kern="1200" dirty="0" smtClean="0">
                <a:solidFill>
                  <a:schemeClr val="tx1"/>
                </a:solidFill>
                <a:latin typeface="Arial" pitchFamily="34" charset="0"/>
                <a:cs typeface="Arial" pitchFamily="34" charset="0"/>
              </a:rPr>
              <a:t>White, David S., and Lynn Silipigni Connaway. 2011-2014. </a:t>
            </a:r>
            <a:r>
              <a:rPr lang="en-US" sz="1400" i="1" kern="1200" dirty="0" smtClean="0">
                <a:solidFill>
                  <a:schemeClr val="tx1"/>
                </a:solidFill>
                <a:latin typeface="Arial" pitchFamily="34" charset="0"/>
                <a:cs typeface="Arial" pitchFamily="34" charset="0"/>
              </a:rPr>
              <a:t>Digital Visitors and Residents: What Motivates Engagement with the Digital Information Environment?</a:t>
            </a:r>
            <a:r>
              <a:rPr lang="en-US" sz="1400" kern="1200" dirty="0" smtClean="0">
                <a:solidFill>
                  <a:schemeClr val="tx1"/>
                </a:solidFill>
                <a:latin typeface="Arial" pitchFamily="34" charset="0"/>
                <a:cs typeface="Arial" pitchFamily="34" charset="0"/>
              </a:rPr>
              <a:t> Funded by JISC, OCLC, and Oxford University. </a:t>
            </a:r>
            <a:r>
              <a:rPr lang="en-US" sz="1400" u="sng" kern="1200" dirty="0" smtClean="0">
                <a:solidFill>
                  <a:schemeClr val="tx1"/>
                </a:solidFill>
                <a:latin typeface="Arial" pitchFamily="34" charset="0"/>
                <a:cs typeface="Arial" pitchFamily="34" charset="0"/>
                <a:hlinkClick r:id="rId3"/>
              </a:rPr>
              <a:t>http://www.oclc.org/research/activities/vandr/</a:t>
            </a:r>
            <a:r>
              <a:rPr lang="en-US" sz="1400" kern="1200" dirty="0" smtClean="0">
                <a:solidFill>
                  <a:schemeClr val="tx1"/>
                </a:solidFill>
                <a:latin typeface="Arial" pitchFamily="34" charset="0"/>
                <a:cs typeface="Arial" pitchFamily="34" charset="0"/>
              </a:rPr>
              <a:t>. </a:t>
            </a:r>
          </a:p>
          <a:p>
            <a:pPr marL="0" marR="0" indent="-233291" algn="l" defTabSz="914400" rtl="0" eaLnBrk="1" fontAlgn="auto" latinLnBrk="0" hangingPunct="1">
              <a:lnSpc>
                <a:spcPct val="100000"/>
              </a:lnSpc>
              <a:spcBef>
                <a:spcPts val="900"/>
              </a:spcBef>
              <a:spcAft>
                <a:spcPts val="0"/>
              </a:spcAft>
              <a:buClrTx/>
              <a:buSzTx/>
              <a:buFont typeface="Arial" pitchFamily="34" charset="0"/>
              <a:buNone/>
              <a:tabLst/>
              <a:defRPr/>
            </a:pPr>
            <a:endParaRPr lang="en-US" baseline="0" dirty="0" smtClean="0">
              <a:latin typeface="Arial" pitchFamily="34" charset="0"/>
              <a:cs typeface="Arial" pitchFamily="34" charset="0"/>
            </a:endParaRPr>
          </a:p>
          <a:p>
            <a:pPr indent="-233291">
              <a:spcBef>
                <a:spcPts val="900"/>
              </a:spcBef>
              <a:buFont typeface="Arial" pitchFamily="34" charset="0"/>
              <a:buNone/>
              <a:defRPr/>
            </a:pPr>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a:xfrm>
            <a:off x="6096002" y="8839199"/>
            <a:ext cx="760413" cy="303213"/>
          </a:xfrm>
        </p:spPr>
        <p:txBody>
          <a:bodyPr/>
          <a:lstStyle/>
          <a:p>
            <a:fld id="{AE921901-2D7D-404F-83CF-0310337D82A5}" type="slidenum">
              <a:rPr lang="en-US" smtClean="0"/>
              <a:pPr/>
              <a:t>22</a:t>
            </a:fld>
            <a:endParaRPr lang="en-US" dirty="0"/>
          </a:p>
        </p:txBody>
      </p:sp>
    </p:spTree>
    <p:extLst>
      <p:ext uri="{BB962C8B-B14F-4D97-AF65-F5344CB8AC3E}">
        <p14:creationId xmlns:p14="http://schemas.microsoft.com/office/powerpoint/2010/main" val="400210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999" y="4420314"/>
            <a:ext cx="6815177" cy="4662656"/>
          </a:xfrm>
        </p:spPr>
        <p:txBody>
          <a:bodyPr/>
          <a:lstStyle/>
          <a:p>
            <a:pPr defTabSz="466435">
              <a:defRPr/>
            </a:pPr>
            <a:r>
              <a:rPr lang="en-US" dirty="0" smtClean="0">
                <a:solidFill>
                  <a:schemeClr val="tx1"/>
                </a:solidFill>
                <a:latin typeface="Arial" panose="020B0604020202020204" pitchFamily="34" charset="0"/>
                <a:cs typeface="Arial" pitchFamily="34" charset="0"/>
              </a:rPr>
              <a:t>Place and Educational Stages Aggregated Results: Online Surveys (Questions 4-6)</a:t>
            </a:r>
          </a:p>
          <a:p>
            <a:r>
              <a:rPr lang="en-US" b="1" dirty="0" smtClean="0">
                <a:solidFill>
                  <a:schemeClr val="tx1"/>
                </a:solidFill>
                <a:latin typeface="Arial" panose="020B0604020202020204" pitchFamily="34" charset="0"/>
                <a:cs typeface="Arial" panose="020B0604020202020204" pitchFamily="34" charset="0"/>
              </a:rPr>
              <a:t>Search Engine </a:t>
            </a:r>
            <a:r>
              <a:rPr lang="en-US" dirty="0" smtClean="0">
                <a:solidFill>
                  <a:schemeClr val="tx1"/>
                </a:solidFill>
                <a:latin typeface="Arial" panose="020B0604020202020204" pitchFamily="34" charset="0"/>
                <a:cs typeface="Arial" panose="020B0604020202020204" pitchFamily="34" charset="0"/>
              </a:rPr>
              <a:t>(Aggregated): Emerging 16, 38%, Establishing 25, 60%, Embedding 19, 45%, Experiencing 15, 63%</a:t>
            </a:r>
          </a:p>
          <a:p>
            <a:endParaRPr lang="en-US" baseline="0" dirty="0" smtClean="0">
              <a:solidFill>
                <a:schemeClr val="tx1"/>
              </a:solidFill>
              <a:latin typeface="Arial" panose="020B0604020202020204" pitchFamily="34" charset="0"/>
              <a:cs typeface="Arial" panose="020B0604020202020204" pitchFamily="34" charset="0"/>
            </a:endParaRPr>
          </a:p>
          <a:p>
            <a:r>
              <a:rPr lang="en-US" baseline="0" dirty="0" smtClean="0">
                <a:solidFill>
                  <a:schemeClr val="tx1"/>
                </a:solidFill>
                <a:latin typeface="Arial" panose="020B0604020202020204" pitchFamily="34" charset="0"/>
                <a:cs typeface="Arial" panose="020B0604020202020204" pitchFamily="34" charset="0"/>
              </a:rPr>
              <a:t>Place and Educational Stages Aggregated Results: Interviews</a:t>
            </a:r>
          </a:p>
          <a:p>
            <a:r>
              <a:rPr lang="en-US" b="1" baseline="0" dirty="0" smtClean="0">
                <a:solidFill>
                  <a:schemeClr val="tx1"/>
                </a:solidFill>
                <a:latin typeface="Arial" panose="020B0604020202020204" pitchFamily="34" charset="0"/>
                <a:cs typeface="Arial" panose="020B0604020202020204" pitchFamily="34" charset="0"/>
              </a:rPr>
              <a:t>Search Engine </a:t>
            </a:r>
            <a:r>
              <a:rPr lang="en-US" baseline="0" dirty="0" smtClean="0">
                <a:solidFill>
                  <a:schemeClr val="tx1"/>
                </a:solidFill>
                <a:latin typeface="Arial" panose="020B0604020202020204" pitchFamily="34" charset="0"/>
                <a:cs typeface="Arial" panose="020B0604020202020204" pitchFamily="34" charset="0"/>
              </a:rPr>
              <a:t>(Aggregated): Emerging 38, 88%, Establishing 10, 100%, Embedding 10, 100%, 9, 90%</a:t>
            </a:r>
          </a:p>
          <a:p>
            <a:endParaRPr lang="en-US" baseline="0" dirty="0" smtClean="0">
              <a:solidFill>
                <a:schemeClr val="tx1"/>
              </a:solidFill>
              <a:latin typeface="Arial" panose="020B0604020202020204" pitchFamily="34" charset="0"/>
              <a:cs typeface="Arial" panose="020B0604020202020204" pitchFamily="34" charset="0"/>
            </a:endParaRPr>
          </a:p>
          <a:p>
            <a:r>
              <a:rPr lang="en-US" b="1" baseline="0" dirty="0" smtClean="0">
                <a:solidFill>
                  <a:schemeClr val="tx1"/>
                </a:solidFill>
                <a:latin typeface="Arial" panose="020B0604020202020204" pitchFamily="34" charset="0"/>
                <a:cs typeface="Arial" panose="020B0604020202020204" pitchFamily="34" charset="0"/>
              </a:rPr>
              <a:t>Search Engine </a:t>
            </a:r>
            <a:r>
              <a:rPr lang="en-US" baseline="0" dirty="0" smtClean="0">
                <a:solidFill>
                  <a:schemeClr val="tx1"/>
                </a:solidFill>
                <a:latin typeface="Arial" panose="020B0604020202020204" pitchFamily="34" charset="0"/>
                <a:cs typeface="Arial" panose="020B0604020202020204" pitchFamily="34" charset="0"/>
              </a:rPr>
              <a:t>is Aggregated of Search Engine, Google, and Yahoo.</a:t>
            </a:r>
          </a:p>
          <a:p>
            <a:endParaRPr lang="en-US" baseline="0" dirty="0" smtClean="0">
              <a:solidFill>
                <a:schemeClr val="tx1"/>
              </a:solidFill>
              <a:latin typeface="Arial" panose="020B0604020202020204" pitchFamily="34" charset="0"/>
              <a:cs typeface="Arial" panose="020B0604020202020204" pitchFamily="34" charset="0"/>
            </a:endParaRPr>
          </a:p>
          <a:p>
            <a:r>
              <a:rPr lang="en-US" b="1" baseline="0" dirty="0" smtClean="0">
                <a:solidFill>
                  <a:schemeClr val="tx1"/>
                </a:solidFill>
                <a:latin typeface="Arial" pitchFamily="34" charset="0"/>
                <a:cs typeface="Arial" pitchFamily="34" charset="0"/>
              </a:rPr>
              <a:t>Online Survey Prompt</a:t>
            </a:r>
            <a:r>
              <a:rPr lang="en-US" baseline="0" dirty="0" smtClean="0">
                <a:solidFill>
                  <a:schemeClr val="tx1"/>
                </a:solidFill>
                <a:latin typeface="Arial" pitchFamily="34" charset="0"/>
                <a:cs typeface="Arial" pitchFamily="34" charset="0"/>
              </a:rPr>
              <a:t>: Think of a time in the past month when you had either a Personal or Academic/Professional situation where you needed answers or solutions and you did a quick search and made do with it. You knew there were other resources but you decided not to use them. Please include all sources, including human sources, such as friends, family, teachers, teaching assistants, tutors, coaches, colleagues, professors, etc. and answer the following questions.</a:t>
            </a:r>
          </a:p>
          <a:p>
            <a:r>
              <a:rPr lang="en-US" baseline="0" dirty="0" smtClean="0">
                <a:solidFill>
                  <a:schemeClr val="tx1"/>
                </a:solidFill>
                <a:latin typeface="Arial" pitchFamily="34" charset="0"/>
                <a:cs typeface="Arial" pitchFamily="34" charset="0"/>
              </a:rPr>
              <a:t>4. What resources did you use?</a:t>
            </a:r>
          </a:p>
          <a:p>
            <a:r>
              <a:rPr lang="en-US" baseline="0" dirty="0" smtClean="0">
                <a:solidFill>
                  <a:schemeClr val="tx1"/>
                </a:solidFill>
                <a:latin typeface="Arial" pitchFamily="34" charset="0"/>
                <a:cs typeface="Arial" pitchFamily="34" charset="0"/>
              </a:rPr>
              <a:t>5. What made you choose these resources instead of others?</a:t>
            </a:r>
          </a:p>
          <a:p>
            <a:r>
              <a:rPr lang="en-US" baseline="0" dirty="0" smtClean="0">
                <a:solidFill>
                  <a:schemeClr val="tx1"/>
                </a:solidFill>
                <a:latin typeface="Arial" pitchFamily="34" charset="0"/>
                <a:cs typeface="Arial" pitchFamily="34" charset="0"/>
              </a:rPr>
              <a:t>6. What made these resources easy or difficult to use?</a:t>
            </a:r>
          </a:p>
          <a:p>
            <a:endParaRPr lang="en-US" baseline="0" dirty="0" smtClean="0">
              <a:solidFill>
                <a:schemeClr val="tx1"/>
              </a:solidFill>
              <a:latin typeface="Arial" pitchFamily="34" charset="0"/>
              <a:cs typeface="Arial" pitchFamily="34" charset="0"/>
            </a:endParaRPr>
          </a:p>
          <a:p>
            <a:pPr marL="0" lvl="2" defTabSz="699618">
              <a:defRPr/>
            </a:pPr>
            <a:r>
              <a:rPr lang="en-US" dirty="0">
                <a:latin typeface="Arial" panose="020B0604020202020204" pitchFamily="34" charset="0"/>
                <a:cs typeface="Arial" panose="020B0604020202020204" pitchFamily="34" charset="0"/>
              </a:rPr>
              <a:t>White, David S., and Lynn </a:t>
            </a:r>
            <a:r>
              <a:rPr lang="en-US" dirty="0" err="1">
                <a:latin typeface="Arial" panose="020B0604020202020204" pitchFamily="34" charset="0"/>
                <a:cs typeface="Arial" panose="020B0604020202020204" pitchFamily="34" charset="0"/>
              </a:rPr>
              <a:t>Silipigni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Connaway</a:t>
            </a:r>
            <a:r>
              <a:rPr lang="en-US" dirty="0">
                <a:latin typeface="Arial" panose="020B0604020202020204" pitchFamily="34" charset="0"/>
                <a:cs typeface="Arial" panose="020B0604020202020204" pitchFamily="34" charset="0"/>
              </a:rPr>
              <a:t>. 2011-2014. </a:t>
            </a:r>
            <a:r>
              <a:rPr lang="en-US" i="1" dirty="0">
                <a:latin typeface="Arial" panose="020B0604020202020204" pitchFamily="34" charset="0"/>
                <a:cs typeface="Arial" panose="020B0604020202020204" pitchFamily="34" charset="0"/>
              </a:rPr>
              <a:t>Visitors &amp; Residents: What Motivates Engagement with the Digital Information Environment.</a:t>
            </a:r>
            <a:r>
              <a:rPr lang="en-US" dirty="0">
                <a:latin typeface="Arial" panose="020B0604020202020204" pitchFamily="34" charset="0"/>
                <a:cs typeface="Arial" panose="020B0604020202020204" pitchFamily="34" charset="0"/>
              </a:rPr>
              <a:t> Funded by JISC, OCLC, and Oxford University. </a:t>
            </a:r>
            <a:r>
              <a:rPr lang="en-US" u="sng" dirty="0">
                <a:latin typeface="Arial" panose="020B0604020202020204" pitchFamily="34" charset="0"/>
                <a:cs typeface="Arial" panose="020B0604020202020204" pitchFamily="34" charset="0"/>
                <a:hlinkClick r:id="rId3"/>
              </a:rPr>
              <a:t>http://www.oclc.org/research/activities/vandr/</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23</a:t>
            </a:fld>
            <a:endParaRPr lang="en-GB" dirty="0"/>
          </a:p>
        </p:txBody>
      </p:sp>
    </p:spTree>
    <p:extLst>
      <p:ext uri="{BB962C8B-B14F-4D97-AF65-F5344CB8AC3E}">
        <p14:creationId xmlns:p14="http://schemas.microsoft.com/office/powerpoint/2010/main" val="3277285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itchFamily="34" charset="0"/>
                <a:cs typeface="Arial" pitchFamily="34" charset="0"/>
              </a:rPr>
              <a:t>Image: </a:t>
            </a:r>
            <a:r>
              <a:rPr lang="en-US" sz="1400" dirty="0" smtClean="0">
                <a:solidFill>
                  <a:schemeClr val="tx1"/>
                </a:solidFill>
                <a:latin typeface="Arial" pitchFamily="34" charset="0"/>
                <a:cs typeface="Arial" pitchFamily="34" charset="0"/>
                <a:hlinkClick r:id="rId3"/>
              </a:rPr>
              <a:t>http://www.flickr.com/photos/125401673@N05/18625524680</a:t>
            </a:r>
            <a:endParaRPr lang="en-US" sz="14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itchFamily="34" charset="0"/>
                <a:cs typeface="Arial" pitchFamily="34" charset="0"/>
              </a:rPr>
              <a:t>“Probably the biggest thing is email.  I live on my email and Facebook also, which I’m not as proud of.  Just because it’s a time vortex.” (</a:t>
            </a:r>
            <a:r>
              <a:rPr lang="en-US" sz="1400" i="1" dirty="0" smtClean="0">
                <a:solidFill>
                  <a:schemeClr val="tx1"/>
                </a:solidFill>
                <a:latin typeface="Arial" pitchFamily="34" charset="0"/>
                <a:cs typeface="Arial" pitchFamily="34" charset="0"/>
              </a:rPr>
              <a:t>Digital Visitors and Residents, </a:t>
            </a:r>
            <a:r>
              <a:rPr lang="en-US" sz="1400" dirty="0" smtClean="0">
                <a:solidFill>
                  <a:schemeClr val="tx1"/>
                </a:solidFill>
                <a:latin typeface="Arial" pitchFamily="34" charset="0"/>
                <a:cs typeface="Arial" pitchFamily="34" charset="0"/>
              </a:rPr>
              <a:t>USS3, Female, Age 17, High School Student) (Emerging) </a:t>
            </a:r>
          </a:p>
          <a:p>
            <a:endParaRPr lang="en-US" sz="1400" dirty="0">
              <a:solidFill>
                <a:schemeClr val="tx1"/>
              </a:solidFill>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24</a:t>
            </a:fld>
            <a:endParaRPr lang="en-GB" dirty="0"/>
          </a:p>
        </p:txBody>
      </p:sp>
    </p:spTree>
    <p:extLst>
      <p:ext uri="{BB962C8B-B14F-4D97-AF65-F5344CB8AC3E}">
        <p14:creationId xmlns:p14="http://schemas.microsoft.com/office/powerpoint/2010/main" val="956322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8900" y="4292600"/>
            <a:ext cx="6832600" cy="48641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itchFamily="34" charset="0"/>
                <a:cs typeface="Arial" pitchFamily="34" charset="0"/>
              </a:rPr>
              <a:t>Image: </a:t>
            </a:r>
            <a:r>
              <a:rPr lang="en-US" sz="1400" dirty="0" smtClean="0">
                <a:solidFill>
                  <a:schemeClr val="tx1"/>
                </a:solidFill>
                <a:latin typeface="Arial" pitchFamily="34" charset="0"/>
                <a:cs typeface="Arial" pitchFamily="34" charset="0"/>
                <a:hlinkClick r:id="rId3"/>
              </a:rPr>
              <a:t>http://www.flickr.com/photos/99532761@N00/14154338759</a:t>
            </a:r>
            <a:endParaRPr lang="en-US" sz="14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itchFamily="34" charset="0"/>
                <a:cs typeface="Arial" pitchFamily="34" charset="0"/>
              </a:rPr>
              <a:t>“I haven’t called them, I don’t think I’ve ever talked to the librarians here since I’m not in the building much.” (</a:t>
            </a:r>
            <a:r>
              <a:rPr lang="en-US" sz="1400" i="1" dirty="0" smtClean="0">
                <a:solidFill>
                  <a:schemeClr val="tx1"/>
                </a:solidFill>
                <a:latin typeface="Arial" pitchFamily="34" charset="0"/>
                <a:cs typeface="Arial" pitchFamily="34" charset="0"/>
              </a:rPr>
              <a:t>Digital Visitors and Residents, </a:t>
            </a:r>
            <a:r>
              <a:rPr lang="en-US" sz="1400" dirty="0" smtClean="0">
                <a:solidFill>
                  <a:schemeClr val="tx1"/>
                </a:solidFill>
                <a:latin typeface="Arial" pitchFamily="34" charset="0"/>
                <a:cs typeface="Arial" pitchFamily="34" charset="0"/>
              </a:rPr>
              <a:t>USU4, 0:45:50, Male, Age 19, Mechanical Engineering) (Emerging)</a:t>
            </a:r>
          </a:p>
          <a:p>
            <a:endParaRPr lang="en-US" sz="1400" dirty="0" smtClean="0">
              <a:solidFill>
                <a:schemeClr val="tx1"/>
              </a:solidFill>
              <a:latin typeface="Arial" pitchFamily="34" charset="0"/>
              <a:cs typeface="Arial" pitchFamily="34" charset="0"/>
            </a:endParaRPr>
          </a:p>
          <a:p>
            <a:r>
              <a:rPr lang="en-US" sz="1400" kern="1200" baseline="0" dirty="0" smtClean="0">
                <a:solidFill>
                  <a:schemeClr val="tx1"/>
                </a:solidFill>
                <a:latin typeface="Arial" pitchFamily="34" charset="0"/>
                <a:cs typeface="Arial" pitchFamily="34" charset="0"/>
              </a:rPr>
              <a:t>“There’s been some times where it’s not available online but I can walk up to the library and get a photocopy or take the book itself or something.” (</a:t>
            </a:r>
            <a:r>
              <a:rPr lang="en-US" sz="1400" i="1" kern="1200" baseline="0" dirty="0" smtClean="0">
                <a:solidFill>
                  <a:schemeClr val="tx1"/>
                </a:solidFill>
                <a:latin typeface="Arial" pitchFamily="34" charset="0"/>
                <a:cs typeface="Arial" pitchFamily="34" charset="0"/>
              </a:rPr>
              <a:t>Digital Visitors and Residents, </a:t>
            </a:r>
            <a:r>
              <a:rPr lang="en-US" sz="1400" kern="1200" baseline="0" dirty="0" smtClean="0">
                <a:solidFill>
                  <a:schemeClr val="tx1"/>
                </a:solidFill>
                <a:latin typeface="Arial" pitchFamily="34" charset="0"/>
                <a:cs typeface="Arial" pitchFamily="34" charset="0"/>
              </a:rPr>
              <a:t>USG2, Male, Age 25, Biology) (Embedding)</a:t>
            </a:r>
          </a:p>
          <a:p>
            <a:endParaRPr lang="en-US" sz="1400" kern="1200" baseline="0" dirty="0" smtClean="0">
              <a:solidFill>
                <a:schemeClr val="tx1"/>
              </a:solidFill>
              <a:latin typeface="Arial" pitchFamily="34" charset="0"/>
              <a:cs typeface="Arial" pitchFamily="34" charset="0"/>
            </a:endParaRPr>
          </a:p>
          <a:p>
            <a:r>
              <a:rPr lang="en-US" sz="1400" kern="1200" baseline="0" dirty="0" smtClean="0">
                <a:solidFill>
                  <a:schemeClr val="tx1"/>
                </a:solidFill>
                <a:latin typeface="Arial" pitchFamily="34" charset="0"/>
                <a:cs typeface="Arial" pitchFamily="34" charset="0"/>
              </a:rPr>
              <a:t>“I think I probably have to come to the library more as a college student as opposed to when I was in high school I probably just looked something up offline.  There are more restrictions now, at least for me, with the sort of resources that you can use as far as internet sources and things like that.  In high school it was generally if you had a project they kind of just, I guess, expected that you’d go online.  So I didn’t have any book requirements or things like that.” (</a:t>
            </a:r>
            <a:r>
              <a:rPr lang="en-US" sz="1400" i="1" kern="1200" baseline="0" dirty="0" smtClean="0">
                <a:solidFill>
                  <a:schemeClr val="tx1"/>
                </a:solidFill>
                <a:latin typeface="Arial" pitchFamily="34" charset="0"/>
                <a:cs typeface="Arial" pitchFamily="34" charset="0"/>
              </a:rPr>
              <a:t>Digital Visitors and Residents, </a:t>
            </a:r>
            <a:r>
              <a:rPr lang="en-US" sz="1400" kern="1200" baseline="0" dirty="0" smtClean="0">
                <a:solidFill>
                  <a:schemeClr val="tx1"/>
                </a:solidFill>
                <a:latin typeface="Arial" pitchFamily="34" charset="0"/>
                <a:cs typeface="Arial" pitchFamily="34" charset="0"/>
              </a:rPr>
              <a:t>USG3, Female, Age 23, History) (Embedding)</a:t>
            </a:r>
          </a:p>
          <a:p>
            <a:endParaRPr lang="en-US" sz="1400" kern="1200" baseline="0" dirty="0" smtClean="0">
              <a:solidFill>
                <a:schemeClr val="tx1"/>
              </a:solidFill>
              <a:latin typeface="Arial" pitchFamily="34" charset="0"/>
              <a:cs typeface="Arial" pitchFamily="34" charset="0"/>
            </a:endParaRPr>
          </a:p>
          <a:p>
            <a:endParaRPr lang="en-US" sz="1400" kern="1200" baseline="0" dirty="0" smtClean="0">
              <a:solidFill>
                <a:schemeClr val="tx1"/>
              </a:solidFill>
              <a:latin typeface="Arial" pitchFamily="34" charset="0"/>
              <a:cs typeface="Arial" pitchFamily="34" charset="0"/>
            </a:endParaRPr>
          </a:p>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25</a:t>
            </a:fld>
            <a:endParaRPr lang="en-GB" dirty="0"/>
          </a:p>
        </p:txBody>
      </p:sp>
    </p:spTree>
    <p:extLst>
      <p:ext uri="{BB962C8B-B14F-4D97-AF65-F5344CB8AC3E}">
        <p14:creationId xmlns:p14="http://schemas.microsoft.com/office/powerpoint/2010/main" val="2185258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a:xfrm>
            <a:off x="114300" y="4420314"/>
            <a:ext cx="6794500" cy="4672886"/>
          </a:xfrm>
        </p:spPr>
        <p:txBody>
          <a:bodyPr>
            <a:noAutofit/>
          </a:bodyPr>
          <a:lstStyle/>
          <a:p>
            <a:r>
              <a:rPr lang="en-US" sz="1400" dirty="0">
                <a:solidFill>
                  <a:schemeClr val="tx1"/>
                </a:solidFill>
                <a:latin typeface="Arial" pitchFamily="34" charset="0"/>
                <a:cs typeface="Arial" pitchFamily="34" charset="0"/>
              </a:rPr>
              <a:t>Image: </a:t>
            </a:r>
            <a:r>
              <a:rPr lang="en-US" sz="1400" dirty="0">
                <a:solidFill>
                  <a:schemeClr val="tx1"/>
                </a:solidFill>
                <a:latin typeface="Arial" pitchFamily="34" charset="0"/>
                <a:cs typeface="Arial" pitchFamily="34" charset="0"/>
                <a:hlinkClick r:id="rId3"/>
              </a:rPr>
              <a:t>http://goo.gl/owsfzE</a:t>
            </a:r>
            <a:r>
              <a:rPr lang="en-US" sz="1400" dirty="0" smtClean="0">
                <a:solidFill>
                  <a:schemeClr val="tx1"/>
                </a:solidFill>
                <a:latin typeface="Arial" pitchFamily="34" charset="0"/>
                <a:cs typeface="Arial" pitchFamily="34" charset="0"/>
                <a:hlinkClick r:id="rId3"/>
              </a:rPr>
              <a:t>/</a:t>
            </a:r>
            <a:endParaRPr lang="en-US" sz="1400" dirty="0" smtClean="0">
              <a:solidFill>
                <a:schemeClr val="tx1"/>
              </a:solidFill>
              <a:latin typeface="Arial" pitchFamily="34" charset="0"/>
              <a:cs typeface="Arial" pitchFamily="34" charset="0"/>
            </a:endParaRPr>
          </a:p>
          <a:p>
            <a:endParaRPr lang="en-US" sz="1400" dirty="0" smtClean="0">
              <a:solidFill>
                <a:schemeClr val="tx1"/>
              </a:solidFill>
              <a:latin typeface="Arial" pitchFamily="34" charset="0"/>
              <a:cs typeface="Arial" pitchFamily="34" charset="0"/>
            </a:endParaRPr>
          </a:p>
          <a:p>
            <a:r>
              <a:rPr lang="en-US" sz="1400" dirty="0" smtClean="0">
                <a:solidFill>
                  <a:schemeClr val="tx1"/>
                </a:solidFill>
                <a:latin typeface="Arial" pitchFamily="34" charset="0"/>
                <a:cs typeface="Arial" pitchFamily="34" charset="0"/>
              </a:rPr>
              <a:t>“And so like my parents will always go, ‘Well look it up in a book, go to the library.’ And I’ll go, ‘Well there’s the internet just there.’”  (</a:t>
            </a:r>
            <a:r>
              <a:rPr lang="en-US" sz="1400" i="1" dirty="0" smtClean="0">
                <a:solidFill>
                  <a:schemeClr val="tx1"/>
                </a:solidFill>
                <a:latin typeface="Arial" pitchFamily="34" charset="0"/>
                <a:cs typeface="Arial" pitchFamily="34" charset="0"/>
              </a:rPr>
              <a:t>Digital Visitors and Residents</a:t>
            </a:r>
            <a:r>
              <a:rPr lang="en-US" sz="1400" dirty="0" smtClean="0">
                <a:solidFill>
                  <a:schemeClr val="tx1"/>
                </a:solidFill>
                <a:latin typeface="Arial" pitchFamily="34" charset="0"/>
                <a:cs typeface="Arial" pitchFamily="34" charset="0"/>
              </a:rPr>
              <a:t>, UKU5, Emerging, Female, Age 19, Chemistry)</a:t>
            </a:r>
          </a:p>
          <a:p>
            <a:endParaRPr lang="en-US" sz="1400" dirty="0" smtClean="0">
              <a:solidFill>
                <a:schemeClr val="tx1"/>
              </a:solidFill>
              <a:latin typeface="Arial" pitchFamily="34" charset="0"/>
              <a:cs typeface="Arial" pitchFamily="34" charset="0"/>
            </a:endParaRPr>
          </a:p>
          <a:p>
            <a:pPr marL="0" lvl="2" defTabSz="699618">
              <a:defRPr/>
            </a:pPr>
            <a:r>
              <a:rPr lang="en-US" sz="1400" dirty="0" smtClean="0">
                <a:solidFill>
                  <a:schemeClr val="tx1"/>
                </a:solidFill>
                <a:latin typeface="Arial" pitchFamily="34" charset="0"/>
                <a:cs typeface="Arial" pitchFamily="34" charset="0"/>
              </a:rPr>
              <a:t>White, David S., and Lynn Silipigni Connaway. 2011-2014. </a:t>
            </a:r>
            <a:r>
              <a:rPr lang="en-US" sz="1400" i="1" dirty="0" smtClean="0">
                <a:solidFill>
                  <a:schemeClr val="tx1"/>
                </a:solidFill>
                <a:latin typeface="Arial" panose="020B0604020202020204" pitchFamily="34" charset="0"/>
                <a:cs typeface="Arial" panose="020B0604020202020204" pitchFamily="34" charset="0"/>
              </a:rPr>
              <a:t>Visitors &amp; Residents: What Motivates Engagement with the Digital Information Environment.</a:t>
            </a:r>
            <a:r>
              <a:rPr lang="en-US" sz="1400" dirty="0" smtClean="0">
                <a:solidFill>
                  <a:schemeClr val="tx1"/>
                </a:solidFill>
                <a:latin typeface="Arial" panose="020B0604020202020204" pitchFamily="34" charset="0"/>
                <a:cs typeface="Arial" panose="020B0604020202020204" pitchFamily="34" charset="0"/>
              </a:rPr>
              <a:t> Funded by JISC, OCLC, and Oxford University. </a:t>
            </a:r>
            <a:r>
              <a:rPr lang="en-US" sz="1400" u="sng" dirty="0" smtClean="0">
                <a:solidFill>
                  <a:schemeClr val="tx1"/>
                </a:solidFill>
                <a:latin typeface="Arial" panose="020B0604020202020204" pitchFamily="34" charset="0"/>
                <a:cs typeface="Arial" panose="020B0604020202020204" pitchFamily="34" charset="0"/>
                <a:hlinkClick r:id="rId4"/>
              </a:rPr>
              <a:t>http://www.oclc.org/research/activities/vandr/</a:t>
            </a:r>
            <a:r>
              <a:rPr lang="en-US" sz="1400" dirty="0" smtClean="0">
                <a:solidFill>
                  <a:schemeClr val="tx1"/>
                </a:solidFill>
                <a:latin typeface="Arial" panose="020B0604020202020204" pitchFamily="34" charset="0"/>
                <a:cs typeface="Arial" panose="020B0604020202020204" pitchFamily="34" charset="0"/>
              </a:rPr>
              <a:t>.</a:t>
            </a:r>
          </a:p>
          <a:p>
            <a:endParaRPr lang="en-US" sz="1400" dirty="0" smtClean="0">
              <a:solidFill>
                <a:schemeClr val="tx1"/>
              </a:solidFill>
              <a:latin typeface="Arial" panose="020B0604020202020204" pitchFamily="34" charset="0"/>
              <a:cs typeface="Arial" panose="020B0604020202020204" pitchFamily="34" charset="0"/>
            </a:endParaRPr>
          </a:p>
          <a:p>
            <a:endParaRPr lang="en-US" sz="1400" dirty="0">
              <a:solidFill>
                <a:schemeClr val="tx1"/>
              </a:solidFill>
              <a:latin typeface="Arial" pitchFamily="34" charset="0"/>
              <a:cs typeface="Arial" pitchFamily="34" charset="0"/>
            </a:endParaRPr>
          </a:p>
          <a:p>
            <a:endParaRPr lang="en-US" sz="14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26</a:t>
            </a:fld>
            <a:endParaRPr lang="en-US" dirty="0"/>
          </a:p>
        </p:txBody>
      </p:sp>
    </p:spTree>
    <p:extLst>
      <p:ext uri="{BB962C8B-B14F-4D97-AF65-F5344CB8AC3E}">
        <p14:creationId xmlns:p14="http://schemas.microsoft.com/office/powerpoint/2010/main" val="2141380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Image by John Watson, https://flic.kr/p/4EegSM</a:t>
            </a:r>
          </a:p>
          <a:p>
            <a:endParaRPr lang="en-US" sz="1400" dirty="0" smtClean="0">
              <a:latin typeface="Arial" pitchFamily="34" charset="0"/>
              <a:cs typeface="Arial" pitchFamily="34" charset="0"/>
            </a:endParaRPr>
          </a:p>
          <a:p>
            <a:r>
              <a:rPr lang="en-US" sz="1400" b="1" dirty="0" smtClean="0">
                <a:latin typeface="Arial" pitchFamily="34" charset="0"/>
                <a:cs typeface="Arial" pitchFamily="34" charset="0"/>
              </a:rPr>
              <a:t>Reliability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Arial" pitchFamily="34" charset="0"/>
                <a:cs typeface="Arial" pitchFamily="34" charset="0"/>
              </a:rPr>
              <a:t>Frequently when I’m working from home, it does feel a bit onerous to come all the way, which is about two miles away on bike, to use the library when I’m immediately probably going to go home afterwards. I find working from home very comfortable. I’d like – it feels also very private, it’s easy for me to concentrate without other people within the library space. So all of those reasons influenced my decision to take the easier route rather than physically having to move to get information. (</a:t>
            </a:r>
            <a:r>
              <a:rPr lang="en-US" sz="1400" i="1" kern="1200" dirty="0" smtClean="0">
                <a:solidFill>
                  <a:schemeClr val="tx1"/>
                </a:solidFill>
                <a:latin typeface="Arial" pitchFamily="34" charset="0"/>
                <a:cs typeface="Arial" pitchFamily="34" charset="0"/>
              </a:rPr>
              <a:t>Digital Visitors and Residents</a:t>
            </a:r>
            <a:r>
              <a:rPr lang="en-US" sz="1400" kern="1200" dirty="0" smtClean="0">
                <a:solidFill>
                  <a:schemeClr val="tx1"/>
                </a:solidFill>
                <a:latin typeface="Arial" pitchFamily="34" charset="0"/>
                <a:cs typeface="Arial" pitchFamily="34" charset="0"/>
              </a:rPr>
              <a:t>, UKG2, Embedding, Female, Age 22, Learning and Technology)</a:t>
            </a:r>
          </a:p>
          <a:p>
            <a:endParaRPr lang="en-US" sz="14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Arial" pitchFamily="34" charset="0"/>
                <a:cs typeface="Arial" pitchFamily="34" charset="0"/>
              </a:rPr>
              <a:t>White, David S., and Lynn Silipigni Connaway. 2011-2014. </a:t>
            </a:r>
            <a:r>
              <a:rPr lang="en-US" sz="1400" i="1" kern="1200" dirty="0" smtClean="0">
                <a:solidFill>
                  <a:schemeClr val="tx1"/>
                </a:solidFill>
                <a:latin typeface="Arial" pitchFamily="34" charset="0"/>
                <a:cs typeface="Arial" pitchFamily="34" charset="0"/>
              </a:rPr>
              <a:t>Digital Visitors and Residents: What Motivates Engagement with the Digital Information Environment?</a:t>
            </a:r>
            <a:r>
              <a:rPr lang="en-US" sz="1400" kern="1200" dirty="0" smtClean="0">
                <a:solidFill>
                  <a:schemeClr val="tx1"/>
                </a:solidFill>
                <a:latin typeface="Arial" pitchFamily="34" charset="0"/>
                <a:cs typeface="Arial" pitchFamily="34" charset="0"/>
              </a:rPr>
              <a:t> Funded by JISC, OCLC, and Oxford University. </a:t>
            </a:r>
            <a:r>
              <a:rPr lang="en-US" sz="1400" u="sng" kern="1200" dirty="0" smtClean="0">
                <a:solidFill>
                  <a:schemeClr val="tx1"/>
                </a:solidFill>
                <a:latin typeface="Arial" pitchFamily="34" charset="0"/>
                <a:cs typeface="Arial" pitchFamily="34" charset="0"/>
                <a:hlinkClick r:id="rId3"/>
              </a:rPr>
              <a:t>http://www.oclc.org/research/activities/vandr/</a:t>
            </a:r>
            <a:r>
              <a:rPr lang="en-US" sz="1400" kern="1200" dirty="0" smtClean="0">
                <a:solidFill>
                  <a:schemeClr val="tx1"/>
                </a:solidFill>
                <a:latin typeface="Arial" pitchFamily="34" charset="0"/>
                <a:cs typeface="Arial" pitchFamily="34" charset="0"/>
              </a:rPr>
              <a:t>. </a:t>
            </a:r>
          </a:p>
          <a:p>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720B8A2-D31C-42E5-9EB2-D400C3DA44D1}" type="slidenum">
              <a:rPr lang="en-US" smtClean="0"/>
              <a:pPr/>
              <a:t>27</a:t>
            </a:fld>
            <a:endParaRPr lang="en-US"/>
          </a:p>
        </p:txBody>
      </p:sp>
    </p:spTree>
    <p:extLst>
      <p:ext uri="{BB962C8B-B14F-4D97-AF65-F5344CB8AC3E}">
        <p14:creationId xmlns:p14="http://schemas.microsoft.com/office/powerpoint/2010/main" val="1539590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7000" y="4420314"/>
            <a:ext cx="6781800" cy="4596685"/>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Arial" panose="020B0604020202020204" pitchFamily="34" charset="0"/>
                <a:cs typeface="Arial" pitchFamily="34" charset="0"/>
              </a:rPr>
              <a:t>Place and Educational Stages Aggregated Results: Online Surveys (Questions 4-6)</a:t>
            </a:r>
          </a:p>
          <a:p>
            <a:r>
              <a:rPr lang="en-US" b="1" dirty="0" smtClean="0">
                <a:latin typeface="Arial" panose="020B0604020202020204" pitchFamily="34" charset="0"/>
                <a:cs typeface="Arial" panose="020B0604020202020204" pitchFamily="34" charset="0"/>
              </a:rPr>
              <a:t>Library</a:t>
            </a:r>
            <a:r>
              <a:rPr lang="en-US" dirty="0" smtClean="0">
                <a:latin typeface="Arial" panose="020B0604020202020204" pitchFamily="34" charset="0"/>
                <a:cs typeface="Arial" panose="020B0604020202020204" pitchFamily="34" charset="0"/>
              </a:rPr>
              <a:t> (Aggregated): Emerging 5, 12%, Establishing 2, 5%, Embedding 9, 21%, Experiencing 0, 0%</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Place and Educational Stages Aggregated Results: Interviews</a:t>
            </a:r>
          </a:p>
          <a:p>
            <a:r>
              <a:rPr lang="en-US" b="1" dirty="0" smtClean="0">
                <a:latin typeface="Arial" panose="020B0604020202020204" pitchFamily="34" charset="0"/>
                <a:cs typeface="Arial" panose="020B0604020202020204" pitchFamily="34" charset="0"/>
              </a:rPr>
              <a:t>Library</a:t>
            </a:r>
            <a:r>
              <a:rPr lang="en-US" baseline="0" dirty="0" smtClean="0">
                <a:latin typeface="Arial" panose="020B0604020202020204" pitchFamily="34" charset="0"/>
                <a:cs typeface="Arial" panose="020B0604020202020204" pitchFamily="34" charset="0"/>
              </a:rPr>
              <a:t> (Aggregated): Emerging 32, 74%, Establishing 8, 80%, Embedding 10, 100%, Experiencing 6, 60%</a:t>
            </a:r>
          </a:p>
          <a:p>
            <a:endParaRPr lang="en-US" baseline="0" dirty="0" smtClean="0">
              <a:latin typeface="Arial" panose="020B0604020202020204" pitchFamily="34" charset="0"/>
              <a:cs typeface="Arial" panose="020B0604020202020204" pitchFamily="34" charset="0"/>
            </a:endParaRPr>
          </a:p>
          <a:p>
            <a:r>
              <a:rPr lang="en-US" b="1" baseline="0" dirty="0" smtClean="0">
                <a:solidFill>
                  <a:schemeClr val="tx1"/>
                </a:solidFill>
                <a:latin typeface="Arial" panose="020B0604020202020204" pitchFamily="34" charset="0"/>
                <a:cs typeface="Arial" panose="020B0604020202020204" pitchFamily="34" charset="0"/>
              </a:rPr>
              <a:t>Library</a:t>
            </a:r>
            <a:r>
              <a:rPr lang="en-US" baseline="0" dirty="0" smtClean="0">
                <a:solidFill>
                  <a:schemeClr val="tx1"/>
                </a:solidFill>
                <a:latin typeface="Arial" panose="020B0604020202020204" pitchFamily="34" charset="0"/>
                <a:cs typeface="Arial" panose="020B0604020202020204" pitchFamily="34" charset="0"/>
              </a:rPr>
              <a:t> is Aggregated of Library, Academic Library, Public Library, and School Library.</a:t>
            </a:r>
          </a:p>
          <a:p>
            <a:endParaRPr lang="en-US" baseline="0" dirty="0" smtClean="0">
              <a:solidFill>
                <a:schemeClr val="tx1"/>
              </a:solidFill>
              <a:latin typeface="Arial" panose="020B0604020202020204" pitchFamily="34" charset="0"/>
              <a:cs typeface="Arial" panose="020B0604020202020204" pitchFamily="34" charset="0"/>
            </a:endParaRPr>
          </a:p>
          <a:p>
            <a:r>
              <a:rPr lang="en-US" b="1" baseline="0" dirty="0" smtClean="0">
                <a:solidFill>
                  <a:schemeClr val="tx1"/>
                </a:solidFill>
                <a:latin typeface="Arial" pitchFamily="34" charset="0"/>
                <a:cs typeface="Arial" pitchFamily="34" charset="0"/>
              </a:rPr>
              <a:t>Online Survey Prompt</a:t>
            </a:r>
            <a:r>
              <a:rPr lang="en-US" baseline="0" dirty="0" smtClean="0">
                <a:solidFill>
                  <a:schemeClr val="tx1"/>
                </a:solidFill>
                <a:latin typeface="Arial" pitchFamily="34" charset="0"/>
                <a:cs typeface="Arial" pitchFamily="34" charset="0"/>
              </a:rPr>
              <a:t>: Think of a time in the past month when you had either a Personal or Academic/Professional situation where you needed answers or solutions and you did a quick search and made do with it. You knew there were other resources but you decided not to use them. Please include all sources, including human sources, such as friends, family, teachers, teaching assistants, tutors, coaches, colleagues, professors, etc. and answer the following questions.</a:t>
            </a:r>
          </a:p>
          <a:p>
            <a:r>
              <a:rPr lang="en-US" baseline="0" dirty="0" smtClean="0">
                <a:solidFill>
                  <a:schemeClr val="tx1"/>
                </a:solidFill>
                <a:latin typeface="Arial" pitchFamily="34" charset="0"/>
                <a:cs typeface="Arial" pitchFamily="34" charset="0"/>
              </a:rPr>
              <a:t>4. What resources did you use?</a:t>
            </a:r>
          </a:p>
          <a:p>
            <a:r>
              <a:rPr lang="en-US" baseline="0" dirty="0" smtClean="0">
                <a:solidFill>
                  <a:schemeClr val="tx1"/>
                </a:solidFill>
                <a:latin typeface="Arial" pitchFamily="34" charset="0"/>
                <a:cs typeface="Arial" pitchFamily="34" charset="0"/>
              </a:rPr>
              <a:t>5. What made you choose these resources instead of others?</a:t>
            </a:r>
          </a:p>
          <a:p>
            <a:r>
              <a:rPr lang="en-US" baseline="0" dirty="0" smtClean="0">
                <a:solidFill>
                  <a:schemeClr val="tx1"/>
                </a:solidFill>
                <a:latin typeface="Arial" pitchFamily="34" charset="0"/>
                <a:cs typeface="Arial" pitchFamily="34" charset="0"/>
              </a:rPr>
              <a:t>6. What made these resources easy or difficult to use?</a:t>
            </a:r>
          </a:p>
          <a:p>
            <a:endParaRPr lang="en-US" baseline="0" dirty="0" smtClean="0">
              <a:solidFill>
                <a:schemeClr val="tx1"/>
              </a:solidFill>
              <a:latin typeface="Arial" pitchFamily="34" charset="0"/>
              <a:cs typeface="Arial" pitchFamily="34" charset="0"/>
            </a:endParaRPr>
          </a:p>
          <a:p>
            <a:pPr marL="0" lvl="2" defTabSz="699618">
              <a:defRPr/>
            </a:pPr>
            <a:r>
              <a:rPr lang="en-US" dirty="0" smtClean="0">
                <a:latin typeface="Arial" panose="020B0604020202020204" pitchFamily="34" charset="0"/>
                <a:cs typeface="Arial" panose="020B0604020202020204" pitchFamily="34" charset="0"/>
              </a:rPr>
              <a:t>White, David S., and Lynn </a:t>
            </a:r>
            <a:r>
              <a:rPr lang="en-US" dirty="0" err="1" smtClean="0">
                <a:latin typeface="Arial" panose="020B0604020202020204" pitchFamily="34" charset="0"/>
                <a:cs typeface="Arial" panose="020B0604020202020204" pitchFamily="34" charset="0"/>
              </a:rPr>
              <a:t>Silipigni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Connaway</a:t>
            </a:r>
            <a:r>
              <a:rPr lang="en-US" dirty="0" smtClean="0">
                <a:latin typeface="Arial" panose="020B0604020202020204" pitchFamily="34" charset="0"/>
                <a:cs typeface="Arial" panose="020B0604020202020204" pitchFamily="34" charset="0"/>
              </a:rPr>
              <a:t>. 2011-2014. </a:t>
            </a:r>
            <a:r>
              <a:rPr lang="en-US" i="1" dirty="0" smtClean="0">
                <a:latin typeface="Arial" panose="020B0604020202020204" pitchFamily="34" charset="0"/>
                <a:cs typeface="Arial" panose="020B0604020202020204" pitchFamily="34" charset="0"/>
              </a:rPr>
              <a:t>Visitors &amp; Residents: What Motivates Engagement with the Digital Information Environment.</a:t>
            </a:r>
            <a:r>
              <a:rPr lang="en-US" dirty="0" smtClean="0">
                <a:latin typeface="Arial" panose="020B0604020202020204" pitchFamily="34" charset="0"/>
                <a:cs typeface="Arial" panose="020B0604020202020204" pitchFamily="34" charset="0"/>
              </a:rPr>
              <a:t> Funded by JISC, OCLC, and Oxford University. </a:t>
            </a:r>
            <a:r>
              <a:rPr lang="en-US" u="sng" dirty="0" smtClean="0">
                <a:latin typeface="Arial" panose="020B0604020202020204" pitchFamily="34" charset="0"/>
                <a:cs typeface="Arial" panose="020B0604020202020204" pitchFamily="34" charset="0"/>
                <a:hlinkClick r:id="rId3"/>
              </a:rPr>
              <a:t>http://www.oclc.org/research/activities/vandr/</a:t>
            </a:r>
            <a:r>
              <a:rPr lang="en-US"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28</a:t>
            </a:fld>
            <a:endParaRPr lang="en-GB" dirty="0"/>
          </a:p>
        </p:txBody>
      </p:sp>
    </p:spTree>
    <p:extLst>
      <p:ext uri="{BB962C8B-B14F-4D97-AF65-F5344CB8AC3E}">
        <p14:creationId xmlns:p14="http://schemas.microsoft.com/office/powerpoint/2010/main" val="2851102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2" y="152400"/>
            <a:ext cx="4651375" cy="3489325"/>
          </a:xfrm>
        </p:spPr>
      </p:sp>
      <p:sp>
        <p:nvSpPr>
          <p:cNvPr id="3" name="Notes Placeholder 2"/>
          <p:cNvSpPr>
            <a:spLocks noGrp="1"/>
          </p:cNvSpPr>
          <p:nvPr>
            <p:ph type="body" idx="1"/>
          </p:nvPr>
        </p:nvSpPr>
        <p:spPr>
          <a:xfrm>
            <a:off x="101600" y="3891227"/>
            <a:ext cx="6743700" cy="5303573"/>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ea typeface="ＭＳ Ｐゴシック" charset="-128"/>
                <a:cs typeface="Arial" pitchFamily="34" charset="0"/>
              </a:rPr>
              <a:t>Image: </a:t>
            </a:r>
            <a:r>
              <a:rPr lang="en-US" sz="1200" dirty="0" smtClean="0">
                <a:latin typeface="Arial" pitchFamily="34" charset="0"/>
                <a:ea typeface="ＭＳ Ｐゴシック" charset="-128"/>
                <a:cs typeface="Arial" pitchFamily="34" charset="0"/>
                <a:hlinkClick r:id="rId3"/>
              </a:rPr>
              <a:t>http://www.flickr.com/photos/23455580@N03/5566562232</a:t>
            </a:r>
            <a:endParaRPr lang="en-US" sz="1200" dirty="0" smtClean="0">
              <a:latin typeface="Arial" pitchFamily="34" charset="0"/>
              <a:ea typeface="ＭＳ Ｐゴシック" charset="-128"/>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Arial" pitchFamily="34" charset="0"/>
              <a:ea typeface="ＭＳ Ｐゴシック" charset="-128"/>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ea typeface="ＭＳ Ｐゴシック" charset="-128"/>
                <a:cs typeface="Arial" pitchFamily="34" charset="0"/>
              </a:rPr>
              <a:t>“</a:t>
            </a:r>
            <a:r>
              <a:rPr lang="en-US" sz="1200" dirty="0" smtClean="0">
                <a:latin typeface="Arial" pitchFamily="34" charset="0"/>
                <a:cs typeface="Arial" pitchFamily="34" charset="0"/>
              </a:rPr>
              <a:t>…just send an email, because calling, they’re not there, you leave a message, they call you back, they’re not there, new message, come back and forth.” (</a:t>
            </a:r>
            <a:r>
              <a:rPr lang="en-US" sz="1200" i="1" dirty="0" smtClean="0">
                <a:latin typeface="Arial" pitchFamily="34" charset="0"/>
                <a:cs typeface="Arial" pitchFamily="34" charset="0"/>
              </a:rPr>
              <a:t>Digital Visitors and Residents, </a:t>
            </a:r>
            <a:r>
              <a:rPr lang="en-US" sz="1200" dirty="0" smtClean="0">
                <a:latin typeface="Arial" pitchFamily="34" charset="0"/>
                <a:cs typeface="Arial" pitchFamily="34" charset="0"/>
              </a:rPr>
              <a:t>USF4, Male, Age 54, Biology) (Experiencing)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Arial" pitchFamily="34" charset="0"/>
              <a:ea typeface="ＭＳ Ｐゴシック" charset="-128"/>
              <a:cs typeface="Arial" pitchFamily="34" charset="0"/>
            </a:endParaRPr>
          </a:p>
          <a:p>
            <a:r>
              <a:rPr lang="en-US" sz="1200" kern="1200" dirty="0" smtClean="0">
                <a:solidFill>
                  <a:srgbClr val="2C3841"/>
                </a:solidFill>
                <a:effectLst/>
                <a:latin typeface="Arial" panose="020B0604020202020204" pitchFamily="34" charset="0"/>
                <a:cs typeface="Arial" panose="020B0604020202020204" pitchFamily="34" charset="0"/>
              </a:rPr>
              <a:t>“I’m not huge on the whole “Let’s just talk forever online.”  As I said I’m more of a people person.  I like interacting.  I like face to face, if worse comes to the worse and we use technology we talk on the phone.  I don’t want to text, you’re not getting a sense of who they really are by texting.  You need to talk to them to understand who it is.  Emailing I completely understand because it’s necessary to get in touch with business and get in touch with resources and all those kinds of things.  But I think we do rely on the internet and technology way too much though.” (</a:t>
            </a:r>
            <a:r>
              <a:rPr lang="en-US" sz="1200" i="1" kern="1200" dirty="0" smtClean="0">
                <a:solidFill>
                  <a:srgbClr val="2C3841"/>
                </a:solidFill>
                <a:effectLst/>
                <a:latin typeface="Arial" panose="020B0604020202020204" pitchFamily="34" charset="0"/>
                <a:cs typeface="Arial" panose="020B0604020202020204" pitchFamily="34" charset="0"/>
              </a:rPr>
              <a:t>Digital Visitors and Residents</a:t>
            </a:r>
            <a:r>
              <a:rPr lang="en-US" sz="1200" kern="1200" dirty="0" smtClean="0">
                <a:solidFill>
                  <a:srgbClr val="2C3841"/>
                </a:solidFill>
                <a:effectLst/>
                <a:latin typeface="Arial" panose="020B0604020202020204" pitchFamily="34" charset="0"/>
                <a:cs typeface="Arial" panose="020B0604020202020204" pitchFamily="34" charset="0"/>
              </a:rPr>
              <a:t>,</a:t>
            </a:r>
            <a:r>
              <a:rPr lang="en-US" sz="1200" kern="1200" baseline="0" dirty="0" smtClean="0">
                <a:solidFill>
                  <a:srgbClr val="2C3841"/>
                </a:solidFill>
                <a:effectLst/>
                <a:latin typeface="Arial" panose="020B0604020202020204" pitchFamily="34" charset="0"/>
                <a:cs typeface="Arial" panose="020B0604020202020204" pitchFamily="34" charset="0"/>
              </a:rPr>
              <a:t> USS5, Male, Age 18, High School Student) (Emerging)</a:t>
            </a:r>
            <a:r>
              <a:rPr lang="en-US" sz="1200" kern="1200" dirty="0" smtClean="0">
                <a:solidFill>
                  <a:srgbClr val="2C3841"/>
                </a:solidFill>
                <a:effectLst/>
                <a:latin typeface="Arial" panose="020B0604020202020204" pitchFamily="34" charset="0"/>
                <a:cs typeface="Arial" panose="020B0604020202020204" pitchFamily="34" charset="0"/>
              </a:rPr>
              <a:t>  </a:t>
            </a:r>
          </a:p>
          <a:p>
            <a:endParaRPr lang="en-US" sz="1200" kern="1200" dirty="0" smtClean="0">
              <a:solidFill>
                <a:srgbClr val="2C3841"/>
              </a:solidFill>
              <a:effectLst/>
              <a:latin typeface="Arial" panose="020B0604020202020204" pitchFamily="34" charset="0"/>
              <a:cs typeface="Arial" panose="020B0604020202020204" pitchFamily="34" charset="0"/>
            </a:endParaRPr>
          </a:p>
          <a:p>
            <a:r>
              <a:rPr lang="en-US" sz="1200" kern="1200" dirty="0" smtClean="0">
                <a:solidFill>
                  <a:srgbClr val="2C3841"/>
                </a:solidFill>
                <a:effectLst/>
                <a:latin typeface="Arial" panose="020B0604020202020204" pitchFamily="34" charset="0"/>
                <a:cs typeface="Arial" panose="020B0604020202020204" pitchFamily="34" charset="0"/>
              </a:rPr>
              <a:t>“Cell phone is probably the biggest thing.  I think I’m on that 24/7 but that’s also like my lifeline to the fraternity so it’s got a bit of a valid reason.  So, cell phone is the biggest thing from texting.  I get my emails on there and I can surf the web on it, so that kind of all in one thing.  My computer I’ll really only use that for school reports, school homework, maybe Facebook.” (</a:t>
            </a:r>
            <a:r>
              <a:rPr lang="en-US" sz="1200" i="1" kern="1200" dirty="0" smtClean="0">
                <a:solidFill>
                  <a:srgbClr val="2C3841"/>
                </a:solidFill>
                <a:effectLst/>
                <a:latin typeface="Arial" panose="020B0604020202020204" pitchFamily="34" charset="0"/>
                <a:cs typeface="Arial" panose="020B0604020202020204" pitchFamily="34" charset="0"/>
              </a:rPr>
              <a:t>Digital</a:t>
            </a:r>
            <a:r>
              <a:rPr lang="en-US" sz="1200" i="1" kern="1200" baseline="0" dirty="0" smtClean="0">
                <a:solidFill>
                  <a:srgbClr val="2C3841"/>
                </a:solidFill>
                <a:effectLst/>
                <a:latin typeface="Arial" panose="020B0604020202020204" pitchFamily="34" charset="0"/>
                <a:cs typeface="Arial" panose="020B0604020202020204" pitchFamily="34" charset="0"/>
              </a:rPr>
              <a:t> Visitors and Residents</a:t>
            </a:r>
            <a:r>
              <a:rPr lang="en-US" sz="1200" kern="1200" baseline="0" dirty="0" smtClean="0">
                <a:solidFill>
                  <a:srgbClr val="2C3841"/>
                </a:solidFill>
                <a:effectLst/>
                <a:latin typeface="Arial" panose="020B0604020202020204" pitchFamily="34" charset="0"/>
                <a:cs typeface="Arial" panose="020B0604020202020204" pitchFamily="34" charset="0"/>
              </a:rPr>
              <a:t>, USU3, Male, Age 19, Mechanical Engineering) (Emerging) </a:t>
            </a:r>
          </a:p>
          <a:p>
            <a:endParaRPr lang="en-US" sz="1200" kern="1200" baseline="0" dirty="0" smtClean="0">
              <a:solidFill>
                <a:srgbClr val="2C3841"/>
              </a:solidFill>
              <a:effectLst/>
              <a:latin typeface="Arial" panose="020B0604020202020204" pitchFamily="34" charset="0"/>
              <a:cs typeface="Arial" panose="020B0604020202020204" pitchFamily="34" charset="0"/>
            </a:endParaRPr>
          </a:p>
          <a:p>
            <a:r>
              <a:rPr lang="en-US" sz="1200" kern="1200" baseline="0" dirty="0" smtClean="0">
                <a:solidFill>
                  <a:srgbClr val="2C3841"/>
                </a:solidFill>
                <a:effectLst/>
                <a:latin typeface="Arial" panose="020B0604020202020204" pitchFamily="34" charset="0"/>
                <a:cs typeface="Arial" panose="020B0604020202020204" pitchFamily="34" charset="0"/>
              </a:rPr>
              <a:t>Rule of 3 – “In a conversation among 5 or 6 people at dinner, you have to check that 3 or more people are paying attention – heads up – before you give yourself permission to look down at your phone. So conversation proceeds, but with different people having their heads up at different times. The effect is </a:t>
            </a:r>
            <a:r>
              <a:rPr lang="en-US" sz="1200" kern="1200" baseline="0" dirty="0" err="1" smtClean="0">
                <a:solidFill>
                  <a:srgbClr val="2C3841"/>
                </a:solidFill>
                <a:effectLst/>
                <a:latin typeface="Arial" panose="020B0604020202020204" pitchFamily="34" charset="0"/>
                <a:cs typeface="Arial" panose="020B0604020202020204" pitchFamily="34" charset="0"/>
              </a:rPr>
              <a:t>hwat</a:t>
            </a:r>
            <a:r>
              <a:rPr lang="en-US" sz="1200" kern="1200" baseline="0" dirty="0" smtClean="0">
                <a:solidFill>
                  <a:srgbClr val="2C3841"/>
                </a:solidFill>
                <a:effectLst/>
                <a:latin typeface="Arial" panose="020B0604020202020204" pitchFamily="34" charset="0"/>
                <a:cs typeface="Arial" panose="020B0604020202020204" pitchFamily="34" charset="0"/>
              </a:rPr>
              <a:t> you would expect: Conversation is kept relatively light, on topics where people feel they can drop in and out.” </a:t>
            </a:r>
            <a:endParaRPr lang="en-US" sz="1200" kern="1200" dirty="0" smtClean="0">
              <a:solidFill>
                <a:srgbClr val="2C3841"/>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Arial" pitchFamily="34" charset="0"/>
              <a:ea typeface="ＭＳ Ｐゴシック" charset="-128"/>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ea typeface="ＭＳ Ｐゴシック" charset="-128"/>
                <a:cs typeface="Arial" pitchFamily="34" charset="0"/>
              </a:rPr>
              <a:t>Sherry </a:t>
            </a:r>
            <a:r>
              <a:rPr lang="en-US" sz="1200" dirty="0" err="1" smtClean="0">
                <a:latin typeface="Arial" pitchFamily="34" charset="0"/>
                <a:ea typeface="ＭＳ Ｐゴシック" charset="-128"/>
                <a:cs typeface="Arial" pitchFamily="34" charset="0"/>
              </a:rPr>
              <a:t>Turkle</a:t>
            </a:r>
            <a:r>
              <a:rPr lang="en-US" sz="1200" dirty="0" smtClean="0">
                <a:latin typeface="Arial" pitchFamily="34" charset="0"/>
                <a:ea typeface="ＭＳ Ｐゴシック" charset="-128"/>
                <a:cs typeface="Arial" pitchFamily="34" charset="0"/>
              </a:rPr>
              <a:t>, Stop</a:t>
            </a:r>
            <a:r>
              <a:rPr lang="en-US" sz="1200" baseline="0" dirty="0" smtClean="0">
                <a:latin typeface="Arial" pitchFamily="34" charset="0"/>
                <a:ea typeface="ＭＳ Ｐゴシック" charset="-128"/>
                <a:cs typeface="Arial" pitchFamily="34" charset="0"/>
              </a:rPr>
              <a:t> Googling. Let’s Talk. http://www.nytimes.com/2015/09/27/opinion/sunday/stop-googling-lets-talk.html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29</a:t>
            </a:fld>
            <a:endParaRPr lang="en-GB" dirty="0"/>
          </a:p>
        </p:txBody>
      </p:sp>
    </p:spTree>
    <p:extLst>
      <p:ext uri="{BB962C8B-B14F-4D97-AF65-F5344CB8AC3E}">
        <p14:creationId xmlns:p14="http://schemas.microsoft.com/office/powerpoint/2010/main" val="1464233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a:xfrm>
            <a:off x="220997" y="4420314"/>
            <a:ext cx="6797303" cy="4614188"/>
          </a:xfrm>
        </p:spPr>
        <p:txBody>
          <a:bodyPr>
            <a:noAutofit/>
          </a:bodyPr>
          <a:lstStyle/>
          <a:p>
            <a:pPr marL="233218" indent="-233218" defTabSz="932871">
              <a:defRPr/>
            </a:pPr>
            <a:r>
              <a:rPr lang="en-GB" sz="1400" dirty="0">
                <a:solidFill>
                  <a:schemeClr val="tx1"/>
                </a:solidFill>
                <a:latin typeface="Arial" pitchFamily="34" charset="0"/>
                <a:cs typeface="Arial" pitchFamily="34" charset="0"/>
              </a:rPr>
              <a:t>Image: </a:t>
            </a:r>
            <a:r>
              <a:rPr lang="en-GB" sz="1400" dirty="0">
                <a:solidFill>
                  <a:schemeClr val="tx1"/>
                </a:solidFill>
                <a:latin typeface="Arial" pitchFamily="34" charset="0"/>
                <a:cs typeface="Arial" pitchFamily="34" charset="0"/>
                <a:hlinkClick r:id="rId3"/>
              </a:rPr>
              <a:t>https://www.flickr.com/photos/couragextoxlive/3054488331</a:t>
            </a:r>
            <a:r>
              <a:rPr lang="en-GB" sz="1400" dirty="0" smtClean="0">
                <a:solidFill>
                  <a:schemeClr val="tx1"/>
                </a:solidFill>
                <a:latin typeface="Arial" pitchFamily="34" charset="0"/>
                <a:cs typeface="Arial" pitchFamily="34" charset="0"/>
                <a:hlinkClick r:id="rId3"/>
              </a:rPr>
              <a:t>/</a:t>
            </a:r>
            <a:endParaRPr lang="en-GB" sz="1400" dirty="0" smtClean="0">
              <a:solidFill>
                <a:schemeClr val="tx1"/>
              </a:solidFill>
              <a:latin typeface="Arial" pitchFamily="34" charset="0"/>
              <a:cs typeface="Arial" pitchFamily="34" charset="0"/>
            </a:endParaRPr>
          </a:p>
          <a:p>
            <a:pPr marL="233218" indent="-233218" defTabSz="932871">
              <a:defRPr/>
            </a:pPr>
            <a:endParaRPr lang="en-GB" sz="1400" dirty="0">
              <a:solidFill>
                <a:schemeClr val="tx1"/>
              </a:solidFill>
              <a:latin typeface="Arial" pitchFamily="34" charset="0"/>
              <a:cs typeface="Arial" pitchFamily="34" charset="0"/>
            </a:endParaRPr>
          </a:p>
          <a:p>
            <a:pPr marL="233218" indent="-233218" defTabSz="932871">
              <a:buFontTx/>
              <a:buAutoNum type="arabicPeriod"/>
              <a:defRPr/>
            </a:pPr>
            <a:r>
              <a:rPr lang="en-GB" sz="1400" dirty="0">
                <a:solidFill>
                  <a:schemeClr val="tx1"/>
                </a:solidFill>
                <a:latin typeface="Arial" pitchFamily="34" charset="0"/>
                <a:cs typeface="Arial" pitchFamily="34" charset="0"/>
              </a:rPr>
              <a:t>Explain a time in the past month when you were </a:t>
            </a:r>
            <a:r>
              <a:rPr lang="en-GB" sz="1400" b="1" dirty="0">
                <a:solidFill>
                  <a:schemeClr val="tx1"/>
                </a:solidFill>
                <a:latin typeface="Arial" pitchFamily="34" charset="0"/>
                <a:cs typeface="Arial" pitchFamily="34" charset="0"/>
              </a:rPr>
              <a:t>SUCCESSFUL</a:t>
            </a:r>
            <a:r>
              <a:rPr lang="en-GB" sz="1400" dirty="0">
                <a:solidFill>
                  <a:schemeClr val="tx1"/>
                </a:solidFill>
                <a:latin typeface="Arial" pitchFamily="34" charset="0"/>
                <a:cs typeface="Arial" pitchFamily="34" charset="0"/>
              </a:rPr>
              <a:t> in completing an </a:t>
            </a:r>
            <a:r>
              <a:rPr lang="en-GB" sz="1400" b="1" dirty="0">
                <a:solidFill>
                  <a:schemeClr val="tx1"/>
                </a:solidFill>
                <a:latin typeface="Arial" pitchFamily="34" charset="0"/>
                <a:cs typeface="Arial" pitchFamily="34" charset="0"/>
              </a:rPr>
              <a:t>ACADEMIC</a:t>
            </a:r>
            <a:r>
              <a:rPr lang="en-GB" sz="1400" dirty="0">
                <a:solidFill>
                  <a:schemeClr val="tx1"/>
                </a:solidFill>
                <a:latin typeface="Arial" pitchFamily="34" charset="0"/>
                <a:cs typeface="Arial" pitchFamily="34" charset="0"/>
              </a:rPr>
              <a:t> assignment. What steps did you take? </a:t>
            </a:r>
          </a:p>
          <a:p>
            <a:pPr marL="233218" indent="-233218" defTabSz="932871">
              <a:buFontTx/>
              <a:buAutoNum type="arabicPeriod"/>
              <a:defRPr/>
            </a:pPr>
            <a:r>
              <a:rPr lang="en-GB" sz="1400" dirty="0">
                <a:solidFill>
                  <a:schemeClr val="tx1"/>
                </a:solidFill>
                <a:latin typeface="Arial" pitchFamily="34" charset="0"/>
                <a:cs typeface="Arial" pitchFamily="34" charset="0"/>
              </a:rPr>
              <a:t>Think of a time fairly recently when you </a:t>
            </a:r>
            <a:r>
              <a:rPr lang="en-GB" sz="1400" b="1" dirty="0">
                <a:solidFill>
                  <a:schemeClr val="tx1"/>
                </a:solidFill>
                <a:latin typeface="Arial" pitchFamily="34" charset="0"/>
                <a:cs typeface="Arial" pitchFamily="34" charset="0"/>
              </a:rPr>
              <a:t>struggled</a:t>
            </a:r>
            <a:r>
              <a:rPr lang="en-GB" sz="1400" dirty="0">
                <a:solidFill>
                  <a:schemeClr val="tx1"/>
                </a:solidFill>
                <a:latin typeface="Arial" pitchFamily="34" charset="0"/>
                <a:cs typeface="Arial" pitchFamily="34" charset="0"/>
              </a:rPr>
              <a:t> to find appropriate resources to help you complete an </a:t>
            </a:r>
            <a:r>
              <a:rPr lang="en-GB" sz="1400" b="1" dirty="0">
                <a:solidFill>
                  <a:schemeClr val="tx1"/>
                </a:solidFill>
                <a:latin typeface="Arial" pitchFamily="34" charset="0"/>
                <a:cs typeface="Arial" pitchFamily="34" charset="0"/>
              </a:rPr>
              <a:t>ACADEMIC </a:t>
            </a:r>
            <a:r>
              <a:rPr lang="en-GB" sz="1400" dirty="0">
                <a:solidFill>
                  <a:schemeClr val="tx1"/>
                </a:solidFill>
                <a:latin typeface="Arial" pitchFamily="34" charset="0"/>
                <a:cs typeface="Arial" pitchFamily="34" charset="0"/>
              </a:rPr>
              <a:t>assignment. What happened? </a:t>
            </a:r>
            <a:endParaRPr lang="en-US" sz="1400" dirty="0">
              <a:solidFill>
                <a:schemeClr val="tx1"/>
              </a:solidFill>
              <a:latin typeface="Arial" pitchFamily="34" charset="0"/>
              <a:cs typeface="Arial" pitchFamily="34" charset="0"/>
            </a:endParaRPr>
          </a:p>
          <a:p>
            <a:pPr marL="233218" indent="-233218" defTabSz="932871">
              <a:buFontTx/>
              <a:buAutoNum type="arabicPeriod"/>
              <a:defRPr/>
            </a:pPr>
            <a:r>
              <a:rPr lang="en-GB" sz="1400" dirty="0">
                <a:solidFill>
                  <a:schemeClr val="tx1"/>
                </a:solidFill>
                <a:latin typeface="Arial" pitchFamily="34" charset="0"/>
                <a:cs typeface="Arial" pitchFamily="34" charset="0"/>
              </a:rPr>
              <a:t>Explain a time in the past month when you were successful in getting what you needed in a </a:t>
            </a:r>
            <a:r>
              <a:rPr lang="en-GB" sz="1400" b="1" dirty="0">
                <a:solidFill>
                  <a:schemeClr val="tx1"/>
                </a:solidFill>
                <a:latin typeface="Arial" pitchFamily="34" charset="0"/>
                <a:cs typeface="Arial" pitchFamily="34" charset="0"/>
              </a:rPr>
              <a:t>PERSONAL</a:t>
            </a:r>
            <a:r>
              <a:rPr lang="en-GB" sz="1400" dirty="0">
                <a:solidFill>
                  <a:schemeClr val="tx1"/>
                </a:solidFill>
                <a:latin typeface="Arial" pitchFamily="34" charset="0"/>
                <a:cs typeface="Arial" pitchFamily="34" charset="0"/>
              </a:rPr>
              <a:t> situation. What steps did you take? </a:t>
            </a:r>
            <a:endParaRPr lang="en-US" sz="1400" dirty="0">
              <a:solidFill>
                <a:schemeClr val="tx1"/>
              </a:solidFill>
              <a:latin typeface="Arial" pitchFamily="34" charset="0"/>
              <a:cs typeface="Arial" pitchFamily="34" charset="0"/>
            </a:endParaRPr>
          </a:p>
          <a:p>
            <a:pPr marL="233218" indent="-233218" defTabSz="932871">
              <a:buFontTx/>
              <a:buAutoNum type="arabicPeriod"/>
              <a:defRPr/>
            </a:pPr>
            <a:r>
              <a:rPr lang="en-GB" sz="1400" dirty="0">
                <a:solidFill>
                  <a:schemeClr val="tx1"/>
                </a:solidFill>
                <a:latin typeface="Arial" pitchFamily="34" charset="0"/>
                <a:cs typeface="Arial" pitchFamily="34" charset="0"/>
              </a:rPr>
              <a:t>Explain a time in the past month when you were </a:t>
            </a:r>
            <a:r>
              <a:rPr lang="en-GB" sz="1400" b="1" dirty="0">
                <a:solidFill>
                  <a:schemeClr val="tx1"/>
                </a:solidFill>
                <a:latin typeface="Arial" pitchFamily="34" charset="0"/>
                <a:cs typeface="Arial" pitchFamily="34" charset="0"/>
              </a:rPr>
              <a:t>NOT</a:t>
            </a:r>
            <a:r>
              <a:rPr lang="en-GB" sz="1400" dirty="0">
                <a:solidFill>
                  <a:schemeClr val="tx1"/>
                </a:solidFill>
                <a:latin typeface="Arial" pitchFamily="34" charset="0"/>
                <a:cs typeface="Arial" pitchFamily="34" charset="0"/>
              </a:rPr>
              <a:t> successful in getting what you needed in a </a:t>
            </a:r>
            <a:r>
              <a:rPr lang="en-GB" sz="1400" b="1" dirty="0">
                <a:solidFill>
                  <a:schemeClr val="tx1"/>
                </a:solidFill>
                <a:latin typeface="Arial" pitchFamily="34" charset="0"/>
                <a:cs typeface="Arial" pitchFamily="34" charset="0"/>
              </a:rPr>
              <a:t>PERSONAL</a:t>
            </a:r>
            <a:r>
              <a:rPr lang="en-GB" sz="1400" dirty="0">
                <a:solidFill>
                  <a:schemeClr val="tx1"/>
                </a:solidFill>
                <a:latin typeface="Arial" pitchFamily="34" charset="0"/>
                <a:cs typeface="Arial" pitchFamily="34" charset="0"/>
              </a:rPr>
              <a:t> situation. What steps did you take? </a:t>
            </a:r>
            <a:endParaRPr lang="en-US" sz="1400" dirty="0">
              <a:solidFill>
                <a:schemeClr val="tx1"/>
              </a:solidFill>
              <a:latin typeface="Arial" pitchFamily="34" charset="0"/>
              <a:cs typeface="Arial" pitchFamily="34" charset="0"/>
            </a:endParaRPr>
          </a:p>
          <a:p>
            <a:pPr marL="233218" indent="-233218" defTabSz="932871">
              <a:buFontTx/>
              <a:buAutoNum type="arabicPeriod"/>
              <a:defRPr/>
            </a:pPr>
            <a:r>
              <a:rPr lang="en-GB" sz="1400" dirty="0">
                <a:solidFill>
                  <a:schemeClr val="tx1"/>
                </a:solidFill>
                <a:latin typeface="Arial" pitchFamily="34" charset="0"/>
                <a:cs typeface="Arial" pitchFamily="34" charset="0"/>
              </a:rPr>
              <a:t>Tell me something interesting that has happened in the past month in the social media that you used for </a:t>
            </a:r>
            <a:r>
              <a:rPr lang="en-GB" sz="1400" b="1" dirty="0">
                <a:solidFill>
                  <a:schemeClr val="tx1"/>
                </a:solidFill>
                <a:latin typeface="Arial" pitchFamily="34" charset="0"/>
                <a:cs typeface="Arial" pitchFamily="34" charset="0"/>
              </a:rPr>
              <a:t>ACADEMIC purposes</a:t>
            </a:r>
            <a:r>
              <a:rPr lang="en-GB" sz="1400" dirty="0">
                <a:solidFill>
                  <a:schemeClr val="tx1"/>
                </a:solidFill>
                <a:latin typeface="Arial" pitchFamily="34" charset="0"/>
                <a:cs typeface="Arial" pitchFamily="34" charset="0"/>
              </a:rPr>
              <a:t>.</a:t>
            </a:r>
            <a:endParaRPr lang="en-US" sz="1400" dirty="0">
              <a:solidFill>
                <a:schemeClr val="tx1"/>
              </a:solidFill>
              <a:latin typeface="Arial" pitchFamily="34" charset="0"/>
              <a:cs typeface="Arial" pitchFamily="34" charset="0"/>
            </a:endParaRPr>
          </a:p>
          <a:p>
            <a:pPr marL="233218" indent="-233218" defTabSz="932871">
              <a:buFontTx/>
              <a:buAutoNum type="arabicPeriod"/>
              <a:defRPr/>
            </a:pPr>
            <a:r>
              <a:rPr lang="en-GB" sz="1400" dirty="0">
                <a:solidFill>
                  <a:schemeClr val="tx1"/>
                </a:solidFill>
                <a:latin typeface="Arial" pitchFamily="34" charset="0"/>
                <a:cs typeface="Arial" pitchFamily="34" charset="0"/>
              </a:rPr>
              <a:t>Tell me something interesting that has happened in the past month in the social media that you used for </a:t>
            </a:r>
            <a:r>
              <a:rPr lang="en-GB" sz="1400" b="1" dirty="0">
                <a:solidFill>
                  <a:schemeClr val="tx1"/>
                </a:solidFill>
                <a:latin typeface="Arial" pitchFamily="34" charset="0"/>
                <a:cs typeface="Arial" pitchFamily="34" charset="0"/>
              </a:rPr>
              <a:t>PERSONAL</a:t>
            </a:r>
            <a:r>
              <a:rPr lang="en-GB" sz="1400" dirty="0">
                <a:solidFill>
                  <a:schemeClr val="tx1"/>
                </a:solidFill>
                <a:latin typeface="Arial" pitchFamily="34" charset="0"/>
                <a:cs typeface="Arial" pitchFamily="34" charset="0"/>
              </a:rPr>
              <a:t> situations.  </a:t>
            </a:r>
            <a:endParaRPr lang="en-US" sz="1400" dirty="0">
              <a:solidFill>
                <a:schemeClr val="tx1"/>
              </a:solidFill>
              <a:latin typeface="Arial" pitchFamily="34" charset="0"/>
              <a:cs typeface="Arial" pitchFamily="34" charset="0"/>
            </a:endParaRPr>
          </a:p>
          <a:p>
            <a:pPr marL="233218" indent="-233218" defTabSz="932871">
              <a:buFontTx/>
              <a:buAutoNum type="arabicPeriod"/>
              <a:defRPr/>
            </a:pPr>
            <a:r>
              <a:rPr lang="en-GB" sz="1400" dirty="0">
                <a:solidFill>
                  <a:schemeClr val="tx1"/>
                </a:solidFill>
                <a:latin typeface="Arial" pitchFamily="34" charset="0"/>
                <a:cs typeface="Arial" pitchFamily="34" charset="0"/>
              </a:rPr>
              <a:t>What do you have to add to our discussion today about how you got information in the past month for both </a:t>
            </a:r>
            <a:r>
              <a:rPr lang="en-GB" sz="1400" b="1" dirty="0">
                <a:solidFill>
                  <a:schemeClr val="tx1"/>
                </a:solidFill>
                <a:latin typeface="Arial" pitchFamily="34" charset="0"/>
                <a:cs typeface="Arial" pitchFamily="34" charset="0"/>
              </a:rPr>
              <a:t>PERSONAL </a:t>
            </a:r>
            <a:r>
              <a:rPr lang="en-GB" sz="1400" dirty="0">
                <a:solidFill>
                  <a:schemeClr val="tx1"/>
                </a:solidFill>
                <a:latin typeface="Arial" pitchFamily="34" charset="0"/>
                <a:cs typeface="Arial" pitchFamily="34" charset="0"/>
              </a:rPr>
              <a:t>and </a:t>
            </a:r>
            <a:r>
              <a:rPr lang="en-GB" sz="1400" b="1" dirty="0">
                <a:solidFill>
                  <a:schemeClr val="tx1"/>
                </a:solidFill>
                <a:latin typeface="Arial" pitchFamily="34" charset="0"/>
                <a:cs typeface="Arial" pitchFamily="34" charset="0"/>
              </a:rPr>
              <a:t>ACADEMIC</a:t>
            </a:r>
            <a:r>
              <a:rPr lang="en-GB" sz="1400" dirty="0">
                <a:solidFill>
                  <a:schemeClr val="tx1"/>
                </a:solidFill>
                <a:latin typeface="Arial" pitchFamily="34" charset="0"/>
                <a:cs typeface="Arial" pitchFamily="34" charset="0"/>
              </a:rPr>
              <a:t> situations?</a:t>
            </a:r>
            <a:endParaRPr lang="en-US" sz="1400" dirty="0">
              <a:solidFill>
                <a:schemeClr val="tx1"/>
              </a:solidFill>
              <a:latin typeface="Arial" pitchFamily="34" charset="0"/>
              <a:cs typeface="Arial" pitchFamily="34" charset="0"/>
            </a:endParaRPr>
          </a:p>
          <a:p>
            <a:pPr marL="233218" indent="-233218" defTabSz="932871">
              <a:buFontTx/>
              <a:buAutoNum type="arabicPeriod"/>
              <a:defRPr/>
            </a:pPr>
            <a:endParaRPr lang="en-US" sz="1400" dirty="0">
              <a:solidFill>
                <a:schemeClr val="tx1"/>
              </a:solidFill>
              <a:latin typeface="Arial" pitchFamily="34" charset="0"/>
              <a:cs typeface="Arial" pitchFamily="34" charset="0"/>
            </a:endParaRPr>
          </a:p>
          <a:p>
            <a:pPr marL="0" lvl="2" defTabSz="466435">
              <a:defRPr/>
            </a:pPr>
            <a:r>
              <a:rPr lang="en-US" sz="1400" dirty="0">
                <a:solidFill>
                  <a:schemeClr val="tx1"/>
                </a:solidFill>
                <a:latin typeface="Arial" pitchFamily="34" charset="0"/>
                <a:cs typeface="Arial" pitchFamily="34" charset="0"/>
              </a:rPr>
              <a:t>White, David S., and Lynn Silipigni Connaway. 2011-2014. </a:t>
            </a:r>
            <a:r>
              <a:rPr lang="en-US" sz="1400" i="1" dirty="0">
                <a:solidFill>
                  <a:schemeClr val="tx1"/>
                </a:solidFill>
                <a:latin typeface="Arial" pitchFamily="34" charset="0"/>
                <a:cs typeface="Arial" pitchFamily="34" charset="0"/>
              </a:rPr>
              <a:t>Visitors &amp; Residents: What Motivates Engagement with the Digital Information Environment.</a:t>
            </a:r>
            <a:r>
              <a:rPr lang="en-US" sz="1400" dirty="0">
                <a:solidFill>
                  <a:schemeClr val="tx1"/>
                </a:solidFill>
                <a:latin typeface="Arial" pitchFamily="34" charset="0"/>
                <a:cs typeface="Arial" pitchFamily="34" charset="0"/>
              </a:rPr>
              <a:t> Funded by JISC, OCLC, and Oxford University. </a:t>
            </a:r>
            <a:r>
              <a:rPr lang="en-US" sz="1400" u="sng" dirty="0">
                <a:solidFill>
                  <a:schemeClr val="tx1"/>
                </a:solidFill>
                <a:latin typeface="Arial" pitchFamily="34" charset="0"/>
                <a:cs typeface="Arial" pitchFamily="34" charset="0"/>
                <a:hlinkClick r:id="rId4"/>
              </a:rPr>
              <a:t>http://www.oclc.org/research/activities/vandr/</a:t>
            </a:r>
            <a:r>
              <a:rPr lang="en-US" sz="1400" dirty="0">
                <a:solidFill>
                  <a:schemeClr val="tx1"/>
                </a:solidFill>
                <a:latin typeface="Arial" pitchFamily="34" charset="0"/>
                <a:cs typeface="Arial" pitchFamily="34" charset="0"/>
              </a:rPr>
              <a:t>.</a:t>
            </a:r>
          </a:p>
        </p:txBody>
      </p:sp>
      <p:sp>
        <p:nvSpPr>
          <p:cNvPr id="4" name="Slide Number Placeholder 3"/>
          <p:cNvSpPr>
            <a:spLocks noGrp="1"/>
          </p:cNvSpPr>
          <p:nvPr>
            <p:ph type="sldNum" sz="quarter" idx="10"/>
          </p:nvPr>
        </p:nvSpPr>
        <p:spPr/>
        <p:txBody>
          <a:bodyPr/>
          <a:lstStyle/>
          <a:p>
            <a:fld id="{6B37C837-5377-6648-AD34-4D4FC0F568FB}" type="slidenum">
              <a:rPr lang="en-GB" smtClean="0"/>
              <a:pPr/>
              <a:t>3</a:t>
            </a:fld>
            <a:endParaRPr lang="en-GB" dirty="0"/>
          </a:p>
        </p:txBody>
      </p:sp>
    </p:spTree>
    <p:extLst>
      <p:ext uri="{BB962C8B-B14F-4D97-AF65-F5344CB8AC3E}">
        <p14:creationId xmlns:p14="http://schemas.microsoft.com/office/powerpoint/2010/main" val="4233728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5280" y="4799419"/>
            <a:ext cx="6560820" cy="4039596"/>
          </a:xfrm>
        </p:spPr>
        <p:txBody>
          <a:bodyPr>
            <a:noAutofit/>
          </a:bodyPr>
          <a:lstStyle/>
          <a:p>
            <a:r>
              <a:rPr lang="en-US" sz="1400" dirty="0">
                <a:solidFill>
                  <a:schemeClr val="tx1"/>
                </a:solidFill>
                <a:latin typeface="Arial" panose="020B0604020202020204" pitchFamily="34" charset="0"/>
                <a:cs typeface="Arial" pitchFamily="34" charset="0"/>
              </a:rPr>
              <a:t>Contact and Educational Stages: Interviews</a:t>
            </a:r>
          </a:p>
          <a:p>
            <a:pPr defTabSz="932871">
              <a:defRPr/>
            </a:pPr>
            <a:r>
              <a:rPr lang="en-US" sz="1400" b="1" dirty="0">
                <a:solidFill>
                  <a:schemeClr val="tx1"/>
                </a:solidFill>
                <a:latin typeface="Arial" pitchFamily="34" charset="0"/>
                <a:cs typeface="Arial" pitchFamily="34" charset="0"/>
              </a:rPr>
              <a:t>Email: </a:t>
            </a:r>
            <a:r>
              <a:rPr lang="en-US" sz="1400" dirty="0">
                <a:solidFill>
                  <a:schemeClr val="tx1"/>
                </a:solidFill>
                <a:latin typeface="Arial" pitchFamily="34" charset="0"/>
                <a:cs typeface="Arial" pitchFamily="34" charset="0"/>
              </a:rPr>
              <a:t>Emerging 81%, Establishing 100%, Embedding 100%, Experiencing 100%</a:t>
            </a:r>
          </a:p>
          <a:p>
            <a:r>
              <a:rPr lang="en-US" sz="1400" b="1" dirty="0">
                <a:solidFill>
                  <a:schemeClr val="tx1"/>
                </a:solidFill>
                <a:latin typeface="Arial" pitchFamily="34" charset="0"/>
                <a:cs typeface="Arial" pitchFamily="34" charset="0"/>
              </a:rPr>
              <a:t>Face-to-Face</a:t>
            </a:r>
            <a:r>
              <a:rPr lang="en-US" sz="1400" dirty="0">
                <a:solidFill>
                  <a:schemeClr val="tx1"/>
                </a:solidFill>
                <a:latin typeface="Arial" pitchFamily="34" charset="0"/>
                <a:cs typeface="Arial" pitchFamily="34" charset="0"/>
              </a:rPr>
              <a:t>: Emerging 60%, Establishing 60%, Embedding 40%, Experiencing 70%</a:t>
            </a:r>
          </a:p>
          <a:p>
            <a:pPr defTabSz="466435">
              <a:defRPr/>
            </a:pPr>
            <a:r>
              <a:rPr lang="en-US" sz="1400" b="1" dirty="0">
                <a:solidFill>
                  <a:schemeClr val="tx1"/>
                </a:solidFill>
                <a:latin typeface="Arial" pitchFamily="34" charset="0"/>
                <a:cs typeface="Arial" pitchFamily="34" charset="0"/>
              </a:rPr>
              <a:t>Phone Call: </a:t>
            </a:r>
            <a:r>
              <a:rPr lang="en-US" sz="1400" dirty="0">
                <a:solidFill>
                  <a:schemeClr val="tx1"/>
                </a:solidFill>
                <a:latin typeface="Arial" pitchFamily="34" charset="0"/>
                <a:cs typeface="Arial" pitchFamily="34" charset="0"/>
              </a:rPr>
              <a:t>Emerging 77%, Establishing 90%, Embedding 70%, Experiencing 70%</a:t>
            </a:r>
          </a:p>
          <a:p>
            <a:endParaRPr lang="en-US" sz="1400" dirty="0">
              <a:solidFill>
                <a:schemeClr val="tx1"/>
              </a:solidFill>
              <a:latin typeface="Arial" pitchFamily="34" charset="0"/>
              <a:cs typeface="Arial" pitchFamily="34" charset="0"/>
            </a:endParaRPr>
          </a:p>
          <a:p>
            <a:pPr marL="0" lvl="2" defTabSz="699618">
              <a:defRPr/>
            </a:pPr>
            <a:r>
              <a:rPr lang="en-US" sz="1400" dirty="0">
                <a:solidFill>
                  <a:schemeClr val="tx1"/>
                </a:solidFill>
                <a:latin typeface="Arial" pitchFamily="34" charset="0"/>
                <a:cs typeface="Arial" pitchFamily="34" charset="0"/>
              </a:rPr>
              <a:t>White, David S., and Lynn </a:t>
            </a:r>
            <a:r>
              <a:rPr lang="en-US" sz="1400" dirty="0" err="1">
                <a:solidFill>
                  <a:schemeClr val="tx1"/>
                </a:solidFill>
                <a:latin typeface="Arial" panose="020B0604020202020204" pitchFamily="34" charset="0"/>
                <a:cs typeface="Arial" panose="020B0604020202020204" pitchFamily="34" charset="0"/>
              </a:rPr>
              <a:t>Silipigni</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Connaway</a:t>
            </a:r>
            <a:r>
              <a:rPr lang="en-US" sz="1400" dirty="0">
                <a:solidFill>
                  <a:schemeClr val="tx1"/>
                </a:solidFill>
                <a:latin typeface="Arial" panose="020B0604020202020204" pitchFamily="34" charset="0"/>
                <a:cs typeface="Arial" panose="020B0604020202020204" pitchFamily="34" charset="0"/>
              </a:rPr>
              <a:t>. 2011-2014. </a:t>
            </a:r>
            <a:r>
              <a:rPr lang="en-US" sz="1400" i="1" dirty="0">
                <a:solidFill>
                  <a:schemeClr val="tx1"/>
                </a:solidFill>
                <a:latin typeface="Arial" panose="020B0604020202020204" pitchFamily="34" charset="0"/>
                <a:cs typeface="Arial" panose="020B0604020202020204" pitchFamily="34" charset="0"/>
              </a:rPr>
              <a:t>Visitors &amp; Residents: What Motivates Engagement with the Digital Information Environment.</a:t>
            </a:r>
            <a:r>
              <a:rPr lang="en-US" sz="1400" dirty="0">
                <a:solidFill>
                  <a:schemeClr val="tx1"/>
                </a:solidFill>
                <a:latin typeface="Arial" panose="020B0604020202020204" pitchFamily="34" charset="0"/>
                <a:cs typeface="Arial" panose="020B0604020202020204" pitchFamily="34" charset="0"/>
              </a:rPr>
              <a:t> Funded by JISC, OCLC, and Oxford University. </a:t>
            </a:r>
            <a:r>
              <a:rPr lang="en-US" sz="1400" u="sng" dirty="0">
                <a:solidFill>
                  <a:schemeClr val="tx1"/>
                </a:solidFill>
                <a:latin typeface="Arial" panose="020B0604020202020204" pitchFamily="34" charset="0"/>
                <a:cs typeface="Arial" panose="020B0604020202020204" pitchFamily="34" charset="0"/>
                <a:hlinkClick r:id="rId3"/>
              </a:rPr>
              <a:t>http://www.oclc.org/research/activities/vandr/</a:t>
            </a:r>
            <a:r>
              <a:rPr lang="en-US" sz="1400" dirty="0">
                <a:solidFill>
                  <a:schemeClr val="tx1"/>
                </a:solidFill>
                <a:latin typeface="Arial" pitchFamily="34" charset="0"/>
                <a:cs typeface="Arial" pitchFamily="34" charset="0"/>
              </a:rPr>
              <a:t>.</a:t>
            </a:r>
          </a:p>
          <a:p>
            <a:endParaRPr lang="en-US" sz="14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30</a:t>
            </a:fld>
            <a:endParaRPr lang="en-US"/>
          </a:p>
        </p:txBody>
      </p:sp>
    </p:spTree>
    <p:extLst>
      <p:ext uri="{BB962C8B-B14F-4D97-AF65-F5344CB8AC3E}">
        <p14:creationId xmlns:p14="http://schemas.microsoft.com/office/powerpoint/2010/main" val="4283691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2100" y="4420315"/>
            <a:ext cx="6578600" cy="4187666"/>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Image: </a:t>
            </a:r>
            <a:r>
              <a:rPr lang="en-US" sz="1400" dirty="0" smtClean="0">
                <a:latin typeface="Arial" pitchFamily="34" charset="0"/>
                <a:cs typeface="Arial" pitchFamily="34" charset="0"/>
                <a:hlinkClick r:id="rId3"/>
              </a:rPr>
              <a:t>http://www.flickr.com/photos/67430875@N03/8652281135</a:t>
            </a:r>
            <a:endParaRPr lang="en-US" sz="14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“I do, like I’ll call home and ask my dad a question about something or another, or like my grandparents. My grandpa took like a bunch of high level math stuff, so I’ve asked him periodically but if I could I’d just as soon know everything automatically, that’d just be easy.” (</a:t>
            </a:r>
            <a:r>
              <a:rPr lang="en-US" sz="1400" i="1" dirty="0" smtClean="0">
                <a:latin typeface="Arial" pitchFamily="34" charset="0"/>
                <a:cs typeface="Arial" pitchFamily="34" charset="0"/>
              </a:rPr>
              <a:t>Digital Visitors and Residents, </a:t>
            </a:r>
            <a:r>
              <a:rPr lang="en-US" sz="1400" dirty="0" smtClean="0">
                <a:latin typeface="Arial" pitchFamily="34" charset="0"/>
                <a:cs typeface="Arial" pitchFamily="34" charset="0"/>
              </a:rPr>
              <a:t>USU4, Male, Age 19, Mechanical Engineering) (Emerging)</a:t>
            </a:r>
          </a:p>
          <a:p>
            <a:endParaRPr lang="en-US" sz="1400"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31</a:t>
            </a:fld>
            <a:endParaRPr lang="en-GB" dirty="0"/>
          </a:p>
        </p:txBody>
      </p:sp>
    </p:spTree>
    <p:extLst>
      <p:ext uri="{BB962C8B-B14F-4D97-AF65-F5344CB8AC3E}">
        <p14:creationId xmlns:p14="http://schemas.microsoft.com/office/powerpoint/2010/main" val="3424007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5749" y="4420315"/>
            <a:ext cx="6152184" cy="4187666"/>
          </a:xfrm>
        </p:spPr>
        <p:txBody>
          <a:bodyPr/>
          <a:lstStyle/>
          <a:p>
            <a:r>
              <a:rPr lang="en-US" sz="1400" dirty="0">
                <a:solidFill>
                  <a:schemeClr val="tx1"/>
                </a:solidFill>
                <a:latin typeface="Arial" panose="020B0604020202020204" pitchFamily="34" charset="0"/>
                <a:cs typeface="Arial" pitchFamily="34" charset="0"/>
              </a:rPr>
              <a:t>Source and Educational Stages: Interviews</a:t>
            </a:r>
          </a:p>
          <a:p>
            <a:pPr defTabSz="932871">
              <a:defRPr/>
            </a:pPr>
            <a:r>
              <a:rPr lang="en-US" sz="1400" b="1" dirty="0">
                <a:solidFill>
                  <a:schemeClr val="tx1"/>
                </a:solidFill>
                <a:latin typeface="Arial" pitchFamily="34" charset="0"/>
                <a:cs typeface="Arial" pitchFamily="34" charset="0"/>
              </a:rPr>
              <a:t>Father: </a:t>
            </a:r>
            <a:r>
              <a:rPr lang="en-US" sz="1400" dirty="0">
                <a:solidFill>
                  <a:schemeClr val="tx1"/>
                </a:solidFill>
                <a:latin typeface="Arial" pitchFamily="34" charset="0"/>
                <a:cs typeface="Arial" pitchFamily="34" charset="0"/>
              </a:rPr>
              <a:t>Emerging 49%, Establishing 50%, Embedding 40%, Experiencing 10%</a:t>
            </a:r>
          </a:p>
          <a:p>
            <a:r>
              <a:rPr lang="en-US" sz="1400" b="1" dirty="0">
                <a:solidFill>
                  <a:schemeClr val="tx1"/>
                </a:solidFill>
                <a:latin typeface="Arial" pitchFamily="34" charset="0"/>
                <a:cs typeface="Arial" pitchFamily="34" charset="0"/>
              </a:rPr>
              <a:t>Mother: </a:t>
            </a:r>
            <a:r>
              <a:rPr lang="en-US" sz="1400" dirty="0">
                <a:solidFill>
                  <a:schemeClr val="tx1"/>
                </a:solidFill>
                <a:latin typeface="Arial" pitchFamily="34" charset="0"/>
                <a:cs typeface="Arial" pitchFamily="34" charset="0"/>
              </a:rPr>
              <a:t>Emerging 58%, Establishing 50%, Embedding 40%, Experiencing 10%</a:t>
            </a:r>
          </a:p>
          <a:p>
            <a:pPr defTabSz="466435">
              <a:defRPr/>
            </a:pPr>
            <a:r>
              <a:rPr lang="en-US" sz="1400" b="1" dirty="0">
                <a:solidFill>
                  <a:schemeClr val="tx1"/>
                </a:solidFill>
                <a:latin typeface="Arial" pitchFamily="34" charset="0"/>
                <a:cs typeface="Arial" pitchFamily="34" charset="0"/>
              </a:rPr>
              <a:t>Extended Family </a:t>
            </a:r>
            <a:r>
              <a:rPr lang="en-US" sz="1400" dirty="0">
                <a:solidFill>
                  <a:schemeClr val="tx1"/>
                </a:solidFill>
                <a:latin typeface="Arial" pitchFamily="34" charset="0"/>
                <a:cs typeface="Arial" pitchFamily="34" charset="0"/>
              </a:rPr>
              <a:t>(Siblings, Cousins, Relatives, Children, Spouses): Emerging 53%, Establishing 50%, Embedding 30%, Experiencing 20%</a:t>
            </a:r>
          </a:p>
          <a:p>
            <a:endParaRPr lang="en-US" sz="1400" dirty="0">
              <a:solidFill>
                <a:schemeClr val="tx1"/>
              </a:solidFill>
              <a:latin typeface="Arial" pitchFamily="34" charset="0"/>
              <a:cs typeface="Arial" pitchFamily="34" charset="0"/>
            </a:endParaRPr>
          </a:p>
          <a:p>
            <a:pPr marL="0" lvl="2" defTabSz="699618">
              <a:defRPr/>
            </a:pPr>
            <a:r>
              <a:rPr lang="en-US" sz="1400" dirty="0">
                <a:latin typeface="Arial" panose="020B0604020202020204" pitchFamily="34" charset="0"/>
                <a:cs typeface="Arial" panose="020B0604020202020204" pitchFamily="34" charset="0"/>
              </a:rPr>
              <a:t>White, David S., and Lynn </a:t>
            </a:r>
            <a:r>
              <a:rPr lang="en-US" sz="1400" dirty="0" err="1">
                <a:latin typeface="Arial" panose="020B0604020202020204" pitchFamily="34" charset="0"/>
                <a:cs typeface="Arial" panose="020B0604020202020204" pitchFamily="34" charset="0"/>
              </a:rPr>
              <a:t>Silipigni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Connaway</a:t>
            </a:r>
            <a:r>
              <a:rPr lang="en-US" sz="1400" dirty="0">
                <a:latin typeface="Arial" panose="020B0604020202020204" pitchFamily="34" charset="0"/>
                <a:cs typeface="Arial" panose="020B0604020202020204" pitchFamily="34" charset="0"/>
              </a:rPr>
              <a:t>. 2011-2014. </a:t>
            </a:r>
            <a:r>
              <a:rPr lang="en-US" sz="1400" i="1" dirty="0">
                <a:latin typeface="Arial" panose="020B0604020202020204" pitchFamily="34" charset="0"/>
                <a:cs typeface="Arial" panose="020B0604020202020204" pitchFamily="34" charset="0"/>
              </a:rPr>
              <a:t>Visitors &amp;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3"/>
              </a:rPr>
              <a:t>http://www.oclc.org/research/activities/vandr/</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32</a:t>
            </a:fld>
            <a:endParaRPr lang="en-GB" dirty="0"/>
          </a:p>
        </p:txBody>
      </p:sp>
    </p:spTree>
    <p:extLst>
      <p:ext uri="{BB962C8B-B14F-4D97-AF65-F5344CB8AC3E}">
        <p14:creationId xmlns:p14="http://schemas.microsoft.com/office/powerpoint/2010/main" val="1881505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7800" y="4420315"/>
            <a:ext cx="6489700" cy="4187666"/>
          </a:xfrm>
        </p:spPr>
        <p:txBody>
          <a:bodyPr/>
          <a:lstStyle/>
          <a:p>
            <a:r>
              <a:rPr lang="en-US" sz="1400" dirty="0" smtClean="0">
                <a:solidFill>
                  <a:schemeClr val="tx1"/>
                </a:solidFill>
                <a:latin typeface="Arial" panose="020B0604020202020204" pitchFamily="34" charset="0"/>
                <a:cs typeface="Arial" panose="020B0604020202020204" pitchFamily="34" charset="0"/>
              </a:rPr>
              <a:t>Image: </a:t>
            </a:r>
            <a:r>
              <a:rPr lang="en-US" sz="1400" dirty="0" smtClean="0">
                <a:solidFill>
                  <a:schemeClr val="tx1"/>
                </a:solidFill>
                <a:latin typeface="Arial" panose="020B0604020202020204" pitchFamily="34" charset="0"/>
                <a:cs typeface="Arial" panose="020B0604020202020204" pitchFamily="34" charset="0"/>
                <a:hlinkClick r:id="rId3"/>
              </a:rPr>
              <a:t>http://www.flickr.com/photos/38434991@N08/5091242386</a:t>
            </a:r>
            <a:endParaRPr lang="en-US" sz="1400" dirty="0" smtClean="0">
              <a:solidFill>
                <a:schemeClr val="tx1"/>
              </a:solidFill>
              <a:latin typeface="Arial" panose="020B0604020202020204" pitchFamily="34" charset="0"/>
              <a:cs typeface="Arial" panose="020B0604020202020204" pitchFamily="34" charset="0"/>
            </a:endParaRPr>
          </a:p>
          <a:p>
            <a:endParaRPr lang="en-US" sz="1400" dirty="0" smtClean="0">
              <a:solidFill>
                <a:schemeClr val="tx1"/>
              </a:solidFill>
              <a:latin typeface="Arial" panose="020B0604020202020204" pitchFamily="34" charset="0"/>
              <a:cs typeface="Arial" panose="020B0604020202020204" pitchFamily="34" charset="0"/>
            </a:endParaRPr>
          </a:p>
          <a:p>
            <a:r>
              <a:rPr lang="en-US" sz="1400" dirty="0" smtClean="0">
                <a:solidFill>
                  <a:schemeClr val="tx1"/>
                </a:solidFill>
                <a:latin typeface="Arial" panose="020B0604020202020204" pitchFamily="34" charset="0"/>
                <a:cs typeface="Arial" panose="020B0604020202020204" pitchFamily="34" charset="0"/>
              </a:rPr>
              <a:t>“</a:t>
            </a:r>
            <a:r>
              <a:rPr lang="en-US" sz="1400" kern="1200" dirty="0" smtClean="0">
                <a:solidFill>
                  <a:schemeClr val="tx1"/>
                </a:solidFill>
                <a:effectLst/>
                <a:latin typeface="Arial" panose="020B0604020202020204" pitchFamily="34" charset="0"/>
                <a:cs typeface="Arial" panose="020B0604020202020204" pitchFamily="34" charset="0"/>
              </a:rPr>
              <a:t>Just because all my friends have it, it’s just an easy way to catch up and then, especially if I need some work to hand in for tomorrow, go and find out on Facebook, ask all my friends.” (</a:t>
            </a:r>
            <a:r>
              <a:rPr lang="en-US" sz="1400" i="1" kern="1200" dirty="0" smtClean="0">
                <a:solidFill>
                  <a:schemeClr val="tx1"/>
                </a:solidFill>
                <a:effectLst/>
                <a:latin typeface="Arial" panose="020B0604020202020204" pitchFamily="34" charset="0"/>
                <a:cs typeface="Arial" panose="020B0604020202020204" pitchFamily="34" charset="0"/>
              </a:rPr>
              <a:t>Digital Visitors and Residents</a:t>
            </a:r>
            <a:r>
              <a:rPr lang="en-US" sz="1400" kern="1200" dirty="0" smtClean="0">
                <a:solidFill>
                  <a:schemeClr val="tx1"/>
                </a:solidFill>
                <a:effectLst/>
                <a:latin typeface="Arial" panose="020B0604020202020204" pitchFamily="34" charset="0"/>
                <a:cs typeface="Arial" panose="020B0604020202020204" pitchFamily="34" charset="0"/>
              </a:rPr>
              <a:t>, UKS1, Male, Age 18, Secondary</a:t>
            </a:r>
            <a:r>
              <a:rPr lang="en-US" sz="1400" kern="1200" baseline="0" dirty="0" smtClean="0">
                <a:solidFill>
                  <a:schemeClr val="tx1"/>
                </a:solidFill>
                <a:effectLst/>
                <a:latin typeface="Arial" panose="020B0604020202020204" pitchFamily="34" charset="0"/>
                <a:cs typeface="Arial" panose="020B0604020202020204" pitchFamily="34" charset="0"/>
              </a:rPr>
              <a:t> School Student</a:t>
            </a:r>
            <a:r>
              <a:rPr lang="en-US" sz="1400" kern="1200" dirty="0" smtClean="0">
                <a:solidFill>
                  <a:schemeClr val="tx1"/>
                </a:solidFill>
                <a:effectLst/>
                <a:latin typeface="Arial" panose="020B0604020202020204" pitchFamily="34" charset="0"/>
                <a:cs typeface="Arial" panose="020B0604020202020204" pitchFamily="34" charset="0"/>
              </a:rPr>
              <a:t>) (Emerging)</a:t>
            </a:r>
          </a:p>
          <a:p>
            <a:endParaRPr lang="en-US" sz="1400" kern="1200" dirty="0" smtClean="0">
              <a:solidFill>
                <a:schemeClr val="tx1"/>
              </a:solidFill>
              <a:effectLst/>
              <a:latin typeface="Arial" panose="020B0604020202020204" pitchFamily="34" charset="0"/>
              <a:cs typeface="Arial" panose="020B0604020202020204" pitchFamily="34" charset="0"/>
            </a:endParaRPr>
          </a:p>
          <a:p>
            <a:r>
              <a:rPr lang="en-US" sz="1400" kern="1200" dirty="0" smtClean="0">
                <a:solidFill>
                  <a:schemeClr val="tx1"/>
                </a:solidFill>
                <a:effectLst/>
                <a:latin typeface="Arial" panose="020B0604020202020204" pitchFamily="34" charset="0"/>
                <a:cs typeface="Arial" panose="020B0604020202020204" pitchFamily="34" charset="0"/>
              </a:rPr>
              <a:t>“I have friends, people I know from my classes, that are on Facebook, but it’s not what I’ve used.  For example, there’s a girl in my liberal studies class that’s going to help me with an assignment we have due Monday, but I’m probably going to send her a text message to ask her when she wants to come here and meet up and do it, or stuff.  So, like I said, Facebook is mostly social.” (</a:t>
            </a:r>
            <a:r>
              <a:rPr lang="en-US" sz="1400" i="1" kern="1200" dirty="0" smtClean="0">
                <a:solidFill>
                  <a:schemeClr val="tx1"/>
                </a:solidFill>
                <a:effectLst/>
                <a:latin typeface="Arial" panose="020B0604020202020204" pitchFamily="34" charset="0"/>
                <a:cs typeface="Arial" panose="020B0604020202020204" pitchFamily="34" charset="0"/>
              </a:rPr>
              <a:t>Digital Visitors and Residents</a:t>
            </a:r>
            <a:r>
              <a:rPr lang="en-US" sz="1400" kern="1200" dirty="0" smtClean="0">
                <a:solidFill>
                  <a:schemeClr val="tx1"/>
                </a:solidFill>
                <a:effectLst/>
                <a:latin typeface="Arial" panose="020B0604020202020204" pitchFamily="34" charset="0"/>
                <a:cs typeface="Arial" panose="020B0604020202020204" pitchFamily="34" charset="0"/>
              </a:rPr>
              <a:t>, USU13, Male, Age 18, Undeclared) (Emerging)</a:t>
            </a:r>
          </a:p>
          <a:p>
            <a:endParaRPr lang="en-US" sz="1400" kern="1200" dirty="0" smtClean="0">
              <a:solidFill>
                <a:schemeClr val="tx1"/>
              </a:solidFill>
              <a:effectLst/>
              <a:latin typeface="Arial" panose="020B0604020202020204" pitchFamily="34" charset="0"/>
              <a:cs typeface="Arial" panose="020B0604020202020204" pitchFamily="34" charset="0"/>
            </a:endParaRPr>
          </a:p>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33</a:t>
            </a:fld>
            <a:endParaRPr lang="en-GB" dirty="0"/>
          </a:p>
        </p:txBody>
      </p:sp>
    </p:spTree>
    <p:extLst>
      <p:ext uri="{BB962C8B-B14F-4D97-AF65-F5344CB8AC3E}">
        <p14:creationId xmlns:p14="http://schemas.microsoft.com/office/powerpoint/2010/main" val="1608126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499" y="4342765"/>
            <a:ext cx="6220434" cy="4265216"/>
          </a:xfrm>
        </p:spPr>
        <p:txBody>
          <a:bodyPr/>
          <a:lstStyle/>
          <a:p>
            <a:r>
              <a:rPr lang="en-US" sz="1400" dirty="0">
                <a:solidFill>
                  <a:schemeClr val="tx1"/>
                </a:solidFill>
                <a:latin typeface="Arial" panose="020B0604020202020204" pitchFamily="34" charset="0"/>
                <a:cs typeface="Arial" pitchFamily="34" charset="0"/>
              </a:rPr>
              <a:t>Source and Educational Stages: Interviews</a:t>
            </a:r>
          </a:p>
          <a:p>
            <a:pPr defTabSz="932871">
              <a:defRPr/>
            </a:pPr>
            <a:r>
              <a:rPr lang="en-US" sz="1400" b="1" dirty="0">
                <a:solidFill>
                  <a:schemeClr val="tx1"/>
                </a:solidFill>
                <a:latin typeface="Arial" pitchFamily="34" charset="0"/>
                <a:cs typeface="Arial" pitchFamily="34" charset="0"/>
              </a:rPr>
              <a:t>Friends/Colleagues: </a:t>
            </a:r>
            <a:r>
              <a:rPr lang="en-US" sz="1400" dirty="0">
                <a:solidFill>
                  <a:schemeClr val="tx1"/>
                </a:solidFill>
                <a:latin typeface="Arial" pitchFamily="34" charset="0"/>
                <a:cs typeface="Arial" pitchFamily="34" charset="0"/>
              </a:rPr>
              <a:t>Emerging 77%, Establishing 70%, Embedding 40%, Experiencing 40%</a:t>
            </a:r>
          </a:p>
          <a:p>
            <a:r>
              <a:rPr lang="en-US" sz="1400" b="1" dirty="0">
                <a:solidFill>
                  <a:schemeClr val="tx1"/>
                </a:solidFill>
                <a:latin typeface="Arial" pitchFamily="34" charset="0"/>
                <a:cs typeface="Arial" pitchFamily="34" charset="0"/>
              </a:rPr>
              <a:t>Peers: </a:t>
            </a:r>
            <a:r>
              <a:rPr lang="en-US" sz="1400" dirty="0">
                <a:solidFill>
                  <a:schemeClr val="tx1"/>
                </a:solidFill>
                <a:latin typeface="Arial" pitchFamily="34" charset="0"/>
                <a:cs typeface="Arial" pitchFamily="34" charset="0"/>
              </a:rPr>
              <a:t>Emerging 51%, Establishing 60%, Embedding 40%, Experiencing 50%</a:t>
            </a:r>
          </a:p>
          <a:p>
            <a:pPr defTabSz="466435">
              <a:defRPr/>
            </a:pPr>
            <a:r>
              <a:rPr lang="en-US" sz="1400" b="1" dirty="0">
                <a:solidFill>
                  <a:schemeClr val="tx1"/>
                </a:solidFill>
                <a:latin typeface="Arial" pitchFamily="34" charset="0"/>
                <a:cs typeface="Arial" pitchFamily="34" charset="0"/>
              </a:rPr>
              <a:t>Other: </a:t>
            </a:r>
            <a:r>
              <a:rPr lang="en-US" sz="1400" dirty="0">
                <a:solidFill>
                  <a:schemeClr val="tx1"/>
                </a:solidFill>
                <a:latin typeface="Arial" pitchFamily="34" charset="0"/>
                <a:cs typeface="Arial" pitchFamily="34" charset="0"/>
              </a:rPr>
              <a:t>Emerging 21%, Establishing 40%, Embedding 30%, Experiencing 60%</a:t>
            </a:r>
          </a:p>
          <a:p>
            <a:endParaRPr lang="en-US" sz="1400" dirty="0">
              <a:solidFill>
                <a:schemeClr val="tx1"/>
              </a:solidFill>
              <a:latin typeface="Arial" pitchFamily="34" charset="0"/>
              <a:cs typeface="Arial" pitchFamily="34" charset="0"/>
            </a:endParaRPr>
          </a:p>
          <a:p>
            <a:r>
              <a:rPr lang="en-US" sz="1400" b="1" dirty="0">
                <a:solidFill>
                  <a:schemeClr val="tx1"/>
                </a:solidFill>
                <a:latin typeface="Arial" pitchFamily="34" charset="0"/>
                <a:cs typeface="Arial" pitchFamily="34" charset="0"/>
              </a:rPr>
              <a:t>Other: </a:t>
            </a:r>
            <a:r>
              <a:rPr lang="en-US" sz="1400" dirty="0">
                <a:latin typeface="Arial" panose="020B0604020202020204" pitchFamily="34" charset="0"/>
                <a:cs typeface="Arial" panose="020B0604020202020204" pitchFamily="34" charset="0"/>
              </a:rPr>
              <a:t>emailing online journal personnel to get access, associate pastor, graduation coordinator, undergrads, volunteer coordinator, girlfriend’s sister, the Head of the school, thank you cards to people who had given graduation gifts, people at the </a:t>
            </a:r>
            <a:r>
              <a:rPr lang="en-US" sz="1400" dirty="0" err="1">
                <a:latin typeface="Arial" panose="020B0604020202020204" pitchFamily="34" charset="0"/>
                <a:cs typeface="Arial" panose="020B0604020202020204" pitchFamily="34" charset="0"/>
              </a:rPr>
              <a:t>HelpDesk</a:t>
            </a:r>
            <a:r>
              <a:rPr lang="en-US" sz="1400" dirty="0">
                <a:latin typeface="Arial" panose="020B0604020202020204" pitchFamily="34" charset="0"/>
                <a:cs typeface="Arial" panose="020B0604020202020204" pitchFamily="34" charset="0"/>
              </a:rPr>
              <a:t>, semi-girlfriend.</a:t>
            </a:r>
          </a:p>
          <a:p>
            <a:endParaRPr lang="en-US" sz="1400" b="1" dirty="0">
              <a:solidFill>
                <a:schemeClr val="tx1"/>
              </a:solidFill>
              <a:latin typeface="Arial" pitchFamily="34" charset="0"/>
              <a:cs typeface="Arial" pitchFamily="34" charset="0"/>
            </a:endParaRPr>
          </a:p>
          <a:p>
            <a:pPr marL="0" lvl="2" defTabSz="699618">
              <a:defRPr/>
            </a:pPr>
            <a:r>
              <a:rPr lang="en-US" sz="1400" dirty="0">
                <a:latin typeface="Arial" panose="020B0604020202020204" pitchFamily="34" charset="0"/>
                <a:cs typeface="Arial" panose="020B0604020202020204" pitchFamily="34" charset="0"/>
              </a:rPr>
              <a:t>White, David S., and Lynn </a:t>
            </a:r>
            <a:r>
              <a:rPr lang="en-US" sz="1400" dirty="0" err="1">
                <a:latin typeface="Arial" panose="020B0604020202020204" pitchFamily="34" charset="0"/>
                <a:cs typeface="Arial" panose="020B0604020202020204" pitchFamily="34" charset="0"/>
              </a:rPr>
              <a:t>Silipigni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Connaway</a:t>
            </a:r>
            <a:r>
              <a:rPr lang="en-US" sz="1400" dirty="0">
                <a:latin typeface="Arial" panose="020B0604020202020204" pitchFamily="34" charset="0"/>
                <a:cs typeface="Arial" panose="020B0604020202020204" pitchFamily="34" charset="0"/>
              </a:rPr>
              <a:t>. 2011-2014. </a:t>
            </a:r>
            <a:r>
              <a:rPr lang="en-US" sz="1400" i="1" dirty="0">
                <a:latin typeface="Arial" panose="020B0604020202020204" pitchFamily="34" charset="0"/>
                <a:cs typeface="Arial" panose="020B0604020202020204" pitchFamily="34" charset="0"/>
              </a:rPr>
              <a:t>Visitors &amp;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3"/>
              </a:rPr>
              <a:t>http://www.oclc.org/research/activities/vandr/</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34</a:t>
            </a:fld>
            <a:endParaRPr lang="en-GB" dirty="0"/>
          </a:p>
        </p:txBody>
      </p:sp>
    </p:spTree>
    <p:extLst>
      <p:ext uri="{BB962C8B-B14F-4D97-AF65-F5344CB8AC3E}">
        <p14:creationId xmlns:p14="http://schemas.microsoft.com/office/powerpoint/2010/main" val="4164495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itchFamily="34" charset="0"/>
                <a:ea typeface="ＭＳ Ｐゴシック" charset="-128"/>
                <a:cs typeface="Arial" pitchFamily="34" charset="0"/>
              </a:rPr>
              <a:t>Image: </a:t>
            </a:r>
            <a:r>
              <a:rPr lang="en-US" sz="1400" dirty="0" smtClean="0">
                <a:solidFill>
                  <a:schemeClr val="tx1"/>
                </a:solidFill>
                <a:latin typeface="Arial" pitchFamily="34" charset="0"/>
                <a:ea typeface="ＭＳ Ｐゴシック" charset="-128"/>
                <a:cs typeface="Arial" pitchFamily="34" charset="0"/>
                <a:hlinkClick r:id="rId3"/>
              </a:rPr>
              <a:t>http://www.flickr.com/photos/17868205@N00/21748694620</a:t>
            </a:r>
            <a:endParaRPr lang="en-US" sz="1400" dirty="0" smtClean="0">
              <a:solidFill>
                <a:schemeClr val="tx1"/>
              </a:solidFill>
              <a:latin typeface="Arial" pitchFamily="34" charset="0"/>
              <a:ea typeface="ＭＳ Ｐゴシック" charset="-128"/>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latin typeface="Arial" pitchFamily="34" charset="0"/>
              <a:ea typeface="ＭＳ Ｐゴシック" charset="-128"/>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itchFamily="34" charset="0"/>
                <a:ea typeface="ＭＳ Ｐゴシック" charset="-128"/>
                <a:cs typeface="Arial" pitchFamily="34" charset="0"/>
              </a:rPr>
              <a:t>“One of my favorite ways of getting information is by asking people.  Instead of Googling the whole time I mostly have faith in the fact that people are actually learning, if I can go to a tutor and ask them something.” (</a:t>
            </a:r>
            <a:r>
              <a:rPr lang="en-US" sz="1400" i="1" dirty="0" smtClean="0">
                <a:solidFill>
                  <a:schemeClr val="tx1"/>
                </a:solidFill>
                <a:latin typeface="Arial" pitchFamily="34" charset="0"/>
                <a:ea typeface="ＭＳ Ｐゴシック" charset="-128"/>
                <a:cs typeface="Arial" pitchFamily="34" charset="0"/>
              </a:rPr>
              <a:t>Digital Visitors and Residents, </a:t>
            </a:r>
            <a:r>
              <a:rPr lang="en-US" sz="1400" dirty="0" smtClean="0">
                <a:solidFill>
                  <a:schemeClr val="tx1"/>
                </a:solidFill>
                <a:latin typeface="Arial" pitchFamily="34" charset="0"/>
                <a:ea typeface="ＭＳ Ｐゴシック" charset="-128"/>
                <a:cs typeface="Arial" pitchFamily="34" charset="0"/>
              </a:rPr>
              <a:t>UKU3, Female, Age 19, French and Italian) (Emerging) </a:t>
            </a:r>
          </a:p>
          <a:p>
            <a:endParaRPr lang="en-US" sz="1400" dirty="0">
              <a:solidFill>
                <a:schemeClr val="tx1"/>
              </a:solidFill>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35</a:t>
            </a:fld>
            <a:endParaRPr lang="en-GB" dirty="0"/>
          </a:p>
        </p:txBody>
      </p:sp>
    </p:spTree>
    <p:extLst>
      <p:ext uri="{BB962C8B-B14F-4D97-AF65-F5344CB8AC3E}">
        <p14:creationId xmlns:p14="http://schemas.microsoft.com/office/powerpoint/2010/main" val="3305826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2996" y="4420315"/>
            <a:ext cx="6291933" cy="4187666"/>
          </a:xfrm>
        </p:spPr>
        <p:txBody>
          <a:bodyPr/>
          <a:lstStyle/>
          <a:p>
            <a:r>
              <a:rPr lang="en-US" sz="1400" dirty="0">
                <a:solidFill>
                  <a:schemeClr val="tx1"/>
                </a:solidFill>
                <a:latin typeface="Arial" panose="020B0604020202020204" pitchFamily="34" charset="0"/>
                <a:cs typeface="Arial" pitchFamily="34" charset="0"/>
              </a:rPr>
              <a:t>Source and Educational Stages: Interviews</a:t>
            </a:r>
          </a:p>
          <a:p>
            <a:pPr defTabSz="932871">
              <a:defRPr/>
            </a:pPr>
            <a:r>
              <a:rPr lang="en-US" sz="1400" b="1" dirty="0">
                <a:solidFill>
                  <a:schemeClr val="tx1"/>
                </a:solidFill>
                <a:latin typeface="Arial" pitchFamily="34" charset="0"/>
                <a:cs typeface="Arial" pitchFamily="34" charset="0"/>
              </a:rPr>
              <a:t>Experts/Professionals</a:t>
            </a:r>
            <a:r>
              <a:rPr lang="en-US" sz="1400" dirty="0">
                <a:solidFill>
                  <a:schemeClr val="tx1"/>
                </a:solidFill>
                <a:latin typeface="Arial" pitchFamily="34" charset="0"/>
                <a:cs typeface="Arial" pitchFamily="34" charset="0"/>
              </a:rPr>
              <a:t>: Emerging 30%, Establishing 20%, Embedding 30%, Experiencing 20%</a:t>
            </a:r>
          </a:p>
          <a:p>
            <a:r>
              <a:rPr lang="en-US" sz="1400" b="1" dirty="0" smtClean="0">
                <a:solidFill>
                  <a:schemeClr val="tx1"/>
                </a:solidFill>
                <a:latin typeface="Arial" pitchFamily="34" charset="0"/>
                <a:cs typeface="Arial" pitchFamily="34" charset="0"/>
              </a:rPr>
              <a:t>Librarians</a:t>
            </a:r>
            <a:r>
              <a:rPr lang="en-US" sz="1400" dirty="0" smtClean="0">
                <a:solidFill>
                  <a:schemeClr val="tx1"/>
                </a:solidFill>
                <a:latin typeface="Arial" pitchFamily="34" charset="0"/>
                <a:cs typeface="Arial" pitchFamily="34" charset="0"/>
              </a:rPr>
              <a:t>: </a:t>
            </a:r>
            <a:r>
              <a:rPr lang="en-US" sz="1400" dirty="0">
                <a:solidFill>
                  <a:schemeClr val="tx1"/>
                </a:solidFill>
                <a:latin typeface="Arial" pitchFamily="34" charset="0"/>
                <a:cs typeface="Arial" pitchFamily="34" charset="0"/>
              </a:rPr>
              <a:t>Emerging 12%, Establishing 0%, Embedding 10%, Experiencing 20%</a:t>
            </a:r>
          </a:p>
          <a:p>
            <a:pPr defTabSz="466435">
              <a:defRPr/>
            </a:pPr>
            <a:r>
              <a:rPr lang="en-US" sz="1400" b="1" dirty="0">
                <a:solidFill>
                  <a:schemeClr val="tx1"/>
                </a:solidFill>
                <a:latin typeface="Arial" pitchFamily="34" charset="0"/>
                <a:cs typeface="Arial" pitchFamily="34" charset="0"/>
              </a:rPr>
              <a:t>Teachers/Professors</a:t>
            </a:r>
            <a:r>
              <a:rPr lang="en-US" sz="1400" dirty="0">
                <a:solidFill>
                  <a:schemeClr val="tx1"/>
                </a:solidFill>
                <a:latin typeface="Arial" pitchFamily="34" charset="0"/>
                <a:cs typeface="Arial" pitchFamily="34" charset="0"/>
              </a:rPr>
              <a:t>: Emerging 37%, Establishing 90%, Embedding 60%, Experiencing 20%</a:t>
            </a:r>
          </a:p>
          <a:p>
            <a:endParaRPr lang="en-US" sz="1400" dirty="0">
              <a:solidFill>
                <a:schemeClr val="tx1"/>
              </a:solidFill>
              <a:latin typeface="Arial" pitchFamily="34" charset="0"/>
              <a:cs typeface="Arial" pitchFamily="34" charset="0"/>
            </a:endParaRPr>
          </a:p>
          <a:p>
            <a:pPr marL="0" lvl="2" defTabSz="699618">
              <a:defRPr/>
            </a:pPr>
            <a:r>
              <a:rPr lang="en-US" sz="1400" dirty="0">
                <a:solidFill>
                  <a:schemeClr val="tx1"/>
                </a:solidFill>
                <a:latin typeface="Arial" pitchFamily="34" charset="0"/>
                <a:cs typeface="Arial" pitchFamily="34" charset="0"/>
              </a:rPr>
              <a:t>White, David S., and Lynn </a:t>
            </a:r>
            <a:r>
              <a:rPr lang="en-US" sz="1400" dirty="0" err="1">
                <a:solidFill>
                  <a:schemeClr val="tx1"/>
                </a:solidFill>
                <a:latin typeface="Arial" panose="020B0604020202020204" pitchFamily="34" charset="0"/>
                <a:cs typeface="Arial" panose="020B0604020202020204" pitchFamily="34" charset="0"/>
              </a:rPr>
              <a:t>Silipigni</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Connaway</a:t>
            </a:r>
            <a:r>
              <a:rPr lang="en-US" sz="1400" dirty="0">
                <a:solidFill>
                  <a:schemeClr val="tx1"/>
                </a:solidFill>
                <a:latin typeface="Arial" panose="020B0604020202020204" pitchFamily="34" charset="0"/>
                <a:cs typeface="Arial" panose="020B0604020202020204" pitchFamily="34" charset="0"/>
              </a:rPr>
              <a:t>. 2011-2014. </a:t>
            </a:r>
            <a:r>
              <a:rPr lang="en-US" sz="1400" i="1" dirty="0">
                <a:solidFill>
                  <a:schemeClr val="tx1"/>
                </a:solidFill>
                <a:latin typeface="Arial" panose="020B0604020202020204" pitchFamily="34" charset="0"/>
                <a:cs typeface="Arial" panose="020B0604020202020204" pitchFamily="34" charset="0"/>
              </a:rPr>
              <a:t>Visitors &amp; Residents: What Motivates Engagement with the Digital Information Environment.</a:t>
            </a:r>
            <a:r>
              <a:rPr lang="en-US" sz="1400" dirty="0">
                <a:solidFill>
                  <a:schemeClr val="tx1"/>
                </a:solidFill>
                <a:latin typeface="Arial" panose="020B0604020202020204" pitchFamily="34" charset="0"/>
                <a:cs typeface="Arial" panose="020B0604020202020204" pitchFamily="34" charset="0"/>
              </a:rPr>
              <a:t> Funded by JISC, OCLC, and Oxford University. </a:t>
            </a:r>
            <a:r>
              <a:rPr lang="en-US" sz="1400" u="sng" dirty="0">
                <a:solidFill>
                  <a:schemeClr val="tx1"/>
                </a:solidFill>
                <a:latin typeface="Arial" panose="020B0604020202020204" pitchFamily="34" charset="0"/>
                <a:cs typeface="Arial" panose="020B0604020202020204" pitchFamily="34" charset="0"/>
                <a:hlinkClick r:id="rId3"/>
              </a:rPr>
              <a:t>http://www.oclc.org/research/activities/vandr/</a:t>
            </a:r>
            <a:r>
              <a:rPr lang="en-US" sz="1400" dirty="0">
                <a:solidFill>
                  <a:schemeClr val="tx1"/>
                </a:solidFill>
                <a:latin typeface="Arial" panose="020B0604020202020204" pitchFamily="34" charset="0"/>
                <a:cs typeface="Arial" panose="020B0604020202020204" pitchFamily="34" charset="0"/>
              </a:rPr>
              <a:t>.</a:t>
            </a:r>
          </a:p>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36</a:t>
            </a:fld>
            <a:endParaRPr lang="en-GB" dirty="0"/>
          </a:p>
        </p:txBody>
      </p:sp>
    </p:spTree>
    <p:extLst>
      <p:ext uri="{BB962C8B-B14F-4D97-AF65-F5344CB8AC3E}">
        <p14:creationId xmlns:p14="http://schemas.microsoft.com/office/powerpoint/2010/main" val="4233954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Arial" panose="020B0604020202020204" pitchFamily="34" charset="0"/>
                <a:cs typeface="Arial" panose="020B0604020202020204" pitchFamily="34" charset="0"/>
              </a:rPr>
              <a:t>Image: </a:t>
            </a:r>
            <a:r>
              <a:rPr lang="en-US" sz="1400" kern="1200" dirty="0" smtClean="0">
                <a:solidFill>
                  <a:schemeClr val="tx1"/>
                </a:solidFill>
                <a:effectLst/>
                <a:latin typeface="Arial" panose="020B0604020202020204" pitchFamily="34" charset="0"/>
                <a:cs typeface="Arial" panose="020B0604020202020204" pitchFamily="34" charset="0"/>
                <a:hlinkClick r:id="rId3"/>
              </a:rPr>
              <a:t>http://www.flickr.com/photos/14247749@N00/8801814428</a:t>
            </a:r>
            <a:endParaRPr lang="en-US" sz="1400" kern="1200" dirty="0" smtClean="0">
              <a:solidFill>
                <a:schemeClr val="tx1"/>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Arial" panose="020B0604020202020204" pitchFamily="34" charset="0"/>
                <a:cs typeface="Arial" panose="020B0604020202020204" pitchFamily="34" charset="0"/>
              </a:rPr>
              <a:t>“Well, I do think the kind of – I mean, the library system’s very good, the way you can renew books, the way you can search for publications, e-journals… That is amazing really, the way you can do those kind of searches.” (</a:t>
            </a:r>
            <a:r>
              <a:rPr lang="en-US" sz="1400" i="1" kern="1200" dirty="0" smtClean="0">
                <a:solidFill>
                  <a:schemeClr val="tx1"/>
                </a:solidFill>
                <a:effectLst/>
                <a:latin typeface="Arial" panose="020B0604020202020204" pitchFamily="34" charset="0"/>
                <a:cs typeface="Arial" panose="020B0604020202020204" pitchFamily="34" charset="0"/>
              </a:rPr>
              <a:t>Digital Visitors and Residents</a:t>
            </a:r>
            <a:r>
              <a:rPr lang="en-US" sz="1400" kern="1200" dirty="0" smtClean="0">
                <a:solidFill>
                  <a:schemeClr val="tx1"/>
                </a:solidFill>
                <a:effectLst/>
                <a:latin typeface="Arial" panose="020B0604020202020204" pitchFamily="34" charset="0"/>
                <a:cs typeface="Arial" panose="020B0604020202020204" pitchFamily="34" charset="0"/>
              </a:rPr>
              <a:t>, UKG3, Male, Age 51, Practical Theology) (Embedding)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latin typeface="Arial" panose="020B0604020202020204" pitchFamily="34" charset="0"/>
              <a:cs typeface="Arial" panose="020B0604020202020204" pitchFamily="34" charset="0"/>
            </a:endParaRPr>
          </a:p>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37</a:t>
            </a:fld>
            <a:endParaRPr lang="en-GB" dirty="0"/>
          </a:p>
        </p:txBody>
      </p:sp>
    </p:spTree>
    <p:extLst>
      <p:ext uri="{BB962C8B-B14F-4D97-AF65-F5344CB8AC3E}">
        <p14:creationId xmlns:p14="http://schemas.microsoft.com/office/powerpoint/2010/main" val="1643211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Arial" panose="020B0604020202020204" pitchFamily="34" charset="0"/>
                <a:cs typeface="Arial" panose="020B0604020202020204" pitchFamily="34" charset="0"/>
              </a:rPr>
              <a:t>Image: </a:t>
            </a:r>
            <a:r>
              <a:rPr lang="en-US" sz="1400" kern="1200" dirty="0" smtClean="0">
                <a:solidFill>
                  <a:schemeClr val="tx1"/>
                </a:solidFill>
                <a:effectLst/>
                <a:latin typeface="Arial" panose="020B0604020202020204" pitchFamily="34" charset="0"/>
                <a:cs typeface="Arial" panose="020B0604020202020204" pitchFamily="34" charset="0"/>
                <a:hlinkClick r:id="rId3"/>
              </a:rPr>
              <a:t>http://www.flickr.com/photos/79016591@N07/21703644279</a:t>
            </a:r>
            <a:endParaRPr lang="en-US" sz="1400" kern="1200" dirty="0" smtClean="0">
              <a:solidFill>
                <a:schemeClr val="tx1"/>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Arial" panose="020B0604020202020204" pitchFamily="34" charset="0"/>
                <a:cs typeface="Arial" panose="020B0604020202020204" pitchFamily="34" charset="0"/>
              </a:rPr>
              <a:t>“If it were- if I had a question about history or some sort of discussion based thing I would probably call my dad or my grandfather or my sister beforehand.  Something that requires some sort of interpretation – if I’m reading something like Wikipedia the facts might be correct but unless you’ve got the right context in mind or unless you understand more information around the subject it’s not always that reliable.” (</a:t>
            </a:r>
            <a:r>
              <a:rPr lang="en-US" sz="1400" i="1" kern="1200" dirty="0" smtClean="0">
                <a:solidFill>
                  <a:schemeClr val="tx1"/>
                </a:solidFill>
                <a:effectLst/>
                <a:latin typeface="Arial" panose="020B0604020202020204" pitchFamily="34" charset="0"/>
                <a:cs typeface="Arial" panose="020B0604020202020204" pitchFamily="34" charset="0"/>
              </a:rPr>
              <a:t>Digital Visitors and Residents</a:t>
            </a:r>
            <a:r>
              <a:rPr lang="en-US" sz="1400" kern="1200" dirty="0" smtClean="0">
                <a:solidFill>
                  <a:schemeClr val="tx1"/>
                </a:solidFill>
                <a:effectLst/>
                <a:latin typeface="Arial" panose="020B0604020202020204" pitchFamily="34" charset="0"/>
                <a:cs typeface="Arial" panose="020B0604020202020204" pitchFamily="34" charset="0"/>
              </a:rPr>
              <a:t>, UKU12, Female, Age 21, Mathematical Physics) (Establishing)</a:t>
            </a:r>
          </a:p>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38</a:t>
            </a:fld>
            <a:endParaRPr lang="en-GB" dirty="0"/>
          </a:p>
        </p:txBody>
      </p:sp>
    </p:spTree>
    <p:extLst>
      <p:ext uri="{BB962C8B-B14F-4D97-AF65-F5344CB8AC3E}">
        <p14:creationId xmlns:p14="http://schemas.microsoft.com/office/powerpoint/2010/main" val="1720753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xfrm>
            <a:off x="233998" y="4420315"/>
            <a:ext cx="6551930" cy="4187666"/>
          </a:xfrm>
          <a:noFill/>
          <a:ln/>
        </p:spPr>
        <p:txBody>
          <a:bodyPr/>
          <a:lstStyle/>
          <a:p>
            <a:r>
              <a:rPr lang="en-US" sz="1400" dirty="0">
                <a:latin typeface="Arial" pitchFamily="34" charset="0"/>
                <a:cs typeface="Arial" pitchFamily="34" charset="0"/>
              </a:rPr>
              <a:t>Image: </a:t>
            </a:r>
            <a:r>
              <a:rPr lang="en-US" sz="1400" dirty="0">
                <a:latin typeface="Arial" pitchFamily="34" charset="0"/>
                <a:cs typeface="Arial" pitchFamily="34" charset="0"/>
                <a:hlinkClick r:id="rId3"/>
              </a:rPr>
              <a:t>http://www.flickr.com/photos/domesticat/2438570563</a:t>
            </a:r>
            <a:r>
              <a:rPr lang="en-US" sz="1400" dirty="0" smtClean="0">
                <a:latin typeface="Arial" pitchFamily="34" charset="0"/>
                <a:cs typeface="Arial" pitchFamily="34" charset="0"/>
                <a:hlinkClick r:id="rId3"/>
              </a:rPr>
              <a:t>/</a:t>
            </a:r>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a:p>
            <a:r>
              <a:rPr lang="en-GB" sz="1400" dirty="0">
                <a:latin typeface="Arial" pitchFamily="34" charset="0"/>
              </a:rPr>
              <a:t>“– there’s a lady in the library who helps you find things.” </a:t>
            </a:r>
            <a:r>
              <a:rPr lang="en-GB" sz="1400" dirty="0" smtClean="0">
                <a:latin typeface="Arial" pitchFamily="34" charset="0"/>
              </a:rPr>
              <a:t>(</a:t>
            </a:r>
            <a:r>
              <a:rPr lang="en-GB" sz="1400" i="1" dirty="0" smtClean="0">
                <a:latin typeface="Arial" pitchFamily="34" charset="0"/>
              </a:rPr>
              <a:t>Digital Visitors and Residents</a:t>
            </a:r>
            <a:r>
              <a:rPr lang="en-GB" sz="1400" dirty="0" smtClean="0">
                <a:latin typeface="Arial" pitchFamily="34" charset="0"/>
              </a:rPr>
              <a:t>, USU5</a:t>
            </a:r>
            <a:r>
              <a:rPr lang="en-GB" sz="1400" dirty="0">
                <a:latin typeface="Arial" pitchFamily="34" charset="0"/>
              </a:rPr>
              <a:t>, Systems Engineering, Male, Age </a:t>
            </a:r>
            <a:r>
              <a:rPr lang="en-GB" sz="1400" dirty="0" smtClean="0">
                <a:latin typeface="Arial" pitchFamily="34" charset="0"/>
              </a:rPr>
              <a:t>19, Systems Engineering) (Emerging)</a:t>
            </a:r>
          </a:p>
          <a:p>
            <a:endParaRPr lang="en-GB" sz="1400" dirty="0" smtClean="0">
              <a:latin typeface="Arial" pitchFamily="34" charset="0"/>
            </a:endParaRPr>
          </a:p>
          <a:p>
            <a:pPr marL="0" lvl="2" defTabSz="699618">
              <a:defRPr/>
            </a:pPr>
            <a:r>
              <a:rPr lang="en-US" sz="1400" dirty="0" smtClean="0">
                <a:latin typeface="Arial" panose="020B0604020202020204" pitchFamily="34" charset="0"/>
                <a:cs typeface="Arial" panose="020B0604020202020204" pitchFamily="34" charset="0"/>
              </a:rPr>
              <a:t>White, David S., and Lynn </a:t>
            </a:r>
            <a:r>
              <a:rPr lang="en-US" sz="1400" dirty="0" err="1" smtClean="0">
                <a:latin typeface="Arial" panose="020B0604020202020204" pitchFamily="34" charset="0"/>
                <a:cs typeface="Arial" panose="020B0604020202020204" pitchFamily="34" charset="0"/>
              </a:rPr>
              <a:t>Silipigni</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Connaway</a:t>
            </a:r>
            <a:r>
              <a:rPr lang="en-US" sz="1400" dirty="0" smtClean="0">
                <a:latin typeface="Arial" panose="020B0604020202020204" pitchFamily="34" charset="0"/>
                <a:cs typeface="Arial" panose="020B0604020202020204" pitchFamily="34" charset="0"/>
              </a:rPr>
              <a:t>. 2011-2014. </a:t>
            </a:r>
            <a:r>
              <a:rPr lang="en-US" sz="1400" i="1" dirty="0" smtClean="0">
                <a:latin typeface="Arial" panose="020B0604020202020204" pitchFamily="34" charset="0"/>
                <a:cs typeface="Arial" panose="020B0604020202020204" pitchFamily="34" charset="0"/>
              </a:rPr>
              <a:t>Visitors &amp; Residents: What Motivates Engagement with the Digital Information Environment.</a:t>
            </a:r>
            <a:r>
              <a:rPr lang="en-US" sz="1400" dirty="0" smtClean="0">
                <a:latin typeface="Arial" panose="020B0604020202020204" pitchFamily="34" charset="0"/>
                <a:cs typeface="Arial" panose="020B0604020202020204" pitchFamily="34" charset="0"/>
              </a:rPr>
              <a:t> Funded by JISC, OCLC, and Oxford University. </a:t>
            </a:r>
            <a:r>
              <a:rPr lang="en-US" sz="1400" u="sng" dirty="0" smtClean="0">
                <a:latin typeface="Arial" panose="020B0604020202020204" pitchFamily="34" charset="0"/>
                <a:cs typeface="Arial" panose="020B0604020202020204" pitchFamily="34" charset="0"/>
                <a:hlinkClick r:id="rId4"/>
              </a:rPr>
              <a:t>http://www.oclc.org/research/activities/vandr/</a:t>
            </a:r>
            <a:r>
              <a:rPr lang="en-US" sz="1400" dirty="0" smtClean="0">
                <a:latin typeface="Arial" panose="020B0604020202020204" pitchFamily="34" charset="0"/>
                <a:cs typeface="Arial" panose="020B0604020202020204" pitchFamily="34" charset="0"/>
              </a:rPr>
              <a:t>.</a:t>
            </a:r>
          </a:p>
          <a:p>
            <a:endParaRPr lang="en-US" sz="1400" dirty="0" smtClean="0">
              <a:latin typeface="Arial" panose="020B0604020202020204" pitchFamily="34" charset="0"/>
              <a:cs typeface="Arial" panose="020B0604020202020204" pitchFamily="34" charset="0"/>
            </a:endParaRPr>
          </a:p>
          <a:p>
            <a:endParaRPr lang="en-US" sz="1400" dirty="0">
              <a:latin typeface="Arial" pitchFamily="34" charset="0"/>
            </a:endParaRPr>
          </a:p>
          <a:p>
            <a:endParaRPr lang="en-US" sz="1400" dirty="0">
              <a:latin typeface="Arial" pitchFamily="34" charset="0"/>
              <a:cs typeface="Arial" pitchFamily="34" charset="0"/>
            </a:endParaRPr>
          </a:p>
        </p:txBody>
      </p:sp>
      <p:sp>
        <p:nvSpPr>
          <p:cNvPr id="81924" name="Slide Number Placeholder 3"/>
          <p:cNvSpPr>
            <a:spLocks noGrp="1"/>
          </p:cNvSpPr>
          <p:nvPr>
            <p:ph type="sldNum" sz="quarter" idx="5"/>
          </p:nvPr>
        </p:nvSpPr>
        <p:spPr>
          <a:noFill/>
        </p:spPr>
        <p:txBody>
          <a:bodyPr/>
          <a:lstStyle/>
          <a:p>
            <a:fld id="{5EF6915A-DE8A-4E9E-B836-65222E5509EB}" type="slidenum">
              <a:rPr lang="en-US" smtClean="0">
                <a:latin typeface="Arial" pitchFamily="34" charset="0"/>
                <a:ea typeface="MS PGothic" pitchFamily="34" charset="-128"/>
              </a:rPr>
              <a:pPr/>
              <a:t>39</a:t>
            </a:fld>
            <a:endParaRPr lang="en-US" smtClean="0">
              <a:latin typeface="Arial" pitchFamily="34" charset="0"/>
              <a:ea typeface="MS PGothic" pitchFamily="34" charset="-128"/>
            </a:endParaRPr>
          </a:p>
        </p:txBody>
      </p:sp>
    </p:spTree>
    <p:extLst>
      <p:ext uri="{BB962C8B-B14F-4D97-AF65-F5344CB8AC3E}">
        <p14:creationId xmlns:p14="http://schemas.microsoft.com/office/powerpoint/2010/main" val="959123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a:xfrm>
            <a:off x="168998" y="4420314"/>
            <a:ext cx="6629929" cy="4418699"/>
          </a:xfrm>
        </p:spPr>
        <p:txBody>
          <a:bodyPr>
            <a:noAutofit/>
          </a:bodyPr>
          <a:lstStyle/>
          <a:p>
            <a:r>
              <a:rPr lang="en-US" sz="1400" dirty="0">
                <a:solidFill>
                  <a:schemeClr val="tx1"/>
                </a:solidFill>
                <a:latin typeface="Arial" pitchFamily="34" charset="0"/>
                <a:cs typeface="Arial" pitchFamily="34" charset="0"/>
              </a:rPr>
              <a:t>Image: https://www.flickr.com/photos/limeflyphotography/14352660977/</a:t>
            </a:r>
          </a:p>
          <a:p>
            <a:r>
              <a:rPr lang="en-US" sz="1400" dirty="0">
                <a:solidFill>
                  <a:schemeClr val="tx1"/>
                </a:solidFill>
                <a:latin typeface="Arial" pitchFamily="34" charset="0"/>
                <a:cs typeface="Arial" pitchFamily="34" charset="0"/>
              </a:rPr>
              <a:t>Screenshot: USU7 </a:t>
            </a:r>
            <a:r>
              <a:rPr lang="en-US" sz="1400" dirty="0" err="1">
                <a:solidFill>
                  <a:schemeClr val="tx1"/>
                </a:solidFill>
                <a:latin typeface="Arial" pitchFamily="34" charset="0"/>
                <a:cs typeface="Arial" pitchFamily="34" charset="0"/>
              </a:rPr>
              <a:t>Emg</a:t>
            </a:r>
            <a:r>
              <a:rPr lang="en-US" sz="1400" dirty="0">
                <a:solidFill>
                  <a:schemeClr val="tx1"/>
                </a:solidFill>
                <a:latin typeface="Arial" pitchFamily="34" charset="0"/>
                <a:cs typeface="Arial" pitchFamily="34" charset="0"/>
              </a:rPr>
              <a:t> Dry1 Ph1  (</a:t>
            </a:r>
            <a:r>
              <a:rPr lang="en-US" sz="1400" i="1" dirty="0">
                <a:solidFill>
                  <a:schemeClr val="tx1"/>
                </a:solidFill>
                <a:latin typeface="Arial" pitchFamily="34" charset="0"/>
                <a:cs typeface="Arial" pitchFamily="34" charset="0"/>
              </a:rPr>
              <a:t>Digital Visitors and Residents</a:t>
            </a:r>
            <a:r>
              <a:rPr lang="en-US" sz="1400" dirty="0">
                <a:solidFill>
                  <a:schemeClr val="tx1"/>
                </a:solidFill>
                <a:latin typeface="Arial" pitchFamily="34" charset="0"/>
                <a:cs typeface="Arial" pitchFamily="34" charset="0"/>
              </a:rPr>
              <a:t>, USU7, Female, Age 19, Political Science)</a:t>
            </a:r>
          </a:p>
          <a:p>
            <a:endParaRPr lang="en-US" sz="1400" dirty="0">
              <a:solidFill>
                <a:schemeClr val="tx1"/>
              </a:solidFill>
              <a:latin typeface="Arial" pitchFamily="34" charset="0"/>
              <a:cs typeface="Arial" pitchFamily="34" charset="0"/>
            </a:endParaRPr>
          </a:p>
          <a:p>
            <a:r>
              <a:rPr lang="en-US" sz="1400" dirty="0">
                <a:solidFill>
                  <a:schemeClr val="tx1"/>
                </a:solidFill>
                <a:latin typeface="Arial" pitchFamily="34" charset="0"/>
                <a:cs typeface="Arial" pitchFamily="34" charset="0"/>
              </a:rPr>
              <a:t>“March was a little more serious. We’re nearing election time and all that jazz, and this is the first election I’ll be able to vote in, so I’ve been doing a bit of reading on a few of the candidates (not much, mind you). As a side note, I’m kind of debating whether or not I should actually vote in this election since I have such little knowledge on the candidates.”  (</a:t>
            </a:r>
            <a:r>
              <a:rPr lang="en-US" sz="1400" i="1" dirty="0">
                <a:solidFill>
                  <a:schemeClr val="tx1"/>
                </a:solidFill>
                <a:latin typeface="Arial" pitchFamily="34" charset="0"/>
                <a:cs typeface="Arial" pitchFamily="34" charset="0"/>
              </a:rPr>
              <a:t>Digital Visitors and Residents</a:t>
            </a:r>
            <a:r>
              <a:rPr lang="en-US" sz="1400" dirty="0">
                <a:solidFill>
                  <a:schemeClr val="tx1"/>
                </a:solidFill>
                <a:latin typeface="Arial" pitchFamily="34" charset="0"/>
                <a:cs typeface="Arial" pitchFamily="34" charset="0"/>
              </a:rPr>
              <a:t>, USU12, Male, Age 19)  USU12 </a:t>
            </a:r>
            <a:r>
              <a:rPr lang="en-US" sz="1400" dirty="0" err="1">
                <a:solidFill>
                  <a:schemeClr val="tx1"/>
                </a:solidFill>
                <a:latin typeface="Arial" pitchFamily="34" charset="0"/>
                <a:cs typeface="Arial" pitchFamily="34" charset="0"/>
              </a:rPr>
              <a:t>Est</a:t>
            </a:r>
            <a:r>
              <a:rPr lang="en-US" sz="1400" dirty="0">
                <a:solidFill>
                  <a:schemeClr val="tx1"/>
                </a:solidFill>
                <a:latin typeface="Arial" pitchFamily="34" charset="0"/>
                <a:cs typeface="Arial" pitchFamily="34" charset="0"/>
              </a:rPr>
              <a:t> Dry2 Ph2</a:t>
            </a:r>
          </a:p>
          <a:p>
            <a:endParaRPr lang="en-US" sz="1400" dirty="0">
              <a:solidFill>
                <a:schemeClr val="tx1"/>
              </a:solidFill>
              <a:latin typeface="Arial" pitchFamily="34" charset="0"/>
              <a:cs typeface="Arial" pitchFamily="34" charset="0"/>
            </a:endParaRPr>
          </a:p>
          <a:p>
            <a:pPr defTabSz="466435">
              <a:defRPr/>
            </a:pPr>
            <a:r>
              <a:rPr lang="en-US" sz="1400" dirty="0">
                <a:solidFill>
                  <a:schemeClr val="tx1"/>
                </a:solidFill>
                <a:latin typeface="Arial" pitchFamily="34" charset="0"/>
                <a:cs typeface="Arial" pitchFamily="34" charset="0"/>
              </a:rPr>
              <a:t>“Um they do have a search box but I didn’t—I didn’t use that. Um I pretty much just, I pretty much just clicked links.” (</a:t>
            </a:r>
            <a:r>
              <a:rPr lang="en-US" sz="1400" i="1" dirty="0">
                <a:solidFill>
                  <a:schemeClr val="tx1"/>
                </a:solidFill>
                <a:latin typeface="Arial" pitchFamily="34" charset="0"/>
                <a:cs typeface="Arial" pitchFamily="34" charset="0"/>
              </a:rPr>
              <a:t>Digital Visitors and Residents</a:t>
            </a:r>
            <a:r>
              <a:rPr lang="en-US" sz="1400" dirty="0">
                <a:solidFill>
                  <a:schemeClr val="tx1"/>
                </a:solidFill>
                <a:latin typeface="Arial" pitchFamily="34" charset="0"/>
                <a:cs typeface="Arial" pitchFamily="34" charset="0"/>
              </a:rPr>
              <a:t>, USU12, Male, Age 19, 30:37) USU12 </a:t>
            </a:r>
            <a:r>
              <a:rPr lang="en-US" sz="1400" dirty="0" err="1">
                <a:solidFill>
                  <a:schemeClr val="tx1"/>
                </a:solidFill>
                <a:latin typeface="Arial" pitchFamily="34" charset="0"/>
                <a:cs typeface="Arial" pitchFamily="34" charset="0"/>
              </a:rPr>
              <a:t>Est</a:t>
            </a:r>
            <a:r>
              <a:rPr lang="en-US" sz="1400" dirty="0">
                <a:solidFill>
                  <a:schemeClr val="tx1"/>
                </a:solidFill>
                <a:latin typeface="Arial" pitchFamily="34" charset="0"/>
                <a:cs typeface="Arial" pitchFamily="34" charset="0"/>
              </a:rPr>
              <a:t> </a:t>
            </a:r>
            <a:r>
              <a:rPr lang="en-US" sz="1400" dirty="0" err="1">
                <a:solidFill>
                  <a:schemeClr val="tx1"/>
                </a:solidFill>
                <a:latin typeface="Arial" pitchFamily="34" charset="0"/>
                <a:cs typeface="Arial" pitchFamily="34" charset="0"/>
              </a:rPr>
              <a:t>Follup</a:t>
            </a:r>
            <a:r>
              <a:rPr lang="en-US" sz="1400" dirty="0">
                <a:solidFill>
                  <a:schemeClr val="tx1"/>
                </a:solidFill>
                <a:latin typeface="Arial" pitchFamily="34" charset="0"/>
                <a:cs typeface="Arial" pitchFamily="34" charset="0"/>
              </a:rPr>
              <a:t> Int1 Ph3</a:t>
            </a:r>
          </a:p>
          <a:p>
            <a:pPr defTabSz="466435">
              <a:defRPr/>
            </a:pPr>
            <a:endParaRPr lang="en-US" sz="1400" dirty="0">
              <a:solidFill>
                <a:schemeClr val="tx1"/>
              </a:solidFill>
              <a:latin typeface="Arial" pitchFamily="34" charset="0"/>
              <a:cs typeface="Arial" pitchFamily="34" charset="0"/>
            </a:endParaRPr>
          </a:p>
          <a:p>
            <a:pPr marL="0" lvl="2" defTabSz="466435">
              <a:defRPr/>
            </a:pPr>
            <a:r>
              <a:rPr lang="en-US" sz="1400" dirty="0">
                <a:solidFill>
                  <a:schemeClr val="tx1"/>
                </a:solidFill>
                <a:latin typeface="Arial" pitchFamily="34" charset="0"/>
                <a:cs typeface="Arial" pitchFamily="34" charset="0"/>
              </a:rPr>
              <a:t>White, David S., and Lynn Silipigni Connaway. 2011-2014. </a:t>
            </a:r>
            <a:r>
              <a:rPr lang="en-US" sz="1400" i="1" dirty="0">
                <a:solidFill>
                  <a:schemeClr val="tx1"/>
                </a:solidFill>
                <a:latin typeface="Arial" pitchFamily="34" charset="0"/>
                <a:cs typeface="Arial" pitchFamily="34" charset="0"/>
              </a:rPr>
              <a:t>Visitors &amp; Residents: What Motivates Engagement with the Digital Information Environment.</a:t>
            </a:r>
            <a:r>
              <a:rPr lang="en-US" sz="1400" dirty="0">
                <a:solidFill>
                  <a:schemeClr val="tx1"/>
                </a:solidFill>
                <a:latin typeface="Arial" pitchFamily="34" charset="0"/>
                <a:cs typeface="Arial" pitchFamily="34" charset="0"/>
              </a:rPr>
              <a:t> Funded by JISC, OCLC, and Oxford University. </a:t>
            </a:r>
            <a:r>
              <a:rPr lang="en-US" sz="1400" u="sng" dirty="0">
                <a:solidFill>
                  <a:schemeClr val="tx1"/>
                </a:solidFill>
                <a:latin typeface="Arial" pitchFamily="34" charset="0"/>
                <a:cs typeface="Arial" pitchFamily="34" charset="0"/>
                <a:hlinkClick r:id="rId3"/>
              </a:rPr>
              <a:t>http://www.oclc.org/research/activities/vandr/</a:t>
            </a:r>
            <a:r>
              <a:rPr lang="en-US" sz="1400" dirty="0">
                <a:solidFill>
                  <a:schemeClr val="tx1"/>
                </a:solidFill>
                <a:latin typeface="Arial" pitchFamily="34" charset="0"/>
                <a:cs typeface="Arial" pitchFamily="34" charset="0"/>
              </a:rPr>
              <a:t>.</a:t>
            </a:r>
          </a:p>
        </p:txBody>
      </p:sp>
      <p:sp>
        <p:nvSpPr>
          <p:cNvPr id="4" name="Slide Number Placeholder 3"/>
          <p:cNvSpPr>
            <a:spLocks noGrp="1"/>
          </p:cNvSpPr>
          <p:nvPr>
            <p:ph type="sldNum" sz="quarter" idx="10"/>
          </p:nvPr>
        </p:nvSpPr>
        <p:spPr/>
        <p:txBody>
          <a:bodyPr/>
          <a:lstStyle/>
          <a:p>
            <a:fld id="{6B37C837-5377-6648-AD34-4D4FC0F568FB}" type="slidenum">
              <a:rPr lang="en-GB" smtClean="0"/>
              <a:pPr/>
              <a:t>4</a:t>
            </a:fld>
            <a:endParaRPr lang="en-GB" dirty="0"/>
          </a:p>
        </p:txBody>
      </p:sp>
    </p:spTree>
    <p:extLst>
      <p:ext uri="{BB962C8B-B14F-4D97-AF65-F5344CB8AC3E}">
        <p14:creationId xmlns:p14="http://schemas.microsoft.com/office/powerpoint/2010/main" val="1414796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420315"/>
            <a:ext cx="6426200" cy="4187666"/>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Arial" panose="020B0604020202020204" pitchFamily="34" charset="0"/>
                <a:cs typeface="Arial" panose="020B0604020202020204" pitchFamily="34" charset="0"/>
              </a:rPr>
              <a:t>Image: </a:t>
            </a:r>
            <a:r>
              <a:rPr lang="en-US" sz="1400" kern="1200" dirty="0" smtClean="0">
                <a:solidFill>
                  <a:schemeClr val="tx1"/>
                </a:solidFill>
                <a:effectLst/>
                <a:latin typeface="Arial" panose="020B0604020202020204" pitchFamily="34" charset="0"/>
                <a:cs typeface="Arial" panose="020B0604020202020204" pitchFamily="34" charset="0"/>
                <a:hlinkClick r:id="rId3"/>
              </a:rPr>
              <a:t>http://www.flickr.com/photos/20218973@N00/5212750348</a:t>
            </a:r>
            <a:endParaRPr lang="en-US" sz="1400" kern="1200" dirty="0" smtClean="0">
              <a:solidFill>
                <a:schemeClr val="tx1"/>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Arial" panose="020B0604020202020204" pitchFamily="34" charset="0"/>
                <a:cs typeface="Arial" panose="020B0604020202020204" pitchFamily="34" charset="0"/>
              </a:rPr>
              <a:t>“This morning I was looking for a homemade bread recipe that I could use to bake and then blog about.  (I just started my own food blog: gritsgonegreen.wordpress.com).   At first I started looking online, and it was a little bit overwhelming.  There were so many different recipes with different flavors and crazy combinations.  The one thing that was good about looking at the online recipes was viewing the user comments and seeing how people liked or disliked each recipe.  I ended up reaching into my mom’s cupboard and using a recipe that I found in one of her old cookbooks.  The recipe was just what I was looking for: it was a simple homemade white bread.  I was about to search on the internet how to knead and punch bread, but I flipped the page, and there was a whole glossary of bread making terms.  I must admit, I was a little bit surprised by the amount of information and instruction found in the cookbook.  I thought I was going to have to look up an instructional video online.” (</a:t>
            </a:r>
            <a:r>
              <a:rPr lang="en-US" sz="1400" i="1" kern="1200" dirty="0" smtClean="0">
                <a:solidFill>
                  <a:schemeClr val="tx1"/>
                </a:solidFill>
                <a:effectLst/>
                <a:latin typeface="Arial" panose="020B0604020202020204" pitchFamily="34" charset="0"/>
                <a:cs typeface="Arial" panose="020B0604020202020204" pitchFamily="34" charset="0"/>
              </a:rPr>
              <a:t>Digital Visitors and Residents</a:t>
            </a:r>
            <a:r>
              <a:rPr lang="en-US" sz="1400" kern="1200" dirty="0" smtClean="0">
                <a:solidFill>
                  <a:schemeClr val="tx1"/>
                </a:solidFill>
                <a:effectLst/>
                <a:latin typeface="Arial" panose="020B0604020202020204" pitchFamily="34" charset="0"/>
                <a:cs typeface="Arial" panose="020B0604020202020204" pitchFamily="34" charset="0"/>
              </a:rPr>
              <a:t>, USS3, Female, Age 17, High School Student)</a:t>
            </a:r>
            <a:r>
              <a:rPr lang="en-US" sz="1400" kern="1200" baseline="0" dirty="0" smtClean="0">
                <a:solidFill>
                  <a:schemeClr val="tx1"/>
                </a:solidFill>
                <a:effectLst/>
                <a:latin typeface="Arial" panose="020B0604020202020204" pitchFamily="34" charset="0"/>
                <a:cs typeface="Arial" panose="020B0604020202020204" pitchFamily="34" charset="0"/>
              </a:rPr>
              <a:t> (Emerging)</a:t>
            </a:r>
            <a:r>
              <a:rPr lang="en-US" sz="1400" kern="1200" dirty="0" smtClean="0">
                <a:solidFill>
                  <a:schemeClr val="tx1"/>
                </a:solidFill>
                <a:effectLst/>
                <a:latin typeface="Arial" panose="020B0604020202020204" pitchFamily="34" charset="0"/>
                <a:cs typeface="Arial" panose="020B0604020202020204" pitchFamily="34" charset="0"/>
              </a:rPr>
              <a:t>  </a:t>
            </a:r>
          </a:p>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40</a:t>
            </a:fld>
            <a:endParaRPr lang="en-GB" dirty="0"/>
          </a:p>
        </p:txBody>
      </p:sp>
    </p:spTree>
    <p:extLst>
      <p:ext uri="{BB962C8B-B14F-4D97-AF65-F5344CB8AC3E}">
        <p14:creationId xmlns:p14="http://schemas.microsoft.com/office/powerpoint/2010/main" val="4135421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2" y="274731"/>
            <a:ext cx="4651375" cy="3489325"/>
          </a:xfrm>
        </p:spPr>
      </p:sp>
      <p:sp>
        <p:nvSpPr>
          <p:cNvPr id="3" name="Notes Placeholder 2"/>
          <p:cNvSpPr>
            <a:spLocks noGrp="1"/>
          </p:cNvSpPr>
          <p:nvPr>
            <p:ph type="body" idx="1"/>
          </p:nvPr>
        </p:nvSpPr>
        <p:spPr>
          <a:xfrm>
            <a:off x="139700" y="3962671"/>
            <a:ext cx="6667500" cy="5194029"/>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baseline="0" dirty="0" smtClean="0">
                <a:solidFill>
                  <a:schemeClr val="tx1"/>
                </a:solidFill>
                <a:latin typeface="Arial" pitchFamily="34" charset="0"/>
                <a:cs typeface="Arial" pitchFamily="34" charset="0"/>
              </a:rPr>
              <a:t>Image by Matt Brown, https://flic.kr/p/pZAx8Z</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tx1"/>
                </a:solidFill>
                <a:latin typeface="Arial" pitchFamily="34" charset="0"/>
                <a:cs typeface="Arial" pitchFamily="34" charset="0"/>
              </a:rPr>
              <a:t>Credibility </a:t>
            </a:r>
          </a:p>
          <a:p>
            <a:r>
              <a:rPr lang="en-US" sz="1100" kern="1200" dirty="0" smtClean="0">
                <a:solidFill>
                  <a:schemeClr val="tx1"/>
                </a:solidFill>
                <a:latin typeface="Arial" pitchFamily="34" charset="0"/>
                <a:cs typeface="Arial" pitchFamily="34" charset="0"/>
              </a:rPr>
              <a:t>“I look at the organization. Usually I would look at the link, the actual link URL. That usually tells you if it’s an </a:t>
            </a:r>
            <a:r>
              <a:rPr lang="en-US" sz="1100" kern="1200" dirty="0" err="1" smtClean="0">
                <a:solidFill>
                  <a:schemeClr val="tx1"/>
                </a:solidFill>
                <a:latin typeface="Arial" pitchFamily="34" charset="0"/>
                <a:cs typeface="Arial" pitchFamily="34" charset="0"/>
              </a:rPr>
              <a:t>edu</a:t>
            </a:r>
            <a:r>
              <a:rPr lang="en-US" sz="1100" kern="1200" dirty="0" smtClean="0">
                <a:solidFill>
                  <a:schemeClr val="tx1"/>
                </a:solidFill>
                <a:latin typeface="Arial" pitchFamily="34" charset="0"/>
                <a:cs typeface="Arial" pitchFamily="34" charset="0"/>
              </a:rPr>
              <a:t> if it’s with a university, if it’s… Frequently, you’ll get a result from Spotify or a website that just mentions something but is not actually a valid resource, so I would look at the source through the URL to distinguish which one I want. Newspapers, it’s fairly easy to tell. I mean, Google does sort the news items usually, separately from the rest of the items, so it’s very easy to distinguish what’s research or scholarly or what’s the news item.” (</a:t>
            </a:r>
            <a:r>
              <a:rPr lang="en-US" sz="1100" i="1" kern="1200" dirty="0" smtClean="0">
                <a:solidFill>
                  <a:schemeClr val="tx1"/>
                </a:solidFill>
                <a:latin typeface="Arial" pitchFamily="34" charset="0"/>
                <a:cs typeface="Arial" pitchFamily="34" charset="0"/>
              </a:rPr>
              <a:t>Digital Visitors and Residents</a:t>
            </a:r>
            <a:r>
              <a:rPr lang="en-US" sz="1100" kern="1200" dirty="0" smtClean="0">
                <a:solidFill>
                  <a:schemeClr val="tx1"/>
                </a:solidFill>
                <a:latin typeface="Arial" pitchFamily="34" charset="0"/>
                <a:cs typeface="Arial" pitchFamily="34" charset="0"/>
              </a:rPr>
              <a:t>, UKG2, Embedding, Female, Age 22, Learning and Technology)</a:t>
            </a:r>
          </a:p>
          <a:p>
            <a:r>
              <a:rPr lang="en-US" sz="1100" kern="1200" dirty="0" smtClean="0">
                <a:solidFill>
                  <a:schemeClr val="tx1"/>
                </a:solidFill>
                <a:latin typeface="Arial" pitchFamily="34" charset="0"/>
                <a:cs typeface="Arial" pitchFamily="34" charset="0"/>
              </a:rPr>
              <a:t> </a:t>
            </a:r>
          </a:p>
          <a:p>
            <a:r>
              <a:rPr lang="en-US" sz="1100" kern="1200" dirty="0" smtClean="0">
                <a:solidFill>
                  <a:schemeClr val="tx1"/>
                </a:solidFill>
                <a:latin typeface="Arial" pitchFamily="34" charset="0"/>
                <a:cs typeface="Arial" pitchFamily="34" charset="0"/>
              </a:rPr>
              <a:t>“Well in high school I don’t think it’s nearly as strict. You know, in high school I think the teachers are just trying to get by everyone. Like “Okay, yes, yes, that’s fine, you use that,” just because they’re trying to encourage everyone to complete things for one thing. So I think it was much more open. And then once you get into the college the first rule that you learn in you English one-on-one class is don’t use Wikipedia to cite anything. That kind of attitude of “If you don’t know where that source came from doesn’t use it.” And if it’s something credible that you can easily defend, you know, it’s a memo from the </a:t>
            </a:r>
            <a:r>
              <a:rPr lang="en-US" sz="1100" kern="1200" dirty="0" err="1" smtClean="0">
                <a:solidFill>
                  <a:schemeClr val="tx1"/>
                </a:solidFill>
                <a:latin typeface="Arial" pitchFamily="34" charset="0"/>
                <a:cs typeface="Arial" pitchFamily="34" charset="0"/>
              </a:rPr>
              <a:t>Defence</a:t>
            </a:r>
            <a:r>
              <a:rPr lang="en-US" sz="1100" kern="1200" dirty="0" smtClean="0">
                <a:solidFill>
                  <a:schemeClr val="tx1"/>
                </a:solidFill>
                <a:latin typeface="Arial" pitchFamily="34" charset="0"/>
                <a:cs typeface="Arial" pitchFamily="34" charset="0"/>
              </a:rPr>
              <a:t> Department or it’s something from an </a:t>
            </a:r>
            <a:r>
              <a:rPr lang="en-US" sz="1100" kern="1200" dirty="0" err="1" smtClean="0">
                <a:solidFill>
                  <a:schemeClr val="tx1"/>
                </a:solidFill>
                <a:latin typeface="Arial" pitchFamily="34" charset="0"/>
                <a:cs typeface="Arial" pitchFamily="34" charset="0"/>
              </a:rPr>
              <a:t>organisation</a:t>
            </a:r>
            <a:r>
              <a:rPr lang="en-US" sz="1100" kern="1200" dirty="0" smtClean="0">
                <a:solidFill>
                  <a:schemeClr val="tx1"/>
                </a:solidFill>
                <a:latin typeface="Arial" pitchFamily="34" charset="0"/>
                <a:cs typeface="Arial" pitchFamily="34" charset="0"/>
              </a:rPr>
              <a:t> that you can trust, then that’s okay to use, but other than that don’t use that.”  (</a:t>
            </a:r>
            <a:r>
              <a:rPr lang="en-US" sz="1100" i="1" kern="1200" dirty="0" smtClean="0">
                <a:solidFill>
                  <a:schemeClr val="tx1"/>
                </a:solidFill>
                <a:latin typeface="Arial" pitchFamily="34" charset="0"/>
                <a:cs typeface="Arial" pitchFamily="34" charset="0"/>
              </a:rPr>
              <a:t>Digital Visitors and Residents</a:t>
            </a:r>
            <a:r>
              <a:rPr lang="en-US" sz="1100" kern="1200" dirty="0" smtClean="0">
                <a:solidFill>
                  <a:schemeClr val="tx1"/>
                </a:solidFill>
                <a:latin typeface="Arial" pitchFamily="34" charset="0"/>
                <a:cs typeface="Arial" pitchFamily="34" charset="0"/>
              </a:rPr>
              <a:t>, USG4, Embedding, Female, Age 23, Latin American Studies)</a:t>
            </a:r>
          </a:p>
          <a:p>
            <a:r>
              <a:rPr lang="en-US" sz="1100" kern="1200" dirty="0" smtClean="0">
                <a:solidFill>
                  <a:schemeClr val="tx1"/>
                </a:solidFill>
                <a:latin typeface="Arial" pitchFamily="34" charset="0"/>
                <a:cs typeface="Arial" pitchFamily="34" charset="0"/>
              </a:rPr>
              <a:t> </a:t>
            </a:r>
          </a:p>
          <a:p>
            <a:r>
              <a:rPr lang="en-US" sz="1100" kern="1200" dirty="0" smtClean="0">
                <a:solidFill>
                  <a:schemeClr val="tx1"/>
                </a:solidFill>
                <a:latin typeface="Arial" pitchFamily="34" charset="0"/>
                <a:cs typeface="Arial" pitchFamily="34" charset="0"/>
              </a:rPr>
              <a:t>“I hardly use Wikipedia for school related stuff because it is not a credible source, but for simple information like a list of the presidents, it is fine to look at.  It gave me a simple and easy to look at list of the presidents, and I quickly got the information that I needed.” (</a:t>
            </a:r>
            <a:r>
              <a:rPr lang="en-US" sz="1100" i="1" kern="1200" dirty="0" smtClean="0">
                <a:solidFill>
                  <a:schemeClr val="tx1"/>
                </a:solidFill>
                <a:latin typeface="Arial" pitchFamily="34" charset="0"/>
                <a:cs typeface="Arial" pitchFamily="34" charset="0"/>
              </a:rPr>
              <a:t>Digital Visitors and Residents</a:t>
            </a:r>
            <a:r>
              <a:rPr lang="en-US" sz="1100" kern="1200" dirty="0" smtClean="0">
                <a:solidFill>
                  <a:schemeClr val="tx1"/>
                </a:solidFill>
                <a:latin typeface="Arial" pitchFamily="34" charset="0"/>
                <a:cs typeface="Arial" pitchFamily="34" charset="0"/>
              </a:rPr>
              <a:t>, USS3, Female, Age 17, High School Student)</a:t>
            </a:r>
          </a:p>
          <a:p>
            <a:endParaRPr lang="en-US" sz="11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Arial" pitchFamily="34" charset="0"/>
                <a:cs typeface="Arial" pitchFamily="34" charset="0"/>
              </a:rPr>
              <a:t>White, David S., and Lynn Silipigni Connaway. 2011-2014. </a:t>
            </a:r>
            <a:r>
              <a:rPr lang="en-US" sz="1100" i="1" kern="1200" dirty="0" smtClean="0">
                <a:solidFill>
                  <a:schemeClr val="tx1"/>
                </a:solidFill>
                <a:latin typeface="Arial" pitchFamily="34" charset="0"/>
                <a:cs typeface="Arial" pitchFamily="34" charset="0"/>
              </a:rPr>
              <a:t>Digital Visitors and Residents: What Motivates Engagement with the Digital Information Environment?</a:t>
            </a:r>
            <a:r>
              <a:rPr lang="en-US" sz="1100" kern="1200" dirty="0" smtClean="0">
                <a:solidFill>
                  <a:schemeClr val="tx1"/>
                </a:solidFill>
                <a:latin typeface="Arial" pitchFamily="34" charset="0"/>
                <a:cs typeface="Arial" pitchFamily="34" charset="0"/>
              </a:rPr>
              <a:t> Funded by JISC, OCLC, and Oxford University. </a:t>
            </a:r>
            <a:r>
              <a:rPr lang="en-US" sz="1100" u="sng" kern="1200" dirty="0" smtClean="0">
                <a:solidFill>
                  <a:schemeClr val="tx1"/>
                </a:solidFill>
                <a:latin typeface="Arial" pitchFamily="34" charset="0"/>
                <a:cs typeface="Arial" pitchFamily="34" charset="0"/>
                <a:hlinkClick r:id="rId3"/>
              </a:rPr>
              <a:t>http://www.oclc.org/research/activities/vandr/</a:t>
            </a:r>
            <a:r>
              <a:rPr lang="en-US" sz="1100" kern="1200" dirty="0" smtClean="0">
                <a:solidFill>
                  <a:schemeClr val="tx1"/>
                </a:solidFill>
                <a:latin typeface="Arial" pitchFamily="34" charset="0"/>
                <a:cs typeface="Arial" pitchFamily="34" charset="0"/>
              </a:rPr>
              <a:t>. </a:t>
            </a:r>
          </a:p>
          <a:p>
            <a:endParaRPr lang="en-US" sz="1100" kern="1200" dirty="0" smtClean="0">
              <a:solidFill>
                <a:schemeClr val="tx1"/>
              </a:solidFill>
              <a:latin typeface="Arial" pitchFamily="34" charset="0"/>
              <a:cs typeface="Arial" pitchFamily="34" charset="0"/>
            </a:endParaRPr>
          </a:p>
          <a:p>
            <a:endParaRPr lang="en-US" sz="1100" dirty="0" smtClean="0">
              <a:latin typeface="Arial" pitchFamily="34" charset="0"/>
              <a:cs typeface="Arial" pitchFamily="34" charset="0"/>
            </a:endParaRPr>
          </a:p>
          <a:p>
            <a:endParaRPr lang="en-US" sz="11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41</a:t>
            </a:fld>
            <a:endParaRPr lang="en-US" dirty="0"/>
          </a:p>
        </p:txBody>
      </p:sp>
    </p:spTree>
    <p:extLst>
      <p:ext uri="{BB962C8B-B14F-4D97-AF65-F5344CB8AC3E}">
        <p14:creationId xmlns:p14="http://schemas.microsoft.com/office/powerpoint/2010/main" val="2372507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324600" cy="4419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itchFamily="34" charset="0"/>
                <a:cs typeface="Arial" pitchFamily="34" charset="0"/>
              </a:rPr>
              <a:t>Image by </a:t>
            </a:r>
            <a:r>
              <a:rPr lang="en-US" sz="1000" dirty="0" err="1" smtClean="0">
                <a:latin typeface="Arial" pitchFamily="34" charset="0"/>
                <a:cs typeface="Arial" pitchFamily="34" charset="0"/>
              </a:rPr>
              <a:t>carnagenyc</a:t>
            </a:r>
            <a:r>
              <a:rPr lang="en-US" sz="1000" dirty="0" smtClean="0">
                <a:latin typeface="Arial" pitchFamily="34" charset="0"/>
                <a:cs typeface="Arial" pitchFamily="34" charset="0"/>
              </a:rPr>
              <a:t>, https://flic.kr/p/adBVAJ</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Arial" pitchFamily="34" charset="0"/>
              <a:cs typeface="Arial" pitchFamily="34" charset="0"/>
            </a:endParaRPr>
          </a:p>
          <a:p>
            <a:r>
              <a:rPr lang="en-US" sz="1000" b="1" kern="1200" dirty="0" smtClean="0">
                <a:solidFill>
                  <a:schemeClr val="tx1"/>
                </a:solidFill>
                <a:latin typeface="Arial" pitchFamily="34" charset="0"/>
                <a:cs typeface="Arial" pitchFamily="34" charset="0"/>
              </a:rPr>
              <a:t>Authority</a:t>
            </a:r>
          </a:p>
          <a:p>
            <a:r>
              <a:rPr lang="en-US" sz="1000" kern="1200" dirty="0" smtClean="0">
                <a:solidFill>
                  <a:schemeClr val="tx1"/>
                </a:solidFill>
                <a:latin typeface="Arial" pitchFamily="34" charset="0"/>
                <a:cs typeface="Arial" pitchFamily="34" charset="0"/>
              </a:rPr>
              <a:t>Well, as I say, I did my EPQ and I did a lot of comparing websites and getting numerous websites and checking that they said the same thing and looking at who wrote them and whether they’re not qualified to be talking about them and stuff. And I liked using a lot of official websites, so if a company had given me – I did mine on premature babies so I got a parent help book that was given to parents who had premature babies and it had a list of like trusted websites in it and things like that. I knew that they were good content because otherwise I wouldn’t have been given them. So things like that, yes, so.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UKS2, Emerging, Female, Age 17, Secondary School Student)</a:t>
            </a:r>
          </a:p>
          <a:p>
            <a:r>
              <a:rPr lang="en-US" sz="1000" kern="1200" dirty="0" smtClean="0">
                <a:solidFill>
                  <a:schemeClr val="tx1"/>
                </a:solidFill>
                <a:latin typeface="Arial" pitchFamily="34" charset="0"/>
                <a:cs typeface="Arial" pitchFamily="34" charset="0"/>
              </a:rPr>
              <a:t> </a:t>
            </a:r>
          </a:p>
          <a:p>
            <a:r>
              <a:rPr lang="en-US" sz="1000" kern="1200" dirty="0" smtClean="0">
                <a:solidFill>
                  <a:schemeClr val="tx1"/>
                </a:solidFill>
                <a:latin typeface="Arial" pitchFamily="34" charset="0"/>
                <a:cs typeface="Arial" pitchFamily="34" charset="0"/>
              </a:rPr>
              <a:t>Yes, stuff like that. And then so looking at the websites what I’ll do is if it’s a web MD or anything that has some sort of authoritative type of knowledge, something that we’ve commonly accepted as a population then that’s okay, yes. Or I will branch out and if it’s like some sort of homeopathic, I’ll just go ahead and click. But if I know that there’re are these sites that have attached super ads on them, like “Know how to know,” or something like that. Or sites where I know that it’s going to be just like wishy-washy or whatever, then I don’t click on them because I know that I’m going to get ad pop-ups and that just gets me a little bit annoyed. (</a:t>
            </a:r>
            <a:r>
              <a:rPr lang="en-US" sz="1000" i="1" kern="1200" dirty="0" smtClean="0">
                <a:solidFill>
                  <a:schemeClr val="tx1"/>
                </a:solidFill>
                <a:latin typeface="Arial" pitchFamily="34" charset="0"/>
                <a:cs typeface="Arial" pitchFamily="34" charset="0"/>
              </a:rPr>
              <a:t>Digital Visitors and Residents</a:t>
            </a:r>
            <a:r>
              <a:rPr lang="en-US" sz="1000" kern="1200" dirty="0" smtClean="0">
                <a:solidFill>
                  <a:schemeClr val="tx1"/>
                </a:solidFill>
                <a:latin typeface="Arial" pitchFamily="34" charset="0"/>
                <a:cs typeface="Arial" pitchFamily="34" charset="0"/>
              </a:rPr>
              <a:t>, USG5, Embedding, Female, Age 30, Latin American Studies)</a:t>
            </a:r>
          </a:p>
          <a:p>
            <a:r>
              <a:rPr lang="en-US" sz="1000" kern="1200" dirty="0" smtClean="0">
                <a:solidFill>
                  <a:schemeClr val="tx1"/>
                </a:solidFill>
                <a:latin typeface="Arial" pitchFamily="34" charset="0"/>
                <a:cs typeface="Arial" pitchFamily="34" charset="0"/>
              </a:rPr>
              <a:t> </a:t>
            </a:r>
          </a:p>
          <a:p>
            <a:r>
              <a:rPr lang="en-US" sz="1000" kern="1200" dirty="0" smtClean="0">
                <a:solidFill>
                  <a:schemeClr val="tx1"/>
                </a:solidFill>
                <a:latin typeface="Arial" pitchFamily="34" charset="0"/>
                <a:cs typeface="Arial" pitchFamily="34" charset="0"/>
              </a:rPr>
              <a:t>I knew that the best place to look was CNN since I know that the carry news on all over the world. I went to CNN, went under the US section, and under some other news, I found the news I was looking for. CNN is probably the sire I trust the most for news I wasn't to know more about or maybe it doesn't come up on the Yahoo homepage. (Digital Visitors and Residents, USU7, Emerging, Female, Age 19, Political Science)</a:t>
            </a:r>
          </a:p>
          <a:p>
            <a:endParaRPr lang="en-US" sz="10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Arial" pitchFamily="34" charset="0"/>
                <a:cs typeface="Arial" pitchFamily="34" charset="0"/>
              </a:rPr>
              <a:t>White, David S., and Lynn Silipigni Connaway. 2011-2014. </a:t>
            </a:r>
            <a:r>
              <a:rPr lang="en-US" sz="1000" i="1" kern="1200" dirty="0" smtClean="0">
                <a:solidFill>
                  <a:schemeClr val="tx1"/>
                </a:solidFill>
                <a:latin typeface="Arial" pitchFamily="34" charset="0"/>
                <a:cs typeface="Arial" pitchFamily="34" charset="0"/>
              </a:rPr>
              <a:t>Digital Visitors and Residents: What Motivates Engagement with the Digital Information Environment?</a:t>
            </a:r>
            <a:r>
              <a:rPr lang="en-US" sz="1000" kern="1200" dirty="0" smtClean="0">
                <a:solidFill>
                  <a:schemeClr val="tx1"/>
                </a:solidFill>
                <a:latin typeface="Arial" pitchFamily="34" charset="0"/>
                <a:cs typeface="Arial" pitchFamily="34" charset="0"/>
              </a:rPr>
              <a:t> Funded by JISC, OCLC, and Oxford University. </a:t>
            </a:r>
            <a:r>
              <a:rPr lang="en-US" sz="1000" u="sng" kern="1200" dirty="0" smtClean="0">
                <a:solidFill>
                  <a:schemeClr val="tx1"/>
                </a:solidFill>
                <a:latin typeface="Arial" pitchFamily="34" charset="0"/>
                <a:cs typeface="Arial" pitchFamily="34" charset="0"/>
                <a:hlinkClick r:id="rId3"/>
              </a:rPr>
              <a:t>http://www.oclc.org/research/activities/vandr/</a:t>
            </a:r>
            <a:r>
              <a:rPr lang="en-US" sz="1000" kern="1200" dirty="0" smtClean="0">
                <a:solidFill>
                  <a:schemeClr val="tx1"/>
                </a:solidFill>
                <a:latin typeface="Arial" pitchFamily="34" charset="0"/>
                <a:cs typeface="Arial" pitchFamily="34" charset="0"/>
              </a:rPr>
              <a:t>. </a:t>
            </a:r>
          </a:p>
          <a:p>
            <a:endParaRPr lang="en-US" sz="10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720B8A2-D31C-42E5-9EB2-D400C3DA44D1}" type="slidenum">
              <a:rPr lang="en-US" smtClean="0"/>
              <a:pPr/>
              <a:t>42</a:t>
            </a:fld>
            <a:endParaRPr lang="en-US"/>
          </a:p>
        </p:txBody>
      </p:sp>
    </p:spTree>
    <p:extLst>
      <p:ext uri="{BB962C8B-B14F-4D97-AF65-F5344CB8AC3E}">
        <p14:creationId xmlns:p14="http://schemas.microsoft.com/office/powerpoint/2010/main" val="492641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4575" y="46038"/>
            <a:ext cx="4651375" cy="3489325"/>
          </a:xfrm>
        </p:spPr>
      </p:sp>
      <p:sp>
        <p:nvSpPr>
          <p:cNvPr id="3" name="Notes Placeholder 2"/>
          <p:cNvSpPr>
            <a:spLocks noGrp="1"/>
          </p:cNvSpPr>
          <p:nvPr>
            <p:ph type="body" idx="1"/>
          </p:nvPr>
        </p:nvSpPr>
        <p:spPr>
          <a:xfrm>
            <a:off x="219710" y="3535390"/>
            <a:ext cx="6638290" cy="5768920"/>
          </a:xfrm>
        </p:spPr>
        <p:txBody>
          <a:bodyPr/>
          <a:lstStyle/>
          <a:p>
            <a:r>
              <a:rPr lang="en-US" sz="900" kern="1200" dirty="0" smtClean="0">
                <a:solidFill>
                  <a:srgbClr val="2C3841"/>
                </a:solidFill>
                <a:effectLst/>
                <a:latin typeface="Arial" panose="020B0604020202020204" pitchFamily="34" charset="0"/>
                <a:cs typeface="Arial" panose="020B0604020202020204" pitchFamily="34" charset="0"/>
              </a:rPr>
              <a:t>For each group of questions, calculated histograms, histogram contrasts, support vector machine weights, and did statistical hypothesis testing to address the following two research questions.</a:t>
            </a:r>
          </a:p>
          <a:p>
            <a:r>
              <a:rPr lang="en-US" sz="900" kern="1200" dirty="0" smtClean="0">
                <a:solidFill>
                  <a:srgbClr val="2C3841"/>
                </a:solidFill>
                <a:effectLst/>
                <a:latin typeface="Arial" panose="020B0604020202020204" pitchFamily="34" charset="0"/>
                <a:cs typeface="Arial" panose="020B0604020202020204" pitchFamily="34" charset="0"/>
              </a:rPr>
              <a:t> </a:t>
            </a:r>
          </a:p>
          <a:p>
            <a:pPr lvl="0"/>
            <a:r>
              <a:rPr lang="en-US" sz="900" b="1" kern="1200" dirty="0" smtClean="0">
                <a:solidFill>
                  <a:srgbClr val="2C3841"/>
                </a:solidFill>
                <a:effectLst/>
                <a:latin typeface="Arial" panose="020B0604020202020204" pitchFamily="34" charset="0"/>
                <a:cs typeface="Arial" panose="020B0604020202020204" pitchFamily="34" charset="0"/>
              </a:rPr>
              <a:t>“What are the most significant factors for novice and experienced researchers in choosing their modes of engagement with the information environment?”</a:t>
            </a:r>
            <a:endParaRPr lang="en-US" sz="900" kern="1200" dirty="0" smtClean="0">
              <a:solidFill>
                <a:srgbClr val="2C3841"/>
              </a:solidFill>
              <a:effectLst/>
              <a:latin typeface="Arial" panose="020B0604020202020204" pitchFamily="34" charset="0"/>
              <a:cs typeface="Arial" panose="020B0604020202020204" pitchFamily="34" charset="0"/>
            </a:endParaRPr>
          </a:p>
          <a:p>
            <a:r>
              <a:rPr lang="en-US" sz="900" kern="1200" dirty="0" smtClean="0">
                <a:solidFill>
                  <a:srgbClr val="2C3841"/>
                </a:solidFill>
                <a:effectLst/>
                <a:latin typeface="Arial" panose="020B0604020202020204" pitchFamily="34" charset="0"/>
                <a:cs typeface="Arial" panose="020B0604020202020204" pitchFamily="34" charset="0"/>
              </a:rPr>
              <a:t> </a:t>
            </a:r>
          </a:p>
          <a:p>
            <a:r>
              <a:rPr lang="en-US" sz="900" kern="1200" dirty="0" smtClean="0">
                <a:solidFill>
                  <a:srgbClr val="2C3841"/>
                </a:solidFill>
                <a:effectLst/>
                <a:latin typeface="Arial" panose="020B0604020202020204" pitchFamily="34" charset="0"/>
                <a:cs typeface="Arial" panose="020B0604020202020204" pitchFamily="34" charset="0"/>
              </a:rPr>
              <a:t>To answer this question, we can look at the histogram of </a:t>
            </a:r>
            <a:r>
              <a:rPr lang="en-US" sz="900" kern="1200" dirty="0" err="1" smtClean="0">
                <a:solidFill>
                  <a:srgbClr val="2C3841"/>
                </a:solidFill>
                <a:effectLst/>
                <a:latin typeface="Arial" panose="020B0604020202020204" pitchFamily="34" charset="0"/>
                <a:cs typeface="Arial" panose="020B0604020202020204" pitchFamily="34" charset="0"/>
              </a:rPr>
              <a:t>codewords</a:t>
            </a:r>
            <a:r>
              <a:rPr lang="en-US" sz="900" kern="1200" dirty="0" smtClean="0">
                <a:solidFill>
                  <a:srgbClr val="2C3841"/>
                </a:solidFill>
                <a:effectLst/>
                <a:latin typeface="Arial" panose="020B0604020202020204" pitchFamily="34" charset="0"/>
                <a:cs typeface="Arial" panose="020B0604020202020204" pitchFamily="34" charset="0"/>
              </a:rPr>
              <a:t> assigned to (</a:t>
            </a:r>
            <a:r>
              <a:rPr lang="en-US" sz="900" kern="1200" dirty="0" err="1" smtClean="0">
                <a:solidFill>
                  <a:srgbClr val="2C3841"/>
                </a:solidFill>
                <a:effectLst/>
                <a:latin typeface="Arial" panose="020B0604020202020204" pitchFamily="34" charset="0"/>
                <a:cs typeface="Arial" panose="020B0604020202020204" pitchFamily="34" charset="0"/>
              </a:rPr>
              <a:t>Emerging+Establishing</a:t>
            </a:r>
            <a:r>
              <a:rPr lang="en-US" sz="900" kern="1200" dirty="0" smtClean="0">
                <a:solidFill>
                  <a:srgbClr val="2C3841"/>
                </a:solidFill>
                <a:effectLst/>
                <a:latin typeface="Arial" panose="020B0604020202020204" pitchFamily="34" charset="0"/>
                <a:cs typeface="Arial" panose="020B0604020202020204" pitchFamily="34" charset="0"/>
              </a:rPr>
              <a:t>) responses and compare/contrast with the histogram of </a:t>
            </a:r>
            <a:r>
              <a:rPr lang="en-US" sz="900" kern="1200" dirty="0" err="1" smtClean="0">
                <a:solidFill>
                  <a:srgbClr val="2C3841"/>
                </a:solidFill>
                <a:effectLst/>
                <a:latin typeface="Arial" panose="020B0604020202020204" pitchFamily="34" charset="0"/>
                <a:cs typeface="Arial" panose="020B0604020202020204" pitchFamily="34" charset="0"/>
              </a:rPr>
              <a:t>codewords</a:t>
            </a:r>
            <a:r>
              <a:rPr lang="en-US" sz="900" kern="1200" dirty="0" smtClean="0">
                <a:solidFill>
                  <a:srgbClr val="2C3841"/>
                </a:solidFill>
                <a:effectLst/>
                <a:latin typeface="Arial" panose="020B0604020202020204" pitchFamily="34" charset="0"/>
                <a:cs typeface="Arial" panose="020B0604020202020204" pitchFamily="34" charset="0"/>
              </a:rPr>
              <a:t> assigned to (</a:t>
            </a:r>
            <a:r>
              <a:rPr lang="en-US" sz="900" kern="1200" dirty="0" err="1" smtClean="0">
                <a:solidFill>
                  <a:srgbClr val="2C3841"/>
                </a:solidFill>
                <a:effectLst/>
                <a:latin typeface="Arial" panose="020B0604020202020204" pitchFamily="34" charset="0"/>
                <a:cs typeface="Arial" panose="020B0604020202020204" pitchFamily="34" charset="0"/>
              </a:rPr>
              <a:t>Embedding+Experiencing</a:t>
            </a:r>
            <a:r>
              <a:rPr lang="en-US" sz="900" kern="1200" dirty="0" smtClean="0">
                <a:solidFill>
                  <a:srgbClr val="2C3841"/>
                </a:solidFill>
                <a:effectLst/>
                <a:latin typeface="Arial" panose="020B0604020202020204" pitchFamily="34" charset="0"/>
                <a:cs typeface="Arial" panose="020B0604020202020204" pitchFamily="34" charset="0"/>
              </a:rPr>
              <a:t>) responses.</a:t>
            </a:r>
          </a:p>
          <a:p>
            <a:r>
              <a:rPr lang="en-US" sz="900" kern="1200" dirty="0" smtClean="0">
                <a:solidFill>
                  <a:srgbClr val="2C3841"/>
                </a:solidFill>
                <a:effectLst/>
                <a:latin typeface="Arial" panose="020B0604020202020204" pitchFamily="34" charset="0"/>
                <a:cs typeface="Arial" panose="020B0604020202020204" pitchFamily="34" charset="0"/>
              </a:rPr>
              <a:t> </a:t>
            </a:r>
          </a:p>
          <a:p>
            <a:pPr lvl="0"/>
            <a:r>
              <a:rPr lang="en-US" sz="900" b="1" kern="1200" dirty="0" smtClean="0">
                <a:solidFill>
                  <a:srgbClr val="2C3841"/>
                </a:solidFill>
                <a:effectLst/>
                <a:latin typeface="Arial" panose="020B0604020202020204" pitchFamily="34" charset="0"/>
                <a:cs typeface="Arial" panose="020B0604020202020204" pitchFamily="34" charset="0"/>
              </a:rPr>
              <a:t>“Histograms – [Question Set].</a:t>
            </a:r>
            <a:r>
              <a:rPr lang="en-US" sz="900" b="1" kern="1200" dirty="0" err="1" smtClean="0">
                <a:solidFill>
                  <a:srgbClr val="2C3841"/>
                </a:solidFill>
                <a:effectLst/>
                <a:latin typeface="Arial" panose="020B0604020202020204" pitchFamily="34" charset="0"/>
                <a:cs typeface="Arial" panose="020B0604020202020204" pitchFamily="34" charset="0"/>
              </a:rPr>
              <a:t>xlsx</a:t>
            </a:r>
            <a:r>
              <a:rPr lang="en-US" sz="900" b="1" kern="1200" dirty="0" smtClean="0">
                <a:solidFill>
                  <a:srgbClr val="2C3841"/>
                </a:solidFill>
                <a:effectLst/>
                <a:latin typeface="Arial" panose="020B0604020202020204" pitchFamily="34" charset="0"/>
                <a:cs typeface="Arial" panose="020B0604020202020204" pitchFamily="34" charset="0"/>
              </a:rPr>
              <a:t>”:</a:t>
            </a:r>
            <a:r>
              <a:rPr lang="en-US" sz="900" kern="1200" dirty="0" smtClean="0">
                <a:solidFill>
                  <a:srgbClr val="2C3841"/>
                </a:solidFill>
                <a:effectLst/>
                <a:latin typeface="Arial" panose="020B0604020202020204" pitchFamily="34" charset="0"/>
                <a:cs typeface="Arial" panose="020B0604020202020204" pitchFamily="34" charset="0"/>
              </a:rPr>
              <a:t>  These files contain </a:t>
            </a:r>
            <a:r>
              <a:rPr lang="en-US" sz="900" kern="1200" dirty="0" err="1" smtClean="0">
                <a:solidFill>
                  <a:srgbClr val="2C3841"/>
                </a:solidFill>
                <a:effectLst/>
                <a:latin typeface="Arial" panose="020B0604020202020204" pitchFamily="34" charset="0"/>
                <a:cs typeface="Arial" panose="020B0604020202020204" pitchFamily="34" charset="0"/>
              </a:rPr>
              <a:t>codeword</a:t>
            </a:r>
            <a:r>
              <a:rPr lang="en-US" sz="900" kern="1200" dirty="0" smtClean="0">
                <a:solidFill>
                  <a:srgbClr val="2C3841"/>
                </a:solidFill>
                <a:effectLst/>
                <a:latin typeface="Arial" panose="020B0604020202020204" pitchFamily="34" charset="0"/>
                <a:cs typeface="Arial" panose="020B0604020202020204" pitchFamily="34" charset="0"/>
              </a:rPr>
              <a:t> histograms for Emerging, Establishing, Embedding, Experiencing, (</a:t>
            </a:r>
            <a:r>
              <a:rPr lang="en-US" sz="900" kern="1200" dirty="0" err="1" smtClean="0">
                <a:solidFill>
                  <a:srgbClr val="2C3841"/>
                </a:solidFill>
                <a:effectLst/>
                <a:latin typeface="Arial" panose="020B0604020202020204" pitchFamily="34" charset="0"/>
                <a:cs typeface="Arial" panose="020B0604020202020204" pitchFamily="34" charset="0"/>
              </a:rPr>
              <a:t>Emerging+Establishing</a:t>
            </a:r>
            <a:r>
              <a:rPr lang="en-US" sz="900" kern="1200" dirty="0" smtClean="0">
                <a:solidFill>
                  <a:srgbClr val="2C3841"/>
                </a:solidFill>
                <a:effectLst/>
                <a:latin typeface="Arial" panose="020B0604020202020204" pitchFamily="34" charset="0"/>
                <a:cs typeface="Arial" panose="020B0604020202020204" pitchFamily="34" charset="0"/>
              </a:rPr>
              <a:t>), (</a:t>
            </a:r>
            <a:r>
              <a:rPr lang="en-US" sz="900" kern="1200" dirty="0" err="1" smtClean="0">
                <a:solidFill>
                  <a:srgbClr val="2C3841"/>
                </a:solidFill>
                <a:effectLst/>
                <a:latin typeface="Arial" panose="020B0604020202020204" pitchFamily="34" charset="0"/>
                <a:cs typeface="Arial" panose="020B0604020202020204" pitchFamily="34" charset="0"/>
              </a:rPr>
              <a:t>Embedding+Experiencing</a:t>
            </a:r>
            <a:r>
              <a:rPr lang="en-US" sz="900" kern="1200" dirty="0" smtClean="0">
                <a:solidFill>
                  <a:srgbClr val="2C3841"/>
                </a:solidFill>
                <a:effectLst/>
                <a:latin typeface="Arial" panose="020B0604020202020204" pitchFamily="34" charset="0"/>
                <a:cs typeface="Arial" panose="020B0604020202020204" pitchFamily="34" charset="0"/>
              </a:rPr>
              <a:t>), and all four stages combined.</a:t>
            </a:r>
          </a:p>
          <a:p>
            <a:r>
              <a:rPr lang="en-US" sz="900" kern="1200" dirty="0" smtClean="0">
                <a:solidFill>
                  <a:srgbClr val="2C3841"/>
                </a:solidFill>
                <a:effectLst/>
                <a:latin typeface="Arial" panose="020B0604020202020204" pitchFamily="34" charset="0"/>
                <a:cs typeface="Arial" panose="020B0604020202020204" pitchFamily="34" charset="0"/>
              </a:rPr>
              <a:t> </a:t>
            </a:r>
          </a:p>
          <a:p>
            <a:pPr lvl="0"/>
            <a:r>
              <a:rPr lang="en-US" sz="900" b="1" kern="1200" dirty="0" smtClean="0">
                <a:solidFill>
                  <a:srgbClr val="2C3841"/>
                </a:solidFill>
                <a:effectLst/>
                <a:latin typeface="Arial" panose="020B0604020202020204" pitchFamily="34" charset="0"/>
                <a:cs typeface="Arial" panose="020B0604020202020204" pitchFamily="34" charset="0"/>
              </a:rPr>
              <a:t>“Histogram Contrasts – [Question Set].</a:t>
            </a:r>
            <a:r>
              <a:rPr lang="en-US" sz="900" b="1" kern="1200" dirty="0" err="1" smtClean="0">
                <a:solidFill>
                  <a:srgbClr val="2C3841"/>
                </a:solidFill>
                <a:effectLst/>
                <a:latin typeface="Arial" panose="020B0604020202020204" pitchFamily="34" charset="0"/>
                <a:cs typeface="Arial" panose="020B0604020202020204" pitchFamily="34" charset="0"/>
              </a:rPr>
              <a:t>xlsx</a:t>
            </a:r>
            <a:r>
              <a:rPr lang="en-US" sz="900" b="1" kern="1200" dirty="0" smtClean="0">
                <a:solidFill>
                  <a:srgbClr val="2C3841"/>
                </a:solidFill>
                <a:effectLst/>
                <a:latin typeface="Arial" panose="020B0604020202020204" pitchFamily="34" charset="0"/>
                <a:cs typeface="Arial" panose="020B0604020202020204" pitchFamily="34" charset="0"/>
              </a:rPr>
              <a:t>”:</a:t>
            </a:r>
            <a:r>
              <a:rPr lang="en-US" sz="900" kern="1200" dirty="0" smtClean="0">
                <a:solidFill>
                  <a:srgbClr val="2C3841"/>
                </a:solidFill>
                <a:effectLst/>
                <a:latin typeface="Arial" panose="020B0604020202020204" pitchFamily="34" charset="0"/>
                <a:cs typeface="Arial" panose="020B0604020202020204" pitchFamily="34" charset="0"/>
              </a:rPr>
              <a:t>  These files compare histograms of pairs of educational stage groups to illustrate what is different between them.</a:t>
            </a:r>
          </a:p>
          <a:p>
            <a:r>
              <a:rPr lang="en-US" sz="900" kern="1200" dirty="0" smtClean="0">
                <a:solidFill>
                  <a:srgbClr val="2C3841"/>
                </a:solidFill>
                <a:effectLst/>
                <a:latin typeface="Arial" panose="020B0604020202020204" pitchFamily="34" charset="0"/>
                <a:cs typeface="Arial" panose="020B0604020202020204" pitchFamily="34" charset="0"/>
              </a:rPr>
              <a:t> </a:t>
            </a:r>
          </a:p>
          <a:p>
            <a:pPr lvl="0"/>
            <a:r>
              <a:rPr lang="en-US" sz="900" b="1" kern="1200" dirty="0" smtClean="0">
                <a:solidFill>
                  <a:srgbClr val="2C3841"/>
                </a:solidFill>
                <a:effectLst/>
                <a:latin typeface="Arial" panose="020B0604020202020204" pitchFamily="34" charset="0"/>
                <a:cs typeface="Arial" panose="020B0604020202020204" pitchFamily="34" charset="0"/>
              </a:rPr>
              <a:t>“Support Vector Analysis – [Question Set].</a:t>
            </a:r>
            <a:r>
              <a:rPr lang="en-US" sz="900" b="1" kern="1200" dirty="0" err="1" smtClean="0">
                <a:solidFill>
                  <a:srgbClr val="2C3841"/>
                </a:solidFill>
                <a:effectLst/>
                <a:latin typeface="Arial" panose="020B0604020202020204" pitchFamily="34" charset="0"/>
                <a:cs typeface="Arial" panose="020B0604020202020204" pitchFamily="34" charset="0"/>
              </a:rPr>
              <a:t>xlsx</a:t>
            </a:r>
            <a:r>
              <a:rPr lang="en-US" sz="900" b="1" kern="1200" dirty="0" smtClean="0">
                <a:solidFill>
                  <a:srgbClr val="2C3841"/>
                </a:solidFill>
                <a:effectLst/>
                <a:latin typeface="Arial" panose="020B0604020202020204" pitchFamily="34" charset="0"/>
                <a:cs typeface="Arial" panose="020B0604020202020204" pitchFamily="34" charset="0"/>
              </a:rPr>
              <a:t>”:</a:t>
            </a:r>
            <a:r>
              <a:rPr lang="en-US" sz="900" kern="1200" dirty="0" smtClean="0">
                <a:solidFill>
                  <a:srgbClr val="2C3841"/>
                </a:solidFill>
                <a:effectLst/>
                <a:latin typeface="Arial" panose="020B0604020202020204" pitchFamily="34" charset="0"/>
                <a:cs typeface="Arial" panose="020B0604020202020204" pitchFamily="34" charset="0"/>
              </a:rPr>
              <a:t>  I took raw survey data and used the </a:t>
            </a:r>
            <a:r>
              <a:rPr lang="en-US" sz="900" u="sng" kern="1200" dirty="0" smtClean="0">
                <a:solidFill>
                  <a:srgbClr val="2C3841"/>
                </a:solidFill>
                <a:effectLst/>
                <a:latin typeface="Arial" panose="020B0604020202020204" pitchFamily="34" charset="0"/>
                <a:cs typeface="Arial" panose="020B0604020202020204" pitchFamily="34" charset="0"/>
                <a:hlinkClick r:id="rId3"/>
              </a:rPr>
              <a:t>RFE algorithm</a:t>
            </a:r>
            <a:r>
              <a:rPr lang="en-US" sz="900" kern="1200" dirty="0" smtClean="0">
                <a:solidFill>
                  <a:srgbClr val="2C3841"/>
                </a:solidFill>
                <a:effectLst/>
                <a:latin typeface="Arial" panose="020B0604020202020204" pitchFamily="34" charset="0"/>
                <a:cs typeface="Arial" panose="020B0604020202020204" pitchFamily="34" charset="0"/>
              </a:rPr>
              <a:t> (typically used for gene selection in bioinformatics) to assign weights to </a:t>
            </a:r>
            <a:r>
              <a:rPr lang="en-US" sz="900" kern="1200" dirty="0" err="1" smtClean="0">
                <a:solidFill>
                  <a:srgbClr val="2C3841"/>
                </a:solidFill>
                <a:effectLst/>
                <a:latin typeface="Arial" panose="020B0604020202020204" pitchFamily="34" charset="0"/>
                <a:cs typeface="Arial" panose="020B0604020202020204" pitchFamily="34" charset="0"/>
              </a:rPr>
              <a:t>codeword</a:t>
            </a:r>
            <a:r>
              <a:rPr lang="en-US" sz="900" kern="1200" dirty="0" smtClean="0">
                <a:solidFill>
                  <a:srgbClr val="2C3841"/>
                </a:solidFill>
                <a:effectLst/>
                <a:latin typeface="Arial" panose="020B0604020202020204" pitchFamily="34" charset="0"/>
                <a:cs typeface="Arial" panose="020B0604020202020204" pitchFamily="34" charset="0"/>
              </a:rPr>
              <a:t> in terms of a variety of educational stage classification tasks.  Specifically, I trained a </a:t>
            </a:r>
            <a:r>
              <a:rPr lang="en-US" sz="900" u="sng" kern="1200" dirty="0" smtClean="0">
                <a:solidFill>
                  <a:srgbClr val="2C3841"/>
                </a:solidFill>
                <a:effectLst/>
                <a:latin typeface="Arial" panose="020B0604020202020204" pitchFamily="34" charset="0"/>
                <a:cs typeface="Arial" panose="020B0604020202020204" pitchFamily="34" charset="0"/>
                <a:hlinkClick r:id="rId4"/>
              </a:rPr>
              <a:t>support vector machine</a:t>
            </a:r>
            <a:r>
              <a:rPr lang="en-US" sz="900" kern="1200" dirty="0" smtClean="0">
                <a:solidFill>
                  <a:srgbClr val="2C3841"/>
                </a:solidFill>
                <a:effectLst/>
                <a:latin typeface="Arial" panose="020B0604020202020204" pitchFamily="34" charset="0"/>
                <a:cs typeface="Arial" panose="020B0604020202020204" pitchFamily="34" charset="0"/>
              </a:rPr>
              <a:t> to recognize the difference between two groups of educational stages (let’s call them “ES1” and “ES2”).  The end result is that each </a:t>
            </a:r>
            <a:r>
              <a:rPr lang="en-US" sz="900" kern="1200" dirty="0" err="1" smtClean="0">
                <a:solidFill>
                  <a:srgbClr val="2C3841"/>
                </a:solidFill>
                <a:effectLst/>
                <a:latin typeface="Arial" panose="020B0604020202020204" pitchFamily="34" charset="0"/>
                <a:cs typeface="Arial" panose="020B0604020202020204" pitchFamily="34" charset="0"/>
              </a:rPr>
              <a:t>codeword</a:t>
            </a:r>
            <a:r>
              <a:rPr lang="en-US" sz="900" kern="1200" dirty="0" smtClean="0">
                <a:solidFill>
                  <a:srgbClr val="2C3841"/>
                </a:solidFill>
                <a:effectLst/>
                <a:latin typeface="Arial" panose="020B0604020202020204" pitchFamily="34" charset="0"/>
                <a:cs typeface="Arial" panose="020B0604020202020204" pitchFamily="34" charset="0"/>
              </a:rPr>
              <a:t> is given a (signed) weight.  The magnitude of the weight indicates how important that </a:t>
            </a:r>
            <a:r>
              <a:rPr lang="en-US" sz="900" kern="1200" dirty="0" err="1" smtClean="0">
                <a:solidFill>
                  <a:srgbClr val="2C3841"/>
                </a:solidFill>
                <a:effectLst/>
                <a:latin typeface="Arial" panose="020B0604020202020204" pitchFamily="34" charset="0"/>
                <a:cs typeface="Arial" panose="020B0604020202020204" pitchFamily="34" charset="0"/>
              </a:rPr>
              <a:t>codeword</a:t>
            </a:r>
            <a:r>
              <a:rPr lang="en-US" sz="900" kern="1200" dirty="0" smtClean="0">
                <a:solidFill>
                  <a:srgbClr val="2C3841"/>
                </a:solidFill>
                <a:effectLst/>
                <a:latin typeface="Arial" panose="020B0604020202020204" pitchFamily="34" charset="0"/>
                <a:cs typeface="Arial" panose="020B0604020202020204" pitchFamily="34" charset="0"/>
              </a:rPr>
              <a:t> is in differentiating between ES1 and ES2.  The sign of the weight indicates which of the two educational stage groups the </a:t>
            </a:r>
            <a:r>
              <a:rPr lang="en-US" sz="900" kern="1200" dirty="0" err="1" smtClean="0">
                <a:solidFill>
                  <a:srgbClr val="2C3841"/>
                </a:solidFill>
                <a:effectLst/>
                <a:latin typeface="Arial" panose="020B0604020202020204" pitchFamily="34" charset="0"/>
                <a:cs typeface="Arial" panose="020B0604020202020204" pitchFamily="34" charset="0"/>
              </a:rPr>
              <a:t>codeword</a:t>
            </a:r>
            <a:r>
              <a:rPr lang="en-US" sz="900" kern="1200" dirty="0" smtClean="0">
                <a:solidFill>
                  <a:srgbClr val="2C3841"/>
                </a:solidFill>
                <a:effectLst/>
                <a:latin typeface="Arial" panose="020B0604020202020204" pitchFamily="34" charset="0"/>
                <a:cs typeface="Arial" panose="020B0604020202020204" pitchFamily="34" charset="0"/>
              </a:rPr>
              <a:t> better represents.  For example, a negative weight (by convention) indicates that its </a:t>
            </a:r>
            <a:r>
              <a:rPr lang="en-US" sz="900" kern="1200" dirty="0" err="1" smtClean="0">
                <a:solidFill>
                  <a:srgbClr val="2C3841"/>
                </a:solidFill>
                <a:effectLst/>
                <a:latin typeface="Arial" panose="020B0604020202020204" pitchFamily="34" charset="0"/>
                <a:cs typeface="Arial" panose="020B0604020202020204" pitchFamily="34" charset="0"/>
              </a:rPr>
              <a:t>codeword</a:t>
            </a:r>
            <a:r>
              <a:rPr lang="en-US" sz="900" kern="1200" dirty="0" smtClean="0">
                <a:solidFill>
                  <a:srgbClr val="2C3841"/>
                </a:solidFill>
                <a:effectLst/>
                <a:latin typeface="Arial" panose="020B0604020202020204" pitchFamily="34" charset="0"/>
                <a:cs typeface="Arial" panose="020B0604020202020204" pitchFamily="34" charset="0"/>
              </a:rPr>
              <a:t> better represents ES1, and a positive weight indicates that its </a:t>
            </a:r>
            <a:r>
              <a:rPr lang="en-US" sz="900" kern="1200" dirty="0" err="1" smtClean="0">
                <a:solidFill>
                  <a:srgbClr val="2C3841"/>
                </a:solidFill>
                <a:effectLst/>
                <a:latin typeface="Arial" panose="020B0604020202020204" pitchFamily="34" charset="0"/>
                <a:cs typeface="Arial" panose="020B0604020202020204" pitchFamily="34" charset="0"/>
              </a:rPr>
              <a:t>codeword</a:t>
            </a:r>
            <a:r>
              <a:rPr lang="en-US" sz="900" kern="1200" dirty="0" smtClean="0">
                <a:solidFill>
                  <a:srgbClr val="2C3841"/>
                </a:solidFill>
                <a:effectLst/>
                <a:latin typeface="Arial" panose="020B0604020202020204" pitchFamily="34" charset="0"/>
                <a:cs typeface="Arial" panose="020B0604020202020204" pitchFamily="34" charset="0"/>
              </a:rPr>
              <a:t> better represents ES2.</a:t>
            </a:r>
          </a:p>
          <a:p>
            <a:r>
              <a:rPr lang="en-US" sz="900" kern="1200" dirty="0" smtClean="0">
                <a:solidFill>
                  <a:srgbClr val="2C3841"/>
                </a:solidFill>
                <a:effectLst/>
                <a:latin typeface="Arial" panose="020B0604020202020204" pitchFamily="34" charset="0"/>
                <a:cs typeface="Arial" panose="020B0604020202020204" pitchFamily="34" charset="0"/>
              </a:rPr>
              <a:t> </a:t>
            </a:r>
          </a:p>
          <a:p>
            <a:r>
              <a:rPr lang="en-US" sz="900" kern="1200" dirty="0" smtClean="0">
                <a:solidFill>
                  <a:srgbClr val="2C3841"/>
                </a:solidFill>
                <a:effectLst/>
                <a:latin typeface="Arial" panose="020B0604020202020204" pitchFamily="34" charset="0"/>
                <a:cs typeface="Arial" panose="020B0604020202020204" pitchFamily="34" charset="0"/>
              </a:rPr>
              <a:t>Another way to understand what the weights mean is as follows.  For a given survey response, gather up all of its assigned </a:t>
            </a:r>
            <a:r>
              <a:rPr lang="en-US" sz="900" kern="1200" dirty="0" err="1" smtClean="0">
                <a:solidFill>
                  <a:srgbClr val="2C3841"/>
                </a:solidFill>
                <a:effectLst/>
                <a:latin typeface="Arial" panose="020B0604020202020204" pitchFamily="34" charset="0"/>
                <a:cs typeface="Arial" panose="020B0604020202020204" pitchFamily="34" charset="0"/>
              </a:rPr>
              <a:t>codewords</a:t>
            </a:r>
            <a:r>
              <a:rPr lang="en-US" sz="900" kern="1200" dirty="0" smtClean="0">
                <a:solidFill>
                  <a:srgbClr val="2C3841"/>
                </a:solidFill>
                <a:effectLst/>
                <a:latin typeface="Arial" panose="020B0604020202020204" pitchFamily="34" charset="0"/>
                <a:cs typeface="Arial" panose="020B0604020202020204" pitchFamily="34" charset="0"/>
              </a:rPr>
              <a:t>.  Look up the weights of those </a:t>
            </a:r>
            <a:r>
              <a:rPr lang="en-US" sz="900" kern="1200" dirty="0" err="1" smtClean="0">
                <a:solidFill>
                  <a:srgbClr val="2C3841"/>
                </a:solidFill>
                <a:effectLst/>
                <a:latin typeface="Arial" panose="020B0604020202020204" pitchFamily="34" charset="0"/>
                <a:cs typeface="Arial" panose="020B0604020202020204" pitchFamily="34" charset="0"/>
              </a:rPr>
              <a:t>codewords</a:t>
            </a:r>
            <a:r>
              <a:rPr lang="en-US" sz="900" kern="1200" dirty="0" smtClean="0">
                <a:solidFill>
                  <a:srgbClr val="2C3841"/>
                </a:solidFill>
                <a:effectLst/>
                <a:latin typeface="Arial" panose="020B0604020202020204" pitchFamily="34" charset="0"/>
                <a:cs typeface="Arial" panose="020B0604020202020204" pitchFamily="34" charset="0"/>
              </a:rPr>
              <a:t> and sum them up.  If the sum is negative, then it is likely that the survey response was written by someone whose educational stage is in ES1.  Otherwise, it is likely that the survey response was written by someone whose educational stage is in ES2.</a:t>
            </a:r>
          </a:p>
          <a:p>
            <a:r>
              <a:rPr lang="en-US" sz="900" kern="1200" dirty="0" smtClean="0">
                <a:solidFill>
                  <a:srgbClr val="2C3841"/>
                </a:solidFill>
                <a:effectLst/>
                <a:latin typeface="Arial" panose="020B0604020202020204" pitchFamily="34" charset="0"/>
                <a:cs typeface="Arial" panose="020B0604020202020204" pitchFamily="34" charset="0"/>
              </a:rPr>
              <a:t> </a:t>
            </a:r>
          </a:p>
          <a:p>
            <a:pPr lvl="0"/>
            <a:r>
              <a:rPr lang="en-US" sz="900" b="1" kern="1200" dirty="0" smtClean="0">
                <a:solidFill>
                  <a:srgbClr val="2C3841"/>
                </a:solidFill>
                <a:effectLst/>
                <a:latin typeface="Arial" panose="020B0604020202020204" pitchFamily="34" charset="0"/>
                <a:cs typeface="Arial" panose="020B0604020202020204" pitchFamily="34" charset="0"/>
              </a:rPr>
              <a:t>“Do individuals develop personal engagement strategies which evolve over time and for specific needs and goals, or are the educational contexts (or in the context of this study, “educational stages”) the primary influence on their engagement strategies?”</a:t>
            </a:r>
            <a:endParaRPr lang="en-US" sz="900" kern="1200" dirty="0" smtClean="0">
              <a:solidFill>
                <a:srgbClr val="2C3841"/>
              </a:solidFill>
              <a:effectLst/>
              <a:latin typeface="Arial" panose="020B0604020202020204" pitchFamily="34" charset="0"/>
              <a:cs typeface="Arial" panose="020B0604020202020204" pitchFamily="34" charset="0"/>
            </a:endParaRPr>
          </a:p>
          <a:p>
            <a:r>
              <a:rPr lang="en-US" sz="900" kern="1200" dirty="0" smtClean="0">
                <a:solidFill>
                  <a:srgbClr val="2C3841"/>
                </a:solidFill>
                <a:effectLst/>
                <a:latin typeface="Arial" panose="020B0604020202020204" pitchFamily="34" charset="0"/>
                <a:cs typeface="Arial" panose="020B0604020202020204" pitchFamily="34" charset="0"/>
              </a:rPr>
              <a:t>  </a:t>
            </a:r>
          </a:p>
          <a:p>
            <a:r>
              <a:rPr lang="en-US" sz="900" kern="1200" dirty="0" smtClean="0">
                <a:solidFill>
                  <a:srgbClr val="2C3841"/>
                </a:solidFill>
                <a:effectLst/>
                <a:latin typeface="Arial" panose="020B0604020202020204" pitchFamily="34" charset="0"/>
                <a:cs typeface="Arial" panose="020B0604020202020204" pitchFamily="34" charset="0"/>
              </a:rPr>
              <a:t>Each hypothesis test compares the histogram of responses in one educational stage group with the histogram of responses from the other group.  Chi-squared tests are used (albeit indirectly, as Monte-Carlo sampling is used instead of explicit calculation) to determine if the two histograms are statistically significantly different.  We are doing a very large number of hypothesis tests, so the </a:t>
            </a:r>
            <a:r>
              <a:rPr lang="en-US" sz="900" kern="1200" dirty="0" err="1" smtClean="0">
                <a:solidFill>
                  <a:srgbClr val="2C3841"/>
                </a:solidFill>
                <a:effectLst/>
                <a:latin typeface="Arial" panose="020B0604020202020204" pitchFamily="34" charset="0"/>
                <a:cs typeface="Arial" panose="020B0604020202020204" pitchFamily="34" charset="0"/>
              </a:rPr>
              <a:t>Benjamini</a:t>
            </a:r>
            <a:r>
              <a:rPr lang="en-US" sz="900" kern="1200" dirty="0" smtClean="0">
                <a:solidFill>
                  <a:srgbClr val="2C3841"/>
                </a:solidFill>
                <a:effectLst/>
                <a:latin typeface="Arial" panose="020B0604020202020204" pitchFamily="34" charset="0"/>
                <a:cs typeface="Arial" panose="020B0604020202020204" pitchFamily="34" charset="0"/>
              </a:rPr>
              <a:t>-Hochberg procedure is used to deflate p-values to control the false discovery rate.</a:t>
            </a:r>
          </a:p>
          <a:p>
            <a:endParaRPr lang="en-US" sz="900" dirty="0">
              <a:latin typeface="Arial" panose="020B0604020202020204" pitchFamily="34" charset="0"/>
              <a:cs typeface="Arial" panose="020B0604020202020204" pitchFamily="34" charset="0"/>
            </a:endParaRPr>
          </a:p>
          <a:p>
            <a:r>
              <a:rPr lang="en-US" sz="900" kern="1200" dirty="0" smtClean="0">
                <a:solidFill>
                  <a:srgbClr val="2C3841"/>
                </a:solidFill>
                <a:effectLst/>
                <a:latin typeface="Arial" panose="020B0604020202020204" pitchFamily="34" charset="0"/>
                <a:cs typeface="Arial" panose="020B0604020202020204" pitchFamily="34" charset="0"/>
              </a:rPr>
              <a:t>Factor analysis: Selected 2 dependent variables and then put all of the independent variables in the cage (like when selecting lottery winners) and identified the highest occurrences of the independent variables.</a:t>
            </a:r>
          </a:p>
          <a:p>
            <a:endParaRPr lang="en-US" sz="900"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43</a:t>
            </a:fld>
            <a:endParaRPr lang="en-GB" dirty="0"/>
          </a:p>
        </p:txBody>
      </p:sp>
    </p:spTree>
    <p:extLst>
      <p:ext uri="{BB962C8B-B14F-4D97-AF65-F5344CB8AC3E}">
        <p14:creationId xmlns:p14="http://schemas.microsoft.com/office/powerpoint/2010/main" val="3396484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rgbClr val="2C3841"/>
                </a:solidFill>
                <a:effectLst/>
                <a:latin typeface="Arial" panose="020B0604020202020204" pitchFamily="34" charset="0"/>
                <a:cs typeface="Arial" panose="020B0604020202020204" pitchFamily="34" charset="0"/>
              </a:rPr>
              <a:t>You knew there were other resources but you decided not to use them. Please include all sources, including human sources, such as friends, family, teachers, teaching assistants, tutors, coaches, colleagues, professors, etc. and answer the following questions.</a:t>
            </a:r>
          </a:p>
          <a:p>
            <a:r>
              <a:rPr lang="en-US" sz="1400" kern="1200" dirty="0" smtClean="0">
                <a:solidFill>
                  <a:srgbClr val="2C3841"/>
                </a:solidFill>
                <a:effectLst/>
                <a:latin typeface="Arial" panose="020B0604020202020204" pitchFamily="34" charset="0"/>
                <a:cs typeface="Arial" panose="020B0604020202020204" pitchFamily="34" charset="0"/>
              </a:rPr>
              <a:t>4. What resources did you use? </a:t>
            </a:r>
          </a:p>
          <a:p>
            <a:r>
              <a:rPr lang="en-US" sz="1400" kern="1200" dirty="0" smtClean="0">
                <a:solidFill>
                  <a:srgbClr val="2C3841"/>
                </a:solidFill>
                <a:effectLst/>
                <a:latin typeface="Arial" panose="020B0604020202020204" pitchFamily="34" charset="0"/>
                <a:cs typeface="Arial" panose="020B0604020202020204" pitchFamily="34" charset="0"/>
              </a:rPr>
              <a:t>5. What made you choose these resources instead of others? </a:t>
            </a:r>
          </a:p>
          <a:p>
            <a:r>
              <a:rPr lang="en-US" sz="1400" kern="1200" dirty="0" smtClean="0">
                <a:solidFill>
                  <a:srgbClr val="2C3841"/>
                </a:solidFill>
                <a:effectLst/>
                <a:latin typeface="Arial" panose="020B0604020202020204" pitchFamily="34" charset="0"/>
                <a:cs typeface="Arial" panose="020B0604020202020204" pitchFamily="34" charset="0"/>
              </a:rPr>
              <a:t>6. What made these resources easy or difficult to use?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44</a:t>
            </a:fld>
            <a:endParaRPr lang="en-GB" dirty="0"/>
          </a:p>
        </p:txBody>
      </p:sp>
    </p:spTree>
    <p:extLst>
      <p:ext uri="{BB962C8B-B14F-4D97-AF65-F5344CB8AC3E}">
        <p14:creationId xmlns:p14="http://schemas.microsoft.com/office/powerpoint/2010/main" val="16288284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Please answer each of the following questions.</a:t>
            </a:r>
          </a:p>
          <a:p>
            <a:r>
              <a:rPr lang="en-US" sz="1400" dirty="0" smtClean="0">
                <a:latin typeface="Arial" panose="020B0604020202020204" pitchFamily="34" charset="0"/>
                <a:cs typeface="Arial" panose="020B0604020202020204" pitchFamily="34" charset="0"/>
              </a:rPr>
              <a:t>10. What steps did you take and why?</a:t>
            </a:r>
          </a:p>
          <a:p>
            <a:r>
              <a:rPr lang="en-US" sz="1400" dirty="0" smtClean="0">
                <a:latin typeface="Arial" panose="020B0604020202020204" pitchFamily="34" charset="0"/>
                <a:cs typeface="Arial" panose="020B0604020202020204" pitchFamily="34" charset="0"/>
              </a:rPr>
              <a:t>11. What</a:t>
            </a:r>
            <a:r>
              <a:rPr lang="en-US" sz="1400" baseline="0" dirty="0" smtClean="0">
                <a:latin typeface="Arial" panose="020B0604020202020204" pitchFamily="34" charset="0"/>
                <a:cs typeface="Arial" panose="020B0604020202020204" pitchFamily="34" charset="0"/>
              </a:rPr>
              <a:t> resources did you choose to use?</a:t>
            </a:r>
          </a:p>
          <a:p>
            <a:r>
              <a:rPr lang="en-US" sz="1400" baseline="0" dirty="0" smtClean="0">
                <a:latin typeface="Arial" panose="020B0604020202020204" pitchFamily="34" charset="0"/>
                <a:cs typeface="Arial" panose="020B0604020202020204" pitchFamily="34" charset="0"/>
              </a:rPr>
              <a:t>12. What made you choose these resources instead of others?</a:t>
            </a:r>
          </a:p>
          <a:p>
            <a:r>
              <a:rPr lang="en-US" sz="1400" baseline="0" dirty="0" smtClean="0">
                <a:latin typeface="Arial" panose="020B0604020202020204" pitchFamily="34" charset="0"/>
                <a:cs typeface="Arial" panose="020B0604020202020204" pitchFamily="34" charset="0"/>
              </a:rPr>
              <a:t>13. What made these resources easy or difficult to use?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45</a:t>
            </a:fld>
            <a:endParaRPr lang="en-GB" dirty="0"/>
          </a:p>
        </p:txBody>
      </p:sp>
    </p:spTree>
    <p:extLst>
      <p:ext uri="{BB962C8B-B14F-4D97-AF65-F5344CB8AC3E}">
        <p14:creationId xmlns:p14="http://schemas.microsoft.com/office/powerpoint/2010/main" val="2185311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Please include sources such as friends, family, teachers, teaching assistants,</a:t>
            </a:r>
            <a:r>
              <a:rPr lang="en-US" sz="1400" baseline="0" dirty="0" smtClean="0">
                <a:latin typeface="Arial" panose="020B0604020202020204" pitchFamily="34" charset="0"/>
                <a:cs typeface="Arial" panose="020B0604020202020204" pitchFamily="34" charset="0"/>
              </a:rPr>
              <a:t> tutors, coaches, colleagues, professors, etc. Please answer each of the following questions.</a:t>
            </a:r>
          </a:p>
          <a:p>
            <a:r>
              <a:rPr lang="en-US" sz="1400" baseline="0" dirty="0" smtClean="0">
                <a:latin typeface="Arial" panose="020B0604020202020204" pitchFamily="34" charset="0"/>
                <a:cs typeface="Arial" panose="020B0604020202020204" pitchFamily="34" charset="0"/>
              </a:rPr>
              <a:t>17. What steps did you take and why?</a:t>
            </a:r>
          </a:p>
          <a:p>
            <a:r>
              <a:rPr lang="en-US" sz="1400" baseline="0" dirty="0" smtClean="0">
                <a:latin typeface="Arial" panose="020B0604020202020204" pitchFamily="34" charset="0"/>
                <a:cs typeface="Arial" panose="020B0604020202020204" pitchFamily="34" charset="0"/>
              </a:rPr>
              <a:t>18. What resources did you choose to use?</a:t>
            </a:r>
          </a:p>
          <a:p>
            <a:r>
              <a:rPr lang="en-US" sz="1400" baseline="0" dirty="0" smtClean="0">
                <a:latin typeface="Arial" panose="020B0604020202020204" pitchFamily="34" charset="0"/>
                <a:cs typeface="Arial" panose="020B0604020202020204" pitchFamily="34" charset="0"/>
              </a:rPr>
              <a:t>19. What made you choose these resources instead of others?</a:t>
            </a:r>
          </a:p>
          <a:p>
            <a:r>
              <a:rPr lang="en-US" sz="1400" baseline="0" dirty="0" smtClean="0">
                <a:latin typeface="Arial" panose="020B0604020202020204" pitchFamily="34" charset="0"/>
                <a:cs typeface="Arial" panose="020B0604020202020204" pitchFamily="34" charset="0"/>
              </a:rPr>
              <a:t>20. What made these resources easy or difficult to use?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46</a:t>
            </a:fld>
            <a:endParaRPr lang="en-GB" dirty="0"/>
          </a:p>
        </p:txBody>
      </p:sp>
    </p:spTree>
    <p:extLst>
      <p:ext uri="{BB962C8B-B14F-4D97-AF65-F5344CB8AC3E}">
        <p14:creationId xmlns:p14="http://schemas.microsoft.com/office/powerpoint/2010/main" val="337757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Please</a:t>
            </a:r>
            <a:r>
              <a:rPr lang="en-US" sz="1400" baseline="0" dirty="0" smtClean="0">
                <a:latin typeface="Arial" panose="020B0604020202020204" pitchFamily="34" charset="0"/>
                <a:cs typeface="Arial" panose="020B0604020202020204" pitchFamily="34" charset="0"/>
              </a:rPr>
              <a:t> include sources such as friends, family, teachers, teaching assistants, tutors, coaches, colleagues, professors, etc.</a:t>
            </a:r>
          </a:p>
          <a:p>
            <a:r>
              <a:rPr lang="en-US" sz="1400" baseline="0" dirty="0" smtClean="0">
                <a:latin typeface="Arial" panose="020B0604020202020204" pitchFamily="34" charset="0"/>
                <a:cs typeface="Arial" panose="020B0604020202020204" pitchFamily="34" charset="0"/>
              </a:rPr>
              <a:t>21. What steps did you take and why?</a:t>
            </a:r>
          </a:p>
          <a:p>
            <a:r>
              <a:rPr lang="en-US" sz="1400" baseline="0" dirty="0" smtClean="0">
                <a:latin typeface="Arial" panose="020B0604020202020204" pitchFamily="34" charset="0"/>
                <a:cs typeface="Arial" panose="020B0604020202020204" pitchFamily="34" charset="0"/>
              </a:rPr>
              <a:t>22. What resources did you choose to use?</a:t>
            </a:r>
          </a:p>
          <a:p>
            <a:r>
              <a:rPr lang="en-US" sz="1400" baseline="0" dirty="0" smtClean="0">
                <a:latin typeface="Arial" panose="020B0604020202020204" pitchFamily="34" charset="0"/>
                <a:cs typeface="Arial" panose="020B0604020202020204" pitchFamily="34" charset="0"/>
              </a:rPr>
              <a:t>23. What made you choose these resources instead of others?</a:t>
            </a:r>
          </a:p>
          <a:p>
            <a:r>
              <a:rPr lang="en-US" sz="1400" baseline="0" dirty="0" smtClean="0">
                <a:latin typeface="Arial" panose="020B0604020202020204" pitchFamily="34" charset="0"/>
                <a:cs typeface="Arial" panose="020B0604020202020204" pitchFamily="34" charset="0"/>
              </a:rPr>
              <a:t>24. What made these resources easy or difficult to use?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47</a:t>
            </a:fld>
            <a:endParaRPr lang="en-GB" dirty="0"/>
          </a:p>
        </p:txBody>
      </p:sp>
    </p:spTree>
    <p:extLst>
      <p:ext uri="{BB962C8B-B14F-4D97-AF65-F5344CB8AC3E}">
        <p14:creationId xmlns:p14="http://schemas.microsoft.com/office/powerpoint/2010/main" val="3036262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Please</a:t>
            </a:r>
            <a:r>
              <a:rPr lang="en-US" sz="1400" baseline="0" dirty="0" smtClean="0">
                <a:latin typeface="Arial" panose="020B0604020202020204" pitchFamily="34" charset="0"/>
                <a:cs typeface="Arial" panose="020B0604020202020204" pitchFamily="34" charset="0"/>
              </a:rPr>
              <a:t> answer each of the following questions.</a:t>
            </a:r>
          </a:p>
          <a:p>
            <a:r>
              <a:rPr lang="en-US" sz="1400" baseline="0" dirty="0" smtClean="0">
                <a:latin typeface="Arial" panose="020B0604020202020204" pitchFamily="34" charset="0"/>
                <a:cs typeface="Arial" panose="020B0604020202020204" pitchFamily="34" charset="0"/>
              </a:rPr>
              <a:t>25. What steps did you take and why?</a:t>
            </a:r>
          </a:p>
          <a:p>
            <a:r>
              <a:rPr lang="en-US" sz="1400" baseline="0" dirty="0" smtClean="0">
                <a:latin typeface="Arial" panose="020B0604020202020204" pitchFamily="34" charset="0"/>
                <a:cs typeface="Arial" panose="020B0604020202020204" pitchFamily="34" charset="0"/>
              </a:rPr>
              <a:t>26. What resources did you choose to use?</a:t>
            </a:r>
          </a:p>
          <a:p>
            <a:r>
              <a:rPr lang="en-US" sz="1400" baseline="0" dirty="0" smtClean="0">
                <a:latin typeface="Arial" panose="020B0604020202020204" pitchFamily="34" charset="0"/>
                <a:cs typeface="Arial" panose="020B0604020202020204" pitchFamily="34" charset="0"/>
              </a:rPr>
              <a:t>27. What made you choose these resources instead?</a:t>
            </a:r>
          </a:p>
          <a:p>
            <a:r>
              <a:rPr lang="en-US" sz="1400" baseline="0" dirty="0" smtClean="0">
                <a:latin typeface="Arial" panose="020B0604020202020204" pitchFamily="34" charset="0"/>
                <a:cs typeface="Arial" panose="020B0604020202020204" pitchFamily="34" charset="0"/>
              </a:rPr>
              <a:t>28. What made these resources a good choice in this situation?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48</a:t>
            </a:fld>
            <a:endParaRPr lang="en-GB" dirty="0"/>
          </a:p>
        </p:txBody>
      </p:sp>
    </p:spTree>
    <p:extLst>
      <p:ext uri="{BB962C8B-B14F-4D97-AF65-F5344CB8AC3E}">
        <p14:creationId xmlns:p14="http://schemas.microsoft.com/office/powerpoint/2010/main" val="30245134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20314"/>
            <a:ext cx="7018301" cy="4883996"/>
          </a:xfrm>
        </p:spPr>
        <p:txBody>
          <a:bodyPr>
            <a:noAutofit/>
          </a:bodyPr>
          <a:lstStyle/>
          <a:p>
            <a:pPr defTabSz="932871">
              <a:defRPr/>
            </a:pPr>
            <a:r>
              <a:rPr lang="en-US" sz="1400" dirty="0">
                <a:solidFill>
                  <a:schemeClr val="tx1"/>
                </a:solidFill>
                <a:latin typeface="Arial" pitchFamily="34" charset="0"/>
                <a:cs typeface="Arial" pitchFamily="34" charset="0"/>
              </a:rPr>
              <a:t>Image: Microsoft Clip Art</a:t>
            </a:r>
          </a:p>
          <a:p>
            <a:endParaRPr lang="en-US" sz="1400" dirty="0">
              <a:solidFill>
                <a:schemeClr val="tx1"/>
              </a:solidFill>
              <a:latin typeface="Arial" pitchFamily="34" charset="0"/>
              <a:cs typeface="Arial" pitchFamily="34" charset="0"/>
            </a:endParaRPr>
          </a:p>
          <a:p>
            <a:pPr>
              <a:buFont typeface="Arial" pitchFamily="34" charset="0"/>
              <a:buChar char="•"/>
            </a:pPr>
            <a:r>
              <a:rPr lang="en-US" sz="1400" dirty="0">
                <a:solidFill>
                  <a:schemeClr val="tx1"/>
                </a:solidFill>
                <a:latin typeface="Arial" pitchFamily="34" charset="0"/>
                <a:cs typeface="Arial" pitchFamily="34" charset="0"/>
              </a:rPr>
              <a:t>contains advice on evaluating the services offered </a:t>
            </a:r>
          </a:p>
          <a:p>
            <a:pPr>
              <a:buFont typeface="Arial" pitchFamily="34" charset="0"/>
              <a:buChar char="•"/>
            </a:pPr>
            <a:r>
              <a:rPr lang="en-US" sz="1400" dirty="0">
                <a:solidFill>
                  <a:schemeClr val="tx1"/>
                </a:solidFill>
                <a:latin typeface="Arial" pitchFamily="34" charset="0"/>
                <a:cs typeface="Arial" pitchFamily="34" charset="0"/>
              </a:rPr>
              <a:t>focus primarily is on digital/online services </a:t>
            </a:r>
          </a:p>
          <a:p>
            <a:pPr>
              <a:buFont typeface="Arial" pitchFamily="34" charset="0"/>
              <a:buChar char="•"/>
            </a:pPr>
            <a:r>
              <a:rPr lang="en-US" sz="1400" dirty="0">
                <a:solidFill>
                  <a:schemeClr val="tx1"/>
                </a:solidFill>
                <a:latin typeface="Arial" pitchFamily="34" charset="0"/>
                <a:cs typeface="Arial" pitchFamily="34" charset="0"/>
              </a:rPr>
              <a:t>set within the broader context of traditional services</a:t>
            </a:r>
          </a:p>
          <a:p>
            <a:r>
              <a:rPr lang="en-US" sz="1400" dirty="0">
                <a:solidFill>
                  <a:schemeClr val="tx1"/>
                </a:solidFill>
                <a:latin typeface="Arial" pitchFamily="34" charset="0"/>
                <a:cs typeface="Arial" pitchFamily="34" charset="0"/>
              </a:rPr>
              <a:t> </a:t>
            </a:r>
          </a:p>
          <a:p>
            <a:pPr defTabSz="932871">
              <a:buFont typeface="Arial" pitchFamily="34" charset="0"/>
              <a:buChar char="•"/>
              <a:defRPr/>
            </a:pPr>
            <a:r>
              <a:rPr lang="en-US" sz="1400" dirty="0">
                <a:solidFill>
                  <a:schemeClr val="tx1"/>
                </a:solidFill>
                <a:latin typeface="Arial" pitchFamily="34" charset="0"/>
                <a:cs typeface="Arial" pitchFamily="34" charset="0"/>
              </a:rPr>
              <a:t>lead to more effective engagement between individuals and institutions</a:t>
            </a:r>
          </a:p>
          <a:p>
            <a:pPr defTabSz="932871">
              <a:buFont typeface="Arial" pitchFamily="34" charset="0"/>
              <a:buChar char="•"/>
              <a:defRPr/>
            </a:pPr>
            <a:r>
              <a:rPr lang="en-US" sz="1400" dirty="0">
                <a:solidFill>
                  <a:schemeClr val="tx1"/>
                </a:solidFill>
                <a:latin typeface="Arial" pitchFamily="34" charset="0"/>
                <a:cs typeface="Arial" pitchFamily="34" charset="0"/>
              </a:rPr>
              <a:t>identifying how individuals engage with technology </a:t>
            </a:r>
          </a:p>
          <a:p>
            <a:pPr defTabSz="932871">
              <a:buFont typeface="Arial" pitchFamily="34" charset="0"/>
              <a:buChar char="•"/>
              <a:defRPr/>
            </a:pPr>
            <a:r>
              <a:rPr lang="en-US" sz="1400" dirty="0">
                <a:solidFill>
                  <a:schemeClr val="tx1"/>
                </a:solidFill>
                <a:latin typeface="Arial" pitchFamily="34" charset="0"/>
                <a:cs typeface="Arial" pitchFamily="34" charset="0"/>
              </a:rPr>
              <a:t>how they acquire their information </a:t>
            </a:r>
          </a:p>
          <a:p>
            <a:pPr defTabSz="932871">
              <a:buFont typeface="Arial" pitchFamily="34" charset="0"/>
              <a:buChar char="•"/>
              <a:defRPr/>
            </a:pPr>
            <a:r>
              <a:rPr lang="en-US" sz="1400" dirty="0">
                <a:solidFill>
                  <a:schemeClr val="tx1"/>
                </a:solidFill>
                <a:latin typeface="Arial" pitchFamily="34" charset="0"/>
                <a:cs typeface="Arial" pitchFamily="34" charset="0"/>
              </a:rPr>
              <a:t>why they make the choices that they do</a:t>
            </a:r>
          </a:p>
          <a:p>
            <a:endParaRPr lang="en-US" sz="1400" dirty="0">
              <a:solidFill>
                <a:schemeClr val="tx1"/>
              </a:solidFill>
              <a:latin typeface="Arial" pitchFamily="34" charset="0"/>
              <a:cs typeface="Arial" pitchFamily="34" charset="0"/>
            </a:endParaRPr>
          </a:p>
          <a:p>
            <a:pPr defTabSz="932871">
              <a:buFont typeface="Arial" pitchFamily="34" charset="0"/>
              <a:buChar char="•"/>
              <a:defRPr/>
            </a:pPr>
            <a:r>
              <a:rPr lang="en-US" sz="1400" dirty="0">
                <a:solidFill>
                  <a:schemeClr val="tx1"/>
                </a:solidFill>
                <a:latin typeface="Arial" pitchFamily="34" charset="0"/>
                <a:cs typeface="Arial" pitchFamily="34" charset="0"/>
              </a:rPr>
              <a:t>designed to help practitioners generate their own qualitative inquiries</a:t>
            </a:r>
          </a:p>
          <a:p>
            <a:pPr defTabSz="932871">
              <a:buFont typeface="Arial" pitchFamily="34" charset="0"/>
              <a:buChar char="•"/>
              <a:defRPr/>
            </a:pPr>
            <a:r>
              <a:rPr lang="en-US" sz="1400" dirty="0">
                <a:solidFill>
                  <a:schemeClr val="tx1"/>
                </a:solidFill>
                <a:latin typeface="Arial" pitchFamily="34" charset="0"/>
                <a:cs typeface="Arial" pitchFamily="34" charset="0"/>
              </a:rPr>
              <a:t>to inform their own policy needs </a:t>
            </a:r>
          </a:p>
          <a:p>
            <a:pPr defTabSz="932871">
              <a:buFont typeface="Arial" pitchFamily="34" charset="0"/>
              <a:buChar char="•"/>
              <a:defRPr/>
            </a:pPr>
            <a:r>
              <a:rPr lang="en-US" sz="1400" dirty="0">
                <a:solidFill>
                  <a:schemeClr val="tx1"/>
                </a:solidFill>
                <a:latin typeface="Arial" pitchFamily="34" charset="0"/>
                <a:cs typeface="Arial" pitchFamily="34" charset="0"/>
              </a:rPr>
              <a:t>to frame the </a:t>
            </a:r>
            <a:r>
              <a:rPr lang="en-US" sz="1400" dirty="0" err="1">
                <a:solidFill>
                  <a:schemeClr val="tx1"/>
                </a:solidFill>
                <a:latin typeface="Arial" pitchFamily="34" charset="0"/>
                <a:cs typeface="Arial" pitchFamily="34" charset="0"/>
              </a:rPr>
              <a:t>organisation</a:t>
            </a:r>
            <a:r>
              <a:rPr lang="en-US" sz="1400" dirty="0">
                <a:solidFill>
                  <a:schemeClr val="tx1"/>
                </a:solidFill>
                <a:latin typeface="Arial" pitchFamily="34" charset="0"/>
                <a:cs typeface="Arial" pitchFamily="34" charset="0"/>
              </a:rPr>
              <a:t> and its services within the institutional agendas surrounding student experience and engagement. </a:t>
            </a:r>
          </a:p>
          <a:p>
            <a:endParaRPr lang="en-US" sz="1400" dirty="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White, David, Lynn </a:t>
            </a:r>
            <a:r>
              <a:rPr lang="en-US" sz="1400" dirty="0" err="1" smtClean="0">
                <a:latin typeface="Arial" panose="020B0604020202020204" pitchFamily="34" charset="0"/>
                <a:cs typeface="Arial" panose="020B0604020202020204" pitchFamily="34" charset="0"/>
              </a:rPr>
              <a:t>Silipigni</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Connaway</a:t>
            </a:r>
            <a:r>
              <a:rPr lang="en-US" sz="1400" dirty="0" smtClean="0">
                <a:latin typeface="Arial" panose="020B0604020202020204" pitchFamily="34" charset="0"/>
                <a:cs typeface="Arial" panose="020B0604020202020204" pitchFamily="34" charset="0"/>
              </a:rPr>
              <a:t>, Donna Lanclos, Erin M. Hood, and Carrie Vass. 2014.  </a:t>
            </a:r>
            <a:r>
              <a:rPr lang="en-US" sz="1400" i="1" dirty="0" smtClean="0">
                <a:latin typeface="Arial" panose="020B0604020202020204" pitchFamily="34" charset="0"/>
                <a:cs typeface="Arial" panose="020B0604020202020204" pitchFamily="34" charset="0"/>
              </a:rPr>
              <a:t>Evaluating Digital Services: A Visitors and Residents Approach. </a:t>
            </a:r>
            <a:r>
              <a:rPr lang="en-US"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hlinkClick r:id="rId3"/>
              </a:rPr>
              <a:t>http://www.jiscinfonet.ac.uk/infokits/evaluating-services/</a:t>
            </a:r>
            <a:r>
              <a:rPr lang="en-US" sz="1400" dirty="0" smtClean="0">
                <a:latin typeface="Arial" panose="020B0604020202020204" pitchFamily="34" charset="0"/>
                <a:cs typeface="Arial" panose="020B0604020202020204" pitchFamily="34" charset="0"/>
              </a:rPr>
              <a:t>.</a:t>
            </a:r>
          </a:p>
          <a:p>
            <a:endParaRPr lang="en-US" sz="1400" dirty="0">
              <a:solidFill>
                <a:schemeClr val="tx1"/>
              </a:solidFill>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49</a:t>
            </a:fld>
            <a:endParaRPr lang="en-GB" dirty="0"/>
          </a:p>
        </p:txBody>
      </p:sp>
    </p:spTree>
    <p:extLst>
      <p:ext uri="{BB962C8B-B14F-4D97-AF65-F5344CB8AC3E}">
        <p14:creationId xmlns:p14="http://schemas.microsoft.com/office/powerpoint/2010/main" val="2448498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Image: </a:t>
            </a:r>
            <a:r>
              <a:rPr lang="en-US" sz="1400" dirty="0" smtClean="0">
                <a:latin typeface="Arial" panose="020B0604020202020204" pitchFamily="34" charset="0"/>
                <a:cs typeface="Arial" panose="020B0604020202020204" pitchFamily="34" charset="0"/>
                <a:hlinkClick r:id="rId3"/>
              </a:rPr>
              <a:t>http://www.flickr.com/photos/73582860@N00/5064328494</a:t>
            </a:r>
            <a:endParaRPr lang="en-US" sz="1400" dirty="0" smtClean="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r>
              <a:rPr lang="en-US" sz="1400" kern="1200" dirty="0" smtClean="0">
                <a:solidFill>
                  <a:srgbClr val="2C3841"/>
                </a:solidFill>
                <a:effectLst/>
                <a:latin typeface="Arial" panose="020B0604020202020204" pitchFamily="34" charset="0"/>
                <a:cs typeface="Arial" panose="020B0604020202020204" pitchFamily="34" charset="0"/>
              </a:rPr>
              <a:t>Think of a time in the past month when you *struggled* to find appropriate resources to help you complete an ACADEMIC/PROFESSIONAL assignment. Please include sources such as friends, family, teachers, teaching assistants, tutors,</a:t>
            </a:r>
          </a:p>
          <a:p>
            <a:r>
              <a:rPr lang="en-US" sz="1400" kern="1200" dirty="0" smtClean="0">
                <a:solidFill>
                  <a:srgbClr val="2C3841"/>
                </a:solidFill>
                <a:effectLst/>
                <a:latin typeface="Arial" panose="020B0604020202020204" pitchFamily="34" charset="0"/>
                <a:cs typeface="Arial" panose="020B0604020202020204" pitchFamily="34" charset="0"/>
              </a:rPr>
              <a:t>coaches, colleagues, professors, etc. Please answer each of the following questions.</a:t>
            </a:r>
          </a:p>
          <a:p>
            <a:r>
              <a:rPr lang="en-US" sz="1400" kern="1200" dirty="0" smtClean="0">
                <a:solidFill>
                  <a:srgbClr val="2C3841"/>
                </a:solidFill>
                <a:effectLst/>
                <a:latin typeface="Arial" panose="020B0604020202020204" pitchFamily="34" charset="0"/>
                <a:cs typeface="Arial" panose="020B0604020202020204" pitchFamily="34" charset="0"/>
              </a:rPr>
              <a:t>17. What steps did you take and why? </a:t>
            </a:r>
          </a:p>
          <a:p>
            <a:r>
              <a:rPr lang="en-US" sz="1400" kern="1200" dirty="0" smtClean="0">
                <a:solidFill>
                  <a:srgbClr val="2C3841"/>
                </a:solidFill>
                <a:effectLst/>
                <a:latin typeface="Arial" panose="020B0604020202020204" pitchFamily="34" charset="0"/>
                <a:cs typeface="Arial" panose="020B0604020202020204" pitchFamily="34" charset="0"/>
              </a:rPr>
              <a:t>18. What resources did you choose to use? </a:t>
            </a:r>
          </a:p>
          <a:p>
            <a:r>
              <a:rPr lang="en-US" sz="1400" kern="1200" dirty="0" smtClean="0">
                <a:solidFill>
                  <a:srgbClr val="2C3841"/>
                </a:solidFill>
                <a:effectLst/>
                <a:latin typeface="Arial" panose="020B0604020202020204" pitchFamily="34" charset="0"/>
                <a:cs typeface="Arial" panose="020B0604020202020204" pitchFamily="34" charset="0"/>
              </a:rPr>
              <a:t>19. What made you choose these resources instead of others? </a:t>
            </a:r>
          </a:p>
          <a:p>
            <a:r>
              <a:rPr lang="en-US" sz="1400" kern="1200" dirty="0" smtClean="0">
                <a:solidFill>
                  <a:srgbClr val="2C3841"/>
                </a:solidFill>
                <a:effectLst/>
                <a:latin typeface="Arial" panose="020B0604020202020204" pitchFamily="34" charset="0"/>
                <a:cs typeface="Arial" panose="020B0604020202020204" pitchFamily="34" charset="0"/>
              </a:rPr>
              <a:t>20. What made these resources easy or difficult to use?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5</a:t>
            </a:fld>
            <a:endParaRPr lang="en-GB" dirty="0"/>
          </a:p>
        </p:txBody>
      </p:sp>
    </p:spTree>
    <p:extLst>
      <p:ext uri="{BB962C8B-B14F-4D97-AF65-F5344CB8AC3E}">
        <p14:creationId xmlns:p14="http://schemas.microsoft.com/office/powerpoint/2010/main" val="1225373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White, David, Lynn </a:t>
            </a:r>
            <a:r>
              <a:rPr lang="en-US" sz="1400" dirty="0" err="1" smtClean="0">
                <a:latin typeface="Arial" panose="020B0604020202020204" pitchFamily="34" charset="0"/>
                <a:cs typeface="Arial" panose="020B0604020202020204" pitchFamily="34" charset="0"/>
              </a:rPr>
              <a:t>Silipigni</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Connaway</a:t>
            </a:r>
            <a:r>
              <a:rPr lang="en-US" sz="1400" dirty="0" smtClean="0">
                <a:latin typeface="Arial" panose="020B0604020202020204" pitchFamily="34" charset="0"/>
                <a:cs typeface="Arial" panose="020B0604020202020204" pitchFamily="34" charset="0"/>
              </a:rPr>
              <a:t>, Donna Lanclos, Erin M. Hood, and Carrie Vass. 2014.  </a:t>
            </a:r>
            <a:r>
              <a:rPr lang="en-US" sz="1400" i="1" dirty="0" smtClean="0">
                <a:latin typeface="Arial" panose="020B0604020202020204" pitchFamily="34" charset="0"/>
                <a:cs typeface="Arial" panose="020B0604020202020204" pitchFamily="34" charset="0"/>
              </a:rPr>
              <a:t>Evaluating Digital Services: A Visitors and Residents Approach. </a:t>
            </a:r>
            <a:r>
              <a:rPr lang="en-US"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hlinkClick r:id="rId3"/>
              </a:rPr>
              <a:t>http://www.jiscinfonet.ac.uk/infokits/evaluating-services/</a:t>
            </a:r>
            <a:r>
              <a:rPr lang="en-US" sz="1400" dirty="0" smtClean="0">
                <a:latin typeface="Arial" panose="020B0604020202020204" pitchFamily="34" charset="0"/>
                <a:cs typeface="Arial" panose="020B0604020202020204" pitchFamily="34" charset="0"/>
              </a:rPr>
              <a:t>.</a:t>
            </a:r>
          </a:p>
          <a:p>
            <a:endParaRPr lang="en-US" sz="1400"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50</a:t>
            </a:fld>
            <a:endParaRPr lang="en-GB" dirty="0"/>
          </a:p>
        </p:txBody>
      </p:sp>
    </p:spTree>
    <p:extLst>
      <p:ext uri="{BB962C8B-B14F-4D97-AF65-F5344CB8AC3E}">
        <p14:creationId xmlns:p14="http://schemas.microsoft.com/office/powerpoint/2010/main" val="3807261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66435" rtl="0" eaLnBrk="1" fontAlgn="auto" latinLnBrk="0" hangingPunct="1">
              <a:lnSpc>
                <a:spcPct val="100000"/>
              </a:lnSpc>
              <a:spcBef>
                <a:spcPts val="0"/>
              </a:spcBef>
              <a:spcAft>
                <a:spcPts val="0"/>
              </a:spcAft>
              <a:buClrTx/>
              <a:buSzTx/>
              <a:buFontTx/>
              <a:buNone/>
              <a:tabLst/>
              <a:defRPr/>
            </a:pPr>
            <a:r>
              <a:rPr lang="en-US" sz="1400" dirty="0" err="1" smtClean="0">
                <a:latin typeface="Arial" panose="020B0604020202020204" pitchFamily="34" charset="0"/>
                <a:cs typeface="Arial" panose="020B0604020202020204" pitchFamily="34" charset="0"/>
              </a:rPr>
              <a:t>Connaway</a:t>
            </a:r>
            <a:r>
              <a:rPr lang="en-US" sz="1400" dirty="0" smtClean="0">
                <a:latin typeface="Arial" panose="020B0604020202020204" pitchFamily="34" charset="0"/>
                <a:cs typeface="Arial" panose="020B0604020202020204" pitchFamily="34" charset="0"/>
              </a:rPr>
              <a:t>, Lynn </a:t>
            </a:r>
            <a:r>
              <a:rPr lang="en-US" sz="1400" dirty="0" err="1" smtClean="0">
                <a:latin typeface="Arial" panose="020B0604020202020204" pitchFamily="34" charset="0"/>
                <a:cs typeface="Arial" panose="020B0604020202020204" pitchFamily="34" charset="0"/>
              </a:rPr>
              <a:t>Silipigni</a:t>
            </a:r>
            <a:r>
              <a:rPr lang="en-US" sz="1400" dirty="0" smtClean="0">
                <a:latin typeface="Arial" panose="020B0604020202020204" pitchFamily="34" charset="0"/>
                <a:cs typeface="Arial" panose="020B0604020202020204" pitchFamily="34" charset="0"/>
              </a:rPr>
              <a:t>, Donna Lanclos, and Erin M. Hood. 2013. “’I always stick with the first thing that comes up on Google…’ Where  People Go for Information, What They Use, and Why.” </a:t>
            </a:r>
            <a:r>
              <a:rPr lang="en-US" sz="1400" i="1" dirty="0" smtClean="0">
                <a:latin typeface="Arial" panose="020B0604020202020204" pitchFamily="34" charset="0"/>
                <a:cs typeface="Arial" panose="020B0604020202020204" pitchFamily="34" charset="0"/>
              </a:rPr>
              <a:t>EDUCAUSE Review Online</a:t>
            </a:r>
            <a:r>
              <a:rPr lang="en-US" sz="1400" dirty="0" smtClean="0">
                <a:latin typeface="Arial" panose="020B0604020202020204" pitchFamily="34" charset="0"/>
                <a:cs typeface="Arial" panose="020B0604020202020204" pitchFamily="34" charset="0"/>
              </a:rPr>
              <a:t> (December 6), </a:t>
            </a:r>
            <a:r>
              <a:rPr lang="en-US" sz="1400" u="sng" dirty="0" smtClean="0">
                <a:latin typeface="Arial" panose="020B0604020202020204" pitchFamily="34" charset="0"/>
                <a:cs typeface="Arial" panose="020B0604020202020204" pitchFamily="34" charset="0"/>
                <a:hlinkClick r:id="rId3"/>
              </a:rPr>
              <a:t>http://www.educause.edu/ero/article/i-always-stick-first-thing-comes-google-where-people-go-information-what-they-use-and-why</a:t>
            </a:r>
            <a:r>
              <a:rPr lang="en-US" sz="1400" dirty="0" smtClean="0">
                <a:latin typeface="Arial" panose="020B0604020202020204" pitchFamily="34" charset="0"/>
                <a:cs typeface="Arial" panose="020B0604020202020204" pitchFamily="34" charset="0"/>
              </a:rPr>
              <a:t>.</a:t>
            </a:r>
          </a:p>
          <a:p>
            <a:pPr defTabSz="466435"/>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51</a:t>
            </a:fld>
            <a:endParaRPr lang="en-GB" dirty="0"/>
          </a:p>
        </p:txBody>
      </p:sp>
    </p:spTree>
    <p:extLst>
      <p:ext uri="{BB962C8B-B14F-4D97-AF65-F5344CB8AC3E}">
        <p14:creationId xmlns:p14="http://schemas.microsoft.com/office/powerpoint/2010/main" val="2359409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435"/>
            <a:r>
              <a:rPr lang="en-US" sz="1400" dirty="0" err="1">
                <a:latin typeface="Arial" panose="020B0604020202020204" pitchFamily="34" charset="0"/>
                <a:cs typeface="Arial" panose="020B0604020202020204" pitchFamily="34" charset="0"/>
              </a:rPr>
              <a:t>Connaway</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Lynn </a:t>
            </a:r>
            <a:r>
              <a:rPr lang="en-US" sz="1400" dirty="0" err="1" smtClean="0">
                <a:latin typeface="Arial" panose="020B0604020202020204" pitchFamily="34" charset="0"/>
                <a:cs typeface="Arial" panose="020B0604020202020204" pitchFamily="34" charset="0"/>
              </a:rPr>
              <a:t>Silipigni</a:t>
            </a:r>
            <a:r>
              <a:rPr lang="en-US" sz="1400" dirty="0" smtClean="0">
                <a:latin typeface="Arial" panose="020B0604020202020204" pitchFamily="34" charset="0"/>
                <a:cs typeface="Arial" panose="020B0604020202020204" pitchFamily="34" charset="0"/>
              </a:rPr>
              <a:t>, David White</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Donna Lanclos</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and Alison </a:t>
            </a:r>
            <a:r>
              <a:rPr lang="en-US" sz="1400" dirty="0">
                <a:latin typeface="Arial" panose="020B0604020202020204" pitchFamily="34" charset="0"/>
                <a:cs typeface="Arial" panose="020B0604020202020204" pitchFamily="34" charset="0"/>
              </a:rPr>
              <a:t>Le </a:t>
            </a:r>
            <a:r>
              <a:rPr lang="en-US" sz="1400" dirty="0" err="1" smtClean="0">
                <a:latin typeface="Arial" panose="020B0604020202020204" pitchFamily="34" charset="0"/>
                <a:cs typeface="Arial" panose="020B0604020202020204" pitchFamily="34" charset="0"/>
              </a:rPr>
              <a:t>Cornu</a:t>
            </a:r>
            <a:r>
              <a:rPr lang="en-US" sz="1400" dirty="0" smtClean="0">
                <a:latin typeface="Arial" panose="020B0604020202020204" pitchFamily="34" charset="0"/>
                <a:cs typeface="Arial" panose="020B0604020202020204" pitchFamily="34" charset="0"/>
              </a:rPr>
              <a:t>. 2013. </a:t>
            </a:r>
            <a:r>
              <a:rPr lang="en-US" sz="1400" dirty="0">
                <a:latin typeface="Arial" panose="020B0604020202020204" pitchFamily="34" charset="0"/>
                <a:cs typeface="Arial" panose="020B0604020202020204" pitchFamily="34" charset="0"/>
              </a:rPr>
              <a:t>Visitors and Residents: What </a:t>
            </a:r>
            <a:r>
              <a:rPr lang="en-US" sz="1400" dirty="0" smtClean="0">
                <a:latin typeface="Arial" panose="020B0604020202020204" pitchFamily="34" charset="0"/>
                <a:cs typeface="Arial" panose="020B0604020202020204" pitchFamily="34" charset="0"/>
              </a:rPr>
              <a:t>Motivates Engagement </a:t>
            </a:r>
            <a:r>
              <a:rPr lang="en-US" sz="1400" dirty="0">
                <a:latin typeface="Arial" panose="020B0604020202020204" pitchFamily="34" charset="0"/>
                <a:cs typeface="Arial" panose="020B0604020202020204" pitchFamily="34" charset="0"/>
              </a:rPr>
              <a:t>with the </a:t>
            </a:r>
            <a:r>
              <a:rPr lang="en-US" sz="1400" dirty="0" smtClean="0">
                <a:latin typeface="Arial" panose="020B0604020202020204" pitchFamily="34" charset="0"/>
                <a:cs typeface="Arial" panose="020B0604020202020204" pitchFamily="34" charset="0"/>
              </a:rPr>
              <a:t>Digital Information Environment</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Information </a:t>
            </a:r>
            <a:r>
              <a:rPr lang="en-US" sz="1400" i="1" dirty="0" smtClean="0">
                <a:latin typeface="Arial" panose="020B0604020202020204" pitchFamily="34" charset="0"/>
                <a:cs typeface="Arial" panose="020B0604020202020204" pitchFamily="34" charset="0"/>
              </a:rPr>
              <a:t>Research</a:t>
            </a:r>
            <a:r>
              <a:rPr lang="en-US" sz="1400" dirty="0" smtClean="0">
                <a:latin typeface="Arial" panose="020B0604020202020204" pitchFamily="34" charset="0"/>
                <a:cs typeface="Arial" panose="020B0604020202020204" pitchFamily="34" charset="0"/>
              </a:rPr>
              <a:t> </a:t>
            </a:r>
            <a:r>
              <a:rPr lang="en-US" sz="1400" i="0" dirty="0" smtClean="0">
                <a:latin typeface="Arial" panose="020B0604020202020204" pitchFamily="34" charset="0"/>
                <a:cs typeface="Arial" panose="020B0604020202020204" pitchFamily="34" charset="0"/>
              </a:rPr>
              <a:t>18, no. 1,</a:t>
            </a:r>
            <a:r>
              <a:rPr lang="en-US" sz="1400" dirty="0" smtClean="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hlinkClick r:id="rId3"/>
              </a:rPr>
              <a:t>http://</a:t>
            </a:r>
            <a:r>
              <a:rPr lang="en-US" sz="1400" u="sng" dirty="0" smtClean="0">
                <a:latin typeface="Arial" panose="020B0604020202020204" pitchFamily="34" charset="0"/>
                <a:cs typeface="Arial" panose="020B0604020202020204" pitchFamily="34" charset="0"/>
                <a:hlinkClick r:id="rId3"/>
              </a:rPr>
              <a:t>informationr.net/ir/18-1/infres181.html</a:t>
            </a:r>
            <a:r>
              <a:rPr lang="en-US" sz="1400" u="none"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52</a:t>
            </a:fld>
            <a:endParaRPr lang="en-GB" dirty="0"/>
          </a:p>
        </p:txBody>
      </p:sp>
    </p:spTree>
    <p:extLst>
      <p:ext uri="{BB962C8B-B14F-4D97-AF65-F5344CB8AC3E}">
        <p14:creationId xmlns:p14="http://schemas.microsoft.com/office/powerpoint/2010/main" val="3252699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r>
              <a:rPr lang="en-US" sz="1400" dirty="0" smtClean="0">
                <a:latin typeface="Arial" panose="020B0604020202020204" pitchFamily="34" charset="0"/>
                <a:cs typeface="Arial" panose="020B0604020202020204" pitchFamily="34" charset="0"/>
              </a:rPr>
              <a:t>Image: </a:t>
            </a:r>
            <a:r>
              <a:rPr lang="en-US" sz="1400" dirty="0" smtClean="0">
                <a:latin typeface="Arial" panose="020B0604020202020204" pitchFamily="34" charset="0"/>
                <a:cs typeface="Arial" panose="020B0604020202020204" pitchFamily="34" charset="0"/>
                <a:hlinkClick r:id="rId3"/>
              </a:rPr>
              <a:t>http://www.flickr.com/photos/7843389@N02/2300190277</a:t>
            </a:r>
            <a:endParaRPr lang="en-US" sz="1400" dirty="0" smtClean="0">
              <a:latin typeface="Arial" panose="020B0604020202020204" pitchFamily="34" charset="0"/>
              <a:cs typeface="Arial" panose="020B0604020202020204" pitchFamily="34" charset="0"/>
            </a:endParaRPr>
          </a:p>
          <a:p>
            <a:pPr marL="0" lvl="2"/>
            <a:endParaRPr lang="en-US" sz="1400" dirty="0" smtClean="0">
              <a:latin typeface="Arial" panose="020B0604020202020204" pitchFamily="34" charset="0"/>
              <a:cs typeface="Arial" panose="020B0604020202020204" pitchFamily="34" charset="0"/>
            </a:endParaRPr>
          </a:p>
          <a:p>
            <a:pPr marL="0" lvl="2"/>
            <a:r>
              <a:rPr lang="en-US" sz="1400" dirty="0" smtClean="0">
                <a:latin typeface="Arial" panose="020B0604020202020204" pitchFamily="34" charset="0"/>
                <a:cs typeface="Arial" panose="020B0604020202020204" pitchFamily="34" charset="0"/>
              </a:rPr>
              <a:t>Dempsey</a:t>
            </a:r>
            <a:r>
              <a:rPr lang="en-US" sz="1400" dirty="0">
                <a:latin typeface="Arial" panose="020B0604020202020204" pitchFamily="34" charset="0"/>
                <a:cs typeface="Arial" panose="020B0604020202020204" pitchFamily="34" charset="0"/>
              </a:rPr>
              <a:t>, L. (2015). From infrastructure to engagement: Thinking about the library in the life of the user. Keynote presented at </a:t>
            </a:r>
            <a:r>
              <a:rPr lang="en-US" sz="1400" dirty="0" err="1">
                <a:latin typeface="Arial" panose="020B0604020202020204" pitchFamily="34" charset="0"/>
                <a:cs typeface="Arial" panose="020B0604020202020204" pitchFamily="34" charset="0"/>
              </a:rPr>
              <a:t>Minitex</a:t>
            </a:r>
            <a:r>
              <a:rPr lang="en-US" sz="1400" dirty="0">
                <a:latin typeface="Arial" panose="020B0604020202020204" pitchFamily="34" charset="0"/>
                <a:cs typeface="Arial" panose="020B0604020202020204" pitchFamily="34" charset="0"/>
              </a:rPr>
              <a:t> 24</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Annual Interlibrary Loan Conference, St. Paul, May 12. Available: </a:t>
            </a:r>
            <a:r>
              <a:rPr lang="en-US" sz="1400" dirty="0">
                <a:latin typeface="Arial" panose="020B0604020202020204" pitchFamily="34" charset="0"/>
                <a:cs typeface="Arial" panose="020B0604020202020204" pitchFamily="34" charset="0"/>
                <a:hlinkClick r:id="rId4"/>
              </a:rPr>
              <a:t>http://www.slideshare.net/lisld/from-local-infrastructure-to-engagement-thinking-about-the-library-in-the-life-of-the-user</a:t>
            </a:r>
            <a:r>
              <a:rPr lang="en-US" sz="140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6B37C837-5377-6648-AD34-4D4FC0F568FB}" type="slidenum">
              <a:rPr lang="en-GB" smtClean="0"/>
              <a:pPr/>
              <a:t>53</a:t>
            </a:fld>
            <a:endParaRPr lang="en-GB" dirty="0"/>
          </a:p>
        </p:txBody>
      </p:sp>
    </p:spTree>
    <p:extLst>
      <p:ext uri="{BB962C8B-B14F-4D97-AF65-F5344CB8AC3E}">
        <p14:creationId xmlns:p14="http://schemas.microsoft.com/office/powerpoint/2010/main" val="1972222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187666"/>
            <a:ext cx="6932176" cy="5118259"/>
          </a:xfrm>
        </p:spPr>
        <p:txBody>
          <a:bodyPr>
            <a:noAutofit/>
          </a:bodyPr>
          <a:lstStyle/>
          <a:p>
            <a:r>
              <a:rPr lang="en-US" dirty="0">
                <a:solidFill>
                  <a:schemeClr val="tx1"/>
                </a:solidFill>
                <a:latin typeface="Arial" panose="020B0604020202020204" pitchFamily="34" charset="0"/>
                <a:cs typeface="Arial" pitchFamily="34" charset="0"/>
              </a:rPr>
              <a:t>Image: </a:t>
            </a:r>
            <a:r>
              <a:rPr lang="en-US" dirty="0">
                <a:solidFill>
                  <a:schemeClr val="tx1"/>
                </a:solidFill>
                <a:latin typeface="Arial" panose="020B0604020202020204" pitchFamily="34" charset="0"/>
                <a:cs typeface="Arial" pitchFamily="34" charset="0"/>
                <a:hlinkClick r:id="rId3"/>
              </a:rPr>
              <a:t>http://</a:t>
            </a:r>
            <a:r>
              <a:rPr lang="en-US" dirty="0" smtClean="0">
                <a:solidFill>
                  <a:schemeClr val="tx1"/>
                </a:solidFill>
                <a:latin typeface="Arial" panose="020B0604020202020204" pitchFamily="34" charset="0"/>
                <a:cs typeface="Arial" pitchFamily="34" charset="0"/>
                <a:hlinkClick r:id="rId3"/>
              </a:rPr>
              <a:t>www.winxnetcommunity.com/portals/2/images/community-people.jpg</a:t>
            </a:r>
            <a:endParaRPr lang="en-US" dirty="0" smtClean="0">
              <a:solidFill>
                <a:schemeClr val="tx1"/>
              </a:solidFill>
              <a:latin typeface="Arial" panose="020B0604020202020204" pitchFamily="34" charset="0"/>
              <a:cs typeface="Arial" pitchFamily="34" charset="0"/>
            </a:endParaRPr>
          </a:p>
          <a:p>
            <a:r>
              <a:rPr lang="en-US" dirty="0" smtClean="0">
                <a:solidFill>
                  <a:schemeClr val="tx1"/>
                </a:solidFill>
                <a:latin typeface="Arial" panose="020B0604020202020204" pitchFamily="34" charset="0"/>
                <a:cs typeface="Arial" pitchFamily="34" charset="0"/>
              </a:rPr>
              <a:t>Mobile</a:t>
            </a:r>
            <a:endParaRPr lang="en-US" dirty="0">
              <a:solidFill>
                <a:schemeClr val="tx1"/>
              </a:solidFill>
              <a:latin typeface="Arial" panose="020B0604020202020204" pitchFamily="34" charset="0"/>
              <a:cs typeface="Arial" pitchFamily="34" charset="0"/>
            </a:endParaRPr>
          </a:p>
          <a:p>
            <a:r>
              <a:rPr lang="en-US" dirty="0" smtClean="0">
                <a:solidFill>
                  <a:schemeClr val="tx1"/>
                </a:solidFill>
                <a:latin typeface="Arial" panose="020B0604020202020204" pitchFamily="34" charset="0"/>
                <a:cs typeface="Arial" pitchFamily="34" charset="0"/>
              </a:rPr>
              <a:t>Easy</a:t>
            </a:r>
            <a:r>
              <a:rPr lang="en-US" dirty="0">
                <a:solidFill>
                  <a:schemeClr val="tx1"/>
                </a:solidFill>
                <a:latin typeface="Arial" panose="020B0604020202020204" pitchFamily="34" charset="0"/>
                <a:cs typeface="Arial" pitchFamily="34" charset="0"/>
              </a:rPr>
              <a:t>, Elegant, &amp; Engaging</a:t>
            </a:r>
          </a:p>
          <a:p>
            <a:r>
              <a:rPr lang="en-US" dirty="0">
                <a:solidFill>
                  <a:schemeClr val="tx1"/>
                </a:solidFill>
                <a:latin typeface="Arial" panose="020B0604020202020204" pitchFamily="34" charset="0"/>
                <a:cs typeface="Arial" pitchFamily="34" charset="0"/>
              </a:rPr>
              <a:t>         </a:t>
            </a:r>
            <a:r>
              <a:rPr lang="en-US" dirty="0" smtClean="0">
                <a:solidFill>
                  <a:schemeClr val="tx1"/>
                </a:solidFill>
                <a:latin typeface="Arial" panose="020B0604020202020204" pitchFamily="34" charset="0"/>
                <a:cs typeface="Arial" pitchFamily="34" charset="0"/>
              </a:rPr>
              <a:t>Like </a:t>
            </a:r>
            <a:r>
              <a:rPr lang="en-US" dirty="0">
                <a:solidFill>
                  <a:schemeClr val="tx1"/>
                </a:solidFill>
                <a:latin typeface="Arial" panose="020B0604020202020204" pitchFamily="34" charset="0"/>
                <a:cs typeface="Arial" pitchFamily="34" charset="0"/>
              </a:rPr>
              <a:t>Amazon, Google, and Apple</a:t>
            </a:r>
          </a:p>
          <a:p>
            <a:r>
              <a:rPr lang="en-US" dirty="0" smtClean="0">
                <a:solidFill>
                  <a:schemeClr val="tx1"/>
                </a:solidFill>
                <a:latin typeface="Arial" panose="020B0604020202020204" pitchFamily="34" charset="0"/>
                <a:cs typeface="Arial" pitchFamily="34" charset="0"/>
              </a:rPr>
              <a:t>Content</a:t>
            </a:r>
            <a:endParaRPr lang="en-US" dirty="0">
              <a:solidFill>
                <a:schemeClr val="tx1"/>
              </a:solidFill>
              <a:latin typeface="Arial" panose="020B0604020202020204" pitchFamily="34" charset="0"/>
              <a:cs typeface="Arial" pitchFamily="34" charset="0"/>
            </a:endParaRPr>
          </a:p>
          <a:p>
            <a:r>
              <a:rPr lang="en-US" dirty="0">
                <a:solidFill>
                  <a:schemeClr val="tx1"/>
                </a:solidFill>
                <a:latin typeface="Arial" panose="020B0604020202020204" pitchFamily="34" charset="0"/>
                <a:cs typeface="Arial" pitchFamily="34" charset="0"/>
              </a:rPr>
              <a:t> </a:t>
            </a:r>
            <a:r>
              <a:rPr lang="en-US" dirty="0" err="1">
                <a:solidFill>
                  <a:schemeClr val="tx1"/>
                </a:solidFill>
                <a:latin typeface="Arial" pitchFamily="34" charset="0"/>
                <a:cs typeface="Arial" pitchFamily="34" charset="0"/>
              </a:rPr>
              <a:t>Curation</a:t>
            </a:r>
            <a:endParaRPr lang="en-US" dirty="0">
              <a:solidFill>
                <a:schemeClr val="tx1"/>
              </a:solidFill>
              <a:latin typeface="Arial" pitchFamily="34" charset="0"/>
              <a:cs typeface="Arial" pitchFamily="34" charset="0"/>
            </a:endParaRPr>
          </a:p>
          <a:p>
            <a:r>
              <a:rPr lang="en-US" dirty="0" smtClean="0">
                <a:solidFill>
                  <a:schemeClr val="tx1"/>
                </a:solidFill>
                <a:latin typeface="Arial" pitchFamily="34" charset="0"/>
                <a:cs typeface="Arial" pitchFamily="34" charset="0"/>
              </a:rPr>
              <a:t>Physical </a:t>
            </a:r>
            <a:r>
              <a:rPr lang="en-US" dirty="0">
                <a:solidFill>
                  <a:schemeClr val="tx1"/>
                </a:solidFill>
                <a:latin typeface="Arial" pitchFamily="34" charset="0"/>
                <a:cs typeface="Arial" pitchFamily="34" charset="0"/>
              </a:rPr>
              <a:t>Presence</a:t>
            </a:r>
          </a:p>
          <a:p>
            <a:r>
              <a:rPr lang="en-US" dirty="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Special </a:t>
            </a:r>
            <a:r>
              <a:rPr lang="en-US" dirty="0">
                <a:solidFill>
                  <a:schemeClr val="tx1"/>
                </a:solidFill>
                <a:latin typeface="Arial" pitchFamily="34" charset="0"/>
                <a:cs typeface="Arial" pitchFamily="34" charset="0"/>
              </a:rPr>
              <a:t>events to promote services</a:t>
            </a:r>
          </a:p>
          <a:p>
            <a:r>
              <a:rPr lang="en-US" dirty="0" smtClean="0">
                <a:solidFill>
                  <a:schemeClr val="tx1"/>
                </a:solidFill>
                <a:latin typeface="Arial" pitchFamily="34" charset="0"/>
                <a:cs typeface="Arial" pitchFamily="34" charset="0"/>
              </a:rPr>
              <a:t>Become </a:t>
            </a:r>
            <a:r>
              <a:rPr lang="en-US" dirty="0">
                <a:solidFill>
                  <a:schemeClr val="tx1"/>
                </a:solidFill>
                <a:latin typeface="Arial" pitchFamily="34" charset="0"/>
                <a:cs typeface="Arial" pitchFamily="34" charset="0"/>
              </a:rPr>
              <a:t>Whole Foods – Know and cater to your community – offer what they want in inviting environment (both physical and online)</a:t>
            </a:r>
          </a:p>
          <a:p>
            <a:r>
              <a:rPr lang="en-US" dirty="0">
                <a:solidFill>
                  <a:schemeClr val="tx1"/>
                </a:solidFill>
                <a:latin typeface="Arial" pitchFamily="34" charset="0"/>
                <a:cs typeface="Arial" pitchFamily="34" charset="0"/>
              </a:rPr>
              <a:t> </a:t>
            </a:r>
          </a:p>
          <a:p>
            <a:pPr marL="0" lvl="2" indent="0" defTabSz="685766">
              <a:spcBef>
                <a:spcPts val="0"/>
              </a:spcBef>
              <a:buNone/>
              <a:defRPr/>
            </a:pPr>
            <a:r>
              <a:rPr lang="en-US" dirty="0" smtClean="0">
                <a:latin typeface="Arial" panose="020B0604020202020204" pitchFamily="34" charset="0"/>
                <a:cs typeface="Arial" panose="020B0604020202020204" pitchFamily="34" charset="0"/>
              </a:rPr>
              <a:t>Roskill, Andrew. 2014. “Get a Read on This: Libraries Bridging the Digital Divide: Andrew Roskill at </a:t>
            </a:r>
            <a:r>
              <a:rPr lang="en-US" dirty="0" err="1" smtClean="0">
                <a:latin typeface="Arial" panose="020B0604020202020204" pitchFamily="34" charset="0"/>
                <a:cs typeface="Arial" panose="020B0604020202020204" pitchFamily="34" charset="0"/>
              </a:rPr>
              <a:t>TEDxCharleston</a:t>
            </a:r>
            <a:r>
              <a:rPr lang="en-US"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YouTube</a:t>
            </a:r>
            <a:r>
              <a:rPr lang="en-US"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hlinkClick r:id="rId4"/>
              </a:rPr>
              <a:t>http://www.youtube.com/watch?v=J198u5HK0pY</a:t>
            </a:r>
            <a:r>
              <a:rPr lang="en-US" dirty="0" smtClean="0">
                <a:latin typeface="Arial" panose="020B0604020202020204" pitchFamily="34" charset="0"/>
                <a:cs typeface="Arial" panose="020B0604020202020204" pitchFamily="34" charset="0"/>
              </a:rPr>
              <a:t>.</a:t>
            </a:r>
          </a:p>
          <a:p>
            <a:endParaRPr lang="en-US" dirty="0">
              <a:solidFill>
                <a:schemeClr val="tx1"/>
              </a:solidFill>
              <a:latin typeface="Arial" panose="020B0604020202020204" pitchFamily="34" charset="0"/>
              <a:cs typeface="Arial" pitchFamily="34" charset="0"/>
            </a:endParaRPr>
          </a:p>
          <a:p>
            <a:r>
              <a:rPr lang="en-US" dirty="0">
                <a:solidFill>
                  <a:schemeClr val="tx1"/>
                </a:solidFill>
                <a:latin typeface="Arial" panose="020B0604020202020204" pitchFamily="34" charset="0"/>
                <a:cs typeface="Arial" pitchFamily="34" charset="0"/>
              </a:rPr>
              <a:t>“The survey of more than 1,900 U.S. adults finds that these apps are particularly popular among young adults—49% of smartphone owners ages 18-29 use messaging apps, and 41% say they use apps that automatically delete sent messages.“ </a:t>
            </a:r>
            <a:r>
              <a:rPr lang="en-US" dirty="0">
                <a:latin typeface="Arial" panose="020B0604020202020204" pitchFamily="34" charset="0"/>
                <a:cs typeface="Arial" panose="020B0604020202020204" pitchFamily="34" charset="0"/>
              </a:rPr>
              <a:t>Duggan, Maeve. 2015. “Mobile Messaging and Social Media 2015.” </a:t>
            </a:r>
            <a:r>
              <a:rPr lang="en-US" i="1" dirty="0">
                <a:latin typeface="Arial" panose="020B0604020202020204" pitchFamily="34" charset="0"/>
                <a:cs typeface="Arial" panose="020B0604020202020204" pitchFamily="34" charset="0"/>
              </a:rPr>
              <a:t>Pew Research Center </a:t>
            </a:r>
            <a:r>
              <a:rPr lang="en-US" dirty="0">
                <a:latin typeface="Arial" panose="020B0604020202020204" pitchFamily="34" charset="0"/>
                <a:cs typeface="Arial" panose="020B0604020202020204" pitchFamily="34" charset="0"/>
              </a:rPr>
              <a:t>(August 19). </a:t>
            </a:r>
            <a:r>
              <a:rPr lang="en-US" dirty="0">
                <a:latin typeface="Arial" panose="020B0604020202020204" pitchFamily="34" charset="0"/>
                <a:cs typeface="Arial" panose="020B0604020202020204" pitchFamily="34" charset="0"/>
                <a:hlinkClick r:id="rId5"/>
              </a:rPr>
              <a:t>http://www.pewinternet.org/2015/08/19/mobile-messaging-and-social-media-2015/</a:t>
            </a:r>
            <a:r>
              <a:rPr lang="en-US" dirty="0">
                <a:latin typeface="Arial" panose="020B0604020202020204" pitchFamily="34" charset="0"/>
                <a:cs typeface="Arial" panose="020B0604020202020204" pitchFamily="34" charset="0"/>
              </a:rPr>
              <a:t>.</a:t>
            </a:r>
          </a:p>
          <a:p>
            <a:endParaRPr lang="en-US" dirty="0" smtClean="0">
              <a:solidFill>
                <a:schemeClr val="tx1"/>
              </a:solidFill>
              <a:latin typeface="Arial" pitchFamily="34" charset="0"/>
              <a:cs typeface="Arial" pitchFamily="34" charset="0"/>
            </a:endParaRPr>
          </a:p>
          <a:p>
            <a:r>
              <a:rPr lang="en-US" dirty="0" err="1">
                <a:solidFill>
                  <a:schemeClr val="tx1"/>
                </a:solidFill>
                <a:latin typeface="Arial" panose="020B0604020202020204" pitchFamily="34" charset="0"/>
                <a:cs typeface="Arial" panose="020B0604020202020204" pitchFamily="34" charset="0"/>
              </a:rPr>
              <a:t>McDiarmid</a:t>
            </a:r>
            <a:r>
              <a:rPr lang="en-US" dirty="0">
                <a:solidFill>
                  <a:schemeClr val="tx1"/>
                </a:solidFill>
                <a:latin typeface="Arial" panose="020B0604020202020204" pitchFamily="34" charset="0"/>
                <a:cs typeface="Arial" panose="020B0604020202020204" pitchFamily="34" charset="0"/>
              </a:rPr>
              <a:t> (1940), a sociologist at the University of Chicago, stated, “ </a:t>
            </a:r>
            <a:r>
              <a:rPr lang="en-US" b="0" i="0" u="none" strike="noStrike" kern="1200" baseline="0" dirty="0" smtClean="0">
                <a:solidFill>
                  <a:schemeClr val="tx1"/>
                </a:solidFill>
                <a:latin typeface="Arial" panose="020B0604020202020204" pitchFamily="34" charset="0"/>
                <a:cs typeface="Arial" panose="020B0604020202020204" pitchFamily="34" charset="0"/>
              </a:rPr>
              <a:t>an important part of an</a:t>
            </a:r>
          </a:p>
          <a:p>
            <a:r>
              <a:rPr lang="en-US" b="0" i="0" u="none" strike="noStrike" kern="1200" baseline="0" dirty="0" smtClean="0">
                <a:solidFill>
                  <a:schemeClr val="tx1"/>
                </a:solidFill>
                <a:latin typeface="Arial" panose="020B0604020202020204" pitchFamily="34" charset="0"/>
                <a:cs typeface="Arial" panose="020B0604020202020204" pitchFamily="34" charset="0"/>
              </a:rPr>
              <a:t>effective library survey is a study of the community itself (11).”</a:t>
            </a:r>
          </a:p>
          <a:p>
            <a:endParaRPr lang="en-US" dirty="0">
              <a:solidFill>
                <a:schemeClr val="tx1"/>
              </a:solidFill>
              <a:latin typeface="Arial" panose="020B0604020202020204" pitchFamily="34" charset="0"/>
              <a:cs typeface="Arial" panose="020B0604020202020204" pitchFamily="34" charset="0"/>
            </a:endParaRPr>
          </a:p>
          <a:p>
            <a:r>
              <a:rPr lang="en-US" dirty="0" err="1">
                <a:solidFill>
                  <a:schemeClr val="tx1"/>
                </a:solidFill>
                <a:latin typeface="Arial" panose="020B0604020202020204" pitchFamily="34" charset="0"/>
                <a:cs typeface="Arial" panose="020B0604020202020204" pitchFamily="34" charset="0"/>
              </a:rPr>
              <a:t>McDiarmid</a:t>
            </a:r>
            <a:r>
              <a:rPr lang="en-US" dirty="0">
                <a:solidFill>
                  <a:schemeClr val="tx1"/>
                </a:solidFill>
                <a:latin typeface="Arial" panose="020B0604020202020204" pitchFamily="34" charset="0"/>
                <a:cs typeface="Arial" panose="020B0604020202020204" pitchFamily="34" charset="0"/>
              </a:rPr>
              <a:t>, E. W. 1940. </a:t>
            </a:r>
            <a:r>
              <a:rPr lang="en-US" i="1" dirty="0">
                <a:solidFill>
                  <a:schemeClr val="tx1"/>
                </a:solidFill>
                <a:latin typeface="Arial" panose="020B0604020202020204" pitchFamily="34" charset="0"/>
                <a:cs typeface="Arial" panose="020B0604020202020204" pitchFamily="34" charset="0"/>
              </a:rPr>
              <a:t>The Library Survey: Problems and Methods. </a:t>
            </a:r>
            <a:r>
              <a:rPr lang="en-US" dirty="0">
                <a:solidFill>
                  <a:schemeClr val="tx1"/>
                </a:solidFill>
                <a:latin typeface="Arial" panose="020B0604020202020204" pitchFamily="34" charset="0"/>
                <a:cs typeface="Arial" panose="020B0604020202020204" pitchFamily="34" charset="0"/>
              </a:rPr>
              <a:t>Chicago, IL: American</a:t>
            </a:r>
          </a:p>
          <a:p>
            <a:r>
              <a:rPr lang="en-US" dirty="0">
                <a:solidFill>
                  <a:schemeClr val="tx1"/>
                </a:solidFill>
                <a:latin typeface="Arial" panose="020B0604020202020204" pitchFamily="34" charset="0"/>
                <a:cs typeface="Arial" panose="020B0604020202020204" pitchFamily="34" charset="0"/>
              </a:rPr>
              <a:t>Library Association.</a:t>
            </a:r>
          </a:p>
        </p:txBody>
      </p:sp>
      <p:sp>
        <p:nvSpPr>
          <p:cNvPr id="4" name="Slide Number Placeholder 3"/>
          <p:cNvSpPr>
            <a:spLocks noGrp="1"/>
          </p:cNvSpPr>
          <p:nvPr>
            <p:ph type="sldNum" sz="quarter" idx="10"/>
          </p:nvPr>
        </p:nvSpPr>
        <p:spPr/>
        <p:txBody>
          <a:bodyPr/>
          <a:lstStyle/>
          <a:p>
            <a:fld id="{931E8577-7E78-41DF-96AC-A776B0057BBB}" type="slidenum">
              <a:rPr lang="en-US" smtClean="0"/>
              <a:pPr/>
              <a:t>54</a:t>
            </a:fld>
            <a:endParaRPr lang="en-US" dirty="0"/>
          </a:p>
        </p:txBody>
      </p:sp>
    </p:spTree>
    <p:extLst>
      <p:ext uri="{BB962C8B-B14F-4D97-AF65-F5344CB8AC3E}">
        <p14:creationId xmlns:p14="http://schemas.microsoft.com/office/powerpoint/2010/main" val="9148598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4998" y="4420314"/>
            <a:ext cx="6701102" cy="4634785"/>
          </a:xfrm>
        </p:spPr>
        <p:txBody>
          <a:bodyPr/>
          <a:lstStyle/>
          <a:p>
            <a:r>
              <a:rPr lang="en-US" sz="1400" dirty="0">
                <a:latin typeface="Arial" panose="020B0604020202020204" pitchFamily="34" charset="0"/>
                <a:cs typeface="Arial" panose="020B0604020202020204" pitchFamily="34" charset="0"/>
              </a:rPr>
              <a:t>Image: </a:t>
            </a:r>
            <a:r>
              <a:rPr lang="en-US" sz="1400" dirty="0">
                <a:latin typeface="Arial" panose="020B0604020202020204" pitchFamily="34" charset="0"/>
                <a:cs typeface="Arial" panose="020B0604020202020204" pitchFamily="34" charset="0"/>
                <a:hlinkClick r:id="rId3"/>
              </a:rPr>
              <a:t>http://</a:t>
            </a:r>
            <a:r>
              <a:rPr lang="en-US" sz="1400" dirty="0" smtClean="0">
                <a:latin typeface="Arial" panose="020B0604020202020204" pitchFamily="34" charset="0"/>
                <a:cs typeface="Arial" panose="020B0604020202020204" pitchFamily="34" charset="0"/>
                <a:hlinkClick r:id="rId3"/>
              </a:rPr>
              <a:t>www.flickr.com/photos/8264582@N06/7800724256</a:t>
            </a:r>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Dempsey, </a:t>
            </a:r>
            <a:r>
              <a:rPr lang="en-US" sz="1400" dirty="0" err="1">
                <a:latin typeface="Arial" panose="020B0604020202020204" pitchFamily="34" charset="0"/>
                <a:cs typeface="Arial" panose="020B0604020202020204" pitchFamily="34" charset="0"/>
              </a:rPr>
              <a:t>Lorcan</a:t>
            </a:r>
            <a:r>
              <a:rPr lang="en-US" sz="1400" dirty="0">
                <a:latin typeface="Arial" panose="020B0604020202020204" pitchFamily="34" charset="0"/>
                <a:cs typeface="Arial" panose="020B0604020202020204" pitchFamily="34" charset="0"/>
              </a:rPr>
              <a:t>. 2015. “From Infrastructure to Engagement: Thinking About the Library in the Life of the User.” Keynote presented at </a:t>
            </a:r>
            <a:r>
              <a:rPr lang="en-US" sz="1400" dirty="0" err="1">
                <a:latin typeface="Arial" panose="020B0604020202020204" pitchFamily="34" charset="0"/>
                <a:cs typeface="Arial" panose="020B0604020202020204" pitchFamily="34" charset="0"/>
              </a:rPr>
              <a:t>Minitex</a:t>
            </a:r>
            <a:r>
              <a:rPr lang="en-US" sz="1400" dirty="0">
                <a:latin typeface="Arial" panose="020B0604020202020204" pitchFamily="34" charset="0"/>
                <a:cs typeface="Arial" panose="020B0604020202020204" pitchFamily="34" charset="0"/>
              </a:rPr>
              <a:t> 24</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Annual Interlibrary Loan Conference, St. Paul, May 12. </a:t>
            </a:r>
            <a:r>
              <a:rPr lang="en-US" sz="1400" dirty="0">
                <a:latin typeface="Arial" panose="020B0604020202020204" pitchFamily="34" charset="0"/>
                <a:cs typeface="Arial" panose="020B0604020202020204" pitchFamily="34" charset="0"/>
                <a:hlinkClick r:id="rId4"/>
              </a:rPr>
              <a:t>http://www.slideshare.net/lisld/from-local-infrastructure-to-engagement-thinking-about-the-library-in-the-life-of-the-user</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Observe. Not just</a:t>
            </a:r>
            <a:r>
              <a:rPr lang="en-US" sz="1400" baseline="0" dirty="0" smtClean="0">
                <a:latin typeface="Arial" panose="020B0604020202020204" pitchFamily="34" charset="0"/>
                <a:cs typeface="Arial" panose="020B0604020202020204" pitchFamily="34" charset="0"/>
              </a:rPr>
              <a:t> in your library, but on campus, on trains, in restaurants, shops, etc.</a:t>
            </a:r>
          </a:p>
          <a:p>
            <a:endParaRPr lang="en-US" sz="1400" baseline="0" dirty="0" smtClean="0">
              <a:solidFill>
                <a:schemeClr val="tx1"/>
              </a:solidFill>
              <a:latin typeface="Arial" panose="020B0604020202020204" pitchFamily="34" charset="0"/>
              <a:cs typeface="Arial" panose="020B0604020202020204" pitchFamily="34" charset="0"/>
            </a:endParaRPr>
          </a:p>
          <a:p>
            <a:r>
              <a:rPr lang="en-US" sz="1400" baseline="0" dirty="0" err="1" smtClean="0">
                <a:solidFill>
                  <a:schemeClr val="tx1"/>
                </a:solidFill>
                <a:latin typeface="Arial" panose="020B0604020202020204" pitchFamily="34" charset="0"/>
                <a:cs typeface="Arial" panose="020B0604020202020204" pitchFamily="34" charset="0"/>
              </a:rPr>
              <a:t>Ranganathan</a:t>
            </a:r>
            <a:r>
              <a:rPr lang="en-US" sz="1400" baseline="0" dirty="0" smtClean="0">
                <a:solidFill>
                  <a:schemeClr val="tx1"/>
                </a:solidFill>
                <a:latin typeface="Arial" panose="020B0604020202020204" pitchFamily="34" charset="0"/>
                <a:cs typeface="Arial" panose="020B0604020202020204" pitchFamily="34" charset="0"/>
              </a:rPr>
              <a:t> (1931) said, </a:t>
            </a:r>
            <a:r>
              <a:rPr lang="en-US" sz="1400" b="0" i="0" u="none" strike="noStrike" kern="1200" baseline="0" dirty="0" smtClean="0">
                <a:solidFill>
                  <a:schemeClr val="tx1"/>
                </a:solidFill>
                <a:latin typeface="Arial" panose="020B0604020202020204" pitchFamily="34" charset="0"/>
                <a:cs typeface="Arial" panose="020B0604020202020204" pitchFamily="34" charset="0"/>
              </a:rPr>
              <a:t>“Perhaps the most convenient method of studying the consequences of this law will be to follow the reader from the moment he enters the library to the moment he leaves it…” (337).</a:t>
            </a:r>
          </a:p>
          <a:p>
            <a:endParaRPr lang="en-US" sz="1400" dirty="0">
              <a:solidFill>
                <a:schemeClr val="tx1"/>
              </a:solidFill>
              <a:latin typeface="Arial" panose="020B0604020202020204" pitchFamily="34" charset="0"/>
              <a:cs typeface="Arial" panose="020B0604020202020204" pitchFamily="34" charset="0"/>
            </a:endParaRPr>
          </a:p>
          <a:p>
            <a:r>
              <a:rPr lang="en-US" sz="1400" dirty="0" err="1">
                <a:solidFill>
                  <a:schemeClr val="tx1"/>
                </a:solidFill>
                <a:latin typeface="Arial" panose="020B0604020202020204" pitchFamily="34" charset="0"/>
                <a:cs typeface="Arial" panose="020B0604020202020204" pitchFamily="34" charset="0"/>
              </a:rPr>
              <a:t>Ranganathan</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Shiyali</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Ramamrita</a:t>
            </a:r>
            <a:r>
              <a:rPr lang="en-US" sz="1400" dirty="0">
                <a:solidFill>
                  <a:schemeClr val="tx1"/>
                </a:solidFill>
                <a:latin typeface="Arial" panose="020B0604020202020204" pitchFamily="34" charset="0"/>
                <a:cs typeface="Arial" panose="020B0604020202020204" pitchFamily="34" charset="0"/>
              </a:rPr>
              <a:t>. 1931. </a:t>
            </a:r>
            <a:r>
              <a:rPr lang="en-US" sz="1400" i="1" dirty="0">
                <a:solidFill>
                  <a:schemeClr val="tx1"/>
                </a:solidFill>
                <a:latin typeface="Arial" panose="020B0604020202020204" pitchFamily="34" charset="0"/>
                <a:cs typeface="Arial" panose="020B0604020202020204" pitchFamily="34" charset="0"/>
              </a:rPr>
              <a:t>The Five Laws of Library Science. </a:t>
            </a:r>
            <a:r>
              <a:rPr lang="en-US" sz="1400" dirty="0">
                <a:solidFill>
                  <a:schemeClr val="tx1"/>
                </a:solidFill>
                <a:latin typeface="Arial" panose="020B0604020202020204" pitchFamily="34" charset="0"/>
                <a:cs typeface="Arial" panose="020B0604020202020204" pitchFamily="34" charset="0"/>
              </a:rPr>
              <a:t>London: Edward</a:t>
            </a:r>
          </a:p>
          <a:p>
            <a:r>
              <a:rPr lang="en-US" sz="1400" dirty="0" err="1">
                <a:solidFill>
                  <a:schemeClr val="tx1"/>
                </a:solidFill>
                <a:latin typeface="Arial" panose="020B0604020202020204" pitchFamily="34" charset="0"/>
                <a:cs typeface="Arial" panose="020B0604020202020204" pitchFamily="34" charset="0"/>
              </a:rPr>
              <a:t>Goldston</a:t>
            </a:r>
            <a:r>
              <a:rPr lang="en-US" sz="1400" dirty="0">
                <a:solidFill>
                  <a:schemeClr val="tx1"/>
                </a:solidFill>
                <a:latin typeface="Arial" panose="020B0604020202020204" pitchFamily="34" charset="0"/>
                <a:cs typeface="Arial" panose="020B0604020202020204" pitchFamily="34" charset="0"/>
              </a:rPr>
              <a:t>, Ltd.</a:t>
            </a:r>
            <a:endParaRPr lang="en-US" sz="1400" b="0" i="0" u="none" strike="noStrike" kern="1200" baseline="0" dirty="0" smtClean="0">
              <a:solidFill>
                <a:schemeClr val="tx1"/>
              </a:solidFill>
              <a:latin typeface="Arial" panose="020B0604020202020204" pitchFamily="34" charset="0"/>
              <a:cs typeface="Arial" panose="020B0604020202020204" pitchFamily="34" charset="0"/>
            </a:endParaRPr>
          </a:p>
          <a:p>
            <a:endParaRPr lang="en-US" sz="1200" b="0" i="0" u="none" strike="noStrike" kern="1200" baseline="0" dirty="0" smtClean="0">
              <a:solidFill>
                <a:srgbClr val="2C3841"/>
              </a:solidFill>
              <a:latin typeface="Corbel"/>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56</a:t>
            </a:fld>
            <a:endParaRPr lang="en-GB" dirty="0"/>
          </a:p>
        </p:txBody>
      </p:sp>
    </p:spTree>
    <p:extLst>
      <p:ext uri="{BB962C8B-B14F-4D97-AF65-F5344CB8AC3E}">
        <p14:creationId xmlns:p14="http://schemas.microsoft.com/office/powerpoint/2010/main" val="4241514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normAutofit/>
          </a:bodyPr>
          <a:lstStyle/>
          <a:p>
            <a:r>
              <a:rPr lang="en-US" sz="1400" dirty="0">
                <a:latin typeface="Arial" pitchFamily="34" charset="0"/>
                <a:cs typeface="Arial" pitchFamily="34" charset="0"/>
              </a:rPr>
              <a:t>Image: </a:t>
            </a:r>
            <a:r>
              <a:rPr lang="en-US" sz="1400" smtClean="0">
                <a:latin typeface="Arial" pitchFamily="34" charset="0"/>
                <a:cs typeface="Arial" pitchFamily="34" charset="0"/>
              </a:rPr>
              <a:t>Pixaby</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57</a:t>
            </a:fld>
            <a:endParaRPr lang="en-GB" dirty="0"/>
          </a:p>
        </p:txBody>
      </p:sp>
    </p:spTree>
    <p:extLst>
      <p:ext uri="{BB962C8B-B14F-4D97-AF65-F5344CB8AC3E}">
        <p14:creationId xmlns:p14="http://schemas.microsoft.com/office/powerpoint/2010/main" val="29006999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58</a:t>
            </a:fld>
            <a:endParaRPr lang="en-GB" dirty="0"/>
          </a:p>
        </p:txBody>
      </p:sp>
    </p:spTree>
    <p:extLst>
      <p:ext uri="{BB962C8B-B14F-4D97-AF65-F5344CB8AC3E}">
        <p14:creationId xmlns:p14="http://schemas.microsoft.com/office/powerpoint/2010/main" val="4265479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59</a:t>
            </a:fld>
            <a:endParaRPr lang="en-GB" dirty="0"/>
          </a:p>
        </p:txBody>
      </p:sp>
    </p:spTree>
    <p:extLst>
      <p:ext uri="{BB962C8B-B14F-4D97-AF65-F5344CB8AC3E}">
        <p14:creationId xmlns:p14="http://schemas.microsoft.com/office/powerpoint/2010/main" val="35996772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60</a:t>
            </a:fld>
            <a:endParaRPr lang="en-GB" dirty="0"/>
          </a:p>
        </p:txBody>
      </p:sp>
    </p:spTree>
    <p:extLst>
      <p:ext uri="{BB962C8B-B14F-4D97-AF65-F5344CB8AC3E}">
        <p14:creationId xmlns:p14="http://schemas.microsoft.com/office/powerpoint/2010/main" val="504843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smtClean="0">
                <a:solidFill>
                  <a:schemeClr val="tx1"/>
                </a:solidFill>
                <a:latin typeface="Arial" pitchFamily="34" charset="0"/>
                <a:cs typeface="Arial" pitchFamily="34" charset="0"/>
              </a:rPr>
              <a:t>Image: </a:t>
            </a:r>
            <a:r>
              <a:rPr lang="en-US" sz="1400" dirty="0">
                <a:solidFill>
                  <a:schemeClr val="tx1"/>
                </a:solidFill>
                <a:latin typeface="Arial" pitchFamily="34" charset="0"/>
                <a:cs typeface="Arial" pitchFamily="34" charset="0"/>
              </a:rPr>
              <a:t>V&amp;R Expanded Codebook</a:t>
            </a:r>
          </a:p>
          <a:p>
            <a:r>
              <a:rPr lang="en-US" sz="1400" dirty="0" smtClean="0">
                <a:solidFill>
                  <a:schemeClr val="tx1"/>
                </a:solidFill>
                <a:latin typeface="Arial" pitchFamily="34" charset="0"/>
                <a:cs typeface="Arial" pitchFamily="34" charset="0"/>
              </a:rPr>
              <a:t>Note</a:t>
            </a:r>
            <a:r>
              <a:rPr lang="en-US" sz="1400" dirty="0">
                <a:solidFill>
                  <a:schemeClr val="tx1"/>
                </a:solidFill>
                <a:latin typeface="Arial" pitchFamily="34" charset="0"/>
                <a:cs typeface="Arial" pitchFamily="34" charset="0"/>
              </a:rPr>
              <a:t>: the n-values do not include the online </a:t>
            </a:r>
            <a:r>
              <a:rPr lang="en-US" sz="1400" dirty="0" smtClean="0">
                <a:solidFill>
                  <a:schemeClr val="tx1"/>
                </a:solidFill>
                <a:latin typeface="Arial" pitchFamily="34" charset="0"/>
                <a:cs typeface="Arial" pitchFamily="34" charset="0"/>
              </a:rPr>
              <a:t>surveys but do include the initial</a:t>
            </a:r>
            <a:r>
              <a:rPr lang="en-US" sz="1400" baseline="0" dirty="0" smtClean="0">
                <a:solidFill>
                  <a:schemeClr val="tx1"/>
                </a:solidFill>
                <a:latin typeface="Arial" pitchFamily="34" charset="0"/>
                <a:cs typeface="Arial" pitchFamily="34" charset="0"/>
              </a:rPr>
              <a:t> interviews, follow-up interviews, and diaries</a:t>
            </a:r>
            <a:endParaRPr lang="en-US" sz="1400" dirty="0">
              <a:solidFill>
                <a:schemeClr val="tx1"/>
              </a:solidFill>
              <a:latin typeface="Arial" pitchFamily="34" charset="0"/>
              <a:cs typeface="Arial" pitchFamily="34" charset="0"/>
            </a:endParaRPr>
          </a:p>
          <a:p>
            <a:endParaRPr lang="en-US" sz="1400" dirty="0" smtClean="0">
              <a:solidFill>
                <a:schemeClr val="tx1"/>
              </a:solidFill>
              <a:latin typeface="Arial" pitchFamily="34" charset="0"/>
              <a:cs typeface="Arial" pitchFamily="34" charset="0"/>
            </a:endParaRPr>
          </a:p>
          <a:p>
            <a:r>
              <a:rPr lang="en-US" sz="1400" kern="1200" dirty="0" smtClean="0">
                <a:solidFill>
                  <a:srgbClr val="2C3841"/>
                </a:solidFill>
                <a:effectLst/>
                <a:latin typeface="Arial" panose="020B0604020202020204" pitchFamily="34" charset="0"/>
                <a:ea typeface="+mn-ea"/>
                <a:cs typeface="Arial" panose="020B0604020202020204" pitchFamily="34" charset="0"/>
              </a:rPr>
              <a:t>n1= Sources/Transcripts</a:t>
            </a:r>
          </a:p>
          <a:p>
            <a:r>
              <a:rPr lang="en-US" sz="1400" kern="1200" dirty="0" smtClean="0">
                <a:solidFill>
                  <a:srgbClr val="2C3841"/>
                </a:solidFill>
                <a:effectLst/>
                <a:latin typeface="Arial" panose="020B0604020202020204" pitchFamily="34" charset="0"/>
                <a:ea typeface="+mn-ea"/>
                <a:cs typeface="Arial" panose="020B0604020202020204" pitchFamily="34" charset="0"/>
              </a:rPr>
              <a:t>n2=Unique References</a:t>
            </a:r>
          </a:p>
          <a:p>
            <a:r>
              <a:rPr lang="en-US" sz="1400" kern="1200" dirty="0" smtClean="0">
                <a:solidFill>
                  <a:srgbClr val="2C3841"/>
                </a:solidFill>
                <a:effectLst/>
                <a:latin typeface="Arial" panose="020B0604020202020204" pitchFamily="34" charset="0"/>
                <a:ea typeface="+mn-ea"/>
                <a:cs typeface="Arial" panose="020B0604020202020204" pitchFamily="34" charset="0"/>
              </a:rPr>
              <a:t>N=192 Unique Sources/Transcripts and 73 Unique Individuals</a:t>
            </a:r>
          </a:p>
          <a:p>
            <a:endParaRPr lang="en-US" sz="1400" dirty="0">
              <a:solidFill>
                <a:schemeClr val="tx1"/>
              </a:solidFill>
              <a:latin typeface="Arial" pitchFamily="34" charset="0"/>
              <a:cs typeface="Arial" pitchFamily="34" charset="0"/>
            </a:endParaRPr>
          </a:p>
          <a:p>
            <a:pPr marL="0" lvl="2" defTabSz="466435">
              <a:defRPr/>
            </a:pPr>
            <a:r>
              <a:rPr lang="en-US" sz="1400" dirty="0" smtClean="0">
                <a:solidFill>
                  <a:schemeClr val="tx1"/>
                </a:solidFill>
                <a:latin typeface="Arial" pitchFamily="34" charset="0"/>
                <a:cs typeface="Arial" pitchFamily="34" charset="0"/>
              </a:rPr>
              <a:t>White, David S., and Lynn </a:t>
            </a:r>
            <a:r>
              <a:rPr lang="en-US" sz="1400" dirty="0" err="1" smtClean="0">
                <a:solidFill>
                  <a:schemeClr val="tx1"/>
                </a:solidFill>
                <a:latin typeface="Arial" pitchFamily="34" charset="0"/>
                <a:cs typeface="Arial" pitchFamily="34" charset="0"/>
              </a:rPr>
              <a:t>Silipigni</a:t>
            </a:r>
            <a:r>
              <a:rPr lang="en-US" sz="1400" dirty="0" smtClean="0">
                <a:solidFill>
                  <a:schemeClr val="tx1"/>
                </a:solidFill>
                <a:latin typeface="Arial" pitchFamily="34" charset="0"/>
                <a:cs typeface="Arial" pitchFamily="34" charset="0"/>
              </a:rPr>
              <a:t> </a:t>
            </a:r>
            <a:r>
              <a:rPr lang="en-US" sz="1400" dirty="0" err="1" smtClean="0">
                <a:solidFill>
                  <a:schemeClr val="tx1"/>
                </a:solidFill>
                <a:latin typeface="Arial" pitchFamily="34" charset="0"/>
                <a:cs typeface="Arial" pitchFamily="34" charset="0"/>
              </a:rPr>
              <a:t>Connaway</a:t>
            </a:r>
            <a:r>
              <a:rPr lang="en-US" sz="1400" dirty="0" smtClean="0">
                <a:solidFill>
                  <a:schemeClr val="tx1"/>
                </a:solidFill>
                <a:latin typeface="Arial" pitchFamily="34" charset="0"/>
                <a:cs typeface="Arial" pitchFamily="34" charset="0"/>
              </a:rPr>
              <a:t>. 2011-2014. </a:t>
            </a:r>
            <a:r>
              <a:rPr lang="en-US" sz="1400" i="1" dirty="0" smtClean="0">
                <a:solidFill>
                  <a:schemeClr val="tx1"/>
                </a:solidFill>
                <a:latin typeface="Arial" pitchFamily="34" charset="0"/>
                <a:cs typeface="Arial" pitchFamily="34" charset="0"/>
              </a:rPr>
              <a:t>Visitors &amp; Residents: What Motivates Engagement with the Digital Information Environment.</a:t>
            </a:r>
            <a:r>
              <a:rPr lang="en-US" sz="1400" dirty="0" smtClean="0">
                <a:solidFill>
                  <a:schemeClr val="tx1"/>
                </a:solidFill>
                <a:latin typeface="Arial" pitchFamily="34" charset="0"/>
                <a:cs typeface="Arial" pitchFamily="34" charset="0"/>
              </a:rPr>
              <a:t> Funded by JISC, OCLC, and Oxford University. </a:t>
            </a:r>
            <a:r>
              <a:rPr lang="en-US" sz="1400" u="sng" dirty="0" smtClean="0">
                <a:solidFill>
                  <a:schemeClr val="tx1"/>
                </a:solidFill>
                <a:latin typeface="Arial" pitchFamily="34" charset="0"/>
                <a:cs typeface="Arial" pitchFamily="34" charset="0"/>
                <a:hlinkClick r:id="rId3"/>
              </a:rPr>
              <a:t>http://www.oclc.org/research/activities/vandr/</a:t>
            </a:r>
            <a:r>
              <a:rPr lang="en-US" sz="1400" dirty="0" smtClean="0">
                <a:solidFill>
                  <a:schemeClr val="tx1"/>
                </a:solidFill>
                <a:latin typeface="Arial" pitchFamily="34" charset="0"/>
                <a:cs typeface="Arial" pitchFamily="34" charset="0"/>
              </a:rPr>
              <a:t>.</a:t>
            </a:r>
          </a:p>
          <a:p>
            <a:endParaRPr lang="en-US" sz="1400" dirty="0">
              <a:solidFill>
                <a:schemeClr val="tx1"/>
              </a:solidFill>
              <a:latin typeface="Arial" pitchFamily="34" charset="0"/>
              <a:cs typeface="Arial" pitchFamily="34" charset="0"/>
            </a:endParaRPr>
          </a:p>
          <a:p>
            <a:endParaRPr lang="en-US" sz="1400" b="1" dirty="0">
              <a:solidFill>
                <a:schemeClr val="tx1"/>
              </a:solidFill>
              <a:latin typeface="Arial" pitchFamily="34" charset="0"/>
              <a:cs typeface="Arial" pitchFamily="34" charset="0"/>
            </a:endParaRPr>
          </a:p>
          <a:p>
            <a:endParaRPr lang="en-US" sz="14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6</a:t>
            </a:fld>
            <a:endParaRPr lang="en-US"/>
          </a:p>
        </p:txBody>
      </p:sp>
    </p:spTree>
    <p:extLst>
      <p:ext uri="{BB962C8B-B14F-4D97-AF65-F5344CB8AC3E}">
        <p14:creationId xmlns:p14="http://schemas.microsoft.com/office/powerpoint/2010/main" val="4275640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8900" y="4420314"/>
            <a:ext cx="6743700" cy="4583985"/>
          </a:xfrm>
        </p:spPr>
        <p:txBody>
          <a:bodyPr>
            <a:noAutofit/>
          </a:bodyPr>
          <a:lstStyle/>
          <a:p>
            <a:r>
              <a:rPr lang="en-US" dirty="0" smtClean="0">
                <a:latin typeface="Arial" panose="020B0604020202020204" pitchFamily="34" charset="0"/>
                <a:cs typeface="Arial" pitchFamily="34" charset="0"/>
              </a:rPr>
              <a:t>Image: V&amp;R </a:t>
            </a:r>
            <a:r>
              <a:rPr lang="en-US" dirty="0">
                <a:latin typeface="Arial" pitchFamily="34" charset="0"/>
                <a:cs typeface="Arial" pitchFamily="34" charset="0"/>
              </a:rPr>
              <a:t>Expanded Codebook</a:t>
            </a:r>
          </a:p>
          <a:p>
            <a:r>
              <a:rPr lang="en-US" sz="1200" dirty="0" smtClean="0">
                <a:latin typeface="Arial" pitchFamily="34" charset="0"/>
                <a:cs typeface="Arial" pitchFamily="34" charset="0"/>
              </a:rPr>
              <a:t>Note</a:t>
            </a:r>
            <a:r>
              <a:rPr lang="en-US" sz="1200" dirty="0">
                <a:latin typeface="Arial" pitchFamily="34" charset="0"/>
                <a:cs typeface="Arial" pitchFamily="34" charset="0"/>
              </a:rPr>
              <a:t>: the n-values do not include the online </a:t>
            </a:r>
            <a:r>
              <a:rPr lang="en-US" sz="1200" dirty="0" err="1" smtClean="0">
                <a:latin typeface="Arial" pitchFamily="34" charset="0"/>
                <a:cs typeface="Arial" pitchFamily="34" charset="0"/>
              </a:rPr>
              <a:t>surveys</a:t>
            </a:r>
            <a:r>
              <a:rPr lang="en-US" sz="1200" dirty="0" err="1" smtClean="0">
                <a:solidFill>
                  <a:schemeClr val="tx1"/>
                </a:solidFill>
                <a:latin typeface="Arial" pitchFamily="34" charset="0"/>
                <a:cs typeface="Arial" pitchFamily="34" charset="0"/>
              </a:rPr>
              <a:t>but</a:t>
            </a:r>
            <a:r>
              <a:rPr lang="en-US" sz="1200" dirty="0" smtClean="0">
                <a:solidFill>
                  <a:schemeClr val="tx1"/>
                </a:solidFill>
                <a:latin typeface="Arial" pitchFamily="34" charset="0"/>
                <a:cs typeface="Arial" pitchFamily="34" charset="0"/>
              </a:rPr>
              <a:t> do include the initial</a:t>
            </a:r>
            <a:r>
              <a:rPr lang="en-US" sz="1200" baseline="0" dirty="0" smtClean="0">
                <a:solidFill>
                  <a:schemeClr val="tx1"/>
                </a:solidFill>
                <a:latin typeface="Arial" pitchFamily="34" charset="0"/>
                <a:cs typeface="Arial" pitchFamily="34" charset="0"/>
              </a:rPr>
              <a:t> interviews, follow-up interviews, and diaries</a:t>
            </a:r>
            <a:endParaRPr lang="en-US" sz="1200" dirty="0" smtClean="0">
              <a:solidFill>
                <a:schemeClr val="tx1"/>
              </a:solidFill>
              <a:latin typeface="Arial" pitchFamily="34" charset="0"/>
              <a:cs typeface="Arial" pitchFamily="34" charset="0"/>
            </a:endParaRPr>
          </a:p>
          <a:p>
            <a:endParaRPr lang="en-US" sz="1200" dirty="0" smtClean="0">
              <a:solidFill>
                <a:schemeClr val="tx1"/>
              </a:solidFill>
              <a:latin typeface="Arial" pitchFamily="34" charset="0"/>
              <a:cs typeface="Arial" pitchFamily="34" charset="0"/>
            </a:endParaRPr>
          </a:p>
          <a:p>
            <a:r>
              <a:rPr lang="en-US" sz="1200" kern="1200" dirty="0" smtClean="0">
                <a:solidFill>
                  <a:srgbClr val="2C3841"/>
                </a:solidFill>
                <a:effectLst/>
                <a:latin typeface="Arial" panose="020B0604020202020204" pitchFamily="34" charset="0"/>
                <a:ea typeface="+mn-ea"/>
                <a:cs typeface="Arial" panose="020B0604020202020204" pitchFamily="34" charset="0"/>
              </a:rPr>
              <a:t>n1= Sources/Transcripts</a:t>
            </a:r>
          </a:p>
          <a:p>
            <a:r>
              <a:rPr lang="en-US" sz="1200" kern="1200" dirty="0" smtClean="0">
                <a:solidFill>
                  <a:srgbClr val="2C3841"/>
                </a:solidFill>
                <a:effectLst/>
                <a:latin typeface="Arial" panose="020B0604020202020204" pitchFamily="34" charset="0"/>
                <a:ea typeface="+mn-ea"/>
                <a:cs typeface="Arial" panose="020B0604020202020204" pitchFamily="34" charset="0"/>
              </a:rPr>
              <a:t>n2=Unique References</a:t>
            </a:r>
          </a:p>
          <a:p>
            <a:r>
              <a:rPr lang="en-US" sz="1200" kern="1200" dirty="0" smtClean="0">
                <a:solidFill>
                  <a:srgbClr val="2C3841"/>
                </a:solidFill>
                <a:effectLst/>
                <a:latin typeface="Arial" panose="020B0604020202020204" pitchFamily="34" charset="0"/>
                <a:ea typeface="+mn-ea"/>
                <a:cs typeface="Arial" panose="020B0604020202020204" pitchFamily="34" charset="0"/>
              </a:rPr>
              <a:t>N=192 Unique Sources/Transcripts and 73 Unique Individuals</a:t>
            </a:r>
          </a:p>
          <a:p>
            <a:endParaRPr lang="en-US" dirty="0" smtClean="0">
              <a:latin typeface="Arial" panose="020B0604020202020204" pitchFamily="34" charset="0"/>
              <a:cs typeface="Arial" panose="020B0604020202020204" pitchFamily="34" charset="0"/>
            </a:endParaRPr>
          </a:p>
          <a:p>
            <a:pPr>
              <a:defRPr/>
            </a:pPr>
            <a:r>
              <a:rPr lang="en-US" b="1" dirty="0">
                <a:latin typeface="Arial" panose="020B0604020202020204" pitchFamily="34" charset="0"/>
                <a:cs typeface="Arial" panose="020B0604020202020204" pitchFamily="34" charset="0"/>
              </a:rPr>
              <a:t>How we used the codebook: </a:t>
            </a:r>
          </a:p>
          <a:p>
            <a:pPr marL="228530" indent="-228530">
              <a:buFont typeface="+mj-lt"/>
              <a:buAutoNum type="arabicPeriod"/>
              <a:defRPr/>
            </a:pPr>
            <a:r>
              <a:rPr lang="en-US" dirty="0" smtClean="0">
                <a:latin typeface="Arial" panose="020B0604020202020204" pitchFamily="34" charset="0"/>
                <a:cs typeface="Arial" panose="020B0604020202020204" pitchFamily="34" charset="0"/>
              </a:rPr>
              <a:t>First</a:t>
            </a:r>
            <a:r>
              <a:rPr lang="en-US" dirty="0">
                <a:latin typeface="Arial" panose="020B0604020202020204" pitchFamily="34" charset="0"/>
                <a:cs typeface="Arial" panose="020B0604020202020204" pitchFamily="34" charset="0"/>
              </a:rPr>
              <a:t>: the 3 researchers and research assistant coded the same two transcripts, one US and one UK (both secondary school).  </a:t>
            </a:r>
          </a:p>
          <a:p>
            <a:pPr marL="228530" indent="-228530">
              <a:buFont typeface="+mj-lt"/>
              <a:buAutoNum type="arabicPeriod"/>
              <a:defRPr/>
            </a:pPr>
            <a:r>
              <a:rPr lang="en-US" dirty="0">
                <a:latin typeface="Arial" panose="020B0604020202020204" pitchFamily="34" charset="0"/>
                <a:cs typeface="Arial" panose="020B0604020202020204" pitchFamily="34" charset="0"/>
              </a:rPr>
              <a:t>We met and re-met and coded and re-coded until there was agreement.  </a:t>
            </a:r>
          </a:p>
          <a:p>
            <a:pPr marL="228530" indent="-228530">
              <a:buFont typeface="+mj-lt"/>
              <a:buAutoNum type="arabicPeriod"/>
              <a:defRPr/>
            </a:pPr>
            <a:r>
              <a:rPr lang="en-US" dirty="0">
                <a:latin typeface="Arial" panose="020B0604020202020204" pitchFamily="34" charset="0"/>
                <a:cs typeface="Arial" panose="020B0604020202020204" pitchFamily="34" charset="0"/>
              </a:rPr>
              <a:t>THEN we went our separate ways to code.  BUT we still communicate with  each other in our coding processes, because of the remote nature of our collaboration.  </a:t>
            </a:r>
          </a:p>
          <a:p>
            <a:pPr marL="228530" indent="-228530">
              <a:buFont typeface="+mj-lt"/>
              <a:buAutoNum type="arabicPeriod"/>
              <a:defRPr/>
            </a:pPr>
            <a:r>
              <a:rPr lang="en-US" dirty="0">
                <a:latin typeface="Arial" panose="020B0604020202020204" pitchFamily="34" charset="0"/>
                <a:cs typeface="Arial" panose="020B0604020202020204" pitchFamily="34" charset="0"/>
              </a:rPr>
              <a:t>Coding is done on paper, for the most part, and then the codes are entered into word, or scanned and sent to research assistants, who enter the coding into NVivo9.  When the research assistants are entering the coding, they notice discrepancies, document them, and generate a discussion about what was intended, and what should the final coding be.</a:t>
            </a:r>
          </a:p>
          <a:p>
            <a:pPr marL="228530" indent="-228530">
              <a:buFont typeface="+mj-lt"/>
              <a:buAutoNum type="arabicPeriod"/>
              <a:defRPr/>
            </a:pPr>
            <a:r>
              <a:rPr lang="en-US" dirty="0">
                <a:latin typeface="Arial" panose="020B0604020202020204" pitchFamily="34" charset="0"/>
                <a:cs typeface="Arial" panose="020B0604020202020204" pitchFamily="34" charset="0"/>
              </a:rPr>
              <a:t>This continuous communication provides more consistency in coding across the researchers.  </a:t>
            </a:r>
          </a:p>
          <a:p>
            <a:pPr marL="228530" indent="-228530">
              <a:buFont typeface="+mj-lt"/>
              <a:buAutoNum type="arabicPeriod"/>
              <a:defRPr/>
            </a:pPr>
            <a:r>
              <a:rPr lang="en-US" dirty="0">
                <a:latin typeface="Arial" panose="020B0604020202020204" pitchFamily="34" charset="0"/>
                <a:cs typeface="Arial" panose="020B0604020202020204" pitchFamily="34" charset="0"/>
              </a:rPr>
              <a:t>When Inter-coder Reliability was calculated between all five coders it was found to be an average of 0.6380 for Kappa and an Agreement Percentage of 98%.</a:t>
            </a:r>
          </a:p>
          <a:p>
            <a:pPr marL="228530" indent="-228530">
              <a:buFont typeface="+mj-lt"/>
              <a:buAutoNum type="arabicPeriod"/>
              <a:defRPr/>
            </a:pPr>
            <a:endParaRPr lang="en-US" dirty="0">
              <a:latin typeface="Arial" panose="020B0604020202020204" pitchFamily="34" charset="0"/>
              <a:cs typeface="Arial" panose="020B0604020202020204" pitchFamily="34" charset="0"/>
            </a:endParaRPr>
          </a:p>
          <a:p>
            <a:pPr marL="0" lvl="2" defTabSz="466435">
              <a:defRPr/>
            </a:pPr>
            <a:r>
              <a:rPr lang="en-US" dirty="0" smtClean="0">
                <a:solidFill>
                  <a:schemeClr val="tx1"/>
                </a:solidFill>
                <a:latin typeface="Arial" pitchFamily="34" charset="0"/>
                <a:cs typeface="Arial" pitchFamily="34" charset="0"/>
              </a:rPr>
              <a:t>White, David S., and Lynn </a:t>
            </a:r>
            <a:r>
              <a:rPr lang="en-US" dirty="0" err="1" smtClean="0">
                <a:solidFill>
                  <a:schemeClr val="tx1"/>
                </a:solidFill>
                <a:latin typeface="Arial" pitchFamily="34" charset="0"/>
                <a:cs typeface="Arial" pitchFamily="34" charset="0"/>
              </a:rPr>
              <a:t>Silipigni</a:t>
            </a:r>
            <a:r>
              <a:rPr lang="en-US" dirty="0" smtClean="0">
                <a:solidFill>
                  <a:schemeClr val="tx1"/>
                </a:solidFill>
                <a:latin typeface="Arial" pitchFamily="34" charset="0"/>
                <a:cs typeface="Arial" pitchFamily="34" charset="0"/>
              </a:rPr>
              <a:t> </a:t>
            </a:r>
            <a:r>
              <a:rPr lang="en-US" dirty="0" err="1" smtClean="0">
                <a:solidFill>
                  <a:schemeClr val="tx1"/>
                </a:solidFill>
                <a:latin typeface="Arial" pitchFamily="34" charset="0"/>
                <a:cs typeface="Arial" pitchFamily="34" charset="0"/>
              </a:rPr>
              <a:t>Connaway</a:t>
            </a:r>
            <a:r>
              <a:rPr lang="en-US" dirty="0" smtClean="0">
                <a:solidFill>
                  <a:schemeClr val="tx1"/>
                </a:solidFill>
                <a:latin typeface="Arial" pitchFamily="34" charset="0"/>
                <a:cs typeface="Arial" pitchFamily="34" charset="0"/>
              </a:rPr>
              <a:t>. 2011-2014. </a:t>
            </a:r>
            <a:r>
              <a:rPr lang="en-US" i="1" dirty="0" smtClean="0">
                <a:solidFill>
                  <a:schemeClr val="tx1"/>
                </a:solidFill>
                <a:latin typeface="Arial" pitchFamily="34" charset="0"/>
                <a:cs typeface="Arial" pitchFamily="34" charset="0"/>
              </a:rPr>
              <a:t>Visitors &amp; Residents: What Motivates Engagement with the Digital Information Environment.</a:t>
            </a:r>
            <a:r>
              <a:rPr lang="en-US" dirty="0" smtClean="0">
                <a:solidFill>
                  <a:schemeClr val="tx1"/>
                </a:solidFill>
                <a:latin typeface="Arial" pitchFamily="34" charset="0"/>
                <a:cs typeface="Arial" pitchFamily="34" charset="0"/>
              </a:rPr>
              <a:t> Funded by JISC, OCLC, and Oxford University. </a:t>
            </a:r>
            <a:r>
              <a:rPr lang="en-US" u="sng" dirty="0" smtClean="0">
                <a:solidFill>
                  <a:schemeClr val="tx1"/>
                </a:solidFill>
                <a:latin typeface="Arial" pitchFamily="34" charset="0"/>
                <a:cs typeface="Arial" pitchFamily="34" charset="0"/>
                <a:hlinkClick r:id="rId3"/>
              </a:rPr>
              <a:t>http://www.oclc.org/research/activities/vandr/</a:t>
            </a:r>
            <a:r>
              <a:rPr lang="en-US" dirty="0" smtClean="0">
                <a:solidFill>
                  <a:schemeClr val="tx1"/>
                </a:solidFill>
                <a:latin typeface="Arial" pitchFamily="34" charset="0"/>
                <a:cs typeface="Arial" pitchFamily="34" charset="0"/>
              </a:rPr>
              <a:t>.</a:t>
            </a:r>
          </a:p>
          <a:p>
            <a:pPr marL="228530" indent="-228530">
              <a:defRP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7</a:t>
            </a:fld>
            <a:endParaRPr lang="en-US"/>
          </a:p>
        </p:txBody>
      </p:sp>
    </p:spTree>
    <p:extLst>
      <p:ext uri="{BB962C8B-B14F-4D97-AF65-F5344CB8AC3E}">
        <p14:creationId xmlns:p14="http://schemas.microsoft.com/office/powerpoint/2010/main" val="1732384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3175"/>
            <a:ext cx="4651375" cy="3489325"/>
          </a:xfrm>
        </p:spPr>
      </p:sp>
      <p:sp>
        <p:nvSpPr>
          <p:cNvPr id="3" name="Notes Placeholder 2"/>
          <p:cNvSpPr>
            <a:spLocks noGrp="1"/>
          </p:cNvSpPr>
          <p:nvPr>
            <p:ph type="body" idx="1"/>
          </p:nvPr>
        </p:nvSpPr>
        <p:spPr>
          <a:xfrm>
            <a:off x="233997" y="3722370"/>
            <a:ext cx="6473931" cy="5428456"/>
          </a:xfrm>
        </p:spPr>
        <p:txBody>
          <a:bodyPr>
            <a:noAutofit/>
          </a:bodyPr>
          <a:lstStyle/>
          <a:p>
            <a:pPr>
              <a:defRPr/>
            </a:pPr>
            <a:r>
              <a:rPr lang="en-US" sz="1400" dirty="0">
                <a:latin typeface="Arial" panose="020B0604020202020204" pitchFamily="34" charset="0"/>
                <a:cs typeface="Arial" pitchFamily="34" charset="0"/>
              </a:rPr>
              <a:t>Screenshot of </a:t>
            </a:r>
            <a:r>
              <a:rPr lang="en-US" sz="1400" i="1" dirty="0">
                <a:latin typeface="Arial" pitchFamily="34" charset="0"/>
                <a:cs typeface="Arial" pitchFamily="34" charset="0"/>
              </a:rPr>
              <a:t>Digital Visitors and Residents </a:t>
            </a:r>
            <a:r>
              <a:rPr lang="en-US" sz="1400" dirty="0">
                <a:latin typeface="Arial" pitchFamily="34" charset="0"/>
                <a:cs typeface="Arial" pitchFamily="34" charset="0"/>
              </a:rPr>
              <a:t>codebook in </a:t>
            </a:r>
            <a:r>
              <a:rPr lang="en-US" sz="1400" dirty="0" err="1">
                <a:latin typeface="Arial" pitchFamily="34" charset="0"/>
                <a:cs typeface="Arial" pitchFamily="34" charset="0"/>
              </a:rPr>
              <a:t>NVivo</a:t>
            </a:r>
            <a:r>
              <a:rPr lang="en-US" sz="1400" dirty="0">
                <a:latin typeface="Arial" pitchFamily="34" charset="0"/>
                <a:cs typeface="Arial" pitchFamily="34" charset="0"/>
              </a:rPr>
              <a:t> 10</a:t>
            </a:r>
          </a:p>
          <a:p>
            <a:pPr>
              <a:defRPr/>
            </a:pPr>
            <a:endParaRPr lang="en-US" sz="1400" dirty="0">
              <a:latin typeface="Arial" pitchFamily="34" charset="0"/>
              <a:cs typeface="Arial" pitchFamily="34" charset="0"/>
            </a:endParaRPr>
          </a:p>
          <a:p>
            <a:pPr marL="0" lvl="2" defTabSz="466435">
              <a:defRPr/>
            </a:pPr>
            <a:r>
              <a:rPr lang="en-US" sz="1400" dirty="0" smtClean="0">
                <a:solidFill>
                  <a:schemeClr val="tx1"/>
                </a:solidFill>
                <a:latin typeface="Arial" pitchFamily="34" charset="0"/>
                <a:cs typeface="Arial" pitchFamily="34" charset="0"/>
              </a:rPr>
              <a:t>White, David S., and Lynn </a:t>
            </a:r>
            <a:r>
              <a:rPr lang="en-US" sz="1400" dirty="0" err="1" smtClean="0">
                <a:solidFill>
                  <a:schemeClr val="tx1"/>
                </a:solidFill>
                <a:latin typeface="Arial" pitchFamily="34" charset="0"/>
                <a:cs typeface="Arial" pitchFamily="34" charset="0"/>
              </a:rPr>
              <a:t>Silipigni</a:t>
            </a:r>
            <a:r>
              <a:rPr lang="en-US" sz="1400" dirty="0" smtClean="0">
                <a:solidFill>
                  <a:schemeClr val="tx1"/>
                </a:solidFill>
                <a:latin typeface="Arial" pitchFamily="34" charset="0"/>
                <a:cs typeface="Arial" pitchFamily="34" charset="0"/>
              </a:rPr>
              <a:t> </a:t>
            </a:r>
            <a:r>
              <a:rPr lang="en-US" sz="1400" dirty="0" err="1" smtClean="0">
                <a:solidFill>
                  <a:schemeClr val="tx1"/>
                </a:solidFill>
                <a:latin typeface="Arial" pitchFamily="34" charset="0"/>
                <a:cs typeface="Arial" pitchFamily="34" charset="0"/>
              </a:rPr>
              <a:t>Connaway</a:t>
            </a:r>
            <a:r>
              <a:rPr lang="en-US" sz="1400" dirty="0" smtClean="0">
                <a:solidFill>
                  <a:schemeClr val="tx1"/>
                </a:solidFill>
                <a:latin typeface="Arial" pitchFamily="34" charset="0"/>
                <a:cs typeface="Arial" pitchFamily="34" charset="0"/>
              </a:rPr>
              <a:t>. 2011-2014. </a:t>
            </a:r>
            <a:r>
              <a:rPr lang="en-US" sz="1400" i="1" dirty="0" smtClean="0">
                <a:solidFill>
                  <a:schemeClr val="tx1"/>
                </a:solidFill>
                <a:latin typeface="Arial" pitchFamily="34" charset="0"/>
                <a:cs typeface="Arial" pitchFamily="34" charset="0"/>
              </a:rPr>
              <a:t>Visitors &amp; Residents: What Motivates Engagement with the Digital Information Environment.</a:t>
            </a:r>
            <a:r>
              <a:rPr lang="en-US" sz="1400" dirty="0" smtClean="0">
                <a:solidFill>
                  <a:schemeClr val="tx1"/>
                </a:solidFill>
                <a:latin typeface="Arial" pitchFamily="34" charset="0"/>
                <a:cs typeface="Arial" pitchFamily="34" charset="0"/>
              </a:rPr>
              <a:t> Funded by JISC, OCLC, and Oxford University. </a:t>
            </a:r>
            <a:r>
              <a:rPr lang="en-US" sz="1400" u="sng" dirty="0" smtClean="0">
                <a:solidFill>
                  <a:schemeClr val="tx1"/>
                </a:solidFill>
                <a:latin typeface="Arial" pitchFamily="34" charset="0"/>
                <a:cs typeface="Arial" pitchFamily="34" charset="0"/>
                <a:hlinkClick r:id="rId3"/>
              </a:rPr>
              <a:t>http://www.oclc.org/research/activities/vandr/</a:t>
            </a:r>
            <a:r>
              <a:rPr lang="en-US" sz="1400" dirty="0" smtClean="0">
                <a:solidFill>
                  <a:schemeClr val="tx1"/>
                </a:solidFill>
                <a:latin typeface="Arial" pitchFamily="34" charset="0"/>
                <a:cs typeface="Arial" pitchFamily="34" charset="0"/>
              </a:rPr>
              <a:t>.</a:t>
            </a:r>
          </a:p>
          <a:p>
            <a:pPr marL="0" lvl="2">
              <a:defRPr/>
            </a:pPr>
            <a:endParaRPr lang="en-US" sz="1400" u="sng" dirty="0">
              <a:solidFill>
                <a:srgbClr val="000000"/>
              </a:solidFill>
              <a:latin typeface="Arial" pitchFamily="34" charset="0"/>
              <a:cs typeface="Arial" pitchFamily="34" charset="0"/>
            </a:endParaRPr>
          </a:p>
          <a:p>
            <a:pPr marL="0" lvl="2">
              <a:defRPr/>
            </a:pPr>
            <a:r>
              <a:rPr lang="en-US" sz="1400" dirty="0">
                <a:solidFill>
                  <a:srgbClr val="000000"/>
                </a:solidFill>
                <a:latin typeface="Arial" pitchFamily="34" charset="0"/>
                <a:cs typeface="Arial" pitchFamily="34" charset="0"/>
              </a:rPr>
              <a:t>QSR International. </a:t>
            </a:r>
            <a:r>
              <a:rPr lang="en-US" sz="1400" dirty="0" smtClean="0">
                <a:solidFill>
                  <a:srgbClr val="000000"/>
                </a:solidFill>
                <a:latin typeface="Arial" pitchFamily="34" charset="0"/>
                <a:cs typeface="Arial" pitchFamily="34" charset="0"/>
              </a:rPr>
              <a:t>2011. </a:t>
            </a:r>
            <a:r>
              <a:rPr lang="en-US" sz="1400" i="1" dirty="0" err="1">
                <a:solidFill>
                  <a:srgbClr val="000000"/>
                </a:solidFill>
                <a:latin typeface="Arial" pitchFamily="34" charset="0"/>
                <a:cs typeface="Arial" pitchFamily="34" charset="0"/>
              </a:rPr>
              <a:t>NVivo</a:t>
            </a:r>
            <a:r>
              <a:rPr lang="en-US" sz="1400" i="1" dirty="0">
                <a:solidFill>
                  <a:srgbClr val="000000"/>
                </a:solidFill>
                <a:latin typeface="Arial" pitchFamily="34" charset="0"/>
                <a:cs typeface="Arial" pitchFamily="34" charset="0"/>
              </a:rPr>
              <a:t> 9: Getting started. </a:t>
            </a:r>
            <a:r>
              <a:rPr lang="en-US" sz="1400" u="sng" dirty="0" smtClean="0">
                <a:solidFill>
                  <a:srgbClr val="0000FF"/>
                </a:solidFill>
                <a:latin typeface="Arial" pitchFamily="34" charset="0"/>
                <a:cs typeface="Arial" pitchFamily="34" charset="0"/>
                <a:hlinkClick r:id="rId4"/>
              </a:rPr>
              <a:t>http</a:t>
            </a:r>
            <a:r>
              <a:rPr lang="en-US" sz="1400" u="sng" dirty="0">
                <a:solidFill>
                  <a:srgbClr val="0000FF"/>
                </a:solidFill>
                <a:latin typeface="Arial" pitchFamily="34" charset="0"/>
                <a:cs typeface="Arial" pitchFamily="34" charset="0"/>
                <a:hlinkClick r:id="rId4"/>
              </a:rPr>
              <a:t>://</a:t>
            </a:r>
            <a:r>
              <a:rPr lang="en-US" sz="1400" u="sng" dirty="0" smtClean="0">
                <a:solidFill>
                  <a:srgbClr val="0000FF"/>
                </a:solidFill>
                <a:latin typeface="Arial" pitchFamily="34" charset="0"/>
                <a:cs typeface="Arial" pitchFamily="34" charset="0"/>
                <a:hlinkClick r:id="rId4"/>
              </a:rPr>
              <a:t>download.qsrinternational.com/Document/NVivo9/NVivo9-Getting-Started-Guide.pdf</a:t>
            </a:r>
            <a:r>
              <a:rPr lang="en-US" sz="1400" u="sng" dirty="0" smtClean="0">
                <a:solidFill>
                  <a:srgbClr val="0000FF"/>
                </a:solidFill>
                <a:latin typeface="Arial" pitchFamily="34" charset="0"/>
                <a:cs typeface="Arial" pitchFamily="34" charset="0"/>
              </a:rPr>
              <a:t>.</a:t>
            </a:r>
            <a:r>
              <a:rPr lang="en-US" sz="1400" i="1" dirty="0" smtClean="0">
                <a:solidFill>
                  <a:srgbClr val="000000"/>
                </a:solidFill>
                <a:latin typeface="Arial" pitchFamily="34" charset="0"/>
                <a:cs typeface="Arial" pitchFamily="34" charset="0"/>
              </a:rPr>
              <a:t> </a:t>
            </a:r>
            <a:endParaRPr lang="en-US" sz="1400" dirty="0">
              <a:latin typeface="Arial" pitchFamily="34" charset="0"/>
              <a:ea typeface="Calibri"/>
              <a:cs typeface="Arial" pitchFamily="34" charset="0"/>
            </a:endParaRPr>
          </a:p>
          <a:p>
            <a:pPr marL="0" lvl="2">
              <a:defRPr/>
            </a:pPr>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Nvivo10:</a:t>
            </a:r>
          </a:p>
          <a:p>
            <a:pPr>
              <a:buFont typeface="Arial" pitchFamily="34" charset="0"/>
              <a:buChar char="•"/>
            </a:pPr>
            <a:r>
              <a:rPr lang="en-US" sz="1400" dirty="0">
                <a:latin typeface="Arial" panose="020B0604020202020204" pitchFamily="34" charset="0"/>
                <a:cs typeface="Arial" panose="020B0604020202020204" pitchFamily="34" charset="0"/>
              </a:rPr>
              <a:t>Qualitative research software</a:t>
            </a:r>
          </a:p>
          <a:p>
            <a:pPr>
              <a:buFont typeface="Arial" pitchFamily="34" charset="0"/>
              <a:buChar char="•"/>
            </a:pPr>
            <a:r>
              <a:rPr lang="en-US" sz="1400" dirty="0">
                <a:latin typeface="Arial" panose="020B0604020202020204" pitchFamily="34" charset="0"/>
                <a:cs typeface="Arial" panose="020B0604020202020204" pitchFamily="34" charset="0"/>
              </a:rPr>
              <a:t>Upload documents, PDFs, &amp; videos</a:t>
            </a:r>
          </a:p>
          <a:p>
            <a:pPr>
              <a:buFont typeface="Arial" pitchFamily="34" charset="0"/>
              <a:buChar char="•"/>
            </a:pPr>
            <a:r>
              <a:rPr lang="en-US" sz="1400" dirty="0">
                <a:latin typeface="Arial" panose="020B0604020202020204" pitchFamily="34" charset="0"/>
                <a:cs typeface="Arial" panose="020B0604020202020204" pitchFamily="34" charset="0"/>
              </a:rPr>
              <a:t>Create nodes &amp; code transcripts</a:t>
            </a:r>
          </a:p>
          <a:p>
            <a:pPr>
              <a:buFont typeface="Arial" pitchFamily="34" charset="0"/>
              <a:buChar char="•"/>
            </a:pPr>
            <a:r>
              <a:rPr lang="en-US" sz="1400" dirty="0">
                <a:latin typeface="Arial" panose="020B0604020202020204" pitchFamily="34" charset="0"/>
                <a:cs typeface="Arial" panose="020B0604020202020204" pitchFamily="34" charset="0"/>
              </a:rPr>
              <a:t>Merge files</a:t>
            </a:r>
          </a:p>
          <a:p>
            <a:pPr>
              <a:buFont typeface="Arial" pitchFamily="34" charset="0"/>
              <a:buChar char="•"/>
            </a:pPr>
            <a:r>
              <a:rPr lang="en-US" sz="1400" dirty="0">
                <a:latin typeface="Arial" panose="020B0604020202020204" pitchFamily="34" charset="0"/>
                <a:cs typeface="Arial" panose="020B0604020202020204" pitchFamily="34" charset="0"/>
              </a:rPr>
              <a:t>Queries</a:t>
            </a:r>
          </a:p>
          <a:p>
            <a:pPr>
              <a:buFont typeface="Arial" pitchFamily="34" charset="0"/>
              <a:buChar char="•"/>
            </a:pPr>
            <a:r>
              <a:rPr lang="en-US" sz="1400" dirty="0">
                <a:latin typeface="Arial" panose="020B0604020202020204" pitchFamily="34" charset="0"/>
                <a:cs typeface="Arial" panose="020B0604020202020204" pitchFamily="34" charset="0"/>
              </a:rPr>
              <a:t>Reports</a:t>
            </a:r>
          </a:p>
          <a:p>
            <a:pPr>
              <a:buFont typeface="Arial" pitchFamily="34" charset="0"/>
              <a:buChar char="•"/>
            </a:pPr>
            <a:r>
              <a:rPr lang="en-US" sz="1400" dirty="0">
                <a:latin typeface="Arial" panose="020B0604020202020204" pitchFamily="34" charset="0"/>
                <a:cs typeface="Arial" panose="020B0604020202020204" pitchFamily="34" charset="0"/>
              </a:rPr>
              <a:t>Models</a:t>
            </a:r>
            <a:endParaRPr lang="en-US" sz="1400" b="1" dirty="0">
              <a:latin typeface="Arial" panose="020B0604020202020204" pitchFamily="34" charset="0"/>
              <a:cs typeface="Arial" panose="020B0604020202020204" pitchFamily="34" charset="0"/>
            </a:endParaRPr>
          </a:p>
          <a:p>
            <a:endParaRPr lang="en-US" sz="1400"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8</a:t>
            </a:fld>
            <a:endParaRPr lang="en-US"/>
          </a:p>
        </p:txBody>
      </p:sp>
    </p:spTree>
    <p:extLst>
      <p:ext uri="{BB962C8B-B14F-4D97-AF65-F5344CB8AC3E}">
        <p14:creationId xmlns:p14="http://schemas.microsoft.com/office/powerpoint/2010/main" val="206600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77800"/>
            <a:ext cx="4651375" cy="3489325"/>
          </a:xfrm>
        </p:spPr>
      </p:sp>
      <p:sp>
        <p:nvSpPr>
          <p:cNvPr id="3" name="Notes Placeholder 2"/>
          <p:cNvSpPr>
            <a:spLocks noGrp="1"/>
          </p:cNvSpPr>
          <p:nvPr>
            <p:ph type="body" idx="1"/>
          </p:nvPr>
        </p:nvSpPr>
        <p:spPr>
          <a:xfrm>
            <a:off x="199872" y="3787390"/>
            <a:ext cx="6620179" cy="5394710"/>
          </a:xfrm>
        </p:spPr>
        <p:txBody>
          <a:bodyPr/>
          <a:lstStyle/>
          <a:p>
            <a:pPr defTabSz="475857"/>
            <a:r>
              <a:rPr lang="en-US" dirty="0" smtClean="0">
                <a:solidFill>
                  <a:schemeClr val="tx1"/>
                </a:solidFill>
                <a:latin typeface="Arial" pitchFamily="34" charset="0"/>
                <a:cs typeface="Arial" pitchFamily="34" charset="0"/>
              </a:rPr>
              <a:t>73 Interview, Diary,</a:t>
            </a:r>
            <a:r>
              <a:rPr lang="en-US" baseline="0" dirty="0" smtClean="0">
                <a:solidFill>
                  <a:schemeClr val="tx1"/>
                </a:solidFill>
                <a:latin typeface="Arial" pitchFamily="34" charset="0"/>
                <a:cs typeface="Arial" pitchFamily="34" charset="0"/>
              </a:rPr>
              <a:t> and Follow-up</a:t>
            </a:r>
            <a:r>
              <a:rPr lang="en-US" dirty="0" smtClean="0">
                <a:solidFill>
                  <a:schemeClr val="tx1"/>
                </a:solidFill>
                <a:latin typeface="Arial" pitchFamily="34" charset="0"/>
                <a:cs typeface="Arial" pitchFamily="34" charset="0"/>
              </a:rPr>
              <a:t> Participants</a:t>
            </a:r>
          </a:p>
          <a:p>
            <a:pPr defTabSz="475857"/>
            <a:r>
              <a:rPr lang="en-US" dirty="0" smtClean="0">
                <a:solidFill>
                  <a:schemeClr val="tx1"/>
                </a:solidFill>
                <a:latin typeface="Arial" pitchFamily="34" charset="0"/>
                <a:cs typeface="Arial" pitchFamily="34" charset="0"/>
              </a:rPr>
              <a:t>150 Online Survey Participants</a:t>
            </a:r>
          </a:p>
          <a:p>
            <a:endParaRPr lang="en-US" b="1" dirty="0" smtClean="0">
              <a:solidFill>
                <a:schemeClr val="tx1"/>
              </a:solidFill>
              <a:latin typeface="Arial" pitchFamily="34" charset="0"/>
              <a:cs typeface="Arial" pitchFamily="34" charset="0"/>
            </a:endParaRPr>
          </a:p>
          <a:p>
            <a:r>
              <a:rPr lang="en-US" b="1" dirty="0" smtClean="0">
                <a:solidFill>
                  <a:schemeClr val="tx1"/>
                </a:solidFill>
                <a:latin typeface="Arial" pitchFamily="34" charset="0"/>
                <a:cs typeface="Arial" pitchFamily="34" charset="0"/>
              </a:rPr>
              <a:t>Age </a:t>
            </a:r>
            <a:r>
              <a:rPr lang="en-US" b="1" dirty="0">
                <a:solidFill>
                  <a:schemeClr val="tx1"/>
                </a:solidFill>
                <a:latin typeface="Arial" pitchFamily="34" charset="0"/>
                <a:cs typeface="Arial" pitchFamily="34" charset="0"/>
              </a:rPr>
              <a:t>of </a:t>
            </a:r>
            <a:r>
              <a:rPr lang="en-US" b="1" dirty="0" smtClean="0">
                <a:solidFill>
                  <a:schemeClr val="tx1"/>
                </a:solidFill>
                <a:latin typeface="Arial" pitchFamily="34" charset="0"/>
                <a:cs typeface="Arial" pitchFamily="34" charset="0"/>
              </a:rPr>
              <a:t>Interview, Diary, and Follow-up </a:t>
            </a:r>
            <a:r>
              <a:rPr lang="en-US" b="1" dirty="0">
                <a:solidFill>
                  <a:schemeClr val="tx1"/>
                </a:solidFill>
                <a:latin typeface="Arial" pitchFamily="34" charset="0"/>
                <a:cs typeface="Arial" pitchFamily="34" charset="0"/>
              </a:rPr>
              <a:t>Participants</a:t>
            </a:r>
          </a:p>
          <a:p>
            <a:r>
              <a:rPr lang="en-US" dirty="0" smtClean="0">
                <a:solidFill>
                  <a:schemeClr val="tx1"/>
                </a:solidFill>
                <a:latin typeface="Arial" pitchFamily="34" charset="0"/>
                <a:cs typeface="Arial" pitchFamily="34" charset="0"/>
              </a:rPr>
              <a:t>26  12-18 </a:t>
            </a:r>
            <a:r>
              <a:rPr lang="en-US" dirty="0">
                <a:solidFill>
                  <a:schemeClr val="tx1"/>
                </a:solidFill>
                <a:latin typeface="Arial" pitchFamily="34" charset="0"/>
                <a:cs typeface="Arial" pitchFamily="34" charset="0"/>
              </a:rPr>
              <a:t>years old   </a:t>
            </a:r>
            <a:r>
              <a:rPr lang="en-US" dirty="0" smtClean="0">
                <a:solidFill>
                  <a:schemeClr val="tx1"/>
                </a:solidFill>
                <a:latin typeface="Arial" pitchFamily="34" charset="0"/>
                <a:cs typeface="Arial" pitchFamily="34" charset="0"/>
              </a:rPr>
              <a:t>(12 </a:t>
            </a:r>
            <a:r>
              <a:rPr lang="en-US" dirty="0">
                <a:solidFill>
                  <a:schemeClr val="tx1"/>
                </a:solidFill>
                <a:latin typeface="Arial" pitchFamily="34" charset="0"/>
                <a:cs typeface="Arial" pitchFamily="34" charset="0"/>
              </a:rPr>
              <a:t>UK/14 </a:t>
            </a:r>
            <a:r>
              <a:rPr lang="en-US" dirty="0" smtClean="0">
                <a:solidFill>
                  <a:schemeClr val="tx1"/>
                </a:solidFill>
                <a:latin typeface="Arial" pitchFamily="34" charset="0"/>
                <a:cs typeface="Arial" pitchFamily="34" charset="0"/>
              </a:rPr>
              <a:t>US)</a:t>
            </a:r>
            <a:endParaRPr lang="en-US" dirty="0">
              <a:solidFill>
                <a:schemeClr val="tx1"/>
              </a:solidFill>
              <a:latin typeface="Arial" pitchFamily="34" charset="0"/>
              <a:cs typeface="Arial" pitchFamily="34" charset="0"/>
            </a:endParaRPr>
          </a:p>
          <a:p>
            <a:r>
              <a:rPr lang="en-US" dirty="0" smtClean="0">
                <a:solidFill>
                  <a:schemeClr val="tx1"/>
                </a:solidFill>
                <a:latin typeface="Arial" pitchFamily="34" charset="0"/>
                <a:cs typeface="Arial" pitchFamily="34" charset="0"/>
              </a:rPr>
              <a:t>25  19-25 </a:t>
            </a:r>
            <a:r>
              <a:rPr lang="en-US" dirty="0">
                <a:solidFill>
                  <a:schemeClr val="tx1"/>
                </a:solidFill>
                <a:latin typeface="Arial" pitchFamily="34" charset="0"/>
                <a:cs typeface="Arial" pitchFamily="34" charset="0"/>
              </a:rPr>
              <a:t>years old  </a:t>
            </a:r>
            <a:r>
              <a:rPr lang="en-US" dirty="0" smtClean="0">
                <a:solidFill>
                  <a:schemeClr val="tx1"/>
                </a:solidFill>
                <a:latin typeface="Arial" pitchFamily="34" charset="0"/>
                <a:cs typeface="Arial" pitchFamily="34" charset="0"/>
              </a:rPr>
              <a:t>(11 </a:t>
            </a:r>
            <a:r>
              <a:rPr lang="en-US" dirty="0">
                <a:solidFill>
                  <a:schemeClr val="tx1"/>
                </a:solidFill>
                <a:latin typeface="Arial" pitchFamily="34" charset="0"/>
                <a:cs typeface="Arial" pitchFamily="34" charset="0"/>
              </a:rPr>
              <a:t>UK/14 </a:t>
            </a:r>
            <a:r>
              <a:rPr lang="en-US" dirty="0" smtClean="0">
                <a:solidFill>
                  <a:schemeClr val="tx1"/>
                </a:solidFill>
                <a:latin typeface="Arial" pitchFamily="34" charset="0"/>
                <a:cs typeface="Arial" pitchFamily="34" charset="0"/>
              </a:rPr>
              <a:t>US)</a:t>
            </a:r>
            <a:endParaRPr lang="en-US" dirty="0">
              <a:solidFill>
                <a:schemeClr val="tx1"/>
              </a:solidFill>
              <a:latin typeface="Arial" pitchFamily="34" charset="0"/>
              <a:cs typeface="Arial" pitchFamily="34" charset="0"/>
            </a:endParaRPr>
          </a:p>
          <a:p>
            <a:r>
              <a:rPr lang="en-US" dirty="0" smtClean="0">
                <a:solidFill>
                  <a:schemeClr val="tx1"/>
                </a:solidFill>
                <a:latin typeface="Arial" pitchFamily="34" charset="0"/>
                <a:cs typeface="Arial" pitchFamily="34" charset="0"/>
              </a:rPr>
              <a:t>6   26-34 </a:t>
            </a:r>
            <a:r>
              <a:rPr lang="en-US" dirty="0">
                <a:solidFill>
                  <a:schemeClr val="tx1"/>
                </a:solidFill>
                <a:latin typeface="Arial" pitchFamily="34" charset="0"/>
                <a:cs typeface="Arial" pitchFamily="34" charset="0"/>
              </a:rPr>
              <a:t>years old  </a:t>
            </a:r>
            <a:r>
              <a:rPr lang="en-US" dirty="0" smtClean="0">
                <a:solidFill>
                  <a:schemeClr val="tx1"/>
                </a:solidFill>
                <a:latin typeface="Arial" pitchFamily="34" charset="0"/>
                <a:cs typeface="Arial" pitchFamily="34" charset="0"/>
              </a:rPr>
              <a:t>(3 </a:t>
            </a:r>
            <a:r>
              <a:rPr lang="en-US" dirty="0">
                <a:solidFill>
                  <a:schemeClr val="tx1"/>
                </a:solidFill>
                <a:latin typeface="Arial" pitchFamily="34" charset="0"/>
                <a:cs typeface="Arial" pitchFamily="34" charset="0"/>
              </a:rPr>
              <a:t>UK/3 </a:t>
            </a:r>
            <a:r>
              <a:rPr lang="en-US" dirty="0" smtClean="0">
                <a:solidFill>
                  <a:schemeClr val="tx1"/>
                </a:solidFill>
                <a:latin typeface="Arial" pitchFamily="34" charset="0"/>
                <a:cs typeface="Arial" pitchFamily="34" charset="0"/>
              </a:rPr>
              <a:t>US)</a:t>
            </a:r>
            <a:endParaRPr lang="en-US" dirty="0">
              <a:solidFill>
                <a:schemeClr val="tx1"/>
              </a:solidFill>
              <a:latin typeface="Arial" pitchFamily="34" charset="0"/>
              <a:cs typeface="Arial" pitchFamily="34" charset="0"/>
            </a:endParaRPr>
          </a:p>
          <a:p>
            <a:r>
              <a:rPr lang="en-US" dirty="0" smtClean="0">
                <a:solidFill>
                  <a:schemeClr val="tx1"/>
                </a:solidFill>
                <a:latin typeface="Arial" pitchFamily="34" charset="0"/>
                <a:cs typeface="Arial" pitchFamily="34" charset="0"/>
              </a:rPr>
              <a:t>5   35-44 </a:t>
            </a:r>
            <a:r>
              <a:rPr lang="en-US" dirty="0">
                <a:solidFill>
                  <a:schemeClr val="tx1"/>
                </a:solidFill>
                <a:latin typeface="Arial" pitchFamily="34" charset="0"/>
                <a:cs typeface="Arial" pitchFamily="34" charset="0"/>
              </a:rPr>
              <a:t>years old  </a:t>
            </a:r>
            <a:r>
              <a:rPr lang="en-US" dirty="0" smtClean="0">
                <a:solidFill>
                  <a:schemeClr val="tx1"/>
                </a:solidFill>
                <a:latin typeface="Arial" pitchFamily="34" charset="0"/>
                <a:cs typeface="Arial" pitchFamily="34" charset="0"/>
              </a:rPr>
              <a:t>(4 </a:t>
            </a:r>
            <a:r>
              <a:rPr lang="en-US" dirty="0">
                <a:solidFill>
                  <a:schemeClr val="tx1"/>
                </a:solidFill>
                <a:latin typeface="Arial" pitchFamily="34" charset="0"/>
                <a:cs typeface="Arial" pitchFamily="34" charset="0"/>
              </a:rPr>
              <a:t>UK/1 </a:t>
            </a:r>
            <a:r>
              <a:rPr lang="en-US" dirty="0" smtClean="0">
                <a:solidFill>
                  <a:schemeClr val="tx1"/>
                </a:solidFill>
                <a:latin typeface="Arial" pitchFamily="34" charset="0"/>
                <a:cs typeface="Arial" pitchFamily="34" charset="0"/>
              </a:rPr>
              <a:t>US)</a:t>
            </a:r>
            <a:endParaRPr lang="en-US" dirty="0">
              <a:solidFill>
                <a:schemeClr val="tx1"/>
              </a:solidFill>
              <a:latin typeface="Arial" pitchFamily="34" charset="0"/>
              <a:cs typeface="Arial" pitchFamily="34" charset="0"/>
            </a:endParaRPr>
          </a:p>
          <a:p>
            <a:r>
              <a:rPr lang="en-US" dirty="0" smtClean="0">
                <a:solidFill>
                  <a:schemeClr val="tx1"/>
                </a:solidFill>
                <a:latin typeface="Arial" pitchFamily="34" charset="0"/>
                <a:cs typeface="Arial" pitchFamily="34" charset="0"/>
              </a:rPr>
              <a:t>8   45-54 </a:t>
            </a:r>
            <a:r>
              <a:rPr lang="en-US" dirty="0">
                <a:solidFill>
                  <a:schemeClr val="tx1"/>
                </a:solidFill>
                <a:latin typeface="Arial" pitchFamily="34" charset="0"/>
                <a:cs typeface="Arial" pitchFamily="34" charset="0"/>
              </a:rPr>
              <a:t>years old  </a:t>
            </a:r>
            <a:r>
              <a:rPr lang="en-US" dirty="0" smtClean="0">
                <a:solidFill>
                  <a:schemeClr val="tx1"/>
                </a:solidFill>
                <a:latin typeface="Arial" pitchFamily="34" charset="0"/>
                <a:cs typeface="Arial" pitchFamily="34" charset="0"/>
              </a:rPr>
              <a:t>(3 </a:t>
            </a:r>
            <a:r>
              <a:rPr lang="en-US" dirty="0">
                <a:solidFill>
                  <a:schemeClr val="tx1"/>
                </a:solidFill>
                <a:latin typeface="Arial" pitchFamily="34" charset="0"/>
                <a:cs typeface="Arial" pitchFamily="34" charset="0"/>
              </a:rPr>
              <a:t>UK/5 </a:t>
            </a:r>
            <a:r>
              <a:rPr lang="en-US" dirty="0" smtClean="0">
                <a:solidFill>
                  <a:schemeClr val="tx1"/>
                </a:solidFill>
                <a:latin typeface="Arial" pitchFamily="34" charset="0"/>
                <a:cs typeface="Arial" pitchFamily="34" charset="0"/>
              </a:rPr>
              <a:t>US)</a:t>
            </a:r>
            <a:endParaRPr lang="en-US" dirty="0">
              <a:solidFill>
                <a:schemeClr val="tx1"/>
              </a:solidFill>
              <a:latin typeface="Arial" pitchFamily="34" charset="0"/>
              <a:cs typeface="Arial" pitchFamily="34" charset="0"/>
            </a:endParaRPr>
          </a:p>
          <a:p>
            <a:r>
              <a:rPr lang="en-US" dirty="0" smtClean="0">
                <a:solidFill>
                  <a:schemeClr val="tx1"/>
                </a:solidFill>
                <a:latin typeface="Arial" pitchFamily="34" charset="0"/>
                <a:cs typeface="Arial" pitchFamily="34" charset="0"/>
              </a:rPr>
              <a:t>3   55-64 </a:t>
            </a:r>
            <a:r>
              <a:rPr lang="en-US" dirty="0">
                <a:solidFill>
                  <a:schemeClr val="tx1"/>
                </a:solidFill>
                <a:latin typeface="Arial" pitchFamily="34" charset="0"/>
                <a:cs typeface="Arial" pitchFamily="34" charset="0"/>
              </a:rPr>
              <a:t>years old  </a:t>
            </a:r>
            <a:r>
              <a:rPr lang="en-US" dirty="0" smtClean="0">
                <a:solidFill>
                  <a:schemeClr val="tx1"/>
                </a:solidFill>
                <a:latin typeface="Arial" pitchFamily="34" charset="0"/>
                <a:cs typeface="Arial" pitchFamily="34" charset="0"/>
              </a:rPr>
              <a:t>(3 </a:t>
            </a:r>
            <a:r>
              <a:rPr lang="en-US" dirty="0">
                <a:solidFill>
                  <a:schemeClr val="tx1"/>
                </a:solidFill>
                <a:latin typeface="Arial" pitchFamily="34" charset="0"/>
                <a:cs typeface="Arial" pitchFamily="34" charset="0"/>
              </a:rPr>
              <a:t>UK/0 </a:t>
            </a:r>
            <a:r>
              <a:rPr lang="en-US" dirty="0" smtClean="0">
                <a:solidFill>
                  <a:schemeClr val="tx1"/>
                </a:solidFill>
                <a:latin typeface="Arial" pitchFamily="34" charset="0"/>
                <a:cs typeface="Arial" pitchFamily="34" charset="0"/>
              </a:rPr>
              <a:t>US)</a:t>
            </a:r>
            <a:endParaRPr lang="en-US" dirty="0">
              <a:solidFill>
                <a:schemeClr val="tx1"/>
              </a:solidFill>
              <a:latin typeface="Arial" pitchFamily="34" charset="0"/>
              <a:cs typeface="Arial" pitchFamily="34" charset="0"/>
            </a:endParaRPr>
          </a:p>
          <a:p>
            <a:pPr>
              <a:buNone/>
            </a:pPr>
            <a:endParaRPr lang="en-US" b="1" dirty="0">
              <a:solidFill>
                <a:schemeClr val="tx1"/>
              </a:solidFill>
              <a:latin typeface="Arial" pitchFamily="34" charset="0"/>
              <a:cs typeface="Arial" pitchFamily="34" charset="0"/>
            </a:endParaRPr>
          </a:p>
          <a:p>
            <a:pPr>
              <a:buNone/>
            </a:pPr>
            <a:r>
              <a:rPr lang="en-US" b="1" dirty="0" smtClean="0">
                <a:solidFill>
                  <a:schemeClr val="tx1"/>
                </a:solidFill>
                <a:latin typeface="Arial" pitchFamily="34" charset="0"/>
                <a:cs typeface="Arial" pitchFamily="34" charset="0"/>
              </a:rPr>
              <a:t>Age of Online Survey Participants</a:t>
            </a:r>
            <a:endParaRPr lang="en-US" b="1" dirty="0">
              <a:solidFill>
                <a:schemeClr val="tx1"/>
              </a:solidFill>
              <a:latin typeface="Arial" pitchFamily="34" charset="0"/>
              <a:cs typeface="Arial" pitchFamily="34" charset="0"/>
            </a:endParaRPr>
          </a:p>
          <a:p>
            <a:pPr marL="0" lvl="1"/>
            <a:r>
              <a:rPr lang="en-US" dirty="0">
                <a:solidFill>
                  <a:schemeClr val="tx1"/>
                </a:solidFill>
                <a:latin typeface="Arial" pitchFamily="34" charset="0"/>
                <a:cs typeface="Arial" pitchFamily="34" charset="0"/>
              </a:rPr>
              <a:t>24  12-18 years old  (14 UK/10 US)</a:t>
            </a:r>
          </a:p>
          <a:p>
            <a:pPr marL="0" lvl="1"/>
            <a:r>
              <a:rPr lang="en-US" dirty="0">
                <a:solidFill>
                  <a:schemeClr val="tx1"/>
                </a:solidFill>
                <a:latin typeface="Arial" pitchFamily="34" charset="0"/>
                <a:cs typeface="Arial" pitchFamily="34" charset="0"/>
              </a:rPr>
              <a:t>68  19-25 years old  (28 UK/40 US)</a:t>
            </a:r>
          </a:p>
          <a:p>
            <a:pPr marL="0" lvl="1"/>
            <a:r>
              <a:rPr lang="en-US" dirty="0">
                <a:solidFill>
                  <a:schemeClr val="tx1"/>
                </a:solidFill>
                <a:latin typeface="Arial" pitchFamily="34" charset="0"/>
                <a:cs typeface="Arial" pitchFamily="34" charset="0"/>
              </a:rPr>
              <a:t>23  26-34 years old  (10 UK/13 US)</a:t>
            </a:r>
          </a:p>
          <a:p>
            <a:pPr marL="0" lvl="1"/>
            <a:r>
              <a:rPr lang="en-US" dirty="0">
                <a:solidFill>
                  <a:schemeClr val="tx1"/>
                </a:solidFill>
                <a:latin typeface="Arial" pitchFamily="34" charset="0"/>
                <a:cs typeface="Arial" pitchFamily="34" charset="0"/>
              </a:rPr>
              <a:t>17  35-44 years old (7 UK/10 US)</a:t>
            </a:r>
          </a:p>
          <a:p>
            <a:pPr marL="0" lvl="1"/>
            <a:r>
              <a:rPr lang="en-US" dirty="0">
                <a:solidFill>
                  <a:schemeClr val="tx1"/>
                </a:solidFill>
                <a:latin typeface="Arial" pitchFamily="34" charset="0"/>
                <a:cs typeface="Arial" pitchFamily="34" charset="0"/>
              </a:rPr>
              <a:t>7  45-54 years old  (1 UK/6 US)</a:t>
            </a:r>
          </a:p>
          <a:p>
            <a:pPr marL="0" lvl="1"/>
            <a:r>
              <a:rPr lang="en-US" dirty="0">
                <a:solidFill>
                  <a:schemeClr val="tx1"/>
                </a:solidFill>
                <a:latin typeface="Arial" pitchFamily="34" charset="0"/>
                <a:cs typeface="Arial" pitchFamily="34" charset="0"/>
              </a:rPr>
              <a:t>8  55-64 years old  (0 UK/8 US)</a:t>
            </a:r>
          </a:p>
          <a:p>
            <a:pPr marL="237929" lvl="1" indent="-237929">
              <a:buAutoNum type="arabicPlain" startAt="3"/>
            </a:pPr>
            <a:r>
              <a:rPr lang="en-US" dirty="0" smtClean="0">
                <a:solidFill>
                  <a:schemeClr val="tx1"/>
                </a:solidFill>
                <a:latin typeface="Arial" pitchFamily="34" charset="0"/>
                <a:cs typeface="Arial" pitchFamily="34" charset="0"/>
              </a:rPr>
              <a:t>64</a:t>
            </a:r>
            <a:r>
              <a:rPr lang="en-US" dirty="0">
                <a:solidFill>
                  <a:schemeClr val="tx1"/>
                </a:solidFill>
                <a:latin typeface="Arial" pitchFamily="34" charset="0"/>
                <a:cs typeface="Arial" pitchFamily="34" charset="0"/>
              </a:rPr>
              <a:t>+ years old (0 UK/3 US</a:t>
            </a:r>
            <a:r>
              <a:rPr lang="en-US" dirty="0" smtClean="0">
                <a:solidFill>
                  <a:schemeClr val="tx1"/>
                </a:solidFill>
                <a:latin typeface="Arial" pitchFamily="34" charset="0"/>
                <a:cs typeface="Arial" pitchFamily="34" charset="0"/>
              </a:rPr>
              <a:t>)</a:t>
            </a:r>
          </a:p>
          <a:p>
            <a:pPr lvl="0">
              <a:buFont typeface="Arial" pitchFamily="34" charset="0"/>
              <a:buNone/>
            </a:pPr>
            <a:endParaRPr lang="en-US" dirty="0" smtClean="0">
              <a:solidFill>
                <a:schemeClr val="tx1"/>
              </a:solidFill>
              <a:latin typeface="Arial" pitchFamily="34" charset="0"/>
              <a:cs typeface="Arial" pitchFamily="34" charset="0"/>
            </a:endParaRPr>
          </a:p>
          <a:p>
            <a:pPr marL="0" lvl="2" defTabSz="466435">
              <a:defRPr/>
            </a:pPr>
            <a:r>
              <a:rPr lang="en-US" dirty="0" smtClean="0">
                <a:solidFill>
                  <a:schemeClr val="tx1"/>
                </a:solidFill>
                <a:latin typeface="Arial" pitchFamily="34" charset="0"/>
                <a:cs typeface="Arial" pitchFamily="34" charset="0"/>
              </a:rPr>
              <a:t>White, David S., and Lynn </a:t>
            </a:r>
            <a:r>
              <a:rPr lang="en-US" dirty="0" err="1" smtClean="0">
                <a:solidFill>
                  <a:schemeClr val="tx1"/>
                </a:solidFill>
                <a:latin typeface="Arial" pitchFamily="34" charset="0"/>
                <a:cs typeface="Arial" pitchFamily="34" charset="0"/>
              </a:rPr>
              <a:t>Silipigni</a:t>
            </a:r>
            <a:r>
              <a:rPr lang="en-US" dirty="0" smtClean="0">
                <a:solidFill>
                  <a:schemeClr val="tx1"/>
                </a:solidFill>
                <a:latin typeface="Arial" pitchFamily="34" charset="0"/>
                <a:cs typeface="Arial" pitchFamily="34" charset="0"/>
              </a:rPr>
              <a:t> </a:t>
            </a:r>
            <a:r>
              <a:rPr lang="en-US" dirty="0" err="1" smtClean="0">
                <a:solidFill>
                  <a:schemeClr val="tx1"/>
                </a:solidFill>
                <a:latin typeface="Arial" pitchFamily="34" charset="0"/>
                <a:cs typeface="Arial" pitchFamily="34" charset="0"/>
              </a:rPr>
              <a:t>Connaway</a:t>
            </a:r>
            <a:r>
              <a:rPr lang="en-US" dirty="0" smtClean="0">
                <a:solidFill>
                  <a:schemeClr val="tx1"/>
                </a:solidFill>
                <a:latin typeface="Arial" pitchFamily="34" charset="0"/>
                <a:cs typeface="Arial" pitchFamily="34" charset="0"/>
              </a:rPr>
              <a:t>. 2011-2014. </a:t>
            </a:r>
            <a:r>
              <a:rPr lang="en-US" i="1" dirty="0" smtClean="0">
                <a:solidFill>
                  <a:schemeClr val="tx1"/>
                </a:solidFill>
                <a:latin typeface="Arial" pitchFamily="34" charset="0"/>
                <a:cs typeface="Arial" pitchFamily="34" charset="0"/>
              </a:rPr>
              <a:t>Visitors &amp; Residents: What Motivates Engagement with the Digital Information Environment.</a:t>
            </a:r>
            <a:r>
              <a:rPr lang="en-US" dirty="0" smtClean="0">
                <a:solidFill>
                  <a:schemeClr val="tx1"/>
                </a:solidFill>
                <a:latin typeface="Arial" pitchFamily="34" charset="0"/>
                <a:cs typeface="Arial" pitchFamily="34" charset="0"/>
              </a:rPr>
              <a:t> Funded by JISC, OCLC, and Oxford University. </a:t>
            </a:r>
            <a:r>
              <a:rPr lang="en-US" u="sng" dirty="0" smtClean="0">
                <a:solidFill>
                  <a:schemeClr val="tx1"/>
                </a:solidFill>
                <a:latin typeface="Arial" pitchFamily="34" charset="0"/>
                <a:cs typeface="Arial" pitchFamily="34" charset="0"/>
                <a:hlinkClick r:id="rId3"/>
              </a:rPr>
              <a:t>http://www.oclc.org/research/activities/vandr/</a:t>
            </a:r>
            <a:r>
              <a:rPr lang="en-US" dirty="0" smtClean="0">
                <a:solidFill>
                  <a:schemeClr val="tx1"/>
                </a:solidFill>
                <a:latin typeface="Arial" pitchFamily="34" charset="0"/>
                <a:cs typeface="Arial" pitchFamily="34" charset="0"/>
              </a:rPr>
              <a:t>.</a:t>
            </a:r>
          </a:p>
          <a:p>
            <a:pPr lvl="0">
              <a:buFont typeface="Arial" pitchFamily="34" charset="0"/>
              <a:buNone/>
            </a:pPr>
            <a:endParaRPr lang="en-US" dirty="0" smtClean="0">
              <a:solidFill>
                <a:schemeClr val="tx1"/>
              </a:solidFill>
              <a:latin typeface="Arial" pitchFamily="34" charset="0"/>
              <a:cs typeface="Arial" pitchFamily="34" charset="0"/>
            </a:endParaRPr>
          </a:p>
          <a:p>
            <a:r>
              <a:rPr lang="en-US" sz="1200" b="1" kern="1200" dirty="0" smtClean="0">
                <a:solidFill>
                  <a:schemeClr val="tx1"/>
                </a:solidFill>
                <a:effectLst/>
                <a:latin typeface="Arial" panose="020B0604020202020204" pitchFamily="34" charset="0"/>
                <a:cs typeface="Arial" panose="020B0604020202020204" pitchFamily="34" charset="0"/>
              </a:rPr>
              <a:t>Age groups and academic disciplines seem to be significantly different</a:t>
            </a:r>
            <a:r>
              <a:rPr lang="en-US" sz="1200" kern="1200" dirty="0" smtClean="0">
                <a:solidFill>
                  <a:schemeClr val="tx1"/>
                </a:solidFill>
                <a:effectLst/>
                <a:latin typeface="Arial" panose="020B0604020202020204" pitchFamily="34" charset="0"/>
                <a:cs typeface="Arial" panose="020B0604020202020204" pitchFamily="34" charset="0"/>
              </a:rPr>
              <a:t> between the two samples, but the other factors are not significantly different.  (The usual caveats about statistical power should be considered.)</a:t>
            </a:r>
          </a:p>
          <a:p>
            <a:endParaRPr lang="en-US" dirty="0" smtClean="0">
              <a:solidFill>
                <a:schemeClr val="tx1"/>
              </a:solidFill>
              <a:latin typeface="Arial" pitchFamily="34" charset="0"/>
              <a:cs typeface="Arial" pitchFamily="34" charset="0"/>
            </a:endParaRPr>
          </a:p>
          <a:p>
            <a:pPr marL="0" lvl="1"/>
            <a:endParaRPr lang="en-US" dirty="0">
              <a:solidFill>
                <a:schemeClr val="tx1"/>
              </a:solidFill>
              <a:latin typeface="Arial" pitchFamily="34" charset="0"/>
              <a:cs typeface="Arial" pitchFamily="34" charset="0"/>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9</a:t>
            </a:fld>
            <a:endParaRPr lang="en-GB" dirty="0"/>
          </a:p>
        </p:txBody>
      </p:sp>
    </p:spTree>
    <p:extLst>
      <p:ext uri="{BB962C8B-B14F-4D97-AF65-F5344CB8AC3E}">
        <p14:creationId xmlns:p14="http://schemas.microsoft.com/office/powerpoint/2010/main" val="403479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3" y="2"/>
            <a:ext cx="2452687" cy="1039022"/>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88406" y="2"/>
            <a:ext cx="4485083" cy="1039022"/>
          </a:xfrm>
          <a:prstGeom prst="rect">
            <a:avLst/>
          </a:prstGeom>
        </p:spPr>
      </p:pic>
      <p:sp>
        <p:nvSpPr>
          <p:cNvPr id="22" name="Rectangle 21"/>
          <p:cNvSpPr/>
          <p:nvPr userDrawn="1"/>
        </p:nvSpPr>
        <p:spPr>
          <a:xfrm>
            <a:off x="0" y="4686300"/>
            <a:ext cx="165735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23" name="Rectangle 22"/>
          <p:cNvSpPr/>
          <p:nvPr userDrawn="1"/>
        </p:nvSpPr>
        <p:spPr>
          <a:xfrm>
            <a:off x="1657350" y="4686300"/>
            <a:ext cx="795338"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24" name="Rectangle 23"/>
          <p:cNvSpPr/>
          <p:nvPr userDrawn="1"/>
        </p:nvSpPr>
        <p:spPr>
          <a:xfrm>
            <a:off x="2452689" y="4686300"/>
            <a:ext cx="4405313"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36" name="Text Placeholder 35"/>
          <p:cNvSpPr>
            <a:spLocks noGrp="1"/>
          </p:cNvSpPr>
          <p:nvPr>
            <p:ph type="body" sz="quarter" idx="12" hasCustomPrompt="1"/>
          </p:nvPr>
        </p:nvSpPr>
        <p:spPr>
          <a:xfrm>
            <a:off x="1" y="1471632"/>
            <a:ext cx="2368918" cy="461665"/>
          </a:xfrm>
          <a:prstGeom prst="rect">
            <a:avLst/>
          </a:prstGeom>
          <a:solidFill>
            <a:schemeClr val="accent2"/>
          </a:solidFill>
          <a:ln>
            <a:noFill/>
          </a:ln>
        </p:spPr>
        <p:txBody>
          <a:bodyPr vert="horz" wrap="none" lIns="457200" tIns="137160" rIns="274320" bIns="182880">
            <a:spAutoFit/>
          </a:bodyPr>
          <a:lstStyle>
            <a:lvl1pPr marL="0" marR="0" indent="0" algn="l" defTabSz="257162" rtl="0" eaLnBrk="1" fontAlgn="auto" latinLnBrk="0" hangingPunct="1">
              <a:lnSpc>
                <a:spcPct val="100000"/>
              </a:lnSpc>
              <a:spcBef>
                <a:spcPts val="0"/>
              </a:spcBef>
              <a:spcAft>
                <a:spcPts val="0"/>
              </a:spcAft>
              <a:buClrTx/>
              <a:buSzTx/>
              <a:buFontTx/>
              <a:buNone/>
              <a:tabLst/>
              <a:defRPr sz="900" baseline="0">
                <a:ln>
                  <a:noFill/>
                </a:ln>
                <a:solidFill>
                  <a:schemeClr val="bg1"/>
                </a:solidFill>
                <a:effectLst/>
              </a:defRPr>
            </a:lvl1pPr>
          </a:lstStyle>
          <a:p>
            <a:pPr marL="0" marR="0" lvl="0" indent="0" algn="l" defTabSz="257162" rtl="0" eaLnBrk="1" fontAlgn="auto" latinLnBrk="0" hangingPunct="1">
              <a:lnSpc>
                <a:spcPct val="100000"/>
              </a:lnSpc>
              <a:spcBef>
                <a:spcPts val="0"/>
              </a:spcBef>
              <a:spcAft>
                <a:spcPts val="0"/>
              </a:spcAft>
              <a:buClrTx/>
              <a:buSzTx/>
              <a:buFontTx/>
              <a:buNone/>
              <a:tabLst/>
              <a:defRPr/>
            </a:pPr>
            <a:r>
              <a:rPr lang="en-US" sz="9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584602" y="1862532"/>
            <a:ext cx="5816078" cy="99257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2475"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155902" y="4842985"/>
            <a:ext cx="557429"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546523" y="3010795"/>
            <a:ext cx="1086195" cy="265457"/>
          </a:xfrm>
          <a:prstGeom prst="rect">
            <a:avLst/>
          </a:prstGeom>
        </p:spPr>
        <p:txBody>
          <a:bodyPr vert="horz" wrap="none" lIns="0">
            <a:spAutoFit/>
          </a:bodyPr>
          <a:lstStyle>
            <a:lvl1pPr marL="0" indent="0">
              <a:buNone/>
              <a:defRPr sz="1125" b="1"/>
            </a:lvl1pPr>
            <a:lvl2pPr marL="257162" indent="0">
              <a:buNone/>
              <a:defRPr/>
            </a:lvl2pPr>
            <a:lvl5pPr marL="1028649"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546521" y="3311586"/>
            <a:ext cx="816890" cy="193258"/>
          </a:xfrm>
          <a:prstGeom prst="rect">
            <a:avLst/>
          </a:prstGeom>
        </p:spPr>
        <p:txBody>
          <a:bodyPr vert="horz" wrap="none" lIns="0" tIns="0">
            <a:spAutoFit/>
          </a:bodyPr>
          <a:lstStyle>
            <a:lvl1pPr marL="0" indent="0">
              <a:buNone/>
              <a:defRPr sz="956" b="0"/>
            </a:lvl1pPr>
            <a:lvl2pPr marL="257162" indent="0">
              <a:buNone/>
              <a:defRPr/>
            </a:lvl2pPr>
            <a:lvl5pPr marL="1028649" indent="0">
              <a:buNone/>
              <a:defRPr/>
            </a:lvl5pPr>
          </a:lstStyle>
          <a:p>
            <a:pPr lvl="0"/>
            <a:r>
              <a:rPr lang="en-US" dirty="0" smtClean="0"/>
              <a:t>Speaker Title</a:t>
            </a:r>
            <a:endParaRPr lang="en-US" dirty="0"/>
          </a:p>
        </p:txBody>
      </p:sp>
      <p:sp>
        <p:nvSpPr>
          <p:cNvPr id="20" name="Rectangle 19"/>
          <p:cNvSpPr/>
          <p:nvPr userDrawn="1"/>
        </p:nvSpPr>
        <p:spPr>
          <a:xfrm>
            <a:off x="2284390" y="2"/>
            <a:ext cx="402557" cy="1039022"/>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Tree>
    <p:extLst>
      <p:ext uri="{BB962C8B-B14F-4D97-AF65-F5344CB8AC3E}">
        <p14:creationId xmlns:p14="http://schemas.microsoft.com/office/powerpoint/2010/main" val="362298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10123" y="1"/>
            <a:ext cx="3447879" cy="4388210"/>
          </a:xfrm>
          <a:prstGeom prst="rect">
            <a:avLst/>
          </a:prstGeom>
        </p:spPr>
      </p:pic>
      <p:sp>
        <p:nvSpPr>
          <p:cNvPr id="19" name="Text Placeholder 18"/>
          <p:cNvSpPr>
            <a:spLocks noGrp="1"/>
          </p:cNvSpPr>
          <p:nvPr>
            <p:ph type="body" sz="quarter" idx="10" hasCustomPrompt="1"/>
          </p:nvPr>
        </p:nvSpPr>
        <p:spPr>
          <a:xfrm>
            <a:off x="180323" y="194732"/>
            <a:ext cx="2985725" cy="781050"/>
          </a:xfrm>
          <a:prstGeom prst="rect">
            <a:avLst/>
          </a:prstGeom>
        </p:spPr>
        <p:txBody>
          <a:bodyPr vert="horz"/>
          <a:lstStyle>
            <a:lvl1pPr marL="0" indent="0">
              <a:buNone/>
              <a:defRPr sz="1800" b="1" baseline="0">
                <a:solidFill>
                  <a:srgbClr val="236192"/>
                </a:solidFill>
              </a:defRPr>
            </a:lvl1pPr>
          </a:lstStyle>
          <a:p>
            <a:pPr lvl="0"/>
            <a:r>
              <a:rPr lang="en-US" dirty="0" smtClean="0"/>
              <a:t>Closing Message</a:t>
            </a:r>
            <a:endParaRPr lang="en-US" dirty="0"/>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32877" y="4711305"/>
            <a:ext cx="844153" cy="27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8504" y="4388005"/>
            <a:ext cx="6858000" cy="179785"/>
          </a:xfrm>
          <a:prstGeom prst="rect">
            <a:avLst/>
          </a:prstGeom>
          <a:solidFill>
            <a:srgbClr val="00AFD7"/>
          </a:solidFill>
          <a:ln w="9525" cap="flat" cmpd="sng" algn="ctr">
            <a:noFill/>
            <a:prstDash val="solid"/>
          </a:ln>
          <a:effectLst/>
        </p:spPr>
        <p:txBody>
          <a:bodyPr anchor="ctr"/>
          <a:lstStyle/>
          <a:p>
            <a:pPr marL="0" marR="0" lvl="0" indent="0" algn="ctr" defTabSz="514325"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180461" y="990758"/>
            <a:ext cx="2915841" cy="304289"/>
          </a:xfrm>
          <a:prstGeom prst="rect">
            <a:avLst/>
          </a:prstGeom>
        </p:spPr>
        <p:txBody>
          <a:bodyPr vert="horz">
            <a:normAutofit/>
          </a:bodyPr>
          <a:lstStyle>
            <a:lvl1pPr marL="0" indent="0">
              <a:buNone/>
              <a:defRPr sz="1013"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180323" y="1267826"/>
            <a:ext cx="2915841" cy="269270"/>
          </a:xfrm>
          <a:prstGeom prst="rect">
            <a:avLst/>
          </a:prstGeom>
        </p:spPr>
        <p:txBody>
          <a:bodyPr vert="horz">
            <a:normAutofit/>
          </a:bodyPr>
          <a:lstStyle>
            <a:lvl1pPr marL="0" indent="0">
              <a:buNone/>
              <a:defRPr sz="788"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180323" y="1508239"/>
            <a:ext cx="2915841" cy="229121"/>
          </a:xfrm>
          <a:prstGeom prst="rect">
            <a:avLst/>
          </a:prstGeom>
        </p:spPr>
        <p:txBody>
          <a:bodyPr vert="horz">
            <a:normAutofit/>
          </a:bodyPr>
          <a:lstStyle>
            <a:lvl1pPr marL="0" indent="0">
              <a:buNone/>
              <a:defRPr sz="788" b="1" baseline="0">
                <a:solidFill>
                  <a:srgbClr val="236192"/>
                </a:solidFill>
              </a:defRPr>
            </a:lvl1pPr>
          </a:lstStyle>
          <a:p>
            <a:pPr lvl="0"/>
            <a:r>
              <a:rPr lang="en-US" dirty="0" smtClean="0"/>
              <a:t>Speaker Contact</a:t>
            </a:r>
            <a:endParaRPr lang="en-US" dirty="0"/>
          </a:p>
        </p:txBody>
      </p:sp>
    </p:spTree>
    <p:extLst>
      <p:ext uri="{BB962C8B-B14F-4D97-AF65-F5344CB8AC3E}">
        <p14:creationId xmlns:p14="http://schemas.microsoft.com/office/powerpoint/2010/main" val="154265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359569" y="3737375"/>
            <a:ext cx="452438" cy="219075"/>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70141" y="4470640"/>
            <a:ext cx="1123568" cy="366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4443698" y="3701658"/>
            <a:ext cx="316706" cy="144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338" dirty="0">
                <a:solidFill>
                  <a:schemeClr val="bg1"/>
                </a:solidFill>
              </a:rPr>
              <a:t>SM</a:t>
            </a:r>
          </a:p>
        </p:txBody>
      </p:sp>
      <p:sp>
        <p:nvSpPr>
          <p:cNvPr id="11" name="Rectangle 10"/>
          <p:cNvSpPr/>
          <p:nvPr userDrawn="1"/>
        </p:nvSpPr>
        <p:spPr>
          <a:xfrm>
            <a:off x="0" y="3620691"/>
            <a:ext cx="476250" cy="452438"/>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2" name="Text Placeholder 18"/>
          <p:cNvSpPr>
            <a:spLocks noGrp="1"/>
          </p:cNvSpPr>
          <p:nvPr>
            <p:ph type="body" sz="quarter" idx="10" hasCustomPrompt="1"/>
          </p:nvPr>
        </p:nvSpPr>
        <p:spPr>
          <a:xfrm>
            <a:off x="548879" y="831457"/>
            <a:ext cx="2796022" cy="1122487"/>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3094"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456410" y="2145119"/>
            <a:ext cx="2915841" cy="304289"/>
          </a:xfrm>
          <a:prstGeom prst="rect">
            <a:avLst/>
          </a:prstGeom>
        </p:spPr>
        <p:txBody>
          <a:bodyPr vert="horz">
            <a:normAutofit/>
          </a:bodyPr>
          <a:lstStyle>
            <a:lvl1pPr marL="0" indent="0">
              <a:buNone/>
              <a:defRPr sz="1013"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456269" y="2422187"/>
            <a:ext cx="2915841" cy="269270"/>
          </a:xfrm>
          <a:prstGeom prst="rect">
            <a:avLst/>
          </a:prstGeom>
        </p:spPr>
        <p:txBody>
          <a:bodyPr vert="horz">
            <a:normAutofit/>
          </a:bodyPr>
          <a:lstStyle>
            <a:lvl1pPr marL="0" indent="0">
              <a:buNone/>
              <a:defRPr sz="788"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456269" y="2691464"/>
            <a:ext cx="2915841" cy="229121"/>
          </a:xfrm>
          <a:prstGeom prst="rect">
            <a:avLst/>
          </a:prstGeom>
        </p:spPr>
        <p:txBody>
          <a:bodyPr vert="horz">
            <a:normAutofit/>
          </a:bodyPr>
          <a:lstStyle>
            <a:lvl1pPr marL="0" indent="0">
              <a:buNone/>
              <a:defRPr sz="788"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3" y="440729"/>
            <a:ext cx="2759869" cy="431657"/>
          </a:xfrm>
          <a:prstGeom prst="rect">
            <a:avLst/>
          </a:prstGeom>
          <a:solidFill>
            <a:srgbClr val="236192"/>
          </a:solidFill>
        </p:spPr>
        <p:txBody>
          <a:bodyPr vert="horz" wrap="square" lIns="640080" tIns="91440" bIns="164592">
            <a:spAutoFit/>
          </a:bodyPr>
          <a:lstStyle>
            <a:lvl1pPr marL="0" indent="0">
              <a:buNone/>
              <a:defRPr sz="1125" baseline="0">
                <a:solidFill>
                  <a:schemeClr val="bg1"/>
                </a:solidFill>
              </a:defRPr>
            </a:lvl1pPr>
          </a:lstStyle>
          <a:p>
            <a:pPr lvl="0"/>
            <a:r>
              <a:rPr lang="en-US" dirty="0" smtClean="0"/>
              <a:t>Event Title</a:t>
            </a:r>
            <a:endParaRPr lang="en-US" dirty="0"/>
          </a:p>
        </p:txBody>
      </p:sp>
      <p:pic>
        <p:nvPicPr>
          <p:cNvPr id="17" name="Picture 16" descr="ppt-because-tag.psd"/>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95325" y="3620695"/>
            <a:ext cx="6162671" cy="455791"/>
          </a:xfrm>
          <a:prstGeom prst="rect">
            <a:avLst/>
          </a:prstGeom>
        </p:spPr>
      </p:pic>
    </p:spTree>
    <p:extLst>
      <p:ext uri="{BB962C8B-B14F-4D97-AF65-F5344CB8AC3E}">
        <p14:creationId xmlns:p14="http://schemas.microsoft.com/office/powerpoint/2010/main" val="51966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914900" y="4767263"/>
            <a:ext cx="1600200" cy="273844"/>
          </a:xfrm>
          <a:prstGeom prst="rect">
            <a:avLst/>
          </a:prstGeom>
        </p:spPr>
        <p:txBody>
          <a:bodyPr/>
          <a:lstStyle>
            <a:lvl1pPr>
              <a:defRPr>
                <a:latin typeface="+mj-lt"/>
              </a:defRPr>
            </a:lvl1p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769496"/>
            <a:ext cx="1257300" cy="259704"/>
          </a:xfrm>
          <a:prstGeom prst="rect">
            <a:avLst/>
          </a:prstGeom>
        </p:spPr>
      </p:pic>
    </p:spTree>
    <p:extLst>
      <p:ext uri="{BB962C8B-B14F-4D97-AF65-F5344CB8AC3E}">
        <p14:creationId xmlns:p14="http://schemas.microsoft.com/office/powerpoint/2010/main" val="211425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4914900" y="4767263"/>
            <a:ext cx="1600200" cy="273844"/>
          </a:xfrm>
          <a:prstGeom prst="rect">
            <a:avLst/>
          </a:prstGeom>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2900" y="4769496"/>
            <a:ext cx="1257300" cy="259704"/>
          </a:xfrm>
          <a:prstGeom prst="rect">
            <a:avLst/>
          </a:prstGeom>
        </p:spPr>
      </p:pic>
    </p:spTree>
    <p:extLst>
      <p:ext uri="{BB962C8B-B14F-4D97-AF65-F5344CB8AC3E}">
        <p14:creationId xmlns:p14="http://schemas.microsoft.com/office/powerpoint/2010/main" val="2894387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342900" y="1200151"/>
            <a:ext cx="6172200" cy="3394472"/>
          </a:xfrm>
          <a:prstGeom prst="rect">
            <a:avLst/>
          </a:prstGeom>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14900" y="4767263"/>
            <a:ext cx="1600200" cy="273844"/>
          </a:xfrm>
          <a:prstGeom prst="rect">
            <a:avLst/>
          </a:prstGeom>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2900" y="4769496"/>
            <a:ext cx="1257300" cy="259704"/>
          </a:xfrm>
          <a:prstGeom prst="rect">
            <a:avLst/>
          </a:prstGeom>
        </p:spPr>
      </p:pic>
    </p:spTree>
    <p:extLst>
      <p:ext uri="{BB962C8B-B14F-4D97-AF65-F5344CB8AC3E}">
        <p14:creationId xmlns:p14="http://schemas.microsoft.com/office/powerpoint/2010/main" val="3102884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990804" y="4800600"/>
            <a:ext cx="951908" cy="220744"/>
          </a:xfrm>
          <a:prstGeom prst="rect">
            <a:avLst/>
          </a:prstGeom>
        </p:spPr>
        <p:txBody>
          <a:bodyPr/>
          <a:lstStyle/>
          <a:p>
            <a:fld id="{793BC21B-894E-AB42-B567-820E81E1B58F}" type="datetimeFigureOut">
              <a:rPr lang="en-US" smtClean="0"/>
              <a:pPr/>
              <a:t>10/29/2015</a:t>
            </a:fld>
            <a:endParaRPr lang="en-US" dirty="0"/>
          </a:p>
        </p:txBody>
      </p:sp>
      <p:sp>
        <p:nvSpPr>
          <p:cNvPr id="5" name="Footer Placeholder 4"/>
          <p:cNvSpPr>
            <a:spLocks noGrp="1"/>
          </p:cNvSpPr>
          <p:nvPr>
            <p:ph type="ftr" sz="quarter" idx="11"/>
          </p:nvPr>
        </p:nvSpPr>
        <p:spPr>
          <a:xfrm>
            <a:off x="3028950" y="4800600"/>
            <a:ext cx="1849570" cy="2207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086536" y="4800600"/>
            <a:ext cx="428564" cy="220744"/>
          </a:xfrm>
          <a:prstGeom prst="rect">
            <a:avLst/>
          </a:prstGeom>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405470282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6858000" cy="641358"/>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342900" rtl="0" eaLnBrk="1" latinLnBrk="0" hangingPunct="1"/>
              <a:endParaRPr lang="en-US" sz="135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342900" rtl="0" eaLnBrk="1" latinLnBrk="0" hangingPunct="1"/>
              <a:endParaRPr lang="en-US" sz="1350" kern="1200" dirty="0">
                <a:solidFill>
                  <a:schemeClr val="lt1"/>
                </a:solidFill>
                <a:latin typeface="+mn-lt"/>
                <a:ea typeface="+mn-ea"/>
                <a:cs typeface="+mn-cs"/>
              </a:endParaRPr>
            </a:p>
          </p:txBody>
        </p:sp>
      </p:grpSp>
      <p:sp>
        <p:nvSpPr>
          <p:cNvPr id="4" name="Date Placeholder 3"/>
          <p:cNvSpPr>
            <a:spLocks noGrp="1"/>
          </p:cNvSpPr>
          <p:nvPr>
            <p:ph type="dt" sz="half" idx="10"/>
          </p:nvPr>
        </p:nvSpPr>
        <p:spPr>
          <a:xfrm>
            <a:off x="4990804" y="4800600"/>
            <a:ext cx="951908" cy="220744"/>
          </a:xfrm>
          <a:prstGeom prst="rect">
            <a:avLst/>
          </a:prstGeom>
        </p:spPr>
        <p:txBody>
          <a:bodyPr/>
          <a:lstStyle/>
          <a:p>
            <a:fld id="{793BC21B-894E-AB42-B567-820E81E1B58F}" type="datetimeFigureOut">
              <a:rPr lang="en-US" smtClean="0"/>
              <a:pPr/>
              <a:t>10/29/2015</a:t>
            </a:fld>
            <a:endParaRPr lang="en-US" dirty="0"/>
          </a:p>
        </p:txBody>
      </p:sp>
      <p:sp>
        <p:nvSpPr>
          <p:cNvPr id="5" name="Footer Placeholder 4"/>
          <p:cNvSpPr>
            <a:spLocks noGrp="1"/>
          </p:cNvSpPr>
          <p:nvPr>
            <p:ph type="ftr" sz="quarter" idx="11"/>
          </p:nvPr>
        </p:nvSpPr>
        <p:spPr>
          <a:xfrm>
            <a:off x="3028950" y="4800600"/>
            <a:ext cx="1849570" cy="2207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086536" y="4800600"/>
            <a:ext cx="428564" cy="220744"/>
          </a:xfrm>
          <a:prstGeom prst="rect">
            <a:avLst/>
          </a:prstGeom>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14300" y="0"/>
            <a:ext cx="6400800" cy="457200"/>
          </a:xfrm>
          <a:prstGeom prst="rect">
            <a:avLst/>
          </a:prstGeom>
        </p:spPr>
        <p:txBody>
          <a:bodyPr wrap="none" lIns="0" rIns="0">
            <a:noAutofit/>
          </a:bodyPr>
          <a:lstStyle>
            <a:lvl1pPr algn="l">
              <a:defRPr sz="15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7459051"/>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Jisc Slide (1 col +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3367" y="2"/>
            <a:ext cx="4299134" cy="468000"/>
          </a:xfrm>
          <a:prstGeom prst="rect">
            <a:avLst/>
          </a:prstGeom>
        </p:spPr>
        <p:txBody>
          <a:bodyPr/>
          <a:lstStyle>
            <a:lvl1pPr>
              <a:defRPr>
                <a:solidFill>
                  <a:srgbClr val="5E4B8B"/>
                </a:solidFill>
              </a:defRPr>
            </a:lvl1pPr>
          </a:lstStyle>
          <a:p>
            <a:r>
              <a:rPr lang="en-GB" dirty="0" smtClean="0"/>
              <a:t>Click to edit slide title</a:t>
            </a:r>
            <a:endParaRPr lang="en-GB" dirty="0"/>
          </a:p>
        </p:txBody>
      </p:sp>
      <p:sp>
        <p:nvSpPr>
          <p:cNvPr id="3" name="Date Placeholder 2"/>
          <p:cNvSpPr>
            <a:spLocks noGrp="1"/>
          </p:cNvSpPr>
          <p:nvPr>
            <p:ph type="dt" sz="half" idx="10"/>
          </p:nvPr>
        </p:nvSpPr>
        <p:spPr>
          <a:xfrm>
            <a:off x="175500" y="4896000"/>
            <a:ext cx="540000" cy="180000"/>
          </a:xfrm>
          <a:prstGeom prst="rect">
            <a:avLst/>
          </a:prstGeom>
        </p:spPr>
        <p:txBody>
          <a:bodyPr/>
          <a:lstStyle/>
          <a:p>
            <a:r>
              <a:rPr lang="en-GB" smtClean="0"/>
              <a:t>15/07/2014</a:t>
            </a:r>
            <a:endParaRPr lang="en-GB" dirty="0"/>
          </a:p>
        </p:txBody>
      </p:sp>
      <p:sp>
        <p:nvSpPr>
          <p:cNvPr id="4" name="Footer Placeholder 3"/>
          <p:cNvSpPr>
            <a:spLocks noGrp="1"/>
          </p:cNvSpPr>
          <p:nvPr>
            <p:ph type="ftr" sz="quarter" idx="11"/>
          </p:nvPr>
        </p:nvSpPr>
        <p:spPr>
          <a:xfrm>
            <a:off x="742500" y="4896000"/>
            <a:ext cx="5373000" cy="180000"/>
          </a:xfrm>
          <a:prstGeom prst="rect">
            <a:avLst/>
          </a:prstGeom>
        </p:spPr>
        <p:txBody>
          <a:bodyPr/>
          <a:lstStyle/>
          <a:p>
            <a:r>
              <a:rPr lang="en-GB" smtClean="0"/>
              <a:t>Evaluating online behaviours | A visitors and residents approach</a:t>
            </a:r>
            <a:endParaRPr lang="en-GB" dirty="0"/>
          </a:p>
        </p:txBody>
      </p:sp>
      <p:sp>
        <p:nvSpPr>
          <p:cNvPr id="5" name="Slide Number Placeholder 4"/>
          <p:cNvSpPr>
            <a:spLocks noGrp="1"/>
          </p:cNvSpPr>
          <p:nvPr>
            <p:ph type="sldNum" sz="quarter" idx="12"/>
          </p:nvPr>
        </p:nvSpPr>
        <p:spPr>
          <a:xfrm>
            <a:off x="6142500" y="4896000"/>
            <a:ext cx="540000" cy="180000"/>
          </a:xfrm>
          <a:prstGeom prst="rect">
            <a:avLst/>
          </a:prstGeom>
        </p:spPr>
        <p:txBody>
          <a:bodyPr/>
          <a:lstStyle/>
          <a:p>
            <a:fld id="{F0A55F06-C352-544E-8237-6F33909C7E7A}" type="slidenum">
              <a:rPr lang="en-GB" smtClean="0"/>
              <a:pPr/>
              <a:t>‹#›</a:t>
            </a:fld>
            <a:endParaRPr lang="en-GB" dirty="0"/>
          </a:p>
        </p:txBody>
      </p:sp>
      <p:sp>
        <p:nvSpPr>
          <p:cNvPr id="6" name="Content Placeholder 2"/>
          <p:cNvSpPr>
            <a:spLocks noGrp="1"/>
          </p:cNvSpPr>
          <p:nvPr>
            <p:ph idx="1" hasCustomPrompt="1"/>
          </p:nvPr>
        </p:nvSpPr>
        <p:spPr>
          <a:xfrm>
            <a:off x="175500" y="1350000"/>
            <a:ext cx="6507000" cy="3420000"/>
          </a:xfrm>
          <a:prstGeom prst="rect">
            <a:avLst/>
          </a:prstGeom>
        </p:spPr>
        <p:txBody>
          <a:bodyPr/>
          <a:lstStyle/>
          <a:p>
            <a:pPr lvl="0"/>
            <a:r>
              <a:rPr lang="en-GB" dirty="0" smtClean="0"/>
              <a:t>Click to edit slide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8" name="Straight Connector 7"/>
          <p:cNvCxnSpPr/>
          <p:nvPr userDrawn="1"/>
        </p:nvCxnSpPr>
        <p:spPr bwMode="auto">
          <a:xfrm>
            <a:off x="175500" y="4896000"/>
            <a:ext cx="6507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pic>
        <p:nvPicPr>
          <p:cNvPr id="9" name="Picture 8" descr="2013_Jisc_Logo_RGB300(19.5mm).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5500" y="0"/>
            <a:ext cx="525780" cy="408432"/>
          </a:xfrm>
          <a:prstGeom prst="rect">
            <a:avLst/>
          </a:prstGeom>
        </p:spPr>
      </p:pic>
      <p:sp>
        <p:nvSpPr>
          <p:cNvPr id="10" name="Text Placeholder 2"/>
          <p:cNvSpPr>
            <a:spLocks noGrp="1"/>
          </p:cNvSpPr>
          <p:nvPr>
            <p:ph type="body" idx="13" hasCustomPrompt="1"/>
          </p:nvPr>
        </p:nvSpPr>
        <p:spPr>
          <a:xfrm>
            <a:off x="175500" y="900000"/>
            <a:ext cx="6507000" cy="450000"/>
          </a:xfrm>
          <a:prstGeom prst="rect">
            <a:avLst/>
          </a:prstGeom>
        </p:spPr>
        <p:txBody>
          <a:bodyPr anchor="t" anchorCtr="0">
            <a:normAutofit/>
          </a:bodyPr>
          <a:lstStyle>
            <a:lvl1pPr marL="0" indent="0">
              <a:buNone/>
              <a:defRPr sz="1800" b="1">
                <a:solidFill>
                  <a:srgbClr val="34256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smtClean="0"/>
              <a:t>Click to edit slide heading</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4300" y="69976"/>
            <a:ext cx="1479600" cy="409314"/>
          </a:xfrm>
          <a:prstGeom prst="rect">
            <a:avLst/>
          </a:prstGeom>
        </p:spPr>
      </p:pic>
      <p:cxnSp>
        <p:nvCxnSpPr>
          <p:cNvPr id="12" name="Straight Connector 11"/>
          <p:cNvCxnSpPr/>
          <p:nvPr userDrawn="1"/>
        </p:nvCxnSpPr>
        <p:spPr bwMode="auto">
          <a:xfrm>
            <a:off x="175501" y="505068"/>
            <a:ext cx="6507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spTree>
    <p:extLst>
      <p:ext uri="{BB962C8B-B14F-4D97-AF65-F5344CB8AC3E}">
        <p14:creationId xmlns:p14="http://schemas.microsoft.com/office/powerpoint/2010/main" val="749389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1989" y="1493049"/>
            <a:ext cx="1512094" cy="1928813"/>
          </a:xfrm>
          <a:prstGeom prst="rect">
            <a:avLst/>
          </a:prstGeom>
        </p:spPr>
        <p:txBody>
          <a:bodyPr vert="horz" anchor="t" anchorCtr="0"/>
          <a:lstStyle>
            <a:lvl1pPr marL="0" indent="0" algn="ctr">
              <a:spcBef>
                <a:spcPts val="0"/>
              </a:spcBef>
              <a:buNone/>
              <a:defRPr sz="788"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634602" y="2125269"/>
            <a:ext cx="1931195" cy="661988"/>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3" name="Text Placeholder 12"/>
          <p:cNvSpPr>
            <a:spLocks noGrp="1"/>
          </p:cNvSpPr>
          <p:nvPr>
            <p:ph type="body" sz="quarter" idx="12" hasCustomPrompt="1"/>
          </p:nvPr>
        </p:nvSpPr>
        <p:spPr>
          <a:xfrm>
            <a:off x="2562232" y="1978825"/>
            <a:ext cx="4295774" cy="639129"/>
          </a:xfrm>
          <a:prstGeom prst="rect">
            <a:avLst/>
          </a:prstGeom>
        </p:spPr>
        <p:txBody>
          <a:bodyPr vert="horz">
            <a:normAutofit/>
          </a:bodyPr>
          <a:lstStyle>
            <a:lvl1pPr marL="0" marR="0" indent="0" algn="l" defTabSz="257162" rtl="0" eaLnBrk="1" fontAlgn="auto" latinLnBrk="0" hangingPunct="1">
              <a:lnSpc>
                <a:spcPct val="100000"/>
              </a:lnSpc>
              <a:spcBef>
                <a:spcPct val="0"/>
              </a:spcBef>
              <a:spcAft>
                <a:spcPts val="0"/>
              </a:spcAft>
              <a:buClrTx/>
              <a:buSzTx/>
              <a:buFont typeface="Arial"/>
              <a:buNone/>
              <a:tabLst/>
              <a:defRPr sz="1350" b="0" i="0"/>
            </a:lvl1pPr>
          </a:lstStyle>
          <a:p>
            <a:pPr marL="0" marR="0" lvl="0" indent="0" algn="l" defTabSz="257162" rtl="0" eaLnBrk="1" fontAlgn="auto" latinLnBrk="0" hangingPunct="1">
              <a:lnSpc>
                <a:spcPct val="100000"/>
              </a:lnSpc>
              <a:spcBef>
                <a:spcPct val="0"/>
              </a:spcBef>
              <a:spcAft>
                <a:spcPts val="0"/>
              </a:spcAft>
              <a:buClrTx/>
              <a:buSzTx/>
              <a:buFont typeface="Arial"/>
              <a:buNone/>
              <a:tabLst/>
              <a:defRPr/>
            </a:pPr>
            <a:r>
              <a:rPr kumimoji="0" lang="en-US" sz="135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2562227" y="2989660"/>
            <a:ext cx="4295775"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2562227" y="1490664"/>
            <a:ext cx="4295775" cy="488156"/>
          </a:xfrm>
          <a:prstGeom prst="rect">
            <a:avLst/>
          </a:prstGeom>
        </p:spPr>
        <p:txBody>
          <a:bodyPr vert="horz"/>
          <a:lstStyle>
            <a:lvl1pPr marL="0" indent="0">
              <a:buNone/>
              <a:defRPr sz="2025"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661989" y="1493043"/>
            <a:ext cx="121444"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358014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1989" y="434750"/>
            <a:ext cx="1512094" cy="1928813"/>
          </a:xfrm>
          <a:prstGeom prst="rect">
            <a:avLst/>
          </a:prstGeom>
        </p:spPr>
        <p:txBody>
          <a:bodyPr vert="horz" anchor="t" anchorCtr="0"/>
          <a:lstStyle>
            <a:lvl1pPr marL="0" indent="0" algn="ctr">
              <a:spcBef>
                <a:spcPts val="0"/>
              </a:spcBef>
              <a:buNone/>
              <a:defRPr sz="788"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634602" y="1066970"/>
            <a:ext cx="1931195" cy="661988"/>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3" name="Text Placeholder 12"/>
          <p:cNvSpPr>
            <a:spLocks noGrp="1"/>
          </p:cNvSpPr>
          <p:nvPr>
            <p:ph type="body" sz="quarter" idx="12" hasCustomPrompt="1"/>
          </p:nvPr>
        </p:nvSpPr>
        <p:spPr>
          <a:xfrm>
            <a:off x="2562232" y="920526"/>
            <a:ext cx="4295774" cy="639129"/>
          </a:xfrm>
          <a:prstGeom prst="rect">
            <a:avLst/>
          </a:prstGeom>
        </p:spPr>
        <p:txBody>
          <a:bodyPr vert="horz">
            <a:normAutofit/>
          </a:bodyPr>
          <a:lstStyle>
            <a:lvl1pPr marL="0" marR="0" indent="0" algn="l" defTabSz="257162" rtl="0" eaLnBrk="1" fontAlgn="auto" latinLnBrk="0" hangingPunct="1">
              <a:lnSpc>
                <a:spcPct val="100000"/>
              </a:lnSpc>
              <a:spcBef>
                <a:spcPct val="0"/>
              </a:spcBef>
              <a:spcAft>
                <a:spcPts val="0"/>
              </a:spcAft>
              <a:buClrTx/>
              <a:buSzTx/>
              <a:buFont typeface="Arial"/>
              <a:buNone/>
              <a:tabLst/>
              <a:defRPr sz="1350" b="0" i="0"/>
            </a:lvl1pPr>
          </a:lstStyle>
          <a:p>
            <a:pPr marL="0" marR="0" lvl="0" indent="0" algn="l" defTabSz="257162" rtl="0" eaLnBrk="1" fontAlgn="auto" latinLnBrk="0" hangingPunct="1">
              <a:lnSpc>
                <a:spcPct val="100000"/>
              </a:lnSpc>
              <a:spcBef>
                <a:spcPct val="0"/>
              </a:spcBef>
              <a:spcAft>
                <a:spcPts val="0"/>
              </a:spcAft>
              <a:buClrTx/>
              <a:buSzTx/>
              <a:buFont typeface="Arial"/>
              <a:buNone/>
              <a:tabLst/>
              <a:defRPr/>
            </a:pPr>
            <a:r>
              <a:rPr kumimoji="0" lang="en-US" sz="135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2562227" y="1931360"/>
            <a:ext cx="4295775"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2562227" y="432365"/>
            <a:ext cx="4295775" cy="488156"/>
          </a:xfrm>
          <a:prstGeom prst="rect">
            <a:avLst/>
          </a:prstGeom>
        </p:spPr>
        <p:txBody>
          <a:bodyPr vert="horz"/>
          <a:lstStyle>
            <a:lvl1pPr marL="0" indent="0">
              <a:buNone/>
              <a:defRPr sz="2025"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661989" y="434744"/>
            <a:ext cx="121444"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8" name="Picture Placeholder 8"/>
          <p:cNvSpPr>
            <a:spLocks noGrp="1"/>
          </p:cNvSpPr>
          <p:nvPr>
            <p:ph type="pic" sz="quarter" idx="16"/>
          </p:nvPr>
        </p:nvSpPr>
        <p:spPr>
          <a:xfrm>
            <a:off x="661989" y="2734108"/>
            <a:ext cx="1512094" cy="1928813"/>
          </a:xfrm>
          <a:prstGeom prst="rect">
            <a:avLst/>
          </a:prstGeom>
        </p:spPr>
        <p:txBody>
          <a:bodyPr vert="horz" anchor="t" anchorCtr="0"/>
          <a:lstStyle>
            <a:lvl1pPr marL="0" indent="0" algn="ctr">
              <a:spcBef>
                <a:spcPts val="0"/>
              </a:spcBef>
              <a:buNone/>
              <a:defRPr sz="788"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11" name="Rectangle 10"/>
          <p:cNvSpPr/>
          <p:nvPr userDrawn="1"/>
        </p:nvSpPr>
        <p:spPr>
          <a:xfrm rot="5400000">
            <a:off x="-634602" y="3366333"/>
            <a:ext cx="1931195" cy="661988"/>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2" name="Text Placeholder 12"/>
          <p:cNvSpPr>
            <a:spLocks noGrp="1"/>
          </p:cNvSpPr>
          <p:nvPr>
            <p:ph type="body" sz="quarter" idx="17" hasCustomPrompt="1"/>
          </p:nvPr>
        </p:nvSpPr>
        <p:spPr>
          <a:xfrm>
            <a:off x="2562232" y="3219886"/>
            <a:ext cx="4295774" cy="639129"/>
          </a:xfrm>
          <a:prstGeom prst="rect">
            <a:avLst/>
          </a:prstGeom>
        </p:spPr>
        <p:txBody>
          <a:bodyPr vert="horz">
            <a:normAutofit/>
          </a:bodyPr>
          <a:lstStyle>
            <a:lvl1pPr marL="0" marR="0" indent="0" algn="l" defTabSz="257162" rtl="0" eaLnBrk="1" fontAlgn="auto" latinLnBrk="0" hangingPunct="1">
              <a:lnSpc>
                <a:spcPct val="100000"/>
              </a:lnSpc>
              <a:spcBef>
                <a:spcPct val="0"/>
              </a:spcBef>
              <a:spcAft>
                <a:spcPts val="0"/>
              </a:spcAft>
              <a:buClrTx/>
              <a:buSzTx/>
              <a:buFont typeface="Arial"/>
              <a:buNone/>
              <a:tabLst/>
              <a:defRPr sz="1350" b="0" i="0"/>
            </a:lvl1pPr>
          </a:lstStyle>
          <a:p>
            <a:pPr marL="0" marR="0" lvl="0" indent="0" algn="l" defTabSz="257162" rtl="0" eaLnBrk="1" fontAlgn="auto" latinLnBrk="0" hangingPunct="1">
              <a:lnSpc>
                <a:spcPct val="100000"/>
              </a:lnSpc>
              <a:spcBef>
                <a:spcPct val="0"/>
              </a:spcBef>
              <a:spcAft>
                <a:spcPts val="0"/>
              </a:spcAft>
              <a:buClrTx/>
              <a:buSzTx/>
              <a:buFont typeface="Arial"/>
              <a:buNone/>
              <a:tabLst/>
              <a:defRPr/>
            </a:pPr>
            <a:r>
              <a:rPr kumimoji="0" lang="en-US" sz="135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2562227" y="4230723"/>
            <a:ext cx="4295775"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2562227" y="2731728"/>
            <a:ext cx="4295775" cy="488156"/>
          </a:xfrm>
          <a:prstGeom prst="rect">
            <a:avLst/>
          </a:prstGeom>
        </p:spPr>
        <p:txBody>
          <a:bodyPr vert="horz"/>
          <a:lstStyle>
            <a:lvl1pPr marL="0" indent="0">
              <a:buNone/>
              <a:defRPr sz="2025" b="1" baseline="0">
                <a:solidFill>
                  <a:srgbClr val="236192"/>
                </a:solidFill>
              </a:defRPr>
            </a:lvl1pPr>
          </a:lstStyle>
          <a:p>
            <a:pPr lvl="0"/>
            <a:r>
              <a:rPr lang="en-US" dirty="0" smtClean="0"/>
              <a:t>Speaker Name</a:t>
            </a:r>
            <a:endParaRPr lang="en-US" dirty="0"/>
          </a:p>
        </p:txBody>
      </p:sp>
      <p:sp>
        <p:nvSpPr>
          <p:cNvPr id="16" name="Text Placeholder 14"/>
          <p:cNvSpPr>
            <a:spLocks noGrp="1"/>
          </p:cNvSpPr>
          <p:nvPr>
            <p:ph type="body" sz="quarter" idx="19" hasCustomPrompt="1"/>
          </p:nvPr>
        </p:nvSpPr>
        <p:spPr>
          <a:xfrm>
            <a:off x="661989" y="2734106"/>
            <a:ext cx="121444"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391147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6858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p>
        </p:txBody>
      </p:sp>
      <p:sp>
        <p:nvSpPr>
          <p:cNvPr id="11" name="Text Placeholder 8"/>
          <p:cNvSpPr>
            <a:spLocks noGrp="1"/>
          </p:cNvSpPr>
          <p:nvPr>
            <p:ph type="body" sz="quarter" idx="10" hasCustomPrompt="1"/>
          </p:nvPr>
        </p:nvSpPr>
        <p:spPr>
          <a:xfrm>
            <a:off x="236446" y="831064"/>
            <a:ext cx="6130529" cy="450123"/>
          </a:xfrm>
          <a:prstGeom prst="rect">
            <a:avLst/>
          </a:prstGeom>
          <a:ln w="28575" cmpd="sng">
            <a:solidFill>
              <a:srgbClr val="FFFFFF"/>
            </a:solidFill>
          </a:ln>
        </p:spPr>
        <p:txBody>
          <a:bodyPr vert="horz" lIns="274320" tIns="45720" rIns="274320" bIns="91440">
            <a:spAutoFit/>
          </a:bodyPr>
          <a:lstStyle>
            <a:lvl1pPr marL="0" marR="0" indent="0" algn="l" defTabSz="257162" rtl="0" eaLnBrk="1" fontAlgn="auto" latinLnBrk="0" hangingPunct="1">
              <a:lnSpc>
                <a:spcPct val="100000"/>
              </a:lnSpc>
              <a:spcBef>
                <a:spcPct val="20000"/>
              </a:spcBef>
              <a:spcAft>
                <a:spcPts val="0"/>
              </a:spcAft>
              <a:buClrTx/>
              <a:buSzTx/>
              <a:buFont typeface="Arial"/>
              <a:buNone/>
              <a:tabLst/>
              <a:defRPr sz="2025" b="1" i="0" cap="all" baseline="0">
                <a:solidFill>
                  <a:schemeClr val="bg1"/>
                </a:solidFill>
              </a:defRPr>
            </a:lvl1pPr>
          </a:lstStyle>
          <a:p>
            <a:pPr marL="0" marR="0" lvl="0" indent="0" algn="l" defTabSz="257162" rtl="0" eaLnBrk="1" fontAlgn="auto" latinLnBrk="0" hangingPunct="1">
              <a:lnSpc>
                <a:spcPct val="100000"/>
              </a:lnSpc>
              <a:spcBef>
                <a:spcPct val="20000"/>
              </a:spcBef>
              <a:spcAft>
                <a:spcPts val="0"/>
              </a:spcAft>
              <a:buClrTx/>
              <a:buSzTx/>
              <a:buFont typeface="Arial"/>
              <a:buNone/>
              <a:tabLst/>
              <a:defRPr/>
            </a:pPr>
            <a:r>
              <a:rPr lang="en-US" sz="2025" b="1" dirty="0" smtClean="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5902" y="4842985"/>
            <a:ext cx="557429"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32160" y="638178"/>
            <a:ext cx="198834" cy="4505325"/>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6308967" y="638181"/>
            <a:ext cx="198834" cy="407462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Tree>
    <p:extLst>
      <p:ext uri="{BB962C8B-B14F-4D97-AF65-F5344CB8AC3E}">
        <p14:creationId xmlns:p14="http://schemas.microsoft.com/office/powerpoint/2010/main" val="398446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165735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9" name="Rectangle 18"/>
          <p:cNvSpPr/>
          <p:nvPr userDrawn="1"/>
        </p:nvSpPr>
        <p:spPr>
          <a:xfrm>
            <a:off x="1657350" y="4686300"/>
            <a:ext cx="795338"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20" name="Rectangle 19"/>
          <p:cNvSpPr/>
          <p:nvPr userDrawn="1"/>
        </p:nvSpPr>
        <p:spPr>
          <a:xfrm>
            <a:off x="2452689" y="4686300"/>
            <a:ext cx="4405313"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5902" y="4842985"/>
            <a:ext cx="557429"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358382" y="165497"/>
            <a:ext cx="6136481" cy="686442"/>
          </a:xfrm>
          <a:prstGeom prst="rect">
            <a:avLst/>
          </a:prstGeom>
        </p:spPr>
        <p:txBody>
          <a:bodyPr vert="horz"/>
          <a:lstStyle>
            <a:lvl1pPr marL="0" indent="0">
              <a:buNone/>
              <a:defRPr sz="2025" b="1" baseline="0">
                <a:solidFill>
                  <a:schemeClr val="tx2"/>
                </a:solidFill>
              </a:defRPr>
            </a:lvl1pPr>
          </a:lstStyle>
          <a:p>
            <a:pPr lvl="0"/>
            <a:r>
              <a:rPr lang="en-US" dirty="0" smtClean="0"/>
              <a:t>Title of slide</a:t>
            </a:r>
            <a:endParaRPr lang="en-US" dirty="0"/>
          </a:p>
        </p:txBody>
      </p:sp>
      <p:sp>
        <p:nvSpPr>
          <p:cNvPr id="3" name="Text Placeholder 2"/>
          <p:cNvSpPr>
            <a:spLocks noGrp="1"/>
          </p:cNvSpPr>
          <p:nvPr>
            <p:ph type="body" sz="quarter" idx="14"/>
          </p:nvPr>
        </p:nvSpPr>
        <p:spPr>
          <a:xfrm>
            <a:off x="358382" y="852492"/>
            <a:ext cx="6136481" cy="3582591"/>
          </a:xfrm>
          <a:prstGeom prst="rect">
            <a:avLst/>
          </a:prstGeom>
        </p:spPr>
        <p:txBody>
          <a:bodyPr vert="horz"/>
          <a:lstStyle>
            <a:lvl1pPr>
              <a:defRPr sz="1575"/>
            </a:lvl1pPr>
            <a:lvl2pPr>
              <a:defRPr sz="1350"/>
            </a:lvl2pPr>
            <a:lvl3pPr>
              <a:defRPr sz="1125"/>
            </a:lvl3pPr>
            <a:lvl4pPr>
              <a:defRPr sz="1013"/>
            </a:lvl4pPr>
            <a:lvl5pPr>
              <a:defRPr sz="1013"/>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19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4686300"/>
            <a:ext cx="165735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9" name="Rectangle 18"/>
          <p:cNvSpPr/>
          <p:nvPr userDrawn="1"/>
        </p:nvSpPr>
        <p:spPr>
          <a:xfrm>
            <a:off x="1657350" y="4686300"/>
            <a:ext cx="795338"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20" name="Rectangle 19"/>
          <p:cNvSpPr/>
          <p:nvPr userDrawn="1"/>
        </p:nvSpPr>
        <p:spPr>
          <a:xfrm>
            <a:off x="2452689" y="4686300"/>
            <a:ext cx="4405313"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5902" y="4842985"/>
            <a:ext cx="557429"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358382" y="165497"/>
            <a:ext cx="6136481" cy="686442"/>
          </a:xfrm>
          <a:prstGeom prst="rect">
            <a:avLst/>
          </a:prstGeom>
        </p:spPr>
        <p:txBody>
          <a:bodyPr vert="horz"/>
          <a:lstStyle>
            <a:lvl1pPr marL="0" indent="0">
              <a:buNone/>
              <a:defRPr sz="2025" b="1" baseline="0">
                <a:solidFill>
                  <a:schemeClr val="tx2"/>
                </a:solidFill>
              </a:defRPr>
            </a:lvl1pPr>
          </a:lstStyle>
          <a:p>
            <a:pPr lvl="0"/>
            <a:r>
              <a:rPr lang="en-US" dirty="0" smtClean="0"/>
              <a:t>Title of slide</a:t>
            </a:r>
            <a:endParaRPr lang="en-US" dirty="0"/>
          </a:p>
        </p:txBody>
      </p:sp>
    </p:spTree>
    <p:extLst>
      <p:ext uri="{BB962C8B-B14F-4D97-AF65-F5344CB8AC3E}">
        <p14:creationId xmlns:p14="http://schemas.microsoft.com/office/powerpoint/2010/main" val="375270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18" name="Rectangle 17"/>
          <p:cNvSpPr/>
          <p:nvPr userDrawn="1"/>
        </p:nvSpPr>
        <p:spPr>
          <a:xfrm>
            <a:off x="0" y="4686300"/>
            <a:ext cx="165735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9" name="Rectangle 18"/>
          <p:cNvSpPr/>
          <p:nvPr userDrawn="1"/>
        </p:nvSpPr>
        <p:spPr>
          <a:xfrm>
            <a:off x="1657350" y="4686300"/>
            <a:ext cx="795338"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20" name="Rectangle 19"/>
          <p:cNvSpPr/>
          <p:nvPr userDrawn="1"/>
        </p:nvSpPr>
        <p:spPr>
          <a:xfrm>
            <a:off x="2452689" y="4686300"/>
            <a:ext cx="4405313"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5902" y="4842985"/>
            <a:ext cx="557429"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03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4657" y="4842414"/>
            <a:ext cx="557162" cy="18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6028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6858000" cy="5143500"/>
          </a:xfrm>
          <a:prstGeom prst="rect">
            <a:avLst/>
          </a:prstGeom>
        </p:spPr>
        <p:txBody>
          <a:bodyPr vert="horz" anchor="ctr"/>
          <a:lstStyle>
            <a:lvl1pPr marL="0" indent="0" algn="l">
              <a:buNone/>
              <a:defRPr sz="1069" baseline="0">
                <a:sym typeface="Wingdings"/>
              </a:defRPr>
            </a:lvl1pPr>
            <a:lvl2pPr marL="257162" indent="0">
              <a:buNone/>
              <a:defRPr sz="135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5687620" y="-15479"/>
            <a:ext cx="325040"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6012660" y="-15479"/>
            <a:ext cx="845344"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0584" y="3748282"/>
            <a:ext cx="4614863" cy="715580"/>
          </a:xfrm>
          <a:prstGeom prst="rect">
            <a:avLst/>
          </a:prstGeom>
          <a:solidFill>
            <a:schemeClr val="bg1"/>
          </a:solidFill>
        </p:spPr>
        <p:txBody>
          <a:bodyPr vert="horz" lIns="640080"/>
          <a:lstStyle>
            <a:lvl1pPr marL="0" indent="0">
              <a:buNone/>
              <a:defRPr sz="135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396124" y="4058450"/>
            <a:ext cx="4207669" cy="264319"/>
          </a:xfrm>
          <a:prstGeom prst="rect">
            <a:avLst/>
          </a:prstGeom>
        </p:spPr>
        <p:txBody>
          <a:bodyPr vert="horz"/>
          <a:lstStyle>
            <a:lvl1pPr marL="0" indent="0">
              <a:buNone/>
              <a:defRPr sz="1013" b="0" baseline="0">
                <a:solidFill>
                  <a:schemeClr val="tx1"/>
                </a:solidFill>
              </a:defRPr>
            </a:lvl1pPr>
          </a:lstStyle>
          <a:p>
            <a:pPr lvl="0"/>
            <a:r>
              <a:rPr lang="en-US" dirty="0" smtClean="0"/>
              <a:t>Persons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5902" y="4842985"/>
            <a:ext cx="557429"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1398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4140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257162" rtl="0" eaLnBrk="1" latinLnBrk="0" hangingPunct="1">
        <a:spcBef>
          <a:spcPct val="0"/>
        </a:spcBef>
        <a:buNone/>
        <a:defRPr sz="2475" kern="1200">
          <a:solidFill>
            <a:schemeClr val="tx1"/>
          </a:solidFill>
          <a:latin typeface="+mj-lt"/>
          <a:ea typeface="+mj-ea"/>
          <a:cs typeface="+mj-cs"/>
        </a:defRPr>
      </a:lvl1pPr>
    </p:titleStyle>
    <p:bodyStyle>
      <a:lvl1pPr marL="192872" indent="-192872" algn="l" defTabSz="257162" rtl="0" eaLnBrk="1" latinLnBrk="0" hangingPunct="1">
        <a:spcBef>
          <a:spcPct val="20000"/>
        </a:spcBef>
        <a:buFont typeface="Arial"/>
        <a:buChar char="•"/>
        <a:defRPr sz="1800" kern="1200">
          <a:solidFill>
            <a:schemeClr val="tx1"/>
          </a:solidFill>
          <a:latin typeface="+mn-lt"/>
          <a:ea typeface="+mn-ea"/>
          <a:cs typeface="+mn-cs"/>
        </a:defRPr>
      </a:lvl1pPr>
      <a:lvl2pPr marL="417889" indent="-160727" algn="l" defTabSz="257162" rtl="0" eaLnBrk="1" latinLnBrk="0" hangingPunct="1">
        <a:spcBef>
          <a:spcPct val="20000"/>
        </a:spcBef>
        <a:buFont typeface="Arial"/>
        <a:buChar char="–"/>
        <a:defRPr sz="1575" kern="1200">
          <a:solidFill>
            <a:schemeClr val="tx1"/>
          </a:solidFill>
          <a:latin typeface="+mn-lt"/>
          <a:ea typeface="+mn-ea"/>
          <a:cs typeface="+mn-cs"/>
        </a:defRPr>
      </a:lvl2pPr>
      <a:lvl3pPr marL="642906" indent="-128582" algn="l" defTabSz="257162" rtl="0" eaLnBrk="1" latinLnBrk="0" hangingPunct="1">
        <a:spcBef>
          <a:spcPct val="20000"/>
        </a:spcBef>
        <a:buFont typeface="Arial"/>
        <a:buChar char="•"/>
        <a:defRPr sz="1350" kern="1200">
          <a:solidFill>
            <a:schemeClr val="tx1"/>
          </a:solidFill>
          <a:latin typeface="+mn-lt"/>
          <a:ea typeface="+mn-ea"/>
          <a:cs typeface="+mn-cs"/>
        </a:defRPr>
      </a:lvl3pPr>
      <a:lvl4pPr marL="900068" indent="-128582" algn="l" defTabSz="257162" rtl="0" eaLnBrk="1" latinLnBrk="0" hangingPunct="1">
        <a:spcBef>
          <a:spcPct val="20000"/>
        </a:spcBef>
        <a:buFont typeface="Arial"/>
        <a:buChar char="–"/>
        <a:defRPr sz="1125" kern="1200">
          <a:solidFill>
            <a:schemeClr val="tx1"/>
          </a:solidFill>
          <a:latin typeface="+mn-lt"/>
          <a:ea typeface="+mn-ea"/>
          <a:cs typeface="+mn-cs"/>
        </a:defRPr>
      </a:lvl4pPr>
      <a:lvl5pPr marL="1157230" indent="-128582" algn="l" defTabSz="257162" rtl="0" eaLnBrk="1" latinLnBrk="0" hangingPunct="1">
        <a:spcBef>
          <a:spcPct val="20000"/>
        </a:spcBef>
        <a:buFont typeface="Arial"/>
        <a:buChar char="»"/>
        <a:defRPr sz="1125" kern="1200">
          <a:solidFill>
            <a:schemeClr val="tx1"/>
          </a:solidFill>
          <a:latin typeface="+mn-lt"/>
          <a:ea typeface="+mn-ea"/>
          <a:cs typeface="+mn-cs"/>
        </a:defRPr>
      </a:lvl5pPr>
      <a:lvl6pPr marL="1414393" indent="-128582" algn="l" defTabSz="257162" rtl="0" eaLnBrk="1" latinLnBrk="0" hangingPunct="1">
        <a:spcBef>
          <a:spcPct val="20000"/>
        </a:spcBef>
        <a:buFont typeface="Arial"/>
        <a:buChar char="•"/>
        <a:defRPr sz="1125" kern="1200">
          <a:solidFill>
            <a:schemeClr val="tx1"/>
          </a:solidFill>
          <a:latin typeface="+mn-lt"/>
          <a:ea typeface="+mn-ea"/>
          <a:cs typeface="+mn-cs"/>
        </a:defRPr>
      </a:lvl6pPr>
      <a:lvl7pPr marL="1671554" indent="-128582" algn="l" defTabSz="257162" rtl="0" eaLnBrk="1" latinLnBrk="0" hangingPunct="1">
        <a:spcBef>
          <a:spcPct val="20000"/>
        </a:spcBef>
        <a:buFont typeface="Arial"/>
        <a:buChar char="•"/>
        <a:defRPr sz="1125" kern="1200">
          <a:solidFill>
            <a:schemeClr val="tx1"/>
          </a:solidFill>
          <a:latin typeface="+mn-lt"/>
          <a:ea typeface="+mn-ea"/>
          <a:cs typeface="+mn-cs"/>
        </a:defRPr>
      </a:lvl7pPr>
      <a:lvl8pPr marL="1928717" indent="-128582" algn="l" defTabSz="257162" rtl="0" eaLnBrk="1" latinLnBrk="0" hangingPunct="1">
        <a:spcBef>
          <a:spcPct val="20000"/>
        </a:spcBef>
        <a:buFont typeface="Arial"/>
        <a:buChar char="•"/>
        <a:defRPr sz="1125" kern="1200">
          <a:solidFill>
            <a:schemeClr val="tx1"/>
          </a:solidFill>
          <a:latin typeface="+mn-lt"/>
          <a:ea typeface="+mn-ea"/>
          <a:cs typeface="+mn-cs"/>
        </a:defRPr>
      </a:lvl8pPr>
      <a:lvl9pPr marL="2185880" indent="-128582" algn="l" defTabSz="257162"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2" rtl="0" eaLnBrk="1" latinLnBrk="0" hangingPunct="1">
        <a:defRPr sz="1013" kern="1200">
          <a:solidFill>
            <a:schemeClr val="tx1"/>
          </a:solidFill>
          <a:latin typeface="+mn-lt"/>
          <a:ea typeface="+mn-ea"/>
          <a:cs typeface="+mn-cs"/>
        </a:defRPr>
      </a:lvl1pPr>
      <a:lvl2pPr marL="257162" algn="l" defTabSz="257162" rtl="0" eaLnBrk="1" latinLnBrk="0" hangingPunct="1">
        <a:defRPr sz="1013" kern="1200">
          <a:solidFill>
            <a:schemeClr val="tx1"/>
          </a:solidFill>
          <a:latin typeface="+mn-lt"/>
          <a:ea typeface="+mn-ea"/>
          <a:cs typeface="+mn-cs"/>
        </a:defRPr>
      </a:lvl2pPr>
      <a:lvl3pPr marL="514325" algn="l" defTabSz="257162" rtl="0" eaLnBrk="1" latinLnBrk="0" hangingPunct="1">
        <a:defRPr sz="1013" kern="1200">
          <a:solidFill>
            <a:schemeClr val="tx1"/>
          </a:solidFill>
          <a:latin typeface="+mn-lt"/>
          <a:ea typeface="+mn-ea"/>
          <a:cs typeface="+mn-cs"/>
        </a:defRPr>
      </a:lvl3pPr>
      <a:lvl4pPr marL="771487" algn="l" defTabSz="257162" rtl="0" eaLnBrk="1" latinLnBrk="0" hangingPunct="1">
        <a:defRPr sz="1013" kern="1200">
          <a:solidFill>
            <a:schemeClr val="tx1"/>
          </a:solidFill>
          <a:latin typeface="+mn-lt"/>
          <a:ea typeface="+mn-ea"/>
          <a:cs typeface="+mn-cs"/>
        </a:defRPr>
      </a:lvl4pPr>
      <a:lvl5pPr marL="1028649" algn="l" defTabSz="257162" rtl="0" eaLnBrk="1" latinLnBrk="0" hangingPunct="1">
        <a:defRPr sz="1013" kern="1200">
          <a:solidFill>
            <a:schemeClr val="tx1"/>
          </a:solidFill>
          <a:latin typeface="+mn-lt"/>
          <a:ea typeface="+mn-ea"/>
          <a:cs typeface="+mn-cs"/>
        </a:defRPr>
      </a:lvl5pPr>
      <a:lvl6pPr marL="1285811" algn="l" defTabSz="257162" rtl="0" eaLnBrk="1" latinLnBrk="0" hangingPunct="1">
        <a:defRPr sz="1013" kern="1200">
          <a:solidFill>
            <a:schemeClr val="tx1"/>
          </a:solidFill>
          <a:latin typeface="+mn-lt"/>
          <a:ea typeface="+mn-ea"/>
          <a:cs typeface="+mn-cs"/>
        </a:defRPr>
      </a:lvl6pPr>
      <a:lvl7pPr marL="1542974" algn="l" defTabSz="257162" rtl="0" eaLnBrk="1" latinLnBrk="0" hangingPunct="1">
        <a:defRPr sz="1013" kern="1200">
          <a:solidFill>
            <a:schemeClr val="tx1"/>
          </a:solidFill>
          <a:latin typeface="+mn-lt"/>
          <a:ea typeface="+mn-ea"/>
          <a:cs typeface="+mn-cs"/>
        </a:defRPr>
      </a:lvl7pPr>
      <a:lvl8pPr marL="1800135" algn="l" defTabSz="257162" rtl="0" eaLnBrk="1" latinLnBrk="0" hangingPunct="1">
        <a:defRPr sz="1013" kern="1200">
          <a:solidFill>
            <a:schemeClr val="tx1"/>
          </a:solidFill>
          <a:latin typeface="+mn-lt"/>
          <a:ea typeface="+mn-ea"/>
          <a:cs typeface="+mn-cs"/>
        </a:defRPr>
      </a:lvl8pPr>
      <a:lvl9pPr marL="2057297" algn="l" defTabSz="257162"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hyperlink" Target="https://owa.arts.ac.uk/owa/redir.aspx?C=iqUBsc-Q10C2pXcxnd2stWQ2S3-kb9EIk-mf0KHwBQrBhWaRapyySYNi4IWqvpPch_k73Iy5YXY.&amp;URL=http://bit.ly/evaldigservs-infokit"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58.xml.rels><?xml version="1.0" encoding="UTF-8" standalone="yes"?>
<Relationships xmlns="http://schemas.openxmlformats.org/package/2006/relationships"><Relationship Id="rId3" Type="http://schemas.openxmlformats.org/officeDocument/2006/relationships/hyperlink" Target="http://www.alexa.com/siteinfo"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hyperlink" Target="http://www.educause.edu/ero/article/thirteen-ways-looking-libraries-discovery-and-catalog-scale-workflow-attention" TargetMode="External"/><Relationship Id="rId5" Type="http://schemas.openxmlformats.org/officeDocument/2006/relationships/hyperlink" Target="http://informationr.net/ir/18-1/infres181.html" TargetMode="External"/><Relationship Id="rId4" Type="http://schemas.openxmlformats.org/officeDocument/2006/relationships/hyperlink" Target="http://www.educause.edu/ero/article/i-always-stick-first-thing-comes-google-where-people-go-information-what-they-use-and-why"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chronicle.com/blogs/wiredcampus/on-facebook-librarian-brings-two-students-from-the-early-1900s-to-life/34845"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hyperlink" Target="http://www.pewinternet.org/2013/02/05/coming-and-going-on-facebook/" TargetMode="External"/><Relationship Id="rId5" Type="http://schemas.openxmlformats.org/officeDocument/2006/relationships/hyperlink" Target="http://download.qsrinternational.com/Document/NVivo9/NVivo9-Getting-Started-Guide.pdf" TargetMode="External"/><Relationship Id="rId4" Type="http://schemas.openxmlformats.org/officeDocument/2006/relationships/hyperlink" Target="http://www.pewinternet.org/2015/08/19/mobile-messaging-and-social-media-201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www.youtube.com/watch?v=J198u5HK0pY" TargetMode="External"/><Relationship Id="rId7" Type="http://schemas.openxmlformats.org/officeDocument/2006/relationships/hyperlink" Target="http://www.jiscinfonet.ac.uk/infokits/evaluating-services/"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hyperlink" Target="http://www.oclc.org/research/activities/vandr/" TargetMode="External"/><Relationship Id="rId5" Type="http://schemas.openxmlformats.org/officeDocument/2006/relationships/hyperlink" Target="http://firstmonday.org/ojs/index.php/fm/article/view/3171/3049" TargetMode="External"/><Relationship Id="rId4" Type="http://schemas.openxmlformats.org/officeDocument/2006/relationships/hyperlink" Target="http://www.nytimes.com/2015/09/27/opinion/sunday/stop-googling-lets-talk.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body" sz="quarter" idx="16"/>
          </p:nvPr>
        </p:nvSpPr>
        <p:spPr/>
        <p:txBody>
          <a:bodyPr>
            <a:noAutofit/>
          </a:bodyPr>
          <a:lstStyle/>
          <a:p>
            <a:pPr algn="ctr"/>
            <a:r>
              <a:rPr lang="en-GB" sz="2000" dirty="0" smtClean="0"/>
              <a:t>Findings from the </a:t>
            </a:r>
          </a:p>
          <a:p>
            <a:pPr algn="ctr"/>
            <a:r>
              <a:rPr lang="en-GB" sz="2000" dirty="0" smtClean="0"/>
              <a:t>Visitors and Residents Project</a:t>
            </a:r>
            <a:endParaRPr lang="en-GB" sz="2000" dirty="0"/>
          </a:p>
        </p:txBody>
      </p:sp>
      <p:sp>
        <p:nvSpPr>
          <p:cNvPr id="3" name="Text Placeholder 2"/>
          <p:cNvSpPr>
            <a:spLocks noGrp="1"/>
          </p:cNvSpPr>
          <p:nvPr>
            <p:ph type="body" sz="quarter" idx="17"/>
          </p:nvPr>
        </p:nvSpPr>
        <p:spPr>
          <a:xfrm>
            <a:off x="546521" y="3010793"/>
            <a:ext cx="2296975" cy="276999"/>
          </a:xfrm>
        </p:spPr>
        <p:txBody>
          <a:bodyPr/>
          <a:lstStyle/>
          <a:p>
            <a:r>
              <a:rPr lang="en-US" sz="1200" dirty="0" smtClean="0"/>
              <a:t>Lynn </a:t>
            </a:r>
            <a:r>
              <a:rPr lang="en-US" sz="1200" dirty="0" err="1" smtClean="0"/>
              <a:t>Silipigni</a:t>
            </a:r>
            <a:r>
              <a:rPr lang="en-US" sz="1200" dirty="0" smtClean="0"/>
              <a:t> </a:t>
            </a:r>
            <a:r>
              <a:rPr lang="en-US" sz="1200" dirty="0" err="1" smtClean="0"/>
              <a:t>Connaway</a:t>
            </a:r>
            <a:r>
              <a:rPr lang="en-US" sz="1200" dirty="0" smtClean="0"/>
              <a:t>, PhD</a:t>
            </a:r>
            <a:endParaRPr lang="en-US" sz="1200" dirty="0"/>
          </a:p>
        </p:txBody>
      </p:sp>
      <p:sp>
        <p:nvSpPr>
          <p:cNvPr id="4" name="Text Placeholder 3"/>
          <p:cNvSpPr>
            <a:spLocks noGrp="1"/>
          </p:cNvSpPr>
          <p:nvPr>
            <p:ph type="body" sz="quarter" idx="18"/>
          </p:nvPr>
        </p:nvSpPr>
        <p:spPr>
          <a:xfrm>
            <a:off x="546521" y="3311586"/>
            <a:ext cx="1560684" cy="507831"/>
          </a:xfrm>
        </p:spPr>
        <p:txBody>
          <a:bodyPr/>
          <a:lstStyle/>
          <a:p>
            <a:r>
              <a:rPr lang="en-US" sz="1000" dirty="0" smtClean="0"/>
              <a:t>Senior Research Scientist</a:t>
            </a:r>
          </a:p>
          <a:p>
            <a:pPr>
              <a:spcBef>
                <a:spcPts val="0"/>
              </a:spcBef>
            </a:pPr>
            <a:r>
              <a:rPr lang="en-US" sz="1000" dirty="0"/>
              <a:t>connawal@oclc.org</a:t>
            </a:r>
          </a:p>
          <a:p>
            <a:pPr>
              <a:spcBef>
                <a:spcPts val="0"/>
              </a:spcBef>
            </a:pPr>
            <a:r>
              <a:rPr lang="en-US" sz="1000" dirty="0"/>
              <a:t>@</a:t>
            </a:r>
            <a:r>
              <a:rPr lang="en-US" sz="1000" dirty="0" err="1" smtClean="0"/>
              <a:t>LynnConnaway</a:t>
            </a:r>
            <a:endParaRPr lang="en-US" sz="10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3381" y="578804"/>
            <a:ext cx="1974056" cy="409575"/>
          </a:xfrm>
          <a:prstGeom prst="rect">
            <a:avLst/>
          </a:prstGeom>
        </p:spPr>
      </p:pic>
      <p:sp>
        <p:nvSpPr>
          <p:cNvPr id="14" name="Text Placeholder 13"/>
          <p:cNvSpPr>
            <a:spLocks noGrp="1"/>
          </p:cNvSpPr>
          <p:nvPr>
            <p:ph type="body" sz="quarter" idx="12"/>
          </p:nvPr>
        </p:nvSpPr>
        <p:spPr>
          <a:xfrm>
            <a:off x="0" y="1337430"/>
            <a:ext cx="2437847" cy="738664"/>
          </a:xfrm>
        </p:spPr>
        <p:txBody>
          <a:bodyPr/>
          <a:lstStyle/>
          <a:p>
            <a:r>
              <a:rPr lang="en-GB" dirty="0"/>
              <a:t>OCLC Research Library Partners</a:t>
            </a:r>
          </a:p>
          <a:p>
            <a:endParaRPr lang="en-US" dirty="0" smtClean="0"/>
          </a:p>
          <a:p>
            <a:r>
              <a:rPr lang="en-US" dirty="0" smtClean="0"/>
              <a:t>Chicago, IL October 22-23, 2015</a:t>
            </a:r>
          </a:p>
        </p:txBody>
      </p:sp>
    </p:spTree>
    <p:extLst>
      <p:ext uri="{BB962C8B-B14F-4D97-AF65-F5344CB8AC3E}">
        <p14:creationId xmlns:p14="http://schemas.microsoft.com/office/powerpoint/2010/main" val="136886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000" dirty="0"/>
              <a:t>Phases 1-4 </a:t>
            </a:r>
            <a:r>
              <a:rPr lang="en-US" sz="2000" dirty="0" smtClean="0"/>
              <a:t>Demographics</a:t>
            </a:r>
            <a:endParaRPr lang="en-US" sz="2000" dirty="0"/>
          </a:p>
        </p:txBody>
      </p:sp>
      <p:sp>
        <p:nvSpPr>
          <p:cNvPr id="3" name="Text Placeholder 2"/>
          <p:cNvSpPr>
            <a:spLocks noGrp="1"/>
          </p:cNvSpPr>
          <p:nvPr>
            <p:ph type="body" sz="quarter" idx="14"/>
          </p:nvPr>
        </p:nvSpPr>
        <p:spPr>
          <a:xfrm>
            <a:off x="358382" y="707366"/>
            <a:ext cx="6136481" cy="3727717"/>
          </a:xfrm>
        </p:spPr>
        <p:txBody>
          <a:bodyPr/>
          <a:lstStyle/>
          <a:p>
            <a:pPr marL="0" indent="0">
              <a:buNone/>
            </a:pPr>
            <a:r>
              <a:rPr lang="en-US" b="1" dirty="0" smtClean="0"/>
              <a:t>Academic Disciplines of </a:t>
            </a:r>
            <a:r>
              <a:rPr lang="en-US" b="1" dirty="0"/>
              <a:t>Interview, Diary, and Follow-up Interview Participants </a:t>
            </a:r>
            <a:r>
              <a:rPr lang="en-US" b="1" dirty="0" smtClean="0"/>
              <a:t>Compared to Academic Disciplines </a:t>
            </a:r>
            <a:r>
              <a:rPr lang="en-US" b="1" dirty="0"/>
              <a:t>of Online Survey Participants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06629172"/>
              </p:ext>
            </p:extLst>
          </p:nvPr>
        </p:nvGraphicFramePr>
        <p:xfrm>
          <a:off x="983413" y="1821039"/>
          <a:ext cx="4994692" cy="1714794"/>
        </p:xfrm>
        <a:graphic>
          <a:graphicData uri="http://schemas.openxmlformats.org/drawingml/2006/table">
            <a:tbl>
              <a:tblPr>
                <a:tableStyleId>{5C22544A-7EE6-4342-B048-85BDC9FD1C3A}</a:tableStyleId>
              </a:tblPr>
              <a:tblGrid>
                <a:gridCol w="1405010"/>
                <a:gridCol w="1794842"/>
                <a:gridCol w="1794840"/>
              </a:tblGrid>
              <a:tr h="274463">
                <a:tc>
                  <a:txBody>
                    <a:bodyPr/>
                    <a:lstStyle/>
                    <a:p>
                      <a:pPr algn="l" fontAlgn="b"/>
                      <a:r>
                        <a:rPr lang="en-US" sz="1100" b="1" u="none" strike="noStrike">
                          <a:effectLst/>
                        </a:rPr>
                        <a:t>Discipline Type</a:t>
                      </a:r>
                      <a:endParaRPr lang="en-US" sz="1100" b="1" i="0" u="none" strike="noStrike">
                        <a:solidFill>
                          <a:srgbClr val="FFFFFF"/>
                        </a:solidFill>
                        <a:effectLst/>
                        <a:latin typeface="Arial" panose="020B0604020202020204" pitchFamily="34" charset="0"/>
                      </a:endParaRPr>
                    </a:p>
                  </a:txBody>
                  <a:tcPr marL="7199" marR="7199" marT="7199" marB="0" anchor="b"/>
                </a:tc>
                <a:tc>
                  <a:txBody>
                    <a:bodyPr/>
                    <a:lstStyle/>
                    <a:p>
                      <a:pPr algn="ctr" fontAlgn="b"/>
                      <a:r>
                        <a:rPr lang="en-US" sz="1100" b="1" u="none" strike="noStrike" dirty="0">
                          <a:effectLst/>
                        </a:rPr>
                        <a:t>Interview, Diary, Follow-up</a:t>
                      </a:r>
                      <a:endParaRPr lang="en-US" sz="1100" b="1" i="0" u="none" strike="noStrike" dirty="0">
                        <a:solidFill>
                          <a:srgbClr val="FFFFFF"/>
                        </a:solidFill>
                        <a:effectLst/>
                        <a:latin typeface="Arial" panose="020B0604020202020204" pitchFamily="34" charset="0"/>
                      </a:endParaRPr>
                    </a:p>
                  </a:txBody>
                  <a:tcPr marL="7199" marR="7199" marT="7199" marB="0" anchor="b">
                    <a:solidFill>
                      <a:schemeClr val="accent1">
                        <a:lumMod val="20000"/>
                        <a:lumOff val="80000"/>
                      </a:schemeClr>
                    </a:solidFill>
                  </a:tcPr>
                </a:tc>
                <a:tc>
                  <a:txBody>
                    <a:bodyPr/>
                    <a:lstStyle/>
                    <a:p>
                      <a:pPr algn="ctr" fontAlgn="b"/>
                      <a:r>
                        <a:rPr lang="en-US" sz="1100" b="1" u="none" strike="noStrike" dirty="0">
                          <a:effectLst/>
                        </a:rPr>
                        <a:t>Online Survey</a:t>
                      </a:r>
                      <a:endParaRPr lang="en-US" sz="1100" b="1" i="0" u="none" strike="noStrike" dirty="0">
                        <a:solidFill>
                          <a:srgbClr val="FFFFFF"/>
                        </a:solidFill>
                        <a:effectLst/>
                        <a:latin typeface="Arial" panose="020B0604020202020204" pitchFamily="34" charset="0"/>
                      </a:endParaRPr>
                    </a:p>
                  </a:txBody>
                  <a:tcPr marL="7199" marR="7199" marT="7199" marB="0" anchor="b">
                    <a:solidFill>
                      <a:schemeClr val="accent5">
                        <a:lumMod val="20000"/>
                        <a:lumOff val="80000"/>
                      </a:schemeClr>
                    </a:solidFill>
                  </a:tcPr>
                </a:tc>
              </a:tr>
              <a:tr h="274463">
                <a:tc>
                  <a:txBody>
                    <a:bodyPr/>
                    <a:lstStyle/>
                    <a:p>
                      <a:pPr algn="l" fontAlgn="b"/>
                      <a:r>
                        <a:rPr lang="en-US" sz="1100" b="1" u="none" strike="noStrike" dirty="0">
                          <a:effectLst/>
                        </a:rPr>
                        <a:t>Secondary/ High School</a:t>
                      </a:r>
                      <a:endParaRPr lang="en-US" sz="1100" b="1" i="0" u="none" strike="noStrike" dirty="0">
                        <a:solidFill>
                          <a:srgbClr val="000000"/>
                        </a:solidFill>
                        <a:effectLst/>
                        <a:latin typeface="Arial" panose="020B0604020202020204" pitchFamily="34" charset="0"/>
                      </a:endParaRPr>
                    </a:p>
                  </a:txBody>
                  <a:tcPr marL="7199" marR="7199" marT="7199" marB="0" anchor="b"/>
                </a:tc>
                <a:tc>
                  <a:txBody>
                    <a:bodyPr/>
                    <a:lstStyle/>
                    <a:p>
                      <a:pPr algn="ctr" fontAlgn="b"/>
                      <a:r>
                        <a:rPr lang="en-US" sz="1100" b="1" u="none" strike="noStrike" dirty="0">
                          <a:effectLst/>
                        </a:rPr>
                        <a:t>21</a:t>
                      </a:r>
                      <a:endParaRPr lang="en-US" sz="1100" b="1" i="0" u="none" strike="noStrike" dirty="0">
                        <a:solidFill>
                          <a:srgbClr val="000000"/>
                        </a:solidFill>
                        <a:effectLst/>
                        <a:latin typeface="Arial" panose="020B0604020202020204" pitchFamily="34" charset="0"/>
                      </a:endParaRPr>
                    </a:p>
                  </a:txBody>
                  <a:tcPr marL="7199" marR="7199" marT="7199" marB="0" anchor="b">
                    <a:solidFill>
                      <a:schemeClr val="accent1">
                        <a:lumMod val="20000"/>
                        <a:lumOff val="80000"/>
                      </a:schemeClr>
                    </a:solidFill>
                  </a:tcPr>
                </a:tc>
                <a:tc>
                  <a:txBody>
                    <a:bodyPr/>
                    <a:lstStyle/>
                    <a:p>
                      <a:pPr algn="ctr" fontAlgn="b"/>
                      <a:r>
                        <a:rPr lang="en-US" sz="1100" b="1" u="none" strike="noStrike" dirty="0">
                          <a:effectLst/>
                        </a:rPr>
                        <a:t>15</a:t>
                      </a:r>
                      <a:endParaRPr lang="en-US" sz="1100" b="1" i="0" u="none" strike="noStrike" dirty="0">
                        <a:solidFill>
                          <a:srgbClr val="000000"/>
                        </a:solidFill>
                        <a:effectLst/>
                        <a:latin typeface="Arial" panose="020B0604020202020204" pitchFamily="34" charset="0"/>
                      </a:endParaRPr>
                    </a:p>
                  </a:txBody>
                  <a:tcPr marL="7199" marR="7199" marT="7199" marB="0" anchor="b">
                    <a:solidFill>
                      <a:schemeClr val="accent5">
                        <a:lumMod val="20000"/>
                        <a:lumOff val="80000"/>
                      </a:schemeClr>
                    </a:solidFill>
                  </a:tcPr>
                </a:tc>
              </a:tr>
              <a:tr h="274463">
                <a:tc>
                  <a:txBody>
                    <a:bodyPr/>
                    <a:lstStyle/>
                    <a:p>
                      <a:pPr algn="l" fontAlgn="b"/>
                      <a:r>
                        <a:rPr lang="en-US" sz="1100" b="1" u="none" strike="noStrike">
                          <a:effectLst/>
                        </a:rPr>
                        <a:t>Sciences</a:t>
                      </a:r>
                      <a:endParaRPr lang="en-US" sz="1100" b="1" i="0" u="none" strike="noStrike">
                        <a:solidFill>
                          <a:srgbClr val="000000"/>
                        </a:solidFill>
                        <a:effectLst/>
                        <a:latin typeface="Arial" panose="020B0604020202020204" pitchFamily="34" charset="0"/>
                      </a:endParaRPr>
                    </a:p>
                  </a:txBody>
                  <a:tcPr marL="7199" marR="7199" marT="7199" marB="0" anchor="b"/>
                </a:tc>
                <a:tc>
                  <a:txBody>
                    <a:bodyPr/>
                    <a:lstStyle/>
                    <a:p>
                      <a:pPr algn="ctr" fontAlgn="b"/>
                      <a:r>
                        <a:rPr lang="en-US" sz="1100" b="1" u="none" strike="noStrike" dirty="0">
                          <a:effectLst/>
                        </a:rPr>
                        <a:t>22</a:t>
                      </a:r>
                      <a:endParaRPr lang="en-US" sz="1100" b="1" i="0" u="none" strike="noStrike" dirty="0">
                        <a:solidFill>
                          <a:srgbClr val="000000"/>
                        </a:solidFill>
                        <a:effectLst/>
                        <a:latin typeface="Arial" panose="020B0604020202020204" pitchFamily="34" charset="0"/>
                      </a:endParaRPr>
                    </a:p>
                  </a:txBody>
                  <a:tcPr marL="7199" marR="7199" marT="7199" marB="0" anchor="b">
                    <a:solidFill>
                      <a:schemeClr val="accent1">
                        <a:lumMod val="20000"/>
                        <a:lumOff val="80000"/>
                      </a:schemeClr>
                    </a:solidFill>
                  </a:tcPr>
                </a:tc>
                <a:tc>
                  <a:txBody>
                    <a:bodyPr/>
                    <a:lstStyle/>
                    <a:p>
                      <a:pPr algn="ctr" fontAlgn="b"/>
                      <a:r>
                        <a:rPr lang="en-US" sz="1100" b="1" u="none" strike="noStrike" dirty="0">
                          <a:effectLst/>
                        </a:rPr>
                        <a:t>86</a:t>
                      </a:r>
                      <a:endParaRPr lang="en-US" sz="1100" b="1" i="0" u="none" strike="noStrike" dirty="0">
                        <a:solidFill>
                          <a:srgbClr val="000000"/>
                        </a:solidFill>
                        <a:effectLst/>
                        <a:latin typeface="Arial" panose="020B0604020202020204" pitchFamily="34" charset="0"/>
                      </a:endParaRPr>
                    </a:p>
                  </a:txBody>
                  <a:tcPr marL="7199" marR="7199" marT="7199" marB="0" anchor="b">
                    <a:solidFill>
                      <a:schemeClr val="accent5">
                        <a:lumMod val="20000"/>
                        <a:lumOff val="80000"/>
                      </a:schemeClr>
                    </a:solidFill>
                  </a:tcPr>
                </a:tc>
              </a:tr>
              <a:tr h="274463">
                <a:tc>
                  <a:txBody>
                    <a:bodyPr/>
                    <a:lstStyle/>
                    <a:p>
                      <a:pPr algn="l" fontAlgn="b"/>
                      <a:r>
                        <a:rPr lang="en-US" sz="1100" b="1" u="none" strike="noStrike">
                          <a:effectLst/>
                        </a:rPr>
                        <a:t>Arts/ Humanities</a:t>
                      </a:r>
                      <a:endParaRPr lang="en-US" sz="1100" b="1" i="0" u="none" strike="noStrike">
                        <a:solidFill>
                          <a:srgbClr val="000000"/>
                        </a:solidFill>
                        <a:effectLst/>
                        <a:latin typeface="Arial" panose="020B0604020202020204" pitchFamily="34" charset="0"/>
                      </a:endParaRPr>
                    </a:p>
                  </a:txBody>
                  <a:tcPr marL="7199" marR="7199" marT="7199" marB="0" anchor="b"/>
                </a:tc>
                <a:tc>
                  <a:txBody>
                    <a:bodyPr/>
                    <a:lstStyle/>
                    <a:p>
                      <a:pPr algn="ctr" fontAlgn="b"/>
                      <a:r>
                        <a:rPr lang="en-US" sz="1100" b="1" u="none" strike="noStrike">
                          <a:effectLst/>
                        </a:rPr>
                        <a:t>12</a:t>
                      </a:r>
                      <a:endParaRPr lang="en-US" sz="1100" b="1" i="0" u="none" strike="noStrike">
                        <a:solidFill>
                          <a:srgbClr val="000000"/>
                        </a:solidFill>
                        <a:effectLst/>
                        <a:latin typeface="Arial" panose="020B0604020202020204" pitchFamily="34" charset="0"/>
                      </a:endParaRPr>
                    </a:p>
                  </a:txBody>
                  <a:tcPr marL="7199" marR="7199" marT="7199" marB="0" anchor="b">
                    <a:solidFill>
                      <a:schemeClr val="accent1">
                        <a:lumMod val="20000"/>
                        <a:lumOff val="80000"/>
                      </a:schemeClr>
                    </a:solidFill>
                  </a:tcPr>
                </a:tc>
                <a:tc>
                  <a:txBody>
                    <a:bodyPr/>
                    <a:lstStyle/>
                    <a:p>
                      <a:pPr algn="ctr" fontAlgn="b"/>
                      <a:r>
                        <a:rPr lang="en-US" sz="1100" b="1" u="none" strike="noStrike" dirty="0">
                          <a:effectLst/>
                        </a:rPr>
                        <a:t>23</a:t>
                      </a:r>
                      <a:endParaRPr lang="en-US" sz="1100" b="1" i="0" u="none" strike="noStrike" dirty="0">
                        <a:solidFill>
                          <a:srgbClr val="000000"/>
                        </a:solidFill>
                        <a:effectLst/>
                        <a:latin typeface="Arial" panose="020B0604020202020204" pitchFamily="34" charset="0"/>
                      </a:endParaRPr>
                    </a:p>
                  </a:txBody>
                  <a:tcPr marL="7199" marR="7199" marT="7199" marB="0" anchor="b">
                    <a:solidFill>
                      <a:schemeClr val="accent5">
                        <a:lumMod val="20000"/>
                        <a:lumOff val="80000"/>
                      </a:schemeClr>
                    </a:solidFill>
                  </a:tcPr>
                </a:tc>
              </a:tr>
              <a:tr h="274463">
                <a:tc>
                  <a:txBody>
                    <a:bodyPr/>
                    <a:lstStyle/>
                    <a:p>
                      <a:pPr algn="l" fontAlgn="b"/>
                      <a:r>
                        <a:rPr lang="en-US" sz="1100" b="1" u="none" strike="noStrike">
                          <a:effectLst/>
                        </a:rPr>
                        <a:t>Social Sciences</a:t>
                      </a:r>
                      <a:endParaRPr lang="en-US" sz="1100" b="1" i="0" u="none" strike="noStrike">
                        <a:solidFill>
                          <a:srgbClr val="000000"/>
                        </a:solidFill>
                        <a:effectLst/>
                        <a:latin typeface="Arial" panose="020B0604020202020204" pitchFamily="34" charset="0"/>
                      </a:endParaRPr>
                    </a:p>
                  </a:txBody>
                  <a:tcPr marL="7199" marR="7199" marT="7199" marB="0" anchor="b"/>
                </a:tc>
                <a:tc>
                  <a:txBody>
                    <a:bodyPr/>
                    <a:lstStyle/>
                    <a:p>
                      <a:pPr algn="ctr" fontAlgn="b"/>
                      <a:r>
                        <a:rPr lang="en-US" sz="1100" b="1" u="none" strike="noStrike">
                          <a:effectLst/>
                        </a:rPr>
                        <a:t>16</a:t>
                      </a:r>
                      <a:endParaRPr lang="en-US" sz="1100" b="1" i="0" u="none" strike="noStrike">
                        <a:solidFill>
                          <a:srgbClr val="000000"/>
                        </a:solidFill>
                        <a:effectLst/>
                        <a:latin typeface="Arial" panose="020B0604020202020204" pitchFamily="34" charset="0"/>
                      </a:endParaRPr>
                    </a:p>
                  </a:txBody>
                  <a:tcPr marL="7199" marR="7199" marT="7199" marB="0" anchor="b">
                    <a:solidFill>
                      <a:schemeClr val="accent1">
                        <a:lumMod val="20000"/>
                        <a:lumOff val="80000"/>
                      </a:schemeClr>
                    </a:solidFill>
                  </a:tcPr>
                </a:tc>
                <a:tc>
                  <a:txBody>
                    <a:bodyPr/>
                    <a:lstStyle/>
                    <a:p>
                      <a:pPr algn="ctr" fontAlgn="b"/>
                      <a:r>
                        <a:rPr lang="en-US" sz="1100" b="1" u="none" strike="noStrike" dirty="0">
                          <a:effectLst/>
                        </a:rPr>
                        <a:t>26</a:t>
                      </a:r>
                      <a:endParaRPr lang="en-US" sz="1100" b="1" i="0" u="none" strike="noStrike" dirty="0">
                        <a:solidFill>
                          <a:srgbClr val="000000"/>
                        </a:solidFill>
                        <a:effectLst/>
                        <a:latin typeface="Arial" panose="020B0604020202020204" pitchFamily="34" charset="0"/>
                      </a:endParaRPr>
                    </a:p>
                  </a:txBody>
                  <a:tcPr marL="7199" marR="7199" marT="7199" marB="0" anchor="b">
                    <a:solidFill>
                      <a:schemeClr val="accent5">
                        <a:lumMod val="20000"/>
                        <a:lumOff val="80000"/>
                      </a:schemeClr>
                    </a:solidFill>
                  </a:tcPr>
                </a:tc>
              </a:tr>
              <a:tr h="274463">
                <a:tc>
                  <a:txBody>
                    <a:bodyPr/>
                    <a:lstStyle/>
                    <a:p>
                      <a:pPr algn="l" fontAlgn="b"/>
                      <a:r>
                        <a:rPr lang="en-US" sz="1100" b="1" u="none" strike="noStrike">
                          <a:effectLst/>
                        </a:rPr>
                        <a:t>Undeclared</a:t>
                      </a:r>
                      <a:endParaRPr lang="en-US" sz="1100" b="1" i="0" u="none" strike="noStrike">
                        <a:solidFill>
                          <a:srgbClr val="000000"/>
                        </a:solidFill>
                        <a:effectLst/>
                        <a:latin typeface="Arial" panose="020B0604020202020204" pitchFamily="34" charset="0"/>
                      </a:endParaRPr>
                    </a:p>
                  </a:txBody>
                  <a:tcPr marL="7199" marR="7199" marT="7199" marB="0" anchor="b"/>
                </a:tc>
                <a:tc>
                  <a:txBody>
                    <a:bodyPr/>
                    <a:lstStyle/>
                    <a:p>
                      <a:pPr algn="ctr" fontAlgn="b"/>
                      <a:r>
                        <a:rPr lang="en-US" sz="1100" b="1" u="none" strike="noStrike" dirty="0">
                          <a:effectLst/>
                        </a:rPr>
                        <a:t>2</a:t>
                      </a:r>
                      <a:endParaRPr lang="en-US" sz="1100" b="1" i="0" u="none" strike="noStrike" dirty="0">
                        <a:solidFill>
                          <a:srgbClr val="000000"/>
                        </a:solidFill>
                        <a:effectLst/>
                        <a:latin typeface="Arial" panose="020B0604020202020204" pitchFamily="34" charset="0"/>
                      </a:endParaRPr>
                    </a:p>
                  </a:txBody>
                  <a:tcPr marL="7199" marR="7199" marT="7199" marB="0" anchor="b">
                    <a:solidFill>
                      <a:schemeClr val="accent1">
                        <a:lumMod val="20000"/>
                        <a:lumOff val="80000"/>
                      </a:schemeClr>
                    </a:solidFill>
                  </a:tcPr>
                </a:tc>
                <a:tc>
                  <a:txBody>
                    <a:bodyPr/>
                    <a:lstStyle/>
                    <a:p>
                      <a:pPr algn="ctr" fontAlgn="b"/>
                      <a:r>
                        <a:rPr lang="en-US" sz="1100" b="1" u="none" strike="noStrike" dirty="0">
                          <a:effectLst/>
                        </a:rPr>
                        <a:t>0</a:t>
                      </a:r>
                      <a:endParaRPr lang="en-US" sz="1100" b="1" i="0" u="none" strike="noStrike" dirty="0">
                        <a:solidFill>
                          <a:srgbClr val="000000"/>
                        </a:solidFill>
                        <a:effectLst/>
                        <a:latin typeface="Arial" panose="020B0604020202020204" pitchFamily="34" charset="0"/>
                      </a:endParaRPr>
                    </a:p>
                  </a:txBody>
                  <a:tcPr marL="7199" marR="7199" marT="7199" marB="0" anchor="b">
                    <a:solidFill>
                      <a:schemeClr val="accent5">
                        <a:lumMod val="20000"/>
                        <a:lumOff val="80000"/>
                      </a:schemeClr>
                    </a:solidFill>
                  </a:tcPr>
                </a:tc>
              </a:tr>
            </a:tbl>
          </a:graphicData>
        </a:graphic>
      </p:graphicFrame>
      <p:sp>
        <p:nvSpPr>
          <p:cNvPr id="5" name="TextBox 4"/>
          <p:cNvSpPr txBox="1"/>
          <p:nvPr/>
        </p:nvSpPr>
        <p:spPr>
          <a:xfrm>
            <a:off x="4678920" y="4400836"/>
            <a:ext cx="2179080" cy="246221"/>
          </a:xfrm>
          <a:prstGeom prst="rect">
            <a:avLst/>
          </a:prstGeom>
          <a:noFill/>
        </p:spPr>
        <p:txBody>
          <a:bodyPr wrap="square" rtlCol="0">
            <a:spAutoFit/>
          </a:bodyPr>
          <a:lstStyle/>
          <a:p>
            <a:pPr algn="r"/>
            <a:r>
              <a:rPr lang="en-US" sz="1000" dirty="0"/>
              <a:t>(White and Connaway 2011-2014)</a:t>
            </a:r>
          </a:p>
        </p:txBody>
      </p:sp>
    </p:spTree>
    <p:extLst>
      <p:ext uri="{BB962C8B-B14F-4D97-AF65-F5344CB8AC3E}">
        <p14:creationId xmlns:p14="http://schemas.microsoft.com/office/powerpoint/2010/main" val="11232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organiclifestylemagazine.com/green/images/issue-6/convenienc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6094" r="21481"/>
          <a:stretch/>
        </p:blipFill>
        <p:spPr bwMode="auto">
          <a:xfrm>
            <a:off x="0" y="-11151"/>
            <a:ext cx="6880302" cy="5143500"/>
          </a:xfrm>
          <a:prstGeom prst="rect">
            <a:avLst/>
          </a:prstGeom>
          <a:noFill/>
        </p:spPr>
      </p:pic>
      <p:sp>
        <p:nvSpPr>
          <p:cNvPr id="6" name="TextBox 5"/>
          <p:cNvSpPr txBox="1"/>
          <p:nvPr/>
        </p:nvSpPr>
        <p:spPr>
          <a:xfrm>
            <a:off x="4171950" y="4748403"/>
            <a:ext cx="2686050" cy="221579"/>
          </a:xfrm>
          <a:prstGeom prst="rect">
            <a:avLst/>
          </a:prstGeom>
          <a:noFill/>
        </p:spPr>
        <p:txBody>
          <a:bodyPr wrap="square" lIns="67036" tIns="33518" rIns="67036" bIns="33518" rtlCol="0">
            <a:spAutoFit/>
          </a:bodyPr>
          <a:lstStyle/>
          <a:p>
            <a:pPr algn="r"/>
            <a:r>
              <a:rPr lang="en-US" sz="1000" dirty="0">
                <a:solidFill>
                  <a:schemeClr val="bg1"/>
                </a:solidFill>
                <a:latin typeface="Arial" pitchFamily="34" charset="0"/>
                <a:cs typeface="Arial" pitchFamily="34" charset="0"/>
              </a:rPr>
              <a:t>(Connaway, Lanclos, and Hood 2013)</a:t>
            </a:r>
          </a:p>
        </p:txBody>
      </p:sp>
      <p:sp>
        <p:nvSpPr>
          <p:cNvPr id="8" name="TextBox 7"/>
          <p:cNvSpPr txBox="1"/>
          <p:nvPr/>
        </p:nvSpPr>
        <p:spPr>
          <a:xfrm>
            <a:off x="1594624" y="3028112"/>
            <a:ext cx="3691054" cy="506272"/>
          </a:xfrm>
          <a:prstGeom prst="rect">
            <a:avLst/>
          </a:prstGeom>
          <a:noFill/>
        </p:spPr>
        <p:txBody>
          <a:bodyPr wrap="square" lIns="67036" tIns="33518" rIns="67036" bIns="33518" rtlCol="0">
            <a:spAutoFit/>
          </a:bodyPr>
          <a:lstStyle/>
          <a:p>
            <a:pPr algn="ctr"/>
            <a:r>
              <a:rPr lang="en-US" sz="1425" b="1" dirty="0">
                <a:solidFill>
                  <a:schemeClr val="bg1"/>
                </a:solidFill>
                <a:latin typeface="Open Sans"/>
              </a:rPr>
              <a:t>Convenience trumps all other reasons for selecting and using a source</a:t>
            </a:r>
          </a:p>
        </p:txBody>
      </p:sp>
      <p:sp>
        <p:nvSpPr>
          <p:cNvPr id="10" name="Title 6"/>
          <p:cNvSpPr>
            <a:spLocks noGrp="1"/>
          </p:cNvSpPr>
          <p:nvPr>
            <p:ph type="title" idx="4294967295"/>
          </p:nvPr>
        </p:nvSpPr>
        <p:spPr>
          <a:xfrm>
            <a:off x="182601" y="544074"/>
            <a:ext cx="6515100" cy="642938"/>
          </a:xfrm>
          <a:prstGeom prst="rect">
            <a:avLst/>
          </a:prstGeom>
        </p:spPr>
        <p:txBody>
          <a:bodyPr>
            <a:normAutofit fontScale="90000"/>
          </a:bodyPr>
          <a:lstStyle/>
          <a:p>
            <a:r>
              <a:rPr lang="en-US" b="1" dirty="0" smtClean="0">
                <a:solidFill>
                  <a:schemeClr val="bg1"/>
                </a:solidFill>
                <a:latin typeface="Arial" pitchFamily="34" charset="0"/>
                <a:cs typeface="Arial" pitchFamily="34" charset="0"/>
              </a:rPr>
              <a:t>“Convenient” Isn’t Always Simple</a:t>
            </a:r>
            <a:br>
              <a:rPr lang="en-US" b="1" dirty="0" smtClean="0">
                <a:solidFill>
                  <a:schemeClr val="bg1"/>
                </a:solidFill>
                <a:latin typeface="Arial" pitchFamily="34" charset="0"/>
                <a:cs typeface="Arial" pitchFamily="34" charset="0"/>
              </a:rPr>
            </a:br>
            <a:endParaRPr lang="en-US" b="1" dirty="0">
              <a:solidFill>
                <a:schemeClr val="bg1"/>
              </a:solidFill>
            </a:endParaRPr>
          </a:p>
        </p:txBody>
      </p:sp>
    </p:spTree>
    <p:extLst>
      <p:ext uri="{BB962C8B-B14F-4D97-AF65-F5344CB8AC3E}">
        <p14:creationId xmlns:p14="http://schemas.microsoft.com/office/powerpoint/2010/main" val="96486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10842"/>
          <a:stretch/>
        </p:blipFill>
        <p:spPr>
          <a:xfrm>
            <a:off x="-17417" y="0"/>
            <a:ext cx="6875417" cy="5143500"/>
          </a:xfrm>
          <a:prstGeom prst="rect">
            <a:avLst/>
          </a:prstGeom>
        </p:spPr>
      </p:pic>
      <p:sp>
        <p:nvSpPr>
          <p:cNvPr id="3" name="Text Placeholder 2"/>
          <p:cNvSpPr>
            <a:spLocks noGrp="1"/>
          </p:cNvSpPr>
          <p:nvPr>
            <p:ph type="body" sz="quarter" idx="14"/>
          </p:nvPr>
        </p:nvSpPr>
        <p:spPr>
          <a:xfrm>
            <a:off x="358382" y="609600"/>
            <a:ext cx="3743355" cy="4005943"/>
          </a:xfrm>
        </p:spPr>
        <p:txBody>
          <a:bodyPr/>
          <a:lstStyle/>
          <a:p>
            <a:pPr marL="0" indent="0">
              <a:buNone/>
            </a:pPr>
            <a:r>
              <a:rPr lang="en-US" sz="2400" b="1" dirty="0">
                <a:solidFill>
                  <a:schemeClr val="bg1"/>
                </a:solidFill>
                <a:latin typeface="Arial" pitchFamily="34" charset="0"/>
                <a:ea typeface="ＭＳ Ｐゴシック" charset="-128"/>
                <a:cs typeface="Arial" pitchFamily="34" charset="0"/>
              </a:rPr>
              <a:t>“Well I probably actually use these things on emails because it’s an incredibly easy and quick way of getting information.” </a:t>
            </a:r>
            <a:endParaRPr lang="en-US" sz="2400" b="1" dirty="0" smtClean="0">
              <a:solidFill>
                <a:schemeClr val="bg1"/>
              </a:solidFill>
              <a:latin typeface="Arial" pitchFamily="34" charset="0"/>
              <a:ea typeface="ＭＳ Ｐゴシック" charset="-128"/>
              <a:cs typeface="Arial" pitchFamily="34" charset="0"/>
            </a:endParaRPr>
          </a:p>
          <a:p>
            <a:pPr marL="0" indent="0">
              <a:buNone/>
            </a:pPr>
            <a:endParaRPr lang="en-US" sz="2400" b="1" dirty="0">
              <a:solidFill>
                <a:schemeClr val="bg1"/>
              </a:solidFill>
              <a:latin typeface="Arial" pitchFamily="34" charset="0"/>
              <a:ea typeface="ＭＳ Ｐゴシック" charset="-128"/>
              <a:cs typeface="Arial" pitchFamily="34" charset="0"/>
            </a:endParaRPr>
          </a:p>
          <a:p>
            <a:pPr marL="0" indent="0">
              <a:buNone/>
            </a:pPr>
            <a:r>
              <a:rPr lang="en-US" sz="1600" b="1" dirty="0" smtClean="0">
                <a:solidFill>
                  <a:schemeClr val="bg1"/>
                </a:solidFill>
                <a:latin typeface="Arial" pitchFamily="34" charset="0"/>
                <a:ea typeface="ＭＳ Ｐゴシック" charset="-128"/>
                <a:cs typeface="Arial" pitchFamily="34" charset="0"/>
              </a:rPr>
              <a:t>(</a:t>
            </a:r>
            <a:r>
              <a:rPr lang="en-US" sz="1600" b="1" i="1" dirty="0">
                <a:solidFill>
                  <a:schemeClr val="bg1"/>
                </a:solidFill>
                <a:latin typeface="Arial" pitchFamily="34" charset="0"/>
                <a:ea typeface="ＭＳ Ｐゴシック" charset="-128"/>
                <a:cs typeface="Arial" pitchFamily="34" charset="0"/>
              </a:rPr>
              <a:t>Digital Visitors and </a:t>
            </a:r>
            <a:r>
              <a:rPr lang="en-US" sz="1600" b="1" i="1" dirty="0" smtClean="0">
                <a:solidFill>
                  <a:schemeClr val="bg1"/>
                </a:solidFill>
                <a:latin typeface="Arial" pitchFamily="34" charset="0"/>
                <a:ea typeface="ＭＳ Ｐゴシック" charset="-128"/>
                <a:cs typeface="Arial" pitchFamily="34" charset="0"/>
              </a:rPr>
              <a:t>Residents, </a:t>
            </a:r>
            <a:r>
              <a:rPr lang="en-US" sz="1600" b="1" dirty="0" smtClean="0">
                <a:solidFill>
                  <a:schemeClr val="bg1"/>
                </a:solidFill>
                <a:latin typeface="Arial" pitchFamily="34" charset="0"/>
                <a:ea typeface="ＭＳ Ｐゴシック" charset="-128"/>
                <a:cs typeface="Arial" pitchFamily="34" charset="0"/>
              </a:rPr>
              <a:t>UKS8</a:t>
            </a:r>
            <a:r>
              <a:rPr lang="en-US" sz="1600" b="1" dirty="0">
                <a:solidFill>
                  <a:schemeClr val="bg1"/>
                </a:solidFill>
                <a:latin typeface="Arial" pitchFamily="34" charset="0"/>
                <a:ea typeface="ＭＳ Ｐゴシック" charset="-128"/>
                <a:cs typeface="Arial" pitchFamily="34" charset="0"/>
              </a:rPr>
              <a:t>, </a:t>
            </a:r>
            <a:r>
              <a:rPr lang="en-US" sz="1600" b="1" dirty="0" smtClean="0">
                <a:solidFill>
                  <a:schemeClr val="bg1"/>
                </a:solidFill>
                <a:latin typeface="Arial" pitchFamily="34" charset="0"/>
                <a:ea typeface="ＭＳ Ｐゴシック" charset="-128"/>
                <a:cs typeface="Arial" pitchFamily="34" charset="0"/>
              </a:rPr>
              <a:t>Female</a:t>
            </a:r>
            <a:r>
              <a:rPr lang="en-US" sz="1600" b="1" dirty="0">
                <a:solidFill>
                  <a:schemeClr val="bg1"/>
                </a:solidFill>
                <a:latin typeface="Arial" pitchFamily="34" charset="0"/>
                <a:ea typeface="ＭＳ Ｐゴシック" charset="-128"/>
                <a:cs typeface="Arial" pitchFamily="34" charset="0"/>
              </a:rPr>
              <a:t>, Age </a:t>
            </a:r>
            <a:r>
              <a:rPr lang="en-US" sz="1600" b="1" dirty="0" smtClean="0">
                <a:solidFill>
                  <a:schemeClr val="bg1"/>
                </a:solidFill>
                <a:latin typeface="Arial" pitchFamily="34" charset="0"/>
                <a:ea typeface="ＭＳ Ｐゴシック" charset="-128"/>
                <a:cs typeface="Arial" pitchFamily="34" charset="0"/>
              </a:rPr>
              <a:t>16, Secondary School Student)</a:t>
            </a:r>
            <a:endParaRPr lang="en-US" sz="1600" b="1" dirty="0">
              <a:solidFill>
                <a:schemeClr val="bg1"/>
              </a:solidFill>
            </a:endParaRPr>
          </a:p>
        </p:txBody>
      </p:sp>
    </p:spTree>
    <p:extLst>
      <p:ext uri="{BB962C8B-B14F-4D97-AF65-F5344CB8AC3E}">
        <p14:creationId xmlns:p14="http://schemas.microsoft.com/office/powerpoint/2010/main" val="160998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22380" y="28859"/>
            <a:ext cx="6559420" cy="686442"/>
          </a:xfrm>
        </p:spPr>
        <p:txBody>
          <a:bodyPr/>
          <a:lstStyle/>
          <a:p>
            <a:pPr>
              <a:spcBef>
                <a:spcPts val="0"/>
              </a:spcBef>
            </a:pPr>
            <a:r>
              <a:rPr lang="en-US" sz="2400" dirty="0" smtClean="0"/>
              <a:t>Interview &amp; Survey: Decision, Choice: </a:t>
            </a:r>
            <a:r>
              <a:rPr lang="en-US" sz="2000" dirty="0" smtClean="0"/>
              <a:t>Convenience</a:t>
            </a:r>
            <a:endParaRPr lang="en-US" sz="2000" dirty="0"/>
          </a:p>
        </p:txBody>
      </p:sp>
      <p:sp>
        <p:nvSpPr>
          <p:cNvPr id="4" name="TextBox 3"/>
          <p:cNvSpPr txBox="1"/>
          <p:nvPr/>
        </p:nvSpPr>
        <p:spPr>
          <a:xfrm>
            <a:off x="4655820" y="4435083"/>
            <a:ext cx="2125980" cy="246221"/>
          </a:xfrm>
          <a:prstGeom prst="rect">
            <a:avLst/>
          </a:prstGeom>
          <a:noFill/>
        </p:spPr>
        <p:txBody>
          <a:bodyPr wrap="square" rtlCol="0">
            <a:spAutoFit/>
          </a:bodyPr>
          <a:lstStyle/>
          <a:p>
            <a:pPr algn="r"/>
            <a:r>
              <a:rPr lang="en-US" sz="1000" dirty="0"/>
              <a:t>(White and Connaway 2011-2014)</a:t>
            </a:r>
          </a:p>
        </p:txBody>
      </p:sp>
      <p:graphicFrame>
        <p:nvGraphicFramePr>
          <p:cNvPr id="6" name="Chart 5"/>
          <p:cNvGraphicFramePr>
            <a:graphicFrameLocks/>
          </p:cNvGraphicFramePr>
          <p:nvPr>
            <p:extLst>
              <p:ext uri="{D42A27DB-BD31-4B8C-83A1-F6EECF244321}">
                <p14:modId xmlns:p14="http://schemas.microsoft.com/office/powerpoint/2010/main" val="308318645"/>
              </p:ext>
            </p:extLst>
          </p:nvPr>
        </p:nvGraphicFramePr>
        <p:xfrm>
          <a:off x="236112" y="715301"/>
          <a:ext cx="6363096" cy="35547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743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09" y="0"/>
            <a:ext cx="6879772" cy="5143500"/>
          </a:xfrm>
          <a:prstGeom prst="rect">
            <a:avLst/>
          </a:prstGeom>
        </p:spPr>
      </p:pic>
      <p:sp>
        <p:nvSpPr>
          <p:cNvPr id="4" name="Text Placeholder 3"/>
          <p:cNvSpPr>
            <a:spLocks noGrp="1"/>
          </p:cNvSpPr>
          <p:nvPr>
            <p:ph type="body" sz="quarter" idx="14"/>
          </p:nvPr>
        </p:nvSpPr>
        <p:spPr>
          <a:xfrm>
            <a:off x="201628" y="295144"/>
            <a:ext cx="4509709" cy="3582591"/>
          </a:xfrm>
        </p:spPr>
        <p:txBody>
          <a:bodyPr/>
          <a:lstStyle/>
          <a:p>
            <a:pPr marL="0" indent="0">
              <a:buNone/>
            </a:pPr>
            <a:r>
              <a:rPr lang="en-US" sz="1600" b="1" dirty="0" smtClean="0">
                <a:latin typeface="Arial" pitchFamily="34" charset="0"/>
                <a:cs typeface="Arial" pitchFamily="34" charset="0"/>
              </a:rPr>
              <a:t>“…convenience</a:t>
            </a:r>
            <a:r>
              <a:rPr lang="en-US" sz="1600" b="1" dirty="0">
                <a:latin typeface="Arial" pitchFamily="34" charset="0"/>
                <a:cs typeface="Arial" pitchFamily="34" charset="0"/>
              </a:rPr>
              <a:t>, I needed the answer, my </a:t>
            </a:r>
            <a:r>
              <a:rPr lang="en-US" sz="1600" b="1" dirty="0" err="1">
                <a:latin typeface="Arial" pitchFamily="34" charset="0"/>
                <a:cs typeface="Arial" pitchFamily="34" charset="0"/>
              </a:rPr>
              <a:t>maths</a:t>
            </a:r>
            <a:r>
              <a:rPr lang="en-US" sz="1600" b="1" dirty="0">
                <a:latin typeface="Arial" pitchFamily="34" charset="0"/>
                <a:cs typeface="Arial" pitchFamily="34" charset="0"/>
              </a:rPr>
              <a:t>, I was doing an exercise, I got stuck on a question, I still had the rest of the exercise to go and I had like an hour to do it and I just wanted the formula and the quickest way to do it was to type it into Google and it came </a:t>
            </a:r>
            <a:r>
              <a:rPr lang="en-US" sz="1600" b="1" dirty="0" smtClean="0">
                <a:latin typeface="Arial" pitchFamily="34" charset="0"/>
                <a:cs typeface="Arial" pitchFamily="34" charset="0"/>
              </a:rPr>
              <a:t>up.” </a:t>
            </a:r>
          </a:p>
          <a:p>
            <a:pPr marL="0" indent="0">
              <a:buNone/>
            </a:pPr>
            <a:endParaRPr lang="en-US" sz="1600" b="1" dirty="0">
              <a:latin typeface="Arial" pitchFamily="34" charset="0"/>
              <a:cs typeface="Arial" pitchFamily="34" charset="0"/>
            </a:endParaRPr>
          </a:p>
          <a:p>
            <a:pPr marL="0" indent="0">
              <a:buNone/>
            </a:pPr>
            <a:r>
              <a:rPr lang="en-US" sz="1600" b="1" dirty="0" smtClean="0">
                <a:latin typeface="Arial" pitchFamily="34" charset="0"/>
                <a:cs typeface="Arial" pitchFamily="34" charset="0"/>
              </a:rPr>
              <a:t>(</a:t>
            </a:r>
            <a:r>
              <a:rPr lang="en-US" sz="1600" b="1" i="1" dirty="0">
                <a:latin typeface="Arial" pitchFamily="34" charset="0"/>
                <a:cs typeface="Arial" pitchFamily="34" charset="0"/>
              </a:rPr>
              <a:t>Digital Visitors and </a:t>
            </a:r>
            <a:r>
              <a:rPr lang="en-US" sz="1600" b="1" i="1" dirty="0" smtClean="0">
                <a:latin typeface="Arial" pitchFamily="34" charset="0"/>
                <a:cs typeface="Arial" pitchFamily="34" charset="0"/>
              </a:rPr>
              <a:t>Residents, </a:t>
            </a:r>
            <a:r>
              <a:rPr lang="en-US" sz="1600" b="1" dirty="0" smtClean="0">
                <a:latin typeface="Arial" pitchFamily="34" charset="0"/>
                <a:cs typeface="Arial" pitchFamily="34" charset="0"/>
              </a:rPr>
              <a:t>UKS2</a:t>
            </a:r>
            <a:r>
              <a:rPr lang="en-US" sz="1600" b="1" dirty="0">
                <a:latin typeface="Arial" pitchFamily="34" charset="0"/>
                <a:cs typeface="Arial" pitchFamily="34" charset="0"/>
              </a:rPr>
              <a:t>, </a:t>
            </a:r>
            <a:r>
              <a:rPr lang="en-US" sz="1600" b="1" dirty="0" smtClean="0">
                <a:latin typeface="Arial" pitchFamily="34" charset="0"/>
                <a:cs typeface="Arial" pitchFamily="34" charset="0"/>
              </a:rPr>
              <a:t>Female</a:t>
            </a:r>
            <a:r>
              <a:rPr lang="en-US" sz="1600" b="1" dirty="0">
                <a:latin typeface="Arial" pitchFamily="34" charset="0"/>
                <a:cs typeface="Arial" pitchFamily="34" charset="0"/>
              </a:rPr>
              <a:t>, Age 17</a:t>
            </a:r>
            <a:r>
              <a:rPr lang="en-US" sz="1600" b="1" dirty="0" smtClean="0">
                <a:latin typeface="Arial" pitchFamily="34" charset="0"/>
                <a:cs typeface="Arial" pitchFamily="34" charset="0"/>
              </a:rPr>
              <a:t>, Secondary School Student) </a:t>
            </a:r>
            <a:endParaRPr lang="en-US" b="1" dirty="0"/>
          </a:p>
        </p:txBody>
      </p:sp>
    </p:spTree>
    <p:extLst>
      <p:ext uri="{BB962C8B-B14F-4D97-AF65-F5344CB8AC3E}">
        <p14:creationId xmlns:p14="http://schemas.microsoft.com/office/powerpoint/2010/main" val="146734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58382" y="5821"/>
            <a:ext cx="6136481" cy="686442"/>
          </a:xfrm>
        </p:spPr>
        <p:txBody>
          <a:bodyPr/>
          <a:lstStyle/>
          <a:p>
            <a:r>
              <a:rPr lang="en-US" sz="2400" dirty="0" smtClean="0"/>
              <a:t>Interview &amp; Survey: Decision, Choice: </a:t>
            </a:r>
            <a:r>
              <a:rPr lang="en-US" sz="2000" dirty="0" smtClean="0"/>
              <a:t>Available Time</a:t>
            </a:r>
            <a:endParaRPr lang="en-US" sz="2000" dirty="0"/>
          </a:p>
        </p:txBody>
      </p:sp>
      <p:graphicFrame>
        <p:nvGraphicFramePr>
          <p:cNvPr id="3" name="Chart 2"/>
          <p:cNvGraphicFramePr>
            <a:graphicFrameLocks/>
          </p:cNvGraphicFramePr>
          <p:nvPr>
            <p:extLst>
              <p:ext uri="{D42A27DB-BD31-4B8C-83A1-F6EECF244321}">
                <p14:modId xmlns:p14="http://schemas.microsoft.com/office/powerpoint/2010/main" val="3339228329"/>
              </p:ext>
            </p:extLst>
          </p:nvPr>
        </p:nvGraphicFramePr>
        <p:xfrm>
          <a:off x="215090" y="692263"/>
          <a:ext cx="6390983" cy="37304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944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i695.photobucket.com/albums/vv314/TheForbiddenDonut/sidewalk.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6873240" cy="5143500"/>
          </a:xfrm>
          <a:prstGeom prst="rect">
            <a:avLst/>
          </a:prstGeom>
          <a:noFill/>
        </p:spPr>
      </p:pic>
      <p:sp>
        <p:nvSpPr>
          <p:cNvPr id="6" name="Content Placeholder 2"/>
          <p:cNvSpPr txBox="1">
            <a:spLocks/>
          </p:cNvSpPr>
          <p:nvPr/>
        </p:nvSpPr>
        <p:spPr>
          <a:xfrm>
            <a:off x="114300" y="2271714"/>
            <a:ext cx="6572250" cy="1775728"/>
          </a:xfrm>
          <a:prstGeom prst="rect">
            <a:avLst/>
          </a:prstGeom>
        </p:spPr>
        <p:txBody>
          <a:bodyPr vert="horz" lIns="67036" tIns="33518" rIns="67036" bIns="33518" rtlCol="0">
            <a:noAutofit/>
          </a:bodyPr>
          <a:lstStyle/>
          <a:p>
            <a:pPr algn="ctr"/>
            <a:r>
              <a:rPr lang="en-US" sz="2100" b="1" dirty="0">
                <a:solidFill>
                  <a:schemeClr val="bg1"/>
                </a:solidFill>
                <a:effectLst>
                  <a:outerShdw blurRad="38100" dist="38100" dir="2700000" algn="tl">
                    <a:srgbClr val="000000">
                      <a:alpha val="43137"/>
                    </a:srgbClr>
                  </a:outerShdw>
                </a:effectLst>
                <a:latin typeface="+mj-lt"/>
                <a:cs typeface="Arial"/>
              </a:rPr>
              <a:t>“It’s like a taboo I guess with all teachers, they just all say – you know, when they explain the paper they always say, ‘Don’t use Wikipedia.’”</a:t>
            </a:r>
          </a:p>
          <a:p>
            <a:pPr algn="r"/>
            <a:endParaRPr lang="en-US" sz="1500" b="1" i="1" dirty="0">
              <a:solidFill>
                <a:schemeClr val="bg1"/>
              </a:solidFill>
              <a:latin typeface="+mj-lt"/>
              <a:cs typeface="Arial" pitchFamily="34" charset="0"/>
            </a:endParaRPr>
          </a:p>
          <a:p>
            <a:pPr algn="r"/>
            <a:r>
              <a:rPr lang="en-US" sz="1350" b="1" i="1" dirty="0">
                <a:solidFill>
                  <a:schemeClr val="bg1"/>
                </a:solidFill>
                <a:latin typeface="+mj-lt"/>
                <a:cs typeface="Arial" pitchFamily="34" charset="0"/>
              </a:rPr>
              <a:t> </a:t>
            </a:r>
            <a:r>
              <a:rPr lang="en-US" sz="1350" b="1" dirty="0">
                <a:solidFill>
                  <a:schemeClr val="bg1"/>
                </a:solidFill>
                <a:latin typeface="+mj-lt"/>
                <a:cs typeface="Arial" pitchFamily="34" charset="0"/>
              </a:rPr>
              <a:t>(</a:t>
            </a:r>
            <a:r>
              <a:rPr lang="en-US" sz="1350" b="1" i="1" dirty="0">
                <a:solidFill>
                  <a:schemeClr val="bg1"/>
                </a:solidFill>
                <a:latin typeface="+mj-lt"/>
                <a:cs typeface="Arial" pitchFamily="34" charset="0"/>
              </a:rPr>
              <a:t>Digital Visitors and Residents, </a:t>
            </a:r>
            <a:r>
              <a:rPr lang="en-US" sz="1350" b="1" dirty="0">
                <a:solidFill>
                  <a:schemeClr val="bg1"/>
                </a:solidFill>
                <a:latin typeface="+mj-lt"/>
                <a:cs typeface="Arial" pitchFamily="34" charset="0"/>
              </a:rPr>
              <a:t>USU7, Female, Age 19, Political Science)</a:t>
            </a:r>
          </a:p>
        </p:txBody>
      </p:sp>
      <p:sp>
        <p:nvSpPr>
          <p:cNvPr id="8" name="Content Placeholder 2"/>
          <p:cNvSpPr txBox="1">
            <a:spLocks/>
          </p:cNvSpPr>
          <p:nvPr/>
        </p:nvSpPr>
        <p:spPr>
          <a:xfrm>
            <a:off x="597879" y="804268"/>
            <a:ext cx="5662247" cy="639086"/>
          </a:xfrm>
          <a:prstGeom prst="rect">
            <a:avLst/>
          </a:prstGeom>
        </p:spPr>
        <p:txBody>
          <a:bodyPr vert="horz" lIns="67036" tIns="33518" rIns="67036" bIns="33518" rtlCol="0">
            <a:noAutofit/>
          </a:bodyPr>
          <a:lstStyle/>
          <a:p>
            <a:endParaRPr lang="en-US" sz="27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itle 6"/>
          <p:cNvSpPr>
            <a:spLocks noGrp="1"/>
          </p:cNvSpPr>
          <p:nvPr>
            <p:ph type="title" idx="4294967295"/>
          </p:nvPr>
        </p:nvSpPr>
        <p:spPr>
          <a:xfrm>
            <a:off x="311150" y="214670"/>
            <a:ext cx="4298950" cy="350837"/>
          </a:xfrm>
          <a:prstGeom prst="rect">
            <a:avLst/>
          </a:prstGeom>
        </p:spPr>
        <p:txBody>
          <a:bodyPr>
            <a:normAutofit fontScale="90000"/>
          </a:bodyPr>
          <a:lstStyle/>
          <a:p>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The Learning Black Market</a:t>
            </a:r>
            <a:b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br>
            <a:endParaRPr lang="en-US" b="1" dirty="0"/>
          </a:p>
        </p:txBody>
      </p:sp>
    </p:spTree>
    <p:extLst>
      <p:ext uri="{BB962C8B-B14F-4D97-AF65-F5344CB8AC3E}">
        <p14:creationId xmlns:p14="http://schemas.microsoft.com/office/powerpoint/2010/main" val="81707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vassc\AppData\Local\Temp\5279576223_c50130829b_o.jpg"/>
          <p:cNvPicPr>
            <a:picLocks noChangeAspect="1" noChangeArrowheads="1"/>
          </p:cNvPicPr>
          <p:nvPr/>
        </p:nvPicPr>
        <p:blipFill>
          <a:blip r:embed="rId3" cstate="print">
            <a:lum bright="-20000" contrast="-40000"/>
            <a:extLst>
              <a:ext uri="{28A0092B-C50C-407E-A947-70E740481C1C}">
                <a14:useLocalDpi xmlns:a14="http://schemas.microsoft.com/office/drawing/2010/main"/>
              </a:ext>
            </a:extLst>
          </a:blip>
          <a:srcRect/>
          <a:stretch>
            <a:fillRect/>
          </a:stretch>
        </p:blipFill>
        <p:spPr bwMode="auto">
          <a:xfrm>
            <a:off x="-31608" y="0"/>
            <a:ext cx="6903389" cy="5155366"/>
          </a:xfrm>
          <a:prstGeom prst="rect">
            <a:avLst/>
          </a:prstGeom>
          <a:noFill/>
        </p:spPr>
      </p:pic>
      <p:sp>
        <p:nvSpPr>
          <p:cNvPr id="3" name="Content Placeholder 2"/>
          <p:cNvSpPr>
            <a:spLocks noGrp="1"/>
          </p:cNvSpPr>
          <p:nvPr>
            <p:ph sz="half" idx="4294967295"/>
          </p:nvPr>
        </p:nvSpPr>
        <p:spPr>
          <a:xfrm>
            <a:off x="171450" y="228600"/>
            <a:ext cx="6286500" cy="4686300"/>
          </a:xfrm>
          <a:prstGeom prst="rect">
            <a:avLst/>
          </a:prstGeom>
        </p:spPr>
        <p:txBody>
          <a:bodyPr>
            <a:normAutofit lnSpcReduction="10000"/>
          </a:bodyPr>
          <a:lstStyle/>
          <a:p>
            <a:pPr indent="0">
              <a:buNone/>
            </a:pPr>
            <a:r>
              <a:rPr lang="en-US" b="1" i="1" dirty="0">
                <a:solidFill>
                  <a:schemeClr val="bg1"/>
                </a:solidFill>
                <a:latin typeface="Arial" pitchFamily="34" charset="0"/>
                <a:cs typeface="Arial" pitchFamily="34" charset="0"/>
              </a:rPr>
              <a:t>“I just don’t – I really don’t understand why Wikipedia is so taboo because – I mean, I do understand that anyone can add information on there but then again anyone can make a website, anyone can make a journal, it doesn’t make it like an educational source.”</a:t>
            </a:r>
          </a:p>
          <a:p>
            <a:pPr indent="0">
              <a:buNone/>
            </a:pPr>
            <a:endParaRPr lang="en-US" b="1" i="1" dirty="0">
              <a:solidFill>
                <a:schemeClr val="bg1"/>
              </a:solidFill>
              <a:latin typeface="Arial" pitchFamily="34" charset="0"/>
              <a:cs typeface="Arial" pitchFamily="34" charset="0"/>
            </a:endParaRPr>
          </a:p>
          <a:p>
            <a:pPr indent="0">
              <a:buNone/>
            </a:pPr>
            <a:endParaRPr lang="en-US" b="1" i="1" dirty="0">
              <a:solidFill>
                <a:schemeClr val="bg1"/>
              </a:solidFill>
              <a:latin typeface="Arial" pitchFamily="34" charset="0"/>
              <a:cs typeface="Arial" pitchFamily="34" charset="0"/>
            </a:endParaRPr>
          </a:p>
          <a:p>
            <a:pPr indent="0">
              <a:buNone/>
            </a:pPr>
            <a:endParaRPr lang="en-US" b="1" i="1" dirty="0">
              <a:solidFill>
                <a:schemeClr val="bg1"/>
              </a:solidFill>
              <a:latin typeface="Arial" pitchFamily="34" charset="0"/>
              <a:cs typeface="Arial" pitchFamily="34" charset="0"/>
            </a:endParaRPr>
          </a:p>
          <a:p>
            <a:pPr indent="0">
              <a:buNone/>
            </a:pPr>
            <a:endParaRPr lang="en-US" b="1" i="1" dirty="0">
              <a:solidFill>
                <a:schemeClr val="bg1"/>
              </a:solidFill>
              <a:latin typeface="Arial" pitchFamily="34" charset="0"/>
              <a:cs typeface="Arial" pitchFamily="34" charset="0"/>
            </a:endParaRPr>
          </a:p>
          <a:p>
            <a:pPr indent="0">
              <a:buNone/>
            </a:pPr>
            <a:endParaRPr lang="en-US" b="1" i="1" dirty="0">
              <a:solidFill>
                <a:schemeClr val="bg1"/>
              </a:solidFill>
              <a:latin typeface="Arial" pitchFamily="34" charset="0"/>
              <a:cs typeface="Arial" pitchFamily="34" charset="0"/>
            </a:endParaRPr>
          </a:p>
          <a:p>
            <a:pPr indent="0">
              <a:buNone/>
            </a:pPr>
            <a:endParaRPr lang="en-US" b="1" i="1" dirty="0">
              <a:solidFill>
                <a:schemeClr val="bg1"/>
              </a:solidFill>
              <a:latin typeface="Arial" pitchFamily="34" charset="0"/>
              <a:cs typeface="Arial" pitchFamily="34" charset="0"/>
            </a:endParaRPr>
          </a:p>
          <a:p>
            <a:pPr indent="0">
              <a:buNone/>
            </a:pPr>
            <a:endParaRPr lang="en-US" b="1" i="1" dirty="0">
              <a:solidFill>
                <a:schemeClr val="bg1"/>
              </a:solidFill>
              <a:latin typeface="Arial" pitchFamily="34" charset="0"/>
              <a:cs typeface="Arial" pitchFamily="34" charset="0"/>
            </a:endParaRPr>
          </a:p>
          <a:p>
            <a:pPr indent="0">
              <a:buNone/>
            </a:pPr>
            <a:endParaRPr lang="en-US" b="1" i="1" dirty="0">
              <a:solidFill>
                <a:schemeClr val="bg1"/>
              </a:solidFill>
              <a:latin typeface="Arial" pitchFamily="34" charset="0"/>
              <a:cs typeface="Arial" pitchFamily="34" charset="0"/>
            </a:endParaRPr>
          </a:p>
          <a:p>
            <a:pPr indent="0">
              <a:buNone/>
            </a:pPr>
            <a:r>
              <a:rPr lang="en-US" b="1" i="1" dirty="0">
                <a:solidFill>
                  <a:schemeClr val="bg1"/>
                </a:solidFill>
                <a:latin typeface="Arial" pitchFamily="34" charset="0"/>
                <a:cs typeface="Arial" pitchFamily="34" charset="0"/>
              </a:rPr>
              <a:t> </a:t>
            </a:r>
          </a:p>
          <a:p>
            <a:pPr indent="0">
              <a:buNone/>
            </a:pPr>
            <a:r>
              <a:rPr lang="en-US" b="1" dirty="0">
                <a:solidFill>
                  <a:schemeClr val="bg1"/>
                </a:solidFill>
                <a:latin typeface="Arial" pitchFamily="34" charset="0"/>
                <a:cs typeface="Arial" pitchFamily="34" charset="0"/>
              </a:rPr>
              <a:t>(</a:t>
            </a:r>
            <a:r>
              <a:rPr lang="en-US" b="1" i="1" dirty="0">
                <a:solidFill>
                  <a:schemeClr val="bg1"/>
                </a:solidFill>
                <a:latin typeface="Arial" pitchFamily="34" charset="0"/>
                <a:cs typeface="Arial" pitchFamily="34" charset="0"/>
              </a:rPr>
              <a:t>Digital Visitors and Residents</a:t>
            </a:r>
            <a:r>
              <a:rPr lang="en-US" b="1" dirty="0">
                <a:solidFill>
                  <a:schemeClr val="bg1"/>
                </a:solidFill>
                <a:latin typeface="Arial" pitchFamily="34" charset="0"/>
                <a:cs typeface="Arial" pitchFamily="34" charset="0"/>
              </a:rPr>
              <a:t>, USU7, Emerging, Female, Age 19, Political Science)</a:t>
            </a:r>
            <a:endParaRPr lang="en-US" b="1" dirty="0">
              <a:solidFill>
                <a:schemeClr val="bg1"/>
              </a:solidFill>
            </a:endParaRPr>
          </a:p>
        </p:txBody>
      </p:sp>
    </p:spTree>
    <p:extLst>
      <p:ext uri="{BB962C8B-B14F-4D97-AF65-F5344CB8AC3E}">
        <p14:creationId xmlns:p14="http://schemas.microsoft.com/office/powerpoint/2010/main" val="250164796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r="10911"/>
          <a:stretch/>
        </p:blipFill>
        <p:spPr>
          <a:xfrm>
            <a:off x="0" y="-1"/>
            <a:ext cx="6897189" cy="5163861"/>
          </a:xfrm>
          <a:prstGeom prst="rect">
            <a:avLst/>
          </a:prstGeom>
        </p:spPr>
      </p:pic>
      <p:sp>
        <p:nvSpPr>
          <p:cNvPr id="3" name="Rectangle 2"/>
          <p:cNvSpPr/>
          <p:nvPr/>
        </p:nvSpPr>
        <p:spPr>
          <a:xfrm>
            <a:off x="0" y="0"/>
            <a:ext cx="6858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39939" name="TextBox 6"/>
          <p:cNvSpPr txBox="1">
            <a:spLocks noChangeArrowheads="1"/>
          </p:cNvSpPr>
          <p:nvPr/>
        </p:nvSpPr>
        <p:spPr bwMode="auto">
          <a:xfrm>
            <a:off x="235131" y="365760"/>
            <a:ext cx="325101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GB" altLang="en-US" b="1" dirty="0" smtClean="0">
                <a:solidFill>
                  <a:schemeClr val="bg1"/>
                </a:solidFill>
                <a:latin typeface="+mn-lt"/>
              </a:rPr>
              <a:t>“The </a:t>
            </a:r>
            <a:r>
              <a:rPr lang="en-GB" altLang="en-US" b="1" dirty="0">
                <a:solidFill>
                  <a:schemeClr val="bg1"/>
                </a:solidFill>
                <a:latin typeface="+mn-lt"/>
              </a:rPr>
              <a:t>problem with Wikipedia is it’s too </a:t>
            </a:r>
            <a:r>
              <a:rPr lang="en-GB" altLang="en-US" b="1" dirty="0" smtClean="0">
                <a:solidFill>
                  <a:schemeClr val="bg1"/>
                </a:solidFill>
                <a:latin typeface="+mn-lt"/>
              </a:rPr>
              <a:t>easy…you </a:t>
            </a:r>
            <a:r>
              <a:rPr lang="en-GB" altLang="en-US" b="1" dirty="0">
                <a:solidFill>
                  <a:schemeClr val="bg1"/>
                </a:solidFill>
                <a:latin typeface="+mn-lt"/>
              </a:rPr>
              <a:t>don’t actually learn anything, you just get an answer</a:t>
            </a:r>
            <a:r>
              <a:rPr lang="en-GB" altLang="en-US" b="1" dirty="0" smtClean="0">
                <a:solidFill>
                  <a:schemeClr val="bg1"/>
                </a:solidFill>
                <a:latin typeface="+mn-lt"/>
              </a:rPr>
              <a:t>.”</a:t>
            </a:r>
            <a:endParaRPr lang="en-GB" altLang="en-US" b="1" dirty="0">
              <a:solidFill>
                <a:schemeClr val="bg1"/>
              </a:solidFill>
              <a:latin typeface="+mn-lt"/>
            </a:endParaRPr>
          </a:p>
          <a:p>
            <a:endParaRPr lang="en-GB" altLang="en-US" b="1" dirty="0">
              <a:solidFill>
                <a:schemeClr val="bg1"/>
              </a:solidFill>
              <a:latin typeface="+mn-lt"/>
            </a:endParaRPr>
          </a:p>
          <a:p>
            <a:endParaRPr lang="en-GB" altLang="en-US" b="1" dirty="0" smtClean="0">
              <a:solidFill>
                <a:schemeClr val="bg1"/>
              </a:solidFill>
              <a:latin typeface="+mn-lt"/>
            </a:endParaRPr>
          </a:p>
          <a:p>
            <a:endParaRPr lang="en-GB" altLang="en-US" b="1" dirty="0">
              <a:solidFill>
                <a:schemeClr val="bg1"/>
              </a:solidFill>
              <a:latin typeface="+mn-lt"/>
            </a:endParaRPr>
          </a:p>
          <a:p>
            <a:endParaRPr lang="en-GB" altLang="en-US" sz="1600" b="1" dirty="0" smtClean="0">
              <a:solidFill>
                <a:schemeClr val="bg1"/>
              </a:solidFill>
              <a:latin typeface="+mn-lt"/>
            </a:endParaRPr>
          </a:p>
          <a:p>
            <a:r>
              <a:rPr lang="en-GB" altLang="en-US" sz="1600" b="1" dirty="0" smtClean="0">
                <a:solidFill>
                  <a:schemeClr val="bg1"/>
                </a:solidFill>
                <a:latin typeface="+mn-lt"/>
              </a:rPr>
              <a:t>(</a:t>
            </a:r>
            <a:r>
              <a:rPr lang="en-US" sz="1600" b="1" i="1" dirty="0">
                <a:solidFill>
                  <a:schemeClr val="bg1"/>
                </a:solidFill>
                <a:cs typeface="Arial" pitchFamily="34" charset="0"/>
              </a:rPr>
              <a:t>Digital Visitors and </a:t>
            </a:r>
            <a:r>
              <a:rPr lang="en-US" sz="1600" b="1" i="1" dirty="0" smtClean="0">
                <a:solidFill>
                  <a:schemeClr val="bg1"/>
                </a:solidFill>
                <a:cs typeface="Arial" pitchFamily="34" charset="0"/>
              </a:rPr>
              <a:t>Residents, </a:t>
            </a:r>
            <a:r>
              <a:rPr lang="en-GB" altLang="en-US" sz="1600" b="1" dirty="0" smtClean="0">
                <a:solidFill>
                  <a:schemeClr val="bg1"/>
                </a:solidFill>
                <a:latin typeface="+mn-lt"/>
              </a:rPr>
              <a:t>USU6, Male, Age 28, Electrical Engineering)</a:t>
            </a:r>
            <a:endParaRPr lang="en-GB" altLang="en-US" sz="1600" b="1" dirty="0">
              <a:solidFill>
                <a:schemeClr val="bg1"/>
              </a:solidFill>
              <a:latin typeface="+mn-lt"/>
            </a:endParaRPr>
          </a:p>
        </p:txBody>
      </p:sp>
    </p:spTree>
    <p:extLst>
      <p:ext uri="{BB962C8B-B14F-4D97-AF65-F5344CB8AC3E}">
        <p14:creationId xmlns:p14="http://schemas.microsoft.com/office/powerpoint/2010/main" val="358564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77190" y="165497"/>
            <a:ext cx="6442710" cy="686442"/>
          </a:xfrm>
        </p:spPr>
        <p:txBody>
          <a:bodyPr/>
          <a:lstStyle/>
          <a:p>
            <a:pPr>
              <a:spcBef>
                <a:spcPts val="0"/>
              </a:spcBef>
            </a:pPr>
            <a:r>
              <a:rPr lang="en-US" sz="2400" dirty="0" smtClean="0"/>
              <a:t>Interview: Place</a:t>
            </a:r>
            <a:endParaRPr lang="en-US" sz="2400" dirty="0"/>
          </a:p>
        </p:txBody>
      </p:sp>
      <p:sp>
        <p:nvSpPr>
          <p:cNvPr id="4" name="TextBox 3"/>
          <p:cNvSpPr txBox="1"/>
          <p:nvPr/>
        </p:nvSpPr>
        <p:spPr>
          <a:xfrm>
            <a:off x="4655820" y="4435083"/>
            <a:ext cx="2125980" cy="246221"/>
          </a:xfrm>
          <a:prstGeom prst="rect">
            <a:avLst/>
          </a:prstGeom>
          <a:noFill/>
        </p:spPr>
        <p:txBody>
          <a:bodyPr wrap="square" rtlCol="0">
            <a:spAutoFit/>
          </a:bodyPr>
          <a:lstStyle/>
          <a:p>
            <a:pPr algn="r"/>
            <a:r>
              <a:rPr lang="en-US" sz="1000" dirty="0"/>
              <a:t>(White and Connaway 2011-2014)</a:t>
            </a:r>
          </a:p>
        </p:txBody>
      </p:sp>
      <p:graphicFrame>
        <p:nvGraphicFramePr>
          <p:cNvPr id="5" name="Chart 4"/>
          <p:cNvGraphicFramePr>
            <a:graphicFrameLocks/>
          </p:cNvGraphicFramePr>
          <p:nvPr>
            <p:extLst>
              <p:ext uri="{D42A27DB-BD31-4B8C-83A1-F6EECF244321}">
                <p14:modId xmlns:p14="http://schemas.microsoft.com/office/powerpoint/2010/main" val="1459815433"/>
              </p:ext>
            </p:extLst>
          </p:nvPr>
        </p:nvGraphicFramePr>
        <p:xfrm>
          <a:off x="120256" y="660047"/>
          <a:ext cx="6661543" cy="36738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416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oode\Downloads\large__12490957864.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6865621" cy="5143500"/>
          </a:xfrm>
          <a:prstGeom prst="rect">
            <a:avLst/>
          </a:prstGeom>
          <a:noFill/>
        </p:spPr>
      </p:pic>
      <p:sp>
        <p:nvSpPr>
          <p:cNvPr id="14" name="Content Placeholder 13"/>
          <p:cNvSpPr>
            <a:spLocks noGrp="1"/>
          </p:cNvSpPr>
          <p:nvPr>
            <p:ph type="body" sz="quarter" idx="13"/>
          </p:nvPr>
        </p:nvSpPr>
        <p:spPr/>
        <p:txBody>
          <a:bodyPr>
            <a:noAutofit/>
          </a:bodyPr>
          <a:lstStyle/>
          <a:p>
            <a:r>
              <a:rPr lang="en-US" sz="2400" dirty="0">
                <a:solidFill>
                  <a:schemeClr val="bg1"/>
                </a:solidFill>
              </a:rPr>
              <a:t>Participant Interview Questions</a:t>
            </a:r>
          </a:p>
        </p:txBody>
      </p:sp>
      <p:sp>
        <p:nvSpPr>
          <p:cNvPr id="2" name="Text Placeholder 1"/>
          <p:cNvSpPr>
            <a:spLocks noGrp="1"/>
          </p:cNvSpPr>
          <p:nvPr>
            <p:ph type="body" sz="quarter" idx="14"/>
          </p:nvPr>
        </p:nvSpPr>
        <p:spPr/>
        <p:txBody>
          <a:bodyPr/>
          <a:lstStyle/>
          <a:p>
            <a:pPr>
              <a:buNone/>
            </a:pPr>
            <a:r>
              <a:rPr lang="en-US" sz="2000" b="1" dirty="0">
                <a:solidFill>
                  <a:schemeClr val="bg1"/>
                </a:solidFill>
              </a:rPr>
              <a:t>Selected Questions</a:t>
            </a:r>
          </a:p>
          <a:p>
            <a:pPr>
              <a:buNone/>
            </a:pPr>
            <a:r>
              <a:rPr lang="en-US" sz="2000" b="1" dirty="0">
                <a:solidFill>
                  <a:schemeClr val="bg1"/>
                </a:solidFill>
              </a:rPr>
              <a:t>2. Think of the ways you have used technology and the web for your studies. Describe a typical week.</a:t>
            </a:r>
          </a:p>
          <a:p>
            <a:pPr>
              <a:buNone/>
            </a:pPr>
            <a:r>
              <a:rPr lang="en-US" sz="2000" b="1" dirty="0">
                <a:solidFill>
                  <a:schemeClr val="bg1"/>
                </a:solidFill>
              </a:rPr>
              <a:t>4. Think of a time when you had a situation where you needed answers or solutions and you did a quick search and made do with it.  You knew there were other sources but you decided not to use them.  Please include sources such as friends, family, teachers, coaches, etc. </a:t>
            </a:r>
          </a:p>
        </p:txBody>
      </p:sp>
      <p:sp>
        <p:nvSpPr>
          <p:cNvPr id="7" name="TextBox 6"/>
          <p:cNvSpPr txBox="1"/>
          <p:nvPr/>
        </p:nvSpPr>
        <p:spPr>
          <a:xfrm>
            <a:off x="4506525" y="4692154"/>
            <a:ext cx="2240040" cy="246221"/>
          </a:xfrm>
          <a:prstGeom prst="rect">
            <a:avLst/>
          </a:prstGeom>
          <a:noFill/>
        </p:spPr>
        <p:txBody>
          <a:bodyPr wrap="square" rtlCol="0">
            <a:spAutoFit/>
          </a:bodyPr>
          <a:lstStyle/>
          <a:p>
            <a:pPr algn="r"/>
            <a:r>
              <a:rPr lang="en-US" sz="1000" dirty="0">
                <a:solidFill>
                  <a:schemeClr val="bg1"/>
                </a:solidFill>
              </a:rPr>
              <a:t>(White and Connaway 2011-2014)</a:t>
            </a:r>
          </a:p>
        </p:txBody>
      </p:sp>
    </p:spTree>
    <p:extLst>
      <p:ext uri="{BB962C8B-B14F-4D97-AF65-F5344CB8AC3E}">
        <p14:creationId xmlns:p14="http://schemas.microsoft.com/office/powerpoint/2010/main" val="2549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hoode\AppData\Local\Temp\large_2001899627.jpg"/>
          <p:cNvPicPr>
            <a:picLocks noChangeAspect="1" noChangeArrowheads="1"/>
          </p:cNvPicPr>
          <p:nvPr/>
        </p:nvPicPr>
        <p:blipFill rotWithShape="1">
          <a:blip r:embed="rId3" cstate="print">
            <a:lum bright="-20000"/>
            <a:extLst>
              <a:ext uri="{28A0092B-C50C-407E-A947-70E740481C1C}">
                <a14:useLocalDpi xmlns:a14="http://schemas.microsoft.com/office/drawing/2010/main"/>
              </a:ext>
            </a:extLst>
          </a:blip>
          <a:srcRect r="7316"/>
          <a:stretch/>
        </p:blipFill>
        <p:spPr bwMode="auto">
          <a:xfrm>
            <a:off x="1" y="-1"/>
            <a:ext cx="6892290" cy="5143501"/>
          </a:xfrm>
          <a:prstGeom prst="rect">
            <a:avLst/>
          </a:prstGeom>
          <a:noFill/>
        </p:spPr>
      </p:pic>
      <p:sp>
        <p:nvSpPr>
          <p:cNvPr id="3" name="Content Placeholder 2"/>
          <p:cNvSpPr>
            <a:spLocks noGrp="1"/>
          </p:cNvSpPr>
          <p:nvPr>
            <p:ph idx="4294967295"/>
          </p:nvPr>
        </p:nvSpPr>
        <p:spPr>
          <a:xfrm>
            <a:off x="171450" y="228600"/>
            <a:ext cx="4057650" cy="3211830"/>
          </a:xfrm>
          <a:prstGeom prst="rect">
            <a:avLst/>
          </a:prstGeom>
        </p:spPr>
        <p:txBody>
          <a:bodyPr>
            <a:noAutofit/>
          </a:bodyPr>
          <a:lstStyle/>
          <a:p>
            <a:pPr>
              <a:buNone/>
            </a:pPr>
            <a:r>
              <a:rPr lang="en-GB" sz="2000" b="1" dirty="0">
                <a:solidFill>
                  <a:schemeClr val="bg1"/>
                </a:solidFill>
              </a:rPr>
              <a:t>“I always stick with the first thing that comes up on Google because I think that’s the most popular site which means that’s the most correct.” </a:t>
            </a:r>
            <a:endParaRPr lang="en-GB" sz="2000" b="1" dirty="0" smtClean="0">
              <a:solidFill>
                <a:schemeClr val="bg1"/>
              </a:solidFill>
            </a:endParaRPr>
          </a:p>
          <a:p>
            <a:pPr>
              <a:buNone/>
            </a:pPr>
            <a:endParaRPr lang="en-GB" sz="2100" b="1" i="1" dirty="0">
              <a:solidFill>
                <a:schemeClr val="bg1"/>
              </a:solidFill>
            </a:endParaRPr>
          </a:p>
          <a:p>
            <a:pPr>
              <a:buNone/>
            </a:pPr>
            <a:endParaRPr lang="en-GB" sz="2100" b="1" i="1" dirty="0">
              <a:solidFill>
                <a:schemeClr val="bg1"/>
              </a:solidFill>
            </a:endParaRPr>
          </a:p>
          <a:p>
            <a:pPr>
              <a:buNone/>
            </a:pPr>
            <a:r>
              <a:rPr lang="en-GB" sz="1600" b="1" dirty="0" smtClean="0">
                <a:solidFill>
                  <a:schemeClr val="bg1"/>
                </a:solidFill>
              </a:rPr>
              <a:t>(Digital Visitors and Residents, </a:t>
            </a:r>
            <a:r>
              <a:rPr lang="en-US" sz="1600" b="1" dirty="0" smtClean="0">
                <a:solidFill>
                  <a:schemeClr val="bg1"/>
                </a:solidFill>
                <a:latin typeface="Arial" pitchFamily="34" charset="0"/>
                <a:cs typeface="Arial" pitchFamily="34" charset="0"/>
              </a:rPr>
              <a:t>USS1</a:t>
            </a:r>
            <a:r>
              <a:rPr lang="en-US" sz="1600" b="1" dirty="0">
                <a:solidFill>
                  <a:schemeClr val="bg1"/>
                </a:solidFill>
                <a:latin typeface="Arial" pitchFamily="34" charset="0"/>
                <a:cs typeface="Arial" pitchFamily="34" charset="0"/>
              </a:rPr>
              <a:t>, Female, Age </a:t>
            </a:r>
            <a:r>
              <a:rPr lang="en-US" sz="1600" b="1" dirty="0" smtClean="0">
                <a:solidFill>
                  <a:schemeClr val="bg1"/>
                </a:solidFill>
                <a:latin typeface="Arial" pitchFamily="34" charset="0"/>
                <a:cs typeface="Arial" pitchFamily="34" charset="0"/>
              </a:rPr>
              <a:t>17, High School Student</a:t>
            </a:r>
            <a:r>
              <a:rPr lang="en-GB" sz="1600" b="1" dirty="0" smtClean="0">
                <a:solidFill>
                  <a:schemeClr val="bg1"/>
                </a:solidFill>
              </a:rPr>
              <a:t>)</a:t>
            </a:r>
            <a:endParaRPr lang="en-GB" sz="1600" b="1" dirty="0">
              <a:solidFill>
                <a:schemeClr val="bg1"/>
              </a:solidFill>
            </a:endParaRPr>
          </a:p>
          <a:p>
            <a:endParaRPr lang="en-US" b="1" dirty="0"/>
          </a:p>
        </p:txBody>
      </p:sp>
    </p:spTree>
    <p:extLst>
      <p:ext uri="{BB962C8B-B14F-4D97-AF65-F5344CB8AC3E}">
        <p14:creationId xmlns:p14="http://schemas.microsoft.com/office/powerpoint/2010/main" val="166051540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vassc\AppData\Local\Temp\3564073294_00d9e16e21_b.jpg"/>
          <p:cNvPicPr>
            <a:picLocks noChangeAspect="1" noChangeArrowheads="1"/>
          </p:cNvPicPr>
          <p:nvPr/>
        </p:nvPicPr>
        <p:blipFill>
          <a:blip r:embed="rId3" cstate="print">
            <a:lum bright="-30000" contrast="-40000"/>
          </a:blip>
          <a:srcRect/>
          <a:stretch>
            <a:fillRect/>
          </a:stretch>
        </p:blipFill>
        <p:spPr bwMode="auto">
          <a:xfrm>
            <a:off x="0" y="0"/>
            <a:ext cx="6858000" cy="5143500"/>
          </a:xfrm>
          <a:prstGeom prst="rect">
            <a:avLst/>
          </a:prstGeom>
          <a:noFill/>
        </p:spPr>
      </p:pic>
      <p:sp>
        <p:nvSpPr>
          <p:cNvPr id="5" name="Rectangle 4"/>
          <p:cNvSpPr/>
          <p:nvPr/>
        </p:nvSpPr>
        <p:spPr>
          <a:xfrm>
            <a:off x="171450" y="228600"/>
            <a:ext cx="6457950" cy="4801314"/>
          </a:xfrm>
          <a:prstGeom prst="rect">
            <a:avLst/>
          </a:prstGeom>
        </p:spPr>
        <p:txBody>
          <a:bodyPr wrap="square">
            <a:spAutoFit/>
          </a:bodyPr>
          <a:lstStyle/>
          <a:p>
            <a:pPr algn="ctr"/>
            <a:r>
              <a:rPr lang="en-US" b="1" i="1" dirty="0">
                <a:solidFill>
                  <a:schemeClr val="bg1"/>
                </a:solidFill>
                <a:effectLst>
                  <a:outerShdw blurRad="38100" dist="38100" dir="2700000" algn="tl">
                    <a:srgbClr val="000000">
                      <a:alpha val="43137"/>
                    </a:srgbClr>
                  </a:outerShdw>
                </a:effectLst>
                <a:latin typeface="Arial" pitchFamily="34" charset="0"/>
                <a:cs typeface="Arial" pitchFamily="34" charset="0"/>
              </a:rPr>
              <a:t>“So Google has a good algorithm for that too. I think I know how to search, which helps a lot. I know what words to put in, I know to put in journal / report / study / research. Those are words that tend to bring the correct results quickly to the top and I think that’s because I’ve been searching on Google for so long, as long as I can remember...”</a:t>
            </a:r>
          </a:p>
          <a:p>
            <a:endParaRPr lang="en-US" b="1"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b="1"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b="1"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b="1"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b="1"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b="1"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b="1"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a:t>
            </a:r>
            <a:r>
              <a:rPr lang="en-US" b="1" i="1" dirty="0">
                <a:solidFill>
                  <a:schemeClr val="bg1"/>
                </a:solidFill>
                <a:effectLst>
                  <a:outerShdw blurRad="38100" dist="38100" dir="2700000" algn="tl">
                    <a:srgbClr val="000000">
                      <a:alpha val="43137"/>
                    </a:srgbClr>
                  </a:outerShdw>
                </a:effectLst>
                <a:latin typeface="Arial" pitchFamily="34" charset="0"/>
                <a:cs typeface="Arial" pitchFamily="34" charset="0"/>
              </a:rPr>
              <a:t>Digital Visitors and Residents</a:t>
            </a: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 UKG2, Embedding, Female, Age 22, Learning and Technology)</a:t>
            </a:r>
          </a:p>
        </p:txBody>
      </p:sp>
    </p:spTree>
    <p:extLst>
      <p:ext uri="{BB962C8B-B14F-4D97-AF65-F5344CB8AC3E}">
        <p14:creationId xmlns:p14="http://schemas.microsoft.com/office/powerpoint/2010/main" val="953883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vassc\AppData\Local\Temp\4249731778_ab4fc01fd9_b.jpg"/>
          <p:cNvPicPr>
            <a:picLocks noChangeAspect="1" noChangeArrowheads="1"/>
          </p:cNvPicPr>
          <p:nvPr/>
        </p:nvPicPr>
        <p:blipFill>
          <a:blip r:embed="rId3" cstate="print">
            <a:lum bright="-16000" contrast="-40000"/>
          </a:blip>
          <a:srcRect/>
          <a:stretch>
            <a:fillRect/>
          </a:stretch>
        </p:blipFill>
        <p:spPr bwMode="auto">
          <a:xfrm>
            <a:off x="0" y="0"/>
            <a:ext cx="6858000" cy="5143500"/>
          </a:xfrm>
          <a:prstGeom prst="rect">
            <a:avLst/>
          </a:prstGeom>
          <a:noFill/>
        </p:spPr>
      </p:pic>
      <p:sp>
        <p:nvSpPr>
          <p:cNvPr id="9" name="Rectangle 8"/>
          <p:cNvSpPr/>
          <p:nvPr/>
        </p:nvSpPr>
        <p:spPr>
          <a:xfrm>
            <a:off x="228600" y="2686050"/>
            <a:ext cx="6343650" cy="2308324"/>
          </a:xfrm>
          <a:prstGeom prst="rect">
            <a:avLst/>
          </a:prstGeom>
        </p:spPr>
        <p:txBody>
          <a:bodyPr wrap="square">
            <a:spAutoFit/>
          </a:bodyPr>
          <a:lstStyle/>
          <a:p>
            <a:r>
              <a:rPr lang="en-US" b="1" i="1" dirty="0">
                <a:solidFill>
                  <a:schemeClr val="bg1"/>
                </a:solidFill>
                <a:latin typeface="Arial" pitchFamily="34" charset="0"/>
                <a:cs typeface="Arial" pitchFamily="34" charset="0"/>
              </a:rPr>
              <a:t>“Sometimes I just use Google and that will get me started… Sometimes I’ll do a more extensive search through library databases like </a:t>
            </a:r>
            <a:r>
              <a:rPr lang="en-US" b="1" i="1" dirty="0" err="1">
                <a:solidFill>
                  <a:schemeClr val="bg1"/>
                </a:solidFill>
                <a:latin typeface="Arial" pitchFamily="34" charset="0"/>
                <a:cs typeface="Arial" pitchFamily="34" charset="0"/>
              </a:rPr>
              <a:t>PsychINFO</a:t>
            </a:r>
            <a:r>
              <a:rPr lang="en-US" b="1" i="1" dirty="0">
                <a:solidFill>
                  <a:schemeClr val="bg1"/>
                </a:solidFill>
                <a:latin typeface="Arial" pitchFamily="34" charset="0"/>
                <a:cs typeface="Arial" pitchFamily="34" charset="0"/>
              </a:rPr>
              <a:t>, things like that, or Academic Premier...” </a:t>
            </a:r>
          </a:p>
          <a:p>
            <a:endParaRPr lang="en-US" b="1" dirty="0">
              <a:latin typeface="Arial" pitchFamily="34" charset="0"/>
              <a:cs typeface="Arial" pitchFamily="34" charset="0"/>
            </a:endParaRPr>
          </a:p>
          <a:p>
            <a:endParaRPr lang="en-US" b="1" dirty="0">
              <a:latin typeface="Arial" pitchFamily="34" charset="0"/>
              <a:cs typeface="Arial" pitchFamily="34" charset="0"/>
            </a:endParaRPr>
          </a:p>
          <a:p>
            <a:r>
              <a:rPr lang="en-US" b="1" dirty="0">
                <a:solidFill>
                  <a:schemeClr val="bg1"/>
                </a:solidFill>
                <a:latin typeface="Arial" pitchFamily="34" charset="0"/>
                <a:cs typeface="Arial" pitchFamily="34" charset="0"/>
              </a:rPr>
              <a:t>(</a:t>
            </a:r>
            <a:r>
              <a:rPr lang="en-US" b="1" i="1" dirty="0">
                <a:solidFill>
                  <a:schemeClr val="bg1"/>
                </a:solidFill>
                <a:latin typeface="Arial" pitchFamily="34" charset="0"/>
                <a:cs typeface="Arial" pitchFamily="34" charset="0"/>
              </a:rPr>
              <a:t>Digital Visitors and Residents</a:t>
            </a:r>
            <a:r>
              <a:rPr lang="en-US" b="1" dirty="0">
                <a:solidFill>
                  <a:schemeClr val="bg1"/>
                </a:solidFill>
                <a:latin typeface="Arial" pitchFamily="34" charset="0"/>
                <a:cs typeface="Arial" pitchFamily="34" charset="0"/>
              </a:rPr>
              <a:t>, USF5, Experiencing, Male, Age 51, Theater)</a:t>
            </a:r>
          </a:p>
        </p:txBody>
      </p:sp>
    </p:spTree>
    <p:extLst>
      <p:ext uri="{BB962C8B-B14F-4D97-AF65-F5344CB8AC3E}">
        <p14:creationId xmlns:p14="http://schemas.microsoft.com/office/powerpoint/2010/main" val="9567164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62890" y="165497"/>
            <a:ext cx="6595110" cy="836826"/>
          </a:xfrm>
        </p:spPr>
        <p:txBody>
          <a:bodyPr/>
          <a:lstStyle/>
          <a:p>
            <a:pPr>
              <a:spcBef>
                <a:spcPts val="0"/>
              </a:spcBef>
            </a:pPr>
            <a:r>
              <a:rPr lang="en-US" sz="2400" dirty="0" smtClean="0"/>
              <a:t>Interview &amp; Survey Place: Search Engine</a:t>
            </a:r>
            <a:endParaRPr lang="en-US" sz="2400" dirty="0"/>
          </a:p>
        </p:txBody>
      </p:sp>
      <p:sp>
        <p:nvSpPr>
          <p:cNvPr id="7" name="TextBox 6"/>
          <p:cNvSpPr txBox="1"/>
          <p:nvPr/>
        </p:nvSpPr>
        <p:spPr>
          <a:xfrm>
            <a:off x="4655820" y="4435083"/>
            <a:ext cx="2125980" cy="246221"/>
          </a:xfrm>
          <a:prstGeom prst="rect">
            <a:avLst/>
          </a:prstGeom>
          <a:noFill/>
        </p:spPr>
        <p:txBody>
          <a:bodyPr wrap="square" rtlCol="0">
            <a:spAutoFit/>
          </a:bodyPr>
          <a:lstStyle/>
          <a:p>
            <a:pPr algn="r"/>
            <a:r>
              <a:rPr lang="en-US" sz="1000" dirty="0"/>
              <a:t>(White and Connaway 2011-2014)</a:t>
            </a:r>
          </a:p>
        </p:txBody>
      </p:sp>
      <p:graphicFrame>
        <p:nvGraphicFramePr>
          <p:cNvPr id="8" name="Chart 7"/>
          <p:cNvGraphicFramePr>
            <a:graphicFrameLocks/>
          </p:cNvGraphicFramePr>
          <p:nvPr>
            <p:extLst>
              <p:ext uri="{D42A27DB-BD31-4B8C-83A1-F6EECF244321}">
                <p14:modId xmlns:p14="http://schemas.microsoft.com/office/powerpoint/2010/main" val="566480112"/>
              </p:ext>
            </p:extLst>
          </p:nvPr>
        </p:nvGraphicFramePr>
        <p:xfrm>
          <a:off x="165100" y="679810"/>
          <a:ext cx="6527800" cy="3594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575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6428" r="4376"/>
          <a:stretch/>
        </p:blipFill>
        <p:spPr>
          <a:xfrm>
            <a:off x="-17417" y="0"/>
            <a:ext cx="6888480" cy="5143500"/>
          </a:xfrm>
          <a:prstGeom prst="rect">
            <a:avLst/>
          </a:prstGeom>
        </p:spPr>
      </p:pic>
      <p:sp>
        <p:nvSpPr>
          <p:cNvPr id="4" name="Text Placeholder 3"/>
          <p:cNvSpPr>
            <a:spLocks noGrp="1"/>
          </p:cNvSpPr>
          <p:nvPr>
            <p:ph type="body" sz="quarter" idx="14"/>
          </p:nvPr>
        </p:nvSpPr>
        <p:spPr/>
        <p:txBody>
          <a:bodyPr/>
          <a:lstStyle/>
          <a:p>
            <a:pPr marL="0" indent="0">
              <a:buNone/>
            </a:pPr>
            <a:r>
              <a:rPr lang="en-US" sz="2400" b="1" dirty="0">
                <a:solidFill>
                  <a:schemeClr val="bg1"/>
                </a:solidFill>
                <a:latin typeface="Arial" pitchFamily="34" charset="0"/>
                <a:cs typeface="Arial" pitchFamily="34" charset="0"/>
              </a:rPr>
              <a:t>“Probably the biggest thing is email.  I live on my email and Facebook also, which I’m not as proud of.  Just because it’s a time vortex.” </a:t>
            </a:r>
            <a:endParaRPr lang="en-US" sz="2400" b="1" dirty="0" smtClean="0">
              <a:solidFill>
                <a:schemeClr val="bg1"/>
              </a:solidFill>
              <a:latin typeface="Arial" pitchFamily="34" charset="0"/>
              <a:cs typeface="Arial" pitchFamily="34" charset="0"/>
            </a:endParaRPr>
          </a:p>
          <a:p>
            <a:pPr marL="0" indent="0">
              <a:buNone/>
            </a:pPr>
            <a:endParaRPr lang="en-US" sz="2400" b="1" dirty="0">
              <a:solidFill>
                <a:schemeClr val="bg1"/>
              </a:solidFill>
              <a:latin typeface="Arial" pitchFamily="34" charset="0"/>
              <a:cs typeface="Arial" pitchFamily="34" charset="0"/>
            </a:endParaRPr>
          </a:p>
          <a:p>
            <a:pPr marL="0" indent="0">
              <a:buNone/>
            </a:pPr>
            <a:r>
              <a:rPr lang="en-US" sz="1600" b="1" dirty="0" smtClean="0">
                <a:solidFill>
                  <a:schemeClr val="bg1"/>
                </a:solidFill>
                <a:latin typeface="Arial" pitchFamily="34" charset="0"/>
                <a:cs typeface="Arial" pitchFamily="34" charset="0"/>
              </a:rPr>
              <a:t>(</a:t>
            </a:r>
            <a:r>
              <a:rPr lang="en-US" sz="1600" b="1" i="1" dirty="0">
                <a:solidFill>
                  <a:schemeClr val="bg1"/>
                </a:solidFill>
                <a:latin typeface="Arial" pitchFamily="34" charset="0"/>
                <a:cs typeface="Arial" pitchFamily="34" charset="0"/>
              </a:rPr>
              <a:t>Digital Visitors and </a:t>
            </a:r>
            <a:r>
              <a:rPr lang="en-US" sz="1600" b="1" i="1" dirty="0" smtClean="0">
                <a:solidFill>
                  <a:schemeClr val="bg1"/>
                </a:solidFill>
                <a:latin typeface="Arial" pitchFamily="34" charset="0"/>
                <a:cs typeface="Arial" pitchFamily="34" charset="0"/>
              </a:rPr>
              <a:t>Residents, </a:t>
            </a:r>
            <a:r>
              <a:rPr lang="en-US" sz="1600" b="1" dirty="0" smtClean="0">
                <a:solidFill>
                  <a:schemeClr val="bg1"/>
                </a:solidFill>
                <a:latin typeface="Arial" pitchFamily="34" charset="0"/>
                <a:cs typeface="Arial" pitchFamily="34" charset="0"/>
              </a:rPr>
              <a:t>USS3</a:t>
            </a:r>
            <a:r>
              <a:rPr lang="en-US" sz="1600" b="1" dirty="0">
                <a:solidFill>
                  <a:schemeClr val="bg1"/>
                </a:solidFill>
                <a:latin typeface="Arial" pitchFamily="34" charset="0"/>
                <a:cs typeface="Arial" pitchFamily="34" charset="0"/>
              </a:rPr>
              <a:t>, </a:t>
            </a:r>
            <a:r>
              <a:rPr lang="en-US" sz="1600" b="1" dirty="0" smtClean="0">
                <a:solidFill>
                  <a:schemeClr val="bg1"/>
                </a:solidFill>
                <a:latin typeface="Arial" pitchFamily="34" charset="0"/>
                <a:cs typeface="Arial" pitchFamily="34" charset="0"/>
              </a:rPr>
              <a:t>Female</a:t>
            </a:r>
            <a:r>
              <a:rPr lang="en-US" sz="1600" b="1" dirty="0">
                <a:solidFill>
                  <a:schemeClr val="bg1"/>
                </a:solidFill>
                <a:latin typeface="Arial" pitchFamily="34" charset="0"/>
                <a:cs typeface="Arial" pitchFamily="34" charset="0"/>
              </a:rPr>
              <a:t>, Age 17</a:t>
            </a:r>
            <a:r>
              <a:rPr lang="en-US" sz="1600" b="1" dirty="0" smtClean="0">
                <a:solidFill>
                  <a:schemeClr val="bg1"/>
                </a:solidFill>
                <a:latin typeface="Arial" pitchFamily="34" charset="0"/>
                <a:cs typeface="Arial" pitchFamily="34" charset="0"/>
              </a:rPr>
              <a:t>, High School Student)</a:t>
            </a:r>
            <a:endParaRPr lang="en-US" sz="1600" b="1" dirty="0">
              <a:solidFill>
                <a:schemeClr val="bg1"/>
              </a:solidFill>
              <a:latin typeface="Arial" pitchFamily="34" charset="0"/>
              <a:cs typeface="Arial" pitchFamily="34" charset="0"/>
            </a:endParaRPr>
          </a:p>
          <a:p>
            <a:pPr marL="0" indent="0">
              <a:buNone/>
            </a:pPr>
            <a:endParaRPr lang="en-US" dirty="0">
              <a:solidFill>
                <a:schemeClr val="bg1"/>
              </a:solidFill>
            </a:endParaRPr>
          </a:p>
        </p:txBody>
      </p:sp>
    </p:spTree>
    <p:extLst>
      <p:ext uri="{BB962C8B-B14F-4D97-AF65-F5344CB8AC3E}">
        <p14:creationId xmlns:p14="http://schemas.microsoft.com/office/powerpoint/2010/main" val="4112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2831" r="7805"/>
          <a:stretch/>
        </p:blipFill>
        <p:spPr>
          <a:xfrm>
            <a:off x="0" y="-4"/>
            <a:ext cx="6871063" cy="5143500"/>
          </a:xfrm>
          <a:prstGeom prst="rect">
            <a:avLst/>
          </a:prstGeom>
        </p:spPr>
      </p:pic>
      <p:sp>
        <p:nvSpPr>
          <p:cNvPr id="4" name="Text Placeholder 3"/>
          <p:cNvSpPr>
            <a:spLocks noGrp="1"/>
          </p:cNvSpPr>
          <p:nvPr>
            <p:ph type="body" sz="quarter" idx="14"/>
          </p:nvPr>
        </p:nvSpPr>
        <p:spPr/>
        <p:txBody>
          <a:bodyPr/>
          <a:lstStyle/>
          <a:p>
            <a:pPr marL="0" indent="0">
              <a:buNone/>
            </a:pPr>
            <a:r>
              <a:rPr lang="en-US" sz="2000" b="1" dirty="0" smtClean="0">
                <a:solidFill>
                  <a:schemeClr val="bg1"/>
                </a:solidFill>
              </a:rPr>
              <a:t>“Oh </a:t>
            </a:r>
            <a:r>
              <a:rPr lang="en-US" sz="2000" b="1" dirty="0">
                <a:solidFill>
                  <a:schemeClr val="bg1"/>
                </a:solidFill>
              </a:rPr>
              <a:t>my goodness when I was starting my academic life everything was in the library and you could go in to these libraries at your university which were such fascinating places. </a:t>
            </a:r>
            <a:r>
              <a:rPr lang="en-US" sz="2000" b="1" dirty="0" smtClean="0">
                <a:solidFill>
                  <a:schemeClr val="bg1"/>
                </a:solidFill>
              </a:rPr>
              <a:t>…So </a:t>
            </a:r>
            <a:r>
              <a:rPr lang="en-US" sz="2000" b="1" dirty="0">
                <a:solidFill>
                  <a:schemeClr val="bg1"/>
                </a:solidFill>
              </a:rPr>
              <a:t>I miss that – the old fashioned library</a:t>
            </a:r>
            <a:r>
              <a:rPr lang="en-US" sz="2000" b="1" dirty="0" smtClean="0">
                <a:solidFill>
                  <a:schemeClr val="bg1"/>
                </a:solidFill>
              </a:rPr>
              <a:t>.” </a:t>
            </a:r>
          </a:p>
          <a:p>
            <a:pPr marL="0" indent="0">
              <a:buNone/>
            </a:pPr>
            <a:endParaRPr lang="en-US" sz="1400" b="1" dirty="0">
              <a:solidFill>
                <a:schemeClr val="bg1"/>
              </a:solidFill>
            </a:endParaRPr>
          </a:p>
          <a:p>
            <a:pPr marL="0" indent="0">
              <a:buNone/>
            </a:pPr>
            <a:r>
              <a:rPr lang="en-US" sz="1600" b="1" dirty="0" smtClean="0">
                <a:solidFill>
                  <a:schemeClr val="bg1"/>
                </a:solidFill>
              </a:rPr>
              <a:t>(</a:t>
            </a:r>
            <a:r>
              <a:rPr lang="en-US" sz="1600" b="1" i="1" dirty="0">
                <a:solidFill>
                  <a:schemeClr val="bg1"/>
                </a:solidFill>
              </a:rPr>
              <a:t>Digital Visitors and Residents</a:t>
            </a:r>
            <a:r>
              <a:rPr lang="en-US" sz="1600" b="1" dirty="0">
                <a:solidFill>
                  <a:schemeClr val="bg1"/>
                </a:solidFill>
              </a:rPr>
              <a:t>, UKF2, Female, Age 51, Marketing) </a:t>
            </a:r>
          </a:p>
          <a:p>
            <a:pPr marL="0" indent="0">
              <a:buNone/>
            </a:pPr>
            <a:endParaRPr lang="en-US" sz="1400" b="1" dirty="0">
              <a:solidFill>
                <a:schemeClr val="bg1"/>
              </a:solidFill>
            </a:endParaRPr>
          </a:p>
        </p:txBody>
      </p:sp>
    </p:spTree>
    <p:extLst>
      <p:ext uri="{BB962C8B-B14F-4D97-AF65-F5344CB8AC3E}">
        <p14:creationId xmlns:p14="http://schemas.microsoft.com/office/powerpoint/2010/main" val="27689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C:\Users\vassc\Downloads\7522509708_754f39faf6_z.jpg"/>
          <p:cNvPicPr>
            <a:picLocks noChangeAspect="1" noChangeArrowheads="1"/>
          </p:cNvPicPr>
          <p:nvPr/>
        </p:nvPicPr>
        <p:blipFill rotWithShape="1">
          <a:blip r:embed="rId3" cstate="print">
            <a:lum bright="-16000"/>
            <a:extLst>
              <a:ext uri="{28A0092B-C50C-407E-A947-70E740481C1C}">
                <a14:useLocalDpi xmlns:a14="http://schemas.microsoft.com/office/drawing/2010/main"/>
              </a:ext>
            </a:extLst>
          </a:blip>
          <a:srcRect/>
          <a:stretch/>
        </p:blipFill>
        <p:spPr bwMode="auto">
          <a:xfrm>
            <a:off x="0" y="0"/>
            <a:ext cx="6858000" cy="5143500"/>
          </a:xfrm>
          <a:prstGeom prst="rect">
            <a:avLst/>
          </a:prstGeom>
          <a:noFill/>
        </p:spPr>
      </p:pic>
      <p:sp>
        <p:nvSpPr>
          <p:cNvPr id="4" name="TextBox 3"/>
          <p:cNvSpPr txBox="1"/>
          <p:nvPr/>
        </p:nvSpPr>
        <p:spPr>
          <a:xfrm>
            <a:off x="0" y="220028"/>
            <a:ext cx="6858000" cy="1700211"/>
          </a:xfrm>
          <a:prstGeom prst="rect">
            <a:avLst/>
          </a:prstGeom>
          <a:noFill/>
        </p:spPr>
        <p:txBody>
          <a:bodyPr wrap="square" rtlCol="0">
            <a:noAutofit/>
          </a:bodyPr>
          <a:lstStyle/>
          <a:p>
            <a:pPr algn="ctr"/>
            <a:r>
              <a:rPr lang="en-GB" sz="2100" b="1" dirty="0">
                <a:solidFill>
                  <a:schemeClr val="bg1"/>
                </a:solidFill>
                <a:latin typeface="Arial" pitchFamily="34" charset="0"/>
                <a:cs typeface="Arial" pitchFamily="34" charset="0"/>
              </a:rPr>
              <a:t>“And so like my parents will always go, ‘Well look it up in a book, go to the library.’ And I’ll go, ‘Well there’s the internet just there.’” </a:t>
            </a:r>
          </a:p>
          <a:p>
            <a:endParaRPr lang="en-GB" sz="2100" b="1" dirty="0">
              <a:solidFill>
                <a:schemeClr val="bg1"/>
              </a:solidFill>
              <a:latin typeface="Arial" pitchFamily="34" charset="0"/>
              <a:cs typeface="Arial" pitchFamily="34" charset="0"/>
            </a:endParaRPr>
          </a:p>
          <a:p>
            <a:pPr algn="r"/>
            <a:r>
              <a:rPr lang="en-GB" sz="1400" b="1" dirty="0">
                <a:solidFill>
                  <a:schemeClr val="bg1"/>
                </a:solidFill>
                <a:latin typeface="Arial" pitchFamily="34" charset="0"/>
                <a:cs typeface="Arial" pitchFamily="34" charset="0"/>
              </a:rPr>
              <a:t>(</a:t>
            </a:r>
            <a:r>
              <a:rPr lang="en-GB" sz="1400" b="1" i="1" dirty="0">
                <a:solidFill>
                  <a:schemeClr val="bg1"/>
                </a:solidFill>
                <a:latin typeface="Arial" pitchFamily="34" charset="0"/>
                <a:cs typeface="Arial" pitchFamily="34" charset="0"/>
              </a:rPr>
              <a:t>Digital Visitors and Residents, </a:t>
            </a:r>
            <a:r>
              <a:rPr lang="en-GB" sz="1400" b="1" dirty="0">
                <a:solidFill>
                  <a:schemeClr val="bg1"/>
                </a:solidFill>
                <a:latin typeface="Arial" pitchFamily="34" charset="0"/>
                <a:cs typeface="Arial" pitchFamily="34" charset="0"/>
              </a:rPr>
              <a:t>UKU5, Emerging, Female, Age 19, Chemistry)</a:t>
            </a:r>
            <a:endParaRPr lang="en-US" sz="1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7611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Users\vassc\AppData\Local\Temp\2401687013_bf0a91ab44_o.jpg"/>
          <p:cNvPicPr>
            <a:picLocks noChangeAspect="1" noChangeArrowheads="1"/>
          </p:cNvPicPr>
          <p:nvPr/>
        </p:nvPicPr>
        <p:blipFill>
          <a:blip r:embed="rId3" cstate="print"/>
          <a:srcRect/>
          <a:stretch>
            <a:fillRect/>
          </a:stretch>
        </p:blipFill>
        <p:spPr bwMode="auto">
          <a:xfrm>
            <a:off x="0" y="0"/>
            <a:ext cx="6858000" cy="5143500"/>
          </a:xfrm>
          <a:prstGeom prst="rect">
            <a:avLst/>
          </a:prstGeom>
          <a:noFill/>
        </p:spPr>
      </p:pic>
      <p:sp>
        <p:nvSpPr>
          <p:cNvPr id="5" name="Rectangle 4"/>
          <p:cNvSpPr/>
          <p:nvPr/>
        </p:nvSpPr>
        <p:spPr>
          <a:xfrm>
            <a:off x="228600" y="285750"/>
            <a:ext cx="6286500" cy="3693319"/>
          </a:xfrm>
          <a:prstGeom prst="rect">
            <a:avLst/>
          </a:prstGeom>
        </p:spPr>
        <p:txBody>
          <a:bodyPr wrap="square">
            <a:spAutoFit/>
          </a:bodyPr>
          <a:lstStyle/>
          <a:p>
            <a:r>
              <a:rPr lang="en-US" b="1" i="1" dirty="0">
                <a:solidFill>
                  <a:schemeClr val="bg1"/>
                </a:solidFill>
                <a:effectLst>
                  <a:outerShdw blurRad="38100" dist="38100" dir="2700000" algn="tl">
                    <a:srgbClr val="000000">
                      <a:alpha val="43137"/>
                    </a:srgbClr>
                  </a:outerShdw>
                </a:effectLst>
                <a:latin typeface="Arial" pitchFamily="34" charset="0"/>
                <a:cs typeface="Arial" pitchFamily="34" charset="0"/>
              </a:rPr>
              <a:t>“Frequently when I’m working from home, it does feel a bit onerous to come all the way … to use the library when I’m immediately probably going to go home afterwards.”</a:t>
            </a:r>
          </a:p>
          <a:p>
            <a:endParaRPr lang="en-US" b="1" i="1" dirty="0">
              <a:solidFill>
                <a:schemeClr val="bg1"/>
              </a:solidFill>
              <a:latin typeface="Arial" pitchFamily="34" charset="0"/>
              <a:cs typeface="Arial" pitchFamily="34" charset="0"/>
            </a:endParaRPr>
          </a:p>
          <a:p>
            <a:endParaRPr lang="en-US" b="1" i="1" dirty="0">
              <a:solidFill>
                <a:schemeClr val="bg1"/>
              </a:solidFill>
              <a:latin typeface="Arial" pitchFamily="34" charset="0"/>
              <a:cs typeface="Arial" pitchFamily="34" charset="0"/>
            </a:endParaRPr>
          </a:p>
          <a:p>
            <a:endParaRPr lang="en-US" b="1" i="1" dirty="0">
              <a:solidFill>
                <a:schemeClr val="bg1"/>
              </a:solidFill>
              <a:latin typeface="Arial" pitchFamily="34" charset="0"/>
              <a:cs typeface="Arial" pitchFamily="34" charset="0"/>
            </a:endParaRPr>
          </a:p>
          <a:p>
            <a:endParaRPr lang="en-US" b="1" i="1" dirty="0">
              <a:solidFill>
                <a:schemeClr val="bg1"/>
              </a:solidFill>
              <a:latin typeface="Arial" pitchFamily="34" charset="0"/>
              <a:cs typeface="Arial" pitchFamily="34" charset="0"/>
            </a:endParaRPr>
          </a:p>
          <a:p>
            <a:endParaRPr lang="en-US" b="1" i="1" dirty="0">
              <a:solidFill>
                <a:schemeClr val="bg1"/>
              </a:solidFill>
              <a:latin typeface="Arial" pitchFamily="34" charset="0"/>
              <a:cs typeface="Arial" pitchFamily="34" charset="0"/>
            </a:endParaRPr>
          </a:p>
          <a:p>
            <a:endParaRPr lang="en-US" b="1" i="1" dirty="0">
              <a:solidFill>
                <a:schemeClr val="bg1"/>
              </a:solidFill>
              <a:latin typeface="Arial" pitchFamily="34" charset="0"/>
              <a:cs typeface="Arial" pitchFamily="34" charset="0"/>
            </a:endParaRPr>
          </a:p>
          <a:p>
            <a:endParaRPr lang="en-US" b="1" i="1" dirty="0">
              <a:solidFill>
                <a:schemeClr val="bg1"/>
              </a:solidFill>
              <a:latin typeface="Arial" pitchFamily="34" charset="0"/>
              <a:cs typeface="Arial" pitchFamily="34" charset="0"/>
            </a:endParaRPr>
          </a:p>
          <a:p>
            <a:pPr algn="ct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b="1" i="1" dirty="0">
                <a:solidFill>
                  <a:schemeClr val="bg1"/>
                </a:solidFill>
                <a:effectLst>
                  <a:outerShdw blurRad="38100" dist="38100" dir="2700000" algn="tl">
                    <a:srgbClr val="000000">
                      <a:alpha val="43137"/>
                    </a:srgbClr>
                  </a:outerShdw>
                </a:effectLst>
                <a:latin typeface="Arial" pitchFamily="34" charset="0"/>
                <a:cs typeface="Arial" pitchFamily="34" charset="0"/>
              </a:rPr>
              <a:t>Digital Visitors and Residents</a:t>
            </a: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 UKG2, Embedding, Female, Age 22, Learning and Technology</a:t>
            </a:r>
            <a:r>
              <a:rPr lang="en-US" b="1" dirty="0">
                <a:solidFill>
                  <a:schemeClr val="bg1"/>
                </a:solidFill>
                <a:latin typeface="Arial" pitchFamily="34" charset="0"/>
                <a:cs typeface="Arial" pitchFamily="34" charset="0"/>
              </a:rPr>
              <a:t>)</a:t>
            </a:r>
          </a:p>
        </p:txBody>
      </p:sp>
    </p:spTree>
    <p:extLst>
      <p:ext uri="{BB962C8B-B14F-4D97-AF65-F5344CB8AC3E}">
        <p14:creationId xmlns:p14="http://schemas.microsoft.com/office/powerpoint/2010/main" val="3747326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400" dirty="0" smtClean="0"/>
              <a:t>Interview &amp; Survey Place: Library</a:t>
            </a:r>
            <a:endParaRPr lang="en-US" sz="2400" dirty="0"/>
          </a:p>
        </p:txBody>
      </p:sp>
      <p:graphicFrame>
        <p:nvGraphicFramePr>
          <p:cNvPr id="3" name="Chart 2"/>
          <p:cNvGraphicFramePr>
            <a:graphicFrameLocks/>
          </p:cNvGraphicFramePr>
          <p:nvPr>
            <p:extLst>
              <p:ext uri="{D42A27DB-BD31-4B8C-83A1-F6EECF244321}">
                <p14:modId xmlns:p14="http://schemas.microsoft.com/office/powerpoint/2010/main" val="1606412770"/>
              </p:ext>
            </p:extLst>
          </p:nvPr>
        </p:nvGraphicFramePr>
        <p:xfrm>
          <a:off x="123825" y="802481"/>
          <a:ext cx="6610350" cy="35385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86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r="10673"/>
          <a:stretch/>
        </p:blipFill>
        <p:spPr>
          <a:xfrm>
            <a:off x="1" y="0"/>
            <a:ext cx="6888480" cy="5143500"/>
          </a:xfrm>
          <a:prstGeom prst="rect">
            <a:avLst/>
          </a:prstGeom>
        </p:spPr>
      </p:pic>
      <p:sp>
        <p:nvSpPr>
          <p:cNvPr id="4" name="Text Placeholder 3"/>
          <p:cNvSpPr>
            <a:spLocks noGrp="1"/>
          </p:cNvSpPr>
          <p:nvPr>
            <p:ph type="body" sz="quarter" idx="14"/>
          </p:nvPr>
        </p:nvSpPr>
        <p:spPr>
          <a:xfrm>
            <a:off x="358382" y="357051"/>
            <a:ext cx="2985709" cy="4624251"/>
          </a:xfrm>
        </p:spPr>
        <p:txBody>
          <a:bodyPr/>
          <a:lstStyle/>
          <a:p>
            <a:pPr marL="0" indent="0">
              <a:buNone/>
            </a:pPr>
            <a:r>
              <a:rPr lang="en-US" sz="2400" b="1" dirty="0">
                <a:solidFill>
                  <a:schemeClr val="bg1"/>
                </a:solidFill>
                <a:cs typeface="Corbel"/>
              </a:rPr>
              <a:t>“I tend to check my emails to see whether tutors have emailed me or assignment dates or if anything important like that has changed</a:t>
            </a:r>
            <a:r>
              <a:rPr lang="en-US" sz="2400" b="1" dirty="0" smtClean="0">
                <a:solidFill>
                  <a:schemeClr val="bg1"/>
                </a:solidFill>
                <a:cs typeface="Corbel"/>
              </a:rPr>
              <a:t>.” </a:t>
            </a:r>
          </a:p>
          <a:p>
            <a:pPr marL="0" indent="0">
              <a:buNone/>
            </a:pPr>
            <a:endParaRPr lang="en-US" sz="2400" b="1" dirty="0" smtClean="0">
              <a:solidFill>
                <a:schemeClr val="bg1"/>
              </a:solidFill>
              <a:cs typeface="Corbel"/>
            </a:endParaRPr>
          </a:p>
          <a:p>
            <a:pPr marL="0" indent="0">
              <a:buNone/>
            </a:pPr>
            <a:r>
              <a:rPr lang="en-US" sz="1600" b="1" dirty="0" smtClean="0">
                <a:solidFill>
                  <a:schemeClr val="bg1"/>
                </a:solidFill>
                <a:cs typeface="Corbel"/>
              </a:rPr>
              <a:t>(</a:t>
            </a:r>
            <a:r>
              <a:rPr lang="en-US" sz="1600" b="1" i="1" dirty="0">
                <a:solidFill>
                  <a:schemeClr val="bg1"/>
                </a:solidFill>
                <a:cs typeface="Corbel"/>
              </a:rPr>
              <a:t>Digital Visitors and Residents</a:t>
            </a:r>
            <a:r>
              <a:rPr lang="en-US" sz="1600" b="1" dirty="0">
                <a:solidFill>
                  <a:schemeClr val="bg1"/>
                </a:solidFill>
                <a:cs typeface="Corbel"/>
              </a:rPr>
              <a:t>, UKU6, Female, Age 19, History</a:t>
            </a:r>
            <a:r>
              <a:rPr lang="en-US" sz="1600" b="1" dirty="0" smtClean="0">
                <a:solidFill>
                  <a:schemeClr val="bg1"/>
                </a:solidFill>
                <a:cs typeface="Corbel"/>
              </a:rPr>
              <a:t>)</a:t>
            </a:r>
            <a:endParaRPr lang="en-US" sz="1600" dirty="0">
              <a:solidFill>
                <a:schemeClr val="bg1"/>
              </a:solidFill>
            </a:endParaRPr>
          </a:p>
        </p:txBody>
      </p:sp>
    </p:spTree>
    <p:extLst>
      <p:ext uri="{BB962C8B-B14F-4D97-AF65-F5344CB8AC3E}">
        <p14:creationId xmlns:p14="http://schemas.microsoft.com/office/powerpoint/2010/main" val="363655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3"/>
          </p:nvPr>
        </p:nvSpPr>
        <p:spPr/>
        <p:txBody>
          <a:bodyPr>
            <a:noAutofit/>
          </a:bodyPr>
          <a:lstStyle/>
          <a:p>
            <a:r>
              <a:rPr lang="en-US" sz="2400" dirty="0"/>
              <a:t>Diarist Monthly Interview Questions</a:t>
            </a:r>
          </a:p>
        </p:txBody>
      </p:sp>
      <p:sp>
        <p:nvSpPr>
          <p:cNvPr id="2" name="Text Placeholder 1"/>
          <p:cNvSpPr>
            <a:spLocks noGrp="1"/>
          </p:cNvSpPr>
          <p:nvPr>
            <p:ph type="body" sz="quarter" idx="14"/>
          </p:nvPr>
        </p:nvSpPr>
        <p:spPr>
          <a:xfrm>
            <a:off x="358382" y="769620"/>
            <a:ext cx="4084077" cy="3734043"/>
          </a:xfrm>
        </p:spPr>
        <p:txBody>
          <a:bodyPr/>
          <a:lstStyle/>
          <a:p>
            <a:pPr lvl="0">
              <a:buNone/>
            </a:pPr>
            <a:r>
              <a:rPr lang="en-GB" sz="2000" b="1" dirty="0"/>
              <a:t>Selected Questions</a:t>
            </a:r>
          </a:p>
          <a:p>
            <a:pPr lvl="0">
              <a:buNone/>
            </a:pPr>
            <a:r>
              <a:rPr lang="en-GB" sz="2000" b="1" dirty="0"/>
              <a:t>2. Think of a time fairly recently when you struggled to find appropriate resources to help you complete an ACADEMIC assignment. What happened? </a:t>
            </a:r>
          </a:p>
          <a:p>
            <a:pPr>
              <a:buNone/>
            </a:pPr>
            <a:r>
              <a:rPr lang="en-GB" sz="2000" b="1" dirty="0"/>
              <a:t>3. Explain a time in the past month when you were successful in getting what you needed in a PERSONAL situation. What steps did you take? </a:t>
            </a:r>
            <a:endParaRPr lang="en-US" sz="2000" b="1" dirty="0"/>
          </a:p>
          <a:p>
            <a:pPr lvl="0"/>
            <a:endParaRPr lang="en-US" sz="2000" b="1" dirty="0"/>
          </a:p>
          <a:p>
            <a:endParaRPr lang="en-US" sz="2000" b="1" dirty="0"/>
          </a:p>
          <a:p>
            <a:endParaRPr lang="en-US" sz="2000" b="1" dirty="0"/>
          </a:p>
          <a:p>
            <a:endParaRPr lang="en-US" sz="2000" b="1" dirty="0"/>
          </a:p>
        </p:txBody>
      </p:sp>
      <p:sp>
        <p:nvSpPr>
          <p:cNvPr id="12" name="TextBox 11"/>
          <p:cNvSpPr txBox="1"/>
          <p:nvPr/>
        </p:nvSpPr>
        <p:spPr>
          <a:xfrm>
            <a:off x="4533899" y="4376906"/>
            <a:ext cx="2240041" cy="246221"/>
          </a:xfrm>
          <a:prstGeom prst="rect">
            <a:avLst/>
          </a:prstGeom>
          <a:noFill/>
        </p:spPr>
        <p:txBody>
          <a:bodyPr wrap="square" rtlCol="0">
            <a:spAutoFit/>
          </a:bodyPr>
          <a:lstStyle/>
          <a:p>
            <a:pPr algn="r"/>
            <a:r>
              <a:rPr lang="en-US" sz="1000" dirty="0"/>
              <a:t>(White and Connaway 2011-2014)</a:t>
            </a:r>
          </a:p>
        </p:txBody>
      </p:sp>
      <p:pic>
        <p:nvPicPr>
          <p:cNvPr id="9218" name="Picture 2" descr="C:\Users\hoode\Downloads\large_305448833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98373" y="1639742"/>
            <a:ext cx="2559629" cy="171725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88620" y="165497"/>
            <a:ext cx="6469380" cy="686442"/>
          </a:xfrm>
        </p:spPr>
        <p:txBody>
          <a:bodyPr/>
          <a:lstStyle/>
          <a:p>
            <a:pPr>
              <a:spcBef>
                <a:spcPts val="0"/>
              </a:spcBef>
            </a:pPr>
            <a:r>
              <a:rPr lang="en-US" sz="2400" dirty="0" smtClean="0"/>
              <a:t>Interview: Means </a:t>
            </a:r>
            <a:r>
              <a:rPr lang="en-US" sz="2400" dirty="0"/>
              <a:t>of Contact</a:t>
            </a:r>
            <a:endParaRPr lang="en-US" dirty="0"/>
          </a:p>
        </p:txBody>
      </p:sp>
      <p:sp>
        <p:nvSpPr>
          <p:cNvPr id="4" name="TextBox 3"/>
          <p:cNvSpPr txBox="1"/>
          <p:nvPr/>
        </p:nvSpPr>
        <p:spPr>
          <a:xfrm>
            <a:off x="4655820" y="4435083"/>
            <a:ext cx="2125980" cy="246221"/>
          </a:xfrm>
          <a:prstGeom prst="rect">
            <a:avLst/>
          </a:prstGeom>
          <a:noFill/>
        </p:spPr>
        <p:txBody>
          <a:bodyPr wrap="square" rtlCol="0">
            <a:spAutoFit/>
          </a:bodyPr>
          <a:lstStyle/>
          <a:p>
            <a:pPr algn="r"/>
            <a:r>
              <a:rPr lang="en-US" sz="1000" dirty="0"/>
              <a:t>(White and Connaway 2011-2014)</a:t>
            </a:r>
          </a:p>
        </p:txBody>
      </p:sp>
      <p:graphicFrame>
        <p:nvGraphicFramePr>
          <p:cNvPr id="6" name="Chart 5"/>
          <p:cNvGraphicFramePr>
            <a:graphicFrameLocks/>
          </p:cNvGraphicFramePr>
          <p:nvPr>
            <p:extLst>
              <p:ext uri="{D42A27DB-BD31-4B8C-83A1-F6EECF244321}">
                <p14:modId xmlns:p14="http://schemas.microsoft.com/office/powerpoint/2010/main" val="1661931796"/>
              </p:ext>
            </p:extLst>
          </p:nvPr>
        </p:nvGraphicFramePr>
        <p:xfrm>
          <a:off x="97856" y="621835"/>
          <a:ext cx="6683943" cy="3692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036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10786"/>
          <a:stretch/>
        </p:blipFill>
        <p:spPr>
          <a:xfrm>
            <a:off x="0" y="0"/>
            <a:ext cx="6879772" cy="5143500"/>
          </a:xfrm>
          <a:prstGeom prst="rect">
            <a:avLst/>
          </a:prstGeom>
        </p:spPr>
      </p:pic>
      <p:sp>
        <p:nvSpPr>
          <p:cNvPr id="6" name="Text Placeholder 5"/>
          <p:cNvSpPr>
            <a:spLocks noGrp="1"/>
          </p:cNvSpPr>
          <p:nvPr>
            <p:ph type="body" sz="quarter" idx="14"/>
          </p:nvPr>
        </p:nvSpPr>
        <p:spPr>
          <a:xfrm>
            <a:off x="358382" y="2743200"/>
            <a:ext cx="6136481" cy="2257940"/>
          </a:xfrm>
        </p:spPr>
        <p:txBody>
          <a:bodyPr/>
          <a:lstStyle/>
          <a:p>
            <a:pPr marL="0" indent="0">
              <a:buNone/>
            </a:pPr>
            <a:r>
              <a:rPr lang="en-US" sz="2400" b="1" dirty="0">
                <a:solidFill>
                  <a:schemeClr val="bg1"/>
                </a:solidFill>
                <a:latin typeface="Arial" pitchFamily="34" charset="0"/>
                <a:cs typeface="Arial" pitchFamily="34" charset="0"/>
              </a:rPr>
              <a:t>“I do, like I’ll call home and ask my dad a question about something or another, or like my grandparents</a:t>
            </a:r>
            <a:r>
              <a:rPr lang="en-US" sz="2400" b="1" dirty="0" smtClean="0">
                <a:solidFill>
                  <a:schemeClr val="bg1"/>
                </a:solidFill>
                <a:latin typeface="Arial" pitchFamily="34" charset="0"/>
                <a:cs typeface="Arial" pitchFamily="34" charset="0"/>
              </a:rPr>
              <a:t>.” </a:t>
            </a:r>
          </a:p>
          <a:p>
            <a:pPr marL="0" indent="0">
              <a:buNone/>
            </a:pPr>
            <a:endParaRPr lang="en-US" sz="2400" b="1" dirty="0" smtClean="0">
              <a:solidFill>
                <a:schemeClr val="bg1"/>
              </a:solidFill>
              <a:latin typeface="Arial" pitchFamily="34" charset="0"/>
              <a:cs typeface="Arial" pitchFamily="34" charset="0"/>
            </a:endParaRPr>
          </a:p>
          <a:p>
            <a:pPr marL="0" indent="0">
              <a:buNone/>
            </a:pPr>
            <a:r>
              <a:rPr lang="en-US" sz="1600" b="1" dirty="0" smtClean="0">
                <a:solidFill>
                  <a:schemeClr val="bg1"/>
                </a:solidFill>
                <a:latin typeface="Arial" pitchFamily="34" charset="0"/>
                <a:cs typeface="Arial" pitchFamily="34" charset="0"/>
              </a:rPr>
              <a:t>(</a:t>
            </a:r>
            <a:r>
              <a:rPr lang="en-US" sz="1600" b="1" i="1" dirty="0">
                <a:solidFill>
                  <a:schemeClr val="bg1"/>
                </a:solidFill>
                <a:latin typeface="Arial" pitchFamily="34" charset="0"/>
                <a:cs typeface="Arial" pitchFamily="34" charset="0"/>
              </a:rPr>
              <a:t>Digital Visitors and </a:t>
            </a:r>
            <a:r>
              <a:rPr lang="en-US" sz="1600" b="1" i="1" dirty="0" smtClean="0">
                <a:solidFill>
                  <a:schemeClr val="bg1"/>
                </a:solidFill>
                <a:latin typeface="Arial" pitchFamily="34" charset="0"/>
                <a:cs typeface="Arial" pitchFamily="34" charset="0"/>
              </a:rPr>
              <a:t>Residents, </a:t>
            </a:r>
            <a:r>
              <a:rPr lang="en-US" sz="1600" b="1" dirty="0" smtClean="0">
                <a:solidFill>
                  <a:schemeClr val="bg1"/>
                </a:solidFill>
                <a:latin typeface="Arial" pitchFamily="34" charset="0"/>
                <a:cs typeface="Arial" pitchFamily="34" charset="0"/>
              </a:rPr>
              <a:t>USU4, </a:t>
            </a:r>
            <a:r>
              <a:rPr lang="en-US" sz="1600" b="1" dirty="0">
                <a:solidFill>
                  <a:schemeClr val="bg1"/>
                </a:solidFill>
                <a:latin typeface="Arial" pitchFamily="34" charset="0"/>
                <a:cs typeface="Arial" pitchFamily="34" charset="0"/>
              </a:rPr>
              <a:t>Male, Age 19</a:t>
            </a:r>
            <a:r>
              <a:rPr lang="en-US" sz="1600" b="1" dirty="0" smtClean="0">
                <a:solidFill>
                  <a:schemeClr val="bg1"/>
                </a:solidFill>
                <a:latin typeface="Arial" pitchFamily="34" charset="0"/>
                <a:cs typeface="Arial" pitchFamily="34" charset="0"/>
              </a:rPr>
              <a:t>, Mechanical Engineering)</a:t>
            </a:r>
            <a:endParaRPr lang="en-US" sz="1600" b="1" dirty="0">
              <a:solidFill>
                <a:schemeClr val="bg1"/>
              </a:solidFill>
            </a:endParaRPr>
          </a:p>
        </p:txBody>
      </p:sp>
    </p:spTree>
    <p:extLst>
      <p:ext uri="{BB962C8B-B14F-4D97-AF65-F5344CB8AC3E}">
        <p14:creationId xmlns:p14="http://schemas.microsoft.com/office/powerpoint/2010/main" val="107240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0050" y="165497"/>
            <a:ext cx="6457950" cy="686442"/>
          </a:xfrm>
        </p:spPr>
        <p:txBody>
          <a:bodyPr/>
          <a:lstStyle/>
          <a:p>
            <a:pPr>
              <a:spcBef>
                <a:spcPts val="0"/>
              </a:spcBef>
            </a:pPr>
            <a:r>
              <a:rPr lang="en-US" sz="2400" dirty="0" smtClean="0"/>
              <a:t>Interview Sources: Human</a:t>
            </a:r>
            <a:endParaRPr lang="en-US" sz="2400" dirty="0"/>
          </a:p>
        </p:txBody>
      </p:sp>
      <p:graphicFrame>
        <p:nvGraphicFramePr>
          <p:cNvPr id="3" name="Chart 2"/>
          <p:cNvGraphicFramePr>
            <a:graphicFrameLocks/>
          </p:cNvGraphicFramePr>
          <p:nvPr>
            <p:extLst>
              <p:ext uri="{D42A27DB-BD31-4B8C-83A1-F6EECF244321}">
                <p14:modId xmlns:p14="http://schemas.microsoft.com/office/powerpoint/2010/main" val="3554023418"/>
              </p:ext>
            </p:extLst>
          </p:nvPr>
        </p:nvGraphicFramePr>
        <p:xfrm>
          <a:off x="95982" y="589818"/>
          <a:ext cx="6685817" cy="373453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655820" y="4435083"/>
            <a:ext cx="2125980" cy="246221"/>
          </a:xfrm>
          <a:prstGeom prst="rect">
            <a:avLst/>
          </a:prstGeom>
          <a:noFill/>
        </p:spPr>
        <p:txBody>
          <a:bodyPr wrap="square" rtlCol="0">
            <a:spAutoFit/>
          </a:bodyPr>
          <a:lstStyle/>
          <a:p>
            <a:pPr algn="r"/>
            <a:r>
              <a:rPr lang="en-US" sz="1000" dirty="0"/>
              <a:t>(White and Connaway 2011-2014)</a:t>
            </a:r>
          </a:p>
        </p:txBody>
      </p:sp>
    </p:spTree>
    <p:extLst>
      <p:ext uri="{BB962C8B-B14F-4D97-AF65-F5344CB8AC3E}">
        <p14:creationId xmlns:p14="http://schemas.microsoft.com/office/powerpoint/2010/main" val="1491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18"/>
            <a:ext cx="6858000" cy="5143500"/>
          </a:xfrm>
          <a:prstGeom prst="rect">
            <a:avLst/>
          </a:prstGeom>
        </p:spPr>
      </p:pic>
      <p:sp>
        <p:nvSpPr>
          <p:cNvPr id="4" name="Text Placeholder 3"/>
          <p:cNvSpPr>
            <a:spLocks noGrp="1"/>
          </p:cNvSpPr>
          <p:nvPr>
            <p:ph type="body" sz="quarter" idx="14"/>
          </p:nvPr>
        </p:nvSpPr>
        <p:spPr>
          <a:xfrm>
            <a:off x="358382" y="260304"/>
            <a:ext cx="6136481" cy="3582591"/>
          </a:xfrm>
        </p:spPr>
        <p:txBody>
          <a:bodyPr/>
          <a:lstStyle/>
          <a:p>
            <a:pPr marL="0" indent="0">
              <a:buNone/>
            </a:pPr>
            <a:r>
              <a:rPr lang="en-US" sz="2000" b="1" dirty="0">
                <a:solidFill>
                  <a:schemeClr val="bg1"/>
                </a:solidFill>
              </a:rPr>
              <a:t>“</a:t>
            </a:r>
            <a:r>
              <a:rPr lang="en-US" sz="2000" b="1" dirty="0">
                <a:solidFill>
                  <a:schemeClr val="bg1"/>
                </a:solidFill>
                <a:cs typeface="Corbel"/>
              </a:rPr>
              <a:t>Just because all my friends have it, it’s just an easy way to catch up and then, especially if I need some work to hand in for tomorrow, go and find out on Facebook, ask all my friends.” </a:t>
            </a:r>
            <a:endParaRPr lang="en-US" sz="2000" b="1" dirty="0" smtClean="0">
              <a:solidFill>
                <a:schemeClr val="bg1"/>
              </a:solidFill>
              <a:cs typeface="Corbel"/>
            </a:endParaRPr>
          </a:p>
          <a:p>
            <a:pPr marL="0" indent="0">
              <a:buNone/>
            </a:pPr>
            <a:endParaRPr lang="en-US" sz="2000" b="1" dirty="0" smtClean="0">
              <a:solidFill>
                <a:schemeClr val="bg1"/>
              </a:solidFill>
              <a:cs typeface="Corbel"/>
            </a:endParaRPr>
          </a:p>
          <a:p>
            <a:pPr marL="0" indent="0">
              <a:buNone/>
            </a:pPr>
            <a:r>
              <a:rPr lang="en-US" sz="1600" b="1" dirty="0" smtClean="0">
                <a:solidFill>
                  <a:schemeClr val="bg1"/>
                </a:solidFill>
                <a:cs typeface="Corbel"/>
              </a:rPr>
              <a:t>(</a:t>
            </a:r>
            <a:r>
              <a:rPr lang="en-US" sz="1600" b="1" i="1" dirty="0">
                <a:solidFill>
                  <a:schemeClr val="bg1"/>
                </a:solidFill>
                <a:cs typeface="Corbel"/>
              </a:rPr>
              <a:t>Digital Visitors and Residents</a:t>
            </a:r>
            <a:r>
              <a:rPr lang="en-US" sz="1600" b="1" dirty="0">
                <a:solidFill>
                  <a:schemeClr val="bg1"/>
                </a:solidFill>
                <a:cs typeface="Corbel"/>
              </a:rPr>
              <a:t>, UKS1, Male, Age 18, Secondary School Student) </a:t>
            </a:r>
            <a:endParaRPr lang="en-US" sz="1600" b="1" dirty="0">
              <a:solidFill>
                <a:schemeClr val="bg1"/>
              </a:solidFill>
            </a:endParaRPr>
          </a:p>
        </p:txBody>
      </p:sp>
    </p:spTree>
    <p:extLst>
      <p:ext uri="{BB962C8B-B14F-4D97-AF65-F5344CB8AC3E}">
        <p14:creationId xmlns:p14="http://schemas.microsoft.com/office/powerpoint/2010/main" val="380830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0050" y="165497"/>
            <a:ext cx="6457950" cy="686442"/>
          </a:xfrm>
        </p:spPr>
        <p:txBody>
          <a:bodyPr/>
          <a:lstStyle/>
          <a:p>
            <a:pPr>
              <a:spcBef>
                <a:spcPts val="0"/>
              </a:spcBef>
            </a:pPr>
            <a:r>
              <a:rPr lang="en-US" sz="2400" dirty="0" smtClean="0"/>
              <a:t>Interview Sources: Human</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328037294"/>
              </p:ext>
            </p:extLst>
          </p:nvPr>
        </p:nvGraphicFramePr>
        <p:xfrm>
          <a:off x="106056" y="623154"/>
          <a:ext cx="6675743" cy="381192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655820" y="4435083"/>
            <a:ext cx="2125980" cy="246221"/>
          </a:xfrm>
          <a:prstGeom prst="rect">
            <a:avLst/>
          </a:prstGeom>
          <a:noFill/>
        </p:spPr>
        <p:txBody>
          <a:bodyPr wrap="square" rtlCol="0">
            <a:spAutoFit/>
          </a:bodyPr>
          <a:lstStyle/>
          <a:p>
            <a:pPr algn="r"/>
            <a:r>
              <a:rPr lang="en-US" sz="1000" dirty="0"/>
              <a:t>(White and Connaway 2011-2014)</a:t>
            </a:r>
          </a:p>
        </p:txBody>
      </p:sp>
    </p:spTree>
    <p:extLst>
      <p:ext uri="{BB962C8B-B14F-4D97-AF65-F5344CB8AC3E}">
        <p14:creationId xmlns:p14="http://schemas.microsoft.com/office/powerpoint/2010/main" val="18950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grayscl/>
            <a:extLst>
              <a:ext uri="{28A0092B-C50C-407E-A947-70E740481C1C}">
                <a14:useLocalDpi xmlns:a14="http://schemas.microsoft.com/office/drawing/2010/main"/>
              </a:ext>
            </a:extLst>
          </a:blip>
          <a:srcRect/>
          <a:stretch/>
        </p:blipFill>
        <p:spPr>
          <a:xfrm>
            <a:off x="8709" y="0"/>
            <a:ext cx="6849291" cy="5143500"/>
          </a:xfrm>
          <a:prstGeom prst="rect">
            <a:avLst/>
          </a:prstGeom>
        </p:spPr>
      </p:pic>
      <p:sp>
        <p:nvSpPr>
          <p:cNvPr id="4" name="Text Placeholder 3"/>
          <p:cNvSpPr>
            <a:spLocks noGrp="1"/>
          </p:cNvSpPr>
          <p:nvPr>
            <p:ph type="body" sz="quarter" idx="14"/>
          </p:nvPr>
        </p:nvSpPr>
        <p:spPr>
          <a:xfrm>
            <a:off x="358383" y="852492"/>
            <a:ext cx="3212132" cy="3582591"/>
          </a:xfrm>
        </p:spPr>
        <p:txBody>
          <a:bodyPr/>
          <a:lstStyle/>
          <a:p>
            <a:pPr marL="0" indent="0">
              <a:buNone/>
            </a:pPr>
            <a:r>
              <a:rPr lang="en-US" sz="2000" b="1" dirty="0">
                <a:solidFill>
                  <a:schemeClr val="bg1"/>
                </a:solidFill>
                <a:latin typeface="Arial" pitchFamily="34" charset="0"/>
                <a:ea typeface="ＭＳ Ｐゴシック" charset="-128"/>
                <a:cs typeface="Arial" pitchFamily="34" charset="0"/>
              </a:rPr>
              <a:t>“One of my favorite ways of getting information is by asking people</a:t>
            </a:r>
            <a:r>
              <a:rPr lang="en-US" sz="2000" b="1" dirty="0" smtClean="0">
                <a:solidFill>
                  <a:schemeClr val="bg1"/>
                </a:solidFill>
                <a:latin typeface="Arial" pitchFamily="34" charset="0"/>
                <a:ea typeface="ＭＳ Ｐゴシック" charset="-128"/>
                <a:cs typeface="Arial" pitchFamily="34" charset="0"/>
              </a:rPr>
              <a:t>.” </a:t>
            </a:r>
          </a:p>
          <a:p>
            <a:pPr marL="0" indent="0">
              <a:buNone/>
            </a:pPr>
            <a:endParaRPr lang="en-US" sz="2000" b="1" dirty="0">
              <a:solidFill>
                <a:schemeClr val="bg1"/>
              </a:solidFill>
              <a:latin typeface="Arial" pitchFamily="34" charset="0"/>
              <a:ea typeface="ＭＳ Ｐゴシック" charset="-128"/>
              <a:cs typeface="Arial" pitchFamily="34" charset="0"/>
            </a:endParaRPr>
          </a:p>
          <a:p>
            <a:pPr marL="0" indent="0">
              <a:buNone/>
            </a:pPr>
            <a:r>
              <a:rPr lang="en-US" sz="1600" b="1" dirty="0" smtClean="0">
                <a:solidFill>
                  <a:schemeClr val="bg1"/>
                </a:solidFill>
                <a:latin typeface="Arial" pitchFamily="34" charset="0"/>
                <a:ea typeface="ＭＳ Ｐゴシック" charset="-128"/>
                <a:cs typeface="Arial" pitchFamily="34" charset="0"/>
              </a:rPr>
              <a:t>(</a:t>
            </a:r>
            <a:r>
              <a:rPr lang="en-US" sz="1600" b="1" i="1" dirty="0">
                <a:solidFill>
                  <a:schemeClr val="bg1"/>
                </a:solidFill>
                <a:latin typeface="Arial" pitchFamily="34" charset="0"/>
                <a:ea typeface="ＭＳ Ｐゴシック" charset="-128"/>
                <a:cs typeface="Arial" pitchFamily="34" charset="0"/>
              </a:rPr>
              <a:t>Digital Visitors and </a:t>
            </a:r>
            <a:r>
              <a:rPr lang="en-US" sz="1600" b="1" i="1" dirty="0" smtClean="0">
                <a:solidFill>
                  <a:schemeClr val="bg1"/>
                </a:solidFill>
                <a:latin typeface="Arial" pitchFamily="34" charset="0"/>
                <a:ea typeface="ＭＳ Ｐゴシック" charset="-128"/>
                <a:cs typeface="Arial" pitchFamily="34" charset="0"/>
              </a:rPr>
              <a:t>Residents, </a:t>
            </a:r>
            <a:r>
              <a:rPr lang="en-US" sz="1600" b="1" dirty="0" smtClean="0">
                <a:solidFill>
                  <a:schemeClr val="bg1"/>
                </a:solidFill>
                <a:latin typeface="Arial" pitchFamily="34" charset="0"/>
                <a:ea typeface="ＭＳ Ｐゴシック" charset="-128"/>
                <a:cs typeface="Arial" pitchFamily="34" charset="0"/>
              </a:rPr>
              <a:t>UKU3</a:t>
            </a:r>
            <a:r>
              <a:rPr lang="en-US" sz="1600" b="1" dirty="0">
                <a:solidFill>
                  <a:schemeClr val="bg1"/>
                </a:solidFill>
                <a:latin typeface="Arial" pitchFamily="34" charset="0"/>
                <a:ea typeface="ＭＳ Ｐゴシック" charset="-128"/>
                <a:cs typeface="Arial" pitchFamily="34" charset="0"/>
              </a:rPr>
              <a:t>, </a:t>
            </a:r>
            <a:r>
              <a:rPr lang="en-US" sz="1600" b="1" dirty="0" smtClean="0">
                <a:solidFill>
                  <a:schemeClr val="bg1"/>
                </a:solidFill>
                <a:latin typeface="Arial" pitchFamily="34" charset="0"/>
                <a:ea typeface="ＭＳ Ｐゴシック" charset="-128"/>
                <a:cs typeface="Arial" pitchFamily="34" charset="0"/>
              </a:rPr>
              <a:t>Female</a:t>
            </a:r>
            <a:r>
              <a:rPr lang="en-US" sz="1600" b="1" dirty="0">
                <a:solidFill>
                  <a:schemeClr val="bg1"/>
                </a:solidFill>
                <a:latin typeface="Arial" pitchFamily="34" charset="0"/>
                <a:ea typeface="ＭＳ Ｐゴシック" charset="-128"/>
                <a:cs typeface="Arial" pitchFamily="34" charset="0"/>
              </a:rPr>
              <a:t>, Age 19</a:t>
            </a:r>
            <a:r>
              <a:rPr lang="en-US" sz="1600" b="1" dirty="0" smtClean="0">
                <a:solidFill>
                  <a:schemeClr val="bg1"/>
                </a:solidFill>
                <a:latin typeface="Arial" pitchFamily="34" charset="0"/>
                <a:ea typeface="ＭＳ Ｐゴシック" charset="-128"/>
                <a:cs typeface="Arial" pitchFamily="34" charset="0"/>
              </a:rPr>
              <a:t>, French and Italian)</a:t>
            </a:r>
            <a:endParaRPr lang="en-US" sz="1600" dirty="0">
              <a:solidFill>
                <a:schemeClr val="bg1"/>
              </a:solidFill>
            </a:endParaRPr>
          </a:p>
        </p:txBody>
      </p:sp>
    </p:spTree>
    <p:extLst>
      <p:ext uri="{BB962C8B-B14F-4D97-AF65-F5344CB8AC3E}">
        <p14:creationId xmlns:p14="http://schemas.microsoft.com/office/powerpoint/2010/main" val="300997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320" y="165497"/>
            <a:ext cx="6583680" cy="686442"/>
          </a:xfrm>
        </p:spPr>
        <p:txBody>
          <a:bodyPr/>
          <a:lstStyle/>
          <a:p>
            <a:pPr>
              <a:spcBef>
                <a:spcPts val="0"/>
              </a:spcBef>
            </a:pPr>
            <a:r>
              <a:rPr lang="en-US" sz="2400" dirty="0" smtClean="0"/>
              <a:t>Interview Sources: Human</a:t>
            </a:r>
            <a:endParaRPr lang="en-US" sz="2400" dirty="0"/>
          </a:p>
          <a:p>
            <a:endParaRPr lang="en-US" sz="2400" dirty="0"/>
          </a:p>
        </p:txBody>
      </p:sp>
      <p:sp>
        <p:nvSpPr>
          <p:cNvPr id="4" name="TextBox 3"/>
          <p:cNvSpPr txBox="1"/>
          <p:nvPr/>
        </p:nvSpPr>
        <p:spPr>
          <a:xfrm>
            <a:off x="4655820" y="4435083"/>
            <a:ext cx="2125980" cy="246221"/>
          </a:xfrm>
          <a:prstGeom prst="rect">
            <a:avLst/>
          </a:prstGeom>
          <a:noFill/>
        </p:spPr>
        <p:txBody>
          <a:bodyPr wrap="square" rtlCol="0">
            <a:spAutoFit/>
          </a:bodyPr>
          <a:lstStyle/>
          <a:p>
            <a:pPr algn="r"/>
            <a:r>
              <a:rPr lang="en-US" sz="1000" dirty="0"/>
              <a:t>(White and Connaway 2011-2014)</a:t>
            </a:r>
          </a:p>
        </p:txBody>
      </p:sp>
      <p:graphicFrame>
        <p:nvGraphicFramePr>
          <p:cNvPr id="5" name="Chart 4"/>
          <p:cNvGraphicFramePr>
            <a:graphicFrameLocks/>
          </p:cNvGraphicFramePr>
          <p:nvPr>
            <p:extLst>
              <p:ext uri="{D42A27DB-BD31-4B8C-83A1-F6EECF244321}">
                <p14:modId xmlns:p14="http://schemas.microsoft.com/office/powerpoint/2010/main" val="582757251"/>
              </p:ext>
            </p:extLst>
          </p:nvPr>
        </p:nvGraphicFramePr>
        <p:xfrm>
          <a:off x="147700" y="626969"/>
          <a:ext cx="6555025" cy="36603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036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6488"/>
          <a:stretch/>
        </p:blipFill>
        <p:spPr>
          <a:xfrm>
            <a:off x="0" y="0"/>
            <a:ext cx="6858000" cy="5143500"/>
          </a:xfrm>
          <a:prstGeom prst="rect">
            <a:avLst/>
          </a:prstGeom>
        </p:spPr>
      </p:pic>
      <p:sp>
        <p:nvSpPr>
          <p:cNvPr id="4" name="Text Placeholder 3"/>
          <p:cNvSpPr>
            <a:spLocks noGrp="1"/>
          </p:cNvSpPr>
          <p:nvPr>
            <p:ph type="body" sz="quarter" idx="14"/>
          </p:nvPr>
        </p:nvSpPr>
        <p:spPr>
          <a:xfrm>
            <a:off x="358382" y="2255520"/>
            <a:ext cx="6136481" cy="2490651"/>
          </a:xfrm>
        </p:spPr>
        <p:txBody>
          <a:bodyPr/>
          <a:lstStyle/>
          <a:p>
            <a:pPr marL="0" indent="0">
              <a:buNone/>
            </a:pPr>
            <a:r>
              <a:rPr lang="en-US" sz="1800" b="1" dirty="0">
                <a:solidFill>
                  <a:schemeClr val="bg1"/>
                </a:solidFill>
                <a:cs typeface="Corbel"/>
              </a:rPr>
              <a:t>“Well, I do think the kind of – I mean, the library system’s very good, the way you can renew books, the way you can search for publications, e-journals… That is amazing really, the way you can do those kind of searches.” </a:t>
            </a:r>
            <a:endParaRPr lang="en-US" sz="1800" b="1" dirty="0" smtClean="0">
              <a:solidFill>
                <a:schemeClr val="bg1"/>
              </a:solidFill>
              <a:cs typeface="Corbel"/>
            </a:endParaRPr>
          </a:p>
          <a:p>
            <a:pPr marL="0" indent="0">
              <a:buNone/>
            </a:pPr>
            <a:endParaRPr lang="en-US" sz="1800" b="1" dirty="0">
              <a:solidFill>
                <a:schemeClr val="bg1"/>
              </a:solidFill>
              <a:cs typeface="Corbel"/>
            </a:endParaRPr>
          </a:p>
          <a:p>
            <a:pPr marL="0" indent="0">
              <a:buNone/>
            </a:pPr>
            <a:r>
              <a:rPr lang="en-US" sz="1600" b="1" dirty="0" smtClean="0">
                <a:solidFill>
                  <a:schemeClr val="bg1"/>
                </a:solidFill>
                <a:cs typeface="Corbel"/>
              </a:rPr>
              <a:t>(</a:t>
            </a:r>
            <a:r>
              <a:rPr lang="en-US" sz="1600" b="1" i="1" dirty="0">
                <a:solidFill>
                  <a:schemeClr val="bg1"/>
                </a:solidFill>
                <a:cs typeface="Corbel"/>
              </a:rPr>
              <a:t>Digital Visitors and Residents</a:t>
            </a:r>
            <a:r>
              <a:rPr lang="en-US" sz="1600" b="1" dirty="0">
                <a:solidFill>
                  <a:schemeClr val="bg1"/>
                </a:solidFill>
                <a:cs typeface="Corbel"/>
              </a:rPr>
              <a:t>, UKG3, Male, Age 51, Practical Theology) </a:t>
            </a:r>
            <a:endParaRPr lang="en-US" sz="1600" b="1" dirty="0">
              <a:solidFill>
                <a:schemeClr val="bg1"/>
              </a:solidFill>
            </a:endParaRPr>
          </a:p>
        </p:txBody>
      </p:sp>
    </p:spTree>
    <p:extLst>
      <p:ext uri="{BB962C8B-B14F-4D97-AF65-F5344CB8AC3E}">
        <p14:creationId xmlns:p14="http://schemas.microsoft.com/office/powerpoint/2010/main" val="157701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858000" cy="5143500"/>
          </a:xfrm>
          <a:prstGeom prst="rect">
            <a:avLst/>
          </a:prstGeom>
        </p:spPr>
      </p:pic>
      <p:sp>
        <p:nvSpPr>
          <p:cNvPr id="4" name="Text Placeholder 3"/>
          <p:cNvSpPr>
            <a:spLocks noGrp="1"/>
          </p:cNvSpPr>
          <p:nvPr>
            <p:ph type="body" sz="quarter" idx="14"/>
          </p:nvPr>
        </p:nvSpPr>
        <p:spPr>
          <a:xfrm>
            <a:off x="358382" y="234184"/>
            <a:ext cx="6136481" cy="3582591"/>
          </a:xfrm>
        </p:spPr>
        <p:txBody>
          <a:bodyPr/>
          <a:lstStyle/>
          <a:p>
            <a:pPr marL="0" indent="0">
              <a:buNone/>
            </a:pPr>
            <a:r>
              <a:rPr lang="en-US" sz="2000" b="1" dirty="0">
                <a:solidFill>
                  <a:schemeClr val="bg1"/>
                </a:solidFill>
                <a:cs typeface="Corbel"/>
              </a:rPr>
              <a:t>“If it were- if I had a question about history or some sort of discussion based thing I would probably call my dad or my grandfather or my sister </a:t>
            </a:r>
            <a:r>
              <a:rPr lang="en-US" sz="2000" b="1" dirty="0" smtClean="0">
                <a:solidFill>
                  <a:schemeClr val="bg1"/>
                </a:solidFill>
                <a:cs typeface="Corbel"/>
              </a:rPr>
              <a:t>beforehand.” </a:t>
            </a:r>
          </a:p>
          <a:p>
            <a:pPr marL="0" indent="0">
              <a:buNone/>
            </a:pPr>
            <a:endParaRPr lang="en-US" sz="1600" b="1" dirty="0">
              <a:solidFill>
                <a:schemeClr val="bg1"/>
              </a:solidFill>
              <a:cs typeface="Corbel"/>
            </a:endParaRPr>
          </a:p>
          <a:p>
            <a:pPr marL="0" indent="0">
              <a:buNone/>
            </a:pPr>
            <a:r>
              <a:rPr lang="en-US" sz="1600" b="1" dirty="0" smtClean="0">
                <a:solidFill>
                  <a:schemeClr val="bg1"/>
                </a:solidFill>
                <a:cs typeface="Corbel"/>
              </a:rPr>
              <a:t>(</a:t>
            </a:r>
            <a:r>
              <a:rPr lang="en-US" sz="1600" b="1" i="1" dirty="0">
                <a:solidFill>
                  <a:schemeClr val="bg1"/>
                </a:solidFill>
                <a:cs typeface="Corbel"/>
              </a:rPr>
              <a:t>Digital Visitors and Residents</a:t>
            </a:r>
            <a:r>
              <a:rPr lang="en-US" sz="1600" b="1" dirty="0">
                <a:solidFill>
                  <a:schemeClr val="bg1"/>
                </a:solidFill>
                <a:cs typeface="Corbel"/>
              </a:rPr>
              <a:t>, UKU12, Female, Age 21, Mathematical Physics) </a:t>
            </a:r>
            <a:endParaRPr lang="en-US" b="1" dirty="0">
              <a:solidFill>
                <a:schemeClr val="bg1"/>
              </a:solidFill>
            </a:endParaRPr>
          </a:p>
        </p:txBody>
      </p:sp>
    </p:spTree>
    <p:extLst>
      <p:ext uri="{BB962C8B-B14F-4D97-AF65-F5344CB8AC3E}">
        <p14:creationId xmlns:p14="http://schemas.microsoft.com/office/powerpoint/2010/main" val="27906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pic>
        <p:nvPicPr>
          <p:cNvPr id="58370" name="Content Placeholder 3" descr="medium_2438570563.jpg"/>
          <p:cNvPicPr>
            <a:picLocks noGrp="1" noChangeAspect="1"/>
          </p:cNvPicPr>
          <p:nvPr>
            <p:ph idx="4294967295"/>
          </p:nvPr>
        </p:nvPicPr>
        <p:blipFill rotWithShape="1">
          <a:blip r:embed="rId3" cstate="print">
            <a:lum bright="-30000" contrast="-30000"/>
            <a:grayscl/>
            <a:extLst>
              <a:ext uri="{28A0092B-C50C-407E-A947-70E740481C1C}">
                <a14:useLocalDpi xmlns:a14="http://schemas.microsoft.com/office/drawing/2010/main"/>
              </a:ext>
            </a:extLst>
          </a:blip>
          <a:srcRect/>
          <a:stretch/>
        </p:blipFill>
        <p:spPr>
          <a:xfrm>
            <a:off x="-17585" y="0"/>
            <a:ext cx="6876447" cy="5143500"/>
          </a:xfrm>
          <a:prstGeom prst="rect">
            <a:avLst/>
          </a:prstGeom>
        </p:spPr>
      </p:pic>
      <p:sp>
        <p:nvSpPr>
          <p:cNvPr id="58371" name="TextBox 5"/>
          <p:cNvSpPr txBox="1">
            <a:spLocks noChangeArrowheads="1"/>
          </p:cNvSpPr>
          <p:nvPr/>
        </p:nvSpPr>
        <p:spPr bwMode="auto">
          <a:xfrm>
            <a:off x="171450" y="400051"/>
            <a:ext cx="3600450" cy="1708160"/>
          </a:xfrm>
          <a:prstGeom prst="rect">
            <a:avLst/>
          </a:prstGeom>
          <a:noFill/>
          <a:ln w="9525">
            <a:noFill/>
            <a:miter lim="800000"/>
            <a:headEnd/>
            <a:tailEnd/>
          </a:ln>
        </p:spPr>
        <p:txBody>
          <a:bodyPr>
            <a:spAutoFit/>
          </a:bodyPr>
          <a:lstStyle/>
          <a:p>
            <a:r>
              <a:rPr lang="en-US" sz="2100" b="1" dirty="0">
                <a:solidFill>
                  <a:schemeClr val="bg1"/>
                </a:solidFill>
              </a:rPr>
              <a:t>The word “librarian” never mentioned in original interviews by Emerging Stage participants as a source of information</a:t>
            </a:r>
          </a:p>
        </p:txBody>
      </p:sp>
      <p:sp>
        <p:nvSpPr>
          <p:cNvPr id="58372" name="TextBox 6"/>
          <p:cNvSpPr txBox="1">
            <a:spLocks noChangeArrowheads="1"/>
          </p:cNvSpPr>
          <p:nvPr/>
        </p:nvSpPr>
        <p:spPr bwMode="auto">
          <a:xfrm>
            <a:off x="2996804" y="3324225"/>
            <a:ext cx="3714750" cy="1492716"/>
          </a:xfrm>
          <a:prstGeom prst="rect">
            <a:avLst/>
          </a:prstGeom>
          <a:noFill/>
          <a:ln w="9525">
            <a:noFill/>
            <a:miter lim="800000"/>
            <a:headEnd/>
            <a:tailEnd/>
          </a:ln>
        </p:spPr>
        <p:txBody>
          <a:bodyPr>
            <a:spAutoFit/>
          </a:bodyPr>
          <a:lstStyle/>
          <a:p>
            <a:r>
              <a:rPr lang="en-US" sz="2100" b="1" dirty="0">
                <a:solidFill>
                  <a:schemeClr val="bg1"/>
                </a:solidFill>
              </a:rPr>
              <a:t>One participant referred to “a lady in the library who helps you find things” </a:t>
            </a:r>
          </a:p>
          <a:p>
            <a:r>
              <a:rPr lang="en-US" sz="1400" b="1" dirty="0" smtClean="0">
                <a:solidFill>
                  <a:schemeClr val="bg1"/>
                </a:solidFill>
              </a:rPr>
              <a:t>(</a:t>
            </a:r>
            <a:r>
              <a:rPr lang="en-GB" sz="1400" b="1" i="1" dirty="0">
                <a:solidFill>
                  <a:schemeClr val="bg1"/>
                </a:solidFill>
                <a:cs typeface="Arial" pitchFamily="34" charset="0"/>
              </a:rPr>
              <a:t>Digital Visitors and Residents, </a:t>
            </a:r>
            <a:r>
              <a:rPr lang="en-US" sz="1400" b="1" dirty="0" smtClean="0">
                <a:solidFill>
                  <a:schemeClr val="bg1"/>
                </a:solidFill>
              </a:rPr>
              <a:t>USU5</a:t>
            </a:r>
            <a:r>
              <a:rPr lang="en-US" sz="1400" b="1" dirty="0">
                <a:solidFill>
                  <a:schemeClr val="bg1"/>
                </a:solidFill>
              </a:rPr>
              <a:t>, Male, Age </a:t>
            </a:r>
            <a:r>
              <a:rPr lang="en-US" sz="1400" b="1" dirty="0" smtClean="0">
                <a:solidFill>
                  <a:schemeClr val="bg1"/>
                </a:solidFill>
              </a:rPr>
              <a:t>19, Systems Engineering)</a:t>
            </a:r>
            <a:endParaRPr lang="en-US" sz="1400" b="1" dirty="0">
              <a:solidFill>
                <a:schemeClr val="bg1"/>
              </a:solidFill>
            </a:endParaRPr>
          </a:p>
        </p:txBody>
      </p:sp>
    </p:spTree>
    <p:extLst>
      <p:ext uri="{BB962C8B-B14F-4D97-AF65-F5344CB8AC3E}">
        <p14:creationId xmlns:p14="http://schemas.microsoft.com/office/powerpoint/2010/main" val="109302481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oode\Downloads\large_14352660977.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749" y="0"/>
            <a:ext cx="6865749" cy="5143500"/>
          </a:xfrm>
          <a:prstGeom prst="rect">
            <a:avLst/>
          </a:prstGeom>
          <a:noFill/>
        </p:spPr>
      </p:pic>
      <p:sp>
        <p:nvSpPr>
          <p:cNvPr id="2" name="Text Placeholder 1"/>
          <p:cNvSpPr>
            <a:spLocks noGrp="1"/>
          </p:cNvSpPr>
          <p:nvPr>
            <p:ph type="body" sz="quarter" idx="13"/>
          </p:nvPr>
        </p:nvSpPr>
        <p:spPr/>
        <p:txBody>
          <a:bodyPr/>
          <a:lstStyle/>
          <a:p>
            <a:r>
              <a:rPr lang="en-US" sz="2400" dirty="0"/>
              <a:t>Diary Submission Example</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9013" y="1118723"/>
            <a:ext cx="5529189" cy="3152712"/>
          </a:xfrm>
          <a:prstGeom prst="rect">
            <a:avLst/>
          </a:prstGeom>
          <a:noFill/>
          <a:ln w="9525">
            <a:noFill/>
            <a:miter lim="800000"/>
            <a:headEnd/>
            <a:tailEnd/>
          </a:ln>
        </p:spPr>
      </p:pic>
      <p:sp>
        <p:nvSpPr>
          <p:cNvPr id="9" name="TextBox 8"/>
          <p:cNvSpPr txBox="1"/>
          <p:nvPr/>
        </p:nvSpPr>
        <p:spPr>
          <a:xfrm>
            <a:off x="4503420" y="4818289"/>
            <a:ext cx="2305500" cy="246221"/>
          </a:xfrm>
          <a:prstGeom prst="rect">
            <a:avLst/>
          </a:prstGeom>
          <a:noFill/>
        </p:spPr>
        <p:txBody>
          <a:bodyPr wrap="square" rtlCol="0">
            <a:spAutoFit/>
          </a:bodyPr>
          <a:lstStyle/>
          <a:p>
            <a:pPr algn="r"/>
            <a:r>
              <a:rPr lang="en-US" sz="1000" dirty="0"/>
              <a:t>(White and Connaway 2011-2014)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046"/>
            <a:ext cx="6858000" cy="5123408"/>
          </a:xfrm>
          <a:prstGeom prst="rect">
            <a:avLst/>
          </a:prstGeom>
        </p:spPr>
      </p:pic>
      <p:sp>
        <p:nvSpPr>
          <p:cNvPr id="4" name="Text Placeholder 3"/>
          <p:cNvSpPr>
            <a:spLocks noGrp="1"/>
          </p:cNvSpPr>
          <p:nvPr>
            <p:ph type="body" sz="quarter" idx="14"/>
          </p:nvPr>
        </p:nvSpPr>
        <p:spPr>
          <a:xfrm>
            <a:off x="358382" y="2821577"/>
            <a:ext cx="6136481" cy="2022809"/>
          </a:xfrm>
        </p:spPr>
        <p:txBody>
          <a:bodyPr/>
          <a:lstStyle/>
          <a:p>
            <a:pPr marL="0" indent="0">
              <a:buNone/>
            </a:pPr>
            <a:r>
              <a:rPr lang="en-US" sz="1400" b="1" dirty="0">
                <a:solidFill>
                  <a:schemeClr val="bg1"/>
                </a:solidFill>
                <a:cs typeface="Corbel"/>
              </a:rPr>
              <a:t>“This morning I was looking for a homemade bread recipe that I could use to bake and then blog </a:t>
            </a:r>
            <a:r>
              <a:rPr lang="en-US" sz="1400" b="1" dirty="0" smtClean="0">
                <a:solidFill>
                  <a:schemeClr val="bg1"/>
                </a:solidFill>
                <a:cs typeface="Corbel"/>
              </a:rPr>
              <a:t>about…At </a:t>
            </a:r>
            <a:r>
              <a:rPr lang="en-US" sz="1400" b="1" dirty="0">
                <a:solidFill>
                  <a:schemeClr val="bg1"/>
                </a:solidFill>
                <a:cs typeface="Corbel"/>
              </a:rPr>
              <a:t>first I started looking online, and it was a little bit </a:t>
            </a:r>
            <a:r>
              <a:rPr lang="en-US" sz="1400" b="1" dirty="0" smtClean="0">
                <a:solidFill>
                  <a:schemeClr val="bg1"/>
                </a:solidFill>
                <a:cs typeface="Corbel"/>
              </a:rPr>
              <a:t>overwhelming…I </a:t>
            </a:r>
            <a:r>
              <a:rPr lang="en-US" sz="1400" b="1" dirty="0">
                <a:solidFill>
                  <a:schemeClr val="bg1"/>
                </a:solidFill>
                <a:cs typeface="Corbel"/>
              </a:rPr>
              <a:t>ended up reaching into my mom’s cupboard and using a recipe that I found in one of her old cookbooks.  The recipe was just what I was looking for: it was a simple homemade white </a:t>
            </a:r>
            <a:r>
              <a:rPr lang="en-US" sz="1400" b="1" dirty="0" smtClean="0">
                <a:solidFill>
                  <a:schemeClr val="bg1"/>
                </a:solidFill>
                <a:cs typeface="Corbel"/>
              </a:rPr>
              <a:t>bread.” </a:t>
            </a:r>
          </a:p>
          <a:p>
            <a:pPr marL="0" indent="0">
              <a:buNone/>
            </a:pPr>
            <a:endParaRPr lang="en-US" sz="1400" b="1" dirty="0">
              <a:solidFill>
                <a:schemeClr val="bg1"/>
              </a:solidFill>
              <a:cs typeface="Corbel"/>
            </a:endParaRPr>
          </a:p>
          <a:p>
            <a:pPr marL="0" indent="0">
              <a:buNone/>
            </a:pPr>
            <a:r>
              <a:rPr lang="en-US" sz="1400" b="1" dirty="0" smtClean="0">
                <a:solidFill>
                  <a:schemeClr val="bg1"/>
                </a:solidFill>
                <a:cs typeface="Corbel"/>
              </a:rPr>
              <a:t>(</a:t>
            </a:r>
            <a:r>
              <a:rPr lang="en-US" sz="1400" b="1" i="1" dirty="0">
                <a:solidFill>
                  <a:schemeClr val="bg1"/>
                </a:solidFill>
                <a:cs typeface="Corbel"/>
              </a:rPr>
              <a:t>Digital Visitors and Residents</a:t>
            </a:r>
            <a:r>
              <a:rPr lang="en-US" sz="1400" b="1" dirty="0">
                <a:solidFill>
                  <a:schemeClr val="bg1"/>
                </a:solidFill>
                <a:cs typeface="Corbel"/>
              </a:rPr>
              <a:t>, USS3, Female, Age 17, High School Student) </a:t>
            </a:r>
          </a:p>
          <a:p>
            <a:pPr marL="0" indent="0">
              <a:buNone/>
            </a:pPr>
            <a:endParaRPr lang="en-US" sz="1400" b="1" dirty="0">
              <a:solidFill>
                <a:schemeClr val="bg1"/>
              </a:solidFill>
            </a:endParaRPr>
          </a:p>
        </p:txBody>
      </p:sp>
    </p:spTree>
    <p:extLst>
      <p:ext uri="{BB962C8B-B14F-4D97-AF65-F5344CB8AC3E}">
        <p14:creationId xmlns:p14="http://schemas.microsoft.com/office/powerpoint/2010/main" val="130168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hoode\Downloads\large__8071516972.jpg"/>
          <p:cNvPicPr>
            <a:picLocks noChangeAspect="1" noChangeArrowheads="1"/>
          </p:cNvPicPr>
          <p:nvPr/>
        </p:nvPicPr>
        <p:blipFill rotWithShape="1">
          <a:blip r:embed="rId3" cstate="print">
            <a:lum bright="-10000" contrast="-20000"/>
            <a:extLst>
              <a:ext uri="{28A0092B-C50C-407E-A947-70E740481C1C}">
                <a14:useLocalDpi xmlns:a14="http://schemas.microsoft.com/office/drawing/2010/main"/>
              </a:ext>
            </a:extLst>
          </a:blip>
          <a:srcRect/>
          <a:stretch/>
        </p:blipFill>
        <p:spPr bwMode="auto">
          <a:xfrm>
            <a:off x="0" y="0"/>
            <a:ext cx="6858000" cy="5143500"/>
          </a:xfrm>
          <a:prstGeom prst="rect">
            <a:avLst/>
          </a:prstGeom>
          <a:noFill/>
        </p:spPr>
      </p:pic>
      <p:sp>
        <p:nvSpPr>
          <p:cNvPr id="4" name="TextBox 3"/>
          <p:cNvSpPr txBox="1"/>
          <p:nvPr/>
        </p:nvSpPr>
        <p:spPr>
          <a:xfrm>
            <a:off x="0" y="3670938"/>
            <a:ext cx="6743700" cy="934871"/>
          </a:xfrm>
          <a:prstGeom prst="rect">
            <a:avLst/>
          </a:prstGeom>
          <a:noFill/>
        </p:spPr>
        <p:txBody>
          <a:bodyPr wrap="square" rtlCol="0">
            <a:noAutofit/>
          </a:bodyPr>
          <a:lstStyle/>
          <a:p>
            <a:pPr algn="ctr"/>
            <a:r>
              <a:rPr lang="en-GB" sz="2100" b="1" dirty="0">
                <a:solidFill>
                  <a:schemeClr val="bg1"/>
                </a:solidFill>
                <a:latin typeface="Arial" pitchFamily="34" charset="0"/>
                <a:cs typeface="Arial" pitchFamily="34" charset="0"/>
              </a:rPr>
              <a:t>“Like, if two of them say the same thing then that must be right.” </a:t>
            </a:r>
          </a:p>
          <a:p>
            <a:pPr algn="ctr"/>
            <a:endParaRPr lang="en-GB" sz="600" b="1" dirty="0">
              <a:solidFill>
                <a:schemeClr val="bg1"/>
              </a:solidFill>
              <a:latin typeface="Arial" pitchFamily="34" charset="0"/>
              <a:cs typeface="Arial" pitchFamily="34" charset="0"/>
            </a:endParaRPr>
          </a:p>
          <a:p>
            <a:pPr algn="ctr"/>
            <a:r>
              <a:rPr lang="en-GB" sz="1350" b="1" dirty="0">
                <a:solidFill>
                  <a:schemeClr val="bg1"/>
                </a:solidFill>
                <a:latin typeface="Arial" pitchFamily="34" charset="0"/>
                <a:cs typeface="Arial" pitchFamily="34" charset="0"/>
              </a:rPr>
              <a:t>(</a:t>
            </a:r>
            <a:r>
              <a:rPr lang="en-GB" sz="1350" b="1" i="1" dirty="0">
                <a:solidFill>
                  <a:schemeClr val="bg1"/>
                </a:solidFill>
                <a:latin typeface="Arial" pitchFamily="34" charset="0"/>
                <a:cs typeface="Arial" pitchFamily="34" charset="0"/>
              </a:rPr>
              <a:t>Digital Visitors and Residents, </a:t>
            </a:r>
            <a:r>
              <a:rPr lang="en-GB" sz="1350" b="1" dirty="0">
                <a:solidFill>
                  <a:schemeClr val="bg1"/>
                </a:solidFill>
                <a:latin typeface="Arial" pitchFamily="34" charset="0"/>
                <a:cs typeface="Arial" pitchFamily="34" charset="0"/>
              </a:rPr>
              <a:t>USS4, Male, Age 17, High School Student)</a:t>
            </a:r>
            <a:endParaRPr lang="en-US" sz="1350" b="1" dirty="0">
              <a:solidFill>
                <a:schemeClr val="bg1"/>
              </a:solidFill>
            </a:endParaRPr>
          </a:p>
        </p:txBody>
      </p:sp>
      <p:sp>
        <p:nvSpPr>
          <p:cNvPr id="5" name="TextBox 4"/>
          <p:cNvSpPr txBox="1"/>
          <p:nvPr/>
        </p:nvSpPr>
        <p:spPr>
          <a:xfrm>
            <a:off x="948054" y="304138"/>
            <a:ext cx="5192512" cy="830997"/>
          </a:xfrm>
          <a:prstGeom prst="rect">
            <a:avLst/>
          </a:prstGeom>
          <a:noFill/>
        </p:spPr>
        <p:txBody>
          <a:bodyPr wrap="none" rtlCol="0">
            <a:spAutoFit/>
          </a:bodyPr>
          <a:lstStyle/>
          <a:p>
            <a:pPr algn="ctr"/>
            <a:r>
              <a:rPr lang="en-US" sz="2400" b="1" dirty="0">
                <a:solidFill>
                  <a:schemeClr val="bg1">
                    <a:lumMod val="95000"/>
                  </a:schemeClr>
                </a:solidFill>
                <a:latin typeface="+mj-lt"/>
              </a:rPr>
              <a:t>Assessing Non-Traditional Sources:</a:t>
            </a:r>
          </a:p>
          <a:p>
            <a:pPr algn="ctr"/>
            <a:r>
              <a:rPr lang="en-US" sz="2400" b="1" dirty="0">
                <a:solidFill>
                  <a:schemeClr val="bg1">
                    <a:lumMod val="95000"/>
                  </a:schemeClr>
                </a:solidFill>
                <a:latin typeface="+mj-lt"/>
              </a:rPr>
              <a:t>Determining Credibility and Authority</a:t>
            </a:r>
          </a:p>
        </p:txBody>
      </p:sp>
      <p:pic>
        <p:nvPicPr>
          <p:cNvPr id="6" name="Picture 4" descr="C:\Users\vassc\AppData\Local\Temp\15747984491_2bf572a55f_b.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6853382" cy="5105400"/>
          </a:xfrm>
          <a:prstGeom prst="rect">
            <a:avLst/>
          </a:prstGeom>
          <a:noFill/>
        </p:spPr>
      </p:pic>
      <p:sp>
        <p:nvSpPr>
          <p:cNvPr id="2" name="Rectangle 1"/>
          <p:cNvSpPr/>
          <p:nvPr/>
        </p:nvSpPr>
        <p:spPr>
          <a:xfrm>
            <a:off x="287654" y="740095"/>
            <a:ext cx="6202046" cy="4031873"/>
          </a:xfrm>
          <a:prstGeom prst="rect">
            <a:avLst/>
          </a:prstGeom>
        </p:spPr>
        <p:txBody>
          <a:bodyPr wrap="square">
            <a:spAutoFit/>
          </a:bodyPr>
          <a:lstStyle/>
          <a:p>
            <a:r>
              <a:rPr lang="en-US" sz="2400" b="1" i="1" dirty="0">
                <a:solidFill>
                  <a:schemeClr val="bg1"/>
                </a:solidFill>
                <a:latin typeface="Arial" pitchFamily="34" charset="0"/>
                <a:cs typeface="Arial" pitchFamily="34" charset="0"/>
              </a:rPr>
              <a:t>“I look at the organization. Usually I would look at the link, the actual link URL. That usually tells you if it’s an </a:t>
            </a:r>
            <a:r>
              <a:rPr lang="en-US" sz="2400" b="1" i="1" dirty="0" err="1">
                <a:solidFill>
                  <a:schemeClr val="bg1"/>
                </a:solidFill>
                <a:latin typeface="Arial" pitchFamily="34" charset="0"/>
                <a:cs typeface="Arial" pitchFamily="34" charset="0"/>
              </a:rPr>
              <a:t>edu</a:t>
            </a:r>
            <a:r>
              <a:rPr lang="en-US" sz="2400" b="1" i="1" dirty="0">
                <a:solidFill>
                  <a:schemeClr val="bg1"/>
                </a:solidFill>
                <a:latin typeface="Arial" pitchFamily="34" charset="0"/>
                <a:cs typeface="Arial" pitchFamily="34" charset="0"/>
              </a:rPr>
              <a:t> if it’s with a university, if it’s…”</a:t>
            </a:r>
          </a:p>
          <a:p>
            <a:endParaRPr lang="en-US" sz="1600" b="1" i="1" dirty="0">
              <a:solidFill>
                <a:schemeClr val="bg1"/>
              </a:solidFill>
              <a:latin typeface="Arial" pitchFamily="34" charset="0"/>
              <a:cs typeface="Arial" pitchFamily="34" charset="0"/>
            </a:endParaRPr>
          </a:p>
          <a:p>
            <a:endParaRPr lang="en-US" sz="1600" b="1" i="1" dirty="0">
              <a:solidFill>
                <a:schemeClr val="bg1"/>
              </a:solidFill>
              <a:latin typeface="Arial" pitchFamily="34" charset="0"/>
              <a:cs typeface="Arial" pitchFamily="34" charset="0"/>
            </a:endParaRPr>
          </a:p>
          <a:p>
            <a:endParaRPr lang="en-US" sz="1600" b="1" i="1" dirty="0">
              <a:solidFill>
                <a:schemeClr val="bg1"/>
              </a:solidFill>
              <a:latin typeface="Arial" pitchFamily="34" charset="0"/>
              <a:cs typeface="Arial" pitchFamily="34" charset="0"/>
            </a:endParaRPr>
          </a:p>
          <a:p>
            <a:endParaRPr lang="en-US" sz="1600" b="1" i="1" dirty="0">
              <a:solidFill>
                <a:schemeClr val="bg1"/>
              </a:solidFill>
              <a:latin typeface="Arial" pitchFamily="34" charset="0"/>
              <a:cs typeface="Arial" pitchFamily="34" charset="0"/>
            </a:endParaRPr>
          </a:p>
          <a:p>
            <a:endParaRPr lang="en-US" sz="1600" b="1" i="1" dirty="0">
              <a:solidFill>
                <a:schemeClr val="bg1"/>
              </a:solidFill>
              <a:latin typeface="Arial" pitchFamily="34" charset="0"/>
              <a:cs typeface="Arial" pitchFamily="34" charset="0"/>
            </a:endParaRPr>
          </a:p>
          <a:p>
            <a:endParaRPr lang="en-US" sz="1600" b="1" i="1" dirty="0">
              <a:solidFill>
                <a:schemeClr val="bg1"/>
              </a:solidFill>
              <a:latin typeface="Arial" pitchFamily="34" charset="0"/>
              <a:cs typeface="Arial" pitchFamily="34" charset="0"/>
            </a:endParaRPr>
          </a:p>
          <a:p>
            <a:endParaRPr lang="en-US" sz="1600" b="1" i="1" dirty="0">
              <a:solidFill>
                <a:schemeClr val="bg1"/>
              </a:solidFill>
              <a:latin typeface="Arial" pitchFamily="34" charset="0"/>
              <a:cs typeface="Arial" pitchFamily="34" charset="0"/>
            </a:endParaRPr>
          </a:p>
          <a:p>
            <a:endParaRPr lang="en-US" sz="1600" b="1" dirty="0">
              <a:solidFill>
                <a:schemeClr val="bg1"/>
              </a:solidFill>
              <a:latin typeface="Arial" pitchFamily="34" charset="0"/>
              <a:cs typeface="Arial" pitchFamily="34" charset="0"/>
            </a:endParaRPr>
          </a:p>
          <a:p>
            <a:pPr algn="ctr"/>
            <a:r>
              <a:rPr lang="en-US" sz="1600" b="1" dirty="0">
                <a:solidFill>
                  <a:schemeClr val="bg1"/>
                </a:solidFill>
                <a:latin typeface="Arial" pitchFamily="34" charset="0"/>
                <a:cs typeface="Arial" pitchFamily="34" charset="0"/>
              </a:rPr>
              <a:t> (</a:t>
            </a:r>
            <a:r>
              <a:rPr lang="en-US" sz="1600" b="1" i="1" dirty="0">
                <a:solidFill>
                  <a:schemeClr val="bg1"/>
                </a:solidFill>
                <a:latin typeface="Arial" pitchFamily="34" charset="0"/>
                <a:cs typeface="Arial" pitchFamily="34" charset="0"/>
              </a:rPr>
              <a:t>Digital Visitors and Residents</a:t>
            </a:r>
            <a:r>
              <a:rPr lang="en-US" sz="1600" b="1" dirty="0">
                <a:solidFill>
                  <a:schemeClr val="bg1"/>
                </a:solidFill>
                <a:latin typeface="Arial" pitchFamily="34" charset="0"/>
                <a:cs typeface="Arial" pitchFamily="34" charset="0"/>
              </a:rPr>
              <a:t>, UKG2, Embedding, Female, Age 22, Learning and Technology)</a:t>
            </a:r>
          </a:p>
        </p:txBody>
      </p:sp>
    </p:spTree>
    <p:extLst>
      <p:ext uri="{BB962C8B-B14F-4D97-AF65-F5344CB8AC3E}">
        <p14:creationId xmlns:p14="http://schemas.microsoft.com/office/powerpoint/2010/main" val="303435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vassc\AppData\Local\Temp\6050018090_42f7a56e55_b.jpg"/>
          <p:cNvPicPr>
            <a:picLocks noChangeAspect="1" noChangeArrowheads="1"/>
          </p:cNvPicPr>
          <p:nvPr/>
        </p:nvPicPr>
        <p:blipFill>
          <a:blip r:embed="rId3" cstate="print">
            <a:lum bright="-20000" contrast="-40000"/>
          </a:blip>
          <a:srcRect/>
          <a:stretch>
            <a:fillRect/>
          </a:stretch>
        </p:blipFill>
        <p:spPr bwMode="auto">
          <a:xfrm>
            <a:off x="0" y="0"/>
            <a:ext cx="6858000" cy="5143500"/>
          </a:xfrm>
          <a:prstGeom prst="rect">
            <a:avLst/>
          </a:prstGeom>
          <a:noFill/>
        </p:spPr>
      </p:pic>
      <p:sp>
        <p:nvSpPr>
          <p:cNvPr id="4" name="Rectangle 3"/>
          <p:cNvSpPr/>
          <p:nvPr/>
        </p:nvSpPr>
        <p:spPr>
          <a:xfrm>
            <a:off x="171450" y="514351"/>
            <a:ext cx="6457950" cy="4247317"/>
          </a:xfrm>
          <a:prstGeom prst="rect">
            <a:avLst/>
          </a:prstGeom>
        </p:spPr>
        <p:txBody>
          <a:bodyPr wrap="square">
            <a:spAutoFit/>
          </a:bodyPr>
          <a:lstStyle/>
          <a:p>
            <a:r>
              <a:rPr lang="en-US" b="1" i="1" dirty="0">
                <a:solidFill>
                  <a:schemeClr val="bg1"/>
                </a:solidFill>
                <a:latin typeface="Arial" pitchFamily="34" charset="0"/>
                <a:cs typeface="Arial" pitchFamily="34" charset="0"/>
              </a:rPr>
              <a:t>“And I liked using a lot of official websites, so if a company had given me – I did mine on premature babies so I got a parent help book that was given to parents who had premature babies and it had a list of like trusted websites in it and things like that. I knew that they were good content because otherwise I wouldn’t have been given them.”</a:t>
            </a:r>
          </a:p>
          <a:p>
            <a:endParaRPr lang="en-US" b="1" dirty="0">
              <a:solidFill>
                <a:schemeClr val="bg1"/>
              </a:solidFill>
              <a:latin typeface="Arial" pitchFamily="34" charset="0"/>
              <a:cs typeface="Arial" pitchFamily="34" charset="0"/>
            </a:endParaRPr>
          </a:p>
          <a:p>
            <a:endParaRPr lang="en-US" b="1" dirty="0">
              <a:solidFill>
                <a:schemeClr val="bg1"/>
              </a:solidFill>
              <a:latin typeface="Arial" pitchFamily="34" charset="0"/>
              <a:cs typeface="Arial" pitchFamily="34" charset="0"/>
            </a:endParaRPr>
          </a:p>
          <a:p>
            <a:endParaRPr lang="en-US" b="1" dirty="0">
              <a:solidFill>
                <a:schemeClr val="bg1"/>
              </a:solidFill>
              <a:latin typeface="Arial" pitchFamily="34" charset="0"/>
              <a:cs typeface="Arial" pitchFamily="34" charset="0"/>
            </a:endParaRPr>
          </a:p>
          <a:p>
            <a:endParaRPr lang="en-US" b="1" dirty="0">
              <a:solidFill>
                <a:schemeClr val="bg1"/>
              </a:solidFill>
              <a:latin typeface="Arial" pitchFamily="34" charset="0"/>
              <a:cs typeface="Arial" pitchFamily="34" charset="0"/>
            </a:endParaRPr>
          </a:p>
          <a:p>
            <a:endParaRPr lang="en-US" b="1" dirty="0">
              <a:solidFill>
                <a:schemeClr val="bg1"/>
              </a:solidFill>
              <a:latin typeface="Arial" pitchFamily="34" charset="0"/>
              <a:cs typeface="Arial" pitchFamily="34" charset="0"/>
            </a:endParaRPr>
          </a:p>
          <a:p>
            <a:endParaRPr lang="en-US" b="1" dirty="0">
              <a:solidFill>
                <a:schemeClr val="bg1"/>
              </a:solidFill>
              <a:latin typeface="Arial" pitchFamily="34" charset="0"/>
              <a:cs typeface="Arial" pitchFamily="34" charset="0"/>
            </a:endParaRPr>
          </a:p>
          <a:p>
            <a:pPr algn="ctr"/>
            <a:r>
              <a:rPr lang="en-US" b="1" dirty="0">
                <a:solidFill>
                  <a:schemeClr val="bg1"/>
                </a:solidFill>
                <a:latin typeface="Arial" pitchFamily="34" charset="0"/>
                <a:cs typeface="Arial" pitchFamily="34" charset="0"/>
              </a:rPr>
              <a:t> (</a:t>
            </a:r>
            <a:r>
              <a:rPr lang="en-US" b="1" i="1" dirty="0">
                <a:solidFill>
                  <a:schemeClr val="bg1"/>
                </a:solidFill>
                <a:latin typeface="Arial" pitchFamily="34" charset="0"/>
                <a:cs typeface="Arial" pitchFamily="34" charset="0"/>
              </a:rPr>
              <a:t>Digital Visitors and Residents</a:t>
            </a:r>
            <a:r>
              <a:rPr lang="en-US" b="1" dirty="0">
                <a:solidFill>
                  <a:schemeClr val="bg1"/>
                </a:solidFill>
                <a:latin typeface="Arial" pitchFamily="34" charset="0"/>
                <a:cs typeface="Arial" pitchFamily="34" charset="0"/>
              </a:rPr>
              <a:t>, UKS2, Emerging, Female, Age 17, Secondary School Student)</a:t>
            </a:r>
          </a:p>
        </p:txBody>
      </p:sp>
    </p:spTree>
    <p:extLst>
      <p:ext uri="{BB962C8B-B14F-4D97-AF65-F5344CB8AC3E}">
        <p14:creationId xmlns:p14="http://schemas.microsoft.com/office/powerpoint/2010/main" val="17220205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400" b="1" dirty="0"/>
              <a:t>All Survey Questions</a:t>
            </a:r>
            <a:r>
              <a:rPr lang="en-US" dirty="0"/>
              <a:t/>
            </a:r>
            <a:br>
              <a:rPr lang="en-US" dirty="0"/>
            </a:b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71005263"/>
              </p:ext>
            </p:extLst>
          </p:nvPr>
        </p:nvGraphicFramePr>
        <p:xfrm>
          <a:off x="212434" y="674255"/>
          <a:ext cx="6474692" cy="4041140"/>
        </p:xfrm>
        <a:graphic>
          <a:graphicData uri="http://schemas.openxmlformats.org/drawingml/2006/table">
            <a:tbl>
              <a:tblPr firstRow="1" bandRow="1">
                <a:tableStyleId>{5C22544A-7EE6-4342-B048-85BDC9FD1C3A}</a:tableStyleId>
              </a:tblPr>
              <a:tblGrid>
                <a:gridCol w="3237346"/>
                <a:gridCol w="3237346"/>
              </a:tblGrid>
              <a:tr h="222815">
                <a:tc>
                  <a:txBody>
                    <a:bodyPr/>
                    <a:lstStyle/>
                    <a:p>
                      <a:r>
                        <a:rPr lang="en-US" sz="1050" dirty="0" smtClean="0"/>
                        <a:t>Emerging + Establishing</a:t>
                      </a:r>
                      <a:endParaRPr lang="en-US" sz="1050" dirty="0"/>
                    </a:p>
                  </a:txBody>
                  <a:tcPr/>
                </a:tc>
                <a:tc>
                  <a:txBody>
                    <a:bodyPr/>
                    <a:lstStyle/>
                    <a:p>
                      <a:r>
                        <a:rPr lang="en-US" sz="1050" dirty="0" smtClean="0"/>
                        <a:t>Embedding + Experiencing</a:t>
                      </a:r>
                      <a:endParaRPr lang="en-US" sz="1050" dirty="0"/>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1. Agency\Decision, choice\Convenience, ease of use, accessibility</a:t>
                      </a:r>
                      <a:endParaRPr lang="en-US" sz="1050" dirty="0"/>
                    </a:p>
                  </a:txBody>
                  <a:tcPr>
                    <a:solidFill>
                      <a:srgbClr val="FFFF00"/>
                    </a:solidFill>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 </a:t>
                      </a:r>
                      <a:r>
                        <a:rPr lang="en-US" sz="1050" kern="1200" dirty="0" smtClean="0">
                          <a:solidFill>
                            <a:schemeClr val="dk1"/>
                          </a:solidFill>
                          <a:effectLst/>
                          <a:latin typeface="+mn-lt"/>
                          <a:ea typeface="+mn-ea"/>
                          <a:cs typeface="+mn-cs"/>
                        </a:rPr>
                        <a:t>Agency\Decision, choice\Convenience, ease of use, accessibility</a:t>
                      </a:r>
                    </a:p>
                  </a:txBody>
                  <a:tcPr>
                    <a:solidFill>
                      <a:srgbClr val="FFFF00"/>
                    </a:solidFill>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2. Sources\Human</a:t>
                      </a:r>
                      <a:endParaRPr lang="en-US" sz="1050" dirty="0"/>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2. </a:t>
                      </a:r>
                      <a:r>
                        <a:rPr lang="en-US" sz="1050" kern="1200" dirty="0" smtClean="0">
                          <a:solidFill>
                            <a:schemeClr val="dk1"/>
                          </a:solidFill>
                          <a:effectLst/>
                          <a:latin typeface="+mn-lt"/>
                          <a:ea typeface="+mn-ea"/>
                          <a:cs typeface="+mn-cs"/>
                        </a:rPr>
                        <a:t>Sources\Digital</a:t>
                      </a:r>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3. Situation, context\Professional, academic</a:t>
                      </a:r>
                      <a:endParaRPr lang="en-US" sz="1050" dirty="0"/>
                    </a:p>
                  </a:txBody>
                  <a:tcPr/>
                </a:tc>
                <a:tc>
                  <a:txBody>
                    <a:bodyPr/>
                    <a:lstStyle/>
                    <a:p>
                      <a:r>
                        <a:rPr lang="en-US" sz="1050" dirty="0" smtClean="0"/>
                        <a:t>3. </a:t>
                      </a:r>
                      <a:r>
                        <a:rPr lang="en-US" sz="1050" kern="1200" dirty="0" smtClean="0">
                          <a:solidFill>
                            <a:schemeClr val="dk1"/>
                          </a:solidFill>
                          <a:effectLst/>
                          <a:latin typeface="+mn-lt"/>
                          <a:ea typeface="+mn-ea"/>
                          <a:cs typeface="+mn-cs"/>
                        </a:rPr>
                        <a:t>Agency\Decision, choice\Searching</a:t>
                      </a:r>
                      <a:endParaRPr lang="en-US" sz="1050" dirty="0"/>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4. Agency\Decision, choice\Searching</a:t>
                      </a:r>
                      <a:endParaRPr lang="en-US" sz="1050" dirty="0"/>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4. </a:t>
                      </a:r>
                      <a:r>
                        <a:rPr lang="en-US" sz="1050" kern="1200" dirty="0" smtClean="0">
                          <a:solidFill>
                            <a:schemeClr val="dk1"/>
                          </a:solidFill>
                          <a:effectLst/>
                          <a:latin typeface="+mn-lt"/>
                          <a:ea typeface="+mn-ea"/>
                          <a:cs typeface="+mn-cs"/>
                        </a:rPr>
                        <a:t>Sources\Human</a:t>
                      </a:r>
                      <a:endParaRPr lang="en-US" sz="1050" dirty="0"/>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5. Sources\Digital</a:t>
                      </a:r>
                      <a:endParaRPr lang="en-US" sz="1050" dirty="0"/>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5. </a:t>
                      </a:r>
                      <a:r>
                        <a:rPr lang="en-US" sz="1050" kern="1200" dirty="0" smtClean="0">
                          <a:solidFill>
                            <a:schemeClr val="dk1"/>
                          </a:solidFill>
                          <a:effectLst/>
                          <a:latin typeface="+mn-lt"/>
                          <a:ea typeface="+mn-ea"/>
                          <a:cs typeface="+mn-cs"/>
                        </a:rPr>
                        <a:t>Situation, context\Professional, academic</a:t>
                      </a:r>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6. Place\Internet</a:t>
                      </a:r>
                      <a:endParaRPr lang="en-US" sz="1050" dirty="0"/>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6. </a:t>
                      </a:r>
                      <a:r>
                        <a:rPr lang="en-US" sz="1050" kern="1200" dirty="0" smtClean="0">
                          <a:solidFill>
                            <a:schemeClr val="dk1"/>
                          </a:solidFill>
                          <a:effectLst/>
                          <a:latin typeface="+mn-lt"/>
                          <a:ea typeface="+mn-ea"/>
                          <a:cs typeface="+mn-cs"/>
                        </a:rPr>
                        <a:t>Sources\Digital\Websites</a:t>
                      </a:r>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Sources\Digital\Websites</a:t>
                      </a:r>
                      <a:endParaRPr lang="en-US" sz="1050" dirty="0"/>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Agency\Evaluation\Accept</a:t>
                      </a:r>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8. </a:t>
                      </a:r>
                      <a:r>
                        <a:rPr lang="en-US" sz="1050" kern="1200" dirty="0" smtClean="0">
                          <a:solidFill>
                            <a:schemeClr val="dk1"/>
                          </a:solidFill>
                          <a:effectLst/>
                          <a:latin typeface="+mn-lt"/>
                          <a:ea typeface="+mn-ea"/>
                          <a:cs typeface="+mn-cs"/>
                        </a:rPr>
                        <a:t>Agency\Evaluation\Accept</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8. Situation, context\Personal</a:t>
                      </a:r>
                      <a:endParaRPr lang="en-US" sz="1050" dirty="0"/>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9. </a:t>
                      </a:r>
                      <a:r>
                        <a:rPr lang="en-US" sz="1050" kern="1200" dirty="0" smtClean="0">
                          <a:solidFill>
                            <a:schemeClr val="dk1"/>
                          </a:solidFill>
                          <a:effectLst/>
                          <a:latin typeface="+mn-lt"/>
                          <a:ea typeface="+mn-ea"/>
                          <a:cs typeface="+mn-cs"/>
                        </a:rPr>
                        <a:t>Situation, context\Personal</a:t>
                      </a:r>
                    </a:p>
                  </a:txBody>
                  <a:tcPr/>
                </a:tc>
                <a:tc>
                  <a:txBody>
                    <a:bodyPr/>
                    <a:lstStyle/>
                    <a:p>
                      <a:r>
                        <a:rPr lang="en-US" sz="1050" dirty="0" smtClean="0"/>
                        <a:t>9. </a:t>
                      </a:r>
                      <a:r>
                        <a:rPr lang="en-US" sz="1050" kern="1200" dirty="0" smtClean="0">
                          <a:solidFill>
                            <a:schemeClr val="dk1"/>
                          </a:solidFill>
                          <a:effectLst/>
                          <a:latin typeface="+mn-lt"/>
                          <a:ea typeface="+mn-ea"/>
                          <a:cs typeface="+mn-cs"/>
                        </a:rPr>
                        <a:t>Place\Internet\Search engine</a:t>
                      </a:r>
                      <a:endParaRPr lang="en-US" sz="1050" dirty="0"/>
                    </a:p>
                  </a:txBody>
                  <a:tcPr/>
                </a:tc>
              </a:tr>
              <a:tr h="287123">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10. </a:t>
                      </a:r>
                      <a:r>
                        <a:rPr lang="en-US" sz="1050" kern="1200" dirty="0" smtClean="0">
                          <a:solidFill>
                            <a:schemeClr val="dk1"/>
                          </a:solidFill>
                          <a:effectLst/>
                          <a:latin typeface="+mn-lt"/>
                          <a:ea typeface="+mn-ea"/>
                          <a:cs typeface="+mn-cs"/>
                        </a:rPr>
                        <a:t>Place\Internet\Search engine</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10. </a:t>
                      </a:r>
                      <a:r>
                        <a:rPr lang="en-US" sz="1050" kern="1200" dirty="0" smtClean="0">
                          <a:solidFill>
                            <a:schemeClr val="dk1"/>
                          </a:solidFill>
                          <a:effectLst/>
                          <a:latin typeface="+mn-lt"/>
                          <a:ea typeface="+mn-ea"/>
                          <a:cs typeface="+mn-cs"/>
                        </a:rPr>
                        <a:t>Agency\Motivation\Extrinsic (externally motivated)</a:t>
                      </a:r>
                    </a:p>
                  </a:txBody>
                  <a:tcPr/>
                </a:tc>
              </a:tr>
            </a:tbl>
          </a:graphicData>
        </a:graphic>
      </p:graphicFrame>
    </p:spTree>
    <p:extLst>
      <p:ext uri="{BB962C8B-B14F-4D97-AF65-F5344CB8AC3E}">
        <p14:creationId xmlns:p14="http://schemas.microsoft.com/office/powerpoint/2010/main" val="223104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a:t>Think of a time in the past month when you had either a Personal or Academic/Professional situation where you needed answers or solutions and you did a quick search and made do with it. </a:t>
            </a:r>
          </a:p>
        </p:txBody>
      </p:sp>
      <p:graphicFrame>
        <p:nvGraphicFramePr>
          <p:cNvPr id="3" name="Table 2"/>
          <p:cNvGraphicFramePr>
            <a:graphicFrameLocks noGrp="1"/>
          </p:cNvGraphicFramePr>
          <p:nvPr>
            <p:extLst>
              <p:ext uri="{D42A27DB-BD31-4B8C-83A1-F6EECF244321}">
                <p14:modId xmlns:p14="http://schemas.microsoft.com/office/powerpoint/2010/main" val="3457325643"/>
              </p:ext>
            </p:extLst>
          </p:nvPr>
        </p:nvGraphicFramePr>
        <p:xfrm>
          <a:off x="101598" y="1269423"/>
          <a:ext cx="6668656" cy="3252239"/>
        </p:xfrm>
        <a:graphic>
          <a:graphicData uri="http://schemas.openxmlformats.org/drawingml/2006/table">
            <a:tbl>
              <a:tblPr firstRow="1" bandRow="1">
                <a:tableStyleId>{5C22544A-7EE6-4342-B048-85BDC9FD1C3A}</a:tableStyleId>
              </a:tblPr>
              <a:tblGrid>
                <a:gridCol w="3334328"/>
                <a:gridCol w="3334328"/>
              </a:tblGrid>
              <a:tr h="291522">
                <a:tc>
                  <a:txBody>
                    <a:bodyPr/>
                    <a:lstStyle/>
                    <a:p>
                      <a:pPr marL="0" marR="0" indent="0" algn="l" defTabSz="257162" rtl="0" eaLnBrk="1" fontAlgn="auto" latinLnBrk="0" hangingPunct="1">
                        <a:lnSpc>
                          <a:spcPct val="100000"/>
                        </a:lnSpc>
                        <a:spcBef>
                          <a:spcPts val="0"/>
                        </a:spcBef>
                        <a:spcAft>
                          <a:spcPts val="0"/>
                        </a:spcAft>
                        <a:buClrTx/>
                        <a:buSzTx/>
                        <a:buFontTx/>
                        <a:buNone/>
                        <a:tabLst/>
                        <a:defRPr/>
                      </a:pPr>
                      <a:r>
                        <a:rPr lang="en-US" sz="1050" dirty="0" smtClean="0"/>
                        <a:t>Emerging + Establishing</a:t>
                      </a:r>
                      <a:endParaRPr lang="en-US" sz="1050" dirty="0"/>
                    </a:p>
                  </a:txBody>
                  <a:tcPr/>
                </a:tc>
                <a:tc>
                  <a:txBody>
                    <a:bodyPr/>
                    <a:lstStyle/>
                    <a:p>
                      <a:pPr marL="0" marR="0" indent="0" algn="l" defTabSz="257162" rtl="0" eaLnBrk="1" fontAlgn="auto" latinLnBrk="0" hangingPunct="1">
                        <a:lnSpc>
                          <a:spcPct val="100000"/>
                        </a:lnSpc>
                        <a:spcBef>
                          <a:spcPts val="0"/>
                        </a:spcBef>
                        <a:spcAft>
                          <a:spcPts val="0"/>
                        </a:spcAft>
                        <a:buClrTx/>
                        <a:buSzTx/>
                        <a:buFontTx/>
                        <a:buNone/>
                        <a:tabLst/>
                        <a:defRPr/>
                      </a:pPr>
                      <a:r>
                        <a:rPr lang="en-US" sz="1050" dirty="0" smtClean="0"/>
                        <a:t>Embedding + Experiencing</a:t>
                      </a:r>
                      <a:endParaRPr lang="en-US" sz="1050" dirty="0"/>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 </a:t>
                      </a:r>
                      <a:r>
                        <a:rPr lang="en-US" sz="1050" kern="1200" dirty="0" smtClean="0">
                          <a:solidFill>
                            <a:schemeClr val="dk1"/>
                          </a:solidFill>
                          <a:effectLst/>
                          <a:latin typeface="+mn-lt"/>
                          <a:ea typeface="+mn-ea"/>
                          <a:cs typeface="+mn-cs"/>
                        </a:rPr>
                        <a:t>Agency\Decision, choice\Convenience, ease of use, accessibility</a:t>
                      </a:r>
                      <a:endParaRPr lang="en-US" sz="1050" dirty="0"/>
                    </a:p>
                  </a:txBody>
                  <a:tcPr>
                    <a:solidFill>
                      <a:srgbClr val="FFFF00"/>
                    </a:solidFill>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 </a:t>
                      </a:r>
                      <a:r>
                        <a:rPr lang="en-US" sz="1050" kern="1200" dirty="0" smtClean="0">
                          <a:solidFill>
                            <a:schemeClr val="dk1"/>
                          </a:solidFill>
                          <a:effectLst/>
                          <a:latin typeface="+mn-lt"/>
                          <a:ea typeface="+mn-ea"/>
                          <a:cs typeface="+mn-cs"/>
                        </a:rPr>
                        <a:t>Agency\Decision, choice\Convenience, ease of use, accessibility</a:t>
                      </a:r>
                    </a:p>
                  </a:txBody>
                  <a:tcPr>
                    <a:solidFill>
                      <a:srgbClr val="FFFF00"/>
                    </a:solidFill>
                  </a:tcPr>
                </a:tc>
              </a:tr>
              <a:tr h="246484">
                <a:tc>
                  <a:txBody>
                    <a:bodyPr/>
                    <a:lstStyle/>
                    <a:p>
                      <a:r>
                        <a:rPr lang="en-US" sz="1050" dirty="0" smtClean="0"/>
                        <a:t>2. </a:t>
                      </a:r>
                      <a:r>
                        <a:rPr lang="en-US" sz="1050" kern="1200" dirty="0" smtClean="0">
                          <a:solidFill>
                            <a:schemeClr val="dk1"/>
                          </a:solidFill>
                          <a:effectLst/>
                          <a:latin typeface="+mn-lt"/>
                          <a:ea typeface="+mn-ea"/>
                          <a:cs typeface="+mn-cs"/>
                        </a:rPr>
                        <a:t>Situation, context\Professional, academic</a:t>
                      </a:r>
                      <a:endParaRPr lang="en-US" sz="1050" dirty="0"/>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2. </a:t>
                      </a:r>
                      <a:r>
                        <a:rPr lang="en-US" sz="1050" kern="1200" dirty="0" smtClean="0">
                          <a:solidFill>
                            <a:schemeClr val="dk1"/>
                          </a:solidFill>
                          <a:effectLst/>
                          <a:latin typeface="+mn-lt"/>
                          <a:ea typeface="+mn-ea"/>
                          <a:cs typeface="+mn-cs"/>
                        </a:rPr>
                        <a:t>Sources\Digital</a:t>
                      </a:r>
                    </a:p>
                  </a:txBody>
                  <a:tcPr/>
                </a:tc>
              </a:tr>
              <a:tr h="240145">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3. </a:t>
                      </a:r>
                      <a:r>
                        <a:rPr lang="en-US" sz="1050" kern="1200" dirty="0" smtClean="0">
                          <a:solidFill>
                            <a:schemeClr val="dk1"/>
                          </a:solidFill>
                          <a:effectLst/>
                          <a:latin typeface="+mn-lt"/>
                          <a:ea typeface="+mn-ea"/>
                          <a:cs typeface="+mn-cs"/>
                        </a:rPr>
                        <a:t>Sources\Digital</a:t>
                      </a:r>
                      <a:endParaRPr lang="en-US" sz="1050" dirty="0"/>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3. </a:t>
                      </a:r>
                      <a:r>
                        <a:rPr lang="en-US" sz="1050" kern="1200" dirty="0" smtClean="0">
                          <a:solidFill>
                            <a:schemeClr val="dk1"/>
                          </a:solidFill>
                          <a:effectLst/>
                          <a:latin typeface="+mn-lt"/>
                          <a:ea typeface="+mn-ea"/>
                          <a:cs typeface="+mn-cs"/>
                        </a:rPr>
                        <a:t>Sources\Digital\Websites</a:t>
                      </a:r>
                    </a:p>
                  </a:txBody>
                  <a:tcPr/>
                </a:tc>
              </a:tr>
              <a:tr h="275012">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4. </a:t>
                      </a:r>
                      <a:r>
                        <a:rPr lang="en-US" sz="1050" kern="1200" dirty="0" smtClean="0">
                          <a:solidFill>
                            <a:schemeClr val="dk1"/>
                          </a:solidFill>
                          <a:effectLst/>
                          <a:latin typeface="+mn-lt"/>
                          <a:ea typeface="+mn-ea"/>
                          <a:cs typeface="+mn-cs"/>
                        </a:rPr>
                        <a:t>Agency\Decision, choice\Searching</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4. </a:t>
                      </a:r>
                      <a:r>
                        <a:rPr lang="en-US" sz="1050" kern="1200" dirty="0" smtClean="0">
                          <a:solidFill>
                            <a:schemeClr val="dk1"/>
                          </a:solidFill>
                          <a:effectLst/>
                          <a:latin typeface="+mn-lt"/>
                          <a:ea typeface="+mn-ea"/>
                          <a:cs typeface="+mn-cs"/>
                        </a:rPr>
                        <a:t>Situation, context\Professional, academic</a:t>
                      </a:r>
                    </a:p>
                  </a:txBody>
                  <a:tcPr/>
                </a:tc>
              </a:tr>
              <a:tr h="295564">
                <a:tc>
                  <a:txBody>
                    <a:bodyPr/>
                    <a:lstStyle/>
                    <a:p>
                      <a:r>
                        <a:rPr lang="en-US" sz="1050" dirty="0" smtClean="0"/>
                        <a:t>5. </a:t>
                      </a:r>
                      <a:r>
                        <a:rPr lang="en-US" sz="1050" kern="1200" dirty="0" smtClean="0">
                          <a:solidFill>
                            <a:schemeClr val="dk1"/>
                          </a:solidFill>
                          <a:effectLst/>
                          <a:latin typeface="+mn-lt"/>
                          <a:ea typeface="+mn-ea"/>
                          <a:cs typeface="+mn-cs"/>
                        </a:rPr>
                        <a:t>Sources\Digital\Websites</a:t>
                      </a:r>
                      <a:endParaRPr lang="en-US" sz="1050" dirty="0"/>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5. </a:t>
                      </a:r>
                      <a:r>
                        <a:rPr lang="en-US" sz="1050" kern="1200" dirty="0" smtClean="0">
                          <a:solidFill>
                            <a:schemeClr val="dk1"/>
                          </a:solidFill>
                          <a:effectLst/>
                          <a:latin typeface="+mn-lt"/>
                          <a:ea typeface="+mn-ea"/>
                          <a:cs typeface="+mn-cs"/>
                        </a:rPr>
                        <a:t>Agency\Decision, choice\Searching</a:t>
                      </a:r>
                    </a:p>
                  </a:txBody>
                  <a:tcPr/>
                </a:tc>
              </a:tr>
              <a:tr h="267855">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6. </a:t>
                      </a:r>
                      <a:r>
                        <a:rPr lang="en-US" sz="1050" kern="1200" dirty="0" smtClean="0">
                          <a:solidFill>
                            <a:schemeClr val="dk1"/>
                          </a:solidFill>
                          <a:effectLst/>
                          <a:latin typeface="+mn-lt"/>
                          <a:ea typeface="+mn-ea"/>
                          <a:cs typeface="+mn-cs"/>
                        </a:rPr>
                        <a:t>Sources\Human</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6. </a:t>
                      </a:r>
                      <a:r>
                        <a:rPr lang="en-US" sz="1050" kern="1200" dirty="0" smtClean="0">
                          <a:solidFill>
                            <a:schemeClr val="dk1"/>
                          </a:solidFill>
                          <a:effectLst/>
                          <a:latin typeface="+mn-lt"/>
                          <a:ea typeface="+mn-ea"/>
                          <a:cs typeface="+mn-cs"/>
                        </a:rPr>
                        <a:t>Place\Internet\Search engine</a:t>
                      </a:r>
                    </a:p>
                  </a:txBody>
                  <a:tcPr/>
                </a:tc>
              </a:tr>
              <a:tr h="258618">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Place\Internet\Search engine</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Place\Internet\Search engine\Google</a:t>
                      </a:r>
                    </a:p>
                  </a:txBody>
                  <a:tcPr/>
                </a:tc>
              </a:tr>
              <a:tr h="260697">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8. Place\Internet\Search engine\Google</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8. </a:t>
                      </a:r>
                      <a:r>
                        <a:rPr lang="en-US" sz="1050" kern="1200" dirty="0" smtClean="0">
                          <a:solidFill>
                            <a:schemeClr val="dk1"/>
                          </a:solidFill>
                          <a:effectLst/>
                          <a:latin typeface="+mn-lt"/>
                          <a:ea typeface="+mn-ea"/>
                          <a:cs typeface="+mn-cs"/>
                        </a:rPr>
                        <a:t>Sources\Human</a:t>
                      </a:r>
                    </a:p>
                  </a:txBody>
                  <a:tcPr/>
                </a:tc>
              </a:tr>
              <a:tr h="277091">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9. Place\Internet</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9. </a:t>
                      </a:r>
                      <a:r>
                        <a:rPr lang="en-US" sz="1050" kern="1200" dirty="0" smtClean="0">
                          <a:solidFill>
                            <a:schemeClr val="dk1"/>
                          </a:solidFill>
                          <a:effectLst/>
                          <a:latin typeface="+mn-lt"/>
                          <a:ea typeface="+mn-ea"/>
                          <a:cs typeface="+mn-cs"/>
                        </a:rPr>
                        <a:t>Agency\Motivation\Extrinsic (externally motivated)</a:t>
                      </a:r>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10. Agency\Decision, choice\Speed Convenience, ease of use, accessibility</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10. </a:t>
                      </a:r>
                      <a:r>
                        <a:rPr lang="en-US" sz="1050" kern="1200" dirty="0" smtClean="0">
                          <a:solidFill>
                            <a:schemeClr val="dk1"/>
                          </a:solidFill>
                          <a:effectLst/>
                          <a:latin typeface="+mn-lt"/>
                          <a:ea typeface="+mn-ea"/>
                          <a:cs typeface="+mn-cs"/>
                        </a:rPr>
                        <a:t>Agency\Evaluation\Accept</a:t>
                      </a:r>
                      <a:endParaRPr lang="en-US" sz="1050" dirty="0"/>
                    </a:p>
                  </a:txBody>
                  <a:tcPr>
                    <a:solidFill>
                      <a:srgbClr val="FFFF00"/>
                    </a:solidFill>
                  </a:tcPr>
                </a:tc>
              </a:tr>
            </a:tbl>
          </a:graphicData>
        </a:graphic>
      </p:graphicFrame>
    </p:spTree>
    <p:extLst>
      <p:ext uri="{BB962C8B-B14F-4D97-AF65-F5344CB8AC3E}">
        <p14:creationId xmlns:p14="http://schemas.microsoft.com/office/powerpoint/2010/main" val="39037430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a:t>Think of a time in the past month when you </a:t>
            </a:r>
            <a:r>
              <a:rPr lang="en-US" sz="1600" b="1" dirty="0" smtClean="0"/>
              <a:t>were successful in completing an Academic/Professional assignment.</a:t>
            </a:r>
            <a:endParaRPr lang="en-US" sz="1600" b="1" dirty="0"/>
          </a:p>
        </p:txBody>
      </p:sp>
      <p:graphicFrame>
        <p:nvGraphicFramePr>
          <p:cNvPr id="3" name="Table 2"/>
          <p:cNvGraphicFramePr>
            <a:graphicFrameLocks noGrp="1"/>
          </p:cNvGraphicFramePr>
          <p:nvPr>
            <p:extLst>
              <p:ext uri="{D42A27DB-BD31-4B8C-83A1-F6EECF244321}">
                <p14:modId xmlns:p14="http://schemas.microsoft.com/office/powerpoint/2010/main" val="3785463691"/>
              </p:ext>
            </p:extLst>
          </p:nvPr>
        </p:nvGraphicFramePr>
        <p:xfrm>
          <a:off x="101598" y="1001571"/>
          <a:ext cx="6668656" cy="3371619"/>
        </p:xfrm>
        <a:graphic>
          <a:graphicData uri="http://schemas.openxmlformats.org/drawingml/2006/table">
            <a:tbl>
              <a:tblPr firstRow="1" bandRow="1">
                <a:tableStyleId>{5C22544A-7EE6-4342-B048-85BDC9FD1C3A}</a:tableStyleId>
              </a:tblPr>
              <a:tblGrid>
                <a:gridCol w="3334328"/>
                <a:gridCol w="3334328"/>
              </a:tblGrid>
              <a:tr h="291522">
                <a:tc>
                  <a:txBody>
                    <a:bodyPr/>
                    <a:lstStyle/>
                    <a:p>
                      <a:pPr marL="0" marR="0" indent="0" algn="l" defTabSz="257162" rtl="0" eaLnBrk="1" fontAlgn="auto" latinLnBrk="0" hangingPunct="1">
                        <a:lnSpc>
                          <a:spcPct val="100000"/>
                        </a:lnSpc>
                        <a:spcBef>
                          <a:spcPts val="0"/>
                        </a:spcBef>
                        <a:spcAft>
                          <a:spcPts val="0"/>
                        </a:spcAft>
                        <a:buClrTx/>
                        <a:buSzTx/>
                        <a:buFontTx/>
                        <a:buNone/>
                        <a:tabLst/>
                        <a:defRPr/>
                      </a:pPr>
                      <a:r>
                        <a:rPr lang="en-US" sz="1050" dirty="0" smtClean="0"/>
                        <a:t>Emerging + Establishing</a:t>
                      </a:r>
                      <a:endParaRPr lang="en-US" sz="1050" dirty="0"/>
                    </a:p>
                  </a:txBody>
                  <a:tcPr/>
                </a:tc>
                <a:tc>
                  <a:txBody>
                    <a:bodyPr/>
                    <a:lstStyle/>
                    <a:p>
                      <a:pPr marL="0" marR="0" indent="0" algn="l" defTabSz="257162" rtl="0" eaLnBrk="1" fontAlgn="auto" latinLnBrk="0" hangingPunct="1">
                        <a:lnSpc>
                          <a:spcPct val="100000"/>
                        </a:lnSpc>
                        <a:spcBef>
                          <a:spcPts val="0"/>
                        </a:spcBef>
                        <a:spcAft>
                          <a:spcPts val="0"/>
                        </a:spcAft>
                        <a:buClrTx/>
                        <a:buSzTx/>
                        <a:buFontTx/>
                        <a:buNone/>
                        <a:tabLst/>
                        <a:defRPr/>
                      </a:pPr>
                      <a:r>
                        <a:rPr lang="en-US" sz="1050" dirty="0" smtClean="0"/>
                        <a:t>Embedding + Experiencing</a:t>
                      </a:r>
                      <a:endParaRPr lang="en-US" sz="1050" dirty="0"/>
                    </a:p>
                  </a:txBody>
                  <a:tcPr/>
                </a:tc>
              </a:tr>
              <a:tr h="24938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 </a:t>
                      </a:r>
                      <a:r>
                        <a:rPr lang="en-US" sz="1050" kern="1200" dirty="0" smtClean="0">
                          <a:solidFill>
                            <a:schemeClr val="dk1"/>
                          </a:solidFill>
                          <a:effectLst/>
                          <a:latin typeface="+mn-lt"/>
                          <a:ea typeface="+mn-ea"/>
                          <a:cs typeface="+mn-cs"/>
                        </a:rPr>
                        <a:t>Situation, context\Professional, academic</a:t>
                      </a:r>
                      <a:endParaRPr lang="en-US" sz="1050" dirty="0"/>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 </a:t>
                      </a:r>
                      <a:r>
                        <a:rPr lang="en-US" sz="1050" kern="1200" dirty="0" smtClean="0">
                          <a:solidFill>
                            <a:schemeClr val="dk1"/>
                          </a:solidFill>
                          <a:effectLst/>
                          <a:latin typeface="+mn-lt"/>
                          <a:ea typeface="+mn-ea"/>
                          <a:cs typeface="+mn-cs"/>
                        </a:rPr>
                        <a:t>Situation, context\Professional, academic</a:t>
                      </a:r>
                    </a:p>
                  </a:txBody>
                  <a:tcPr/>
                </a:tc>
              </a:tr>
              <a:tr h="246484">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2. </a:t>
                      </a:r>
                      <a:r>
                        <a:rPr lang="en-US" sz="1050" kern="1200" dirty="0" smtClean="0">
                          <a:solidFill>
                            <a:schemeClr val="dk1"/>
                          </a:solidFill>
                          <a:effectLst/>
                          <a:latin typeface="+mn-lt"/>
                          <a:ea typeface="+mn-ea"/>
                          <a:cs typeface="+mn-cs"/>
                        </a:rPr>
                        <a:t>Agency\Decision, choice\Convenience, ease of use, accessibility</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2. </a:t>
                      </a:r>
                      <a:r>
                        <a:rPr lang="en-US" sz="1050" kern="1200" dirty="0" smtClean="0">
                          <a:solidFill>
                            <a:schemeClr val="dk1"/>
                          </a:solidFill>
                          <a:effectLst/>
                          <a:latin typeface="+mn-lt"/>
                          <a:ea typeface="+mn-ea"/>
                          <a:cs typeface="+mn-cs"/>
                        </a:rPr>
                        <a:t>Sources\Digital</a:t>
                      </a:r>
                    </a:p>
                  </a:txBody>
                  <a:tcPr/>
                </a:tc>
              </a:tr>
              <a:tr h="240145">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3. </a:t>
                      </a:r>
                      <a:r>
                        <a:rPr lang="en-US" sz="1050" kern="1200" dirty="0" smtClean="0">
                          <a:solidFill>
                            <a:schemeClr val="dk1"/>
                          </a:solidFill>
                          <a:effectLst/>
                          <a:latin typeface="+mn-lt"/>
                          <a:ea typeface="+mn-ea"/>
                          <a:cs typeface="+mn-cs"/>
                        </a:rPr>
                        <a:t>Agency\Decision, choice\Searching</a:t>
                      </a:r>
                      <a:endParaRPr lang="en-US" sz="1050" dirty="0"/>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3. </a:t>
                      </a:r>
                      <a:r>
                        <a:rPr lang="en-US" sz="1050" kern="1200" dirty="0" smtClean="0">
                          <a:solidFill>
                            <a:schemeClr val="dk1"/>
                          </a:solidFill>
                          <a:effectLst/>
                          <a:latin typeface="+mn-lt"/>
                          <a:ea typeface="+mn-ea"/>
                          <a:cs typeface="+mn-cs"/>
                        </a:rPr>
                        <a:t>Agency\Decision, choice\Convenience, ease of use, accessibility</a:t>
                      </a:r>
                    </a:p>
                  </a:txBody>
                  <a:tcPr/>
                </a:tc>
              </a:tr>
              <a:tr h="275012">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4. </a:t>
                      </a:r>
                      <a:r>
                        <a:rPr lang="en-US" sz="1050" kern="1200" dirty="0" smtClean="0">
                          <a:solidFill>
                            <a:schemeClr val="dk1"/>
                          </a:solidFill>
                          <a:effectLst/>
                          <a:latin typeface="+mn-lt"/>
                          <a:ea typeface="+mn-ea"/>
                          <a:cs typeface="+mn-cs"/>
                        </a:rPr>
                        <a:t>Sources\Digital</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4. </a:t>
                      </a:r>
                      <a:r>
                        <a:rPr lang="en-US" sz="1050" kern="1200" dirty="0" smtClean="0">
                          <a:solidFill>
                            <a:schemeClr val="dk1"/>
                          </a:solidFill>
                          <a:effectLst/>
                          <a:latin typeface="+mn-lt"/>
                          <a:ea typeface="+mn-ea"/>
                          <a:cs typeface="+mn-cs"/>
                        </a:rPr>
                        <a:t>Agency\Motivation\Extrinsic (externally motivated)</a:t>
                      </a:r>
                    </a:p>
                  </a:txBody>
                  <a:tcPr/>
                </a:tc>
              </a:tr>
              <a:tr h="295564">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5. </a:t>
                      </a:r>
                      <a:r>
                        <a:rPr lang="en-US" sz="1050" kern="1200" dirty="0" smtClean="0">
                          <a:solidFill>
                            <a:schemeClr val="dk1"/>
                          </a:solidFill>
                          <a:effectLst/>
                          <a:latin typeface="+mn-lt"/>
                          <a:ea typeface="+mn-ea"/>
                          <a:cs typeface="+mn-cs"/>
                        </a:rPr>
                        <a:t>Sources\Human</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5. </a:t>
                      </a:r>
                      <a:r>
                        <a:rPr lang="en-US" sz="1050" kern="1200" dirty="0" smtClean="0">
                          <a:solidFill>
                            <a:schemeClr val="dk1"/>
                          </a:solidFill>
                          <a:effectLst/>
                          <a:latin typeface="+mn-lt"/>
                          <a:ea typeface="+mn-ea"/>
                          <a:cs typeface="+mn-cs"/>
                        </a:rPr>
                        <a:t>Agency\Decision, choice\Searching</a:t>
                      </a:r>
                    </a:p>
                  </a:txBody>
                  <a:tcPr/>
                </a:tc>
              </a:tr>
              <a:tr h="267855">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6. </a:t>
                      </a:r>
                      <a:r>
                        <a:rPr lang="en-US" sz="1050" kern="1200" dirty="0" smtClean="0">
                          <a:solidFill>
                            <a:schemeClr val="dk1"/>
                          </a:solidFill>
                          <a:effectLst/>
                          <a:latin typeface="+mn-lt"/>
                          <a:ea typeface="+mn-ea"/>
                          <a:cs typeface="+mn-cs"/>
                        </a:rPr>
                        <a:t>Sources\Physical</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6. </a:t>
                      </a:r>
                      <a:r>
                        <a:rPr lang="en-US" sz="1050" kern="1200" dirty="0" smtClean="0">
                          <a:solidFill>
                            <a:schemeClr val="dk1"/>
                          </a:solidFill>
                          <a:effectLst/>
                          <a:latin typeface="+mn-lt"/>
                          <a:ea typeface="+mn-ea"/>
                          <a:cs typeface="+mn-cs"/>
                        </a:rPr>
                        <a:t>Sources\Human</a:t>
                      </a:r>
                    </a:p>
                  </a:txBody>
                  <a:tcPr/>
                </a:tc>
              </a:tr>
              <a:tr h="258618">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Place\Internet</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Sources\Digital\Websites</a:t>
                      </a:r>
                    </a:p>
                  </a:txBody>
                  <a:tcPr/>
                </a:tc>
              </a:tr>
              <a:tr h="260697">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8. Agency\Motivation\Extrinsic (externally motivated)</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8. </a:t>
                      </a:r>
                      <a:r>
                        <a:rPr lang="en-US" sz="1050" kern="1200" dirty="0" smtClean="0">
                          <a:solidFill>
                            <a:schemeClr val="dk1"/>
                          </a:solidFill>
                          <a:effectLst/>
                          <a:latin typeface="+mn-lt"/>
                          <a:ea typeface="+mn-ea"/>
                          <a:cs typeface="+mn-cs"/>
                        </a:rPr>
                        <a:t>Agency\Evaluation\Accept</a:t>
                      </a:r>
                    </a:p>
                  </a:txBody>
                  <a:tcPr>
                    <a:solidFill>
                      <a:srgbClr val="FFFF00"/>
                    </a:solidFill>
                  </a:tcPr>
                </a:tc>
              </a:tr>
              <a:tr h="277091">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9. Sources\Digital\Websites</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9. </a:t>
                      </a:r>
                      <a:r>
                        <a:rPr lang="en-US" sz="1050" kern="1200" dirty="0" smtClean="0">
                          <a:solidFill>
                            <a:schemeClr val="dk1"/>
                          </a:solidFill>
                          <a:effectLst/>
                          <a:latin typeface="+mn-lt"/>
                          <a:ea typeface="+mn-ea"/>
                          <a:cs typeface="+mn-cs"/>
                        </a:rPr>
                        <a:t>Sources\Physical</a:t>
                      </a:r>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10. Sources\Physical\Books</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10. </a:t>
                      </a:r>
                      <a:r>
                        <a:rPr lang="en-US" sz="1050" kern="1200" dirty="0" smtClean="0">
                          <a:solidFill>
                            <a:schemeClr val="dk1"/>
                          </a:solidFill>
                          <a:effectLst/>
                          <a:latin typeface="+mn-lt"/>
                          <a:ea typeface="+mn-ea"/>
                          <a:cs typeface="+mn-cs"/>
                        </a:rPr>
                        <a:t>Sources\Physical\Books</a:t>
                      </a:r>
                    </a:p>
                  </a:txBody>
                  <a:tcPr/>
                </a:tc>
              </a:tr>
            </a:tbl>
          </a:graphicData>
        </a:graphic>
      </p:graphicFrame>
    </p:spTree>
    <p:extLst>
      <p:ext uri="{BB962C8B-B14F-4D97-AF65-F5344CB8AC3E}">
        <p14:creationId xmlns:p14="http://schemas.microsoft.com/office/powerpoint/2010/main" val="3579040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a:t>Think of a time in the past month when you </a:t>
            </a:r>
            <a:r>
              <a:rPr lang="en-US" sz="1600" b="1" dirty="0" smtClean="0"/>
              <a:t>struggled to find appropriate resources to help you complete an Academic/Professional assignment. </a:t>
            </a:r>
            <a:endParaRPr lang="en-US" sz="1600" b="1" dirty="0"/>
          </a:p>
        </p:txBody>
      </p:sp>
      <p:graphicFrame>
        <p:nvGraphicFramePr>
          <p:cNvPr id="3" name="Table 2"/>
          <p:cNvGraphicFramePr>
            <a:graphicFrameLocks noGrp="1"/>
          </p:cNvGraphicFramePr>
          <p:nvPr>
            <p:extLst>
              <p:ext uri="{D42A27DB-BD31-4B8C-83A1-F6EECF244321}">
                <p14:modId xmlns:p14="http://schemas.microsoft.com/office/powerpoint/2010/main" val="807797788"/>
              </p:ext>
            </p:extLst>
          </p:nvPr>
        </p:nvGraphicFramePr>
        <p:xfrm>
          <a:off x="101598" y="1063229"/>
          <a:ext cx="6668656" cy="3383849"/>
        </p:xfrm>
        <a:graphic>
          <a:graphicData uri="http://schemas.openxmlformats.org/drawingml/2006/table">
            <a:tbl>
              <a:tblPr firstRow="1" bandRow="1">
                <a:tableStyleId>{5C22544A-7EE6-4342-B048-85BDC9FD1C3A}</a:tableStyleId>
              </a:tblPr>
              <a:tblGrid>
                <a:gridCol w="3334328"/>
                <a:gridCol w="3334328"/>
              </a:tblGrid>
              <a:tr h="291522">
                <a:tc>
                  <a:txBody>
                    <a:bodyPr/>
                    <a:lstStyle/>
                    <a:p>
                      <a:pPr marL="0" marR="0" indent="0" algn="l" defTabSz="257162" rtl="0" eaLnBrk="1" fontAlgn="auto" latinLnBrk="0" hangingPunct="1">
                        <a:lnSpc>
                          <a:spcPct val="100000"/>
                        </a:lnSpc>
                        <a:spcBef>
                          <a:spcPts val="0"/>
                        </a:spcBef>
                        <a:spcAft>
                          <a:spcPts val="0"/>
                        </a:spcAft>
                        <a:buClrTx/>
                        <a:buSzTx/>
                        <a:buFontTx/>
                        <a:buNone/>
                        <a:tabLst/>
                        <a:defRPr/>
                      </a:pPr>
                      <a:r>
                        <a:rPr lang="en-US" sz="1050" dirty="0" smtClean="0"/>
                        <a:t>Emerging + Establishing</a:t>
                      </a:r>
                      <a:endParaRPr lang="en-US" sz="1050" dirty="0"/>
                    </a:p>
                  </a:txBody>
                  <a:tcPr/>
                </a:tc>
                <a:tc>
                  <a:txBody>
                    <a:bodyPr/>
                    <a:lstStyle/>
                    <a:p>
                      <a:pPr marL="0" marR="0" indent="0" algn="l" defTabSz="257162" rtl="0" eaLnBrk="1" fontAlgn="auto" latinLnBrk="0" hangingPunct="1">
                        <a:lnSpc>
                          <a:spcPct val="100000"/>
                        </a:lnSpc>
                        <a:spcBef>
                          <a:spcPts val="0"/>
                        </a:spcBef>
                        <a:spcAft>
                          <a:spcPts val="0"/>
                        </a:spcAft>
                        <a:buClrTx/>
                        <a:buSzTx/>
                        <a:buFontTx/>
                        <a:buNone/>
                        <a:tabLst/>
                        <a:defRPr/>
                      </a:pPr>
                      <a:r>
                        <a:rPr lang="en-US" sz="1050" dirty="0" smtClean="0"/>
                        <a:t>Embedding + Experiencing</a:t>
                      </a:r>
                      <a:endParaRPr lang="en-US" sz="1050" dirty="0"/>
                    </a:p>
                  </a:txBody>
                  <a:tcPr/>
                </a:tc>
              </a:tr>
              <a:tr h="307794">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 </a:t>
                      </a:r>
                      <a:r>
                        <a:rPr lang="en-US" sz="1050" kern="1200" dirty="0" smtClean="0">
                          <a:solidFill>
                            <a:schemeClr val="dk1"/>
                          </a:solidFill>
                          <a:effectLst/>
                          <a:latin typeface="+mn-lt"/>
                          <a:ea typeface="+mn-ea"/>
                          <a:cs typeface="+mn-cs"/>
                        </a:rPr>
                        <a:t>Situation, context\Professional, academic</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 </a:t>
                      </a:r>
                      <a:r>
                        <a:rPr lang="en-US" sz="1050" kern="1200" dirty="0" smtClean="0">
                          <a:solidFill>
                            <a:schemeClr val="dk1"/>
                          </a:solidFill>
                          <a:effectLst/>
                          <a:latin typeface="+mn-lt"/>
                          <a:ea typeface="+mn-ea"/>
                          <a:cs typeface="+mn-cs"/>
                        </a:rPr>
                        <a:t>Situation, context\Professional, academic</a:t>
                      </a:r>
                    </a:p>
                  </a:txBody>
                  <a:tcPr/>
                </a:tc>
              </a:tr>
              <a:tr h="246484">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2. </a:t>
                      </a:r>
                      <a:r>
                        <a:rPr lang="en-US" sz="1050" kern="1200" dirty="0" smtClean="0">
                          <a:solidFill>
                            <a:schemeClr val="dk1"/>
                          </a:solidFill>
                          <a:effectLst/>
                          <a:latin typeface="+mn-lt"/>
                          <a:ea typeface="+mn-ea"/>
                          <a:cs typeface="+mn-cs"/>
                        </a:rPr>
                        <a:t>Agency\Decision, choice\Searching</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2. </a:t>
                      </a:r>
                      <a:r>
                        <a:rPr lang="en-US" sz="1050" kern="1200" dirty="0" smtClean="0">
                          <a:solidFill>
                            <a:schemeClr val="dk1"/>
                          </a:solidFill>
                          <a:effectLst/>
                          <a:latin typeface="+mn-lt"/>
                          <a:ea typeface="+mn-ea"/>
                          <a:cs typeface="+mn-cs"/>
                        </a:rPr>
                        <a:t>Agency\Motivation\Extrinsic (externally motivated)</a:t>
                      </a:r>
                    </a:p>
                  </a:txBody>
                  <a:tcPr/>
                </a:tc>
              </a:tr>
              <a:tr h="240145">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3. </a:t>
                      </a:r>
                      <a:r>
                        <a:rPr lang="en-US" sz="1050" kern="1200" dirty="0" smtClean="0">
                          <a:solidFill>
                            <a:schemeClr val="dk1"/>
                          </a:solidFill>
                          <a:effectLst/>
                          <a:latin typeface="+mn-lt"/>
                          <a:ea typeface="+mn-ea"/>
                          <a:cs typeface="+mn-cs"/>
                        </a:rPr>
                        <a:t>Agency\Decision, choice\Convenience, ease of use, accessibility</a:t>
                      </a:r>
                      <a:endParaRPr lang="en-US" sz="1050" dirty="0"/>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3. </a:t>
                      </a:r>
                      <a:r>
                        <a:rPr lang="en-US" sz="1050" kern="1200" dirty="0" smtClean="0">
                          <a:solidFill>
                            <a:schemeClr val="dk1"/>
                          </a:solidFill>
                          <a:effectLst/>
                          <a:latin typeface="+mn-lt"/>
                          <a:ea typeface="+mn-ea"/>
                          <a:cs typeface="+mn-cs"/>
                        </a:rPr>
                        <a:t>Sources\Digital</a:t>
                      </a:r>
                    </a:p>
                  </a:txBody>
                  <a:tcPr/>
                </a:tc>
              </a:tr>
              <a:tr h="275012">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4. </a:t>
                      </a:r>
                      <a:r>
                        <a:rPr lang="en-US" sz="1050" kern="1200" dirty="0" smtClean="0">
                          <a:solidFill>
                            <a:schemeClr val="dk1"/>
                          </a:solidFill>
                          <a:effectLst/>
                          <a:latin typeface="+mn-lt"/>
                          <a:ea typeface="+mn-ea"/>
                          <a:cs typeface="+mn-cs"/>
                        </a:rPr>
                        <a:t>Sources\Human</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4. </a:t>
                      </a:r>
                      <a:r>
                        <a:rPr lang="en-US" sz="1050" kern="1200" dirty="0" smtClean="0">
                          <a:solidFill>
                            <a:schemeClr val="dk1"/>
                          </a:solidFill>
                          <a:effectLst/>
                          <a:latin typeface="+mn-lt"/>
                          <a:ea typeface="+mn-ea"/>
                          <a:cs typeface="+mn-cs"/>
                        </a:rPr>
                        <a:t>Sources\Human</a:t>
                      </a:r>
                    </a:p>
                  </a:txBody>
                  <a:tcPr/>
                </a:tc>
              </a:tr>
              <a:tr h="295564">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5. </a:t>
                      </a:r>
                      <a:r>
                        <a:rPr lang="en-US" sz="1050" kern="1200" dirty="0" smtClean="0">
                          <a:solidFill>
                            <a:schemeClr val="dk1"/>
                          </a:solidFill>
                          <a:effectLst/>
                          <a:latin typeface="+mn-lt"/>
                          <a:ea typeface="+mn-ea"/>
                          <a:cs typeface="+mn-cs"/>
                        </a:rPr>
                        <a:t>Agency\Motivation\Extrinsic (externally motivated)</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5. </a:t>
                      </a:r>
                      <a:r>
                        <a:rPr lang="en-US" sz="1050" kern="1200" dirty="0" smtClean="0">
                          <a:solidFill>
                            <a:schemeClr val="dk1"/>
                          </a:solidFill>
                          <a:effectLst/>
                          <a:latin typeface="+mn-lt"/>
                          <a:ea typeface="+mn-ea"/>
                          <a:cs typeface="+mn-cs"/>
                        </a:rPr>
                        <a:t>Agency\Decision, choice\Convenience, ease of use, accessibility</a:t>
                      </a:r>
                    </a:p>
                  </a:txBody>
                  <a:tcPr/>
                </a:tc>
              </a:tr>
              <a:tr h="267855">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6. </a:t>
                      </a:r>
                      <a:r>
                        <a:rPr lang="en-US" sz="1050" kern="1200" dirty="0" smtClean="0">
                          <a:solidFill>
                            <a:schemeClr val="dk1"/>
                          </a:solidFill>
                          <a:effectLst/>
                          <a:latin typeface="+mn-lt"/>
                          <a:ea typeface="+mn-ea"/>
                          <a:cs typeface="+mn-cs"/>
                        </a:rPr>
                        <a:t>Place\Internet</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6. </a:t>
                      </a:r>
                      <a:r>
                        <a:rPr lang="en-US" sz="1050" kern="1200" dirty="0" smtClean="0">
                          <a:solidFill>
                            <a:schemeClr val="dk1"/>
                          </a:solidFill>
                          <a:effectLst/>
                          <a:latin typeface="+mn-lt"/>
                          <a:ea typeface="+mn-ea"/>
                          <a:cs typeface="+mn-cs"/>
                        </a:rPr>
                        <a:t>Agency\Decision, choice\Searching</a:t>
                      </a:r>
                    </a:p>
                  </a:txBody>
                  <a:tcPr/>
                </a:tc>
              </a:tr>
              <a:tr h="258618">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Sources\Digital</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Sources\Digital\Websites</a:t>
                      </a:r>
                    </a:p>
                  </a:txBody>
                  <a:tcPr/>
                </a:tc>
              </a:tr>
              <a:tr h="260697">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8. Agency\Evaluation\Accept</a:t>
                      </a:r>
                    </a:p>
                  </a:txBody>
                  <a:tcPr>
                    <a:solidFill>
                      <a:srgbClr val="FFFF00"/>
                    </a:solidFill>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8. </a:t>
                      </a:r>
                      <a:r>
                        <a:rPr lang="en-US" sz="1050" kern="1200" dirty="0" smtClean="0">
                          <a:solidFill>
                            <a:schemeClr val="dk1"/>
                          </a:solidFill>
                          <a:effectLst/>
                          <a:latin typeface="+mn-lt"/>
                          <a:ea typeface="+mn-ea"/>
                          <a:cs typeface="+mn-cs"/>
                        </a:rPr>
                        <a:t>Agency\Evaluation\Accept</a:t>
                      </a:r>
                    </a:p>
                  </a:txBody>
                  <a:tcPr>
                    <a:solidFill>
                      <a:srgbClr val="FFFF00"/>
                    </a:solidFill>
                  </a:tcPr>
                </a:tc>
              </a:tr>
              <a:tr h="277091">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9. Sources\Physical</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9. </a:t>
                      </a:r>
                      <a:r>
                        <a:rPr lang="en-US" sz="1050" kern="1200" dirty="0" smtClean="0">
                          <a:solidFill>
                            <a:schemeClr val="dk1"/>
                          </a:solidFill>
                          <a:effectLst/>
                          <a:latin typeface="+mn-lt"/>
                          <a:ea typeface="+mn-ea"/>
                          <a:cs typeface="+mn-cs"/>
                        </a:rPr>
                        <a:t>Place\Internet\Search engine</a:t>
                      </a:r>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10. Agency\Decision, choice\Relevance</a:t>
                      </a:r>
                    </a:p>
                  </a:txBody>
                  <a:tcPr>
                    <a:solidFill>
                      <a:srgbClr val="FFFF00"/>
                    </a:solidFill>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10. </a:t>
                      </a:r>
                      <a:r>
                        <a:rPr lang="en-US" sz="1050" kern="1200" dirty="0" smtClean="0">
                          <a:solidFill>
                            <a:schemeClr val="dk1"/>
                          </a:solidFill>
                          <a:effectLst/>
                          <a:latin typeface="+mn-lt"/>
                          <a:ea typeface="+mn-ea"/>
                          <a:cs typeface="+mn-cs"/>
                        </a:rPr>
                        <a:t>Place\Internet\Search engine\Google</a:t>
                      </a:r>
                    </a:p>
                  </a:txBody>
                  <a:tcPr/>
                </a:tc>
              </a:tr>
            </a:tbl>
          </a:graphicData>
        </a:graphic>
      </p:graphicFrame>
    </p:spTree>
    <p:extLst>
      <p:ext uri="{BB962C8B-B14F-4D97-AF65-F5344CB8AC3E}">
        <p14:creationId xmlns:p14="http://schemas.microsoft.com/office/powerpoint/2010/main" val="23713283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a:t>Think of a time in the past month when you </a:t>
            </a:r>
            <a:r>
              <a:rPr lang="en-US" sz="1600" b="1" dirty="0" smtClean="0"/>
              <a:t>were successful in getting what you needed in a Personal situation. </a:t>
            </a:r>
            <a:endParaRPr lang="en-US" sz="1600" b="1" dirty="0"/>
          </a:p>
        </p:txBody>
      </p:sp>
      <p:graphicFrame>
        <p:nvGraphicFramePr>
          <p:cNvPr id="3" name="Table 2"/>
          <p:cNvGraphicFramePr>
            <a:graphicFrameLocks noGrp="1"/>
          </p:cNvGraphicFramePr>
          <p:nvPr>
            <p:extLst>
              <p:ext uri="{D42A27DB-BD31-4B8C-83A1-F6EECF244321}">
                <p14:modId xmlns:p14="http://schemas.microsoft.com/office/powerpoint/2010/main" val="1939989220"/>
              </p:ext>
            </p:extLst>
          </p:nvPr>
        </p:nvGraphicFramePr>
        <p:xfrm>
          <a:off x="101598" y="899968"/>
          <a:ext cx="6668656" cy="3487535"/>
        </p:xfrm>
        <a:graphic>
          <a:graphicData uri="http://schemas.openxmlformats.org/drawingml/2006/table">
            <a:tbl>
              <a:tblPr firstRow="1" bandRow="1">
                <a:tableStyleId>{5C22544A-7EE6-4342-B048-85BDC9FD1C3A}</a:tableStyleId>
              </a:tblPr>
              <a:tblGrid>
                <a:gridCol w="3334328"/>
                <a:gridCol w="3334328"/>
              </a:tblGrid>
              <a:tr h="291522">
                <a:tc>
                  <a:txBody>
                    <a:bodyPr/>
                    <a:lstStyle/>
                    <a:p>
                      <a:pPr marL="0" marR="0" indent="0" algn="l" defTabSz="257162" rtl="0" eaLnBrk="1" fontAlgn="auto" latinLnBrk="0" hangingPunct="1">
                        <a:lnSpc>
                          <a:spcPct val="100000"/>
                        </a:lnSpc>
                        <a:spcBef>
                          <a:spcPts val="0"/>
                        </a:spcBef>
                        <a:spcAft>
                          <a:spcPts val="0"/>
                        </a:spcAft>
                        <a:buClrTx/>
                        <a:buSzTx/>
                        <a:buFontTx/>
                        <a:buNone/>
                        <a:tabLst/>
                        <a:defRPr/>
                      </a:pPr>
                      <a:r>
                        <a:rPr lang="en-US" sz="1050" dirty="0" smtClean="0"/>
                        <a:t>Emerging + Establishing</a:t>
                      </a:r>
                      <a:endParaRPr lang="en-US" sz="1050" dirty="0"/>
                    </a:p>
                  </a:txBody>
                  <a:tcPr/>
                </a:tc>
                <a:tc>
                  <a:txBody>
                    <a:bodyPr/>
                    <a:lstStyle/>
                    <a:p>
                      <a:pPr marL="0" marR="0" indent="0" algn="l" defTabSz="257162" rtl="0" eaLnBrk="1" fontAlgn="auto" latinLnBrk="0" hangingPunct="1">
                        <a:lnSpc>
                          <a:spcPct val="100000"/>
                        </a:lnSpc>
                        <a:spcBef>
                          <a:spcPts val="0"/>
                        </a:spcBef>
                        <a:spcAft>
                          <a:spcPts val="0"/>
                        </a:spcAft>
                        <a:buClrTx/>
                        <a:buSzTx/>
                        <a:buFontTx/>
                        <a:buNone/>
                        <a:tabLst/>
                        <a:defRPr/>
                      </a:pPr>
                      <a:r>
                        <a:rPr lang="en-US" sz="1050" dirty="0" smtClean="0"/>
                        <a:t>Embedding + Experiencing</a:t>
                      </a:r>
                      <a:endParaRPr lang="en-US" sz="1050" dirty="0"/>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 </a:t>
                      </a:r>
                      <a:r>
                        <a:rPr lang="en-US" sz="1050" kern="1200" dirty="0" smtClean="0">
                          <a:solidFill>
                            <a:schemeClr val="dk1"/>
                          </a:solidFill>
                          <a:effectLst/>
                          <a:latin typeface="+mn-lt"/>
                          <a:ea typeface="+mn-ea"/>
                          <a:cs typeface="+mn-cs"/>
                        </a:rPr>
                        <a:t>Sources\Human</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 </a:t>
                      </a:r>
                      <a:r>
                        <a:rPr lang="en-US" sz="1050" kern="1200" dirty="0" smtClean="0">
                          <a:solidFill>
                            <a:schemeClr val="dk1"/>
                          </a:solidFill>
                          <a:effectLst/>
                          <a:latin typeface="+mn-lt"/>
                          <a:ea typeface="+mn-ea"/>
                          <a:cs typeface="+mn-cs"/>
                        </a:rPr>
                        <a:t>Agency\Decision, choice\Convenience, ease of use, accessibility</a:t>
                      </a:r>
                    </a:p>
                  </a:txBody>
                  <a:tcPr/>
                </a:tc>
              </a:tr>
              <a:tr h="246484">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2. </a:t>
                      </a:r>
                      <a:r>
                        <a:rPr lang="en-US" sz="1050" kern="1200" dirty="0" smtClean="0">
                          <a:solidFill>
                            <a:schemeClr val="dk1"/>
                          </a:solidFill>
                          <a:effectLst/>
                          <a:latin typeface="+mn-lt"/>
                          <a:ea typeface="+mn-ea"/>
                          <a:cs typeface="+mn-cs"/>
                        </a:rPr>
                        <a:t>Situation, context\Personal</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2. </a:t>
                      </a:r>
                      <a:r>
                        <a:rPr lang="en-US" sz="1050" kern="1200" dirty="0" smtClean="0">
                          <a:solidFill>
                            <a:schemeClr val="dk1"/>
                          </a:solidFill>
                          <a:effectLst/>
                          <a:latin typeface="+mn-lt"/>
                          <a:ea typeface="+mn-ea"/>
                          <a:cs typeface="+mn-cs"/>
                        </a:rPr>
                        <a:t>Situation, context\Personal</a:t>
                      </a:r>
                    </a:p>
                  </a:txBody>
                  <a:tcPr/>
                </a:tc>
              </a:tr>
              <a:tr h="240145">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3. </a:t>
                      </a:r>
                      <a:r>
                        <a:rPr lang="en-US" sz="1050" kern="1200" dirty="0" smtClean="0">
                          <a:solidFill>
                            <a:schemeClr val="dk1"/>
                          </a:solidFill>
                          <a:effectLst/>
                          <a:latin typeface="+mn-lt"/>
                          <a:ea typeface="+mn-ea"/>
                          <a:cs typeface="+mn-cs"/>
                        </a:rPr>
                        <a:t>Agency\Decision, choice\Convenience, ease of use, accessibility</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3. </a:t>
                      </a:r>
                      <a:r>
                        <a:rPr lang="en-US" sz="1050" kern="1200" dirty="0" smtClean="0">
                          <a:solidFill>
                            <a:schemeClr val="dk1"/>
                          </a:solidFill>
                          <a:effectLst/>
                          <a:latin typeface="+mn-lt"/>
                          <a:ea typeface="+mn-ea"/>
                          <a:cs typeface="+mn-cs"/>
                        </a:rPr>
                        <a:t>Agency\Motivation\Intrinsic (internal, self motivated)</a:t>
                      </a:r>
                    </a:p>
                  </a:txBody>
                  <a:tcPr/>
                </a:tc>
              </a:tr>
              <a:tr h="275012">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4. </a:t>
                      </a:r>
                      <a:r>
                        <a:rPr lang="en-US" sz="1050" kern="1200" dirty="0" smtClean="0">
                          <a:solidFill>
                            <a:schemeClr val="dk1"/>
                          </a:solidFill>
                          <a:effectLst/>
                          <a:latin typeface="+mn-lt"/>
                          <a:ea typeface="+mn-ea"/>
                          <a:cs typeface="+mn-cs"/>
                        </a:rPr>
                        <a:t>Sources\Human\Friends, colleagues</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4. </a:t>
                      </a:r>
                      <a:r>
                        <a:rPr lang="en-US" sz="1050" kern="1200" dirty="0" smtClean="0">
                          <a:solidFill>
                            <a:schemeClr val="dk1"/>
                          </a:solidFill>
                          <a:effectLst/>
                          <a:latin typeface="+mn-lt"/>
                          <a:ea typeface="+mn-ea"/>
                          <a:cs typeface="+mn-cs"/>
                        </a:rPr>
                        <a:t>Sources\Human</a:t>
                      </a:r>
                    </a:p>
                  </a:txBody>
                  <a:tcPr/>
                </a:tc>
              </a:tr>
              <a:tr h="295564">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5. </a:t>
                      </a:r>
                      <a:r>
                        <a:rPr lang="en-US" sz="1050" kern="1200" dirty="0" smtClean="0">
                          <a:solidFill>
                            <a:schemeClr val="dk1"/>
                          </a:solidFill>
                          <a:effectLst/>
                          <a:latin typeface="+mn-lt"/>
                          <a:ea typeface="+mn-ea"/>
                          <a:cs typeface="+mn-cs"/>
                        </a:rPr>
                        <a:t>Agency\Motivation\Intrinsic (internal, self motivated)</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5. </a:t>
                      </a:r>
                      <a:r>
                        <a:rPr lang="en-US" sz="1050" kern="1200" dirty="0" smtClean="0">
                          <a:solidFill>
                            <a:schemeClr val="dk1"/>
                          </a:solidFill>
                          <a:effectLst/>
                          <a:latin typeface="+mn-lt"/>
                          <a:ea typeface="+mn-ea"/>
                          <a:cs typeface="+mn-cs"/>
                        </a:rPr>
                        <a:t>Agency\Decision, choice\Searching</a:t>
                      </a:r>
                    </a:p>
                  </a:txBody>
                  <a:tcPr/>
                </a:tc>
              </a:tr>
              <a:tr h="267855">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6. </a:t>
                      </a:r>
                      <a:r>
                        <a:rPr lang="en-US" sz="1050" kern="1200" dirty="0" smtClean="0">
                          <a:solidFill>
                            <a:schemeClr val="dk1"/>
                          </a:solidFill>
                          <a:effectLst/>
                          <a:latin typeface="+mn-lt"/>
                          <a:ea typeface="+mn-ea"/>
                          <a:cs typeface="+mn-cs"/>
                        </a:rPr>
                        <a:t>Agency\Evaluation\Accept</a:t>
                      </a:r>
                    </a:p>
                  </a:txBody>
                  <a:tcPr>
                    <a:solidFill>
                      <a:srgbClr val="FFFF00"/>
                    </a:solidFill>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6. </a:t>
                      </a:r>
                      <a:r>
                        <a:rPr lang="en-US" sz="1050" kern="1200" dirty="0" smtClean="0">
                          <a:solidFill>
                            <a:schemeClr val="dk1"/>
                          </a:solidFill>
                          <a:effectLst/>
                          <a:latin typeface="+mn-lt"/>
                          <a:ea typeface="+mn-ea"/>
                          <a:cs typeface="+mn-cs"/>
                        </a:rPr>
                        <a:t>Sources\Digital</a:t>
                      </a:r>
                    </a:p>
                  </a:txBody>
                  <a:tcPr/>
                </a:tc>
              </a:tr>
              <a:tr h="258618">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Agency\Decision, choice\Searching</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Agency\Evaluation\Accept</a:t>
                      </a:r>
                    </a:p>
                  </a:txBody>
                  <a:tcPr>
                    <a:solidFill>
                      <a:srgbClr val="FFFF00"/>
                    </a:solidFill>
                  </a:tcPr>
                </a:tc>
              </a:tr>
              <a:tr h="260697">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8. Agency\Decision, choice\Reliability</a:t>
                      </a:r>
                    </a:p>
                  </a:txBody>
                  <a:tcPr>
                    <a:solidFill>
                      <a:srgbClr val="FFFF00"/>
                    </a:solidFill>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8. </a:t>
                      </a:r>
                      <a:r>
                        <a:rPr lang="en-US" sz="1050" kern="1200" dirty="0" smtClean="0">
                          <a:solidFill>
                            <a:schemeClr val="dk1"/>
                          </a:solidFill>
                          <a:effectLst/>
                          <a:latin typeface="+mn-lt"/>
                          <a:ea typeface="+mn-ea"/>
                          <a:cs typeface="+mn-cs"/>
                        </a:rPr>
                        <a:t>Sources\Digital\Websites</a:t>
                      </a:r>
                    </a:p>
                  </a:txBody>
                  <a:tcPr/>
                </a:tc>
              </a:tr>
              <a:tr h="277091">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9. Sources\Human\Mother</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9. </a:t>
                      </a:r>
                      <a:r>
                        <a:rPr lang="en-US" sz="1050" kern="1200" dirty="0" smtClean="0">
                          <a:solidFill>
                            <a:schemeClr val="dk1"/>
                          </a:solidFill>
                          <a:effectLst/>
                          <a:latin typeface="+mn-lt"/>
                          <a:ea typeface="+mn-ea"/>
                          <a:cs typeface="+mn-cs"/>
                        </a:rPr>
                        <a:t>Place\Internet\Search engine</a:t>
                      </a:r>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10. Agency\Decision, choice\Familiarity</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10. </a:t>
                      </a:r>
                      <a:r>
                        <a:rPr lang="en-US" sz="1050" kern="1200" dirty="0" smtClean="0">
                          <a:solidFill>
                            <a:schemeClr val="dk1"/>
                          </a:solidFill>
                          <a:effectLst/>
                          <a:latin typeface="+mn-lt"/>
                          <a:ea typeface="+mn-ea"/>
                          <a:cs typeface="+mn-cs"/>
                        </a:rPr>
                        <a:t>Place\Internet\Search engine\Google</a:t>
                      </a:r>
                    </a:p>
                  </a:txBody>
                  <a:tcPr/>
                </a:tc>
              </a:tr>
            </a:tbl>
          </a:graphicData>
        </a:graphic>
      </p:graphicFrame>
    </p:spTree>
    <p:extLst>
      <p:ext uri="{BB962C8B-B14F-4D97-AF65-F5344CB8AC3E}">
        <p14:creationId xmlns:p14="http://schemas.microsoft.com/office/powerpoint/2010/main" val="12340201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a:t>Think of a time in the past month when you </a:t>
            </a:r>
            <a:r>
              <a:rPr lang="en-US" sz="1600" b="1" dirty="0" smtClean="0"/>
              <a:t>struggled to find what you needed in a Personal situation.</a:t>
            </a:r>
            <a:endParaRPr lang="en-US" sz="1600" b="1" dirty="0"/>
          </a:p>
        </p:txBody>
      </p:sp>
      <p:graphicFrame>
        <p:nvGraphicFramePr>
          <p:cNvPr id="3" name="Table 2"/>
          <p:cNvGraphicFramePr>
            <a:graphicFrameLocks noGrp="1"/>
          </p:cNvGraphicFramePr>
          <p:nvPr>
            <p:extLst>
              <p:ext uri="{D42A27DB-BD31-4B8C-83A1-F6EECF244321}">
                <p14:modId xmlns:p14="http://schemas.microsoft.com/office/powerpoint/2010/main" val="2618188678"/>
              </p:ext>
            </p:extLst>
          </p:nvPr>
        </p:nvGraphicFramePr>
        <p:xfrm>
          <a:off x="101598" y="964623"/>
          <a:ext cx="6668656" cy="3693737"/>
        </p:xfrm>
        <a:graphic>
          <a:graphicData uri="http://schemas.openxmlformats.org/drawingml/2006/table">
            <a:tbl>
              <a:tblPr firstRow="1" bandRow="1">
                <a:tableStyleId>{5C22544A-7EE6-4342-B048-85BDC9FD1C3A}</a:tableStyleId>
              </a:tblPr>
              <a:tblGrid>
                <a:gridCol w="3334328"/>
                <a:gridCol w="3334328"/>
              </a:tblGrid>
              <a:tr h="291522">
                <a:tc>
                  <a:txBody>
                    <a:bodyPr/>
                    <a:lstStyle/>
                    <a:p>
                      <a:pPr marL="0" marR="0" indent="0" algn="l" defTabSz="257162" rtl="0" eaLnBrk="1" fontAlgn="auto" latinLnBrk="0" hangingPunct="1">
                        <a:lnSpc>
                          <a:spcPct val="100000"/>
                        </a:lnSpc>
                        <a:spcBef>
                          <a:spcPts val="0"/>
                        </a:spcBef>
                        <a:spcAft>
                          <a:spcPts val="0"/>
                        </a:spcAft>
                        <a:buClrTx/>
                        <a:buSzTx/>
                        <a:buFontTx/>
                        <a:buNone/>
                        <a:tabLst/>
                        <a:defRPr/>
                      </a:pPr>
                      <a:r>
                        <a:rPr lang="en-US" sz="1050" dirty="0" smtClean="0"/>
                        <a:t>Emerging + Establishing</a:t>
                      </a:r>
                      <a:endParaRPr lang="en-US" sz="1050" dirty="0"/>
                    </a:p>
                  </a:txBody>
                  <a:tcPr/>
                </a:tc>
                <a:tc>
                  <a:txBody>
                    <a:bodyPr/>
                    <a:lstStyle/>
                    <a:p>
                      <a:pPr marL="0" marR="0" indent="0" algn="l" defTabSz="257162" rtl="0" eaLnBrk="1" fontAlgn="auto" latinLnBrk="0" hangingPunct="1">
                        <a:lnSpc>
                          <a:spcPct val="100000"/>
                        </a:lnSpc>
                        <a:spcBef>
                          <a:spcPts val="0"/>
                        </a:spcBef>
                        <a:spcAft>
                          <a:spcPts val="0"/>
                        </a:spcAft>
                        <a:buClrTx/>
                        <a:buSzTx/>
                        <a:buFontTx/>
                        <a:buNone/>
                        <a:tabLst/>
                        <a:defRPr/>
                      </a:pPr>
                      <a:r>
                        <a:rPr lang="en-US" sz="1050" dirty="0" smtClean="0"/>
                        <a:t>Embedding + Experiencing</a:t>
                      </a:r>
                      <a:endParaRPr lang="en-US" sz="1050" dirty="0"/>
                    </a:p>
                  </a:txBody>
                  <a:tcPr/>
                </a:tc>
              </a:tr>
              <a:tr h="277091">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 </a:t>
                      </a:r>
                      <a:r>
                        <a:rPr lang="en-US" sz="1050" kern="1200" dirty="0" smtClean="0">
                          <a:solidFill>
                            <a:schemeClr val="dk1"/>
                          </a:solidFill>
                          <a:effectLst/>
                          <a:latin typeface="+mn-lt"/>
                          <a:ea typeface="+mn-ea"/>
                          <a:cs typeface="+mn-cs"/>
                        </a:rPr>
                        <a:t>Sources\Human</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 </a:t>
                      </a:r>
                      <a:r>
                        <a:rPr lang="en-US" sz="1050" kern="1200" dirty="0" smtClean="0">
                          <a:solidFill>
                            <a:schemeClr val="dk1"/>
                          </a:solidFill>
                          <a:effectLst/>
                          <a:latin typeface="+mn-lt"/>
                          <a:ea typeface="+mn-ea"/>
                          <a:cs typeface="+mn-cs"/>
                        </a:rPr>
                        <a:t>Situation, context\Personal</a:t>
                      </a:r>
                    </a:p>
                  </a:txBody>
                  <a:tcPr/>
                </a:tc>
              </a:tr>
              <a:tr h="246484">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2. </a:t>
                      </a:r>
                      <a:r>
                        <a:rPr lang="en-US" sz="1050" kern="1200" dirty="0" smtClean="0">
                          <a:solidFill>
                            <a:schemeClr val="dk1"/>
                          </a:solidFill>
                          <a:effectLst/>
                          <a:latin typeface="+mn-lt"/>
                          <a:ea typeface="+mn-ea"/>
                          <a:cs typeface="+mn-cs"/>
                        </a:rPr>
                        <a:t>Situation, context\Personal</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2. </a:t>
                      </a:r>
                      <a:r>
                        <a:rPr lang="en-US" sz="1050" kern="1200" dirty="0" smtClean="0">
                          <a:solidFill>
                            <a:schemeClr val="dk1"/>
                          </a:solidFill>
                          <a:effectLst/>
                          <a:latin typeface="+mn-lt"/>
                          <a:ea typeface="+mn-ea"/>
                          <a:cs typeface="+mn-cs"/>
                        </a:rPr>
                        <a:t>Agency\Motivation\Intrinsic (internal, self motivated)</a:t>
                      </a:r>
                    </a:p>
                  </a:txBody>
                  <a:tcPr>
                    <a:solidFill>
                      <a:srgbClr val="FFFF00"/>
                    </a:solidFill>
                  </a:tcPr>
                </a:tc>
              </a:tr>
              <a:tr h="240145">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3. </a:t>
                      </a:r>
                      <a:r>
                        <a:rPr lang="en-US" sz="1050" kern="1200" dirty="0" smtClean="0">
                          <a:solidFill>
                            <a:schemeClr val="dk1"/>
                          </a:solidFill>
                          <a:effectLst/>
                          <a:latin typeface="+mn-lt"/>
                          <a:ea typeface="+mn-ea"/>
                          <a:cs typeface="+mn-cs"/>
                        </a:rPr>
                        <a:t>Agency\Decision, choice\Convenience, ease of use, accessibility</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3. </a:t>
                      </a:r>
                      <a:r>
                        <a:rPr lang="en-US" sz="1050" kern="1200" dirty="0" smtClean="0">
                          <a:solidFill>
                            <a:schemeClr val="dk1"/>
                          </a:solidFill>
                          <a:effectLst/>
                          <a:latin typeface="+mn-lt"/>
                          <a:ea typeface="+mn-ea"/>
                          <a:cs typeface="+mn-cs"/>
                        </a:rPr>
                        <a:t>Sources\Human</a:t>
                      </a:r>
                    </a:p>
                  </a:txBody>
                  <a:tcPr/>
                </a:tc>
              </a:tr>
              <a:tr h="275012">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4. </a:t>
                      </a:r>
                      <a:r>
                        <a:rPr lang="en-US" sz="1050" kern="1200" dirty="0" smtClean="0">
                          <a:solidFill>
                            <a:schemeClr val="dk1"/>
                          </a:solidFill>
                          <a:effectLst/>
                          <a:latin typeface="+mn-lt"/>
                          <a:ea typeface="+mn-ea"/>
                          <a:cs typeface="+mn-cs"/>
                        </a:rPr>
                        <a:t>Agency\Decision, choice\Searching</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4. </a:t>
                      </a:r>
                      <a:r>
                        <a:rPr lang="en-US" sz="1050" kern="1200" dirty="0" smtClean="0">
                          <a:solidFill>
                            <a:schemeClr val="dk1"/>
                          </a:solidFill>
                          <a:effectLst/>
                          <a:latin typeface="+mn-lt"/>
                          <a:ea typeface="+mn-ea"/>
                          <a:cs typeface="+mn-cs"/>
                        </a:rPr>
                        <a:t>Agency\Decision, choice\Searching</a:t>
                      </a:r>
                    </a:p>
                  </a:txBody>
                  <a:tcPr/>
                </a:tc>
              </a:tr>
              <a:tr h="295564">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5. </a:t>
                      </a:r>
                      <a:r>
                        <a:rPr lang="en-US" sz="1050" kern="1200" dirty="0" smtClean="0">
                          <a:solidFill>
                            <a:schemeClr val="dk1"/>
                          </a:solidFill>
                          <a:effectLst/>
                          <a:latin typeface="+mn-lt"/>
                          <a:ea typeface="+mn-ea"/>
                          <a:cs typeface="+mn-cs"/>
                        </a:rPr>
                        <a:t>Sources\Human\Friends, colleagues</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5. </a:t>
                      </a:r>
                      <a:r>
                        <a:rPr lang="en-US" sz="1050" kern="1200" dirty="0" smtClean="0">
                          <a:solidFill>
                            <a:schemeClr val="dk1"/>
                          </a:solidFill>
                          <a:effectLst/>
                          <a:latin typeface="+mn-lt"/>
                          <a:ea typeface="+mn-ea"/>
                          <a:cs typeface="+mn-cs"/>
                        </a:rPr>
                        <a:t>Sources\Digital</a:t>
                      </a:r>
                    </a:p>
                  </a:txBody>
                  <a:tcPr/>
                </a:tc>
              </a:tr>
              <a:tr h="267855">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6. </a:t>
                      </a:r>
                      <a:r>
                        <a:rPr lang="en-US" sz="1050" kern="1200" dirty="0" smtClean="0">
                          <a:solidFill>
                            <a:schemeClr val="dk1"/>
                          </a:solidFill>
                          <a:effectLst/>
                          <a:latin typeface="+mn-lt"/>
                          <a:ea typeface="+mn-ea"/>
                          <a:cs typeface="+mn-cs"/>
                        </a:rPr>
                        <a:t>Agency\Motivation\Intrinsic (internal, self motivated)</a:t>
                      </a:r>
                    </a:p>
                  </a:txBody>
                  <a:tcPr>
                    <a:solidFill>
                      <a:srgbClr val="FFFF00"/>
                    </a:solidFill>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6. </a:t>
                      </a:r>
                      <a:r>
                        <a:rPr lang="en-US" sz="1050" kern="1200" dirty="0" smtClean="0">
                          <a:solidFill>
                            <a:schemeClr val="dk1"/>
                          </a:solidFill>
                          <a:effectLst/>
                          <a:latin typeface="+mn-lt"/>
                          <a:ea typeface="+mn-ea"/>
                          <a:cs typeface="+mn-cs"/>
                        </a:rPr>
                        <a:t>Sources\Digital\Websites</a:t>
                      </a:r>
                    </a:p>
                  </a:txBody>
                  <a:tcPr/>
                </a:tc>
              </a:tr>
              <a:tr h="258618">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Place\Internet</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7. </a:t>
                      </a:r>
                      <a:r>
                        <a:rPr lang="en-US" sz="1050" kern="1200" dirty="0" smtClean="0">
                          <a:solidFill>
                            <a:schemeClr val="dk1"/>
                          </a:solidFill>
                          <a:effectLst/>
                          <a:latin typeface="+mn-lt"/>
                          <a:ea typeface="+mn-ea"/>
                          <a:cs typeface="+mn-cs"/>
                        </a:rPr>
                        <a:t>Agency\Decision, choice\Convenience, ease of use, accessibility</a:t>
                      </a:r>
                    </a:p>
                  </a:txBody>
                  <a:tcPr/>
                </a:tc>
              </a:tr>
              <a:tr h="260697">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8. Agency\Evaluation\Accept</a:t>
                      </a:r>
                    </a:p>
                  </a:txBody>
                  <a:tcPr>
                    <a:solidFill>
                      <a:srgbClr val="FFFF00"/>
                    </a:solidFill>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8. </a:t>
                      </a:r>
                      <a:r>
                        <a:rPr lang="en-US" sz="1050" kern="1200" dirty="0" smtClean="0">
                          <a:solidFill>
                            <a:schemeClr val="dk1"/>
                          </a:solidFill>
                          <a:effectLst/>
                          <a:latin typeface="+mn-lt"/>
                          <a:ea typeface="+mn-ea"/>
                          <a:cs typeface="+mn-cs"/>
                        </a:rPr>
                        <a:t>Sources\Human\Friends, colleagues</a:t>
                      </a:r>
                    </a:p>
                  </a:txBody>
                  <a:tcPr/>
                </a:tc>
              </a:tr>
              <a:tr h="277091">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9. Agency\Decision, choice\Relevance</a:t>
                      </a:r>
                    </a:p>
                  </a:txBody>
                  <a:tcPr>
                    <a:solidFill>
                      <a:srgbClr val="FFFF00"/>
                    </a:solidFill>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9. </a:t>
                      </a:r>
                      <a:r>
                        <a:rPr lang="en-US" sz="1050" kern="1200" dirty="0" smtClean="0">
                          <a:solidFill>
                            <a:schemeClr val="dk1"/>
                          </a:solidFill>
                          <a:effectLst/>
                          <a:latin typeface="+mn-lt"/>
                          <a:ea typeface="+mn-ea"/>
                          <a:cs typeface="+mn-cs"/>
                        </a:rPr>
                        <a:t>Place\Internet\Search engine</a:t>
                      </a:r>
                    </a:p>
                  </a:txBody>
                  <a:tcPr/>
                </a:tc>
              </a:tr>
              <a:tr h="370840">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10. Sources\Digital</a:t>
                      </a:r>
                    </a:p>
                  </a:txBody>
                  <a:tcPr/>
                </a:tc>
                <a:tc>
                  <a:txBody>
                    <a:bodyPr/>
                    <a:lstStyle/>
                    <a:p>
                      <a:pPr marL="0" marR="0" lvl="3" indent="0" algn="l" defTabSz="257162" rtl="0" eaLnBrk="1" fontAlgn="auto" latinLnBrk="0" hangingPunct="1">
                        <a:lnSpc>
                          <a:spcPct val="100000"/>
                        </a:lnSpc>
                        <a:spcBef>
                          <a:spcPts val="0"/>
                        </a:spcBef>
                        <a:spcAft>
                          <a:spcPts val="0"/>
                        </a:spcAft>
                        <a:buClrTx/>
                        <a:buSzTx/>
                        <a:buFontTx/>
                        <a:buNone/>
                        <a:tabLst/>
                        <a:defRPr/>
                      </a:pPr>
                      <a:r>
                        <a:rPr lang="en-US" sz="1050" dirty="0" smtClean="0"/>
                        <a:t>10. </a:t>
                      </a:r>
                      <a:r>
                        <a:rPr lang="en-US" sz="1050" kern="1200" dirty="0" smtClean="0">
                          <a:solidFill>
                            <a:schemeClr val="dk1"/>
                          </a:solidFill>
                          <a:effectLst/>
                          <a:latin typeface="+mn-lt"/>
                          <a:ea typeface="+mn-ea"/>
                          <a:cs typeface="+mn-cs"/>
                        </a:rPr>
                        <a:t>Place\Internet\Search engine</a:t>
                      </a:r>
                    </a:p>
                  </a:txBody>
                  <a:tcPr/>
                </a:tc>
              </a:tr>
            </a:tbl>
          </a:graphicData>
        </a:graphic>
      </p:graphicFrame>
    </p:spTree>
    <p:extLst>
      <p:ext uri="{BB962C8B-B14F-4D97-AF65-F5344CB8AC3E}">
        <p14:creationId xmlns:p14="http://schemas.microsoft.com/office/powerpoint/2010/main" val="18380896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lum bright="-40000" contrast="-40000"/>
            <a:extLst>
              <a:ext uri="{28A0092B-C50C-407E-A947-70E740481C1C}">
                <a14:useLocalDpi xmlns:a14="http://schemas.microsoft.com/office/drawing/2010/main"/>
              </a:ext>
            </a:extLst>
          </a:blip>
          <a:srcRect l="28448" b="25000"/>
          <a:stretch/>
        </p:blipFill>
        <p:spPr bwMode="auto">
          <a:xfrm>
            <a:off x="-9525" y="0"/>
            <a:ext cx="6877050" cy="5143500"/>
          </a:xfrm>
          <a:prstGeom prst="rect">
            <a:avLst/>
          </a:prstGeom>
          <a:noFill/>
          <a:ln w="9525">
            <a:noFill/>
            <a:miter lim="800000"/>
            <a:headEnd/>
            <a:tailEnd/>
          </a:ln>
          <a:effectLst/>
        </p:spPr>
      </p:pic>
      <p:sp>
        <p:nvSpPr>
          <p:cNvPr id="3" name="Content Placeholder 2"/>
          <p:cNvSpPr>
            <a:spLocks noGrp="1"/>
          </p:cNvSpPr>
          <p:nvPr>
            <p:ph type="body" sz="quarter" idx="13"/>
          </p:nvPr>
        </p:nvSpPr>
        <p:spPr/>
        <p:txBody>
          <a:bodyPr>
            <a:noAutofit/>
          </a:bodyPr>
          <a:lstStyle/>
          <a:p>
            <a:pPr>
              <a:buClr>
                <a:schemeClr val="bg2"/>
              </a:buClr>
            </a:pPr>
            <a:r>
              <a:rPr lang="en-US" sz="2400" dirty="0" err="1" smtClean="0">
                <a:solidFill>
                  <a:schemeClr val="bg1"/>
                </a:solidFill>
              </a:rPr>
              <a:t>infoKit</a:t>
            </a:r>
            <a:endParaRPr lang="en-US" sz="2400" dirty="0">
              <a:solidFill>
                <a:schemeClr val="bg1"/>
              </a:solidFill>
            </a:endParaRPr>
          </a:p>
        </p:txBody>
      </p:sp>
      <p:sp>
        <p:nvSpPr>
          <p:cNvPr id="9" name="Text Placeholder 8"/>
          <p:cNvSpPr>
            <a:spLocks noGrp="1"/>
          </p:cNvSpPr>
          <p:nvPr>
            <p:ph type="body" sz="quarter" idx="14"/>
          </p:nvPr>
        </p:nvSpPr>
        <p:spPr>
          <a:xfrm>
            <a:off x="358382" y="852492"/>
            <a:ext cx="6290068" cy="3767133"/>
          </a:xfrm>
        </p:spPr>
        <p:txBody>
          <a:bodyPr/>
          <a:lstStyle/>
          <a:p>
            <a:pPr>
              <a:buClr>
                <a:schemeClr val="bg2"/>
              </a:buClr>
              <a:buFont typeface="Courier New" panose="02070309020205020404" pitchFamily="49" charset="0"/>
              <a:buChar char="o"/>
            </a:pPr>
            <a:r>
              <a:rPr lang="en-US" sz="2000" b="1" dirty="0">
                <a:solidFill>
                  <a:schemeClr val="bg1"/>
                </a:solidFill>
              </a:rPr>
              <a:t>What is it?</a:t>
            </a:r>
          </a:p>
          <a:p>
            <a:pPr lvl="2">
              <a:buClr>
                <a:schemeClr val="bg2"/>
              </a:buClr>
              <a:buFont typeface="Courier New" panose="02070309020205020404" pitchFamily="49" charset="0"/>
              <a:buChar char="o"/>
            </a:pPr>
            <a:r>
              <a:rPr lang="en-US" sz="2000" b="1" dirty="0" smtClean="0">
                <a:solidFill>
                  <a:schemeClr val="bg1"/>
                </a:solidFill>
              </a:rPr>
              <a:t> Contains </a:t>
            </a:r>
            <a:r>
              <a:rPr lang="en-US" sz="2000" b="1" dirty="0">
                <a:solidFill>
                  <a:schemeClr val="bg1"/>
                </a:solidFill>
              </a:rPr>
              <a:t>advice on evaluating digital/online services within the broader context of traditional services. </a:t>
            </a:r>
          </a:p>
          <a:p>
            <a:pPr>
              <a:buClr>
                <a:schemeClr val="bg2"/>
              </a:buClr>
              <a:buFont typeface="Courier New" panose="02070309020205020404" pitchFamily="49" charset="0"/>
              <a:buChar char="o"/>
            </a:pPr>
            <a:r>
              <a:rPr lang="en-US" sz="2000" b="1" dirty="0">
                <a:solidFill>
                  <a:schemeClr val="bg1"/>
                </a:solidFill>
              </a:rPr>
              <a:t>Why did we create it?</a:t>
            </a:r>
          </a:p>
          <a:p>
            <a:pPr lvl="2">
              <a:buClr>
                <a:schemeClr val="bg2"/>
              </a:buClr>
              <a:buFont typeface="Courier New" panose="02070309020205020404" pitchFamily="49" charset="0"/>
              <a:buChar char="o"/>
            </a:pPr>
            <a:r>
              <a:rPr lang="en-US" sz="2000" b="1" dirty="0" smtClean="0">
                <a:solidFill>
                  <a:schemeClr val="bg1"/>
                </a:solidFill>
              </a:rPr>
              <a:t> To </a:t>
            </a:r>
            <a:r>
              <a:rPr lang="en-US" sz="2000" b="1" dirty="0">
                <a:solidFill>
                  <a:schemeClr val="bg1"/>
                </a:solidFill>
              </a:rPr>
              <a:t>understand the contexts surrounding individual engagement with digital resources, spaces and tools. </a:t>
            </a:r>
          </a:p>
          <a:p>
            <a:pPr>
              <a:buClr>
                <a:schemeClr val="bg2"/>
              </a:buClr>
              <a:buFont typeface="Courier New" panose="02070309020205020404" pitchFamily="49" charset="0"/>
              <a:buChar char="o"/>
            </a:pPr>
            <a:r>
              <a:rPr lang="en-US" sz="2000" b="1" dirty="0">
                <a:solidFill>
                  <a:schemeClr val="bg1"/>
                </a:solidFill>
              </a:rPr>
              <a:t>Who will use it?</a:t>
            </a:r>
          </a:p>
          <a:p>
            <a:pPr lvl="2">
              <a:buClr>
                <a:schemeClr val="bg2"/>
              </a:buClr>
              <a:buFont typeface="Courier New" panose="02070309020205020404" pitchFamily="49" charset="0"/>
              <a:buChar char="o"/>
            </a:pPr>
            <a:r>
              <a:rPr lang="en-US" sz="2000" b="1" dirty="0" smtClean="0">
                <a:solidFill>
                  <a:schemeClr val="bg1"/>
                </a:solidFill>
              </a:rPr>
              <a:t> Librarians </a:t>
            </a:r>
            <a:r>
              <a:rPr lang="en-US" sz="2000" b="1" dirty="0">
                <a:solidFill>
                  <a:schemeClr val="bg1"/>
                </a:solidFill>
              </a:rPr>
              <a:t>and information technology </a:t>
            </a:r>
            <a:r>
              <a:rPr lang="en-US" sz="2000" b="1" dirty="0" smtClean="0">
                <a:solidFill>
                  <a:schemeClr val="bg1"/>
                </a:solidFill>
              </a:rPr>
              <a:t>staff</a:t>
            </a:r>
            <a:endParaRPr lang="en-US" sz="2000" b="1" dirty="0">
              <a:solidFill>
                <a:schemeClr val="bg1"/>
              </a:solidFill>
            </a:endParaRPr>
          </a:p>
        </p:txBody>
      </p:sp>
      <p:sp>
        <p:nvSpPr>
          <p:cNvPr id="10" name="TextBox 9"/>
          <p:cNvSpPr txBox="1"/>
          <p:nvPr/>
        </p:nvSpPr>
        <p:spPr>
          <a:xfrm>
            <a:off x="3467100" y="4754885"/>
            <a:ext cx="3314700" cy="246221"/>
          </a:xfrm>
          <a:prstGeom prst="rect">
            <a:avLst/>
          </a:prstGeom>
          <a:noFill/>
        </p:spPr>
        <p:txBody>
          <a:bodyPr wrap="square" rtlCol="0">
            <a:spAutoFit/>
          </a:bodyPr>
          <a:lstStyle/>
          <a:p>
            <a:pPr algn="r"/>
            <a:r>
              <a:rPr lang="en-US" sz="1000" dirty="0">
                <a:solidFill>
                  <a:schemeClr val="bg1"/>
                </a:solidFill>
              </a:rPr>
              <a:t>(</a:t>
            </a:r>
            <a:r>
              <a:rPr lang="en-US" sz="1000" dirty="0" smtClean="0">
                <a:solidFill>
                  <a:schemeClr val="bg1"/>
                </a:solidFill>
              </a:rPr>
              <a:t>White, </a:t>
            </a:r>
            <a:r>
              <a:rPr lang="en-US" sz="1000" dirty="0" err="1" smtClean="0">
                <a:solidFill>
                  <a:schemeClr val="bg1"/>
                </a:solidFill>
              </a:rPr>
              <a:t>Connaway</a:t>
            </a:r>
            <a:r>
              <a:rPr lang="en-US" sz="1000" dirty="0" smtClean="0">
                <a:solidFill>
                  <a:schemeClr val="bg1"/>
                </a:solidFill>
              </a:rPr>
              <a:t>, Lanclos,  Hood, and Vass 2014</a:t>
            </a:r>
            <a:r>
              <a:rPr lang="en-US" sz="1000" dirty="0">
                <a:solidFill>
                  <a:schemeClr val="bg1"/>
                </a:solidFill>
              </a:rPr>
              <a:t>)</a:t>
            </a:r>
          </a:p>
        </p:txBody>
      </p:sp>
    </p:spTree>
    <p:extLst>
      <p:ext uri="{BB962C8B-B14F-4D97-AF65-F5344CB8AC3E}">
        <p14:creationId xmlns:p14="http://schemas.microsoft.com/office/powerpoint/2010/main" val="28061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4861" r="11690"/>
          <a:stretch/>
        </p:blipFill>
        <p:spPr>
          <a:xfrm>
            <a:off x="-9525" y="0"/>
            <a:ext cx="6867525" cy="5143500"/>
          </a:xfrm>
          <a:prstGeom prst="rect">
            <a:avLst/>
          </a:prstGeom>
        </p:spPr>
      </p:pic>
      <p:sp>
        <p:nvSpPr>
          <p:cNvPr id="2" name="Text Placeholder 1"/>
          <p:cNvSpPr>
            <a:spLocks noGrp="1"/>
          </p:cNvSpPr>
          <p:nvPr>
            <p:ph type="body" sz="quarter" idx="13"/>
          </p:nvPr>
        </p:nvSpPr>
        <p:spPr/>
        <p:txBody>
          <a:bodyPr/>
          <a:lstStyle/>
          <a:p>
            <a:r>
              <a:rPr lang="en-US" dirty="0" smtClean="0">
                <a:solidFill>
                  <a:schemeClr val="bg1"/>
                </a:solidFill>
              </a:rPr>
              <a:t>Participant Online Survey Questions</a:t>
            </a:r>
            <a:endParaRPr lang="en-US" dirty="0">
              <a:solidFill>
                <a:schemeClr val="bg1"/>
              </a:solidFill>
            </a:endParaRPr>
          </a:p>
        </p:txBody>
      </p:sp>
      <p:sp>
        <p:nvSpPr>
          <p:cNvPr id="3" name="Text Placeholder 2"/>
          <p:cNvSpPr>
            <a:spLocks noGrp="1"/>
          </p:cNvSpPr>
          <p:nvPr>
            <p:ph type="body" sz="quarter" idx="14"/>
          </p:nvPr>
        </p:nvSpPr>
        <p:spPr>
          <a:xfrm>
            <a:off x="358382" y="704850"/>
            <a:ext cx="6136481" cy="4257675"/>
          </a:xfrm>
        </p:spPr>
        <p:txBody>
          <a:bodyPr/>
          <a:lstStyle/>
          <a:p>
            <a:pPr marL="0" indent="0">
              <a:buNone/>
            </a:pPr>
            <a:r>
              <a:rPr lang="en-US" sz="2000" b="1" dirty="0" smtClean="0">
                <a:solidFill>
                  <a:schemeClr val="bg1"/>
                </a:solidFill>
              </a:rPr>
              <a:t>Selected Questions</a:t>
            </a:r>
          </a:p>
          <a:p>
            <a:pPr marL="0" indent="0">
              <a:buNone/>
            </a:pPr>
            <a:r>
              <a:rPr lang="en-US" sz="1800" b="1" dirty="0">
                <a:solidFill>
                  <a:schemeClr val="bg1"/>
                </a:solidFill>
              </a:rPr>
              <a:t>Think of a time in the past month when you *struggled* to find appropriate resources to help you complete an ACADEMIC/PROFESSIONAL assignment. Please include sources such as friends, family, teachers, teaching assistants, tutors</a:t>
            </a:r>
            <a:r>
              <a:rPr lang="en-US" sz="1800" b="1" dirty="0" smtClean="0">
                <a:solidFill>
                  <a:schemeClr val="bg1"/>
                </a:solidFill>
              </a:rPr>
              <a:t>, coaches</a:t>
            </a:r>
            <a:r>
              <a:rPr lang="en-US" sz="1800" b="1" dirty="0">
                <a:solidFill>
                  <a:schemeClr val="bg1"/>
                </a:solidFill>
              </a:rPr>
              <a:t>, colleagues, professors, etc. Please answer each of the following questions.</a:t>
            </a:r>
          </a:p>
          <a:p>
            <a:pPr marL="0" indent="0">
              <a:buNone/>
            </a:pPr>
            <a:r>
              <a:rPr lang="en-US" sz="1800" b="1" dirty="0">
                <a:solidFill>
                  <a:schemeClr val="bg1"/>
                </a:solidFill>
              </a:rPr>
              <a:t>17. What steps did you take and why</a:t>
            </a:r>
            <a:r>
              <a:rPr lang="en-US" sz="1800" b="1" dirty="0" smtClean="0">
                <a:solidFill>
                  <a:schemeClr val="bg1"/>
                </a:solidFill>
              </a:rPr>
              <a:t>?</a:t>
            </a:r>
            <a:endParaRPr lang="en-US" sz="1800" b="1" dirty="0">
              <a:solidFill>
                <a:schemeClr val="bg1"/>
              </a:solidFill>
            </a:endParaRPr>
          </a:p>
          <a:p>
            <a:pPr marL="0" indent="0">
              <a:buNone/>
            </a:pPr>
            <a:r>
              <a:rPr lang="en-US" sz="1800" b="1" dirty="0">
                <a:solidFill>
                  <a:schemeClr val="bg1"/>
                </a:solidFill>
              </a:rPr>
              <a:t>18. What resources did you choose to use</a:t>
            </a:r>
            <a:r>
              <a:rPr lang="en-US" sz="1800" b="1" dirty="0" smtClean="0">
                <a:solidFill>
                  <a:schemeClr val="bg1"/>
                </a:solidFill>
              </a:rPr>
              <a:t>?</a:t>
            </a:r>
            <a:endParaRPr lang="en-US" sz="1800" b="1" dirty="0">
              <a:solidFill>
                <a:schemeClr val="bg1"/>
              </a:solidFill>
            </a:endParaRPr>
          </a:p>
          <a:p>
            <a:pPr marL="0" indent="0">
              <a:buNone/>
            </a:pPr>
            <a:r>
              <a:rPr lang="en-US" sz="1800" b="1" dirty="0">
                <a:solidFill>
                  <a:schemeClr val="bg1"/>
                </a:solidFill>
              </a:rPr>
              <a:t>19. What made you choose these resources instead of others</a:t>
            </a:r>
            <a:r>
              <a:rPr lang="en-US" sz="1800" b="1" dirty="0" smtClean="0">
                <a:solidFill>
                  <a:schemeClr val="bg1"/>
                </a:solidFill>
              </a:rPr>
              <a:t>?</a:t>
            </a:r>
            <a:endParaRPr lang="en-US" sz="1800" b="1" dirty="0">
              <a:solidFill>
                <a:schemeClr val="bg1"/>
              </a:solidFill>
            </a:endParaRPr>
          </a:p>
          <a:p>
            <a:pPr marL="0" indent="0">
              <a:buNone/>
            </a:pPr>
            <a:r>
              <a:rPr lang="en-US" sz="1800" b="1" dirty="0">
                <a:solidFill>
                  <a:schemeClr val="bg1"/>
                </a:solidFill>
              </a:rPr>
              <a:t>20. What made these resources easy or difficult to use</a:t>
            </a:r>
            <a:r>
              <a:rPr lang="en-US" sz="1800" b="1" dirty="0" smtClean="0">
                <a:solidFill>
                  <a:schemeClr val="bg1"/>
                </a:solidFill>
              </a:rPr>
              <a:t>?</a:t>
            </a:r>
            <a:endParaRPr lang="en-US" sz="1800" b="1" dirty="0">
              <a:solidFill>
                <a:schemeClr val="bg1"/>
              </a:solidFill>
            </a:endParaRPr>
          </a:p>
          <a:p>
            <a:endParaRPr lang="en-US" sz="1800" b="1" dirty="0">
              <a:solidFill>
                <a:schemeClr val="bg1"/>
              </a:solidFill>
            </a:endParaRPr>
          </a:p>
        </p:txBody>
      </p:sp>
    </p:spTree>
    <p:extLst>
      <p:ext uri="{BB962C8B-B14F-4D97-AF65-F5344CB8AC3E}">
        <p14:creationId xmlns:p14="http://schemas.microsoft.com/office/powerpoint/2010/main" val="49021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sz="2400" dirty="0" err="1"/>
              <a:t>Infokit</a:t>
            </a: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8382" y="762800"/>
            <a:ext cx="5870968" cy="343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25488" y="4195796"/>
            <a:ext cx="3602268" cy="400110"/>
          </a:xfrm>
          <a:prstGeom prst="rect">
            <a:avLst/>
          </a:prstGeom>
        </p:spPr>
        <p:txBody>
          <a:bodyPr wrap="none">
            <a:spAutoFit/>
          </a:bodyPr>
          <a:lstStyle/>
          <a:p>
            <a:r>
              <a:rPr lang="en-GB" sz="2000" dirty="0">
                <a:hlinkClick r:id="rId4"/>
              </a:rPr>
              <a:t>http://bit.ly/evaldigservs-infokit</a:t>
            </a:r>
            <a:endParaRPr lang="en-GB" sz="2000" dirty="0"/>
          </a:p>
        </p:txBody>
      </p:sp>
    </p:spTree>
    <p:extLst>
      <p:ext uri="{BB962C8B-B14F-4D97-AF65-F5344CB8AC3E}">
        <p14:creationId xmlns:p14="http://schemas.microsoft.com/office/powerpoint/2010/main" val="196556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1951" y="285750"/>
            <a:ext cx="6172200" cy="41624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37163" y="3419475"/>
            <a:ext cx="4325587" cy="1181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016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676" y="247651"/>
            <a:ext cx="6705600" cy="4152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893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400" dirty="0" smtClean="0"/>
              <a:t>Implications</a:t>
            </a:r>
            <a:endParaRPr lang="en-US" sz="2400" dirty="0"/>
          </a:p>
        </p:txBody>
      </p:sp>
      <p:sp>
        <p:nvSpPr>
          <p:cNvPr id="3" name="Text Placeholder 2"/>
          <p:cNvSpPr>
            <a:spLocks noGrp="1"/>
          </p:cNvSpPr>
          <p:nvPr>
            <p:ph type="body" sz="quarter" idx="14"/>
          </p:nvPr>
        </p:nvSpPr>
        <p:spPr>
          <a:xfrm>
            <a:off x="358383" y="852492"/>
            <a:ext cx="2679458" cy="3582591"/>
          </a:xfrm>
        </p:spPr>
        <p:txBody>
          <a:bodyPr/>
          <a:lstStyle/>
          <a:p>
            <a:endParaRPr lang="en-US" sz="1800" b="1" dirty="0" smtClean="0"/>
          </a:p>
          <a:p>
            <a:r>
              <a:rPr lang="en-US" sz="1800" b="1" dirty="0" smtClean="0"/>
              <a:t>Spend less time on unproven strategies</a:t>
            </a:r>
          </a:p>
          <a:p>
            <a:r>
              <a:rPr lang="en-US" sz="1800" b="1" dirty="0" smtClean="0"/>
              <a:t>Accelerate learning in a time of change</a:t>
            </a:r>
          </a:p>
          <a:p>
            <a:r>
              <a:rPr lang="en-US" sz="1800" b="1" dirty="0" smtClean="0"/>
              <a:t>Find better ways of scaling learning and innovation</a:t>
            </a:r>
            <a:endParaRPr lang="en-US" sz="1800" b="1" dirty="0"/>
          </a:p>
        </p:txBody>
      </p:sp>
      <p:sp>
        <p:nvSpPr>
          <p:cNvPr id="4" name="TextBox 3"/>
          <p:cNvSpPr txBox="1"/>
          <p:nvPr/>
        </p:nvSpPr>
        <p:spPr>
          <a:xfrm>
            <a:off x="4731330" y="4333395"/>
            <a:ext cx="2078181" cy="276999"/>
          </a:xfrm>
          <a:prstGeom prst="rect">
            <a:avLst/>
          </a:prstGeom>
          <a:noFill/>
        </p:spPr>
        <p:txBody>
          <a:bodyPr wrap="square" rtlCol="0">
            <a:spAutoFit/>
          </a:bodyPr>
          <a:lstStyle/>
          <a:p>
            <a:pPr algn="r"/>
            <a:r>
              <a:rPr lang="en-US" sz="1200" dirty="0" smtClean="0"/>
              <a:t>(Dempsey, 2015)</a:t>
            </a:r>
            <a:endParaRPr lang="en-US" sz="1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49601" y="1173480"/>
            <a:ext cx="3708400" cy="2781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774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lstStyle/>
          <a:p>
            <a:r>
              <a:rPr lang="en-US" sz="2400" dirty="0"/>
              <a:t>Know Your Community</a:t>
            </a:r>
          </a:p>
        </p:txBody>
      </p:sp>
      <p:sp>
        <p:nvSpPr>
          <p:cNvPr id="4" name="Text Placeholder 3"/>
          <p:cNvSpPr>
            <a:spLocks noGrp="1"/>
          </p:cNvSpPr>
          <p:nvPr>
            <p:ph type="body" sz="quarter" idx="14"/>
          </p:nvPr>
        </p:nvSpPr>
        <p:spPr/>
        <p:txBody>
          <a:bodyPr/>
          <a:lstStyle/>
          <a:p>
            <a:pPr>
              <a:buFont typeface="Courier New" panose="02070309020205020404" pitchFamily="49" charset="0"/>
              <a:buChar char="o"/>
            </a:pPr>
            <a:r>
              <a:rPr lang="en-US" sz="2000" b="1" dirty="0"/>
              <a:t>Mobile</a:t>
            </a:r>
          </a:p>
          <a:p>
            <a:pPr>
              <a:buFont typeface="Courier New" panose="02070309020205020404" pitchFamily="49" charset="0"/>
              <a:buChar char="o"/>
            </a:pPr>
            <a:r>
              <a:rPr lang="en-US" sz="2000" b="1" dirty="0"/>
              <a:t>Easy, Elegant, &amp; Engaging</a:t>
            </a:r>
          </a:p>
          <a:p>
            <a:pPr>
              <a:buFont typeface="Courier New" panose="02070309020205020404" pitchFamily="49" charset="0"/>
              <a:buChar char="o"/>
            </a:pPr>
            <a:r>
              <a:rPr lang="en-US" sz="2000" b="1" dirty="0"/>
              <a:t>Content</a:t>
            </a:r>
          </a:p>
          <a:p>
            <a:pPr>
              <a:buFont typeface="Courier New" panose="02070309020205020404" pitchFamily="49" charset="0"/>
              <a:buChar char="o"/>
            </a:pPr>
            <a:r>
              <a:rPr lang="en-US" sz="2000" b="1" dirty="0"/>
              <a:t>Curation</a:t>
            </a:r>
          </a:p>
          <a:p>
            <a:pPr>
              <a:buFont typeface="Courier New" panose="02070309020205020404" pitchFamily="49" charset="0"/>
              <a:buChar char="o"/>
            </a:pPr>
            <a:r>
              <a:rPr lang="en-US" sz="2000" b="1" dirty="0" smtClean="0"/>
              <a:t>Physical &amp; Online </a:t>
            </a:r>
          </a:p>
          <a:p>
            <a:pPr marL="225017" lvl="1" indent="0">
              <a:buNone/>
            </a:pPr>
            <a:r>
              <a:rPr lang="en-US" sz="2000" b="1" dirty="0" smtClean="0"/>
              <a:t>Presence</a:t>
            </a:r>
          </a:p>
          <a:p>
            <a:pPr marL="0" indent="0">
              <a:buNone/>
            </a:pPr>
            <a:endParaRPr lang="en-US" dirty="0"/>
          </a:p>
        </p:txBody>
      </p:sp>
      <p:sp>
        <p:nvSpPr>
          <p:cNvPr id="6" name="Rectangle 5"/>
          <p:cNvSpPr/>
          <p:nvPr/>
        </p:nvSpPr>
        <p:spPr>
          <a:xfrm>
            <a:off x="2264502" y="4355366"/>
            <a:ext cx="966931" cy="246221"/>
          </a:xfrm>
          <a:prstGeom prst="rect">
            <a:avLst/>
          </a:prstGeom>
        </p:spPr>
        <p:txBody>
          <a:bodyPr wrap="none">
            <a:spAutoFit/>
          </a:bodyPr>
          <a:lstStyle/>
          <a:p>
            <a:r>
              <a:rPr lang="en-US" sz="1000" dirty="0" smtClean="0">
                <a:latin typeface="Arial"/>
              </a:rPr>
              <a:t>(Roskill </a:t>
            </a:r>
            <a:r>
              <a:rPr lang="en-US" sz="1000" dirty="0">
                <a:latin typeface="Arial"/>
              </a:rPr>
              <a:t>2014)</a:t>
            </a:r>
            <a:endParaRPr lang="en-US" sz="1000" dirty="0"/>
          </a:p>
        </p:txBody>
      </p:sp>
      <p:pic>
        <p:nvPicPr>
          <p:cNvPr id="219138" name="Picture 2" descr="http://www.winxnetcommunity.com/portals/2/images/community-peopl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14800" y="2371725"/>
            <a:ext cx="3643200" cy="2313432"/>
          </a:xfrm>
          <a:prstGeom prst="rect">
            <a:avLst/>
          </a:prstGeom>
          <a:noFill/>
        </p:spPr>
      </p:pic>
    </p:spTree>
    <p:extLst>
      <p:ext uri="{BB962C8B-B14F-4D97-AF65-F5344CB8AC3E}">
        <p14:creationId xmlns:p14="http://schemas.microsoft.com/office/powerpoint/2010/main" val="180054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Image result for 3 1/2 inch floppy disk"/>
          <p:cNvSpPr>
            <a:spLocks noChangeAspect="1" noChangeArrowheads="1"/>
          </p:cNvSpPr>
          <p:nvPr/>
        </p:nvSpPr>
        <p:spPr bwMode="auto">
          <a:xfrm>
            <a:off x="1366959" y="1449876"/>
            <a:ext cx="2603255" cy="26032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3 1/2 inch floppy disk"/>
          <p:cNvSpPr>
            <a:spLocks noChangeAspect="1" noChangeArrowheads="1"/>
          </p:cNvSpPr>
          <p:nvPr/>
        </p:nvSpPr>
        <p:spPr bwMode="auto">
          <a:xfrm rot="9467211">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www.cliparthut.com/clip-arts/353/3-1-2-floppy-disk-35317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60337"/>
            <a:ext cx="2828925" cy="28289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3354" y="2610337"/>
            <a:ext cx="4446953" cy="2031325"/>
          </a:xfrm>
          <a:prstGeom prst="rect">
            <a:avLst/>
          </a:prstGeom>
          <a:noFill/>
        </p:spPr>
        <p:txBody>
          <a:bodyPr wrap="square" rtlCol="0">
            <a:spAutoFit/>
          </a:bodyPr>
          <a:lstStyle/>
          <a:p>
            <a:r>
              <a:rPr lang="en-US" dirty="0" smtClean="0"/>
              <a:t>A colleague posted on Facebook:</a:t>
            </a:r>
          </a:p>
          <a:p>
            <a:endParaRPr lang="en-US" dirty="0"/>
          </a:p>
          <a:p>
            <a:r>
              <a:rPr lang="en-US" dirty="0" smtClean="0"/>
              <a:t>“ I showed my 12-year-old son an old floppy disk.</a:t>
            </a:r>
          </a:p>
          <a:p>
            <a:endParaRPr lang="en-US" dirty="0"/>
          </a:p>
          <a:p>
            <a:r>
              <a:rPr lang="en-US" dirty="0" smtClean="0"/>
              <a:t>He said, ‘Wow….Cool! You 3d printed the save icon.’”</a:t>
            </a:r>
            <a:endParaRPr lang="en-US" dirty="0"/>
          </a:p>
        </p:txBody>
      </p:sp>
    </p:spTree>
    <p:extLst>
      <p:ext uri="{BB962C8B-B14F-4D97-AF65-F5344CB8AC3E}">
        <p14:creationId xmlns:p14="http://schemas.microsoft.com/office/powerpoint/2010/main" val="297710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699"/>
            <a:ext cx="6858000" cy="5143501"/>
          </a:xfrm>
          <a:prstGeom prst="rect">
            <a:avLst/>
          </a:prstGeom>
        </p:spPr>
      </p:pic>
      <p:sp>
        <p:nvSpPr>
          <p:cNvPr id="5" name="Text Placeholder 4"/>
          <p:cNvSpPr>
            <a:spLocks noGrp="1"/>
          </p:cNvSpPr>
          <p:nvPr>
            <p:ph type="body" sz="quarter" idx="14"/>
          </p:nvPr>
        </p:nvSpPr>
        <p:spPr/>
        <p:txBody>
          <a:bodyPr/>
          <a:lstStyle/>
          <a:p>
            <a:pPr marL="0" indent="0">
              <a:buNone/>
            </a:pPr>
            <a:r>
              <a:rPr lang="en-US" sz="2400" b="1" dirty="0" smtClean="0">
                <a:solidFill>
                  <a:schemeClr val="bg1"/>
                </a:solidFill>
              </a:rPr>
              <a:t>“Our traditional model was one in which we thought of the user in the life of the library…but we are now increasingly thinking about the library in the life of the user.” </a:t>
            </a:r>
          </a:p>
          <a:p>
            <a:pPr marL="0" indent="0" algn="r">
              <a:buNone/>
            </a:pPr>
            <a:r>
              <a:rPr lang="en-US" sz="2400" b="1" dirty="0" smtClean="0">
                <a:solidFill>
                  <a:schemeClr val="bg1"/>
                </a:solidFill>
              </a:rPr>
              <a:t>(Dempsey 2015)</a:t>
            </a:r>
          </a:p>
          <a:p>
            <a:pPr marL="0" indent="0">
              <a:buNone/>
            </a:pPr>
            <a:endParaRPr lang="en-US" dirty="0">
              <a:solidFill>
                <a:schemeClr val="bg1"/>
              </a:solidFill>
            </a:endParaRPr>
          </a:p>
        </p:txBody>
      </p:sp>
    </p:spTree>
    <p:extLst>
      <p:ext uri="{BB962C8B-B14F-4D97-AF65-F5344CB8AC3E}">
        <p14:creationId xmlns:p14="http://schemas.microsoft.com/office/powerpoint/2010/main" val="379281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236446" y="831064"/>
            <a:ext cx="6130529" cy="969496"/>
          </a:xfrm>
        </p:spPr>
        <p:txBody>
          <a:bodyPr/>
          <a:lstStyle/>
          <a:p>
            <a:pPr>
              <a:spcBef>
                <a:spcPts val="0"/>
              </a:spcBef>
            </a:pPr>
            <a:r>
              <a:rPr lang="en-US" sz="1800" dirty="0">
                <a:solidFill>
                  <a:schemeClr val="tx1"/>
                </a:solidFill>
              </a:rPr>
              <a:t>Lynn </a:t>
            </a:r>
            <a:r>
              <a:rPr lang="en-US" sz="1800" dirty="0" err="1">
                <a:solidFill>
                  <a:schemeClr val="tx1"/>
                </a:solidFill>
              </a:rPr>
              <a:t>Silipigni</a:t>
            </a:r>
            <a:r>
              <a:rPr lang="en-US" sz="1800" dirty="0">
                <a:solidFill>
                  <a:schemeClr val="tx1"/>
                </a:solidFill>
              </a:rPr>
              <a:t> </a:t>
            </a:r>
            <a:r>
              <a:rPr lang="en-US" sz="1800" dirty="0" err="1">
                <a:solidFill>
                  <a:schemeClr val="tx1"/>
                </a:solidFill>
              </a:rPr>
              <a:t>Connaway</a:t>
            </a:r>
            <a:endParaRPr lang="en-US" sz="1800" dirty="0">
              <a:solidFill>
                <a:schemeClr val="tx1"/>
              </a:solidFill>
              <a:hlinkClick r:id="rId3"/>
            </a:endParaRPr>
          </a:p>
          <a:p>
            <a:pPr>
              <a:spcBef>
                <a:spcPts val="0"/>
              </a:spcBef>
            </a:pPr>
            <a:r>
              <a:rPr lang="en-US" sz="1800" dirty="0">
                <a:solidFill>
                  <a:schemeClr val="tx1"/>
                </a:solidFill>
                <a:hlinkClick r:id="rId3"/>
              </a:rPr>
              <a:t>connawal@oclc.org</a:t>
            </a:r>
            <a:endParaRPr lang="en-US" sz="1800" dirty="0">
              <a:solidFill>
                <a:schemeClr val="tx1"/>
              </a:solidFill>
            </a:endParaRPr>
          </a:p>
          <a:p>
            <a:pPr>
              <a:spcBef>
                <a:spcPts val="0"/>
              </a:spcBef>
            </a:pPr>
            <a:r>
              <a:rPr lang="en-US" sz="1800" dirty="0">
                <a:solidFill>
                  <a:schemeClr val="tx1"/>
                </a:solidFill>
              </a:rPr>
              <a:t>@</a:t>
            </a:r>
            <a:r>
              <a:rPr lang="en-US" sz="1800" dirty="0" err="1" smtClean="0">
                <a:solidFill>
                  <a:schemeClr val="tx1"/>
                </a:solidFill>
              </a:rPr>
              <a:t>LynnConnaway</a:t>
            </a:r>
            <a:endParaRPr lang="en-US" sz="1800" dirty="0"/>
          </a:p>
        </p:txBody>
      </p:sp>
      <p:sp>
        <p:nvSpPr>
          <p:cNvPr id="6" name="Title 5"/>
          <p:cNvSpPr>
            <a:spLocks noGrp="1"/>
          </p:cNvSpPr>
          <p:nvPr>
            <p:ph type="title" idx="4294967295"/>
          </p:nvPr>
        </p:nvSpPr>
        <p:spPr>
          <a:xfrm>
            <a:off x="330994" y="2613028"/>
            <a:ext cx="2854166" cy="1105532"/>
          </a:xfrm>
          <a:prstGeom prst="rect">
            <a:avLst/>
          </a:prstGeom>
        </p:spPr>
        <p:txBody>
          <a:bodyPr/>
          <a:lstStyle/>
          <a:p>
            <a:r>
              <a:rPr lang="en-US" b="1" dirty="0" smtClean="0"/>
              <a:t>Questions and Discussion</a:t>
            </a:r>
            <a:endParaRPr lang="en-US" b="1" dirty="0"/>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4104" y="2251710"/>
            <a:ext cx="3312895" cy="18583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3"/>
          </p:nvPr>
        </p:nvSpPr>
        <p:spPr>
          <a:xfrm>
            <a:off x="152085" y="126468"/>
            <a:ext cx="5986662" cy="509152"/>
          </a:xfrm>
          <a:prstGeom prst="rect">
            <a:avLst/>
          </a:prstGeom>
        </p:spPr>
        <p:txBody>
          <a:bodyPr/>
          <a:lstStyle/>
          <a:p>
            <a:r>
              <a:rPr lang="en-US" sz="2400" dirty="0" smtClean="0"/>
              <a:t>References</a:t>
            </a:r>
            <a:endParaRPr lang="en-US" sz="2400" dirty="0"/>
          </a:p>
        </p:txBody>
      </p:sp>
      <p:sp>
        <p:nvSpPr>
          <p:cNvPr id="2" name="Text Placeholder 1"/>
          <p:cNvSpPr>
            <a:spLocks noGrp="1"/>
          </p:cNvSpPr>
          <p:nvPr>
            <p:ph type="body" sz="quarter" idx="14"/>
          </p:nvPr>
        </p:nvSpPr>
        <p:spPr>
          <a:xfrm>
            <a:off x="152085" y="770467"/>
            <a:ext cx="6461407" cy="3750733"/>
          </a:xfrm>
        </p:spPr>
        <p:txBody>
          <a:bodyPr/>
          <a:lstStyle/>
          <a:p>
            <a:pPr marL="0" lvl="2" indent="0" defTabSz="685766">
              <a:spcBef>
                <a:spcPts val="0"/>
              </a:spcBef>
              <a:buNone/>
              <a:defRPr/>
            </a:pPr>
            <a:r>
              <a:rPr lang="en-US" sz="1200" dirty="0">
                <a:cs typeface="Corbel"/>
              </a:rPr>
              <a:t>Alexa, 2015. “Site overview: Wikipedia.org,”</a:t>
            </a:r>
            <a:r>
              <a:rPr lang="en-US" sz="1200" dirty="0">
                <a:solidFill>
                  <a:srgbClr val="2C3841"/>
                </a:solidFill>
                <a:cs typeface="Corbel"/>
              </a:rPr>
              <a:t> </a:t>
            </a:r>
            <a:r>
              <a:rPr lang="en-US" sz="1200" u="sng" dirty="0">
                <a:solidFill>
                  <a:srgbClr val="2C3841"/>
                </a:solidFill>
                <a:cs typeface="Corbel"/>
                <a:hlinkClick r:id="rId3"/>
              </a:rPr>
              <a:t>http://</a:t>
            </a:r>
            <a:r>
              <a:rPr lang="en-US" sz="1200" u="sng" dirty="0" smtClean="0">
                <a:solidFill>
                  <a:srgbClr val="2C3841"/>
                </a:solidFill>
                <a:cs typeface="Corbel"/>
                <a:hlinkClick r:id="rId3"/>
              </a:rPr>
              <a:t>www.alexa.com/siteinfo.</a:t>
            </a:r>
            <a:endParaRPr lang="en-US" sz="1200" u="sng" dirty="0" smtClean="0">
              <a:solidFill>
                <a:srgbClr val="2C3841"/>
              </a:solidFill>
              <a:cs typeface="Corbel"/>
            </a:endParaRPr>
          </a:p>
          <a:p>
            <a:pPr marL="0" lvl="2" indent="0" defTabSz="685766">
              <a:lnSpc>
                <a:spcPct val="100000"/>
              </a:lnSpc>
              <a:spcBef>
                <a:spcPts val="0"/>
              </a:spcBef>
              <a:buClrTx/>
              <a:buSzTx/>
              <a:buNone/>
              <a:defRPr/>
            </a:pPr>
            <a:endParaRPr lang="en-US" sz="1200" dirty="0" smtClean="0">
              <a:cs typeface="Arial" panose="020B0604020202020204" pitchFamily="34" charset="0"/>
            </a:endParaRPr>
          </a:p>
          <a:p>
            <a:pPr marL="0" lvl="2" indent="0" defTabSz="685766">
              <a:lnSpc>
                <a:spcPct val="100000"/>
              </a:lnSpc>
              <a:spcBef>
                <a:spcPts val="0"/>
              </a:spcBef>
              <a:buClrTx/>
              <a:buSzTx/>
              <a:buNone/>
              <a:defRPr/>
            </a:pPr>
            <a:r>
              <a:rPr lang="en-US" sz="1200" dirty="0" smtClean="0">
                <a:cs typeface="Arial" panose="020B0604020202020204" pitchFamily="34" charset="0"/>
              </a:rPr>
              <a:t>Connaway</a:t>
            </a:r>
            <a:r>
              <a:rPr lang="en-US" sz="1200" dirty="0">
                <a:cs typeface="Arial" panose="020B0604020202020204" pitchFamily="34" charset="0"/>
              </a:rPr>
              <a:t>, Lynn Silipigni, Donna Lanclos, and Erin M. Hood. 2013. “’I always stick with the first thing that comes up on Google…’ Where  People Go for Information, What They Use, and Why.” </a:t>
            </a:r>
            <a:r>
              <a:rPr lang="en-US" sz="1200" i="1" dirty="0">
                <a:cs typeface="Arial" panose="020B0604020202020204" pitchFamily="34" charset="0"/>
              </a:rPr>
              <a:t>EDUCAUSE Review Online</a:t>
            </a:r>
            <a:r>
              <a:rPr lang="en-US" sz="1200" dirty="0">
                <a:cs typeface="Arial" panose="020B0604020202020204" pitchFamily="34" charset="0"/>
              </a:rPr>
              <a:t> (December 6), </a:t>
            </a:r>
            <a:r>
              <a:rPr lang="en-US" sz="1200" u="sng" dirty="0">
                <a:cs typeface="Arial" panose="020B0604020202020204" pitchFamily="34" charset="0"/>
                <a:hlinkClick r:id="rId4"/>
              </a:rPr>
              <a:t>http://www.educause.edu/ero/article/i-always-stick-first-thing-comes-google-where-people-go-information-what-they-use-and-why</a:t>
            </a:r>
            <a:r>
              <a:rPr lang="en-US" sz="1200" dirty="0">
                <a:cs typeface="Arial" panose="020B0604020202020204" pitchFamily="34" charset="0"/>
              </a:rPr>
              <a:t>.</a:t>
            </a:r>
          </a:p>
          <a:p>
            <a:pPr marL="0" lvl="2" indent="0" defTabSz="685766">
              <a:lnSpc>
                <a:spcPct val="100000"/>
              </a:lnSpc>
              <a:spcBef>
                <a:spcPts val="0"/>
              </a:spcBef>
              <a:buClrTx/>
              <a:buSzTx/>
              <a:buNone/>
              <a:defRPr/>
            </a:pPr>
            <a:endParaRPr lang="en-US" sz="1200" dirty="0">
              <a:cs typeface="Arial" panose="020B0604020202020204" pitchFamily="34" charset="0"/>
            </a:endParaRPr>
          </a:p>
          <a:p>
            <a:pPr marL="0" lvl="2" indent="0" defTabSz="685766">
              <a:lnSpc>
                <a:spcPct val="100000"/>
              </a:lnSpc>
              <a:spcBef>
                <a:spcPts val="0"/>
              </a:spcBef>
              <a:buClrTx/>
              <a:buSzTx/>
              <a:buNone/>
              <a:defRPr/>
            </a:pPr>
            <a:r>
              <a:rPr lang="en-US" sz="1200" dirty="0" err="1">
                <a:cs typeface="Arial" panose="020B0604020202020204" pitchFamily="34" charset="0"/>
              </a:rPr>
              <a:t>Connaway</a:t>
            </a:r>
            <a:r>
              <a:rPr lang="en-US" sz="1200" dirty="0">
                <a:cs typeface="Arial" panose="020B0604020202020204" pitchFamily="34" charset="0"/>
              </a:rPr>
              <a:t>, Lynn S., David White, and Donna Lanclos. 2011. “Visitors and Residents: What motivates engagement with the digital information environment?” </a:t>
            </a:r>
            <a:r>
              <a:rPr lang="en-US" sz="1200" i="1" dirty="0">
                <a:cs typeface="Arial" panose="020B0604020202020204" pitchFamily="34" charset="0"/>
              </a:rPr>
              <a:t>Proceedings of the 74</a:t>
            </a:r>
            <a:r>
              <a:rPr lang="en-US" sz="1200" i="1" baseline="30000" dirty="0">
                <a:cs typeface="Arial" panose="020B0604020202020204" pitchFamily="34" charset="0"/>
              </a:rPr>
              <a:t>th</a:t>
            </a:r>
            <a:r>
              <a:rPr lang="en-US" sz="1200" i="1" dirty="0">
                <a:cs typeface="Arial" panose="020B0604020202020204" pitchFamily="34" charset="0"/>
              </a:rPr>
              <a:t> ASIS&amp;T Annual Meeting</a:t>
            </a:r>
            <a:r>
              <a:rPr lang="en-US" sz="1200" dirty="0">
                <a:cs typeface="Arial" panose="020B0604020202020204" pitchFamily="34" charset="0"/>
              </a:rPr>
              <a:t> 48: 1-7. </a:t>
            </a:r>
            <a:endParaRPr lang="en-US" sz="1200" dirty="0" smtClean="0">
              <a:cs typeface="Arial" panose="020B0604020202020204" pitchFamily="34" charset="0"/>
            </a:endParaRPr>
          </a:p>
          <a:p>
            <a:pPr marL="0" lvl="2" indent="0" defTabSz="685766">
              <a:lnSpc>
                <a:spcPct val="100000"/>
              </a:lnSpc>
              <a:spcBef>
                <a:spcPts val="0"/>
              </a:spcBef>
              <a:buClrTx/>
              <a:buSzTx/>
              <a:buNone/>
              <a:defRPr/>
            </a:pPr>
            <a:endParaRPr lang="en-US" sz="1200" dirty="0">
              <a:cs typeface="Arial" panose="020B0604020202020204" pitchFamily="34" charset="0"/>
            </a:endParaRPr>
          </a:p>
          <a:p>
            <a:pPr marL="0" lvl="2" indent="0" defTabSz="685766">
              <a:spcBef>
                <a:spcPts val="0"/>
              </a:spcBef>
              <a:buNone/>
              <a:defRPr/>
            </a:pPr>
            <a:r>
              <a:rPr lang="en-US" sz="1200" dirty="0" err="1"/>
              <a:t>Connaway</a:t>
            </a:r>
            <a:r>
              <a:rPr lang="en-US" sz="1200" dirty="0"/>
              <a:t>, Lynn </a:t>
            </a:r>
            <a:r>
              <a:rPr lang="en-US" sz="1200" dirty="0" err="1"/>
              <a:t>Silipigni</a:t>
            </a:r>
            <a:r>
              <a:rPr lang="en-US" sz="1200" dirty="0"/>
              <a:t>, David White, Donna Lanclos, and Alison Le </a:t>
            </a:r>
            <a:r>
              <a:rPr lang="en-US" sz="1200" dirty="0" err="1"/>
              <a:t>Cornu</a:t>
            </a:r>
            <a:r>
              <a:rPr lang="en-US" sz="1200" dirty="0"/>
              <a:t>. 2013. Visitors and Residents: What Motivates Engagement with the Digital Information Environment? </a:t>
            </a:r>
            <a:r>
              <a:rPr lang="en-US" sz="1200" i="1" dirty="0"/>
              <a:t>Information Research</a:t>
            </a:r>
            <a:r>
              <a:rPr lang="en-US" sz="1200" dirty="0"/>
              <a:t> 18, no. 1, </a:t>
            </a:r>
            <a:r>
              <a:rPr lang="en-US" sz="1200" u="sng" dirty="0">
                <a:hlinkClick r:id="rId5"/>
              </a:rPr>
              <a:t>http://informationr.net/ir/18-1/infres181.html</a:t>
            </a:r>
            <a:r>
              <a:rPr lang="en-US" sz="1200" dirty="0"/>
              <a:t>.</a:t>
            </a:r>
          </a:p>
          <a:p>
            <a:pPr marL="0" lvl="2" indent="0" defTabSz="685766">
              <a:spcBef>
                <a:spcPts val="0"/>
              </a:spcBef>
              <a:buNone/>
              <a:defRPr/>
            </a:pPr>
            <a:endParaRPr lang="en-US" sz="1200" dirty="0" smtClean="0">
              <a:cs typeface="Arial" pitchFamily="34" charset="0"/>
            </a:endParaRPr>
          </a:p>
          <a:p>
            <a:pPr marL="0" lvl="2" indent="0" defTabSz="685766">
              <a:spcBef>
                <a:spcPts val="0"/>
              </a:spcBef>
              <a:buNone/>
              <a:defRPr/>
            </a:pPr>
            <a:r>
              <a:rPr lang="en-US" sz="1200" dirty="0" smtClean="0">
                <a:cs typeface="Arial" pitchFamily="34" charset="0"/>
              </a:rPr>
              <a:t>Dempsey</a:t>
            </a:r>
            <a:r>
              <a:rPr lang="en-US" sz="1200" dirty="0">
                <a:cs typeface="Arial" pitchFamily="34" charset="0"/>
              </a:rPr>
              <a:t>, </a:t>
            </a:r>
            <a:r>
              <a:rPr lang="en-US" sz="1200" dirty="0" err="1" smtClean="0">
                <a:cs typeface="Arial" pitchFamily="34" charset="0"/>
              </a:rPr>
              <a:t>Lorcan</a:t>
            </a:r>
            <a:r>
              <a:rPr lang="en-US" sz="1200" dirty="0" smtClean="0">
                <a:cs typeface="Arial" pitchFamily="34" charset="0"/>
              </a:rPr>
              <a:t>. 2012. “Thirteen Ways </a:t>
            </a:r>
            <a:r>
              <a:rPr lang="en-US" sz="1200" dirty="0">
                <a:cs typeface="Arial" pitchFamily="34" charset="0"/>
              </a:rPr>
              <a:t>of </a:t>
            </a:r>
            <a:r>
              <a:rPr lang="en-US" sz="1200" dirty="0" smtClean="0">
                <a:cs typeface="Arial" pitchFamily="34" charset="0"/>
              </a:rPr>
              <a:t>Looking </a:t>
            </a:r>
            <a:r>
              <a:rPr lang="en-US" sz="1200" dirty="0">
                <a:cs typeface="Arial" pitchFamily="34" charset="0"/>
              </a:rPr>
              <a:t>at </a:t>
            </a:r>
            <a:r>
              <a:rPr lang="en-US" sz="1200" dirty="0" smtClean="0">
                <a:cs typeface="Arial" pitchFamily="34" charset="0"/>
              </a:rPr>
              <a:t>Libraries</a:t>
            </a:r>
            <a:r>
              <a:rPr lang="en-US" sz="1200" dirty="0">
                <a:cs typeface="Arial" pitchFamily="34" charset="0"/>
              </a:rPr>
              <a:t>, </a:t>
            </a:r>
            <a:r>
              <a:rPr lang="en-US" sz="1200" dirty="0" smtClean="0">
                <a:cs typeface="Arial" pitchFamily="34" charset="0"/>
              </a:rPr>
              <a:t>Discovery</a:t>
            </a:r>
            <a:r>
              <a:rPr lang="en-US" sz="1200" dirty="0">
                <a:cs typeface="Arial" pitchFamily="34" charset="0"/>
              </a:rPr>
              <a:t>, and the </a:t>
            </a:r>
            <a:r>
              <a:rPr lang="en-US" sz="1200" dirty="0" smtClean="0">
                <a:cs typeface="Arial" pitchFamily="34" charset="0"/>
              </a:rPr>
              <a:t>Catalog</a:t>
            </a:r>
            <a:r>
              <a:rPr lang="en-US" sz="1200" dirty="0">
                <a:cs typeface="Arial" pitchFamily="34" charset="0"/>
              </a:rPr>
              <a:t>: Scale, </a:t>
            </a:r>
            <a:r>
              <a:rPr lang="en-US" sz="1200" dirty="0" smtClean="0">
                <a:cs typeface="Arial" pitchFamily="34" charset="0"/>
              </a:rPr>
              <a:t>Workflow</a:t>
            </a:r>
            <a:r>
              <a:rPr lang="en-US" sz="1200" dirty="0">
                <a:cs typeface="Arial" pitchFamily="34" charset="0"/>
              </a:rPr>
              <a:t>, </a:t>
            </a:r>
            <a:r>
              <a:rPr lang="en-US" sz="1200" dirty="0" smtClean="0">
                <a:cs typeface="Arial" pitchFamily="34" charset="0"/>
              </a:rPr>
              <a:t>Attention.” </a:t>
            </a:r>
            <a:r>
              <a:rPr lang="en-US" sz="1200" i="1" dirty="0">
                <a:cs typeface="Arial" pitchFamily="34" charset="0"/>
              </a:rPr>
              <a:t>EDUCAUSE Review </a:t>
            </a:r>
            <a:r>
              <a:rPr lang="en-US" sz="1200" i="1" dirty="0" smtClean="0">
                <a:cs typeface="Arial" pitchFamily="34" charset="0"/>
              </a:rPr>
              <a:t>Online, </a:t>
            </a:r>
            <a:r>
              <a:rPr lang="en-US" sz="1200" u="sng" dirty="0" smtClean="0">
                <a:cs typeface="Arial" pitchFamily="34" charset="0"/>
                <a:hlinkClick r:id="rId6"/>
              </a:rPr>
              <a:t>http</a:t>
            </a:r>
            <a:r>
              <a:rPr lang="en-US" sz="1200" u="sng" dirty="0">
                <a:cs typeface="Arial" pitchFamily="34" charset="0"/>
                <a:hlinkClick r:id="rId6"/>
              </a:rPr>
              <a:t>://</a:t>
            </a:r>
            <a:r>
              <a:rPr lang="en-US" sz="1200" u="sng" dirty="0" smtClean="0">
                <a:cs typeface="Arial" pitchFamily="34" charset="0"/>
                <a:hlinkClick r:id="rId6"/>
              </a:rPr>
              <a:t>www.educause.edu/ero/article/thirteen-ways-looking-libraries-discovery-and-catalog-scale-workflow-attention</a:t>
            </a:r>
            <a:r>
              <a:rPr lang="en-US" sz="1200" u="sng" dirty="0" smtClean="0">
                <a:cs typeface="Arial" pitchFamily="34" charset="0"/>
              </a:rPr>
              <a:t>.</a:t>
            </a:r>
            <a:endParaRPr lang="en-US" sz="1200" dirty="0">
              <a:cs typeface="Arial" pitchFamily="34" charset="0"/>
            </a:endParaRPr>
          </a:p>
          <a:p>
            <a:pPr marL="0" lvl="2" indent="0" defTabSz="685766">
              <a:lnSpc>
                <a:spcPct val="100000"/>
              </a:lnSpc>
              <a:spcBef>
                <a:spcPts val="0"/>
              </a:spcBef>
              <a:buClrTx/>
              <a:buSzTx/>
              <a:buNone/>
              <a:defRPr/>
            </a:pPr>
            <a:endParaRPr lang="en-US" sz="1100" dirty="0" smtClean="0">
              <a:cs typeface="Arial" panose="020B0604020202020204" pitchFamily="34" charset="0"/>
            </a:endParaRPr>
          </a:p>
          <a:p>
            <a:pPr marL="0" lvl="2" indent="0" defTabSz="685766">
              <a:lnSpc>
                <a:spcPct val="100000"/>
              </a:lnSpc>
              <a:spcBef>
                <a:spcPts val="0"/>
              </a:spcBef>
              <a:buClrTx/>
              <a:buSzTx/>
              <a:buNone/>
              <a:defRPr/>
            </a:pPr>
            <a:endParaRPr lang="en-US" sz="1100" dirty="0" smtClean="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type="body" sz="quarter" idx="13"/>
          </p:nvPr>
        </p:nvSpPr>
        <p:spPr>
          <a:xfrm>
            <a:off x="109057" y="26107"/>
            <a:ext cx="5923753" cy="425517"/>
          </a:xfrm>
          <a:prstGeom prst="rect">
            <a:avLst/>
          </a:prstGeom>
        </p:spPr>
        <p:txBody>
          <a:bodyPr/>
          <a:lstStyle/>
          <a:p>
            <a:r>
              <a:rPr lang="en-US" sz="2400" dirty="0" smtClean="0"/>
              <a:t>References</a:t>
            </a:r>
            <a:endParaRPr lang="en-US" sz="2400" dirty="0"/>
          </a:p>
        </p:txBody>
      </p:sp>
      <p:sp>
        <p:nvSpPr>
          <p:cNvPr id="2" name="Text Placeholder 1"/>
          <p:cNvSpPr>
            <a:spLocks noGrp="1"/>
          </p:cNvSpPr>
          <p:nvPr>
            <p:ph type="body" sz="quarter" idx="14"/>
          </p:nvPr>
        </p:nvSpPr>
        <p:spPr>
          <a:xfrm>
            <a:off x="125784" y="584200"/>
            <a:ext cx="6570523" cy="3970867"/>
          </a:xfrm>
        </p:spPr>
        <p:txBody>
          <a:bodyPr/>
          <a:lstStyle/>
          <a:p>
            <a:pPr marL="0" lvl="2" indent="0" defTabSz="685766">
              <a:spcBef>
                <a:spcPts val="0"/>
              </a:spcBef>
              <a:buNone/>
              <a:defRPr/>
            </a:pPr>
            <a:r>
              <a:rPr lang="en-US" sz="1200" dirty="0">
                <a:latin typeface="Arial" panose="020B0604020202020204" pitchFamily="34" charset="0"/>
                <a:cs typeface="Arial" panose="020B0604020202020204" pitchFamily="34" charset="0"/>
              </a:rPr>
              <a:t>De </a:t>
            </a:r>
            <a:r>
              <a:rPr lang="en-US" sz="1200" dirty="0" err="1">
                <a:latin typeface="Arial" panose="020B0604020202020204" pitchFamily="34" charset="0"/>
                <a:cs typeface="Arial" panose="020B0604020202020204" pitchFamily="34" charset="0"/>
              </a:rPr>
              <a:t>Santis</a:t>
            </a:r>
            <a:r>
              <a:rPr lang="en-US" sz="1200" dirty="0">
                <a:latin typeface="Arial" panose="020B0604020202020204" pitchFamily="34" charset="0"/>
                <a:cs typeface="Arial" panose="020B0604020202020204" pitchFamily="34" charset="0"/>
              </a:rPr>
              <a:t>, Nick. 2012. “On Facebook, Librarian Brings 2 Students from the Early 1900s to Life.” </a:t>
            </a:r>
            <a:r>
              <a:rPr lang="en-US" sz="1200" i="1" dirty="0">
                <a:latin typeface="Arial" panose="020B0604020202020204" pitchFamily="34" charset="0"/>
                <a:cs typeface="Arial" panose="020B0604020202020204" pitchFamily="34" charset="0"/>
              </a:rPr>
              <a:t>Chronicle of Higher Education </a:t>
            </a:r>
            <a:r>
              <a:rPr lang="en-US" sz="1200" dirty="0">
                <a:latin typeface="Arial" panose="020B0604020202020204" pitchFamily="34" charset="0"/>
                <a:cs typeface="Arial" panose="020B0604020202020204" pitchFamily="34" charset="0"/>
              </a:rPr>
              <a:t>(January 6), </a:t>
            </a:r>
            <a:r>
              <a:rPr lang="en-US" sz="1200" u="sng" dirty="0">
                <a:latin typeface="Arial" panose="020B0604020202020204" pitchFamily="34" charset="0"/>
                <a:cs typeface="Arial" panose="020B0604020202020204" pitchFamily="34" charset="0"/>
                <a:hlinkClick r:id="rId3"/>
              </a:rPr>
              <a:t>http://chronicle.com/blogs/wiredcampus/on-facebook-librarian-brings-two-students-from-the-early-1900s-to-life/34845</a:t>
            </a:r>
            <a:r>
              <a:rPr lang="en-US" sz="1200" u="sng"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marL="0" lvl="2" indent="0" defTabSz="685766">
              <a:spcBef>
                <a:spcPts val="0"/>
              </a:spcBef>
              <a:buNone/>
              <a:defRPr/>
            </a:pPr>
            <a:endParaRPr lang="en-US" sz="1200" dirty="0">
              <a:latin typeface="Arial" panose="020B0604020202020204" pitchFamily="34" charset="0"/>
              <a:cs typeface="Arial" panose="020B0604020202020204" pitchFamily="34" charset="0"/>
            </a:endParaRPr>
          </a:p>
          <a:p>
            <a:pPr marL="0" lvl="2" indent="0" defTabSz="685766">
              <a:spcBef>
                <a:spcPts val="0"/>
              </a:spcBef>
              <a:buNone/>
              <a:defRPr/>
            </a:pPr>
            <a:r>
              <a:rPr lang="en-US" sz="1200" dirty="0" smtClean="0">
                <a:latin typeface="Arial" panose="020B0604020202020204" pitchFamily="34" charset="0"/>
                <a:cs typeface="Arial" panose="020B0604020202020204" pitchFamily="34" charset="0"/>
              </a:rPr>
              <a:t>Duggan</a:t>
            </a:r>
            <a:r>
              <a:rPr lang="en-US" sz="1200" dirty="0">
                <a:latin typeface="Arial" panose="020B0604020202020204" pitchFamily="34" charset="0"/>
                <a:cs typeface="Arial" panose="020B0604020202020204" pitchFamily="34" charset="0"/>
              </a:rPr>
              <a:t>, Maeve. 2015. “Mobile Messaging and Social Media 2015.” </a:t>
            </a:r>
            <a:r>
              <a:rPr lang="en-US" sz="1200" i="1" dirty="0">
                <a:latin typeface="Arial" panose="020B0604020202020204" pitchFamily="34" charset="0"/>
                <a:cs typeface="Arial" panose="020B0604020202020204" pitchFamily="34" charset="0"/>
              </a:rPr>
              <a:t>Pew Research Center </a:t>
            </a:r>
            <a:r>
              <a:rPr lang="en-US" sz="1200" dirty="0">
                <a:latin typeface="Arial" panose="020B0604020202020204" pitchFamily="34" charset="0"/>
                <a:cs typeface="Arial" panose="020B0604020202020204" pitchFamily="34" charset="0"/>
              </a:rPr>
              <a:t>(August 19). </a:t>
            </a:r>
            <a:r>
              <a:rPr lang="en-US" sz="1200" dirty="0">
                <a:latin typeface="Arial" panose="020B0604020202020204" pitchFamily="34" charset="0"/>
                <a:cs typeface="Arial" panose="020B0604020202020204" pitchFamily="34" charset="0"/>
                <a:hlinkClick r:id="rId4"/>
              </a:rPr>
              <a:t>http://www.pewinternet.org/2015/08/19/mobile-messaging-and-social-media-2015/</a:t>
            </a:r>
            <a:r>
              <a:rPr lang="en-US" sz="1200" dirty="0">
                <a:latin typeface="Arial" panose="020B0604020202020204" pitchFamily="34" charset="0"/>
                <a:cs typeface="Arial" panose="020B0604020202020204" pitchFamily="34" charset="0"/>
              </a:rPr>
              <a:t>.</a:t>
            </a:r>
          </a:p>
          <a:p>
            <a:pPr marL="0" lvl="2" indent="0" defTabSz="685766">
              <a:spcBef>
                <a:spcPts val="0"/>
              </a:spcBef>
              <a:buNone/>
              <a:defRPr/>
            </a:pPr>
            <a:endParaRPr lang="en-US" sz="1200" dirty="0" smtClean="0">
              <a:solidFill>
                <a:srgbClr val="000000"/>
              </a:solidFill>
              <a:latin typeface="Arial" pitchFamily="34" charset="0"/>
              <a:cs typeface="Arial" pitchFamily="34" charset="0"/>
            </a:endParaRPr>
          </a:p>
          <a:p>
            <a:pPr marL="0" lvl="2" indent="0" defTabSz="685766">
              <a:spcBef>
                <a:spcPts val="0"/>
              </a:spcBef>
              <a:buNone/>
              <a:defRPr/>
            </a:pPr>
            <a:r>
              <a:rPr lang="en-US" sz="1200" dirty="0" err="1" smtClean="0">
                <a:solidFill>
                  <a:srgbClr val="000000"/>
                </a:solidFill>
                <a:latin typeface="Arial" pitchFamily="34" charset="0"/>
                <a:cs typeface="Arial" pitchFamily="34" charset="0"/>
              </a:rPr>
              <a:t>McDiarmid</a:t>
            </a:r>
            <a:r>
              <a:rPr lang="en-US" sz="1200" dirty="0" smtClean="0">
                <a:solidFill>
                  <a:srgbClr val="000000"/>
                </a:solidFill>
                <a:latin typeface="Arial" pitchFamily="34" charset="0"/>
                <a:cs typeface="Arial" pitchFamily="34" charset="0"/>
              </a:rPr>
              <a:t>, E. W. 1940. </a:t>
            </a:r>
            <a:r>
              <a:rPr lang="en-US" sz="1200" i="1" dirty="0" smtClean="0">
                <a:solidFill>
                  <a:srgbClr val="000000"/>
                </a:solidFill>
                <a:latin typeface="Arial" pitchFamily="34" charset="0"/>
                <a:cs typeface="Arial" pitchFamily="34" charset="0"/>
              </a:rPr>
              <a:t>The Library Survey: Problems and Methods</a:t>
            </a:r>
            <a:r>
              <a:rPr lang="en-US" sz="1200" dirty="0" smtClean="0">
                <a:solidFill>
                  <a:srgbClr val="000000"/>
                </a:solidFill>
                <a:latin typeface="Arial" pitchFamily="34" charset="0"/>
                <a:cs typeface="Arial" pitchFamily="34" charset="0"/>
              </a:rPr>
              <a:t>. Chicago: American Library Association.</a:t>
            </a:r>
            <a:endParaRPr lang="en-US" sz="1200" dirty="0">
              <a:solidFill>
                <a:srgbClr val="000000"/>
              </a:solidFill>
              <a:latin typeface="Arial" pitchFamily="34" charset="0"/>
              <a:cs typeface="Arial" pitchFamily="34" charset="0"/>
            </a:endParaRPr>
          </a:p>
          <a:p>
            <a:pPr marL="0" lvl="2" indent="0" defTabSz="685766">
              <a:spcBef>
                <a:spcPts val="0"/>
              </a:spcBef>
              <a:buNone/>
              <a:defRPr/>
            </a:pPr>
            <a:endParaRPr lang="en-US" sz="1200" dirty="0">
              <a:solidFill>
                <a:srgbClr val="000000"/>
              </a:solidFill>
              <a:latin typeface="Arial" pitchFamily="34" charset="0"/>
              <a:cs typeface="Arial" pitchFamily="34" charset="0"/>
            </a:endParaRPr>
          </a:p>
          <a:p>
            <a:pPr marL="0" lvl="2" indent="0" defTabSz="685766">
              <a:spcBef>
                <a:spcPts val="0"/>
              </a:spcBef>
              <a:buNone/>
              <a:defRPr/>
            </a:pPr>
            <a:r>
              <a:rPr lang="en-US" sz="1200" dirty="0" smtClean="0">
                <a:solidFill>
                  <a:srgbClr val="000000"/>
                </a:solidFill>
                <a:latin typeface="Arial" pitchFamily="34" charset="0"/>
                <a:cs typeface="Arial" pitchFamily="34" charset="0"/>
              </a:rPr>
              <a:t>QSR </a:t>
            </a:r>
            <a:r>
              <a:rPr lang="en-US" sz="1200" dirty="0">
                <a:solidFill>
                  <a:srgbClr val="000000"/>
                </a:solidFill>
                <a:latin typeface="Arial" pitchFamily="34" charset="0"/>
                <a:cs typeface="Arial" pitchFamily="34" charset="0"/>
              </a:rPr>
              <a:t>International. 2011. </a:t>
            </a:r>
            <a:r>
              <a:rPr lang="en-US" sz="1200" i="1" dirty="0" err="1">
                <a:solidFill>
                  <a:srgbClr val="000000"/>
                </a:solidFill>
                <a:latin typeface="Arial" pitchFamily="34" charset="0"/>
                <a:cs typeface="Arial" pitchFamily="34" charset="0"/>
              </a:rPr>
              <a:t>NVivo</a:t>
            </a:r>
            <a:r>
              <a:rPr lang="en-US" sz="1200" i="1" dirty="0">
                <a:solidFill>
                  <a:srgbClr val="000000"/>
                </a:solidFill>
                <a:latin typeface="Arial" pitchFamily="34" charset="0"/>
                <a:cs typeface="Arial" pitchFamily="34" charset="0"/>
              </a:rPr>
              <a:t> 9: Getting started. </a:t>
            </a:r>
            <a:r>
              <a:rPr lang="en-US" sz="1200" u="sng" dirty="0">
                <a:solidFill>
                  <a:srgbClr val="0000FF"/>
                </a:solidFill>
                <a:latin typeface="Arial" pitchFamily="34" charset="0"/>
                <a:cs typeface="Arial" pitchFamily="34" charset="0"/>
                <a:hlinkClick r:id="rId5"/>
              </a:rPr>
              <a:t>http://download.qsrinternational.com/Document/NVivo9/NVivo9-Getting-Started-Guide.pdf</a:t>
            </a:r>
            <a:r>
              <a:rPr lang="en-US" sz="1200" u="sng" dirty="0">
                <a:solidFill>
                  <a:srgbClr val="0000FF"/>
                </a:solidFill>
                <a:latin typeface="Arial" pitchFamily="34" charset="0"/>
                <a:cs typeface="Arial" pitchFamily="34" charset="0"/>
              </a:rPr>
              <a:t>.</a:t>
            </a:r>
            <a:r>
              <a:rPr lang="en-US" sz="1200" i="1" dirty="0">
                <a:solidFill>
                  <a:srgbClr val="000000"/>
                </a:solidFill>
                <a:latin typeface="Arial" pitchFamily="34" charset="0"/>
                <a:cs typeface="Arial" pitchFamily="34" charset="0"/>
              </a:rPr>
              <a:t> </a:t>
            </a:r>
            <a:endParaRPr lang="en-US" sz="1200" dirty="0">
              <a:latin typeface="Arial" pitchFamily="34" charset="0"/>
              <a:ea typeface="Calibri"/>
              <a:cs typeface="Arial" pitchFamily="34" charset="0"/>
            </a:endParaRPr>
          </a:p>
          <a:p>
            <a:pPr marL="0" lvl="2" indent="0" defTabSz="685766">
              <a:spcBef>
                <a:spcPts val="0"/>
              </a:spcBef>
              <a:buNone/>
              <a:defRPr/>
            </a:pPr>
            <a:endParaRPr lang="en-US" sz="1200" dirty="0">
              <a:latin typeface="Arial" panose="020B0604020202020204" pitchFamily="34" charset="0"/>
              <a:cs typeface="Arial" panose="020B0604020202020204" pitchFamily="34" charset="0"/>
            </a:endParaRPr>
          </a:p>
          <a:p>
            <a:pPr marL="0" lvl="2" indent="0" defTabSz="685766">
              <a:spcBef>
                <a:spcPts val="0"/>
              </a:spcBef>
              <a:buNone/>
              <a:defRPr/>
            </a:pPr>
            <a:r>
              <a:rPr lang="en-US" sz="1200" dirty="0" err="1" smtClean="0">
                <a:latin typeface="Arial" panose="020B0604020202020204" pitchFamily="34" charset="0"/>
                <a:cs typeface="Arial" panose="020B0604020202020204" pitchFamily="34" charset="0"/>
              </a:rPr>
              <a:t>Rainie</a:t>
            </a:r>
            <a:r>
              <a:rPr lang="en-US" sz="1200" dirty="0">
                <a:latin typeface="Arial" panose="020B0604020202020204" pitchFamily="34" charset="0"/>
                <a:cs typeface="Arial" panose="020B0604020202020204" pitchFamily="34" charset="0"/>
              </a:rPr>
              <a:t>, Lee, Aaron Smith, and Maeve Duggan. 2013. “Coming and Going on Facebook.” </a:t>
            </a:r>
            <a:r>
              <a:rPr lang="en-US" sz="1200" i="1" dirty="0">
                <a:latin typeface="Arial" panose="020B0604020202020204" pitchFamily="34" charset="0"/>
                <a:cs typeface="Arial" panose="020B0604020202020204" pitchFamily="34" charset="0"/>
              </a:rPr>
              <a:t>Pew Research Center</a:t>
            </a:r>
            <a:r>
              <a:rPr lang="en-US" sz="1200" dirty="0">
                <a:latin typeface="Arial" panose="020B0604020202020204" pitchFamily="34" charset="0"/>
                <a:cs typeface="Arial" panose="020B0604020202020204" pitchFamily="34" charset="0"/>
              </a:rPr>
              <a:t> (February 5). </a:t>
            </a:r>
            <a:r>
              <a:rPr lang="en-US" sz="1200" dirty="0">
                <a:latin typeface="Arial" panose="020B0604020202020204" pitchFamily="34" charset="0"/>
                <a:cs typeface="Arial" panose="020B0604020202020204" pitchFamily="34" charset="0"/>
                <a:hlinkClick r:id="rId6"/>
              </a:rPr>
              <a:t>http://www.pewinternet.org/2013/02/05/coming-and-going-on-facebook/</a:t>
            </a:r>
            <a:r>
              <a:rPr lang="en-US" sz="1200" dirty="0">
                <a:latin typeface="Arial" panose="020B0604020202020204" pitchFamily="34" charset="0"/>
                <a:cs typeface="Arial" panose="020B0604020202020204" pitchFamily="34" charset="0"/>
              </a:rPr>
              <a:t>.</a:t>
            </a:r>
          </a:p>
          <a:p>
            <a:pPr marL="0" lvl="2" indent="0" defTabSz="685766">
              <a:spcBef>
                <a:spcPts val="0"/>
              </a:spcBef>
              <a:buNone/>
              <a:defRPr/>
            </a:pPr>
            <a:endParaRPr lang="en-US" sz="1200" dirty="0" smtClean="0">
              <a:latin typeface="Arial" panose="020B0604020202020204" pitchFamily="34" charset="0"/>
              <a:cs typeface="Arial" panose="020B0604020202020204" pitchFamily="34" charset="0"/>
            </a:endParaRPr>
          </a:p>
          <a:p>
            <a:pPr marL="0" lvl="2" indent="0" defTabSz="685766">
              <a:spcBef>
                <a:spcPts val="0"/>
              </a:spcBef>
              <a:buNone/>
              <a:defRPr/>
            </a:pPr>
            <a:r>
              <a:rPr lang="en-US" sz="1200" dirty="0" err="1" smtClean="0">
                <a:latin typeface="Arial" panose="020B0604020202020204" pitchFamily="34" charset="0"/>
                <a:cs typeface="Arial" panose="020B0604020202020204" pitchFamily="34" charset="0"/>
              </a:rPr>
              <a:t>Ranganathan</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Shiyali</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Ramamrita</a:t>
            </a:r>
            <a:r>
              <a:rPr lang="en-US" sz="1200" dirty="0" smtClean="0">
                <a:latin typeface="Arial" panose="020B0604020202020204" pitchFamily="34" charset="0"/>
                <a:cs typeface="Arial" panose="020B0604020202020204" pitchFamily="34" charset="0"/>
              </a:rPr>
              <a:t>. 1931. </a:t>
            </a:r>
            <a:r>
              <a:rPr lang="en-US" sz="1200" i="1" dirty="0" smtClean="0">
                <a:latin typeface="Arial" panose="020B0604020202020204" pitchFamily="34" charset="0"/>
                <a:cs typeface="Arial" panose="020B0604020202020204" pitchFamily="34" charset="0"/>
              </a:rPr>
              <a:t>The Five Laws of Library Science</a:t>
            </a:r>
            <a:r>
              <a:rPr lang="en-US" sz="1200" dirty="0" smtClean="0">
                <a:latin typeface="Arial" panose="020B0604020202020204" pitchFamily="34" charset="0"/>
                <a:cs typeface="Arial" panose="020B0604020202020204" pitchFamily="34" charset="0"/>
              </a:rPr>
              <a:t>. London: Edward, </a:t>
            </a:r>
            <a:r>
              <a:rPr lang="en-US" sz="1200" dirty="0" err="1" smtClean="0">
                <a:latin typeface="Arial" panose="020B0604020202020204" pitchFamily="34" charset="0"/>
                <a:cs typeface="Arial" panose="020B0604020202020204" pitchFamily="34" charset="0"/>
              </a:rPr>
              <a:t>Goldston</a:t>
            </a:r>
            <a:r>
              <a:rPr lang="en-US" sz="1200" dirty="0" smtClean="0">
                <a:latin typeface="Arial" panose="020B0604020202020204" pitchFamily="34" charset="0"/>
                <a:cs typeface="Arial" panose="020B0604020202020204" pitchFamily="34" charset="0"/>
              </a:rPr>
              <a:t>, Ltd.</a:t>
            </a:r>
            <a:endParaRPr lang="en-US" sz="1200" dirty="0">
              <a:latin typeface="Arial" panose="020B0604020202020204" pitchFamily="34" charset="0"/>
              <a:cs typeface="Arial" panose="020B0604020202020204" pitchFamily="34" charset="0"/>
            </a:endParaRPr>
          </a:p>
          <a:p>
            <a:pPr marL="0" lvl="2" indent="0" defTabSz="685766">
              <a:lnSpc>
                <a:spcPct val="100000"/>
              </a:lnSpc>
              <a:spcBef>
                <a:spcPts val="0"/>
              </a:spcBef>
              <a:buClrTx/>
              <a:buSzTx/>
              <a:buNone/>
              <a:defRPr/>
            </a:pPr>
            <a:endParaRPr lang="en-US" sz="1100" dirty="0" smtClean="0">
              <a:latin typeface="Arial" panose="020B0604020202020204" pitchFamily="34" charset="0"/>
              <a:cs typeface="Arial" panose="020B0604020202020204" pitchFamily="34" charset="0"/>
            </a:endParaRPr>
          </a:p>
          <a:p>
            <a:pPr marL="0" lvl="2" indent="0" defTabSz="685766">
              <a:lnSpc>
                <a:spcPct val="100000"/>
              </a:lnSpc>
              <a:spcBef>
                <a:spcPts val="0"/>
              </a:spcBef>
              <a:buClrTx/>
              <a:buSzTx/>
              <a:buNone/>
              <a:defRPr/>
            </a:pPr>
            <a:endParaRPr lang="en-US" sz="11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371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sz="2000" dirty="0"/>
              <a:t>Digital Visitors &amp; Residents Codebook Sample</a:t>
            </a:r>
            <a:endParaRPr lang="en-US" dirty="0"/>
          </a:p>
        </p:txBody>
      </p:sp>
      <p:sp>
        <p:nvSpPr>
          <p:cNvPr id="4" name="Slide Number Placeholder 3"/>
          <p:cNvSpPr>
            <a:spLocks noGrp="1"/>
          </p:cNvSpPr>
          <p:nvPr>
            <p:ph type="sldNum" sz="quarter" idx="4294967295"/>
          </p:nvPr>
        </p:nvSpPr>
        <p:spPr>
          <a:xfrm>
            <a:off x="5257800" y="4767263"/>
            <a:ext cx="1600200" cy="274637"/>
          </a:xfrm>
          <a:prstGeom prst="rect">
            <a:avLst/>
          </a:prstGeom>
        </p:spPr>
        <p:txBody>
          <a:bodyPr/>
          <a:lstStyle/>
          <a:p>
            <a:fld id="{6B3AA010-7757-41E0-A212-D41514C97AA5}" type="slidenum">
              <a:rPr lang="en-US" smtClean="0"/>
              <a:pPr/>
              <a:t>6</a:t>
            </a:fld>
            <a:endParaRPr lang="en-US"/>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45525"/>
            <a:ext cx="6858000" cy="4497975"/>
          </a:xfrm>
          <a:prstGeom prst="rect">
            <a:avLst/>
          </a:prstGeom>
          <a:noFill/>
          <a:ln w="9525">
            <a:noFill/>
            <a:miter lim="800000"/>
            <a:headEnd/>
            <a:tailEnd/>
          </a:ln>
        </p:spPr>
      </p:pic>
    </p:spTree>
    <p:extLst>
      <p:ext uri="{BB962C8B-B14F-4D97-AF65-F5344CB8AC3E}">
        <p14:creationId xmlns:p14="http://schemas.microsoft.com/office/powerpoint/2010/main" val="249553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58382" y="165497"/>
            <a:ext cx="6003389" cy="525879"/>
          </a:xfrm>
        </p:spPr>
        <p:txBody>
          <a:bodyPr/>
          <a:lstStyle/>
          <a:p>
            <a:r>
              <a:rPr lang="en-US" sz="2400" dirty="0" smtClean="0"/>
              <a:t>References</a:t>
            </a:r>
            <a:endParaRPr lang="en-US" sz="2400" dirty="0"/>
          </a:p>
        </p:txBody>
      </p:sp>
      <p:sp>
        <p:nvSpPr>
          <p:cNvPr id="3" name="Text Placeholder 2"/>
          <p:cNvSpPr>
            <a:spLocks noGrp="1"/>
          </p:cNvSpPr>
          <p:nvPr>
            <p:ph type="body" sz="quarter" idx="14"/>
          </p:nvPr>
        </p:nvSpPr>
        <p:spPr>
          <a:xfrm>
            <a:off x="177800" y="691376"/>
            <a:ext cx="6468533" cy="3743707"/>
          </a:xfrm>
        </p:spPr>
        <p:txBody>
          <a:bodyPr/>
          <a:lstStyle/>
          <a:p>
            <a:pPr marL="0" lvl="2" indent="0" defTabSz="685766">
              <a:spcBef>
                <a:spcPts val="0"/>
              </a:spcBef>
              <a:buNone/>
              <a:defRPr/>
            </a:pPr>
            <a:r>
              <a:rPr lang="en-US" sz="1200" dirty="0" smtClean="0">
                <a:latin typeface="Arial" panose="020B0604020202020204" pitchFamily="34" charset="0"/>
                <a:cs typeface="Arial" panose="020B0604020202020204" pitchFamily="34" charset="0"/>
              </a:rPr>
              <a:t>Roskill</a:t>
            </a:r>
            <a:r>
              <a:rPr lang="en-US" sz="1200" dirty="0">
                <a:latin typeface="Arial" panose="020B0604020202020204" pitchFamily="34" charset="0"/>
                <a:cs typeface="Arial" panose="020B0604020202020204" pitchFamily="34" charset="0"/>
              </a:rPr>
              <a:t>, Andrew. 2014. “Get a Read on This: Libraries Bridging the Digital Divide: Andrew Roskill at </a:t>
            </a:r>
            <a:r>
              <a:rPr lang="en-US" sz="1200" dirty="0" err="1">
                <a:latin typeface="Arial" panose="020B0604020202020204" pitchFamily="34" charset="0"/>
                <a:cs typeface="Arial" panose="020B0604020202020204" pitchFamily="34" charset="0"/>
              </a:rPr>
              <a:t>TEDxCharleston</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YouTube</a:t>
            </a:r>
            <a:r>
              <a:rPr lang="en-US"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hlinkClick r:id="rId3"/>
              </a:rPr>
              <a:t>http://www.youtube.com/watch?v=J198u5HK0pY</a:t>
            </a:r>
            <a:r>
              <a:rPr lang="en-US" sz="1200" dirty="0">
                <a:latin typeface="Arial" panose="020B0604020202020204" pitchFamily="34" charset="0"/>
                <a:cs typeface="Arial" panose="020B0604020202020204" pitchFamily="34" charset="0"/>
              </a:rPr>
              <a:t>.</a:t>
            </a:r>
          </a:p>
          <a:p>
            <a:pPr marL="0" lvl="2" indent="0" defTabSz="685766">
              <a:spcBef>
                <a:spcPts val="0"/>
              </a:spcBef>
              <a:buNone/>
              <a:defRPr/>
            </a:pPr>
            <a:endParaRPr lang="en-US" sz="1200" dirty="0" smtClean="0">
              <a:latin typeface="Arial" pitchFamily="34" charset="0"/>
              <a:ea typeface="ＭＳ Ｐゴシック" charset="-128"/>
              <a:cs typeface="Arial" pitchFamily="34" charset="0"/>
            </a:endParaRPr>
          </a:p>
          <a:p>
            <a:pPr marL="0" lvl="2" indent="0" defTabSz="685766">
              <a:spcBef>
                <a:spcPts val="0"/>
              </a:spcBef>
              <a:buNone/>
              <a:defRPr/>
            </a:pPr>
            <a:r>
              <a:rPr lang="en-US" sz="1200" dirty="0" err="1" smtClean="0">
                <a:latin typeface="Arial" pitchFamily="34" charset="0"/>
                <a:ea typeface="ＭＳ Ｐゴシック" charset="-128"/>
                <a:cs typeface="Arial" pitchFamily="34" charset="0"/>
              </a:rPr>
              <a:t>Turkle</a:t>
            </a:r>
            <a:r>
              <a:rPr lang="en-US" sz="1200" dirty="0">
                <a:latin typeface="Arial" pitchFamily="34" charset="0"/>
                <a:ea typeface="ＭＳ Ｐゴシック" charset="-128"/>
                <a:cs typeface="Arial" pitchFamily="34" charset="0"/>
              </a:rPr>
              <a:t>, Sherry. 2015. Stop Googling. Let’s Talk. New York Times, Opinion. </a:t>
            </a:r>
            <a:r>
              <a:rPr lang="en-US" sz="1200" dirty="0">
                <a:latin typeface="Arial" pitchFamily="34" charset="0"/>
                <a:ea typeface="ＭＳ Ｐゴシック" charset="-128"/>
                <a:cs typeface="Arial" pitchFamily="34" charset="0"/>
                <a:hlinkClick r:id="rId4"/>
              </a:rPr>
              <a:t>http://www.nytimes.com/2015/09/27/opinion/sunday/stop-googling-lets-talk.html</a:t>
            </a:r>
            <a:r>
              <a:rPr lang="en-US" sz="1200" dirty="0">
                <a:latin typeface="Arial" pitchFamily="34" charset="0"/>
                <a:ea typeface="ＭＳ Ｐゴシック" charset="-128"/>
                <a:cs typeface="Arial" pitchFamily="34" charset="0"/>
              </a:rPr>
              <a:t>.</a:t>
            </a:r>
            <a:endParaRPr lang="en-US" sz="1200" dirty="0">
              <a:latin typeface="Arial" panose="020B0604020202020204" pitchFamily="34" charset="0"/>
              <a:cs typeface="Arial" panose="020B0604020202020204" pitchFamily="34" charset="0"/>
            </a:endParaRPr>
          </a:p>
          <a:p>
            <a:pPr marL="0" lvl="2" indent="0" defTabSz="685766">
              <a:lnSpc>
                <a:spcPct val="100000"/>
              </a:lnSpc>
              <a:spcBef>
                <a:spcPts val="0"/>
              </a:spcBef>
              <a:buClrTx/>
              <a:buSzTx/>
              <a:buNone/>
              <a:defRPr/>
            </a:pPr>
            <a:endParaRPr lang="en-US" sz="1200" dirty="0" smtClean="0">
              <a:latin typeface="Arial" panose="020B0604020202020204" pitchFamily="34" charset="0"/>
              <a:cs typeface="Arial" panose="020B0604020202020204" pitchFamily="34" charset="0"/>
            </a:endParaRPr>
          </a:p>
          <a:p>
            <a:pPr marL="0" lvl="2" indent="0" defTabSz="685766">
              <a:lnSpc>
                <a:spcPct val="100000"/>
              </a:lnSpc>
              <a:spcBef>
                <a:spcPts val="0"/>
              </a:spcBef>
              <a:buClrTx/>
              <a:buSzTx/>
              <a:buNone/>
              <a:defRPr/>
            </a:pPr>
            <a:r>
              <a:rPr lang="en-US" sz="1200" dirty="0" smtClean="0">
                <a:latin typeface="Arial" panose="020B0604020202020204" pitchFamily="34" charset="0"/>
                <a:cs typeface="Arial" panose="020B0604020202020204" pitchFamily="34" charset="0"/>
              </a:rPr>
              <a:t>White</a:t>
            </a:r>
            <a:r>
              <a:rPr lang="en-US" sz="1200" dirty="0">
                <a:latin typeface="Arial" panose="020B0604020202020204" pitchFamily="34" charset="0"/>
                <a:cs typeface="Arial" panose="020B0604020202020204" pitchFamily="34" charset="0"/>
              </a:rPr>
              <a:t>, David S., and Alison Le Cornu. 2011. “Visitors and Residents: A New Typology for Online Engagement.” </a:t>
            </a:r>
            <a:r>
              <a:rPr lang="en-US" sz="1200" i="1" dirty="0">
                <a:latin typeface="Arial" panose="020B0604020202020204" pitchFamily="34" charset="0"/>
                <a:cs typeface="Arial" panose="020B0604020202020204" pitchFamily="34" charset="0"/>
              </a:rPr>
              <a:t>First Monday </a:t>
            </a:r>
            <a:r>
              <a:rPr lang="en-US" sz="1200" dirty="0">
                <a:latin typeface="Arial" panose="020B0604020202020204" pitchFamily="34" charset="0"/>
                <a:cs typeface="Arial" panose="020B0604020202020204" pitchFamily="34" charset="0"/>
              </a:rPr>
              <a:t>16, no. 9. </a:t>
            </a:r>
            <a:r>
              <a:rPr lang="en-US" sz="1200" dirty="0">
                <a:latin typeface="Arial" panose="020B0604020202020204" pitchFamily="34" charset="0"/>
                <a:cs typeface="Arial" panose="020B0604020202020204" pitchFamily="34" charset="0"/>
                <a:hlinkClick r:id="rId5"/>
              </a:rPr>
              <a:t>http://firstmonday.org/ojs/index.php/fm/article/view/3171/3049</a:t>
            </a:r>
            <a:r>
              <a:rPr lang="en-US" sz="1200" dirty="0">
                <a:latin typeface="Arial" panose="020B0604020202020204" pitchFamily="34" charset="0"/>
                <a:cs typeface="Arial" panose="020B0604020202020204" pitchFamily="34" charset="0"/>
              </a:rPr>
              <a:t>.</a:t>
            </a:r>
          </a:p>
          <a:p>
            <a:pPr marL="0" lvl="2" indent="0" defTabSz="685766">
              <a:lnSpc>
                <a:spcPct val="100000"/>
              </a:lnSpc>
              <a:spcBef>
                <a:spcPts val="0"/>
              </a:spcBef>
              <a:buClrTx/>
              <a:buSzTx/>
              <a:buNone/>
              <a:defRPr/>
            </a:pPr>
            <a:r>
              <a:rPr lang="en-US" sz="1200" dirty="0">
                <a:latin typeface="Arial" panose="020B0604020202020204" pitchFamily="34" charset="0"/>
                <a:cs typeface="Arial" panose="020B0604020202020204" pitchFamily="34" charset="0"/>
              </a:rPr>
              <a:t> </a:t>
            </a:r>
          </a:p>
          <a:p>
            <a:pPr marL="0" lvl="2" indent="0" defTabSz="685766">
              <a:lnSpc>
                <a:spcPct val="100000"/>
              </a:lnSpc>
              <a:spcBef>
                <a:spcPts val="0"/>
              </a:spcBef>
              <a:buClrTx/>
              <a:buSzTx/>
              <a:buNone/>
              <a:defRPr/>
            </a:pPr>
            <a:r>
              <a:rPr lang="en-US" sz="1200" dirty="0">
                <a:latin typeface="Arial" panose="020B0604020202020204" pitchFamily="34" charset="0"/>
                <a:cs typeface="Arial" panose="020B0604020202020204" pitchFamily="34" charset="0"/>
              </a:rPr>
              <a:t>White, David S., and Lynn Silipigni Connaway. 2011-2014. </a:t>
            </a:r>
            <a:r>
              <a:rPr lang="en-US" sz="1200" i="1" dirty="0">
                <a:latin typeface="Arial" panose="020B0604020202020204" pitchFamily="34" charset="0"/>
                <a:cs typeface="Arial" panose="020B0604020202020204" pitchFamily="34" charset="0"/>
              </a:rPr>
              <a:t>Visitors &amp; Residents: What Motivates Engagement with the Digital Information Environment.</a:t>
            </a:r>
            <a:r>
              <a:rPr lang="en-US" sz="1200" dirty="0">
                <a:latin typeface="Arial" panose="020B0604020202020204" pitchFamily="34" charset="0"/>
                <a:cs typeface="Arial" panose="020B0604020202020204" pitchFamily="34" charset="0"/>
              </a:rPr>
              <a:t> Funded by JISC, OCLC, and Oxford University. </a:t>
            </a:r>
            <a:r>
              <a:rPr lang="en-US" sz="1200" u="sng" dirty="0">
                <a:latin typeface="Arial" panose="020B0604020202020204" pitchFamily="34" charset="0"/>
                <a:cs typeface="Arial" panose="020B0604020202020204" pitchFamily="34" charset="0"/>
                <a:hlinkClick r:id="rId6"/>
              </a:rPr>
              <a:t>http://www.oclc.org/research/activities/vandr/</a:t>
            </a:r>
            <a:r>
              <a:rPr lang="en-US" sz="1200" dirty="0">
                <a:latin typeface="Arial" panose="020B0604020202020204" pitchFamily="34" charset="0"/>
                <a:cs typeface="Arial" panose="020B0604020202020204" pitchFamily="34" charset="0"/>
              </a:rPr>
              <a:t>.</a:t>
            </a:r>
          </a:p>
          <a:p>
            <a:pPr marL="0" indent="0" defTabSz="685766">
              <a:lnSpc>
                <a:spcPct val="100000"/>
              </a:lnSpc>
              <a:spcBef>
                <a:spcPts val="0"/>
              </a:spcBef>
              <a:buClrTx/>
              <a:buSzTx/>
              <a:buNone/>
              <a:defRPr/>
            </a:pPr>
            <a:endParaRPr lang="en-US" sz="1200" dirty="0">
              <a:latin typeface="Arial" panose="020B0604020202020204" pitchFamily="34" charset="0"/>
              <a:cs typeface="Arial" panose="020B0604020202020204" pitchFamily="34" charset="0"/>
            </a:endParaRPr>
          </a:p>
          <a:p>
            <a:pPr marL="0" indent="0" defTabSz="685766">
              <a:lnSpc>
                <a:spcPct val="100000"/>
              </a:lnSpc>
              <a:spcBef>
                <a:spcPts val="0"/>
              </a:spcBef>
              <a:buClrTx/>
              <a:buSzTx/>
              <a:buNone/>
              <a:defRPr/>
            </a:pPr>
            <a:r>
              <a:rPr lang="en-US" sz="1200" dirty="0">
                <a:latin typeface="Arial" panose="020B0604020202020204" pitchFamily="34" charset="0"/>
                <a:cs typeface="Arial" panose="020B0604020202020204" pitchFamily="34" charset="0"/>
              </a:rPr>
              <a:t>White, David, Lynn Silipigni Connaway, Donna Lanclos, Erin M. Hood, and Carrie Vass. 2014.  </a:t>
            </a:r>
            <a:r>
              <a:rPr lang="en-US" sz="1200" i="1" dirty="0">
                <a:latin typeface="Arial" panose="020B0604020202020204" pitchFamily="34" charset="0"/>
                <a:cs typeface="Arial" panose="020B0604020202020204" pitchFamily="34" charset="0"/>
              </a:rPr>
              <a:t>Evaluating Digital Services: A Visitors and Residents Approach. </a:t>
            </a:r>
            <a:r>
              <a:rPr lang="en-US"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hlinkClick r:id="rId7"/>
              </a:rPr>
              <a:t>http://www.jiscinfonet.ac.uk/infokits/evaluating-services/</a:t>
            </a:r>
            <a:r>
              <a:rPr lang="en-US" sz="1200" dirty="0">
                <a:latin typeface="Arial" panose="020B0604020202020204" pitchFamily="34" charset="0"/>
                <a:cs typeface="Arial" panose="020B0604020202020204" pitchFamily="34" charset="0"/>
              </a:rPr>
              <a:t>.</a:t>
            </a:r>
          </a:p>
          <a:p>
            <a:pPr marL="0" indent="0" defTabSz="685766">
              <a:lnSpc>
                <a:spcPct val="100000"/>
              </a:lnSpc>
              <a:spcBef>
                <a:spcPts val="0"/>
              </a:spcBef>
              <a:buClrTx/>
              <a:buSzTx/>
              <a:buNone/>
              <a:defRPr/>
            </a:pPr>
            <a:endParaRPr lang="en-US" sz="1200" dirty="0">
              <a:latin typeface="Arial" panose="020B0604020202020204" pitchFamily="34" charset="0"/>
              <a:cs typeface="Arial" panose="020B0604020202020204" pitchFamily="34" charset="0"/>
            </a:endParaRPr>
          </a:p>
          <a:p>
            <a:pPr marL="0" indent="0" defTabSz="685766">
              <a:spcBef>
                <a:spcPts val="0"/>
              </a:spcBef>
              <a:buNone/>
              <a:defRPr/>
            </a:pPr>
            <a:r>
              <a:rPr lang="en-US" sz="1200" dirty="0" err="1">
                <a:latin typeface="Arial" panose="020B0604020202020204" pitchFamily="34" charset="0"/>
                <a:cs typeface="Arial" panose="020B0604020202020204" pitchFamily="34" charset="0"/>
              </a:rPr>
              <a:t>Zickuhr</a:t>
            </a:r>
            <a:r>
              <a:rPr lang="en-US" sz="1200" dirty="0">
                <a:latin typeface="Arial" panose="020B0604020202020204" pitchFamily="34" charset="0"/>
                <a:cs typeface="Arial" panose="020B0604020202020204" pitchFamily="34" charset="0"/>
              </a:rPr>
              <a:t>, Kathryn, Lee </a:t>
            </a:r>
            <a:r>
              <a:rPr lang="en-US" sz="1200" dirty="0" err="1">
                <a:latin typeface="Arial" panose="020B0604020202020204" pitchFamily="34" charset="0"/>
                <a:cs typeface="Arial" panose="020B0604020202020204" pitchFamily="34" charset="0"/>
              </a:rPr>
              <a:t>Rainie</a:t>
            </a:r>
            <a:r>
              <a:rPr lang="en-US" sz="1200" dirty="0">
                <a:latin typeface="Arial" panose="020B0604020202020204" pitchFamily="34" charset="0"/>
                <a:cs typeface="Arial" panose="020B0604020202020204" pitchFamily="34" charset="0"/>
              </a:rPr>
              <a:t>, and Kristen Purcell. 2013. </a:t>
            </a:r>
            <a:r>
              <a:rPr lang="en-US" sz="1200" i="1" dirty="0">
                <a:latin typeface="Arial" pitchFamily="34" charset="0"/>
                <a:cs typeface="Arial" pitchFamily="34" charset="0"/>
              </a:rPr>
              <a:t>Library Services in the Digital Age</a:t>
            </a:r>
            <a:r>
              <a:rPr lang="en-US" sz="1200" dirty="0">
                <a:latin typeface="Arial" pitchFamily="34" charset="0"/>
                <a:cs typeface="Arial" pitchFamily="34" charset="0"/>
              </a:rPr>
              <a:t>. Washington, DC: Pew Research Center’s Internet &amp; American Life </a:t>
            </a:r>
            <a:r>
              <a:rPr lang="en-US" sz="1200" dirty="0" smtClean="0">
                <a:latin typeface="Arial" pitchFamily="34" charset="0"/>
                <a:cs typeface="Arial" pitchFamily="34" charset="0"/>
              </a:rPr>
              <a:t>Project</a:t>
            </a:r>
            <a:r>
              <a:rPr lang="en-US" sz="1200" dirty="0">
                <a:latin typeface="Arial" pitchFamily="34" charset="0"/>
                <a:cs typeface="Arial" pitchFamily="34" charset="0"/>
              </a:rPr>
              <a:t>.</a:t>
            </a:r>
          </a:p>
        </p:txBody>
      </p:sp>
    </p:spTree>
    <p:extLst>
      <p:ext uri="{BB962C8B-B14F-4D97-AF65-F5344CB8AC3E}">
        <p14:creationId xmlns:p14="http://schemas.microsoft.com/office/powerpoint/2010/main" val="378186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5257800" y="4767263"/>
            <a:ext cx="1600200" cy="274637"/>
          </a:xfrm>
          <a:prstGeom prst="rect">
            <a:avLst/>
          </a:prstGeom>
        </p:spPr>
        <p:txBody>
          <a:bodyPr/>
          <a:lstStyle/>
          <a:p>
            <a:fld id="{6B3AA010-7757-41E0-A212-D41514C97AA5}" type="slidenum">
              <a:rPr lang="en-US" smtClean="0"/>
              <a:pPr/>
              <a:t>7</a:t>
            </a:fld>
            <a:endParaRPr lang="en-US"/>
          </a:p>
        </p:txBody>
      </p:sp>
      <p:pic>
        <p:nvPicPr>
          <p:cNvPr id="11981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0"/>
            <a:ext cx="6857999" cy="5143500"/>
          </a:xfrm>
          <a:prstGeom prst="rect">
            <a:avLst/>
          </a:prstGeom>
          <a:noFill/>
          <a:ln w="9525">
            <a:noFill/>
            <a:miter lim="800000"/>
            <a:headEnd/>
            <a:tailEnd/>
          </a:ln>
        </p:spPr>
      </p:pic>
    </p:spTree>
    <p:extLst>
      <p:ext uri="{BB962C8B-B14F-4D97-AF65-F5344CB8AC3E}">
        <p14:creationId xmlns:p14="http://schemas.microsoft.com/office/powerpoint/2010/main" val="95554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358382" y="165497"/>
            <a:ext cx="6361395" cy="686442"/>
          </a:xfrm>
        </p:spPr>
        <p:txBody>
          <a:bodyPr/>
          <a:lstStyle/>
          <a:p>
            <a:r>
              <a:rPr lang="en-US" sz="2400" dirty="0"/>
              <a:t>Data Analysis: </a:t>
            </a:r>
            <a:r>
              <a:rPr lang="en-US" sz="2400" dirty="0" smtClean="0"/>
              <a:t>Digital </a:t>
            </a:r>
            <a:r>
              <a:rPr lang="en-US" sz="2400" dirty="0"/>
              <a:t>Visitors &amp; </a:t>
            </a:r>
            <a:r>
              <a:rPr lang="en-US" sz="2400" dirty="0" smtClean="0"/>
              <a:t>Residents</a:t>
            </a:r>
            <a:endParaRPr lang="en-US" dirty="0"/>
          </a:p>
        </p:txBody>
      </p:sp>
      <p:sp>
        <p:nvSpPr>
          <p:cNvPr id="5" name="Text Placeholder 6"/>
          <p:cNvSpPr txBox="1">
            <a:spLocks/>
          </p:cNvSpPr>
          <p:nvPr/>
        </p:nvSpPr>
        <p:spPr>
          <a:xfrm>
            <a:off x="3429000" y="701749"/>
            <a:ext cx="3290777" cy="3722357"/>
          </a:xfrm>
          <a:prstGeom prst="rect">
            <a:avLst/>
          </a:prstGeom>
          <a:ln>
            <a:noFill/>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None/>
            </a:pPr>
            <a:r>
              <a:rPr lang="en-US" sz="1200" b="1" dirty="0">
                <a:solidFill>
                  <a:schemeClr val="tx1"/>
                </a:solidFill>
              </a:rPr>
              <a:t>I. Place</a:t>
            </a:r>
          </a:p>
          <a:p>
            <a:pPr>
              <a:spcBef>
                <a:spcPts val="0"/>
              </a:spcBef>
              <a:buNone/>
            </a:pPr>
            <a:r>
              <a:rPr lang="en-US" sz="1200" b="1" dirty="0">
                <a:solidFill>
                  <a:schemeClr val="tx1"/>
                </a:solidFill>
              </a:rPr>
              <a:t>	A. Internet</a:t>
            </a:r>
          </a:p>
          <a:p>
            <a:pPr>
              <a:spcBef>
                <a:spcPts val="0"/>
              </a:spcBef>
              <a:buNone/>
            </a:pPr>
            <a:r>
              <a:rPr lang="en-US" sz="1200" b="1" dirty="0">
                <a:solidFill>
                  <a:schemeClr val="tx1"/>
                </a:solidFill>
              </a:rPr>
              <a:t>    		1. Search engine</a:t>
            </a:r>
          </a:p>
          <a:p>
            <a:pPr>
              <a:spcBef>
                <a:spcPts val="0"/>
              </a:spcBef>
              <a:buNone/>
            </a:pPr>
            <a:r>
              <a:rPr lang="en-US" sz="1200" b="1" dirty="0">
                <a:solidFill>
                  <a:schemeClr val="tx1"/>
                </a:solidFill>
              </a:rPr>
              <a:t>			a.  Google</a:t>
            </a:r>
          </a:p>
          <a:p>
            <a:pPr>
              <a:spcBef>
                <a:spcPts val="0"/>
              </a:spcBef>
              <a:buNone/>
            </a:pPr>
            <a:r>
              <a:rPr lang="en-US" sz="1200" b="1" dirty="0">
                <a:solidFill>
                  <a:schemeClr val="tx1"/>
                </a:solidFill>
              </a:rPr>
              <a:t>			b. Yahoo</a:t>
            </a:r>
          </a:p>
          <a:p>
            <a:pPr>
              <a:spcBef>
                <a:spcPts val="0"/>
              </a:spcBef>
              <a:buNone/>
            </a:pPr>
            <a:r>
              <a:rPr lang="en-US" sz="1200" b="1" dirty="0">
                <a:solidFill>
                  <a:schemeClr val="tx1"/>
                </a:solidFill>
              </a:rPr>
              <a:t>		2. Social Media</a:t>
            </a:r>
          </a:p>
          <a:p>
            <a:pPr>
              <a:spcBef>
                <a:spcPts val="0"/>
              </a:spcBef>
              <a:buNone/>
            </a:pPr>
            <a:r>
              <a:rPr lang="en-US" sz="1200" b="1" dirty="0">
                <a:solidFill>
                  <a:schemeClr val="tx1"/>
                </a:solidFill>
              </a:rPr>
              <a:t>			a. </a:t>
            </a:r>
            <a:r>
              <a:rPr lang="en-US" sz="1200" b="1" dirty="0" err="1">
                <a:solidFill>
                  <a:schemeClr val="tx1"/>
                </a:solidFill>
              </a:rPr>
              <a:t>FaceBook</a:t>
            </a:r>
            <a:endParaRPr lang="en-US" sz="1200" b="1" dirty="0">
              <a:solidFill>
                <a:schemeClr val="tx1"/>
              </a:solidFill>
            </a:endParaRPr>
          </a:p>
          <a:p>
            <a:pPr>
              <a:spcBef>
                <a:spcPts val="0"/>
              </a:spcBef>
              <a:buNone/>
            </a:pPr>
            <a:r>
              <a:rPr lang="en-US" sz="1200" b="1" dirty="0">
                <a:solidFill>
                  <a:schemeClr val="tx1"/>
                </a:solidFill>
              </a:rPr>
              <a:t>			b. Twitter</a:t>
            </a:r>
          </a:p>
          <a:p>
            <a:pPr>
              <a:spcBef>
                <a:spcPts val="0"/>
              </a:spcBef>
              <a:buNone/>
            </a:pPr>
            <a:r>
              <a:rPr lang="en-US" sz="1200" b="1" dirty="0">
                <a:solidFill>
                  <a:schemeClr val="tx1"/>
                </a:solidFill>
              </a:rPr>
              <a:t>			c. You Tube</a:t>
            </a:r>
          </a:p>
          <a:p>
            <a:pPr>
              <a:spcBef>
                <a:spcPts val="0"/>
              </a:spcBef>
              <a:buNone/>
            </a:pPr>
            <a:r>
              <a:rPr lang="en-US" sz="1200" b="1" dirty="0">
                <a:solidFill>
                  <a:schemeClr val="tx1"/>
                </a:solidFill>
              </a:rPr>
              <a:t>			d. Flickr/image sharing</a:t>
            </a:r>
          </a:p>
          <a:p>
            <a:pPr>
              <a:spcBef>
                <a:spcPts val="0"/>
              </a:spcBef>
              <a:buNone/>
            </a:pPr>
            <a:r>
              <a:rPr lang="en-US" sz="1200" b="1" dirty="0">
                <a:solidFill>
                  <a:schemeClr val="tx1"/>
                </a:solidFill>
              </a:rPr>
              <a:t>			e. Blogging</a:t>
            </a:r>
          </a:p>
          <a:p>
            <a:pPr>
              <a:spcBef>
                <a:spcPts val="0"/>
              </a:spcBef>
              <a:buNone/>
            </a:pPr>
            <a:r>
              <a:rPr lang="en-US" sz="1200" b="1" dirty="0">
                <a:solidFill>
                  <a:schemeClr val="tx1"/>
                </a:solidFill>
              </a:rPr>
              <a:t>	B. Library</a:t>
            </a:r>
          </a:p>
          <a:p>
            <a:pPr>
              <a:spcBef>
                <a:spcPts val="0"/>
              </a:spcBef>
              <a:buNone/>
            </a:pPr>
            <a:r>
              <a:rPr lang="en-US" sz="1200" b="1" dirty="0">
                <a:solidFill>
                  <a:schemeClr val="tx1"/>
                </a:solidFill>
              </a:rPr>
              <a:t>		1. Academic</a:t>
            </a:r>
          </a:p>
          <a:p>
            <a:pPr>
              <a:spcBef>
                <a:spcPts val="0"/>
              </a:spcBef>
              <a:buNone/>
            </a:pPr>
            <a:r>
              <a:rPr lang="en-US" sz="1200" b="1" dirty="0">
                <a:solidFill>
                  <a:schemeClr val="tx1"/>
                </a:solidFill>
              </a:rPr>
              <a:t>		2. Public</a:t>
            </a:r>
          </a:p>
          <a:p>
            <a:pPr>
              <a:spcBef>
                <a:spcPts val="0"/>
              </a:spcBef>
              <a:buNone/>
            </a:pPr>
            <a:r>
              <a:rPr lang="en-US" sz="1200" b="1" dirty="0">
                <a:solidFill>
                  <a:schemeClr val="tx1"/>
                </a:solidFill>
              </a:rPr>
              <a:t>		3. School (K-12)</a:t>
            </a:r>
          </a:p>
          <a:p>
            <a:pPr>
              <a:spcBef>
                <a:spcPts val="0"/>
              </a:spcBef>
              <a:buNone/>
            </a:pPr>
            <a:r>
              <a:rPr lang="en-US" sz="1200" b="1" dirty="0">
                <a:solidFill>
                  <a:schemeClr val="tx1"/>
                </a:solidFill>
              </a:rPr>
              <a:t>	C. Home</a:t>
            </a:r>
          </a:p>
          <a:p>
            <a:pPr>
              <a:spcBef>
                <a:spcPts val="0"/>
              </a:spcBef>
              <a:buNone/>
            </a:pPr>
            <a:r>
              <a:rPr lang="en-US" sz="1200" b="1" dirty="0">
                <a:solidFill>
                  <a:schemeClr val="tx1"/>
                </a:solidFill>
              </a:rPr>
              <a:t>	D. School, classroom, computer lab</a:t>
            </a:r>
          </a:p>
          <a:p>
            <a:pPr>
              <a:spcBef>
                <a:spcPts val="0"/>
              </a:spcBef>
              <a:buNone/>
            </a:pPr>
            <a:r>
              <a:rPr lang="en-US" sz="1200" b="1" dirty="0">
                <a:solidFill>
                  <a:schemeClr val="tx1"/>
                </a:solidFill>
              </a:rPr>
              <a:t>	E. Other</a:t>
            </a:r>
          </a:p>
          <a:p>
            <a:pPr>
              <a:spcBef>
                <a:spcPts val="0"/>
              </a:spcBef>
              <a:buNone/>
            </a:pPr>
            <a:endParaRPr lang="en-US" sz="1200" b="1" i="1" dirty="0">
              <a:solidFill>
                <a:schemeClr val="tx1"/>
              </a:solidFill>
            </a:endParaRPr>
          </a:p>
          <a:p>
            <a:pPr>
              <a:buFont typeface="Arial" pitchFamily="34" charset="0"/>
              <a:buNone/>
            </a:pPr>
            <a:endParaRPr lang="en-US" sz="1200" b="1" i="1" dirty="0">
              <a:solidFill>
                <a:schemeClr val="tx1"/>
              </a:solidFill>
            </a:endParaRPr>
          </a:p>
        </p:txBody>
      </p:sp>
      <p:pic>
        <p:nvPicPr>
          <p:cNvPr id="6" name="Picture 2"/>
          <p:cNvPicPr>
            <a:picLocks noChangeAspect="1" noChangeArrowheads="1"/>
          </p:cNvPicPr>
          <p:nvPr/>
        </p:nvPicPr>
        <p:blipFill>
          <a:blip r:embed="rId3" cstate="print"/>
          <a:srcRect/>
          <a:stretch>
            <a:fillRect/>
          </a:stretch>
        </p:blipFill>
        <p:spPr bwMode="auto">
          <a:xfrm>
            <a:off x="514350" y="2286000"/>
            <a:ext cx="2478360" cy="2013950"/>
          </a:xfrm>
          <a:prstGeom prst="round2DiagRect">
            <a:avLst>
              <a:gd name="adj1" fmla="val 16667"/>
              <a:gd name="adj2" fmla="val 27771"/>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514350" y="1233377"/>
            <a:ext cx="2760478" cy="923330"/>
          </a:xfrm>
          <a:prstGeom prst="rect">
            <a:avLst/>
          </a:prstGeom>
          <a:noFill/>
        </p:spPr>
        <p:txBody>
          <a:bodyPr wrap="square" rtlCol="0">
            <a:spAutoFit/>
          </a:bodyPr>
          <a:lstStyle/>
          <a:p>
            <a:r>
              <a:rPr lang="en-US" b="1" dirty="0"/>
              <a:t>Codebook</a:t>
            </a:r>
          </a:p>
          <a:p>
            <a:r>
              <a:rPr lang="en-US" b="1" dirty="0" err="1"/>
              <a:t>Nvivo</a:t>
            </a:r>
            <a:r>
              <a:rPr lang="en-US" b="1" dirty="0"/>
              <a:t> 10</a:t>
            </a:r>
          </a:p>
          <a:p>
            <a:endParaRPr lang="en-US" dirty="0"/>
          </a:p>
        </p:txBody>
      </p:sp>
      <p:sp>
        <p:nvSpPr>
          <p:cNvPr id="8" name="TextBox 7"/>
          <p:cNvSpPr txBox="1"/>
          <p:nvPr/>
        </p:nvSpPr>
        <p:spPr>
          <a:xfrm>
            <a:off x="4694869" y="4400836"/>
            <a:ext cx="2179080" cy="246221"/>
          </a:xfrm>
          <a:prstGeom prst="rect">
            <a:avLst/>
          </a:prstGeom>
          <a:noFill/>
        </p:spPr>
        <p:txBody>
          <a:bodyPr wrap="square" rtlCol="0">
            <a:spAutoFit/>
          </a:bodyPr>
          <a:lstStyle/>
          <a:p>
            <a:pPr algn="r"/>
            <a:r>
              <a:rPr lang="en-US" sz="1000" dirty="0"/>
              <a:t>(White and Connaway 2011-2014)</a:t>
            </a:r>
          </a:p>
        </p:txBody>
      </p:sp>
    </p:spTree>
    <p:extLst>
      <p:ext uri="{BB962C8B-B14F-4D97-AF65-F5344CB8AC3E}">
        <p14:creationId xmlns:p14="http://schemas.microsoft.com/office/powerpoint/2010/main" val="231224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400" dirty="0" smtClean="0"/>
              <a:t>Phases 1-4 Demographics</a:t>
            </a:r>
            <a:endParaRPr lang="en-US" sz="2400" dirty="0"/>
          </a:p>
        </p:txBody>
      </p:sp>
      <p:sp>
        <p:nvSpPr>
          <p:cNvPr id="3" name="Text Placeholder 2"/>
          <p:cNvSpPr>
            <a:spLocks noGrp="1"/>
          </p:cNvSpPr>
          <p:nvPr>
            <p:ph type="body" sz="quarter" idx="14"/>
          </p:nvPr>
        </p:nvSpPr>
        <p:spPr>
          <a:xfrm>
            <a:off x="358382" y="646982"/>
            <a:ext cx="6136481" cy="3788102"/>
          </a:xfrm>
        </p:spPr>
        <p:txBody>
          <a:bodyPr/>
          <a:lstStyle/>
          <a:p>
            <a:pPr marL="0" indent="0">
              <a:buNone/>
            </a:pPr>
            <a:r>
              <a:rPr lang="en-US" b="1" dirty="0"/>
              <a:t>Ages of </a:t>
            </a:r>
            <a:r>
              <a:rPr lang="en-US" b="1" dirty="0" smtClean="0"/>
              <a:t>Interview, Diary, and Follow-up Interview Participants Compared to Ages of Online Survey </a:t>
            </a:r>
            <a:r>
              <a:rPr lang="en-US" b="1" dirty="0"/>
              <a:t>Participants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54039309"/>
              </p:ext>
            </p:extLst>
          </p:nvPr>
        </p:nvGraphicFramePr>
        <p:xfrm>
          <a:off x="94890" y="1234684"/>
          <a:ext cx="6668211" cy="2975652"/>
        </p:xfrm>
        <a:graphic>
          <a:graphicData uri="http://schemas.openxmlformats.org/drawingml/2006/table">
            <a:tbl>
              <a:tblPr>
                <a:tableStyleId>{5C22544A-7EE6-4342-B048-85BDC9FD1C3A}</a:tableStyleId>
              </a:tblPr>
              <a:tblGrid>
                <a:gridCol w="915583"/>
                <a:gridCol w="410902"/>
                <a:gridCol w="410902"/>
                <a:gridCol w="410902"/>
                <a:gridCol w="410902"/>
                <a:gridCol w="410902"/>
                <a:gridCol w="410902"/>
                <a:gridCol w="410902"/>
                <a:gridCol w="410902"/>
                <a:gridCol w="410902"/>
                <a:gridCol w="410902"/>
                <a:gridCol w="410902"/>
                <a:gridCol w="410902"/>
                <a:gridCol w="410902"/>
                <a:gridCol w="410902"/>
              </a:tblGrid>
              <a:tr h="348576">
                <a:tc>
                  <a:txBody>
                    <a:bodyPr/>
                    <a:lstStyle/>
                    <a:p>
                      <a:pPr algn="l" fontAlgn="t"/>
                      <a:endParaRPr lang="en-US" sz="1100" b="1" i="0" u="none" strike="noStrike" dirty="0">
                        <a:solidFill>
                          <a:srgbClr val="FFFFFF"/>
                        </a:solidFill>
                        <a:effectLst/>
                        <a:latin typeface="Arial" panose="020B0604020202020204" pitchFamily="34" charset="0"/>
                      </a:endParaRPr>
                    </a:p>
                  </a:txBody>
                  <a:tcPr marL="3127" marR="3127" marT="3127" marB="0" anchor="b"/>
                </a:tc>
                <a:tc gridSpan="2">
                  <a:txBody>
                    <a:bodyPr/>
                    <a:lstStyle/>
                    <a:p>
                      <a:pPr algn="ctr" fontAlgn="b"/>
                      <a:r>
                        <a:rPr lang="en-US" sz="1100" b="1" i="0" u="none" strike="noStrike" dirty="0" smtClean="0">
                          <a:solidFill>
                            <a:schemeClr val="tx1"/>
                          </a:solidFill>
                          <a:effectLst/>
                          <a:latin typeface="Arial" panose="020B0604020202020204" pitchFamily="34" charset="0"/>
                        </a:rPr>
                        <a:t>12-18</a:t>
                      </a:r>
                      <a:endParaRPr lang="en-US" sz="1100" b="1" i="0" u="none" strike="noStrike" dirty="0">
                        <a:solidFill>
                          <a:schemeClr val="tx1"/>
                        </a:solidFill>
                        <a:effectLst/>
                        <a:latin typeface="Arial" panose="020B0604020202020204" pitchFamily="34" charset="0"/>
                      </a:endParaRPr>
                    </a:p>
                  </a:txBody>
                  <a:tcPr marL="3127" marR="3127" marT="3127" marB="0" anchor="b">
                    <a:solidFill>
                      <a:schemeClr val="tx2">
                        <a:lumMod val="20000"/>
                        <a:lumOff val="80000"/>
                      </a:schemeClr>
                    </a:solidFill>
                  </a:tcPr>
                </a:tc>
                <a:tc hMerge="1">
                  <a:txBody>
                    <a:bodyPr/>
                    <a:lstStyle/>
                    <a:p>
                      <a:pPr algn="ctr" fontAlgn="b"/>
                      <a:endParaRPr lang="en-US" sz="1100" b="1" i="0" u="none" strike="noStrike" dirty="0">
                        <a:solidFill>
                          <a:srgbClr val="FFFFFF"/>
                        </a:solidFill>
                        <a:effectLst/>
                        <a:latin typeface="Arial" panose="020B0604020202020204" pitchFamily="34" charset="0"/>
                      </a:endParaRPr>
                    </a:p>
                  </a:txBody>
                  <a:tcPr marL="3127" marR="3127" marT="3127" marB="0" anchor="b">
                    <a:solidFill>
                      <a:schemeClr val="tx2">
                        <a:lumMod val="20000"/>
                        <a:lumOff val="80000"/>
                      </a:schemeClr>
                    </a:solidFill>
                  </a:tcPr>
                </a:tc>
                <a:tc gridSpan="2">
                  <a:txBody>
                    <a:bodyPr/>
                    <a:lstStyle/>
                    <a:p>
                      <a:pPr algn="ctr" fontAlgn="b"/>
                      <a:r>
                        <a:rPr lang="en-US" sz="1100" b="1" i="0" u="none" strike="noStrike" dirty="0" smtClean="0">
                          <a:solidFill>
                            <a:schemeClr val="tx1"/>
                          </a:solidFill>
                          <a:effectLst/>
                          <a:latin typeface="Arial" panose="020B0604020202020204" pitchFamily="34" charset="0"/>
                        </a:rPr>
                        <a:t>19-25</a:t>
                      </a:r>
                      <a:endParaRPr lang="en-US" sz="1100" b="1" i="0" u="none" strike="noStrike" dirty="0">
                        <a:solidFill>
                          <a:schemeClr val="tx1"/>
                        </a:solidFill>
                        <a:effectLst/>
                        <a:latin typeface="Arial" panose="020B0604020202020204" pitchFamily="34" charset="0"/>
                      </a:endParaRPr>
                    </a:p>
                  </a:txBody>
                  <a:tcPr marL="3127" marR="3127" marT="3127" marB="0" anchor="b">
                    <a:solidFill>
                      <a:schemeClr val="accent1">
                        <a:lumMod val="20000"/>
                        <a:lumOff val="80000"/>
                      </a:schemeClr>
                    </a:solidFill>
                  </a:tcPr>
                </a:tc>
                <a:tc hMerge="1">
                  <a:txBody>
                    <a:bodyPr/>
                    <a:lstStyle/>
                    <a:p>
                      <a:pPr algn="ctr" fontAlgn="b"/>
                      <a:endParaRPr lang="en-US" sz="1100" b="1" i="0" u="none" strike="noStrike" dirty="0">
                        <a:solidFill>
                          <a:srgbClr val="FFFFFF"/>
                        </a:solidFill>
                        <a:effectLst/>
                        <a:latin typeface="Arial" panose="020B0604020202020204" pitchFamily="34" charset="0"/>
                      </a:endParaRPr>
                    </a:p>
                  </a:txBody>
                  <a:tcPr marL="3127" marR="3127" marT="3127" marB="0" anchor="b">
                    <a:solidFill>
                      <a:schemeClr val="accent1">
                        <a:lumMod val="20000"/>
                        <a:lumOff val="80000"/>
                      </a:schemeClr>
                    </a:solidFill>
                  </a:tcPr>
                </a:tc>
                <a:tc gridSpan="2">
                  <a:txBody>
                    <a:bodyPr/>
                    <a:lstStyle/>
                    <a:p>
                      <a:pPr algn="ctr" fontAlgn="b"/>
                      <a:r>
                        <a:rPr lang="en-US" sz="1100" b="1" i="0" u="none" strike="noStrike" dirty="0" smtClean="0">
                          <a:solidFill>
                            <a:schemeClr val="tx1"/>
                          </a:solidFill>
                          <a:effectLst/>
                          <a:latin typeface="Arial" panose="020B0604020202020204" pitchFamily="34" charset="0"/>
                        </a:rPr>
                        <a:t>26-34</a:t>
                      </a:r>
                      <a:endParaRPr lang="en-US" sz="1100" b="1" i="0" u="none" strike="noStrike" dirty="0">
                        <a:solidFill>
                          <a:schemeClr val="tx1"/>
                        </a:solidFill>
                        <a:effectLst/>
                        <a:latin typeface="Arial" panose="020B0604020202020204" pitchFamily="34" charset="0"/>
                      </a:endParaRPr>
                    </a:p>
                  </a:txBody>
                  <a:tcPr marL="3127" marR="3127" marT="3127" marB="0" anchor="b">
                    <a:solidFill>
                      <a:schemeClr val="accent3">
                        <a:lumMod val="20000"/>
                        <a:lumOff val="80000"/>
                      </a:schemeClr>
                    </a:solidFill>
                  </a:tcPr>
                </a:tc>
                <a:tc hMerge="1">
                  <a:txBody>
                    <a:bodyPr/>
                    <a:lstStyle/>
                    <a:p>
                      <a:pPr algn="ctr" fontAlgn="b"/>
                      <a:endParaRPr lang="en-US" sz="1100" b="1" i="0" u="none" strike="noStrike" dirty="0">
                        <a:solidFill>
                          <a:srgbClr val="FFFFFF"/>
                        </a:solidFill>
                        <a:effectLst/>
                        <a:latin typeface="Arial" panose="020B0604020202020204" pitchFamily="34" charset="0"/>
                      </a:endParaRPr>
                    </a:p>
                  </a:txBody>
                  <a:tcPr marL="3127" marR="3127" marT="3127" marB="0" anchor="b">
                    <a:solidFill>
                      <a:schemeClr val="accent3">
                        <a:lumMod val="20000"/>
                        <a:lumOff val="80000"/>
                      </a:schemeClr>
                    </a:solidFill>
                  </a:tcPr>
                </a:tc>
                <a:tc gridSpan="2">
                  <a:txBody>
                    <a:bodyPr/>
                    <a:lstStyle/>
                    <a:p>
                      <a:pPr algn="ctr" fontAlgn="b"/>
                      <a:r>
                        <a:rPr lang="en-US" sz="1100" b="1" i="0" u="none" strike="noStrike" dirty="0" smtClean="0">
                          <a:solidFill>
                            <a:schemeClr val="tx1"/>
                          </a:solidFill>
                          <a:effectLst/>
                          <a:latin typeface="Arial" panose="020B0604020202020204" pitchFamily="34" charset="0"/>
                        </a:rPr>
                        <a:t>35-44</a:t>
                      </a:r>
                      <a:endParaRPr lang="en-US" sz="1100" b="1" i="0" u="none" strike="noStrike" dirty="0">
                        <a:solidFill>
                          <a:schemeClr val="tx1"/>
                        </a:solidFill>
                        <a:effectLst/>
                        <a:latin typeface="Arial" panose="020B0604020202020204" pitchFamily="34" charset="0"/>
                      </a:endParaRPr>
                    </a:p>
                  </a:txBody>
                  <a:tcPr marL="3127" marR="3127" marT="3127" marB="0" anchor="b">
                    <a:solidFill>
                      <a:schemeClr val="accent4">
                        <a:lumMod val="20000"/>
                        <a:lumOff val="80000"/>
                      </a:schemeClr>
                    </a:solidFill>
                  </a:tcPr>
                </a:tc>
                <a:tc hMerge="1">
                  <a:txBody>
                    <a:bodyPr/>
                    <a:lstStyle/>
                    <a:p>
                      <a:pPr algn="ctr" fontAlgn="b"/>
                      <a:endParaRPr lang="en-US" sz="1100" b="1" i="0" u="none" strike="noStrike" dirty="0">
                        <a:solidFill>
                          <a:srgbClr val="FFFFFF"/>
                        </a:solidFill>
                        <a:effectLst/>
                        <a:latin typeface="Arial" panose="020B0604020202020204" pitchFamily="34" charset="0"/>
                      </a:endParaRPr>
                    </a:p>
                  </a:txBody>
                  <a:tcPr marL="3127" marR="3127" marT="3127" marB="0" anchor="b">
                    <a:solidFill>
                      <a:schemeClr val="accent4">
                        <a:lumMod val="20000"/>
                        <a:lumOff val="80000"/>
                      </a:schemeClr>
                    </a:solidFill>
                  </a:tcPr>
                </a:tc>
                <a:tc gridSpan="2">
                  <a:txBody>
                    <a:bodyPr/>
                    <a:lstStyle/>
                    <a:p>
                      <a:pPr algn="ctr" fontAlgn="b"/>
                      <a:r>
                        <a:rPr lang="en-US" sz="1100" b="1" i="0" u="none" strike="noStrike" dirty="0" smtClean="0">
                          <a:solidFill>
                            <a:schemeClr val="tx1"/>
                          </a:solidFill>
                          <a:effectLst/>
                          <a:latin typeface="Arial" panose="020B0604020202020204" pitchFamily="34" charset="0"/>
                        </a:rPr>
                        <a:t>45-54</a:t>
                      </a:r>
                      <a:endParaRPr lang="en-US" sz="1100" b="1" i="0" u="none" strike="noStrike" dirty="0">
                        <a:solidFill>
                          <a:schemeClr val="tx1"/>
                        </a:solidFill>
                        <a:effectLst/>
                        <a:latin typeface="Arial" panose="020B0604020202020204" pitchFamily="34" charset="0"/>
                      </a:endParaRPr>
                    </a:p>
                  </a:txBody>
                  <a:tcPr marL="3127" marR="3127" marT="3127" marB="0" anchor="b">
                    <a:solidFill>
                      <a:schemeClr val="accent5">
                        <a:lumMod val="20000"/>
                        <a:lumOff val="80000"/>
                      </a:schemeClr>
                    </a:solidFill>
                  </a:tcPr>
                </a:tc>
                <a:tc hMerge="1">
                  <a:txBody>
                    <a:bodyPr/>
                    <a:lstStyle/>
                    <a:p>
                      <a:pPr algn="ctr" fontAlgn="b"/>
                      <a:endParaRPr lang="en-US" sz="1100" b="1" i="0" u="none" strike="noStrike" dirty="0">
                        <a:solidFill>
                          <a:srgbClr val="FFFFFF"/>
                        </a:solidFill>
                        <a:effectLst/>
                        <a:latin typeface="Arial" panose="020B0604020202020204" pitchFamily="34" charset="0"/>
                      </a:endParaRPr>
                    </a:p>
                  </a:txBody>
                  <a:tcPr marL="3127" marR="3127" marT="3127" marB="0" anchor="b">
                    <a:solidFill>
                      <a:schemeClr val="accent5">
                        <a:lumMod val="20000"/>
                        <a:lumOff val="80000"/>
                      </a:schemeClr>
                    </a:solidFill>
                  </a:tcPr>
                </a:tc>
                <a:tc gridSpan="2">
                  <a:txBody>
                    <a:bodyPr/>
                    <a:lstStyle/>
                    <a:p>
                      <a:pPr algn="ctr" fontAlgn="b"/>
                      <a:r>
                        <a:rPr lang="en-US" sz="1100" b="1" i="0" u="none" strike="noStrike" dirty="0" smtClean="0">
                          <a:solidFill>
                            <a:schemeClr val="tx1"/>
                          </a:solidFill>
                          <a:effectLst/>
                          <a:latin typeface="Arial" panose="020B0604020202020204" pitchFamily="34" charset="0"/>
                        </a:rPr>
                        <a:t>55-64</a:t>
                      </a:r>
                      <a:endParaRPr lang="en-US" sz="1100" b="1" i="0" u="none" strike="noStrike" dirty="0">
                        <a:solidFill>
                          <a:schemeClr val="tx1"/>
                        </a:solidFill>
                        <a:effectLst/>
                        <a:latin typeface="Arial" panose="020B0604020202020204" pitchFamily="34" charset="0"/>
                      </a:endParaRPr>
                    </a:p>
                  </a:txBody>
                  <a:tcPr marL="3127" marR="3127" marT="3127" marB="0" anchor="b">
                    <a:solidFill>
                      <a:schemeClr val="accent6">
                        <a:lumMod val="20000"/>
                        <a:lumOff val="80000"/>
                      </a:schemeClr>
                    </a:solidFill>
                  </a:tcPr>
                </a:tc>
                <a:tc hMerge="1">
                  <a:txBody>
                    <a:bodyPr/>
                    <a:lstStyle/>
                    <a:p>
                      <a:pPr algn="ctr" fontAlgn="b"/>
                      <a:endParaRPr lang="en-US" sz="1100" b="1" i="0" u="none" strike="noStrike" dirty="0">
                        <a:solidFill>
                          <a:srgbClr val="FFFFFF"/>
                        </a:solidFill>
                        <a:effectLst/>
                        <a:latin typeface="Arial" panose="020B0604020202020204" pitchFamily="34" charset="0"/>
                      </a:endParaRPr>
                    </a:p>
                  </a:txBody>
                  <a:tcPr marL="3127" marR="3127" marT="3127" marB="0" anchor="b">
                    <a:solidFill>
                      <a:schemeClr val="accent6">
                        <a:lumMod val="20000"/>
                        <a:lumOff val="80000"/>
                      </a:schemeClr>
                    </a:solidFill>
                  </a:tcPr>
                </a:tc>
                <a:tc gridSpan="2">
                  <a:txBody>
                    <a:bodyPr/>
                    <a:lstStyle/>
                    <a:p>
                      <a:pPr algn="ctr" fontAlgn="b"/>
                      <a:r>
                        <a:rPr lang="en-US" sz="1100" b="1" i="0" u="none" strike="noStrike" dirty="0" smtClean="0">
                          <a:solidFill>
                            <a:schemeClr val="tx1"/>
                          </a:solidFill>
                          <a:effectLst/>
                          <a:latin typeface="Arial" panose="020B0604020202020204" pitchFamily="34" charset="0"/>
                        </a:rPr>
                        <a:t>64+</a:t>
                      </a:r>
                      <a:endParaRPr lang="en-US" sz="1100" b="1" i="0" u="none" strike="noStrike" dirty="0">
                        <a:solidFill>
                          <a:schemeClr val="tx1"/>
                        </a:solidFill>
                        <a:effectLst/>
                        <a:latin typeface="Arial" panose="020B0604020202020204" pitchFamily="34" charset="0"/>
                      </a:endParaRPr>
                    </a:p>
                  </a:txBody>
                  <a:tcPr marL="3127" marR="3127" marT="3127" marB="0" anchor="b">
                    <a:solidFill>
                      <a:schemeClr val="bg2">
                        <a:lumMod val="90000"/>
                      </a:schemeClr>
                    </a:solidFill>
                  </a:tcPr>
                </a:tc>
                <a:tc hMerge="1">
                  <a:txBody>
                    <a:bodyPr/>
                    <a:lstStyle/>
                    <a:p>
                      <a:pPr algn="ctr" fontAlgn="b"/>
                      <a:endParaRPr lang="en-US" sz="1100" b="1" i="0" u="none" strike="noStrike" dirty="0">
                        <a:solidFill>
                          <a:srgbClr val="FFFFFF"/>
                        </a:solidFill>
                        <a:effectLst/>
                        <a:latin typeface="Arial" panose="020B0604020202020204" pitchFamily="34" charset="0"/>
                      </a:endParaRPr>
                    </a:p>
                  </a:txBody>
                  <a:tcPr marL="3127" marR="3127" marT="3127" marB="0" anchor="b">
                    <a:solidFill>
                      <a:schemeClr val="bg2">
                        <a:lumMod val="90000"/>
                      </a:schemeClr>
                    </a:solidFill>
                  </a:tcPr>
                </a:tc>
              </a:tr>
              <a:tr h="1211698">
                <a:tc>
                  <a:txBody>
                    <a:bodyPr/>
                    <a:lstStyle/>
                    <a:p>
                      <a:pPr algn="l" fontAlgn="t"/>
                      <a:r>
                        <a:rPr lang="en-US" sz="1100" b="1" u="none" strike="noStrike" dirty="0">
                          <a:effectLst/>
                        </a:rPr>
                        <a:t>Demographic Age Band </a:t>
                      </a:r>
                      <a:endParaRPr lang="en-US" sz="1100" b="1" i="0" u="none" strike="noStrike" dirty="0">
                        <a:solidFill>
                          <a:srgbClr val="FFFFFF"/>
                        </a:solidFill>
                        <a:effectLst/>
                        <a:latin typeface="Arial" panose="020B0604020202020204" pitchFamily="34" charset="0"/>
                      </a:endParaRPr>
                    </a:p>
                  </a:txBody>
                  <a:tcPr marL="3127" marR="3127" marT="3127" marB="0" anchor="b"/>
                </a:tc>
                <a:tc>
                  <a:txBody>
                    <a:bodyPr/>
                    <a:lstStyle/>
                    <a:p>
                      <a:pPr algn="ctr" fontAlgn="b"/>
                      <a:r>
                        <a:rPr lang="en-US" sz="1100" b="1" u="none" strike="noStrike" dirty="0" smtClean="0">
                          <a:effectLst/>
                        </a:rPr>
                        <a:t>Interview, Diary, Follow-up </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tx2">
                        <a:lumMod val="20000"/>
                        <a:lumOff val="80000"/>
                      </a:schemeClr>
                    </a:solidFill>
                  </a:tcPr>
                </a:tc>
                <a:tc>
                  <a:txBody>
                    <a:bodyPr/>
                    <a:lstStyle/>
                    <a:p>
                      <a:pPr algn="ctr" fontAlgn="b"/>
                      <a:r>
                        <a:rPr lang="en-US" sz="1100" b="1" u="none" strike="noStrike" dirty="0">
                          <a:effectLst/>
                        </a:rPr>
                        <a:t>Online </a:t>
                      </a:r>
                      <a:r>
                        <a:rPr lang="en-US" sz="1100" b="1" u="none" strike="noStrike" dirty="0" smtClean="0">
                          <a:effectLst/>
                        </a:rPr>
                        <a:t>Survey</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tx2">
                        <a:lumMod val="20000"/>
                        <a:lumOff val="80000"/>
                      </a:schemeClr>
                    </a:solidFill>
                  </a:tcPr>
                </a:tc>
                <a:tc>
                  <a:txBody>
                    <a:bodyPr/>
                    <a:lstStyle/>
                    <a:p>
                      <a:pPr algn="ctr" fontAlgn="b"/>
                      <a:r>
                        <a:rPr lang="en-US" sz="1100" b="1" u="none" strike="noStrike" dirty="0" smtClean="0">
                          <a:effectLst/>
                        </a:rPr>
                        <a:t>Interview, Diary, Follow-up </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accent1">
                        <a:lumMod val="20000"/>
                        <a:lumOff val="80000"/>
                      </a:schemeClr>
                    </a:solidFill>
                  </a:tcPr>
                </a:tc>
                <a:tc>
                  <a:txBody>
                    <a:bodyPr/>
                    <a:lstStyle/>
                    <a:p>
                      <a:pPr algn="ctr" fontAlgn="b"/>
                      <a:r>
                        <a:rPr lang="en-US" sz="1100" b="1" u="none" strike="noStrike" dirty="0">
                          <a:effectLst/>
                        </a:rPr>
                        <a:t>Online </a:t>
                      </a:r>
                      <a:r>
                        <a:rPr lang="en-US" sz="1100" b="1" u="none" strike="noStrike" dirty="0" smtClean="0">
                          <a:effectLst/>
                        </a:rPr>
                        <a:t>Survey</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accent1">
                        <a:lumMod val="20000"/>
                        <a:lumOff val="80000"/>
                      </a:schemeClr>
                    </a:solidFill>
                  </a:tcPr>
                </a:tc>
                <a:tc>
                  <a:txBody>
                    <a:bodyPr/>
                    <a:lstStyle/>
                    <a:p>
                      <a:pPr algn="ctr" fontAlgn="b"/>
                      <a:r>
                        <a:rPr lang="en-US" sz="1100" b="1" u="none" strike="noStrike" dirty="0" smtClean="0">
                          <a:effectLst/>
                        </a:rPr>
                        <a:t>Interview, Diary, Follow-up </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accent3">
                        <a:lumMod val="20000"/>
                        <a:lumOff val="80000"/>
                      </a:schemeClr>
                    </a:solidFill>
                  </a:tcPr>
                </a:tc>
                <a:tc>
                  <a:txBody>
                    <a:bodyPr/>
                    <a:lstStyle/>
                    <a:p>
                      <a:pPr algn="ctr" fontAlgn="b"/>
                      <a:r>
                        <a:rPr lang="en-US" sz="1100" b="1" u="none" strike="noStrike" dirty="0">
                          <a:effectLst/>
                        </a:rPr>
                        <a:t>Online </a:t>
                      </a:r>
                      <a:r>
                        <a:rPr lang="en-US" sz="1100" b="1" u="none" strike="noStrike" dirty="0" smtClean="0">
                          <a:effectLst/>
                        </a:rPr>
                        <a:t>Survey</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accent3">
                        <a:lumMod val="20000"/>
                        <a:lumOff val="80000"/>
                      </a:schemeClr>
                    </a:solidFill>
                  </a:tcPr>
                </a:tc>
                <a:tc>
                  <a:txBody>
                    <a:bodyPr/>
                    <a:lstStyle/>
                    <a:p>
                      <a:pPr algn="ctr" fontAlgn="b"/>
                      <a:r>
                        <a:rPr lang="en-US" sz="1100" b="1" u="none" strike="noStrike" dirty="0" smtClean="0">
                          <a:effectLst/>
                        </a:rPr>
                        <a:t>Interview, Diary, Follow-up </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accent4">
                        <a:lumMod val="20000"/>
                        <a:lumOff val="80000"/>
                      </a:schemeClr>
                    </a:solidFill>
                  </a:tcPr>
                </a:tc>
                <a:tc>
                  <a:txBody>
                    <a:bodyPr/>
                    <a:lstStyle/>
                    <a:p>
                      <a:pPr algn="ctr" fontAlgn="b"/>
                      <a:r>
                        <a:rPr lang="en-US" sz="1100" b="1" u="none" strike="noStrike" dirty="0">
                          <a:effectLst/>
                        </a:rPr>
                        <a:t>Online </a:t>
                      </a:r>
                      <a:r>
                        <a:rPr lang="en-US" sz="1100" b="1" u="none" strike="noStrike" dirty="0" smtClean="0">
                          <a:effectLst/>
                        </a:rPr>
                        <a:t>Survey</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accent4">
                        <a:lumMod val="20000"/>
                        <a:lumOff val="80000"/>
                      </a:schemeClr>
                    </a:solidFill>
                  </a:tcPr>
                </a:tc>
                <a:tc>
                  <a:txBody>
                    <a:bodyPr/>
                    <a:lstStyle/>
                    <a:p>
                      <a:pPr algn="ctr" fontAlgn="b"/>
                      <a:r>
                        <a:rPr lang="en-US" sz="1100" b="1" u="none" strike="noStrike" dirty="0" smtClean="0">
                          <a:effectLst/>
                        </a:rPr>
                        <a:t>Interview, Diary, Follow-up </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accent5">
                        <a:lumMod val="20000"/>
                        <a:lumOff val="80000"/>
                      </a:schemeClr>
                    </a:solidFill>
                  </a:tcPr>
                </a:tc>
                <a:tc>
                  <a:txBody>
                    <a:bodyPr/>
                    <a:lstStyle/>
                    <a:p>
                      <a:pPr algn="ctr" fontAlgn="b"/>
                      <a:r>
                        <a:rPr lang="en-US" sz="1100" b="1" u="none" strike="noStrike" dirty="0">
                          <a:effectLst/>
                        </a:rPr>
                        <a:t>Online Survey </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accent5">
                        <a:lumMod val="20000"/>
                        <a:lumOff val="80000"/>
                      </a:schemeClr>
                    </a:solidFill>
                  </a:tcPr>
                </a:tc>
                <a:tc>
                  <a:txBody>
                    <a:bodyPr/>
                    <a:lstStyle/>
                    <a:p>
                      <a:pPr algn="ctr" fontAlgn="b"/>
                      <a:r>
                        <a:rPr lang="en-US" sz="1100" b="1" u="none" strike="noStrike" dirty="0" smtClean="0">
                          <a:effectLst/>
                        </a:rPr>
                        <a:t>Interview, Diary, Follow-up </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accent6">
                        <a:lumMod val="20000"/>
                        <a:lumOff val="80000"/>
                      </a:schemeClr>
                    </a:solidFill>
                  </a:tcPr>
                </a:tc>
                <a:tc>
                  <a:txBody>
                    <a:bodyPr/>
                    <a:lstStyle/>
                    <a:p>
                      <a:pPr algn="ctr" fontAlgn="b"/>
                      <a:r>
                        <a:rPr lang="en-US" sz="1100" b="1" u="none" strike="noStrike" dirty="0">
                          <a:effectLst/>
                        </a:rPr>
                        <a:t>Online </a:t>
                      </a:r>
                      <a:r>
                        <a:rPr lang="en-US" sz="1100" b="1" u="none" strike="noStrike" dirty="0" smtClean="0">
                          <a:effectLst/>
                        </a:rPr>
                        <a:t>Survey</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accent6">
                        <a:lumMod val="20000"/>
                        <a:lumOff val="80000"/>
                      </a:schemeClr>
                    </a:solidFill>
                  </a:tcPr>
                </a:tc>
                <a:tc>
                  <a:txBody>
                    <a:bodyPr/>
                    <a:lstStyle/>
                    <a:p>
                      <a:pPr algn="ctr" fontAlgn="b"/>
                      <a:r>
                        <a:rPr lang="en-US" sz="1100" b="1" u="none" strike="noStrike" dirty="0" smtClean="0">
                          <a:effectLst/>
                        </a:rPr>
                        <a:t>Interview, Diary, Follow-up </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bg2">
                        <a:lumMod val="90000"/>
                      </a:schemeClr>
                    </a:solidFill>
                  </a:tcPr>
                </a:tc>
                <a:tc>
                  <a:txBody>
                    <a:bodyPr/>
                    <a:lstStyle/>
                    <a:p>
                      <a:pPr algn="ctr" fontAlgn="b"/>
                      <a:r>
                        <a:rPr lang="en-US" sz="1100" b="1" u="none" strike="noStrike" dirty="0">
                          <a:effectLst/>
                        </a:rPr>
                        <a:t>Online </a:t>
                      </a:r>
                      <a:r>
                        <a:rPr lang="en-US" sz="1100" b="1" u="none" strike="noStrike" dirty="0" smtClean="0">
                          <a:effectLst/>
                        </a:rPr>
                        <a:t>Survey</a:t>
                      </a:r>
                      <a:endParaRPr lang="en-US" sz="1100" b="1" i="0" u="none" strike="noStrike" dirty="0">
                        <a:solidFill>
                          <a:srgbClr val="FFFFFF"/>
                        </a:solidFill>
                        <a:effectLst/>
                        <a:latin typeface="Arial" panose="020B0604020202020204" pitchFamily="34" charset="0"/>
                      </a:endParaRPr>
                    </a:p>
                  </a:txBody>
                  <a:tcPr marL="3127" marR="3127" marT="3127" marB="0" vert="vert" anchor="ctr">
                    <a:solidFill>
                      <a:schemeClr val="bg2">
                        <a:lumMod val="90000"/>
                      </a:schemeClr>
                    </a:solidFill>
                  </a:tcPr>
                </a:tc>
              </a:tr>
              <a:tr h="360025">
                <a:tc>
                  <a:txBody>
                    <a:bodyPr/>
                    <a:lstStyle/>
                    <a:p>
                      <a:pPr algn="l" fontAlgn="b"/>
                      <a:r>
                        <a:rPr lang="en-US" sz="1100" b="1" u="none" strike="noStrike">
                          <a:effectLst/>
                        </a:rPr>
                        <a:t>Emerging</a:t>
                      </a:r>
                      <a:endParaRPr lang="en-US" sz="1100" b="1" i="0" u="none" strike="noStrike">
                        <a:solidFill>
                          <a:srgbClr val="000000"/>
                        </a:solidFill>
                        <a:effectLst/>
                        <a:latin typeface="Arial" panose="020B0604020202020204" pitchFamily="34" charset="0"/>
                      </a:endParaRPr>
                    </a:p>
                  </a:txBody>
                  <a:tcPr marL="3127" marR="3127" marT="3127" marB="0" anchor="b"/>
                </a:tc>
                <a:tc>
                  <a:txBody>
                    <a:bodyPr/>
                    <a:lstStyle/>
                    <a:p>
                      <a:pPr algn="ctr" fontAlgn="b"/>
                      <a:r>
                        <a:rPr lang="en-US" sz="1100" b="1" u="none" strike="noStrike" dirty="0">
                          <a:effectLst/>
                        </a:rPr>
                        <a:t>25</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tx2">
                        <a:lumMod val="20000"/>
                        <a:lumOff val="80000"/>
                      </a:schemeClr>
                    </a:solidFill>
                  </a:tcPr>
                </a:tc>
                <a:tc>
                  <a:txBody>
                    <a:bodyPr/>
                    <a:lstStyle/>
                    <a:p>
                      <a:pPr algn="ctr" fontAlgn="b"/>
                      <a:r>
                        <a:rPr lang="en-US" sz="1100" b="1" u="none" strike="noStrike" dirty="0">
                          <a:effectLst/>
                        </a:rPr>
                        <a:t>23</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tx2">
                        <a:lumMod val="20000"/>
                        <a:lumOff val="80000"/>
                      </a:schemeClr>
                    </a:solidFill>
                  </a:tcPr>
                </a:tc>
                <a:tc>
                  <a:txBody>
                    <a:bodyPr/>
                    <a:lstStyle/>
                    <a:p>
                      <a:pPr algn="ctr" fontAlgn="b"/>
                      <a:r>
                        <a:rPr lang="en-US" sz="1100" b="1" u="none" strike="noStrike">
                          <a:effectLst/>
                        </a:rPr>
                        <a:t>14</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1">
                        <a:lumMod val="20000"/>
                        <a:lumOff val="80000"/>
                      </a:schemeClr>
                    </a:solidFill>
                  </a:tcPr>
                </a:tc>
                <a:tc>
                  <a:txBody>
                    <a:bodyPr/>
                    <a:lstStyle/>
                    <a:p>
                      <a:pPr algn="ctr" fontAlgn="b"/>
                      <a:r>
                        <a:rPr lang="en-US" sz="1100" b="1" u="none" strike="noStrike">
                          <a:effectLst/>
                        </a:rPr>
                        <a:t>15</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1">
                        <a:lumMod val="20000"/>
                        <a:lumOff val="80000"/>
                      </a:schemeClr>
                    </a:solidFill>
                  </a:tcPr>
                </a:tc>
                <a:tc>
                  <a:txBody>
                    <a:bodyPr/>
                    <a:lstStyle/>
                    <a:p>
                      <a:pPr algn="ctr" fontAlgn="b"/>
                      <a:r>
                        <a:rPr lang="en-US" sz="1100" b="1" u="none" strike="noStrike">
                          <a:effectLst/>
                        </a:rPr>
                        <a:t>2</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3">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3">
                        <a:lumMod val="20000"/>
                        <a:lumOff val="80000"/>
                      </a:schemeClr>
                    </a:solidFill>
                  </a:tcPr>
                </a:tc>
                <a:tc>
                  <a:txBody>
                    <a:bodyPr/>
                    <a:lstStyle/>
                    <a:p>
                      <a:pPr algn="ctr" fontAlgn="b"/>
                      <a:r>
                        <a:rPr lang="en-US" sz="1100" b="1" u="none" strike="noStrike">
                          <a:effectLst/>
                        </a:rPr>
                        <a:t>1</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4">
                        <a:lumMod val="20000"/>
                        <a:lumOff val="80000"/>
                      </a:schemeClr>
                    </a:solidFill>
                  </a:tcPr>
                </a:tc>
                <a:tc>
                  <a:txBody>
                    <a:bodyPr/>
                    <a:lstStyle/>
                    <a:p>
                      <a:pPr algn="ctr" fontAlgn="b"/>
                      <a:r>
                        <a:rPr lang="en-US" sz="1100" b="1" u="none" strike="noStrike">
                          <a:effectLst/>
                        </a:rPr>
                        <a:t>4</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4">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5">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5">
                        <a:lumMod val="20000"/>
                        <a:lumOff val="80000"/>
                      </a:schemeClr>
                    </a:solidFill>
                  </a:tcPr>
                </a:tc>
                <a:tc>
                  <a:txBody>
                    <a:bodyPr/>
                    <a:lstStyle/>
                    <a:p>
                      <a:pPr algn="ctr" fontAlgn="b"/>
                      <a:r>
                        <a:rPr lang="en-US" sz="1100" b="1" u="none" strike="noStrike">
                          <a:effectLst/>
                        </a:rPr>
                        <a:t>1</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6">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6">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bg2">
                        <a:lumMod val="9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bg2">
                        <a:lumMod val="90000"/>
                      </a:schemeClr>
                    </a:solidFill>
                  </a:tcPr>
                </a:tc>
              </a:tr>
              <a:tr h="373221">
                <a:tc>
                  <a:txBody>
                    <a:bodyPr/>
                    <a:lstStyle/>
                    <a:p>
                      <a:pPr algn="l" fontAlgn="b"/>
                      <a:r>
                        <a:rPr lang="en-US" sz="1100" b="1" u="none" strike="noStrike" dirty="0">
                          <a:effectLst/>
                        </a:rPr>
                        <a:t>Establishing</a:t>
                      </a:r>
                      <a:endParaRPr lang="en-US" sz="1100" b="1" i="0" u="none" strike="noStrike" dirty="0">
                        <a:solidFill>
                          <a:srgbClr val="000000"/>
                        </a:solidFill>
                        <a:effectLst/>
                        <a:latin typeface="Arial" panose="020B0604020202020204" pitchFamily="34" charset="0"/>
                      </a:endParaRPr>
                    </a:p>
                  </a:txBody>
                  <a:tcPr marL="3127" marR="3127" marT="3127" marB="0" anchor="b"/>
                </a:tc>
                <a:tc>
                  <a:txBody>
                    <a:bodyPr/>
                    <a:lstStyle/>
                    <a:p>
                      <a:pPr algn="ctr" fontAlgn="b"/>
                      <a:r>
                        <a:rPr lang="en-US" sz="1100" b="1" u="none" strike="noStrike" dirty="0">
                          <a:effectLst/>
                        </a:rPr>
                        <a:t>1</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tx2">
                        <a:lumMod val="20000"/>
                        <a:lumOff val="80000"/>
                      </a:schemeClr>
                    </a:solidFill>
                  </a:tcPr>
                </a:tc>
                <a:tc>
                  <a:txBody>
                    <a:bodyPr/>
                    <a:lstStyle/>
                    <a:p>
                      <a:pPr algn="ctr" fontAlgn="b"/>
                      <a:r>
                        <a:rPr lang="en-US" sz="1100" b="1" u="none" strike="noStrike" dirty="0">
                          <a:effectLst/>
                        </a:rPr>
                        <a:t>1</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tx2">
                        <a:lumMod val="20000"/>
                        <a:lumOff val="80000"/>
                      </a:schemeClr>
                    </a:solidFill>
                  </a:tcPr>
                </a:tc>
                <a:tc>
                  <a:txBody>
                    <a:bodyPr/>
                    <a:lstStyle/>
                    <a:p>
                      <a:pPr algn="ctr" fontAlgn="b"/>
                      <a:r>
                        <a:rPr lang="en-US" sz="1100" b="1" u="none" strike="noStrike" dirty="0">
                          <a:effectLst/>
                        </a:rPr>
                        <a:t>5</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1">
                        <a:lumMod val="20000"/>
                        <a:lumOff val="80000"/>
                      </a:schemeClr>
                    </a:solidFill>
                  </a:tcPr>
                </a:tc>
                <a:tc>
                  <a:txBody>
                    <a:bodyPr/>
                    <a:lstStyle/>
                    <a:p>
                      <a:pPr algn="ctr" fontAlgn="b"/>
                      <a:r>
                        <a:rPr lang="en-US" sz="1100" b="1" u="none" strike="noStrike" dirty="0">
                          <a:effectLst/>
                        </a:rPr>
                        <a:t>38</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1">
                        <a:lumMod val="20000"/>
                        <a:lumOff val="80000"/>
                      </a:schemeClr>
                    </a:solidFill>
                  </a:tcPr>
                </a:tc>
                <a:tc>
                  <a:txBody>
                    <a:bodyPr/>
                    <a:lstStyle/>
                    <a:p>
                      <a:pPr algn="ctr" fontAlgn="b"/>
                      <a:r>
                        <a:rPr lang="en-US" sz="1100" b="1" u="none" strike="noStrike" dirty="0">
                          <a:effectLst/>
                        </a:rPr>
                        <a:t>3</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3">
                        <a:lumMod val="20000"/>
                        <a:lumOff val="80000"/>
                      </a:schemeClr>
                    </a:solidFill>
                  </a:tcPr>
                </a:tc>
                <a:tc>
                  <a:txBody>
                    <a:bodyPr/>
                    <a:lstStyle/>
                    <a:p>
                      <a:pPr algn="ctr" fontAlgn="b"/>
                      <a:r>
                        <a:rPr lang="en-US" sz="1100" b="1" u="none" strike="noStrike" dirty="0">
                          <a:effectLst/>
                        </a:rPr>
                        <a:t>2</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3">
                        <a:lumMod val="20000"/>
                        <a:lumOff val="80000"/>
                      </a:schemeClr>
                    </a:solidFill>
                  </a:tcPr>
                </a:tc>
                <a:tc>
                  <a:txBody>
                    <a:bodyPr/>
                    <a:lstStyle/>
                    <a:p>
                      <a:pPr algn="ctr" fontAlgn="b"/>
                      <a:r>
                        <a:rPr lang="en-US" sz="1100" b="1" u="none" strike="noStrike" dirty="0">
                          <a:effectLst/>
                        </a:rPr>
                        <a:t>1</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4">
                        <a:lumMod val="20000"/>
                        <a:lumOff val="80000"/>
                      </a:schemeClr>
                    </a:solidFill>
                  </a:tcPr>
                </a:tc>
                <a:tc>
                  <a:txBody>
                    <a:bodyPr/>
                    <a:lstStyle/>
                    <a:p>
                      <a:pPr algn="ctr" fontAlgn="b"/>
                      <a:r>
                        <a:rPr lang="en-US" sz="1100" b="1" u="none" strike="noStrike">
                          <a:effectLst/>
                        </a:rPr>
                        <a:t>1</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4">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5">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5">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6">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6">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bg2">
                        <a:lumMod val="9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bg2">
                        <a:lumMod val="90000"/>
                      </a:schemeClr>
                    </a:solidFill>
                  </a:tcPr>
                </a:tc>
              </a:tr>
              <a:tr h="327804">
                <a:tc>
                  <a:txBody>
                    <a:bodyPr/>
                    <a:lstStyle/>
                    <a:p>
                      <a:pPr algn="l" fontAlgn="b"/>
                      <a:r>
                        <a:rPr lang="en-US" sz="1100" b="1" u="none" strike="noStrike">
                          <a:effectLst/>
                        </a:rPr>
                        <a:t>Embedding</a:t>
                      </a:r>
                      <a:endParaRPr lang="en-US" sz="1100" b="1" i="0" u="none" strike="noStrike">
                        <a:solidFill>
                          <a:srgbClr val="000000"/>
                        </a:solidFill>
                        <a:effectLst/>
                        <a:latin typeface="Arial" panose="020B0604020202020204" pitchFamily="34" charset="0"/>
                      </a:endParaRPr>
                    </a:p>
                  </a:txBody>
                  <a:tcPr marL="3127" marR="3127" marT="3127" marB="0" anchor="b"/>
                </a:tc>
                <a:tc>
                  <a:txBody>
                    <a:bodyPr/>
                    <a:lstStyle/>
                    <a:p>
                      <a:pPr algn="ctr" fontAlgn="b"/>
                      <a:r>
                        <a:rPr lang="en-US" sz="1100" b="1" u="none" strike="noStrike" dirty="0">
                          <a:effectLst/>
                        </a:rPr>
                        <a:t>0</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tx2">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tx2">
                        <a:lumMod val="20000"/>
                        <a:lumOff val="80000"/>
                      </a:schemeClr>
                    </a:solidFill>
                  </a:tcPr>
                </a:tc>
                <a:tc>
                  <a:txBody>
                    <a:bodyPr/>
                    <a:lstStyle/>
                    <a:p>
                      <a:pPr algn="ctr" fontAlgn="b"/>
                      <a:r>
                        <a:rPr lang="en-US" sz="1100" b="1" u="none" strike="noStrike">
                          <a:effectLst/>
                        </a:rPr>
                        <a:t>6</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1">
                        <a:lumMod val="20000"/>
                        <a:lumOff val="80000"/>
                      </a:schemeClr>
                    </a:solidFill>
                  </a:tcPr>
                </a:tc>
                <a:tc>
                  <a:txBody>
                    <a:bodyPr/>
                    <a:lstStyle/>
                    <a:p>
                      <a:pPr algn="ctr" fontAlgn="b"/>
                      <a:r>
                        <a:rPr lang="en-US" sz="1100" b="1" u="none" strike="noStrike">
                          <a:effectLst/>
                        </a:rPr>
                        <a:t>15</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1">
                        <a:lumMod val="20000"/>
                        <a:lumOff val="80000"/>
                      </a:schemeClr>
                    </a:solidFill>
                  </a:tcPr>
                </a:tc>
                <a:tc>
                  <a:txBody>
                    <a:bodyPr/>
                    <a:lstStyle/>
                    <a:p>
                      <a:pPr algn="ctr" fontAlgn="b"/>
                      <a:r>
                        <a:rPr lang="en-US" sz="1100" b="1" u="none" strike="noStrike">
                          <a:effectLst/>
                        </a:rPr>
                        <a:t>1</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3">
                        <a:lumMod val="20000"/>
                        <a:lumOff val="80000"/>
                      </a:schemeClr>
                    </a:solidFill>
                  </a:tcPr>
                </a:tc>
                <a:tc>
                  <a:txBody>
                    <a:bodyPr/>
                    <a:lstStyle/>
                    <a:p>
                      <a:pPr algn="ctr" fontAlgn="b"/>
                      <a:r>
                        <a:rPr lang="en-US" sz="1100" b="1" u="none" strike="noStrike" dirty="0">
                          <a:effectLst/>
                        </a:rPr>
                        <a:t>18</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3">
                        <a:lumMod val="20000"/>
                        <a:lumOff val="80000"/>
                      </a:schemeClr>
                    </a:solidFill>
                  </a:tcPr>
                </a:tc>
                <a:tc>
                  <a:txBody>
                    <a:bodyPr/>
                    <a:lstStyle/>
                    <a:p>
                      <a:pPr algn="ctr" fontAlgn="b"/>
                      <a:r>
                        <a:rPr lang="en-US" sz="1100" b="1" u="none" strike="noStrike" dirty="0">
                          <a:effectLst/>
                        </a:rPr>
                        <a:t>0</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4">
                        <a:lumMod val="20000"/>
                        <a:lumOff val="80000"/>
                      </a:schemeClr>
                    </a:solidFill>
                  </a:tcPr>
                </a:tc>
                <a:tc>
                  <a:txBody>
                    <a:bodyPr/>
                    <a:lstStyle/>
                    <a:p>
                      <a:pPr algn="ctr" fontAlgn="b"/>
                      <a:r>
                        <a:rPr lang="en-US" sz="1100" b="1" u="none" strike="noStrike" dirty="0">
                          <a:effectLst/>
                        </a:rPr>
                        <a:t>5</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4">
                        <a:lumMod val="20000"/>
                        <a:lumOff val="80000"/>
                      </a:schemeClr>
                    </a:solidFill>
                  </a:tcPr>
                </a:tc>
                <a:tc>
                  <a:txBody>
                    <a:bodyPr/>
                    <a:lstStyle/>
                    <a:p>
                      <a:pPr algn="ctr" fontAlgn="b"/>
                      <a:r>
                        <a:rPr lang="en-US" sz="1100" b="1" u="none" strike="noStrike" dirty="0">
                          <a:effectLst/>
                        </a:rPr>
                        <a:t>3</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5">
                        <a:lumMod val="20000"/>
                        <a:lumOff val="80000"/>
                      </a:schemeClr>
                    </a:solidFill>
                  </a:tcPr>
                </a:tc>
                <a:tc>
                  <a:txBody>
                    <a:bodyPr/>
                    <a:lstStyle/>
                    <a:p>
                      <a:pPr algn="ctr" fontAlgn="b"/>
                      <a:r>
                        <a:rPr lang="en-US" sz="1100" b="1" u="none" strike="noStrike" dirty="0">
                          <a:effectLst/>
                        </a:rPr>
                        <a:t>1</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5">
                        <a:lumMod val="20000"/>
                        <a:lumOff val="80000"/>
                      </a:schemeClr>
                    </a:solidFill>
                  </a:tcPr>
                </a:tc>
                <a:tc>
                  <a:txBody>
                    <a:bodyPr/>
                    <a:lstStyle/>
                    <a:p>
                      <a:pPr algn="ctr" fontAlgn="b"/>
                      <a:r>
                        <a:rPr lang="en-US" sz="1100" b="1" u="none" strike="noStrike" dirty="0">
                          <a:effectLst/>
                        </a:rPr>
                        <a:t>0</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6">
                        <a:lumMod val="20000"/>
                        <a:lumOff val="80000"/>
                      </a:schemeClr>
                    </a:solidFill>
                  </a:tcPr>
                </a:tc>
                <a:tc>
                  <a:txBody>
                    <a:bodyPr/>
                    <a:lstStyle/>
                    <a:p>
                      <a:pPr algn="ctr" fontAlgn="b"/>
                      <a:r>
                        <a:rPr lang="en-US" sz="1100" b="1" u="none" strike="noStrike" dirty="0">
                          <a:effectLst/>
                        </a:rPr>
                        <a:t>2</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6">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bg2">
                        <a:lumMod val="90000"/>
                      </a:schemeClr>
                    </a:solidFill>
                  </a:tcPr>
                </a:tc>
                <a:tc>
                  <a:txBody>
                    <a:bodyPr/>
                    <a:lstStyle/>
                    <a:p>
                      <a:pPr algn="ctr" fontAlgn="b"/>
                      <a:r>
                        <a:rPr lang="en-US" sz="1100" b="1" u="none" strike="noStrike">
                          <a:effectLst/>
                        </a:rPr>
                        <a:t>1</a:t>
                      </a:r>
                      <a:endParaRPr lang="en-US" sz="1100" b="1" i="0" u="none" strike="noStrike">
                        <a:solidFill>
                          <a:srgbClr val="000000"/>
                        </a:solidFill>
                        <a:effectLst/>
                        <a:latin typeface="Arial" panose="020B0604020202020204" pitchFamily="34" charset="0"/>
                      </a:endParaRPr>
                    </a:p>
                  </a:txBody>
                  <a:tcPr marL="3127" marR="3127" marT="3127" marB="0" anchor="b">
                    <a:solidFill>
                      <a:schemeClr val="bg2">
                        <a:lumMod val="90000"/>
                      </a:schemeClr>
                    </a:solidFill>
                  </a:tcPr>
                </a:tc>
              </a:tr>
              <a:tr h="354328">
                <a:tc>
                  <a:txBody>
                    <a:bodyPr/>
                    <a:lstStyle/>
                    <a:p>
                      <a:pPr algn="l" fontAlgn="b"/>
                      <a:r>
                        <a:rPr lang="en-US" sz="1100" b="1" u="none" strike="noStrike">
                          <a:effectLst/>
                        </a:rPr>
                        <a:t>Experiencing</a:t>
                      </a:r>
                      <a:endParaRPr lang="en-US" sz="1100" b="1" i="0" u="none" strike="noStrike">
                        <a:solidFill>
                          <a:srgbClr val="000000"/>
                        </a:solidFill>
                        <a:effectLst/>
                        <a:latin typeface="Arial" panose="020B0604020202020204" pitchFamily="34" charset="0"/>
                      </a:endParaRPr>
                    </a:p>
                  </a:txBody>
                  <a:tcPr marL="3127" marR="3127" marT="3127" marB="0" anchor="b"/>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tx2">
                        <a:lumMod val="20000"/>
                        <a:lumOff val="80000"/>
                      </a:schemeClr>
                    </a:solidFill>
                  </a:tcPr>
                </a:tc>
                <a:tc>
                  <a:txBody>
                    <a:bodyPr/>
                    <a:lstStyle/>
                    <a:p>
                      <a:pPr algn="ctr" fontAlgn="b"/>
                      <a:r>
                        <a:rPr lang="en-US" sz="1100" b="1" u="none" strike="noStrike" dirty="0">
                          <a:effectLst/>
                        </a:rPr>
                        <a:t>0</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tx2">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1">
                        <a:lumMod val="20000"/>
                        <a:lumOff val="80000"/>
                      </a:schemeClr>
                    </a:solidFill>
                  </a:tcPr>
                </a:tc>
                <a:tc>
                  <a:txBody>
                    <a:bodyPr/>
                    <a:lstStyle/>
                    <a:p>
                      <a:pPr algn="ctr" fontAlgn="b"/>
                      <a:r>
                        <a:rPr lang="en-US" sz="1100" b="1" u="none" strike="noStrike" dirty="0">
                          <a:effectLst/>
                        </a:rPr>
                        <a:t>0</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1">
                        <a:lumMod val="20000"/>
                        <a:lumOff val="80000"/>
                      </a:schemeClr>
                    </a:solidFill>
                  </a:tcPr>
                </a:tc>
                <a:tc>
                  <a:txBody>
                    <a:bodyPr/>
                    <a:lstStyle/>
                    <a:p>
                      <a:pPr algn="ctr" fontAlgn="b"/>
                      <a:r>
                        <a:rPr lang="en-US" sz="1100" b="1" u="none" strike="noStrike">
                          <a:effectLst/>
                        </a:rPr>
                        <a:t>0</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3">
                        <a:lumMod val="20000"/>
                        <a:lumOff val="80000"/>
                      </a:schemeClr>
                    </a:solidFill>
                  </a:tcPr>
                </a:tc>
                <a:tc>
                  <a:txBody>
                    <a:bodyPr/>
                    <a:lstStyle/>
                    <a:p>
                      <a:pPr algn="ctr" fontAlgn="b"/>
                      <a:r>
                        <a:rPr lang="en-US" sz="1100" b="1" u="none" strike="noStrike" dirty="0">
                          <a:effectLst/>
                        </a:rPr>
                        <a:t>3</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3">
                        <a:lumMod val="20000"/>
                        <a:lumOff val="80000"/>
                      </a:schemeClr>
                    </a:solidFill>
                  </a:tcPr>
                </a:tc>
                <a:tc>
                  <a:txBody>
                    <a:bodyPr/>
                    <a:lstStyle/>
                    <a:p>
                      <a:pPr algn="ctr" fontAlgn="b"/>
                      <a:r>
                        <a:rPr lang="en-US" sz="1100" b="1" u="none" strike="noStrike">
                          <a:effectLst/>
                        </a:rPr>
                        <a:t>3</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4">
                        <a:lumMod val="20000"/>
                        <a:lumOff val="80000"/>
                      </a:schemeClr>
                    </a:solidFill>
                  </a:tcPr>
                </a:tc>
                <a:tc>
                  <a:txBody>
                    <a:bodyPr/>
                    <a:lstStyle/>
                    <a:p>
                      <a:pPr algn="ctr" fontAlgn="b"/>
                      <a:r>
                        <a:rPr lang="en-US" sz="1100" b="1" u="none" strike="noStrike" dirty="0">
                          <a:effectLst/>
                        </a:rPr>
                        <a:t>7</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4">
                        <a:lumMod val="20000"/>
                        <a:lumOff val="80000"/>
                      </a:schemeClr>
                    </a:solidFill>
                  </a:tcPr>
                </a:tc>
                <a:tc>
                  <a:txBody>
                    <a:bodyPr/>
                    <a:lstStyle/>
                    <a:p>
                      <a:pPr algn="ctr" fontAlgn="b"/>
                      <a:r>
                        <a:rPr lang="en-US" sz="1100" b="1" u="none" strike="noStrike">
                          <a:effectLst/>
                        </a:rPr>
                        <a:t>5</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5">
                        <a:lumMod val="20000"/>
                        <a:lumOff val="80000"/>
                      </a:schemeClr>
                    </a:solidFill>
                  </a:tcPr>
                </a:tc>
                <a:tc>
                  <a:txBody>
                    <a:bodyPr/>
                    <a:lstStyle/>
                    <a:p>
                      <a:pPr algn="ctr" fontAlgn="b"/>
                      <a:r>
                        <a:rPr lang="en-US" sz="1100" b="1" u="none" strike="noStrike" dirty="0">
                          <a:effectLst/>
                        </a:rPr>
                        <a:t>6</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5">
                        <a:lumMod val="20000"/>
                        <a:lumOff val="80000"/>
                      </a:schemeClr>
                    </a:solidFill>
                  </a:tcPr>
                </a:tc>
                <a:tc>
                  <a:txBody>
                    <a:bodyPr/>
                    <a:lstStyle/>
                    <a:p>
                      <a:pPr algn="ctr" fontAlgn="b"/>
                      <a:r>
                        <a:rPr lang="en-US" sz="1100" b="1" u="none" strike="noStrike">
                          <a:effectLst/>
                        </a:rPr>
                        <a:t>2</a:t>
                      </a:r>
                      <a:endParaRPr lang="en-US" sz="1100" b="1" i="0" u="none" strike="noStrike">
                        <a:solidFill>
                          <a:srgbClr val="000000"/>
                        </a:solidFill>
                        <a:effectLst/>
                        <a:latin typeface="Arial" panose="020B0604020202020204" pitchFamily="34" charset="0"/>
                      </a:endParaRPr>
                    </a:p>
                  </a:txBody>
                  <a:tcPr marL="3127" marR="3127" marT="3127" marB="0" anchor="b">
                    <a:solidFill>
                      <a:schemeClr val="accent6">
                        <a:lumMod val="20000"/>
                        <a:lumOff val="80000"/>
                      </a:schemeClr>
                    </a:solidFill>
                  </a:tcPr>
                </a:tc>
                <a:tc>
                  <a:txBody>
                    <a:bodyPr/>
                    <a:lstStyle/>
                    <a:p>
                      <a:pPr algn="ctr" fontAlgn="b"/>
                      <a:r>
                        <a:rPr lang="en-US" sz="1100" b="1" u="none" strike="noStrike" dirty="0">
                          <a:effectLst/>
                        </a:rPr>
                        <a:t>6</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accent6">
                        <a:lumMod val="20000"/>
                        <a:lumOff val="80000"/>
                      </a:schemeClr>
                    </a:solidFill>
                  </a:tcPr>
                </a:tc>
                <a:tc>
                  <a:txBody>
                    <a:bodyPr/>
                    <a:lstStyle/>
                    <a:p>
                      <a:pPr algn="ctr" fontAlgn="b"/>
                      <a:r>
                        <a:rPr lang="en-US" sz="1100" b="1" u="none" strike="noStrike" dirty="0">
                          <a:effectLst/>
                        </a:rPr>
                        <a:t>0</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bg2">
                        <a:lumMod val="90000"/>
                      </a:schemeClr>
                    </a:solidFill>
                  </a:tcPr>
                </a:tc>
                <a:tc>
                  <a:txBody>
                    <a:bodyPr/>
                    <a:lstStyle/>
                    <a:p>
                      <a:pPr algn="ctr" fontAlgn="b"/>
                      <a:r>
                        <a:rPr lang="en-US" sz="1100" b="1" u="none" strike="noStrike" dirty="0">
                          <a:effectLst/>
                        </a:rPr>
                        <a:t>2</a:t>
                      </a:r>
                      <a:endParaRPr lang="en-US" sz="1100" b="1" i="0" u="none" strike="noStrike" dirty="0">
                        <a:solidFill>
                          <a:srgbClr val="000000"/>
                        </a:solidFill>
                        <a:effectLst/>
                        <a:latin typeface="Arial" panose="020B0604020202020204" pitchFamily="34" charset="0"/>
                      </a:endParaRPr>
                    </a:p>
                  </a:txBody>
                  <a:tcPr marL="3127" marR="3127" marT="3127" marB="0" anchor="b">
                    <a:solidFill>
                      <a:schemeClr val="bg2">
                        <a:lumMod val="90000"/>
                      </a:schemeClr>
                    </a:solidFill>
                  </a:tcPr>
                </a:tc>
              </a:tr>
            </a:tbl>
          </a:graphicData>
        </a:graphic>
      </p:graphicFrame>
      <p:sp>
        <p:nvSpPr>
          <p:cNvPr id="6" name="TextBox 5"/>
          <p:cNvSpPr txBox="1"/>
          <p:nvPr/>
        </p:nvSpPr>
        <p:spPr>
          <a:xfrm>
            <a:off x="4678920" y="4400836"/>
            <a:ext cx="2179080" cy="246221"/>
          </a:xfrm>
          <a:prstGeom prst="rect">
            <a:avLst/>
          </a:prstGeom>
          <a:noFill/>
        </p:spPr>
        <p:txBody>
          <a:bodyPr wrap="square" rtlCol="0">
            <a:spAutoFit/>
          </a:bodyPr>
          <a:lstStyle/>
          <a:p>
            <a:pPr algn="r"/>
            <a:r>
              <a:rPr lang="en-US" sz="1000" dirty="0"/>
              <a:t>(White and Connaway 2011-2014)</a:t>
            </a:r>
          </a:p>
        </p:txBody>
      </p:sp>
    </p:spTree>
    <p:extLst>
      <p:ext uri="{BB962C8B-B14F-4D97-AF65-F5344CB8AC3E}">
        <p14:creationId xmlns:p14="http://schemas.microsoft.com/office/powerpoint/2010/main" val="67955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aster_Slides_V2">
  <a:themeElements>
    <a:clrScheme name="Custom 3">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12501</TotalTime>
  <Words>10173</Words>
  <Application>Microsoft Office PowerPoint</Application>
  <PresentationFormat>Custom</PresentationFormat>
  <Paragraphs>1087</Paragraphs>
  <Slides>60</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ＭＳ Ｐゴシック</vt:lpstr>
      <vt:lpstr>ＭＳ Ｐゴシック</vt:lpstr>
      <vt:lpstr>Arial</vt:lpstr>
      <vt:lpstr>Calibri</vt:lpstr>
      <vt:lpstr>Corbel</vt:lpstr>
      <vt:lpstr>Courier New</vt:lpstr>
      <vt:lpstr>Open Sans</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“Convenient” Isn’t Always Simple </vt:lpstr>
      <vt:lpstr>PowerPoint Presentation</vt:lpstr>
      <vt:lpstr>PowerPoint Presentation</vt:lpstr>
      <vt:lpstr>PowerPoint Presentation</vt:lpstr>
      <vt:lpstr>PowerPoint Presentation</vt:lpstr>
      <vt:lpstr>The Learning Black Market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Survey Questions </vt:lpstr>
      <vt:lpstr>Think of a time in the past month when you had either a Personal or Academic/Professional situation where you needed answers or solutions and you did a quick search and made do with it. </vt:lpstr>
      <vt:lpstr>Think of a time in the past month when you were successful in completing an Academic/Professional assignment.</vt:lpstr>
      <vt:lpstr>Think of a time in the past month when you struggled to find appropriate resources to help you complete an Academic/Professional assignment. </vt:lpstr>
      <vt:lpstr>Think of a time in the past month when you were successful in getting what you needed in a Personal situation. </vt:lpstr>
      <vt:lpstr>Think of a time in the past month when you struggled to find what you needed in a Personal situation.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and Discussion</vt:lpstr>
      <vt:lpstr>PowerPoint Presentation</vt:lpstr>
      <vt:lpstr>PowerPoint Presentation</vt:lpstr>
      <vt:lpstr>PowerPoint Presentation</vt:lpstr>
    </vt:vector>
  </TitlesOfParts>
  <Company>iD Factory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Findings from the Visitors and Residents Project</dc:title>
  <dc:creator>Lynn Silipigni Connaway</dc:creator>
  <dc:description>Presented for OCLC Research Library Partners, The Library in the Life of the User, 21-22 October 2015, Chicago, Illinois (USA)</dc:description>
  <cp:lastModifiedBy>McNicol,Jeanette</cp:lastModifiedBy>
  <cp:revision>277</cp:revision>
  <cp:lastPrinted>2015-10-07T17:55:58Z</cp:lastPrinted>
  <dcterms:created xsi:type="dcterms:W3CDTF">2013-10-10T15:07:08Z</dcterms:created>
  <dcterms:modified xsi:type="dcterms:W3CDTF">2015-10-30T02:40:49Z</dcterms:modified>
</cp:coreProperties>
</file>