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61"/>
  </p:notesMasterIdLst>
  <p:sldIdLst>
    <p:sldId id="259" r:id="rId3"/>
    <p:sldId id="312" r:id="rId4"/>
    <p:sldId id="313" r:id="rId5"/>
    <p:sldId id="257" r:id="rId6"/>
    <p:sldId id="310" r:id="rId7"/>
    <p:sldId id="315" r:id="rId8"/>
    <p:sldId id="316" r:id="rId9"/>
    <p:sldId id="305" r:id="rId10"/>
    <p:sldId id="306" r:id="rId11"/>
    <p:sldId id="307" r:id="rId12"/>
    <p:sldId id="308" r:id="rId13"/>
    <p:sldId id="309" r:id="rId14"/>
    <p:sldId id="274" r:id="rId15"/>
    <p:sldId id="268" r:id="rId16"/>
    <p:sldId id="269" r:id="rId17"/>
    <p:sldId id="270" r:id="rId18"/>
    <p:sldId id="260" r:id="rId19"/>
    <p:sldId id="261" r:id="rId20"/>
    <p:sldId id="262" r:id="rId21"/>
    <p:sldId id="263" r:id="rId22"/>
    <p:sldId id="264" r:id="rId23"/>
    <p:sldId id="265" r:id="rId24"/>
    <p:sldId id="266" r:id="rId25"/>
    <p:sldId id="278" r:id="rId26"/>
    <p:sldId id="321"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4" r:id="rId42"/>
    <p:sldId id="295" r:id="rId43"/>
    <p:sldId id="296" r:id="rId44"/>
    <p:sldId id="297" r:id="rId45"/>
    <p:sldId id="298" r:id="rId46"/>
    <p:sldId id="299" r:id="rId47"/>
    <p:sldId id="300" r:id="rId48"/>
    <p:sldId id="301" r:id="rId49"/>
    <p:sldId id="302" r:id="rId50"/>
    <p:sldId id="303" r:id="rId51"/>
    <p:sldId id="293" r:id="rId52"/>
    <p:sldId id="304" r:id="rId53"/>
    <p:sldId id="275" r:id="rId54"/>
    <p:sldId id="314" r:id="rId55"/>
    <p:sldId id="318" r:id="rId56"/>
    <p:sldId id="319" r:id="rId57"/>
    <p:sldId id="320" r:id="rId58"/>
    <p:sldId id="276" r:id="rId59"/>
    <p:sldId id="311" r:id="rId6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701" autoAdjust="0"/>
  </p:normalViewPr>
  <p:slideViewPr>
    <p:cSldViewPr snapToGrid="0">
      <p:cViewPr varScale="1">
        <p:scale>
          <a:sx n="87" d="100"/>
          <a:sy n="87" d="100"/>
        </p:scale>
        <p:origin x="1416" y="90"/>
      </p:cViewPr>
      <p:guideLst/>
    </p:cSldViewPr>
  </p:slideViewPr>
  <p:notesTextViewPr>
    <p:cViewPr>
      <p:scale>
        <a:sx n="3" d="2"/>
        <a:sy n="3" d="2"/>
      </p:scale>
      <p:origin x="0" y="0"/>
    </p:cViewPr>
  </p:notesTextViewPr>
  <p:notesViewPr>
    <p:cSldViewPr snapToGrid="0">
      <p:cViewPr>
        <p:scale>
          <a:sx n="60" d="100"/>
          <a:sy n="60" d="100"/>
        </p:scale>
        <p:origin x="2582" y="20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3B2F4CB-E81D-4847-8B08-F3ACCA05B876}" type="datetimeFigureOut">
              <a:rPr lang="en-US" smtClean="0"/>
              <a:t>10/29/2015</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06F2A94-4A4D-4FD9-8EB7-4970A8389576}" type="slidenum">
              <a:rPr lang="en-US" smtClean="0"/>
              <a:t>‹#›</a:t>
            </a:fld>
            <a:endParaRPr lang="en-US"/>
          </a:p>
        </p:txBody>
      </p:sp>
    </p:spTree>
    <p:extLst>
      <p:ext uri="{BB962C8B-B14F-4D97-AF65-F5344CB8AC3E}">
        <p14:creationId xmlns:p14="http://schemas.microsoft.com/office/powerpoint/2010/main" val="253797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istolethetv/51975681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nalbertini/6317803326/"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hjl/762384490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is.gd/vandrvideo" TargetMode="External"/><Relationship Id="rId4" Type="http://schemas.openxmlformats.org/officeDocument/2006/relationships/hyperlink" Target="http://is.gd/vandrpap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toddmecklem/27306133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myxi/712710373/"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oclc.org/research/activities/vandr/" TargetMode="External"/><Relationship Id="rId4" Type="http://schemas.openxmlformats.org/officeDocument/2006/relationships/hyperlink" Target="http://www.ala.org/acrl/sites/ala.org.acrl/files/content/conferences/confsandpreconfs/2013/papers/Connaway_Google.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ameteorshower/700327900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jiscinfonet.ac.uk/infokits/evaluating-services/" TargetMode="External"/><Relationship Id="rId4" Type="http://schemas.openxmlformats.org/officeDocument/2006/relationships/hyperlink" Target="http://www.oclc.org/research/activities/vandr/"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flickr.com/photos/ejpphoto/6307523224/"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lickr.com/photos/31442459@N00/764815121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lickr.com/photos/15216811@N06/852133839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colorblindpicaso/339941061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pPr defTabSz="932871">
              <a:defRPr/>
            </a:pPr>
            <a:endParaRPr lang="en-US" b="1" dirty="0">
              <a:solidFill>
                <a:srgbClr val="2C3841"/>
              </a:solidFil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a:t>
            </a:fld>
            <a:endParaRPr lang="en-GB" dirty="0"/>
          </a:p>
        </p:txBody>
      </p:sp>
    </p:spTree>
    <p:extLst>
      <p:ext uri="{BB962C8B-B14F-4D97-AF65-F5344CB8AC3E}">
        <p14:creationId xmlns:p14="http://schemas.microsoft.com/office/powerpoint/2010/main" val="272763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220998" y="4420314"/>
            <a:ext cx="6564930" cy="4418699"/>
          </a:xfrm>
        </p:spPr>
        <p:txBody>
          <a:bodyPr>
            <a:noAutofit/>
          </a:bodyPr>
          <a:lstStyle/>
          <a:p>
            <a:pPr marL="238077" indent="-238077" defTabSz="466435">
              <a:defRPr/>
            </a:pPr>
            <a:r>
              <a:rPr lang="en-GB" sz="1400" dirty="0">
                <a:latin typeface="Arial" pitchFamily="34" charset="0"/>
                <a:cs typeface="Arial" pitchFamily="34" charset="0"/>
              </a:rPr>
              <a:t>Image: </a:t>
            </a:r>
            <a:r>
              <a:rPr lang="en-GB" sz="1400" dirty="0">
                <a:latin typeface="Arial" pitchFamily="34" charset="0"/>
                <a:cs typeface="Arial" pitchFamily="34" charset="0"/>
                <a:hlinkClick r:id="rId3"/>
              </a:rPr>
              <a:t>https://www.flickr.com/photos/istolethetv/519756811/</a:t>
            </a:r>
            <a:endParaRPr lang="en-GB" sz="1400" dirty="0">
              <a:latin typeface="Arial" pitchFamily="34" charset="0"/>
              <a:cs typeface="Arial" pitchFamily="34" charset="0"/>
            </a:endParaRPr>
          </a:p>
          <a:p>
            <a:pPr marL="238077" indent="-238077" defTabSz="466435">
              <a:defRPr/>
            </a:pPr>
            <a:endParaRPr lang="en-GB" sz="1400" b="1" dirty="0">
              <a:latin typeface="Arial" pitchFamily="34" charset="0"/>
              <a:cs typeface="Arial" pitchFamily="34" charset="0"/>
            </a:endParaRPr>
          </a:p>
          <a:p>
            <a:pPr marL="238077" indent="-238077" defTabSz="466435">
              <a:defRPr/>
            </a:pPr>
            <a:r>
              <a:rPr lang="en-GB" sz="1400" b="1" dirty="0">
                <a:latin typeface="Arial" pitchFamily="34" charset="0"/>
                <a:cs typeface="Arial" pitchFamily="34" charset="0"/>
              </a:rPr>
              <a:t>Phase 1 </a:t>
            </a:r>
          </a:p>
          <a:p>
            <a:pPr marL="238077" indent="-238077" defTabSz="466435">
              <a:defRPr/>
            </a:pPr>
            <a:r>
              <a:rPr lang="en-US" sz="1400" dirty="0">
                <a:latin typeface="Arial" pitchFamily="34" charset="0"/>
                <a:cs typeface="Arial" pitchFamily="34" charset="0"/>
              </a:rPr>
              <a:t>Individual Interviews</a:t>
            </a:r>
          </a:p>
          <a:p>
            <a:pPr marL="238077" indent="-238077" defTabSz="466435">
              <a:defRPr/>
            </a:pPr>
            <a:r>
              <a:rPr lang="en-US" sz="1400" dirty="0">
                <a:latin typeface="Arial" pitchFamily="34" charset="0"/>
                <a:cs typeface="Arial" pitchFamily="34" charset="0"/>
              </a:rPr>
              <a:t>Emerging (secondary school/1</a:t>
            </a:r>
            <a:r>
              <a:rPr lang="en-US" sz="1400" baseline="30000" dirty="0">
                <a:latin typeface="Arial" pitchFamily="34" charset="0"/>
                <a:cs typeface="Arial" pitchFamily="34" charset="0"/>
              </a:rPr>
              <a:t>st</a:t>
            </a:r>
            <a:r>
              <a:rPr lang="en-US" sz="1400" dirty="0">
                <a:latin typeface="Arial" pitchFamily="34" charset="0"/>
                <a:cs typeface="Arial" pitchFamily="34" charset="0"/>
              </a:rPr>
              <a:t> year undergraduates: 31 (16 US, 15 UK)</a:t>
            </a:r>
          </a:p>
          <a:p>
            <a:pPr marL="238077" indent="-238077" defTabSz="466435">
              <a:defRPr/>
            </a:pPr>
            <a:r>
              <a:rPr lang="en-US" sz="1400" dirty="0">
                <a:latin typeface="Arial" pitchFamily="34" charset="0"/>
                <a:cs typeface="Arial" pitchFamily="34" charset="0"/>
              </a:rPr>
              <a:t>Establishing (2nd-3rd year undergraduates): 10 (5 US, 5 UK)</a:t>
            </a:r>
          </a:p>
          <a:p>
            <a:pPr marL="238077" indent="-238077" defTabSz="466435">
              <a:defRPr/>
            </a:pPr>
            <a:r>
              <a:rPr lang="en-US" sz="1400" dirty="0">
                <a:latin typeface="Arial" pitchFamily="34" charset="0"/>
                <a:cs typeface="Arial" pitchFamily="34" charset="0"/>
              </a:rPr>
              <a:t>Embedding (postgraduates, PhD students): 10 (5 US, 5 UK)</a:t>
            </a:r>
          </a:p>
          <a:p>
            <a:pPr marL="238077" indent="-238077" defTabSz="466435">
              <a:defRPr/>
            </a:pPr>
            <a:r>
              <a:rPr lang="en-US" sz="1400" dirty="0">
                <a:latin typeface="Arial" pitchFamily="34" charset="0"/>
                <a:cs typeface="Arial" pitchFamily="34" charset="0"/>
              </a:rPr>
              <a:t>Experiencing (scholars): 10 (5 US, 5 UK)</a:t>
            </a:r>
          </a:p>
          <a:p>
            <a:endParaRPr lang="en-GB" sz="1400" dirty="0">
              <a:latin typeface="Arial" pitchFamily="34" charset="0"/>
              <a:cs typeface="Arial" pitchFamily="34" charset="0"/>
            </a:endParaRPr>
          </a:p>
          <a:p>
            <a:pPr>
              <a:buFontTx/>
              <a:buNone/>
            </a:pPr>
            <a:r>
              <a:rPr lang="en-US" sz="1400" b="1" dirty="0">
                <a:latin typeface="Arial" pitchFamily="34" charset="0"/>
                <a:cs typeface="Arial" pitchFamily="34" charset="0"/>
              </a:rPr>
              <a:t>Phases 1 &amp; 2: Participant Demographics</a:t>
            </a:r>
          </a:p>
          <a:p>
            <a:pPr>
              <a:buFontTx/>
              <a:buNone/>
            </a:pPr>
            <a:r>
              <a:rPr lang="en-US" sz="1400" dirty="0">
                <a:latin typeface="Arial" pitchFamily="34" charset="0"/>
                <a:cs typeface="Arial" pitchFamily="34" charset="0"/>
              </a:rPr>
              <a:t>61 participants: 15 secondary students/46 university students &amp; faculty</a:t>
            </a:r>
          </a:p>
          <a:p>
            <a:r>
              <a:rPr lang="en-US" sz="1400" dirty="0">
                <a:latin typeface="Arial" pitchFamily="34" charset="0"/>
                <a:cs typeface="Arial" pitchFamily="34" charset="0"/>
              </a:rPr>
              <a:t>34 females/27 males</a:t>
            </a:r>
          </a:p>
          <a:p>
            <a:r>
              <a:rPr lang="en-US" sz="1400" dirty="0">
                <a:latin typeface="Arial" pitchFamily="34" charset="0"/>
                <a:cs typeface="Arial" pitchFamily="34" charset="0"/>
              </a:rPr>
              <a:t>38 Caucasian/5 African-American/2 Multi-racial/1 Asian/2 Hispanic/13 Unidentified</a:t>
            </a:r>
          </a:p>
          <a:p>
            <a:endParaRPr lang="en-US" sz="1400" dirty="0">
              <a:latin typeface="Arial" pitchFamily="34" charset="0"/>
              <a:cs typeface="Arial" pitchFamily="34" charset="0"/>
            </a:endParaRPr>
          </a:p>
          <a:p>
            <a:pPr marL="0" lvl="2" defTabSz="466435">
              <a:defRPr/>
            </a:pPr>
            <a:r>
              <a:rPr lang="en-US" sz="1400" dirty="0">
                <a:latin typeface="Arial" pitchFamily="34" charset="0"/>
                <a:cs typeface="Arial" pitchFamily="34" charset="0"/>
              </a:rPr>
              <a:t>White, David S., and Lynn Silipigni Connaway. 2011-2014. </a:t>
            </a:r>
            <a:r>
              <a:rPr lang="en-US" sz="1400" i="1" dirty="0">
                <a:latin typeface="Arial" pitchFamily="34" charset="0"/>
                <a:cs typeface="Arial" pitchFamily="34" charset="0"/>
              </a:rPr>
              <a:t>Visitors &amp; Residents: What Motivates Engagement with the Digital Information Environment.</a:t>
            </a:r>
            <a:r>
              <a:rPr lang="en-US" sz="1400" dirty="0">
                <a:latin typeface="Arial" pitchFamily="34" charset="0"/>
                <a:cs typeface="Arial" pitchFamily="34" charset="0"/>
              </a:rPr>
              <a:t> Funded by JISC, OCLC, and Oxford University. </a:t>
            </a:r>
            <a:r>
              <a:rPr lang="en-US" sz="1400" u="sng" dirty="0">
                <a:latin typeface="Arial" pitchFamily="34" charset="0"/>
                <a:cs typeface="Arial" pitchFamily="34" charset="0"/>
                <a:hlinkClick r:id="rId4"/>
              </a:rPr>
              <a:t>http://www.oclc.org/research/activities/vandr/</a:t>
            </a:r>
            <a:r>
              <a:rPr lang="en-US" sz="1400" dirty="0">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fld id="{6B37C837-5377-6648-AD34-4D4FC0F568FB}" type="slidenum">
              <a:rPr lang="en-GB" smtClean="0"/>
              <a:pPr/>
              <a:t>10</a:t>
            </a:fld>
            <a:endParaRPr lang="en-GB" dirty="0"/>
          </a:p>
        </p:txBody>
      </p:sp>
    </p:spTree>
    <p:extLst>
      <p:ext uri="{BB962C8B-B14F-4D97-AF65-F5344CB8AC3E}">
        <p14:creationId xmlns:p14="http://schemas.microsoft.com/office/powerpoint/2010/main" val="2001908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145868" y="4420314"/>
            <a:ext cx="6872433" cy="4523715"/>
          </a:xfrm>
        </p:spPr>
        <p:txBody>
          <a:bodyPr>
            <a:noAutofit/>
          </a:bodyPr>
          <a:lstStyle/>
          <a:p>
            <a:pPr defTabSz="932871">
              <a:defRPr/>
            </a:pPr>
            <a:r>
              <a:rPr lang="en-US" sz="1400" dirty="0">
                <a:latin typeface="Arial" pitchFamily="34" charset="0"/>
                <a:cs typeface="Arial" pitchFamily="34" charset="0"/>
              </a:rPr>
              <a:t>Image: </a:t>
            </a:r>
            <a:r>
              <a:rPr lang="en-US" sz="1400" dirty="0">
                <a:latin typeface="Arial" pitchFamily="34" charset="0"/>
                <a:cs typeface="Arial" pitchFamily="34" charset="0"/>
                <a:hlinkClick r:id="rId3"/>
              </a:rPr>
              <a:t>https://www.flickr.com/photos/nalbertini/6317803326/</a:t>
            </a:r>
            <a:endParaRPr lang="en-US" sz="1400" dirty="0">
              <a:latin typeface="Arial" pitchFamily="34" charset="0"/>
              <a:cs typeface="Arial" pitchFamily="34" charset="0"/>
            </a:endParaRPr>
          </a:p>
          <a:p>
            <a:pPr defTabSz="932871">
              <a:defRPr/>
            </a:pPr>
            <a:endParaRPr lang="en-US" sz="1400" b="1" dirty="0">
              <a:latin typeface="Arial" pitchFamily="34" charset="0"/>
              <a:cs typeface="Arial" pitchFamily="34" charset="0"/>
            </a:endParaRPr>
          </a:p>
          <a:p>
            <a:pPr defTabSz="932871">
              <a:defRPr/>
            </a:pPr>
            <a:r>
              <a:rPr lang="en-US" sz="1400" b="1" dirty="0">
                <a:latin typeface="Arial" pitchFamily="34" charset="0"/>
                <a:cs typeface="Arial" pitchFamily="34" charset="0"/>
              </a:rPr>
              <a:t>22 Diarists (10 UK/12 US)</a:t>
            </a:r>
          </a:p>
          <a:p>
            <a:pPr>
              <a:buFont typeface="Arial" pitchFamily="34" charset="0"/>
              <a:buChar char="•"/>
            </a:pPr>
            <a:r>
              <a:rPr lang="en-US" sz="1400" dirty="0">
                <a:latin typeface="Arial" pitchFamily="34" charset="0"/>
                <a:cs typeface="Arial" pitchFamily="34" charset="0"/>
              </a:rPr>
              <a:t>Initially, email and Google Docs.  Vague lists were returned.  </a:t>
            </a:r>
          </a:p>
          <a:p>
            <a:pPr>
              <a:buFont typeface="Arial" pitchFamily="34" charset="0"/>
              <a:buChar char="•"/>
            </a:pPr>
            <a:r>
              <a:rPr lang="en-US" sz="1400" dirty="0">
                <a:latin typeface="Arial" pitchFamily="34" charset="0"/>
                <a:cs typeface="Arial" pitchFamily="34" charset="0"/>
              </a:rPr>
              <a:t>More structure/better information: </a:t>
            </a:r>
          </a:p>
          <a:p>
            <a:pPr lvl="1">
              <a:buFont typeface="Arial" pitchFamily="34" charset="0"/>
              <a:buChar char="•"/>
            </a:pPr>
            <a:r>
              <a:rPr lang="en-US" sz="1400" dirty="0">
                <a:latin typeface="Arial" pitchFamily="34" charset="0"/>
                <a:cs typeface="Arial" pitchFamily="34" charset="0"/>
              </a:rPr>
              <a:t>Semi-structured interviews by Skype and phone or explicit questions to be addressed in the written diaries. </a:t>
            </a:r>
          </a:p>
          <a:p>
            <a:endParaRPr lang="en-US" sz="1400" dirty="0">
              <a:latin typeface="Arial" pitchFamily="34" charset="0"/>
              <a:cs typeface="Arial" pitchFamily="34" charset="0"/>
            </a:endParaRPr>
          </a:p>
          <a:p>
            <a:pPr>
              <a:buClr>
                <a:schemeClr val="bg2"/>
              </a:buClr>
              <a:buSzPct val="120000"/>
              <a:buFont typeface="Corbel" pitchFamily="34" charset="0"/>
              <a:buNone/>
            </a:pPr>
            <a:r>
              <a:rPr lang="en-US" sz="1400" dirty="0">
                <a:latin typeface="Arial" pitchFamily="34" charset="0"/>
                <a:cs typeface="Arial" pitchFamily="34" charset="0"/>
              </a:rPr>
              <a:t>66 Diaries Collected</a:t>
            </a:r>
          </a:p>
          <a:p>
            <a:pPr>
              <a:buClr>
                <a:schemeClr val="bg2"/>
              </a:buClr>
              <a:buSzPct val="120000"/>
              <a:buFont typeface="Arial" pitchFamily="34" charset="0"/>
              <a:buChar char="•"/>
            </a:pPr>
            <a:r>
              <a:rPr lang="en-US" sz="1400" dirty="0">
                <a:latin typeface="Arial" pitchFamily="34" charset="0"/>
                <a:cs typeface="Arial" pitchFamily="34" charset="0"/>
              </a:rPr>
              <a:t>51 self-conducted diaries</a:t>
            </a:r>
          </a:p>
          <a:p>
            <a:pPr>
              <a:buClr>
                <a:schemeClr val="bg2"/>
              </a:buClr>
              <a:buSzPct val="120000"/>
              <a:buFont typeface="Arial" pitchFamily="34" charset="0"/>
              <a:buChar char="•"/>
            </a:pPr>
            <a:r>
              <a:rPr lang="en-US" sz="1400" dirty="0">
                <a:latin typeface="Arial" pitchFamily="34" charset="0"/>
                <a:cs typeface="Arial" pitchFamily="34" charset="0"/>
              </a:rPr>
              <a:t>5 written diary forms</a:t>
            </a:r>
          </a:p>
          <a:p>
            <a:pPr>
              <a:buClr>
                <a:schemeClr val="bg2"/>
              </a:buClr>
              <a:buSzPct val="120000"/>
              <a:buFont typeface="Arial" pitchFamily="34" charset="0"/>
              <a:buChar char="•"/>
            </a:pPr>
            <a:r>
              <a:rPr lang="en-US" sz="1400" dirty="0">
                <a:latin typeface="Arial" pitchFamily="34" charset="0"/>
                <a:cs typeface="Arial" pitchFamily="34" charset="0"/>
              </a:rPr>
              <a:t>6 Google diaries</a:t>
            </a:r>
          </a:p>
          <a:p>
            <a:pPr>
              <a:buClr>
                <a:schemeClr val="bg2"/>
              </a:buClr>
              <a:buSzPct val="120000"/>
              <a:buFont typeface="Arial" pitchFamily="34" charset="0"/>
              <a:buChar char="•"/>
            </a:pPr>
            <a:r>
              <a:rPr lang="en-US" sz="1400" dirty="0">
                <a:latin typeface="Arial" pitchFamily="34" charset="0"/>
                <a:cs typeface="Arial" pitchFamily="34" charset="0"/>
              </a:rPr>
              <a:t>4 video diaries</a:t>
            </a:r>
          </a:p>
          <a:p>
            <a:pPr>
              <a:buClr>
                <a:schemeClr val="bg2"/>
              </a:buClr>
              <a:buSzPct val="120000"/>
              <a:buFont typeface="Corbel" pitchFamily="34" charset="0"/>
              <a:buNone/>
            </a:pPr>
            <a:r>
              <a:rPr lang="en-US" sz="1400" dirty="0">
                <a:latin typeface="Arial" pitchFamily="34" charset="0"/>
                <a:cs typeface="Arial" pitchFamily="34" charset="0"/>
              </a:rPr>
              <a:t>53 Follow-up Diarist Interviews Conducted</a:t>
            </a:r>
          </a:p>
          <a:p>
            <a:endParaRPr lang="en-US" sz="1400" dirty="0">
              <a:latin typeface="Arial" pitchFamily="34" charset="0"/>
              <a:cs typeface="Arial" pitchFamily="34" charset="0"/>
            </a:endParaRPr>
          </a:p>
          <a:p>
            <a:pPr defTabSz="932871">
              <a:defRPr/>
            </a:pPr>
            <a:r>
              <a:rPr lang="en-US" sz="1400" dirty="0">
                <a:latin typeface="Arial" pitchFamily="34" charset="0"/>
                <a:cs typeface="Arial" pitchFamily="34" charset="0"/>
              </a:rPr>
              <a:t>Conducted and collected from April 2011 through October 2013</a:t>
            </a:r>
          </a:p>
          <a:p>
            <a:endParaRPr lang="en-US" sz="1400" dirty="0">
              <a:latin typeface="Arial" pitchFamily="34" charset="0"/>
              <a:cs typeface="Arial" pitchFamily="34" charset="0"/>
            </a:endParaRPr>
          </a:p>
          <a:p>
            <a:pPr marL="0" lvl="2" defTabSz="466435">
              <a:defRPr/>
            </a:pPr>
            <a:r>
              <a:rPr lang="en-US" sz="1400" dirty="0">
                <a:latin typeface="Arial" pitchFamily="34" charset="0"/>
                <a:cs typeface="Arial" pitchFamily="34" charset="0"/>
              </a:rPr>
              <a:t>White, David S., and Lynn Silipigni Connaway. 2011-2014. </a:t>
            </a:r>
            <a:r>
              <a:rPr lang="en-US" sz="1400" i="1" dirty="0">
                <a:latin typeface="Arial" pitchFamily="34" charset="0"/>
                <a:cs typeface="Arial" pitchFamily="34" charset="0"/>
              </a:rPr>
              <a:t>Visitors &amp; Residents: What Motivates Engagement with the Digital Information Environment.</a:t>
            </a:r>
            <a:r>
              <a:rPr lang="en-US" sz="1400" dirty="0">
                <a:latin typeface="Arial" pitchFamily="34" charset="0"/>
                <a:cs typeface="Arial" pitchFamily="34" charset="0"/>
              </a:rPr>
              <a:t> Funded by JISC, OCLC, and Oxford University. </a:t>
            </a:r>
            <a:r>
              <a:rPr lang="en-US" sz="1400" u="sng" dirty="0">
                <a:latin typeface="Arial" pitchFamily="34" charset="0"/>
                <a:cs typeface="Arial" pitchFamily="34" charset="0"/>
                <a:hlinkClick r:id="rId4"/>
              </a:rPr>
              <a:t>http://www.oclc.org/research/activities/vandr/</a:t>
            </a:r>
            <a:r>
              <a:rPr lang="en-US" sz="1400" dirty="0">
                <a:latin typeface="Arial" pitchFamily="34" charset="0"/>
                <a:cs typeface="Arial" pitchFamily="34" charset="0"/>
              </a:rPr>
              <a:t>.</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11</a:t>
            </a:fld>
            <a:endParaRPr lang="en-GB" dirty="0"/>
          </a:p>
        </p:txBody>
      </p:sp>
    </p:spTree>
    <p:extLst>
      <p:ext uri="{BB962C8B-B14F-4D97-AF65-F5344CB8AC3E}">
        <p14:creationId xmlns:p14="http://schemas.microsoft.com/office/powerpoint/2010/main" val="119148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279400" y="4420315"/>
            <a:ext cx="6384290" cy="4187666"/>
          </a:xfrm>
        </p:spPr>
        <p:txBody>
          <a:bodyPr>
            <a:noAutofit/>
          </a:bodyPr>
          <a:lstStyle/>
          <a:p>
            <a:pPr marL="0" lvl="1" defTabSz="914306" fontAlgn="base">
              <a:spcBef>
                <a:spcPct val="30000"/>
              </a:spcBef>
              <a:spcAft>
                <a:spcPct val="0"/>
              </a:spcAft>
              <a:defRPr/>
            </a:pPr>
            <a:r>
              <a:rPr lang="en-US" sz="1400" dirty="0">
                <a:latin typeface="Arial" pitchFamily="34" charset="0"/>
                <a:cs typeface="Arial" pitchFamily="34" charset="0"/>
              </a:rPr>
              <a:t>Image: </a:t>
            </a:r>
            <a:r>
              <a:rPr lang="en-US" sz="1400" dirty="0">
                <a:latin typeface="Arial" pitchFamily="34" charset="0"/>
                <a:cs typeface="Arial" pitchFamily="34" charset="0"/>
                <a:hlinkClick r:id="rId3"/>
              </a:rPr>
              <a:t>https://www.flickr.com/photos/hjl/7623844908/</a:t>
            </a:r>
            <a:endParaRPr lang="en-US" sz="1400" dirty="0">
              <a:latin typeface="Arial" pitchFamily="34" charset="0"/>
              <a:cs typeface="Arial" pitchFamily="34" charset="0"/>
            </a:endParaRPr>
          </a:p>
          <a:p>
            <a:pPr marL="0" lvl="1" defTabSz="914306" fontAlgn="base">
              <a:spcBef>
                <a:spcPct val="30000"/>
              </a:spcBef>
              <a:spcAft>
                <a:spcPct val="0"/>
              </a:spcAft>
              <a:defRPr/>
            </a:pPr>
            <a:endParaRPr lang="en-US" sz="1400" b="1" dirty="0">
              <a:latin typeface="Arial" pitchFamily="34" charset="0"/>
              <a:cs typeface="Arial" pitchFamily="34" charset="0"/>
            </a:endParaRPr>
          </a:p>
          <a:p>
            <a:pPr lvl="0"/>
            <a:r>
              <a:rPr lang="en-US" sz="1400" dirty="0">
                <a:latin typeface="Arial" pitchFamily="34" charset="0"/>
                <a:cs typeface="Arial" pitchFamily="34" charset="0"/>
              </a:rPr>
              <a:t>Phase 3</a:t>
            </a:r>
          </a:p>
          <a:p>
            <a:pPr lvl="0"/>
            <a:r>
              <a:rPr lang="en-GB" sz="1400" dirty="0">
                <a:latin typeface="Arial" pitchFamily="34" charset="0"/>
                <a:cs typeface="Arial" pitchFamily="34" charset="0"/>
              </a:rPr>
              <a:t>Interviewed second group of 12 (6 US/6 UK) students in the </a:t>
            </a:r>
            <a:r>
              <a:rPr lang="en-GB" sz="1400" b="1" dirty="0">
                <a:latin typeface="Arial" pitchFamily="34" charset="0"/>
                <a:cs typeface="Arial" pitchFamily="34" charset="0"/>
              </a:rPr>
              <a:t>Emerging</a:t>
            </a:r>
            <a:r>
              <a:rPr lang="en-GB" sz="1400" dirty="0">
                <a:latin typeface="Arial" pitchFamily="34" charset="0"/>
                <a:cs typeface="Arial" pitchFamily="34" charset="0"/>
              </a:rPr>
              <a:t> stage </a:t>
            </a:r>
          </a:p>
          <a:p>
            <a:r>
              <a:rPr lang="en-GB" sz="1400" dirty="0">
                <a:latin typeface="Arial" pitchFamily="34" charset="0"/>
                <a:cs typeface="Arial" pitchFamily="34" charset="0"/>
              </a:rPr>
              <a:t>This will help to determine if methods of engagement are changing over time</a:t>
            </a:r>
          </a:p>
          <a:p>
            <a:pPr lvl="0"/>
            <a:endParaRPr lang="en-GB" sz="1400" dirty="0">
              <a:latin typeface="Arial" pitchFamily="34" charset="0"/>
              <a:cs typeface="Arial" pitchFamily="34" charset="0"/>
            </a:endParaRPr>
          </a:p>
          <a:p>
            <a:pPr lvl="0"/>
            <a:r>
              <a:rPr lang="en-GB" sz="1400" dirty="0">
                <a:latin typeface="Arial" pitchFamily="34" charset="0"/>
                <a:cs typeface="Arial" pitchFamily="34" charset="0"/>
              </a:rPr>
              <a:t>Phase 4</a:t>
            </a:r>
          </a:p>
          <a:p>
            <a:pPr lvl="0"/>
            <a:r>
              <a:rPr lang="en-US" sz="1400" dirty="0">
                <a:latin typeface="Arial" pitchFamily="34" charset="0"/>
                <a:cs typeface="Arial" pitchFamily="34" charset="0"/>
              </a:rPr>
              <a:t>In-depth online survey</a:t>
            </a:r>
          </a:p>
          <a:p>
            <a:pPr lvl="0"/>
            <a:r>
              <a:rPr lang="en-US" sz="1400" dirty="0">
                <a:latin typeface="Arial" pitchFamily="34" charset="0"/>
                <a:cs typeface="Arial" pitchFamily="34" charset="0"/>
              </a:rPr>
              <a:t>150 participants representing each educational stage in both US &amp; UK (90 US/60 UK)</a:t>
            </a:r>
          </a:p>
          <a:p>
            <a:endParaRPr lang="en-US" sz="1400" dirty="0">
              <a:latin typeface="Arial" pitchFamily="34" charset="0"/>
              <a:cs typeface="Arial" pitchFamily="34" charset="0"/>
            </a:endParaRPr>
          </a:p>
          <a:p>
            <a:pPr marL="0" lvl="2" defTabSz="466435">
              <a:defRPr/>
            </a:pPr>
            <a:r>
              <a:rPr lang="en-US" sz="1400" dirty="0">
                <a:latin typeface="Arial" pitchFamily="34" charset="0"/>
                <a:cs typeface="Arial" pitchFamily="34" charset="0"/>
              </a:rPr>
              <a:t>White, David S., and Lynn Silipigni Connaway. 2011-2014. </a:t>
            </a:r>
            <a:r>
              <a:rPr lang="en-US" sz="1400" i="1" dirty="0">
                <a:latin typeface="Arial" pitchFamily="34" charset="0"/>
                <a:cs typeface="Arial" pitchFamily="34" charset="0"/>
              </a:rPr>
              <a:t>Visitors &amp; Residents: What Motivates Engagement with the Digital Information Environment.</a:t>
            </a:r>
            <a:r>
              <a:rPr lang="en-US" sz="1400" dirty="0">
                <a:latin typeface="Arial" pitchFamily="34" charset="0"/>
                <a:cs typeface="Arial" pitchFamily="34" charset="0"/>
              </a:rPr>
              <a:t> Funded by JISC, OCLC, and Oxford University. </a:t>
            </a:r>
            <a:r>
              <a:rPr lang="en-US" sz="1400" u="sng" dirty="0">
                <a:latin typeface="Arial" pitchFamily="34" charset="0"/>
                <a:cs typeface="Arial" pitchFamily="34" charset="0"/>
                <a:hlinkClick r:id="rId4"/>
              </a:rPr>
              <a:t>http://www.oclc.org/research/activities/vandr/</a:t>
            </a:r>
            <a:r>
              <a:rPr lang="en-US" sz="1400" dirty="0">
                <a:latin typeface="Arial" pitchFamily="34" charset="0"/>
                <a:cs typeface="Arial" pitchFamily="34" charset="0"/>
              </a:rPr>
              <a:t>.</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12</a:t>
            </a:fld>
            <a:endParaRPr lang="en-GB" dirty="0"/>
          </a:p>
        </p:txBody>
      </p:sp>
    </p:spTree>
    <p:extLst>
      <p:ext uri="{BB962C8B-B14F-4D97-AF65-F5344CB8AC3E}">
        <p14:creationId xmlns:p14="http://schemas.microsoft.com/office/powerpoint/2010/main" val="327460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473075"/>
            <a:ext cx="4187825" cy="3141663"/>
          </a:xfrm>
        </p:spPr>
      </p:sp>
      <p:sp>
        <p:nvSpPr>
          <p:cNvPr id="3" name="Notes Placeholder 2"/>
          <p:cNvSpPr>
            <a:spLocks noGrp="1"/>
          </p:cNvSpPr>
          <p:nvPr>
            <p:ph type="body" idx="1"/>
          </p:nvPr>
        </p:nvSpPr>
        <p:spPr>
          <a:xfrm>
            <a:off x="253267" y="3864695"/>
            <a:ext cx="6529907" cy="5277007"/>
          </a:xfrm>
        </p:spPr>
        <p:txBody>
          <a:bodyPr/>
          <a:lstStyle/>
          <a:p>
            <a:pPr defTabSz="914306" fontAlgn="base">
              <a:spcBef>
                <a:spcPct val="30000"/>
              </a:spcBef>
              <a:spcAft>
                <a:spcPct val="0"/>
              </a:spcAft>
              <a:defRPr/>
            </a:pPr>
            <a:r>
              <a:rPr lang="en-US" sz="1400" dirty="0">
                <a:latin typeface="Arial" pitchFamily="34" charset="0"/>
                <a:cs typeface="Arial" pitchFamily="34" charset="0"/>
              </a:rPr>
              <a:t>“In simple terms the Visitors see the web as a series of tools. They decide what they want to achieve, chose an appropriate online tool to do the job, then log-off. They leave no social trace of themselves online. The Residents live a proportion of their lives online. They see the web as a place where they can express themselves and spend time with people. Residents will have a profile on a social networking platform and aspects of their persona, or digital identity, maintaining presence even when they are not online. The premise of V&amp;R is presented as a continuum whereby individuals’ modes of engagement will be more Visitor or Resident depending on their personal motivations and the context and situation at the time.” (Connaway, Lanclos, and Hood 2013)</a:t>
            </a:r>
          </a:p>
          <a:p>
            <a:pPr defTabSz="914306" fontAlgn="base">
              <a:spcBef>
                <a:spcPct val="30000"/>
              </a:spcBef>
              <a:spcAft>
                <a:spcPct val="0"/>
              </a:spcAft>
              <a:defRPr/>
            </a:pPr>
            <a:endParaRPr lang="en-US" sz="1400" i="1" dirty="0">
              <a:latin typeface="Arial" pitchFamily="34" charset="0"/>
              <a:cs typeface="Arial" pitchFamily="34" charset="0"/>
            </a:endParaRPr>
          </a:p>
          <a:p>
            <a:pPr defTabSz="466435">
              <a:defRPr/>
            </a:pPr>
            <a:r>
              <a:rPr lang="en-US" sz="1400" dirty="0">
                <a:latin typeface="Arial" pitchFamily="34" charset="0"/>
                <a:cs typeface="Arial" pitchFamily="34" charset="0"/>
              </a:rPr>
              <a:t>Connaway, Lynn Silipigni, Donna Lanclos, and Erin M. Hood. 2013. “‘I find Google a lot easier than going to the library website.’ Imagine Ways to Innovate and Inspire Students to Use the Academic Library.” </a:t>
            </a:r>
            <a:r>
              <a:rPr lang="en-US" sz="1400" i="1" dirty="0">
                <a:latin typeface="Arial" pitchFamily="34" charset="0"/>
                <a:cs typeface="Arial" pitchFamily="34" charset="0"/>
              </a:rPr>
              <a:t>Proceedings of the Association of College &amp; Research Libraries (ACRL) 2013 conference, April 10-13, 2013, Indianapolis, IN.</a:t>
            </a:r>
            <a:r>
              <a:rPr lang="en-US" sz="1400" dirty="0">
                <a:latin typeface="Arial" pitchFamily="34" charset="0"/>
                <a:cs typeface="Arial" pitchFamily="34" charset="0"/>
              </a:rPr>
              <a:t> </a:t>
            </a:r>
            <a:r>
              <a:rPr lang="en-US" sz="1400" u="sng" dirty="0">
                <a:latin typeface="Arial" pitchFamily="34" charset="0"/>
                <a:cs typeface="Arial" pitchFamily="34" charset="0"/>
                <a:hlinkClick r:id="rId3"/>
              </a:rPr>
              <a:t>http://www.ala.org/acrl/sites/ala.org.acrl/files/content/conferences/confsandpreconfs/2013/papers/Connaway_Google.pdf</a:t>
            </a:r>
            <a:r>
              <a:rPr lang="en-US" sz="1400" dirty="0">
                <a:latin typeface="Arial" pitchFamily="34" charset="0"/>
                <a:cs typeface="Arial" pitchFamily="34" charset="0"/>
              </a:rPr>
              <a:t>.</a:t>
            </a:r>
          </a:p>
          <a:p>
            <a:pPr defTabSz="466435">
              <a:defRPr/>
            </a:pPr>
            <a:endParaRPr lang="en-US" sz="1400" dirty="0">
              <a:latin typeface="Arial" pitchFamily="34" charset="0"/>
              <a:cs typeface="Arial" pitchFamily="34" charset="0"/>
            </a:endParaRPr>
          </a:p>
          <a:p>
            <a:pPr defTabSz="466435">
              <a:defRPr/>
            </a:pPr>
            <a:r>
              <a:rPr lang="en-GB" sz="1400" dirty="0">
                <a:latin typeface="Arial" pitchFamily="34" charset="0"/>
                <a:cs typeface="Arial" pitchFamily="34" charset="0"/>
              </a:rPr>
              <a:t>First Monday Paper: </a:t>
            </a:r>
            <a:r>
              <a:rPr lang="en-GB" sz="1400" dirty="0">
                <a:latin typeface="Arial" pitchFamily="34" charset="0"/>
                <a:cs typeface="Arial" pitchFamily="34" charset="0"/>
                <a:hlinkClick r:id="rId4"/>
              </a:rPr>
              <a:t>http://is.gd/vandrpaper</a:t>
            </a:r>
            <a:r>
              <a:rPr lang="en-GB" sz="1400" dirty="0">
                <a:latin typeface="Arial" pitchFamily="34" charset="0"/>
                <a:cs typeface="Arial" pitchFamily="34" charset="0"/>
              </a:rPr>
              <a:t> </a:t>
            </a:r>
          </a:p>
          <a:p>
            <a:pPr defTabSz="466435">
              <a:defRPr/>
            </a:pPr>
            <a:r>
              <a:rPr lang="en-GB" sz="1400" dirty="0">
                <a:latin typeface="Arial" pitchFamily="34" charset="0"/>
                <a:cs typeface="Arial" pitchFamily="34" charset="0"/>
              </a:rPr>
              <a:t>Video: </a:t>
            </a:r>
            <a:r>
              <a:rPr lang="en-GB" sz="1400" dirty="0">
                <a:latin typeface="Arial" pitchFamily="34" charset="0"/>
                <a:cs typeface="Arial" pitchFamily="34" charset="0"/>
                <a:hlinkClick r:id="rId5"/>
              </a:rPr>
              <a:t>http://is.gd/vandrvideo</a:t>
            </a:r>
            <a:r>
              <a:rPr lang="en-GB" sz="1400"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706F2A94-4A4D-4FD9-8EB7-4970A8389576}" type="slidenum">
              <a:rPr lang="en-US" smtClean="0"/>
              <a:t>13</a:t>
            </a:fld>
            <a:endParaRPr lang="en-US"/>
          </a:p>
        </p:txBody>
      </p:sp>
    </p:spTree>
    <p:extLst>
      <p:ext uri="{BB962C8B-B14F-4D97-AF65-F5344CB8AC3E}">
        <p14:creationId xmlns:p14="http://schemas.microsoft.com/office/powerpoint/2010/main" val="84137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4275" y="698500"/>
            <a:ext cx="4652963" cy="3489325"/>
          </a:xfrm>
          <a:ln/>
        </p:spPr>
      </p:sp>
      <p:sp>
        <p:nvSpPr>
          <p:cNvPr id="70659" name="Rectangle 3"/>
          <p:cNvSpPr>
            <a:spLocks noGrp="1" noChangeArrowheads="1"/>
          </p:cNvSpPr>
          <p:nvPr>
            <p:ph type="body" idx="1"/>
          </p:nvPr>
        </p:nvSpPr>
        <p:spPr>
          <a:xfrm>
            <a:off x="157163" y="4421063"/>
            <a:ext cx="6553200" cy="4575300"/>
          </a:xfrm>
          <a:noFill/>
          <a:ln/>
        </p:spPr>
        <p:txBody>
          <a:bodyPr/>
          <a:lstStyle/>
          <a:p>
            <a:r>
              <a:rPr lang="en-GB" sz="1400" b="1" dirty="0">
                <a:latin typeface="Arial" pitchFamily="34" charset="0"/>
                <a:cs typeface="Arial" pitchFamily="34" charset="0"/>
              </a:rPr>
              <a:t>UKU3 (UK 1</a:t>
            </a:r>
            <a:r>
              <a:rPr lang="en-GB" sz="1400" b="1" baseline="30000" dirty="0">
                <a:latin typeface="Arial" pitchFamily="34" charset="0"/>
                <a:cs typeface="Arial" pitchFamily="34" charset="0"/>
              </a:rPr>
              <a:t>st</a:t>
            </a:r>
            <a:r>
              <a:rPr lang="en-GB" sz="1400" b="1" dirty="0">
                <a:latin typeface="Arial" pitchFamily="34" charset="0"/>
                <a:cs typeface="Arial" pitchFamily="34" charset="0"/>
              </a:rPr>
              <a:t> year undergraduate)</a:t>
            </a:r>
            <a:endParaRPr lang="en-US" sz="1400" dirty="0">
              <a:latin typeface="Arial" pitchFamily="34" charset="0"/>
              <a:cs typeface="Arial" pitchFamily="34" charset="0"/>
            </a:endParaRPr>
          </a:p>
          <a:p>
            <a:r>
              <a:rPr lang="en-GB" sz="1400" dirty="0">
                <a:latin typeface="Arial" pitchFamily="34" charset="0"/>
                <a:cs typeface="Arial" pitchFamily="34" charset="0"/>
              </a:rPr>
              <a:t>This participant has a clear demarcation between Resident modes of engagement in her personal life and Visitor modes of engagement for study. </a:t>
            </a:r>
          </a:p>
          <a:p>
            <a:endParaRPr lang="en-US" sz="1400" dirty="0">
              <a:latin typeface="Arial" pitchFamily="34" charset="0"/>
              <a:ea typeface="ＭＳ Ｐゴシック" charset="-128"/>
              <a:cs typeface="Arial" pitchFamily="34" charset="0"/>
            </a:endParaRPr>
          </a:p>
          <a:p>
            <a:r>
              <a:rPr lang="en-GB" sz="1400" dirty="0">
                <a:latin typeface="Arial" pitchFamily="34" charset="0"/>
                <a:cs typeface="Arial" pitchFamily="34" charset="0"/>
              </a:rPr>
              <a:t>The map is a mode of engagement landscape onto which individuals can be plotted. The limits of the map have been defined by the four major framing concepts of the project: V&amp;R – Personal and Institutional. The Personal end of the axis encompasses an individual’s private life, and the Institutional is their professional and/or academic life.  </a:t>
            </a:r>
          </a:p>
          <a:p>
            <a:endParaRPr lang="en-US" sz="1400" dirty="0">
              <a:latin typeface="Arial" pitchFamily="34" charset="0"/>
              <a:cs typeface="Arial" pitchFamily="34" charset="0"/>
            </a:endParaRPr>
          </a:p>
          <a:p>
            <a:r>
              <a:rPr lang="en-GB" sz="1400" dirty="0">
                <a:latin typeface="Arial" pitchFamily="34" charset="0"/>
                <a:cs typeface="Arial" pitchFamily="34" charset="0"/>
              </a:rPr>
              <a:t>The data from the Emerging educational stage seem to suggest that individuals were engaging with systems and materials not provided by their institutions to do institutional work (e.g., consulting Wikipedia to write an essay). Such user-owned literacies, when mapped as below, take a prominent role in the academic work of many of our research subjects. Given the effect that the internet is having on collapsing the relationship between certain modes of activity and specific physical spaces, it is important not to tie notions of the intuitional and the personal to ideas of “school/university/library” and “home” as buildings. </a:t>
            </a:r>
            <a:r>
              <a:rPr lang="en-GB" dirty="0" smtClean="0"/>
              <a:t/>
            </a:r>
            <a:br>
              <a:rPr lang="en-GB" dirty="0" smtClean="0"/>
            </a:br>
            <a:endParaRPr lang="en-GB" dirty="0" smtClean="0">
              <a:ea typeface="ＭＳ Ｐゴシック" charset="-128"/>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14</a:t>
            </a:fld>
            <a:endParaRPr lang="en-US"/>
          </a:p>
        </p:txBody>
      </p:sp>
    </p:spTree>
    <p:extLst>
      <p:ext uri="{BB962C8B-B14F-4D97-AF65-F5344CB8AC3E}">
        <p14:creationId xmlns:p14="http://schemas.microsoft.com/office/powerpoint/2010/main" val="287624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4275" y="698500"/>
            <a:ext cx="4652963" cy="3489325"/>
          </a:xfrm>
          <a:ln/>
        </p:spPr>
      </p:sp>
      <p:sp>
        <p:nvSpPr>
          <p:cNvPr id="71683" name="Rectangle 3"/>
          <p:cNvSpPr>
            <a:spLocks noGrp="1" noChangeArrowheads="1"/>
          </p:cNvSpPr>
          <p:nvPr>
            <p:ph type="body" idx="1"/>
          </p:nvPr>
        </p:nvSpPr>
        <p:spPr>
          <a:xfrm>
            <a:off x="233362" y="4424362"/>
            <a:ext cx="6551930" cy="4497116"/>
          </a:xfrm>
          <a:noFill/>
          <a:ln/>
        </p:spPr>
        <p:txBody>
          <a:bodyPr/>
          <a:lstStyle/>
          <a:p>
            <a:r>
              <a:rPr lang="en-GB" sz="1400" b="1" dirty="0">
                <a:latin typeface="Arial" pitchFamily="34" charset="0"/>
                <a:cs typeface="Arial" pitchFamily="34" charset="0"/>
              </a:rPr>
              <a:t>USS4 (US high-school student)</a:t>
            </a:r>
            <a:endParaRPr lang="en-US" sz="1400" dirty="0">
              <a:latin typeface="Arial" pitchFamily="34" charset="0"/>
              <a:cs typeface="Arial" pitchFamily="34" charset="0"/>
            </a:endParaRPr>
          </a:p>
          <a:p>
            <a:r>
              <a:rPr lang="en-GB" sz="1400" dirty="0">
                <a:latin typeface="Arial" pitchFamily="34" charset="0"/>
                <a:cs typeface="Arial" pitchFamily="34" charset="0"/>
              </a:rPr>
              <a:t>This is an example of a participant who is predominantly engaging in a Visitor mode. The quotes illustrate that he does use the web regularly for his studies, but is not interested in being “visible” online. </a:t>
            </a:r>
            <a:endParaRPr lang="en-US" sz="1400" dirty="0">
              <a:latin typeface="Arial" pitchFamily="34" charset="0"/>
              <a:cs typeface="Arial" pitchFamily="34" charset="0"/>
            </a:endParaRPr>
          </a:p>
          <a:p>
            <a:pPr eaLnBrk="1" hangingPunct="1"/>
            <a:endParaRPr lang="en-US" sz="1400" dirty="0">
              <a:latin typeface="Arial" pitchFamily="34" charset="0"/>
              <a:ea typeface="ＭＳ Ｐゴシック" charset="-128"/>
              <a:cs typeface="Arial" pitchFamily="34" charset="0"/>
            </a:endParaRPr>
          </a:p>
          <a:p>
            <a:pPr defTabSz="932776">
              <a:defRPr/>
            </a:pPr>
            <a:r>
              <a:rPr lang="en-GB" sz="1400" dirty="0">
                <a:latin typeface="Arial" pitchFamily="34" charset="0"/>
                <a:cs typeface="Arial" pitchFamily="34" charset="0"/>
              </a:rPr>
              <a:t>The distinction between internal and external motivation can quickly become complicated. However, attempting to define why individuals engage with particular kinds of information can help identify substantive and relevant issues. For instance, the difference between the personal and the institutional diminishes as individuals become increasingly embedded in academic contexts. This convergence would be representative of the process of “becoming” an expert in a given discipline, and in the shift from predominantly consuming to constructing knowledge.</a:t>
            </a:r>
            <a:br>
              <a:rPr lang="en-GB" sz="1400" dirty="0">
                <a:latin typeface="Arial" pitchFamily="34" charset="0"/>
                <a:cs typeface="Arial" pitchFamily="34" charset="0"/>
              </a:rPr>
            </a:br>
            <a:r>
              <a:rPr lang="en-GB" sz="1400" dirty="0">
                <a:latin typeface="Arial" pitchFamily="34" charset="0"/>
                <a:cs typeface="Arial" pitchFamily="34" charset="0"/>
              </a:rPr>
              <a:t>The numbers on the dark blue blocks represent the time-code point in the interview at which the participant discussed an activity or approach. </a:t>
            </a:r>
            <a:endParaRPr lang="en-US" sz="1400" dirty="0">
              <a:latin typeface="Arial" pitchFamily="34" charset="0"/>
              <a:cs typeface="Arial" pitchFamily="34" charset="0"/>
            </a:endParaRPr>
          </a:p>
          <a:p>
            <a:pPr eaLnBrk="1" hangingPunct="1"/>
            <a:endParaRPr lang="en-GB" dirty="0" smtClean="0">
              <a:ea typeface="ＭＳ Ｐゴシック" charset="-128"/>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15</a:t>
            </a:fld>
            <a:endParaRPr lang="en-US"/>
          </a:p>
        </p:txBody>
      </p:sp>
    </p:spTree>
    <p:extLst>
      <p:ext uri="{BB962C8B-B14F-4D97-AF65-F5344CB8AC3E}">
        <p14:creationId xmlns:p14="http://schemas.microsoft.com/office/powerpoint/2010/main" val="223472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4275" y="698500"/>
            <a:ext cx="4652963" cy="3489325"/>
          </a:xfrm>
          <a:ln/>
        </p:spPr>
      </p:sp>
      <p:sp>
        <p:nvSpPr>
          <p:cNvPr id="72707" name="Rectangle 3"/>
          <p:cNvSpPr>
            <a:spLocks noGrp="1" noChangeArrowheads="1"/>
          </p:cNvSpPr>
          <p:nvPr>
            <p:ph type="body" idx="1"/>
          </p:nvPr>
        </p:nvSpPr>
        <p:spPr>
          <a:xfrm>
            <a:off x="157162" y="4421063"/>
            <a:ext cx="6477000" cy="4187666"/>
          </a:xfrm>
          <a:noFill/>
          <a:ln/>
        </p:spPr>
        <p:txBody>
          <a:bodyPr/>
          <a:lstStyle/>
          <a:p>
            <a:r>
              <a:rPr lang="en-GB" sz="1400" b="1" dirty="0">
                <a:latin typeface="Arial" pitchFamily="34" charset="0"/>
                <a:cs typeface="Arial" pitchFamily="34" charset="0"/>
              </a:rPr>
              <a:t>USU3 (US 1</a:t>
            </a:r>
            <a:r>
              <a:rPr lang="en-GB" sz="1400" b="1" baseline="30000" dirty="0">
                <a:latin typeface="Arial" pitchFamily="34" charset="0"/>
                <a:cs typeface="Arial" pitchFamily="34" charset="0"/>
              </a:rPr>
              <a:t>st</a:t>
            </a:r>
            <a:r>
              <a:rPr lang="en-GB" sz="1400" b="1" dirty="0">
                <a:latin typeface="Arial" pitchFamily="34" charset="0"/>
                <a:cs typeface="Arial" pitchFamily="34" charset="0"/>
              </a:rPr>
              <a:t> year undergraduate)</a:t>
            </a:r>
            <a:r>
              <a:rPr lang="en-GB" sz="1400" dirty="0">
                <a:latin typeface="Arial" pitchFamily="34" charset="0"/>
                <a:cs typeface="Arial" pitchFamily="34" charset="0"/>
              </a:rPr>
              <a:t/>
            </a:r>
            <a:br>
              <a:rPr lang="en-GB" sz="1400" dirty="0">
                <a:latin typeface="Arial" pitchFamily="34" charset="0"/>
                <a:cs typeface="Arial" pitchFamily="34" charset="0"/>
              </a:rPr>
            </a:br>
            <a:r>
              <a:rPr lang="en-GB" sz="1400" dirty="0">
                <a:latin typeface="Arial" pitchFamily="34" charset="0"/>
                <a:cs typeface="Arial" pitchFamily="34" charset="0"/>
              </a:rPr>
              <a:t>This participant is highly Resident, connected to friends, family and study related matters “24/7” via a </a:t>
            </a:r>
            <a:r>
              <a:rPr lang="en-GB" sz="1400" dirty="0" err="1">
                <a:latin typeface="Arial" pitchFamily="34" charset="0"/>
                <a:cs typeface="Arial" pitchFamily="34" charset="0"/>
              </a:rPr>
              <a:t>smartphone</a:t>
            </a:r>
            <a:r>
              <a:rPr lang="en-GB" sz="1400" dirty="0">
                <a:latin typeface="Arial" pitchFamily="34" charset="0"/>
                <a:cs typeface="Arial" pitchFamily="34" charset="0"/>
              </a:rPr>
              <a:t>. His willingness to “friend” fellow students with a view to discussing assignments in </a:t>
            </a:r>
            <a:r>
              <a:rPr lang="en-GB" sz="1400" dirty="0" err="1">
                <a:latin typeface="Arial" pitchFamily="34" charset="0"/>
                <a:cs typeface="Arial" pitchFamily="34" charset="0"/>
              </a:rPr>
              <a:t>Facebook</a:t>
            </a:r>
            <a:r>
              <a:rPr lang="en-GB" sz="1400" dirty="0">
                <a:latin typeface="Arial" pitchFamily="34" charset="0"/>
                <a:cs typeface="Arial" pitchFamily="34" charset="0"/>
              </a:rPr>
              <a:t> is the main form of activity that takes place in the Resident/Institutional quadrant. This tends to be the only activity that takes place in this quadrant amongst participants from the Emerging educational-stage.</a:t>
            </a:r>
            <a:endParaRPr lang="en-US" sz="1400" dirty="0">
              <a:latin typeface="Arial" pitchFamily="34" charset="0"/>
              <a:cs typeface="Arial" pitchFamily="34" charset="0"/>
            </a:endParaRPr>
          </a:p>
          <a:p>
            <a:pPr eaLnBrk="1" hangingPunct="1"/>
            <a:endParaRPr lang="en-US" sz="1400" dirty="0">
              <a:latin typeface="Arial" pitchFamily="34" charset="0"/>
              <a:ea typeface="ＭＳ Ｐゴシック" charset="-128"/>
              <a:cs typeface="Arial" pitchFamily="34" charset="0"/>
            </a:endParaRPr>
          </a:p>
          <a:p>
            <a:pPr eaLnBrk="1" hangingPunct="1"/>
            <a:r>
              <a:rPr lang="en-GB" sz="1400" dirty="0">
                <a:latin typeface="Arial" pitchFamily="34" charset="0"/>
                <a:cs typeface="Arial" pitchFamily="34" charset="0"/>
              </a:rPr>
              <a:t>It should be possible to plot our code book onto the map, which would provide the ability to automatically plot coded data from individuals or groups. For example, Extrinsic and Intrinsic motives have been coded in </a:t>
            </a:r>
            <a:r>
              <a:rPr lang="en-GB" sz="1400" dirty="0" err="1">
                <a:latin typeface="Arial" pitchFamily="34" charset="0"/>
                <a:cs typeface="Arial" pitchFamily="34" charset="0"/>
              </a:rPr>
              <a:t>NVivo</a:t>
            </a:r>
            <a:r>
              <a:rPr lang="en-GB" sz="1400" dirty="0">
                <a:latin typeface="Arial" pitchFamily="34" charset="0"/>
                <a:cs typeface="Arial" pitchFamily="34" charset="0"/>
              </a:rPr>
              <a:t>, which map directly to the vertical axis (Personal/Institutional). Other codes can be identified as more Resident in nature: “Visible messaging,” “Media posting,” “Connection: sharing with others;” or as more Visitor in nature: “Searching,” “Email,” “Word processing.” </a:t>
            </a:r>
            <a:r>
              <a:rPr lang="en-GB" dirty="0" smtClean="0"/>
              <a:t/>
            </a:r>
            <a:br>
              <a:rPr lang="en-GB" dirty="0" smtClean="0"/>
            </a:br>
            <a:endParaRPr lang="en-GB" dirty="0" smtClean="0">
              <a:ea typeface="ＭＳ Ｐゴシック" charset="-128"/>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16</a:t>
            </a:fld>
            <a:endParaRPr lang="en-US"/>
          </a:p>
        </p:txBody>
      </p:sp>
    </p:spTree>
    <p:extLst>
      <p:ext uri="{BB962C8B-B14F-4D97-AF65-F5344CB8AC3E}">
        <p14:creationId xmlns:p14="http://schemas.microsoft.com/office/powerpoint/2010/main" val="1465548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37C837-5377-6648-AD34-4D4FC0F568FB}" type="slidenum">
              <a:rPr lang="en-GB" smtClean="0"/>
              <a:pPr/>
              <a:t>17</a:t>
            </a:fld>
            <a:endParaRPr lang="en-GB" dirty="0"/>
          </a:p>
        </p:txBody>
      </p:sp>
    </p:spTree>
    <p:extLst>
      <p:ext uri="{BB962C8B-B14F-4D97-AF65-F5344CB8AC3E}">
        <p14:creationId xmlns:p14="http://schemas.microsoft.com/office/powerpoint/2010/main" val="485840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Low Residency</a:t>
            </a:r>
          </a:p>
        </p:txBody>
      </p:sp>
      <p:sp>
        <p:nvSpPr>
          <p:cNvPr id="4" name="Slide Number Placeholder 3"/>
          <p:cNvSpPr>
            <a:spLocks noGrp="1"/>
          </p:cNvSpPr>
          <p:nvPr>
            <p:ph type="sldNum" sz="quarter" idx="10"/>
          </p:nvPr>
        </p:nvSpPr>
        <p:spPr/>
        <p:txBody>
          <a:bodyPr/>
          <a:lstStyle/>
          <a:p>
            <a:fld id="{706F2A94-4A4D-4FD9-8EB7-4970A8389576}" type="slidenum">
              <a:rPr lang="en-US" smtClean="0"/>
              <a:t>18</a:t>
            </a:fld>
            <a:endParaRPr lang="en-US"/>
          </a:p>
        </p:txBody>
      </p:sp>
    </p:spTree>
    <p:extLst>
      <p:ext uri="{BB962C8B-B14F-4D97-AF65-F5344CB8AC3E}">
        <p14:creationId xmlns:p14="http://schemas.microsoft.com/office/powerpoint/2010/main" val="2872371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defTabSz="932871">
              <a:defRPr/>
            </a:pPr>
            <a:r>
              <a:rPr lang="en-US" sz="1400" dirty="0">
                <a:solidFill>
                  <a:schemeClr val="dk1"/>
                </a:solidFill>
                <a:latin typeface="Arial"/>
                <a:ea typeface="Arial"/>
                <a:cs typeface="Arial"/>
                <a:sym typeface="Arial"/>
              </a:rPr>
              <a:t>Compartmentalized - Professional and personal FB accounts</a:t>
            </a:r>
          </a:p>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19</a:t>
            </a:fld>
            <a:endParaRPr lang="en-US"/>
          </a:p>
        </p:txBody>
      </p:sp>
    </p:spTree>
    <p:extLst>
      <p:ext uri="{BB962C8B-B14F-4D97-AF65-F5344CB8AC3E}">
        <p14:creationId xmlns:p14="http://schemas.microsoft.com/office/powerpoint/2010/main" val="103246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Image: </a:t>
            </a:r>
            <a:r>
              <a:rPr lang="en-US" sz="1400" dirty="0">
                <a:latin typeface="Arial" pitchFamily="34" charset="0"/>
                <a:cs typeface="Arial" pitchFamily="34" charset="0"/>
                <a:hlinkClick r:id="rId3"/>
              </a:rPr>
              <a:t>http://www.flickr.com/photos/toddmecklem/2730613340/</a:t>
            </a:r>
            <a:endParaRPr lang="en-US" sz="1400" dirty="0">
              <a:latin typeface="Arial" pitchFamily="34" charset="0"/>
              <a:cs typeface="Arial" pitchFamily="34" charset="0"/>
            </a:endParaRP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extLst>
      <p:ext uri="{BB962C8B-B14F-4D97-AF65-F5344CB8AC3E}">
        <p14:creationId xmlns:p14="http://schemas.microsoft.com/office/powerpoint/2010/main" val="198049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defTabSz="932871">
              <a:defRPr/>
            </a:pPr>
            <a:r>
              <a:rPr lang="en-US" sz="1400" dirty="0">
                <a:solidFill>
                  <a:schemeClr val="dk1"/>
                </a:solidFill>
                <a:latin typeface="Arial"/>
                <a:ea typeface="Arial"/>
                <a:cs typeface="Arial"/>
                <a:sym typeface="Arial"/>
              </a:rPr>
              <a:t>Google – disappearing into use – Post-digital</a:t>
            </a:r>
          </a:p>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20</a:t>
            </a:fld>
            <a:endParaRPr lang="en-US"/>
          </a:p>
        </p:txBody>
      </p:sp>
    </p:spTree>
    <p:extLst>
      <p:ext uri="{BB962C8B-B14F-4D97-AF65-F5344CB8AC3E}">
        <p14:creationId xmlns:p14="http://schemas.microsoft.com/office/powerpoint/2010/main" val="1450647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Ideal - Annotations</a:t>
            </a:r>
          </a:p>
        </p:txBody>
      </p:sp>
      <p:sp>
        <p:nvSpPr>
          <p:cNvPr id="4" name="Slide Number Placeholder 3"/>
          <p:cNvSpPr>
            <a:spLocks noGrp="1"/>
          </p:cNvSpPr>
          <p:nvPr>
            <p:ph type="sldNum" sz="quarter" idx="10"/>
          </p:nvPr>
        </p:nvSpPr>
        <p:spPr/>
        <p:txBody>
          <a:bodyPr/>
          <a:lstStyle/>
          <a:p>
            <a:fld id="{706F2A94-4A4D-4FD9-8EB7-4970A8389576}" type="slidenum">
              <a:rPr lang="en-US" smtClean="0"/>
              <a:t>21</a:t>
            </a:fld>
            <a:endParaRPr lang="en-US"/>
          </a:p>
        </p:txBody>
      </p:sp>
    </p:spTree>
    <p:extLst>
      <p:ext uri="{BB962C8B-B14F-4D97-AF65-F5344CB8AC3E}">
        <p14:creationId xmlns:p14="http://schemas.microsoft.com/office/powerpoint/2010/main" val="1031276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Ideal - Annotations</a:t>
            </a:r>
          </a:p>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22</a:t>
            </a:fld>
            <a:endParaRPr lang="en-US"/>
          </a:p>
        </p:txBody>
      </p:sp>
    </p:spTree>
    <p:extLst>
      <p:ext uri="{BB962C8B-B14F-4D97-AF65-F5344CB8AC3E}">
        <p14:creationId xmlns:p14="http://schemas.microsoft.com/office/powerpoint/2010/main" val="2266361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Ideal - Annotations</a:t>
            </a:r>
          </a:p>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23</a:t>
            </a:fld>
            <a:endParaRPr lang="en-US"/>
          </a:p>
        </p:txBody>
      </p:sp>
    </p:spTree>
    <p:extLst>
      <p:ext uri="{BB962C8B-B14F-4D97-AF65-F5344CB8AC3E}">
        <p14:creationId xmlns:p14="http://schemas.microsoft.com/office/powerpoint/2010/main" val="3616438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377190" y="4420315"/>
            <a:ext cx="6300470" cy="4187666"/>
          </a:xfrm>
        </p:spPr>
        <p:txBody>
          <a:bodyPr/>
          <a:lstStyle/>
          <a:p>
            <a:pPr defTabSz="932871">
              <a:defRPr/>
            </a:pP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24</a:t>
            </a:fld>
            <a:endParaRPr lang="en-GB" dirty="0"/>
          </a:p>
        </p:txBody>
      </p:sp>
    </p:spTree>
    <p:extLst>
      <p:ext uri="{BB962C8B-B14F-4D97-AF65-F5344CB8AC3E}">
        <p14:creationId xmlns:p14="http://schemas.microsoft.com/office/powerpoint/2010/main" val="2820747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377190" y="4420315"/>
            <a:ext cx="6300470" cy="4187666"/>
          </a:xfrm>
        </p:spPr>
        <p:txBody>
          <a:bodyPr/>
          <a:lstStyle/>
          <a:p>
            <a:pPr defTabSz="932871">
              <a:defRPr/>
            </a:pP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25</a:t>
            </a:fld>
            <a:endParaRPr lang="en-GB" dirty="0"/>
          </a:p>
        </p:txBody>
      </p:sp>
    </p:spTree>
    <p:extLst>
      <p:ext uri="{BB962C8B-B14F-4D97-AF65-F5344CB8AC3E}">
        <p14:creationId xmlns:p14="http://schemas.microsoft.com/office/powerpoint/2010/main" val="111161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26</a:t>
            </a:fld>
            <a:endParaRPr lang="en-US"/>
          </a:p>
        </p:txBody>
      </p:sp>
    </p:spTree>
    <p:extLst>
      <p:ext uri="{BB962C8B-B14F-4D97-AF65-F5344CB8AC3E}">
        <p14:creationId xmlns:p14="http://schemas.microsoft.com/office/powerpoint/2010/main" val="2321111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27</a:t>
            </a:fld>
            <a:endParaRPr lang="en-US"/>
          </a:p>
        </p:txBody>
      </p:sp>
    </p:spTree>
    <p:extLst>
      <p:ext uri="{BB962C8B-B14F-4D97-AF65-F5344CB8AC3E}">
        <p14:creationId xmlns:p14="http://schemas.microsoft.com/office/powerpoint/2010/main" val="48651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28</a:t>
            </a:fld>
            <a:endParaRPr lang="en-US"/>
          </a:p>
        </p:txBody>
      </p:sp>
    </p:spTree>
    <p:extLst>
      <p:ext uri="{BB962C8B-B14F-4D97-AF65-F5344CB8AC3E}">
        <p14:creationId xmlns:p14="http://schemas.microsoft.com/office/powerpoint/2010/main" val="2717294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29</a:t>
            </a:fld>
            <a:endParaRPr lang="en-US"/>
          </a:p>
        </p:txBody>
      </p:sp>
    </p:spTree>
    <p:extLst>
      <p:ext uri="{BB962C8B-B14F-4D97-AF65-F5344CB8AC3E}">
        <p14:creationId xmlns:p14="http://schemas.microsoft.com/office/powerpoint/2010/main" val="46917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xfrm>
            <a:off x="233997" y="4420314"/>
            <a:ext cx="6538931" cy="4685586"/>
          </a:xfrm>
          <a:noFill/>
          <a:ln/>
        </p:spPr>
        <p:txBody>
          <a:bodyPr>
            <a:noAutofit/>
          </a:bodyPr>
          <a:lstStyle/>
          <a:p>
            <a:pPr defTabSz="914306" fontAlgn="base">
              <a:spcBef>
                <a:spcPct val="30000"/>
              </a:spcBef>
              <a:spcAft>
                <a:spcPct val="0"/>
              </a:spcAft>
              <a:defRPr/>
            </a:pPr>
            <a:r>
              <a:rPr lang="en-US" sz="1100" dirty="0" smtClean="0">
                <a:latin typeface="Arial" pitchFamily="34" charset="0"/>
                <a:cs typeface="Arial" pitchFamily="34" charset="0"/>
              </a:rPr>
              <a:t>Image: </a:t>
            </a:r>
            <a:r>
              <a:rPr lang="en-US" sz="1100" dirty="0" smtClean="0">
                <a:latin typeface="Arial" pitchFamily="34" charset="0"/>
                <a:cs typeface="Arial" pitchFamily="34" charset="0"/>
                <a:hlinkClick r:id="rId3"/>
              </a:rPr>
              <a:t>http://www.flickr.com/photos/myxi/712710373/</a:t>
            </a:r>
            <a:endParaRPr lang="en-US" sz="1100" dirty="0" smtClean="0">
              <a:latin typeface="Arial" pitchFamily="34" charset="0"/>
              <a:cs typeface="Arial" pitchFamily="34" charset="0"/>
            </a:endParaRPr>
          </a:p>
          <a:p>
            <a:pPr defTabSz="914306" fontAlgn="base">
              <a:spcBef>
                <a:spcPct val="30000"/>
              </a:spcBef>
              <a:spcAft>
                <a:spcPct val="0"/>
              </a:spcAft>
              <a:defRPr/>
            </a:pPr>
            <a:endParaRPr lang="en-US" sz="1100" dirty="0" smtClean="0">
              <a:latin typeface="Arial" pitchFamily="34" charset="0"/>
              <a:cs typeface="Arial" pitchFamily="34" charset="0"/>
            </a:endParaRPr>
          </a:p>
          <a:p>
            <a:pPr defTabSz="914306" fontAlgn="base">
              <a:spcBef>
                <a:spcPct val="30000"/>
              </a:spcBef>
              <a:spcAft>
                <a:spcPct val="0"/>
              </a:spcAft>
              <a:defRPr/>
            </a:pPr>
            <a:r>
              <a:rPr lang="en-US" sz="1100" kern="1200" dirty="0" smtClean="0">
                <a:solidFill>
                  <a:schemeClr val="tx1"/>
                </a:solidFill>
                <a:latin typeface="Arial" pitchFamily="34" charset="0"/>
                <a:cs typeface="Arial" pitchFamily="34" charset="0"/>
              </a:rPr>
              <a:t>The Digital Visitors and Residents (V&amp;R) project is a US/UK collaborative project, funded by JISC, OCLC Online Computer Library Center, Inc., Oxford University, and the University of North Carolina, Charlotte. </a:t>
            </a:r>
          </a:p>
          <a:p>
            <a:pPr defTabSz="914306" fontAlgn="base">
              <a:spcBef>
                <a:spcPct val="30000"/>
              </a:spcBef>
              <a:spcAft>
                <a:spcPct val="0"/>
              </a:spcAft>
              <a:defRPr/>
            </a:pPr>
            <a:r>
              <a:rPr lang="en-US" sz="1100" kern="1200" dirty="0" smtClean="0">
                <a:solidFill>
                  <a:schemeClr val="tx1"/>
                </a:solidFill>
                <a:latin typeface="Arial" pitchFamily="34" charset="0"/>
                <a:cs typeface="Arial" pitchFamily="34" charset="0"/>
              </a:rPr>
              <a:t>“This paper reports the initial findings of a three-year longitudinal study to identify how </a:t>
            </a:r>
            <a:r>
              <a:rPr lang="en-GB" sz="1100" kern="1200" dirty="0" smtClean="0">
                <a:solidFill>
                  <a:schemeClr val="tx1"/>
                </a:solidFill>
                <a:latin typeface="Arial" pitchFamily="34" charset="0"/>
                <a:cs typeface="Arial" pitchFamily="34" charset="0"/>
              </a:rPr>
              <a:t>l</a:t>
            </a:r>
            <a:r>
              <a:rPr lang="en-US" sz="1100" kern="1200" dirty="0" smtClean="0">
                <a:solidFill>
                  <a:schemeClr val="tx1"/>
                </a:solidFill>
                <a:latin typeface="Arial" pitchFamily="34" charset="0"/>
                <a:cs typeface="Arial" pitchFamily="34" charset="0"/>
              </a:rPr>
              <a:t>ate-stage secondary school and first-year undergraduate students in the US and UK, referred to here as members of the “Emerging” educational stage, engage with technology and information sources. The assumptions embedded in traditional academic library services and systems and the existing disconnect between the everyday information-seeking behaviors of members of the Emerging stage (last year high school/secondary school or first year college/university) are examined. Initial results highlight the importance of convenience as a crucial factor in information-seeking behavior. There also are indications that as users progress through the educational stages, the digital and information literacies they employ do not necessarily become more sophisticated.”   (Connaway, Lanclos, and Hood, 2013</a:t>
            </a:r>
            <a:r>
              <a:rPr lang="en-US" sz="1100" kern="1200" baseline="0" dirty="0" smtClean="0">
                <a:solidFill>
                  <a:schemeClr val="tx1"/>
                </a:solidFill>
                <a:latin typeface="Arial" pitchFamily="34" charset="0"/>
                <a:cs typeface="Arial" pitchFamily="34" charset="0"/>
              </a:rPr>
              <a:t>)</a:t>
            </a:r>
          </a:p>
          <a:p>
            <a:pPr defTabSz="914306" fontAlgn="base">
              <a:spcBef>
                <a:spcPct val="30000"/>
              </a:spcBef>
              <a:spcAft>
                <a:spcPct val="0"/>
              </a:spcAft>
              <a:defRPr/>
            </a:pPr>
            <a:endParaRPr lang="en-US" sz="1100" kern="1200" dirty="0" smtClean="0">
              <a:solidFill>
                <a:schemeClr val="tx1"/>
              </a:solidFill>
              <a:latin typeface="Arial" pitchFamily="34" charset="0"/>
              <a:cs typeface="Arial" pitchFamily="34" charset="0"/>
            </a:endParaRPr>
          </a:p>
          <a:p>
            <a:r>
              <a:rPr lang="en-US" sz="1100"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sz="1100" i="1" dirty="0" smtClean="0">
                <a:latin typeface="Arial" pitchFamily="34" charset="0"/>
                <a:cs typeface="Arial" pitchFamily="34" charset="0"/>
              </a:rPr>
              <a:t>Proceedings of the Association of College &amp; Research Libraries (ACRL) 2013 conference, April 10-13, 2013, Indianapolis, IN, </a:t>
            </a:r>
            <a:r>
              <a:rPr lang="en-US" sz="1100" dirty="0" smtClean="0">
                <a:latin typeface="Arial" pitchFamily="34" charset="0"/>
                <a:cs typeface="Arial" pitchFamily="34" charset="0"/>
              </a:rPr>
              <a:t>2013, </a:t>
            </a:r>
            <a:r>
              <a:rPr lang="en-US" sz="1100" u="sng" dirty="0" smtClean="0">
                <a:solidFill>
                  <a:schemeClr val="accent2"/>
                </a:solidFill>
                <a:latin typeface="Arial" pitchFamily="34" charset="0"/>
                <a:cs typeface="Arial" pitchFamily="34" charset="0"/>
                <a:hlinkClick r:id="rId4"/>
              </a:rPr>
              <a:t>http://www.ala.org/acrl/sites/ala.org.acrl/files/content/conferences/confsandpreconfs/2013/papers/Connaway_Google.pdf</a:t>
            </a:r>
            <a:r>
              <a:rPr lang="en-US" sz="1100" dirty="0" smtClean="0">
                <a:latin typeface="Arial" pitchFamily="34" charset="0"/>
                <a:cs typeface="Arial" pitchFamily="34" charset="0"/>
              </a:rPr>
              <a:t>. </a:t>
            </a:r>
          </a:p>
          <a:p>
            <a:endParaRPr lang="en-US" sz="1100" kern="1200" dirty="0">
              <a:solidFill>
                <a:schemeClr val="tx1"/>
              </a:solidFill>
              <a:latin typeface="Arial" pitchFamily="34" charset="0"/>
              <a:cs typeface="Arial" pitchFamily="34" charset="0"/>
            </a:endParaRPr>
          </a:p>
          <a:p>
            <a:pPr marL="0" lvl="2"/>
            <a:r>
              <a:rPr lang="en-US" sz="1100" dirty="0">
                <a:latin typeface="Arial" panose="020B0604020202020204" pitchFamily="34" charset="0"/>
                <a:cs typeface="Arial" panose="020B0604020202020204" pitchFamily="34" charset="0"/>
              </a:rPr>
              <a:t>White, David S., and Lynn Silipigni Connaway. 2011-2014. </a:t>
            </a:r>
            <a:r>
              <a:rPr lang="en-US" sz="1100" i="1" dirty="0">
                <a:latin typeface="Arial" panose="020B0604020202020204" pitchFamily="34" charset="0"/>
                <a:cs typeface="Arial" panose="020B0604020202020204" pitchFamily="34" charset="0"/>
              </a:rPr>
              <a:t>Visitors &amp; Residents: What Motivates Engagement with the Digital Information Environment.</a:t>
            </a:r>
            <a:r>
              <a:rPr lang="en-US" sz="1100" dirty="0">
                <a:latin typeface="Arial" panose="020B0604020202020204" pitchFamily="34" charset="0"/>
                <a:cs typeface="Arial" panose="020B0604020202020204" pitchFamily="34" charset="0"/>
              </a:rPr>
              <a:t> Funded by JISC, OCLC, and Oxford University. </a:t>
            </a:r>
            <a:r>
              <a:rPr lang="en-US" sz="1100" u="sng" dirty="0">
                <a:latin typeface="Arial" panose="020B0604020202020204" pitchFamily="34" charset="0"/>
                <a:cs typeface="Arial" panose="020B0604020202020204" pitchFamily="34" charset="0"/>
                <a:hlinkClick r:id="rId5"/>
              </a:rPr>
              <a:t>http://www.oclc.org/research/activities/vandr/</a:t>
            </a:r>
            <a:r>
              <a:rPr lang="en-US" sz="1100" dirty="0">
                <a:latin typeface="Arial" panose="020B0604020202020204" pitchFamily="34" charset="0"/>
                <a:cs typeface="Arial" panose="020B0604020202020204" pitchFamily="34" charset="0"/>
              </a:rPr>
              <a:t>.</a:t>
            </a:r>
          </a:p>
          <a:p>
            <a:endParaRPr lang="en-US" sz="1100" kern="1200" dirty="0" smtClean="0">
              <a:solidFill>
                <a:schemeClr val="tx1"/>
              </a:solidFill>
              <a:latin typeface="Arial" pitchFamily="34" charset="0"/>
              <a:cs typeface="Arial" pitchFamily="34" charset="0"/>
            </a:endParaRPr>
          </a:p>
          <a:p>
            <a:endParaRPr lang="en-US" sz="1100" kern="1200" dirty="0">
              <a:solidFill>
                <a:schemeClr val="tx1"/>
              </a:solidFill>
              <a:latin typeface="Arial" pitchFamily="34" charset="0"/>
              <a:cs typeface="Arial" pitchFamily="34" charset="0"/>
            </a:endParaRPr>
          </a:p>
        </p:txBody>
      </p:sp>
      <p:sp>
        <p:nvSpPr>
          <p:cNvPr id="41987" name="Slide Number Placeholder 3"/>
          <p:cNvSpPr>
            <a:spLocks noGrp="1"/>
          </p:cNvSpPr>
          <p:nvPr>
            <p:ph type="sldNum" sz="quarter" idx="5"/>
          </p:nvPr>
        </p:nvSpPr>
        <p:spPr>
          <a:noFill/>
        </p:spPr>
        <p:txBody>
          <a:bodyPr/>
          <a:lstStyle/>
          <a:p>
            <a:fld id="{CDFA5E49-7AC3-49A5-8047-B66601665BF5}" type="slidenum">
              <a:rPr lang="en-US" smtClean="0"/>
              <a:pPr/>
              <a:t>3</a:t>
            </a:fld>
            <a:endParaRPr lang="en-US" dirty="0" smtClean="0"/>
          </a:p>
        </p:txBody>
      </p:sp>
    </p:spTree>
    <p:extLst>
      <p:ext uri="{BB962C8B-B14F-4D97-AF65-F5344CB8AC3E}">
        <p14:creationId xmlns:p14="http://schemas.microsoft.com/office/powerpoint/2010/main" val="889163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30</a:t>
            </a:fld>
            <a:endParaRPr lang="en-US"/>
          </a:p>
        </p:txBody>
      </p:sp>
    </p:spTree>
    <p:extLst>
      <p:ext uri="{BB962C8B-B14F-4D97-AF65-F5344CB8AC3E}">
        <p14:creationId xmlns:p14="http://schemas.microsoft.com/office/powerpoint/2010/main" val="2015507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31</a:t>
            </a:fld>
            <a:endParaRPr lang="en-US"/>
          </a:p>
        </p:txBody>
      </p:sp>
    </p:spTree>
    <p:extLst>
      <p:ext uri="{BB962C8B-B14F-4D97-AF65-F5344CB8AC3E}">
        <p14:creationId xmlns:p14="http://schemas.microsoft.com/office/powerpoint/2010/main" val="4214821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32</a:t>
            </a:fld>
            <a:endParaRPr lang="en-US"/>
          </a:p>
        </p:txBody>
      </p:sp>
    </p:spTree>
    <p:extLst>
      <p:ext uri="{BB962C8B-B14F-4D97-AF65-F5344CB8AC3E}">
        <p14:creationId xmlns:p14="http://schemas.microsoft.com/office/powerpoint/2010/main" val="3817514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33</a:t>
            </a:fld>
            <a:endParaRPr lang="en-US" dirty="0"/>
          </a:p>
        </p:txBody>
      </p:sp>
    </p:spTree>
    <p:extLst>
      <p:ext uri="{BB962C8B-B14F-4D97-AF65-F5344CB8AC3E}">
        <p14:creationId xmlns:p14="http://schemas.microsoft.com/office/powerpoint/2010/main" val="1882503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34</a:t>
            </a:fld>
            <a:endParaRPr lang="en-US" dirty="0"/>
          </a:p>
        </p:txBody>
      </p:sp>
    </p:spTree>
    <p:extLst>
      <p:ext uri="{BB962C8B-B14F-4D97-AF65-F5344CB8AC3E}">
        <p14:creationId xmlns:p14="http://schemas.microsoft.com/office/powerpoint/2010/main" val="1693521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35</a:t>
            </a:fld>
            <a:endParaRPr lang="en-US" dirty="0"/>
          </a:p>
        </p:txBody>
      </p:sp>
    </p:spTree>
    <p:extLst>
      <p:ext uri="{BB962C8B-B14F-4D97-AF65-F5344CB8AC3E}">
        <p14:creationId xmlns:p14="http://schemas.microsoft.com/office/powerpoint/2010/main" val="2089153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36</a:t>
            </a:fld>
            <a:endParaRPr lang="en-US" dirty="0"/>
          </a:p>
        </p:txBody>
      </p:sp>
    </p:spTree>
    <p:extLst>
      <p:ext uri="{BB962C8B-B14F-4D97-AF65-F5344CB8AC3E}">
        <p14:creationId xmlns:p14="http://schemas.microsoft.com/office/powerpoint/2010/main" val="395819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37</a:t>
            </a:fld>
            <a:endParaRPr lang="en-US" dirty="0"/>
          </a:p>
        </p:txBody>
      </p:sp>
    </p:spTree>
    <p:extLst>
      <p:ext uri="{BB962C8B-B14F-4D97-AF65-F5344CB8AC3E}">
        <p14:creationId xmlns:p14="http://schemas.microsoft.com/office/powerpoint/2010/main" val="1177677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377190" y="4420315"/>
            <a:ext cx="6300470" cy="4187666"/>
          </a:xfrm>
        </p:spPr>
        <p:txBody>
          <a:bodyPr/>
          <a:lstStyle/>
          <a:p>
            <a:pPr defTabSz="932871">
              <a:defRPr/>
            </a:pP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38</a:t>
            </a:fld>
            <a:endParaRPr lang="en-GB" dirty="0"/>
          </a:p>
        </p:txBody>
      </p:sp>
    </p:spTree>
    <p:extLst>
      <p:ext uri="{BB962C8B-B14F-4D97-AF65-F5344CB8AC3E}">
        <p14:creationId xmlns:p14="http://schemas.microsoft.com/office/powerpoint/2010/main" val="272130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39</a:t>
            </a:fld>
            <a:endParaRPr lang="en-US"/>
          </a:p>
        </p:txBody>
      </p:sp>
    </p:spTree>
    <p:extLst>
      <p:ext uri="{BB962C8B-B14F-4D97-AF65-F5344CB8AC3E}">
        <p14:creationId xmlns:p14="http://schemas.microsoft.com/office/powerpoint/2010/main" val="2412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377190" y="4420315"/>
            <a:ext cx="6300470" cy="4187666"/>
          </a:xfrm>
        </p:spPr>
        <p:txBody>
          <a:bodyPr/>
          <a:lstStyle/>
          <a:p>
            <a:pPr defTabSz="932871">
              <a:defRPr/>
            </a:pPr>
            <a:r>
              <a:rPr lang="en-GB" sz="1400" dirty="0">
                <a:latin typeface="Arial" pitchFamily="34" charset="0"/>
                <a:cs typeface="Arial" pitchFamily="34" charset="0"/>
              </a:rPr>
              <a:t>Image: </a:t>
            </a:r>
            <a:r>
              <a:rPr lang="en-GB" sz="1400" dirty="0">
                <a:latin typeface="Arial" pitchFamily="34" charset="0"/>
                <a:cs typeface="Arial" pitchFamily="34" charset="0"/>
                <a:hlinkClick r:id="rId3"/>
              </a:rPr>
              <a:t>https://www.flickr.com/photos/ameteorshower/7003279005/</a:t>
            </a:r>
            <a:endParaRPr lang="en-GB" sz="1400" dirty="0">
              <a:latin typeface="Arial" pitchFamily="34" charset="0"/>
              <a:cs typeface="Arial" pitchFamily="34" charset="0"/>
            </a:endParaRPr>
          </a:p>
          <a:p>
            <a:pPr defTabSz="932871">
              <a:defRPr/>
            </a:pPr>
            <a:endParaRPr lang="en-GB" sz="1400" dirty="0">
              <a:latin typeface="Arial" pitchFamily="34" charset="0"/>
              <a:cs typeface="Arial" pitchFamily="34" charset="0"/>
            </a:endParaRPr>
          </a:p>
          <a:p>
            <a:pPr defTabSz="932871">
              <a:defRPr/>
            </a:pPr>
            <a:r>
              <a:rPr lang="en-GB" sz="1400" dirty="0">
                <a:latin typeface="Arial" pitchFamily="34" charset="0"/>
                <a:cs typeface="Arial" pitchFamily="34" charset="0"/>
              </a:rPr>
              <a:t>V&amp;R project </a:t>
            </a:r>
          </a:p>
          <a:p>
            <a:pPr defTabSz="932871">
              <a:buFont typeface="Arial" pitchFamily="34" charset="0"/>
              <a:buChar char="•"/>
              <a:defRPr/>
            </a:pPr>
            <a:r>
              <a:rPr lang="en-GB" sz="1400" dirty="0">
                <a:latin typeface="Arial" pitchFamily="34" charset="0"/>
                <a:cs typeface="Arial" pitchFamily="34" charset="0"/>
              </a:rPr>
              <a:t>identify how individuals engage with technology and sources </a:t>
            </a:r>
          </a:p>
          <a:p>
            <a:pPr defTabSz="932871">
              <a:buFont typeface="Arial" pitchFamily="34" charset="0"/>
              <a:buChar char="•"/>
              <a:defRPr/>
            </a:pPr>
            <a:r>
              <a:rPr lang="en-GB" sz="1400" dirty="0">
                <a:latin typeface="Arial" pitchFamily="34" charset="0"/>
                <a:cs typeface="Arial" pitchFamily="34" charset="0"/>
              </a:rPr>
              <a:t>how they acquire their information </a:t>
            </a:r>
          </a:p>
          <a:p>
            <a:pPr defTabSz="932871">
              <a:buFont typeface="Arial" pitchFamily="34" charset="0"/>
              <a:buChar char="•"/>
              <a:defRPr/>
            </a:pPr>
            <a:r>
              <a:rPr lang="en-GB" sz="1400" dirty="0">
                <a:latin typeface="Arial" pitchFamily="34" charset="0"/>
                <a:cs typeface="Arial" pitchFamily="34" charset="0"/>
              </a:rPr>
              <a:t>why they make the choices that they do. </a:t>
            </a:r>
          </a:p>
          <a:p>
            <a:pPr defTabSz="932871">
              <a:buFont typeface="Arial" pitchFamily="34" charset="0"/>
              <a:buChar char="•"/>
              <a:defRPr/>
            </a:pPr>
            <a:r>
              <a:rPr lang="en-GB" sz="1400" dirty="0">
                <a:latin typeface="Arial" pitchFamily="34" charset="0"/>
                <a:cs typeface="Arial" pitchFamily="34" charset="0"/>
              </a:rPr>
              <a:t>Understand the contexts that surround engagement with digital resources, spaces, and tools </a:t>
            </a:r>
          </a:p>
          <a:p>
            <a:pPr defTabSz="932871">
              <a:defRPr/>
            </a:pPr>
            <a:r>
              <a:rPr lang="en-GB" sz="1400" dirty="0">
                <a:latin typeface="Arial" pitchFamily="34" charset="0"/>
                <a:cs typeface="Arial" pitchFamily="34" charset="0"/>
              </a:rPr>
              <a:t>(</a:t>
            </a:r>
            <a:r>
              <a:rPr lang="en-GB" sz="1400" dirty="0" err="1">
                <a:latin typeface="Arial" pitchFamily="34" charset="0"/>
                <a:cs typeface="Arial" pitchFamily="34" charset="0"/>
              </a:rPr>
              <a:t>InfoKit</a:t>
            </a:r>
            <a:r>
              <a:rPr lang="en-GB" sz="1400" dirty="0">
                <a:latin typeface="Arial" pitchFamily="34" charset="0"/>
                <a:cs typeface="Arial" pitchFamily="34" charset="0"/>
              </a:rPr>
              <a:t> Intro)</a:t>
            </a:r>
          </a:p>
          <a:p>
            <a:pPr defTabSz="932871">
              <a:defRPr/>
            </a:pPr>
            <a:endParaRPr lang="en-GB" sz="1400" dirty="0">
              <a:latin typeface="Arial" pitchFamily="34" charset="0"/>
              <a:cs typeface="Arial" pitchFamily="34" charset="0"/>
            </a:endParaRPr>
          </a:p>
          <a:p>
            <a:pPr marL="0" lvl="2" defTabSz="932871">
              <a:defRPr/>
            </a:pPr>
            <a:r>
              <a:rPr lang="en-US" sz="1400" dirty="0">
                <a:latin typeface="Arial" pitchFamily="34" charset="0"/>
                <a:cs typeface="Arial" pitchFamily="34" charset="0"/>
              </a:rPr>
              <a:t>White, David S., and Lynn Silipigni Connaway. 2011-2014. </a:t>
            </a:r>
            <a:r>
              <a:rPr lang="en-US" sz="1400" i="1" dirty="0">
                <a:latin typeface="Arial" pitchFamily="34" charset="0"/>
                <a:cs typeface="Arial" pitchFamily="34" charset="0"/>
              </a:rPr>
              <a:t>Visitors &amp; Residents: What Motivates Engagement with the Digital Information Environment.</a:t>
            </a:r>
            <a:r>
              <a:rPr lang="en-US" sz="1400" dirty="0">
                <a:latin typeface="Arial" pitchFamily="34" charset="0"/>
                <a:cs typeface="Arial" pitchFamily="34" charset="0"/>
              </a:rPr>
              <a:t> Funded by JISC, OCLC, and Oxford University. </a:t>
            </a:r>
            <a:r>
              <a:rPr lang="en-US" sz="1400" u="sng" dirty="0">
                <a:latin typeface="Arial" pitchFamily="34" charset="0"/>
                <a:cs typeface="Arial" pitchFamily="34" charset="0"/>
                <a:hlinkClick r:id="rId4"/>
              </a:rPr>
              <a:t>http://www.oclc.org/research/activities/vandr/</a:t>
            </a:r>
            <a:r>
              <a:rPr lang="en-US" sz="1400" dirty="0">
                <a:latin typeface="Arial" pitchFamily="34" charset="0"/>
                <a:cs typeface="Arial" pitchFamily="34" charset="0"/>
              </a:rPr>
              <a:t>.</a:t>
            </a:r>
          </a:p>
          <a:p>
            <a:pPr defTabSz="932871">
              <a:defRPr/>
            </a:pPr>
            <a:endParaRPr lang="en-US" sz="1400" dirty="0">
              <a:latin typeface="Arial" pitchFamily="34" charset="0"/>
              <a:cs typeface="Arial" pitchFamily="34" charset="0"/>
            </a:endParaRPr>
          </a:p>
          <a:p>
            <a:pPr defTabSz="932871">
              <a:defRPr/>
            </a:pPr>
            <a:r>
              <a:rPr lang="en-US" sz="1400" dirty="0">
                <a:latin typeface="Arial" pitchFamily="34" charset="0"/>
                <a:cs typeface="Arial" pitchFamily="34" charset="0"/>
              </a:rPr>
              <a:t>White, David, Lynn Silipigni Connaway, Donna Lanclos, Erin M. Hood, and Carrie Vass. 2014.  </a:t>
            </a:r>
            <a:r>
              <a:rPr lang="en-US" sz="1400" i="1" dirty="0">
                <a:latin typeface="Arial" pitchFamily="34" charset="0"/>
                <a:cs typeface="Arial" pitchFamily="34" charset="0"/>
              </a:rPr>
              <a:t>Evaluating Digital Services: A Visitors and Residents Approach. </a:t>
            </a:r>
            <a:r>
              <a:rPr lang="en-US" sz="1400" dirty="0">
                <a:latin typeface="Arial" pitchFamily="34" charset="0"/>
                <a:cs typeface="Arial" pitchFamily="34" charset="0"/>
              </a:rPr>
              <a:t> </a:t>
            </a:r>
            <a:r>
              <a:rPr lang="en-US" sz="1400" dirty="0">
                <a:latin typeface="Arial" pitchFamily="34" charset="0"/>
                <a:cs typeface="Arial" pitchFamily="34" charset="0"/>
                <a:hlinkClick r:id="rId5"/>
              </a:rPr>
              <a:t>http://www.jiscinfonet.ac.uk/infokits/evaluating-services/</a:t>
            </a:r>
            <a:r>
              <a:rPr lang="en-US" sz="1400" dirty="0">
                <a:latin typeface="Arial" pitchFamily="34" charset="0"/>
                <a:cs typeface="Arial" pitchFamily="34" charset="0"/>
              </a:rPr>
              <a:t>.</a:t>
            </a:r>
            <a:endParaRPr lang="en-US" sz="1400" dirty="0">
              <a:latin typeface="Arial" pitchFamily="34" charset="0"/>
              <a:ea typeface="Open Sans" pitchFamily="34" charset="0"/>
              <a:cs typeface="Arial" pitchFamily="34" charset="0"/>
            </a:endParaRPr>
          </a:p>
          <a:p>
            <a:pPr defTabSz="932871">
              <a:defRPr/>
            </a:pP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4</a:t>
            </a:fld>
            <a:endParaRPr lang="en-GB" dirty="0"/>
          </a:p>
        </p:txBody>
      </p:sp>
    </p:spTree>
    <p:extLst>
      <p:ext uri="{BB962C8B-B14F-4D97-AF65-F5344CB8AC3E}">
        <p14:creationId xmlns:p14="http://schemas.microsoft.com/office/powerpoint/2010/main" val="3068749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40</a:t>
            </a:fld>
            <a:endParaRPr lang="en-US"/>
          </a:p>
        </p:txBody>
      </p:sp>
    </p:spTree>
    <p:extLst>
      <p:ext uri="{BB962C8B-B14F-4D97-AF65-F5344CB8AC3E}">
        <p14:creationId xmlns:p14="http://schemas.microsoft.com/office/powerpoint/2010/main" val="2766981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41</a:t>
            </a:fld>
            <a:endParaRPr lang="en-US"/>
          </a:p>
        </p:txBody>
      </p:sp>
    </p:spTree>
    <p:extLst>
      <p:ext uri="{BB962C8B-B14F-4D97-AF65-F5344CB8AC3E}">
        <p14:creationId xmlns:p14="http://schemas.microsoft.com/office/powerpoint/2010/main" val="3973439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42</a:t>
            </a:fld>
            <a:endParaRPr lang="en-US"/>
          </a:p>
        </p:txBody>
      </p:sp>
    </p:spTree>
    <p:extLst>
      <p:ext uri="{BB962C8B-B14F-4D97-AF65-F5344CB8AC3E}">
        <p14:creationId xmlns:p14="http://schemas.microsoft.com/office/powerpoint/2010/main" val="1134001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43</a:t>
            </a:fld>
            <a:endParaRPr lang="en-US"/>
          </a:p>
        </p:txBody>
      </p:sp>
    </p:spTree>
    <p:extLst>
      <p:ext uri="{BB962C8B-B14F-4D97-AF65-F5344CB8AC3E}">
        <p14:creationId xmlns:p14="http://schemas.microsoft.com/office/powerpoint/2010/main" val="1720351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44</a:t>
            </a:fld>
            <a:endParaRPr lang="en-US"/>
          </a:p>
        </p:txBody>
      </p:sp>
    </p:spTree>
    <p:extLst>
      <p:ext uri="{BB962C8B-B14F-4D97-AF65-F5344CB8AC3E}">
        <p14:creationId xmlns:p14="http://schemas.microsoft.com/office/powerpoint/2010/main" val="2613454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45</a:t>
            </a:fld>
            <a:endParaRPr lang="en-US"/>
          </a:p>
        </p:txBody>
      </p:sp>
    </p:spTree>
    <p:extLst>
      <p:ext uri="{BB962C8B-B14F-4D97-AF65-F5344CB8AC3E}">
        <p14:creationId xmlns:p14="http://schemas.microsoft.com/office/powerpoint/2010/main" val="1552587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46</a:t>
            </a:fld>
            <a:endParaRPr lang="en-US"/>
          </a:p>
        </p:txBody>
      </p:sp>
    </p:spTree>
    <p:extLst>
      <p:ext uri="{BB962C8B-B14F-4D97-AF65-F5344CB8AC3E}">
        <p14:creationId xmlns:p14="http://schemas.microsoft.com/office/powerpoint/2010/main" val="1690176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47</a:t>
            </a:fld>
            <a:endParaRPr lang="en-US"/>
          </a:p>
        </p:txBody>
      </p:sp>
    </p:spTree>
    <p:extLst>
      <p:ext uri="{BB962C8B-B14F-4D97-AF65-F5344CB8AC3E}">
        <p14:creationId xmlns:p14="http://schemas.microsoft.com/office/powerpoint/2010/main" val="37866276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48</a:t>
            </a:fld>
            <a:endParaRPr lang="en-US"/>
          </a:p>
        </p:txBody>
      </p:sp>
    </p:spTree>
    <p:extLst>
      <p:ext uri="{BB962C8B-B14F-4D97-AF65-F5344CB8AC3E}">
        <p14:creationId xmlns:p14="http://schemas.microsoft.com/office/powerpoint/2010/main" val="3390221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49</a:t>
            </a:fld>
            <a:endParaRPr lang="en-US"/>
          </a:p>
        </p:txBody>
      </p:sp>
    </p:spTree>
    <p:extLst>
      <p:ext uri="{BB962C8B-B14F-4D97-AF65-F5344CB8AC3E}">
        <p14:creationId xmlns:p14="http://schemas.microsoft.com/office/powerpoint/2010/main" val="74939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181610" y="4420314"/>
            <a:ext cx="6448319" cy="4418699"/>
          </a:xfrm>
        </p:spPr>
        <p:txBody>
          <a:bodyPr>
            <a:noAutofit/>
          </a:bodyPr>
          <a:lstStyle/>
          <a:p>
            <a:pPr defTabSz="932871">
              <a:defRPr/>
            </a:pPr>
            <a:r>
              <a:rPr lang="en-US" sz="1400" dirty="0">
                <a:latin typeface="Arial" pitchFamily="34" charset="0"/>
                <a:cs typeface="Arial" pitchFamily="34" charset="0"/>
              </a:rPr>
              <a:t>This is a continuum and individuals may be display visitor or resident characteristics in different contexts and situations.</a:t>
            </a:r>
          </a:p>
          <a:p>
            <a:pPr defTabSz="932871">
              <a:defRPr/>
            </a:pPr>
            <a:endParaRPr lang="en-US" sz="1400" dirty="0">
              <a:latin typeface="Arial" pitchFamily="34" charset="0"/>
              <a:cs typeface="Arial" pitchFamily="34" charset="0"/>
            </a:endParaRPr>
          </a:p>
          <a:p>
            <a:pPr defTabSz="932871">
              <a:defRPr/>
            </a:pPr>
            <a:r>
              <a:rPr lang="en-US" sz="1400" dirty="0">
                <a:latin typeface="Arial" pitchFamily="34" charset="0"/>
                <a:cs typeface="Arial" pitchFamily="34" charset="0"/>
              </a:rPr>
              <a:t>Visitors </a:t>
            </a:r>
          </a:p>
          <a:p>
            <a:pPr defTabSz="932871">
              <a:buFont typeface="Arial" pitchFamily="34" charset="0"/>
              <a:buChar char="•"/>
              <a:defRPr/>
            </a:pPr>
            <a:r>
              <a:rPr lang="en-US" sz="1400" dirty="0">
                <a:latin typeface="Arial" pitchFamily="34" charset="0"/>
                <a:cs typeface="Arial" pitchFamily="34" charset="0"/>
              </a:rPr>
              <a:t>functional use of technology </a:t>
            </a:r>
          </a:p>
          <a:p>
            <a:pPr defTabSz="932871">
              <a:buFont typeface="Arial" pitchFamily="34" charset="0"/>
              <a:buChar char="•"/>
              <a:defRPr/>
            </a:pPr>
            <a:r>
              <a:rPr lang="en-US" sz="1400" dirty="0">
                <a:latin typeface="Arial" pitchFamily="34" charset="0"/>
                <a:cs typeface="Arial" pitchFamily="34" charset="0"/>
              </a:rPr>
              <a:t>often linked to formal need </a:t>
            </a:r>
          </a:p>
          <a:p>
            <a:pPr defTabSz="932871">
              <a:buFont typeface="Arial" pitchFamily="34" charset="0"/>
              <a:buChar char="•"/>
              <a:defRPr/>
            </a:pPr>
            <a:r>
              <a:rPr lang="en-US" sz="1400" dirty="0">
                <a:latin typeface="Arial" pitchFamily="34" charset="0"/>
                <a:cs typeface="Arial" pitchFamily="34" charset="0"/>
              </a:rPr>
              <a:t>less visible/more passive online presence </a:t>
            </a:r>
          </a:p>
          <a:p>
            <a:pPr defTabSz="932871">
              <a:buFont typeface="Arial" pitchFamily="34" charset="0"/>
              <a:buChar char="•"/>
              <a:defRPr/>
            </a:pPr>
            <a:r>
              <a:rPr lang="en-US" sz="1400" dirty="0">
                <a:latin typeface="Arial" pitchFamily="34" charset="0"/>
                <a:cs typeface="Arial" pitchFamily="34" charset="0"/>
              </a:rPr>
              <a:t>more likely to favor  face- to- face interactions  </a:t>
            </a:r>
          </a:p>
          <a:p>
            <a:endParaRPr lang="en-US" sz="1400" dirty="0">
              <a:latin typeface="Arial" pitchFamily="34" charset="0"/>
              <a:cs typeface="Arial" pitchFamily="34" charset="0"/>
            </a:endParaRPr>
          </a:p>
          <a:p>
            <a:pPr defTabSz="932871">
              <a:defRPr/>
            </a:pPr>
            <a:r>
              <a:rPr lang="en-US" sz="1400" dirty="0">
                <a:latin typeface="Arial" pitchFamily="34" charset="0"/>
                <a:cs typeface="Arial" pitchFamily="34" charset="0"/>
              </a:rPr>
              <a:t>Residents </a:t>
            </a:r>
          </a:p>
          <a:p>
            <a:pPr defTabSz="932871">
              <a:buFont typeface="Arial" pitchFamily="34" charset="0"/>
              <a:buChar char="•"/>
              <a:defRPr/>
            </a:pPr>
            <a:r>
              <a:rPr lang="en-US" sz="1400" dirty="0">
                <a:latin typeface="Arial" pitchFamily="34" charset="0"/>
                <a:cs typeface="Arial" pitchFamily="34" charset="0"/>
              </a:rPr>
              <a:t>significant online presence and usage </a:t>
            </a:r>
          </a:p>
          <a:p>
            <a:pPr defTabSz="932871">
              <a:buFont typeface="Arial" pitchFamily="34" charset="0"/>
              <a:buChar char="•"/>
              <a:defRPr/>
            </a:pPr>
            <a:r>
              <a:rPr lang="en-US" sz="1400" dirty="0">
                <a:latin typeface="Arial" pitchFamily="34" charset="0"/>
                <a:cs typeface="Arial" pitchFamily="34" charset="0"/>
              </a:rPr>
              <a:t>high level of collaborative activity online </a:t>
            </a:r>
          </a:p>
          <a:p>
            <a:pPr defTabSz="932871">
              <a:buFont typeface="Arial" pitchFamily="34" charset="0"/>
              <a:buChar char="•"/>
              <a:defRPr/>
            </a:pPr>
            <a:r>
              <a:rPr lang="en-US" sz="1400" dirty="0">
                <a:latin typeface="Arial" pitchFamily="34" charset="0"/>
                <a:cs typeface="Arial" pitchFamily="34" charset="0"/>
              </a:rPr>
              <a:t>contributions to the online environment in the form of uploading materials, photos, videos.</a:t>
            </a:r>
          </a:p>
          <a:p>
            <a:endParaRPr lang="en-US" sz="1400" dirty="0">
              <a:latin typeface="Arial" pitchFamily="34" charset="0"/>
              <a:cs typeface="Arial" pitchFamily="34" charset="0"/>
            </a:endParaRPr>
          </a:p>
          <a:p>
            <a:pPr marL="0" lvl="2" defTabSz="466435">
              <a:defRPr/>
            </a:pPr>
            <a:r>
              <a:rPr lang="en-US" sz="1400" dirty="0">
                <a:latin typeface="Arial" pitchFamily="34" charset="0"/>
                <a:cs typeface="Arial" pitchFamily="34" charset="0"/>
              </a:rPr>
              <a:t>White, David S., and Lynn Silipigni Connaway. 2011-2014. </a:t>
            </a:r>
            <a:r>
              <a:rPr lang="en-US" sz="1400" i="1" dirty="0">
                <a:latin typeface="Arial" pitchFamily="34" charset="0"/>
                <a:cs typeface="Arial" pitchFamily="34" charset="0"/>
              </a:rPr>
              <a:t>Visitors &amp; Residents: What Motivates Engagement with the Digital Information Environment.</a:t>
            </a:r>
            <a:r>
              <a:rPr lang="en-US" sz="1400" dirty="0">
                <a:latin typeface="Arial" pitchFamily="34" charset="0"/>
                <a:cs typeface="Arial" pitchFamily="34" charset="0"/>
              </a:rPr>
              <a:t> Funded by JISC, OCLC, and Oxford University. </a:t>
            </a:r>
            <a:r>
              <a:rPr lang="en-US" sz="1400" u="sng" dirty="0">
                <a:latin typeface="Arial" pitchFamily="34" charset="0"/>
                <a:cs typeface="Arial" pitchFamily="34" charset="0"/>
                <a:hlinkClick r:id="rId3"/>
              </a:rPr>
              <a:t>http://www.oclc.org/research/activities/vandr/</a:t>
            </a:r>
            <a:r>
              <a:rPr lang="en-US" sz="1400" dirty="0">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fld id="{6B37C837-5377-6648-AD34-4D4FC0F568FB}" type="slidenum">
              <a:rPr lang="en-GB" smtClean="0"/>
              <a:pPr/>
              <a:t>5</a:t>
            </a:fld>
            <a:endParaRPr lang="en-GB" dirty="0"/>
          </a:p>
        </p:txBody>
      </p:sp>
    </p:spTree>
    <p:extLst>
      <p:ext uri="{BB962C8B-B14F-4D97-AF65-F5344CB8AC3E}">
        <p14:creationId xmlns:p14="http://schemas.microsoft.com/office/powerpoint/2010/main" val="2835715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50</a:t>
            </a:fld>
            <a:endParaRPr lang="en-US"/>
          </a:p>
        </p:txBody>
      </p:sp>
    </p:spTree>
    <p:extLst>
      <p:ext uri="{BB962C8B-B14F-4D97-AF65-F5344CB8AC3E}">
        <p14:creationId xmlns:p14="http://schemas.microsoft.com/office/powerpoint/2010/main" val="3839734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2A94-4A4D-4FD9-8EB7-4970A8389576}" type="slidenum">
              <a:rPr lang="en-US" smtClean="0"/>
              <a:t>51</a:t>
            </a:fld>
            <a:endParaRPr lang="en-US"/>
          </a:p>
        </p:txBody>
      </p:sp>
    </p:spTree>
    <p:extLst>
      <p:ext uri="{BB962C8B-B14F-4D97-AF65-F5344CB8AC3E}">
        <p14:creationId xmlns:p14="http://schemas.microsoft.com/office/powerpoint/2010/main" val="33393039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baseline="0" dirty="0" err="1" smtClean="0"/>
              <a:t>dropbox</a:t>
            </a:r>
            <a:r>
              <a:rPr lang="en-US" baseline="0" dirty="0" smtClean="0"/>
              <a:t> email address </a:t>
            </a:r>
            <a:r>
              <a:rPr lang="en-US" baseline="0" smtClean="0"/>
              <a:t>is </a:t>
            </a:r>
            <a:r>
              <a:rPr lang="en-US" sz="2500" b="1" smtClean="0"/>
              <a:t>oclc_vandr_b7de@sendtodropbox.com.</a:t>
            </a:r>
            <a:endParaRPr lang="en-US" sz="2500" b="1" dirty="0" smtClean="0"/>
          </a:p>
          <a:p>
            <a:endParaRPr lang="en-US" dirty="0"/>
          </a:p>
        </p:txBody>
      </p:sp>
      <p:sp>
        <p:nvSpPr>
          <p:cNvPr id="4" name="Slide Number Placeholder 3"/>
          <p:cNvSpPr>
            <a:spLocks noGrp="1"/>
          </p:cNvSpPr>
          <p:nvPr>
            <p:ph type="sldNum" sz="quarter" idx="10"/>
          </p:nvPr>
        </p:nvSpPr>
        <p:spPr/>
        <p:txBody>
          <a:bodyPr/>
          <a:lstStyle/>
          <a:p>
            <a:fld id="{706F2A94-4A4D-4FD9-8EB7-4970A8389576}" type="slidenum">
              <a:rPr lang="en-US" smtClean="0"/>
              <a:t>52</a:t>
            </a:fld>
            <a:endParaRPr lang="en-US"/>
          </a:p>
        </p:txBody>
      </p:sp>
    </p:spTree>
    <p:extLst>
      <p:ext uri="{BB962C8B-B14F-4D97-AF65-F5344CB8AC3E}">
        <p14:creationId xmlns:p14="http://schemas.microsoft.com/office/powerpoint/2010/main" val="29592341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Image: </a:t>
            </a:r>
            <a:r>
              <a:rPr lang="en-US" sz="1400" dirty="0">
                <a:latin typeface="Arial" pitchFamily="34" charset="0"/>
                <a:cs typeface="Arial" pitchFamily="34" charset="0"/>
                <a:hlinkClick r:id="rId3"/>
              </a:rPr>
              <a:t>http://www.flickr.com/photos/ejpphoto/6307523224/</a:t>
            </a:r>
            <a:endParaRPr lang="en-US" sz="1400" dirty="0">
              <a:latin typeface="Arial" pitchFamily="34" charset="0"/>
              <a:cs typeface="Arial" pitchFamily="34" charset="0"/>
            </a:endParaRP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53</a:t>
            </a:fld>
            <a:endParaRPr lang="en-US" dirty="0"/>
          </a:p>
        </p:txBody>
      </p:sp>
    </p:spTree>
    <p:extLst>
      <p:ext uri="{BB962C8B-B14F-4D97-AF65-F5344CB8AC3E}">
        <p14:creationId xmlns:p14="http://schemas.microsoft.com/office/powerpoint/2010/main" val="14696532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b="1" dirty="0">
                <a:latin typeface="Arial" panose="020B0604020202020204" pitchFamily="34" charset="0"/>
                <a:cs typeface="Arial" panose="020B0604020202020204" pitchFamily="34" charset="0"/>
              </a:rPr>
              <a:t>Lynn</a:t>
            </a:r>
          </a:p>
        </p:txBody>
      </p:sp>
      <p:sp>
        <p:nvSpPr>
          <p:cNvPr id="4" name="Slide Number Placeholder 3"/>
          <p:cNvSpPr>
            <a:spLocks noGrp="1"/>
          </p:cNvSpPr>
          <p:nvPr>
            <p:ph type="sldNum" sz="quarter" idx="10"/>
          </p:nvPr>
        </p:nvSpPr>
        <p:spPr/>
        <p:txBody>
          <a:bodyPr/>
          <a:lstStyle/>
          <a:p>
            <a:fld id="{706F2A94-4A4D-4FD9-8EB7-4970A8389576}" type="slidenum">
              <a:rPr lang="en-US" smtClean="0"/>
              <a:pPr/>
              <a:t>54</a:t>
            </a:fld>
            <a:endParaRPr lang="en-US"/>
          </a:p>
        </p:txBody>
      </p:sp>
    </p:spTree>
    <p:extLst>
      <p:ext uri="{BB962C8B-B14F-4D97-AF65-F5344CB8AC3E}">
        <p14:creationId xmlns:p14="http://schemas.microsoft.com/office/powerpoint/2010/main" val="4190498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Lynn</a:t>
            </a:r>
            <a:endParaRPr lang="en-US" sz="14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6F2A94-4A4D-4FD9-8EB7-4970A8389576}" type="slidenum">
              <a:rPr lang="en-US" smtClean="0"/>
              <a:pPr/>
              <a:t>55</a:t>
            </a:fld>
            <a:endParaRPr lang="en-US"/>
          </a:p>
        </p:txBody>
      </p:sp>
    </p:spTree>
    <p:extLst>
      <p:ext uri="{BB962C8B-B14F-4D97-AF65-F5344CB8AC3E}">
        <p14:creationId xmlns:p14="http://schemas.microsoft.com/office/powerpoint/2010/main" val="1912945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5526" y="4303568"/>
            <a:ext cx="6296891" cy="4708814"/>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Lynn</a:t>
            </a:r>
          </a:p>
          <a:p>
            <a:endParaRPr lang="en-US" sz="14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Image: </a:t>
            </a:r>
            <a:r>
              <a:rPr lang="en-US" sz="1050" dirty="0" smtClean="0">
                <a:latin typeface="Arial" panose="020B0604020202020204" pitchFamily="34" charset="0"/>
                <a:cs typeface="Arial" panose="020B0604020202020204" pitchFamily="34" charset="0"/>
              </a:rPr>
              <a:t>https://www.google.com/url?sa=i&amp;rct=j&amp;q=&amp;esrc=s&amp;source=images&amp;cd=&amp;cad=rja&amp;uact=8&amp;ved=0CAcQjRxqFQoTCLWE45XBiMgCFY2kiAodHkcAGw&amp;url=http%3A%2F%2Fwww.christiedigital.com%2Fen-us%2Fnews-room%2Fpress-releases%2Fpages%2Fchristie-helps-nc-state-build-research-library.aspx&amp;psig=AFQjCNHsAocoyaTQLyzXjLzslitKWDbUnQ&amp;ust=1442938024202771I</a:t>
            </a:r>
          </a:p>
          <a:p>
            <a:endParaRPr lang="en-US" sz="105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Working on an </a:t>
            </a:r>
            <a:r>
              <a:rPr lang="en-US" sz="1400" dirty="0" smtClean="0">
                <a:latin typeface="Arial" panose="020B0604020202020204" pitchFamily="34" charset="0"/>
                <a:cs typeface="Arial" panose="020B0604020202020204" pitchFamily="34" charset="0"/>
              </a:rPr>
              <a:t>app to create and submit maps</a:t>
            </a:r>
          </a:p>
          <a:p>
            <a:pPr marL="285750" indent="-285750">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It’s possible to create and submit on </a:t>
            </a:r>
            <a:r>
              <a:rPr lang="en-US" sz="1400" dirty="0">
                <a:latin typeface="Arial" panose="020B0604020202020204" pitchFamily="34" charset="0"/>
                <a:cs typeface="Arial" panose="020B0604020202020204" pitchFamily="34" charset="0"/>
              </a:rPr>
              <a:t>personal computers/laptops </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Testing </a:t>
            </a:r>
            <a:r>
              <a:rPr lang="en-US" sz="1400" dirty="0">
                <a:latin typeface="Arial" panose="020B0604020202020204" pitchFamily="34" charset="0"/>
                <a:cs typeface="Arial" panose="020B0604020202020204" pitchFamily="34" charset="0"/>
              </a:rPr>
              <a:t>on </a:t>
            </a:r>
            <a:r>
              <a:rPr lang="en-US" sz="1400" dirty="0" smtClean="0">
                <a:latin typeface="Arial" panose="020B0604020202020204" pitchFamily="34" charset="0"/>
                <a:cs typeface="Arial" panose="020B0604020202020204" pitchFamily="34" charset="0"/>
              </a:rPr>
              <a:t>tablets and smart phones</a:t>
            </a:r>
            <a:endParaRPr lang="en-US" sz="1400" dirty="0">
              <a:latin typeface="Arial" panose="020B0604020202020204" pitchFamily="34" charset="0"/>
              <a:cs typeface="Arial" panose="020B0604020202020204" pitchFamily="34" charset="0"/>
            </a:endParaRPr>
          </a:p>
          <a:p>
            <a:endParaRPr lang="en-US" sz="105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This will give OCLC the ability to collect maps and analyze, using William’s analysis tools to influence product development, services, and systems.</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6F2A94-4A4D-4FD9-8EB7-4970A8389576}" type="slidenum">
              <a:rPr lang="en-US" smtClean="0"/>
              <a:pPr/>
              <a:t>56</a:t>
            </a:fld>
            <a:endParaRPr lang="en-US"/>
          </a:p>
        </p:txBody>
      </p:sp>
    </p:spTree>
    <p:extLst>
      <p:ext uri="{BB962C8B-B14F-4D97-AF65-F5344CB8AC3E}">
        <p14:creationId xmlns:p14="http://schemas.microsoft.com/office/powerpoint/2010/main" val="3860143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Image: Microsoft Clip Art</a:t>
            </a:r>
          </a:p>
        </p:txBody>
      </p:sp>
      <p:sp>
        <p:nvSpPr>
          <p:cNvPr id="4" name="Slide Number Placeholder 3"/>
          <p:cNvSpPr>
            <a:spLocks noGrp="1"/>
          </p:cNvSpPr>
          <p:nvPr>
            <p:ph type="sldNum" sz="quarter" idx="10"/>
          </p:nvPr>
        </p:nvSpPr>
        <p:spPr/>
        <p:txBody>
          <a:bodyPr/>
          <a:lstStyle/>
          <a:p>
            <a:fld id="{6B37C837-5377-6648-AD34-4D4FC0F568FB}" type="slidenum">
              <a:rPr lang="en-GB" smtClean="0"/>
              <a:pPr/>
              <a:t>57</a:t>
            </a:fld>
            <a:endParaRPr lang="en-GB" dirty="0"/>
          </a:p>
        </p:txBody>
      </p:sp>
    </p:spTree>
    <p:extLst>
      <p:ext uri="{BB962C8B-B14F-4D97-AF65-F5344CB8AC3E}">
        <p14:creationId xmlns:p14="http://schemas.microsoft.com/office/powerpoint/2010/main" val="407216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58</a:t>
            </a:fld>
            <a:endParaRPr lang="en-GB" dirty="0"/>
          </a:p>
        </p:txBody>
      </p:sp>
    </p:spTree>
    <p:extLst>
      <p:ext uri="{BB962C8B-B14F-4D97-AF65-F5344CB8AC3E}">
        <p14:creationId xmlns:p14="http://schemas.microsoft.com/office/powerpoint/2010/main" val="275768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466435">
              <a:defRPr/>
            </a:pPr>
            <a:r>
              <a:rPr lang="en-US" sz="1400" dirty="0" smtClean="0">
                <a:solidFill>
                  <a:schemeClr val="tx1"/>
                </a:solidFill>
                <a:latin typeface="Arial" pitchFamily="34" charset="0"/>
                <a:cs typeface="Arial" pitchFamily="34" charset="0"/>
              </a:rPr>
              <a:t>Image: </a:t>
            </a:r>
            <a:r>
              <a:rPr lang="en-US" sz="1400" dirty="0" smtClean="0">
                <a:solidFill>
                  <a:schemeClr val="tx1"/>
                </a:solidFill>
                <a:latin typeface="Arial" pitchFamily="34" charset="0"/>
                <a:cs typeface="Arial" pitchFamily="34" charset="0"/>
                <a:hlinkClick r:id="rId3"/>
              </a:rPr>
              <a:t>http://www.flickr.com/photos/31442459@N00/7648151218</a:t>
            </a:r>
            <a:endParaRPr lang="en-US" sz="1400" dirty="0" smtClean="0">
              <a:solidFill>
                <a:schemeClr val="tx1"/>
              </a:solidFill>
              <a:latin typeface="Arial" pitchFamily="34" charset="0"/>
              <a:cs typeface="Arial" pitchFamily="34" charset="0"/>
            </a:endParaRPr>
          </a:p>
          <a:p>
            <a:pPr defTabSz="466435">
              <a:defRPr/>
            </a:pPr>
            <a:endParaRPr lang="en-US" sz="1400" dirty="0" smtClean="0">
              <a:solidFill>
                <a:schemeClr val="tx1"/>
              </a:solidFill>
              <a:latin typeface="Arial" pitchFamily="34" charset="0"/>
              <a:cs typeface="Arial" pitchFamily="34" charset="0"/>
            </a:endParaRPr>
          </a:p>
          <a:p>
            <a:r>
              <a:rPr lang="en-US" sz="1400" dirty="0" smtClean="0">
                <a:solidFill>
                  <a:schemeClr val="tx1"/>
                </a:solidFill>
                <a:latin typeface="Arial" pitchFamily="34" charset="0"/>
                <a:cs typeface="Arial" pitchFamily="34" charset="0"/>
              </a:rPr>
              <a:t>Visitors: functional use of technology, often linked to formal need (such as use of software for specific coursework, or </a:t>
            </a:r>
            <a:r>
              <a:rPr lang="en-US" sz="1400" dirty="0" err="1" smtClean="0">
                <a:solidFill>
                  <a:schemeClr val="tx1"/>
                </a:solidFill>
                <a:latin typeface="Arial" pitchFamily="34" charset="0"/>
                <a:cs typeface="Arial" pitchFamily="34" charset="0"/>
              </a:rPr>
              <a:t>organising</a:t>
            </a:r>
            <a:r>
              <a:rPr lang="en-US" sz="1400" dirty="0" smtClean="0">
                <a:solidFill>
                  <a:schemeClr val="tx1"/>
                </a:solidFill>
                <a:latin typeface="Arial" pitchFamily="34" charset="0"/>
                <a:cs typeface="Arial" pitchFamily="34" charset="0"/>
              </a:rPr>
              <a:t> meetings through email contact); less visible/more passive online presence, more likely to favor  face- to- face interactions (even as they use the internet to organize/schedule those interactions) </a:t>
            </a:r>
          </a:p>
          <a:p>
            <a:endParaRPr lang="en-US" sz="1400" dirty="0" smtClean="0">
              <a:solidFill>
                <a:schemeClr val="tx1"/>
              </a:solidFill>
              <a:latin typeface="Arial" pitchFamily="34" charset="0"/>
              <a:cs typeface="Arial" pitchFamily="34" charset="0"/>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White, David S., and Lynn </a:t>
            </a:r>
            <a:r>
              <a:rPr lang="en-US" sz="1400" dirty="0" err="1" smtClean="0">
                <a:solidFill>
                  <a:schemeClr val="tx1"/>
                </a:solidFill>
                <a:latin typeface="Arial" pitchFamily="34" charset="0"/>
                <a:cs typeface="Arial" pitchFamily="34" charset="0"/>
              </a:rPr>
              <a:t>Silipigni</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2011-2014. </a:t>
            </a:r>
            <a:r>
              <a:rPr lang="en-US" sz="1400" i="1" dirty="0" smtClean="0">
                <a:solidFill>
                  <a:schemeClr val="tx1"/>
                </a:solidFill>
                <a:latin typeface="Arial" pitchFamily="34" charset="0"/>
                <a:cs typeface="Arial" pitchFamily="34" charset="0"/>
              </a:rPr>
              <a:t>Visitors &amp; Residents: What Motivates Engagement with the Digital Information Environment.</a:t>
            </a:r>
            <a:r>
              <a:rPr lang="en-US" sz="1400" dirty="0" smtClean="0">
                <a:solidFill>
                  <a:schemeClr val="tx1"/>
                </a:solidFill>
                <a:latin typeface="Arial" pitchFamily="34" charset="0"/>
                <a:cs typeface="Arial" pitchFamily="34" charset="0"/>
              </a:rPr>
              <a:t> Funded by JISC, OCLC, and Oxford University. </a:t>
            </a:r>
            <a:r>
              <a:rPr lang="en-US" sz="1400" u="sng" dirty="0" smtClean="0">
                <a:solidFill>
                  <a:schemeClr val="tx1"/>
                </a:solidFill>
                <a:latin typeface="Arial" pitchFamily="34" charset="0"/>
                <a:cs typeface="Arial" pitchFamily="34" charset="0"/>
                <a:hlinkClick r:id="rId4"/>
              </a:rPr>
              <a:t>http://www.oclc.org/research/activities/vandr/</a:t>
            </a:r>
            <a:r>
              <a:rPr lang="en-US" sz="1400" dirty="0" smtClean="0">
                <a:solidFill>
                  <a:schemeClr val="tx1"/>
                </a:solidFill>
                <a:latin typeface="Arial" pitchFamily="34" charset="0"/>
                <a:cs typeface="Arial" pitchFamily="34" charset="0"/>
              </a:rPr>
              <a:t>.</a:t>
            </a:r>
          </a:p>
          <a:p>
            <a:endParaRPr lang="en-US" sz="14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5483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466435">
              <a:defRPr/>
            </a:pPr>
            <a:r>
              <a:rPr lang="en-US" sz="1400"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http://www.flickr.com/photos/15216811@N06/8521338394</a:t>
            </a:r>
            <a:endParaRPr lang="en-US" sz="1400" dirty="0" smtClean="0">
              <a:latin typeface="Arial" pitchFamily="34" charset="0"/>
              <a:cs typeface="Arial" pitchFamily="34" charset="0"/>
            </a:endParaRPr>
          </a:p>
          <a:p>
            <a:pPr defTabSz="466435">
              <a:defRPr/>
            </a:pP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Residents: significant online presence and usage; high level of collaborative activity online; contributions to the online environment in the form of uploading materials, photos, videos.</a:t>
            </a:r>
          </a:p>
          <a:p>
            <a:endParaRPr lang="en-US" sz="1400" dirty="0" smtClean="0">
              <a:latin typeface="Arial" pitchFamily="34" charset="0"/>
              <a:cs typeface="Arial" pitchFamily="34" charset="0"/>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White, David S., and Lynn </a:t>
            </a:r>
            <a:r>
              <a:rPr lang="en-US" sz="1400" dirty="0" err="1" smtClean="0">
                <a:solidFill>
                  <a:schemeClr val="tx1"/>
                </a:solidFill>
                <a:latin typeface="Arial" pitchFamily="34" charset="0"/>
                <a:cs typeface="Arial" pitchFamily="34" charset="0"/>
              </a:rPr>
              <a:t>Silipigni</a:t>
            </a:r>
            <a:r>
              <a:rPr lang="en-US" sz="1400" dirty="0" smtClean="0">
                <a:solidFill>
                  <a:schemeClr val="tx1"/>
                </a:solidFill>
                <a:latin typeface="Arial" pitchFamily="34" charset="0"/>
                <a:cs typeface="Arial" pitchFamily="34" charset="0"/>
              </a:rPr>
              <a:t> </a:t>
            </a: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2011-2014. </a:t>
            </a:r>
            <a:r>
              <a:rPr lang="en-US" sz="1400" i="1" dirty="0" smtClean="0">
                <a:solidFill>
                  <a:schemeClr val="tx1"/>
                </a:solidFill>
                <a:latin typeface="Arial" pitchFamily="34" charset="0"/>
                <a:cs typeface="Arial" pitchFamily="34" charset="0"/>
              </a:rPr>
              <a:t>Visitors &amp; Residents: What Motivates Engagement with the Digital Information Environment.</a:t>
            </a:r>
            <a:r>
              <a:rPr lang="en-US" sz="1400" dirty="0" smtClean="0">
                <a:solidFill>
                  <a:schemeClr val="tx1"/>
                </a:solidFill>
                <a:latin typeface="Arial" pitchFamily="34" charset="0"/>
                <a:cs typeface="Arial" pitchFamily="34" charset="0"/>
              </a:rPr>
              <a:t> Funded by JISC, OCLC, and Oxford University. </a:t>
            </a:r>
            <a:r>
              <a:rPr lang="en-US" sz="1400" u="sng" dirty="0" smtClean="0">
                <a:solidFill>
                  <a:schemeClr val="tx1"/>
                </a:solidFill>
                <a:latin typeface="Arial" pitchFamily="34" charset="0"/>
                <a:cs typeface="Arial" pitchFamily="34" charset="0"/>
                <a:hlinkClick r:id="rId4"/>
              </a:rPr>
              <a:t>http://www.oclc.org/research/activities/vandr/</a:t>
            </a:r>
            <a:r>
              <a:rPr lang="en-US" sz="1400" dirty="0" smtClean="0">
                <a:solidFill>
                  <a:schemeClr val="tx1"/>
                </a:solidFill>
                <a:latin typeface="Arial" pitchFamily="34" charset="0"/>
                <a:cs typeface="Arial" pitchFamily="34" charset="0"/>
              </a:rPr>
              <a:t>.</a:t>
            </a:r>
          </a:p>
          <a:p>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a:p>
            <a:endParaRPr lang="en-US" sz="1400" dirty="0"/>
          </a:p>
        </p:txBody>
      </p:sp>
      <p:sp>
        <p:nvSpPr>
          <p:cNvPr id="4" name="Slide Number Placeholder 3"/>
          <p:cNvSpPr>
            <a:spLocks noGrp="1"/>
          </p:cNvSpPr>
          <p:nvPr>
            <p:ph type="sldNum" sz="quarter" idx="10"/>
          </p:nvPr>
        </p:nvSpPr>
        <p:spPr/>
        <p:txBody>
          <a:bodyPr/>
          <a:lstStyle/>
          <a:p>
            <a:fld id="{32CF4C4C-19F4-4555-84AC-DDCE43DBCD2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0666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389996" y="4420315"/>
            <a:ext cx="6239933" cy="4187666"/>
          </a:xfrm>
        </p:spPr>
        <p:txBody>
          <a:bodyPr>
            <a:noAutofit/>
          </a:bodyPr>
          <a:lstStyle/>
          <a:p>
            <a:r>
              <a:rPr lang="en-US" sz="1400" dirty="0">
                <a:latin typeface="Arial" pitchFamily="34" charset="0"/>
                <a:cs typeface="Arial" pitchFamily="34" charset="0"/>
              </a:rPr>
              <a:t>1. Emerging (Late stage secondary school/First year undergraduate); </a:t>
            </a:r>
          </a:p>
          <a:p>
            <a:r>
              <a:rPr lang="en-US" sz="1400" dirty="0">
                <a:latin typeface="Arial" pitchFamily="34" charset="0"/>
                <a:cs typeface="Arial" pitchFamily="34" charset="0"/>
              </a:rPr>
              <a:t>2. Establishing (Second/third or third/fourth year undergraduate); </a:t>
            </a:r>
          </a:p>
          <a:p>
            <a:r>
              <a:rPr lang="en-US" sz="1400" dirty="0">
                <a:latin typeface="Arial" pitchFamily="34" charset="0"/>
                <a:cs typeface="Arial" pitchFamily="34" charset="0"/>
              </a:rPr>
              <a:t>3. Embedding (Postgraduates, PhD students); </a:t>
            </a:r>
          </a:p>
          <a:p>
            <a:pPr defTabSz="914306" fontAlgn="base">
              <a:spcBef>
                <a:spcPct val="30000"/>
              </a:spcBef>
              <a:spcAft>
                <a:spcPct val="0"/>
              </a:spcAft>
              <a:defRPr/>
            </a:pPr>
            <a:r>
              <a:rPr lang="en-US" sz="1400" dirty="0">
                <a:latin typeface="Arial" pitchFamily="34" charset="0"/>
                <a:cs typeface="Arial" pitchFamily="34" charset="0"/>
              </a:rPr>
              <a:t>4. Experienced (Scholars).</a:t>
            </a:r>
          </a:p>
          <a:p>
            <a:endParaRPr lang="en-US" sz="1400" dirty="0">
              <a:latin typeface="Arial" pitchFamily="34" charset="0"/>
              <a:cs typeface="Arial" pitchFamily="34" charset="0"/>
            </a:endParaRPr>
          </a:p>
          <a:p>
            <a:pPr marL="0" lvl="2" defTabSz="466435">
              <a:defRPr/>
            </a:pPr>
            <a:r>
              <a:rPr lang="en-US" sz="1400" dirty="0">
                <a:latin typeface="Arial" pitchFamily="34" charset="0"/>
                <a:cs typeface="Arial" pitchFamily="34" charset="0"/>
              </a:rPr>
              <a:t>Connaway, Lynn S., David White, and Donna Lanclos. 2011. “Visitors and Residents: What motivates engagement with the digital information environment?” </a:t>
            </a:r>
            <a:r>
              <a:rPr lang="en-US" sz="1400" i="1" dirty="0">
                <a:latin typeface="Arial" pitchFamily="34" charset="0"/>
                <a:cs typeface="Arial" pitchFamily="34" charset="0"/>
              </a:rPr>
              <a:t>Proceedings of the 74</a:t>
            </a:r>
            <a:r>
              <a:rPr lang="en-US" sz="1400" i="1" baseline="30000" dirty="0">
                <a:latin typeface="Arial" pitchFamily="34" charset="0"/>
                <a:cs typeface="Arial" pitchFamily="34" charset="0"/>
              </a:rPr>
              <a:t>th</a:t>
            </a:r>
            <a:r>
              <a:rPr lang="en-US" sz="1400" i="1" dirty="0">
                <a:latin typeface="Arial" pitchFamily="34" charset="0"/>
                <a:cs typeface="Arial" pitchFamily="34" charset="0"/>
              </a:rPr>
              <a:t> ASIS&amp;T Annual Meeting</a:t>
            </a:r>
            <a:r>
              <a:rPr lang="en-US" sz="1400" dirty="0">
                <a:latin typeface="Arial" pitchFamily="34" charset="0"/>
                <a:cs typeface="Arial" pitchFamily="34" charset="0"/>
              </a:rPr>
              <a:t> 48: 1-7. </a:t>
            </a:r>
          </a:p>
          <a:p>
            <a:endParaRPr lang="en-US" sz="1400" dirty="0">
              <a:latin typeface="Arial" pitchFamily="34" charset="0"/>
              <a:cs typeface="Arial" pitchFamily="34" charset="0"/>
            </a:endParaRPr>
          </a:p>
          <a:p>
            <a:pPr marL="0" lvl="2" defTabSz="466435">
              <a:defRPr/>
            </a:pPr>
            <a:r>
              <a:rPr lang="en-US" sz="1400" dirty="0">
                <a:latin typeface="Arial" pitchFamily="34" charset="0"/>
                <a:cs typeface="Arial" pitchFamily="34" charset="0"/>
              </a:rPr>
              <a:t>White, David S., and Lynn Silipigni Connaway. 2011-2014. </a:t>
            </a:r>
            <a:r>
              <a:rPr lang="en-US" sz="1400" i="1" dirty="0">
                <a:latin typeface="Arial" pitchFamily="34" charset="0"/>
                <a:cs typeface="Arial" pitchFamily="34" charset="0"/>
              </a:rPr>
              <a:t>Visitors &amp; Residents: What Motivates Engagement with the Digital Information Environment.</a:t>
            </a:r>
            <a:r>
              <a:rPr lang="en-US" sz="1400" dirty="0">
                <a:latin typeface="Arial" pitchFamily="34" charset="0"/>
                <a:cs typeface="Arial" pitchFamily="34" charset="0"/>
              </a:rPr>
              <a:t> Funded by JISC, OCLC, and Oxford University. </a:t>
            </a:r>
            <a:r>
              <a:rPr lang="en-US" sz="1400" u="sng" dirty="0">
                <a:latin typeface="Arial" pitchFamily="34" charset="0"/>
                <a:cs typeface="Arial" pitchFamily="34" charset="0"/>
                <a:hlinkClick r:id="rId3"/>
              </a:rPr>
              <a:t>http://www.oclc.org/research/activities/vandr/</a:t>
            </a:r>
            <a:r>
              <a:rPr lang="en-US" sz="1400" dirty="0">
                <a:latin typeface="Arial" pitchFamily="34" charset="0"/>
                <a:cs typeface="Arial" pitchFamily="34" charset="0"/>
              </a:rPr>
              <a:t>.</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8</a:t>
            </a:fld>
            <a:endParaRPr lang="en-GB" dirty="0"/>
          </a:p>
        </p:txBody>
      </p:sp>
    </p:spTree>
    <p:extLst>
      <p:ext uri="{BB962C8B-B14F-4D97-AF65-F5344CB8AC3E}">
        <p14:creationId xmlns:p14="http://schemas.microsoft.com/office/powerpoint/2010/main" val="389883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a:xfrm>
            <a:off x="389996" y="4420315"/>
            <a:ext cx="5927937" cy="4187666"/>
          </a:xfrm>
        </p:spPr>
        <p:txBody>
          <a:bodyPr>
            <a:noAutofit/>
          </a:bodyPr>
          <a:lstStyle/>
          <a:p>
            <a:r>
              <a:rPr lang="en-US" sz="1400" dirty="0">
                <a:latin typeface="Arial" pitchFamily="34" charset="0"/>
                <a:cs typeface="Arial" pitchFamily="34" charset="0"/>
              </a:rPr>
              <a:t>Image: </a:t>
            </a:r>
            <a:r>
              <a:rPr lang="en-US" sz="1400" dirty="0">
                <a:latin typeface="Arial" pitchFamily="34" charset="0"/>
                <a:cs typeface="Arial" pitchFamily="34" charset="0"/>
                <a:hlinkClick r:id="rId3"/>
              </a:rPr>
              <a:t>https://www.flickr.com/photos/colorblindpicaso/3399410617/</a:t>
            </a:r>
            <a:endParaRPr lang="en-US" sz="1400" dirty="0">
              <a:latin typeface="Arial" pitchFamily="34" charset="0"/>
              <a:cs typeface="Arial" pitchFamily="34" charset="0"/>
            </a:endParaRPr>
          </a:p>
          <a:p>
            <a:endParaRPr lang="en-US" sz="1400" dirty="0">
              <a:latin typeface="Arial" pitchFamily="34" charset="0"/>
              <a:cs typeface="Arial" pitchFamily="34" charset="0"/>
            </a:endParaRPr>
          </a:p>
          <a:p>
            <a:r>
              <a:rPr lang="en-US" sz="1400" dirty="0">
                <a:latin typeface="Arial" pitchFamily="34" charset="0"/>
                <a:cs typeface="Arial" pitchFamily="34" charset="0"/>
              </a:rPr>
              <a:t>Data Collection Tools</a:t>
            </a:r>
          </a:p>
          <a:p>
            <a:pPr>
              <a:buFont typeface="Arial" pitchFamily="34" charset="0"/>
              <a:buChar char="•"/>
            </a:pPr>
            <a:r>
              <a:rPr lang="en-US" sz="1400" dirty="0">
                <a:latin typeface="Arial" pitchFamily="34" charset="0"/>
                <a:cs typeface="Arial" pitchFamily="34" charset="0"/>
              </a:rPr>
              <a:t>Semi-structured interviews (initial interviews)</a:t>
            </a:r>
          </a:p>
          <a:p>
            <a:pPr>
              <a:buFont typeface="Arial" pitchFamily="34" charset="0"/>
              <a:buChar char="•"/>
            </a:pPr>
            <a:r>
              <a:rPr lang="en-US" sz="1400" dirty="0">
                <a:latin typeface="Arial" pitchFamily="34" charset="0"/>
                <a:cs typeface="Arial" pitchFamily="34" charset="0"/>
              </a:rPr>
              <a:t>Diaries/monthly semi-structured interviews by Skype or telephone</a:t>
            </a:r>
          </a:p>
          <a:p>
            <a:pPr>
              <a:buFont typeface="Arial" pitchFamily="34" charset="0"/>
              <a:buChar char="•"/>
            </a:pPr>
            <a:r>
              <a:rPr lang="en-US" sz="1400" dirty="0">
                <a:latin typeface="Arial" pitchFamily="34" charset="0"/>
                <a:cs typeface="Arial" pitchFamily="34" charset="0"/>
              </a:rPr>
              <a:t>Online survey (on-going)</a:t>
            </a:r>
          </a:p>
          <a:p>
            <a:endParaRPr lang="en-US" sz="1400" dirty="0">
              <a:latin typeface="Arial" pitchFamily="34" charset="0"/>
              <a:cs typeface="Arial" pitchFamily="34" charset="0"/>
            </a:endParaRPr>
          </a:p>
          <a:p>
            <a:pPr marL="0" lvl="2" defTabSz="466435">
              <a:defRPr/>
            </a:pPr>
            <a:r>
              <a:rPr lang="en-US" sz="1400" dirty="0">
                <a:latin typeface="Arial" pitchFamily="34" charset="0"/>
                <a:cs typeface="Arial" pitchFamily="34" charset="0"/>
              </a:rPr>
              <a:t>White, David S., and Lynn Silipigni Connaway. 2011-2014. </a:t>
            </a:r>
            <a:r>
              <a:rPr lang="en-US" sz="1400" i="1" dirty="0">
                <a:latin typeface="Arial" pitchFamily="34" charset="0"/>
                <a:cs typeface="Arial" pitchFamily="34" charset="0"/>
              </a:rPr>
              <a:t>Visitors &amp; Residents: What Motivates Engagement with the Digital Information Environment.</a:t>
            </a:r>
            <a:r>
              <a:rPr lang="en-US" sz="1400" dirty="0">
                <a:latin typeface="Arial" pitchFamily="34" charset="0"/>
                <a:cs typeface="Arial" pitchFamily="34" charset="0"/>
              </a:rPr>
              <a:t> Funded by JISC, OCLC, and Oxford University. </a:t>
            </a:r>
            <a:r>
              <a:rPr lang="en-US" sz="1400" u="sng" dirty="0">
                <a:latin typeface="Arial" pitchFamily="34" charset="0"/>
                <a:cs typeface="Arial" pitchFamily="34" charset="0"/>
                <a:hlinkClick r:id="rId4"/>
              </a:rPr>
              <a:t>http://www.oclc.org/research/activities/vandr/</a:t>
            </a:r>
            <a:r>
              <a:rPr lang="en-US" sz="1400" dirty="0">
                <a:latin typeface="Arial" pitchFamily="34" charset="0"/>
                <a:cs typeface="Arial" pitchFamily="34" charset="0"/>
              </a:rPr>
              <a:t>.</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9</a:t>
            </a:fld>
            <a:endParaRPr lang="en-GB" dirty="0"/>
          </a:p>
        </p:txBody>
      </p:sp>
    </p:spTree>
    <p:extLst>
      <p:ext uri="{BB962C8B-B14F-4D97-AF65-F5344CB8AC3E}">
        <p14:creationId xmlns:p14="http://schemas.microsoft.com/office/powerpoint/2010/main" val="3219569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1" y="4"/>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4"/>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36" name="Text Placeholder 35"/>
          <p:cNvSpPr>
            <a:spLocks noGrp="1"/>
          </p:cNvSpPr>
          <p:nvPr>
            <p:ph type="body" sz="quarter" idx="12" hasCustomPrompt="1"/>
          </p:nvPr>
        </p:nvSpPr>
        <p:spPr>
          <a:xfrm>
            <a:off x="2" y="1962172"/>
            <a:ext cx="3640099"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71"/>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446"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4415449"/>
            <a:ext cx="1367554"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50" y="4"/>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Tree>
    <p:extLst>
      <p:ext uri="{BB962C8B-B14F-4D97-AF65-F5344CB8AC3E}">
        <p14:creationId xmlns:p14="http://schemas.microsoft.com/office/powerpoint/2010/main" val="297716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30" y="1"/>
            <a:ext cx="4597172" cy="5850946"/>
          </a:xfrm>
          <a:prstGeom prst="rect">
            <a:avLst/>
          </a:prstGeom>
        </p:spPr>
      </p:pic>
      <p:sp>
        <p:nvSpPr>
          <p:cNvPr id="19" name="Text Placeholder 18"/>
          <p:cNvSpPr>
            <a:spLocks noGrp="1"/>
          </p:cNvSpPr>
          <p:nvPr>
            <p:ph type="body" sz="quarter" idx="10" hasCustomPrompt="1"/>
          </p:nvPr>
        </p:nvSpPr>
        <p:spPr>
          <a:xfrm>
            <a:off x="240429"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rot="10800000">
            <a:off x="11338" y="5850668"/>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5"/>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9" y="1690436"/>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9" y="2010980"/>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367389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4"/>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2" y="5960855"/>
            <a:ext cx="1498090" cy="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5924930" y="4935540"/>
            <a:ext cx="422275"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1"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2" name="Text Placeholder 18"/>
          <p:cNvSpPr>
            <a:spLocks noGrp="1"/>
          </p:cNvSpPr>
          <p:nvPr>
            <p:ph type="body" sz="quarter" idx="10" hasCustomPrompt="1"/>
          </p:nvPr>
        </p:nvSpPr>
        <p:spPr>
          <a:xfrm>
            <a:off x="731839" y="1108606"/>
            <a:ext cx="4180568"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3"/>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8" y="3229584"/>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8" y="3588613"/>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1" y="587634"/>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4827588"/>
            <a:ext cx="8216894" cy="607721"/>
          </a:xfrm>
          <a:prstGeom prst="rect">
            <a:avLst/>
          </a:prstGeom>
        </p:spPr>
      </p:pic>
    </p:spTree>
    <p:extLst>
      <p:ext uri="{BB962C8B-B14F-4D97-AF65-F5344CB8AC3E}">
        <p14:creationId xmlns:p14="http://schemas.microsoft.com/office/powerpoint/2010/main" val="404831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3B59A1-A7B7-45C4-8426-61044491BBBD}" type="datetimeFigureOut">
              <a:rPr lang="en-US" smtClean="0"/>
              <a:t>10/29/2015</a:t>
            </a:fld>
            <a:endParaRPr lang="en-US"/>
          </a:p>
        </p:txBody>
      </p:sp>
      <p:sp>
        <p:nvSpPr>
          <p:cNvPr id="5" name="Footer Placeholder 4"/>
          <p:cNvSpPr>
            <a:spLocks noGrp="1"/>
          </p:cNvSpPr>
          <p:nvPr>
            <p:ph type="ftr" sz="quarter" idx="11"/>
          </p:nvPr>
        </p:nvSpPr>
        <p:spPr/>
        <p:txBody>
          <a:bodyPr/>
          <a:lstStyle/>
          <a:p>
            <a:r>
              <a:rPr lang="en-US" smtClean="0"/>
              <a:t>#vandr</a:t>
            </a:r>
            <a:endParaRPr lang="en-US" dirty="0"/>
          </a:p>
        </p:txBody>
      </p:sp>
      <p:sp>
        <p:nvSpPr>
          <p:cNvPr id="6" name="Slide Number Placeholder 5"/>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2476024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B59A1-A7B7-45C4-8426-61044491BBBD}" type="datetimeFigureOut">
              <a:rPr lang="en-US" smtClean="0"/>
              <a:t>10/29/2015</a:t>
            </a:fld>
            <a:endParaRPr lang="en-US"/>
          </a:p>
        </p:txBody>
      </p:sp>
      <p:sp>
        <p:nvSpPr>
          <p:cNvPr id="5" name="Footer Placeholder 4"/>
          <p:cNvSpPr>
            <a:spLocks noGrp="1"/>
          </p:cNvSpPr>
          <p:nvPr>
            <p:ph type="ftr" sz="quarter" idx="11"/>
          </p:nvPr>
        </p:nvSpPr>
        <p:spPr/>
        <p:txBody>
          <a:bodyPr/>
          <a:lstStyle/>
          <a:p>
            <a:r>
              <a:rPr lang="en-US" smtClean="0"/>
              <a:t>#vandr</a:t>
            </a:r>
            <a:endParaRPr lang="en-US" dirty="0"/>
          </a:p>
        </p:txBody>
      </p:sp>
      <p:sp>
        <p:nvSpPr>
          <p:cNvPr id="6" name="Slide Number Placeholder 5"/>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59136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B59A1-A7B7-45C4-8426-61044491BBBD}" type="datetimeFigureOut">
              <a:rPr lang="en-US" smtClean="0"/>
              <a:t>10/29/2015</a:t>
            </a:fld>
            <a:endParaRPr lang="en-US"/>
          </a:p>
        </p:txBody>
      </p:sp>
      <p:sp>
        <p:nvSpPr>
          <p:cNvPr id="5" name="Footer Placeholder 4"/>
          <p:cNvSpPr>
            <a:spLocks noGrp="1"/>
          </p:cNvSpPr>
          <p:nvPr>
            <p:ph type="ftr" sz="quarter" idx="11"/>
          </p:nvPr>
        </p:nvSpPr>
        <p:spPr/>
        <p:txBody>
          <a:bodyPr/>
          <a:lstStyle/>
          <a:p>
            <a:r>
              <a:rPr lang="en-US" smtClean="0"/>
              <a:t>#vandr</a:t>
            </a:r>
            <a:endParaRPr lang="en-US" dirty="0"/>
          </a:p>
        </p:txBody>
      </p:sp>
      <p:sp>
        <p:nvSpPr>
          <p:cNvPr id="6" name="Slide Number Placeholder 5"/>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1516434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3B59A1-A7B7-45C4-8426-61044491BBBD}" type="datetimeFigureOut">
              <a:rPr lang="en-US" smtClean="0"/>
              <a:t>10/29/2015</a:t>
            </a:fld>
            <a:endParaRPr lang="en-US"/>
          </a:p>
        </p:txBody>
      </p:sp>
      <p:sp>
        <p:nvSpPr>
          <p:cNvPr id="6" name="Footer Placeholder 5"/>
          <p:cNvSpPr>
            <a:spLocks noGrp="1"/>
          </p:cNvSpPr>
          <p:nvPr>
            <p:ph type="ftr" sz="quarter" idx="11"/>
          </p:nvPr>
        </p:nvSpPr>
        <p:spPr/>
        <p:txBody>
          <a:bodyPr/>
          <a:lstStyle/>
          <a:p>
            <a:r>
              <a:rPr lang="en-US" smtClean="0"/>
              <a:t>#vandr</a:t>
            </a:r>
            <a:endParaRPr lang="en-US" dirty="0"/>
          </a:p>
        </p:txBody>
      </p:sp>
      <p:sp>
        <p:nvSpPr>
          <p:cNvPr id="7" name="Slide Number Placeholder 6"/>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283665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3B59A1-A7B7-45C4-8426-61044491BBBD}" type="datetimeFigureOut">
              <a:rPr lang="en-US" smtClean="0"/>
              <a:t>10/29/2015</a:t>
            </a:fld>
            <a:endParaRPr lang="en-US"/>
          </a:p>
        </p:txBody>
      </p:sp>
      <p:sp>
        <p:nvSpPr>
          <p:cNvPr id="8" name="Footer Placeholder 7"/>
          <p:cNvSpPr>
            <a:spLocks noGrp="1"/>
          </p:cNvSpPr>
          <p:nvPr>
            <p:ph type="ftr" sz="quarter" idx="11"/>
          </p:nvPr>
        </p:nvSpPr>
        <p:spPr/>
        <p:txBody>
          <a:bodyPr/>
          <a:lstStyle/>
          <a:p>
            <a:r>
              <a:rPr lang="en-US" smtClean="0"/>
              <a:t>#vandr</a:t>
            </a:r>
            <a:endParaRPr lang="en-US" dirty="0"/>
          </a:p>
        </p:txBody>
      </p:sp>
      <p:sp>
        <p:nvSpPr>
          <p:cNvPr id="9" name="Slide Number Placeholder 8"/>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426512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3B59A1-A7B7-45C4-8426-61044491BBBD}" type="datetimeFigureOut">
              <a:rPr lang="en-US" smtClean="0"/>
              <a:t>10/29/2015</a:t>
            </a:fld>
            <a:endParaRPr lang="en-US"/>
          </a:p>
        </p:txBody>
      </p:sp>
      <p:sp>
        <p:nvSpPr>
          <p:cNvPr id="4" name="Footer Placeholder 3"/>
          <p:cNvSpPr>
            <a:spLocks noGrp="1"/>
          </p:cNvSpPr>
          <p:nvPr>
            <p:ph type="ftr" sz="quarter" idx="11"/>
          </p:nvPr>
        </p:nvSpPr>
        <p:spPr/>
        <p:txBody>
          <a:bodyPr/>
          <a:lstStyle/>
          <a:p>
            <a:r>
              <a:rPr lang="en-US" smtClean="0"/>
              <a:t>#vandr</a:t>
            </a:r>
            <a:endParaRPr lang="en-US" dirty="0"/>
          </a:p>
        </p:txBody>
      </p:sp>
      <p:sp>
        <p:nvSpPr>
          <p:cNvPr id="5" name="Slide Number Placeholder 4"/>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192073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B59A1-A7B7-45C4-8426-61044491BBBD}" type="datetimeFigureOut">
              <a:rPr lang="en-US" smtClean="0"/>
              <a:t>10/29/2015</a:t>
            </a:fld>
            <a:endParaRPr lang="en-US"/>
          </a:p>
        </p:txBody>
      </p:sp>
      <p:sp>
        <p:nvSpPr>
          <p:cNvPr id="3" name="Footer Placeholder 2"/>
          <p:cNvSpPr>
            <a:spLocks noGrp="1"/>
          </p:cNvSpPr>
          <p:nvPr>
            <p:ph type="ftr" sz="quarter" idx="11"/>
          </p:nvPr>
        </p:nvSpPr>
        <p:spPr/>
        <p:txBody>
          <a:bodyPr/>
          <a:lstStyle/>
          <a:p>
            <a:r>
              <a:rPr lang="en-US" smtClean="0"/>
              <a:t>#vandr</a:t>
            </a:r>
            <a:endParaRPr lang="en-US" dirty="0"/>
          </a:p>
        </p:txBody>
      </p:sp>
      <p:sp>
        <p:nvSpPr>
          <p:cNvPr id="4" name="Slide Number Placeholder 3"/>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19471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B59A1-A7B7-45C4-8426-61044491BBBD}" type="datetimeFigureOut">
              <a:rPr lang="en-US" smtClean="0"/>
              <a:t>10/29/2015</a:t>
            </a:fld>
            <a:endParaRPr lang="en-US"/>
          </a:p>
        </p:txBody>
      </p:sp>
      <p:sp>
        <p:nvSpPr>
          <p:cNvPr id="6" name="Footer Placeholder 5"/>
          <p:cNvSpPr>
            <a:spLocks noGrp="1"/>
          </p:cNvSpPr>
          <p:nvPr>
            <p:ph type="ftr" sz="quarter" idx="11"/>
          </p:nvPr>
        </p:nvSpPr>
        <p:spPr/>
        <p:txBody>
          <a:bodyPr/>
          <a:lstStyle/>
          <a:p>
            <a:r>
              <a:rPr lang="en-US" smtClean="0"/>
              <a:t>#vandr</a:t>
            </a:r>
            <a:endParaRPr lang="en-US" dirty="0"/>
          </a:p>
        </p:txBody>
      </p:sp>
      <p:sp>
        <p:nvSpPr>
          <p:cNvPr id="7" name="Slide Number Placeholder 6"/>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386390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8" y="2833691"/>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Text Placeholder 12"/>
          <p:cNvSpPr>
            <a:spLocks noGrp="1"/>
          </p:cNvSpPr>
          <p:nvPr>
            <p:ph type="body" sz="quarter" idx="12" hasCustomPrompt="1"/>
          </p:nvPr>
        </p:nvSpPr>
        <p:spPr>
          <a:xfrm>
            <a:off x="3416308"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987554"/>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4264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B59A1-A7B7-45C4-8426-61044491BBBD}" type="datetimeFigureOut">
              <a:rPr lang="en-US" smtClean="0"/>
              <a:t>10/29/2015</a:t>
            </a:fld>
            <a:endParaRPr lang="en-US"/>
          </a:p>
        </p:txBody>
      </p:sp>
      <p:sp>
        <p:nvSpPr>
          <p:cNvPr id="6" name="Footer Placeholder 5"/>
          <p:cNvSpPr>
            <a:spLocks noGrp="1"/>
          </p:cNvSpPr>
          <p:nvPr>
            <p:ph type="ftr" sz="quarter" idx="11"/>
          </p:nvPr>
        </p:nvSpPr>
        <p:spPr/>
        <p:txBody>
          <a:bodyPr/>
          <a:lstStyle/>
          <a:p>
            <a:r>
              <a:rPr lang="en-US" smtClean="0"/>
              <a:t>#vandr</a:t>
            </a:r>
            <a:endParaRPr lang="en-US" dirty="0"/>
          </a:p>
        </p:txBody>
      </p:sp>
      <p:sp>
        <p:nvSpPr>
          <p:cNvPr id="7" name="Slide Number Placeholder 6"/>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327462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B59A1-A7B7-45C4-8426-61044491BBBD}" type="datetimeFigureOut">
              <a:rPr lang="en-US" smtClean="0"/>
              <a:t>10/29/2015</a:t>
            </a:fld>
            <a:endParaRPr lang="en-US"/>
          </a:p>
        </p:txBody>
      </p:sp>
      <p:sp>
        <p:nvSpPr>
          <p:cNvPr id="5" name="Footer Placeholder 4"/>
          <p:cNvSpPr>
            <a:spLocks noGrp="1"/>
          </p:cNvSpPr>
          <p:nvPr>
            <p:ph type="ftr" sz="quarter" idx="11"/>
          </p:nvPr>
        </p:nvSpPr>
        <p:spPr/>
        <p:txBody>
          <a:bodyPr/>
          <a:lstStyle/>
          <a:p>
            <a:r>
              <a:rPr lang="en-US" smtClean="0"/>
              <a:t>#vandr</a:t>
            </a:r>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5407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B59A1-A7B7-45C4-8426-61044491BBBD}" type="datetimeFigureOut">
              <a:rPr lang="en-US" smtClean="0"/>
              <a:t>10/29/2015</a:t>
            </a:fld>
            <a:endParaRPr lang="en-US"/>
          </a:p>
        </p:txBody>
      </p:sp>
      <p:sp>
        <p:nvSpPr>
          <p:cNvPr id="5" name="Footer Placeholder 4"/>
          <p:cNvSpPr>
            <a:spLocks noGrp="1"/>
          </p:cNvSpPr>
          <p:nvPr>
            <p:ph type="ftr" sz="quarter" idx="11"/>
          </p:nvPr>
        </p:nvSpPr>
        <p:spPr/>
        <p:txBody>
          <a:bodyPr/>
          <a:lstStyle/>
          <a:p>
            <a:r>
              <a:rPr lang="en-US" smtClean="0"/>
              <a:t>#vandr</a:t>
            </a:r>
            <a:endParaRPr lang="en-US" dirty="0"/>
          </a:p>
        </p:txBody>
      </p:sp>
      <p:sp>
        <p:nvSpPr>
          <p:cNvPr id="6" name="Slide Number Placeholder 5"/>
          <p:cNvSpPr>
            <a:spLocks noGrp="1"/>
          </p:cNvSpPr>
          <p:nvPr>
            <p:ph type="sldNum" sz="quarter" idx="12"/>
          </p:nvPr>
        </p:nvSpPr>
        <p:spPr/>
        <p:txBody>
          <a:bodyPr/>
          <a:lstStyle/>
          <a:p>
            <a:fld id="{8E9C9D24-39FB-4817-981B-6FC6D0DD8278}" type="slidenum">
              <a:rPr lang="en-US" smtClean="0"/>
              <a:t>‹#›</a:t>
            </a:fld>
            <a:endParaRPr lang="en-US"/>
          </a:p>
        </p:txBody>
      </p:sp>
    </p:spTree>
    <p:extLst>
      <p:ext uri="{BB962C8B-B14F-4D97-AF65-F5344CB8AC3E}">
        <p14:creationId xmlns:p14="http://schemas.microsoft.com/office/powerpoint/2010/main" val="383608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p:nvSpPr>
        <p:spPr>
          <a:xfrm>
            <a:off x="5" y="4"/>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42" y="4"/>
            <a:ext cx="5980111"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
        <p:nvSpPr>
          <p:cNvPr id="23" name="Rectangle 22"/>
          <p:cNvSpPr/>
          <p:nvPr userDrawn="1"/>
        </p:nvSpPr>
        <p:spPr>
          <a:xfrm>
            <a:off x="2209800" y="6248400"/>
            <a:ext cx="106045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
        <p:nvSpPr>
          <p:cNvPr id="24" name="Rectangle 23"/>
          <p:cNvSpPr/>
          <p:nvPr userDrawn="1"/>
        </p:nvSpPr>
        <p:spPr>
          <a:xfrm>
            <a:off x="3270253" y="6248400"/>
            <a:ext cx="5873751"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351" dirty="0" smtClean="0">
                <a:solidFill>
                  <a:srgbClr val="3D527F"/>
                </a:solidFill>
              </a:rPr>
              <a:t>#</a:t>
            </a:r>
            <a:r>
              <a:rPr lang="en-US" sz="1351" dirty="0" err="1" smtClean="0">
                <a:solidFill>
                  <a:srgbClr val="3D527F"/>
                </a:solidFill>
              </a:rPr>
              <a:t>vandr</a:t>
            </a:r>
            <a:endParaRPr lang="en-US" sz="1351" dirty="0">
              <a:solidFill>
                <a:srgbClr val="3D527F"/>
              </a:solidFill>
            </a:endParaRPr>
          </a:p>
        </p:txBody>
      </p:sp>
      <p:sp>
        <p:nvSpPr>
          <p:cNvPr id="36" name="Text Placeholder 35"/>
          <p:cNvSpPr>
            <a:spLocks noGrp="1"/>
          </p:cNvSpPr>
          <p:nvPr>
            <p:ph type="body" sz="quarter" idx="12" hasCustomPrompt="1"/>
          </p:nvPr>
        </p:nvSpPr>
        <p:spPr>
          <a:xfrm>
            <a:off x="3" y="1962178"/>
            <a:ext cx="2701189" cy="507831"/>
          </a:xfrm>
          <a:prstGeom prst="rect">
            <a:avLst/>
          </a:prstGeom>
          <a:solidFill>
            <a:schemeClr val="accent2"/>
          </a:solidFill>
          <a:ln>
            <a:noFill/>
          </a:ln>
        </p:spPr>
        <p:txBody>
          <a:bodyPr vert="horz" wrap="none" lIns="457200" tIns="137160" rIns="274320" bIns="182880">
            <a:spAutoFit/>
          </a:bodyPr>
          <a:lstStyle>
            <a:lvl1pPr marL="0" marR="0" indent="0" algn="l" defTabSz="342874" rtl="0" eaLnBrk="1" fontAlgn="auto" latinLnBrk="0" hangingPunct="1">
              <a:lnSpc>
                <a:spcPct val="100000"/>
              </a:lnSpc>
              <a:spcBef>
                <a:spcPts val="0"/>
              </a:spcBef>
              <a:spcAft>
                <a:spcPts val="0"/>
              </a:spcAft>
              <a:buClrTx/>
              <a:buSzTx/>
              <a:buFontTx/>
              <a:buNone/>
              <a:tabLst/>
              <a:defRPr sz="1200" baseline="0">
                <a:ln>
                  <a:noFill/>
                </a:ln>
                <a:solidFill>
                  <a:schemeClr val="bg1"/>
                </a:solidFill>
                <a:effectLst/>
              </a:defRPr>
            </a:lvl1pPr>
          </a:lstStyle>
          <a:p>
            <a:pPr marL="0" marR="0" lvl="0" indent="0" algn="l" defTabSz="342874"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69" y="2483378"/>
            <a:ext cx="7754771"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33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71" y="6457314"/>
            <a:ext cx="743239"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9" y="4014394"/>
            <a:ext cx="1247649" cy="300082"/>
          </a:xfrm>
          <a:prstGeom prst="rect">
            <a:avLst/>
          </a:prstGeom>
        </p:spPr>
        <p:txBody>
          <a:bodyPr vert="horz" wrap="none" lIns="0">
            <a:spAutoFit/>
          </a:bodyPr>
          <a:lstStyle>
            <a:lvl1pPr marL="0" indent="0">
              <a:buNone/>
              <a:defRPr sz="1500" b="1"/>
            </a:lvl1pPr>
            <a:lvl2pPr marL="342874" indent="0">
              <a:buNone/>
              <a:defRPr/>
            </a:lvl2pPr>
            <a:lvl5pPr marL="1371498"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4415449"/>
            <a:ext cx="949491" cy="222753"/>
          </a:xfrm>
          <a:prstGeom prst="rect">
            <a:avLst/>
          </a:prstGeom>
        </p:spPr>
        <p:txBody>
          <a:bodyPr vert="horz" wrap="none" lIns="0" tIns="0">
            <a:spAutoFit/>
          </a:bodyPr>
          <a:lstStyle>
            <a:lvl1pPr marL="0" indent="0">
              <a:buNone/>
              <a:defRPr sz="1275" b="0"/>
            </a:lvl1pPr>
            <a:lvl2pPr marL="342874" indent="0">
              <a:buNone/>
              <a:defRPr/>
            </a:lvl2pPr>
            <a:lvl5pPr marL="1371498" indent="0">
              <a:buNone/>
              <a:defRPr/>
            </a:lvl5pPr>
          </a:lstStyle>
          <a:p>
            <a:pPr lvl="0"/>
            <a:r>
              <a:rPr lang="en-US" dirty="0" smtClean="0"/>
              <a:t>Speaker Title</a:t>
            </a:r>
            <a:endParaRPr lang="en-US" dirty="0"/>
          </a:p>
        </p:txBody>
      </p:sp>
      <p:sp>
        <p:nvSpPr>
          <p:cNvPr id="20" name="Rectangle 19"/>
          <p:cNvSpPr/>
          <p:nvPr userDrawn="1"/>
        </p:nvSpPr>
        <p:spPr>
          <a:xfrm>
            <a:off x="3045855" y="4"/>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Tree>
    <p:extLst>
      <p:ext uri="{BB962C8B-B14F-4D97-AF65-F5344CB8AC3E}">
        <p14:creationId xmlns:p14="http://schemas.microsoft.com/office/powerpoint/2010/main" val="50452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
        <p:nvSpPr>
          <p:cNvPr id="19" name="Rectangle 18"/>
          <p:cNvSpPr/>
          <p:nvPr userDrawn="1"/>
        </p:nvSpPr>
        <p:spPr>
          <a:xfrm>
            <a:off x="2209800" y="6248400"/>
            <a:ext cx="106045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
        <p:nvSpPr>
          <p:cNvPr id="20" name="Rectangle 19"/>
          <p:cNvSpPr/>
          <p:nvPr userDrawn="1"/>
        </p:nvSpPr>
        <p:spPr>
          <a:xfrm>
            <a:off x="3270253" y="6248400"/>
            <a:ext cx="5873751"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351" dirty="0" smtClean="0">
                <a:solidFill>
                  <a:srgbClr val="3D527F"/>
                </a:solidFill>
              </a:rPr>
              <a:t>#</a:t>
            </a:r>
            <a:r>
              <a:rPr lang="en-US" sz="1351" dirty="0" err="1" smtClean="0">
                <a:solidFill>
                  <a:srgbClr val="3D527F"/>
                </a:solidFill>
              </a:rPr>
              <a:t>vandr</a:t>
            </a:r>
            <a:endParaRPr lang="en-US" sz="1351"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71" y="6457314"/>
            <a:ext cx="743239"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477843" y="220663"/>
            <a:ext cx="8181975" cy="915256"/>
          </a:xfrm>
          <a:prstGeom prst="rect">
            <a:avLst/>
          </a:prstGeom>
        </p:spPr>
        <p:txBody>
          <a:bodyPr vert="horz"/>
          <a:lstStyle>
            <a:lvl1pPr marL="0" indent="0">
              <a:buNone/>
              <a:defRPr sz="2700" b="1" baseline="0">
                <a:solidFill>
                  <a:schemeClr val="tx2"/>
                </a:solidFill>
              </a:defRPr>
            </a:lvl1pPr>
          </a:lstStyle>
          <a:p>
            <a:pPr lvl="0"/>
            <a:r>
              <a:rPr lang="en-US" dirty="0" smtClean="0"/>
              <a:t>Title of slide</a:t>
            </a:r>
            <a:endParaRPr lang="en-US" dirty="0"/>
          </a:p>
        </p:txBody>
      </p:sp>
      <p:sp>
        <p:nvSpPr>
          <p:cNvPr id="3" name="Text Placeholder 2"/>
          <p:cNvSpPr>
            <a:spLocks noGrp="1"/>
          </p:cNvSpPr>
          <p:nvPr>
            <p:ph type="body" sz="quarter" idx="14"/>
          </p:nvPr>
        </p:nvSpPr>
        <p:spPr>
          <a:xfrm>
            <a:off x="477843" y="1136657"/>
            <a:ext cx="8181975" cy="4776788"/>
          </a:xfrm>
          <a:prstGeom prst="rect">
            <a:avLst/>
          </a:prstGeom>
        </p:spPr>
        <p:txBody>
          <a:bodyPr vert="horz"/>
          <a:lstStyle>
            <a:lvl1pPr>
              <a:defRPr sz="2100"/>
            </a:lvl1pPr>
            <a:lvl2pPr>
              <a:defRPr sz="1800"/>
            </a:lvl2pPr>
            <a:lvl3pPr>
              <a:defRPr sz="1500"/>
            </a:lvl3pPr>
            <a:lvl4pPr>
              <a:defRPr sz="1351"/>
            </a:lvl4pPr>
            <a:lvl5pPr>
              <a:defRPr sz="135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708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Header Only">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
        <p:nvSpPr>
          <p:cNvPr id="19" name="Rectangle 18"/>
          <p:cNvSpPr/>
          <p:nvPr userDrawn="1"/>
        </p:nvSpPr>
        <p:spPr>
          <a:xfrm>
            <a:off x="2209800" y="6248400"/>
            <a:ext cx="1060451"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solidFill>
                <a:srgbClr val="3D527F"/>
              </a:solidFill>
            </a:endParaRPr>
          </a:p>
        </p:txBody>
      </p:sp>
      <p:sp>
        <p:nvSpPr>
          <p:cNvPr id="20" name="Rectangle 19"/>
          <p:cNvSpPr/>
          <p:nvPr userDrawn="1"/>
        </p:nvSpPr>
        <p:spPr>
          <a:xfrm>
            <a:off x="3270253" y="6248400"/>
            <a:ext cx="5873751"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351" dirty="0" smtClean="0">
                <a:solidFill>
                  <a:srgbClr val="3D527F"/>
                </a:solidFill>
              </a:rPr>
              <a:t>#</a:t>
            </a:r>
            <a:r>
              <a:rPr lang="en-US" sz="1351" dirty="0" err="1" smtClean="0">
                <a:solidFill>
                  <a:srgbClr val="3D527F"/>
                </a:solidFill>
              </a:rPr>
              <a:t>vandr</a:t>
            </a:r>
            <a:endParaRPr lang="en-US" sz="1351"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71" y="6457314"/>
            <a:ext cx="743239"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477843" y="220663"/>
            <a:ext cx="8181975" cy="915256"/>
          </a:xfrm>
          <a:prstGeom prst="rect">
            <a:avLst/>
          </a:prstGeom>
        </p:spPr>
        <p:txBody>
          <a:bodyPr vert="horz"/>
          <a:lstStyle>
            <a:lvl1pPr marL="0" indent="0">
              <a:buNone/>
              <a:defRPr sz="27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21696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1"/>
          </a:p>
        </p:txBody>
      </p:sp>
      <p:sp>
        <p:nvSpPr>
          <p:cNvPr id="11" name="Text Placeholder 8"/>
          <p:cNvSpPr>
            <a:spLocks noGrp="1"/>
          </p:cNvSpPr>
          <p:nvPr>
            <p:ph type="body" sz="quarter" idx="10" hasCustomPrompt="1"/>
          </p:nvPr>
        </p:nvSpPr>
        <p:spPr>
          <a:xfrm>
            <a:off x="315262" y="1108085"/>
            <a:ext cx="8174039" cy="553998"/>
          </a:xfrm>
          <a:prstGeom prst="rect">
            <a:avLst/>
          </a:prstGeom>
          <a:ln w="28575" cmpd="sng">
            <a:solidFill>
              <a:srgbClr val="FFFFFF"/>
            </a:solidFill>
          </a:ln>
        </p:spPr>
        <p:txBody>
          <a:bodyPr vert="horz" lIns="274320" tIns="45720" rIns="274320" bIns="91440">
            <a:spAutoFit/>
          </a:bodyPr>
          <a:lstStyle>
            <a:lvl1pPr marL="0" marR="0" indent="0" algn="l" defTabSz="342874" rtl="0" eaLnBrk="1" fontAlgn="auto" latinLnBrk="0" hangingPunct="1">
              <a:lnSpc>
                <a:spcPct val="100000"/>
              </a:lnSpc>
              <a:spcBef>
                <a:spcPct val="20000"/>
              </a:spcBef>
              <a:spcAft>
                <a:spcPts val="0"/>
              </a:spcAft>
              <a:buClrTx/>
              <a:buSzTx/>
              <a:buFont typeface="Arial"/>
              <a:buNone/>
              <a:tabLst/>
              <a:defRPr sz="2700" b="1" i="0" cap="all" baseline="0">
                <a:solidFill>
                  <a:schemeClr val="bg1"/>
                </a:solidFill>
              </a:defRPr>
            </a:lvl1pPr>
          </a:lstStyle>
          <a:p>
            <a:pPr marL="0" marR="0" lvl="0" indent="0" algn="l" defTabSz="342874" rtl="0" eaLnBrk="1" fontAlgn="auto" latinLnBrk="0" hangingPunct="1">
              <a:lnSpc>
                <a:spcPct val="100000"/>
              </a:lnSpc>
              <a:spcBef>
                <a:spcPct val="20000"/>
              </a:spcBef>
              <a:spcAft>
                <a:spcPts val="0"/>
              </a:spcAft>
              <a:buClrTx/>
              <a:buSzTx/>
              <a:buFont typeface="Arial"/>
              <a:buNone/>
              <a:tabLst/>
              <a:defRPr/>
            </a:pPr>
            <a:r>
              <a:rPr lang="en-US" sz="27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71" y="6457314"/>
            <a:ext cx="743239"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4" y="850905"/>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1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293667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79660"/>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8" y="1422625"/>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Text Placeholder 12"/>
          <p:cNvSpPr>
            <a:spLocks noGrp="1"/>
          </p:cNvSpPr>
          <p:nvPr>
            <p:ph type="body" sz="quarter" idx="12" hasCustomPrompt="1"/>
          </p:nvPr>
        </p:nvSpPr>
        <p:spPr>
          <a:xfrm>
            <a:off x="3416308" y="1227361"/>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57514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576488"/>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579658"/>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1" y="3645477"/>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846138" y="4488442"/>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2" name="Text Placeholder 12"/>
          <p:cNvSpPr>
            <a:spLocks noGrp="1"/>
          </p:cNvSpPr>
          <p:nvPr>
            <p:ph type="body" sz="quarter" idx="17" hasCustomPrompt="1"/>
          </p:nvPr>
        </p:nvSpPr>
        <p:spPr>
          <a:xfrm>
            <a:off x="3416308" y="4293178"/>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1" y="5640964"/>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1" y="3642304"/>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0" y="3645475"/>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51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 Placeholder 8"/>
          <p:cNvSpPr>
            <a:spLocks noGrp="1"/>
          </p:cNvSpPr>
          <p:nvPr>
            <p:ph type="body" sz="quarter" idx="10" hasCustomPrompt="1"/>
          </p:nvPr>
        </p:nvSpPr>
        <p:spPr>
          <a:xfrm>
            <a:off x="315260" y="1108083"/>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4"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2"/>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53988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477839"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
        <p:nvSpPr>
          <p:cNvPr id="3" name="Text Placeholder 2"/>
          <p:cNvSpPr>
            <a:spLocks noGrp="1"/>
          </p:cNvSpPr>
          <p:nvPr>
            <p:ph type="body" sz="quarter" idx="14"/>
          </p:nvPr>
        </p:nvSpPr>
        <p:spPr>
          <a:xfrm>
            <a:off x="477839" y="1136650"/>
            <a:ext cx="8181975"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879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Only">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477839"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29494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01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6"/>
            <a:ext cx="742882" cy="242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20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1"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8"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11"/>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2"/>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29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4777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10/29/2015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875383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32.jpeg"/><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hyperlink" Target="http://goo.gl/vxUMRD"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hyperlink" Target="mailto:oclc_vandr_b7de@sendtodropbox.com"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notesSlide" Target="../notesSlides/notesSlide58.xml"/><Relationship Id="rId1" Type="http://schemas.openxmlformats.org/officeDocument/2006/relationships/slideLayout" Target="../slideLayouts/slideLayout24.xml"/><Relationship Id="rId6" Type="http://schemas.openxmlformats.org/officeDocument/2006/relationships/hyperlink" Target="http://www.jiscinfonet.ac.uk/infokits/evaluating-services/" TargetMode="External"/><Relationship Id="rId5" Type="http://schemas.openxmlformats.org/officeDocument/2006/relationships/hyperlink" Target="http://www.oclc.org/research/activities/vandr/" TargetMode="External"/><Relationship Id="rId4" Type="http://schemas.openxmlformats.org/officeDocument/2006/relationships/hyperlink" Target="http://firstmonday.org/ojs/index.php/fm/article/view/3171/304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 y="2078183"/>
            <a:ext cx="2430858" cy="606132"/>
          </a:xfrm>
        </p:spPr>
        <p:txBody>
          <a:bodyPr/>
          <a:lstStyle/>
          <a:p>
            <a:r>
              <a:rPr lang="en-US" dirty="0" smtClean="0"/>
              <a:t>Chicago October 22, 2015</a:t>
            </a:r>
          </a:p>
        </p:txBody>
      </p:sp>
      <p:sp>
        <p:nvSpPr>
          <p:cNvPr id="10" name="Subtitle 9"/>
          <p:cNvSpPr>
            <a:spLocks noGrp="1"/>
          </p:cNvSpPr>
          <p:nvPr>
            <p:ph type="body" sz="quarter" idx="16"/>
          </p:nvPr>
        </p:nvSpPr>
        <p:spPr/>
        <p:txBody>
          <a:bodyPr>
            <a:noAutofit/>
          </a:bodyPr>
          <a:lstStyle/>
          <a:p>
            <a:pPr algn="ctr"/>
            <a:r>
              <a:rPr lang="en-GB" sz="3200" dirty="0"/>
              <a:t>Visitors and Residents:</a:t>
            </a:r>
          </a:p>
          <a:p>
            <a:pPr algn="ctr"/>
            <a:r>
              <a:rPr lang="en-GB" sz="3200" dirty="0" smtClean="0"/>
              <a:t>A Mapping Exercise</a:t>
            </a:r>
            <a:endParaRPr lang="en-GB" sz="3200" dirty="0"/>
          </a:p>
        </p:txBody>
      </p:sp>
      <p:sp>
        <p:nvSpPr>
          <p:cNvPr id="3" name="Text Placeholder 2"/>
          <p:cNvSpPr>
            <a:spLocks noGrp="1"/>
          </p:cNvSpPr>
          <p:nvPr>
            <p:ph type="body" sz="quarter" idx="17"/>
          </p:nvPr>
        </p:nvSpPr>
        <p:spPr>
          <a:xfrm>
            <a:off x="728695" y="4014391"/>
            <a:ext cx="2406236" cy="300082"/>
          </a:xfrm>
        </p:spPr>
        <p:txBody>
          <a:bodyPr/>
          <a:lstStyle/>
          <a:p>
            <a:r>
              <a:rPr lang="en-US" dirty="0" smtClean="0"/>
              <a:t>Lynn Silipigni Connaway, PhD</a:t>
            </a:r>
            <a:endParaRPr lang="en-US" dirty="0"/>
          </a:p>
        </p:txBody>
      </p:sp>
      <p:sp>
        <p:nvSpPr>
          <p:cNvPr id="4" name="Text Placeholder 3"/>
          <p:cNvSpPr>
            <a:spLocks noGrp="1"/>
          </p:cNvSpPr>
          <p:nvPr>
            <p:ph type="body" sz="quarter" idx="18"/>
          </p:nvPr>
        </p:nvSpPr>
        <p:spPr>
          <a:xfrm>
            <a:off x="728697" y="4415449"/>
            <a:ext cx="1749197" cy="222753"/>
          </a:xfrm>
        </p:spPr>
        <p:txBody>
          <a:bodyPr/>
          <a:lstStyle/>
          <a:p>
            <a:r>
              <a:rPr lang="en-US" dirty="0" smtClean="0"/>
              <a:t>Senior Research Scientist</a:t>
            </a:r>
            <a:endParaRPr lang="en-US" dirty="0"/>
          </a:p>
        </p:txBody>
      </p:sp>
      <p:pic>
        <p:nvPicPr>
          <p:cNvPr id="11" name="Picture 10"/>
          <p:cNvPicPr>
            <a:picLocks noChangeAspect="1"/>
          </p:cNvPicPr>
          <p:nvPr/>
        </p:nvPicPr>
        <p:blipFill>
          <a:blip r:embed="rId3"/>
          <a:stretch>
            <a:fillRect/>
          </a:stretch>
        </p:blipFill>
        <p:spPr>
          <a:xfrm>
            <a:off x="377842" y="771739"/>
            <a:ext cx="2632075" cy="546100"/>
          </a:xfrm>
          <a:prstGeom prst="rect">
            <a:avLst/>
          </a:prstGeom>
        </p:spPr>
      </p:pic>
      <p:sp>
        <p:nvSpPr>
          <p:cNvPr id="2" name="Rectangle 1"/>
          <p:cNvSpPr/>
          <p:nvPr/>
        </p:nvSpPr>
        <p:spPr>
          <a:xfrm>
            <a:off x="666949" y="4810772"/>
            <a:ext cx="1810945" cy="323165"/>
          </a:xfrm>
          <a:prstGeom prst="rect">
            <a:avLst/>
          </a:prstGeom>
        </p:spPr>
        <p:txBody>
          <a:bodyPr wrap="none">
            <a:spAutoFit/>
          </a:bodyPr>
          <a:lstStyle/>
          <a:p>
            <a:r>
              <a:rPr lang="en-US" sz="1500" b="1" dirty="0"/>
              <a:t>William Harvey, PhD</a:t>
            </a:r>
          </a:p>
        </p:txBody>
      </p:sp>
      <p:sp>
        <p:nvSpPr>
          <p:cNvPr id="5" name="Rectangle 4"/>
          <p:cNvSpPr/>
          <p:nvPr/>
        </p:nvSpPr>
        <p:spPr>
          <a:xfrm>
            <a:off x="666948" y="5173773"/>
            <a:ext cx="2152320" cy="289310"/>
          </a:xfrm>
          <a:prstGeom prst="rect">
            <a:avLst/>
          </a:prstGeom>
        </p:spPr>
        <p:txBody>
          <a:bodyPr wrap="none">
            <a:spAutoFit/>
          </a:bodyPr>
          <a:lstStyle/>
          <a:p>
            <a:r>
              <a:rPr lang="en-US" sz="1280" dirty="0"/>
              <a:t>Consulting Software Engineer</a:t>
            </a:r>
          </a:p>
        </p:txBody>
      </p:sp>
    </p:spTree>
    <p:extLst>
      <p:ext uri="{BB962C8B-B14F-4D97-AF65-F5344CB8AC3E}">
        <p14:creationId xmlns:p14="http://schemas.microsoft.com/office/powerpoint/2010/main" val="317172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13"/>
          </p:nvPr>
        </p:nvSpPr>
        <p:spPr/>
        <p:txBody>
          <a:bodyPr>
            <a:noAutofit/>
          </a:bodyPr>
          <a:lstStyle/>
          <a:p>
            <a:r>
              <a:rPr lang="en-US" sz="3200" dirty="0"/>
              <a:t>Project Phases</a:t>
            </a:r>
          </a:p>
        </p:txBody>
      </p:sp>
      <p:sp>
        <p:nvSpPr>
          <p:cNvPr id="2" name="Text Placeholder 1"/>
          <p:cNvSpPr>
            <a:spLocks noGrp="1"/>
          </p:cNvSpPr>
          <p:nvPr>
            <p:ph type="body" sz="quarter" idx="14"/>
          </p:nvPr>
        </p:nvSpPr>
        <p:spPr>
          <a:xfrm>
            <a:off x="477845" y="1136657"/>
            <a:ext cx="5506397" cy="4776788"/>
          </a:xfrm>
        </p:spPr>
        <p:txBody>
          <a:bodyPr/>
          <a:lstStyle/>
          <a:p>
            <a:pPr>
              <a:spcBef>
                <a:spcPts val="600"/>
              </a:spcBef>
              <a:buFont typeface="Courier New" panose="02070309020205020404" pitchFamily="49" charset="0"/>
              <a:buChar char="o"/>
            </a:pPr>
            <a:r>
              <a:rPr lang="en-US" sz="2667" b="1" dirty="0"/>
              <a:t>Phase 1: Interviews</a:t>
            </a:r>
          </a:p>
          <a:p>
            <a:pPr lvl="1">
              <a:spcBef>
                <a:spcPts val="600"/>
              </a:spcBef>
              <a:buFont typeface="Courier New" panose="02070309020205020404" pitchFamily="49" charset="0"/>
              <a:buChar char="o"/>
            </a:pPr>
            <a:r>
              <a:rPr lang="en-GB" sz="2367" b="1" dirty="0"/>
              <a:t>31 (16 US/15 UK) Emerging </a:t>
            </a:r>
            <a:r>
              <a:rPr lang="en-GB" sz="2133" b="1" dirty="0"/>
              <a:t>(Last year of secondary/high school &amp; first year of university)</a:t>
            </a:r>
          </a:p>
          <a:p>
            <a:pPr lvl="1">
              <a:spcBef>
                <a:spcPts val="600"/>
              </a:spcBef>
              <a:buFont typeface="Courier New" panose="02070309020205020404" pitchFamily="49" charset="0"/>
              <a:buChar char="o"/>
            </a:pPr>
            <a:r>
              <a:rPr lang="en-US" sz="2367" b="1" dirty="0">
                <a:cs typeface="Arial" pitchFamily="34" charset="0"/>
              </a:rPr>
              <a:t>10 (5 US, 5 UK) Establishing </a:t>
            </a:r>
            <a:r>
              <a:rPr lang="en-US" sz="2133" b="1" dirty="0">
                <a:cs typeface="Arial" pitchFamily="34" charset="0"/>
              </a:rPr>
              <a:t>(2nd-3rd year undergraduates)</a:t>
            </a:r>
          </a:p>
          <a:p>
            <a:pPr lvl="1">
              <a:spcBef>
                <a:spcPts val="600"/>
              </a:spcBef>
              <a:buFont typeface="Courier New" panose="02070309020205020404" pitchFamily="49" charset="0"/>
              <a:buChar char="o"/>
            </a:pPr>
            <a:r>
              <a:rPr lang="en-US" sz="2367" b="1" dirty="0">
                <a:cs typeface="Arial" pitchFamily="34" charset="0"/>
              </a:rPr>
              <a:t>10 (5 US, 5 UK) Embedding </a:t>
            </a:r>
            <a:r>
              <a:rPr lang="en-US" sz="2133" b="1" dirty="0">
                <a:cs typeface="Arial" pitchFamily="34" charset="0"/>
              </a:rPr>
              <a:t>(Postgraduates, PhD students)</a:t>
            </a:r>
          </a:p>
          <a:p>
            <a:pPr lvl="1">
              <a:spcBef>
                <a:spcPts val="600"/>
              </a:spcBef>
              <a:buFont typeface="Courier New" panose="02070309020205020404" pitchFamily="49" charset="0"/>
              <a:buChar char="o"/>
            </a:pPr>
            <a:r>
              <a:rPr lang="en-US" sz="2367" b="1" dirty="0">
                <a:cs typeface="Arial" pitchFamily="34" charset="0"/>
              </a:rPr>
              <a:t>10 (5 US, 5 UK) Experiencing </a:t>
            </a:r>
            <a:r>
              <a:rPr lang="en-US" sz="2133" b="1" dirty="0">
                <a:cs typeface="Arial" pitchFamily="34" charset="0"/>
              </a:rPr>
              <a:t>(scholars)</a:t>
            </a:r>
          </a:p>
          <a:p>
            <a:pPr marL="0" indent="0">
              <a:spcBef>
                <a:spcPts val="600"/>
              </a:spcBef>
              <a:buNone/>
            </a:pPr>
            <a:endParaRPr lang="en-GB" sz="2667" b="1" dirty="0"/>
          </a:p>
          <a:p>
            <a:pPr marL="0" indent="0">
              <a:spcBef>
                <a:spcPts val="600"/>
              </a:spcBef>
              <a:buNone/>
            </a:pPr>
            <a:r>
              <a:rPr lang="en-GB" sz="1867" b="1" dirty="0"/>
              <a:t>Some Phase 1 participants agreed to submit  monthly diaries </a:t>
            </a:r>
            <a:endParaRPr lang="en-US" sz="1867" b="1" dirty="0"/>
          </a:p>
          <a:p>
            <a:pPr lvl="1">
              <a:buFont typeface="Corbel" pitchFamily="34" charset="0"/>
              <a:buChar char="»"/>
            </a:pPr>
            <a:endParaRPr lang="en-GB" dirty="0"/>
          </a:p>
          <a:p>
            <a:endParaRPr lang="en-US" dirty="0"/>
          </a:p>
          <a:p>
            <a:endParaRPr lang="en-US" dirty="0"/>
          </a:p>
        </p:txBody>
      </p:sp>
      <p:sp>
        <p:nvSpPr>
          <p:cNvPr id="10" name="TextBox 9"/>
          <p:cNvSpPr txBox="1"/>
          <p:nvPr/>
        </p:nvSpPr>
        <p:spPr>
          <a:xfrm>
            <a:off x="6218243" y="5873764"/>
            <a:ext cx="2925759" cy="297454"/>
          </a:xfrm>
          <a:prstGeom prst="rect">
            <a:avLst/>
          </a:prstGeom>
          <a:noFill/>
        </p:spPr>
        <p:txBody>
          <a:bodyPr wrap="square" rtlCol="0">
            <a:spAutoFit/>
          </a:bodyPr>
          <a:lstStyle/>
          <a:p>
            <a:pPr algn="r"/>
            <a:r>
              <a:rPr lang="en-US" sz="1333" dirty="0"/>
              <a:t>(White and Connaway 2011-2014)</a:t>
            </a:r>
          </a:p>
        </p:txBody>
      </p:sp>
      <p:pic>
        <p:nvPicPr>
          <p:cNvPr id="1026" name="Picture 2" descr="C:\Users\hoode\Downloads\large_519756811.jpg"/>
          <p:cNvPicPr>
            <a:picLocks noChangeAspect="1" noChangeArrowheads="1"/>
          </p:cNvPicPr>
          <p:nvPr/>
        </p:nvPicPr>
        <p:blipFill>
          <a:blip r:embed="rId3"/>
          <a:srcRect/>
          <a:stretch>
            <a:fillRect/>
          </a:stretch>
        </p:blipFill>
        <p:spPr bwMode="auto">
          <a:xfrm>
            <a:off x="5760720" y="2247186"/>
            <a:ext cx="3383280" cy="2537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72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3"/>
          </p:nvPr>
        </p:nvSpPr>
        <p:spPr/>
        <p:txBody>
          <a:bodyPr>
            <a:noAutofit/>
          </a:bodyPr>
          <a:lstStyle/>
          <a:p>
            <a:r>
              <a:rPr lang="en-US" sz="3200" dirty="0"/>
              <a:t>Diarists</a:t>
            </a:r>
          </a:p>
        </p:txBody>
      </p:sp>
      <p:sp>
        <p:nvSpPr>
          <p:cNvPr id="2" name="Text Placeholder 1"/>
          <p:cNvSpPr>
            <a:spLocks noGrp="1"/>
          </p:cNvSpPr>
          <p:nvPr>
            <p:ph type="body" sz="quarter" idx="14"/>
          </p:nvPr>
        </p:nvSpPr>
        <p:spPr>
          <a:xfrm>
            <a:off x="477845" y="1136657"/>
            <a:ext cx="4906957" cy="4776788"/>
          </a:xfrm>
        </p:spPr>
        <p:txBody>
          <a:bodyPr/>
          <a:lstStyle/>
          <a:p>
            <a:pPr marL="0" indent="0">
              <a:buNone/>
            </a:pPr>
            <a:r>
              <a:rPr lang="en-US" sz="2667" b="1" dirty="0"/>
              <a:t>Phase 2: Diaries &amp; Follow-Up Interviews</a:t>
            </a:r>
          </a:p>
          <a:p>
            <a:pPr marL="0" indent="0">
              <a:buNone/>
            </a:pPr>
            <a:r>
              <a:rPr lang="en-US" sz="2667" b="1" dirty="0"/>
              <a:t>22 Diarists (10 UK/12 US):</a:t>
            </a:r>
          </a:p>
          <a:p>
            <a:pPr>
              <a:buFont typeface="Courier New" panose="02070309020205020404" pitchFamily="49" charset="0"/>
              <a:buChar char="o"/>
            </a:pPr>
            <a:r>
              <a:rPr lang="en-US" sz="2667" b="1" dirty="0"/>
              <a:t>66 diaries collected</a:t>
            </a:r>
          </a:p>
          <a:p>
            <a:pPr>
              <a:buFont typeface="Courier New" panose="02070309020205020404" pitchFamily="49" charset="0"/>
              <a:buChar char="o"/>
            </a:pPr>
            <a:r>
              <a:rPr lang="en-US" sz="2667" b="1" dirty="0"/>
              <a:t>53 follow-up diarist interviews conducted</a:t>
            </a:r>
          </a:p>
          <a:p>
            <a:pPr>
              <a:buFont typeface="Courier New" panose="02070309020205020404" pitchFamily="49" charset="0"/>
              <a:buChar char="o"/>
            </a:pPr>
            <a:endParaRPr lang="en-US" sz="2667" b="1" dirty="0"/>
          </a:p>
          <a:p>
            <a:pPr>
              <a:buFont typeface="Courier New" panose="02070309020205020404" pitchFamily="49" charset="0"/>
              <a:buChar char="o"/>
            </a:pPr>
            <a:r>
              <a:rPr lang="en-US" sz="2667" b="1" dirty="0"/>
              <a:t>Conducted and collected from April 2011 through October 2013</a:t>
            </a:r>
          </a:p>
          <a:p>
            <a:endParaRPr lang="en-US" sz="2667" b="1" dirty="0"/>
          </a:p>
          <a:p>
            <a:endParaRPr lang="en-US" sz="2667" b="1" dirty="0"/>
          </a:p>
        </p:txBody>
      </p:sp>
      <p:sp>
        <p:nvSpPr>
          <p:cNvPr id="8" name="TextBox 7"/>
          <p:cNvSpPr txBox="1"/>
          <p:nvPr/>
        </p:nvSpPr>
        <p:spPr>
          <a:xfrm>
            <a:off x="5862320" y="5856225"/>
            <a:ext cx="3230560" cy="297454"/>
          </a:xfrm>
          <a:prstGeom prst="rect">
            <a:avLst/>
          </a:prstGeom>
          <a:noFill/>
        </p:spPr>
        <p:txBody>
          <a:bodyPr wrap="square" rtlCol="0">
            <a:spAutoFit/>
          </a:bodyPr>
          <a:lstStyle/>
          <a:p>
            <a:pPr algn="r"/>
            <a:r>
              <a:rPr lang="en-US" sz="1333" dirty="0"/>
              <a:t>(White and Connaway 2011-2014)</a:t>
            </a:r>
          </a:p>
        </p:txBody>
      </p:sp>
      <p:pic>
        <p:nvPicPr>
          <p:cNvPr id="8194" name="Picture 2" descr="C:\Users\hoode\Downloads\large_6317803326.jpg"/>
          <p:cNvPicPr>
            <a:picLocks noChangeAspect="1" noChangeArrowheads="1"/>
          </p:cNvPicPr>
          <p:nvPr/>
        </p:nvPicPr>
        <p:blipFill>
          <a:blip r:embed="rId3"/>
          <a:srcRect/>
          <a:stretch>
            <a:fillRect/>
          </a:stretch>
        </p:blipFill>
        <p:spPr bwMode="auto">
          <a:xfrm>
            <a:off x="5179891" y="1298634"/>
            <a:ext cx="3912989" cy="25908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1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Autofit/>
          </a:bodyPr>
          <a:lstStyle/>
          <a:p>
            <a:r>
              <a:rPr lang="en-US" sz="3200" dirty="0"/>
              <a:t>Project Phases</a:t>
            </a:r>
          </a:p>
        </p:txBody>
      </p:sp>
      <p:sp>
        <p:nvSpPr>
          <p:cNvPr id="8" name="Text Placeholder 7"/>
          <p:cNvSpPr>
            <a:spLocks noGrp="1"/>
          </p:cNvSpPr>
          <p:nvPr>
            <p:ph type="body" sz="quarter" idx="14"/>
          </p:nvPr>
        </p:nvSpPr>
        <p:spPr>
          <a:xfrm>
            <a:off x="477843" y="1016001"/>
            <a:ext cx="4892116" cy="4897444"/>
          </a:xfrm>
        </p:spPr>
        <p:txBody>
          <a:bodyPr/>
          <a:lstStyle/>
          <a:p>
            <a:pPr lvl="0">
              <a:buFont typeface="Courier New" panose="02070309020205020404" pitchFamily="49" charset="0"/>
              <a:buChar char="o"/>
            </a:pPr>
            <a:r>
              <a:rPr lang="en-US" sz="2667" b="1" dirty="0"/>
              <a:t>Phase 3</a:t>
            </a:r>
          </a:p>
          <a:p>
            <a:pPr lvl="1">
              <a:buFont typeface="Courier New" panose="02070309020205020404" pitchFamily="49" charset="0"/>
              <a:buChar char="o"/>
            </a:pPr>
            <a:r>
              <a:rPr lang="en-GB" sz="2667" b="1" dirty="0"/>
              <a:t> Interviews of second group of 12 Emerging stage students (6 US/6 UK)</a:t>
            </a:r>
          </a:p>
          <a:p>
            <a:pPr lvl="0">
              <a:buFont typeface="Courier New" panose="02070309020205020404" pitchFamily="49" charset="0"/>
              <a:buChar char="o"/>
            </a:pPr>
            <a:r>
              <a:rPr lang="en-GB" sz="2667" b="1" dirty="0"/>
              <a:t>Phase 4</a:t>
            </a:r>
          </a:p>
          <a:p>
            <a:pPr lvl="1">
              <a:buFont typeface="Courier New" panose="02070309020205020404" pitchFamily="49" charset="0"/>
              <a:buChar char="o"/>
            </a:pPr>
            <a:r>
              <a:rPr lang="en-US" sz="2667" b="1" dirty="0"/>
              <a:t> In-depth online survey</a:t>
            </a:r>
          </a:p>
          <a:p>
            <a:pPr lvl="2">
              <a:buFont typeface="Courier New" panose="02070309020205020404" pitchFamily="49" charset="0"/>
              <a:buChar char="o"/>
            </a:pPr>
            <a:r>
              <a:rPr lang="en-US" sz="2667" b="1" dirty="0"/>
              <a:t> 150 participants  representing each educational stage (90 US/60 UK)</a:t>
            </a:r>
          </a:p>
          <a:p>
            <a:endParaRPr lang="en-US" dirty="0"/>
          </a:p>
        </p:txBody>
      </p:sp>
      <p:sp>
        <p:nvSpPr>
          <p:cNvPr id="7" name="TextBox 6"/>
          <p:cNvSpPr txBox="1"/>
          <p:nvPr/>
        </p:nvSpPr>
        <p:spPr>
          <a:xfrm>
            <a:off x="6167120" y="5876545"/>
            <a:ext cx="2905440" cy="297454"/>
          </a:xfrm>
          <a:prstGeom prst="rect">
            <a:avLst/>
          </a:prstGeom>
          <a:noFill/>
        </p:spPr>
        <p:txBody>
          <a:bodyPr wrap="square" rtlCol="0">
            <a:spAutoFit/>
          </a:bodyPr>
          <a:lstStyle/>
          <a:p>
            <a:pPr algn="r"/>
            <a:r>
              <a:rPr lang="en-US" sz="1333" dirty="0"/>
              <a:t>(White and Connaway 2011-2014)</a:t>
            </a:r>
          </a:p>
        </p:txBody>
      </p:sp>
      <p:pic>
        <p:nvPicPr>
          <p:cNvPr id="12290" name="Picture 2" descr="C:\Users\hoode\Downloads\large_7623844908.jpg"/>
          <p:cNvPicPr>
            <a:picLocks noChangeAspect="1" noChangeArrowheads="1"/>
          </p:cNvPicPr>
          <p:nvPr/>
        </p:nvPicPr>
        <p:blipFill>
          <a:blip r:embed="rId3"/>
          <a:srcRect/>
          <a:stretch>
            <a:fillRect/>
          </a:stretch>
        </p:blipFill>
        <p:spPr bwMode="auto">
          <a:xfrm>
            <a:off x="5369959" y="1299134"/>
            <a:ext cx="3774044" cy="2517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958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bm"/>
          <p:cNvPicPr>
            <a:picLocks noChangeAspect="1" noChangeArrowheads="1"/>
          </p:cNvPicPr>
          <p:nvPr/>
        </p:nvPicPr>
        <p:blipFill>
          <a:blip r:embed="rId3" cstate="print"/>
          <a:srcRect/>
          <a:stretch>
            <a:fillRect/>
          </a:stretch>
        </p:blipFill>
        <p:spPr bwMode="auto">
          <a:xfrm>
            <a:off x="1385888" y="664029"/>
            <a:ext cx="6691312" cy="5156200"/>
          </a:xfrm>
          <a:prstGeom prst="rect">
            <a:avLst/>
          </a:prstGeom>
          <a:noFill/>
          <a:ln w="9525">
            <a:noFill/>
            <a:miter lim="800000"/>
            <a:headEnd/>
            <a:tailEnd/>
          </a:ln>
        </p:spPr>
      </p:pic>
      <p:sp>
        <p:nvSpPr>
          <p:cNvPr id="4" name="Rectangle 3"/>
          <p:cNvSpPr/>
          <p:nvPr/>
        </p:nvSpPr>
        <p:spPr>
          <a:xfrm>
            <a:off x="5513583" y="5884884"/>
            <a:ext cx="3630417" cy="307777"/>
          </a:xfrm>
          <a:prstGeom prst="rect">
            <a:avLst/>
          </a:prstGeom>
        </p:spPr>
        <p:txBody>
          <a:bodyPr wrap="none">
            <a:spAutoFit/>
          </a:bodyPr>
          <a:lstStyle/>
          <a:p>
            <a:r>
              <a:rPr lang="en-US" sz="1400" dirty="0"/>
              <a:t>(Connaway and White for OCLC Research 2012)</a:t>
            </a:r>
          </a:p>
        </p:txBody>
      </p:sp>
    </p:spTree>
    <p:extLst>
      <p:ext uri="{BB962C8B-B14F-4D97-AF65-F5344CB8AC3E}">
        <p14:creationId xmlns:p14="http://schemas.microsoft.com/office/powerpoint/2010/main" val="149886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UKU3new"/>
          <p:cNvPicPr>
            <a:picLocks noChangeAspect="1" noChangeArrowheads="1"/>
          </p:cNvPicPr>
          <p:nvPr/>
        </p:nvPicPr>
        <p:blipFill>
          <a:blip r:embed="rId3" cstate="print"/>
          <a:srcRect/>
          <a:stretch>
            <a:fillRect/>
          </a:stretch>
        </p:blipFill>
        <p:spPr bwMode="auto">
          <a:xfrm>
            <a:off x="159363" y="350982"/>
            <a:ext cx="8931761" cy="6022110"/>
          </a:xfrm>
          <a:prstGeom prst="rect">
            <a:avLst/>
          </a:prstGeom>
          <a:noFill/>
          <a:ln w="9525">
            <a:noFill/>
            <a:miter lim="800000"/>
            <a:headEnd/>
            <a:tailEnd/>
          </a:ln>
        </p:spPr>
      </p:pic>
    </p:spTree>
    <p:extLst>
      <p:ext uri="{BB962C8B-B14F-4D97-AF65-F5344CB8AC3E}">
        <p14:creationId xmlns:p14="http://schemas.microsoft.com/office/powerpoint/2010/main" val="412287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0" descr="USS4"/>
          <p:cNvPicPr>
            <a:picLocks noChangeAspect="1" noChangeArrowheads="1"/>
          </p:cNvPicPr>
          <p:nvPr/>
        </p:nvPicPr>
        <p:blipFill>
          <a:blip r:embed="rId3" cstate="print"/>
          <a:srcRect/>
          <a:stretch>
            <a:fillRect/>
          </a:stretch>
        </p:blipFill>
        <p:spPr bwMode="auto">
          <a:xfrm>
            <a:off x="0" y="212437"/>
            <a:ext cx="9087687" cy="6363854"/>
          </a:xfrm>
          <a:prstGeom prst="rect">
            <a:avLst/>
          </a:prstGeom>
          <a:noFill/>
          <a:ln w="9525">
            <a:noFill/>
            <a:miter lim="800000"/>
            <a:headEnd/>
            <a:tailEnd/>
          </a:ln>
        </p:spPr>
      </p:pic>
    </p:spTree>
    <p:extLst>
      <p:ext uri="{BB962C8B-B14F-4D97-AF65-F5344CB8AC3E}">
        <p14:creationId xmlns:p14="http://schemas.microsoft.com/office/powerpoint/2010/main" val="283751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descr="USU3"/>
          <p:cNvPicPr>
            <a:picLocks noChangeAspect="1" noChangeArrowheads="1"/>
          </p:cNvPicPr>
          <p:nvPr/>
        </p:nvPicPr>
        <p:blipFill>
          <a:blip r:embed="rId3" cstate="print"/>
          <a:srcRect/>
          <a:stretch>
            <a:fillRect/>
          </a:stretch>
        </p:blipFill>
        <p:spPr bwMode="auto">
          <a:xfrm>
            <a:off x="133125" y="397164"/>
            <a:ext cx="9010875" cy="5942656"/>
          </a:xfrm>
          <a:prstGeom prst="rect">
            <a:avLst/>
          </a:prstGeom>
          <a:noFill/>
          <a:ln w="9525">
            <a:noFill/>
            <a:miter lim="800000"/>
            <a:headEnd/>
            <a:tailEnd/>
          </a:ln>
        </p:spPr>
      </p:pic>
    </p:spTree>
    <p:extLst>
      <p:ext uri="{BB962C8B-B14F-4D97-AF65-F5344CB8AC3E}">
        <p14:creationId xmlns:p14="http://schemas.microsoft.com/office/powerpoint/2010/main" val="264423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3200" dirty="0"/>
              <a:t>Mapping</a:t>
            </a:r>
            <a:endParaRPr lang="en-US"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0457" y="956507"/>
            <a:ext cx="6074229" cy="50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73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57018"/>
            <a:ext cx="9144000" cy="6322291"/>
          </a:xfrm>
          <a:prstGeom prst="rect">
            <a:avLst/>
          </a:prstGeom>
          <a:noFill/>
          <a:ln>
            <a:noFill/>
          </a:ln>
        </p:spPr>
      </p:pic>
    </p:spTree>
    <p:extLst>
      <p:ext uri="{BB962C8B-B14F-4D97-AF65-F5344CB8AC3E}">
        <p14:creationId xmlns:p14="http://schemas.microsoft.com/office/powerpoint/2010/main" val="3044682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05"/>
          <p:cNvPicPr preferRelativeResize="0"/>
          <p:nvPr/>
        </p:nvPicPr>
        <p:blipFill rotWithShape="1">
          <a:blip r:embed="rId3">
            <a:alphaModFix/>
          </a:blip>
          <a:srcRect/>
          <a:stretch/>
        </p:blipFill>
        <p:spPr>
          <a:xfrm>
            <a:off x="0" y="434109"/>
            <a:ext cx="9144000" cy="6091382"/>
          </a:xfrm>
          <a:prstGeom prst="rect">
            <a:avLst/>
          </a:prstGeom>
          <a:noFill/>
          <a:ln>
            <a:noFill/>
          </a:ln>
        </p:spPr>
      </p:pic>
    </p:spTree>
    <p:extLst>
      <p:ext uri="{BB962C8B-B14F-4D97-AF65-F5344CB8AC3E}">
        <p14:creationId xmlns:p14="http://schemas.microsoft.com/office/powerpoint/2010/main" val="198956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C:\Users\hoode\Downloads\large_2730613340.jpg"/>
          <p:cNvPicPr>
            <a:picLocks noChangeAspect="1" noChangeArrowheads="1"/>
          </p:cNvPicPr>
          <p:nvPr/>
        </p:nvPicPr>
        <p:blipFill>
          <a:blip r:embed="rId3"/>
          <a:srcRect b="2308"/>
          <a:stretch>
            <a:fillRect/>
          </a:stretch>
        </p:blipFill>
        <p:spPr bwMode="auto">
          <a:xfrm>
            <a:off x="0" y="0"/>
            <a:ext cx="9144000" cy="6324600"/>
          </a:xfrm>
          <a:prstGeom prst="rect">
            <a:avLst/>
          </a:prstGeom>
          <a:noFill/>
        </p:spPr>
      </p:pic>
      <p:sp>
        <p:nvSpPr>
          <p:cNvPr id="2" name="Title 1"/>
          <p:cNvSpPr>
            <a:spLocks noGrp="1"/>
          </p:cNvSpPr>
          <p:nvPr>
            <p:ph type="title" idx="4294967295"/>
          </p:nvPr>
        </p:nvSpPr>
        <p:spPr>
          <a:xfrm>
            <a:off x="0" y="381000"/>
            <a:ext cx="9144000" cy="762000"/>
          </a:xfrm>
          <a:prstGeom prst="rect">
            <a:avLst/>
          </a:prstGeom>
        </p:spPr>
        <p:txBody>
          <a:bodyPr/>
          <a:lstStyle/>
          <a:p>
            <a:pPr algn="ctr"/>
            <a:r>
              <a:rPr lang="en-US" dirty="0" smtClean="0">
                <a:solidFill>
                  <a:schemeClr val="accent6"/>
                </a:solidFill>
              </a:rPr>
              <a:t>Overview</a:t>
            </a:r>
            <a:endParaRPr lang="en-US" dirty="0">
              <a:solidFill>
                <a:schemeClr val="accent6"/>
              </a:solidFill>
            </a:endParaRPr>
          </a:p>
        </p:txBody>
      </p:sp>
    </p:spTree>
    <p:extLst>
      <p:ext uri="{BB962C8B-B14F-4D97-AF65-F5344CB8AC3E}">
        <p14:creationId xmlns:p14="http://schemas.microsoft.com/office/powerpoint/2010/main" val="360841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434110"/>
            <a:ext cx="9144000" cy="6109854"/>
          </a:xfrm>
          <a:prstGeom prst="rect">
            <a:avLst/>
          </a:prstGeom>
          <a:noFill/>
          <a:ln>
            <a:noFill/>
          </a:ln>
        </p:spPr>
      </p:pic>
    </p:spTree>
    <p:extLst>
      <p:ext uri="{BB962C8B-B14F-4D97-AF65-F5344CB8AC3E}">
        <p14:creationId xmlns:p14="http://schemas.microsoft.com/office/powerpoint/2010/main" val="447011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04800"/>
            <a:ext cx="9144000" cy="6233886"/>
          </a:xfrm>
          <a:prstGeom prst="rect">
            <a:avLst/>
          </a:prstGeom>
          <a:noFill/>
          <a:ln>
            <a:noFill/>
          </a:ln>
        </p:spPr>
      </p:pic>
    </p:spTree>
    <p:extLst>
      <p:ext uri="{BB962C8B-B14F-4D97-AF65-F5344CB8AC3E}">
        <p14:creationId xmlns:p14="http://schemas.microsoft.com/office/powerpoint/2010/main" val="2912080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60218"/>
            <a:ext cx="9144000" cy="6146800"/>
          </a:xfrm>
          <a:prstGeom prst="rect">
            <a:avLst/>
          </a:prstGeom>
          <a:noFill/>
          <a:ln>
            <a:noFill/>
          </a:ln>
        </p:spPr>
      </p:pic>
    </p:spTree>
    <p:extLst>
      <p:ext uri="{BB962C8B-B14F-4D97-AF65-F5344CB8AC3E}">
        <p14:creationId xmlns:p14="http://schemas.microsoft.com/office/powerpoint/2010/main" val="1975784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0" y="0"/>
            <a:ext cx="12192000" cy="6858000"/>
          </a:xfrm>
          <a:prstGeom prst="rect">
            <a:avLst/>
          </a:prstGeom>
          <a:noFill/>
          <a:ln>
            <a:noFill/>
          </a:ln>
        </p:spPr>
      </p:pic>
    </p:spTree>
    <p:extLst>
      <p:ext uri="{BB962C8B-B14F-4D97-AF65-F5344CB8AC3E}">
        <p14:creationId xmlns:p14="http://schemas.microsoft.com/office/powerpoint/2010/main" val="2930174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type="body" sz="quarter" idx="13"/>
          </p:nvPr>
        </p:nvSpPr>
        <p:spPr/>
        <p:txBody>
          <a:bodyPr>
            <a:noAutofit/>
          </a:bodyPr>
          <a:lstStyle/>
          <a:p>
            <a:pPr>
              <a:buClr>
                <a:schemeClr val="bg2"/>
              </a:buClr>
            </a:pPr>
            <a:r>
              <a:rPr lang="en-GB" sz="3200" dirty="0"/>
              <a:t>Let’s Make a Map</a:t>
            </a:r>
          </a:p>
        </p:txBody>
      </p:sp>
      <p:sp>
        <p:nvSpPr>
          <p:cNvPr id="2" name="Text Placeholder 1"/>
          <p:cNvSpPr>
            <a:spLocks noGrp="1"/>
          </p:cNvSpPr>
          <p:nvPr>
            <p:ph type="body" sz="quarter" idx="14"/>
          </p:nvPr>
        </p:nvSpPr>
        <p:spPr>
          <a:xfrm>
            <a:off x="559124" y="952194"/>
            <a:ext cx="8420383" cy="4776788"/>
          </a:xfrm>
        </p:spPr>
        <p:txBody>
          <a:bodyPr/>
          <a:lstStyle/>
          <a:p>
            <a:pPr>
              <a:buClr>
                <a:schemeClr val="bg2"/>
              </a:buClr>
              <a:buFont typeface="Corbel" pitchFamily="34" charset="0"/>
              <a:buChar char="»"/>
            </a:pPr>
            <a:endParaRPr lang="en-GB" dirty="0"/>
          </a:p>
          <a:p>
            <a:pPr>
              <a:buFont typeface="Courier New" panose="02070309020205020404" pitchFamily="49" charset="0"/>
              <a:buChar char="o"/>
            </a:pPr>
            <a:r>
              <a:rPr lang="en-GB" sz="2667" b="1" dirty="0"/>
              <a:t>Okay, here we go</a:t>
            </a:r>
            <a:r>
              <a:rPr lang="en-GB" sz="2667" b="1" dirty="0" smtClean="0"/>
              <a:t>!</a:t>
            </a:r>
            <a:endParaRPr lang="en-GB" dirty="0"/>
          </a:p>
          <a:p>
            <a:endParaRPr lang="en-US" dirty="0"/>
          </a:p>
        </p:txBody>
      </p:sp>
    </p:spTree>
    <p:extLst>
      <p:ext uri="{BB962C8B-B14F-4D97-AF65-F5344CB8AC3E}">
        <p14:creationId xmlns:p14="http://schemas.microsoft.com/office/powerpoint/2010/main" val="100346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type="body" sz="quarter" idx="13"/>
          </p:nvPr>
        </p:nvSpPr>
        <p:spPr/>
        <p:txBody>
          <a:bodyPr>
            <a:noAutofit/>
          </a:bodyPr>
          <a:lstStyle/>
          <a:p>
            <a:pPr>
              <a:buClr>
                <a:schemeClr val="bg2"/>
              </a:buClr>
            </a:pPr>
            <a:r>
              <a:rPr lang="en-GB" sz="3200" dirty="0"/>
              <a:t>Let’s Make a Map</a:t>
            </a:r>
          </a:p>
        </p:txBody>
      </p:sp>
      <p:sp>
        <p:nvSpPr>
          <p:cNvPr id="2" name="Text Placeholder 1"/>
          <p:cNvSpPr>
            <a:spLocks noGrp="1"/>
          </p:cNvSpPr>
          <p:nvPr>
            <p:ph type="body" sz="quarter" idx="14"/>
          </p:nvPr>
        </p:nvSpPr>
        <p:spPr>
          <a:xfrm>
            <a:off x="559124" y="952194"/>
            <a:ext cx="8420383" cy="4776788"/>
          </a:xfrm>
        </p:spPr>
        <p:txBody>
          <a:bodyPr/>
          <a:lstStyle/>
          <a:p>
            <a:pPr>
              <a:buClr>
                <a:schemeClr val="bg2"/>
              </a:buClr>
              <a:buFont typeface="Corbel" pitchFamily="34" charset="0"/>
              <a:buChar char="»"/>
            </a:pPr>
            <a:endParaRPr lang="en-GB" dirty="0"/>
          </a:p>
          <a:p>
            <a:pPr>
              <a:buFont typeface="Courier New" panose="02070309020205020404" pitchFamily="49" charset="0"/>
              <a:buChar char="o"/>
            </a:pPr>
            <a:r>
              <a:rPr lang="en-GB" sz="2667" b="1" dirty="0"/>
              <a:t>Okay, here we go!</a:t>
            </a:r>
          </a:p>
          <a:p>
            <a:pPr>
              <a:buFont typeface="Courier New" panose="02070309020205020404" pitchFamily="49" charset="0"/>
              <a:buChar char="o"/>
            </a:pPr>
            <a:r>
              <a:rPr lang="en-GB" sz="2667" b="1" dirty="0"/>
              <a:t>Our friend </a:t>
            </a:r>
            <a:r>
              <a:rPr lang="en-GB" sz="2667" b="1" dirty="0" err="1"/>
              <a:t>Clippy</a:t>
            </a:r>
            <a:r>
              <a:rPr lang="en-GB" sz="2667" b="1" dirty="0"/>
              <a:t> will guide us along the way.</a:t>
            </a:r>
          </a:p>
          <a:p>
            <a:endParaRPr lang="en-GB" dirty="0"/>
          </a:p>
          <a:p>
            <a:endParaRPr lang="en-US" dirty="0"/>
          </a:p>
        </p:txBody>
      </p:sp>
      <p:pic>
        <p:nvPicPr>
          <p:cNvPr id="1026"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42" y="2670989"/>
            <a:ext cx="3304457" cy="305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2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80" y="3963212"/>
            <a:ext cx="2379360" cy="2201895"/>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847610" y="1529731"/>
            <a:ext cx="3666654" cy="1747318"/>
          </a:xfrm>
          <a:prstGeom prst="wedgeEllipseCallout">
            <a:avLst>
              <a:gd name="adj1" fmla="val -28487"/>
              <a:gd name="adj2" fmla="val 836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It looks like you’re trying to create a </a:t>
            </a:r>
            <a:r>
              <a:rPr lang="en-US" b="1" dirty="0">
                <a:solidFill>
                  <a:schemeClr val="tx1"/>
                </a:solidFill>
                <a:latin typeface="Comic Sans MS" panose="030F0702030302020204" pitchFamily="66" charset="0"/>
              </a:rPr>
              <a:t>Visitors and Residents</a:t>
            </a:r>
            <a:r>
              <a:rPr lang="en-US" dirty="0">
                <a:solidFill>
                  <a:schemeClr val="tx1"/>
                </a:solidFill>
                <a:latin typeface="Comic Sans MS" panose="030F0702030302020204" pitchFamily="66" charset="0"/>
              </a:rPr>
              <a:t> map.  Would you like help?</a:t>
            </a:r>
          </a:p>
        </p:txBody>
      </p:sp>
    </p:spTree>
    <p:extLst>
      <p:ext uri="{BB962C8B-B14F-4D97-AF65-F5344CB8AC3E}">
        <p14:creationId xmlns:p14="http://schemas.microsoft.com/office/powerpoint/2010/main" val="3244425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909080" y="2646813"/>
            <a:ext cx="3666654" cy="968719"/>
          </a:xfrm>
          <a:prstGeom prst="wedgeEllipseCallout">
            <a:avLst>
              <a:gd name="adj1" fmla="val -28487"/>
              <a:gd name="adj2" fmla="val 836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Step 1:  Draw horizontal and vertical axes.</a:t>
            </a:r>
          </a:p>
        </p:txBody>
      </p:sp>
    </p:spTree>
    <p:extLst>
      <p:ext uri="{BB962C8B-B14F-4D97-AF65-F5344CB8AC3E}">
        <p14:creationId xmlns:p14="http://schemas.microsoft.com/office/powerpoint/2010/main" val="103882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9032" y="2055137"/>
            <a:ext cx="1407784" cy="140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0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tc.usf.edu/clipart/18800/18814/ax_18814_l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52000">
            <a:off x="2071725" y="2903014"/>
            <a:ext cx="2134301" cy="12880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alsamaki.com/images/tutorials/battleAxe/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056" y="2307549"/>
            <a:ext cx="2039343" cy="36708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globe-views.com/dcim/dreams/pencil/pencil-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3944" y="1519413"/>
            <a:ext cx="1407784" cy="140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3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body" sz="quarter" idx="13"/>
          </p:nvPr>
        </p:nvSpPr>
        <p:spPr/>
        <p:txBody>
          <a:bodyPr>
            <a:noAutofit/>
          </a:bodyPr>
          <a:lstStyle/>
          <a:p>
            <a:pPr>
              <a:lnSpc>
                <a:spcPct val="80000"/>
              </a:lnSpc>
              <a:spcBef>
                <a:spcPts val="600"/>
              </a:spcBef>
            </a:pPr>
            <a:r>
              <a:rPr lang="en-GB" sz="2400" dirty="0"/>
              <a:t>Visitors and Residents: </a:t>
            </a:r>
            <a:br>
              <a:rPr lang="en-GB" sz="2400" dirty="0"/>
            </a:br>
            <a:r>
              <a:rPr lang="en-GB" sz="2400" dirty="0"/>
              <a:t>What motivates engagement with the digital information environment</a:t>
            </a:r>
            <a:r>
              <a:rPr lang="en-GB" sz="2400" dirty="0" smtClean="0"/>
              <a:t>?</a:t>
            </a:r>
            <a:endParaRPr lang="en-US" sz="1800" dirty="0" smtClean="0"/>
          </a:p>
        </p:txBody>
      </p:sp>
      <p:sp>
        <p:nvSpPr>
          <p:cNvPr id="2" name="Text Placeholder 1"/>
          <p:cNvSpPr>
            <a:spLocks noGrp="1"/>
          </p:cNvSpPr>
          <p:nvPr>
            <p:ph type="body" sz="quarter" idx="14"/>
          </p:nvPr>
        </p:nvSpPr>
        <p:spPr>
          <a:xfrm>
            <a:off x="379516" y="1449336"/>
            <a:ext cx="4723425" cy="4371361"/>
          </a:xfrm>
        </p:spPr>
        <p:txBody>
          <a:bodyPr/>
          <a:lstStyle/>
          <a:p>
            <a:pPr marL="0" indent="0">
              <a:lnSpc>
                <a:spcPct val="80000"/>
              </a:lnSpc>
              <a:spcBef>
                <a:spcPts val="600"/>
              </a:spcBef>
              <a:buNone/>
            </a:pPr>
            <a:r>
              <a:rPr lang="en-US" sz="2400" b="1" dirty="0" smtClean="0"/>
              <a:t>Partners</a:t>
            </a:r>
            <a:endParaRPr lang="en-US" sz="2400" b="1" dirty="0"/>
          </a:p>
          <a:p>
            <a:pPr lvl="1">
              <a:lnSpc>
                <a:spcPct val="100000"/>
              </a:lnSpc>
              <a:spcBef>
                <a:spcPts val="0"/>
              </a:spcBef>
              <a:buFontTx/>
              <a:buChar char="•"/>
            </a:pPr>
            <a:r>
              <a:rPr lang="en-US" sz="2000" b="1" dirty="0"/>
              <a:t>JISC (UK funding body)</a:t>
            </a:r>
            <a:br>
              <a:rPr lang="en-US" sz="2000" b="1" dirty="0"/>
            </a:br>
            <a:endParaRPr lang="en-US" sz="2000" b="1" dirty="0"/>
          </a:p>
          <a:p>
            <a:pPr lvl="1">
              <a:lnSpc>
                <a:spcPct val="100000"/>
              </a:lnSpc>
              <a:spcBef>
                <a:spcPts val="0"/>
              </a:spcBef>
              <a:buFontTx/>
              <a:buChar char="•"/>
            </a:pPr>
            <a:r>
              <a:rPr lang="en-US" sz="2000" b="1" dirty="0"/>
              <a:t>OCLC</a:t>
            </a:r>
          </a:p>
          <a:p>
            <a:pPr lvl="2">
              <a:lnSpc>
                <a:spcPct val="100000"/>
              </a:lnSpc>
              <a:spcBef>
                <a:spcPts val="0"/>
              </a:spcBef>
            </a:pPr>
            <a:r>
              <a:rPr lang="en-GB" sz="1800" b="1" dirty="0"/>
              <a:t>Lynn Silipigni Connaway, Ph.D.</a:t>
            </a:r>
          </a:p>
          <a:p>
            <a:pPr lvl="2">
              <a:lnSpc>
                <a:spcPct val="100000"/>
              </a:lnSpc>
              <a:spcBef>
                <a:spcPts val="0"/>
              </a:spcBef>
            </a:pPr>
            <a:r>
              <a:rPr lang="en-GB" sz="1800" b="1" dirty="0"/>
              <a:t>Erin M. Hood, M.L.I.S.</a:t>
            </a:r>
            <a:br>
              <a:rPr lang="en-GB" sz="1800" b="1" dirty="0"/>
            </a:br>
            <a:endParaRPr lang="en-GB" sz="1800" b="1" dirty="0"/>
          </a:p>
          <a:p>
            <a:pPr lvl="1">
              <a:lnSpc>
                <a:spcPct val="100000"/>
              </a:lnSpc>
              <a:spcBef>
                <a:spcPts val="0"/>
              </a:spcBef>
              <a:buFontTx/>
              <a:buChar char="•"/>
            </a:pPr>
            <a:r>
              <a:rPr lang="en-US" sz="2000" b="1" dirty="0"/>
              <a:t>Oxford University</a:t>
            </a:r>
          </a:p>
          <a:p>
            <a:pPr lvl="2">
              <a:lnSpc>
                <a:spcPct val="100000"/>
              </a:lnSpc>
              <a:spcBef>
                <a:spcPts val="0"/>
              </a:spcBef>
            </a:pPr>
            <a:r>
              <a:rPr lang="en-US" sz="1800" b="1" dirty="0"/>
              <a:t>David White </a:t>
            </a:r>
          </a:p>
          <a:p>
            <a:pPr lvl="2">
              <a:lnSpc>
                <a:spcPct val="100000"/>
              </a:lnSpc>
              <a:spcBef>
                <a:spcPts val="0"/>
              </a:spcBef>
            </a:pPr>
            <a:r>
              <a:rPr lang="en-US" sz="1800" b="1" dirty="0"/>
              <a:t>Alison Le Cornu, Ph.D.</a:t>
            </a:r>
            <a:br>
              <a:rPr lang="en-US" sz="1800" b="1" dirty="0"/>
            </a:br>
            <a:endParaRPr lang="en-US" sz="1800" b="1" dirty="0"/>
          </a:p>
          <a:p>
            <a:pPr lvl="1">
              <a:lnSpc>
                <a:spcPct val="100000"/>
              </a:lnSpc>
              <a:spcBef>
                <a:spcPts val="0"/>
              </a:spcBef>
              <a:buFontTx/>
              <a:buChar char="•"/>
            </a:pPr>
            <a:r>
              <a:rPr lang="en-US" sz="2000" b="1" dirty="0"/>
              <a:t>University of North Carolina, Charlotte</a:t>
            </a:r>
          </a:p>
          <a:p>
            <a:pPr lvl="2">
              <a:lnSpc>
                <a:spcPct val="100000"/>
              </a:lnSpc>
              <a:spcBef>
                <a:spcPts val="0"/>
              </a:spcBef>
            </a:pPr>
            <a:r>
              <a:rPr lang="en-US" sz="1800" b="1" dirty="0"/>
              <a:t>Donna Lanclos, Ph.D</a:t>
            </a:r>
            <a:r>
              <a:rPr lang="en-US" sz="1800" b="1" dirty="0" smtClean="0"/>
              <a:t>.</a:t>
            </a:r>
            <a:endParaRPr lang="en-US" b="1" dirty="0"/>
          </a:p>
        </p:txBody>
      </p:sp>
      <p:pic>
        <p:nvPicPr>
          <p:cNvPr id="1026" name="Picture 2" descr="C:\Users\hoode\Downloads\large_712710373.jpg"/>
          <p:cNvPicPr>
            <a:picLocks noChangeAspect="1" noChangeArrowheads="1"/>
          </p:cNvPicPr>
          <p:nvPr/>
        </p:nvPicPr>
        <p:blipFill>
          <a:blip r:embed="rId3"/>
          <a:srcRect l="39443"/>
          <a:stretch>
            <a:fillRect/>
          </a:stretch>
        </p:blipFill>
        <p:spPr bwMode="auto">
          <a:xfrm>
            <a:off x="5410330" y="1563329"/>
            <a:ext cx="3733670" cy="4100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709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rotWithShape="1">
          <a:blip r:embed="rId3">
            <a:extLst>
              <a:ext uri="{28A0092B-C50C-407E-A947-70E740481C1C}">
                <a14:useLocalDpi xmlns:a14="http://schemas.microsoft.com/office/drawing/2010/main" val="0"/>
              </a:ext>
            </a:extLst>
          </a:blip>
          <a:srcRect b="17203"/>
          <a:stretch/>
        </p:blipFill>
        <p:spPr bwMode="auto">
          <a:xfrm>
            <a:off x="244034" y="554183"/>
            <a:ext cx="8826075" cy="630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79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9164" y="2018906"/>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0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1091" y="5177743"/>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76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6216" y="4435680"/>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Callout 6"/>
          <p:cNvSpPr/>
          <p:nvPr/>
        </p:nvSpPr>
        <p:spPr>
          <a:xfrm>
            <a:off x="1373080" y="2721391"/>
            <a:ext cx="3666654" cy="1059252"/>
          </a:xfrm>
          <a:prstGeom prst="wedgeEllipseCallout">
            <a:avLst>
              <a:gd name="adj1" fmla="val -28487"/>
              <a:gd name="adj2" fmla="val 83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Write “Visitor” on the left, and “Resident” on the right.</a:t>
            </a:r>
          </a:p>
        </p:txBody>
      </p:sp>
    </p:spTree>
    <p:extLst>
      <p:ext uri="{BB962C8B-B14F-4D97-AF65-F5344CB8AC3E}">
        <p14:creationId xmlns:p14="http://schemas.microsoft.com/office/powerpoint/2010/main" val="358497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10"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6216" y="1737992"/>
            <a:ext cx="1407784" cy="140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1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Callout 6"/>
          <p:cNvSpPr/>
          <p:nvPr/>
        </p:nvSpPr>
        <p:spPr>
          <a:xfrm>
            <a:off x="1510970" y="2199202"/>
            <a:ext cx="3666654" cy="1493819"/>
          </a:xfrm>
          <a:prstGeom prst="wedgeEllipseCallout">
            <a:avLst>
              <a:gd name="adj1" fmla="val -28487"/>
              <a:gd name="adj2" fmla="val 83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Write “Personal” at the top, and “Institutional” at the bottom.</a:t>
            </a:r>
          </a:p>
        </p:txBody>
      </p:sp>
    </p:spTree>
    <p:extLst>
      <p:ext uri="{BB962C8B-B14F-4D97-AF65-F5344CB8AC3E}">
        <p14:creationId xmlns:p14="http://schemas.microsoft.com/office/powerpoint/2010/main" val="350956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pic>
        <p:nvPicPr>
          <p:cNvPr id="11" name="Picture 10"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9908" y="5195849"/>
            <a:ext cx="1407784" cy="140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2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12" name="Oval Callout 11"/>
          <p:cNvSpPr/>
          <p:nvPr/>
        </p:nvSpPr>
        <p:spPr>
          <a:xfrm>
            <a:off x="1454354" y="2531329"/>
            <a:ext cx="4291344" cy="1385177"/>
          </a:xfrm>
          <a:prstGeom prst="wedgeEllipseCallout">
            <a:avLst>
              <a:gd name="adj1" fmla="val -31570"/>
              <a:gd name="adj2" fmla="val 753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Now think really hard about your engagement with the Web.  Making a list can be helpful.</a:t>
            </a:r>
          </a:p>
        </p:txBody>
      </p:sp>
    </p:spTree>
    <p:extLst>
      <p:ext uri="{BB962C8B-B14F-4D97-AF65-F5344CB8AC3E}">
        <p14:creationId xmlns:p14="http://schemas.microsoft.com/office/powerpoint/2010/main" val="195355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type="body" sz="quarter" idx="13"/>
          </p:nvPr>
        </p:nvSpPr>
        <p:spPr/>
        <p:txBody>
          <a:bodyPr>
            <a:noAutofit/>
          </a:bodyPr>
          <a:lstStyle/>
          <a:p>
            <a:pPr>
              <a:buClr>
                <a:schemeClr val="bg2"/>
              </a:buClr>
            </a:pPr>
            <a:r>
              <a:rPr lang="en-GB" sz="3200" dirty="0"/>
              <a:t>My Engagement with the Web</a:t>
            </a:r>
          </a:p>
        </p:txBody>
      </p:sp>
      <p:sp>
        <p:nvSpPr>
          <p:cNvPr id="2" name="Text Placeholder 1"/>
          <p:cNvSpPr>
            <a:spLocks noGrp="1"/>
          </p:cNvSpPr>
          <p:nvPr>
            <p:ph type="body" sz="quarter" idx="14"/>
          </p:nvPr>
        </p:nvSpPr>
        <p:spPr>
          <a:xfrm>
            <a:off x="695325" y="952194"/>
            <a:ext cx="8284182" cy="4776788"/>
          </a:xfrm>
        </p:spPr>
        <p:txBody>
          <a:bodyPr>
            <a:normAutofit fontScale="92500" lnSpcReduction="20000"/>
          </a:bodyPr>
          <a:lstStyle/>
          <a:p>
            <a:pPr>
              <a:buClr>
                <a:schemeClr val="bg2"/>
              </a:buClr>
              <a:buFont typeface="Corbel" pitchFamily="34" charset="0"/>
              <a:buChar char="»"/>
            </a:pPr>
            <a:endParaRPr lang="en-GB" dirty="0"/>
          </a:p>
          <a:p>
            <a:pPr>
              <a:buFont typeface="Courier New" panose="02070309020205020404" pitchFamily="49" charset="0"/>
              <a:buChar char="o"/>
            </a:pPr>
            <a:r>
              <a:rPr lang="en-GB" sz="2667" b="1" dirty="0"/>
              <a:t>Google search</a:t>
            </a:r>
          </a:p>
          <a:p>
            <a:pPr>
              <a:buFont typeface="Courier New" panose="02070309020205020404" pitchFamily="49" charset="0"/>
              <a:buChar char="o"/>
            </a:pPr>
            <a:r>
              <a:rPr lang="en-GB" sz="2667" b="1" dirty="0" err="1"/>
              <a:t>Github</a:t>
            </a:r>
            <a:endParaRPr lang="en-GB" sz="2667" b="1" dirty="0"/>
          </a:p>
          <a:p>
            <a:pPr>
              <a:buFont typeface="Courier New" panose="02070309020205020404" pitchFamily="49" charset="0"/>
              <a:buChar char="o"/>
            </a:pPr>
            <a:r>
              <a:rPr lang="en-GB" sz="2667" b="1" dirty="0"/>
              <a:t>Journal articles</a:t>
            </a:r>
          </a:p>
          <a:p>
            <a:pPr>
              <a:buFont typeface="Courier New" panose="02070309020205020404" pitchFamily="49" charset="0"/>
              <a:buChar char="o"/>
            </a:pPr>
            <a:r>
              <a:rPr lang="en-GB" sz="2667" b="1" dirty="0"/>
              <a:t>Computer science blogs</a:t>
            </a:r>
          </a:p>
          <a:p>
            <a:pPr>
              <a:buFont typeface="Courier New" panose="02070309020205020404" pitchFamily="49" charset="0"/>
              <a:buChar char="o"/>
            </a:pPr>
            <a:r>
              <a:rPr lang="en-GB" sz="2667" b="1" dirty="0"/>
              <a:t>Email</a:t>
            </a:r>
          </a:p>
          <a:p>
            <a:pPr>
              <a:buFont typeface="Courier New" panose="02070309020205020404" pitchFamily="49" charset="0"/>
              <a:buChar char="o"/>
            </a:pPr>
            <a:r>
              <a:rPr lang="en-GB" sz="2667" b="1" dirty="0"/>
              <a:t>Personal website</a:t>
            </a:r>
          </a:p>
          <a:p>
            <a:pPr>
              <a:buFont typeface="Courier New" panose="02070309020205020404" pitchFamily="49" charset="0"/>
              <a:buChar char="o"/>
            </a:pPr>
            <a:r>
              <a:rPr lang="en-GB" sz="2667" b="1" dirty="0"/>
              <a:t>Google Groups</a:t>
            </a:r>
          </a:p>
          <a:p>
            <a:pPr>
              <a:buFont typeface="Courier New" panose="02070309020205020404" pitchFamily="49" charset="0"/>
              <a:buChar char="o"/>
            </a:pPr>
            <a:r>
              <a:rPr lang="en-GB" sz="2667" b="1" dirty="0"/>
              <a:t>Gitter.im</a:t>
            </a:r>
          </a:p>
          <a:p>
            <a:pPr>
              <a:buFont typeface="Courier New" panose="02070309020205020404" pitchFamily="49" charset="0"/>
              <a:buChar char="o"/>
            </a:pPr>
            <a:r>
              <a:rPr lang="en-GB" sz="2667" b="1" dirty="0"/>
              <a:t>Hacker News</a:t>
            </a:r>
          </a:p>
          <a:p>
            <a:pPr>
              <a:buFont typeface="Courier New" panose="02070309020205020404" pitchFamily="49" charset="0"/>
              <a:buChar char="o"/>
            </a:pPr>
            <a:r>
              <a:rPr lang="en-GB" sz="2667" b="1" dirty="0"/>
              <a:t>YouTube</a:t>
            </a:r>
          </a:p>
          <a:p>
            <a:pPr>
              <a:buFont typeface="Courier New" panose="02070309020205020404" pitchFamily="49" charset="0"/>
              <a:buChar char="o"/>
            </a:pPr>
            <a:r>
              <a:rPr lang="en-GB" sz="2667" b="1" dirty="0"/>
              <a:t>Shopping/Purchasing/Bills</a:t>
            </a:r>
            <a:endParaRPr lang="en-GB" dirty="0"/>
          </a:p>
        </p:txBody>
      </p:sp>
      <p:pic>
        <p:nvPicPr>
          <p:cNvPr id="6" name="Picture 5"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106" y="3340588"/>
            <a:ext cx="1407784" cy="140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4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959352"/>
            <a:ext cx="2379360" cy="2201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12" name="Oval Callout 11"/>
          <p:cNvSpPr/>
          <p:nvPr/>
        </p:nvSpPr>
        <p:spPr>
          <a:xfrm>
            <a:off x="1282028" y="1704112"/>
            <a:ext cx="4291344" cy="1828797"/>
          </a:xfrm>
          <a:prstGeom prst="wedgeEllipseCallout">
            <a:avLst>
              <a:gd name="adj1" fmla="val -31570"/>
              <a:gd name="adj2" fmla="val 753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Try to think about how you use each service.  Plot your modes of engagement using one or more boxes or regions.</a:t>
            </a:r>
          </a:p>
        </p:txBody>
      </p:sp>
    </p:spTree>
    <p:extLst>
      <p:ext uri="{BB962C8B-B14F-4D97-AF65-F5344CB8AC3E}">
        <p14:creationId xmlns:p14="http://schemas.microsoft.com/office/powerpoint/2010/main" val="250283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type="body" sz="quarter" idx="13"/>
          </p:nvPr>
        </p:nvSpPr>
        <p:spPr/>
        <p:txBody>
          <a:bodyPr>
            <a:noAutofit/>
          </a:bodyPr>
          <a:lstStyle/>
          <a:p>
            <a:pPr>
              <a:buClr>
                <a:schemeClr val="bg2"/>
              </a:buClr>
            </a:pPr>
            <a:r>
              <a:rPr lang="en-GB" sz="3200" dirty="0"/>
              <a:t>About Digital Visitors and Residents</a:t>
            </a:r>
          </a:p>
        </p:txBody>
      </p:sp>
      <p:sp>
        <p:nvSpPr>
          <p:cNvPr id="2" name="Text Placeholder 1"/>
          <p:cNvSpPr>
            <a:spLocks noGrp="1"/>
          </p:cNvSpPr>
          <p:nvPr>
            <p:ph type="body" sz="quarter" idx="14"/>
          </p:nvPr>
        </p:nvSpPr>
        <p:spPr>
          <a:xfrm>
            <a:off x="559124" y="952194"/>
            <a:ext cx="8420383" cy="4776788"/>
          </a:xfrm>
        </p:spPr>
        <p:txBody>
          <a:bodyPr/>
          <a:lstStyle/>
          <a:p>
            <a:pPr>
              <a:buClr>
                <a:schemeClr val="bg2"/>
              </a:buClr>
              <a:buFont typeface="Corbel" pitchFamily="34" charset="0"/>
              <a:buChar char="»"/>
            </a:pPr>
            <a:endParaRPr lang="en-GB" dirty="0"/>
          </a:p>
          <a:p>
            <a:pPr>
              <a:buFont typeface="Courier New" panose="02070309020205020404" pitchFamily="49" charset="0"/>
              <a:buChar char="o"/>
            </a:pPr>
            <a:r>
              <a:rPr lang="en-GB" sz="2667" b="1" dirty="0"/>
              <a:t>Identify individuals’ modes of engagement</a:t>
            </a:r>
          </a:p>
          <a:p>
            <a:pPr>
              <a:buFont typeface="Courier New" panose="02070309020205020404" pitchFamily="49" charset="0"/>
              <a:buChar char="o"/>
            </a:pPr>
            <a:r>
              <a:rPr lang="en-GB" sz="2667" b="1" dirty="0"/>
              <a:t>How they acquire their information</a:t>
            </a:r>
          </a:p>
          <a:p>
            <a:pPr>
              <a:buFont typeface="Courier New" panose="02070309020205020404" pitchFamily="49" charset="0"/>
              <a:buChar char="o"/>
            </a:pPr>
            <a:r>
              <a:rPr lang="en-GB" sz="2667" b="1" dirty="0"/>
              <a:t>Why they make their choices</a:t>
            </a:r>
          </a:p>
          <a:p>
            <a:endParaRPr lang="en-GB" dirty="0"/>
          </a:p>
          <a:p>
            <a:endParaRPr lang="en-US" dirty="0"/>
          </a:p>
        </p:txBody>
      </p:sp>
      <p:sp>
        <p:nvSpPr>
          <p:cNvPr id="7" name="TextBox 6"/>
          <p:cNvSpPr txBox="1"/>
          <p:nvPr/>
        </p:nvSpPr>
        <p:spPr>
          <a:xfrm>
            <a:off x="4965070" y="5865914"/>
            <a:ext cx="4090988" cy="297454"/>
          </a:xfrm>
          <a:prstGeom prst="rect">
            <a:avLst/>
          </a:prstGeom>
          <a:noFill/>
        </p:spPr>
        <p:txBody>
          <a:bodyPr wrap="square" rtlCol="0">
            <a:spAutoFit/>
          </a:bodyPr>
          <a:lstStyle/>
          <a:p>
            <a:pPr algn="r"/>
            <a:r>
              <a:rPr lang="en-US" sz="1333" dirty="0"/>
              <a:t>(White, Connaway, Lanclos, Hood, and Vass 2014)</a:t>
            </a:r>
          </a:p>
        </p:txBody>
      </p:sp>
      <p:pic>
        <p:nvPicPr>
          <p:cNvPr id="14338" name="Picture 2" descr="C:\Users\hoode\Downloads\large_7003279005.jpg"/>
          <p:cNvPicPr>
            <a:picLocks noChangeAspect="1" noChangeArrowheads="1"/>
          </p:cNvPicPr>
          <p:nvPr/>
        </p:nvPicPr>
        <p:blipFill>
          <a:blip r:embed="rId3"/>
          <a:srcRect t="14745" b="7733"/>
          <a:stretch>
            <a:fillRect/>
          </a:stretch>
        </p:blipFill>
        <p:spPr bwMode="auto">
          <a:xfrm>
            <a:off x="4670431" y="2910761"/>
            <a:ext cx="3921703" cy="2615609"/>
          </a:xfrm>
          <a:prstGeom prst="rect">
            <a:avLst/>
          </a:prstGeom>
          <a:noFill/>
        </p:spPr>
      </p:pic>
    </p:spTree>
    <p:extLst>
      <p:ext uri="{BB962C8B-B14F-4D97-AF65-F5344CB8AC3E}">
        <p14:creationId xmlns:p14="http://schemas.microsoft.com/office/powerpoint/2010/main" val="285108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313" y="110959"/>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4" y="4654296"/>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9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2351" y="1296916"/>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4654296"/>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80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675" y="1454922"/>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4" y="4656105"/>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9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588" y="3566967"/>
            <a:ext cx="2379360" cy="2201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042" y="2185466"/>
            <a:ext cx="1407784" cy="1407784"/>
          </a:xfrm>
          <a:prstGeom prst="rect">
            <a:avLst/>
          </a:prstGeom>
          <a:noFill/>
          <a:extLst>
            <a:ext uri="{909E8E84-426E-40DD-AFC4-6F175D3DCCD1}">
              <a14:hiddenFill xmlns:a14="http://schemas.microsoft.com/office/drawing/2010/main">
                <a:solidFill>
                  <a:srgbClr val="FFFFFF"/>
                </a:solidFill>
              </a14:hiddenFill>
            </a:ext>
          </a:extLst>
        </p:spPr>
      </p:pic>
      <p:sp>
        <p:nvSpPr>
          <p:cNvPr id="26" name="Oval Callout 25"/>
          <p:cNvSpPr/>
          <p:nvPr/>
        </p:nvSpPr>
        <p:spPr>
          <a:xfrm>
            <a:off x="3851322" y="758187"/>
            <a:ext cx="2859626" cy="1765423"/>
          </a:xfrm>
          <a:prstGeom prst="wedgeEllipseCallout">
            <a:avLst>
              <a:gd name="adj1" fmla="val -1678"/>
              <a:gd name="adj2" fmla="val 698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It looks like you have two different modes of engagement here.</a:t>
            </a:r>
          </a:p>
        </p:txBody>
      </p: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79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4" name="Rounded Rectangle 13"/>
          <p:cNvSpPr/>
          <p:nvPr/>
        </p:nvSpPr>
        <p:spPr>
          <a:xfrm>
            <a:off x="2770344" y="1756554"/>
            <a:ext cx="364313" cy="3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Comp. Sci. Blogs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12" y="849623"/>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4654296"/>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6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4" name="Rounded Rectangle 13"/>
          <p:cNvSpPr/>
          <p:nvPr/>
        </p:nvSpPr>
        <p:spPr>
          <a:xfrm>
            <a:off x="2770344" y="1756554"/>
            <a:ext cx="364313" cy="3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Comp. Sci. Blogs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17" name="Rounded Rectangle 16"/>
          <p:cNvSpPr/>
          <p:nvPr/>
        </p:nvSpPr>
        <p:spPr>
          <a:xfrm>
            <a:off x="5283437" y="5898239"/>
            <a:ext cx="1081738" cy="57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Gitter.im</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58" y="4657014"/>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4657014"/>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6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4" name="Rounded Rectangle 13"/>
          <p:cNvSpPr/>
          <p:nvPr/>
        </p:nvSpPr>
        <p:spPr>
          <a:xfrm>
            <a:off x="2770344" y="1756554"/>
            <a:ext cx="364313" cy="3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Comp. Sci. Blogs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16" name="Rounded Rectangle 15"/>
          <p:cNvSpPr/>
          <p:nvPr/>
        </p:nvSpPr>
        <p:spPr>
          <a:xfrm>
            <a:off x="3833878" y="3505793"/>
            <a:ext cx="1030242" cy="1455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Google Groups</a:t>
            </a:r>
          </a:p>
        </p:txBody>
      </p:sp>
      <p:sp>
        <p:nvSpPr>
          <p:cNvPr id="17" name="Rounded Rectangle 16"/>
          <p:cNvSpPr/>
          <p:nvPr/>
        </p:nvSpPr>
        <p:spPr>
          <a:xfrm>
            <a:off x="5283437" y="5898239"/>
            <a:ext cx="1081738" cy="57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Gitter.im</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 y="4654296"/>
            <a:ext cx="2379360" cy="22018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ttp://globe-views.com/dcim/dreams/pencil/pencil-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8396" y="2247947"/>
            <a:ext cx="1407784" cy="140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4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4" name="Rounded Rectangle 13"/>
          <p:cNvSpPr/>
          <p:nvPr/>
        </p:nvSpPr>
        <p:spPr>
          <a:xfrm>
            <a:off x="2770344" y="1756554"/>
            <a:ext cx="364313" cy="3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Comp. Sci. Blogs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16" name="Rounded Rectangle 15"/>
          <p:cNvSpPr/>
          <p:nvPr/>
        </p:nvSpPr>
        <p:spPr>
          <a:xfrm>
            <a:off x="3833878" y="3505793"/>
            <a:ext cx="1030242" cy="1455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Google Groups</a:t>
            </a:r>
          </a:p>
        </p:txBody>
      </p:sp>
      <p:sp>
        <p:nvSpPr>
          <p:cNvPr id="17" name="Rounded Rectangle 16"/>
          <p:cNvSpPr/>
          <p:nvPr/>
        </p:nvSpPr>
        <p:spPr>
          <a:xfrm>
            <a:off x="5283437" y="5898239"/>
            <a:ext cx="1081738" cy="57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Gitter.im</a:t>
            </a:r>
          </a:p>
        </p:txBody>
      </p:sp>
      <p:sp>
        <p:nvSpPr>
          <p:cNvPr id="21" name="Rounded Rectangle 20"/>
          <p:cNvSpPr/>
          <p:nvPr/>
        </p:nvSpPr>
        <p:spPr>
          <a:xfrm>
            <a:off x="2416570" y="1499221"/>
            <a:ext cx="316801" cy="151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Hacker News</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701" y="213802"/>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4656105"/>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0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4" name="Rounded Rectangle 13"/>
          <p:cNvSpPr/>
          <p:nvPr/>
        </p:nvSpPr>
        <p:spPr>
          <a:xfrm>
            <a:off x="2770344" y="1756554"/>
            <a:ext cx="364313" cy="3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Comp. Sci. Blogs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16" name="Rounded Rectangle 15"/>
          <p:cNvSpPr/>
          <p:nvPr/>
        </p:nvSpPr>
        <p:spPr>
          <a:xfrm>
            <a:off x="3833878" y="3505793"/>
            <a:ext cx="1030242" cy="1455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Google Groups</a:t>
            </a:r>
          </a:p>
        </p:txBody>
      </p:sp>
      <p:sp>
        <p:nvSpPr>
          <p:cNvPr id="17" name="Rounded Rectangle 16"/>
          <p:cNvSpPr/>
          <p:nvPr/>
        </p:nvSpPr>
        <p:spPr>
          <a:xfrm>
            <a:off x="5283437" y="5898239"/>
            <a:ext cx="1081738" cy="57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Gitter.im</a:t>
            </a:r>
          </a:p>
        </p:txBody>
      </p:sp>
      <p:sp>
        <p:nvSpPr>
          <p:cNvPr id="18" name="Rounded Rectangle 17"/>
          <p:cNvSpPr/>
          <p:nvPr/>
        </p:nvSpPr>
        <p:spPr>
          <a:xfrm>
            <a:off x="6276832" y="1507812"/>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Personal Website</a:t>
            </a:r>
          </a:p>
        </p:txBody>
      </p:sp>
      <p:sp>
        <p:nvSpPr>
          <p:cNvPr id="20" name="Rounded Rectangle 19"/>
          <p:cNvSpPr/>
          <p:nvPr/>
        </p:nvSpPr>
        <p:spPr>
          <a:xfrm>
            <a:off x="6263789" y="343569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Linkedin</a:t>
            </a:r>
            <a:endParaRPr lang="en-US" dirty="0"/>
          </a:p>
        </p:txBody>
      </p:sp>
      <p:sp>
        <p:nvSpPr>
          <p:cNvPr id="21" name="Rounded Rectangle 20"/>
          <p:cNvSpPr/>
          <p:nvPr/>
        </p:nvSpPr>
        <p:spPr>
          <a:xfrm>
            <a:off x="2416570" y="1499221"/>
            <a:ext cx="316801" cy="151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Hacker News</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348" y="233224"/>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4654296"/>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86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4" name="Rounded Rectangle 13"/>
          <p:cNvSpPr/>
          <p:nvPr/>
        </p:nvSpPr>
        <p:spPr>
          <a:xfrm>
            <a:off x="2770344" y="1756554"/>
            <a:ext cx="364313" cy="3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Comp. Sci. Blogs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16" name="Rounded Rectangle 15"/>
          <p:cNvSpPr/>
          <p:nvPr/>
        </p:nvSpPr>
        <p:spPr>
          <a:xfrm>
            <a:off x="3833878" y="3505793"/>
            <a:ext cx="1030242" cy="1455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Google Groups</a:t>
            </a:r>
          </a:p>
        </p:txBody>
      </p:sp>
      <p:sp>
        <p:nvSpPr>
          <p:cNvPr id="17" name="Rounded Rectangle 16"/>
          <p:cNvSpPr/>
          <p:nvPr/>
        </p:nvSpPr>
        <p:spPr>
          <a:xfrm>
            <a:off x="5283437" y="5898239"/>
            <a:ext cx="1081738" cy="57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Gitter.im</a:t>
            </a:r>
          </a:p>
        </p:txBody>
      </p:sp>
      <p:sp>
        <p:nvSpPr>
          <p:cNvPr id="18" name="Rounded Rectangle 17"/>
          <p:cNvSpPr/>
          <p:nvPr/>
        </p:nvSpPr>
        <p:spPr>
          <a:xfrm>
            <a:off x="6276832" y="1507812"/>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Personal Website</a:t>
            </a:r>
          </a:p>
        </p:txBody>
      </p:sp>
      <p:sp>
        <p:nvSpPr>
          <p:cNvPr id="20" name="Rounded Rectangle 19"/>
          <p:cNvSpPr/>
          <p:nvPr/>
        </p:nvSpPr>
        <p:spPr>
          <a:xfrm>
            <a:off x="6263789" y="343569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Linkedin</a:t>
            </a:r>
            <a:endParaRPr lang="en-US" dirty="0"/>
          </a:p>
        </p:txBody>
      </p:sp>
      <p:sp>
        <p:nvSpPr>
          <p:cNvPr id="21" name="Rounded Rectangle 20"/>
          <p:cNvSpPr/>
          <p:nvPr/>
        </p:nvSpPr>
        <p:spPr>
          <a:xfrm>
            <a:off x="2416570" y="1499221"/>
            <a:ext cx="316801" cy="151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Hacker News</a:t>
            </a:r>
          </a:p>
        </p:txBody>
      </p:sp>
      <p:sp>
        <p:nvSpPr>
          <p:cNvPr id="22" name="Rounded Rectangle 21"/>
          <p:cNvSpPr/>
          <p:nvPr/>
        </p:nvSpPr>
        <p:spPr>
          <a:xfrm>
            <a:off x="2106263" y="1124899"/>
            <a:ext cx="1157225" cy="308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YouTube</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7429" y="-144563"/>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4654296"/>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82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V&amp;R Framework</a:t>
            </a:r>
          </a:p>
        </p:txBody>
      </p:sp>
      <p:pic>
        <p:nvPicPr>
          <p:cNvPr id="11" name="Picture 2" descr="paperChartA"/>
          <p:cNvPicPr>
            <a:picLocks noChangeAspect="1" noChangeArrowheads="1"/>
          </p:cNvPicPr>
          <p:nvPr/>
        </p:nvPicPr>
        <p:blipFill>
          <a:blip r:embed="rId3" cstate="print"/>
          <a:srcRect/>
          <a:stretch>
            <a:fillRect/>
          </a:stretch>
        </p:blipFill>
        <p:spPr bwMode="auto">
          <a:xfrm>
            <a:off x="539382" y="2471995"/>
            <a:ext cx="7993063" cy="703263"/>
          </a:xfrm>
          <a:prstGeom prst="rect">
            <a:avLst/>
          </a:prstGeom>
          <a:noFill/>
          <a:ln w="9525">
            <a:noFill/>
            <a:miter lim="800000"/>
            <a:headEnd/>
            <a:tailEnd/>
          </a:ln>
        </p:spPr>
      </p:pic>
      <p:sp>
        <p:nvSpPr>
          <p:cNvPr id="9" name="TextBox 8"/>
          <p:cNvSpPr txBox="1"/>
          <p:nvPr/>
        </p:nvSpPr>
        <p:spPr>
          <a:xfrm>
            <a:off x="6543361" y="5801109"/>
            <a:ext cx="2600641" cy="297454"/>
          </a:xfrm>
          <a:prstGeom prst="rect">
            <a:avLst/>
          </a:prstGeom>
          <a:noFill/>
        </p:spPr>
        <p:txBody>
          <a:bodyPr wrap="square" rtlCol="0">
            <a:spAutoFit/>
          </a:bodyPr>
          <a:lstStyle/>
          <a:p>
            <a:pPr algn="ctr"/>
            <a:r>
              <a:rPr lang="en-US" sz="1333" dirty="0"/>
              <a:t>(White and Le Cornu 2011)</a:t>
            </a:r>
          </a:p>
        </p:txBody>
      </p:sp>
      <p:sp>
        <p:nvSpPr>
          <p:cNvPr id="10" name="TextBox 9"/>
          <p:cNvSpPr txBox="1"/>
          <p:nvPr/>
        </p:nvSpPr>
        <p:spPr>
          <a:xfrm>
            <a:off x="1625804" y="4485300"/>
            <a:ext cx="6664757" cy="646331"/>
          </a:xfrm>
          <a:prstGeom prst="rect">
            <a:avLst/>
          </a:prstGeom>
          <a:noFill/>
        </p:spPr>
        <p:txBody>
          <a:bodyPr wrap="square" rtlCol="0">
            <a:spAutoFit/>
          </a:bodyPr>
          <a:lstStyle/>
          <a:p>
            <a:pPr algn="ctr"/>
            <a:r>
              <a:rPr lang="en-GB" b="1" dirty="0"/>
              <a:t>#</a:t>
            </a:r>
            <a:r>
              <a:rPr lang="en-GB" b="1" dirty="0" err="1"/>
              <a:t>vandr</a:t>
            </a:r>
            <a:endParaRPr lang="en-GB" b="1" dirty="0"/>
          </a:p>
          <a:p>
            <a:r>
              <a:rPr lang="en-GB" b="1" dirty="0"/>
              <a:t>Visitors and Residents resources </a:t>
            </a:r>
            <a:r>
              <a:rPr lang="en-GB" b="1" dirty="0">
                <a:hlinkClick r:id="rId4"/>
              </a:rPr>
              <a:t>http://goo.gl/vxUMRD</a:t>
            </a:r>
            <a:r>
              <a:rPr lang="en-GB" b="1" dirty="0"/>
              <a:t> </a:t>
            </a:r>
          </a:p>
        </p:txBody>
      </p:sp>
    </p:spTree>
    <p:extLst>
      <p:ext uri="{BB962C8B-B14F-4D97-AF65-F5344CB8AC3E}">
        <p14:creationId xmlns:p14="http://schemas.microsoft.com/office/powerpoint/2010/main" val="38651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4" name="Rounded Rectangle 13"/>
          <p:cNvSpPr/>
          <p:nvPr/>
        </p:nvSpPr>
        <p:spPr>
          <a:xfrm>
            <a:off x="2770344" y="1756554"/>
            <a:ext cx="364313" cy="3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Comp. Sci. Blogs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16" name="Rounded Rectangle 15"/>
          <p:cNvSpPr/>
          <p:nvPr/>
        </p:nvSpPr>
        <p:spPr>
          <a:xfrm>
            <a:off x="3833878" y="3505793"/>
            <a:ext cx="1030242" cy="1455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Google Groups</a:t>
            </a:r>
          </a:p>
        </p:txBody>
      </p:sp>
      <p:sp>
        <p:nvSpPr>
          <p:cNvPr id="17" name="Rounded Rectangle 16"/>
          <p:cNvSpPr/>
          <p:nvPr/>
        </p:nvSpPr>
        <p:spPr>
          <a:xfrm>
            <a:off x="5283437" y="5898239"/>
            <a:ext cx="1081738" cy="57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Gitter.im</a:t>
            </a:r>
          </a:p>
        </p:txBody>
      </p:sp>
      <p:sp>
        <p:nvSpPr>
          <p:cNvPr id="18" name="Rounded Rectangle 17"/>
          <p:cNvSpPr/>
          <p:nvPr/>
        </p:nvSpPr>
        <p:spPr>
          <a:xfrm>
            <a:off x="6276832" y="1507812"/>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Personal Website</a:t>
            </a:r>
          </a:p>
        </p:txBody>
      </p:sp>
      <p:sp>
        <p:nvSpPr>
          <p:cNvPr id="19" name="Rounded Rectangle 18"/>
          <p:cNvSpPr/>
          <p:nvPr/>
        </p:nvSpPr>
        <p:spPr>
          <a:xfrm>
            <a:off x="2106262" y="480291"/>
            <a:ext cx="1122804" cy="542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Shopping/Bills</a:t>
            </a:r>
          </a:p>
        </p:txBody>
      </p:sp>
      <p:sp>
        <p:nvSpPr>
          <p:cNvPr id="20" name="Rounded Rectangle 19"/>
          <p:cNvSpPr/>
          <p:nvPr/>
        </p:nvSpPr>
        <p:spPr>
          <a:xfrm>
            <a:off x="6263789" y="343569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Linkedin</a:t>
            </a:r>
            <a:endParaRPr lang="en-US" dirty="0"/>
          </a:p>
        </p:txBody>
      </p:sp>
      <p:sp>
        <p:nvSpPr>
          <p:cNvPr id="21" name="Rounded Rectangle 20"/>
          <p:cNvSpPr/>
          <p:nvPr/>
        </p:nvSpPr>
        <p:spPr>
          <a:xfrm>
            <a:off x="2416570" y="1499221"/>
            <a:ext cx="316801" cy="151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Hacker News</a:t>
            </a:r>
          </a:p>
        </p:txBody>
      </p:sp>
      <p:sp>
        <p:nvSpPr>
          <p:cNvPr id="22" name="Rounded Rectangle 21"/>
          <p:cNvSpPr/>
          <p:nvPr/>
        </p:nvSpPr>
        <p:spPr>
          <a:xfrm>
            <a:off x="2106263" y="1124899"/>
            <a:ext cx="1157225" cy="308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YouTube</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pic>
        <p:nvPicPr>
          <p:cNvPr id="24" name="Picture 23" descr="http://globe-views.com/dcim/dreams/pencil/pencil-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61125" y="688529"/>
            <a:ext cx="1407784" cy="14077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2" descr="http://www.365ninja.com/wp-content/uploads/clip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 y="4654296"/>
            <a:ext cx="2379360" cy="22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4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4341091" y="480291"/>
            <a:ext cx="0" cy="61052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71419" y="3223918"/>
            <a:ext cx="997645" cy="369332"/>
          </a:xfrm>
          <a:prstGeom prst="rect">
            <a:avLst/>
          </a:prstGeom>
          <a:noFill/>
        </p:spPr>
        <p:txBody>
          <a:bodyPr wrap="none" rtlCol="0">
            <a:spAutoFit/>
          </a:bodyPr>
          <a:lstStyle/>
          <a:p>
            <a:r>
              <a:rPr lang="en-US" dirty="0"/>
              <a:t>Resident</a:t>
            </a:r>
          </a:p>
        </p:txBody>
      </p:sp>
      <p:sp>
        <p:nvSpPr>
          <p:cNvPr id="8" name="TextBox 7"/>
          <p:cNvSpPr txBox="1"/>
          <p:nvPr/>
        </p:nvSpPr>
        <p:spPr>
          <a:xfrm>
            <a:off x="411127" y="3223918"/>
            <a:ext cx="788357" cy="369332"/>
          </a:xfrm>
          <a:prstGeom prst="rect">
            <a:avLst/>
          </a:prstGeom>
          <a:noFill/>
        </p:spPr>
        <p:txBody>
          <a:bodyPr wrap="none" rtlCol="0">
            <a:spAutoFit/>
          </a:bodyPr>
          <a:lstStyle/>
          <a:p>
            <a:r>
              <a:rPr lang="en-US" dirty="0"/>
              <a:t>Visitor</a:t>
            </a:r>
          </a:p>
        </p:txBody>
      </p:sp>
      <p:sp>
        <p:nvSpPr>
          <p:cNvPr id="9" name="TextBox 8"/>
          <p:cNvSpPr txBox="1"/>
          <p:nvPr/>
        </p:nvSpPr>
        <p:spPr>
          <a:xfrm>
            <a:off x="3851322" y="110959"/>
            <a:ext cx="987193" cy="369332"/>
          </a:xfrm>
          <a:prstGeom prst="rect">
            <a:avLst/>
          </a:prstGeom>
          <a:noFill/>
        </p:spPr>
        <p:txBody>
          <a:bodyPr wrap="none" rtlCol="0">
            <a:spAutoFit/>
          </a:bodyPr>
          <a:lstStyle/>
          <a:p>
            <a:r>
              <a:rPr lang="en-US" dirty="0"/>
              <a:t>Personal</a:t>
            </a:r>
          </a:p>
        </p:txBody>
      </p:sp>
      <p:sp>
        <p:nvSpPr>
          <p:cNvPr id="10" name="TextBox 9"/>
          <p:cNvSpPr txBox="1"/>
          <p:nvPr/>
        </p:nvSpPr>
        <p:spPr>
          <a:xfrm>
            <a:off x="3686963" y="6504050"/>
            <a:ext cx="1317027" cy="369332"/>
          </a:xfrm>
          <a:prstGeom prst="rect">
            <a:avLst/>
          </a:prstGeom>
          <a:noFill/>
        </p:spPr>
        <p:txBody>
          <a:bodyPr wrap="none" rtlCol="0">
            <a:spAutoFit/>
          </a:bodyPr>
          <a:lstStyle/>
          <a:p>
            <a:r>
              <a:rPr lang="en-US" dirty="0"/>
              <a:t>Institutional</a:t>
            </a:r>
          </a:p>
        </p:txBody>
      </p:sp>
      <p:sp>
        <p:nvSpPr>
          <p:cNvPr id="5" name="Rounded Rectangle 4"/>
          <p:cNvSpPr/>
          <p:nvPr/>
        </p:nvSpPr>
        <p:spPr>
          <a:xfrm>
            <a:off x="1282028" y="480291"/>
            <a:ext cx="356048" cy="6105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Google Search</a:t>
            </a:r>
          </a:p>
        </p:txBody>
      </p:sp>
      <p:sp>
        <p:nvSpPr>
          <p:cNvPr id="11" name="Rounded Rectangle 10"/>
          <p:cNvSpPr/>
          <p:nvPr/>
        </p:nvSpPr>
        <p:spPr>
          <a:xfrm>
            <a:off x="6276832" y="247607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Github</a:t>
            </a:r>
            <a:r>
              <a:rPr lang="en-US" dirty="0"/>
              <a:t> (Personal)</a:t>
            </a:r>
          </a:p>
        </p:txBody>
      </p:sp>
      <p:sp>
        <p:nvSpPr>
          <p:cNvPr id="13" name="Rounded Rectangle 12"/>
          <p:cNvSpPr/>
          <p:nvPr/>
        </p:nvSpPr>
        <p:spPr>
          <a:xfrm>
            <a:off x="2043835" y="1982710"/>
            <a:ext cx="338796" cy="459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Journal Articles</a:t>
            </a:r>
          </a:p>
        </p:txBody>
      </p:sp>
      <p:sp>
        <p:nvSpPr>
          <p:cNvPr id="14" name="Rounded Rectangle 13"/>
          <p:cNvSpPr/>
          <p:nvPr/>
        </p:nvSpPr>
        <p:spPr>
          <a:xfrm>
            <a:off x="2770344" y="1756554"/>
            <a:ext cx="364313" cy="334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Comp. Sci. Blogs</a:t>
            </a:r>
          </a:p>
        </p:txBody>
      </p:sp>
      <p:sp>
        <p:nvSpPr>
          <p:cNvPr id="15" name="Rounded Rectangle 14"/>
          <p:cNvSpPr/>
          <p:nvPr/>
        </p:nvSpPr>
        <p:spPr>
          <a:xfrm>
            <a:off x="2416569" y="3426689"/>
            <a:ext cx="320040" cy="3155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Github</a:t>
            </a:r>
            <a:r>
              <a:rPr lang="en-US" dirty="0"/>
              <a:t> (Work-related)</a:t>
            </a:r>
          </a:p>
        </p:txBody>
      </p:sp>
      <p:sp>
        <p:nvSpPr>
          <p:cNvPr id="16" name="Rounded Rectangle 15"/>
          <p:cNvSpPr/>
          <p:nvPr/>
        </p:nvSpPr>
        <p:spPr>
          <a:xfrm>
            <a:off x="3833878" y="3505793"/>
            <a:ext cx="1030242" cy="1455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Google Groups</a:t>
            </a:r>
          </a:p>
        </p:txBody>
      </p:sp>
      <p:sp>
        <p:nvSpPr>
          <p:cNvPr id="17" name="Rounded Rectangle 16"/>
          <p:cNvSpPr/>
          <p:nvPr/>
        </p:nvSpPr>
        <p:spPr>
          <a:xfrm>
            <a:off x="5283437" y="5898239"/>
            <a:ext cx="1081738" cy="57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Gitter.im</a:t>
            </a:r>
          </a:p>
        </p:txBody>
      </p:sp>
      <p:sp>
        <p:nvSpPr>
          <p:cNvPr id="18" name="Rounded Rectangle 17"/>
          <p:cNvSpPr/>
          <p:nvPr/>
        </p:nvSpPr>
        <p:spPr>
          <a:xfrm>
            <a:off x="6276832" y="1507812"/>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Personal Website</a:t>
            </a:r>
          </a:p>
        </p:txBody>
      </p:sp>
      <p:sp>
        <p:nvSpPr>
          <p:cNvPr id="19" name="Rounded Rectangle 18"/>
          <p:cNvSpPr/>
          <p:nvPr/>
        </p:nvSpPr>
        <p:spPr>
          <a:xfrm>
            <a:off x="2106262" y="480291"/>
            <a:ext cx="1122804" cy="542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Shopping/Bills</a:t>
            </a:r>
          </a:p>
        </p:txBody>
      </p:sp>
      <p:sp>
        <p:nvSpPr>
          <p:cNvPr id="20" name="Rounded Rectangle 19"/>
          <p:cNvSpPr/>
          <p:nvPr/>
        </p:nvSpPr>
        <p:spPr>
          <a:xfrm>
            <a:off x="6263789" y="3435696"/>
            <a:ext cx="1232332" cy="932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err="1"/>
              <a:t>Linkedin</a:t>
            </a:r>
            <a:endParaRPr lang="en-US" dirty="0"/>
          </a:p>
        </p:txBody>
      </p:sp>
      <p:sp>
        <p:nvSpPr>
          <p:cNvPr id="21" name="Rounded Rectangle 20"/>
          <p:cNvSpPr/>
          <p:nvPr/>
        </p:nvSpPr>
        <p:spPr>
          <a:xfrm>
            <a:off x="2416570" y="1499221"/>
            <a:ext cx="316801" cy="1511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Hacker News</a:t>
            </a:r>
          </a:p>
        </p:txBody>
      </p:sp>
      <p:sp>
        <p:nvSpPr>
          <p:cNvPr id="22" name="Rounded Rectangle 21"/>
          <p:cNvSpPr/>
          <p:nvPr/>
        </p:nvSpPr>
        <p:spPr>
          <a:xfrm>
            <a:off x="2106263" y="1124899"/>
            <a:ext cx="1157225" cy="308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YouTube</a:t>
            </a:r>
          </a:p>
        </p:txBody>
      </p:sp>
      <p:sp>
        <p:nvSpPr>
          <p:cNvPr id="23" name="Rounded Rectangle 22"/>
          <p:cNvSpPr/>
          <p:nvPr/>
        </p:nvSpPr>
        <p:spPr>
          <a:xfrm>
            <a:off x="1659518" y="1982709"/>
            <a:ext cx="356048" cy="4602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Email</a:t>
            </a:r>
          </a:p>
        </p:txBody>
      </p:sp>
      <p:sp>
        <p:nvSpPr>
          <p:cNvPr id="25" name="Oval Callout 24"/>
          <p:cNvSpPr/>
          <p:nvPr/>
        </p:nvSpPr>
        <p:spPr>
          <a:xfrm>
            <a:off x="4277720" y="1124898"/>
            <a:ext cx="2264919" cy="692588"/>
          </a:xfrm>
          <a:prstGeom prst="wedgeEllipseCallout">
            <a:avLst>
              <a:gd name="adj1" fmla="val -31570"/>
              <a:gd name="adj2" fmla="val 753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mic Sans MS" panose="030F0702030302020204" pitchFamily="66" charset="0"/>
              </a:rPr>
              <a:t>Yaaay</a:t>
            </a:r>
            <a:r>
              <a:rPr lang="en-US" dirty="0">
                <a:solidFill>
                  <a:schemeClr val="tx1"/>
                </a:solidFill>
                <a:latin typeface="Comic Sans MS" panose="030F0702030302020204" pitchFamily="66" charset="0"/>
              </a:rPr>
              <a:t>! You did it!</a:t>
            </a:r>
          </a:p>
        </p:txBody>
      </p:sp>
      <p:cxnSp>
        <p:nvCxnSpPr>
          <p:cNvPr id="3" name="Straight Arrow Connector 2"/>
          <p:cNvCxnSpPr/>
          <p:nvPr/>
        </p:nvCxnSpPr>
        <p:spPr>
          <a:xfrm>
            <a:off x="1282028" y="3426690"/>
            <a:ext cx="62271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146" name="Picture 2" descr="http://25.media.tumblr.com/6d51c0a92b7d6016025f349a19e48ef2/tumblr_mlyf3pLg8x1r03eaxo1_128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626" y="1135583"/>
            <a:ext cx="5391145" cy="646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4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200" dirty="0" smtClean="0"/>
              <a:t>How to Share</a:t>
            </a:r>
            <a:endParaRPr lang="en-US" sz="3200" dirty="0"/>
          </a:p>
        </p:txBody>
      </p:sp>
      <p:sp>
        <p:nvSpPr>
          <p:cNvPr id="3" name="Text Placeholder 2"/>
          <p:cNvSpPr>
            <a:spLocks noGrp="1"/>
          </p:cNvSpPr>
          <p:nvPr>
            <p:ph type="body" sz="quarter" idx="14"/>
          </p:nvPr>
        </p:nvSpPr>
        <p:spPr/>
        <p:txBody>
          <a:bodyPr>
            <a:normAutofit lnSpcReduction="10000"/>
          </a:bodyPr>
          <a:lstStyle/>
          <a:p>
            <a:r>
              <a:rPr lang="en-US" sz="2800" dirty="0" smtClean="0"/>
              <a:t>Take a photo and email </a:t>
            </a:r>
            <a:r>
              <a:rPr lang="en-US" sz="2800" dirty="0"/>
              <a:t>it </a:t>
            </a:r>
            <a:r>
              <a:rPr lang="en-US" sz="2800" dirty="0" smtClean="0"/>
              <a:t>to:</a:t>
            </a:r>
          </a:p>
          <a:p>
            <a:pPr marL="457200" lvl="1" indent="0">
              <a:buNone/>
            </a:pPr>
            <a:endParaRPr lang="en-US" sz="2500" dirty="0" smtClean="0">
              <a:hlinkClick r:id="rId3"/>
            </a:endParaRPr>
          </a:p>
          <a:p>
            <a:pPr marL="457200" lvl="1" indent="0">
              <a:buNone/>
            </a:pPr>
            <a:r>
              <a:rPr lang="en-US" sz="2500" dirty="0" smtClean="0"/>
              <a:t>	</a:t>
            </a:r>
            <a:r>
              <a:rPr lang="en-US" sz="2500" b="1" dirty="0" smtClean="0"/>
              <a:t>oclc.vandr@gmail.com</a:t>
            </a:r>
          </a:p>
          <a:p>
            <a:pPr marL="457200" lvl="1" indent="0">
              <a:buNone/>
            </a:pPr>
            <a:endParaRPr lang="en-US" sz="2500" dirty="0"/>
          </a:p>
          <a:p>
            <a:r>
              <a:rPr lang="en-US" sz="2800" dirty="0" smtClean="0"/>
              <a:t>For attribution, include in the email body:</a:t>
            </a:r>
          </a:p>
          <a:p>
            <a:pPr lvl="1"/>
            <a:r>
              <a:rPr lang="en-US" sz="2500" dirty="0" smtClean="0"/>
              <a:t>Name (First, Last)</a:t>
            </a:r>
          </a:p>
          <a:p>
            <a:pPr lvl="1"/>
            <a:r>
              <a:rPr lang="en-US" sz="2500" dirty="0" smtClean="0"/>
              <a:t>Title/Position</a:t>
            </a:r>
          </a:p>
          <a:p>
            <a:pPr lvl="1"/>
            <a:r>
              <a:rPr lang="en-US" sz="2500" dirty="0" smtClean="0"/>
              <a:t>Employer/University</a:t>
            </a:r>
          </a:p>
          <a:p>
            <a:pPr lvl="1"/>
            <a:r>
              <a:rPr lang="en-US" sz="2500" dirty="0" smtClean="0"/>
              <a:t>Age </a:t>
            </a:r>
          </a:p>
          <a:p>
            <a:pPr marL="914400" lvl="2" indent="0">
              <a:buNone/>
            </a:pPr>
            <a:r>
              <a:rPr lang="en-US" sz="2200" dirty="0" smtClean="0"/>
              <a:t>  12-18      19-25     26-34     35-44     45-54     55-64     65+</a:t>
            </a:r>
          </a:p>
          <a:p>
            <a:pPr lvl="1"/>
            <a:r>
              <a:rPr lang="en-US" sz="2500" dirty="0" smtClean="0"/>
              <a:t>Highest Education Level</a:t>
            </a:r>
          </a:p>
          <a:p>
            <a:pPr marL="914400" lvl="2" indent="0">
              <a:buNone/>
            </a:pPr>
            <a:r>
              <a:rPr lang="en-US" sz="2200" dirty="0" smtClean="0"/>
              <a:t>  HS </a:t>
            </a:r>
            <a:r>
              <a:rPr lang="en-US" sz="2200" dirty="0"/>
              <a:t>Diploma       </a:t>
            </a:r>
            <a:r>
              <a:rPr lang="en-US" sz="2200" dirty="0" smtClean="0"/>
              <a:t>    Bachelor’s           Master’s           Ph.D.</a:t>
            </a:r>
          </a:p>
          <a:p>
            <a:endParaRPr lang="en-US" dirty="0"/>
          </a:p>
        </p:txBody>
      </p:sp>
    </p:spTree>
    <p:extLst>
      <p:ext uri="{BB962C8B-B14F-4D97-AF65-F5344CB8AC3E}">
        <p14:creationId xmlns:p14="http://schemas.microsoft.com/office/powerpoint/2010/main" val="130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ode\Downloads\large_6307523224.jpg"/>
          <p:cNvPicPr>
            <a:picLocks noChangeAspect="1" noChangeArrowheads="1"/>
          </p:cNvPicPr>
          <p:nvPr/>
        </p:nvPicPr>
        <p:blipFill>
          <a:blip r:embed="rId3"/>
          <a:srcRect r="2820"/>
          <a:stretch>
            <a:fillRect/>
          </a:stretch>
        </p:blipFill>
        <p:spPr bwMode="auto">
          <a:xfrm>
            <a:off x="0" y="0"/>
            <a:ext cx="9144001" cy="6248400"/>
          </a:xfrm>
          <a:prstGeom prst="rect">
            <a:avLst/>
          </a:prstGeom>
          <a:noFill/>
        </p:spPr>
      </p:pic>
      <p:sp>
        <p:nvSpPr>
          <p:cNvPr id="3" name="Title 1"/>
          <p:cNvSpPr txBox="1">
            <a:spLocks/>
          </p:cNvSpPr>
          <p:nvPr/>
        </p:nvSpPr>
        <p:spPr>
          <a:xfrm>
            <a:off x="5105401" y="0"/>
            <a:ext cx="4038599" cy="32004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6"/>
                </a:solidFill>
                <a:effectLst/>
                <a:uLnTx/>
                <a:uFillTx/>
                <a:latin typeface="+mj-lt"/>
                <a:ea typeface="+mj-ea"/>
                <a:cs typeface="Georgia"/>
              </a:rPr>
              <a:t>Discussion of Personal Mapping</a:t>
            </a:r>
            <a:endParaRPr kumimoji="0" lang="en-US" sz="4400" b="0" i="0" u="none" strike="noStrike" kern="1200" cap="none" spc="0" normalizeH="0" baseline="0" noProof="0" dirty="0">
              <a:ln>
                <a:noFill/>
              </a:ln>
              <a:solidFill>
                <a:schemeClr val="accent6"/>
              </a:solidFill>
              <a:effectLst/>
              <a:uLnTx/>
              <a:uFillTx/>
              <a:latin typeface="+mj-lt"/>
              <a:ea typeface="+mj-ea"/>
              <a:cs typeface="Georgia"/>
            </a:endParaRPr>
          </a:p>
        </p:txBody>
      </p:sp>
    </p:spTree>
    <p:extLst>
      <p:ext uri="{BB962C8B-B14F-4D97-AF65-F5344CB8AC3E}">
        <p14:creationId xmlns:p14="http://schemas.microsoft.com/office/powerpoint/2010/main" val="124097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000" dirty="0"/>
              <a:t>Beyond This Analysis</a:t>
            </a:r>
          </a:p>
        </p:txBody>
      </p:sp>
      <p:sp>
        <p:nvSpPr>
          <p:cNvPr id="3" name="Text Placeholder 2"/>
          <p:cNvSpPr>
            <a:spLocks noGrp="1"/>
          </p:cNvSpPr>
          <p:nvPr>
            <p:ph type="body" sz="quarter" idx="14"/>
          </p:nvPr>
        </p:nvSpPr>
        <p:spPr/>
        <p:txBody>
          <a:bodyPr/>
          <a:lstStyle/>
          <a:p>
            <a:r>
              <a:rPr lang="en-US" sz="2400" dirty="0"/>
              <a:t>We can learn about how we engage</a:t>
            </a:r>
          </a:p>
          <a:p>
            <a:pPr lvl="1"/>
            <a:r>
              <a:rPr lang="en-US" sz="2175" b="1" dirty="0">
                <a:solidFill>
                  <a:srgbClr val="7030A0"/>
                </a:solidFill>
              </a:rPr>
              <a:t>personally</a:t>
            </a:r>
            <a:r>
              <a:rPr lang="en-US" sz="2175" dirty="0"/>
              <a:t>, </a:t>
            </a:r>
          </a:p>
          <a:p>
            <a:pPr lvl="1"/>
            <a:r>
              <a:rPr lang="en-US" sz="2175" b="1" dirty="0">
                <a:solidFill>
                  <a:srgbClr val="7030A0"/>
                </a:solidFill>
              </a:rPr>
              <a:t>professionally</a:t>
            </a:r>
            <a:r>
              <a:rPr lang="en-US" sz="2175" dirty="0"/>
              <a:t>, </a:t>
            </a:r>
          </a:p>
          <a:p>
            <a:pPr lvl="1"/>
            <a:r>
              <a:rPr lang="en-US" sz="2175" b="1" dirty="0">
                <a:solidFill>
                  <a:srgbClr val="7030A0"/>
                </a:solidFill>
              </a:rPr>
              <a:t>individually</a:t>
            </a:r>
            <a:r>
              <a:rPr lang="en-US" sz="2175" dirty="0"/>
              <a:t>, &amp; </a:t>
            </a:r>
          </a:p>
          <a:p>
            <a:pPr lvl="1"/>
            <a:r>
              <a:rPr lang="en-US" sz="2175" b="1" dirty="0">
                <a:solidFill>
                  <a:srgbClr val="7030A0"/>
                </a:solidFill>
              </a:rPr>
              <a:t>collectively</a:t>
            </a:r>
          </a:p>
          <a:p>
            <a:r>
              <a:rPr lang="en-US" sz="2400" dirty="0"/>
              <a:t>We can better understand our </a:t>
            </a:r>
            <a:r>
              <a:rPr lang="en-US" sz="2400" dirty="0">
                <a:solidFill>
                  <a:srgbClr val="0070C0"/>
                </a:solidFill>
              </a:rPr>
              <a:t>identity</a:t>
            </a:r>
            <a:r>
              <a:rPr lang="en-US" sz="2400" dirty="0"/>
              <a:t> &amp; </a:t>
            </a:r>
            <a:r>
              <a:rPr lang="en-US" sz="2400" dirty="0">
                <a:solidFill>
                  <a:srgbClr val="0070C0"/>
                </a:solidFill>
              </a:rPr>
              <a:t>dynamics</a:t>
            </a:r>
            <a:endParaRPr lang="en-US" sz="2400" b="1" dirty="0">
              <a:solidFill>
                <a:srgbClr val="0070C0"/>
              </a:solidFill>
            </a:endParaRPr>
          </a:p>
          <a:p>
            <a:endParaRPr lang="en-US" dirty="0"/>
          </a:p>
        </p:txBody>
      </p:sp>
    </p:spTree>
    <p:extLst>
      <p:ext uri="{BB962C8B-B14F-4D97-AF65-F5344CB8AC3E}">
        <p14:creationId xmlns:p14="http://schemas.microsoft.com/office/powerpoint/2010/main" val="30244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r>
              <a:rPr lang="en-US" sz="3000" dirty="0"/>
              <a:t>So What?</a:t>
            </a:r>
          </a:p>
        </p:txBody>
      </p:sp>
      <p:sp>
        <p:nvSpPr>
          <p:cNvPr id="7" name="Text Placeholder 6"/>
          <p:cNvSpPr>
            <a:spLocks noGrp="1"/>
          </p:cNvSpPr>
          <p:nvPr>
            <p:ph type="body" sz="quarter" idx="14"/>
          </p:nvPr>
        </p:nvSpPr>
        <p:spPr>
          <a:xfrm>
            <a:off x="236898" y="1364119"/>
            <a:ext cx="6834956" cy="2854525"/>
          </a:xfrm>
        </p:spPr>
        <p:txBody>
          <a:bodyPr>
            <a:normAutofit/>
          </a:bodyPr>
          <a:lstStyle/>
          <a:p>
            <a:r>
              <a:rPr lang="en-US" sz="2400" dirty="0" smtClean="0"/>
              <a:t>Identify </a:t>
            </a:r>
            <a:r>
              <a:rPr lang="en-US" sz="2400" dirty="0"/>
              <a:t>how </a:t>
            </a:r>
            <a:r>
              <a:rPr lang="en-US" sz="2400" dirty="0" smtClean="0"/>
              <a:t>target </a:t>
            </a:r>
            <a:r>
              <a:rPr lang="en-US" sz="2400" dirty="0"/>
              <a:t>audiences </a:t>
            </a:r>
          </a:p>
          <a:p>
            <a:pPr lvl="1"/>
            <a:r>
              <a:rPr lang="en-US" sz="1800" dirty="0"/>
              <a:t>Engage with technology</a:t>
            </a:r>
          </a:p>
          <a:p>
            <a:pPr lvl="1"/>
            <a:r>
              <a:rPr lang="en-US" sz="1800" dirty="0"/>
              <a:t>Discover &amp; access information</a:t>
            </a:r>
          </a:p>
          <a:p>
            <a:r>
              <a:rPr lang="en-US" sz="2400" dirty="0"/>
              <a:t>Modify &amp; develop </a:t>
            </a:r>
            <a:r>
              <a:rPr lang="en-US" sz="2400" dirty="0" smtClean="0"/>
              <a:t>services &amp; systems </a:t>
            </a:r>
            <a:endParaRPr lang="en-US" sz="2400" dirty="0"/>
          </a:p>
        </p:txBody>
      </p:sp>
      <p:pic>
        <p:nvPicPr>
          <p:cNvPr id="1028" name="Picture 4" descr="theme-RCS-1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976" y="2812234"/>
            <a:ext cx="1406410" cy="14064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me-DS-1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976" y="4191903"/>
            <a:ext cx="1485206" cy="1485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me-US-1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7900" y="4443784"/>
            <a:ext cx="1493954" cy="14939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me-USL-1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917670"/>
            <a:ext cx="1684538" cy="168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62" y="1688314"/>
            <a:ext cx="8174039" cy="2022092"/>
          </a:xfrm>
        </p:spPr>
        <p:txBody>
          <a:bodyPr/>
          <a:lstStyle/>
          <a:p>
            <a:pPr algn="ctr"/>
            <a:r>
              <a:rPr lang="en-US" dirty="0" smtClean="0"/>
              <a:t>The Library in </a:t>
            </a:r>
            <a:r>
              <a:rPr lang="en-US" dirty="0"/>
              <a:t>the life </a:t>
            </a:r>
            <a:endParaRPr lang="en-US" dirty="0" smtClean="0"/>
          </a:p>
          <a:p>
            <a:pPr algn="ctr"/>
            <a:r>
              <a:rPr lang="en-US" dirty="0" smtClean="0"/>
              <a:t>of </a:t>
            </a:r>
            <a:r>
              <a:rPr lang="en-US" dirty="0"/>
              <a:t>the </a:t>
            </a:r>
            <a:r>
              <a:rPr lang="en-US" dirty="0" smtClean="0"/>
              <a:t>user</a:t>
            </a:r>
            <a:endParaRPr lang="en-US"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2052" name="Picture 4" descr="http://www.christiedigital.com/img/Press%20Releases/NC%20State%20University/NC-State-Universit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019" y="3074014"/>
            <a:ext cx="5283242" cy="279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15263" y="1108086"/>
            <a:ext cx="8174039" cy="1046440"/>
          </a:xfrm>
        </p:spPr>
        <p:txBody>
          <a:bodyPr/>
          <a:lstStyle/>
          <a:p>
            <a:pPr>
              <a:spcBef>
                <a:spcPts val="0"/>
              </a:spcBef>
            </a:pPr>
            <a:r>
              <a:rPr lang="en-US" sz="3200" dirty="0"/>
              <a:t>Questions and Discussion</a:t>
            </a:r>
          </a:p>
          <a:p>
            <a:pPr>
              <a:spcBef>
                <a:spcPts val="0"/>
              </a:spcBef>
            </a:pPr>
            <a:endParaRPr lang="en-US" dirty="0"/>
          </a:p>
        </p:txBody>
      </p:sp>
      <p:pic>
        <p:nvPicPr>
          <p:cNvPr id="1026" name="Picture 2" descr="C:\Users\hoode\Downloads\MP900425487.JPG"/>
          <p:cNvPicPr>
            <a:picLocks noChangeAspect="1" noChangeArrowheads="1"/>
          </p:cNvPicPr>
          <p:nvPr/>
        </p:nvPicPr>
        <p:blipFill>
          <a:blip r:embed="rId3"/>
          <a:srcRect/>
          <a:stretch>
            <a:fillRect/>
          </a:stretch>
        </p:blipFill>
        <p:spPr bwMode="auto">
          <a:xfrm>
            <a:off x="4246882" y="2854209"/>
            <a:ext cx="3569881" cy="3569881"/>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201948" y="6424090"/>
            <a:ext cx="691792" cy="307777"/>
          </a:xfrm>
          <a:prstGeom prst="rect">
            <a:avLst/>
          </a:prstGeom>
          <a:noFill/>
        </p:spPr>
        <p:txBody>
          <a:bodyPr wrap="none" rtlCol="0">
            <a:spAutoFit/>
          </a:bodyPr>
          <a:lstStyle/>
          <a:p>
            <a:r>
              <a:rPr lang="en-US" sz="1400" dirty="0">
                <a:solidFill>
                  <a:schemeClr val="tx1">
                    <a:lumMod val="75000"/>
                    <a:lumOff val="25000"/>
                  </a:schemeClr>
                </a:solidFill>
              </a:rPr>
              <a:t>#</a:t>
            </a:r>
            <a:r>
              <a:rPr lang="en-US" sz="1400" dirty="0" err="1">
                <a:solidFill>
                  <a:schemeClr val="tx1">
                    <a:lumMod val="75000"/>
                    <a:lumOff val="25000"/>
                  </a:schemeClr>
                </a:solidFill>
              </a:rPr>
              <a:t>vandr</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302134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sz="quarter" idx="13"/>
          </p:nvPr>
        </p:nvSpPr>
        <p:spPr>
          <a:prstGeom prst="rect">
            <a:avLst/>
          </a:prstGeom>
        </p:spPr>
        <p:txBody>
          <a:bodyPr/>
          <a:lstStyle/>
          <a:p>
            <a:r>
              <a:rPr lang="en-US" sz="3200" dirty="0"/>
              <a:t>References</a:t>
            </a:r>
          </a:p>
        </p:txBody>
      </p:sp>
      <p:sp>
        <p:nvSpPr>
          <p:cNvPr id="2" name="Text Placeholder 1"/>
          <p:cNvSpPr>
            <a:spLocks noGrp="1"/>
          </p:cNvSpPr>
          <p:nvPr>
            <p:ph type="body" sz="quarter" idx="14"/>
          </p:nvPr>
        </p:nvSpPr>
        <p:spPr>
          <a:xfrm>
            <a:off x="209550" y="963749"/>
            <a:ext cx="8582025" cy="4949696"/>
          </a:xfrm>
        </p:spPr>
        <p:txBody>
          <a:bodyPr>
            <a:noAutofit/>
          </a:bodyPr>
          <a:lstStyle/>
          <a:p>
            <a:pPr marL="0" lvl="2" indent="0" defTabSz="914332">
              <a:lnSpc>
                <a:spcPct val="100000"/>
              </a:lnSpc>
              <a:spcBef>
                <a:spcPts val="0"/>
              </a:spcBef>
              <a:buNone/>
              <a:defRPr/>
            </a:pPr>
            <a:r>
              <a:rPr lang="en-US" sz="1400" dirty="0" err="1">
                <a:latin typeface="Arial" panose="020B0604020202020204" pitchFamily="34" charset="0"/>
                <a:cs typeface="Arial" pitchFamily="34" charset="0"/>
              </a:rPr>
              <a:t>Connaway</a:t>
            </a:r>
            <a:r>
              <a:rPr lang="en-US" sz="1400" dirty="0">
                <a:latin typeface="Arial" pitchFamily="34" charset="0"/>
                <a:cs typeface="Arial" pitchFamily="34" charset="0"/>
              </a:rPr>
              <a:t>, Lynn </a:t>
            </a:r>
            <a:r>
              <a:rPr lang="en-US" sz="1400" dirty="0" err="1">
                <a:latin typeface="Arial" pitchFamily="34" charset="0"/>
                <a:cs typeface="Arial" pitchFamily="34" charset="0"/>
              </a:rPr>
              <a:t>Silipigni</a:t>
            </a:r>
            <a:r>
              <a:rPr lang="en-US" sz="1400" dirty="0">
                <a:latin typeface="Arial" pitchFamily="34" charset="0"/>
                <a:cs typeface="Arial" pitchFamily="34" charset="0"/>
              </a:rPr>
              <a:t>, Donna Lanclos, and Erin M. Hood</a:t>
            </a:r>
            <a:r>
              <a:rPr lang="en-US" sz="1400" dirty="0" smtClean="0">
                <a:latin typeface="Arial" pitchFamily="34" charset="0"/>
                <a:cs typeface="Arial" pitchFamily="34" charset="0"/>
              </a:rPr>
              <a:t>. 2013. </a:t>
            </a:r>
            <a:r>
              <a:rPr lang="en-US" sz="1400" dirty="0">
                <a:latin typeface="Arial" pitchFamily="34" charset="0"/>
                <a:cs typeface="Arial" pitchFamily="34" charset="0"/>
              </a:rPr>
              <a:t>“‘I find Google a lot easier than going to the library website.’ Imagine Ways to Innovate and Inspire Students to Use the Academic Library.” </a:t>
            </a:r>
            <a:r>
              <a:rPr lang="en-US" sz="1400" i="1" dirty="0">
                <a:latin typeface="Arial" pitchFamily="34" charset="0"/>
                <a:cs typeface="Arial" pitchFamily="34" charset="0"/>
              </a:rPr>
              <a:t>Proceedings of the Association of College &amp; Research Libraries (ACRL) 2013 conference, April 10-13, </a:t>
            </a:r>
            <a:r>
              <a:rPr lang="en-US" sz="1400" i="1" dirty="0" smtClean="0">
                <a:latin typeface="Arial" pitchFamily="34" charset="0"/>
                <a:cs typeface="Arial" pitchFamily="34" charset="0"/>
              </a:rPr>
              <a:t> </a:t>
            </a:r>
            <a:r>
              <a:rPr lang="en-US" sz="1400" i="1" dirty="0">
                <a:latin typeface="Arial" pitchFamily="34" charset="0"/>
                <a:cs typeface="Arial" pitchFamily="34" charset="0"/>
              </a:rPr>
              <a:t>Indianapolis, </a:t>
            </a:r>
            <a:r>
              <a:rPr lang="en-US" sz="1400" i="1" dirty="0" smtClean="0">
                <a:latin typeface="Arial" pitchFamily="34" charset="0"/>
                <a:cs typeface="Arial" pitchFamily="34" charset="0"/>
              </a:rPr>
              <a:t>IN, </a:t>
            </a:r>
            <a:r>
              <a:rPr lang="en-US" sz="1400" u="sng" dirty="0" smtClean="0">
                <a:solidFill>
                  <a:schemeClr val="accent2"/>
                </a:solidFill>
                <a:latin typeface="Arial" pitchFamily="34" charset="0"/>
                <a:cs typeface="Arial" pitchFamily="34" charset="0"/>
                <a:hlinkClick r:id="rId3"/>
              </a:rPr>
              <a:t>http</a:t>
            </a:r>
            <a:r>
              <a:rPr lang="en-US" sz="1400" u="sng" dirty="0">
                <a:solidFill>
                  <a:schemeClr val="accent2"/>
                </a:solidFill>
                <a:latin typeface="Arial" pitchFamily="34" charset="0"/>
                <a:cs typeface="Arial" pitchFamily="34" charset="0"/>
                <a:hlinkClick r:id="rId3"/>
              </a:rPr>
              <a:t>://www.ala.org/acrl/sites/ala.org.acrl/files/content/conferences/confsandpreconfs/2013/papers/Connaway_Google.pdf</a:t>
            </a:r>
            <a:r>
              <a:rPr lang="en-US" sz="1400" dirty="0">
                <a:latin typeface="Arial" pitchFamily="34" charset="0"/>
                <a:cs typeface="Arial" pitchFamily="34" charset="0"/>
              </a:rPr>
              <a:t>. </a:t>
            </a:r>
            <a:endParaRPr lang="en-US" sz="1400" dirty="0" smtClean="0">
              <a:latin typeface="Arial" pitchFamily="34" charset="0"/>
              <a:cs typeface="Arial" pitchFamily="34" charset="0"/>
            </a:endParaRPr>
          </a:p>
          <a:p>
            <a:pPr marL="0" lvl="2" indent="0" defTabSz="914332">
              <a:lnSpc>
                <a:spcPct val="100000"/>
              </a:lnSpc>
              <a:spcBef>
                <a:spcPts val="0"/>
              </a:spcBef>
              <a:buNone/>
              <a:defRPr/>
            </a:pPr>
            <a:endParaRPr lang="en-US" sz="1400" dirty="0" smtClean="0">
              <a:latin typeface="Arial" pitchFamily="34" charset="0"/>
              <a:cs typeface="Arial" pitchFamily="34" charset="0"/>
            </a:endParaRPr>
          </a:p>
          <a:p>
            <a:pPr marL="0" lvl="2" indent="0" defTabSz="914332">
              <a:lnSpc>
                <a:spcPct val="100000"/>
              </a:lnSpc>
              <a:spcBef>
                <a:spcPts val="0"/>
              </a:spcBef>
              <a:buNone/>
              <a:defRPr/>
            </a:pPr>
            <a:r>
              <a:rPr lang="en-US" sz="1400" dirty="0" err="1" smtClean="0">
                <a:latin typeface="Arial" panose="020B0604020202020204" pitchFamily="34" charset="0"/>
                <a:cs typeface="Arial" panose="020B0604020202020204" pitchFamily="34" charset="0"/>
              </a:rPr>
              <a:t>Connaway</a:t>
            </a:r>
            <a:r>
              <a:rPr lang="en-US" sz="1400" dirty="0">
                <a:latin typeface="Arial" panose="020B0604020202020204" pitchFamily="34" charset="0"/>
                <a:cs typeface="Arial" panose="020B0604020202020204" pitchFamily="34" charset="0"/>
              </a:rPr>
              <a:t>, Lynn S., David White, and Donna Lanclos. 2011. “Visitors and Residents: What motivates engagement with the digital information environment?” </a:t>
            </a:r>
            <a:r>
              <a:rPr lang="en-US" sz="1400" i="1" dirty="0">
                <a:latin typeface="Arial" panose="020B0604020202020204" pitchFamily="34" charset="0"/>
                <a:cs typeface="Arial" panose="020B0604020202020204" pitchFamily="34" charset="0"/>
              </a:rPr>
              <a:t>Proceedings of the 74</a:t>
            </a:r>
            <a:r>
              <a:rPr lang="en-US" sz="1400" i="1" baseline="30000" dirty="0">
                <a:latin typeface="Arial" panose="020B0604020202020204" pitchFamily="34" charset="0"/>
                <a:cs typeface="Arial" panose="020B0604020202020204" pitchFamily="34" charset="0"/>
              </a:rPr>
              <a:t>th</a:t>
            </a:r>
            <a:r>
              <a:rPr lang="en-US" sz="1400" i="1" dirty="0">
                <a:latin typeface="Arial" panose="020B0604020202020204" pitchFamily="34" charset="0"/>
                <a:cs typeface="Arial" panose="020B0604020202020204" pitchFamily="34" charset="0"/>
              </a:rPr>
              <a:t> ASIS&amp;T Annual Meeting</a:t>
            </a:r>
            <a:r>
              <a:rPr lang="en-US" sz="1400" dirty="0">
                <a:latin typeface="Arial" panose="020B0604020202020204" pitchFamily="34" charset="0"/>
                <a:cs typeface="Arial" panose="020B0604020202020204" pitchFamily="34" charset="0"/>
              </a:rPr>
              <a:t> 48: 1-7. </a:t>
            </a:r>
          </a:p>
          <a:p>
            <a:pPr marL="0" lvl="2" indent="0" defTabSz="914332">
              <a:lnSpc>
                <a:spcPct val="100000"/>
              </a:lnSpc>
              <a:spcBef>
                <a:spcPts val="0"/>
              </a:spcBef>
              <a:buNone/>
              <a:defRPr/>
            </a:pPr>
            <a:endParaRPr lang="en-US" sz="1400" dirty="0">
              <a:latin typeface="Arial" panose="020B0604020202020204" pitchFamily="34" charset="0"/>
              <a:cs typeface="Arial" panose="020B0604020202020204" pitchFamily="34" charset="0"/>
            </a:endParaRPr>
          </a:p>
          <a:p>
            <a:pPr marL="0" lvl="2" indent="0" defTabSz="914332">
              <a:lnSpc>
                <a:spcPct val="100000"/>
              </a:lnSpc>
              <a:spcBef>
                <a:spcPts val="0"/>
              </a:spcBef>
              <a:buNone/>
              <a:defRPr/>
            </a:pPr>
            <a:r>
              <a:rPr lang="en-US" sz="1400" dirty="0">
                <a:latin typeface="Arial" panose="020B0604020202020204" pitchFamily="34" charset="0"/>
                <a:cs typeface="Arial" panose="020B0604020202020204" pitchFamily="34" charset="0"/>
              </a:rPr>
              <a:t>White, David S., and Alison Le </a:t>
            </a:r>
            <a:r>
              <a:rPr lang="en-US" sz="1400" dirty="0" err="1">
                <a:latin typeface="Arial" panose="020B0604020202020204" pitchFamily="34" charset="0"/>
                <a:cs typeface="Arial" panose="020B0604020202020204" pitchFamily="34" charset="0"/>
              </a:rPr>
              <a:t>Cornu</a:t>
            </a:r>
            <a:r>
              <a:rPr lang="en-US" sz="1400" dirty="0">
                <a:latin typeface="Arial" panose="020B0604020202020204" pitchFamily="34" charset="0"/>
                <a:cs typeface="Arial" panose="020B0604020202020204" pitchFamily="34" charset="0"/>
              </a:rPr>
              <a:t>. 2011. “Visitors and Residents: A New Typology for Online Engagement.” </a:t>
            </a:r>
            <a:r>
              <a:rPr lang="en-US" sz="1400" i="1" dirty="0">
                <a:latin typeface="Arial" panose="020B0604020202020204" pitchFamily="34" charset="0"/>
                <a:cs typeface="Arial" panose="020B0604020202020204" pitchFamily="34" charset="0"/>
              </a:rPr>
              <a:t>First Monday </a:t>
            </a:r>
            <a:r>
              <a:rPr lang="en-US" sz="1400" dirty="0">
                <a:latin typeface="Arial" panose="020B0604020202020204" pitchFamily="34" charset="0"/>
                <a:cs typeface="Arial" panose="020B0604020202020204" pitchFamily="34" charset="0"/>
              </a:rPr>
              <a:t>16, no. </a:t>
            </a:r>
            <a:r>
              <a:rPr lang="en-US" sz="1400" dirty="0" smtClean="0">
                <a:latin typeface="Arial" panose="020B0604020202020204" pitchFamily="34" charset="0"/>
                <a:cs typeface="Arial" panose="020B0604020202020204" pitchFamily="34" charset="0"/>
              </a:rPr>
              <a:t>9, </a:t>
            </a:r>
            <a:r>
              <a:rPr lang="en-US" sz="1400" dirty="0">
                <a:latin typeface="Arial" panose="020B0604020202020204" pitchFamily="34" charset="0"/>
                <a:cs typeface="Arial" panose="020B0604020202020204" pitchFamily="34" charset="0"/>
                <a:hlinkClick r:id="rId4"/>
              </a:rPr>
              <a:t>http://firstmonday.org/ojs/index.php/fm/article/view/3171/3049</a:t>
            </a:r>
            <a:r>
              <a:rPr lang="en-US" sz="1400" dirty="0">
                <a:latin typeface="Arial" panose="020B0604020202020204" pitchFamily="34" charset="0"/>
                <a:cs typeface="Arial" panose="020B0604020202020204" pitchFamily="34" charset="0"/>
              </a:rPr>
              <a:t>.</a:t>
            </a:r>
          </a:p>
          <a:p>
            <a:pPr marL="0" lvl="2" indent="0" defTabSz="914332">
              <a:lnSpc>
                <a:spcPct val="100000"/>
              </a:lnSpc>
              <a:spcBef>
                <a:spcPts val="0"/>
              </a:spcBef>
              <a:buNone/>
              <a:defRPr/>
            </a:pPr>
            <a:r>
              <a:rPr lang="en-US" sz="1400" dirty="0">
                <a:latin typeface="Arial" panose="020B0604020202020204" pitchFamily="34" charset="0"/>
                <a:cs typeface="Arial" panose="020B0604020202020204" pitchFamily="34" charset="0"/>
              </a:rPr>
              <a:t> </a:t>
            </a:r>
          </a:p>
          <a:p>
            <a:pPr marL="0" lvl="2" indent="0" defTabSz="914332">
              <a:lnSpc>
                <a:spcPct val="100000"/>
              </a:lnSpc>
              <a:spcBef>
                <a:spcPts val="0"/>
              </a:spcBef>
              <a:buNone/>
              <a:defRPr/>
            </a:pPr>
            <a:r>
              <a:rPr lang="en-US" sz="1400" dirty="0">
                <a:latin typeface="Arial" panose="020B0604020202020204" pitchFamily="34" charset="0"/>
                <a:cs typeface="Arial" panose="020B0604020202020204" pitchFamily="34" charset="0"/>
              </a:rPr>
              <a:t>White, David S., and Lynn </a:t>
            </a:r>
            <a:r>
              <a:rPr lang="en-US" sz="1400" dirty="0" err="1">
                <a:latin typeface="Arial" panose="020B0604020202020204" pitchFamily="34" charset="0"/>
                <a:cs typeface="Arial" panose="020B0604020202020204" pitchFamily="34" charset="0"/>
              </a:rPr>
              <a:t>Silipigni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Connaway</a:t>
            </a:r>
            <a:r>
              <a:rPr lang="en-US" sz="1400" dirty="0">
                <a:latin typeface="Arial" panose="020B0604020202020204" pitchFamily="34" charset="0"/>
                <a:cs typeface="Arial" panose="020B0604020202020204" pitchFamily="34" charset="0"/>
              </a:rPr>
              <a:t>. 2011-2014. </a:t>
            </a:r>
            <a:r>
              <a:rPr lang="en-US" sz="1400" i="1" dirty="0">
                <a:latin typeface="Arial" panose="020B0604020202020204" pitchFamily="34" charset="0"/>
                <a:cs typeface="Arial" panose="020B0604020202020204" pitchFamily="34" charset="0"/>
              </a:rPr>
              <a:t>Visitors &amp; Residents: What Motivates Engagement with the Digital Information Environment.</a:t>
            </a:r>
            <a:r>
              <a:rPr lang="en-US" sz="1400" dirty="0">
                <a:latin typeface="Arial" panose="020B0604020202020204" pitchFamily="34" charset="0"/>
                <a:cs typeface="Arial" panose="020B0604020202020204" pitchFamily="34" charset="0"/>
              </a:rPr>
              <a:t> Funded by JISC, OCLC, and Oxford University. </a:t>
            </a:r>
            <a:r>
              <a:rPr lang="en-US" sz="1400" u="sng" dirty="0">
                <a:latin typeface="Arial" panose="020B0604020202020204" pitchFamily="34" charset="0"/>
                <a:cs typeface="Arial" panose="020B0604020202020204" pitchFamily="34" charset="0"/>
                <a:hlinkClick r:id="rId5"/>
              </a:rPr>
              <a:t>http://www.oclc.org/research/activities/vandr/</a:t>
            </a:r>
            <a:r>
              <a:rPr lang="en-US" sz="1400" dirty="0">
                <a:latin typeface="Arial" panose="020B0604020202020204" pitchFamily="34" charset="0"/>
                <a:cs typeface="Arial" panose="020B0604020202020204" pitchFamily="34" charset="0"/>
              </a:rPr>
              <a:t>.</a:t>
            </a:r>
          </a:p>
          <a:p>
            <a:pPr marL="0" indent="0" defTabSz="914332">
              <a:lnSpc>
                <a:spcPct val="100000"/>
              </a:lnSpc>
              <a:spcBef>
                <a:spcPts val="0"/>
              </a:spcBef>
              <a:buNone/>
              <a:defRPr/>
            </a:pPr>
            <a:endParaRPr lang="en-US" sz="1400" dirty="0">
              <a:latin typeface="Arial" panose="020B0604020202020204" pitchFamily="34" charset="0"/>
              <a:cs typeface="Arial" panose="020B0604020202020204" pitchFamily="34" charset="0"/>
            </a:endParaRPr>
          </a:p>
          <a:p>
            <a:pPr marL="0" indent="0" defTabSz="914332">
              <a:lnSpc>
                <a:spcPct val="100000"/>
              </a:lnSpc>
              <a:spcBef>
                <a:spcPts val="0"/>
              </a:spcBef>
              <a:buNone/>
              <a:defRPr/>
            </a:pPr>
            <a:r>
              <a:rPr lang="en-US" sz="1400" dirty="0">
                <a:latin typeface="Arial" panose="020B0604020202020204" pitchFamily="34" charset="0"/>
                <a:cs typeface="Arial" panose="020B0604020202020204" pitchFamily="34" charset="0"/>
              </a:rPr>
              <a:t>White, David, Lynn </a:t>
            </a:r>
            <a:r>
              <a:rPr lang="en-US" sz="1400" dirty="0" err="1">
                <a:latin typeface="Arial" panose="020B0604020202020204" pitchFamily="34" charset="0"/>
                <a:cs typeface="Arial" panose="020B0604020202020204" pitchFamily="34" charset="0"/>
              </a:rPr>
              <a:t>Silipigni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Connaway</a:t>
            </a:r>
            <a:r>
              <a:rPr lang="en-US" sz="1400" dirty="0">
                <a:latin typeface="Arial" panose="020B0604020202020204" pitchFamily="34" charset="0"/>
                <a:cs typeface="Arial" panose="020B0604020202020204" pitchFamily="34" charset="0"/>
              </a:rPr>
              <a:t>, Donna Lanclos, Erin M. Hood, and Carrie Vass. 2014.  </a:t>
            </a:r>
            <a:r>
              <a:rPr lang="en-US" sz="1400" i="1" dirty="0">
                <a:latin typeface="Arial" panose="020B0604020202020204" pitchFamily="34" charset="0"/>
                <a:cs typeface="Arial" panose="020B0604020202020204" pitchFamily="34" charset="0"/>
              </a:rPr>
              <a:t>Evaluating Digital Services: A Visitors and Residents Approach. </a:t>
            </a:r>
            <a:r>
              <a:rPr lang="en-US" sz="1400" dirty="0" smtClean="0">
                <a:latin typeface="Arial" panose="020B0604020202020204" pitchFamily="34" charset="0"/>
                <a:cs typeface="Arial" panose="020B0604020202020204" pitchFamily="34" charset="0"/>
                <a:hlinkClick r:id="rId6"/>
              </a:rPr>
              <a:t>http</a:t>
            </a:r>
            <a:r>
              <a:rPr lang="en-US" sz="1400" dirty="0">
                <a:latin typeface="Arial" panose="020B0604020202020204" pitchFamily="34" charset="0"/>
                <a:cs typeface="Arial" panose="020B0604020202020204" pitchFamily="34" charset="0"/>
                <a:hlinkClick r:id="rId6"/>
              </a:rPr>
              <a:t>://www.jiscinfonet.ac.uk/infokits/evaluating-services/</a:t>
            </a:r>
            <a:r>
              <a:rPr lang="en-US" sz="1400" dirty="0">
                <a:latin typeface="Arial" panose="020B0604020202020204" pitchFamily="34" charset="0"/>
                <a:cs typeface="Arial" panose="020B0604020202020204" pitchFamily="34" charset="0"/>
              </a:rPr>
              <a:t>.</a:t>
            </a:r>
            <a:endParaRPr lang="en-US" sz="1400" dirty="0">
              <a:latin typeface="Arial" panose="020B0604020202020204" pitchFamily="34" charset="0"/>
              <a:ea typeface="Open Sans"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68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prstGeom prst="rect">
            <a:avLst/>
          </a:prstGeom>
        </p:spPr>
        <p:txBody>
          <a:bodyPr/>
          <a:lstStyle/>
          <a:p>
            <a:r>
              <a:rPr lang="en-US" sz="3200" dirty="0"/>
              <a:t>Visitor Mode</a:t>
            </a:r>
          </a:p>
        </p:txBody>
      </p:sp>
      <p:sp>
        <p:nvSpPr>
          <p:cNvPr id="4" name="Text Placeholder 3"/>
          <p:cNvSpPr>
            <a:spLocks noGrp="1"/>
          </p:cNvSpPr>
          <p:nvPr>
            <p:ph type="body" sz="quarter" idx="14"/>
          </p:nvPr>
        </p:nvSpPr>
        <p:spPr>
          <a:xfrm>
            <a:off x="477844" y="1136657"/>
            <a:ext cx="3902769" cy="4776788"/>
          </a:xfrm>
        </p:spPr>
        <p:txBody>
          <a:bodyPr/>
          <a:lstStyle/>
          <a:p>
            <a:endParaRPr lang="en-US" b="1" dirty="0"/>
          </a:p>
          <a:p>
            <a:pPr>
              <a:buFont typeface="Courier New" panose="02070309020205020404" pitchFamily="49" charset="0"/>
              <a:buChar char="o"/>
            </a:pPr>
            <a:r>
              <a:rPr lang="en-US" sz="2667" b="1" dirty="0"/>
              <a:t>Functional use of technology</a:t>
            </a:r>
          </a:p>
          <a:p>
            <a:pPr>
              <a:buFont typeface="Courier New" panose="02070309020205020404" pitchFamily="49" charset="0"/>
              <a:buChar char="o"/>
            </a:pPr>
            <a:r>
              <a:rPr lang="en-US" sz="2667" b="1" dirty="0"/>
              <a:t>Formal need</a:t>
            </a:r>
          </a:p>
          <a:p>
            <a:pPr>
              <a:buFont typeface="Courier New" panose="02070309020205020404" pitchFamily="49" charset="0"/>
              <a:buChar char="o"/>
            </a:pPr>
            <a:r>
              <a:rPr lang="en-US" sz="2667" b="1" dirty="0"/>
              <a:t>Invisible online presence</a:t>
            </a:r>
          </a:p>
          <a:p>
            <a:pPr>
              <a:buFont typeface="Courier New" panose="02070309020205020404" pitchFamily="49" charset="0"/>
              <a:buChar char="o"/>
            </a:pPr>
            <a:r>
              <a:rPr lang="en-US" sz="2667" b="1" dirty="0"/>
              <a:t>Internet is a toolbox</a:t>
            </a:r>
          </a:p>
          <a:p>
            <a:endParaRPr lang="en-US" dirty="0"/>
          </a:p>
        </p:txBody>
      </p:sp>
      <p:sp>
        <p:nvSpPr>
          <p:cNvPr id="6" name="TextBox 5"/>
          <p:cNvSpPr txBox="1"/>
          <p:nvPr/>
        </p:nvSpPr>
        <p:spPr>
          <a:xfrm>
            <a:off x="5893117" y="5913034"/>
            <a:ext cx="3250884" cy="297454"/>
          </a:xfrm>
          <a:prstGeom prst="rect">
            <a:avLst/>
          </a:prstGeom>
          <a:noFill/>
        </p:spPr>
        <p:txBody>
          <a:bodyPr wrap="square" rtlCol="0">
            <a:spAutoFit/>
          </a:bodyPr>
          <a:lstStyle/>
          <a:p>
            <a:pPr algn="r"/>
            <a:r>
              <a:rPr lang="en-US" sz="1333" dirty="0"/>
              <a:t>(White and </a:t>
            </a:r>
            <a:r>
              <a:rPr lang="en-US" sz="1333" dirty="0" err="1"/>
              <a:t>Connaway</a:t>
            </a:r>
            <a:r>
              <a:rPr lang="en-US" sz="1333" dirty="0"/>
              <a:t> 2011-2014)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58327"/>
            <a:ext cx="4419600" cy="3298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9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prstGeom prst="rect">
            <a:avLst/>
          </a:prstGeom>
        </p:spPr>
        <p:txBody>
          <a:bodyPr/>
          <a:lstStyle/>
          <a:p>
            <a:r>
              <a:rPr lang="en-US" sz="3200" dirty="0"/>
              <a:t>Resident Mode</a:t>
            </a:r>
          </a:p>
        </p:txBody>
      </p:sp>
      <p:sp>
        <p:nvSpPr>
          <p:cNvPr id="4" name="Text Placeholder 3"/>
          <p:cNvSpPr>
            <a:spLocks noGrp="1"/>
          </p:cNvSpPr>
          <p:nvPr>
            <p:ph type="body" sz="quarter" idx="14"/>
          </p:nvPr>
        </p:nvSpPr>
        <p:spPr>
          <a:xfrm>
            <a:off x="477843" y="973394"/>
            <a:ext cx="6345743" cy="2556387"/>
          </a:xfrm>
        </p:spPr>
        <p:txBody>
          <a:bodyPr/>
          <a:lstStyle/>
          <a:p>
            <a:endParaRPr lang="en-US" sz="2400" b="1" dirty="0"/>
          </a:p>
          <a:p>
            <a:pPr>
              <a:buFont typeface="Courier New" panose="02070309020205020404" pitchFamily="49" charset="0"/>
              <a:buChar char="o"/>
            </a:pPr>
            <a:r>
              <a:rPr lang="en-US" sz="2667" b="1" dirty="0"/>
              <a:t>Visible and persistent online presence</a:t>
            </a:r>
          </a:p>
          <a:p>
            <a:pPr>
              <a:buFont typeface="Courier New" panose="02070309020205020404" pitchFamily="49" charset="0"/>
              <a:buChar char="o"/>
            </a:pPr>
            <a:r>
              <a:rPr lang="en-US" sz="2667" b="1" dirty="0"/>
              <a:t>Collaborative activity online</a:t>
            </a:r>
          </a:p>
          <a:p>
            <a:pPr>
              <a:buFont typeface="Courier New" panose="02070309020205020404" pitchFamily="49" charset="0"/>
              <a:buChar char="o"/>
            </a:pPr>
            <a:r>
              <a:rPr lang="en-US" sz="2667" b="1" dirty="0"/>
              <a:t>Contribute online</a:t>
            </a:r>
          </a:p>
          <a:p>
            <a:pPr>
              <a:buFont typeface="Courier New" panose="02070309020205020404" pitchFamily="49" charset="0"/>
              <a:buChar char="o"/>
            </a:pPr>
            <a:r>
              <a:rPr lang="en-US" sz="2667" b="1" dirty="0"/>
              <a:t>Internet is a place</a:t>
            </a:r>
          </a:p>
          <a:p>
            <a:endParaRPr lang="en-US" sz="2400" b="1" dirty="0"/>
          </a:p>
        </p:txBody>
      </p:sp>
      <p:sp>
        <p:nvSpPr>
          <p:cNvPr id="6" name="TextBox 5"/>
          <p:cNvSpPr txBox="1"/>
          <p:nvPr/>
        </p:nvSpPr>
        <p:spPr>
          <a:xfrm>
            <a:off x="5893117" y="5913034"/>
            <a:ext cx="3250884" cy="297454"/>
          </a:xfrm>
          <a:prstGeom prst="rect">
            <a:avLst/>
          </a:prstGeom>
          <a:noFill/>
        </p:spPr>
        <p:txBody>
          <a:bodyPr wrap="square" rtlCol="0">
            <a:spAutoFit/>
          </a:bodyPr>
          <a:lstStyle/>
          <a:p>
            <a:pPr algn="r"/>
            <a:r>
              <a:rPr lang="en-US" sz="1333" dirty="0"/>
              <a:t>(White and </a:t>
            </a:r>
            <a:r>
              <a:rPr lang="en-US" sz="1333" dirty="0" err="1"/>
              <a:t>Connaway</a:t>
            </a:r>
            <a:r>
              <a:rPr lang="en-US" sz="1333" dirty="0"/>
              <a:t> 2011-2014)</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2584"/>
          <a:stretch/>
        </p:blipFill>
        <p:spPr>
          <a:xfrm>
            <a:off x="4568830" y="2923353"/>
            <a:ext cx="4411132" cy="28384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315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200" dirty="0"/>
              <a:t>Educational Stages</a:t>
            </a:r>
          </a:p>
        </p:txBody>
      </p:sp>
      <p:pic>
        <p:nvPicPr>
          <p:cNvPr id="10" name="Picture 2"/>
          <p:cNvPicPr>
            <a:picLocks noChangeAspect="1" noChangeArrowheads="1"/>
          </p:cNvPicPr>
          <p:nvPr/>
        </p:nvPicPr>
        <p:blipFill>
          <a:blip r:embed="rId3" cstate="print"/>
          <a:srcRect l="35714" t="28952" r="17143" b="26972"/>
          <a:stretch>
            <a:fillRect/>
          </a:stretch>
        </p:blipFill>
        <p:spPr bwMode="auto">
          <a:xfrm>
            <a:off x="1047751" y="1382403"/>
            <a:ext cx="7050600" cy="4120000"/>
          </a:xfrm>
          <a:prstGeom prst="rect">
            <a:avLst/>
          </a:prstGeom>
          <a:noFill/>
          <a:ln w="9525">
            <a:noFill/>
            <a:miter lim="800000"/>
            <a:headEnd/>
            <a:tailEnd/>
          </a:ln>
        </p:spPr>
      </p:pic>
      <p:sp>
        <p:nvSpPr>
          <p:cNvPr id="8" name="TextBox 7"/>
          <p:cNvSpPr txBox="1"/>
          <p:nvPr/>
        </p:nvSpPr>
        <p:spPr>
          <a:xfrm>
            <a:off x="5893117" y="5913034"/>
            <a:ext cx="3250884" cy="297454"/>
          </a:xfrm>
          <a:prstGeom prst="rect">
            <a:avLst/>
          </a:prstGeom>
          <a:noFill/>
        </p:spPr>
        <p:txBody>
          <a:bodyPr wrap="square" rtlCol="0">
            <a:spAutoFit/>
          </a:bodyPr>
          <a:lstStyle/>
          <a:p>
            <a:pPr algn="r"/>
            <a:r>
              <a:rPr lang="en-US" sz="1333" dirty="0"/>
              <a:t>(Connaway, White, and Lanclos 2011)</a:t>
            </a:r>
          </a:p>
        </p:txBody>
      </p:sp>
    </p:spTree>
    <p:extLst>
      <p:ext uri="{BB962C8B-B14F-4D97-AF65-F5344CB8AC3E}">
        <p14:creationId xmlns:p14="http://schemas.microsoft.com/office/powerpoint/2010/main" val="400507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body" sz="quarter" idx="13"/>
          </p:nvPr>
        </p:nvSpPr>
        <p:spPr/>
        <p:txBody>
          <a:bodyPr>
            <a:noAutofit/>
          </a:bodyPr>
          <a:lstStyle/>
          <a:p>
            <a:pPr>
              <a:buClr>
                <a:schemeClr val="bg2"/>
              </a:buClr>
            </a:pPr>
            <a:r>
              <a:rPr lang="en-US" sz="3200" dirty="0"/>
              <a:t>Data Collection Tools</a:t>
            </a:r>
          </a:p>
        </p:txBody>
      </p:sp>
      <p:sp>
        <p:nvSpPr>
          <p:cNvPr id="2" name="Text Placeholder 1"/>
          <p:cNvSpPr>
            <a:spLocks noGrp="1"/>
          </p:cNvSpPr>
          <p:nvPr>
            <p:ph type="body" sz="quarter" idx="14"/>
          </p:nvPr>
        </p:nvSpPr>
        <p:spPr>
          <a:xfrm>
            <a:off x="477845" y="1136657"/>
            <a:ext cx="5221917" cy="4776788"/>
          </a:xfrm>
        </p:spPr>
        <p:txBody>
          <a:bodyPr/>
          <a:lstStyle/>
          <a:p>
            <a:pPr>
              <a:buFont typeface="Courier New" panose="02070309020205020404" pitchFamily="49" charset="0"/>
              <a:buChar char="o"/>
            </a:pPr>
            <a:r>
              <a:rPr lang="en-US" sz="2667" b="1" dirty="0"/>
              <a:t>4 Project Phases</a:t>
            </a:r>
          </a:p>
          <a:p>
            <a:pPr lvl="1">
              <a:buFont typeface="Courier New" panose="02070309020205020404" pitchFamily="49" charset="0"/>
              <a:buChar char="o"/>
            </a:pPr>
            <a:r>
              <a:rPr lang="en-US" sz="2667" b="1" dirty="0"/>
              <a:t>Semi-structured interviews</a:t>
            </a:r>
          </a:p>
          <a:p>
            <a:pPr lvl="1">
              <a:buFont typeface="Courier New" panose="02070309020205020404" pitchFamily="49" charset="0"/>
              <a:buChar char="o"/>
            </a:pPr>
            <a:r>
              <a:rPr lang="en-US" sz="2667" b="1" dirty="0"/>
              <a:t>Diaries/monthly semi-structured interviews</a:t>
            </a:r>
          </a:p>
          <a:p>
            <a:pPr lvl="2">
              <a:buFont typeface="Courier New" panose="02070309020205020404" pitchFamily="49" charset="0"/>
              <a:buChar char="o"/>
            </a:pPr>
            <a:r>
              <a:rPr lang="en-US" sz="2667" b="1" dirty="0"/>
              <a:t>Written</a:t>
            </a:r>
          </a:p>
          <a:p>
            <a:pPr lvl="2">
              <a:buFont typeface="Courier New" panose="02070309020205020404" pitchFamily="49" charset="0"/>
              <a:buChar char="o"/>
            </a:pPr>
            <a:r>
              <a:rPr lang="en-US" sz="2667" b="1" dirty="0"/>
              <a:t>Video</a:t>
            </a:r>
          </a:p>
          <a:p>
            <a:pPr lvl="2">
              <a:buFont typeface="Courier New" panose="02070309020205020404" pitchFamily="49" charset="0"/>
              <a:buChar char="o"/>
            </a:pPr>
            <a:r>
              <a:rPr lang="en-US" sz="2667" b="1" dirty="0"/>
              <a:t>Skype or telephone</a:t>
            </a:r>
          </a:p>
          <a:p>
            <a:pPr>
              <a:buFont typeface="Courier New" panose="02070309020205020404" pitchFamily="49" charset="0"/>
              <a:buChar char="o"/>
            </a:pPr>
            <a:r>
              <a:rPr lang="en-US" sz="2667" b="1" dirty="0"/>
              <a:t>Second group of semi-structured interviews</a:t>
            </a:r>
          </a:p>
          <a:p>
            <a:pPr>
              <a:buFont typeface="Courier New" panose="02070309020205020404" pitchFamily="49" charset="0"/>
              <a:buChar char="o"/>
            </a:pPr>
            <a:r>
              <a:rPr lang="en-US" sz="2667" b="1" dirty="0"/>
              <a:t>Online survey</a:t>
            </a:r>
          </a:p>
          <a:p>
            <a:endParaRPr lang="en-US" dirty="0"/>
          </a:p>
        </p:txBody>
      </p:sp>
      <p:sp>
        <p:nvSpPr>
          <p:cNvPr id="13" name="TextBox 12"/>
          <p:cNvSpPr txBox="1"/>
          <p:nvPr/>
        </p:nvSpPr>
        <p:spPr>
          <a:xfrm>
            <a:off x="6065520" y="5897189"/>
            <a:ext cx="2996880" cy="297454"/>
          </a:xfrm>
          <a:prstGeom prst="rect">
            <a:avLst/>
          </a:prstGeom>
          <a:noFill/>
        </p:spPr>
        <p:txBody>
          <a:bodyPr wrap="square" rtlCol="0">
            <a:spAutoFit/>
          </a:bodyPr>
          <a:lstStyle/>
          <a:p>
            <a:pPr algn="r"/>
            <a:r>
              <a:rPr lang="en-US" sz="1333" dirty="0"/>
              <a:t>(White and Connaway 2011-2014)</a:t>
            </a:r>
          </a:p>
        </p:txBody>
      </p:sp>
      <p:pic>
        <p:nvPicPr>
          <p:cNvPr id="5122" name="Picture 2" descr="C:\Users\hoode\Downloads\medium_3399410617.jpg"/>
          <p:cNvPicPr>
            <a:picLocks noChangeAspect="1" noChangeArrowheads="1"/>
          </p:cNvPicPr>
          <p:nvPr/>
        </p:nvPicPr>
        <p:blipFill>
          <a:blip r:embed="rId3"/>
          <a:srcRect/>
          <a:stretch>
            <a:fillRect/>
          </a:stretch>
        </p:blipFill>
        <p:spPr bwMode="auto">
          <a:xfrm>
            <a:off x="5092967" y="1311403"/>
            <a:ext cx="4051033" cy="2702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280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ster_Slides_V2">
  <a:themeElements>
    <a:clrScheme name="Custom 3">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3049</Words>
  <Application>Microsoft Office PowerPoint</Application>
  <PresentationFormat>On-screen Show (4:3)</PresentationFormat>
  <Paragraphs>508</Paragraphs>
  <Slides>58</Slides>
  <Notes>58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58</vt:i4>
      </vt:variant>
    </vt:vector>
  </HeadingPairs>
  <TitlesOfParts>
    <vt:vector size="70" baseType="lpstr">
      <vt:lpstr>ＭＳ Ｐゴシック</vt:lpstr>
      <vt:lpstr>Arial</vt:lpstr>
      <vt:lpstr>Calibri</vt:lpstr>
      <vt:lpstr>Calibri Light</vt:lpstr>
      <vt:lpstr>Comic Sans MS</vt:lpstr>
      <vt:lpstr>Corbel</vt:lpstr>
      <vt:lpstr>Courier New</vt:lpstr>
      <vt:lpstr>Georgia</vt:lpstr>
      <vt:lpstr>Open Sans</vt:lpstr>
      <vt:lpstr>Wingdings</vt:lpstr>
      <vt:lpstr>Master_Slides_V2</vt:lpstr>
      <vt:lpstr>Office Theme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Visitors and Residents: A Mapping Exercise</dc:title>
  <dc:creator>Connaway,Lynn and William Harvey</dc:creator>
  <dc:description>Presented for OCLC Research Library Partners, The Library in the Life of the User, 21-22 October 2015, Chicago, Illinois (USA)</dc:description>
  <cp:lastModifiedBy>McNicol,Jeanette</cp:lastModifiedBy>
  <cp:revision>76</cp:revision>
  <cp:lastPrinted>2015-10-08T14:22:08Z</cp:lastPrinted>
  <dcterms:created xsi:type="dcterms:W3CDTF">2015-08-18T22:16:30Z</dcterms:created>
  <dcterms:modified xsi:type="dcterms:W3CDTF">2015-10-30T03:23:56Z</dcterms:modified>
</cp:coreProperties>
</file>