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3" r:id="rId2"/>
    <p:sldId id="256" r:id="rId3"/>
    <p:sldId id="272" r:id="rId4"/>
    <p:sldId id="278" r:id="rId5"/>
    <p:sldId id="280" r:id="rId6"/>
    <p:sldId id="279" r:id="rId7"/>
    <p:sldId id="270" r:id="rId8"/>
    <p:sldId id="281" r:id="rId9"/>
    <p:sldId id="264" r:id="rId10"/>
    <p:sldId id="276" r:id="rId11"/>
    <p:sldId id="266" r:id="rId12"/>
    <p:sldId id="268" r:id="rId13"/>
    <p:sldId id="273" r:id="rId14"/>
    <p:sldId id="261" r:id="rId15"/>
    <p:sldId id="269" r:id="rId16"/>
    <p:sldId id="282" r:id="rId17"/>
    <p:sldId id="275" r:id="rId18"/>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9" autoAdjust="0"/>
    <p:restoredTop sz="67914" autoAdjust="0"/>
  </p:normalViewPr>
  <p:slideViewPr>
    <p:cSldViewPr>
      <p:cViewPr varScale="1">
        <p:scale>
          <a:sx n="72" d="100"/>
          <a:sy n="72" d="100"/>
        </p:scale>
        <p:origin x="183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netapp1.mse.jhu.edu\Departments\RSC\Adriane\HumanitiesProject\Demographics%20char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netapp1.mse.jhu.edu\Departments\RSC\Adriane\HumanitiesProject\Demographics%20chart.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a:lstStyle/>
          <a:p>
            <a:pPr>
              <a:defRPr/>
            </a:pPr>
            <a:r>
              <a:rPr lang="en-US" sz="1400" b="0" baseline="0" dirty="0" smtClean="0"/>
              <a:t>D</a:t>
            </a:r>
            <a:r>
              <a:rPr lang="en-US" sz="1400" b="0" dirty="0" smtClean="0"/>
              <a:t>istribution by Discipline/Program</a:t>
            </a:r>
            <a:endParaRPr lang="en-US" sz="1400" b="0" dirty="0"/>
          </a:p>
        </c:rich>
      </c:tx>
      <c:layout>
        <c:manualLayout>
          <c:xMode val="edge"/>
          <c:yMode val="edge"/>
          <c:x val="0.20544469156143558"/>
          <c:y val="6.1178481970409704E-2"/>
        </c:manualLayout>
      </c:layout>
      <c:overlay val="1"/>
    </c:title>
    <c:autoTitleDeleted val="0"/>
    <c:plotArea>
      <c:layout>
        <c:manualLayout>
          <c:layoutTarget val="inner"/>
          <c:xMode val="edge"/>
          <c:yMode val="edge"/>
          <c:x val="6.3357432690270971E-2"/>
          <c:y val="0.1709355819829827"/>
          <c:w val="0.50399343832020993"/>
          <c:h val="0.78037693675387354"/>
        </c:manualLayout>
      </c:layout>
      <c:pie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Sheet1!$A$2:$A$8</c:f>
              <c:strCache>
                <c:ptCount val="7"/>
                <c:pt idx="0">
                  <c:v>Humanities</c:v>
                </c:pt>
                <c:pt idx="1">
                  <c:v>Social Sciences</c:v>
                </c:pt>
                <c:pt idx="2">
                  <c:v>Natural Sciences</c:v>
                </c:pt>
                <c:pt idx="3">
                  <c:v>Engineering</c:v>
                </c:pt>
                <c:pt idx="4">
                  <c:v>School of Education</c:v>
                </c:pt>
                <c:pt idx="5">
                  <c:v>Carey</c:v>
                </c:pt>
                <c:pt idx="6">
                  <c:v>AAP</c:v>
                </c:pt>
              </c:strCache>
            </c:strRef>
          </c:cat>
          <c:val>
            <c:numRef>
              <c:f>Sheet1!$J$2:$J$8</c:f>
              <c:numCache>
                <c:formatCode>_(* #,##0_);_(* \(#,##0\);_(* "-"??_);_(@_)</c:formatCode>
                <c:ptCount val="7"/>
                <c:pt idx="0">
                  <c:v>1219</c:v>
                </c:pt>
                <c:pt idx="1">
                  <c:v>558</c:v>
                </c:pt>
                <c:pt idx="2">
                  <c:v>480</c:v>
                </c:pt>
                <c:pt idx="3">
                  <c:v>1057</c:v>
                </c:pt>
                <c:pt idx="4">
                  <c:v>116</c:v>
                </c:pt>
                <c:pt idx="5">
                  <c:v>1151</c:v>
                </c:pt>
                <c:pt idx="6">
                  <c:v>447</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759727503778718"/>
          <c:y val="0.23000678020843199"/>
          <c:w val="0.3531135741750217"/>
          <c:h val="0.68818587354703753"/>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a:lstStyle/>
          <a:p>
            <a:pPr>
              <a:defRPr/>
            </a:pPr>
            <a:r>
              <a:rPr lang="en-US" sz="1400" b="0" dirty="0"/>
              <a:t>Distribution</a:t>
            </a:r>
            <a:r>
              <a:rPr lang="en-US" sz="1400" b="0" baseline="0" dirty="0"/>
              <a:t> by Status</a:t>
            </a:r>
            <a:endParaRPr lang="en-US" sz="1400" b="0" dirty="0"/>
          </a:p>
        </c:rich>
      </c:tx>
      <c:layout>
        <c:manualLayout>
          <c:xMode val="edge"/>
          <c:yMode val="edge"/>
          <c:x val="0.22466614173228347"/>
          <c:y val="0.13482679401602721"/>
        </c:manualLayout>
      </c:layout>
      <c:overlay val="1"/>
    </c:title>
    <c:autoTitleDeleted val="0"/>
    <c:plotArea>
      <c:layout>
        <c:manualLayout>
          <c:layoutTarget val="inner"/>
          <c:xMode val="edge"/>
          <c:yMode val="edge"/>
          <c:x val="0.17845166229221349"/>
          <c:y val="0.21064814814814814"/>
          <c:w val="0.46388888888888891"/>
          <c:h val="0.77314814814814814"/>
        </c:manualLayout>
      </c:layout>
      <c:pie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Sheet1!$L$1:$N$1</c:f>
              <c:strCache>
                <c:ptCount val="3"/>
                <c:pt idx="0">
                  <c:v>Undergrads</c:v>
                </c:pt>
                <c:pt idx="1">
                  <c:v>Grads</c:v>
                </c:pt>
                <c:pt idx="2">
                  <c:v>Faculty</c:v>
                </c:pt>
              </c:strCache>
            </c:strRef>
          </c:cat>
          <c:val>
            <c:numRef>
              <c:f>Sheet1!$L$2:$N$2</c:f>
              <c:numCache>
                <c:formatCode>_(* #,##0_);_(* \(#,##0\);_(* "-"??_);_(@_)</c:formatCode>
                <c:ptCount val="3"/>
                <c:pt idx="0">
                  <c:v>1722</c:v>
                </c:pt>
                <c:pt idx="1">
                  <c:v>1661</c:v>
                </c:pt>
                <c:pt idx="2">
                  <c:v>1645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9312483704437611"/>
          <c:y val="0.55390658949088323"/>
          <c:w val="0.22225426291912187"/>
          <c:h val="0.32841424623246596"/>
        </c:manualLayout>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a:defRPr sz="1200" smtClean="0"/>
            </a:lvl1pPr>
          </a:lstStyle>
          <a:p>
            <a:pPr>
              <a:defRPr/>
            </a:pPr>
            <a:endParaRPr lang="en-US" altLang="en-US"/>
          </a:p>
        </p:txBody>
      </p:sp>
      <p:sp>
        <p:nvSpPr>
          <p:cNvPr id="17411" name="Rectangle 3"/>
          <p:cNvSpPr>
            <a:spLocks noGrp="1" noChangeArrowheads="1"/>
          </p:cNvSpPr>
          <p:nvPr>
            <p:ph type="dt" idx="1"/>
          </p:nvPr>
        </p:nvSpPr>
        <p:spPr bwMode="auto">
          <a:xfrm>
            <a:off x="3936768" y="0"/>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lvl1pPr algn="r">
              <a:defRPr sz="1200" smtClean="0"/>
            </a:lvl1pPr>
          </a:lstStyle>
          <a:p>
            <a:pPr>
              <a:defRPr/>
            </a:pPr>
            <a:endParaRPr lang="en-US" altLang="en-US"/>
          </a:p>
        </p:txBody>
      </p:sp>
      <p:sp>
        <p:nvSpPr>
          <p:cNvPr id="23556"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95008" y="4387136"/>
            <a:ext cx="5560060"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7414" name="Rectangle 6"/>
          <p:cNvSpPr>
            <a:spLocks noGrp="1" noChangeArrowheads="1"/>
          </p:cNvSpPr>
          <p:nvPr>
            <p:ph type="ftr" sz="quarter" idx="4"/>
          </p:nvPr>
        </p:nvSpPr>
        <p:spPr bwMode="auto">
          <a:xfrm>
            <a:off x="0" y="8772668"/>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a:defRPr sz="1200" smtClean="0"/>
            </a:lvl1pPr>
          </a:lstStyle>
          <a:p>
            <a:pPr>
              <a:defRPr/>
            </a:pPr>
            <a:endParaRPr lang="en-US" altLang="en-US"/>
          </a:p>
        </p:txBody>
      </p:sp>
      <p:sp>
        <p:nvSpPr>
          <p:cNvPr id="17415" name="Rectangle 7"/>
          <p:cNvSpPr>
            <a:spLocks noGrp="1" noChangeArrowheads="1"/>
          </p:cNvSpPr>
          <p:nvPr>
            <p:ph type="sldNum" sz="quarter" idx="5"/>
          </p:nvPr>
        </p:nvSpPr>
        <p:spPr bwMode="auto">
          <a:xfrm>
            <a:off x="3936768" y="8772668"/>
            <a:ext cx="3011699"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92" tIns="46246" rIns="92492" bIns="46246" numCol="1" anchor="b" anchorCtr="0" compatLnSpc="1">
            <a:prstTxWarp prst="textNoShape">
              <a:avLst/>
            </a:prstTxWarp>
          </a:bodyPr>
          <a:lstStyle>
            <a:lvl1pPr algn="r">
              <a:defRPr sz="1200" smtClean="0"/>
            </a:lvl1pPr>
          </a:lstStyle>
          <a:p>
            <a:pPr>
              <a:defRPr/>
            </a:pPr>
            <a:fld id="{8B7151FF-C41D-411E-A748-D26A72446C02}" type="slidenum">
              <a:rPr lang="en-US" altLang="en-US"/>
              <a:pPr>
                <a:defRPr/>
              </a:pPr>
              <a:t>‹#›</a:t>
            </a:fld>
            <a:endParaRPr lang="en-US" altLang="en-US"/>
          </a:p>
        </p:txBody>
      </p:sp>
    </p:spTree>
    <p:extLst>
      <p:ext uri="{BB962C8B-B14F-4D97-AF65-F5344CB8AC3E}">
        <p14:creationId xmlns:p14="http://schemas.microsoft.com/office/powerpoint/2010/main" val="2540520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1494" indent="-289036" eaLnBrk="0" hangingPunct="0">
              <a:defRPr>
                <a:solidFill>
                  <a:schemeClr val="tx1"/>
                </a:solidFill>
                <a:latin typeface="Arial" charset="0"/>
              </a:defRPr>
            </a:lvl2pPr>
            <a:lvl3pPr marL="1156145" indent="-231229" eaLnBrk="0" hangingPunct="0">
              <a:defRPr>
                <a:solidFill>
                  <a:schemeClr val="tx1"/>
                </a:solidFill>
                <a:latin typeface="Arial" charset="0"/>
              </a:defRPr>
            </a:lvl3pPr>
            <a:lvl4pPr marL="1618602" indent="-231229" eaLnBrk="0" hangingPunct="0">
              <a:defRPr>
                <a:solidFill>
                  <a:schemeClr val="tx1"/>
                </a:solidFill>
                <a:latin typeface="Arial" charset="0"/>
              </a:defRPr>
            </a:lvl4pPr>
            <a:lvl5pPr marL="2081060" indent="-231229" eaLnBrk="0" hangingPunct="0">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pPr eaLnBrk="1" hangingPunct="1"/>
            <a:fld id="{A70EDD9A-2EF0-491F-8033-41C376A98059}" type="slidenum">
              <a:rPr lang="en-US" altLang="en-US"/>
              <a:pPr eaLnBrk="1" hangingPunct="1"/>
              <a:t>1</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r>
              <a:rPr lang="en-US" sz="1200" kern="1200" dirty="0" smtClean="0">
                <a:solidFill>
                  <a:schemeClr val="tx1"/>
                </a:solidFill>
                <a:effectLst/>
                <a:latin typeface="Arial" charset="0"/>
                <a:ea typeface="+mn-ea"/>
                <a:cs typeface="+mn-cs"/>
              </a:rPr>
              <a:t>Thanks to OCLC Research Partners for giving me the chance to share with you some stories about how we got to know our faculty and students better.  Hence the word “tales”:  user centered inquiry helps us find different ways to hear our users stories.  We’re in the middle of planning for the renovation of our main campus library—the Milton S. Eisenhower Library—and the work that we’ve done over the last 4 years using user centered inquiry has put us in a good place to plan a space that puts users front and center.</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388430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r>
              <a:rPr lang="en-US" sz="1200" kern="1200" dirty="0" smtClean="0">
                <a:solidFill>
                  <a:schemeClr val="tx1"/>
                </a:solidFill>
                <a:effectLst/>
                <a:latin typeface="Arial" charset="0"/>
                <a:ea typeface="+mn-ea"/>
                <a:cs typeface="+mn-cs"/>
              </a:rPr>
              <a:t>And the final product:  from hash marks to Tableau to charts.  </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539716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1494" indent="-289036" eaLnBrk="0" hangingPunct="0">
              <a:defRPr>
                <a:solidFill>
                  <a:schemeClr val="tx1"/>
                </a:solidFill>
                <a:latin typeface="Arial" charset="0"/>
              </a:defRPr>
            </a:lvl2pPr>
            <a:lvl3pPr marL="1156145" indent="-231229" eaLnBrk="0" hangingPunct="0">
              <a:defRPr>
                <a:solidFill>
                  <a:schemeClr val="tx1"/>
                </a:solidFill>
                <a:latin typeface="Arial" charset="0"/>
              </a:defRPr>
            </a:lvl3pPr>
            <a:lvl4pPr marL="1618602" indent="-231229" eaLnBrk="0" hangingPunct="0">
              <a:defRPr>
                <a:solidFill>
                  <a:schemeClr val="tx1"/>
                </a:solidFill>
                <a:latin typeface="Arial" charset="0"/>
              </a:defRPr>
            </a:lvl4pPr>
            <a:lvl5pPr marL="2081060" indent="-231229" eaLnBrk="0" hangingPunct="0">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pPr eaLnBrk="1" hangingPunct="1"/>
            <a:fld id="{9C955FA5-5260-4212-92B5-A2883A76FDD8}" type="slidenum">
              <a:rPr lang="en-US" altLang="en-US"/>
              <a:pPr eaLnBrk="1" hangingPunct="1"/>
              <a:t>11</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r>
              <a:rPr lang="en-US" sz="1200" kern="1200" dirty="0" smtClean="0">
                <a:solidFill>
                  <a:schemeClr val="tx1"/>
                </a:solidFill>
                <a:effectLst/>
                <a:latin typeface="Arial" charset="0"/>
                <a:ea typeface="+mn-ea"/>
                <a:cs typeface="+mn-cs"/>
              </a:rPr>
              <a:t>And now for the qualitative part.  Why use photo surveys?  Because when you debrief the photographers, you get things that you never would have asked about. We did two for the use study:  technology use and the library after dark.  And we did indeed find out things that we never would have expected or asked about.  I’m going to focus on the “after dark” part.  There were more surprises there than in the technology part.</a:t>
            </a:r>
          </a:p>
          <a:p>
            <a:pPr eaLnBrk="1" hangingPunct="1">
              <a:lnSpc>
                <a:spcPct val="90000"/>
              </a:lnSpc>
            </a:pPr>
            <a:endParaRPr lang="en-US" altLang="en-US" sz="400" dirty="0"/>
          </a:p>
          <a:p>
            <a:r>
              <a:rPr lang="en-US" sz="1200" kern="1200" dirty="0" err="1" smtClean="0">
                <a:solidFill>
                  <a:schemeClr val="tx1"/>
                </a:solidFill>
                <a:effectLst/>
                <a:latin typeface="Arial" charset="0"/>
                <a:ea typeface="+mn-ea"/>
                <a:cs typeface="+mn-cs"/>
              </a:rPr>
              <a:t>Briden</a:t>
            </a:r>
            <a:r>
              <a:rPr lang="en-US" sz="1200" kern="1200" dirty="0" smtClean="0">
                <a:solidFill>
                  <a:schemeClr val="tx1"/>
                </a:solidFill>
                <a:effectLst/>
                <a:latin typeface="Arial" charset="0"/>
                <a:ea typeface="+mn-ea"/>
                <a:cs typeface="+mn-cs"/>
              </a:rPr>
              <a:t>, J. (2007). Photo surveys: eliciting more than you knew to ask for. </a:t>
            </a:r>
            <a:br>
              <a:rPr lang="en-US" sz="1200" kern="1200" dirty="0" smtClean="0">
                <a:solidFill>
                  <a:schemeClr val="tx1"/>
                </a:solidFill>
                <a:effectLst/>
                <a:latin typeface="Arial" charset="0"/>
                <a:ea typeface="+mn-ea"/>
                <a:cs typeface="+mn-cs"/>
              </a:rPr>
            </a:br>
            <a:r>
              <a:rPr lang="en-US" sz="1200" kern="1200" dirty="0" smtClean="0">
                <a:solidFill>
                  <a:schemeClr val="tx1"/>
                </a:solidFill>
                <a:effectLst/>
                <a:latin typeface="Arial" charset="0"/>
                <a:ea typeface="+mn-ea"/>
                <a:cs typeface="+mn-cs"/>
              </a:rPr>
              <a:t>In N.F. Foster &amp; S. Gibbons (Eds.), Studying students: the undergraduate </a:t>
            </a:r>
            <a:br>
              <a:rPr lang="en-US" sz="1200" kern="1200" dirty="0" smtClean="0">
                <a:solidFill>
                  <a:schemeClr val="tx1"/>
                </a:solidFill>
                <a:effectLst/>
                <a:latin typeface="Arial" charset="0"/>
                <a:ea typeface="+mn-ea"/>
                <a:cs typeface="+mn-cs"/>
              </a:rPr>
            </a:br>
            <a:r>
              <a:rPr lang="en-US" sz="1200" kern="1200" dirty="0" smtClean="0">
                <a:solidFill>
                  <a:schemeClr val="tx1"/>
                </a:solidFill>
                <a:effectLst/>
                <a:latin typeface="Arial" charset="0"/>
                <a:ea typeface="+mn-ea"/>
                <a:cs typeface="+mn-cs"/>
              </a:rPr>
              <a:t>research project at the University of Rochester (40-47). Chicago: ACRL.</a:t>
            </a:r>
          </a:p>
          <a:p>
            <a:pPr eaLnBrk="1" hangingPunct="1">
              <a:lnSpc>
                <a:spcPct val="90000"/>
              </a:lnSpc>
            </a:pPr>
            <a:endParaRPr lang="en-US" altLang="en-US" sz="400" dirty="0"/>
          </a:p>
          <a:p>
            <a:pPr eaLnBrk="1" hangingPunct="1"/>
            <a:endParaRPr lang="en-US" altLang="en-US" dirty="0" smtClean="0"/>
          </a:p>
        </p:txBody>
      </p:sp>
    </p:spTree>
    <p:extLst>
      <p:ext uri="{BB962C8B-B14F-4D97-AF65-F5344CB8AC3E}">
        <p14:creationId xmlns:p14="http://schemas.microsoft.com/office/powerpoint/2010/main" val="1986419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We learned that any library space is fair game for an impromptu review session.  The students here are from an upper-level chemistry class.  There was a particularly difficult question in the review set, and via social media word spread that someone had solved it.  So they met at the library, commandeered some moveable white boards, and they were on their way.</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8B7151FF-C41D-411E-A748-D26A72446C02}" type="slidenum">
              <a:rPr lang="en-US" altLang="en-US" smtClean="0"/>
              <a:pPr>
                <a:defRPr/>
              </a:pPr>
              <a:t>12</a:t>
            </a:fld>
            <a:endParaRPr lang="en-US" altLang="en-US"/>
          </a:p>
        </p:txBody>
      </p:sp>
    </p:spTree>
    <p:extLst>
      <p:ext uri="{BB962C8B-B14F-4D97-AF65-F5344CB8AC3E}">
        <p14:creationId xmlns:p14="http://schemas.microsoft.com/office/powerpoint/2010/main" val="904037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Shape 155"/>
          <p:cNvSpPr>
            <a:spLocks noGrp="1" noRot="1" noChangeAspect="1" noTextEdit="1"/>
          </p:cNvSpPr>
          <p:nvPr>
            <p:ph type="sldImg" idx="2"/>
          </p:nvPr>
        </p:nvSpPr>
        <p:spPr>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30723" name="Shape 156"/>
          <p:cNvSpPr>
            <a:spLocks noGrp="1"/>
          </p:cNvSpPr>
          <p:nvPr>
            <p:ph type="body" idx="1"/>
          </p:nvPr>
        </p:nvSpPr>
        <p:spPr>
          <a:noFill/>
        </p:spPr>
        <p:txBody>
          <a:bodyPr lIns="92476" tIns="92476" rIns="92476" bIns="92476"/>
          <a:lstStyle/>
          <a:p>
            <a:r>
              <a:rPr lang="en-US" sz="1200" kern="1200" dirty="0" smtClean="0">
                <a:solidFill>
                  <a:schemeClr val="tx1"/>
                </a:solidFill>
                <a:effectLst/>
                <a:latin typeface="Arial" charset="0"/>
                <a:ea typeface="+mn-ea"/>
                <a:cs typeface="+mn-cs"/>
              </a:rPr>
              <a:t>We also found out that certain ways to walk to the library were problematic.  We shared this with security and student life.  The lighting has improved somewhat, and it reinforced that the </a:t>
            </a:r>
            <a:r>
              <a:rPr lang="en-US" sz="1200" kern="1200" dirty="0" err="1" smtClean="0">
                <a:solidFill>
                  <a:schemeClr val="tx1"/>
                </a:solidFill>
                <a:effectLst/>
                <a:latin typeface="Arial" charset="0"/>
                <a:ea typeface="+mn-ea"/>
                <a:cs typeface="+mn-cs"/>
              </a:rPr>
              <a:t>Mattin</a:t>
            </a:r>
            <a:r>
              <a:rPr lang="en-US" sz="1200" kern="1200" dirty="0" smtClean="0">
                <a:solidFill>
                  <a:schemeClr val="tx1"/>
                </a:solidFill>
                <a:effectLst/>
                <a:latin typeface="Arial" charset="0"/>
                <a:ea typeface="+mn-ea"/>
                <a:cs typeface="+mn-cs"/>
              </a:rPr>
              <a:t> Center, which sits just south of the library, is not a user friendly space.  </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268134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Moving from the physical to the digital, our website was long overdue for an overhaul, so we ran a participatory design exercise with students.  We asked them to design their ideal website, and then had them walk us through their design.  Some takeaways that we incorporated into the final design was that there was too much jargon, students wanted to know what they were searching, they wanted someplace that highlighted our Special Collections material, and they really didn’t care about seeing social media on the site.  This project was done hand-in-hand with our student workers, and they did the bulk of the recruitment, analysis and the initial wire framing of the revised site.</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8B7151FF-C41D-411E-A748-D26A72446C02}" type="slidenum">
              <a:rPr lang="en-US" altLang="en-US" smtClean="0"/>
              <a:pPr>
                <a:defRPr/>
              </a:pPr>
              <a:t>14</a:t>
            </a:fld>
            <a:endParaRPr lang="en-US" altLang="en-US"/>
          </a:p>
        </p:txBody>
      </p:sp>
    </p:spTree>
    <p:extLst>
      <p:ext uri="{BB962C8B-B14F-4D97-AF65-F5344CB8AC3E}">
        <p14:creationId xmlns:p14="http://schemas.microsoft.com/office/powerpoint/2010/main" val="1254188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1494" indent="-289036" eaLnBrk="0" hangingPunct="0">
              <a:defRPr>
                <a:solidFill>
                  <a:schemeClr val="tx1"/>
                </a:solidFill>
                <a:latin typeface="Arial" charset="0"/>
              </a:defRPr>
            </a:lvl2pPr>
            <a:lvl3pPr marL="1156145" indent="-231229" eaLnBrk="0" hangingPunct="0">
              <a:defRPr>
                <a:solidFill>
                  <a:schemeClr val="tx1"/>
                </a:solidFill>
                <a:latin typeface="Arial" charset="0"/>
              </a:defRPr>
            </a:lvl3pPr>
            <a:lvl4pPr marL="1618602" indent="-231229" eaLnBrk="0" hangingPunct="0">
              <a:defRPr>
                <a:solidFill>
                  <a:schemeClr val="tx1"/>
                </a:solidFill>
                <a:latin typeface="Arial" charset="0"/>
              </a:defRPr>
            </a:lvl4pPr>
            <a:lvl5pPr marL="2081060" indent="-231229" eaLnBrk="0" hangingPunct="0">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pPr eaLnBrk="1" hangingPunct="1"/>
            <a:fld id="{8F103934-AA8B-4A3A-9F1E-9D102F6D0C52}" type="slidenum">
              <a:rPr lang="en-US" altLang="en-US"/>
              <a:pPr eaLnBrk="1" hangingPunct="1"/>
              <a:t>15</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en-US" sz="1200" kern="1200" dirty="0" smtClean="0">
                <a:solidFill>
                  <a:schemeClr val="tx1"/>
                </a:solidFill>
                <a:effectLst/>
                <a:latin typeface="Arial" charset="0"/>
                <a:ea typeface="+mn-ea"/>
                <a:cs typeface="+mn-cs"/>
              </a:rPr>
              <a:t>Semi Structured interviews. One of the goals of the university’s strategic plan is to ensure that at least 2/3s of Hopkins’s PhD programs stand in the top 20.  Since the library’s strategic plan cascades from the university’s, several of the liaison librarians worked with Steven to conduct a series of semi-structured interviews that asked grad students to illustrate how they do their research.  These were done by students in history of art, sociology, and German and Romance Languages and Literature.  It was while working on this project that we began to realize the importance to moving away from focusing on what we wanted them to do and really listening to what they wanted and needed to do.</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Some of the insights gleaned from this inquiry were confirmed this past spring when we did a survey and focus groups on the library as research and study space.  Just as the History of Art student illustrated her need for community while in the library, we heard this echoed numerous times.</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987923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kern="1200" dirty="0" smtClean="0">
                <a:solidFill>
                  <a:schemeClr val="tx1"/>
                </a:solidFill>
                <a:effectLst/>
                <a:latin typeface="Arial" charset="0"/>
                <a:ea typeface="+mn-ea"/>
                <a:cs typeface="+mn-cs"/>
              </a:rPr>
              <a:t>The coolest thing about putting the user first is that it helps us look at things differently.  These images were done by the three liaison librarians who worked on the project, and illustrate their understanding of our graduate students’ research process.  I’d like to share with you how the librarian described the one on the right:</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“It’s clear from all the interviews that the research process follows the trajectory or path of a classic quest, or hero’s journey. The shape of the journey is not a circle, but a definite linear path from Point A to Point Z, with detours, obstacles and trials along the way.”</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more we know about these detours, obstacles and trials, the better we can design spaces and workflows that support our users on their journey.</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8B7151FF-C41D-411E-A748-D26A72446C02}" type="slidenum">
              <a:rPr lang="en-US" altLang="en-US" smtClean="0"/>
              <a:pPr>
                <a:defRPr/>
              </a:pPr>
              <a:t>16</a:t>
            </a:fld>
            <a:endParaRPr lang="en-US" altLang="en-US"/>
          </a:p>
        </p:txBody>
      </p:sp>
    </p:spTree>
    <p:extLst>
      <p:ext uri="{BB962C8B-B14F-4D97-AF65-F5344CB8AC3E}">
        <p14:creationId xmlns:p14="http://schemas.microsoft.com/office/powerpoint/2010/main" val="4250424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7151FF-C41D-411E-A748-D26A72446C02}" type="slidenum">
              <a:rPr lang="en-US" altLang="en-US" smtClean="0"/>
              <a:pPr>
                <a:defRPr/>
              </a:pPr>
              <a:t>17</a:t>
            </a:fld>
            <a:endParaRPr lang="en-US" altLang="en-US"/>
          </a:p>
        </p:txBody>
      </p:sp>
    </p:spTree>
    <p:extLst>
      <p:ext uri="{BB962C8B-B14F-4D97-AF65-F5344CB8AC3E}">
        <p14:creationId xmlns:p14="http://schemas.microsoft.com/office/powerpoint/2010/main" val="539888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1494" indent="-289036" eaLnBrk="0" hangingPunct="0">
              <a:defRPr>
                <a:solidFill>
                  <a:schemeClr val="tx1"/>
                </a:solidFill>
                <a:latin typeface="Arial" charset="0"/>
              </a:defRPr>
            </a:lvl2pPr>
            <a:lvl3pPr marL="1156145" indent="-231229" eaLnBrk="0" hangingPunct="0">
              <a:defRPr>
                <a:solidFill>
                  <a:schemeClr val="tx1"/>
                </a:solidFill>
                <a:latin typeface="Arial" charset="0"/>
              </a:defRPr>
            </a:lvl3pPr>
            <a:lvl4pPr marL="1618602" indent="-231229" eaLnBrk="0" hangingPunct="0">
              <a:defRPr>
                <a:solidFill>
                  <a:schemeClr val="tx1"/>
                </a:solidFill>
                <a:latin typeface="Arial" charset="0"/>
              </a:defRPr>
            </a:lvl4pPr>
            <a:lvl5pPr marL="2081060" indent="-231229" eaLnBrk="0" hangingPunct="0">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pPr eaLnBrk="1" hangingPunct="1"/>
            <a:fld id="{A70EDD9A-2EF0-491F-8033-41C376A98059}" type="slidenum">
              <a:rPr lang="en-US" altLang="en-US"/>
              <a:pPr eaLnBrk="1" hangingPunct="1"/>
              <a:t>2</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r>
              <a:rPr lang="en-US" sz="1200" kern="1200" dirty="0" smtClean="0">
                <a:solidFill>
                  <a:schemeClr val="tx1"/>
                </a:solidFill>
                <a:effectLst/>
                <a:latin typeface="Arial" charset="0"/>
                <a:ea typeface="+mn-ea"/>
                <a:cs typeface="+mn-cs"/>
              </a:rPr>
              <a:t>So what’s up with the pig?  I chose this photo because it’s a reminder of a couple of things that you need to remember when doing user-centered design.  First, expect the unexpected.  Who knew that pigs could swim?  And second, you never know when you’re going to get a chance to learn something new.</a:t>
            </a:r>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3933478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sz="1200" kern="1200" dirty="0" smtClean="0">
                <a:solidFill>
                  <a:schemeClr val="tx1"/>
                </a:solidFill>
                <a:effectLst/>
                <a:latin typeface="Arial" charset="0"/>
                <a:ea typeface="+mn-ea"/>
                <a:cs typeface="+mn-cs"/>
              </a:rPr>
              <a:t>As hard as it is to admit it, sometimes we think that all users are alike.  Or, barring that, that we know best about how they should be using the library and its resources.  We need to be more attuned to variation, and be open to reading the signs that there are a myriad of directions that users want to go in.</a:t>
            </a:r>
            <a:endParaRPr lang="en-US" sz="1200" kern="1200" dirty="0">
              <a:solidFill>
                <a:schemeClr val="tx1"/>
              </a:solidFill>
              <a:effectLst/>
              <a:latin typeface="Arial" charset="0"/>
              <a:ea typeface="+mn-ea"/>
              <a:cs typeface="+mn-cs"/>
            </a:endParaRPr>
          </a:p>
        </p:txBody>
      </p:sp>
      <p:sp>
        <p:nvSpPr>
          <p:cNvPr id="2560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51494" indent="-289036" eaLnBrk="0" hangingPunct="0">
              <a:defRPr>
                <a:solidFill>
                  <a:schemeClr val="tx1"/>
                </a:solidFill>
                <a:latin typeface="Arial" charset="0"/>
              </a:defRPr>
            </a:lvl2pPr>
            <a:lvl3pPr marL="1156145" indent="-231229" eaLnBrk="0" hangingPunct="0">
              <a:defRPr>
                <a:solidFill>
                  <a:schemeClr val="tx1"/>
                </a:solidFill>
                <a:latin typeface="Arial" charset="0"/>
              </a:defRPr>
            </a:lvl3pPr>
            <a:lvl4pPr marL="1618602" indent="-231229" eaLnBrk="0" hangingPunct="0">
              <a:defRPr>
                <a:solidFill>
                  <a:schemeClr val="tx1"/>
                </a:solidFill>
                <a:latin typeface="Arial" charset="0"/>
              </a:defRPr>
            </a:lvl4pPr>
            <a:lvl5pPr marL="2081060" indent="-231229" eaLnBrk="0" hangingPunct="0">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pPr eaLnBrk="1" hangingPunct="1"/>
            <a:fld id="{0A90A944-1B73-4D56-AFE9-D0D4E8A37219}" type="slidenum">
              <a:rPr lang="en-US" altLang="en-US"/>
              <a:pPr eaLnBrk="1" hangingPunct="1"/>
              <a:t>3</a:t>
            </a:fld>
            <a:endParaRPr lang="en-US" altLang="en-US"/>
          </a:p>
        </p:txBody>
      </p:sp>
    </p:spTree>
    <p:extLst>
      <p:ext uri="{BB962C8B-B14F-4D97-AF65-F5344CB8AC3E}">
        <p14:creationId xmlns:p14="http://schemas.microsoft.com/office/powerpoint/2010/main" val="361781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r>
              <a:rPr lang="en-US" sz="1200" kern="1200" dirty="0" smtClean="0">
                <a:solidFill>
                  <a:schemeClr val="tx1"/>
                </a:solidFill>
                <a:effectLst/>
                <a:latin typeface="Arial" charset="0"/>
                <a:ea typeface="+mn-ea"/>
                <a:cs typeface="+mn-cs"/>
              </a:rPr>
              <a:t>A little history.  Before I knew what UX or user centered design was, my colleagues in the Digital Knowledge Center, the precursor to our Digital Research and Curation center, worked with us to craft use cases for digital projects.  They wanted us to describe what a user might do with content from, for example, the Lester S. Levy Sheet Music Collection, a collection of popular American sheet music that was the library’s first foray into creating a digital collection.  They challenged us to describe the casual, scholarly, and musical users.  It was a different way of thinking, and went beyond “if you put it up they will come.”</a:t>
            </a:r>
          </a:p>
          <a:p>
            <a:endParaRPr lang="en-US" sz="12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Fast forward to 2010:  a forward looking colleague of mine, Deborah </a:t>
            </a:r>
            <a:r>
              <a:rPr lang="en-US" sz="1200" kern="1200" dirty="0" err="1" smtClean="0">
                <a:solidFill>
                  <a:schemeClr val="tx1"/>
                </a:solidFill>
                <a:effectLst/>
                <a:latin typeface="Arial" charset="0"/>
                <a:ea typeface="+mn-ea"/>
                <a:cs typeface="+mn-cs"/>
              </a:rPr>
              <a:t>Slingluff</a:t>
            </a:r>
            <a:r>
              <a:rPr lang="en-US" sz="1200" kern="1200" dirty="0" smtClean="0">
                <a:solidFill>
                  <a:schemeClr val="tx1"/>
                </a:solidFill>
                <a:effectLst/>
                <a:latin typeface="Arial" charset="0"/>
                <a:ea typeface="+mn-ea"/>
                <a:cs typeface="+mn-cs"/>
              </a:rPr>
              <a:t>, proposed hiring a UX director.  We were in the throes of building the Brody Learning Commons, and it became clear to Deborah that having someone with UX experience would be invaluable.  Steven </a:t>
            </a:r>
            <a:r>
              <a:rPr lang="en-US" sz="1200" kern="1200" dirty="0" err="1" smtClean="0">
                <a:solidFill>
                  <a:schemeClr val="tx1"/>
                </a:solidFill>
                <a:effectLst/>
                <a:latin typeface="Arial" charset="0"/>
                <a:ea typeface="+mn-ea"/>
                <a:cs typeface="+mn-cs"/>
              </a:rPr>
              <a:t>Heslip</a:t>
            </a:r>
            <a:r>
              <a:rPr lang="en-US" sz="1200" kern="1200" dirty="0" smtClean="0">
                <a:solidFill>
                  <a:schemeClr val="tx1"/>
                </a:solidFill>
                <a:effectLst/>
                <a:latin typeface="Arial" charset="0"/>
                <a:ea typeface="+mn-ea"/>
                <a:cs typeface="+mn-cs"/>
              </a:rPr>
              <a:t>, our UX director, started in the fall of 2011.   He’s an urban anthropologist, not a librarian, and that’s brought a fresh perspective.  I have to be honest and say that some people were skeptical, and I can’t count the number of times he took a colleague out for lunch or coffee, but he overcame the initial resistance, and came away with a good understanding of our culture. It was an ethnographic study in miniature.</a:t>
            </a:r>
          </a:p>
          <a:p>
            <a:endParaRPr lang="en-US" sz="1200" kern="1200" dirty="0">
              <a:solidFill>
                <a:schemeClr val="tx1"/>
              </a:solidFill>
              <a:effectLst/>
              <a:latin typeface="Arial" charset="0"/>
              <a:ea typeface="+mn-ea"/>
              <a:cs typeface="+mn-cs"/>
            </a:endParaRPr>
          </a:p>
        </p:txBody>
      </p:sp>
      <p:sp>
        <p:nvSpPr>
          <p:cNvPr id="2662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51494" indent="-289036" eaLnBrk="0" hangingPunct="0">
              <a:defRPr>
                <a:solidFill>
                  <a:schemeClr val="tx1"/>
                </a:solidFill>
                <a:latin typeface="Arial" charset="0"/>
              </a:defRPr>
            </a:lvl2pPr>
            <a:lvl3pPr marL="1156145" indent="-231229" eaLnBrk="0" hangingPunct="0">
              <a:defRPr>
                <a:solidFill>
                  <a:schemeClr val="tx1"/>
                </a:solidFill>
                <a:latin typeface="Arial" charset="0"/>
              </a:defRPr>
            </a:lvl3pPr>
            <a:lvl4pPr marL="1618602" indent="-231229" eaLnBrk="0" hangingPunct="0">
              <a:defRPr>
                <a:solidFill>
                  <a:schemeClr val="tx1"/>
                </a:solidFill>
                <a:latin typeface="Arial" charset="0"/>
              </a:defRPr>
            </a:lvl4pPr>
            <a:lvl5pPr marL="2081060" indent="-231229" eaLnBrk="0" hangingPunct="0">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pPr eaLnBrk="1" hangingPunct="1"/>
            <a:fld id="{C60A2528-3C78-46DD-8315-0D8642433D56}" type="slidenum">
              <a:rPr lang="en-US" altLang="en-US"/>
              <a:pPr eaLnBrk="1" hangingPunct="1"/>
              <a:t>4</a:t>
            </a:fld>
            <a:endParaRPr lang="en-US" altLang="en-US"/>
          </a:p>
        </p:txBody>
      </p:sp>
    </p:spTree>
    <p:extLst>
      <p:ext uri="{BB962C8B-B14F-4D97-AF65-F5344CB8AC3E}">
        <p14:creationId xmlns:p14="http://schemas.microsoft.com/office/powerpoint/2010/main" val="3011960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r>
              <a:rPr lang="en-US" sz="1200" kern="1200" dirty="0" smtClean="0">
                <a:solidFill>
                  <a:schemeClr val="tx1"/>
                </a:solidFill>
                <a:effectLst/>
                <a:latin typeface="Arial" charset="0"/>
                <a:ea typeface="+mn-ea"/>
                <a:cs typeface="+mn-cs"/>
              </a:rPr>
              <a:t>And it’s been a whirlwind of activity since.  This is just a sample of the projects that we’ve worked on over the last 4 year.  They’ve run the gamut from the fox trot to the waltz; or, more accurately, from digital to physical projects, and from hard core analytics to softer qualitative data.</a:t>
            </a:r>
            <a:endParaRPr lang="en-US" altLang="en-US" dirty="0" smtClean="0"/>
          </a:p>
        </p:txBody>
      </p:sp>
    </p:spTree>
    <p:extLst>
      <p:ext uri="{BB962C8B-B14F-4D97-AF65-F5344CB8AC3E}">
        <p14:creationId xmlns:p14="http://schemas.microsoft.com/office/powerpoint/2010/main" val="2485965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r>
              <a:rPr lang="en-US" sz="1200" kern="1200" dirty="0" smtClean="0">
                <a:solidFill>
                  <a:schemeClr val="tx1"/>
                </a:solidFill>
                <a:effectLst/>
                <a:latin typeface="Arial" charset="0"/>
                <a:ea typeface="+mn-ea"/>
                <a:cs typeface="+mn-cs"/>
              </a:rPr>
              <a:t>So what did it take to make this happen?  We weren’t too far off, but we needed guidance and expertise to get us moving in the same direction.  We had to reconcile “the user comes first” with “we know best.”  We also had to take advantage of available people resources:  Steven recruited a great group of students, with majors ranging from IR, to Comp </a:t>
            </a:r>
            <a:r>
              <a:rPr lang="en-US" sz="1200" kern="1200" dirty="0" err="1" smtClean="0">
                <a:solidFill>
                  <a:schemeClr val="tx1"/>
                </a:solidFill>
                <a:effectLst/>
                <a:latin typeface="Arial" charset="0"/>
                <a:ea typeface="+mn-ea"/>
                <a:cs typeface="+mn-cs"/>
              </a:rPr>
              <a:t>Sci</a:t>
            </a:r>
            <a:r>
              <a:rPr lang="en-US" sz="1200" kern="1200" dirty="0" smtClean="0">
                <a:solidFill>
                  <a:schemeClr val="tx1"/>
                </a:solidFill>
                <a:effectLst/>
                <a:latin typeface="Arial" charset="0"/>
                <a:ea typeface="+mn-ea"/>
                <a:cs typeface="+mn-cs"/>
              </a:rPr>
              <a:t> to psychology, and worked closely with a couple of the liaison librarians on projects to bring them up to speed.  Resources are scarce for all of us so we leveraged what we had.</a:t>
            </a:r>
            <a:endParaRPr lang="en-US" altLang="en-US" dirty="0" smtClean="0"/>
          </a:p>
        </p:txBody>
      </p:sp>
    </p:spTree>
    <p:extLst>
      <p:ext uri="{BB962C8B-B14F-4D97-AF65-F5344CB8AC3E}">
        <p14:creationId xmlns:p14="http://schemas.microsoft.com/office/powerpoint/2010/main" val="2360302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1494" indent="-289036" eaLnBrk="0" hangingPunct="0">
              <a:defRPr>
                <a:solidFill>
                  <a:schemeClr val="tx1"/>
                </a:solidFill>
                <a:latin typeface="Arial" charset="0"/>
              </a:defRPr>
            </a:lvl2pPr>
            <a:lvl3pPr marL="1156145" indent="-231229" eaLnBrk="0" hangingPunct="0">
              <a:defRPr>
                <a:solidFill>
                  <a:schemeClr val="tx1"/>
                </a:solidFill>
                <a:latin typeface="Arial" charset="0"/>
              </a:defRPr>
            </a:lvl3pPr>
            <a:lvl4pPr marL="1618602" indent="-231229" eaLnBrk="0" hangingPunct="0">
              <a:defRPr>
                <a:solidFill>
                  <a:schemeClr val="tx1"/>
                </a:solidFill>
                <a:latin typeface="Arial" charset="0"/>
              </a:defRPr>
            </a:lvl4pPr>
            <a:lvl5pPr marL="2081060" indent="-231229" eaLnBrk="0" hangingPunct="0">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pPr eaLnBrk="1" hangingPunct="1"/>
            <a:fld id="{D963036F-860D-46B9-96FA-96A8861F68BE}" type="slidenum">
              <a:rPr lang="en-US" altLang="en-US"/>
              <a:pPr eaLnBrk="1" hangingPunct="1"/>
              <a:t>7</a:t>
            </a:fld>
            <a:endParaRPr lang="en-US" altLang="en-US"/>
          </a:p>
        </p:txBody>
      </p:sp>
      <p:sp>
        <p:nvSpPr>
          <p:cNvPr id="27651" name="Slide Image Placeholder 1"/>
          <p:cNvSpPr>
            <a:spLocks noGrp="1" noRot="1" noChangeAspect="1" noTextEdit="1"/>
          </p:cNvSpPr>
          <p:nvPr>
            <p:ph type="sldImg"/>
          </p:nvPr>
        </p:nvSpPr>
        <p:spPr>
          <a:ln/>
        </p:spPr>
      </p:sp>
      <p:sp>
        <p:nvSpPr>
          <p:cNvPr id="27652" name="Notes Placeholder 2"/>
          <p:cNvSpPr>
            <a:spLocks noGrp="1"/>
          </p:cNvSpPr>
          <p:nvPr>
            <p:ph type="body" idx="1"/>
          </p:nvPr>
        </p:nvSpPr>
        <p:spPr>
          <a:noFill/>
        </p:spPr>
        <p:txBody>
          <a:bodyPr lIns="92473" tIns="92473" rIns="92473" bIns="92473"/>
          <a:lstStyle/>
          <a:p>
            <a:r>
              <a:rPr lang="en-US" sz="1200" kern="1200" dirty="0" smtClean="0">
                <a:solidFill>
                  <a:schemeClr val="tx1"/>
                </a:solidFill>
                <a:effectLst/>
                <a:latin typeface="Arial" charset="0"/>
                <a:ea typeface="+mn-ea"/>
                <a:cs typeface="+mn-cs"/>
              </a:rPr>
              <a:t>We’ve worked hard to be sure that our users are representative and that we don’t favor one over the other.  During the course of our most recent work, requirements gathering for the renovation of the MSE library, I was challenged by my colleagues about the range of users that we’d worked with over the years.  I put this slide together as an overview.  We have an almost equal distribution of user types, and a fairly broad representation by discipline.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These numbers reflect only the inquiry that we had done to date that give us information for the renovation; if I were to systematically go through every other project we’d done, I suspect the distributions would hold up.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One outcome of working on a variety of projects is that we’re building a diverse and rich set of inquiries that we can continue to mine.</a:t>
            </a:r>
          </a:p>
          <a:p>
            <a:pPr eaLnBrk="1" hangingPunct="1">
              <a:spcBef>
                <a:spcPct val="0"/>
              </a:spcBef>
            </a:pPr>
            <a:endParaRPr lang="en-US" altLang="en-US" sz="1100" dirty="0"/>
          </a:p>
        </p:txBody>
      </p:sp>
    </p:spTree>
    <p:extLst>
      <p:ext uri="{BB962C8B-B14F-4D97-AF65-F5344CB8AC3E}">
        <p14:creationId xmlns:p14="http://schemas.microsoft.com/office/powerpoint/2010/main" val="2949406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Now that you know how we get to where we are, I want to briefly run through three projects, each of which used a different user-centered approach.</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8B7151FF-C41D-411E-A748-D26A72446C02}" type="slidenum">
              <a:rPr lang="en-US" altLang="en-US" smtClean="0"/>
              <a:pPr>
                <a:defRPr/>
              </a:pPr>
              <a:t>8</a:t>
            </a:fld>
            <a:endParaRPr lang="en-US" altLang="en-US"/>
          </a:p>
        </p:txBody>
      </p:sp>
    </p:spTree>
    <p:extLst>
      <p:ext uri="{BB962C8B-B14F-4D97-AF65-F5344CB8AC3E}">
        <p14:creationId xmlns:p14="http://schemas.microsoft.com/office/powerpoint/2010/main" val="940094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1494" indent="-289036" eaLnBrk="0" hangingPunct="0">
              <a:defRPr>
                <a:solidFill>
                  <a:schemeClr val="tx1"/>
                </a:solidFill>
                <a:latin typeface="Arial" charset="0"/>
              </a:defRPr>
            </a:lvl2pPr>
            <a:lvl3pPr marL="1156145" indent="-231229" eaLnBrk="0" hangingPunct="0">
              <a:defRPr>
                <a:solidFill>
                  <a:schemeClr val="tx1"/>
                </a:solidFill>
                <a:latin typeface="Arial" charset="0"/>
              </a:defRPr>
            </a:lvl3pPr>
            <a:lvl4pPr marL="1618602" indent="-231229" eaLnBrk="0" hangingPunct="0">
              <a:defRPr>
                <a:solidFill>
                  <a:schemeClr val="tx1"/>
                </a:solidFill>
                <a:latin typeface="Arial" charset="0"/>
              </a:defRPr>
            </a:lvl4pPr>
            <a:lvl5pPr marL="2081060" indent="-231229" eaLnBrk="0" hangingPunct="0">
              <a:defRPr>
                <a:solidFill>
                  <a:schemeClr val="tx1"/>
                </a:solidFill>
                <a:latin typeface="Arial" charset="0"/>
              </a:defRPr>
            </a:lvl5pPr>
            <a:lvl6pPr marL="2543518" indent="-231229" eaLnBrk="0" fontAlgn="base" hangingPunct="0">
              <a:spcBef>
                <a:spcPct val="0"/>
              </a:spcBef>
              <a:spcAft>
                <a:spcPct val="0"/>
              </a:spcAft>
              <a:defRPr>
                <a:solidFill>
                  <a:schemeClr val="tx1"/>
                </a:solidFill>
                <a:latin typeface="Arial" charset="0"/>
              </a:defRPr>
            </a:lvl6pPr>
            <a:lvl7pPr marL="3005976" indent="-231229" eaLnBrk="0" fontAlgn="base" hangingPunct="0">
              <a:spcBef>
                <a:spcPct val="0"/>
              </a:spcBef>
              <a:spcAft>
                <a:spcPct val="0"/>
              </a:spcAft>
              <a:defRPr>
                <a:solidFill>
                  <a:schemeClr val="tx1"/>
                </a:solidFill>
                <a:latin typeface="Arial" charset="0"/>
              </a:defRPr>
            </a:lvl7pPr>
            <a:lvl8pPr marL="3468434" indent="-231229" eaLnBrk="0" fontAlgn="base" hangingPunct="0">
              <a:spcBef>
                <a:spcPct val="0"/>
              </a:spcBef>
              <a:spcAft>
                <a:spcPct val="0"/>
              </a:spcAft>
              <a:defRPr>
                <a:solidFill>
                  <a:schemeClr val="tx1"/>
                </a:solidFill>
                <a:latin typeface="Arial" charset="0"/>
              </a:defRPr>
            </a:lvl8pPr>
            <a:lvl9pPr marL="3930891" indent="-231229" eaLnBrk="0" fontAlgn="base" hangingPunct="0">
              <a:spcBef>
                <a:spcPct val="0"/>
              </a:spcBef>
              <a:spcAft>
                <a:spcPct val="0"/>
              </a:spcAft>
              <a:defRPr>
                <a:solidFill>
                  <a:schemeClr val="tx1"/>
                </a:solidFill>
                <a:latin typeface="Arial" charset="0"/>
              </a:defRPr>
            </a:lvl9pPr>
          </a:lstStyle>
          <a:p>
            <a:pPr eaLnBrk="1" hangingPunct="1"/>
            <a:fld id="{893C152C-098F-4C60-82B3-9CC6EC323B2A}" type="slidenum">
              <a:rPr lang="en-US" altLang="en-US"/>
              <a:pPr eaLnBrk="1" hangingPunct="1"/>
              <a:t>9</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r>
              <a:rPr lang="en-US" sz="1200" kern="1200" dirty="0" smtClean="0">
                <a:solidFill>
                  <a:schemeClr val="tx1"/>
                </a:solidFill>
                <a:effectLst/>
                <a:latin typeface="Arial" charset="0"/>
                <a:ea typeface="+mn-ea"/>
                <a:cs typeface="+mn-cs"/>
              </a:rPr>
              <a:t>The MSEL Use Study used both quantitative and qualitative data to help us develop evidence-based understandings of MSEL facility throughout the academic year.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Our goals were to:</a:t>
            </a:r>
          </a:p>
          <a:p>
            <a:r>
              <a:rPr lang="en-US" sz="1200" kern="1200" dirty="0" smtClean="0">
                <a:solidFill>
                  <a:schemeClr val="tx1"/>
                </a:solidFill>
                <a:effectLst/>
                <a:latin typeface="Arial" charset="0"/>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Identify needs that are not being met, especially during times of peak use </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Understand user needs and desires, including why they choose to use parts of the library and not others </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Characterize use of different parts of the library based upon evidence collected</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quantitative side was a series of daily observations that documented various behaviors throughout the library.  Behaviors were coded:  for example, active or engaged with a book, active or engaged with a device, active with both, and my personal favorite, an “x” for sleeping or not engaged.</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coding schema was adopted from a hand-out distributed by Nancy Fried-Foster at a participatory design workshop that she conducted at JHU.  The students made observations 3 times a day, and recorded 400 sets of counts over the academic year.  They were extremely conscientious—they only missed three times.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data was loaded into a spreadsheet for analysis using Tableau.</a:t>
            </a:r>
          </a:p>
          <a:p>
            <a:pPr eaLnBrk="1" hangingPunct="1"/>
            <a:endParaRPr lang="en-US" altLang="en-US" sz="2000" dirty="0"/>
          </a:p>
          <a:p>
            <a:pPr eaLnBrk="1" hangingPunct="1"/>
            <a:endParaRPr lang="en-US" altLang="en-US" sz="2000" dirty="0"/>
          </a:p>
        </p:txBody>
      </p:sp>
    </p:spTree>
    <p:extLst>
      <p:ext uri="{BB962C8B-B14F-4D97-AF65-F5344CB8AC3E}">
        <p14:creationId xmlns:p14="http://schemas.microsoft.com/office/powerpoint/2010/main" val="4044900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71D2D37-9D4D-4693-92F4-8D2CE1C5DD87}" type="slidenum">
              <a:rPr lang="en-US" altLang="en-US"/>
              <a:pPr>
                <a:defRPr/>
              </a:pPr>
              <a:t>‹#›</a:t>
            </a:fld>
            <a:endParaRPr lang="en-US" altLang="en-US"/>
          </a:p>
        </p:txBody>
      </p:sp>
    </p:spTree>
    <p:extLst>
      <p:ext uri="{BB962C8B-B14F-4D97-AF65-F5344CB8AC3E}">
        <p14:creationId xmlns:p14="http://schemas.microsoft.com/office/powerpoint/2010/main" val="1935232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8643A3A-2F5D-4C0E-9998-62B1BD176C80}" type="slidenum">
              <a:rPr lang="en-US" altLang="en-US"/>
              <a:pPr>
                <a:defRPr/>
              </a:pPr>
              <a:t>‹#›</a:t>
            </a:fld>
            <a:endParaRPr lang="en-US" altLang="en-US"/>
          </a:p>
        </p:txBody>
      </p:sp>
    </p:spTree>
    <p:extLst>
      <p:ext uri="{BB962C8B-B14F-4D97-AF65-F5344CB8AC3E}">
        <p14:creationId xmlns:p14="http://schemas.microsoft.com/office/powerpoint/2010/main" val="3248489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CC0EAFA-A808-47F1-886B-C71901609FFD}" type="slidenum">
              <a:rPr lang="en-US" altLang="en-US"/>
              <a:pPr>
                <a:defRPr/>
              </a:pPr>
              <a:t>‹#›</a:t>
            </a:fld>
            <a:endParaRPr lang="en-US" altLang="en-US"/>
          </a:p>
        </p:txBody>
      </p:sp>
    </p:spTree>
    <p:extLst>
      <p:ext uri="{BB962C8B-B14F-4D97-AF65-F5344CB8AC3E}">
        <p14:creationId xmlns:p14="http://schemas.microsoft.com/office/powerpoint/2010/main" val="1029781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6BE41B-0500-4AC2-95DB-EC3950265B3E}" type="slidenum">
              <a:rPr lang="en-US" altLang="en-US"/>
              <a:pPr>
                <a:defRPr/>
              </a:pPr>
              <a:t>‹#›</a:t>
            </a:fld>
            <a:endParaRPr lang="en-US" altLang="en-US"/>
          </a:p>
        </p:txBody>
      </p:sp>
    </p:spTree>
    <p:extLst>
      <p:ext uri="{BB962C8B-B14F-4D97-AF65-F5344CB8AC3E}">
        <p14:creationId xmlns:p14="http://schemas.microsoft.com/office/powerpoint/2010/main" val="1094602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DA7EE033-39C2-4FD3-BF9E-34E26354A277}" type="slidenum">
              <a:rPr lang="en-US" altLang="en-US"/>
              <a:pPr>
                <a:defRPr/>
              </a:pPr>
              <a:t>‹#›</a:t>
            </a:fld>
            <a:endParaRPr lang="en-US" altLang="en-US"/>
          </a:p>
        </p:txBody>
      </p:sp>
    </p:spTree>
    <p:extLst>
      <p:ext uri="{BB962C8B-B14F-4D97-AF65-F5344CB8AC3E}">
        <p14:creationId xmlns:p14="http://schemas.microsoft.com/office/powerpoint/2010/main" val="265343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50022C-1FF6-44F6-93BD-070F895BD495}" type="slidenum">
              <a:rPr lang="en-US" altLang="en-US"/>
              <a:pPr>
                <a:defRPr/>
              </a:pPr>
              <a:t>‹#›</a:t>
            </a:fld>
            <a:endParaRPr lang="en-US" altLang="en-US"/>
          </a:p>
        </p:txBody>
      </p:sp>
    </p:spTree>
    <p:extLst>
      <p:ext uri="{BB962C8B-B14F-4D97-AF65-F5344CB8AC3E}">
        <p14:creationId xmlns:p14="http://schemas.microsoft.com/office/powerpoint/2010/main" val="350064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91DC352-0626-474B-B2F5-A161D73A469E}" type="slidenum">
              <a:rPr lang="en-US" altLang="en-US"/>
              <a:pPr>
                <a:defRPr/>
              </a:pPr>
              <a:t>‹#›</a:t>
            </a:fld>
            <a:endParaRPr lang="en-US" altLang="en-US"/>
          </a:p>
        </p:txBody>
      </p:sp>
    </p:spTree>
    <p:extLst>
      <p:ext uri="{BB962C8B-B14F-4D97-AF65-F5344CB8AC3E}">
        <p14:creationId xmlns:p14="http://schemas.microsoft.com/office/powerpoint/2010/main" val="2877840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DAF0C9F-28A8-499D-93B2-14EE02A8EBD4}" type="slidenum">
              <a:rPr lang="en-US" altLang="en-US"/>
              <a:pPr>
                <a:defRPr/>
              </a:pPr>
              <a:t>‹#›</a:t>
            </a:fld>
            <a:endParaRPr lang="en-US" altLang="en-US"/>
          </a:p>
        </p:txBody>
      </p:sp>
    </p:spTree>
    <p:extLst>
      <p:ext uri="{BB962C8B-B14F-4D97-AF65-F5344CB8AC3E}">
        <p14:creationId xmlns:p14="http://schemas.microsoft.com/office/powerpoint/2010/main" val="168705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F55A058-EA57-4B1F-830E-43103443A14D}" type="slidenum">
              <a:rPr lang="en-US" altLang="en-US"/>
              <a:pPr>
                <a:defRPr/>
              </a:pPr>
              <a:t>‹#›</a:t>
            </a:fld>
            <a:endParaRPr lang="en-US" altLang="en-US"/>
          </a:p>
        </p:txBody>
      </p:sp>
    </p:spTree>
    <p:extLst>
      <p:ext uri="{BB962C8B-B14F-4D97-AF65-F5344CB8AC3E}">
        <p14:creationId xmlns:p14="http://schemas.microsoft.com/office/powerpoint/2010/main" val="2401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5AD8C93-3557-4581-AC26-1700DC85C6DD}" type="slidenum">
              <a:rPr lang="en-US" altLang="en-US"/>
              <a:pPr>
                <a:defRPr/>
              </a:pPr>
              <a:t>‹#›</a:t>
            </a:fld>
            <a:endParaRPr lang="en-US" altLang="en-US"/>
          </a:p>
        </p:txBody>
      </p:sp>
    </p:spTree>
    <p:extLst>
      <p:ext uri="{BB962C8B-B14F-4D97-AF65-F5344CB8AC3E}">
        <p14:creationId xmlns:p14="http://schemas.microsoft.com/office/powerpoint/2010/main" val="1320682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92F5D26-E18D-498B-8A03-F0D4F681C484}" type="slidenum">
              <a:rPr lang="en-US" altLang="en-US"/>
              <a:pPr>
                <a:defRPr/>
              </a:pPr>
              <a:t>‹#›</a:t>
            </a:fld>
            <a:endParaRPr lang="en-US" altLang="en-US"/>
          </a:p>
        </p:txBody>
      </p:sp>
    </p:spTree>
    <p:extLst>
      <p:ext uri="{BB962C8B-B14F-4D97-AF65-F5344CB8AC3E}">
        <p14:creationId xmlns:p14="http://schemas.microsoft.com/office/powerpoint/2010/main" val="384163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B8BC575-78A1-40F5-8C7E-58E84FB8E07B}" type="slidenum">
              <a:rPr lang="en-US" altLang="en-US"/>
              <a:pPr>
                <a:defRPr/>
              </a:pPr>
              <a:t>‹#›</a:t>
            </a:fld>
            <a:endParaRPr lang="en-US" altLang="en-US"/>
          </a:p>
        </p:txBody>
      </p:sp>
    </p:spTree>
    <p:extLst>
      <p:ext uri="{BB962C8B-B14F-4D97-AF65-F5344CB8AC3E}">
        <p14:creationId xmlns:p14="http://schemas.microsoft.com/office/powerpoint/2010/main" val="817428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25BF021-762B-41A8-ADD4-FCE1893FD5FA}" type="slidenum">
              <a:rPr lang="en-US" altLang="en-US"/>
              <a:pPr>
                <a:defRPr/>
              </a:pPr>
              <a:t>‹#›</a:t>
            </a:fld>
            <a:endParaRPr lang="en-US" altLang="en-US"/>
          </a:p>
        </p:txBody>
      </p:sp>
    </p:spTree>
    <p:extLst>
      <p:ext uri="{BB962C8B-B14F-4D97-AF65-F5344CB8AC3E}">
        <p14:creationId xmlns:p14="http://schemas.microsoft.com/office/powerpoint/2010/main" val="998941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2BA6E0C-D55C-4D17-9A06-D4AB1C5EC6F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6.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hyperlink" Target="http://levysheetmusic.mse.jhu.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onlinerepmanagement.com/wp-content/uploads/2012/04/Social-Media-Liability-e1334847608175.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81000" y="381000"/>
            <a:ext cx="8229600" cy="1143000"/>
          </a:xfrm>
        </p:spPr>
        <p:txBody>
          <a:bodyPr/>
          <a:lstStyle/>
          <a:p>
            <a:pPr eaLnBrk="1" hangingPunct="1"/>
            <a:r>
              <a:rPr lang="en-US" altLang="en-US" dirty="0" smtClean="0"/>
              <a:t>Getting to Know You:  </a:t>
            </a:r>
            <a:br>
              <a:rPr lang="en-US" altLang="en-US" dirty="0" smtClean="0"/>
            </a:br>
            <a:r>
              <a:rPr lang="en-US" altLang="en-US" dirty="0" smtClean="0"/>
              <a:t>Tales from the Field</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5638800"/>
            <a:ext cx="2102946" cy="615645"/>
          </a:xfrm>
        </p:spPr>
      </p:pic>
      <p:sp>
        <p:nvSpPr>
          <p:cNvPr id="3" name="Rectangle 2"/>
          <p:cNvSpPr/>
          <p:nvPr/>
        </p:nvSpPr>
        <p:spPr>
          <a:xfrm>
            <a:off x="457201" y="4185415"/>
            <a:ext cx="3214914" cy="1581972"/>
          </a:xfrm>
          <a:prstGeom prst="rect">
            <a:avLst/>
          </a:prstGeom>
        </p:spPr>
        <p:txBody>
          <a:bodyPr wrap="square">
            <a:spAutoFit/>
          </a:bodyPr>
          <a:lstStyle/>
          <a:p>
            <a:pPr marL="342900" lvl="0" indent="-342900" fontAlgn="auto">
              <a:spcBef>
                <a:spcPct val="20000"/>
              </a:spcBef>
              <a:spcAft>
                <a:spcPts val="0"/>
              </a:spcAft>
            </a:pPr>
            <a:r>
              <a:rPr lang="en-US" sz="2000" dirty="0" smtClean="0">
                <a:latin typeface="Arial"/>
              </a:rPr>
              <a:t>Margaret Burri</a:t>
            </a:r>
          </a:p>
          <a:p>
            <a:pPr marL="342900" lvl="0" indent="-342900" fontAlgn="auto">
              <a:spcBef>
                <a:spcPct val="20000"/>
              </a:spcBef>
              <a:spcAft>
                <a:spcPts val="0"/>
              </a:spcAft>
            </a:pPr>
            <a:r>
              <a:rPr lang="en-US" sz="2000" dirty="0" smtClean="0">
                <a:latin typeface="Arial"/>
              </a:rPr>
              <a:t>Sheridan Libraries</a:t>
            </a:r>
          </a:p>
          <a:p>
            <a:pPr marL="342900" lvl="0" indent="-342900" fontAlgn="auto">
              <a:spcBef>
                <a:spcPct val="20000"/>
              </a:spcBef>
              <a:spcAft>
                <a:spcPts val="0"/>
              </a:spcAft>
            </a:pPr>
            <a:r>
              <a:rPr lang="en-US" sz="2000" dirty="0" smtClean="0">
                <a:latin typeface="Arial"/>
              </a:rPr>
              <a:t>Johns Hopkins University</a:t>
            </a:r>
          </a:p>
          <a:p>
            <a:pPr marL="342900" lvl="0" indent="-342900" fontAlgn="auto">
              <a:spcBef>
                <a:spcPct val="20000"/>
              </a:spcBef>
              <a:spcAft>
                <a:spcPts val="0"/>
              </a:spcAft>
            </a:pPr>
            <a:endParaRPr lang="en-US" sz="2400" dirty="0">
              <a:solidFill>
                <a:srgbClr val="646464"/>
              </a:solidFill>
              <a:latin typeface="Aria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2005012"/>
            <a:ext cx="4510492" cy="3762375"/>
          </a:xfrm>
          <a:prstGeom prst="rect">
            <a:avLst/>
          </a:prstGeom>
        </p:spPr>
      </p:pic>
    </p:spTree>
    <p:extLst>
      <p:ext uri="{BB962C8B-B14F-4D97-AF65-F5344CB8AC3E}">
        <p14:creationId xmlns:p14="http://schemas.microsoft.com/office/powerpoint/2010/main" val="793025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en-US" altLang="en-US" smtClean="0"/>
              <a:t>MSEL Use Study</a:t>
            </a:r>
          </a:p>
        </p:txBody>
      </p:sp>
      <p:pic>
        <p:nvPicPr>
          <p:cNvPr id="10243" name="Picture 14" descr="Level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90800" y="2819400"/>
            <a:ext cx="1047750" cy="1362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15" descr="Level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743200"/>
            <a:ext cx="1047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6" descr="LevelB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828800"/>
            <a:ext cx="245745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7" descr="Level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343400"/>
            <a:ext cx="10477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8" descr="Level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4343400"/>
            <a:ext cx="1047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9" descr="Level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371600"/>
            <a:ext cx="10477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0" descr="Level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1371600"/>
            <a:ext cx="10477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21" descr="LevelDes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1447800"/>
            <a:ext cx="13239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9900" y="5867400"/>
            <a:ext cx="20970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457200" y="274638"/>
            <a:ext cx="8229600" cy="1020762"/>
          </a:xfrm>
        </p:spPr>
        <p:txBody>
          <a:bodyPr/>
          <a:lstStyle/>
          <a:p>
            <a:pPr eaLnBrk="1" hangingPunct="1"/>
            <a:r>
              <a:rPr lang="en-US" altLang="en-US" dirty="0" smtClean="0"/>
              <a:t>MSEL Use Study</a:t>
            </a:r>
          </a:p>
        </p:txBody>
      </p:sp>
      <p:sp>
        <p:nvSpPr>
          <p:cNvPr id="11270" name="Rectangle 6"/>
          <p:cNvSpPr>
            <a:spLocks noGrp="1" noChangeArrowheads="1"/>
          </p:cNvSpPr>
          <p:nvPr>
            <p:ph type="body" idx="4294967295"/>
          </p:nvPr>
        </p:nvSpPr>
        <p:spPr/>
        <p:txBody>
          <a:bodyPr/>
          <a:lstStyle/>
          <a:p>
            <a:pPr>
              <a:buFontTx/>
              <a:buNone/>
            </a:pPr>
            <a:r>
              <a:rPr lang="en-US" altLang="en-US" dirty="0" smtClean="0"/>
              <a:t>Photo Surveys:  Technology &amp; After Dark</a:t>
            </a:r>
          </a:p>
        </p:txBody>
      </p:sp>
      <p:pic>
        <p:nvPicPr>
          <p:cNvPr id="11267"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419600" y="2316810"/>
            <a:ext cx="4267200" cy="2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Pri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306637"/>
            <a:ext cx="3657600"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791200"/>
            <a:ext cx="20970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They’re Doing What?</a:t>
            </a:r>
          </a:p>
        </p:txBody>
      </p:sp>
      <p:pic>
        <p:nvPicPr>
          <p:cNvPr id="1433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219200"/>
            <a:ext cx="6057900" cy="4525963"/>
          </a:xfrm>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867400"/>
            <a:ext cx="20970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p:txBody>
          <a:bodyPr/>
          <a:lstStyle/>
          <a:p>
            <a:pPr eaLnBrk="1" hangingPunct="1"/>
            <a:r>
              <a:rPr lang="en-US" altLang="en-US" smtClean="0"/>
              <a:t>Getting There</a:t>
            </a:r>
          </a:p>
        </p:txBody>
      </p:sp>
      <p:sp>
        <p:nvSpPr>
          <p:cNvPr id="15363" name="Shape 150"/>
          <p:cNvSpPr>
            <a:spLocks noGrp="1"/>
          </p:cNvSpPr>
          <p:nvPr>
            <p:ph sz="half" idx="4294967295"/>
          </p:nvPr>
        </p:nvSpPr>
        <p:spPr>
          <a:xfrm>
            <a:off x="457200" y="1600200"/>
            <a:ext cx="4038600" cy="4525963"/>
          </a:xfrm>
        </p:spPr>
        <p:txBody>
          <a:bodyPr lIns="91425" tIns="91425" rIns="91425" bIns="91425"/>
          <a:lstStyle/>
          <a:p>
            <a:pPr marL="0" indent="0" eaLnBrk="1" hangingPunct="1">
              <a:lnSpc>
                <a:spcPct val="115000"/>
              </a:lnSpc>
              <a:buClr>
                <a:srgbClr val="000000"/>
              </a:buClr>
              <a:buFontTx/>
              <a:buNone/>
            </a:pPr>
            <a:r>
              <a:rPr lang="en-US" altLang="en-US" sz="1800" smtClean="0"/>
              <a:t>“No one passes from there [Mattin Center], though I don’t feel that uncomfortable or unsafe, someone has to walk from this road or other road, which is kind of deserted. No one is using it.” – </a:t>
            </a:r>
            <a:r>
              <a:rPr lang="en-US" altLang="en-US" sz="1800" b="1" smtClean="0"/>
              <a:t>Security Informatics, Masters Student</a:t>
            </a:r>
          </a:p>
          <a:p>
            <a:pPr marL="0" indent="0" eaLnBrk="1" hangingPunct="1">
              <a:lnSpc>
                <a:spcPct val="115000"/>
              </a:lnSpc>
              <a:buClr>
                <a:srgbClr val="000000"/>
              </a:buClr>
              <a:buFontTx/>
              <a:buNone/>
            </a:pPr>
            <a:endParaRPr lang="en-US" altLang="en-US" sz="1800" b="1" smtClean="0"/>
          </a:p>
          <a:p>
            <a:pPr marL="0" indent="0" eaLnBrk="1" hangingPunct="1">
              <a:lnSpc>
                <a:spcPct val="115000"/>
              </a:lnSpc>
              <a:buClr>
                <a:srgbClr val="000000"/>
              </a:buClr>
              <a:buFontTx/>
              <a:buNone/>
            </a:pPr>
            <a:r>
              <a:rPr lang="en-US" altLang="en-US" sz="1800" smtClean="0"/>
              <a:t> “I feel uncomfortable or unsafe at night because it is dark in here [Mattin Center]. There is not enough lighting</a:t>
            </a:r>
            <a:r>
              <a:rPr lang="en-US" altLang="en-US" sz="1800" b="1" smtClean="0"/>
              <a:t>.</a:t>
            </a:r>
            <a:r>
              <a:rPr lang="en-US" altLang="en-US" sz="1800" smtClean="0"/>
              <a:t>”   </a:t>
            </a:r>
            <a:r>
              <a:rPr lang="en-US" altLang="en-US" sz="1800" b="1" smtClean="0"/>
              <a:t>    – International Studies, Junior</a:t>
            </a:r>
          </a:p>
          <a:p>
            <a:pPr marL="0" indent="0" eaLnBrk="1" hangingPunct="1">
              <a:lnSpc>
                <a:spcPct val="115000"/>
              </a:lnSpc>
              <a:buClr>
                <a:srgbClr val="000000"/>
              </a:buClr>
            </a:pPr>
            <a:endParaRPr lang="en-US" altLang="en-US" sz="1800" b="1" smtClean="0"/>
          </a:p>
        </p:txBody>
      </p:sp>
      <p:pic>
        <p:nvPicPr>
          <p:cNvPr id="15364" name="Picture 7" descr="dar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775" y="1600200"/>
            <a:ext cx="262096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descr="dar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4663" y="4343400"/>
            <a:ext cx="2389187"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943600"/>
            <a:ext cx="20970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US" altLang="en-US" smtClean="0"/>
              <a:t>Student Web Design</a:t>
            </a:r>
          </a:p>
        </p:txBody>
      </p:sp>
      <p:pic>
        <p:nvPicPr>
          <p:cNvPr id="16387"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769625"/>
            <a:ext cx="4038600" cy="4187113"/>
          </a:xfrm>
        </p:spPr>
      </p:pic>
      <p:pic>
        <p:nvPicPr>
          <p:cNvPr id="3" name="Content Placeholder 2"/>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238928" y="2434610"/>
            <a:ext cx="2857143" cy="2857143"/>
          </a:xfrm>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6096000"/>
            <a:ext cx="20970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title"/>
          </p:nvPr>
        </p:nvSpPr>
        <p:spPr/>
        <p:txBody>
          <a:bodyPr/>
          <a:lstStyle/>
          <a:p>
            <a:pPr eaLnBrk="1" hangingPunct="1"/>
            <a:r>
              <a:rPr lang="en-US" altLang="en-US" dirty="0" smtClean="0"/>
              <a:t>Top PhD</a:t>
            </a:r>
            <a:endParaRPr lang="en-US" altLang="en-US" sz="3200" dirty="0" smtClean="0"/>
          </a:p>
        </p:txBody>
      </p:sp>
      <p:pic>
        <p:nvPicPr>
          <p:cNvPr id="17412" name="Picture 4" descr="inqui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38250"/>
            <a:ext cx="4035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5943600"/>
            <a:ext cx="2097206" cy="60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3954" y="2971800"/>
            <a:ext cx="3864503" cy="318135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8400" y="1219200"/>
            <a:ext cx="2776712" cy="2286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PhD</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1600" y="1420183"/>
            <a:ext cx="3687670" cy="284956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2438400"/>
            <a:ext cx="3611106" cy="366269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3581400"/>
            <a:ext cx="3657600" cy="2743200"/>
          </a:xfrm>
          <a:prstGeom prst="rect">
            <a:avLst/>
          </a:prstGeom>
        </p:spPr>
      </p:pic>
    </p:spTree>
    <p:extLst>
      <p:ext uri="{BB962C8B-B14F-4D97-AF65-F5344CB8AC3E}">
        <p14:creationId xmlns:p14="http://schemas.microsoft.com/office/powerpoint/2010/main" val="318979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Sources</a:t>
            </a:r>
          </a:p>
        </p:txBody>
      </p:sp>
      <p:sp>
        <p:nvSpPr>
          <p:cNvPr id="22531" name="Rectangle 3"/>
          <p:cNvSpPr>
            <a:spLocks noGrp="1" noChangeArrowheads="1"/>
          </p:cNvSpPr>
          <p:nvPr>
            <p:ph type="body" idx="1"/>
          </p:nvPr>
        </p:nvSpPr>
        <p:spPr/>
        <p:txBody>
          <a:bodyPr/>
          <a:lstStyle/>
          <a:p>
            <a:pPr eaLnBrk="1" hangingPunct="1">
              <a:lnSpc>
                <a:spcPct val="90000"/>
              </a:lnSpc>
              <a:buFontTx/>
              <a:buNone/>
            </a:pPr>
            <a:r>
              <a:rPr lang="en-US" altLang="en-US" sz="1800" b="1" dirty="0" smtClean="0"/>
              <a:t>Images:</a:t>
            </a:r>
          </a:p>
          <a:p>
            <a:pPr eaLnBrk="1" hangingPunct="1">
              <a:lnSpc>
                <a:spcPct val="90000"/>
              </a:lnSpc>
              <a:buFontTx/>
              <a:buNone/>
            </a:pPr>
            <a:endParaRPr lang="en-US" altLang="en-US" sz="1400" dirty="0" smtClean="0"/>
          </a:p>
          <a:p>
            <a:pPr eaLnBrk="1" hangingPunct="1">
              <a:lnSpc>
                <a:spcPct val="90000"/>
              </a:lnSpc>
              <a:buFontTx/>
              <a:buNone/>
            </a:pPr>
            <a:r>
              <a:rPr lang="en-US" altLang="en-US" sz="1400" dirty="0" smtClean="0"/>
              <a:t>Photo survey participants:  slides 11-13</a:t>
            </a:r>
          </a:p>
          <a:p>
            <a:pPr eaLnBrk="1" hangingPunct="1">
              <a:lnSpc>
                <a:spcPct val="90000"/>
              </a:lnSpc>
              <a:buFontTx/>
              <a:buNone/>
            </a:pPr>
            <a:r>
              <a:rPr lang="en-US" altLang="en-US" sz="1400" dirty="0" smtClean="0"/>
              <a:t>Top Ph.D. participants:  slide 15</a:t>
            </a:r>
          </a:p>
          <a:p>
            <a:pPr eaLnBrk="1" hangingPunct="1">
              <a:lnSpc>
                <a:spcPct val="90000"/>
              </a:lnSpc>
              <a:buFontTx/>
              <a:buNone/>
            </a:pPr>
            <a:r>
              <a:rPr lang="en-US" altLang="en-US" sz="1400" dirty="0" smtClean="0"/>
              <a:t>Robin Sinn, Don Juedes, and Sue Waterman:  slide 16</a:t>
            </a:r>
          </a:p>
          <a:p>
            <a:pPr eaLnBrk="1" hangingPunct="1">
              <a:lnSpc>
                <a:spcPct val="90000"/>
              </a:lnSpc>
              <a:buFontTx/>
              <a:buNone/>
            </a:pPr>
            <a:r>
              <a:rPr lang="en-US" altLang="en-US" sz="1400" dirty="0" smtClean="0"/>
              <a:t>Steven Heslip:  slide 14</a:t>
            </a:r>
            <a:endParaRPr lang="en-US" altLang="en-US" sz="1400" dirty="0"/>
          </a:p>
          <a:p>
            <a:pPr eaLnBrk="1" hangingPunct="1">
              <a:lnSpc>
                <a:spcPct val="90000"/>
              </a:lnSpc>
              <a:buFontTx/>
              <a:buNone/>
            </a:pPr>
            <a:r>
              <a:rPr lang="en-US" altLang="en-US" sz="1400" dirty="0" smtClean="0"/>
              <a:t>Lester S. Levy Sheet Music Collection, </a:t>
            </a:r>
            <a:r>
              <a:rPr lang="en-US" altLang="en-US" sz="1400" dirty="0" smtClean="0">
                <a:hlinkClick r:id="rId3"/>
              </a:rPr>
              <a:t>http://levysheetmusic.mse.jhu.edu/</a:t>
            </a:r>
            <a:r>
              <a:rPr lang="en-US" altLang="en-US" sz="1400" dirty="0" smtClean="0"/>
              <a:t> :  slides 1 and  5</a:t>
            </a:r>
            <a:endParaRPr lang="en-US" altLang="en-US" sz="1400" dirty="0"/>
          </a:p>
          <a:p>
            <a:pPr eaLnBrk="1" hangingPunct="1">
              <a:lnSpc>
                <a:spcPct val="90000"/>
              </a:lnSpc>
              <a:buFontTx/>
              <a:buNone/>
            </a:pPr>
            <a:r>
              <a:rPr lang="en-US" altLang="en-US" sz="1400" dirty="0" smtClean="0"/>
              <a:t>Social Media Image (slide 14): </a:t>
            </a:r>
            <a:r>
              <a:rPr lang="en-US" altLang="en-US" sz="1400" dirty="0" smtClean="0">
                <a:hlinkClick r:id="rId4"/>
              </a:rPr>
              <a:t>http://www.onlinerepmanagement.com/wp-content/uploads/2012/04/Social-Media-Liability-e1334847608175.png</a:t>
            </a:r>
            <a:endParaRPr lang="en-US" altLang="en-US" sz="1400" dirty="0"/>
          </a:p>
          <a:p>
            <a:pPr eaLnBrk="1" hangingPunct="1">
              <a:lnSpc>
                <a:spcPct val="90000"/>
              </a:lnSpc>
              <a:buFontTx/>
              <a:buNone/>
            </a:pPr>
            <a:r>
              <a:rPr lang="en-US" altLang="en-US" sz="1400" dirty="0" smtClean="0"/>
              <a:t>Alan J. Weiss, M.D.:  slides 2, 3, and 6</a:t>
            </a:r>
          </a:p>
          <a:p>
            <a:pPr eaLnBrk="1" hangingPunct="1">
              <a:lnSpc>
                <a:spcPct val="90000"/>
              </a:lnSpc>
              <a:buFontTx/>
              <a:buNone/>
            </a:pPr>
            <a:endParaRPr lang="en-US" altLang="en-US" sz="1400" dirty="0" smtClean="0"/>
          </a:p>
          <a:p>
            <a:pPr eaLnBrk="1" hangingPunct="1">
              <a:lnSpc>
                <a:spcPct val="90000"/>
              </a:lnSpc>
              <a:buFontTx/>
              <a:buNone/>
            </a:pPr>
            <a:r>
              <a:rPr lang="en-US" altLang="en-US" sz="1800" b="1" dirty="0" smtClean="0"/>
              <a:t>Reading:</a:t>
            </a:r>
          </a:p>
          <a:p>
            <a:pPr eaLnBrk="1" hangingPunct="1">
              <a:lnSpc>
                <a:spcPct val="90000"/>
              </a:lnSpc>
              <a:buFontTx/>
              <a:buNone/>
            </a:pPr>
            <a:endParaRPr lang="en-US" altLang="en-US" sz="1400" dirty="0"/>
          </a:p>
          <a:p>
            <a:pPr eaLnBrk="1" hangingPunct="1">
              <a:lnSpc>
                <a:spcPct val="90000"/>
              </a:lnSpc>
              <a:buFontTx/>
              <a:buNone/>
            </a:pPr>
            <a:r>
              <a:rPr lang="en-US" altLang="en-US" sz="1400" dirty="0" err="1" smtClean="0"/>
              <a:t>Briden</a:t>
            </a:r>
            <a:r>
              <a:rPr lang="en-US" altLang="en-US" sz="1400" dirty="0" smtClean="0"/>
              <a:t>, J. (2007). Photo surveys: eliciting more than you knew to ask for. </a:t>
            </a:r>
            <a:br>
              <a:rPr lang="en-US" altLang="en-US" sz="1400" dirty="0" smtClean="0"/>
            </a:br>
            <a:r>
              <a:rPr lang="en-US" altLang="en-US" sz="1400" dirty="0" smtClean="0"/>
              <a:t>In N.F. Foster &amp; S. Gibbons (Eds.), Studying students: the undergraduate </a:t>
            </a:r>
            <a:br>
              <a:rPr lang="en-US" altLang="en-US" sz="1400" dirty="0" smtClean="0"/>
            </a:br>
            <a:r>
              <a:rPr lang="en-US" altLang="en-US" sz="1400" dirty="0" smtClean="0"/>
              <a:t>research project at the University of Rochester (40-47). Chicago: ACRL.</a:t>
            </a:r>
          </a:p>
          <a:p>
            <a:pPr eaLnBrk="1" hangingPunct="1"/>
            <a:endParaRPr lang="en-US" altLang="en-US" sz="1400" dirty="0" smtClean="0"/>
          </a:p>
        </p:txBody>
      </p:sp>
      <p:pic>
        <p:nvPicPr>
          <p:cNvPr id="22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791200"/>
            <a:ext cx="20970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5867400"/>
            <a:ext cx="2102946" cy="615645"/>
          </a:xfrm>
        </p:spPr>
      </p:pic>
      <p:pic>
        <p:nvPicPr>
          <p:cNvPr id="205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1000"/>
            <a:ext cx="71628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mtClean="0"/>
              <a:t>Reading the Signs</a:t>
            </a:r>
          </a:p>
        </p:txBody>
      </p:sp>
      <p:pic>
        <p:nvPicPr>
          <p:cNvPr id="3075" name="Picture 8" descr="CompassSignArt (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828800"/>
            <a:ext cx="4038600"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Content Placeholder 3"/>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7200" y="1828800"/>
            <a:ext cx="4038600" cy="3028950"/>
          </a:xfrm>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791200"/>
            <a:ext cx="20970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mtClean="0"/>
              <a:t>Background</a:t>
            </a:r>
          </a:p>
        </p:txBody>
      </p:sp>
      <p:sp>
        <p:nvSpPr>
          <p:cNvPr id="3" name="Content Placeholder 2"/>
          <p:cNvSpPr>
            <a:spLocks noGrp="1"/>
          </p:cNvSpPr>
          <p:nvPr>
            <p:ph idx="1"/>
          </p:nvPr>
        </p:nvSpPr>
        <p:spPr/>
        <p:txBody>
          <a:bodyPr/>
          <a:lstStyle/>
          <a:p>
            <a:pPr eaLnBrk="1" hangingPunct="1"/>
            <a:r>
              <a:rPr lang="en-US" altLang="en-US" sz="2800" dirty="0" smtClean="0"/>
              <a:t>DKC in the 1990s:  use cases</a:t>
            </a:r>
          </a:p>
          <a:p>
            <a:pPr eaLnBrk="1" hangingPunct="1"/>
            <a:endParaRPr lang="en-US" altLang="en-US" sz="2800" dirty="0" smtClean="0"/>
          </a:p>
          <a:p>
            <a:pPr eaLnBrk="1" hangingPunct="1"/>
            <a:r>
              <a:rPr lang="en-US" altLang="en-US" sz="2800" dirty="0" smtClean="0"/>
              <a:t>2010:  Colleague proposes UX Director position</a:t>
            </a:r>
          </a:p>
          <a:p>
            <a:pPr eaLnBrk="1" hangingPunct="1"/>
            <a:endParaRPr lang="en-US" altLang="en-US" sz="2800" dirty="0" smtClean="0"/>
          </a:p>
          <a:p>
            <a:pPr eaLnBrk="1" hangingPunct="1"/>
            <a:r>
              <a:rPr lang="en-US" altLang="en-US" sz="2800" dirty="0" smtClean="0"/>
              <a:t>2011:  Hire UX Director</a:t>
            </a:r>
          </a:p>
          <a:p>
            <a:pPr eaLnBrk="1" hangingPunct="1">
              <a:buFontTx/>
              <a:buNone/>
            </a:pPr>
            <a:endParaRPr lang="en-US" altLang="en-US" sz="2800" dirty="0" smtClean="0"/>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5715000"/>
            <a:ext cx="20970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A Whirlwind of Activity</a:t>
            </a:r>
          </a:p>
        </p:txBody>
      </p:sp>
      <p:pic>
        <p:nvPicPr>
          <p:cNvPr id="34821" name="Picture 5" descr="levy"/>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77143" y="1295400"/>
            <a:ext cx="244475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2" name="Rectangle 6"/>
          <p:cNvSpPr>
            <a:spLocks noGrp="1" noChangeArrowheads="1"/>
          </p:cNvSpPr>
          <p:nvPr>
            <p:ph type="body" sz="half" idx="2"/>
          </p:nvPr>
        </p:nvSpPr>
        <p:spPr>
          <a:xfrm>
            <a:off x="4724400" y="1295400"/>
            <a:ext cx="4038600" cy="4525963"/>
          </a:xfrm>
        </p:spPr>
        <p:txBody>
          <a:bodyPr/>
          <a:lstStyle/>
          <a:p>
            <a:pPr>
              <a:lnSpc>
                <a:spcPct val="80000"/>
              </a:lnSpc>
            </a:pPr>
            <a:r>
              <a:rPr lang="en-US" altLang="en-US" sz="1800" dirty="0" smtClean="0"/>
              <a:t>Catalyst Facet Architecture and Design </a:t>
            </a:r>
          </a:p>
          <a:p>
            <a:pPr>
              <a:lnSpc>
                <a:spcPct val="80000"/>
              </a:lnSpc>
            </a:pPr>
            <a:r>
              <a:rPr lang="en-US" altLang="en-US" sz="1800" dirty="0" smtClean="0"/>
              <a:t>Top Ph.D. Research</a:t>
            </a:r>
          </a:p>
          <a:p>
            <a:pPr>
              <a:lnSpc>
                <a:spcPct val="80000"/>
              </a:lnSpc>
            </a:pPr>
            <a:r>
              <a:rPr lang="en-US" altLang="en-US" sz="1800" dirty="0" smtClean="0"/>
              <a:t>Undergraduate Experience Photo Journal</a:t>
            </a:r>
          </a:p>
          <a:p>
            <a:pPr>
              <a:lnSpc>
                <a:spcPct val="80000"/>
              </a:lnSpc>
            </a:pPr>
            <a:r>
              <a:rPr lang="en-US" altLang="en-US" sz="1800" dirty="0" smtClean="0"/>
              <a:t>Borrow Direct Integration</a:t>
            </a:r>
          </a:p>
          <a:p>
            <a:pPr>
              <a:lnSpc>
                <a:spcPct val="80000"/>
              </a:lnSpc>
            </a:pPr>
            <a:r>
              <a:rPr lang="en-US" altLang="en-US" sz="1800" dirty="0" smtClean="0"/>
              <a:t>ULC Services Inquiry</a:t>
            </a:r>
          </a:p>
          <a:p>
            <a:pPr>
              <a:lnSpc>
                <a:spcPct val="80000"/>
              </a:lnSpc>
            </a:pPr>
            <a:r>
              <a:rPr lang="en-US" altLang="en-US" sz="1800" dirty="0" smtClean="0"/>
              <a:t>Library as Research and Study Space</a:t>
            </a:r>
          </a:p>
          <a:p>
            <a:pPr>
              <a:lnSpc>
                <a:spcPct val="80000"/>
              </a:lnSpc>
            </a:pPr>
            <a:r>
              <a:rPr lang="en-US" altLang="en-US" sz="1800" dirty="0" smtClean="0"/>
              <a:t>Student Web Design Program</a:t>
            </a:r>
          </a:p>
          <a:p>
            <a:pPr>
              <a:lnSpc>
                <a:spcPct val="80000"/>
              </a:lnSpc>
            </a:pPr>
            <a:r>
              <a:rPr lang="en-US" altLang="en-US" sz="1800" dirty="0" smtClean="0"/>
              <a:t>Describing Research Processes and Information Seeking Behavior</a:t>
            </a:r>
          </a:p>
          <a:p>
            <a:pPr>
              <a:lnSpc>
                <a:spcPct val="80000"/>
              </a:lnSpc>
            </a:pPr>
            <a:r>
              <a:rPr lang="en-US" altLang="en-US" sz="1800" dirty="0" smtClean="0"/>
              <a:t>MSEL Use Study</a:t>
            </a:r>
          </a:p>
          <a:p>
            <a:pPr>
              <a:lnSpc>
                <a:spcPct val="80000"/>
              </a:lnSpc>
            </a:pPr>
            <a:r>
              <a:rPr lang="en-US" altLang="en-US" sz="1800" dirty="0" smtClean="0"/>
              <a:t>BLC Use Study</a:t>
            </a:r>
          </a:p>
          <a:p>
            <a:pPr>
              <a:lnSpc>
                <a:spcPct val="80000"/>
              </a:lnSpc>
            </a:pPr>
            <a:r>
              <a:rPr lang="en-US" altLang="en-US" sz="1800" dirty="0" smtClean="0"/>
              <a:t>Library Services Process Audits</a:t>
            </a:r>
          </a:p>
          <a:p>
            <a:pPr>
              <a:lnSpc>
                <a:spcPct val="80000"/>
              </a:lnSpc>
            </a:pPr>
            <a:r>
              <a:rPr lang="en-US" altLang="en-US" sz="1800" dirty="0" smtClean="0"/>
              <a:t>Coding Reference Analytics</a:t>
            </a:r>
          </a:p>
          <a:p>
            <a:pPr>
              <a:lnSpc>
                <a:spcPct val="80000"/>
              </a:lnSpc>
            </a:pPr>
            <a:r>
              <a:rPr lang="en-US" altLang="en-US" sz="1800" dirty="0" smtClean="0"/>
              <a:t>Seeking the Monograph Mapping</a:t>
            </a:r>
          </a:p>
        </p:txBody>
      </p:sp>
      <p:pic>
        <p:nvPicPr>
          <p:cNvPr id="348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019800"/>
            <a:ext cx="209708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mtClean="0"/>
              <a:t>What It Took</a:t>
            </a:r>
          </a:p>
        </p:txBody>
      </p:sp>
      <p:pic>
        <p:nvPicPr>
          <p:cNvPr id="5128" name="Picture 8" descr="differentways"/>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57200" y="1828800"/>
            <a:ext cx="4038600" cy="301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9" name="Picture 9" descr="samedirection"/>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4648200" y="1828800"/>
            <a:ext cx="4038600" cy="3028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3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791200"/>
            <a:ext cx="20970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nvGraphicFramePr>
        <p:xfrm>
          <a:off x="4419600" y="1295399"/>
          <a:ext cx="4494947" cy="2647287"/>
        </p:xfrm>
        <a:graphic>
          <a:graphicData uri="http://schemas.openxmlformats.org/drawingml/2006/chart">
            <c:chart xmlns:c="http://schemas.openxmlformats.org/drawingml/2006/chart" xmlns:r="http://schemas.openxmlformats.org/officeDocument/2006/relationships" r:id="rId3"/>
          </a:graphicData>
        </a:graphic>
      </p:graphicFrame>
      <p:sp>
        <p:nvSpPr>
          <p:cNvPr id="6147" name="TextBox 2"/>
          <p:cNvSpPr txBox="1">
            <a:spLocks noChangeArrowheads="1"/>
          </p:cNvSpPr>
          <p:nvPr/>
        </p:nvSpPr>
        <p:spPr bwMode="auto">
          <a:xfrm>
            <a:off x="161925" y="1447800"/>
            <a:ext cx="4343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600">
                <a:solidFill>
                  <a:srgbClr val="000000"/>
                </a:solidFill>
                <a:cs typeface="Arial" charset="0"/>
                <a:sym typeface="Arial" charset="0"/>
              </a:rPr>
              <a:t>FY14 Liaison Activities </a:t>
            </a:r>
          </a:p>
          <a:p>
            <a:pPr eaLnBrk="1" hangingPunct="1">
              <a:spcBef>
                <a:spcPct val="0"/>
              </a:spcBef>
            </a:pPr>
            <a:r>
              <a:rPr lang="en-US" altLang="en-US" sz="1600">
                <a:solidFill>
                  <a:srgbClr val="000000"/>
                </a:solidFill>
                <a:cs typeface="Arial" charset="0"/>
                <a:sym typeface="Arial" charset="0"/>
              </a:rPr>
              <a:t>Study &amp; Research Space Survey</a:t>
            </a:r>
          </a:p>
          <a:p>
            <a:pPr eaLnBrk="1" hangingPunct="1">
              <a:spcBef>
                <a:spcPct val="0"/>
              </a:spcBef>
            </a:pPr>
            <a:r>
              <a:rPr lang="en-US" altLang="en-US" sz="1600">
                <a:solidFill>
                  <a:srgbClr val="000000"/>
                </a:solidFill>
                <a:cs typeface="Arial" charset="0"/>
                <a:sym typeface="Arial" charset="0"/>
              </a:rPr>
              <a:t>Top PhD	</a:t>
            </a:r>
          </a:p>
          <a:p>
            <a:pPr eaLnBrk="1" hangingPunct="1">
              <a:spcBef>
                <a:spcPct val="0"/>
              </a:spcBef>
            </a:pPr>
            <a:r>
              <a:rPr lang="en-US" altLang="en-US" sz="1600">
                <a:solidFill>
                  <a:srgbClr val="000000"/>
                </a:solidFill>
                <a:cs typeface="Arial" charset="0"/>
                <a:sym typeface="Arial" charset="0"/>
              </a:rPr>
              <a:t>Research Hub/Data Life Cycle</a:t>
            </a:r>
          </a:p>
          <a:p>
            <a:pPr eaLnBrk="1" hangingPunct="1">
              <a:spcBef>
                <a:spcPct val="0"/>
              </a:spcBef>
            </a:pPr>
            <a:r>
              <a:rPr lang="en-US" altLang="en-US" sz="1600">
                <a:solidFill>
                  <a:srgbClr val="000000"/>
                </a:solidFill>
                <a:cs typeface="Arial" charset="0"/>
                <a:sym typeface="Arial" charset="0"/>
              </a:rPr>
              <a:t>Humanities Research Needs</a:t>
            </a:r>
          </a:p>
          <a:p>
            <a:pPr eaLnBrk="1" hangingPunct="1">
              <a:spcBef>
                <a:spcPct val="0"/>
              </a:spcBef>
            </a:pPr>
            <a:r>
              <a:rPr lang="en-US" altLang="en-US" sz="1600">
                <a:solidFill>
                  <a:srgbClr val="000000"/>
                </a:solidFill>
                <a:cs typeface="Arial" charset="0"/>
                <a:sym typeface="Arial" charset="0"/>
              </a:rPr>
              <a:t>Engineering Design Teams</a:t>
            </a:r>
          </a:p>
          <a:p>
            <a:pPr eaLnBrk="1" hangingPunct="1">
              <a:spcBef>
                <a:spcPct val="0"/>
              </a:spcBef>
            </a:pPr>
            <a:r>
              <a:rPr lang="en-US" altLang="en-US" sz="1600">
                <a:solidFill>
                  <a:srgbClr val="000000"/>
                </a:solidFill>
                <a:cs typeface="Arial" charset="0"/>
                <a:sym typeface="Arial" charset="0"/>
              </a:rPr>
              <a:t>MSE Use Study</a:t>
            </a:r>
          </a:p>
          <a:p>
            <a:pPr eaLnBrk="1" hangingPunct="1">
              <a:spcBef>
                <a:spcPct val="0"/>
              </a:spcBef>
            </a:pPr>
            <a:r>
              <a:rPr lang="en-US" altLang="en-US" sz="1600">
                <a:solidFill>
                  <a:srgbClr val="000000"/>
                </a:solidFill>
                <a:cs typeface="Arial" charset="0"/>
                <a:sym typeface="Arial" charset="0"/>
              </a:rPr>
              <a:t>Participatory Design Activities</a:t>
            </a:r>
          </a:p>
          <a:p>
            <a:pPr eaLnBrk="1" hangingPunct="1">
              <a:spcBef>
                <a:spcPct val="0"/>
              </a:spcBef>
            </a:pPr>
            <a:r>
              <a:rPr lang="en-US" altLang="en-US" sz="1600">
                <a:solidFill>
                  <a:srgbClr val="000000"/>
                </a:solidFill>
                <a:cs typeface="Arial" charset="0"/>
                <a:sym typeface="Arial" charset="0"/>
              </a:rPr>
              <a:t>Photo journals	</a:t>
            </a:r>
          </a:p>
          <a:p>
            <a:pPr eaLnBrk="1" hangingPunct="1">
              <a:spcBef>
                <a:spcPct val="0"/>
              </a:spcBef>
            </a:pPr>
            <a:r>
              <a:rPr lang="en-US" altLang="en-US" sz="1600">
                <a:solidFill>
                  <a:srgbClr val="000000"/>
                </a:solidFill>
                <a:cs typeface="Arial" charset="0"/>
                <a:sym typeface="Arial" charset="0"/>
              </a:rPr>
              <a:t>Focus Groups	</a:t>
            </a:r>
          </a:p>
        </p:txBody>
      </p:sp>
      <p:graphicFrame>
        <p:nvGraphicFramePr>
          <p:cNvPr id="5" name="Chart 4"/>
          <p:cNvGraphicFramePr>
            <a:graphicFrameLocks/>
          </p:cNvGraphicFramePr>
          <p:nvPr/>
        </p:nvGraphicFramePr>
        <p:xfrm>
          <a:off x="1905000" y="3733800"/>
          <a:ext cx="3810000" cy="2764050"/>
        </p:xfrm>
        <a:graphic>
          <a:graphicData uri="http://schemas.openxmlformats.org/drawingml/2006/chart">
            <c:chart xmlns:c="http://schemas.openxmlformats.org/drawingml/2006/chart" xmlns:r="http://schemas.openxmlformats.org/officeDocument/2006/relationships" r:id="rId4"/>
          </a:graphicData>
        </a:graphic>
      </p:graphicFrame>
      <p:sp>
        <p:nvSpPr>
          <p:cNvPr id="6149" name="Title 1"/>
          <p:cNvSpPr>
            <a:spLocks noGrp="1"/>
          </p:cNvSpPr>
          <p:nvPr>
            <p:ph type="title"/>
          </p:nvPr>
        </p:nvSpPr>
        <p:spPr>
          <a:xfrm>
            <a:off x="457200" y="274638"/>
            <a:ext cx="8229600" cy="715962"/>
          </a:xfrm>
        </p:spPr>
        <p:txBody>
          <a:bodyPr/>
          <a:lstStyle/>
          <a:p>
            <a:pPr eaLnBrk="1" hangingPunct="1"/>
            <a:r>
              <a:rPr lang="en-US" altLang="en-US" dirty="0" smtClean="0"/>
              <a:t>A Bit of Everyone</a:t>
            </a:r>
          </a:p>
        </p:txBody>
      </p:sp>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562600"/>
            <a:ext cx="20970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dirty="0" smtClean="0"/>
              <a:t>Examples</a:t>
            </a:r>
          </a:p>
        </p:txBody>
      </p:sp>
      <p:sp>
        <p:nvSpPr>
          <p:cNvPr id="40963" name="Rectangle 3"/>
          <p:cNvSpPr>
            <a:spLocks noGrp="1" noChangeArrowheads="1"/>
          </p:cNvSpPr>
          <p:nvPr>
            <p:ph type="body" idx="1"/>
          </p:nvPr>
        </p:nvSpPr>
        <p:spPr/>
        <p:txBody>
          <a:bodyPr/>
          <a:lstStyle/>
          <a:p>
            <a:r>
              <a:rPr lang="en-US" altLang="en-US" dirty="0" smtClean="0"/>
              <a:t>MSEL Use Study: qualitative and quantitative</a:t>
            </a:r>
          </a:p>
          <a:p>
            <a:endParaRPr lang="en-US" altLang="en-US" dirty="0" smtClean="0"/>
          </a:p>
          <a:p>
            <a:r>
              <a:rPr lang="en-US" altLang="en-US" dirty="0" smtClean="0"/>
              <a:t>Student Web Redesign:  participatory design</a:t>
            </a:r>
          </a:p>
          <a:p>
            <a:endParaRPr lang="en-US" altLang="en-US" dirty="0" smtClean="0"/>
          </a:p>
          <a:p>
            <a:r>
              <a:rPr lang="en-US" altLang="en-US" dirty="0" smtClean="0"/>
              <a:t>Top </a:t>
            </a:r>
            <a:r>
              <a:rPr lang="en-US" altLang="en-US" dirty="0" err="1" smtClean="0"/>
              <a:t>Ph.D</a:t>
            </a:r>
            <a:r>
              <a:rPr lang="en-US" altLang="en-US" dirty="0" smtClean="0"/>
              <a:t>: guided ethnographic study</a:t>
            </a:r>
          </a:p>
        </p:txBody>
      </p:sp>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715000"/>
            <a:ext cx="20970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457200" y="274638"/>
            <a:ext cx="8229600" cy="944562"/>
          </a:xfrm>
        </p:spPr>
        <p:txBody>
          <a:bodyPr/>
          <a:lstStyle/>
          <a:p>
            <a:pPr eaLnBrk="1" hangingPunct="1"/>
            <a:r>
              <a:rPr lang="en-US" altLang="en-US" smtClean="0"/>
              <a:t>MSEL Use Study</a:t>
            </a:r>
          </a:p>
        </p:txBody>
      </p:sp>
      <p:sp>
        <p:nvSpPr>
          <p:cNvPr id="7171" name="Content Placeholder 2"/>
          <p:cNvSpPr>
            <a:spLocks noGrp="1"/>
          </p:cNvSpPr>
          <p:nvPr>
            <p:ph idx="4294967295"/>
          </p:nvPr>
        </p:nvSpPr>
        <p:spPr>
          <a:xfrm>
            <a:off x="457200" y="1219200"/>
            <a:ext cx="8229600" cy="4906963"/>
          </a:xfrm>
        </p:spPr>
        <p:txBody>
          <a:bodyPr/>
          <a:lstStyle/>
          <a:p>
            <a:pPr lvl="1" eaLnBrk="1" hangingPunct="1">
              <a:lnSpc>
                <a:spcPct val="90000"/>
              </a:lnSpc>
              <a:buFontTx/>
              <a:buNone/>
            </a:pPr>
            <a:endParaRPr lang="en-US" altLang="en-US" dirty="0" smtClean="0"/>
          </a:p>
        </p:txBody>
      </p:sp>
      <p:pic>
        <p:nvPicPr>
          <p:cNvPr id="7173" name="Picture 5" descr="Quant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8047038" cy="452278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172200"/>
            <a:ext cx="209708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788</TotalTime>
  <Words>1706</Words>
  <Application>Microsoft Office PowerPoint</Application>
  <PresentationFormat>On-screen Show (4:3)</PresentationFormat>
  <Paragraphs>127</Paragraphs>
  <Slides>17</Slides>
  <Notes>17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Default Design</vt:lpstr>
      <vt:lpstr>Getting to Know You:   Tales from the Field</vt:lpstr>
      <vt:lpstr>PowerPoint Presentation</vt:lpstr>
      <vt:lpstr>Reading the Signs</vt:lpstr>
      <vt:lpstr>Background</vt:lpstr>
      <vt:lpstr>A Whirlwind of Activity</vt:lpstr>
      <vt:lpstr>What It Took</vt:lpstr>
      <vt:lpstr>A Bit of Everyone</vt:lpstr>
      <vt:lpstr>Examples</vt:lpstr>
      <vt:lpstr>MSEL Use Study</vt:lpstr>
      <vt:lpstr>MSEL Use Study</vt:lpstr>
      <vt:lpstr>MSEL Use Study</vt:lpstr>
      <vt:lpstr>They’re Doing What?</vt:lpstr>
      <vt:lpstr>Getting There</vt:lpstr>
      <vt:lpstr>Student Web Design</vt:lpstr>
      <vt:lpstr>Top PhD</vt:lpstr>
      <vt:lpstr>Top PhD</vt:lpstr>
      <vt:lpstr>Sources</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Know You:  Tales from the Field</dc:title>
  <dc:creator>Margaret Burri</dc:creator>
  <dc:description>Presented for OCLC Research Library Partners, The Library in the Life of the User, 21-22 October 2015, Chicago, Illinois (USA)</dc:description>
  <cp:lastModifiedBy>McNicol,Jeanette</cp:lastModifiedBy>
  <cp:revision>79</cp:revision>
  <cp:lastPrinted>2015-10-20T18:17:16Z</cp:lastPrinted>
  <dcterms:created xsi:type="dcterms:W3CDTF">2015-10-18T13:42:54Z</dcterms:created>
  <dcterms:modified xsi:type="dcterms:W3CDTF">2015-10-29T21:45:21Z</dcterms:modified>
</cp:coreProperties>
</file>