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6" r:id="rId3"/>
    <p:sldId id="297" r:id="rId4"/>
    <p:sldId id="300" r:id="rId5"/>
    <p:sldId id="301" r:id="rId6"/>
    <p:sldId id="307" r:id="rId7"/>
    <p:sldId id="258" r:id="rId8"/>
    <p:sldId id="302" r:id="rId9"/>
    <p:sldId id="303" r:id="rId10"/>
    <p:sldId id="304" r:id="rId11"/>
    <p:sldId id="305" r:id="rId12"/>
    <p:sldId id="306" r:id="rId13"/>
    <p:sldId id="308" r:id="rId14"/>
    <p:sldId id="309" r:id="rId15"/>
    <p:sldId id="310" r:id="rId16"/>
    <p:sldId id="311" r:id="rId17"/>
    <p:sldId id="312" r:id="rId18"/>
    <p:sldId id="326" r:id="rId19"/>
    <p:sldId id="313" r:id="rId20"/>
    <p:sldId id="327" r:id="rId21"/>
    <p:sldId id="314" r:id="rId22"/>
    <p:sldId id="315" r:id="rId23"/>
    <p:sldId id="316" r:id="rId24"/>
    <p:sldId id="317" r:id="rId25"/>
    <p:sldId id="318" r:id="rId26"/>
    <p:sldId id="319" r:id="rId27"/>
    <p:sldId id="320" r:id="rId28"/>
    <p:sldId id="321" r:id="rId29"/>
    <p:sldId id="322" r:id="rId30"/>
    <p:sldId id="323" r:id="rId31"/>
    <p:sldId id="328" r:id="rId32"/>
    <p:sldId id="324" r:id="rId33"/>
    <p:sldId id="325" r:id="rId34"/>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71" autoAdjust="0"/>
  </p:normalViewPr>
  <p:slideViewPr>
    <p:cSldViewPr snapToGrid="0" snapToObjects="1">
      <p:cViewPr varScale="1">
        <p:scale>
          <a:sx n="50" d="100"/>
          <a:sy n="50" d="100"/>
        </p:scale>
        <p:origin x="19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F9E4F797-235B-8541-9DFD-9B3F8195A7C0}" type="datetimeFigureOut">
              <a:rPr lang="en-US" smtClean="0"/>
              <a:t>6/12/2015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C7AE5153-08E7-D543-BCED-FCB9C184089B}" type="slidenum">
              <a:rPr lang="en-US" smtClean="0"/>
              <a:t>‹#›</a:t>
            </a:fld>
            <a:endParaRPr lang="en-US"/>
          </a:p>
        </p:txBody>
      </p:sp>
    </p:spTree>
    <p:extLst>
      <p:ext uri="{BB962C8B-B14F-4D97-AF65-F5344CB8AC3E}">
        <p14:creationId xmlns:p14="http://schemas.microsoft.com/office/powerpoint/2010/main" val="14624277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a:t>
            </a:r>
            <a:r>
              <a:rPr lang="en-US" dirty="0" smtClean="0"/>
              <a:t>Thanks</a:t>
            </a:r>
            <a:r>
              <a:rPr lang="en-US" baseline="0" dirty="0" smtClean="0"/>
              <a:t> to Constance, Ricky, and others at OCLC. It’s a tremendous honor to be here. I’m Amy Brand of Digital Science</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AE5153-08E7-D543-BCED-FCB9C184089B}" type="slidenum">
              <a:rPr lang="en-US" smtClean="0"/>
              <a:t>1</a:t>
            </a:fld>
            <a:endParaRPr lang="en-US"/>
          </a:p>
        </p:txBody>
      </p:sp>
    </p:spTree>
    <p:extLst>
      <p:ext uri="{BB962C8B-B14F-4D97-AF65-F5344CB8AC3E}">
        <p14:creationId xmlns:p14="http://schemas.microsoft.com/office/powerpoint/2010/main" val="321647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authorship actually “give credit where credit is due”?</a:t>
            </a:r>
            <a:endParaRPr lang="en-US" baseline="0" dirty="0" smtClean="0"/>
          </a:p>
          <a:p>
            <a:endParaRPr lang="en-US" baseline="0" dirty="0" smtClean="0"/>
          </a:p>
          <a:p>
            <a:r>
              <a:rPr lang="en-US" baseline="0" dirty="0" smtClean="0"/>
              <a:t>I assume you’ve all seen PHD comics before? This is a good one. The first author made the figures. the third author is the student who actually did all the work and to whom it doesn’t even occur it may not be fair to be listed in middle author position – the names that no one even reads; the last author is the lab head who hasn’t even read the paper. </a:t>
            </a:r>
            <a:r>
              <a:rPr lang="en-US" b="0" baseline="0" dirty="0" smtClean="0"/>
              <a:t>Funny only because it is absolutely realistic; this is what usually happens.</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order of authorship in the case of </a:t>
            </a:r>
            <a:r>
              <a:rPr lang="en-US" b="0" dirty="0" smtClean="0"/>
              <a:t>multi-authored </a:t>
            </a:r>
            <a:r>
              <a:rPr lang="en-US" dirty="0" smtClean="0"/>
              <a:t>works has no generally agreed upon truth</a:t>
            </a:r>
            <a:r>
              <a:rPr lang="en-US" baseline="0" dirty="0" smtClean="0"/>
              <a:t> or</a:t>
            </a:r>
            <a:r>
              <a:rPr lang="en-US" dirty="0" smtClean="0"/>
              <a:t> meaning,</a:t>
            </a:r>
            <a:r>
              <a:rPr lang="en-US" baseline="0" dirty="0" smtClean="0"/>
              <a:t> and typically does not clarify the contribution to the research in question…. with the result that credit is, in fact, often </a:t>
            </a:r>
            <a:r>
              <a:rPr lang="en-US" b="1" baseline="0" dirty="0" smtClean="0"/>
              <a:t>not</a:t>
            </a:r>
            <a:r>
              <a:rPr lang="en-US" baseline="0" dirty="0" smtClean="0"/>
              <a:t> given where credit is due.</a:t>
            </a:r>
            <a:endParaRPr lang="en-US" dirty="0" smtClean="0"/>
          </a:p>
          <a:p>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10</a:t>
            </a:fld>
            <a:endParaRPr lang="en-US"/>
          </a:p>
        </p:txBody>
      </p:sp>
    </p:spTree>
    <p:extLst>
      <p:ext uri="{BB962C8B-B14F-4D97-AF65-F5344CB8AC3E}">
        <p14:creationId xmlns:p14="http://schemas.microsoft.com/office/powerpoint/2010/main" val="374617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yet who gets credit for research and discovery has a huge impact on people’s lives.</a:t>
            </a:r>
            <a:r>
              <a:rPr lang="en-US" baseline="0" dirty="0" smtClean="0"/>
              <a:t> </a:t>
            </a:r>
            <a:r>
              <a:rPr lang="en-US" dirty="0" smtClean="0"/>
              <a:t>And so why do we </a:t>
            </a:r>
            <a:r>
              <a:rPr lang="en-US" baseline="0" dirty="0" smtClean="0"/>
              <a:t>persist with a system in which the incentives and </a:t>
            </a:r>
            <a:r>
              <a:rPr lang="en-US" dirty="0" smtClean="0"/>
              <a:t>conventions for authorship, citation, attribution, and credit are so dysfunctional and easily gamed?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Authorship disputes abound. </a:t>
            </a:r>
            <a:r>
              <a:rPr lang="en-US" dirty="0" smtClean="0"/>
              <a:t> The Committee</a:t>
            </a:r>
            <a:r>
              <a:rPr lang="en-US" baseline="0" dirty="0" smtClean="0"/>
              <a:t> on Publication Ethics in the UK advises </a:t>
            </a:r>
            <a:r>
              <a:rPr lang="en-US" sz="1200" kern="1200" dirty="0" smtClean="0">
                <a:solidFill>
                  <a:schemeClr val="tx1"/>
                </a:solidFill>
                <a:latin typeface="+mn-lt"/>
                <a:ea typeface="+mn-ea"/>
                <a:cs typeface="+mn-cs"/>
              </a:rPr>
              <a:t>editors and publishers on all aspects of publication ethics as well as</a:t>
            </a:r>
            <a:r>
              <a:rPr lang="en-US" sz="1200" kern="1200" baseline="0" dirty="0" smtClean="0">
                <a:solidFill>
                  <a:schemeClr val="tx1"/>
                </a:solidFill>
                <a:latin typeface="+mn-lt"/>
                <a:ea typeface="+mn-ea"/>
                <a:cs typeface="+mn-cs"/>
              </a:rPr>
              <a:t> cases of dispute or misconduct. This particular case, which is fairly representative, concerns an individual asserting rights to authorship that the other authors don’t agree with. READ</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11</a:t>
            </a:fld>
            <a:endParaRPr lang="en-US"/>
          </a:p>
        </p:txBody>
      </p:sp>
    </p:spTree>
    <p:extLst>
      <p:ext uri="{BB962C8B-B14F-4D97-AF65-F5344CB8AC3E}">
        <p14:creationId xmlns:p14="http://schemas.microsoft.com/office/powerpoint/2010/main" val="72587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2162" name="Notes Placeholder 2"/>
          <p:cNvSpPr>
            <a:spLocks noGrp="1"/>
          </p:cNvSpPr>
          <p:nvPr>
            <p:ph type="body" idx="1"/>
          </p:nvPr>
        </p:nvSpPr>
        <p:spPr>
          <a:noFill/>
        </p:spPr>
        <p:txBody>
          <a:bodyPr/>
          <a:lstStyle/>
          <a:p>
            <a:endParaRPr lang="en-US" dirty="0" smtClean="0"/>
          </a:p>
          <a:p>
            <a:r>
              <a:rPr lang="en-US" dirty="0" smtClean="0"/>
              <a:t>READ Or in this example, </a:t>
            </a:r>
            <a:r>
              <a:rPr lang="en-US" baseline="0" dirty="0" smtClean="0"/>
              <a:t>we see authors agreeing on who did what but diverging on whether someone should be counted as an author. READ. Note this underscores an important point that defining </a:t>
            </a:r>
            <a:r>
              <a:rPr lang="en-US" dirty="0" smtClean="0"/>
              <a:t>what constitutes</a:t>
            </a:r>
            <a:r>
              <a:rPr lang="en-US" baseline="0" dirty="0" smtClean="0"/>
              <a:t> </a:t>
            </a:r>
            <a:r>
              <a:rPr lang="en-US" dirty="0" smtClean="0"/>
              <a:t>authorship is different from defining types</a:t>
            </a:r>
            <a:r>
              <a:rPr lang="en-US" baseline="0" dirty="0" smtClean="0"/>
              <a:t> of contribution. A point I will come back to.</a:t>
            </a:r>
            <a:endParaRPr lang="en-US" dirty="0" smtClean="0"/>
          </a:p>
          <a:p>
            <a:endParaRPr lang="en-US" dirty="0"/>
          </a:p>
        </p:txBody>
      </p:sp>
      <p:sp>
        <p:nvSpPr>
          <p:cNvPr id="4" name="Slide Number Placeholder 3"/>
          <p:cNvSpPr>
            <a:spLocks noGrp="1"/>
          </p:cNvSpPr>
          <p:nvPr>
            <p:ph type="sldNum" sz="quarter" idx="5"/>
          </p:nvPr>
        </p:nvSpPr>
        <p:spPr/>
        <p:txBody>
          <a:bodyPr/>
          <a:lstStyle/>
          <a:p>
            <a:pPr>
              <a:defRPr/>
            </a:pPr>
            <a:fld id="{4BE9081D-5EF4-0245-ADA7-38EA577C8917}" type="slidenum">
              <a:rPr lang="en-GB" smtClean="0"/>
              <a:pPr>
                <a:defRPr/>
              </a:pPr>
              <a:t>12</a:t>
            </a:fld>
            <a:endParaRPr lang="en-GB"/>
          </a:p>
        </p:txBody>
      </p:sp>
    </p:spTree>
    <p:extLst>
      <p:ext uri="{BB962C8B-B14F-4D97-AF65-F5344CB8AC3E}">
        <p14:creationId xmlns:p14="http://schemas.microsoft.com/office/powerpoint/2010/main" val="49586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long</a:t>
            </a:r>
            <a:r>
              <a:rPr lang="en-US" baseline="0" dirty="0" smtClean="0"/>
              <a:t> history of work in the medical publishing arena devoted to capturing contribution in relation to accountability – which you can imagine is really important in medical science when people’s lives are at stack</a:t>
            </a:r>
            <a:endParaRPr lang="en-US" dirty="0" smtClean="0"/>
          </a:p>
          <a:p>
            <a:endParaRPr lang="en-US" dirty="0" smtClean="0"/>
          </a:p>
          <a:p>
            <a:r>
              <a:rPr lang="en-US" dirty="0" smtClean="0"/>
              <a:t>A L</a:t>
            </a:r>
            <a:r>
              <a:rPr lang="en-US" baseline="0" dirty="0" smtClean="0"/>
              <a:t>ong-time JAMA editor named Drummond </a:t>
            </a:r>
            <a:r>
              <a:rPr lang="en-US" baseline="0" dirty="0" err="1" smtClean="0"/>
              <a:t>Rennie</a:t>
            </a:r>
            <a:r>
              <a:rPr lang="en-US" baseline="0" dirty="0" smtClean="0"/>
              <a:t> is the name most publicly associated with this work, and back in 1997 Drummond wrote…</a:t>
            </a:r>
          </a:p>
        </p:txBody>
      </p:sp>
      <p:sp>
        <p:nvSpPr>
          <p:cNvPr id="4" name="Slide Number Placeholder 3"/>
          <p:cNvSpPr>
            <a:spLocks noGrp="1"/>
          </p:cNvSpPr>
          <p:nvPr>
            <p:ph type="sldNum" sz="quarter" idx="10"/>
          </p:nvPr>
        </p:nvSpPr>
        <p:spPr/>
        <p:txBody>
          <a:bodyPr/>
          <a:lstStyle/>
          <a:p>
            <a:fld id="{C7AE5153-08E7-D543-BCED-FCB9C184089B}" type="slidenum">
              <a:rPr lang="en-US" smtClean="0"/>
              <a:t>13</a:t>
            </a:fld>
            <a:endParaRPr lang="en-US"/>
          </a:p>
        </p:txBody>
      </p:sp>
    </p:spTree>
    <p:extLst>
      <p:ext uri="{BB962C8B-B14F-4D97-AF65-F5344CB8AC3E}">
        <p14:creationId xmlns:p14="http://schemas.microsoft.com/office/powerpoint/2010/main" val="355696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4210" name="Notes Placeholder 2"/>
          <p:cNvSpPr>
            <a:spLocks noGrp="1"/>
          </p:cNvSpPr>
          <p:nvPr>
            <p:ph type="body" idx="1"/>
          </p:nvPr>
        </p:nvSpPr>
        <p:spPr>
          <a:noFill/>
        </p:spPr>
        <p:txBody>
          <a:bodyPr/>
          <a:lstStyle/>
          <a:p>
            <a:r>
              <a:rPr lang="en-US" dirty="0" smtClean="0"/>
              <a:t>The ICMJE recommendations usually come to the fore when this topic</a:t>
            </a:r>
            <a:r>
              <a:rPr lang="en-US" baseline="0" dirty="0" smtClean="0"/>
              <a:t> is being discussed. Many publishers refer to them in their author policies and perhaps think that they have thereby addressed the </a:t>
            </a:r>
            <a:r>
              <a:rPr lang="en-US" baseline="0" dirty="0" err="1" smtClean="0"/>
              <a:t>contributorship</a:t>
            </a:r>
            <a:r>
              <a:rPr lang="en-US" baseline="0" dirty="0" smtClean="0"/>
              <a:t> issue. But note that these recommendations only </a:t>
            </a:r>
            <a:r>
              <a:rPr lang="en-US" dirty="0" smtClean="0"/>
              <a:t>define</a:t>
            </a:r>
            <a:r>
              <a:rPr lang="en-US" baseline="0" dirty="0" smtClean="0"/>
              <a:t> the criteria for authorship, READ. Anyone who contributed to the work but does not meet </a:t>
            </a:r>
            <a:r>
              <a:rPr lang="en-US" b="1" baseline="0" dirty="0" smtClean="0"/>
              <a:t>all </a:t>
            </a:r>
            <a:r>
              <a:rPr lang="en-US" baseline="0" dirty="0" smtClean="0"/>
              <a:t>four criteria gets labeled a contributor rather than an author.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these recommendations fall short of providing a comprehensive description of standard contribution types or roles, because that’s not what they were intended to do. </a:t>
            </a:r>
            <a:r>
              <a:rPr lang="en-US" dirty="0" smtClean="0"/>
              <a:t>So authorship and </a:t>
            </a:r>
            <a:r>
              <a:rPr lang="en-US" dirty="0" err="1" smtClean="0"/>
              <a:t>contributorship</a:t>
            </a:r>
            <a:r>
              <a:rPr lang="en-US" dirty="0" smtClean="0"/>
              <a:t> are distinct</a:t>
            </a:r>
            <a:r>
              <a:rPr lang="en-US" baseline="0" dirty="0" smtClean="0"/>
              <a:t> constructs, and yet enforcing transparency around contribution will, I believe, go a long way toward mitigating the types of authorship abuse we talked about earlier.</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545E777A-02A3-CD40-ABB4-F99387FE6265}" type="slidenum">
              <a:rPr lang="en-GB" smtClean="0"/>
              <a:pPr>
                <a:defRPr/>
              </a:pPr>
              <a:t>14</a:t>
            </a:fld>
            <a:endParaRPr lang="en-GB"/>
          </a:p>
        </p:txBody>
      </p:sp>
    </p:spTree>
    <p:extLst>
      <p:ext uri="{BB962C8B-B14F-4D97-AF65-F5344CB8AC3E}">
        <p14:creationId xmlns:p14="http://schemas.microsoft.com/office/powerpoint/2010/main" val="343226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first became interested in this issue while working on promotion and tenure at Harvard a few years back.</a:t>
            </a:r>
          </a:p>
          <a:p>
            <a:endParaRPr lang="en-US" baseline="0" dirty="0" smtClean="0"/>
          </a:p>
          <a:p>
            <a:r>
              <a:rPr lang="en-US" sz="1200" kern="1200" dirty="0" smtClean="0">
                <a:solidFill>
                  <a:schemeClr val="tx1"/>
                </a:solidFill>
                <a:latin typeface="+mn-lt"/>
                <a:ea typeface="+mn-ea"/>
                <a:cs typeface="+mn-cs"/>
              </a:rPr>
              <a:t>I was reviewing a biostatistician’s tenure dossier and was struck by the different views of his scholarship as portrayed in the assessments of his peers, who argued that he was an outstanding scientist and the leading methodologist in his field, as compared with his publication record, which included exclusively multi-authored articles on which he was almost always a middle author. I had seen this pattern before and knew that this would be a difficult case for the presidential tenure committee to adjudicate. (And this at a</a:t>
            </a:r>
            <a:r>
              <a:rPr lang="en-US" sz="1200" kern="1200" baseline="0" dirty="0" smtClean="0">
                <a:solidFill>
                  <a:schemeClr val="tx1"/>
                </a:solidFill>
                <a:latin typeface="+mn-lt"/>
                <a:ea typeface="+mn-ea"/>
                <a:cs typeface="+mn-cs"/>
              </a:rPr>
              <a:t> place like Harvard, which has the luxury of being more qualitative than quantitative in its tenure review practices).</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129727-4C45-4C47-8C55-1F8F70F4D2B5}" type="slidenum">
              <a:rPr lang="en-US" smtClean="0"/>
              <a:t>15</a:t>
            </a:fld>
            <a:endParaRPr lang="en-US"/>
          </a:p>
        </p:txBody>
      </p:sp>
    </p:spTree>
    <p:extLst>
      <p:ext uri="{BB962C8B-B14F-4D97-AF65-F5344CB8AC3E}">
        <p14:creationId xmlns:p14="http://schemas.microsoft.com/office/powerpoint/2010/main" val="193223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 wished for on his behalf was that his formal publication record somehow captured the fact that he was the lead contributor when it came to statistical methodology, on all of his papers. </a:t>
            </a:r>
          </a:p>
          <a:p>
            <a:endParaRPr lang="en-US" baseline="0" dirty="0" smtClean="0"/>
          </a:p>
          <a:p>
            <a:r>
              <a:rPr lang="en-US" baseline="0" dirty="0" smtClean="0"/>
              <a:t>In surveying the author policies of various journals, I found that several, especially on the biomedical side, were beginning to capture contribution in free-text form, and a few were even providing controlled vocabularies for contribution type (READ). </a:t>
            </a:r>
          </a:p>
          <a:p>
            <a:endParaRPr lang="en-US" baseline="0" dirty="0" smtClean="0"/>
          </a:p>
          <a:p>
            <a:r>
              <a:rPr lang="en-US" baseline="0" dirty="0" smtClean="0"/>
              <a:t>It occurred to me if that we could get publishers to </a:t>
            </a:r>
            <a:r>
              <a:rPr lang="en-US" b="1" baseline="0" dirty="0" smtClean="0"/>
              <a:t>converge on a standard set of contribution tags</a:t>
            </a:r>
            <a:r>
              <a:rPr lang="en-US" baseline="0" dirty="0" smtClean="0"/>
              <a:t>, since it seemed like there was already so much alignment, we could spread the practice of capturing contribution and actually turn it into machine readable information (in other words, metadata).</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16</a:t>
            </a:fld>
            <a:endParaRPr lang="en-US"/>
          </a:p>
        </p:txBody>
      </p:sp>
    </p:spTree>
    <p:extLst>
      <p:ext uri="{BB962C8B-B14F-4D97-AF65-F5344CB8AC3E}">
        <p14:creationId xmlns:p14="http://schemas.microsoft.com/office/powerpoint/2010/main" val="313690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98306" name="Notes Placeholder 2"/>
          <p:cNvSpPr>
            <a:spLocks noGrp="1"/>
          </p:cNvSpPr>
          <p:nvPr>
            <p:ph type="body" idx="1"/>
          </p:nvPr>
        </p:nvSpPr>
        <p:spPr>
          <a:noFill/>
        </p:spPr>
        <p:txBody>
          <a:bodyPr/>
          <a:lstStyle/>
          <a:p>
            <a:r>
              <a:rPr lang="en-US" dirty="0" smtClean="0"/>
              <a:t>I</a:t>
            </a:r>
            <a:r>
              <a:rPr lang="en-US" baseline="0" dirty="0" smtClean="0"/>
              <a:t> discovered, too, that several of my colleagues involved in helping launch ORCID were interested in topic.. We held a workshop at Harvard back in May of 2012, funded by the </a:t>
            </a:r>
            <a:r>
              <a:rPr lang="en-US" baseline="0" dirty="0" err="1" smtClean="0"/>
              <a:t>Wellcome</a:t>
            </a:r>
            <a:r>
              <a:rPr lang="en-US" baseline="0" dirty="0" smtClean="0"/>
              <a:t> Trust, and decided there to embark on the long project of creating a taxonomy. </a:t>
            </a:r>
            <a:endParaRPr lang="en-US" dirty="0" smtClean="0"/>
          </a:p>
          <a:p>
            <a:endParaRPr lang="en-US" dirty="0" smtClean="0"/>
          </a:p>
          <a:p>
            <a:r>
              <a:rPr lang="en-US" dirty="0" smtClean="0"/>
              <a:t>The first</a:t>
            </a:r>
            <a:r>
              <a:rPr lang="en-US" baseline="0" dirty="0" smtClean="0"/>
              <a:t> step was analyzing </a:t>
            </a:r>
            <a:r>
              <a:rPr lang="en-US" dirty="0" smtClean="0"/>
              <a:t>free</a:t>
            </a:r>
            <a:r>
              <a:rPr lang="en-US" dirty="0"/>
              <a:t>-text acknowledgement sections and author contribution </a:t>
            </a:r>
            <a:r>
              <a:rPr lang="en-US" dirty="0" smtClean="0"/>
              <a:t>statements.</a:t>
            </a:r>
            <a:r>
              <a:rPr lang="en-US" baseline="0" dirty="0" smtClean="0"/>
              <a:t> </a:t>
            </a:r>
            <a:endParaRPr lang="en-US" dirty="0"/>
          </a:p>
        </p:txBody>
      </p:sp>
      <p:sp>
        <p:nvSpPr>
          <p:cNvPr id="4" name="Slide Number Placeholder 3"/>
          <p:cNvSpPr>
            <a:spLocks noGrp="1"/>
          </p:cNvSpPr>
          <p:nvPr>
            <p:ph type="sldNum" sz="quarter" idx="5"/>
          </p:nvPr>
        </p:nvSpPr>
        <p:spPr/>
        <p:txBody>
          <a:bodyPr/>
          <a:lstStyle/>
          <a:p>
            <a:pPr>
              <a:defRPr/>
            </a:pPr>
            <a:fld id="{717F40A8-5975-3447-9E6E-11230673FCB4}" type="slidenum">
              <a:rPr lang="en-US" smtClean="0">
                <a:solidFill>
                  <a:prstClr val="black"/>
                </a:solidFill>
                <a:latin typeface="Calibri"/>
              </a:rPr>
              <a:pPr>
                <a:defRPr/>
              </a:pPr>
              <a:t>17</a:t>
            </a:fld>
            <a:endParaRPr lang="en-US">
              <a:solidFill>
                <a:prstClr val="black"/>
              </a:solidFill>
              <a:latin typeface="Calibri"/>
            </a:endParaRPr>
          </a:p>
        </p:txBody>
      </p:sp>
    </p:spTree>
    <p:extLst>
      <p:ext uri="{BB962C8B-B14F-4D97-AF65-F5344CB8AC3E}">
        <p14:creationId xmlns:p14="http://schemas.microsoft.com/office/powerpoint/2010/main" val="353599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of the less frequent terms:</a:t>
            </a:r>
          </a:p>
          <a:p>
            <a:endParaRPr lang="en-US" baseline="0" dirty="0" smtClean="0"/>
          </a:p>
          <a:p>
            <a:pPr marL="247620" indent="-247620">
              <a:buAutoNum type="arabicParenBoth"/>
            </a:pPr>
            <a:r>
              <a:rPr lang="en-US" baseline="0" dirty="0" smtClean="0"/>
              <a:t>Grey – type of contribution: </a:t>
            </a:r>
          </a:p>
          <a:p>
            <a:pPr marL="247620" indent="-247620">
              <a:buAutoNum type="arabicParenBoth"/>
            </a:pPr>
            <a:r>
              <a:rPr lang="en-US" baseline="0" dirty="0" smtClean="0"/>
              <a:t> blue – experiment specific or analytic</a:t>
            </a:r>
          </a:p>
          <a:p>
            <a:pPr marL="247620" indent="-247620">
              <a:buAutoNum type="arabicParenBoth"/>
            </a:pPr>
            <a:r>
              <a:rPr lang="en-US" baseline="0" dirty="0" smtClean="0"/>
              <a:t> green – stage of the experiment</a:t>
            </a:r>
          </a:p>
          <a:p>
            <a:endParaRPr lang="en-US" baseline="0" dirty="0" smtClean="0"/>
          </a:p>
          <a:p>
            <a:r>
              <a:rPr lang="en-US" baseline="0" dirty="0" smtClean="0"/>
              <a:t>Other things that appear in this analysis: </a:t>
            </a:r>
          </a:p>
          <a:p>
            <a:r>
              <a:rPr lang="en-US" baseline="0" dirty="0" smtClean="0"/>
              <a:t>(4) Degree of contribution – equal, contribute, supervise</a:t>
            </a:r>
          </a:p>
          <a:p>
            <a:endParaRPr lang="en-US" baseline="0" dirty="0" smtClean="0"/>
          </a:p>
        </p:txBody>
      </p:sp>
      <p:sp>
        <p:nvSpPr>
          <p:cNvPr id="4" name="Slide Number Placeholder 3"/>
          <p:cNvSpPr>
            <a:spLocks noGrp="1"/>
          </p:cNvSpPr>
          <p:nvPr>
            <p:ph type="sldNum" sz="quarter" idx="10"/>
          </p:nvPr>
        </p:nvSpPr>
        <p:spPr/>
        <p:txBody>
          <a:bodyPr/>
          <a:lstStyle/>
          <a:p>
            <a:fld id="{795BF85B-BC20-624B-804B-421167D1CFD0}" type="slidenum">
              <a:rPr lang="en-US" smtClean="0"/>
              <a:t>18</a:t>
            </a:fld>
            <a:endParaRPr lang="en-US"/>
          </a:p>
        </p:txBody>
      </p:sp>
    </p:spTree>
    <p:extLst>
      <p:ext uri="{BB962C8B-B14F-4D97-AF65-F5344CB8AC3E}">
        <p14:creationId xmlns:p14="http://schemas.microsoft.com/office/powerpoint/2010/main" val="2482475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0354" name="Notes Placeholder 2"/>
          <p:cNvSpPr>
            <a:spLocks noGrp="1"/>
          </p:cNvSpPr>
          <p:nvPr>
            <p:ph type="body" idx="1"/>
          </p:nvPr>
        </p:nvSpPr>
        <p:spPr>
          <a:noFill/>
        </p:spPr>
        <p:txBody>
          <a:bodyPr/>
          <a:lstStyle/>
          <a:p>
            <a:r>
              <a:rPr lang="en-US" dirty="0" smtClean="0"/>
              <a:t>We used this and</a:t>
            </a:r>
            <a:r>
              <a:rPr lang="en-US" baseline="0" dirty="0" smtClean="0"/>
              <a:t> other data to draft a </a:t>
            </a:r>
            <a:r>
              <a:rPr lang="en-US" baseline="0" dirty="0" err="1" smtClean="0"/>
              <a:t>strawman</a:t>
            </a:r>
            <a:r>
              <a:rPr lang="en-US" baseline="0" dirty="0" smtClean="0"/>
              <a:t> taxonomy and ran</a:t>
            </a:r>
            <a:r>
              <a:rPr lang="en-US" dirty="0" smtClean="0"/>
              <a:t> </a:t>
            </a:r>
            <a:r>
              <a:rPr lang="en-US" dirty="0"/>
              <a:t>a pilot with several publishers in which we had authors of 200 </a:t>
            </a:r>
            <a:r>
              <a:rPr lang="en-US" dirty="0" smtClean="0"/>
              <a:t>recently published papers </a:t>
            </a:r>
            <a:r>
              <a:rPr lang="en-US" dirty="0"/>
              <a:t>from Nature, Elsevier</a:t>
            </a:r>
            <a:r>
              <a:rPr lang="en-US" dirty="0" smtClean="0"/>
              <a:t>, and  </a:t>
            </a:r>
            <a:r>
              <a:rPr lang="en-US" dirty="0" err="1"/>
              <a:t>PLoS</a:t>
            </a:r>
            <a:r>
              <a:rPr lang="en-US" dirty="0"/>
              <a:t> use the taxonomy and report back on their </a:t>
            </a:r>
            <a:r>
              <a:rPr lang="en-US" dirty="0" smtClean="0"/>
              <a:t>experience. The results</a:t>
            </a:r>
            <a:r>
              <a:rPr lang="en-US" baseline="0" dirty="0" smtClean="0"/>
              <a:t> were largely </a:t>
            </a:r>
            <a:r>
              <a:rPr lang="en-US" dirty="0" smtClean="0"/>
              <a:t>positive.</a:t>
            </a:r>
            <a:r>
              <a:rPr lang="en-US" baseline="0" dirty="0" smtClean="0"/>
              <a:t> W</a:t>
            </a:r>
            <a:r>
              <a:rPr lang="en-US" dirty="0" smtClean="0"/>
              <a:t>e published them as </a:t>
            </a:r>
            <a:r>
              <a:rPr lang="en-US" dirty="0"/>
              <a:t>a Nature commentary </a:t>
            </a:r>
            <a:r>
              <a:rPr lang="en-US" dirty="0" smtClean="0"/>
              <a:t>about a year</a:t>
            </a:r>
            <a:r>
              <a:rPr lang="en-US" baseline="0" dirty="0" smtClean="0"/>
              <a:t> ago, and decided to embark on a more formal standards setting process.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AADF989-BC29-EB4F-9D71-E537C6D1FCCC}" type="slidenum">
              <a:rPr lang="en-GB">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278357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those of you who aren’t familiar with Digital Science, we invest in and incubate academic start ups that share a mission to address researcher </a:t>
            </a:r>
            <a:r>
              <a:rPr lang="en-US" baseline="0" dirty="0" err="1" smtClean="0"/>
              <a:t>painpoints</a:t>
            </a:r>
            <a:r>
              <a:rPr lang="en-US" baseline="0" dirty="0" smtClean="0"/>
              <a:t> and make research smarter at various stages of the </a:t>
            </a:r>
            <a:r>
              <a:rPr lang="en-US" baseline="0" dirty="0" err="1" smtClean="0"/>
              <a:t>workcycle</a:t>
            </a:r>
            <a:r>
              <a:rPr lang="en-US" baseline="0" dirty="0" smtClean="0"/>
              <a:t>, beginning in the lab and going all the way through to publication and </a:t>
            </a:r>
            <a:r>
              <a:rPr lang="en-US" b="1" baseline="0" dirty="0" smtClean="0"/>
              <a:t>reputation management</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of the companies in our portfolio fit squarely in that reputation management space. </a:t>
            </a:r>
            <a:r>
              <a:rPr lang="en-US" baseline="0" dirty="0" err="1" smtClean="0"/>
              <a:t>Symplectic</a:t>
            </a:r>
            <a:r>
              <a:rPr lang="en-US" baseline="0" dirty="0" smtClean="0"/>
              <a:t> elements helps researchers and institutions manage their record of scholarship. </a:t>
            </a:r>
            <a:r>
              <a:rPr lang="en-US" baseline="0" dirty="0" err="1" smtClean="0"/>
              <a:t>figshare</a:t>
            </a:r>
            <a:r>
              <a:rPr lang="en-US" baseline="0" dirty="0" smtClean="0"/>
              <a:t>, our repository solution, is being used widely to post and share, preserve research data and other scholarly outputs. </a:t>
            </a:r>
          </a:p>
          <a:p>
            <a:r>
              <a:rPr lang="en-US" baseline="0" dirty="0" smtClean="0"/>
              <a:t>And </a:t>
            </a:r>
            <a:r>
              <a:rPr lang="en-US" baseline="0" dirty="0" err="1" smtClean="0"/>
              <a:t>Altmetric</a:t>
            </a:r>
            <a:r>
              <a:rPr lang="en-US" baseline="0" dirty="0" smtClean="0"/>
              <a:t> tracks a range of social media and other indicators of the downstream attention paid to published research – blogs, tweets, downloads, news coverage, etc. </a:t>
            </a:r>
          </a:p>
        </p:txBody>
      </p:sp>
      <p:sp>
        <p:nvSpPr>
          <p:cNvPr id="4" name="Slide Number Placeholder 3"/>
          <p:cNvSpPr>
            <a:spLocks noGrp="1"/>
          </p:cNvSpPr>
          <p:nvPr>
            <p:ph type="sldNum" sz="quarter" idx="10"/>
          </p:nvPr>
        </p:nvSpPr>
        <p:spPr/>
        <p:txBody>
          <a:bodyPr/>
          <a:lstStyle/>
          <a:p>
            <a:fld id="{C7AE5153-08E7-D543-BCED-FCB9C184089B}" type="slidenum">
              <a:rPr lang="en-US" smtClean="0"/>
              <a:t>2</a:t>
            </a:fld>
            <a:endParaRPr lang="en-US"/>
          </a:p>
        </p:txBody>
      </p:sp>
    </p:spTree>
    <p:extLst>
      <p:ext uri="{BB962C8B-B14F-4D97-AF65-F5344CB8AC3E}">
        <p14:creationId xmlns:p14="http://schemas.microsoft.com/office/powerpoint/2010/main" val="125603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035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r>
              <a:rPr lang="en-US" dirty="0" smtClean="0"/>
              <a:t>Now,</a:t>
            </a:r>
            <a:r>
              <a:rPr lang="en-US" baseline="0" dirty="0" smtClean="0"/>
              <a:t> I don’t have time in this presentation to go into all the results of that first survey but I wanted to show you a couple of statements that authors made in response to underscore how important this is to researchers -- </a:t>
            </a:r>
            <a:endParaRPr lang="en-US" dirty="0"/>
          </a:p>
        </p:txBody>
      </p:sp>
      <p:sp>
        <p:nvSpPr>
          <p:cNvPr id="4" name="Slide Number Placeholder 3"/>
          <p:cNvSpPr>
            <a:spLocks noGrp="1"/>
          </p:cNvSpPr>
          <p:nvPr>
            <p:ph type="sldNum" sz="quarter" idx="5"/>
          </p:nvPr>
        </p:nvSpPr>
        <p:spPr/>
        <p:txBody>
          <a:bodyPr/>
          <a:lstStyle/>
          <a:p>
            <a:pPr>
              <a:defRPr/>
            </a:pPr>
            <a:fld id="{12D29A6B-B809-8F43-9A54-CE1890C63D22}" type="slidenum">
              <a:rPr lang="en-GB" smtClean="0">
                <a:solidFill>
                  <a:prstClr val="black"/>
                </a:solidFill>
                <a:latin typeface="Calibri"/>
              </a:rPr>
              <a:pPr>
                <a:defRPr/>
              </a:pPr>
              <a:t>20</a:t>
            </a:fld>
            <a:endParaRPr lang="en-GB">
              <a:solidFill>
                <a:prstClr val="black"/>
              </a:solidFill>
              <a:latin typeface="Calibri"/>
            </a:endParaRPr>
          </a:p>
        </p:txBody>
      </p:sp>
    </p:spTree>
    <p:extLst>
      <p:ext uri="{BB962C8B-B14F-4D97-AF65-F5344CB8AC3E}">
        <p14:creationId xmlns:p14="http://schemas.microsoft.com/office/powerpoint/2010/main" val="93083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2402" name="Notes Placeholder 2"/>
          <p:cNvSpPr>
            <a:spLocks noGrp="1"/>
          </p:cNvSpPr>
          <p:nvPr>
            <p:ph type="body" idx="1"/>
          </p:nvPr>
        </p:nvSpPr>
        <p:spPr>
          <a:noFill/>
        </p:spPr>
        <p:txBody>
          <a:bodyPr/>
          <a:lstStyle/>
          <a:p>
            <a:r>
              <a:rPr lang="en-US" dirty="0" smtClean="0"/>
              <a:t>Emboldened</a:t>
            </a:r>
            <a:r>
              <a:rPr lang="en-US" baseline="0" dirty="0" smtClean="0"/>
              <a:t> to broaden our efforts, we created a multi-constituent working group that includes funders, publishers, standards bodies, institutions, and researchers. You can see the core members listed here. READ – Nature, Science, </a:t>
            </a:r>
            <a:r>
              <a:rPr lang="en-US" baseline="0" dirty="0" err="1" smtClean="0"/>
              <a:t>PLoS</a:t>
            </a:r>
            <a:r>
              <a:rPr lang="en-US" baseline="0" dirty="0" smtClean="0"/>
              <a:t>, Elsevier, NIH, NSF</a:t>
            </a:r>
          </a:p>
          <a:p>
            <a:endParaRPr lang="en-US" dirty="0"/>
          </a:p>
          <a:p>
            <a:r>
              <a:rPr lang="en-US" dirty="0"/>
              <a:t>Our project is being run under the joint auspices of NISO and CASRAI (</a:t>
            </a:r>
            <a:r>
              <a:rPr lang="en-US" b="1" dirty="0"/>
              <a:t>Consortia Advancing Standards in Research Administration </a:t>
            </a:r>
            <a:r>
              <a:rPr lang="en-US" b="1" dirty="0" smtClean="0"/>
              <a:t>Information).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BBA2B80-17DC-1B4E-90FB-BA27DD87FFFE}" type="slidenum">
              <a:rPr lang="en-GB">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184446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4450" name="Notes Placeholder 2"/>
          <p:cNvSpPr>
            <a:spLocks noGrp="1"/>
          </p:cNvSpPr>
          <p:nvPr>
            <p:ph type="body" idx="1"/>
          </p:nvPr>
        </p:nvSpPr>
        <p:spPr>
          <a:noFill/>
        </p:spPr>
        <p:txBody>
          <a:bodyPr/>
          <a:lstStyle/>
          <a:p>
            <a:r>
              <a:rPr lang="en-US" dirty="0" smtClean="0"/>
              <a:t>Through</a:t>
            </a:r>
            <a:r>
              <a:rPr lang="en-US" baseline="0" dirty="0" smtClean="0"/>
              <a:t> a process of broad community consultation, w</a:t>
            </a:r>
            <a:r>
              <a:rPr lang="en-US" dirty="0" smtClean="0"/>
              <a:t>e </a:t>
            </a:r>
            <a:r>
              <a:rPr lang="en-US" dirty="0"/>
              <a:t>have arrived at a 14-term tag set or vocabulary that is intended to capture high level </a:t>
            </a:r>
            <a:r>
              <a:rPr lang="en-US" dirty="0" smtClean="0"/>
              <a:t>contributor</a:t>
            </a:r>
            <a:r>
              <a:rPr lang="en-US" baseline="0" dirty="0" smtClean="0"/>
              <a:t> </a:t>
            </a:r>
            <a:r>
              <a:rPr lang="en-US" dirty="0" smtClean="0"/>
              <a:t>roles </a:t>
            </a:r>
            <a:r>
              <a:rPr lang="en-US" dirty="0"/>
              <a:t>that function across the sciences. </a:t>
            </a:r>
            <a:r>
              <a:rPr lang="en-US" dirty="0" smtClean="0"/>
              <a:t>READ SOME ALOUD. All available at</a:t>
            </a:r>
            <a:r>
              <a:rPr lang="en-US" baseline="0" dirty="0" smtClean="0"/>
              <a:t> </a:t>
            </a:r>
            <a:r>
              <a:rPr lang="en-US" baseline="0" dirty="0" err="1" smtClean="0"/>
              <a:t>projectcredit.net</a:t>
            </a:r>
            <a:r>
              <a:rPr lang="en-US" baseline="0" dirty="0" smtClean="0"/>
              <a:t>.</a:t>
            </a:r>
          </a:p>
          <a:p>
            <a:endParaRPr lang="en-US" baseline="0" dirty="0" smtClean="0"/>
          </a:p>
          <a:p>
            <a:r>
              <a:rPr lang="en-US" baseline="0" dirty="0" smtClean="0"/>
              <a:t>Data </a:t>
            </a:r>
            <a:r>
              <a:rPr lang="en-US" baseline="0" dirty="0" err="1" smtClean="0"/>
              <a:t>curation</a:t>
            </a:r>
            <a:r>
              <a:rPr lang="en-US" baseline="0" dirty="0" smtClean="0"/>
              <a:t> – could be a library role</a:t>
            </a:r>
          </a:p>
          <a:p>
            <a:endParaRPr lang="en-US" baseline="0" dirty="0" smtClean="0"/>
          </a:p>
          <a:p>
            <a:r>
              <a:rPr lang="en-US" baseline="0" dirty="0" smtClean="0"/>
              <a:t>Funding acquisition as an interesting one. We’re not trying to say here that someone who acquires funding for a project should necessarily be included as an author, or what position he or she might have in the author list, but we</a:t>
            </a:r>
            <a:r>
              <a:rPr lang="fr-FR" baseline="0" dirty="0" smtClean="0"/>
              <a:t>’</a:t>
            </a:r>
            <a:r>
              <a:rPr lang="en-US" baseline="0" dirty="0" smtClean="0"/>
              <a:t>re saying that if that’s all you did – as with the case of many lab heads included as author – it should be transparent to readers that that’s all that you did. Make sense?</a:t>
            </a:r>
            <a:endParaRPr lang="en-US" dirty="0"/>
          </a:p>
        </p:txBody>
      </p:sp>
      <p:sp>
        <p:nvSpPr>
          <p:cNvPr id="4" name="Slide Number Placeholder 3"/>
          <p:cNvSpPr>
            <a:spLocks noGrp="1"/>
          </p:cNvSpPr>
          <p:nvPr>
            <p:ph type="sldNum" sz="quarter" idx="5"/>
          </p:nvPr>
        </p:nvSpPr>
        <p:spPr/>
        <p:txBody>
          <a:bodyPr/>
          <a:lstStyle/>
          <a:p>
            <a:pPr>
              <a:defRPr/>
            </a:pPr>
            <a:fld id="{854F67C2-EBE3-C444-AF44-0FF7812BF6B8}" type="slidenum">
              <a:rPr lang="en-GB" smtClean="0"/>
              <a:pPr>
                <a:defRPr/>
              </a:pPr>
              <a:t>22</a:t>
            </a:fld>
            <a:endParaRPr lang="en-GB"/>
          </a:p>
        </p:txBody>
      </p:sp>
    </p:spTree>
    <p:extLst>
      <p:ext uri="{BB962C8B-B14F-4D97-AF65-F5344CB8AC3E}">
        <p14:creationId xmlns:p14="http://schemas.microsoft.com/office/powerpoint/2010/main" val="842265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this year, the taxonomy was published to the</a:t>
            </a:r>
            <a:r>
              <a:rPr lang="en-US" baseline="0" dirty="0" smtClean="0"/>
              <a:t> </a:t>
            </a:r>
            <a:r>
              <a:rPr lang="en-US" dirty="0" smtClean="0"/>
              <a:t>CASRAI data dictionary, as a first step towards</a:t>
            </a:r>
            <a:r>
              <a:rPr lang="en-US" baseline="0" dirty="0" smtClean="0"/>
              <a:t> standardization. </a:t>
            </a:r>
          </a:p>
          <a:p>
            <a:endParaRPr lang="en-US" baseline="0" dirty="0" smtClean="0"/>
          </a:p>
          <a:p>
            <a:r>
              <a:rPr lang="en-US" baseline="0" dirty="0" smtClean="0"/>
              <a:t>CASRAI can be viewed as a kind of front end to the more formal and technical standards process.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AE5153-08E7-D543-BCED-FCB9C184089B}" type="slidenum">
              <a:rPr lang="en-US" smtClean="0"/>
              <a:t>23</a:t>
            </a:fld>
            <a:endParaRPr lang="en-US"/>
          </a:p>
        </p:txBody>
      </p:sp>
    </p:spTree>
    <p:extLst>
      <p:ext uri="{BB962C8B-B14F-4D97-AF65-F5344CB8AC3E}">
        <p14:creationId xmlns:p14="http://schemas.microsoft.com/office/powerpoint/2010/main" val="336751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6498" name="Notes Placeholder 2"/>
          <p:cNvSpPr>
            <a:spLocks noGrp="1"/>
          </p:cNvSpPr>
          <p:nvPr>
            <p:ph type="body" idx="1"/>
          </p:nvPr>
        </p:nvSpPr>
        <p:spPr>
          <a:noFill/>
        </p:spPr>
        <p:txBody>
          <a:bodyPr/>
          <a:lstStyle/>
          <a:p>
            <a:r>
              <a:rPr lang="en-US" dirty="0"/>
              <a:t>Note </a:t>
            </a:r>
            <a:r>
              <a:rPr lang="en-US" dirty="0" smtClean="0"/>
              <a:t>that the header</a:t>
            </a:r>
            <a:r>
              <a:rPr lang="en-US" baseline="0" dirty="0" smtClean="0"/>
              <a:t> information for the taxonomy clarifies that we </a:t>
            </a:r>
            <a:r>
              <a:rPr lang="en-US" dirty="0" smtClean="0"/>
              <a:t>envision </a:t>
            </a:r>
            <a:r>
              <a:rPr lang="en-US" dirty="0"/>
              <a:t>these roles being called out whether someone is listed as an author or only in the acknowledgements. We recognize that different journals and communities have different practices </a:t>
            </a:r>
            <a:r>
              <a:rPr lang="en-US" dirty="0" err="1"/>
              <a:t>wrt</a:t>
            </a:r>
            <a:r>
              <a:rPr lang="en-US" dirty="0"/>
              <a:t> authorship and at the same time we want to encourage recognition of non traditional contributions such as data </a:t>
            </a:r>
            <a:r>
              <a:rPr lang="en-US" dirty="0" err="1" smtClean="0"/>
              <a:t>curation</a:t>
            </a:r>
            <a:r>
              <a:rPr lang="en-US" baseline="0" dirty="0"/>
              <a:t> </a:t>
            </a:r>
            <a:r>
              <a:rPr lang="en-US" baseline="0" dirty="0" smtClean="0"/>
              <a:t>and software</a:t>
            </a:r>
            <a:r>
              <a:rPr lang="en-US" dirty="0" smtClean="0"/>
              <a:t> </a:t>
            </a:r>
          </a:p>
          <a:p>
            <a:endParaRPr lang="en-US" dirty="0" smtClean="0"/>
          </a:p>
          <a:p>
            <a:r>
              <a:rPr lang="en-US" dirty="0" smtClean="0"/>
              <a:t>Our theory is that if we begin to recognize, in this way, roles that haven’t traditionally been authorship roles, we can begin to shift</a:t>
            </a:r>
            <a:r>
              <a:rPr lang="en-US" baseline="0" dirty="0" smtClean="0"/>
              <a:t> academic values about scholarly merit.</a:t>
            </a:r>
            <a:r>
              <a:rPr lang="en-US" dirty="0" smtClean="0"/>
              <a:t> </a:t>
            </a:r>
            <a:endParaRPr lang="en-US" dirty="0"/>
          </a:p>
          <a:p>
            <a:endParaRPr lang="en-US" dirty="0" smtClean="0"/>
          </a:p>
          <a:p>
            <a:endParaRPr lang="en-US" dirty="0"/>
          </a:p>
        </p:txBody>
      </p:sp>
      <p:sp>
        <p:nvSpPr>
          <p:cNvPr id="4" name="Slide Number Placeholder 3"/>
          <p:cNvSpPr>
            <a:spLocks noGrp="1"/>
          </p:cNvSpPr>
          <p:nvPr>
            <p:ph type="sldNum" sz="quarter" idx="5"/>
          </p:nvPr>
        </p:nvSpPr>
        <p:spPr/>
        <p:txBody>
          <a:bodyPr/>
          <a:lstStyle/>
          <a:p>
            <a:pPr>
              <a:defRPr/>
            </a:pPr>
            <a:fld id="{4E8449E8-36A8-7742-895D-C80DAB071534}" type="slidenum">
              <a:rPr lang="en-GB" smtClean="0"/>
              <a:pPr>
                <a:defRPr/>
              </a:pPr>
              <a:t>24</a:t>
            </a:fld>
            <a:endParaRPr lang="en-GB"/>
          </a:p>
        </p:txBody>
      </p:sp>
    </p:spTree>
    <p:extLst>
      <p:ext uri="{BB962C8B-B14F-4D97-AF65-F5344CB8AC3E}">
        <p14:creationId xmlns:p14="http://schemas.microsoft.com/office/powerpoint/2010/main" val="280811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6498" name="Notes Placeholder 2"/>
          <p:cNvSpPr>
            <a:spLocks noGrp="1"/>
          </p:cNvSpPr>
          <p:nvPr>
            <p:ph type="body" idx="1"/>
          </p:nvPr>
        </p:nvSpPr>
        <p:spPr>
          <a:noFill/>
        </p:spPr>
        <p:txBody>
          <a:bodyPr/>
          <a:lstStyle/>
          <a:p>
            <a:r>
              <a:rPr lang="en-US" dirty="0" smtClean="0"/>
              <a:t>In addition, for the purposes of providing some</a:t>
            </a:r>
            <a:r>
              <a:rPr lang="en-US" baseline="0" dirty="0" smtClean="0"/>
              <a:t> authority control around role assignment, we specify that r</a:t>
            </a:r>
            <a:r>
              <a:rPr lang="en-US" dirty="0" smtClean="0"/>
              <a:t>oles</a:t>
            </a:r>
            <a:r>
              <a:rPr lang="en-US" baseline="0" dirty="0" smtClean="0"/>
              <a:t> should be declared by corresponding authors, and affirmed by all contributors. The hope is that this attempt at transparency will eventually result in fewer authorship disputes.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E8449E8-36A8-7742-895D-C80DAB071534}" type="slidenum">
              <a:rPr lang="en-GB" smtClean="0"/>
              <a:pPr>
                <a:defRPr/>
              </a:pPr>
              <a:t>25</a:t>
            </a:fld>
            <a:endParaRPr lang="en-GB"/>
          </a:p>
        </p:txBody>
      </p:sp>
    </p:spTree>
    <p:extLst>
      <p:ext uri="{BB962C8B-B14F-4D97-AF65-F5344CB8AC3E}">
        <p14:creationId xmlns:p14="http://schemas.microsoft.com/office/powerpoint/2010/main" val="2436113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have</a:t>
            </a:r>
            <a:r>
              <a:rPr lang="en-US" baseline="0" dirty="0" smtClean="0"/>
              <a:t> several initiatives embarking on early implementations of the credit taxonomy.</a:t>
            </a:r>
          </a:p>
          <a:p>
            <a:endParaRPr lang="en-US" dirty="0" smtClean="0"/>
          </a:p>
          <a:p>
            <a:r>
              <a:rPr lang="en-US" dirty="0" smtClean="0"/>
              <a:t>Mozilla Science Labs, in partnership with </a:t>
            </a:r>
            <a:r>
              <a:rPr lang="en-US" dirty="0" err="1" smtClean="0"/>
              <a:t>Biomedcentral</a:t>
            </a:r>
            <a:r>
              <a:rPr lang="en-US" dirty="0" smtClean="0"/>
              <a:t>, has</a:t>
            </a:r>
            <a:r>
              <a:rPr lang="en-US" baseline="0" dirty="0" smtClean="0"/>
              <a:t> jumped on board to create a set of badges based on the taxonomy. As I understand it, the badges reside in the browser when you’re accessing an article, but the data  still has to be provided by the publisher. </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26</a:t>
            </a:fld>
            <a:endParaRPr lang="en-US"/>
          </a:p>
        </p:txBody>
      </p:sp>
    </p:spTree>
    <p:extLst>
      <p:ext uri="{BB962C8B-B14F-4D97-AF65-F5344CB8AC3E}">
        <p14:creationId xmlns:p14="http://schemas.microsoft.com/office/powerpoint/2010/main" val="622229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plans underway to integrate the credit taxonomy into VIVO-ISF ontology, VIVO being the open source research</a:t>
            </a:r>
            <a:r>
              <a:rPr lang="en-US" baseline="0" dirty="0" smtClean="0"/>
              <a:t> networking platform now in use at many universities. Imagine this information, for example, enriching the kinds of expertise search that research networking platforms enable. Several speakers yesterday talked about profile and expertise systems. Contribution could be another data type that adds intelligence to this search functionality.</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27</a:t>
            </a:fld>
            <a:endParaRPr lang="en-US"/>
          </a:p>
        </p:txBody>
      </p:sp>
    </p:spTree>
    <p:extLst>
      <p:ext uri="{BB962C8B-B14F-4D97-AF65-F5344CB8AC3E}">
        <p14:creationId xmlns:p14="http://schemas.microsoft.com/office/powerpoint/2010/main" val="289307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ORCID itself</a:t>
            </a:r>
            <a:r>
              <a:rPr lang="en-US" baseline="0" dirty="0" smtClean="0"/>
              <a:t> allows researchers to specify contribution roles for any work they add to their ORCID profile, and will be moving from the current set of terms, which is more geared toward job roles than contribution types, to the credit taxonomy shortly. </a:t>
            </a:r>
          </a:p>
          <a:p>
            <a:endParaRPr lang="en-US" baseline="0" dirty="0" smtClean="0"/>
          </a:p>
          <a:p>
            <a:r>
              <a:rPr lang="en-US" baseline="0" dirty="0" err="1" smtClean="0"/>
              <a:t>CrossRef</a:t>
            </a:r>
            <a:r>
              <a:rPr lang="en-US" baseline="0" dirty="0" smtClean="0"/>
              <a:t> and </a:t>
            </a:r>
            <a:r>
              <a:rPr lang="en-US" baseline="0" dirty="0" err="1" smtClean="0"/>
              <a:t>Symplectic</a:t>
            </a:r>
            <a:r>
              <a:rPr lang="en-US" baseline="0" dirty="0" smtClean="0"/>
              <a:t> Elements are both planning pilots. </a:t>
            </a:r>
          </a:p>
          <a:p>
            <a:endParaRPr lang="en-US" baseline="0" dirty="0" smtClean="0"/>
          </a:p>
          <a:p>
            <a:r>
              <a:rPr lang="en-US" baseline="0" dirty="0" smtClean="0"/>
              <a:t>These are very positive steps, but the self-declared approach here, falls short of the vision of having these tags truly integrated into the publishing metadata ecosystem.</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28</a:t>
            </a:fld>
            <a:endParaRPr lang="en-US"/>
          </a:p>
        </p:txBody>
      </p:sp>
    </p:spTree>
    <p:extLst>
      <p:ext uri="{BB962C8B-B14F-4D97-AF65-F5344CB8AC3E}">
        <p14:creationId xmlns:p14="http://schemas.microsoft.com/office/powerpoint/2010/main" val="4179815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for that</a:t>
            </a:r>
            <a:r>
              <a:rPr lang="en-US" baseline="0" dirty="0" smtClean="0"/>
              <a:t> to happen, one important step is having the tags integrated into the NISO-NCBI journal article tag suite, or JATS, and that is work that is now also getting underway (thanks to </a:t>
            </a:r>
            <a:r>
              <a:rPr lang="en-US" baseline="0" dirty="0" err="1" smtClean="0"/>
              <a:t>Margy</a:t>
            </a:r>
            <a:r>
              <a:rPr lang="en-US" baseline="0" dirty="0" smtClean="0"/>
              <a:t> </a:t>
            </a:r>
            <a:r>
              <a:rPr lang="en-US" baseline="0" dirty="0" err="1" smtClean="0"/>
              <a:t>Hlava</a:t>
            </a:r>
            <a:r>
              <a:rPr lang="en-US" baseline="0" dirty="0" smtClean="0"/>
              <a:t>). Manuscript tracking vendors are now starting to get on board, -- </a:t>
            </a:r>
            <a:r>
              <a:rPr lang="en-US" sz="1200" kern="1200" dirty="0" smtClean="0">
                <a:solidFill>
                  <a:schemeClr val="tx1"/>
                </a:solidFill>
                <a:latin typeface="+mn-lt"/>
                <a:ea typeface="+mn-ea"/>
                <a:cs typeface="+mn-cs"/>
              </a:rPr>
              <a:t>Aries, for example, is planning to incorporate the </a:t>
            </a:r>
            <a:r>
              <a:rPr lang="en-US" sz="1200" kern="1200" dirty="0" err="1" smtClean="0">
                <a:solidFill>
                  <a:schemeClr val="tx1"/>
                </a:solidFill>
                <a:latin typeface="+mn-lt"/>
                <a:ea typeface="+mn-ea"/>
                <a:cs typeface="+mn-cs"/>
              </a:rPr>
              <a:t>CRedIT</a:t>
            </a:r>
            <a:r>
              <a:rPr lang="en-US" sz="1200" kern="1200" dirty="0" smtClean="0">
                <a:solidFill>
                  <a:schemeClr val="tx1"/>
                </a:solidFill>
                <a:latin typeface="+mn-lt"/>
                <a:ea typeface="+mn-ea"/>
                <a:cs typeface="+mn-cs"/>
              </a:rPr>
              <a:t> taxonomy in version 13.0 for authors and co-authors and expects to make a formal announcement</a:t>
            </a:r>
            <a:r>
              <a:rPr lang="en-US" sz="1200" kern="1200" baseline="0" dirty="0" smtClean="0">
                <a:solidFill>
                  <a:schemeClr val="tx1"/>
                </a:solidFill>
                <a:latin typeface="+mn-lt"/>
                <a:ea typeface="+mn-ea"/>
                <a:cs typeface="+mn-cs"/>
              </a:rPr>
              <a:t> about this in</a:t>
            </a:r>
            <a:r>
              <a:rPr lang="en-US" sz="1200" kern="1200" dirty="0" smtClean="0">
                <a:solidFill>
                  <a:schemeClr val="tx1"/>
                </a:solidFill>
                <a:latin typeface="+mn-lt"/>
                <a:ea typeface="+mn-ea"/>
                <a:cs typeface="+mn-cs"/>
              </a:rPr>
              <a:t> coming weeks.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Electronic Journals Press, </a:t>
            </a:r>
            <a:r>
              <a:rPr lang="en-US" sz="1200" kern="1200" dirty="0" err="1" smtClean="0">
                <a:solidFill>
                  <a:schemeClr val="tx1"/>
                </a:solidFill>
                <a:latin typeface="+mn-lt"/>
                <a:ea typeface="+mn-ea"/>
                <a:cs typeface="+mn-cs"/>
              </a:rPr>
              <a:t>ejPress</a:t>
            </a:r>
            <a:r>
              <a:rPr lang="en-US" sz="1200" kern="1200" dirty="0" smtClean="0">
                <a:solidFill>
                  <a:schemeClr val="tx1"/>
                </a:solidFill>
                <a:latin typeface="+mn-lt"/>
                <a:ea typeface="+mn-ea"/>
                <a:cs typeface="+mn-cs"/>
              </a:rPr>
              <a:t>, is considering adding it to their author submission platform.</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Several publishers,</a:t>
            </a:r>
            <a:r>
              <a:rPr lang="en-US" sz="1200" kern="1200" baseline="0" dirty="0" smtClean="0">
                <a:solidFill>
                  <a:schemeClr val="tx1"/>
                </a:solidFill>
                <a:latin typeface="+mn-lt"/>
                <a:ea typeface="+mn-ea"/>
                <a:cs typeface="+mn-cs"/>
              </a:rPr>
              <a:t> including </a:t>
            </a:r>
            <a:r>
              <a:rPr lang="en-US" sz="1200" kern="1200" baseline="0" dirty="0" err="1" smtClean="0">
                <a:solidFill>
                  <a:schemeClr val="tx1"/>
                </a:solidFill>
                <a:latin typeface="+mn-lt"/>
                <a:ea typeface="+mn-ea"/>
                <a:cs typeface="+mn-cs"/>
              </a:rPr>
              <a:t>PLoS</a:t>
            </a:r>
            <a:r>
              <a:rPr lang="en-US" sz="1200" kern="1200" baseline="0" dirty="0" smtClean="0">
                <a:solidFill>
                  <a:schemeClr val="tx1"/>
                </a:solidFill>
                <a:latin typeface="+mn-lt"/>
                <a:ea typeface="+mn-ea"/>
                <a:cs typeface="+mn-cs"/>
              </a:rPr>
              <a:t>, Science, Cell, and Nature, are committed to being early adopters.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7AE5153-08E7-D543-BCED-FCB9C184089B}" type="slidenum">
              <a:rPr lang="en-US" smtClean="0"/>
              <a:t>29</a:t>
            </a:fld>
            <a:endParaRPr lang="en-US"/>
          </a:p>
        </p:txBody>
      </p:sp>
    </p:spTree>
    <p:extLst>
      <p:ext uri="{BB962C8B-B14F-4D97-AF65-F5344CB8AC3E}">
        <p14:creationId xmlns:p14="http://schemas.microsoft.com/office/powerpoint/2010/main" val="30758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today I am going</a:t>
            </a:r>
            <a:r>
              <a:rPr lang="en-US" baseline="0" dirty="0" smtClean="0"/>
              <a:t> to talk about a different kind of reputation management </a:t>
            </a:r>
            <a:r>
              <a:rPr lang="en-US" baseline="0" dirty="0" err="1" smtClean="0"/>
              <a:t>painpoint</a:t>
            </a:r>
            <a:r>
              <a:rPr lang="en-US" baseline="0" dirty="0" smtClean="0"/>
              <a:t> for researchers – the pain of not receiving appropriate credit for their contributions to collaborative research because of our longstanding authorship and attribution practices.</a:t>
            </a:r>
            <a:endParaRPr lang="en-US" dirty="0" smtClean="0"/>
          </a:p>
          <a:p>
            <a:endParaRPr lang="en-US" dirty="0" smtClean="0"/>
          </a:p>
          <a:p>
            <a:r>
              <a:rPr lang="en-US" baseline="0" dirty="0" smtClean="0"/>
              <a:t>what does it mean to SHARE authorship and credit from the researcher’s perspective? What role do the politics of the lab play, for example? And how can we devise a better, fairer attribution system? </a:t>
            </a:r>
          </a:p>
          <a:p>
            <a:endParaRPr lang="en-US" baseline="0" dirty="0" smtClean="0"/>
          </a:p>
          <a:p>
            <a:r>
              <a:rPr lang="en-US" baseline="0" dirty="0" smtClean="0"/>
              <a:t>Now this work is somewhat independent of Digital Science and its portfolio companies, but Digital Science nonetheless supports it because of its potential to improve scholarly communication and lay the foundation for new kinds of research metrics based on being able to </a:t>
            </a:r>
            <a:r>
              <a:rPr lang="en-US" b="1" baseline="0" dirty="0" smtClean="0"/>
              <a:t>track – within science publications -- individual contributions to published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3</a:t>
            </a:fld>
            <a:endParaRPr lang="en-US"/>
          </a:p>
        </p:txBody>
      </p:sp>
    </p:spTree>
    <p:extLst>
      <p:ext uri="{BB962C8B-B14F-4D97-AF65-F5344CB8AC3E}">
        <p14:creationId xmlns:p14="http://schemas.microsoft.com/office/powerpoint/2010/main" val="2628885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a:t>
            </a:r>
            <a:r>
              <a:rPr lang="en-US" baseline="0" dirty="0" smtClean="0"/>
              <a:t> see an example of a recently published Cell Press article with an author contributions section based on the </a:t>
            </a:r>
            <a:r>
              <a:rPr lang="en-US" baseline="0" dirty="0" err="1" smtClean="0"/>
              <a:t>CRediT</a:t>
            </a:r>
            <a:r>
              <a:rPr lang="en-US" baseline="0" dirty="0" smtClean="0"/>
              <a:t> taxonomy</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30</a:t>
            </a:fld>
            <a:endParaRPr lang="en-US"/>
          </a:p>
        </p:txBody>
      </p:sp>
    </p:spTree>
    <p:extLst>
      <p:ext uri="{BB962C8B-B14F-4D97-AF65-F5344CB8AC3E}">
        <p14:creationId xmlns:p14="http://schemas.microsoft.com/office/powerpoint/2010/main" val="3456135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…tomorrow,</a:t>
            </a:r>
            <a:r>
              <a:rPr lang="en-US" baseline="0" dirty="0" smtClean="0"/>
              <a:t> session at </a:t>
            </a:r>
            <a:r>
              <a:rPr lang="en-US" baseline="0" dirty="0" err="1" smtClean="0"/>
              <a:t>Scits</a:t>
            </a:r>
            <a:r>
              <a:rPr lang="en-US" baseline="0" dirty="0" smtClean="0"/>
              <a:t> meeting at NIH devoted to this topic</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31</a:t>
            </a:fld>
            <a:endParaRPr lang="en-US"/>
          </a:p>
        </p:txBody>
      </p:sp>
    </p:spTree>
    <p:extLst>
      <p:ext uri="{BB962C8B-B14F-4D97-AF65-F5344CB8AC3E}">
        <p14:creationId xmlns:p14="http://schemas.microsoft.com/office/powerpoint/2010/main" val="4185095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longer term vision here</a:t>
            </a:r>
            <a:r>
              <a:rPr lang="en-US" baseline="0" dirty="0" smtClean="0"/>
              <a:t> is </a:t>
            </a:r>
            <a:r>
              <a:rPr lang="en-US" dirty="0" smtClean="0"/>
              <a:t>Machine readability. How many of you are familiar</a:t>
            </a:r>
            <a:r>
              <a:rPr lang="en-US" baseline="0" dirty="0" smtClean="0"/>
              <a:t> with </a:t>
            </a:r>
            <a:r>
              <a:rPr lang="en-US" baseline="0" dirty="0" err="1" smtClean="0"/>
              <a:t>fundref</a:t>
            </a:r>
            <a:r>
              <a:rPr lang="en-US" baseline="0" dirty="0" smtClean="0"/>
              <a:t>?</a:t>
            </a:r>
            <a:endParaRPr lang="en-US" dirty="0" smtClean="0"/>
          </a:p>
          <a:p>
            <a:endParaRPr lang="en-US" dirty="0" smtClean="0"/>
          </a:p>
          <a:p>
            <a:pPr>
              <a:defRPr/>
            </a:pPr>
            <a:r>
              <a:rPr lang="en-US" sz="1200" dirty="0" smtClean="0"/>
              <a:t>Imagine Contributor role metadata collected by publishers via the article submission tracking</a:t>
            </a:r>
            <a:r>
              <a:rPr lang="en-US" sz="1200" baseline="0" dirty="0" smtClean="0"/>
              <a:t> process</a:t>
            </a:r>
            <a:r>
              <a:rPr lang="en-US" sz="1200" dirty="0" smtClean="0"/>
              <a:t> and deposited with </a:t>
            </a:r>
            <a:r>
              <a:rPr lang="en-US" sz="1200" dirty="0" err="1" smtClean="0"/>
              <a:t>CrossRef</a:t>
            </a:r>
            <a:r>
              <a:rPr lang="en-US" sz="1200" dirty="0" smtClean="0"/>
              <a:t> (similar to </a:t>
            </a:r>
            <a:r>
              <a:rPr lang="en-US" sz="1200" dirty="0" err="1" smtClean="0"/>
              <a:t>FundRef</a:t>
            </a:r>
            <a:r>
              <a:rPr lang="en-US" sz="1200" dirty="0" smtClean="0"/>
              <a:t>, I’m calling it </a:t>
            </a:r>
            <a:r>
              <a:rPr lang="en-US" sz="1200" dirty="0" err="1" smtClean="0"/>
              <a:t>contribref</a:t>
            </a:r>
            <a:r>
              <a:rPr lang="en-US" sz="1200" dirty="0" smtClean="0"/>
              <a:t>, although I am sure there is a more clever label</a:t>
            </a:r>
            <a:r>
              <a:rPr lang="en-US" sz="1200" baseline="0" dirty="0" smtClean="0"/>
              <a:t> to be had</a:t>
            </a:r>
            <a:r>
              <a:rPr lang="en-US" sz="1200" dirty="0" smtClean="0"/>
              <a:t>)</a:t>
            </a:r>
          </a:p>
          <a:p>
            <a:pPr>
              <a:defRPr/>
            </a:pPr>
            <a:endParaRPr lang="en-US" sz="1200" dirty="0" smtClean="0"/>
          </a:p>
          <a:p>
            <a:pPr>
              <a:defRPr/>
            </a:pPr>
            <a:r>
              <a:rPr lang="en-US" sz="1200" dirty="0" smtClean="0"/>
              <a:t>ORCID, which already pulls metadata from </a:t>
            </a:r>
            <a:r>
              <a:rPr lang="en-US" sz="1200" dirty="0" err="1" smtClean="0"/>
              <a:t>CrossRef</a:t>
            </a:r>
            <a:r>
              <a:rPr lang="en-US" sz="1200" dirty="0" smtClean="0"/>
              <a:t>, can then link CRs to ORCIDs, which means the </a:t>
            </a:r>
            <a:r>
              <a:rPr lang="en-US" sz="1200" dirty="0" err="1" smtClean="0"/>
              <a:t>orcid</a:t>
            </a:r>
            <a:r>
              <a:rPr lang="en-US" sz="1200" dirty="0" smtClean="0"/>
              <a:t> system is </a:t>
            </a:r>
            <a:r>
              <a:rPr lang="en-US" sz="1200" dirty="0" err="1" smtClean="0"/>
              <a:t>queriable</a:t>
            </a:r>
            <a:r>
              <a:rPr lang="en-US" sz="1200" baseline="0" dirty="0" smtClean="0"/>
              <a:t> for not only “which </a:t>
            </a:r>
            <a:r>
              <a:rPr lang="en-US" sz="1200" baseline="0" dirty="0" err="1" smtClean="0"/>
              <a:t>dois</a:t>
            </a:r>
            <a:r>
              <a:rPr lang="en-US" sz="1200" baseline="0" dirty="0" smtClean="0"/>
              <a:t> did this particular </a:t>
            </a:r>
            <a:r>
              <a:rPr lang="en-US" sz="1200" baseline="0" dirty="0" err="1" smtClean="0"/>
              <a:t>orcid</a:t>
            </a:r>
            <a:r>
              <a:rPr lang="en-US" sz="1200" baseline="0" dirty="0" smtClean="0"/>
              <a:t> have a role in creating” but also, then “what </a:t>
            </a:r>
            <a:r>
              <a:rPr lang="en-US" sz="1200" baseline="0" dirty="0" err="1" smtClean="0"/>
              <a:t>contributiion</a:t>
            </a:r>
            <a:r>
              <a:rPr lang="en-US" sz="1200" baseline="0" dirty="0" smtClean="0"/>
              <a:t> did this </a:t>
            </a:r>
            <a:r>
              <a:rPr lang="en-US" sz="1200" baseline="0" dirty="0" err="1" smtClean="0"/>
              <a:t>orcid</a:t>
            </a:r>
            <a:r>
              <a:rPr lang="en-US" sz="1200" baseline="0" dirty="0" smtClean="0"/>
              <a:t> make to this particular  </a:t>
            </a:r>
            <a:r>
              <a:rPr lang="en-US" sz="1200" baseline="0" dirty="0" err="1" smtClean="0"/>
              <a:t>doi</a:t>
            </a:r>
            <a:r>
              <a:rPr lang="en-US" sz="1200" baseline="0" dirty="0" smtClean="0"/>
              <a:t>?” ORCID is really at the center of this.</a:t>
            </a:r>
            <a:endParaRPr lang="en-US" sz="1200" dirty="0" smtClean="0"/>
          </a:p>
          <a:p>
            <a:pPr>
              <a:defRPr/>
            </a:pPr>
            <a:endParaRPr lang="en-US" sz="1200" dirty="0" smtClean="0"/>
          </a:p>
          <a:p>
            <a:pPr>
              <a:defRPr/>
            </a:pPr>
            <a:r>
              <a:rPr lang="en-US" sz="1200" dirty="0" smtClean="0"/>
              <a:t>Effectively,</a:t>
            </a:r>
            <a:r>
              <a:rPr lang="en-US" sz="1200" baseline="0" dirty="0" smtClean="0"/>
              <a:t> an e</a:t>
            </a:r>
            <a:r>
              <a:rPr lang="en-US" sz="1200" dirty="0" smtClean="0"/>
              <a:t>valuation committee could then pull an individual’s authoritative </a:t>
            </a:r>
            <a:r>
              <a:rPr lang="en-US" sz="1200" b="1" dirty="0" smtClean="0"/>
              <a:t>contribution report </a:t>
            </a:r>
            <a:r>
              <a:rPr lang="en-US" sz="1200" dirty="0" smtClean="0"/>
              <a:t>from ORCID; this would greatly</a:t>
            </a:r>
            <a:r>
              <a:rPr lang="en-US" sz="1200" baseline="0" dirty="0" smtClean="0"/>
              <a:t> facilitate the kinds of tenure decisions I talked about earlier. </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32</a:t>
            </a:fld>
            <a:endParaRPr lang="en-US"/>
          </a:p>
        </p:txBody>
      </p:sp>
    </p:spTree>
    <p:extLst>
      <p:ext uri="{BB962C8B-B14F-4D97-AF65-F5344CB8AC3E}">
        <p14:creationId xmlns:p14="http://schemas.microsoft.com/office/powerpoint/2010/main" val="1612378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that’s my vision. We’re not there yet, but we’re on the path. </a:t>
            </a:r>
            <a:r>
              <a:rPr lang="en-US" sz="1200" baseline="0" dirty="0" smtClean="0"/>
              <a:t>Libraries can play a key role by encouraging researchers to adopt ORCID, as many of you already are, and become smarter about curating their own record of scholarly impact. Library rationale for their role in these RIM and RRR efforts can include helping researchers and the institution get credit for their scholarly output.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If we can all work together to</a:t>
            </a:r>
            <a:r>
              <a:rPr lang="en-US" baseline="0" dirty="0" smtClean="0"/>
              <a:t> make this happen, we can have a positive impact on the accuracy of the scholarly record going forward and on the culture of research itself. Think fewer author disputes; think happier, better recognized graduate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think of institutions, ultimately, having access to a more nuanced picture of their own research contributions and activities. </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dirty="0" smtClean="0"/>
          </a:p>
          <a:p>
            <a:r>
              <a:rPr lang="en-US" dirty="0" smtClean="0"/>
              <a:t>More info at</a:t>
            </a:r>
            <a:r>
              <a:rPr lang="en-US" baseline="0" dirty="0" smtClean="0"/>
              <a:t> the website you see listed </a:t>
            </a:r>
            <a:r>
              <a:rPr lang="en-US" baseline="0" smtClean="0"/>
              <a:t>here. Happy </a:t>
            </a:r>
            <a:r>
              <a:rPr lang="en-US" baseline="0" dirty="0" smtClean="0"/>
              <a:t>to take any questions.</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33</a:t>
            </a:fld>
            <a:endParaRPr lang="en-US"/>
          </a:p>
        </p:txBody>
      </p:sp>
    </p:spTree>
    <p:extLst>
      <p:ext uri="{BB962C8B-B14F-4D97-AF65-F5344CB8AC3E}">
        <p14:creationId xmlns:p14="http://schemas.microsoft.com/office/powerpoint/2010/main" val="174580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3970" name="Notes Placeholder 2"/>
          <p:cNvSpPr>
            <a:spLocks noGrp="1"/>
          </p:cNvSpPr>
          <p:nvPr>
            <p:ph type="body" idx="1"/>
          </p:nvPr>
        </p:nvSpPr>
        <p:spPr>
          <a:noFill/>
        </p:spPr>
        <p:txBody>
          <a:bodyPr/>
          <a:lstStyle/>
          <a:p>
            <a:r>
              <a:rPr lang="en-US" baseline="0" dirty="0" smtClean="0"/>
              <a:t>B</a:t>
            </a:r>
            <a:r>
              <a:rPr lang="en-US" dirty="0" smtClean="0"/>
              <a:t>efore </a:t>
            </a:r>
            <a:r>
              <a:rPr lang="en-US" dirty="0"/>
              <a:t>the announcement of the </a:t>
            </a:r>
            <a:r>
              <a:rPr lang="en-US" dirty="0" smtClean="0"/>
              <a:t>2013 Nobel Prize </a:t>
            </a:r>
            <a:r>
              <a:rPr lang="en-US" dirty="0"/>
              <a:t>in </a:t>
            </a:r>
            <a:r>
              <a:rPr lang="en-US" dirty="0" smtClean="0"/>
              <a:t>Physics, </a:t>
            </a:r>
            <a:r>
              <a:rPr lang="en-US" dirty="0"/>
              <a:t>there was a satirical posting in </a:t>
            </a:r>
            <a:r>
              <a:rPr lang="en-US" dirty="0" err="1" smtClean="0"/>
              <a:t>SciAm’s</a:t>
            </a:r>
            <a:r>
              <a:rPr lang="en-US" dirty="0" smtClean="0"/>
              <a:t> </a:t>
            </a:r>
            <a:r>
              <a:rPr lang="en-US" dirty="0"/>
              <a:t>blog reporting </a:t>
            </a:r>
            <a:r>
              <a:rPr lang="en-US" dirty="0" smtClean="0"/>
              <a:t>that Stockholm had</a:t>
            </a:r>
            <a:r>
              <a:rPr lang="en-US" baseline="0" dirty="0" smtClean="0"/>
              <a:t> </a:t>
            </a:r>
            <a:r>
              <a:rPr lang="en-US" dirty="0" smtClean="0"/>
              <a:t>announced that the </a:t>
            </a:r>
            <a:r>
              <a:rPr lang="en-US" dirty="0"/>
              <a:t>award </a:t>
            </a:r>
            <a:r>
              <a:rPr lang="en-US" dirty="0" smtClean="0"/>
              <a:t>for </a:t>
            </a:r>
            <a:r>
              <a:rPr lang="en-US" baseline="0" dirty="0" smtClean="0"/>
              <a:t>the Higgs Boston discovery </a:t>
            </a:r>
            <a:r>
              <a:rPr lang="en-US" dirty="0" smtClean="0"/>
              <a:t>would </a:t>
            </a:r>
            <a:r>
              <a:rPr lang="en-US" dirty="0"/>
              <a:t>go </a:t>
            </a:r>
            <a:r>
              <a:rPr lang="en-US" dirty="0" smtClean="0"/>
              <a:t>to</a:t>
            </a:r>
            <a:r>
              <a:rPr lang="en-US" baseline="0" dirty="0" smtClean="0"/>
              <a:t> the </a:t>
            </a:r>
            <a:r>
              <a:rPr lang="en-US" b="1" dirty="0" smtClean="0"/>
              <a:t>particle </a:t>
            </a:r>
            <a:r>
              <a:rPr lang="en-US" b="1" dirty="0"/>
              <a:t>itself </a:t>
            </a:r>
            <a:r>
              <a:rPr lang="en-US" dirty="0"/>
              <a:t>because it wasn’t clear which of </a:t>
            </a:r>
            <a:r>
              <a:rPr lang="en-US" dirty="0" smtClean="0"/>
              <a:t>6000 people </a:t>
            </a:r>
            <a:r>
              <a:rPr lang="en-US" dirty="0"/>
              <a:t>involved in the project deserved </a:t>
            </a:r>
            <a:r>
              <a:rPr lang="en-US" dirty="0" smtClean="0"/>
              <a:t>credit for its</a:t>
            </a:r>
            <a:r>
              <a:rPr lang="en-US" baseline="0" dirty="0" smtClean="0"/>
              <a:t> discovery</a:t>
            </a:r>
            <a:r>
              <a:rPr lang="en-US" dirty="0" smtClean="0"/>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current authorship practices are simply not up to the task of representing today’s large-scale team science collaborations</a:t>
            </a:r>
          </a:p>
          <a:p>
            <a:endParaRPr lang="en-US" dirty="0"/>
          </a:p>
        </p:txBody>
      </p:sp>
      <p:sp>
        <p:nvSpPr>
          <p:cNvPr id="4" name="Slide Number Placeholder 3"/>
          <p:cNvSpPr>
            <a:spLocks noGrp="1"/>
          </p:cNvSpPr>
          <p:nvPr>
            <p:ph type="sldNum" sz="quarter" idx="5"/>
          </p:nvPr>
        </p:nvSpPr>
        <p:spPr/>
        <p:txBody>
          <a:bodyPr/>
          <a:lstStyle/>
          <a:p>
            <a:pPr>
              <a:defRPr/>
            </a:pPr>
            <a:fld id="{23E001C9-0DEB-6142-A00B-76143C22B6D5}" type="slidenum">
              <a:rPr lang="en-US" smtClean="0"/>
              <a:pPr>
                <a:defRPr/>
              </a:pPr>
              <a:t>4</a:t>
            </a:fld>
            <a:endParaRPr lang="en-US"/>
          </a:p>
        </p:txBody>
      </p:sp>
    </p:spTree>
    <p:extLst>
      <p:ext uri="{BB962C8B-B14F-4D97-AF65-F5344CB8AC3E}">
        <p14:creationId xmlns:p14="http://schemas.microsoft.com/office/powerpoint/2010/main" val="201895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0114" name="Notes Placeholder 2"/>
          <p:cNvSpPr>
            <a:spLocks noGrp="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co-authorship has always been ripe for abuse. </a:t>
            </a:r>
            <a:r>
              <a:rPr lang="en-US" sz="1200" kern="1200" dirty="0" smtClean="0">
                <a:solidFill>
                  <a:schemeClr val="tx1"/>
                </a:solidFill>
                <a:effectLst/>
                <a:latin typeface="+mn-lt"/>
                <a:ea typeface="+mn-ea"/>
                <a:cs typeface="+mn-cs"/>
              </a:rPr>
              <a:t>Most researchers who have co-authored articles for publication, whether with one collaborator or twenty, have a story about wrangling over the order in which author names appear in the byline. And every journal publisher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cases of authorship dispute</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CATALOG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None of which</a:t>
            </a:r>
            <a:r>
              <a:rPr lang="en-US" sz="1200" kern="1200" baseline="0" dirty="0" smtClean="0">
                <a:solidFill>
                  <a:schemeClr val="tx1"/>
                </a:solidFill>
                <a:effectLst/>
                <a:latin typeface="+mn-lt"/>
                <a:ea typeface="+mn-ea"/>
                <a:cs typeface="+mn-cs"/>
              </a:rPr>
              <a:t> would arise in the case of sole authorship of course,  but multi-authorship, especially in the sciences, is increasingly the norm, and the number of authors per paper is growing.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STORY WITH VIVIAN – first high profile linguistics journal article as a grad student at MIT. I somewhat naively decided it would be fun to work with another grad student in my </a:t>
            </a:r>
            <a:r>
              <a:rPr lang="en-US" sz="1200" kern="1200" baseline="0" dirty="0" err="1" smtClean="0">
                <a:solidFill>
                  <a:schemeClr val="tx1"/>
                </a:solidFill>
                <a:effectLst/>
                <a:latin typeface="+mn-lt"/>
                <a:ea typeface="+mn-ea"/>
                <a:cs typeface="+mn-cs"/>
              </a:rPr>
              <a:t>dept</a:t>
            </a:r>
            <a:r>
              <a:rPr lang="en-US" sz="1200" kern="1200" baseline="0" dirty="0" smtClean="0">
                <a:solidFill>
                  <a:schemeClr val="tx1"/>
                </a:solidFill>
                <a:effectLst/>
                <a:latin typeface="+mn-lt"/>
                <a:ea typeface="+mn-ea"/>
                <a:cs typeface="+mn-cs"/>
              </a:rPr>
              <a:t> on the paper, but it was clearly my project, However, her last name began with a letter earlier in the alphabet – she was a D and I was a P at the time – and the journal we published in had a policy that authors be listed in alphabetical order. It sounds trivial but I was heartbroken at the time </a:t>
            </a:r>
            <a:r>
              <a:rPr lang="en-US" sz="1200" i="1" kern="1200" baseline="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 to be first author on my own paper.)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dirty="0"/>
              <a:t> </a:t>
            </a:r>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pPr>
              <a:defRPr/>
            </a:pPr>
            <a:fld id="{D8A348B8-520C-3E49-BCE5-51667B25D5C6}" type="slidenum">
              <a:rPr lang="en-GB" smtClean="0"/>
              <a:pPr>
                <a:defRPr/>
              </a:pPr>
              <a:t>5</a:t>
            </a:fld>
            <a:endParaRPr lang="en-GB"/>
          </a:p>
        </p:txBody>
      </p:sp>
    </p:spTree>
    <p:extLst>
      <p:ext uri="{BB962C8B-B14F-4D97-AF65-F5344CB8AC3E}">
        <p14:creationId xmlns:p14="http://schemas.microsoft.com/office/powerpoint/2010/main" val="304351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8066" name="Notes Placeholder 2"/>
          <p:cNvSpPr>
            <a:spLocks noGrp="1"/>
          </p:cNvSpPr>
          <p:nvPr>
            <p:ph type="body" idx="1"/>
          </p:nvPr>
        </p:nvSpPr>
        <p:spPr>
          <a:noFill/>
        </p:spPr>
        <p:txBody>
          <a:bodyPr/>
          <a:lstStyle/>
          <a:p>
            <a:r>
              <a:rPr lang="en-US" dirty="0" smtClean="0"/>
              <a:t>Turns out I had good reason to be upset. </a:t>
            </a:r>
          </a:p>
          <a:p>
            <a:r>
              <a:rPr lang="en-US" dirty="0" smtClean="0"/>
              <a:t>In </a:t>
            </a:r>
            <a:r>
              <a:rPr lang="en-US" baseline="0" dirty="0" smtClean="0"/>
              <a:t>fields, like mathematics and economics, in which author name order is always alphabetical, and therefore all contributions are </a:t>
            </a:r>
            <a:r>
              <a:rPr lang="en-US" baseline="0" dirty="0" err="1" smtClean="0"/>
              <a:t>presumeably</a:t>
            </a:r>
            <a:r>
              <a:rPr lang="en-US" baseline="0" dirty="0" smtClean="0"/>
              <a:t> considered equal</a:t>
            </a:r>
            <a:r>
              <a:rPr lang="en-US" dirty="0" smtClean="0"/>
              <a:t>, </a:t>
            </a:r>
            <a:r>
              <a:rPr lang="en-US" dirty="0"/>
              <a:t>it has actually been observed that you are more likely to get tenure in an elite department or to win a Nobel prize if your surname begins with a letter earlier in the alphabet. </a:t>
            </a:r>
            <a:r>
              <a:rPr lang="en-US" dirty="0" smtClean="0"/>
              <a:t>Professor </a:t>
            </a:r>
            <a:r>
              <a:rPr lang="en-US" b="1" dirty="0" smtClean="0"/>
              <a:t>A</a:t>
            </a:r>
            <a:r>
              <a:rPr lang="en-US" dirty="0" smtClean="0"/>
              <a:t>ltman is more likely</a:t>
            </a:r>
            <a:r>
              <a:rPr lang="en-US" baseline="0" dirty="0" smtClean="0"/>
              <a:t> to be a star as an academic economist than Professor </a:t>
            </a:r>
            <a:r>
              <a:rPr lang="en-US" b="1" baseline="0" dirty="0" err="1" smtClean="0"/>
              <a:t>Z</a:t>
            </a:r>
            <a:r>
              <a:rPr lang="en-US" baseline="0" dirty="0" err="1" smtClean="0"/>
              <a:t>alaznick</a:t>
            </a:r>
            <a:r>
              <a:rPr lang="en-US" baseline="0" dirty="0" smtClean="0"/>
              <a:t> simply because of this alphabetical authorship practice.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stuff</a:t>
            </a:r>
            <a:r>
              <a:rPr lang="en-US" baseline="0" dirty="0" smtClean="0"/>
              <a:t> really matters, especially for younger scholars and scientists, especially as the number of authors on research papers is growing across all disciplines.</a:t>
            </a:r>
            <a:endParaRPr lang="en-US" dirty="0" smtClean="0"/>
          </a:p>
          <a:p>
            <a:endParaRPr lang="en-US" dirty="0"/>
          </a:p>
        </p:txBody>
      </p:sp>
      <p:sp>
        <p:nvSpPr>
          <p:cNvPr id="4" name="Slide Number Placeholder 3"/>
          <p:cNvSpPr>
            <a:spLocks noGrp="1"/>
          </p:cNvSpPr>
          <p:nvPr>
            <p:ph type="sldNum" sz="quarter" idx="5"/>
          </p:nvPr>
        </p:nvSpPr>
        <p:spPr/>
        <p:txBody>
          <a:bodyPr/>
          <a:lstStyle/>
          <a:p>
            <a:pPr>
              <a:defRPr/>
            </a:pPr>
            <a:fld id="{3BB91E4A-D915-8740-8894-1076FB495747}" type="slidenum">
              <a:rPr lang="en-GB" smtClean="0"/>
              <a:pPr>
                <a:defRPr/>
              </a:pPr>
              <a:t>6</a:t>
            </a:fld>
            <a:endParaRPr lang="en-GB"/>
          </a:p>
        </p:txBody>
      </p:sp>
    </p:spTree>
    <p:extLst>
      <p:ext uri="{BB962C8B-B14F-4D97-AF65-F5344CB8AC3E}">
        <p14:creationId xmlns:p14="http://schemas.microsoft.com/office/powerpoint/2010/main" val="330809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were to do a </a:t>
            </a:r>
            <a:r>
              <a:rPr lang="en-US" baseline="0" dirty="0" err="1" smtClean="0"/>
              <a:t>google</a:t>
            </a:r>
            <a:r>
              <a:rPr lang="en-US" baseline="0" dirty="0" smtClean="0"/>
              <a:t> search on a term like “author inflation” for example it would reveal for you several recent articles with titles like this one, “the demise of the lone author.”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Sole authorship</a:t>
            </a:r>
            <a:r>
              <a:rPr lang="en-US" baseline="0" dirty="0" smtClean="0"/>
              <a:t> was the norm until about the 1920s. From the 30s through the 70s, publications with two authors were more common than lone author papers. Author numbers started to creep up in the 70s,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By 2000, the average number of authors in articles published in high-ranking medical journals was seven. </a:t>
            </a:r>
            <a:endParaRPr lang="en-US" dirty="0" smtClean="0"/>
          </a:p>
        </p:txBody>
      </p:sp>
      <p:sp>
        <p:nvSpPr>
          <p:cNvPr id="4" name="Slide Number Placeholder 3"/>
          <p:cNvSpPr>
            <a:spLocks noGrp="1"/>
          </p:cNvSpPr>
          <p:nvPr>
            <p:ph type="sldNum" sz="quarter" idx="10"/>
          </p:nvPr>
        </p:nvSpPr>
        <p:spPr/>
        <p:txBody>
          <a:bodyPr/>
          <a:lstStyle/>
          <a:p>
            <a:fld id="{C7AE5153-08E7-D543-BCED-FCB9C184089B}" type="slidenum">
              <a:rPr lang="en-US" smtClean="0"/>
              <a:t>7</a:t>
            </a:fld>
            <a:endParaRPr lang="en-US"/>
          </a:p>
        </p:txBody>
      </p:sp>
    </p:spTree>
    <p:extLst>
      <p:ext uri="{BB962C8B-B14F-4D97-AF65-F5344CB8AC3E}">
        <p14:creationId xmlns:p14="http://schemas.microsoft.com/office/powerpoint/2010/main" val="110274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Consider the increase in mean number</a:t>
            </a:r>
            <a:r>
              <a:rPr lang="en-US" baseline="0" dirty="0" smtClean="0"/>
              <a:t> of authors per paper</a:t>
            </a:r>
            <a:r>
              <a:rPr lang="en-US" dirty="0" smtClean="0"/>
              <a:t> between 2006 and 2013, as charted here in these 6 </a:t>
            </a:r>
            <a:r>
              <a:rPr lang="en-US" dirty="0" err="1" smtClean="0"/>
              <a:t>PLoS</a:t>
            </a:r>
            <a:r>
              <a:rPr lang="en-US" dirty="0" smtClean="0"/>
              <a:t> journals. In </a:t>
            </a:r>
            <a:r>
              <a:rPr lang="en-US" dirty="0" err="1" smtClean="0"/>
              <a:t>PLoS</a:t>
            </a:r>
            <a:r>
              <a:rPr lang="en-US" dirty="0" smtClean="0"/>
              <a:t> medicine</a:t>
            </a:r>
            <a:r>
              <a:rPr lang="en-US" baseline="0" dirty="0" smtClean="0"/>
              <a:t> for example -- the lower left graph in pink --we see the average number of authors during that timespan going from just under 5 to just under 8. </a:t>
            </a:r>
          </a:p>
          <a:p>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8</a:t>
            </a:fld>
            <a:endParaRPr lang="en-US"/>
          </a:p>
        </p:txBody>
      </p:sp>
    </p:spTree>
    <p:extLst>
      <p:ext uri="{BB962C8B-B14F-4D97-AF65-F5344CB8AC3E}">
        <p14:creationId xmlns:p14="http://schemas.microsoft.com/office/powerpoint/2010/main" val="426928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today </a:t>
            </a:r>
            <a:r>
              <a:rPr lang="en-US" sz="1200" kern="1200" dirty="0" smtClean="0">
                <a:solidFill>
                  <a:schemeClr val="tx1"/>
                </a:solidFill>
                <a:effectLst/>
                <a:latin typeface="+mn-lt"/>
                <a:ea typeface="+mn-ea"/>
                <a:cs typeface="+mn-cs"/>
              </a:rPr>
              <a:t>it is not all that unusual for scientific publications to list hundreds or even thousands of authors, as you well know.</a:t>
            </a:r>
            <a:endParaRPr lang="en-US" dirty="0" smtClean="0"/>
          </a:p>
          <a:p>
            <a:r>
              <a:rPr lang="en-US" baseline="0" dirty="0" smtClean="0"/>
              <a:t>Consider publications in particle physics like this one about the Atlas experiment at CERN, with almost 3000 authors. </a:t>
            </a:r>
          </a:p>
          <a:p>
            <a:endParaRPr lang="en-US" baseline="0" dirty="0" smtClean="0"/>
          </a:p>
          <a:p>
            <a:r>
              <a:rPr lang="en-US" baseline="0" dirty="0" smtClean="0"/>
              <a:t>Now, whether you are author number 1 or author number 1500 on this paper, you can claim this paper in your CV and the citations it garners via your personal h-index.  But if you are coming up for </a:t>
            </a:r>
            <a:r>
              <a:rPr lang="en-US" baseline="0" dirty="0" err="1" smtClean="0"/>
              <a:t>appt</a:t>
            </a:r>
            <a:r>
              <a:rPr lang="en-US" baseline="0" dirty="0" smtClean="0"/>
              <a:t> review, applying for a job, or submitting a grant proposal, there is a big difference between being first author and an obscure middle author.</a:t>
            </a:r>
            <a:endParaRPr lang="en-US" dirty="0"/>
          </a:p>
        </p:txBody>
      </p:sp>
      <p:sp>
        <p:nvSpPr>
          <p:cNvPr id="4" name="Slide Number Placeholder 3"/>
          <p:cNvSpPr>
            <a:spLocks noGrp="1"/>
          </p:cNvSpPr>
          <p:nvPr>
            <p:ph type="sldNum" sz="quarter" idx="10"/>
          </p:nvPr>
        </p:nvSpPr>
        <p:spPr/>
        <p:txBody>
          <a:bodyPr/>
          <a:lstStyle/>
          <a:p>
            <a:fld id="{C7AE5153-08E7-D543-BCED-FCB9C184089B}" type="slidenum">
              <a:rPr lang="en-US" smtClean="0"/>
              <a:t>9</a:t>
            </a:fld>
            <a:endParaRPr lang="en-US"/>
          </a:p>
        </p:txBody>
      </p:sp>
    </p:spTree>
    <p:extLst>
      <p:ext uri="{BB962C8B-B14F-4D97-AF65-F5344CB8AC3E}">
        <p14:creationId xmlns:p14="http://schemas.microsoft.com/office/powerpoint/2010/main" val="252277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E15B87F-3901-554D-8084-DAAC1618E297}" type="slidenum">
              <a:rPr lang="en-GB"/>
              <a:pPr/>
              <a:t>‹#›</a:t>
            </a:fld>
            <a:endParaRPr lang="en-GB"/>
          </a:p>
        </p:txBody>
      </p:sp>
    </p:spTree>
    <p:extLst>
      <p:ext uri="{BB962C8B-B14F-4D97-AF65-F5344CB8AC3E}">
        <p14:creationId xmlns:p14="http://schemas.microsoft.com/office/powerpoint/2010/main" val="162353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62C5780-5706-4648-824B-8C7C7505FED3}" type="slidenum">
              <a:rPr lang="en-GB"/>
              <a:pPr/>
              <a:t>‹#›</a:t>
            </a:fld>
            <a:endParaRPr lang="en-GB"/>
          </a:p>
        </p:txBody>
      </p:sp>
    </p:spTree>
    <p:extLst>
      <p:ext uri="{BB962C8B-B14F-4D97-AF65-F5344CB8AC3E}">
        <p14:creationId xmlns:p14="http://schemas.microsoft.com/office/powerpoint/2010/main" val="124007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F3FD46A-39A6-B748-B12F-2F64D2825726}" type="slidenum">
              <a:rPr lang="en-GB"/>
              <a:pPr/>
              <a:t>‹#›</a:t>
            </a:fld>
            <a:endParaRPr lang="en-GB"/>
          </a:p>
        </p:txBody>
      </p:sp>
    </p:spTree>
    <p:extLst>
      <p:ext uri="{BB962C8B-B14F-4D97-AF65-F5344CB8AC3E}">
        <p14:creationId xmlns:p14="http://schemas.microsoft.com/office/powerpoint/2010/main" val="53293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Text Placeholder 7"/>
          <p:cNvSpPr>
            <a:spLocks noGrp="1"/>
          </p:cNvSpPr>
          <p:nvPr>
            <p:ph type="body" sz="quarter" idx="13"/>
          </p:nvPr>
        </p:nvSpPr>
        <p:spPr>
          <a:xfrm>
            <a:off x="867517" y="781152"/>
            <a:ext cx="7614139" cy="434340"/>
          </a:xfrm>
        </p:spPr>
        <p:txBody>
          <a:bodyPr>
            <a:normAutofit/>
          </a:bodyPr>
          <a:lstStyle>
            <a:lvl1pPr>
              <a:defRPr sz="2200" b="0" baseline="0">
                <a:solidFill>
                  <a:schemeClr val="bg2"/>
                </a:solidFill>
              </a:defRPr>
            </a:lvl1pPr>
          </a:lstStyle>
          <a:p>
            <a:pPr lvl="0"/>
            <a:r>
              <a:rPr lang="en-US" smtClean="0"/>
              <a:t>Click to edit Master text styles</a:t>
            </a:r>
          </a:p>
        </p:txBody>
      </p:sp>
      <p:sp>
        <p:nvSpPr>
          <p:cNvPr id="4" name="Footer Placeholder 3"/>
          <p:cNvSpPr>
            <a:spLocks noGrp="1"/>
          </p:cNvSpPr>
          <p:nvPr>
            <p:ph type="ftr"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GB"/>
              <a:t>Contributorship | SSP 2014</a:t>
            </a:r>
          </a:p>
        </p:txBody>
      </p:sp>
      <p:sp>
        <p:nvSpPr>
          <p:cNvPr id="5" name="Slide Number Placeholder 4"/>
          <p:cNvSpPr>
            <a:spLocks noGrp="1"/>
          </p:cNvSpPr>
          <p:nvPr>
            <p:ph type="sldNum" sz="quarter" idx="15"/>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A9EE05-83EC-014A-80DE-4D7793539D72}" type="slidenum">
              <a:rPr lang="en-GB"/>
              <a:pPr>
                <a:defRPr/>
              </a:pPr>
              <a:t>‹#›</a:t>
            </a:fld>
            <a:endParaRPr lang="en-GB"/>
          </a:p>
        </p:txBody>
      </p:sp>
    </p:spTree>
    <p:extLst>
      <p:ext uri="{BB962C8B-B14F-4D97-AF65-F5344CB8AC3E}">
        <p14:creationId xmlns:p14="http://schemas.microsoft.com/office/powerpoint/2010/main" val="343877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0D07564-20DC-214C-B82E-022F3F715070}" type="slidenum">
              <a:rPr lang="en-GB"/>
              <a:pPr/>
              <a:t>‹#›</a:t>
            </a:fld>
            <a:endParaRPr lang="en-GB"/>
          </a:p>
        </p:txBody>
      </p:sp>
    </p:spTree>
    <p:extLst>
      <p:ext uri="{BB962C8B-B14F-4D97-AF65-F5344CB8AC3E}">
        <p14:creationId xmlns:p14="http://schemas.microsoft.com/office/powerpoint/2010/main" val="264386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8EF0269-1652-8949-B1F0-3141E557566E}" type="slidenum">
              <a:rPr lang="en-GB"/>
              <a:pPr/>
              <a:t>‹#›</a:t>
            </a:fld>
            <a:endParaRPr lang="en-GB"/>
          </a:p>
        </p:txBody>
      </p:sp>
    </p:spTree>
    <p:extLst>
      <p:ext uri="{BB962C8B-B14F-4D97-AF65-F5344CB8AC3E}">
        <p14:creationId xmlns:p14="http://schemas.microsoft.com/office/powerpoint/2010/main" val="2947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90E8908-12E4-6A4D-99EA-620DBC1C069A}" type="slidenum">
              <a:rPr lang="en-GB"/>
              <a:pPr/>
              <a:t>‹#›</a:t>
            </a:fld>
            <a:endParaRPr lang="en-GB"/>
          </a:p>
        </p:txBody>
      </p:sp>
    </p:spTree>
    <p:extLst>
      <p:ext uri="{BB962C8B-B14F-4D97-AF65-F5344CB8AC3E}">
        <p14:creationId xmlns:p14="http://schemas.microsoft.com/office/powerpoint/2010/main" val="118215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7A819D8-EE2F-E245-BEE8-19EBEAC253F4}" type="slidenum">
              <a:rPr lang="en-GB"/>
              <a:pPr/>
              <a:t>‹#›</a:t>
            </a:fld>
            <a:endParaRPr lang="en-GB"/>
          </a:p>
        </p:txBody>
      </p:sp>
    </p:spTree>
    <p:extLst>
      <p:ext uri="{BB962C8B-B14F-4D97-AF65-F5344CB8AC3E}">
        <p14:creationId xmlns:p14="http://schemas.microsoft.com/office/powerpoint/2010/main" val="346018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4028A55A-7EB1-C745-B25E-0A66936CBF6C}" type="slidenum">
              <a:rPr lang="en-GB"/>
              <a:pPr/>
              <a:t>‹#›</a:t>
            </a:fld>
            <a:endParaRPr lang="en-GB"/>
          </a:p>
        </p:txBody>
      </p:sp>
    </p:spTree>
    <p:extLst>
      <p:ext uri="{BB962C8B-B14F-4D97-AF65-F5344CB8AC3E}">
        <p14:creationId xmlns:p14="http://schemas.microsoft.com/office/powerpoint/2010/main" val="419176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A0CE276E-60E7-6B49-8582-58F81FA7BBDD}" type="slidenum">
              <a:rPr lang="en-GB"/>
              <a:pPr/>
              <a:t>‹#›</a:t>
            </a:fld>
            <a:endParaRPr lang="en-GB"/>
          </a:p>
        </p:txBody>
      </p:sp>
    </p:spTree>
    <p:extLst>
      <p:ext uri="{BB962C8B-B14F-4D97-AF65-F5344CB8AC3E}">
        <p14:creationId xmlns:p14="http://schemas.microsoft.com/office/powerpoint/2010/main" val="279499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21A76BC-C583-B641-A2D4-1B1E030179EE}" type="slidenum">
              <a:rPr lang="en-GB"/>
              <a:pPr/>
              <a:t>‹#›</a:t>
            </a:fld>
            <a:endParaRPr lang="en-GB"/>
          </a:p>
        </p:txBody>
      </p:sp>
    </p:spTree>
    <p:extLst>
      <p:ext uri="{BB962C8B-B14F-4D97-AF65-F5344CB8AC3E}">
        <p14:creationId xmlns:p14="http://schemas.microsoft.com/office/powerpoint/2010/main" val="182928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49C9A2D-F5D7-674C-B17B-CA1B319BFEE9}" type="slidenum">
              <a:rPr lang="en-GB"/>
              <a:pPr/>
              <a:t>‹#›</a:t>
            </a:fld>
            <a:endParaRPr lang="en-GB"/>
          </a:p>
        </p:txBody>
      </p:sp>
    </p:spTree>
    <p:extLst>
      <p:ext uri="{BB962C8B-B14F-4D97-AF65-F5344CB8AC3E}">
        <p14:creationId xmlns:p14="http://schemas.microsoft.com/office/powerpoint/2010/main" val="414501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E14F221B-9EC9-D44D-9A93-D1DA56210DFB}" type="slidenum">
              <a:rPr lang="en-GB"/>
              <a:pPr/>
              <a:t>‹#›</a:t>
            </a:fld>
            <a:endParaRPr lang="en-GB"/>
          </a:p>
        </p:txBody>
      </p:sp>
      <p:pic>
        <p:nvPicPr>
          <p:cNvPr id="7" name="Picture 4"/>
          <p:cNvPicPr>
            <a:picLocks noChangeAspect="1" noChangeArrowheads="1"/>
          </p:cNvPicPr>
          <p:nvPr userDrawn="1"/>
        </p:nvPicPr>
        <p:blipFill>
          <a:blip r:embed="rId14" cstate="print"/>
          <a:srcRect/>
          <a:stretch>
            <a:fillRect/>
          </a:stretch>
        </p:blipFill>
        <p:spPr bwMode="auto">
          <a:xfrm>
            <a:off x="457200" y="6245225"/>
            <a:ext cx="1647092" cy="47625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3743"/>
            <a:ext cx="7772400" cy="1470025"/>
          </a:xfrm>
        </p:spPr>
        <p:txBody>
          <a:bodyPr/>
          <a:lstStyle/>
          <a:p>
            <a:r>
              <a:rPr lang="en-US" sz="5400" dirty="0" smtClean="0">
                <a:latin typeface="Perpetua"/>
                <a:cs typeface="Perpetua"/>
              </a:rPr>
              <a:t>Beyond authorship:</a:t>
            </a:r>
            <a:br>
              <a:rPr lang="en-US" sz="5400" dirty="0" smtClean="0">
                <a:latin typeface="Perpetua"/>
                <a:cs typeface="Perpetua"/>
              </a:rPr>
            </a:br>
            <a:r>
              <a:rPr lang="en-US" sz="3600" dirty="0" smtClean="0">
                <a:latin typeface="Perpetua"/>
                <a:cs typeface="Perpetua"/>
              </a:rPr>
              <a:t>an introduction to the </a:t>
            </a:r>
            <a:r>
              <a:rPr lang="en-US" sz="3600" dirty="0" err="1" smtClean="0">
                <a:latin typeface="Perpetua"/>
                <a:cs typeface="Perpetua"/>
              </a:rPr>
              <a:t>CRediT</a:t>
            </a:r>
            <a:r>
              <a:rPr lang="en-US" sz="3600" dirty="0" smtClean="0">
                <a:latin typeface="Perpetua"/>
                <a:cs typeface="Perpetua"/>
              </a:rPr>
              <a:t> taxonomy</a:t>
            </a:r>
            <a:endParaRPr lang="en-US" sz="3600" dirty="0">
              <a:latin typeface="Perpetua"/>
              <a:cs typeface="Perpetua"/>
            </a:endParaRPr>
          </a:p>
        </p:txBody>
      </p:sp>
      <p:sp>
        <p:nvSpPr>
          <p:cNvPr id="3" name="Subtitle 2"/>
          <p:cNvSpPr>
            <a:spLocks noGrp="1"/>
          </p:cNvSpPr>
          <p:nvPr>
            <p:ph type="subTitle" idx="1"/>
          </p:nvPr>
        </p:nvSpPr>
        <p:spPr/>
        <p:txBody>
          <a:bodyPr/>
          <a:lstStyle/>
          <a:p>
            <a:r>
              <a:rPr lang="en-US" sz="3600" dirty="0" smtClean="0">
                <a:latin typeface="Perpetua"/>
                <a:cs typeface="Perpetua"/>
              </a:rPr>
              <a:t>Amy Brand, PhD</a:t>
            </a:r>
          </a:p>
          <a:p>
            <a:r>
              <a:rPr lang="en-US" sz="2800" dirty="0" smtClean="0">
                <a:latin typeface="Perpetua"/>
                <a:cs typeface="Perpetua"/>
              </a:rPr>
              <a:t>OCLC Research Library Partnership Meeting</a:t>
            </a:r>
          </a:p>
          <a:p>
            <a:r>
              <a:rPr lang="en-US" sz="2800" dirty="0" smtClean="0">
                <a:latin typeface="Perpetua"/>
                <a:cs typeface="Perpetua"/>
              </a:rPr>
              <a:t>San Francisco, June 4 2015</a:t>
            </a:r>
            <a:endParaRPr lang="en-US" sz="2800" dirty="0">
              <a:latin typeface="Perpetua"/>
              <a:cs typeface="Perpetua"/>
            </a:endParaRPr>
          </a:p>
        </p:txBody>
      </p:sp>
      <p:sp>
        <p:nvSpPr>
          <p:cNvPr id="4" name="Slide Number Placeholder 3"/>
          <p:cNvSpPr>
            <a:spLocks noGrp="1"/>
          </p:cNvSpPr>
          <p:nvPr>
            <p:ph type="sldNum" sz="quarter" idx="12"/>
          </p:nvPr>
        </p:nvSpPr>
        <p:spPr/>
        <p:txBody>
          <a:bodyPr/>
          <a:lstStyle/>
          <a:p>
            <a:fld id="{CE15B87F-3901-554D-8084-DAAC1618E297}" type="slidenum">
              <a:rPr lang="en-GB" smtClean="0"/>
              <a:pPr/>
              <a:t>1</a:t>
            </a:fld>
            <a:endParaRPr lang="en-GB" dirty="0"/>
          </a:p>
        </p:txBody>
      </p:sp>
    </p:spTree>
    <p:extLst>
      <p:ext uri="{BB962C8B-B14F-4D97-AF65-F5344CB8AC3E}">
        <p14:creationId xmlns:p14="http://schemas.microsoft.com/office/powerpoint/2010/main" val="2485448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D07564-20DC-214C-B82E-022F3F715070}" type="slidenum">
              <a:rPr lang="en-GB" smtClean="0"/>
              <a:pPr/>
              <a:t>10</a:t>
            </a:fld>
            <a:endParaRPr lang="en-GB"/>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39" y="1096094"/>
            <a:ext cx="8100261" cy="383280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880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3CD6FB-D2A4-8C41-8BB0-44EB6D776FDA}" type="slidenum">
              <a:rPr lang="en-GB" smtClean="0">
                <a:solidFill>
                  <a:srgbClr val="000000"/>
                </a:solidFill>
              </a:rPr>
              <a:pPr>
                <a:defRPr/>
              </a:pPr>
              <a:t>11</a:t>
            </a:fld>
            <a:endParaRPr lang="en-GB">
              <a:solidFill>
                <a:srgbClr val="000000"/>
              </a:solidFill>
            </a:endParaRPr>
          </a:p>
        </p:txBody>
      </p:sp>
      <p:pic>
        <p:nvPicPr>
          <p:cNvPr id="3" name="Picture 2"/>
          <p:cNvPicPr>
            <a:picLocks noChangeAspect="1"/>
          </p:cNvPicPr>
          <p:nvPr/>
        </p:nvPicPr>
        <p:blipFill>
          <a:blip r:embed="rId3"/>
          <a:stretch>
            <a:fillRect/>
          </a:stretch>
        </p:blipFill>
        <p:spPr>
          <a:xfrm>
            <a:off x="0" y="489183"/>
            <a:ext cx="9144000" cy="6225490"/>
          </a:xfrm>
          <a:prstGeom prst="rect">
            <a:avLst/>
          </a:prstGeom>
        </p:spPr>
      </p:pic>
      <p:cxnSp>
        <p:nvCxnSpPr>
          <p:cNvPr id="4" name="Straight Connector 3"/>
          <p:cNvCxnSpPr/>
          <p:nvPr/>
        </p:nvCxnSpPr>
        <p:spPr>
          <a:xfrm>
            <a:off x="269693" y="5806336"/>
            <a:ext cx="51448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830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E94FD73-DFBB-E44D-AB6D-5569D94398B0}" type="slidenum">
              <a:rPr lang="en-GB" smtClean="0"/>
              <a:pPr>
                <a:defRPr/>
              </a:pPr>
              <a:t>12</a:t>
            </a:fld>
            <a:endParaRPr lang="en-GB"/>
          </a:p>
        </p:txBody>
      </p:sp>
      <p:pic>
        <p:nvPicPr>
          <p:cNvPr id="911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6572"/>
            <a:ext cx="9144000" cy="59166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95288" y="5347107"/>
            <a:ext cx="734536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noChangeArrowheads="1"/>
          </p:cNvPicPr>
          <p:nvPr/>
        </p:nvPicPr>
        <p:blipFill>
          <a:blip r:embed="rId4" cstate="print"/>
          <a:srcRect/>
          <a:stretch>
            <a:fillRect/>
          </a:stretch>
        </p:blipFill>
        <p:spPr bwMode="auto">
          <a:xfrm>
            <a:off x="457200" y="6245225"/>
            <a:ext cx="1647092" cy="476250"/>
          </a:xfrm>
          <a:prstGeom prst="rect">
            <a:avLst/>
          </a:prstGeom>
          <a:noFill/>
          <a:ln w="12700">
            <a:noFill/>
            <a:miter lim="800000"/>
            <a:headEnd/>
            <a:tailEnd/>
          </a:ln>
        </p:spPr>
      </p:pic>
    </p:spTree>
    <p:extLst>
      <p:ext uri="{BB962C8B-B14F-4D97-AF65-F5344CB8AC3E}">
        <p14:creationId xmlns:p14="http://schemas.microsoft.com/office/powerpoint/2010/main" val="1863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000" dirty="0">
                <a:latin typeface="Perpetua"/>
                <a:cs typeface="Perpetua"/>
              </a:rPr>
              <a:t>The system of authorship, while appropriate for articles with only one author, has become inappropriate as the average number of authors of an article has increased; as the work of coauthors has become more specialized and relationships between them have become more complex; and as both credit and, even more, responsibility have become obscured and diluted. </a:t>
            </a:r>
            <a:endParaRPr lang="en-US" sz="3000" dirty="0" smtClean="0">
              <a:latin typeface="Perpetua"/>
              <a:cs typeface="Perpetua"/>
            </a:endParaRPr>
          </a:p>
          <a:p>
            <a:pPr marL="1371600" lvl="3" indent="0">
              <a:buNone/>
            </a:pPr>
            <a:r>
              <a:rPr lang="en-US" sz="2400" dirty="0" err="1" smtClean="0">
                <a:latin typeface="Perpetua"/>
                <a:cs typeface="Perpetua"/>
              </a:rPr>
              <a:t>Rennie</a:t>
            </a:r>
            <a:r>
              <a:rPr lang="en-US" sz="2400" dirty="0" smtClean="0">
                <a:latin typeface="Perpetua"/>
                <a:cs typeface="Perpetua"/>
              </a:rPr>
              <a:t>, Yank</a:t>
            </a:r>
            <a:r>
              <a:rPr lang="en-US" sz="2400" dirty="0">
                <a:latin typeface="Perpetua"/>
                <a:cs typeface="Perpetua"/>
              </a:rPr>
              <a:t> </a:t>
            </a:r>
            <a:r>
              <a:rPr lang="en-US" sz="2400" dirty="0" smtClean="0">
                <a:latin typeface="Perpetua"/>
                <a:cs typeface="Perpetua"/>
              </a:rPr>
              <a:t>, Emanuel, 1997</a:t>
            </a:r>
            <a:endParaRPr lang="en-US" sz="2400" dirty="0">
              <a:latin typeface="Perpetua"/>
              <a:cs typeface="Perpetua"/>
            </a:endParaRPr>
          </a:p>
        </p:txBody>
      </p:sp>
      <p:sp>
        <p:nvSpPr>
          <p:cNvPr id="4" name="Slide Number Placeholder 3"/>
          <p:cNvSpPr>
            <a:spLocks noGrp="1"/>
          </p:cNvSpPr>
          <p:nvPr>
            <p:ph type="sldNum" sz="quarter" idx="12"/>
          </p:nvPr>
        </p:nvSpPr>
        <p:spPr/>
        <p:txBody>
          <a:bodyPr/>
          <a:lstStyle/>
          <a:p>
            <a:pPr>
              <a:defRPr/>
            </a:pPr>
            <a:fld id="{5A0D8377-BB0A-6948-BCD1-22564995150E}"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2531983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71544"/>
            <a:ext cx="8229600" cy="850900"/>
          </a:xfrm>
        </p:spPr>
        <p:txBody>
          <a:bodyPr/>
          <a:lstStyle/>
          <a:p>
            <a:pPr algn="l">
              <a:defRPr/>
            </a:pPr>
            <a:r>
              <a:rPr lang="en-US" sz="2600" dirty="0">
                <a:latin typeface="Perpetua"/>
                <a:cs typeface="Perpetua"/>
              </a:rPr>
              <a:t>The </a:t>
            </a:r>
            <a:r>
              <a:rPr lang="en-US" sz="2600" dirty="0" smtClean="0">
                <a:latin typeface="Perpetua"/>
                <a:cs typeface="Perpetua"/>
              </a:rPr>
              <a:t>International Committee of Medical Journal Editors </a:t>
            </a:r>
            <a:r>
              <a:rPr lang="en-US" sz="2600" dirty="0">
                <a:latin typeface="Perpetua"/>
                <a:cs typeface="Perpetua"/>
              </a:rPr>
              <a:t>recommends that </a:t>
            </a:r>
            <a:r>
              <a:rPr lang="en-US" sz="2600" b="1" dirty="0">
                <a:latin typeface="Perpetua"/>
                <a:cs typeface="Perpetua"/>
              </a:rPr>
              <a:t>authorship</a:t>
            </a:r>
            <a:r>
              <a:rPr lang="en-US" sz="2600" dirty="0">
                <a:latin typeface="Perpetua"/>
                <a:cs typeface="Perpetua"/>
              </a:rPr>
              <a:t> be based on the following </a:t>
            </a:r>
            <a:r>
              <a:rPr lang="en-US" sz="2600" dirty="0" smtClean="0">
                <a:latin typeface="Perpetua"/>
                <a:cs typeface="Perpetua"/>
              </a:rPr>
              <a:t>four </a:t>
            </a:r>
            <a:r>
              <a:rPr lang="en-US" sz="2600" dirty="0">
                <a:latin typeface="Perpetua"/>
                <a:cs typeface="Perpetua"/>
              </a:rPr>
              <a:t>criteria:</a:t>
            </a:r>
            <a:r>
              <a:rPr lang="en-US" sz="2400" dirty="0">
                <a:latin typeface="Perpetua"/>
                <a:cs typeface="Perpetua"/>
              </a:rPr>
              <a:t/>
            </a:r>
            <a:br>
              <a:rPr lang="en-US" sz="2400" dirty="0">
                <a:latin typeface="Perpetua"/>
                <a:cs typeface="Perpetua"/>
              </a:rPr>
            </a:br>
            <a:endParaRPr lang="en-US" sz="2400" dirty="0">
              <a:latin typeface="Perpetua"/>
              <a:cs typeface="Perpetua"/>
            </a:endParaRPr>
          </a:p>
        </p:txBody>
      </p:sp>
      <p:sp>
        <p:nvSpPr>
          <p:cNvPr id="4" name="Content Placeholder 3"/>
          <p:cNvSpPr>
            <a:spLocks noGrp="1"/>
          </p:cNvSpPr>
          <p:nvPr>
            <p:ph idx="1"/>
          </p:nvPr>
        </p:nvSpPr>
        <p:spPr>
          <a:xfrm>
            <a:off x="457200" y="1822827"/>
            <a:ext cx="8229600" cy="3839633"/>
          </a:xfrm>
        </p:spPr>
        <p:txBody>
          <a:bodyPr/>
          <a:lstStyle/>
          <a:p>
            <a:pPr>
              <a:defRPr/>
            </a:pPr>
            <a:r>
              <a:rPr lang="en-US" sz="2000" b="1" dirty="0" smtClean="0">
                <a:latin typeface="Perpetua"/>
                <a:cs typeface="Perpetua"/>
              </a:rPr>
              <a:t>Substantial contributions </a:t>
            </a:r>
            <a:r>
              <a:rPr lang="en-US" sz="2000" dirty="0" smtClean="0">
                <a:latin typeface="Perpetua"/>
                <a:cs typeface="Perpetua"/>
              </a:rPr>
              <a:t>to the conception or design of the work; or the acquisition, analysis, or interpretation of data for the work; AND</a:t>
            </a:r>
          </a:p>
          <a:p>
            <a:pPr>
              <a:defRPr/>
            </a:pPr>
            <a:r>
              <a:rPr lang="en-US" sz="2000" b="1" dirty="0" smtClean="0">
                <a:latin typeface="Perpetua"/>
                <a:cs typeface="Perpetua"/>
              </a:rPr>
              <a:t>Drafting </a:t>
            </a:r>
            <a:r>
              <a:rPr lang="en-US" sz="2000" dirty="0">
                <a:latin typeface="Perpetua"/>
                <a:cs typeface="Perpetua"/>
              </a:rPr>
              <a:t>the work or revising it critically for important intellectual content; AND</a:t>
            </a:r>
          </a:p>
          <a:p>
            <a:pPr>
              <a:defRPr/>
            </a:pPr>
            <a:r>
              <a:rPr lang="en-US" sz="2000" b="1" dirty="0">
                <a:latin typeface="Perpetua"/>
                <a:cs typeface="Perpetua"/>
              </a:rPr>
              <a:t>Final approval </a:t>
            </a:r>
            <a:r>
              <a:rPr lang="en-US" sz="2000" dirty="0">
                <a:latin typeface="Perpetua"/>
                <a:cs typeface="Perpetua"/>
              </a:rPr>
              <a:t>of the version to be published; AND</a:t>
            </a:r>
          </a:p>
          <a:p>
            <a:pPr>
              <a:defRPr/>
            </a:pPr>
            <a:r>
              <a:rPr lang="en-US" sz="2000" b="1" dirty="0">
                <a:latin typeface="Perpetua"/>
                <a:cs typeface="Perpetua"/>
              </a:rPr>
              <a:t>Agreement to be accountable </a:t>
            </a:r>
            <a:r>
              <a:rPr lang="en-US" sz="2000" dirty="0">
                <a:latin typeface="Perpetua"/>
                <a:cs typeface="Perpetua"/>
              </a:rPr>
              <a:t>for all aspects of the work in ensuring that questions related to the accuracy or integrity of any part of the work are appropriately investigated and resolved</a:t>
            </a:r>
            <a:r>
              <a:rPr lang="en-US" sz="2000" dirty="0" smtClean="0">
                <a:latin typeface="Perpetua"/>
                <a:cs typeface="Perpetua"/>
              </a:rPr>
              <a:t>.</a:t>
            </a:r>
          </a:p>
          <a:p>
            <a:pPr>
              <a:defRPr/>
            </a:pPr>
            <a:endParaRPr lang="en-US" sz="2000" dirty="0" smtClean="0">
              <a:latin typeface="Perpetua"/>
              <a:cs typeface="Perpetua"/>
            </a:endParaRPr>
          </a:p>
          <a:p>
            <a:pPr marL="0" indent="0">
              <a:buFontTx/>
              <a:buNone/>
              <a:defRPr/>
            </a:pPr>
            <a:r>
              <a:rPr lang="en-US" sz="2000" dirty="0">
                <a:latin typeface="Perpetua"/>
                <a:cs typeface="Perpetua"/>
              </a:rPr>
              <a:t>All those designated as authors should meet all four criteria for authorship, and all who meet the four criteria should be identified as authors. </a:t>
            </a:r>
          </a:p>
          <a:p>
            <a:pPr>
              <a:defRPr/>
            </a:pPr>
            <a:endParaRPr lang="en-US" sz="2000" dirty="0"/>
          </a:p>
          <a:p>
            <a:pPr>
              <a:defRPr/>
            </a:pPr>
            <a:endParaRPr lang="en-US" dirty="0"/>
          </a:p>
        </p:txBody>
      </p:sp>
      <p:sp>
        <p:nvSpPr>
          <p:cNvPr id="2" name="Slide Number Placeholder 1"/>
          <p:cNvSpPr>
            <a:spLocks noGrp="1"/>
          </p:cNvSpPr>
          <p:nvPr>
            <p:ph type="sldNum" sz="quarter" idx="12"/>
          </p:nvPr>
        </p:nvSpPr>
        <p:spPr/>
        <p:txBody>
          <a:bodyPr/>
          <a:lstStyle/>
          <a:p>
            <a:pPr>
              <a:defRPr/>
            </a:pPr>
            <a:fld id="{D5C06037-9D72-0F43-B716-0F79CED4ED5A}" type="slidenum">
              <a:rPr lang="en-GB" smtClean="0"/>
              <a:pPr>
                <a:defRPr/>
              </a:pPr>
              <a:t>14</a:t>
            </a:fld>
            <a:endParaRPr lang="en-GB"/>
          </a:p>
        </p:txBody>
      </p:sp>
    </p:spTree>
    <p:extLst>
      <p:ext uri="{BB962C8B-B14F-4D97-AF65-F5344CB8AC3E}">
        <p14:creationId xmlns:p14="http://schemas.microsoft.com/office/powerpoint/2010/main" val="246270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92300" y="76200"/>
            <a:ext cx="5359400" cy="6705600"/>
          </a:xfrm>
          <a:prstGeom prst="rect">
            <a:avLst/>
          </a:prstGeom>
        </p:spPr>
      </p:pic>
      <p:pic>
        <p:nvPicPr>
          <p:cNvPr id="4" name="Picture 8" descr="digital_science_cmyk_(w)bg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6381750"/>
            <a:ext cx="1335088"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671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0D8377-BB0A-6948-BCD1-22564995150E}" type="slidenum">
              <a:rPr lang="en-GB" smtClean="0">
                <a:solidFill>
                  <a:srgbClr val="000000"/>
                </a:solidFill>
              </a:rPr>
              <a:pPr>
                <a:defRPr/>
              </a:pPr>
              <a:t>16</a:t>
            </a:fld>
            <a:endParaRPr lang="en-GB">
              <a:solidFill>
                <a:srgbClr val="000000"/>
              </a:solidFill>
            </a:endParaRPr>
          </a:p>
        </p:txBody>
      </p:sp>
      <p:pic>
        <p:nvPicPr>
          <p:cNvPr id="6" name="Picture 5"/>
          <p:cNvPicPr>
            <a:picLocks noChangeAspect="1"/>
          </p:cNvPicPr>
          <p:nvPr/>
        </p:nvPicPr>
        <p:blipFill>
          <a:blip r:embed="rId3"/>
          <a:stretch>
            <a:fillRect/>
          </a:stretch>
        </p:blipFill>
        <p:spPr>
          <a:xfrm>
            <a:off x="0" y="1375102"/>
            <a:ext cx="9144000" cy="2645976"/>
          </a:xfrm>
          <a:prstGeom prst="rect">
            <a:avLst/>
          </a:prstGeom>
          <a:ln>
            <a:solidFill>
              <a:srgbClr val="800000"/>
            </a:solidFill>
          </a:ln>
        </p:spPr>
      </p:pic>
      <p:pic>
        <p:nvPicPr>
          <p:cNvPr id="7" name="Picture 6"/>
          <p:cNvPicPr>
            <a:picLocks noChangeAspect="1"/>
          </p:cNvPicPr>
          <p:nvPr/>
        </p:nvPicPr>
        <p:blipFill>
          <a:blip r:embed="rId4"/>
          <a:stretch>
            <a:fillRect/>
          </a:stretch>
        </p:blipFill>
        <p:spPr>
          <a:xfrm>
            <a:off x="2335484" y="3593321"/>
            <a:ext cx="6820361" cy="1968500"/>
          </a:xfrm>
          <a:prstGeom prst="rect">
            <a:avLst/>
          </a:prstGeom>
          <a:solidFill>
            <a:schemeClr val="accent6">
              <a:lumMod val="20000"/>
              <a:lumOff val="80000"/>
            </a:schemeClr>
          </a:solidFill>
          <a:ln>
            <a:solidFill>
              <a:srgbClr val="008000"/>
            </a:solidFill>
          </a:ln>
        </p:spPr>
      </p:pic>
      <p:pic>
        <p:nvPicPr>
          <p:cNvPr id="8" name="Picture 7"/>
          <p:cNvPicPr>
            <a:picLocks noChangeAspect="1"/>
          </p:cNvPicPr>
          <p:nvPr/>
        </p:nvPicPr>
        <p:blipFill>
          <a:blip r:embed="rId5"/>
          <a:stretch>
            <a:fillRect/>
          </a:stretch>
        </p:blipFill>
        <p:spPr>
          <a:xfrm>
            <a:off x="24836" y="5472412"/>
            <a:ext cx="7658100" cy="1651000"/>
          </a:xfrm>
          <a:prstGeom prst="rect">
            <a:avLst/>
          </a:prstGeom>
          <a:ln>
            <a:solidFill>
              <a:srgbClr val="FFFF00"/>
            </a:solidFill>
          </a:ln>
        </p:spPr>
      </p:pic>
      <p:pic>
        <p:nvPicPr>
          <p:cNvPr id="9" name="Picture 8"/>
          <p:cNvPicPr>
            <a:picLocks noChangeAspect="1"/>
          </p:cNvPicPr>
          <p:nvPr/>
        </p:nvPicPr>
        <p:blipFill>
          <a:blip r:embed="rId6"/>
          <a:stretch>
            <a:fillRect/>
          </a:stretch>
        </p:blipFill>
        <p:spPr>
          <a:xfrm>
            <a:off x="24836" y="0"/>
            <a:ext cx="7162800" cy="1803400"/>
          </a:xfrm>
          <a:prstGeom prst="rect">
            <a:avLst/>
          </a:prstGeom>
          <a:ln>
            <a:solidFill>
              <a:srgbClr val="3366FF"/>
            </a:solidFill>
          </a:ln>
        </p:spPr>
      </p:pic>
      <p:cxnSp>
        <p:nvCxnSpPr>
          <p:cNvPr id="10" name="Straight Connector 9"/>
          <p:cNvCxnSpPr/>
          <p:nvPr/>
        </p:nvCxnSpPr>
        <p:spPr>
          <a:xfrm>
            <a:off x="0" y="409883"/>
            <a:ext cx="68322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588769"/>
            <a:ext cx="233548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2775" y="5991093"/>
            <a:ext cx="734536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8583" y="5767836"/>
            <a:ext cx="13390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Donut 15"/>
          <p:cNvSpPr/>
          <p:nvPr/>
        </p:nvSpPr>
        <p:spPr>
          <a:xfrm>
            <a:off x="556804" y="2397573"/>
            <a:ext cx="2570819" cy="1623505"/>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7" name="Donut 16"/>
          <p:cNvSpPr/>
          <p:nvPr/>
        </p:nvSpPr>
        <p:spPr>
          <a:xfrm>
            <a:off x="2587189" y="4185907"/>
            <a:ext cx="2570819" cy="1286505"/>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89898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3688"/>
            <a:ext cx="8572500" cy="587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381000" y="5835417"/>
            <a:ext cx="3417888" cy="369888"/>
          </a:xfrm>
          <a:prstGeom prst="rect">
            <a:avLst/>
          </a:prstGeom>
          <a:noFill/>
        </p:spPr>
        <p:txBody>
          <a:bodyPr wrap="none">
            <a:spAutoFit/>
          </a:bodyPr>
          <a:lstStyle/>
          <a:p>
            <a:pPr fontAlgn="auto">
              <a:spcBef>
                <a:spcPts val="0"/>
              </a:spcBef>
              <a:spcAft>
                <a:spcPts val="0"/>
              </a:spcAft>
              <a:defRPr/>
            </a:pPr>
            <a:r>
              <a:rPr lang="en-US" dirty="0">
                <a:solidFill>
                  <a:srgbClr val="645746"/>
                </a:solidFill>
                <a:latin typeface="Verdana"/>
                <a:ea typeface="+mn-ea"/>
                <a:cs typeface="+mn-cs"/>
              </a:rPr>
              <a:t>Micah Altman, MIT Libraries</a:t>
            </a:r>
          </a:p>
        </p:txBody>
      </p:sp>
      <p:sp>
        <p:nvSpPr>
          <p:cNvPr id="4" name="TextBox 3"/>
          <p:cNvSpPr txBox="1"/>
          <p:nvPr/>
        </p:nvSpPr>
        <p:spPr>
          <a:xfrm>
            <a:off x="6629400" y="5869905"/>
            <a:ext cx="2135188" cy="369888"/>
          </a:xfrm>
          <a:prstGeom prst="rect">
            <a:avLst/>
          </a:prstGeom>
          <a:noFill/>
        </p:spPr>
        <p:txBody>
          <a:bodyPr wrap="none">
            <a:spAutoFit/>
          </a:bodyPr>
          <a:lstStyle/>
          <a:p>
            <a:pPr fontAlgn="auto">
              <a:spcBef>
                <a:spcPts val="0"/>
              </a:spcBef>
              <a:spcAft>
                <a:spcPts val="0"/>
              </a:spcAft>
              <a:defRPr/>
            </a:pPr>
            <a:r>
              <a:rPr lang="en-US" dirty="0">
                <a:solidFill>
                  <a:srgbClr val="645746"/>
                </a:solidFill>
                <a:latin typeface="Verdana"/>
                <a:ea typeface="+mn-ea"/>
                <a:cs typeface="+mn-cs"/>
              </a:rPr>
              <a:t>Nature – 5 years</a:t>
            </a:r>
          </a:p>
        </p:txBody>
      </p:sp>
    </p:spTree>
    <p:extLst>
      <p:ext uri="{BB962C8B-B14F-4D97-AF65-F5344CB8AC3E}">
        <p14:creationId xmlns:p14="http://schemas.microsoft.com/office/powerpoint/2010/main" val="2654795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452439"/>
            <a:ext cx="8572500" cy="5872163"/>
          </a:xfrm>
          <a:prstGeom prst="rect">
            <a:avLst/>
          </a:prstGeom>
          <a:noFill/>
          <a:ln w="9525">
            <a:noFill/>
            <a:miter lim="800000"/>
            <a:headEnd/>
            <a:tailEnd/>
          </a:ln>
        </p:spPr>
      </p:pic>
      <p:sp>
        <p:nvSpPr>
          <p:cNvPr id="4" name="Line Callout 2 3"/>
          <p:cNvSpPr/>
          <p:nvPr/>
        </p:nvSpPr>
        <p:spPr>
          <a:xfrm>
            <a:off x="7696200" y="1214437"/>
            <a:ext cx="1066800" cy="457200"/>
          </a:xfrm>
          <a:prstGeom prst="borderCallout2">
            <a:avLst>
              <a:gd name="adj1" fmla="val 18750"/>
              <a:gd name="adj2" fmla="val -8333"/>
              <a:gd name="adj3" fmla="val 14464"/>
              <a:gd name="adj4" fmla="val -53810"/>
              <a:gd name="adj5" fmla="val 323929"/>
              <a:gd name="adj6" fmla="val -12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mouse</a:t>
            </a:r>
            <a:endParaRPr lang="en-US" dirty="0"/>
          </a:p>
        </p:txBody>
      </p:sp>
      <p:sp>
        <p:nvSpPr>
          <p:cNvPr id="5" name="Line Callout 2 4"/>
          <p:cNvSpPr/>
          <p:nvPr/>
        </p:nvSpPr>
        <p:spPr>
          <a:xfrm>
            <a:off x="7696200" y="1752600"/>
            <a:ext cx="762000" cy="457200"/>
          </a:xfrm>
          <a:prstGeom prst="borderCallout2">
            <a:avLst>
              <a:gd name="adj1" fmla="val 18750"/>
              <a:gd name="adj2" fmla="val -8333"/>
              <a:gd name="adj3" fmla="val 4464"/>
              <a:gd name="adj4" fmla="val -54381"/>
              <a:gd name="adj5" fmla="val 304484"/>
              <a:gd name="adj6" fmla="val -20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initial</a:t>
            </a:r>
            <a:endParaRPr lang="en-US" dirty="0"/>
          </a:p>
        </p:txBody>
      </p:sp>
      <p:sp>
        <p:nvSpPr>
          <p:cNvPr id="6" name="Line Callout 2 5"/>
          <p:cNvSpPr/>
          <p:nvPr/>
        </p:nvSpPr>
        <p:spPr>
          <a:xfrm>
            <a:off x="7315200" y="4872037"/>
            <a:ext cx="1524000" cy="533400"/>
          </a:xfrm>
          <a:prstGeom prst="borderCallout2">
            <a:avLst>
              <a:gd name="adj1" fmla="val 18750"/>
              <a:gd name="adj2" fmla="val -8333"/>
              <a:gd name="adj3" fmla="val 18750"/>
              <a:gd name="adj4" fmla="val -16667"/>
              <a:gd name="adj5" fmla="val -21451"/>
              <a:gd name="adj6" fmla="val -7123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participated</a:t>
            </a:r>
            <a:endParaRPr lang="en-US" dirty="0"/>
          </a:p>
        </p:txBody>
      </p:sp>
      <p:sp>
        <p:nvSpPr>
          <p:cNvPr id="7" name="Line Callout 2 6"/>
          <p:cNvSpPr/>
          <p:nvPr/>
        </p:nvSpPr>
        <p:spPr>
          <a:xfrm>
            <a:off x="7696200" y="2967037"/>
            <a:ext cx="1219200" cy="457200"/>
          </a:xfrm>
          <a:prstGeom prst="borderCallout2">
            <a:avLst>
              <a:gd name="adj1" fmla="val 61607"/>
              <a:gd name="adj2" fmla="val -4047"/>
              <a:gd name="adj3" fmla="val 98750"/>
              <a:gd name="adj4" fmla="val -45595"/>
              <a:gd name="adj5" fmla="val 116296"/>
              <a:gd name="adj6" fmla="val -1941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discussed</a:t>
            </a:r>
            <a:endParaRPr lang="en-US" dirty="0"/>
          </a:p>
        </p:txBody>
      </p:sp>
      <p:sp>
        <p:nvSpPr>
          <p:cNvPr id="8" name="Line Callout 2 7"/>
          <p:cNvSpPr/>
          <p:nvPr/>
        </p:nvSpPr>
        <p:spPr>
          <a:xfrm>
            <a:off x="7467600" y="3576637"/>
            <a:ext cx="1447800" cy="457200"/>
          </a:xfrm>
          <a:prstGeom prst="borderCallout2">
            <a:avLst>
              <a:gd name="adj1" fmla="val 18750"/>
              <a:gd name="adj2" fmla="val -8333"/>
              <a:gd name="adj3" fmla="val 33036"/>
              <a:gd name="adj4" fmla="val -45595"/>
              <a:gd name="adj5" fmla="val 84867"/>
              <a:gd name="adj6" fmla="val -10755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developed</a:t>
            </a:r>
            <a:endParaRPr lang="en-US" dirty="0"/>
          </a:p>
        </p:txBody>
      </p:sp>
      <p:sp>
        <p:nvSpPr>
          <p:cNvPr id="9" name="Line Callout 2 8"/>
          <p:cNvSpPr/>
          <p:nvPr/>
        </p:nvSpPr>
        <p:spPr>
          <a:xfrm>
            <a:off x="7391400" y="4262437"/>
            <a:ext cx="1447800" cy="457200"/>
          </a:xfrm>
          <a:prstGeom prst="borderCallout2">
            <a:avLst>
              <a:gd name="adj1" fmla="val 18750"/>
              <a:gd name="adj2" fmla="val -8333"/>
              <a:gd name="adj3" fmla="val 33036"/>
              <a:gd name="adj4" fmla="val -45595"/>
              <a:gd name="adj5" fmla="val -9419"/>
              <a:gd name="adj6" fmla="val -11747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assisted</a:t>
            </a:r>
            <a:endParaRPr lang="en-US" dirty="0"/>
          </a:p>
        </p:txBody>
      </p:sp>
      <p:sp>
        <p:nvSpPr>
          <p:cNvPr id="10" name="Line Callout 2 9"/>
          <p:cNvSpPr/>
          <p:nvPr/>
        </p:nvSpPr>
        <p:spPr>
          <a:xfrm>
            <a:off x="7162800" y="5481637"/>
            <a:ext cx="1447800" cy="457200"/>
          </a:xfrm>
          <a:prstGeom prst="borderCallout2">
            <a:avLst>
              <a:gd name="adj1" fmla="val 58750"/>
              <a:gd name="adj2" fmla="val -11040"/>
              <a:gd name="adj3" fmla="val 73036"/>
              <a:gd name="adj4" fmla="val -63640"/>
              <a:gd name="adj5" fmla="val -29419"/>
              <a:gd name="adj6" fmla="val -11837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collected</a:t>
            </a:r>
            <a:endParaRPr lang="en-US" dirty="0"/>
          </a:p>
        </p:txBody>
      </p:sp>
      <p:sp>
        <p:nvSpPr>
          <p:cNvPr id="11" name="Line Callout 2 10"/>
          <p:cNvSpPr/>
          <p:nvPr/>
        </p:nvSpPr>
        <p:spPr>
          <a:xfrm>
            <a:off x="304800" y="1062037"/>
            <a:ext cx="1295400" cy="457200"/>
          </a:xfrm>
          <a:prstGeom prst="borderCallout2">
            <a:avLst>
              <a:gd name="adj1" fmla="val 25147"/>
              <a:gd name="adj2" fmla="val 98810"/>
              <a:gd name="adj3" fmla="val 54998"/>
              <a:gd name="adj4" fmla="val 153333"/>
              <a:gd name="adj5" fmla="val 206317"/>
              <a:gd name="adj6" fmla="val 210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reagents</a:t>
            </a:r>
            <a:endParaRPr lang="en-US" dirty="0"/>
          </a:p>
        </p:txBody>
      </p:sp>
      <p:sp>
        <p:nvSpPr>
          <p:cNvPr id="12" name="Line Callout 2 11"/>
          <p:cNvSpPr/>
          <p:nvPr/>
        </p:nvSpPr>
        <p:spPr>
          <a:xfrm>
            <a:off x="304800" y="1747837"/>
            <a:ext cx="1295400" cy="457200"/>
          </a:xfrm>
          <a:prstGeom prst="borderCallout2">
            <a:avLst>
              <a:gd name="adj1" fmla="val 25147"/>
              <a:gd name="adj2" fmla="val 98810"/>
              <a:gd name="adj3" fmla="val 54998"/>
              <a:gd name="adj4" fmla="val 153333"/>
              <a:gd name="adj5" fmla="val 129174"/>
              <a:gd name="adj6" fmla="val 1792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design</a:t>
            </a:r>
            <a:endParaRPr lang="en-US" dirty="0"/>
          </a:p>
        </p:txBody>
      </p:sp>
      <p:sp>
        <p:nvSpPr>
          <p:cNvPr id="13" name="Line Callout 2 12"/>
          <p:cNvSpPr/>
          <p:nvPr/>
        </p:nvSpPr>
        <p:spPr>
          <a:xfrm>
            <a:off x="76200" y="2357437"/>
            <a:ext cx="1600200" cy="457200"/>
          </a:xfrm>
          <a:prstGeom prst="borderCallout2">
            <a:avLst>
              <a:gd name="adj1" fmla="val 25147"/>
              <a:gd name="adj2" fmla="val 98810"/>
              <a:gd name="adj3" fmla="val 20712"/>
              <a:gd name="adj4" fmla="val 114966"/>
              <a:gd name="adj5" fmla="val 92031"/>
              <a:gd name="adj6" fmla="val 1386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interpretation</a:t>
            </a:r>
            <a:endParaRPr lang="en-US" dirty="0"/>
          </a:p>
        </p:txBody>
      </p:sp>
      <p:sp>
        <p:nvSpPr>
          <p:cNvPr id="14" name="Line Callout 2 13"/>
          <p:cNvSpPr/>
          <p:nvPr/>
        </p:nvSpPr>
        <p:spPr>
          <a:xfrm>
            <a:off x="7239000" y="604837"/>
            <a:ext cx="1371600" cy="457200"/>
          </a:xfrm>
          <a:prstGeom prst="borderCallout2">
            <a:avLst>
              <a:gd name="adj1" fmla="val 18750"/>
              <a:gd name="adj2" fmla="val -8333"/>
              <a:gd name="adj3" fmla="val 14464"/>
              <a:gd name="adj4" fmla="val -53810"/>
              <a:gd name="adj5" fmla="val 481072"/>
              <a:gd name="adj6" fmla="val -139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microarray</a:t>
            </a:r>
            <a:endParaRPr lang="en-US" dirty="0"/>
          </a:p>
        </p:txBody>
      </p:sp>
      <p:sp>
        <p:nvSpPr>
          <p:cNvPr id="15" name="Line Callout 2 14"/>
          <p:cNvSpPr/>
          <p:nvPr/>
        </p:nvSpPr>
        <p:spPr>
          <a:xfrm>
            <a:off x="228600" y="3805237"/>
            <a:ext cx="1600200" cy="457200"/>
          </a:xfrm>
          <a:prstGeom prst="borderCallout2">
            <a:avLst>
              <a:gd name="adj1" fmla="val 25147"/>
              <a:gd name="adj2" fmla="val 98810"/>
              <a:gd name="adj3" fmla="val 20712"/>
              <a:gd name="adj4" fmla="val 114966"/>
              <a:gd name="adj5" fmla="val -130826"/>
              <a:gd name="adj6" fmla="val 1729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calculations</a:t>
            </a:r>
            <a:endParaRPr lang="en-US" dirty="0"/>
          </a:p>
        </p:txBody>
      </p:sp>
      <p:sp>
        <p:nvSpPr>
          <p:cNvPr id="16" name="Line Callout 2 15"/>
          <p:cNvSpPr/>
          <p:nvPr/>
        </p:nvSpPr>
        <p:spPr>
          <a:xfrm>
            <a:off x="457200" y="452437"/>
            <a:ext cx="1295400" cy="457200"/>
          </a:xfrm>
          <a:prstGeom prst="borderCallout2">
            <a:avLst>
              <a:gd name="adj1" fmla="val 25147"/>
              <a:gd name="adj2" fmla="val 98810"/>
              <a:gd name="adj3" fmla="val 54998"/>
              <a:gd name="adj4" fmla="val 153333"/>
              <a:gd name="adj5" fmla="val 206317"/>
              <a:gd name="adj6" fmla="val 210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synthesis</a:t>
            </a:r>
            <a:endParaRPr lang="en-US" dirty="0"/>
          </a:p>
        </p:txBody>
      </p:sp>
      <p:sp>
        <p:nvSpPr>
          <p:cNvPr id="17" name="Line Callout 2 16"/>
          <p:cNvSpPr/>
          <p:nvPr/>
        </p:nvSpPr>
        <p:spPr>
          <a:xfrm>
            <a:off x="381000" y="5029200"/>
            <a:ext cx="1600200" cy="457200"/>
          </a:xfrm>
          <a:prstGeom prst="borderCallout2">
            <a:avLst>
              <a:gd name="adj1" fmla="val 25147"/>
              <a:gd name="adj2" fmla="val 98810"/>
              <a:gd name="adj3" fmla="val 20712"/>
              <a:gd name="adj4" fmla="val 114966"/>
              <a:gd name="adj5" fmla="val -213684"/>
              <a:gd name="adj6" fmla="val 2308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statistical</a:t>
            </a:r>
            <a:endParaRPr lang="en-US" dirty="0"/>
          </a:p>
        </p:txBody>
      </p:sp>
      <p:sp>
        <p:nvSpPr>
          <p:cNvPr id="18" name="Line Callout 2 17"/>
          <p:cNvSpPr/>
          <p:nvPr/>
        </p:nvSpPr>
        <p:spPr>
          <a:xfrm>
            <a:off x="304800" y="4419600"/>
            <a:ext cx="1600200" cy="457200"/>
          </a:xfrm>
          <a:prstGeom prst="borderCallout2">
            <a:avLst>
              <a:gd name="adj1" fmla="val 25147"/>
              <a:gd name="adj2" fmla="val 98810"/>
              <a:gd name="adj3" fmla="val 20712"/>
              <a:gd name="adj4" fmla="val 114966"/>
              <a:gd name="adj5" fmla="val -273683"/>
              <a:gd name="adj6" fmla="val 2455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model</a:t>
            </a:r>
            <a:endParaRPr lang="en-US" dirty="0"/>
          </a:p>
        </p:txBody>
      </p:sp>
      <p:sp>
        <p:nvSpPr>
          <p:cNvPr id="19" name="Line Callout 2 18"/>
          <p:cNvSpPr/>
          <p:nvPr/>
        </p:nvSpPr>
        <p:spPr>
          <a:xfrm>
            <a:off x="5410200" y="76200"/>
            <a:ext cx="1371600" cy="457200"/>
          </a:xfrm>
          <a:prstGeom prst="borderCallout2">
            <a:avLst>
              <a:gd name="adj1" fmla="val 18750"/>
              <a:gd name="adj2" fmla="val -8333"/>
              <a:gd name="adj3" fmla="val 97321"/>
              <a:gd name="adj4" fmla="val -29048"/>
              <a:gd name="adj5" fmla="val 495358"/>
              <a:gd name="adj6" fmla="val -4523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supervised</a:t>
            </a:r>
            <a:endParaRPr lang="en-US" dirty="0"/>
          </a:p>
        </p:txBody>
      </p:sp>
      <p:sp>
        <p:nvSpPr>
          <p:cNvPr id="20" name="Line Callout 2 19"/>
          <p:cNvSpPr/>
          <p:nvPr/>
        </p:nvSpPr>
        <p:spPr>
          <a:xfrm>
            <a:off x="6019800" y="6019800"/>
            <a:ext cx="1447800" cy="457200"/>
          </a:xfrm>
          <a:prstGeom prst="borderCallout2">
            <a:avLst>
              <a:gd name="adj1" fmla="val 58750"/>
              <a:gd name="adj2" fmla="val -11040"/>
              <a:gd name="adj3" fmla="val 73036"/>
              <a:gd name="adj4" fmla="val -63640"/>
              <a:gd name="adj5" fmla="val -172276"/>
              <a:gd name="adj6" fmla="val -18153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conceived</a:t>
            </a:r>
            <a:endParaRPr lang="en-US" dirty="0"/>
          </a:p>
        </p:txBody>
      </p:sp>
      <p:sp>
        <p:nvSpPr>
          <p:cNvPr id="21" name="Line Callout 2 20"/>
          <p:cNvSpPr/>
          <p:nvPr/>
        </p:nvSpPr>
        <p:spPr>
          <a:xfrm>
            <a:off x="7467600" y="2362200"/>
            <a:ext cx="1447800" cy="457200"/>
          </a:xfrm>
          <a:prstGeom prst="borderCallout2">
            <a:avLst>
              <a:gd name="adj1" fmla="val 18750"/>
              <a:gd name="adj2" fmla="val -8333"/>
              <a:gd name="adj3" fmla="val 21607"/>
              <a:gd name="adj4" fmla="val -20998"/>
              <a:gd name="adj5" fmla="val 195912"/>
              <a:gd name="adj6" fmla="val -71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microscopy</a:t>
            </a:r>
            <a:endParaRPr lang="en-US" dirty="0"/>
          </a:p>
        </p:txBody>
      </p:sp>
      <p:sp>
        <p:nvSpPr>
          <p:cNvPr id="22" name="TextBox 21"/>
          <p:cNvSpPr txBox="1"/>
          <p:nvPr/>
        </p:nvSpPr>
        <p:spPr>
          <a:xfrm>
            <a:off x="381000" y="5876391"/>
            <a:ext cx="2827630" cy="369332"/>
          </a:xfrm>
          <a:prstGeom prst="rect">
            <a:avLst/>
          </a:prstGeom>
          <a:noFill/>
        </p:spPr>
        <p:txBody>
          <a:bodyPr wrap="none" rtlCol="0">
            <a:spAutoFit/>
          </a:bodyPr>
          <a:lstStyle/>
          <a:p>
            <a:r>
              <a:rPr lang="en-US" dirty="0" smtClean="0"/>
              <a:t>Micah Altman, MIT Libraries</a:t>
            </a:r>
            <a:endParaRPr lang="en-US" dirty="0"/>
          </a:p>
        </p:txBody>
      </p:sp>
      <p:sp>
        <p:nvSpPr>
          <p:cNvPr id="2" name="Footer Placeholder 1"/>
          <p:cNvSpPr>
            <a:spLocks noGrp="1"/>
          </p:cNvSpPr>
          <p:nvPr>
            <p:ph type="ftr" sz="quarter" idx="11"/>
          </p:nvPr>
        </p:nvSpPr>
        <p:spPr/>
        <p:txBody>
          <a:bodyPr/>
          <a:lstStyle/>
          <a:p>
            <a:r>
              <a:rPr lang="en-US" smtClean="0"/>
              <a:t>A Proposed Standard for Describing Research Contributions</a:t>
            </a:r>
            <a:endParaRPr lang="en-US"/>
          </a:p>
        </p:txBody>
      </p:sp>
    </p:spTree>
    <p:extLst>
      <p:ext uri="{BB962C8B-B14F-4D97-AF65-F5344CB8AC3E}">
        <p14:creationId xmlns:p14="http://schemas.microsoft.com/office/powerpoint/2010/main" val="3492605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D0ACDB-2A7B-794F-8D69-2E7666EE648F}" type="slidenum">
              <a:rPr lang="en-GB" sz="1000">
                <a:solidFill>
                  <a:srgbClr val="A39E9B"/>
                </a:solidFill>
                <a:latin typeface="Verdana" charset="0"/>
              </a:rPr>
              <a:pPr eaLnBrk="1" hangingPunct="1"/>
              <a:t>19</a:t>
            </a:fld>
            <a:endParaRPr lang="en-GB" sz="1000">
              <a:solidFill>
                <a:srgbClr val="A39E9B"/>
              </a:solidFill>
              <a:latin typeface="Verdana" charset="0"/>
            </a:endParaRPr>
          </a:p>
        </p:txBody>
      </p:sp>
      <p:sp>
        <p:nvSpPr>
          <p:cNvPr id="99331" name="Text Placeholder 7"/>
          <p:cNvSpPr>
            <a:spLocks noGrp="1"/>
          </p:cNvSpPr>
          <p:nvPr>
            <p:ph type="body" sz="quarter" idx="13"/>
          </p:nvPr>
        </p:nvSpPr>
        <p:spPr>
          <a:xfrm>
            <a:off x="866775" y="781050"/>
            <a:ext cx="7615238" cy="434975"/>
          </a:xfrm>
        </p:spPr>
        <p:txBody>
          <a:bodyPr>
            <a:normAutofit lnSpcReduction="10000"/>
          </a:bodyPr>
          <a:lstStyle/>
          <a:p>
            <a:pPr marL="0" indent="0" eaLnBrk="1" hangingPunct="1"/>
            <a:r>
              <a:rPr lang="en-US" sz="2400" dirty="0">
                <a:solidFill>
                  <a:schemeClr val="tx1">
                    <a:lumMod val="50000"/>
                  </a:schemeClr>
                </a:solidFill>
                <a:latin typeface="Perpetua"/>
                <a:cs typeface="Perpetua"/>
              </a:rPr>
              <a:t>Harvard – </a:t>
            </a:r>
            <a:r>
              <a:rPr lang="en-US" sz="2400" dirty="0" err="1">
                <a:solidFill>
                  <a:schemeClr val="tx1">
                    <a:lumMod val="50000"/>
                  </a:schemeClr>
                </a:solidFill>
                <a:latin typeface="Perpetua"/>
                <a:cs typeface="Perpetua"/>
              </a:rPr>
              <a:t>Wellcome</a:t>
            </a:r>
            <a:r>
              <a:rPr lang="en-US" sz="2400" dirty="0">
                <a:solidFill>
                  <a:schemeClr val="tx1">
                    <a:lumMod val="50000"/>
                  </a:schemeClr>
                </a:solidFill>
                <a:latin typeface="Perpetua"/>
                <a:cs typeface="Perpetua"/>
              </a:rPr>
              <a:t> Trust effort</a:t>
            </a:r>
          </a:p>
        </p:txBody>
      </p:sp>
      <p:pic>
        <p:nvPicPr>
          <p:cNvPr id="993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398588"/>
            <a:ext cx="7386638" cy="436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073525" y="6284913"/>
            <a:ext cx="4884738" cy="276225"/>
          </a:xfrm>
          <a:prstGeom prst="rect">
            <a:avLst/>
          </a:prstGeom>
          <a:noFill/>
        </p:spPr>
        <p:txBody>
          <a:bodyPr wrap="none">
            <a:spAutoFit/>
          </a:bodyPr>
          <a:lstStyle/>
          <a:p>
            <a:pPr fontAlgn="auto">
              <a:spcBef>
                <a:spcPts val="0"/>
              </a:spcBef>
              <a:spcAft>
                <a:spcPts val="0"/>
              </a:spcAft>
              <a:defRPr/>
            </a:pPr>
            <a:r>
              <a:rPr lang="fr-FR" sz="1200" i="1" dirty="0">
                <a:solidFill>
                  <a:srgbClr val="645746"/>
                </a:solidFill>
                <a:latin typeface="Verdana"/>
                <a:cs typeface="ＭＳ Ｐゴシック" charset="0"/>
              </a:rPr>
              <a:t>Nature</a:t>
            </a:r>
            <a:r>
              <a:rPr lang="fr-FR" sz="1200" dirty="0">
                <a:solidFill>
                  <a:srgbClr val="645746"/>
                </a:solidFill>
                <a:latin typeface="Verdana"/>
                <a:cs typeface="ＭＳ Ｐゴシック" charset="0"/>
              </a:rPr>
              <a:t> </a:t>
            </a:r>
            <a:r>
              <a:rPr lang="fr-FR" sz="1200" b="1" dirty="0">
                <a:solidFill>
                  <a:srgbClr val="645746"/>
                </a:solidFill>
                <a:latin typeface="Verdana"/>
                <a:cs typeface="ＭＳ Ｐゴシック" charset="0"/>
              </a:rPr>
              <a:t>508,</a:t>
            </a:r>
            <a:r>
              <a:rPr lang="fr-FR" sz="1200" dirty="0">
                <a:solidFill>
                  <a:srgbClr val="645746"/>
                </a:solidFill>
                <a:latin typeface="Verdana"/>
                <a:cs typeface="ＭＳ Ｐゴシック" charset="0"/>
              </a:rPr>
              <a:t> 312–313 (17 April 2014) doi:10.1038/508312a</a:t>
            </a:r>
          </a:p>
        </p:txBody>
      </p:sp>
      <p:sp>
        <p:nvSpPr>
          <p:cNvPr id="99334" name="Footer Placeholder 1"/>
          <p:cNvSpPr>
            <a:spLocks noGrp="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solidFill>
                  <a:srgbClr val="A39E9B"/>
                </a:solidFill>
                <a:latin typeface="Verdana" charset="0"/>
              </a:rPr>
              <a:t>Contributorship | SSP 2014</a:t>
            </a:r>
          </a:p>
        </p:txBody>
      </p:sp>
    </p:spTree>
    <p:extLst>
      <p:ext uri="{BB962C8B-B14F-4D97-AF65-F5344CB8AC3E}">
        <p14:creationId xmlns:p14="http://schemas.microsoft.com/office/powerpoint/2010/main" val="54245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15B87F-3901-554D-8084-DAAC1618E297}" type="slidenum">
              <a:rPr lang="en-GB" smtClean="0"/>
              <a:pPr/>
              <a:t>2</a:t>
            </a:fld>
            <a:endParaRPr lang="en-GB"/>
          </a:p>
        </p:txBody>
      </p:sp>
      <p:pic>
        <p:nvPicPr>
          <p:cNvPr id="6" name="Picture 4"/>
          <p:cNvPicPr>
            <a:picLocks noChangeAspect="1" noChangeArrowheads="1"/>
          </p:cNvPicPr>
          <p:nvPr/>
        </p:nvPicPr>
        <p:blipFill>
          <a:blip r:embed="rId3" cstate="print"/>
          <a:srcRect/>
          <a:stretch>
            <a:fillRect/>
          </a:stretch>
        </p:blipFill>
        <p:spPr bwMode="auto">
          <a:xfrm>
            <a:off x="457200" y="6245225"/>
            <a:ext cx="1647092" cy="476250"/>
          </a:xfrm>
          <a:prstGeom prst="rect">
            <a:avLst/>
          </a:prstGeom>
          <a:noFill/>
          <a:ln w="12700">
            <a:noFill/>
            <a:miter lim="800000"/>
            <a:headEnd/>
            <a:tailEnd/>
          </a:ln>
        </p:spPr>
      </p:pic>
      <p:pic>
        <p:nvPicPr>
          <p:cNvPr id="2" name="Picture 1"/>
          <p:cNvPicPr>
            <a:picLocks noChangeAspect="1"/>
          </p:cNvPicPr>
          <p:nvPr/>
        </p:nvPicPr>
        <p:blipFill>
          <a:blip r:embed="rId4"/>
          <a:stretch>
            <a:fillRect/>
          </a:stretch>
        </p:blipFill>
        <p:spPr>
          <a:xfrm>
            <a:off x="2361554" y="0"/>
            <a:ext cx="6325246" cy="6858000"/>
          </a:xfrm>
          <a:prstGeom prst="rect">
            <a:avLst/>
          </a:prstGeom>
        </p:spPr>
      </p:pic>
    </p:spTree>
    <p:extLst>
      <p:ext uri="{BB962C8B-B14F-4D97-AF65-F5344CB8AC3E}">
        <p14:creationId xmlns:p14="http://schemas.microsoft.com/office/powerpoint/2010/main" val="223173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9588" y="5805488"/>
            <a:ext cx="7921625" cy="830262"/>
          </a:xfrm>
          <a:prstGeom prst="rect">
            <a:avLst/>
          </a:prstGeom>
          <a:noFill/>
        </p:spPr>
        <p:txBody>
          <a:bodyPr>
            <a:spAutoFit/>
          </a:bodyPr>
          <a:lstStyle/>
          <a:p>
            <a:pPr fontAlgn="auto">
              <a:spcBef>
                <a:spcPts val="0"/>
              </a:spcBef>
              <a:spcAft>
                <a:spcPts val="0"/>
              </a:spcAft>
              <a:defRPr/>
            </a:pPr>
            <a:r>
              <a:rPr lang="en-GB" sz="1200" b="1" dirty="0">
                <a:solidFill>
                  <a:prstClr val="black"/>
                </a:solidFill>
                <a:latin typeface="Calibri"/>
                <a:ea typeface="+mn-ea"/>
                <a:cs typeface="+mn-cs"/>
              </a:rPr>
              <a:t>Please use this space to provide any comments to explain the rating you have given above.</a:t>
            </a:r>
          </a:p>
          <a:p>
            <a:pPr fontAlgn="auto">
              <a:spcBef>
                <a:spcPts val="0"/>
              </a:spcBef>
              <a:spcAft>
                <a:spcPts val="0"/>
              </a:spcAft>
              <a:defRPr/>
            </a:pPr>
            <a:r>
              <a:rPr lang="en-GB" sz="1200" dirty="0">
                <a:solidFill>
                  <a:prstClr val="black"/>
                </a:solidFill>
                <a:latin typeface="Calibri"/>
                <a:ea typeface="+mn-ea"/>
                <a:cs typeface="+mn-cs"/>
              </a:rPr>
              <a:t>(How easy or difficult did you find it to assign the contributions of the authors on '^f('</a:t>
            </a:r>
            <a:r>
              <a:rPr lang="en-GB" sz="1200" dirty="0" err="1">
                <a:solidFill>
                  <a:prstClr val="black"/>
                </a:solidFill>
                <a:latin typeface="Calibri"/>
                <a:ea typeface="+mn-ea"/>
                <a:cs typeface="+mn-cs"/>
              </a:rPr>
              <a:t>publicationname</a:t>
            </a:r>
            <a:r>
              <a:rPr lang="en-GB" sz="1200" dirty="0">
                <a:solidFill>
                  <a:prstClr val="black"/>
                </a:solidFill>
                <a:latin typeface="Calibri"/>
                <a:ea typeface="+mn-ea"/>
                <a:cs typeface="+mn-cs"/>
              </a:rPr>
              <a:t>')^' using the taxonomy in the previous questions?)</a:t>
            </a:r>
          </a:p>
          <a:p>
            <a:pPr fontAlgn="auto">
              <a:spcBef>
                <a:spcPts val="0"/>
              </a:spcBef>
              <a:spcAft>
                <a:spcPts val="0"/>
              </a:spcAft>
              <a:defRPr/>
            </a:pPr>
            <a:r>
              <a:rPr lang="en-GB" sz="1200" i="1" dirty="0">
                <a:solidFill>
                  <a:prstClr val="black"/>
                </a:solidFill>
                <a:latin typeface="Calibri"/>
                <a:ea typeface="+mn-ea"/>
                <a:cs typeface="+mn-cs"/>
              </a:rPr>
              <a:t>Base: n=72</a:t>
            </a:r>
          </a:p>
        </p:txBody>
      </p:sp>
      <p:sp>
        <p:nvSpPr>
          <p:cNvPr id="99330" name="TextBox 2"/>
          <p:cNvSpPr txBox="1">
            <a:spLocks noChangeArrowheads="1"/>
          </p:cNvSpPr>
          <p:nvPr/>
        </p:nvSpPr>
        <p:spPr bwMode="auto">
          <a:xfrm>
            <a:off x="277813" y="430213"/>
            <a:ext cx="8166100" cy="587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b="1">
                <a:solidFill>
                  <a:srgbClr val="000000"/>
                </a:solidFill>
                <a:latin typeface="Calibri" charset="0"/>
              </a:rPr>
              <a:t>Formalising the process is a good idea (n=5)</a:t>
            </a:r>
          </a:p>
          <a:p>
            <a:pPr eaLnBrk="1" hangingPunct="1">
              <a:buFont typeface="Arial" charset="0"/>
              <a:buChar char="•"/>
            </a:pPr>
            <a:endParaRPr lang="en-GB" sz="1800" b="1">
              <a:solidFill>
                <a:srgbClr val="000000"/>
              </a:solidFill>
              <a:latin typeface="Calibri" charset="0"/>
            </a:endParaRPr>
          </a:p>
          <a:p>
            <a:pPr eaLnBrk="1" hangingPunct="1"/>
            <a:r>
              <a:rPr lang="en-GB" sz="1400" i="1">
                <a:solidFill>
                  <a:srgbClr val="000000"/>
                </a:solidFill>
                <a:latin typeface="Calibri" charset="0"/>
              </a:rPr>
              <a:t>	“</a:t>
            </a:r>
            <a:r>
              <a:rPr lang="en-GB" altLang="ja-JP" sz="1400" i="1">
                <a:solidFill>
                  <a:srgbClr val="000000"/>
                </a:solidFill>
                <a:latin typeface="Calibri" charset="0"/>
              </a:rPr>
              <a:t>I think formalizing this process is an excellent idea.</a:t>
            </a:r>
            <a:r>
              <a:rPr lang="en-GB" sz="1400" i="1">
                <a:solidFill>
                  <a:srgbClr val="000000"/>
                </a:solidFill>
                <a:latin typeface="Calibri" charset="0"/>
              </a:rPr>
              <a:t>”</a:t>
            </a:r>
            <a:r>
              <a:rPr lang="en-GB" altLang="ja-JP" sz="1400" i="1">
                <a:solidFill>
                  <a:srgbClr val="000000"/>
                </a:solidFill>
                <a:latin typeface="Calibri" charset="0"/>
              </a:rPr>
              <a:t> </a:t>
            </a:r>
            <a:r>
              <a:rPr lang="en-GB" altLang="ja-JP" sz="1400" b="1" i="1">
                <a:solidFill>
                  <a:srgbClr val="000000"/>
                </a:solidFill>
                <a:latin typeface="Calibri" charset="0"/>
              </a:rPr>
              <a:t>(eLife)</a:t>
            </a:r>
          </a:p>
          <a:p>
            <a:pPr eaLnBrk="1" hangingPunct="1"/>
            <a:endParaRPr lang="en-GB" sz="1400" i="1">
              <a:solidFill>
                <a:srgbClr val="000000"/>
              </a:solidFill>
              <a:latin typeface="Calibri" charset="0"/>
            </a:endParaRPr>
          </a:p>
          <a:p>
            <a:pPr eaLnBrk="1" hangingPunct="1"/>
            <a:r>
              <a:rPr lang="en-GB" sz="1400" i="1">
                <a:solidFill>
                  <a:srgbClr val="000000"/>
                </a:solidFill>
                <a:latin typeface="Calibri" charset="0"/>
              </a:rPr>
              <a:t>	“The exercise is excellent and shall be done by all authors each time we have a scientific paper to submit.” 	</a:t>
            </a:r>
            <a:r>
              <a:rPr lang="en-GB" sz="1400" b="1" i="1">
                <a:solidFill>
                  <a:srgbClr val="000000"/>
                </a:solidFill>
                <a:latin typeface="Calibri" charset="0"/>
              </a:rPr>
              <a:t>(Nature)</a:t>
            </a:r>
          </a:p>
          <a:p>
            <a:pPr eaLnBrk="1" hangingPunct="1"/>
            <a:endParaRPr lang="en-GB" sz="1400" b="1" i="1">
              <a:solidFill>
                <a:srgbClr val="000000"/>
              </a:solidFill>
              <a:latin typeface="Calibri" charset="0"/>
            </a:endParaRPr>
          </a:p>
          <a:p>
            <a:pPr eaLnBrk="1" hangingPunct="1"/>
            <a:r>
              <a:rPr lang="en-GB" sz="1400" b="1" i="1">
                <a:solidFill>
                  <a:srgbClr val="000000"/>
                </a:solidFill>
                <a:latin typeface="Calibri" charset="0"/>
              </a:rPr>
              <a:t>	</a:t>
            </a:r>
            <a:r>
              <a:rPr lang="en-GB" sz="1400" i="1">
                <a:solidFill>
                  <a:srgbClr val="000000"/>
                </a:solidFill>
                <a:latin typeface="Calibri" charset="0"/>
              </a:rPr>
              <a:t>“I think that using the taxonomy as part of the submission is an excellent idea!” </a:t>
            </a:r>
            <a:r>
              <a:rPr lang="en-GB" sz="1400" b="1" i="1">
                <a:solidFill>
                  <a:srgbClr val="000000"/>
                </a:solidFill>
                <a:latin typeface="Calibri" charset="0"/>
              </a:rPr>
              <a:t>(Nature)</a:t>
            </a:r>
          </a:p>
          <a:p>
            <a:pPr eaLnBrk="1" hangingPunct="1">
              <a:buFont typeface="Arial" charset="0"/>
              <a:buChar char="•"/>
            </a:pPr>
            <a:endParaRPr lang="en-GB" sz="1800" b="1">
              <a:solidFill>
                <a:srgbClr val="000000"/>
              </a:solidFill>
              <a:latin typeface="Calibri" charset="0"/>
            </a:endParaRPr>
          </a:p>
          <a:p>
            <a:pPr eaLnBrk="1" hangingPunct="1">
              <a:buFont typeface="Arial" charset="0"/>
              <a:buChar char="•"/>
            </a:pPr>
            <a:r>
              <a:rPr lang="en-GB" sz="1800" b="1">
                <a:solidFill>
                  <a:srgbClr val="000000"/>
                </a:solidFill>
                <a:latin typeface="Calibri" charset="0"/>
              </a:rPr>
              <a:t>All contributors should be recognised for the work they do (n=2)</a:t>
            </a:r>
          </a:p>
          <a:p>
            <a:pPr eaLnBrk="1" hangingPunct="1">
              <a:buFont typeface="Arial" charset="0"/>
              <a:buChar char="•"/>
            </a:pPr>
            <a:endParaRPr lang="en-GB" sz="1400" i="1">
              <a:solidFill>
                <a:srgbClr val="000000"/>
              </a:solidFill>
              <a:latin typeface="Calibri" charset="0"/>
            </a:endParaRPr>
          </a:p>
          <a:p>
            <a:pPr eaLnBrk="1" hangingPunct="1"/>
            <a:r>
              <a:rPr lang="en-GB" sz="1400" i="1">
                <a:solidFill>
                  <a:srgbClr val="000000"/>
                </a:solidFill>
                <a:latin typeface="Calibri" charset="0"/>
              </a:rPr>
              <a:t>	“I think there is an unstated belief in Biology that only the person acquiring the funding should be the 	corresponding author. However, the students and postdocs who contribute to the conceptual design of the project could be considered corresponding authors also, should they so desire.” </a:t>
            </a:r>
            <a:r>
              <a:rPr lang="en-GB" sz="1400" b="1" i="1">
                <a:solidFill>
                  <a:srgbClr val="000000"/>
                </a:solidFill>
                <a:latin typeface="Calibri" charset="0"/>
              </a:rPr>
              <a:t>(eLife)</a:t>
            </a:r>
          </a:p>
          <a:p>
            <a:pPr eaLnBrk="1" hangingPunct="1"/>
            <a:endParaRPr lang="en-GB" sz="1400" b="1" i="1">
              <a:solidFill>
                <a:srgbClr val="000000"/>
              </a:solidFill>
              <a:latin typeface="Calibri" charset="0"/>
            </a:endParaRPr>
          </a:p>
          <a:p>
            <a:pPr eaLnBrk="1" hangingPunct="1"/>
            <a:r>
              <a:rPr lang="en-GB" sz="1400" i="1">
                <a:solidFill>
                  <a:srgbClr val="000000"/>
                </a:solidFill>
                <a:latin typeface="Calibri" charset="0"/>
              </a:rPr>
              <a:t>	“It was easy because we have collectively agreed that this process is open to abuse by senior authors and 	made sure that all authors contributed equally to the project and paper.” </a:t>
            </a:r>
            <a:r>
              <a:rPr lang="en-GB" sz="1400" b="1" i="1">
                <a:solidFill>
                  <a:srgbClr val="000000"/>
                </a:solidFill>
                <a:latin typeface="Calibri" charset="0"/>
              </a:rPr>
              <a:t>(Nature)</a:t>
            </a:r>
          </a:p>
          <a:p>
            <a:pPr eaLnBrk="1" hangingPunct="1">
              <a:buFont typeface="Arial" charset="0"/>
              <a:buChar char="•"/>
            </a:pPr>
            <a:endParaRPr lang="en-GB" sz="1800" b="1">
              <a:solidFill>
                <a:srgbClr val="000000"/>
              </a:solidFill>
              <a:latin typeface="Calibri" charset="0"/>
            </a:endParaRPr>
          </a:p>
          <a:p>
            <a:pPr eaLnBrk="1" hangingPunct="1">
              <a:buFont typeface="Arial" charset="0"/>
              <a:buChar char="•"/>
            </a:pPr>
            <a:r>
              <a:rPr lang="en-GB" sz="1800" b="1">
                <a:solidFill>
                  <a:srgbClr val="000000"/>
                </a:solidFill>
                <a:latin typeface="Calibri" charset="0"/>
              </a:rPr>
              <a:t>Lead/supporting division is good (n=1)</a:t>
            </a:r>
          </a:p>
          <a:p>
            <a:pPr eaLnBrk="1" hangingPunct="1">
              <a:buFont typeface="Arial" charset="0"/>
              <a:buChar char="•"/>
            </a:pPr>
            <a:endParaRPr lang="en-GB" sz="1800" b="1">
              <a:solidFill>
                <a:srgbClr val="000000"/>
              </a:solidFill>
              <a:latin typeface="Calibri" charset="0"/>
            </a:endParaRPr>
          </a:p>
          <a:p>
            <a:pPr eaLnBrk="1" hangingPunct="1"/>
            <a:r>
              <a:rPr lang="en-GB" sz="1400" i="1">
                <a:solidFill>
                  <a:srgbClr val="000000"/>
                </a:solidFill>
                <a:latin typeface="Calibri" charset="0"/>
              </a:rPr>
              <a:t>	“</a:t>
            </a:r>
            <a:r>
              <a:rPr lang="en-GB" altLang="ja-JP" sz="1400" i="1">
                <a:solidFill>
                  <a:srgbClr val="000000"/>
                </a:solidFill>
                <a:latin typeface="Calibri" charset="0"/>
              </a:rPr>
              <a:t>I think the division into leading and supporting role is a good one...</a:t>
            </a:r>
            <a:r>
              <a:rPr lang="en-GB" sz="1400" i="1">
                <a:solidFill>
                  <a:srgbClr val="000000"/>
                </a:solidFill>
                <a:latin typeface="Calibri" charset="0"/>
              </a:rPr>
              <a:t>”</a:t>
            </a:r>
            <a:r>
              <a:rPr lang="en-GB" altLang="ja-JP" sz="1400" i="1">
                <a:solidFill>
                  <a:srgbClr val="000000"/>
                </a:solidFill>
                <a:latin typeface="Calibri" charset="0"/>
              </a:rPr>
              <a:t> </a:t>
            </a:r>
            <a:r>
              <a:rPr lang="en-GB" altLang="ja-JP" sz="1400" b="1" i="1">
                <a:solidFill>
                  <a:srgbClr val="000000"/>
                </a:solidFill>
                <a:latin typeface="Calibri" charset="0"/>
              </a:rPr>
              <a:t>(eLife)</a:t>
            </a:r>
          </a:p>
          <a:p>
            <a:pPr eaLnBrk="1" hangingPunct="1">
              <a:buFont typeface="Arial" charset="0"/>
              <a:buChar char="•"/>
            </a:pPr>
            <a:endParaRPr lang="en-GB" sz="1800" b="1">
              <a:solidFill>
                <a:srgbClr val="000000"/>
              </a:solidFill>
              <a:latin typeface="Calibri" charset="0"/>
            </a:endParaRPr>
          </a:p>
          <a:p>
            <a:pPr eaLnBrk="1" hangingPunct="1">
              <a:buFont typeface="Arial" charset="0"/>
              <a:buChar char="•"/>
            </a:pPr>
            <a:endParaRPr lang="en-GB" sz="1800">
              <a:solidFill>
                <a:srgbClr val="000000"/>
              </a:solidFill>
              <a:latin typeface="Calibri" charset="0"/>
            </a:endParaRPr>
          </a:p>
          <a:p>
            <a:pPr eaLnBrk="1" hangingPunct="1">
              <a:buFont typeface="Arial" charset="0"/>
              <a:buChar char="•"/>
            </a:pPr>
            <a:endParaRPr lang="en-GB" sz="1800">
              <a:solidFill>
                <a:srgbClr val="000000"/>
              </a:solidFill>
              <a:latin typeface="Calibri" charset="0"/>
            </a:endParaRPr>
          </a:p>
        </p:txBody>
      </p:sp>
      <p:sp>
        <p:nvSpPr>
          <p:cNvPr id="4" name="Donut 3"/>
          <p:cNvSpPr/>
          <p:nvPr/>
        </p:nvSpPr>
        <p:spPr>
          <a:xfrm>
            <a:off x="323850" y="2276475"/>
            <a:ext cx="8569325" cy="2736850"/>
          </a:xfrm>
          <a:prstGeom prst="donut">
            <a:avLst>
              <a:gd name="adj" fmla="val 105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3175" cmpd="sng">
                <a:solidFill>
                  <a:schemeClr val="tx1"/>
                </a:solidFill>
              </a:ln>
              <a:solidFill>
                <a:srgbClr val="FF0000"/>
              </a:solidFill>
            </a:endParaRPr>
          </a:p>
        </p:txBody>
      </p:sp>
    </p:spTree>
    <p:extLst>
      <p:ext uri="{BB962C8B-B14F-4D97-AF65-F5344CB8AC3E}">
        <p14:creationId xmlns:p14="http://schemas.microsoft.com/office/powerpoint/2010/main" val="77347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86"/>
            <a:ext cx="8229600" cy="1143000"/>
          </a:xfrm>
        </p:spPr>
        <p:txBody>
          <a:bodyPr/>
          <a:lstStyle/>
          <a:p>
            <a:pPr>
              <a:defRPr/>
            </a:pPr>
            <a:r>
              <a:rPr lang="en-US" dirty="0" smtClean="0">
                <a:latin typeface="Perpetua"/>
                <a:cs typeface="Perpetua"/>
              </a:rPr>
              <a:t>Project </a:t>
            </a:r>
            <a:r>
              <a:rPr lang="en-US" dirty="0" err="1" smtClean="0">
                <a:latin typeface="Perpetua"/>
                <a:cs typeface="Perpetua"/>
              </a:rPr>
              <a:t>CRediT</a:t>
            </a:r>
            <a:r>
              <a:rPr lang="en-US" dirty="0" smtClean="0">
                <a:latin typeface="Perpetua"/>
                <a:cs typeface="Perpetua"/>
              </a:rPr>
              <a:t> working group</a:t>
            </a:r>
            <a:endParaRPr lang="en-US" dirty="0">
              <a:latin typeface="Perpetua"/>
              <a:cs typeface="Perpetua"/>
            </a:endParaRPr>
          </a:p>
        </p:txBody>
      </p:sp>
      <p:sp>
        <p:nvSpPr>
          <p:cNvPr id="3" name="Content Placeholder 2"/>
          <p:cNvSpPr>
            <a:spLocks noGrp="1"/>
          </p:cNvSpPr>
          <p:nvPr>
            <p:ph idx="1"/>
          </p:nvPr>
        </p:nvSpPr>
        <p:spPr>
          <a:xfrm>
            <a:off x="1763713" y="1200088"/>
            <a:ext cx="6778625" cy="4525963"/>
          </a:xfrm>
        </p:spPr>
        <p:txBody>
          <a:bodyPr/>
          <a:lstStyle/>
          <a:p>
            <a:pPr>
              <a:defRPr/>
            </a:pPr>
            <a:r>
              <a:rPr lang="en-US" sz="1700" b="1" dirty="0" smtClean="0">
                <a:latin typeface="Perpetua"/>
                <a:cs typeface="Perpetua"/>
              </a:rPr>
              <a:t>Liz </a:t>
            </a:r>
            <a:r>
              <a:rPr lang="en-US" sz="1700" b="1" dirty="0">
                <a:latin typeface="Perpetua"/>
                <a:cs typeface="Perpetua"/>
              </a:rPr>
              <a:t>Allen</a:t>
            </a:r>
            <a:r>
              <a:rPr lang="en-US" sz="1700" dirty="0">
                <a:latin typeface="Perpetua"/>
                <a:cs typeface="Perpetua"/>
              </a:rPr>
              <a:t> (Chair), </a:t>
            </a:r>
            <a:r>
              <a:rPr lang="en-US" sz="1700" dirty="0" err="1">
                <a:latin typeface="Perpetua"/>
                <a:cs typeface="Perpetua"/>
              </a:rPr>
              <a:t>Wellcome</a:t>
            </a:r>
            <a:r>
              <a:rPr lang="en-US" sz="1700" dirty="0">
                <a:latin typeface="Perpetua"/>
                <a:cs typeface="Perpetua"/>
              </a:rPr>
              <a:t> Trust</a:t>
            </a:r>
          </a:p>
          <a:p>
            <a:pPr>
              <a:defRPr/>
            </a:pPr>
            <a:r>
              <a:rPr lang="en-US" sz="1700" b="1" dirty="0">
                <a:latin typeface="Perpetua"/>
                <a:cs typeface="Perpetua"/>
              </a:rPr>
              <a:t>Amy Brand</a:t>
            </a:r>
            <a:r>
              <a:rPr lang="en-US" sz="1700" dirty="0">
                <a:latin typeface="Perpetua"/>
                <a:cs typeface="Perpetua"/>
              </a:rPr>
              <a:t> (Chair), Digital Science</a:t>
            </a:r>
          </a:p>
          <a:p>
            <a:pPr>
              <a:defRPr/>
            </a:pPr>
            <a:r>
              <a:rPr lang="en-US" sz="1700" b="1" dirty="0">
                <a:latin typeface="Perpetua"/>
                <a:cs typeface="Perpetua"/>
              </a:rPr>
              <a:t>Micah Altman</a:t>
            </a:r>
            <a:r>
              <a:rPr lang="en-US" sz="1700" dirty="0">
                <a:latin typeface="Perpetua"/>
                <a:cs typeface="Perpetua"/>
              </a:rPr>
              <a:t>, MIT Libraries</a:t>
            </a:r>
          </a:p>
          <a:p>
            <a:pPr>
              <a:defRPr/>
            </a:pPr>
            <a:r>
              <a:rPr lang="en-US" sz="1700" b="1" dirty="0">
                <a:latin typeface="Perpetua"/>
                <a:cs typeface="Perpetua"/>
              </a:rPr>
              <a:t>Helen Atkins</a:t>
            </a:r>
            <a:r>
              <a:rPr lang="en-US" sz="1700" dirty="0">
                <a:latin typeface="Perpetua"/>
                <a:cs typeface="Perpetua"/>
              </a:rPr>
              <a:t>, </a:t>
            </a:r>
            <a:r>
              <a:rPr lang="en-US" sz="1700" dirty="0" err="1">
                <a:latin typeface="Perpetua"/>
                <a:cs typeface="Perpetua"/>
              </a:rPr>
              <a:t>PLoS</a:t>
            </a:r>
            <a:endParaRPr lang="en-US" sz="1700" dirty="0">
              <a:latin typeface="Perpetua"/>
              <a:cs typeface="Perpetua"/>
            </a:endParaRPr>
          </a:p>
          <a:p>
            <a:pPr>
              <a:defRPr/>
            </a:pPr>
            <a:r>
              <a:rPr lang="en-US" sz="1700" b="1" dirty="0">
                <a:latin typeface="Perpetua"/>
                <a:cs typeface="Perpetua"/>
              </a:rPr>
              <a:t>Monica Bradford</a:t>
            </a:r>
            <a:r>
              <a:rPr lang="en-US" sz="1700" dirty="0">
                <a:latin typeface="Perpetua"/>
                <a:cs typeface="Perpetua"/>
              </a:rPr>
              <a:t>, Science/AAAS</a:t>
            </a:r>
          </a:p>
          <a:p>
            <a:pPr>
              <a:defRPr/>
            </a:pPr>
            <a:r>
              <a:rPr lang="en-US" sz="1700" b="1" dirty="0">
                <a:latin typeface="Perpetua"/>
                <a:cs typeface="Perpetua"/>
              </a:rPr>
              <a:t>Todd Carpenter</a:t>
            </a:r>
            <a:r>
              <a:rPr lang="en-US" sz="1700" dirty="0">
                <a:latin typeface="Perpetua"/>
                <a:cs typeface="Perpetua"/>
              </a:rPr>
              <a:t>, National Information Standards Organization</a:t>
            </a:r>
          </a:p>
          <a:p>
            <a:pPr>
              <a:defRPr/>
            </a:pPr>
            <a:r>
              <a:rPr lang="en-US" sz="1700" b="1" dirty="0">
                <a:latin typeface="Perpetua"/>
                <a:cs typeface="Perpetua"/>
              </a:rPr>
              <a:t>Jon Corson-</a:t>
            </a:r>
            <a:r>
              <a:rPr lang="en-US" sz="1700" b="1" dirty="0" err="1">
                <a:latin typeface="Perpetua"/>
                <a:cs typeface="Perpetua"/>
              </a:rPr>
              <a:t>Rikert</a:t>
            </a:r>
            <a:r>
              <a:rPr lang="en-US" sz="1700" dirty="0">
                <a:latin typeface="Perpetua"/>
                <a:cs typeface="Perpetua"/>
              </a:rPr>
              <a:t>, Cornell University</a:t>
            </a:r>
          </a:p>
          <a:p>
            <a:pPr>
              <a:defRPr/>
            </a:pPr>
            <a:r>
              <a:rPr lang="en-US" sz="1700" b="1" dirty="0">
                <a:latin typeface="Perpetua"/>
                <a:cs typeface="Perpetua"/>
              </a:rPr>
              <a:t>Jeffrey Doyle</a:t>
            </a:r>
            <a:r>
              <a:rPr lang="en-US" sz="1700" dirty="0">
                <a:latin typeface="Perpetua"/>
                <a:cs typeface="Perpetua"/>
              </a:rPr>
              <a:t>, Cornell University</a:t>
            </a:r>
          </a:p>
          <a:p>
            <a:pPr>
              <a:defRPr/>
            </a:pPr>
            <a:r>
              <a:rPr lang="en-US" sz="1700" b="1" dirty="0">
                <a:latin typeface="Perpetua"/>
                <a:cs typeface="Perpetua"/>
              </a:rPr>
              <a:t>Melissa </a:t>
            </a:r>
            <a:r>
              <a:rPr lang="en-US" sz="1700" b="1" dirty="0" err="1">
                <a:latin typeface="Perpetua"/>
                <a:cs typeface="Perpetua"/>
              </a:rPr>
              <a:t>Haendel</a:t>
            </a:r>
            <a:r>
              <a:rPr lang="en-US" sz="1700" dirty="0">
                <a:latin typeface="Perpetua"/>
                <a:cs typeface="Perpetua"/>
              </a:rPr>
              <a:t>, Oregon Health &amp; Science University</a:t>
            </a:r>
          </a:p>
          <a:p>
            <a:pPr>
              <a:defRPr/>
            </a:pPr>
            <a:r>
              <a:rPr lang="en-US" sz="1700" b="1" dirty="0">
                <a:latin typeface="Perpetua"/>
                <a:cs typeface="Perpetua"/>
              </a:rPr>
              <a:t>Daniel Katz</a:t>
            </a:r>
            <a:r>
              <a:rPr lang="en-US" sz="1700" dirty="0">
                <a:latin typeface="Perpetua"/>
                <a:cs typeface="Perpetua"/>
              </a:rPr>
              <a:t>, National Science Foundation</a:t>
            </a:r>
          </a:p>
          <a:p>
            <a:pPr>
              <a:defRPr/>
            </a:pPr>
            <a:r>
              <a:rPr lang="en-US" sz="1700" b="1" dirty="0">
                <a:latin typeface="Perpetua"/>
                <a:cs typeface="Perpetua"/>
              </a:rPr>
              <a:t>Veronique </a:t>
            </a:r>
            <a:r>
              <a:rPr lang="en-US" sz="1700" b="1" dirty="0" err="1">
                <a:latin typeface="Perpetua"/>
                <a:cs typeface="Perpetua"/>
              </a:rPr>
              <a:t>Kiermer</a:t>
            </a:r>
            <a:r>
              <a:rPr lang="en-US" sz="1700" dirty="0">
                <a:latin typeface="Perpetua"/>
                <a:cs typeface="Perpetua"/>
              </a:rPr>
              <a:t>, Nature Publishing Group</a:t>
            </a:r>
          </a:p>
          <a:p>
            <a:pPr>
              <a:defRPr/>
            </a:pPr>
            <a:r>
              <a:rPr lang="en-US" sz="1700" b="1" dirty="0">
                <a:latin typeface="Perpetua"/>
                <a:cs typeface="Perpetua"/>
              </a:rPr>
              <a:t>Nettie </a:t>
            </a:r>
            <a:r>
              <a:rPr lang="en-US" sz="1700" b="1" dirty="0" err="1">
                <a:latin typeface="Perpetua"/>
                <a:cs typeface="Perpetua"/>
              </a:rPr>
              <a:t>Lagace</a:t>
            </a:r>
            <a:r>
              <a:rPr lang="en-US" sz="1700" dirty="0">
                <a:latin typeface="Perpetua"/>
                <a:cs typeface="Perpetua"/>
              </a:rPr>
              <a:t>, National Information Standards Organization</a:t>
            </a:r>
          </a:p>
          <a:p>
            <a:pPr>
              <a:defRPr/>
            </a:pPr>
            <a:r>
              <a:rPr lang="en-US" sz="1700" b="1" dirty="0">
                <a:latin typeface="Perpetua"/>
                <a:cs typeface="Perpetua"/>
              </a:rPr>
              <a:t>Emilie Marcus</a:t>
            </a:r>
            <a:r>
              <a:rPr lang="en-US" sz="1700" dirty="0">
                <a:latin typeface="Perpetua"/>
                <a:cs typeface="Perpetua"/>
              </a:rPr>
              <a:t>, Elsevier </a:t>
            </a:r>
            <a:r>
              <a:rPr lang="en-US" sz="1700" dirty="0" err="1">
                <a:latin typeface="Perpetua"/>
                <a:cs typeface="Perpetua"/>
              </a:rPr>
              <a:t>Inc</a:t>
            </a:r>
            <a:endParaRPr lang="en-US" sz="1700" dirty="0">
              <a:latin typeface="Perpetua"/>
              <a:cs typeface="Perpetua"/>
            </a:endParaRPr>
          </a:p>
          <a:p>
            <a:pPr>
              <a:defRPr/>
            </a:pPr>
            <a:r>
              <a:rPr lang="en-US" sz="1700" b="1" dirty="0">
                <a:latin typeface="Perpetua"/>
                <a:cs typeface="Perpetua"/>
              </a:rPr>
              <a:t>Walter Schaffer</a:t>
            </a:r>
            <a:r>
              <a:rPr lang="en-US" sz="1700" dirty="0">
                <a:latin typeface="Perpetua"/>
                <a:cs typeface="Perpetua"/>
              </a:rPr>
              <a:t>, National Institutes of Health</a:t>
            </a:r>
          </a:p>
          <a:p>
            <a:pPr>
              <a:defRPr/>
            </a:pPr>
            <a:r>
              <a:rPr lang="en-US" sz="1700" b="1" dirty="0">
                <a:latin typeface="Perpetua"/>
                <a:cs typeface="Perpetua"/>
              </a:rPr>
              <a:t>Jo Scott</a:t>
            </a:r>
            <a:r>
              <a:rPr lang="en-US" sz="1700" dirty="0">
                <a:latin typeface="Perpetua"/>
                <a:cs typeface="Perpetua"/>
              </a:rPr>
              <a:t>, </a:t>
            </a:r>
            <a:r>
              <a:rPr lang="en-US" sz="1700" dirty="0" err="1">
                <a:latin typeface="Perpetua"/>
                <a:cs typeface="Perpetua"/>
              </a:rPr>
              <a:t>Wellcome</a:t>
            </a:r>
            <a:r>
              <a:rPr lang="en-US" sz="1700" dirty="0">
                <a:latin typeface="Perpetua"/>
                <a:cs typeface="Perpetua"/>
              </a:rPr>
              <a:t> Trust</a:t>
            </a:r>
          </a:p>
          <a:p>
            <a:pPr>
              <a:defRPr/>
            </a:pPr>
            <a:r>
              <a:rPr lang="en-US" sz="1700" b="1" dirty="0">
                <a:latin typeface="Perpetua"/>
                <a:cs typeface="Perpetua"/>
              </a:rPr>
              <a:t>Gene </a:t>
            </a:r>
            <a:r>
              <a:rPr lang="en-US" sz="1700" b="1" dirty="0" err="1">
                <a:latin typeface="Perpetua"/>
                <a:cs typeface="Perpetua"/>
              </a:rPr>
              <a:t>Sprouse</a:t>
            </a:r>
            <a:r>
              <a:rPr lang="en-US" sz="1700" dirty="0">
                <a:latin typeface="Perpetua"/>
                <a:cs typeface="Perpetua"/>
              </a:rPr>
              <a:t>, American Physical Society</a:t>
            </a:r>
          </a:p>
          <a:p>
            <a:pPr>
              <a:defRPr/>
            </a:pPr>
            <a:r>
              <a:rPr lang="en-US" sz="1700" b="1" dirty="0">
                <a:latin typeface="Perpetua"/>
                <a:cs typeface="Perpetua"/>
              </a:rPr>
              <a:t>Victoria </a:t>
            </a:r>
            <a:r>
              <a:rPr lang="en-US" sz="1700" b="1" dirty="0" err="1">
                <a:latin typeface="Perpetua"/>
                <a:cs typeface="Perpetua"/>
              </a:rPr>
              <a:t>Stodden</a:t>
            </a:r>
            <a:r>
              <a:rPr lang="en-US" sz="1700" dirty="0">
                <a:latin typeface="Perpetua"/>
                <a:cs typeface="Perpetua"/>
              </a:rPr>
              <a:t>, Columbia University</a:t>
            </a:r>
          </a:p>
        </p:txBody>
      </p:sp>
      <p:sp>
        <p:nvSpPr>
          <p:cNvPr id="4" name="Slide Number Placeholder 3"/>
          <p:cNvSpPr>
            <a:spLocks noGrp="1"/>
          </p:cNvSpPr>
          <p:nvPr>
            <p:ph type="sldNum" sz="quarter" idx="12"/>
          </p:nvPr>
        </p:nvSpPr>
        <p:spPr/>
        <p:txBody>
          <a:bodyPr/>
          <a:lstStyle/>
          <a:p>
            <a:pPr>
              <a:defRPr/>
            </a:pPr>
            <a:fld id="{B3097475-F98D-A440-A8CA-A03197D60EAF}" type="slidenum">
              <a:rPr lang="en-GB" smtClean="0">
                <a:solidFill>
                  <a:srgbClr val="000000"/>
                </a:solidFill>
              </a:rPr>
              <a:pPr>
                <a:defRPr/>
              </a:pPr>
              <a:t>21</a:t>
            </a:fld>
            <a:endParaRPr lang="en-GB" dirty="0">
              <a:solidFill>
                <a:srgbClr val="000000"/>
              </a:solidFill>
            </a:endParaRPr>
          </a:p>
        </p:txBody>
      </p:sp>
    </p:spTree>
    <p:extLst>
      <p:ext uri="{BB962C8B-B14F-4D97-AF65-F5344CB8AC3E}">
        <p14:creationId xmlns:p14="http://schemas.microsoft.com/office/powerpoint/2010/main" val="557110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33095838"/>
              </p:ext>
            </p:extLst>
          </p:nvPr>
        </p:nvGraphicFramePr>
        <p:xfrm>
          <a:off x="179389" y="115888"/>
          <a:ext cx="8666588" cy="6837587"/>
        </p:xfrm>
        <a:graphic>
          <a:graphicData uri="http://schemas.openxmlformats.org/drawingml/2006/table">
            <a:tbl>
              <a:tblPr firstRow="1" bandRow="1">
                <a:tableStyleId>{5C22544A-7EE6-4342-B048-85BDC9FD1C3A}</a:tableStyleId>
              </a:tblPr>
              <a:tblGrid>
                <a:gridCol w="2291990"/>
                <a:gridCol w="6374598"/>
              </a:tblGrid>
              <a:tr h="349762">
                <a:tc>
                  <a:txBody>
                    <a:bodyPr/>
                    <a:lstStyle/>
                    <a:p>
                      <a:r>
                        <a:rPr lang="en-GB" sz="1800" dirty="0" smtClean="0"/>
                        <a:t>Term</a:t>
                      </a:r>
                      <a:endParaRPr lang="en-GB" sz="1800" dirty="0"/>
                    </a:p>
                  </a:txBody>
                  <a:tcPr marL="91449" marR="91449" marT="45721" marB="45721"/>
                </a:tc>
                <a:tc>
                  <a:txBody>
                    <a:bodyPr/>
                    <a:lstStyle/>
                    <a:p>
                      <a:r>
                        <a:rPr lang="en-GB" sz="1800" dirty="0" smtClean="0"/>
                        <a:t>Definition</a:t>
                      </a:r>
                      <a:endParaRPr lang="en-GB" sz="1800" dirty="0"/>
                    </a:p>
                  </a:txBody>
                  <a:tcPr marL="91449" marR="91449" marT="45721" marB="45721"/>
                </a:tc>
              </a:tr>
              <a:tr h="346432">
                <a:tc>
                  <a:txBody>
                    <a:bodyPr/>
                    <a:lstStyle/>
                    <a:p>
                      <a:r>
                        <a:rPr lang="en-GB" sz="1500" b="1" dirty="0" smtClean="0"/>
                        <a:t>Conceptualization</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Ideas; formulation or evolution of overarching research goals and aims.</a:t>
                      </a:r>
                    </a:p>
                  </a:txBody>
                  <a:tcPr marL="91449" marR="91449" marT="45721" marB="45721"/>
                </a:tc>
              </a:tr>
              <a:tr h="34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t>Methodology</a:t>
                      </a:r>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Development or design of methodology; creation of models.</a:t>
                      </a:r>
                    </a:p>
                  </a:txBody>
                  <a:tcPr marL="91449" marR="91449" marT="45721" marB="45721"/>
                </a:tc>
              </a:tr>
              <a:tr h="437202">
                <a:tc>
                  <a:txBody>
                    <a:bodyPr/>
                    <a:lstStyle/>
                    <a:p>
                      <a:r>
                        <a:rPr lang="en-GB" sz="1500" b="1" dirty="0" smtClean="0"/>
                        <a:t>Software</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Programming, software development; designing computer programs; implementation of the computer code and supporting algorithms; testing of existing code components.</a:t>
                      </a:r>
                    </a:p>
                  </a:txBody>
                  <a:tcPr marL="91449" marR="91449" marT="45721" marB="45721"/>
                </a:tc>
              </a:tr>
              <a:tr h="437202">
                <a:tc>
                  <a:txBody>
                    <a:bodyPr/>
                    <a:lstStyle/>
                    <a:p>
                      <a:r>
                        <a:rPr lang="en-GB" sz="1500" b="1" dirty="0" smtClean="0"/>
                        <a:t>Validation</a:t>
                      </a:r>
                      <a:endParaRPr lang="en-GB" sz="1500" dirty="0"/>
                    </a:p>
                  </a:txBody>
                  <a:tcPr marL="91449" marR="91449" marT="45721" marB="45721"/>
                </a:tc>
                <a:tc>
                  <a:txBody>
                    <a:bodyPr/>
                    <a:lstStyle/>
                    <a:p>
                      <a:r>
                        <a:rPr lang="en-GB" sz="1200" i="1" dirty="0" smtClean="0"/>
                        <a:t>Verification, whether as a part of the activity or separate, of the overall replication/reproducibility of results/experiments and other research outputs.</a:t>
                      </a:r>
                      <a:endParaRPr lang="en-GB" sz="1200" dirty="0"/>
                    </a:p>
                  </a:txBody>
                  <a:tcPr marL="91449" marR="91449" marT="45721" marB="45721"/>
                </a:tc>
              </a:tr>
              <a:tr h="437202">
                <a:tc>
                  <a:txBody>
                    <a:bodyPr/>
                    <a:lstStyle/>
                    <a:p>
                      <a:r>
                        <a:rPr lang="en-GB" sz="1500" b="1" dirty="0" smtClean="0"/>
                        <a:t>Formal Analysis </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Application of statistical, mathematical, computational, or other formal techniques to analyse or synthesize study data.</a:t>
                      </a:r>
                    </a:p>
                  </a:txBody>
                  <a:tcPr marL="91449" marR="91449" marT="45721" marB="45721"/>
                </a:tc>
              </a:tr>
              <a:tr h="437202">
                <a:tc>
                  <a:txBody>
                    <a:bodyPr/>
                    <a:lstStyle/>
                    <a:p>
                      <a:r>
                        <a:rPr lang="en-GB" sz="1500" b="1" dirty="0" smtClean="0"/>
                        <a:t>Investigation</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Conducting a research and investigation process, specifically performing the experiments, or data/evidence collection.</a:t>
                      </a:r>
                    </a:p>
                  </a:txBody>
                  <a:tcPr marL="91449" marR="91449" marT="45721" marB="45721"/>
                </a:tc>
              </a:tr>
              <a:tr h="437202">
                <a:tc>
                  <a:txBody>
                    <a:bodyPr/>
                    <a:lstStyle/>
                    <a:p>
                      <a:r>
                        <a:rPr lang="en-GB" sz="1500" b="1" dirty="0" smtClean="0"/>
                        <a:t>Resources</a:t>
                      </a:r>
                    </a:p>
                  </a:txBody>
                  <a:tcPr marL="91449" marR="91449" marT="45721" marB="45721"/>
                </a:tc>
                <a:tc>
                  <a:txBody>
                    <a:bodyPr/>
                    <a:lstStyle/>
                    <a:p>
                      <a:r>
                        <a:rPr lang="en-GB" sz="1200" i="1" dirty="0" smtClean="0"/>
                        <a:t>Provision of study materials, reagents, materials, patients, laboratory samples, animals, instrumentation, computing resources, or other analysis tools.</a:t>
                      </a:r>
                    </a:p>
                  </a:txBody>
                  <a:tcPr marL="91449" marR="91449" marT="45721" marB="45721"/>
                </a:tc>
              </a:tr>
              <a:tr h="612082">
                <a:tc>
                  <a:txBody>
                    <a:bodyPr/>
                    <a:lstStyle/>
                    <a:p>
                      <a:r>
                        <a:rPr lang="en-GB" sz="1500" b="1" dirty="0" smtClean="0"/>
                        <a:t>Data Curation</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Management activities to annotate (produce metadata), scrub data and maintain research data (including software code, where it is necessary for interpreting the data itself) for initial use and later re-use.</a:t>
                      </a:r>
                    </a:p>
                  </a:txBody>
                  <a:tcPr marL="91449" marR="91449" marT="45721" marB="45721"/>
                </a:tc>
              </a:tr>
              <a:tr h="494749">
                <a:tc>
                  <a:txBody>
                    <a:bodyPr/>
                    <a:lstStyle/>
                    <a:p>
                      <a:r>
                        <a:rPr lang="en-GB" sz="1500" b="1" dirty="0" smtClean="0"/>
                        <a:t>Writing – Original Draft</a:t>
                      </a:r>
                      <a:endParaRPr lang="en-GB" sz="1500" dirty="0"/>
                    </a:p>
                  </a:txBody>
                  <a:tcPr marL="91449" marR="91449" marT="45721" marB="45721"/>
                </a:tc>
                <a:tc>
                  <a:txBody>
                    <a:bodyPr/>
                    <a:lstStyle/>
                    <a:p>
                      <a:r>
                        <a:rPr lang="en-GB" sz="1200" i="1" dirty="0" smtClean="0"/>
                        <a:t>Preparation, creation and/or presentation of the published work, specifically writing the initial draft (including substantive translation).</a:t>
                      </a:r>
                      <a:endParaRPr lang="en-GB" sz="1200" dirty="0"/>
                    </a:p>
                  </a:txBody>
                  <a:tcPr marL="91449" marR="91449" marT="45721" marB="45721"/>
                </a:tc>
              </a:tr>
              <a:tr h="612082">
                <a:tc>
                  <a:txBody>
                    <a:bodyPr/>
                    <a:lstStyle/>
                    <a:p>
                      <a:r>
                        <a:rPr lang="en-GB" sz="1500" b="1" dirty="0" smtClean="0"/>
                        <a:t>Writing – Review &amp; Editing</a:t>
                      </a:r>
                      <a:endParaRPr lang="en-GB" sz="1500" dirty="0"/>
                    </a:p>
                  </a:txBody>
                  <a:tcPr marL="91449" marR="91449" marT="45721" marB="45721"/>
                </a:tc>
                <a:tc>
                  <a:txBody>
                    <a:bodyPr/>
                    <a:lstStyle/>
                    <a:p>
                      <a:r>
                        <a:rPr lang="en-GB" sz="1200" i="1" dirty="0" smtClean="0"/>
                        <a:t>Preparation, creation and/or presentation of the published work by those from the original research group, specifically critical review, commentary or revision – including pre- or post-publication stages.</a:t>
                      </a:r>
                      <a:endParaRPr lang="en-GB" sz="1200" dirty="0"/>
                    </a:p>
                  </a:txBody>
                  <a:tcPr marL="91449" marR="91449" marT="45721" marB="45721"/>
                </a:tc>
              </a:tr>
              <a:tr h="437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t>Visualization</a:t>
                      </a:r>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Preparation, creation and/or presentation of the published work, specifically visualization/data presentation.</a:t>
                      </a:r>
                    </a:p>
                  </a:txBody>
                  <a:tcPr marL="91449" marR="91449" marT="45721" marB="45721"/>
                </a:tc>
              </a:tr>
              <a:tr h="437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smtClean="0"/>
                        <a:t>Supervision</a:t>
                      </a:r>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Oversight and leadership responsibility for the research activity planning and execution, including mentorship external to the core team.</a:t>
                      </a:r>
                    </a:p>
                  </a:txBody>
                  <a:tcPr marL="91449" marR="91449" marT="45721" marB="45721"/>
                </a:tc>
              </a:tr>
              <a:tr h="437202">
                <a:tc>
                  <a:txBody>
                    <a:bodyPr/>
                    <a:lstStyle/>
                    <a:p>
                      <a:r>
                        <a:rPr lang="en-GB" sz="1500" b="1" dirty="0" smtClean="0"/>
                        <a:t>Project Administration</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Management and coordination responsibility for the research activity planning and execution.</a:t>
                      </a:r>
                      <a:endParaRPr lang="en-GB" sz="1200" dirty="0" smtClean="0"/>
                    </a:p>
                  </a:txBody>
                  <a:tcPr marL="91449" marR="91449" marT="45721" marB="45721"/>
                </a:tc>
              </a:tr>
              <a:tr h="346432">
                <a:tc>
                  <a:txBody>
                    <a:bodyPr/>
                    <a:lstStyle/>
                    <a:p>
                      <a:r>
                        <a:rPr lang="en-GB" sz="1500" b="1" dirty="0" smtClean="0"/>
                        <a:t>Funding Acquisition</a:t>
                      </a:r>
                      <a:endParaRPr lang="en-GB" sz="15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Acquisition of the financial support for the project leading to this publication.</a:t>
                      </a:r>
                    </a:p>
                  </a:txBody>
                  <a:tcPr marL="91449" marR="91449" marT="45721" marB="45721"/>
                </a:tc>
              </a:tr>
            </a:tbl>
          </a:graphicData>
        </a:graphic>
      </p:graphicFrame>
      <p:sp>
        <p:nvSpPr>
          <p:cNvPr id="4" name="Slide Number Placeholder 3"/>
          <p:cNvSpPr>
            <a:spLocks noGrp="1"/>
          </p:cNvSpPr>
          <p:nvPr>
            <p:ph type="sldNum" sz="quarter" idx="12"/>
          </p:nvPr>
        </p:nvSpPr>
        <p:spPr/>
        <p:txBody>
          <a:bodyPr/>
          <a:lstStyle/>
          <a:p>
            <a:pPr>
              <a:defRPr/>
            </a:pPr>
            <a:fld id="{87267338-0CB0-D84E-9F6F-3DBB42A9A31F}" type="slidenum">
              <a:rPr lang="en-GB" smtClean="0"/>
              <a:pPr>
                <a:defRPr/>
              </a:pPr>
              <a:t>22</a:t>
            </a:fld>
            <a:endParaRPr lang="en-GB"/>
          </a:p>
        </p:txBody>
      </p:sp>
    </p:spTree>
    <p:extLst>
      <p:ext uri="{BB962C8B-B14F-4D97-AF65-F5344CB8AC3E}">
        <p14:creationId xmlns:p14="http://schemas.microsoft.com/office/powerpoint/2010/main" val="1659326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0D8377-BB0A-6948-BCD1-22564995150E}" type="slidenum">
              <a:rPr lang="en-GB" smtClean="0">
                <a:solidFill>
                  <a:srgbClr val="000000"/>
                </a:solidFill>
              </a:rPr>
              <a:pPr>
                <a:defRPr/>
              </a:pPr>
              <a:t>23</a:t>
            </a:fld>
            <a:endParaRPr lang="en-GB">
              <a:solidFill>
                <a:srgbClr val="000000"/>
              </a:solidFill>
            </a:endParaRPr>
          </a:p>
        </p:txBody>
      </p:sp>
      <p:pic>
        <p:nvPicPr>
          <p:cNvPr id="5" name="Picture 4"/>
          <p:cNvPicPr>
            <a:picLocks noChangeAspect="1"/>
          </p:cNvPicPr>
          <p:nvPr/>
        </p:nvPicPr>
        <p:blipFill>
          <a:blip r:embed="rId3"/>
          <a:stretch>
            <a:fillRect/>
          </a:stretch>
        </p:blipFill>
        <p:spPr>
          <a:xfrm>
            <a:off x="2299560" y="0"/>
            <a:ext cx="6010768" cy="6858000"/>
          </a:xfrm>
          <a:prstGeom prst="rect">
            <a:avLst/>
          </a:prstGeom>
          <a:ln>
            <a:solidFill>
              <a:srgbClr val="000000"/>
            </a:solidFill>
          </a:ln>
        </p:spPr>
      </p:pic>
    </p:spTree>
    <p:extLst>
      <p:ext uri="{BB962C8B-B14F-4D97-AF65-F5344CB8AC3E}">
        <p14:creationId xmlns:p14="http://schemas.microsoft.com/office/powerpoint/2010/main" val="1938195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b="1" dirty="0" smtClean="0">
                <a:latin typeface="Perpetua"/>
                <a:cs typeface="Perpetua"/>
              </a:rPr>
              <a:t>Header - Contributor Roles</a:t>
            </a:r>
            <a:r>
              <a:rPr lang="en-US" dirty="0" smtClean="0">
                <a:latin typeface="Perpetua"/>
                <a:cs typeface="Perpetua"/>
              </a:rPr>
              <a:t/>
            </a:r>
            <a:br>
              <a:rPr lang="en-US" dirty="0" smtClean="0">
                <a:latin typeface="Perpetua"/>
                <a:cs typeface="Perpetua"/>
              </a:rPr>
            </a:br>
            <a:endParaRPr lang="en-US" dirty="0">
              <a:latin typeface="Perpetua"/>
              <a:cs typeface="Perpetua"/>
            </a:endParaRPr>
          </a:p>
        </p:txBody>
      </p:sp>
      <p:sp>
        <p:nvSpPr>
          <p:cNvPr id="7" name="Content Placeholder 6"/>
          <p:cNvSpPr>
            <a:spLocks noGrp="1"/>
          </p:cNvSpPr>
          <p:nvPr>
            <p:ph idx="1"/>
          </p:nvPr>
        </p:nvSpPr>
        <p:spPr>
          <a:xfrm>
            <a:off x="457200" y="1367363"/>
            <a:ext cx="8229600" cy="4525963"/>
          </a:xfrm>
        </p:spPr>
        <p:txBody>
          <a:bodyPr/>
          <a:lstStyle/>
          <a:p>
            <a:pPr marL="0" indent="0">
              <a:buNone/>
              <a:defRPr/>
            </a:pPr>
            <a:r>
              <a:rPr lang="en-US" dirty="0">
                <a:latin typeface="Perpetua"/>
                <a:cs typeface="Perpetua"/>
              </a:rPr>
              <a:t>The classification includes, but is not limited to, traditional authorship roles. That is, these roles are not intended to define what constitutes authorship. Rather, the roles are intended to apply to all those who contribute to research that results in scholarly published works, and it is </a:t>
            </a:r>
            <a:r>
              <a:rPr lang="en-US" b="1" dirty="0">
                <a:latin typeface="Perpetua"/>
                <a:cs typeface="Perpetua"/>
              </a:rPr>
              <a:t>recommended that all tagged contributors be listed, whether they are formally listed as authors or named in acknowledgements.</a:t>
            </a:r>
          </a:p>
        </p:txBody>
      </p:sp>
      <p:sp>
        <p:nvSpPr>
          <p:cNvPr id="5" name="Slide Number Placeholder 4"/>
          <p:cNvSpPr>
            <a:spLocks noGrp="1"/>
          </p:cNvSpPr>
          <p:nvPr>
            <p:ph type="sldNum" sz="quarter" idx="12"/>
          </p:nvPr>
        </p:nvSpPr>
        <p:spPr/>
        <p:txBody>
          <a:bodyPr/>
          <a:lstStyle/>
          <a:p>
            <a:pPr>
              <a:defRPr/>
            </a:pPr>
            <a:fld id="{CAC2BAA0-1DEE-8A4E-931E-76EFCEF0D055}" type="slidenum">
              <a:rPr lang="en-GB" smtClean="0"/>
              <a:pPr>
                <a:defRPr/>
              </a:pPr>
              <a:t>24</a:t>
            </a:fld>
            <a:endParaRPr lang="en-GB"/>
          </a:p>
        </p:txBody>
      </p:sp>
    </p:spTree>
    <p:extLst>
      <p:ext uri="{BB962C8B-B14F-4D97-AF65-F5344CB8AC3E}">
        <p14:creationId xmlns:p14="http://schemas.microsoft.com/office/powerpoint/2010/main" val="3647971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b="1" dirty="0" smtClean="0">
                <a:latin typeface="Perpetua"/>
                <a:cs typeface="Perpetua"/>
              </a:rPr>
              <a:t>Header - Contributor Roles</a:t>
            </a:r>
            <a:r>
              <a:rPr lang="en-US" dirty="0" smtClean="0"/>
              <a:t/>
            </a:r>
            <a:br>
              <a:rPr lang="en-US" dirty="0" smtClean="0"/>
            </a:br>
            <a:endParaRPr lang="en-US" dirty="0"/>
          </a:p>
        </p:txBody>
      </p:sp>
      <p:sp>
        <p:nvSpPr>
          <p:cNvPr id="7" name="Content Placeholder 6"/>
          <p:cNvSpPr>
            <a:spLocks noGrp="1"/>
          </p:cNvSpPr>
          <p:nvPr>
            <p:ph idx="1"/>
          </p:nvPr>
        </p:nvSpPr>
        <p:spPr>
          <a:xfrm>
            <a:off x="457200" y="1205507"/>
            <a:ext cx="8229600" cy="4525963"/>
          </a:xfrm>
        </p:spPr>
        <p:txBody>
          <a:bodyPr/>
          <a:lstStyle/>
          <a:p>
            <a:pPr marL="0" indent="0">
              <a:buNone/>
              <a:defRPr/>
            </a:pPr>
            <a:r>
              <a:rPr lang="en-US" dirty="0">
                <a:latin typeface="Perpetua"/>
                <a:cs typeface="Perpetua"/>
              </a:rPr>
              <a:t>An individual contributor may be assigned multiple roles, and a given role may be assigned to multiple contributors. When there are multiple people serving in the same role, a degree of contribution may optionally be specified as ‘lead’, ‘equal’, or ‘supporting’. It is recommended that </a:t>
            </a:r>
            <a:r>
              <a:rPr lang="en-US" b="1" dirty="0">
                <a:latin typeface="Perpetua"/>
                <a:cs typeface="Perpetua"/>
              </a:rPr>
              <a:t>corresponding authors assume responsibility for role assignment</a:t>
            </a:r>
            <a:r>
              <a:rPr lang="en-US" dirty="0">
                <a:latin typeface="Perpetua"/>
                <a:cs typeface="Perpetua"/>
              </a:rPr>
              <a:t>, and that all contributors be given the opportunity to review and confirm assigned roles.</a:t>
            </a:r>
          </a:p>
        </p:txBody>
      </p:sp>
      <p:sp>
        <p:nvSpPr>
          <p:cNvPr id="5" name="Slide Number Placeholder 4"/>
          <p:cNvSpPr>
            <a:spLocks noGrp="1"/>
          </p:cNvSpPr>
          <p:nvPr>
            <p:ph type="sldNum" sz="quarter" idx="12"/>
          </p:nvPr>
        </p:nvSpPr>
        <p:spPr/>
        <p:txBody>
          <a:bodyPr/>
          <a:lstStyle/>
          <a:p>
            <a:pPr>
              <a:defRPr/>
            </a:pPr>
            <a:fld id="{CAC2BAA0-1DEE-8A4E-931E-76EFCEF0D055}" type="slidenum">
              <a:rPr lang="en-GB" smtClean="0"/>
              <a:pPr>
                <a:defRPr/>
              </a:pPr>
              <a:t>25</a:t>
            </a:fld>
            <a:endParaRPr lang="en-GB"/>
          </a:p>
        </p:txBody>
      </p:sp>
    </p:spTree>
    <p:extLst>
      <p:ext uri="{BB962C8B-B14F-4D97-AF65-F5344CB8AC3E}">
        <p14:creationId xmlns:p14="http://schemas.microsoft.com/office/powerpoint/2010/main" val="2185445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3CD6FB-D2A4-8C41-8BB0-44EB6D776FDA}" type="slidenum">
              <a:rPr lang="en-GB" smtClean="0">
                <a:solidFill>
                  <a:srgbClr val="000000"/>
                </a:solidFill>
              </a:rPr>
              <a:pPr>
                <a:defRPr/>
              </a:pPr>
              <a:t>26</a:t>
            </a:fld>
            <a:endParaRPr lang="en-GB">
              <a:solidFill>
                <a:srgbClr val="000000"/>
              </a:solidFill>
            </a:endParaRPr>
          </a:p>
        </p:txBody>
      </p:sp>
      <p:pic>
        <p:nvPicPr>
          <p:cNvPr id="3" name="Picture 2"/>
          <p:cNvPicPr>
            <a:picLocks noChangeAspect="1"/>
          </p:cNvPicPr>
          <p:nvPr/>
        </p:nvPicPr>
        <p:blipFill>
          <a:blip r:embed="rId3"/>
          <a:stretch>
            <a:fillRect/>
          </a:stretch>
        </p:blipFill>
        <p:spPr>
          <a:xfrm>
            <a:off x="0" y="86395"/>
            <a:ext cx="9144000" cy="6045798"/>
          </a:xfrm>
          <a:prstGeom prst="rect">
            <a:avLst/>
          </a:prstGeom>
          <a:ln>
            <a:solidFill>
              <a:schemeClr val="tx1"/>
            </a:solidFill>
          </a:ln>
        </p:spPr>
      </p:pic>
    </p:spTree>
    <p:extLst>
      <p:ext uri="{BB962C8B-B14F-4D97-AF65-F5344CB8AC3E}">
        <p14:creationId xmlns:p14="http://schemas.microsoft.com/office/powerpoint/2010/main" val="1833527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3CD6FB-D2A4-8C41-8BB0-44EB6D776FDA}" type="slidenum">
              <a:rPr lang="en-GB" smtClean="0">
                <a:solidFill>
                  <a:srgbClr val="000000"/>
                </a:solidFill>
              </a:rPr>
              <a:pPr>
                <a:defRPr/>
              </a:pPr>
              <a:t>27</a:t>
            </a:fld>
            <a:endParaRPr lang="en-GB">
              <a:solidFill>
                <a:srgbClr val="000000"/>
              </a:solidFill>
            </a:endParaRPr>
          </a:p>
        </p:txBody>
      </p:sp>
      <p:pic>
        <p:nvPicPr>
          <p:cNvPr id="4" name="Picture 3"/>
          <p:cNvPicPr>
            <a:picLocks noChangeAspect="1"/>
          </p:cNvPicPr>
          <p:nvPr/>
        </p:nvPicPr>
        <p:blipFill>
          <a:blip r:embed="rId3"/>
          <a:stretch>
            <a:fillRect/>
          </a:stretch>
        </p:blipFill>
        <p:spPr>
          <a:xfrm>
            <a:off x="0" y="914400"/>
            <a:ext cx="9144000" cy="5015224"/>
          </a:xfrm>
          <a:prstGeom prst="rect">
            <a:avLst/>
          </a:prstGeom>
          <a:ln>
            <a:solidFill>
              <a:srgbClr val="000000"/>
            </a:solidFill>
          </a:ln>
        </p:spPr>
      </p:pic>
    </p:spTree>
    <p:extLst>
      <p:ext uri="{BB962C8B-B14F-4D97-AF65-F5344CB8AC3E}">
        <p14:creationId xmlns:p14="http://schemas.microsoft.com/office/powerpoint/2010/main" val="413653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3CD6FB-D2A4-8C41-8BB0-44EB6D776FDA}" type="slidenum">
              <a:rPr lang="en-GB" smtClean="0">
                <a:solidFill>
                  <a:srgbClr val="000000"/>
                </a:solidFill>
              </a:rPr>
              <a:pPr>
                <a:defRPr/>
              </a:pPr>
              <a:t>28</a:t>
            </a:fld>
            <a:endParaRPr lang="en-GB">
              <a:solidFill>
                <a:srgbClr val="000000"/>
              </a:solidFill>
            </a:endParaRPr>
          </a:p>
        </p:txBody>
      </p:sp>
      <p:pic>
        <p:nvPicPr>
          <p:cNvPr id="3" name="Picture 2"/>
          <p:cNvPicPr>
            <a:picLocks noChangeAspect="1"/>
          </p:cNvPicPr>
          <p:nvPr/>
        </p:nvPicPr>
        <p:blipFill>
          <a:blip r:embed="rId3"/>
          <a:stretch>
            <a:fillRect/>
          </a:stretch>
        </p:blipFill>
        <p:spPr>
          <a:xfrm>
            <a:off x="20485" y="163896"/>
            <a:ext cx="9144000" cy="6552446"/>
          </a:xfrm>
          <a:prstGeom prst="rect">
            <a:avLst/>
          </a:prstGeom>
          <a:ln>
            <a:solidFill>
              <a:schemeClr val="tx1"/>
            </a:solidFill>
          </a:ln>
        </p:spPr>
      </p:pic>
    </p:spTree>
    <p:extLst>
      <p:ext uri="{BB962C8B-B14F-4D97-AF65-F5344CB8AC3E}">
        <p14:creationId xmlns:p14="http://schemas.microsoft.com/office/powerpoint/2010/main" val="206248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0D8377-BB0A-6948-BCD1-22564995150E}" type="slidenum">
              <a:rPr lang="en-GB" smtClean="0">
                <a:solidFill>
                  <a:srgbClr val="000000"/>
                </a:solidFill>
              </a:rPr>
              <a:pPr>
                <a:defRPr/>
              </a:pPr>
              <a:t>29</a:t>
            </a:fld>
            <a:endParaRPr lang="en-GB">
              <a:solidFill>
                <a:srgbClr val="000000"/>
              </a:solidFill>
            </a:endParaRPr>
          </a:p>
        </p:txBody>
      </p:sp>
      <p:pic>
        <p:nvPicPr>
          <p:cNvPr id="5" name="Picture 4"/>
          <p:cNvPicPr>
            <a:picLocks noChangeAspect="1"/>
          </p:cNvPicPr>
          <p:nvPr/>
        </p:nvPicPr>
        <p:blipFill>
          <a:blip r:embed="rId3"/>
          <a:stretch>
            <a:fillRect/>
          </a:stretch>
        </p:blipFill>
        <p:spPr>
          <a:xfrm>
            <a:off x="0" y="343735"/>
            <a:ext cx="9144000" cy="6363801"/>
          </a:xfrm>
          <a:prstGeom prst="rect">
            <a:avLst/>
          </a:prstGeom>
          <a:ln>
            <a:solidFill>
              <a:srgbClr val="000000"/>
            </a:solidFill>
          </a:ln>
        </p:spPr>
      </p:pic>
    </p:spTree>
    <p:extLst>
      <p:ext uri="{BB962C8B-B14F-4D97-AF65-F5344CB8AC3E}">
        <p14:creationId xmlns:p14="http://schemas.microsoft.com/office/powerpoint/2010/main" val="387020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E276E-60E7-6B49-8582-58F81FA7BBDD}" type="slidenum">
              <a:rPr lang="en-GB" smtClean="0"/>
              <a:pPr/>
              <a:t>3</a:t>
            </a:fld>
            <a:endParaRPr lang="en-GB"/>
          </a:p>
        </p:txBody>
      </p:sp>
      <p:pic>
        <p:nvPicPr>
          <p:cNvPr id="4" name="Picture 3"/>
          <p:cNvPicPr>
            <a:picLocks noChangeAspect="1"/>
          </p:cNvPicPr>
          <p:nvPr/>
        </p:nvPicPr>
        <p:blipFill>
          <a:blip r:embed="rId3"/>
          <a:stretch>
            <a:fillRect/>
          </a:stretch>
        </p:blipFill>
        <p:spPr>
          <a:xfrm>
            <a:off x="685800" y="1383230"/>
            <a:ext cx="7759700" cy="3632200"/>
          </a:xfrm>
          <a:prstGeom prst="rect">
            <a:avLst/>
          </a:prstGeom>
          <a:ln>
            <a:solidFill>
              <a:srgbClr val="000000"/>
            </a:solidFill>
          </a:ln>
        </p:spPr>
      </p:pic>
    </p:spTree>
    <p:extLst>
      <p:ext uri="{BB962C8B-B14F-4D97-AF65-F5344CB8AC3E}">
        <p14:creationId xmlns:p14="http://schemas.microsoft.com/office/powerpoint/2010/main" val="1212104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E276E-60E7-6B49-8582-58F81FA7BBDD}" type="slidenum">
              <a:rPr lang="en-GB" smtClean="0"/>
              <a:pPr/>
              <a:t>30</a:t>
            </a:fld>
            <a:endParaRPr lang="en-GB"/>
          </a:p>
        </p:txBody>
      </p:sp>
      <p:pic>
        <p:nvPicPr>
          <p:cNvPr id="4" name="Picture 3"/>
          <p:cNvPicPr>
            <a:picLocks noChangeAspect="1"/>
          </p:cNvPicPr>
          <p:nvPr/>
        </p:nvPicPr>
        <p:blipFill>
          <a:blip r:embed="rId3"/>
          <a:stretch>
            <a:fillRect/>
          </a:stretch>
        </p:blipFill>
        <p:spPr>
          <a:xfrm>
            <a:off x="170242" y="0"/>
            <a:ext cx="5289578" cy="6858000"/>
          </a:xfrm>
          <a:prstGeom prst="rect">
            <a:avLst/>
          </a:prstGeom>
          <a:ln>
            <a:solidFill>
              <a:srgbClr val="000000"/>
            </a:solidFill>
          </a:ln>
        </p:spPr>
      </p:pic>
      <p:pic>
        <p:nvPicPr>
          <p:cNvPr id="5" name="Picture 4"/>
          <p:cNvPicPr>
            <a:picLocks noChangeAspect="1"/>
          </p:cNvPicPr>
          <p:nvPr/>
        </p:nvPicPr>
        <p:blipFill>
          <a:blip r:embed="rId4"/>
          <a:stretch>
            <a:fillRect/>
          </a:stretch>
        </p:blipFill>
        <p:spPr>
          <a:xfrm>
            <a:off x="3331786" y="1643633"/>
            <a:ext cx="5557478" cy="4896066"/>
          </a:xfrm>
          <a:prstGeom prst="rect">
            <a:avLst/>
          </a:prstGeom>
          <a:ln>
            <a:solidFill>
              <a:schemeClr val="tx1"/>
            </a:solidFill>
          </a:ln>
        </p:spPr>
      </p:pic>
    </p:spTree>
    <p:extLst>
      <p:ext uri="{BB962C8B-B14F-4D97-AF65-F5344CB8AC3E}">
        <p14:creationId xmlns:p14="http://schemas.microsoft.com/office/powerpoint/2010/main" val="2264016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E276E-60E7-6B49-8582-58F81FA7BBDD}" type="slidenum">
              <a:rPr lang="en-GB" smtClean="0"/>
              <a:pPr/>
              <a:t>31</a:t>
            </a:fld>
            <a:endParaRPr lang="en-GB"/>
          </a:p>
        </p:txBody>
      </p:sp>
      <p:pic>
        <p:nvPicPr>
          <p:cNvPr id="3" name="Picture 2"/>
          <p:cNvPicPr>
            <a:picLocks noChangeAspect="1"/>
          </p:cNvPicPr>
          <p:nvPr/>
        </p:nvPicPr>
        <p:blipFill>
          <a:blip r:embed="rId3"/>
          <a:stretch>
            <a:fillRect/>
          </a:stretch>
        </p:blipFill>
        <p:spPr>
          <a:xfrm>
            <a:off x="0" y="927100"/>
            <a:ext cx="9144000" cy="4999653"/>
          </a:xfrm>
          <a:prstGeom prst="rect">
            <a:avLst/>
          </a:prstGeom>
        </p:spPr>
      </p:pic>
      <p:pic>
        <p:nvPicPr>
          <p:cNvPr id="4" name="Picture 3"/>
          <p:cNvPicPr>
            <a:picLocks noChangeAspect="1"/>
          </p:cNvPicPr>
          <p:nvPr/>
        </p:nvPicPr>
        <p:blipFill>
          <a:blip r:embed="rId4"/>
          <a:stretch>
            <a:fillRect/>
          </a:stretch>
        </p:blipFill>
        <p:spPr>
          <a:xfrm>
            <a:off x="-7785" y="2516269"/>
            <a:ext cx="9144000" cy="2232561"/>
          </a:xfrm>
          <a:prstGeom prst="rect">
            <a:avLst/>
          </a:prstGeom>
        </p:spPr>
      </p:pic>
      <p:cxnSp>
        <p:nvCxnSpPr>
          <p:cNvPr id="5" name="Straight Connector 4"/>
          <p:cNvCxnSpPr/>
          <p:nvPr/>
        </p:nvCxnSpPr>
        <p:spPr>
          <a:xfrm>
            <a:off x="-20485" y="4215285"/>
            <a:ext cx="48337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331200" y="4050185"/>
            <a:ext cx="6477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279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3CD6FB-D2A4-8C41-8BB0-44EB6D776FDA}" type="slidenum">
              <a:rPr lang="en-GB" smtClean="0">
                <a:solidFill>
                  <a:srgbClr val="000000"/>
                </a:solidFill>
              </a:rPr>
              <a:pPr>
                <a:defRPr/>
              </a:pPr>
              <a:t>32</a:t>
            </a:fld>
            <a:endParaRPr lang="en-GB" dirty="0">
              <a:solidFill>
                <a:srgbClr val="000000"/>
              </a:solidFill>
            </a:endParaRPr>
          </a:p>
        </p:txBody>
      </p:sp>
      <p:pic>
        <p:nvPicPr>
          <p:cNvPr id="5" name="Picture 4"/>
          <p:cNvPicPr>
            <a:picLocks noChangeAspect="1"/>
          </p:cNvPicPr>
          <p:nvPr/>
        </p:nvPicPr>
        <p:blipFill>
          <a:blip r:embed="rId3"/>
          <a:stretch>
            <a:fillRect/>
          </a:stretch>
        </p:blipFill>
        <p:spPr>
          <a:xfrm>
            <a:off x="5705818" y="80626"/>
            <a:ext cx="2980982" cy="993661"/>
          </a:xfrm>
          <a:prstGeom prst="rect">
            <a:avLst/>
          </a:prstGeom>
        </p:spPr>
      </p:pic>
      <p:pic>
        <p:nvPicPr>
          <p:cNvPr id="6" name="Picture 5"/>
          <p:cNvPicPr>
            <a:picLocks noChangeAspect="1"/>
          </p:cNvPicPr>
          <p:nvPr/>
        </p:nvPicPr>
        <p:blipFill>
          <a:blip r:embed="rId4"/>
          <a:stretch>
            <a:fillRect/>
          </a:stretch>
        </p:blipFill>
        <p:spPr>
          <a:xfrm>
            <a:off x="5570048" y="2227362"/>
            <a:ext cx="2997200" cy="1206500"/>
          </a:xfrm>
          <a:prstGeom prst="rect">
            <a:avLst/>
          </a:prstGeom>
        </p:spPr>
      </p:pic>
      <p:grpSp>
        <p:nvGrpSpPr>
          <p:cNvPr id="18" name="Group 17"/>
          <p:cNvGrpSpPr/>
          <p:nvPr/>
        </p:nvGrpSpPr>
        <p:grpSpPr>
          <a:xfrm>
            <a:off x="262671" y="1003911"/>
            <a:ext cx="3041637" cy="992621"/>
            <a:chOff x="5256181" y="3749449"/>
            <a:chExt cx="2986119" cy="1219200"/>
          </a:xfrm>
        </p:grpSpPr>
        <p:pic>
          <p:nvPicPr>
            <p:cNvPr id="7" name="Picture 6"/>
            <p:cNvPicPr>
              <a:picLocks noChangeAspect="1"/>
            </p:cNvPicPr>
            <p:nvPr/>
          </p:nvPicPr>
          <p:blipFill>
            <a:blip r:embed="rId5"/>
            <a:stretch>
              <a:fillRect/>
            </a:stretch>
          </p:blipFill>
          <p:spPr>
            <a:xfrm>
              <a:off x="5791200" y="3749449"/>
              <a:ext cx="2451100" cy="1219200"/>
            </a:xfrm>
            <a:prstGeom prst="rect">
              <a:avLst/>
            </a:prstGeom>
            <a:ln>
              <a:noFill/>
            </a:ln>
          </p:spPr>
        </p:pic>
        <p:sp>
          <p:nvSpPr>
            <p:cNvPr id="8" name="TextBox 7"/>
            <p:cNvSpPr txBox="1"/>
            <p:nvPr/>
          </p:nvSpPr>
          <p:spPr>
            <a:xfrm>
              <a:off x="5256181" y="4328644"/>
              <a:ext cx="2129534" cy="492443"/>
            </a:xfrm>
            <a:prstGeom prst="rect">
              <a:avLst/>
            </a:prstGeom>
            <a:solidFill>
              <a:schemeClr val="bg1"/>
            </a:solidFill>
            <a:ln>
              <a:noFill/>
            </a:ln>
          </p:spPr>
          <p:txBody>
            <a:bodyPr wrap="none" rtlCol="0">
              <a:spAutoFit/>
            </a:bodyPr>
            <a:lstStyle/>
            <a:p>
              <a:pPr>
                <a:lnSpc>
                  <a:spcPct val="60000"/>
                </a:lnSpc>
              </a:pPr>
              <a:r>
                <a:rPr lang="en-US" sz="3900" b="1" dirty="0" err="1" smtClean="0">
                  <a:solidFill>
                    <a:schemeClr val="accent2">
                      <a:lumMod val="60000"/>
                      <a:lumOff val="40000"/>
                    </a:schemeClr>
                  </a:solidFill>
                  <a:latin typeface="Arial Black"/>
                  <a:cs typeface="Arial Black"/>
                </a:rPr>
                <a:t>contrib</a:t>
              </a:r>
              <a:endParaRPr lang="en-US" sz="3900" b="1" dirty="0">
                <a:solidFill>
                  <a:schemeClr val="accent2">
                    <a:lumMod val="60000"/>
                    <a:lumOff val="40000"/>
                  </a:schemeClr>
                </a:solidFill>
                <a:latin typeface="Arial Black"/>
                <a:cs typeface="Arial Black"/>
              </a:endParaRPr>
            </a:p>
          </p:txBody>
        </p:sp>
      </p:grpSp>
      <p:pic>
        <p:nvPicPr>
          <p:cNvPr id="9" name="Picture 8"/>
          <p:cNvPicPr>
            <a:picLocks noChangeAspect="1"/>
          </p:cNvPicPr>
          <p:nvPr/>
        </p:nvPicPr>
        <p:blipFill>
          <a:blip r:embed="rId6"/>
          <a:stretch>
            <a:fillRect/>
          </a:stretch>
        </p:blipFill>
        <p:spPr>
          <a:xfrm>
            <a:off x="136209" y="180590"/>
            <a:ext cx="1342856" cy="979030"/>
          </a:xfrm>
          <a:prstGeom prst="rect">
            <a:avLst/>
          </a:prstGeom>
          <a:ln>
            <a:noFill/>
          </a:ln>
        </p:spPr>
      </p:pic>
      <p:grpSp>
        <p:nvGrpSpPr>
          <p:cNvPr id="17" name="Group 16"/>
          <p:cNvGrpSpPr/>
          <p:nvPr/>
        </p:nvGrpSpPr>
        <p:grpSpPr>
          <a:xfrm>
            <a:off x="6306769" y="4524886"/>
            <a:ext cx="1667378" cy="2196589"/>
            <a:chOff x="6574922" y="4725595"/>
            <a:chExt cx="1667378" cy="2196589"/>
          </a:xfrm>
        </p:grpSpPr>
        <p:pic>
          <p:nvPicPr>
            <p:cNvPr id="15" name="Picture 1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74922" y="4725595"/>
              <a:ext cx="1667378" cy="2196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6" name="TextBox 15"/>
            <p:cNvSpPr txBox="1"/>
            <p:nvPr/>
          </p:nvSpPr>
          <p:spPr>
            <a:xfrm>
              <a:off x="6812965" y="5598894"/>
              <a:ext cx="1429335" cy="646331"/>
            </a:xfrm>
            <a:prstGeom prst="rect">
              <a:avLst/>
            </a:prstGeom>
            <a:noFill/>
          </p:spPr>
          <p:txBody>
            <a:bodyPr wrap="none" rtlCol="0">
              <a:spAutoFit/>
            </a:bodyPr>
            <a:lstStyle/>
            <a:p>
              <a:r>
                <a:rPr lang="en-US" dirty="0" smtClean="0"/>
                <a:t>Contribution</a:t>
              </a:r>
            </a:p>
            <a:p>
              <a:r>
                <a:rPr lang="en-US" dirty="0" smtClean="0"/>
                <a:t> report</a:t>
              </a:r>
              <a:endParaRPr lang="en-US" dirty="0"/>
            </a:p>
          </p:txBody>
        </p:sp>
      </p:grpSp>
      <p:sp>
        <p:nvSpPr>
          <p:cNvPr id="20" name="Down Arrow 19"/>
          <p:cNvSpPr/>
          <p:nvPr/>
        </p:nvSpPr>
        <p:spPr>
          <a:xfrm>
            <a:off x="6959388" y="3507393"/>
            <a:ext cx="509357" cy="8155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6959388" y="1228416"/>
            <a:ext cx="509357" cy="7739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16200000">
            <a:off x="4156865" y="491448"/>
            <a:ext cx="511818" cy="18481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rot="5400000" flipH="1">
            <a:off x="4156864" y="1815098"/>
            <a:ext cx="511818" cy="18481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62671" y="4641663"/>
            <a:ext cx="3759488" cy="769441"/>
          </a:xfrm>
          <a:prstGeom prst="rect">
            <a:avLst/>
          </a:prstGeom>
          <a:noFill/>
        </p:spPr>
        <p:txBody>
          <a:bodyPr wrap="none" rtlCol="0">
            <a:spAutoFit/>
          </a:bodyPr>
          <a:lstStyle/>
          <a:p>
            <a:r>
              <a:rPr lang="en-US" sz="4400" dirty="0" smtClean="0"/>
              <a:t>PUBLISHERS</a:t>
            </a:r>
            <a:endParaRPr lang="en-US" sz="4400" dirty="0"/>
          </a:p>
        </p:txBody>
      </p:sp>
      <p:sp>
        <p:nvSpPr>
          <p:cNvPr id="27" name="Down Arrow 26"/>
          <p:cNvSpPr/>
          <p:nvPr/>
        </p:nvSpPr>
        <p:spPr>
          <a:xfrm flipV="1">
            <a:off x="1690313" y="3659793"/>
            <a:ext cx="509357" cy="8155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stretch>
            <a:fillRect/>
          </a:stretch>
        </p:blipFill>
        <p:spPr>
          <a:xfrm>
            <a:off x="339454" y="1931643"/>
            <a:ext cx="2279221" cy="1574649"/>
          </a:xfrm>
          <a:prstGeom prst="rect">
            <a:avLst/>
          </a:prstGeom>
        </p:spPr>
      </p:pic>
    </p:spTree>
    <p:extLst>
      <p:ext uri="{BB962C8B-B14F-4D97-AF65-F5344CB8AC3E}">
        <p14:creationId xmlns:p14="http://schemas.microsoft.com/office/powerpoint/2010/main" val="921590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78161"/>
            <a:ext cx="8229600" cy="1143000"/>
          </a:xfrm>
        </p:spPr>
        <p:txBody>
          <a:bodyPr/>
          <a:lstStyle/>
          <a:p>
            <a:r>
              <a:rPr lang="en-US" dirty="0" err="1"/>
              <a:t>p</a:t>
            </a:r>
            <a:r>
              <a:rPr lang="en-US" dirty="0" err="1" smtClean="0"/>
              <a:t>rojectcredit.net</a:t>
            </a:r>
            <a:endParaRPr lang="en-US" dirty="0"/>
          </a:p>
        </p:txBody>
      </p:sp>
      <p:sp>
        <p:nvSpPr>
          <p:cNvPr id="4" name="Slide Number Placeholder 3"/>
          <p:cNvSpPr>
            <a:spLocks noGrp="1"/>
          </p:cNvSpPr>
          <p:nvPr>
            <p:ph type="sldNum" sz="quarter" idx="12"/>
          </p:nvPr>
        </p:nvSpPr>
        <p:spPr/>
        <p:txBody>
          <a:bodyPr/>
          <a:lstStyle/>
          <a:p>
            <a:pPr>
              <a:defRPr/>
            </a:pPr>
            <a:fld id="{5A0D8377-BB0A-6948-BCD1-22564995150E}" type="slidenum">
              <a:rPr lang="en-GB" smtClean="0">
                <a:solidFill>
                  <a:srgbClr val="000000"/>
                </a:solidFill>
              </a:rPr>
              <a:pPr>
                <a:defRPr/>
              </a:pPr>
              <a:t>33</a:t>
            </a:fld>
            <a:endParaRPr lang="en-GB">
              <a:solidFill>
                <a:srgbClr val="000000"/>
              </a:solidFill>
            </a:endParaRPr>
          </a:p>
        </p:txBody>
      </p:sp>
    </p:spTree>
    <p:extLst>
      <p:ext uri="{BB962C8B-B14F-4D97-AF65-F5344CB8AC3E}">
        <p14:creationId xmlns:p14="http://schemas.microsoft.com/office/powerpoint/2010/main" val="347895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8900"/>
            <a:ext cx="9144000" cy="41338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Left Arrow 5"/>
          <p:cNvSpPr/>
          <p:nvPr/>
        </p:nvSpPr>
        <p:spPr>
          <a:xfrm rot="960000">
            <a:off x="3721100" y="5080000"/>
            <a:ext cx="977900" cy="5080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4"/>
          <p:cNvPicPr>
            <a:picLocks noChangeAspect="1" noChangeArrowheads="1"/>
          </p:cNvPicPr>
          <p:nvPr/>
        </p:nvPicPr>
        <p:blipFill>
          <a:blip r:embed="rId4" cstate="print"/>
          <a:srcRect/>
          <a:stretch>
            <a:fillRect/>
          </a:stretch>
        </p:blipFill>
        <p:spPr bwMode="auto">
          <a:xfrm>
            <a:off x="457200" y="6245225"/>
            <a:ext cx="1647092" cy="476250"/>
          </a:xfrm>
          <a:prstGeom prst="rect">
            <a:avLst/>
          </a:prstGeom>
          <a:noFill/>
          <a:ln w="12700">
            <a:noFill/>
            <a:miter lim="800000"/>
            <a:headEnd/>
            <a:tailEnd/>
          </a:ln>
        </p:spPr>
      </p:pic>
    </p:spTree>
    <p:extLst>
      <p:ext uri="{BB962C8B-B14F-4D97-AF65-F5344CB8AC3E}">
        <p14:creationId xmlns:p14="http://schemas.microsoft.com/office/powerpoint/2010/main" val="205889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EE7409-B923-7F4F-A91D-E4591C5C0DEF}" type="slidenum">
              <a:rPr lang="en-GB" smtClean="0"/>
              <a:pPr>
                <a:defRPr/>
              </a:pPr>
              <a:t>5</a:t>
            </a:fld>
            <a:endParaRPr lang="en-GB"/>
          </a:p>
        </p:txBody>
      </p:sp>
      <p:pic>
        <p:nvPicPr>
          <p:cNvPr id="8909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588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 name="Picture 4"/>
          <p:cNvPicPr>
            <a:picLocks noChangeAspect="1" noChangeArrowheads="1"/>
          </p:cNvPicPr>
          <p:nvPr/>
        </p:nvPicPr>
        <p:blipFill>
          <a:blip r:embed="rId4" cstate="print"/>
          <a:srcRect/>
          <a:stretch>
            <a:fillRect/>
          </a:stretch>
        </p:blipFill>
        <p:spPr bwMode="auto">
          <a:xfrm>
            <a:off x="457200" y="6245225"/>
            <a:ext cx="1647092" cy="476250"/>
          </a:xfrm>
          <a:prstGeom prst="rect">
            <a:avLst/>
          </a:prstGeom>
          <a:noFill/>
          <a:ln w="12700">
            <a:noFill/>
            <a:miter lim="800000"/>
            <a:headEnd/>
            <a:tailEnd/>
          </a:ln>
        </p:spPr>
      </p:pic>
    </p:spTree>
    <p:extLst>
      <p:ext uri="{BB962C8B-B14F-4D97-AF65-F5344CB8AC3E}">
        <p14:creationId xmlns:p14="http://schemas.microsoft.com/office/powerpoint/2010/main" val="2683307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E54E880-AA44-8648-B6E1-415A5805D235}" type="slidenum">
              <a:rPr lang="en-GB" smtClean="0"/>
              <a:pPr>
                <a:defRPr/>
              </a:pPr>
              <a:t>6</a:t>
            </a:fld>
            <a:endParaRPr lang="en-GB"/>
          </a:p>
        </p:txBody>
      </p:sp>
      <p:pic>
        <p:nvPicPr>
          <p:cNvPr id="870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2088"/>
            <a:ext cx="8445500" cy="41275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7043" name="Picture 8" descr="digital_science_cmyk_(w)bg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6381750"/>
            <a:ext cx="1335088"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4" name="TextBox 1"/>
          <p:cNvSpPr txBox="1">
            <a:spLocks noChangeArrowheads="1"/>
          </p:cNvSpPr>
          <p:nvPr/>
        </p:nvSpPr>
        <p:spPr bwMode="auto">
          <a:xfrm>
            <a:off x="1403350" y="333375"/>
            <a:ext cx="689155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a:latin typeface="Perpetua"/>
                <a:cs typeface="Perpetua"/>
              </a:rPr>
              <a:t>Name order effects in economics</a:t>
            </a:r>
          </a:p>
        </p:txBody>
      </p:sp>
    </p:spTree>
    <p:extLst>
      <p:ext uri="{BB962C8B-B14F-4D97-AF65-F5344CB8AC3E}">
        <p14:creationId xmlns:p14="http://schemas.microsoft.com/office/powerpoint/2010/main" val="8525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E276E-60E7-6B49-8582-58F81FA7BBDD}" type="slidenum">
              <a:rPr lang="en-GB" smtClean="0"/>
              <a:pPr/>
              <a:t>7</a:t>
            </a:fld>
            <a:endParaRPr lang="en-GB"/>
          </a:p>
        </p:txBody>
      </p:sp>
      <p:pic>
        <p:nvPicPr>
          <p:cNvPr id="3" name="Picture 2"/>
          <p:cNvPicPr>
            <a:picLocks noChangeAspect="1"/>
          </p:cNvPicPr>
          <p:nvPr/>
        </p:nvPicPr>
        <p:blipFill>
          <a:blip r:embed="rId3"/>
          <a:stretch>
            <a:fillRect/>
          </a:stretch>
        </p:blipFill>
        <p:spPr>
          <a:xfrm>
            <a:off x="0" y="723900"/>
            <a:ext cx="9144000" cy="5407210"/>
          </a:xfrm>
          <a:prstGeom prst="rect">
            <a:avLst/>
          </a:prstGeom>
          <a:ln>
            <a:solidFill>
              <a:srgbClr val="000000"/>
            </a:solidFill>
          </a:ln>
        </p:spPr>
      </p:pic>
      <p:sp>
        <p:nvSpPr>
          <p:cNvPr id="4" name="Donut 3"/>
          <p:cNvSpPr/>
          <p:nvPr/>
        </p:nvSpPr>
        <p:spPr>
          <a:xfrm>
            <a:off x="-442436" y="3081545"/>
            <a:ext cx="3733382" cy="728703"/>
          </a:xfrm>
          <a:prstGeom prst="donut">
            <a:avLst>
              <a:gd name="adj" fmla="val 1134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4640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E276E-60E7-6B49-8582-58F81FA7BBDD}" type="slidenum">
              <a:rPr lang="en-GB" smtClean="0"/>
              <a:pPr/>
              <a:t>8</a:t>
            </a:fld>
            <a:endParaRPr lang="en-GB"/>
          </a:p>
        </p:txBody>
      </p:sp>
      <p:pic>
        <p:nvPicPr>
          <p:cNvPr id="3" name="Picture 2"/>
          <p:cNvPicPr>
            <a:picLocks noChangeAspect="1"/>
          </p:cNvPicPr>
          <p:nvPr/>
        </p:nvPicPr>
        <p:blipFill>
          <a:blip r:embed="rId3"/>
          <a:stretch>
            <a:fillRect/>
          </a:stretch>
        </p:blipFill>
        <p:spPr>
          <a:xfrm>
            <a:off x="926879" y="737595"/>
            <a:ext cx="7263773" cy="4940605"/>
          </a:xfrm>
          <a:prstGeom prst="rect">
            <a:avLst/>
          </a:prstGeom>
        </p:spPr>
      </p:pic>
      <p:pic>
        <p:nvPicPr>
          <p:cNvPr id="4" name="Picture 3"/>
          <p:cNvPicPr>
            <a:picLocks noChangeAspect="1"/>
          </p:cNvPicPr>
          <p:nvPr/>
        </p:nvPicPr>
        <p:blipFill>
          <a:blip r:embed="rId4"/>
          <a:stretch>
            <a:fillRect/>
          </a:stretch>
        </p:blipFill>
        <p:spPr>
          <a:xfrm>
            <a:off x="6028266" y="5593500"/>
            <a:ext cx="2912533" cy="1127975"/>
          </a:xfrm>
          <a:prstGeom prst="rect">
            <a:avLst/>
          </a:prstGeom>
        </p:spPr>
      </p:pic>
    </p:spTree>
    <p:extLst>
      <p:ext uri="{BB962C8B-B14F-4D97-AF65-F5344CB8AC3E}">
        <p14:creationId xmlns:p14="http://schemas.microsoft.com/office/powerpoint/2010/main" val="339708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CE276E-60E7-6B49-8582-58F81FA7BBDD}" type="slidenum">
              <a:rPr lang="en-GB" smtClean="0"/>
              <a:pPr/>
              <a:t>9</a:t>
            </a:fld>
            <a:endParaRPr lang="en-GB"/>
          </a:p>
        </p:txBody>
      </p:sp>
      <p:pic>
        <p:nvPicPr>
          <p:cNvPr id="3" name="Picture 2"/>
          <p:cNvPicPr>
            <a:picLocks noChangeAspect="1"/>
          </p:cNvPicPr>
          <p:nvPr/>
        </p:nvPicPr>
        <p:blipFill>
          <a:blip r:embed="rId3"/>
          <a:stretch>
            <a:fillRect/>
          </a:stretch>
        </p:blipFill>
        <p:spPr>
          <a:xfrm>
            <a:off x="0" y="324660"/>
            <a:ext cx="9144000" cy="5784980"/>
          </a:xfrm>
          <a:prstGeom prst="rect">
            <a:avLst/>
          </a:prstGeom>
          <a:ln>
            <a:solidFill>
              <a:srgbClr val="000000"/>
            </a:solidFill>
          </a:ln>
        </p:spPr>
      </p:pic>
      <p:sp>
        <p:nvSpPr>
          <p:cNvPr id="4" name="TextBox 3"/>
          <p:cNvSpPr txBox="1"/>
          <p:nvPr/>
        </p:nvSpPr>
        <p:spPr>
          <a:xfrm>
            <a:off x="3558777" y="851033"/>
            <a:ext cx="2727991" cy="830997"/>
          </a:xfrm>
          <a:prstGeom prst="rect">
            <a:avLst/>
          </a:prstGeom>
          <a:solidFill>
            <a:srgbClr val="FF0000"/>
          </a:solidFill>
          <a:ln>
            <a:solidFill>
              <a:srgbClr val="000000"/>
            </a:solidFill>
          </a:ln>
        </p:spPr>
        <p:txBody>
          <a:bodyPr wrap="none" rtlCol="0">
            <a:spAutoFit/>
          </a:bodyPr>
          <a:lstStyle/>
          <a:p>
            <a:r>
              <a:rPr lang="en-US" sz="2400" i="1" dirty="0">
                <a:latin typeface="Perpetua"/>
                <a:cs typeface="Perpetua"/>
              </a:rPr>
              <a:t>2,926 authors from </a:t>
            </a:r>
            <a:endParaRPr lang="en-US" sz="2400" i="1" dirty="0" smtClean="0">
              <a:latin typeface="Perpetua"/>
              <a:cs typeface="Perpetua"/>
            </a:endParaRPr>
          </a:p>
          <a:p>
            <a:r>
              <a:rPr lang="en-US" sz="2400" i="1" dirty="0" smtClean="0">
                <a:latin typeface="Perpetua"/>
                <a:cs typeface="Perpetua"/>
              </a:rPr>
              <a:t>169 </a:t>
            </a:r>
            <a:r>
              <a:rPr lang="en-US" sz="2400" i="1" dirty="0">
                <a:latin typeface="Perpetua"/>
                <a:cs typeface="Perpetua"/>
              </a:rPr>
              <a:t>research </a:t>
            </a:r>
            <a:r>
              <a:rPr lang="en-US" sz="2400" i="1" dirty="0" smtClean="0">
                <a:latin typeface="Perpetua"/>
                <a:cs typeface="Perpetua"/>
              </a:rPr>
              <a:t>institutions</a:t>
            </a:r>
            <a:r>
              <a:rPr lang="en-US" dirty="0" smtClean="0"/>
              <a:t>!</a:t>
            </a:r>
            <a:endParaRPr lang="en-US" dirty="0"/>
          </a:p>
        </p:txBody>
      </p:sp>
    </p:spTree>
    <p:extLst>
      <p:ext uri="{BB962C8B-B14F-4D97-AF65-F5344CB8AC3E}">
        <p14:creationId xmlns:p14="http://schemas.microsoft.com/office/powerpoint/2010/main" val="2865662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14167</TotalTime>
  <Words>3847</Words>
  <Application>Microsoft Office PowerPoint</Application>
  <PresentationFormat>On-screen Show (4:3)</PresentationFormat>
  <Paragraphs>294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Arial Black</vt:lpstr>
      <vt:lpstr>Calibri</vt:lpstr>
      <vt:lpstr>Perpetua</vt:lpstr>
      <vt:lpstr>Verdana</vt:lpstr>
      <vt:lpstr>Default Theme</vt:lpstr>
      <vt:lpstr>Beyond authorship: an introduction to the CRediT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International Committee of Medical Journal Editors recommends that authorship be based on the following four criteria: </vt:lpstr>
      <vt:lpstr>PowerPoint Presentation</vt:lpstr>
      <vt:lpstr>PowerPoint Presentation</vt:lpstr>
      <vt:lpstr>PowerPoint Presentation</vt:lpstr>
      <vt:lpstr>PowerPoint Presentation</vt:lpstr>
      <vt:lpstr>PowerPoint Presentation</vt:lpstr>
      <vt:lpstr>PowerPoint Presentation</vt:lpstr>
      <vt:lpstr>Project CRediT working group</vt:lpstr>
      <vt:lpstr>PowerPoint Presentation</vt:lpstr>
      <vt:lpstr>PowerPoint Presentation</vt:lpstr>
      <vt:lpstr>Header - Contributor Roles </vt:lpstr>
      <vt:lpstr>Header - Contributor Roles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projectcredit.net</vt:lpstr>
    </vt:vector>
  </TitlesOfParts>
  <Company>Digital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authorship: an introduction to the CRediT taxonomy</dc:title>
  <dc:creator>Amy Brand</dc:creator>
  <dc:description>Presented at the OCLC Research Library Partnership Meeting: Rep, Rank &amp; Role, 4 June 2015, San Francisco, California (USA)</dc:description>
  <cp:lastModifiedBy>McNicol,Jeanette</cp:lastModifiedBy>
  <cp:revision>168</cp:revision>
  <cp:lastPrinted>2015-04-20T18:48:45Z</cp:lastPrinted>
  <dcterms:created xsi:type="dcterms:W3CDTF">2015-04-13T17:45:18Z</dcterms:created>
  <dcterms:modified xsi:type="dcterms:W3CDTF">2015-06-12T21:38:27Z</dcterms:modified>
</cp:coreProperties>
</file>