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7" r:id="rId2"/>
    <p:sldId id="260" r:id="rId3"/>
    <p:sldId id="261" r:id="rId4"/>
    <p:sldId id="256" r:id="rId5"/>
    <p:sldId id="345" r:id="rId6"/>
    <p:sldId id="307" r:id="rId7"/>
    <p:sldId id="350" r:id="rId8"/>
    <p:sldId id="346" r:id="rId9"/>
    <p:sldId id="348" r:id="rId10"/>
    <p:sldId id="395" r:id="rId11"/>
    <p:sldId id="383" r:id="rId12"/>
    <p:sldId id="351" r:id="rId13"/>
    <p:sldId id="352" r:id="rId14"/>
    <p:sldId id="396" r:id="rId15"/>
    <p:sldId id="303" r:id="rId16"/>
    <p:sldId id="304" r:id="rId17"/>
    <p:sldId id="353" r:id="rId18"/>
    <p:sldId id="286" r:id="rId19"/>
    <p:sldId id="398" r:id="rId20"/>
    <p:sldId id="382" r:id="rId21"/>
    <p:sldId id="379" r:id="rId22"/>
    <p:sldId id="354" r:id="rId23"/>
    <p:sldId id="399" r:id="rId24"/>
    <p:sldId id="400" r:id="rId25"/>
    <p:sldId id="355" r:id="rId26"/>
    <p:sldId id="320" r:id="rId27"/>
    <p:sldId id="362" r:id="rId28"/>
    <p:sldId id="364" r:id="rId29"/>
    <p:sldId id="387" r:id="rId30"/>
    <p:sldId id="370" r:id="rId31"/>
    <p:sldId id="371" r:id="rId32"/>
    <p:sldId id="369" r:id="rId33"/>
    <p:sldId id="375" r:id="rId34"/>
    <p:sldId id="376" r:id="rId35"/>
    <p:sldId id="378" r:id="rId36"/>
    <p:sldId id="397" r:id="rId37"/>
    <p:sldId id="389" r:id="rId38"/>
    <p:sldId id="381" r:id="rId39"/>
    <p:sldId id="276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D11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31" autoAdjust="0"/>
    <p:restoredTop sz="94660"/>
  </p:normalViewPr>
  <p:slideViewPr>
    <p:cSldViewPr snapToGrid="0">
      <p:cViewPr varScale="1">
        <p:scale>
          <a:sx n="79" d="100"/>
          <a:sy n="79" d="100"/>
        </p:scale>
        <p:origin x="72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FA1464-4717-4578-B4E2-164853C4A98D}" type="datetimeFigureOut">
              <a:rPr lang="en-US" smtClean="0"/>
              <a:t>10/22/2015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BB5AB0-F93C-4468-BC50-1DF7BAA61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00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098740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9364C-E06B-472A-8224-B9C3A98D1772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9869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7A6894-92D0-473C-9744-AC9EF47D78EE}" type="slidenum">
              <a:rPr lang="en-US"/>
              <a:pPr/>
              <a:t>32</a:t>
            </a:fld>
            <a:endParaRPr lang="en-US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9261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6BF875-21AB-4545-A97C-F8D445103A84}" type="slidenum">
              <a:rPr lang="en-US"/>
              <a:pPr/>
              <a:t>33</a:t>
            </a:fld>
            <a:endParaRPr lang="en-US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sz="1300" dirty="0"/>
              <a:t>Read slide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0974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586B4D-6AF3-422C-9B0C-066C12A949D0}" type="slidenum">
              <a:rPr lang="en-US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210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53386A-C174-44BA-A48A-673833D3D154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531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9364C-E06B-472A-8224-B9C3A98D177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675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87DAA-717D-46C9-B95D-9B413C4112B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794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ERIAL project I became fascinated with Search as a process and concept– especially with the questions of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people find information they need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[even more importantly, how do they know this information is reliable, or true?  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aren’t just questions that are important to understanding how students do research and write papers, but are also really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fundamental anthropological questions about how people navigate the world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as I observed students search, I began to think very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critically about how tools and technologies mediate the discovery of information and how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search algorithms in particular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express a form of power that profoundly shapes the way people acquire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knowledge.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87DAA-717D-46C9-B95D-9B413C4112B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5225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23264-8502-4C23-A56F-B530A40F973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8482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87DAA-717D-46C9-B95D-9B413C4112B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1429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Draw maps of the library, so we could see what things</a:t>
            </a:r>
            <a:r>
              <a:rPr lang="en-US" baseline="0" dirty="0" smtClean="0"/>
              <a:t> they associated with the library as a space or place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711452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09856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37EA8-F589-4C2B-9A20-833700BFDAB0}" type="datetimeFigureOut">
              <a:rPr lang="en-US" smtClean="0"/>
              <a:t>10/22/2015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841F0-4366-4399-A2B7-EB0A8D92D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08884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37EA8-F589-4C2B-9A20-833700BFDAB0}" type="datetimeFigureOut">
              <a:rPr lang="en-US" smtClean="0"/>
              <a:t>10/22/2015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841F0-4366-4399-A2B7-EB0A8D92D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29186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37EA8-F589-4C2B-9A20-833700BFDAB0}" type="datetimeFigureOut">
              <a:rPr lang="en-US" smtClean="0"/>
              <a:t>10/22/2015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841F0-4366-4399-A2B7-EB0A8D92D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68117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37EA8-F589-4C2B-9A20-833700BFDAB0}" type="datetimeFigureOut">
              <a:rPr lang="en-US" smtClean="0"/>
              <a:t>10/22/2015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841F0-4366-4399-A2B7-EB0A8D92D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67429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37EA8-F589-4C2B-9A20-833700BFDAB0}" type="datetimeFigureOut">
              <a:rPr lang="en-US" smtClean="0"/>
              <a:t>10/22/2015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841F0-4366-4399-A2B7-EB0A8D92D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56074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37EA8-F589-4C2B-9A20-833700BFDAB0}" type="datetimeFigureOut">
              <a:rPr lang="en-US" smtClean="0"/>
              <a:t>10/22/2015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841F0-4366-4399-A2B7-EB0A8D92D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32058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37EA8-F589-4C2B-9A20-833700BFDAB0}" type="datetimeFigureOut">
              <a:rPr lang="en-US" smtClean="0"/>
              <a:t>10/22/2015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841F0-4366-4399-A2B7-EB0A8D92D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12858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37EA8-F589-4C2B-9A20-833700BFDAB0}" type="datetimeFigureOut">
              <a:rPr lang="en-US" smtClean="0"/>
              <a:t>10/22/2015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841F0-4366-4399-A2B7-EB0A8D92D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53866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37EA8-F589-4C2B-9A20-833700BFDAB0}" type="datetimeFigureOut">
              <a:rPr lang="en-US" smtClean="0"/>
              <a:t>10/22/2015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841F0-4366-4399-A2B7-EB0A8D92D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60793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37EA8-F589-4C2B-9A20-833700BFDAB0}" type="datetimeFigureOut">
              <a:rPr lang="en-US" smtClean="0"/>
              <a:t>10/22/2015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841F0-4366-4399-A2B7-EB0A8D92D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9383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37EA8-F589-4C2B-9A20-833700BFDAB0}" type="datetimeFigureOut">
              <a:rPr lang="en-US" smtClean="0"/>
              <a:t>10/22/2015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841F0-4366-4399-A2B7-EB0A8D92D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27982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237EA8-F589-4C2B-9A20-833700BFDAB0}" type="datetimeFigureOut">
              <a:rPr lang="en-US" smtClean="0"/>
              <a:t>10/22/2015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841F0-4366-4399-A2B7-EB0A8D92D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540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/3.0/deed.en_US" TargetMode="External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801" y="1214438"/>
            <a:ext cx="11557000" cy="23876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8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Why Ethnography?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7917" y="3681418"/>
            <a:ext cx="10375900" cy="3119073"/>
          </a:xfrm>
        </p:spPr>
        <p:txBody>
          <a:bodyPr>
            <a:normAutofit/>
          </a:bodyPr>
          <a:lstStyle/>
          <a:p>
            <a:pPr algn="l"/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Andrew Asher, PhD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University Libraries &amp; Dept. of Anthropology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aasher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asherand@Indiana.edu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65100" y="2408238"/>
            <a:ext cx="11315700" cy="0"/>
          </a:xfrm>
          <a:prstGeom prst="line">
            <a:avLst/>
          </a:prstGeom>
          <a:ln w="28575">
            <a:solidFill>
              <a:srgbClr val="7D11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743" y="3803429"/>
            <a:ext cx="4639057" cy="1437526"/>
          </a:xfrm>
          <a:prstGeom prst="rect">
            <a:avLst/>
          </a:prstGeom>
        </p:spPr>
      </p:pic>
      <p:pic>
        <p:nvPicPr>
          <p:cNvPr id="10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2448" y="6194360"/>
            <a:ext cx="1292353" cy="455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17289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380" y="101134"/>
            <a:ext cx="8988327" cy="67568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23677" y="352304"/>
            <a:ext cx="4663456" cy="7030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Libraries 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are beliefs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4203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287" y="89452"/>
            <a:ext cx="10155301" cy="67685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9166" y="673963"/>
            <a:ext cx="52341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Libraries are practices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9663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8504" y="134309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Culture </a:t>
            </a:r>
            <a:endParaRPr lang="en-US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7591" y="1818861"/>
            <a:ext cx="10515600" cy="1699591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3500" dirty="0"/>
              <a:t>Social </a:t>
            </a:r>
            <a:r>
              <a:rPr lang="en-US" sz="3500" dirty="0" err="1" smtClean="0"/>
              <a:t>Relations|Technologies|Symbols|Beliefs|Practices</a:t>
            </a:r>
            <a:endParaRPr lang="en-US" sz="35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662273" y="2669027"/>
            <a:ext cx="11315700" cy="0"/>
          </a:xfrm>
          <a:prstGeom prst="line">
            <a:avLst/>
          </a:prstGeom>
          <a:ln w="28575">
            <a:solidFill>
              <a:srgbClr val="7D11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20649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algn="ctr">
              <a:buNone/>
            </a:pPr>
            <a:r>
              <a:rPr lang="en-US" sz="7200" dirty="0">
                <a:solidFill>
                  <a:schemeClr val="tx1"/>
                </a:solidFill>
              </a:rPr>
              <a:t>Ethnography</a:t>
            </a:r>
            <a:endParaRPr lang="en-US" sz="7200" b="1" dirty="0">
              <a:solidFill>
                <a:schemeClr val="tx1"/>
              </a:solidFill>
            </a:endParaRPr>
          </a:p>
          <a:p>
            <a:pPr algn="ctr" eaLnBrk="1" hangingPunct="1">
              <a:buFont typeface="Wingdings 2" pitchFamily="18" charset="2"/>
              <a:buNone/>
            </a:pPr>
            <a:r>
              <a:rPr lang="en-US" sz="3600" dirty="0">
                <a:solidFill>
                  <a:schemeClr val="tx1"/>
                </a:solidFill>
              </a:rPr>
              <a:t>The </a:t>
            </a:r>
            <a:r>
              <a:rPr lang="en-US" sz="3600" dirty="0">
                <a:solidFill>
                  <a:srgbClr val="7D110C"/>
                </a:solidFill>
              </a:rPr>
              <a:t>art and science </a:t>
            </a:r>
            <a:r>
              <a:rPr lang="en-US" sz="3600" dirty="0">
                <a:solidFill>
                  <a:schemeClr val="tx1"/>
                </a:solidFill>
              </a:rPr>
              <a:t>of describing a group, culture, or </a:t>
            </a:r>
            <a:r>
              <a:rPr lang="en-US" sz="3600" dirty="0" smtClean="0">
                <a:solidFill>
                  <a:schemeClr val="tx1"/>
                </a:solidFill>
              </a:rPr>
              <a:t>social </a:t>
            </a:r>
            <a:r>
              <a:rPr lang="en-US" sz="3600" dirty="0">
                <a:solidFill>
                  <a:schemeClr val="tx1"/>
                </a:solidFill>
              </a:rPr>
              <a:t>process.</a:t>
            </a:r>
          </a:p>
          <a:p>
            <a:pPr eaLnBrk="1" hangingPunct="1">
              <a:buFont typeface="Wingdings 2" pitchFamily="18" charset="2"/>
              <a:buNone/>
            </a:pPr>
            <a:endParaRPr lang="en-US" sz="3600" b="1" dirty="0"/>
          </a:p>
          <a:p>
            <a:pPr eaLnBrk="1" hangingPunct="1"/>
            <a:endParaRPr lang="en-US" dirty="0" smtClean="0"/>
          </a:p>
        </p:txBody>
      </p:sp>
      <p:cxnSp>
        <p:nvCxnSpPr>
          <p:cNvPr id="4" name="Straight Connector 3"/>
          <p:cNvCxnSpPr/>
          <p:nvPr/>
        </p:nvCxnSpPr>
        <p:spPr>
          <a:xfrm>
            <a:off x="453335" y="2815743"/>
            <a:ext cx="11315700" cy="0"/>
          </a:xfrm>
          <a:prstGeom prst="line">
            <a:avLst/>
          </a:prstGeom>
          <a:ln w="28575">
            <a:solidFill>
              <a:srgbClr val="7D11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8931668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1211"/>
            <a:ext cx="12274826" cy="7564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5928"/>
            <a:ext cx="12192000" cy="404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4441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>
              <a:buNone/>
            </a:pPr>
            <a:endParaRPr lang="en-US" sz="4800" dirty="0"/>
          </a:p>
          <a:p>
            <a:pPr algn="ctr">
              <a:buNone/>
            </a:pPr>
            <a:r>
              <a:rPr lang="en-US" sz="6000" dirty="0">
                <a:solidFill>
                  <a:schemeClr val="tx1"/>
                </a:solidFill>
              </a:rPr>
              <a:t>Empirical data </a:t>
            </a:r>
          </a:p>
          <a:p>
            <a:pPr algn="ctr">
              <a:buNone/>
            </a:pPr>
            <a:r>
              <a:rPr lang="en-US" sz="3600" dirty="0">
                <a:solidFill>
                  <a:schemeClr val="tx1"/>
                </a:solidFill>
              </a:rPr>
              <a:t>Real people in real situations </a:t>
            </a:r>
          </a:p>
          <a:p>
            <a:pPr>
              <a:buNone/>
            </a:pP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383761" y="3441908"/>
            <a:ext cx="11315700" cy="0"/>
          </a:xfrm>
          <a:prstGeom prst="line">
            <a:avLst/>
          </a:prstGeom>
          <a:ln w="28575">
            <a:solidFill>
              <a:srgbClr val="7D11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9494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sz="4800" dirty="0"/>
          </a:p>
          <a:p>
            <a:pPr marL="0" indent="0" algn="ctr">
              <a:buNone/>
            </a:pPr>
            <a:r>
              <a:rPr lang="en-US" sz="4800" dirty="0">
                <a:solidFill>
                  <a:schemeClr val="tx1"/>
                </a:solidFill>
              </a:rPr>
              <a:t>Why? &amp; How? </a:t>
            </a:r>
          </a:p>
        </p:txBody>
      </p:sp>
    </p:spTree>
    <p:extLst>
      <p:ext uri="{BB962C8B-B14F-4D97-AF65-F5344CB8AC3E}">
        <p14:creationId xmlns:p14="http://schemas.microsoft.com/office/powerpoint/2010/main" val="39560105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dirty="0" smtClean="0"/>
              <a:t>Ethnography</a:t>
            </a:r>
          </a:p>
          <a:p>
            <a:pPr marL="0" indent="0" algn="ctr">
              <a:buNone/>
            </a:pPr>
            <a:r>
              <a:rPr lang="en-US" sz="6000" dirty="0" smtClean="0"/>
              <a:t>&amp; </a:t>
            </a:r>
          </a:p>
          <a:p>
            <a:pPr marL="0" indent="0" algn="ctr">
              <a:buNone/>
            </a:pPr>
            <a:r>
              <a:rPr lang="en-US" sz="6000" dirty="0" smtClean="0"/>
              <a:t>Ethnographic 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0050461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2133600" y="1371600"/>
            <a:ext cx="8153400" cy="44958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Ethnographic Toolkit 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524000" y="2514600"/>
            <a:ext cx="9144000" cy="0"/>
          </a:xfrm>
          <a:prstGeom prst="line">
            <a:avLst/>
          </a:prstGeom>
          <a:ln w="38100">
            <a:solidFill>
              <a:srgbClr val="7D11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203174" y="2514600"/>
            <a:ext cx="9296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http://www.erialproject.org/publications/toolkit/</a:t>
            </a:r>
          </a:p>
        </p:txBody>
      </p:sp>
      <p:pic>
        <p:nvPicPr>
          <p:cNvPr id="5" name="Picture 2" descr="https://d30y9cdsu7xlg0.cloudfront.net/png/154266-2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917" y="2703442"/>
            <a:ext cx="4664765" cy="466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8796519" y="6629060"/>
            <a:ext cx="339548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Image: https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://thenounproject.com/term/toolbox/154266</a:t>
            </a:r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/  by Brian </a:t>
            </a:r>
            <a:r>
              <a:rPr lang="en-US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Ejar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7872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5802" y="2110723"/>
            <a:ext cx="2742586" cy="7251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Observational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40130" y="4077243"/>
            <a:ext cx="2841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Mapping/Visual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880418" y="4077244"/>
            <a:ext cx="2388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Interviewing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Arrow Connector 7"/>
          <p:cNvCxnSpPr>
            <a:stCxn id="3" idx="2"/>
            <a:endCxn id="4" idx="0"/>
          </p:cNvCxnSpPr>
          <p:nvPr/>
        </p:nvCxnSpPr>
        <p:spPr>
          <a:xfrm>
            <a:off x="5757095" y="2835859"/>
            <a:ext cx="2103796" cy="1241384"/>
          </a:xfrm>
          <a:prstGeom prst="straightConnector1">
            <a:avLst/>
          </a:prstGeom>
          <a:ln w="38100">
            <a:solidFill>
              <a:srgbClr val="7D110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4269044" y="4382606"/>
            <a:ext cx="2171086" cy="9832"/>
          </a:xfrm>
          <a:prstGeom prst="straightConnector1">
            <a:avLst/>
          </a:prstGeom>
          <a:ln w="38100">
            <a:solidFill>
              <a:srgbClr val="7D110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3397968" y="2835859"/>
            <a:ext cx="2272480" cy="1278424"/>
          </a:xfrm>
          <a:prstGeom prst="straightConnector1">
            <a:avLst/>
          </a:prstGeom>
          <a:ln w="38100">
            <a:solidFill>
              <a:srgbClr val="7D110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22795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53" y="11430"/>
            <a:ext cx="11189970" cy="6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582267" y="5036042"/>
            <a:ext cx="7845552" cy="1229586"/>
          </a:xfrm>
          <a:solidFill>
            <a:schemeClr val="bg1">
              <a:lumMod val="75000"/>
              <a:alpha val="5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>
                <a:latin typeface="Arial" pitchFamily="34" charset="0"/>
                <a:cs typeface="Arial" pitchFamily="34" charset="0"/>
              </a:rPr>
              <a:t>“Imagine yourself suddenly set down surrounded by all your gear, alone on a tropical beach close to a native village, while the launch or dinghy which has brought you sails away out of sight.”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22419" y="6074918"/>
            <a:ext cx="5105400" cy="707886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Arial" pitchFamily="34" charset="0"/>
                <a:cs typeface="Arial" pitchFamily="34" charset="0"/>
              </a:rPr>
              <a:t>Bronisław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Malinowski</a:t>
            </a:r>
          </a:p>
          <a:p>
            <a:pPr marL="0" lvl="1"/>
            <a:r>
              <a:rPr lang="en-US" sz="2000" i="1" dirty="0">
                <a:latin typeface="Arial" pitchFamily="34" charset="0"/>
                <a:cs typeface="Arial" pitchFamily="34" charset="0"/>
              </a:rPr>
              <a:t>Argonauts of the Western Pacific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(1922)  </a:t>
            </a:r>
          </a:p>
        </p:txBody>
      </p:sp>
    </p:spTree>
    <p:extLst>
      <p:ext uri="{BB962C8B-B14F-4D97-AF65-F5344CB8AC3E}">
        <p14:creationId xmlns:p14="http://schemas.microsoft.com/office/powerpoint/2010/main" val="12250312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07243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34285" y="1212262"/>
            <a:ext cx="4749438" cy="1091790"/>
          </a:xfrm>
          <a:prstGeom prst="rect">
            <a:avLst/>
          </a:prstGeom>
          <a:solidFill>
            <a:schemeClr val="bg1">
              <a:lumMod val="50000"/>
              <a:alpha val="3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Observation </a:t>
            </a:r>
            <a:endParaRPr lang="en-US" sz="7200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94306" y="2284937"/>
            <a:ext cx="10855234" cy="4355"/>
          </a:xfrm>
          <a:prstGeom prst="line">
            <a:avLst/>
          </a:prstGeom>
          <a:ln w="38100">
            <a:solidFill>
              <a:srgbClr val="7D11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64457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796" y="643421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Graduate Commons- Indiana University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REV_3BE5a0aTFRfzrAp_RP_2tb958SMm6Q0agt_composite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8626" y="1690688"/>
            <a:ext cx="10035209" cy="40690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817" y="6248399"/>
            <a:ext cx="1531158" cy="474467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768626" y="1590261"/>
            <a:ext cx="10243931" cy="10975"/>
          </a:xfrm>
          <a:prstGeom prst="line">
            <a:avLst/>
          </a:prstGeom>
          <a:ln w="38100">
            <a:solidFill>
              <a:srgbClr val="7D11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51427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315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2460" y="943430"/>
            <a:ext cx="4749438" cy="1091790"/>
          </a:xfrm>
          <a:solidFill>
            <a:schemeClr val="tx1">
              <a:alpha val="25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Interviewin</a:t>
            </a:r>
            <a:r>
              <a:rPr lang="en-US" sz="7200" dirty="0" smtClean="0">
                <a:solidFill>
                  <a:schemeClr val="bg1"/>
                </a:solidFill>
              </a:rPr>
              <a:t>g</a:t>
            </a:r>
            <a:endParaRPr lang="en-US" sz="72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1263" y="3657599"/>
            <a:ext cx="5079274" cy="2127436"/>
          </a:xfrm>
        </p:spPr>
        <p:txBody>
          <a:bodyPr>
            <a:normAutofit/>
          </a:bodyPr>
          <a:lstStyle/>
          <a:p>
            <a:pPr algn="l"/>
            <a:endParaRPr lang="en-US" sz="3300" dirty="0"/>
          </a:p>
          <a:p>
            <a:pPr algn="l"/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6516188" y="3913617"/>
            <a:ext cx="5079274" cy="13620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500" dirty="0" smtClean="0"/>
          </a:p>
          <a:p>
            <a:pPr algn="l"/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641984" y="2032174"/>
            <a:ext cx="10855234" cy="4355"/>
          </a:xfrm>
          <a:prstGeom prst="line">
            <a:avLst/>
          </a:prstGeom>
          <a:ln w="38100">
            <a:solidFill>
              <a:srgbClr val="7D11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759376" y="7029601"/>
            <a:ext cx="44326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Image: http</a:t>
            </a:r>
            <a:r>
              <a:rPr lang="en-US" sz="1000" dirty="0">
                <a:solidFill>
                  <a:schemeClr val="bg1"/>
                </a:solidFill>
              </a:rPr>
              <a:t>://www.theguardian.com/media/2011/jun/22/david-frost-nixon-bbc2</a:t>
            </a:r>
          </a:p>
        </p:txBody>
      </p:sp>
    </p:spTree>
    <p:extLst>
      <p:ext uri="{BB962C8B-B14F-4D97-AF65-F5344CB8AC3E}">
        <p14:creationId xmlns:p14="http://schemas.microsoft.com/office/powerpoint/2010/main" val="30836917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45" y="1182757"/>
            <a:ext cx="12150755" cy="56752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278642"/>
            <a:ext cx="11001103" cy="1362007"/>
          </a:xfrm>
        </p:spPr>
        <p:txBody>
          <a:bodyPr>
            <a:normAutofit/>
          </a:bodyPr>
          <a:lstStyle/>
          <a:p>
            <a:pPr algn="l"/>
            <a:r>
              <a:rPr lang="en-US" sz="5400" dirty="0" smtClean="0"/>
              <a:t>Research Practice Interviews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1263" y="3657599"/>
            <a:ext cx="5079274" cy="2127436"/>
          </a:xfrm>
        </p:spPr>
        <p:txBody>
          <a:bodyPr>
            <a:normAutofit/>
          </a:bodyPr>
          <a:lstStyle/>
          <a:p>
            <a:pPr algn="l"/>
            <a:endParaRPr lang="en-US" sz="3300" dirty="0"/>
          </a:p>
          <a:p>
            <a:pPr algn="l"/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6516188" y="3913617"/>
            <a:ext cx="5079274" cy="13620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500" dirty="0" smtClean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2374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295" y="876096"/>
            <a:ext cx="10743409" cy="53931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46521" y="6603272"/>
            <a:ext cx="57369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Image Credit: http</a:t>
            </a:r>
            <a:r>
              <a:rPr lang="en-US" sz="1000" dirty="0"/>
              <a:t>://www.google.com/doodles/150th-anniversary-of-the-tube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81898" y="1210081"/>
            <a:ext cx="5016137" cy="523220"/>
          </a:xfrm>
          <a:prstGeom prst="rect">
            <a:avLst/>
          </a:prstGeom>
          <a:solidFill>
            <a:schemeClr val="bg1">
              <a:alpha val="75000"/>
            </a:schemeClr>
          </a:solidFill>
          <a:ln w="28575">
            <a:solidFill>
              <a:srgbClr val="7D110C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7D110C"/>
                </a:solidFill>
              </a:rPr>
              <a:t>How do people find information?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14846" y="4756068"/>
            <a:ext cx="4167052" cy="523220"/>
          </a:xfrm>
          <a:prstGeom prst="rect">
            <a:avLst/>
          </a:prstGeom>
          <a:solidFill>
            <a:schemeClr val="bg1">
              <a:alpha val="75000"/>
            </a:schemeClr>
          </a:solidFill>
          <a:ln w="28575">
            <a:solidFill>
              <a:srgbClr val="7D110C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7D110C"/>
                </a:solidFill>
              </a:rPr>
              <a:t>How do they know its true?</a:t>
            </a:r>
            <a:endParaRPr lang="en-US" sz="2800" dirty="0">
              <a:solidFill>
                <a:srgbClr val="7D110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0843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304" y="1384300"/>
            <a:ext cx="5589418" cy="32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1722" y="1824056"/>
            <a:ext cx="5094513" cy="3140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ounded Rectangle 3"/>
          <p:cNvSpPr/>
          <p:nvPr/>
        </p:nvSpPr>
        <p:spPr>
          <a:xfrm>
            <a:off x="3912878" y="1752600"/>
            <a:ext cx="2335522" cy="3067033"/>
          </a:xfrm>
          <a:prstGeom prst="roundRect">
            <a:avLst/>
          </a:prstGeom>
          <a:noFill/>
          <a:ln w="4762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114800" y="4953001"/>
            <a:ext cx="2209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/>
                </a:solidFill>
              </a:rPr>
              <a:t>Search and Discovery </a:t>
            </a:r>
          </a:p>
        </p:txBody>
      </p:sp>
      <p:sp>
        <p:nvSpPr>
          <p:cNvPr id="10" name="Rectang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Retrospective Research Interviews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230552" y="1690688"/>
            <a:ext cx="2579448" cy="2387826"/>
          </a:xfrm>
          <a:prstGeom prst="round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6400800" y="3048000"/>
            <a:ext cx="3773714" cy="1524000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6324600" y="1690688"/>
            <a:ext cx="2804886" cy="1281112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230552" y="420118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3"/>
                </a:solidFill>
              </a:rPr>
              <a:t>Assignment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205686" y="1533975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/>
                </a:solidFill>
              </a:rPr>
              <a:t>Evaluation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00800" y="4636948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Getting Help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838200" y="1384300"/>
            <a:ext cx="9944100" cy="12700"/>
          </a:xfrm>
          <a:prstGeom prst="line">
            <a:avLst/>
          </a:prstGeom>
          <a:ln w="38100">
            <a:solidFill>
              <a:srgbClr val="7D11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86366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23" y="0"/>
            <a:ext cx="12202523" cy="84249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5394" y="2047399"/>
            <a:ext cx="3692435" cy="1362007"/>
          </a:xfrm>
          <a:solidFill>
            <a:schemeClr val="bg1">
              <a:alpha val="25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US" sz="7200" dirty="0" smtClean="0"/>
              <a:t>Mapping </a:t>
            </a:r>
            <a:endParaRPr lang="en-US" sz="7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1263" y="3657599"/>
            <a:ext cx="5079274" cy="2127436"/>
          </a:xfrm>
        </p:spPr>
        <p:txBody>
          <a:bodyPr>
            <a:normAutofit/>
          </a:bodyPr>
          <a:lstStyle/>
          <a:p>
            <a:pPr algn="l"/>
            <a:endParaRPr lang="en-US" sz="3300" dirty="0"/>
          </a:p>
          <a:p>
            <a:pPr algn="l"/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6516188" y="3913617"/>
            <a:ext cx="5079274" cy="13620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4500" dirty="0" smtClean="0"/>
          </a:p>
          <a:p>
            <a:pPr algn="l"/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705394" y="3403316"/>
            <a:ext cx="10855234" cy="4355"/>
          </a:xfrm>
          <a:prstGeom prst="line">
            <a:avLst/>
          </a:prstGeom>
          <a:ln w="38100">
            <a:solidFill>
              <a:srgbClr val="7D11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52838" y="7947380"/>
            <a:ext cx="938167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Image: http</a:t>
            </a:r>
            <a:r>
              <a:rPr lang="en-US" sz="1000" dirty="0"/>
              <a:t>://commons.wikimedia.org/wiki/File:1852_Davies_Case_Map_or_Pocket_Map_of_London,_England_-_Geographicus_-_London-davies-1852.jpg</a:t>
            </a:r>
          </a:p>
        </p:txBody>
      </p:sp>
    </p:spTree>
    <p:extLst>
      <p:ext uri="{BB962C8B-B14F-4D97-AF65-F5344CB8AC3E}">
        <p14:creationId xmlns:p14="http://schemas.microsoft.com/office/powerpoint/2010/main" val="17639708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811" y="294943"/>
            <a:ext cx="4175761" cy="63168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096008" y="6611779"/>
            <a:ext cx="386997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Image: http</a:t>
            </a:r>
            <a:r>
              <a:rPr lang="en-US" sz="1000" dirty="0"/>
              <a:t>://mitpress.mit.edu/sites/default/files/9780262620017.jpg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890265" y="1436914"/>
            <a:ext cx="6750192" cy="0"/>
          </a:xfrm>
          <a:prstGeom prst="line">
            <a:avLst/>
          </a:prstGeom>
          <a:ln w="38100">
            <a:solidFill>
              <a:srgbClr val="7D11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890265" y="513584"/>
            <a:ext cx="49649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/>
              <a:t>Cognitive </a:t>
            </a:r>
            <a:r>
              <a:rPr lang="en-US" sz="5400" dirty="0" smtClean="0"/>
              <a:t>Maps</a:t>
            </a:r>
            <a:endParaRPr lang="en-US" sz="5400" dirty="0"/>
          </a:p>
        </p:txBody>
      </p:sp>
      <p:sp>
        <p:nvSpPr>
          <p:cNvPr id="8" name="TextBox 7"/>
          <p:cNvSpPr txBox="1"/>
          <p:nvPr/>
        </p:nvSpPr>
        <p:spPr>
          <a:xfrm>
            <a:off x="4890265" y="1436914"/>
            <a:ext cx="4746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(Sketch Maps)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5713014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7" descr="cognitive map 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084833" y="365125"/>
            <a:ext cx="7706106" cy="6179775"/>
          </a:xfrm>
        </p:spPr>
      </p:pic>
    </p:spTree>
    <p:extLst>
      <p:ext uri="{BB962C8B-B14F-4D97-AF65-F5344CB8AC3E}">
        <p14:creationId xmlns:p14="http://schemas.microsoft.com/office/powerpoint/2010/main" val="8739457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25" y="166687"/>
            <a:ext cx="7905750" cy="65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3225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49" y="0"/>
            <a:ext cx="6979266" cy="6979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90820" y="278009"/>
            <a:ext cx="4823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Herman B. Wells Library 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Indiana University Bloomington</a:t>
            </a:r>
          </a:p>
        </p:txBody>
      </p:sp>
    </p:spTree>
    <p:extLst>
      <p:ext uri="{BB962C8B-B14F-4D97-AF65-F5344CB8AC3E}">
        <p14:creationId xmlns:p14="http://schemas.microsoft.com/office/powerpoint/2010/main" val="3865557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7" descr="cognitive map 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874417" y="468312"/>
            <a:ext cx="7383883" cy="5921375"/>
          </a:xfrm>
        </p:spPr>
      </p:pic>
      <p:cxnSp>
        <p:nvCxnSpPr>
          <p:cNvPr id="7" name="Straight Arrow Connector 6"/>
          <p:cNvCxnSpPr/>
          <p:nvPr/>
        </p:nvCxnSpPr>
        <p:spPr>
          <a:xfrm rot="10800000" flipV="1">
            <a:off x="7410450" y="2728516"/>
            <a:ext cx="2057400" cy="838200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323975" y="4114800"/>
            <a:ext cx="2057400" cy="685800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143000" y="2228055"/>
            <a:ext cx="1219200" cy="457200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0800000" flipV="1">
            <a:off x="9001125" y="2180431"/>
            <a:ext cx="1066800" cy="457200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4876800" y="2842816"/>
            <a:ext cx="609600" cy="609600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5256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914400"/>
            <a:ext cx="6858000" cy="5301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 flipH="1">
            <a:off x="1651000" y="798285"/>
            <a:ext cx="1992086" cy="1781630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81076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0" name="Picture 6" descr="scan0007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848428" y="429668"/>
            <a:ext cx="6092372" cy="6428332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32491542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1090943" y="1589568"/>
            <a:ext cx="5025216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High Identification:</a:t>
            </a:r>
          </a:p>
          <a:p>
            <a:pPr marL="0" indent="0">
              <a:buNone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Reference/Circulation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Desks 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Computers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Study Areas/Labs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>
          <a:xfrm>
            <a:off x="6578451" y="1589568"/>
            <a:ext cx="3886200" cy="229663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Low Identification:</a:t>
            </a:r>
          </a:p>
          <a:p>
            <a:pPr marL="0" indent="0">
              <a:buNone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Librarian Offices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Journals</a:t>
            </a:r>
          </a:p>
          <a:p>
            <a:pPr marL="0" indent="0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5891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381000" y="1322262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 smtClean="0"/>
              <a:t>Day Maps</a:t>
            </a:r>
          </a:p>
        </p:txBody>
      </p:sp>
      <p:pic>
        <p:nvPicPr>
          <p:cNvPr id="2150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03414" y="161924"/>
            <a:ext cx="5931286" cy="6631081"/>
          </a:xfrm>
          <a:noFill/>
        </p:spPr>
      </p:pic>
      <p:sp>
        <p:nvSpPr>
          <p:cNvPr id="2151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>
            <a:normAutofit/>
          </a:bodyPr>
          <a:lstStyle/>
          <a:p>
            <a:fld id="{01DF3376-064C-4669-A360-EBC7466FB740}" type="slidenum">
              <a:rPr lang="en-US"/>
              <a:pPr/>
              <a:t>34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81000" y="2324100"/>
            <a:ext cx="5514975" cy="17339"/>
          </a:xfrm>
          <a:prstGeom prst="line">
            <a:avLst/>
          </a:prstGeom>
          <a:ln w="38100">
            <a:solidFill>
              <a:srgbClr val="7D11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94554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786" y="123825"/>
            <a:ext cx="104800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7185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25" y="0"/>
            <a:ext cx="10658475" cy="686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5634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-66675"/>
            <a:ext cx="11049000" cy="699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4148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085" y="280800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Comparative | Longitudinal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275" y="676830"/>
            <a:ext cx="10515600" cy="279395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7200" dirty="0" smtClean="0"/>
          </a:p>
          <a:p>
            <a:pPr marL="0" indent="0" algn="ctr">
              <a:buNone/>
            </a:pPr>
            <a:r>
              <a:rPr lang="en-US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Library Ethnology </a:t>
            </a:r>
            <a:endParaRPr lang="en-US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110308" y="2852499"/>
            <a:ext cx="11485154" cy="4356"/>
          </a:xfrm>
          <a:prstGeom prst="line">
            <a:avLst/>
          </a:prstGeom>
          <a:ln w="38100">
            <a:solidFill>
              <a:srgbClr val="7D11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68921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739" y="834890"/>
            <a:ext cx="3604591" cy="36045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8722" y="6410739"/>
            <a:ext cx="80506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Image: (Public Domain), http</a:t>
            </a:r>
            <a:r>
              <a:rPr lang="en-US" sz="1000" dirty="0"/>
              <a:t>://thenounproject.com/term/information/22/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48878" y="4810539"/>
            <a:ext cx="58243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asherand@Indiana.edu </a:t>
            </a:r>
          </a:p>
          <a:p>
            <a:pPr algn="ctr"/>
            <a:r>
              <a:rPr lang="en-US" sz="2800" dirty="0" smtClean="0"/>
              <a:t>@</a:t>
            </a:r>
            <a:r>
              <a:rPr lang="en-US" sz="2800" dirty="0" err="1" smtClean="0"/>
              <a:t>aasher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1546190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401" y="0"/>
            <a:ext cx="10046121" cy="68674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-5400000">
            <a:off x="8302799" y="3640723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 smtClean="0">
                <a:latin typeface="Helvetica Neue"/>
              </a:rPr>
              <a:t>Image:  Franz </a:t>
            </a:r>
            <a:r>
              <a:rPr lang="en-US" sz="800" dirty="0">
                <a:latin typeface="Helvetica Neue"/>
              </a:rPr>
              <a:t>Boas posing for the </a:t>
            </a:r>
            <a:r>
              <a:rPr lang="en-US" sz="800" dirty="0" err="1">
                <a:latin typeface="Helvetica Neue"/>
              </a:rPr>
              <a:t>Hamat’sa</a:t>
            </a:r>
            <a:r>
              <a:rPr lang="en-US" sz="800" dirty="0">
                <a:latin typeface="Helvetica Neue"/>
              </a:rPr>
              <a:t> life group figures, US National </a:t>
            </a:r>
            <a:r>
              <a:rPr lang="en-US" sz="800" dirty="0" err="1">
                <a:latin typeface="Helvetica Neue"/>
              </a:rPr>
              <a:t>Musuem</a:t>
            </a:r>
            <a:r>
              <a:rPr lang="en-US" sz="800" dirty="0">
                <a:latin typeface="Helvetica Neue"/>
              </a:rPr>
              <a:t>, 1895 (</a:t>
            </a:r>
            <a:r>
              <a:rPr lang="en-US" sz="800" dirty="0" err="1">
                <a:latin typeface="Helvetica Neue"/>
              </a:rPr>
              <a:t>Negs</a:t>
            </a:r>
            <a:r>
              <a:rPr lang="en-US" sz="800" dirty="0">
                <a:latin typeface="Helvetica Neue"/>
              </a:rPr>
              <a:t>. #8293-8304 [Photos 16:76-77, 95-104]; NMNH Dept. of Anthropology: Photographs of artifacts; Box 6; Album 16; NAA).</a:t>
            </a:r>
            <a:r>
              <a:rPr lang="en-US" sz="800" i="1" dirty="0">
                <a:solidFill>
                  <a:srgbClr val="555555"/>
                </a:solidFill>
                <a:latin typeface="Helvetica Neue"/>
              </a:rPr>
              <a:t> 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5438442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What are Libraries?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s://d30y9cdsu7xlg0.cloudfront.net/png/191-200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565" y="2238755"/>
            <a:ext cx="4006415" cy="400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652333" y="1565783"/>
            <a:ext cx="11315700" cy="0"/>
          </a:xfrm>
          <a:prstGeom prst="line">
            <a:avLst/>
          </a:prstGeom>
          <a:ln w="28575">
            <a:solidFill>
              <a:srgbClr val="7D11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73259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68" y="7454"/>
            <a:ext cx="9134061" cy="6850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 rot="-5400000">
            <a:off x="5942738" y="3283177"/>
            <a:ext cx="6934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 pitchFamily="34" charset="0"/>
                <a:cs typeface="Arial" pitchFamily="34" charset="0"/>
              </a:rPr>
              <a:t>Image: </a:t>
            </a:r>
            <a:r>
              <a:rPr lang="en-US" sz="800" dirty="0" err="1">
                <a:latin typeface="Arial" pitchFamily="34" charset="0"/>
                <a:cs typeface="Arial" pitchFamily="34" charset="0"/>
              </a:rPr>
              <a:t>Jiel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800" dirty="0" err="1">
                <a:latin typeface="Arial" pitchFamily="34" charset="0"/>
                <a:cs typeface="Arial" pitchFamily="34" charset="0"/>
              </a:rPr>
              <a:t>Beaumadier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 (http://jiel.b.free.fr) (Own work) [CC-BY-SA-3.0], via Wikimedia Commons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5777" y="133326"/>
            <a:ext cx="551645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Lille University Library</a:t>
            </a:r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75777" y="691923"/>
            <a:ext cx="677106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“Asked 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what they were doing in the Library on the day of our survey, </a:t>
            </a: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 percent 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said they were completing an assignment for which they </a:t>
            </a: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 used none of the tools supplied by the </a:t>
            </a:r>
            <a:r>
              <a:rPr lang="en-US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Library</a:t>
            </a:r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5777" y="1618014"/>
            <a:ext cx="6324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Pierre Bourdieu </a:t>
            </a:r>
            <a:r>
              <a:rPr lang="en-US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Monique 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Saint Martin, </a:t>
            </a:r>
            <a:r>
              <a:rPr lang="en-US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1965</a:t>
            </a:r>
            <a:endParaRPr 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57351" y="5235067"/>
            <a:ext cx="9084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Libraries are social 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nstitutions 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7086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235" y="39221"/>
            <a:ext cx="10259736" cy="68187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97893" y="4762742"/>
            <a:ext cx="65742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Libraries are social relations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1056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ALFvault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917" y="-40963"/>
            <a:ext cx="5404187" cy="689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 rot="16200000">
            <a:off x="5568648" y="359241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 smtClean="0"/>
              <a:t>Image: </a:t>
            </a:r>
            <a:r>
              <a:rPr lang="en-US" sz="900" dirty="0"/>
              <a:t>Ruth Lilly Auxiliary Library Facility</a:t>
            </a:r>
          </a:p>
          <a:p>
            <a:r>
              <a:rPr lang="en-US" sz="900" dirty="0" smtClean="0"/>
              <a:t>https</a:t>
            </a:r>
            <a:r>
              <a:rPr lang="en-US" sz="900" dirty="0"/>
              <a:t>://blogs.libraries.indiana.edu/craiglab/2015/08/11/how-costs-factor-into-the-preservation-of-library-collections/</a:t>
            </a:r>
          </a:p>
        </p:txBody>
      </p:sp>
      <p:sp>
        <p:nvSpPr>
          <p:cNvPr id="5" name="Rectangle 4"/>
          <p:cNvSpPr/>
          <p:nvPr/>
        </p:nvSpPr>
        <p:spPr>
          <a:xfrm>
            <a:off x="4137672" y="5249303"/>
            <a:ext cx="318067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Libraries are </a:t>
            </a:r>
            <a:endParaRPr lang="en-US" sz="40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technologies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2786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16200000">
            <a:off x="-2061332" y="3893572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 smtClean="0"/>
              <a:t> Image: Herman B Wells Library, https</a:t>
            </a:r>
            <a:r>
              <a:rPr lang="en-US" sz="800" dirty="0"/>
              <a:t>://blogs.libraries.indiana.edu/craiglab/files/2015/08/stacksWells-1.jpg</a:t>
            </a:r>
          </a:p>
        </p:txBody>
      </p:sp>
      <p:pic>
        <p:nvPicPr>
          <p:cNvPr id="5122" name="Picture 2" descr="https://blogs.libraries.indiana.edu/craiglab/files/2015/08/stacksWells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135" y="1907"/>
            <a:ext cx="5458612" cy="693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634491" y="953294"/>
            <a:ext cx="52251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Libraries are symbols </a:t>
            </a:r>
            <a:endParaRPr lang="en-US" sz="4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4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&amp; 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symbolic systems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4646565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738</TotalTime>
  <Words>543</Words>
  <Application>Microsoft Office PowerPoint</Application>
  <PresentationFormat>Widescreen</PresentationFormat>
  <Paragraphs>100</Paragraphs>
  <Slides>39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Calibri</vt:lpstr>
      <vt:lpstr>Calibri Light</vt:lpstr>
      <vt:lpstr>Helvetica Neue</vt:lpstr>
      <vt:lpstr>Times New Roman</vt:lpstr>
      <vt:lpstr>Wingdings 2</vt:lpstr>
      <vt:lpstr>Office Theme</vt:lpstr>
      <vt:lpstr> Why Ethnography?  </vt:lpstr>
      <vt:lpstr>PowerPoint Presentation</vt:lpstr>
      <vt:lpstr>PowerPoint Presentation</vt:lpstr>
      <vt:lpstr>PowerPoint Presentation</vt:lpstr>
      <vt:lpstr>What are Libraries?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Culture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Graduate Commons- Indiana University</vt:lpstr>
      <vt:lpstr>Interviewing</vt:lpstr>
      <vt:lpstr>Research Practice Interviews</vt:lpstr>
      <vt:lpstr>PowerPoint Presentation</vt:lpstr>
      <vt:lpstr>Retrospective Research Interviews</vt:lpstr>
      <vt:lpstr>Mapping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Day Maps</vt:lpstr>
      <vt:lpstr>PowerPoint Presentation</vt:lpstr>
      <vt:lpstr>PowerPoint Presentation</vt:lpstr>
      <vt:lpstr>PowerPoint Presentation</vt:lpstr>
      <vt:lpstr>Comparative | Longitudinal</vt:lpstr>
      <vt:lpstr>PowerPoint Presentation</vt:lpstr>
    </vt:vector>
  </TitlesOfParts>
  <Company>Indiana University Libraries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Ethnography?</dc:title>
  <dc:creator>Andrew Asher</dc:creator>
  <dc:description>Presented for OCLC Research Library Partners, The Library in the Life of the User, 21-22 October 2015, Chicago, Illinois (USA)</dc:description>
  <cp:lastModifiedBy>McNicol,Jeanette</cp:lastModifiedBy>
  <cp:revision>44</cp:revision>
  <dcterms:created xsi:type="dcterms:W3CDTF">2015-10-13T19:28:55Z</dcterms:created>
  <dcterms:modified xsi:type="dcterms:W3CDTF">2015-10-22T16:16:49Z</dcterms:modified>
</cp:coreProperties>
</file>