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6"/>
  </p:notesMasterIdLst>
  <p:handoutMasterIdLst>
    <p:handoutMasterId r:id="rId37"/>
  </p:handoutMasterIdLst>
  <p:sldIdLst>
    <p:sldId id="265" r:id="rId2"/>
    <p:sldId id="258" r:id="rId3"/>
    <p:sldId id="280" r:id="rId4"/>
    <p:sldId id="299" r:id="rId5"/>
    <p:sldId id="269" r:id="rId6"/>
    <p:sldId id="300" r:id="rId7"/>
    <p:sldId id="301" r:id="rId8"/>
    <p:sldId id="266" r:id="rId9"/>
    <p:sldId id="272" r:id="rId10"/>
    <p:sldId id="270" r:id="rId11"/>
    <p:sldId id="257" r:id="rId12"/>
    <p:sldId id="271" r:id="rId13"/>
    <p:sldId id="276" r:id="rId14"/>
    <p:sldId id="259" r:id="rId15"/>
    <p:sldId id="267" r:id="rId16"/>
    <p:sldId id="284" r:id="rId17"/>
    <p:sldId id="268" r:id="rId18"/>
    <p:sldId id="286" r:id="rId19"/>
    <p:sldId id="287" r:id="rId20"/>
    <p:sldId id="283" r:id="rId21"/>
    <p:sldId id="285" r:id="rId22"/>
    <p:sldId id="288" r:id="rId23"/>
    <p:sldId id="289" r:id="rId24"/>
    <p:sldId id="290" r:id="rId25"/>
    <p:sldId id="291" r:id="rId26"/>
    <p:sldId id="292" r:id="rId27"/>
    <p:sldId id="293" r:id="rId28"/>
    <p:sldId id="294" r:id="rId29"/>
    <p:sldId id="295" r:id="rId30"/>
    <p:sldId id="296" r:id="rId31"/>
    <p:sldId id="297" r:id="rId32"/>
    <p:sldId id="303" r:id="rId33"/>
    <p:sldId id="302" r:id="rId34"/>
    <p:sldId id="264" r:id="rId35"/>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11">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188" autoAdjust="0"/>
  </p:normalViewPr>
  <p:slideViewPr>
    <p:cSldViewPr snapToGrid="0" snapToObjects="1">
      <p:cViewPr varScale="1">
        <p:scale>
          <a:sx n="95" d="100"/>
          <a:sy n="95" d="100"/>
        </p:scale>
        <p:origin x="480" y="90"/>
      </p:cViewPr>
      <p:guideLst>
        <p:guide orient="horz" pos="2411"/>
        <p:guide pos="557"/>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8/13/2015</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dirty="0"/>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07827F55-280E-5A41-AAFB-8A74D3BA91C3}" type="datetimeFigureOut">
              <a:rPr lang="en-US" smtClean="0"/>
              <a:t>8/13/2015</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2021794-F5C2-EC43-BEA5-47DCB1E22958}" type="slidenum">
              <a:rPr lang="en-US" smtClean="0"/>
              <a:t>‹#›</a:t>
            </a:fld>
            <a:endParaRPr lang="en-US" dirty="0"/>
          </a:p>
        </p:txBody>
      </p:sp>
    </p:spTree>
    <p:extLst>
      <p:ext uri="{BB962C8B-B14F-4D97-AF65-F5344CB8AC3E}">
        <p14:creationId xmlns:p14="http://schemas.microsoft.com/office/powerpoint/2010/main" val="183135231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2" y="4"/>
            <a:ext cx="3270249" cy="1385363"/>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19610" b="29158"/>
          <a:stretch/>
        </p:blipFill>
        <p:spPr>
          <a:xfrm>
            <a:off x="3184541" y="4"/>
            <a:ext cx="5980111" cy="1385363"/>
          </a:xfrm>
          <a:prstGeom prst="rect">
            <a:avLst/>
          </a:prstGeom>
        </p:spPr>
      </p:pic>
      <p:sp>
        <p:nvSpPr>
          <p:cNvPr id="22" name="Rectangle 21"/>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3" name="Rectangle 22"/>
          <p:cNvSpPr/>
          <p:nvPr userDrawn="1"/>
        </p:nvSpPr>
        <p:spPr>
          <a:xfrm>
            <a:off x="2209800" y="6248400"/>
            <a:ext cx="1060451"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4" name="Rectangle 23"/>
          <p:cNvSpPr/>
          <p:nvPr userDrawn="1"/>
        </p:nvSpPr>
        <p:spPr>
          <a:xfrm>
            <a:off x="3270251" y="6248400"/>
            <a:ext cx="5873751"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36" name="Text Placeholder 35"/>
          <p:cNvSpPr>
            <a:spLocks noGrp="1"/>
          </p:cNvSpPr>
          <p:nvPr>
            <p:ph type="body" sz="quarter" idx="12" hasCustomPrompt="1"/>
          </p:nvPr>
        </p:nvSpPr>
        <p:spPr>
          <a:xfrm>
            <a:off x="3" y="1962172"/>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69" y="2483371"/>
            <a:ext cx="7754771" cy="1323439"/>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dirty="0" smtClean="0"/>
              <a:t>Place title here</a:t>
            </a:r>
            <a:endParaRPr lang="en-US" dirty="0"/>
          </a:p>
        </p:txBody>
      </p:sp>
      <p:sp>
        <p:nvSpPr>
          <p:cNvPr id="3" name="Text Placeholder 2"/>
          <p:cNvSpPr>
            <a:spLocks noGrp="1"/>
          </p:cNvSpPr>
          <p:nvPr>
            <p:ph type="body" sz="quarter" idx="17" hasCustomPrompt="1"/>
          </p:nvPr>
        </p:nvSpPr>
        <p:spPr>
          <a:xfrm>
            <a:off x="728693" y="4014387"/>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smtClean="0"/>
              <a:t>Speaker Name</a:t>
            </a:r>
            <a:endParaRPr lang="en-US" dirty="0"/>
          </a:p>
        </p:txBody>
      </p:sp>
      <p:sp>
        <p:nvSpPr>
          <p:cNvPr id="17" name="Text Placeholder 2"/>
          <p:cNvSpPr>
            <a:spLocks noGrp="1"/>
          </p:cNvSpPr>
          <p:nvPr>
            <p:ph type="body" sz="quarter" idx="18" hasCustomPrompt="1"/>
          </p:nvPr>
        </p:nvSpPr>
        <p:spPr>
          <a:xfrm>
            <a:off x="728697" y="4415449"/>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smtClean="0"/>
              <a:t>Speaker Title</a:t>
            </a:r>
            <a:endParaRPr lang="en-US" dirty="0"/>
          </a:p>
        </p:txBody>
      </p:sp>
      <p:sp>
        <p:nvSpPr>
          <p:cNvPr id="20" name="Rectangle 19"/>
          <p:cNvSpPr/>
          <p:nvPr userDrawn="1"/>
        </p:nvSpPr>
        <p:spPr>
          <a:xfrm>
            <a:off x="3045851" y="4"/>
            <a:ext cx="536743" cy="1385363"/>
          </a:xfrm>
          <a:prstGeom prst="rect">
            <a:avLst/>
          </a:prstGeom>
          <a:solidFill>
            <a:srgbClr val="00AFD7">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13"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pic>
        <p:nvPicPr>
          <p:cNvPr id="12" name="Picture 11" descr="ppt-because-pattern.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46831" y="3"/>
            <a:ext cx="4597172" cy="5850946"/>
          </a:xfrm>
          <a:prstGeom prst="rect">
            <a:avLst/>
          </a:prstGeom>
        </p:spPr>
      </p:pic>
      <p:sp>
        <p:nvSpPr>
          <p:cNvPr id="19" name="Text Placeholder 18"/>
          <p:cNvSpPr>
            <a:spLocks noGrp="1"/>
          </p:cNvSpPr>
          <p:nvPr>
            <p:ph type="body" sz="quarter" idx="10" hasCustomPrompt="1"/>
          </p:nvPr>
        </p:nvSpPr>
        <p:spPr>
          <a:xfrm>
            <a:off x="240430" y="259644"/>
            <a:ext cx="3980967" cy="1041400"/>
          </a:xfrm>
          <a:prstGeom prst="rect">
            <a:avLst/>
          </a:prstGeom>
        </p:spPr>
        <p:txBody>
          <a:bodyPr vert="horz"/>
          <a:lstStyle>
            <a:lvl1pPr marL="0" indent="0">
              <a:buNone/>
              <a:defRPr sz="3200" b="1" baseline="0">
                <a:solidFill>
                  <a:srgbClr val="236192"/>
                </a:solidFill>
              </a:defRPr>
            </a:lvl1pPr>
          </a:lstStyle>
          <a:p>
            <a:pPr lvl="0"/>
            <a:r>
              <a:rPr lang="en-US" dirty="0" smtClean="0"/>
              <a:t>Closing Message</a:t>
            </a:r>
            <a:endParaRPr lang="en-US" dirty="0"/>
          </a:p>
        </p:txBody>
      </p:sp>
      <p:pic>
        <p:nvPicPr>
          <p:cNvPr id="8"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77169" y="6281742"/>
            <a:ext cx="11255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userDrawn="1"/>
        </p:nvSpPr>
        <p:spPr>
          <a:xfrm rot="10800000">
            <a:off x="11339" y="5850668"/>
            <a:ext cx="9144000" cy="239713"/>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1321005"/>
            <a:ext cx="3887788" cy="405719"/>
          </a:xfrm>
          <a:prstGeom prst="rect">
            <a:avLst/>
          </a:prstGeom>
        </p:spPr>
        <p:txBody>
          <a:bodyPr vert="horz">
            <a:normAutofit/>
          </a:bodyPr>
          <a:lstStyle>
            <a:lvl1pPr marL="0" indent="0">
              <a:buNone/>
              <a:defRPr sz="1800" b="1" baseline="0"/>
            </a:lvl1pPr>
          </a:lstStyle>
          <a:p>
            <a:pPr lvl="0"/>
            <a:r>
              <a:rPr lang="en-US" dirty="0" smtClean="0"/>
              <a:t>Speaker Name</a:t>
            </a:r>
            <a:endParaRPr lang="en-US" dirty="0"/>
          </a:p>
        </p:txBody>
      </p:sp>
      <p:sp>
        <p:nvSpPr>
          <p:cNvPr id="22" name="Text Placeholder 20"/>
          <p:cNvSpPr>
            <a:spLocks noGrp="1"/>
          </p:cNvSpPr>
          <p:nvPr>
            <p:ph type="body" sz="quarter" idx="12" hasCustomPrompt="1"/>
          </p:nvPr>
        </p:nvSpPr>
        <p:spPr>
          <a:xfrm>
            <a:off x="240430" y="1690436"/>
            <a:ext cx="3887788" cy="359027"/>
          </a:xfrm>
          <a:prstGeom prst="rect">
            <a:avLst/>
          </a:prstGeom>
        </p:spPr>
        <p:txBody>
          <a:bodyPr vert="horz">
            <a:normAutofit/>
          </a:bodyPr>
          <a:lstStyle>
            <a:lvl1pPr marL="0" indent="0">
              <a:buNone/>
              <a:defRPr sz="1400" b="0" baseline="0"/>
            </a:lvl1pPr>
          </a:lstStyle>
          <a:p>
            <a:pPr lvl="0"/>
            <a:r>
              <a:rPr lang="en-US" dirty="0" smtClean="0"/>
              <a:t>Speaker Title</a:t>
            </a:r>
            <a:endParaRPr lang="en-US" dirty="0"/>
          </a:p>
        </p:txBody>
      </p:sp>
      <p:sp>
        <p:nvSpPr>
          <p:cNvPr id="23" name="Text Placeholder 20"/>
          <p:cNvSpPr>
            <a:spLocks noGrp="1"/>
          </p:cNvSpPr>
          <p:nvPr>
            <p:ph type="body" sz="quarter" idx="13" hasCustomPrompt="1"/>
          </p:nvPr>
        </p:nvSpPr>
        <p:spPr>
          <a:xfrm>
            <a:off x="240430" y="2010980"/>
            <a:ext cx="3887788" cy="305495"/>
          </a:xfrm>
          <a:prstGeom prst="rect">
            <a:avLst/>
          </a:prstGeom>
        </p:spPr>
        <p:txBody>
          <a:bodyPr vert="horz">
            <a:normAutofit/>
          </a:bodyPr>
          <a:lstStyle>
            <a:lvl1pPr marL="0" indent="0">
              <a:buNone/>
              <a:defRPr sz="1400" b="1" baseline="0">
                <a:solidFill>
                  <a:srgbClr val="236192"/>
                </a:solidFill>
              </a:defRPr>
            </a:lvl1pPr>
          </a:lstStyle>
          <a:p>
            <a:pPr lvl="0"/>
            <a:r>
              <a:rPr lang="en-US" dirty="0" smtClean="0"/>
              <a:t>Speaker Contact</a:t>
            </a:r>
            <a:endParaRPr lang="en-US" dirty="0"/>
          </a:p>
        </p:txBody>
      </p:sp>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9427" y="4983163"/>
            <a:ext cx="603250"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9" name="Picture 9"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93521" y="5960855"/>
            <a:ext cx="1498091" cy="488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8"/>
          <p:cNvSpPr txBox="1">
            <a:spLocks noChangeArrowheads="1"/>
          </p:cNvSpPr>
          <p:nvPr userDrawn="1"/>
        </p:nvSpPr>
        <p:spPr bwMode="auto">
          <a:xfrm>
            <a:off x="5924929" y="4935538"/>
            <a:ext cx="42227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4827588"/>
            <a:ext cx="635000" cy="6032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2" name="Text Placeholder 18"/>
          <p:cNvSpPr>
            <a:spLocks noGrp="1"/>
          </p:cNvSpPr>
          <p:nvPr>
            <p:ph type="body" sz="quarter" idx="10" hasCustomPrompt="1"/>
          </p:nvPr>
        </p:nvSpPr>
        <p:spPr>
          <a:xfrm>
            <a:off x="731841" y="1108606"/>
            <a:ext cx="4177899"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dirty="0" smtClean="0"/>
              <a:t>Text Here</a:t>
            </a:r>
            <a:endParaRPr lang="en-US" dirty="0"/>
          </a:p>
        </p:txBody>
      </p:sp>
      <p:sp>
        <p:nvSpPr>
          <p:cNvPr id="13" name="Text Placeholder 20"/>
          <p:cNvSpPr>
            <a:spLocks noGrp="1"/>
          </p:cNvSpPr>
          <p:nvPr>
            <p:ph type="body" sz="quarter" idx="11" hasCustomPrompt="1"/>
          </p:nvPr>
        </p:nvSpPr>
        <p:spPr>
          <a:xfrm>
            <a:off x="608546" y="2860153"/>
            <a:ext cx="3887788" cy="405719"/>
          </a:xfrm>
          <a:prstGeom prst="rect">
            <a:avLst/>
          </a:prstGeom>
        </p:spPr>
        <p:txBody>
          <a:bodyPr vert="horz">
            <a:normAutofit/>
          </a:bodyPr>
          <a:lstStyle>
            <a:lvl1pPr marL="0" indent="0">
              <a:buNone/>
              <a:defRPr sz="1800" b="1" baseline="0">
                <a:solidFill>
                  <a:srgbClr val="000000"/>
                </a:solidFill>
              </a:defRPr>
            </a:lvl1pPr>
          </a:lstStyle>
          <a:p>
            <a:pPr lvl="0"/>
            <a:r>
              <a:rPr lang="en-US" dirty="0" smtClean="0"/>
              <a:t>Speaker Name</a:t>
            </a:r>
            <a:endParaRPr lang="en-US" dirty="0"/>
          </a:p>
        </p:txBody>
      </p:sp>
      <p:sp>
        <p:nvSpPr>
          <p:cNvPr id="14" name="Text Placeholder 20"/>
          <p:cNvSpPr>
            <a:spLocks noGrp="1"/>
          </p:cNvSpPr>
          <p:nvPr>
            <p:ph type="body" sz="quarter" idx="12" hasCustomPrompt="1"/>
          </p:nvPr>
        </p:nvSpPr>
        <p:spPr>
          <a:xfrm>
            <a:off x="608359" y="3229584"/>
            <a:ext cx="3887788" cy="359027"/>
          </a:xfrm>
          <a:prstGeom prst="rect">
            <a:avLst/>
          </a:prstGeom>
        </p:spPr>
        <p:txBody>
          <a:bodyPr vert="horz">
            <a:normAutofit/>
          </a:bodyPr>
          <a:lstStyle>
            <a:lvl1pPr marL="0" indent="0">
              <a:buNone/>
              <a:defRPr sz="1400" b="0" baseline="0">
                <a:solidFill>
                  <a:srgbClr val="000000"/>
                </a:solidFill>
              </a:defRPr>
            </a:lvl1pPr>
          </a:lstStyle>
          <a:p>
            <a:pPr lvl="0"/>
            <a:r>
              <a:rPr lang="en-US" dirty="0" smtClean="0"/>
              <a:t>Speaker Title</a:t>
            </a:r>
            <a:endParaRPr lang="en-US" dirty="0"/>
          </a:p>
        </p:txBody>
      </p:sp>
      <p:sp>
        <p:nvSpPr>
          <p:cNvPr id="15" name="Text Placeholder 20"/>
          <p:cNvSpPr>
            <a:spLocks noGrp="1"/>
          </p:cNvSpPr>
          <p:nvPr>
            <p:ph type="body" sz="quarter" idx="13" hasCustomPrompt="1"/>
          </p:nvPr>
        </p:nvSpPr>
        <p:spPr>
          <a:xfrm>
            <a:off x="608359" y="3588613"/>
            <a:ext cx="3887788" cy="305495"/>
          </a:xfrm>
          <a:prstGeom prst="rect">
            <a:avLst/>
          </a:prstGeom>
        </p:spPr>
        <p:txBody>
          <a:bodyPr vert="horz">
            <a:normAutofit/>
          </a:bodyPr>
          <a:lstStyle>
            <a:lvl1pPr marL="0" indent="0">
              <a:buNone/>
              <a:defRPr sz="1400" b="1" baseline="0">
                <a:solidFill>
                  <a:schemeClr val="accent2"/>
                </a:solidFill>
              </a:defRPr>
            </a:lvl1pPr>
          </a:lstStyle>
          <a:p>
            <a:pPr lvl="0"/>
            <a:r>
              <a:rPr lang="en-US" dirty="0" smtClean="0"/>
              <a:t>Speaker Contact</a:t>
            </a:r>
            <a:endParaRPr lang="en-US" dirty="0"/>
          </a:p>
        </p:txBody>
      </p:sp>
      <p:sp>
        <p:nvSpPr>
          <p:cNvPr id="18" name="Text Placeholder 16"/>
          <p:cNvSpPr>
            <a:spLocks noGrp="1"/>
          </p:cNvSpPr>
          <p:nvPr>
            <p:ph type="body" sz="quarter" idx="14" hasCustomPrompt="1"/>
          </p:nvPr>
        </p:nvSpPr>
        <p:spPr>
          <a:xfrm>
            <a:off x="2" y="587634"/>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smtClean="0"/>
              <a:t>Event Title</a:t>
            </a:r>
            <a:endParaRPr lang="en-US" dirty="0"/>
          </a:p>
        </p:txBody>
      </p:sp>
      <p:pic>
        <p:nvPicPr>
          <p:cNvPr id="17" name="Picture 16" descr="ppt-because-tag.psd"/>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7100" y="4827588"/>
            <a:ext cx="8216895" cy="607721"/>
          </a:xfrm>
          <a:prstGeom prst="rect">
            <a:avLst/>
          </a:prstGeom>
        </p:spPr>
      </p:pic>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2" y="1990726"/>
            <a:ext cx="2016125" cy="2571750"/>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5" name="Rectangle 4"/>
          <p:cNvSpPr/>
          <p:nvPr userDrawn="1"/>
        </p:nvSpPr>
        <p:spPr>
          <a:xfrm rot="5400000">
            <a:off x="-846138" y="2833691"/>
            <a:ext cx="2574927" cy="88265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9" y="2638428"/>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2" y="3986213"/>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2" y="1987554"/>
            <a:ext cx="5727700" cy="650875"/>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0" name="Text Placeholder 14"/>
          <p:cNvSpPr>
            <a:spLocks noGrp="1"/>
          </p:cNvSpPr>
          <p:nvPr>
            <p:ph type="body" sz="quarter" idx="15" hasCustomPrompt="1"/>
          </p:nvPr>
        </p:nvSpPr>
        <p:spPr>
          <a:xfrm>
            <a:off x="882652" y="1990726"/>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2" y="579660"/>
            <a:ext cx="2016125" cy="2571750"/>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5" name="Rectangle 4"/>
          <p:cNvSpPr/>
          <p:nvPr userDrawn="1"/>
        </p:nvSpPr>
        <p:spPr>
          <a:xfrm rot="5400000">
            <a:off x="-846138" y="1422623"/>
            <a:ext cx="2574927" cy="88265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9" y="1227363"/>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2" y="257514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2" y="576488"/>
            <a:ext cx="5727700" cy="650875"/>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0" name="Text Placeholder 14"/>
          <p:cNvSpPr>
            <a:spLocks noGrp="1"/>
          </p:cNvSpPr>
          <p:nvPr>
            <p:ph type="body" sz="quarter" idx="15" hasCustomPrompt="1"/>
          </p:nvPr>
        </p:nvSpPr>
        <p:spPr>
          <a:xfrm>
            <a:off x="882652" y="579658"/>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
        <p:nvSpPr>
          <p:cNvPr id="8" name="Picture Placeholder 8"/>
          <p:cNvSpPr>
            <a:spLocks noGrp="1"/>
          </p:cNvSpPr>
          <p:nvPr>
            <p:ph type="pic" sz="quarter" idx="16"/>
          </p:nvPr>
        </p:nvSpPr>
        <p:spPr>
          <a:xfrm>
            <a:off x="882652" y="3645477"/>
            <a:ext cx="2016125" cy="2571750"/>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11" name="Rectangle 10"/>
          <p:cNvSpPr/>
          <p:nvPr userDrawn="1"/>
        </p:nvSpPr>
        <p:spPr>
          <a:xfrm rot="5400000">
            <a:off x="-846138" y="4488440"/>
            <a:ext cx="2574927" cy="88265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2" name="Text Placeholder 12"/>
          <p:cNvSpPr>
            <a:spLocks noGrp="1"/>
          </p:cNvSpPr>
          <p:nvPr>
            <p:ph type="body" sz="quarter" idx="17" hasCustomPrompt="1"/>
          </p:nvPr>
        </p:nvSpPr>
        <p:spPr>
          <a:xfrm>
            <a:off x="3416309" y="4293180"/>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2" y="5640964"/>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2" y="3642305"/>
            <a:ext cx="5727700" cy="650875"/>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6" name="Text Placeholder 14"/>
          <p:cNvSpPr>
            <a:spLocks noGrp="1"/>
          </p:cNvSpPr>
          <p:nvPr>
            <p:ph type="body" sz="quarter" idx="19" hasCustomPrompt="1"/>
          </p:nvPr>
        </p:nvSpPr>
        <p:spPr>
          <a:xfrm>
            <a:off x="882652" y="3645475"/>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Tree>
    <p:extLst>
      <p:ext uri="{BB962C8B-B14F-4D97-AF65-F5344CB8AC3E}">
        <p14:creationId xmlns:p14="http://schemas.microsoft.com/office/powerpoint/2010/main" val="270456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 Placeholder 8"/>
          <p:cNvSpPr>
            <a:spLocks noGrp="1"/>
          </p:cNvSpPr>
          <p:nvPr>
            <p:ph type="body" sz="quarter" idx="10" hasCustomPrompt="1"/>
          </p:nvPr>
        </p:nvSpPr>
        <p:spPr>
          <a:xfrm>
            <a:off x="315261" y="1108083"/>
            <a:ext cx="8174039"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smtClean="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850900"/>
            <a:ext cx="265112" cy="6007100"/>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
        <p:nvSpPr>
          <p:cNvPr id="12" name="Text Placeholder 3"/>
          <p:cNvSpPr>
            <a:spLocks noGrp="1"/>
          </p:cNvSpPr>
          <p:nvPr>
            <p:ph type="body" sz="quarter" idx="12" hasCustomPrompt="1"/>
          </p:nvPr>
        </p:nvSpPr>
        <p:spPr>
          <a:xfrm>
            <a:off x="8411956" y="850902"/>
            <a:ext cx="265112" cy="5432839"/>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6248400"/>
            <a:ext cx="1060451"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1" y="6248400"/>
            <a:ext cx="5873751"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6" name="Text Placeholder 5"/>
          <p:cNvSpPr>
            <a:spLocks noGrp="1"/>
          </p:cNvSpPr>
          <p:nvPr>
            <p:ph type="body" sz="quarter" idx="13" hasCustomPrompt="1"/>
          </p:nvPr>
        </p:nvSpPr>
        <p:spPr>
          <a:xfrm>
            <a:off x="477841" y="220665"/>
            <a:ext cx="8181975" cy="915256"/>
          </a:xfrm>
          <a:prstGeom prst="rect">
            <a:avLst/>
          </a:prstGeom>
        </p:spPr>
        <p:txBody>
          <a:bodyPr vert="horz"/>
          <a:lstStyle>
            <a:lvl1pPr marL="0" indent="0">
              <a:buNone/>
              <a:defRPr sz="3600" b="1" baseline="0">
                <a:solidFill>
                  <a:schemeClr val="tx2"/>
                </a:solidFill>
              </a:defRPr>
            </a:lvl1pPr>
          </a:lstStyle>
          <a:p>
            <a:pPr lvl="0"/>
            <a:r>
              <a:rPr lang="en-US" dirty="0" smtClean="0"/>
              <a:t>Title of slide</a:t>
            </a:r>
            <a:endParaRPr lang="en-US" dirty="0"/>
          </a:p>
        </p:txBody>
      </p:sp>
      <p:sp>
        <p:nvSpPr>
          <p:cNvPr id="3" name="Text Placeholder 2"/>
          <p:cNvSpPr>
            <a:spLocks noGrp="1"/>
          </p:cNvSpPr>
          <p:nvPr>
            <p:ph type="body" sz="quarter" idx="14"/>
          </p:nvPr>
        </p:nvSpPr>
        <p:spPr>
          <a:xfrm>
            <a:off x="477841" y="1136650"/>
            <a:ext cx="8181975" cy="4776788"/>
          </a:xfrm>
          <a:prstGeom prst="rect">
            <a:avLst/>
          </a:prstGeom>
        </p:spPr>
        <p:txBody>
          <a:bodyPr vert="horz"/>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Only">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6248400"/>
            <a:ext cx="1060451"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1" y="6248400"/>
            <a:ext cx="5873751"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6" name="Text Placeholder 5"/>
          <p:cNvSpPr>
            <a:spLocks noGrp="1"/>
          </p:cNvSpPr>
          <p:nvPr>
            <p:ph type="body" sz="quarter" idx="13" hasCustomPrompt="1"/>
          </p:nvPr>
        </p:nvSpPr>
        <p:spPr>
          <a:xfrm>
            <a:off x="477841" y="220665"/>
            <a:ext cx="8181975" cy="915256"/>
          </a:xfrm>
          <a:prstGeom prst="rect">
            <a:avLst/>
          </a:prstGeom>
        </p:spPr>
        <p:txBody>
          <a:bodyPr vert="horz"/>
          <a:lstStyle>
            <a:lvl1pPr marL="0" indent="0">
              <a:buNone/>
              <a:defRPr sz="3600" b="1" baseline="0">
                <a:solidFill>
                  <a:schemeClr val="tx2"/>
                </a:solidFill>
              </a:defRPr>
            </a:lvl1pPr>
          </a:lstStyle>
          <a:p>
            <a:pPr lvl="0"/>
            <a:r>
              <a:rPr lang="en-US" dirty="0" smtClean="0"/>
              <a:t>Title of slide</a:t>
            </a:r>
            <a:endParaRPr lang="en-US" dirty="0"/>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1249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lank">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6248400"/>
            <a:ext cx="1060451"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1" y="6248400"/>
            <a:ext cx="5873751"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4"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6209" y="6456546"/>
            <a:ext cx="742883" cy="242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80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smtClean="0"/>
              <a:t>Drag and drop photo here</a:t>
            </a:r>
            <a:endParaRPr lang="en-US" dirty="0"/>
          </a:p>
        </p:txBody>
      </p:sp>
      <p:sp>
        <p:nvSpPr>
          <p:cNvPr id="15" name="Text Placeholder 14"/>
          <p:cNvSpPr>
            <a:spLocks noGrp="1"/>
          </p:cNvSpPr>
          <p:nvPr>
            <p:ph type="body" sz="quarter" idx="13" hasCustomPrompt="1"/>
          </p:nvPr>
        </p:nvSpPr>
        <p:spPr>
          <a:xfrm>
            <a:off x="7583492" y="-20638"/>
            <a:ext cx="433387"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
        <p:nvSpPr>
          <p:cNvPr id="16" name="Text Placeholder 14"/>
          <p:cNvSpPr>
            <a:spLocks noGrp="1"/>
          </p:cNvSpPr>
          <p:nvPr>
            <p:ph type="body" sz="quarter" idx="14" hasCustomPrompt="1"/>
          </p:nvPr>
        </p:nvSpPr>
        <p:spPr>
          <a:xfrm>
            <a:off x="8016879" y="-20638"/>
            <a:ext cx="1127125"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smtClean="0"/>
              <a:t> </a:t>
            </a:r>
          </a:p>
          <a:p>
            <a:pPr lvl="0"/>
            <a:r>
              <a:rPr lang="en-US" dirty="0" smtClean="0"/>
              <a:t> </a:t>
            </a:r>
          </a:p>
          <a:p>
            <a:pPr lvl="0"/>
            <a:r>
              <a:rPr lang="en-US" dirty="0" smtClean="0"/>
              <a:t> </a:t>
            </a:r>
          </a:p>
          <a:p>
            <a:pPr lvl="0"/>
            <a:r>
              <a:rPr lang="en-US" dirty="0" smtClean="0"/>
              <a:t> </a:t>
            </a:r>
          </a:p>
          <a:p>
            <a:pPr lvl="0"/>
            <a:r>
              <a:rPr lang="en-US" dirty="0" smtClean="0"/>
              <a:t> </a:t>
            </a:r>
          </a:p>
        </p:txBody>
      </p:sp>
      <p:sp>
        <p:nvSpPr>
          <p:cNvPr id="11" name="Text Placeholder 10"/>
          <p:cNvSpPr>
            <a:spLocks noGrp="1"/>
          </p:cNvSpPr>
          <p:nvPr>
            <p:ph type="body" sz="quarter" idx="11" hasCustomPrompt="1"/>
          </p:nvPr>
        </p:nvSpPr>
        <p:spPr>
          <a:xfrm>
            <a:off x="-14112" y="4997711"/>
            <a:ext cx="6153151" cy="954107"/>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smtClean="0"/>
              <a:t>Persons Name</a:t>
            </a:r>
            <a:endParaRPr lang="en-US" dirty="0"/>
          </a:p>
        </p:txBody>
      </p:sp>
      <p:sp>
        <p:nvSpPr>
          <p:cNvPr id="12" name="Text Placeholder 10"/>
          <p:cNvSpPr>
            <a:spLocks noGrp="1"/>
          </p:cNvSpPr>
          <p:nvPr>
            <p:ph type="body" sz="quarter" idx="12" hasCustomPrompt="1"/>
          </p:nvPr>
        </p:nvSpPr>
        <p:spPr>
          <a:xfrm>
            <a:off x="528164" y="5411261"/>
            <a:ext cx="5610225" cy="352425"/>
          </a:xfrm>
          <a:prstGeom prst="rect">
            <a:avLst/>
          </a:prstGeom>
        </p:spPr>
        <p:txBody>
          <a:bodyPr vert="horz"/>
          <a:lstStyle>
            <a:lvl1pPr marL="0" indent="0">
              <a:buNone/>
              <a:defRPr sz="1800" b="0" baseline="0">
                <a:solidFill>
                  <a:schemeClr val="tx1"/>
                </a:solidFill>
              </a:defRPr>
            </a:lvl1pPr>
          </a:lstStyle>
          <a:p>
            <a:pPr lvl="0"/>
            <a:r>
              <a:rPr lang="en-US" dirty="0" smtClean="0"/>
              <a:t>Persons Title</a:t>
            </a:r>
            <a:endParaRPr lang="en-US" dirty="0"/>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61" r:id="rId3"/>
    <p:sldLayoutId id="2147483655" r:id="rId4"/>
    <p:sldLayoutId id="2147483653" r:id="rId5"/>
    <p:sldLayoutId id="2147483660" r:id="rId6"/>
    <p:sldLayoutId id="2147483654" r:id="rId7"/>
    <p:sldLayoutId id="2147483658" r:id="rId8"/>
    <p:sldLayoutId id="2147483657" r:id="rId9"/>
    <p:sldLayoutId id="2147483656"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mailto:dooleyj@oclc.org"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 y="371539"/>
            <a:ext cx="4653325" cy="569387"/>
          </a:xfrm>
        </p:spPr>
        <p:txBody>
          <a:bodyPr/>
          <a:lstStyle/>
          <a:p>
            <a:r>
              <a:rPr lang="en-US" dirty="0" smtClean="0"/>
              <a:t>OCLC Research Webinar - 11 August 2015</a:t>
            </a:r>
            <a:endParaRPr lang="en-US" dirty="0"/>
          </a:p>
        </p:txBody>
      </p:sp>
      <p:sp>
        <p:nvSpPr>
          <p:cNvPr id="3" name="Text Placeholder 2"/>
          <p:cNvSpPr>
            <a:spLocks noGrp="1"/>
          </p:cNvSpPr>
          <p:nvPr>
            <p:ph type="body" sz="quarter" idx="16"/>
          </p:nvPr>
        </p:nvSpPr>
        <p:spPr>
          <a:xfrm>
            <a:off x="728695" y="1957434"/>
            <a:ext cx="8084956" cy="2006320"/>
          </a:xfrm>
        </p:spPr>
        <p:txBody>
          <a:bodyPr>
            <a:normAutofit fontScale="62500" lnSpcReduction="20000"/>
          </a:bodyPr>
          <a:lstStyle/>
          <a:p>
            <a:r>
              <a:rPr lang="en-US" sz="5200" dirty="0" smtClean="0"/>
              <a:t>The Archival Advantage</a:t>
            </a:r>
          </a:p>
          <a:p>
            <a:endParaRPr lang="en-US" sz="3200" dirty="0" smtClean="0"/>
          </a:p>
          <a:p>
            <a:r>
              <a:rPr lang="en-US" sz="4000" dirty="0" smtClean="0"/>
              <a:t>Integrating Archival Expertise Into Management of Born-Digital Library Materials</a:t>
            </a:r>
          </a:p>
          <a:p>
            <a:endParaRPr lang="en-US" dirty="0"/>
          </a:p>
        </p:txBody>
      </p:sp>
      <p:sp>
        <p:nvSpPr>
          <p:cNvPr id="4" name="Text Placeholder 3"/>
          <p:cNvSpPr>
            <a:spLocks noGrp="1"/>
          </p:cNvSpPr>
          <p:nvPr>
            <p:ph type="body" sz="quarter" idx="17"/>
          </p:nvPr>
        </p:nvSpPr>
        <p:spPr>
          <a:xfrm>
            <a:off x="844157" y="4606498"/>
            <a:ext cx="1938992" cy="400110"/>
          </a:xfrm>
        </p:spPr>
        <p:txBody>
          <a:bodyPr/>
          <a:lstStyle/>
          <a:p>
            <a:r>
              <a:rPr lang="en-US" dirty="0" smtClean="0"/>
              <a:t>Jackie Dooley	</a:t>
            </a:r>
            <a:endParaRPr lang="en-US" dirty="0"/>
          </a:p>
        </p:txBody>
      </p:sp>
      <p:sp>
        <p:nvSpPr>
          <p:cNvPr id="6" name="TextBox 5"/>
          <p:cNvSpPr txBox="1"/>
          <p:nvPr/>
        </p:nvSpPr>
        <p:spPr>
          <a:xfrm>
            <a:off x="728693" y="5041280"/>
            <a:ext cx="3964219" cy="923330"/>
          </a:xfrm>
          <a:prstGeom prst="rect">
            <a:avLst/>
          </a:prstGeom>
          <a:noFill/>
        </p:spPr>
        <p:txBody>
          <a:bodyPr wrap="square" rtlCol="0">
            <a:spAutoFit/>
          </a:bodyPr>
          <a:lstStyle/>
          <a:p>
            <a:r>
              <a:rPr lang="en-US" b="1" dirty="0" smtClean="0"/>
              <a:t>Program Officer</a:t>
            </a:r>
          </a:p>
          <a:p>
            <a:r>
              <a:rPr lang="en-US" b="1" dirty="0" smtClean="0"/>
              <a:t>OCLC Research</a:t>
            </a:r>
          </a:p>
          <a:p>
            <a:r>
              <a:rPr lang="en-US" b="1" dirty="0" smtClean="0"/>
              <a:t>#archival-advantage</a:t>
            </a:r>
            <a:endParaRPr lang="en-US" b="1" dirty="0"/>
          </a:p>
        </p:txBody>
      </p:sp>
    </p:spTree>
    <p:extLst>
      <p:ext uri="{BB962C8B-B14F-4D97-AF65-F5344CB8AC3E}">
        <p14:creationId xmlns:p14="http://schemas.microsoft.com/office/powerpoint/2010/main" val="19936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Report structure</a:t>
            </a:r>
            <a:endParaRPr lang="en-US" dirty="0"/>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endParaRPr lang="en-US" dirty="0"/>
          </a:p>
        </p:txBody>
      </p:sp>
      <p:pic>
        <p:nvPicPr>
          <p:cNvPr id="5" name="Picture 4"/>
          <p:cNvPicPr>
            <a:picLocks noChangeAspect="1"/>
          </p:cNvPicPr>
          <p:nvPr/>
        </p:nvPicPr>
        <p:blipFill>
          <a:blip r:embed="rId2"/>
          <a:stretch>
            <a:fillRect/>
          </a:stretch>
        </p:blipFill>
        <p:spPr>
          <a:xfrm>
            <a:off x="2839851" y="2661833"/>
            <a:ext cx="5003800" cy="3048000"/>
          </a:xfrm>
          <a:prstGeom prst="rect">
            <a:avLst/>
          </a:prstGeom>
        </p:spPr>
      </p:pic>
    </p:spTree>
    <p:extLst>
      <p:ext uri="{BB962C8B-B14F-4D97-AF65-F5344CB8AC3E}">
        <p14:creationId xmlns:p14="http://schemas.microsoft.com/office/powerpoint/2010/main" val="426533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21405" y="1026214"/>
            <a:ext cx="6619859" cy="2677656"/>
          </a:xfrm>
          <a:prstGeom prst="rect">
            <a:avLst/>
          </a:prstGeom>
          <a:noFill/>
        </p:spPr>
        <p:txBody>
          <a:bodyPr wrap="square" rtlCol="0">
            <a:spAutoFit/>
          </a:bodyPr>
          <a:lstStyle/>
          <a:p>
            <a:endParaRPr lang="en-US" sz="3000" b="1" dirty="0" smtClean="0"/>
          </a:p>
          <a:p>
            <a:endParaRPr lang="en-US" b="1" dirty="0" smtClean="0"/>
          </a:p>
          <a:p>
            <a:pPr marL="457200" lvl="0" indent="-457200">
              <a:buFont typeface="+mj-lt"/>
              <a:buAutoNum type="alphaUcPeriod"/>
            </a:pPr>
            <a:r>
              <a:rPr lang="en-US" sz="2400" dirty="0" smtClean="0"/>
              <a:t>Intro and audience</a:t>
            </a:r>
            <a:endParaRPr lang="en-US" sz="2400" dirty="0"/>
          </a:p>
          <a:p>
            <a:pPr marL="457200" lvl="0" indent="-457200">
              <a:buFont typeface="+mj-lt"/>
              <a:buAutoNum type="alphaUcPeriod"/>
            </a:pPr>
            <a:r>
              <a:rPr lang="en-US" sz="2400" dirty="0"/>
              <a:t>Characteristics of Archival Materials </a:t>
            </a:r>
          </a:p>
          <a:p>
            <a:pPr marL="457200" lvl="0" indent="-457200">
              <a:buFont typeface="+mj-lt"/>
              <a:buAutoNum type="alphaUcPeriod"/>
            </a:pPr>
            <a:r>
              <a:rPr lang="en-US" sz="2400" dirty="0"/>
              <a:t>Characteristics of Born-digital Materials</a:t>
            </a:r>
          </a:p>
          <a:p>
            <a:pPr marL="457200" lvl="0" indent="-457200">
              <a:buFont typeface="+mj-lt"/>
              <a:buAutoNum type="alphaUcPeriod"/>
            </a:pPr>
            <a:r>
              <a:rPr lang="en-US" sz="2400" dirty="0"/>
              <a:t>Ten Areas of Archival Expertise</a:t>
            </a:r>
          </a:p>
          <a:p>
            <a:endParaRPr lang="en-US" sz="2400" dirty="0" smtClean="0"/>
          </a:p>
        </p:txBody>
      </p:sp>
    </p:spTree>
    <p:extLst>
      <p:ext uri="{BB962C8B-B14F-4D97-AF65-F5344CB8AC3E}">
        <p14:creationId xmlns:p14="http://schemas.microsoft.com/office/powerpoint/2010/main" val="88439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 Audience</a:t>
            </a:r>
            <a:endParaRPr lang="en-US" dirty="0"/>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endParaRPr lang="en-US" dirty="0"/>
          </a:p>
        </p:txBody>
      </p:sp>
      <p:pic>
        <p:nvPicPr>
          <p:cNvPr id="5" name="Picture 4"/>
          <p:cNvPicPr>
            <a:picLocks noChangeAspect="1"/>
          </p:cNvPicPr>
          <p:nvPr/>
        </p:nvPicPr>
        <p:blipFill>
          <a:blip r:embed="rId2"/>
          <a:stretch>
            <a:fillRect/>
          </a:stretch>
        </p:blipFill>
        <p:spPr>
          <a:xfrm>
            <a:off x="2584863" y="2270499"/>
            <a:ext cx="4687706" cy="3731032"/>
          </a:xfrm>
          <a:prstGeom prst="rect">
            <a:avLst/>
          </a:prstGeom>
        </p:spPr>
      </p:pic>
    </p:spTree>
    <p:extLst>
      <p:ext uri="{BB962C8B-B14F-4D97-AF65-F5344CB8AC3E}">
        <p14:creationId xmlns:p14="http://schemas.microsoft.com/office/powerpoint/2010/main" val="408267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Primary Audience: The Library</a:t>
            </a:r>
            <a:endParaRPr lang="en-US" dirty="0"/>
          </a:p>
        </p:txBody>
      </p:sp>
      <p:sp>
        <p:nvSpPr>
          <p:cNvPr id="7" name="Text Placeholder 6"/>
          <p:cNvSpPr>
            <a:spLocks noGrp="1"/>
          </p:cNvSpPr>
          <p:nvPr>
            <p:ph type="body" sz="quarter" idx="14"/>
          </p:nvPr>
        </p:nvSpPr>
        <p:spPr/>
        <p:txBody>
          <a:bodyPr/>
          <a:lstStyle/>
          <a:p>
            <a:pPr marL="0" indent="0">
              <a:buNone/>
            </a:pPr>
            <a:r>
              <a:rPr lang="en-US" sz="2200" dirty="0"/>
              <a:t>“… the wide variety of library specialists who may be involved in digital programs and projects, particularly library </a:t>
            </a:r>
            <a:r>
              <a:rPr lang="en-US" sz="2200" b="1" dirty="0">
                <a:solidFill>
                  <a:srgbClr val="FF0000"/>
                </a:solidFill>
              </a:rPr>
              <a:t>directors and other managers who set the vision and direction</a:t>
            </a:r>
            <a:r>
              <a:rPr lang="en-US" sz="2200" dirty="0">
                <a:solidFill>
                  <a:srgbClr val="FF0000"/>
                </a:solidFill>
              </a:rPr>
              <a:t> </a:t>
            </a:r>
            <a:r>
              <a:rPr lang="en-US" sz="2200" dirty="0"/>
              <a:t>for digital initiatives. </a:t>
            </a:r>
            <a:endParaRPr lang="en-US" sz="2200" dirty="0" smtClean="0"/>
          </a:p>
          <a:p>
            <a:pPr marL="0" indent="0">
              <a:buNone/>
            </a:pPr>
            <a:r>
              <a:rPr lang="en-US" sz="2200" dirty="0"/>
              <a:t>	</a:t>
            </a:r>
            <a:r>
              <a:rPr lang="en-US" sz="2200" dirty="0" smtClean="0"/>
              <a:t>Others </a:t>
            </a:r>
            <a:r>
              <a:rPr lang="en-US" sz="2200" dirty="0"/>
              <a:t>include </a:t>
            </a:r>
            <a:r>
              <a:rPr lang="en-US" sz="2200" b="1" dirty="0">
                <a:solidFill>
                  <a:srgbClr val="FF0000"/>
                </a:solidFill>
              </a:rPr>
              <a:t>technology</a:t>
            </a:r>
            <a:r>
              <a:rPr lang="en-US" sz="2200" dirty="0">
                <a:solidFill>
                  <a:srgbClr val="FF0000"/>
                </a:solidFill>
              </a:rPr>
              <a:t> </a:t>
            </a:r>
            <a:r>
              <a:rPr lang="en-US" sz="2200" dirty="0"/>
              <a:t>specialists who manage systems and services </a:t>
            </a:r>
            <a:r>
              <a:rPr lang="en-US" sz="2200" dirty="0" smtClean="0"/>
              <a:t>in areas such as repository design, hardware and software management, digitization, and website development; </a:t>
            </a:r>
            <a:r>
              <a:rPr lang="en-US" sz="2200" b="1" dirty="0" smtClean="0">
                <a:solidFill>
                  <a:srgbClr val="FF0000"/>
                </a:solidFill>
              </a:rPr>
              <a:t>data </a:t>
            </a:r>
            <a:r>
              <a:rPr lang="en-US" sz="2200" b="1" dirty="0">
                <a:solidFill>
                  <a:srgbClr val="FF0000"/>
                </a:solidFill>
              </a:rPr>
              <a:t>curation</a:t>
            </a:r>
            <a:r>
              <a:rPr lang="en-US" sz="2200" dirty="0">
                <a:solidFill>
                  <a:srgbClr val="FF0000"/>
                </a:solidFill>
              </a:rPr>
              <a:t> </a:t>
            </a:r>
            <a:r>
              <a:rPr lang="en-US" sz="2200" dirty="0"/>
              <a:t>experts; </a:t>
            </a:r>
            <a:r>
              <a:rPr lang="en-US" sz="2200" b="1" dirty="0" smtClean="0">
                <a:solidFill>
                  <a:srgbClr val="FF0000"/>
                </a:solidFill>
              </a:rPr>
              <a:t>preservationists</a:t>
            </a:r>
            <a:r>
              <a:rPr lang="en-US" sz="2200" dirty="0" smtClean="0">
                <a:solidFill>
                  <a:srgbClr val="FF0000"/>
                </a:solidFill>
              </a:rPr>
              <a:t> </a:t>
            </a:r>
            <a:r>
              <a:rPr lang="en-US" sz="2200" dirty="0"/>
              <a:t>who contribute their understanding of the functional and technical requirements for reliable long-term protection of content; </a:t>
            </a:r>
            <a:r>
              <a:rPr lang="en-US" sz="2200" b="1" dirty="0">
                <a:solidFill>
                  <a:srgbClr val="FF0000"/>
                </a:solidFill>
              </a:rPr>
              <a:t>liaison librarians</a:t>
            </a:r>
            <a:r>
              <a:rPr lang="en-US" sz="2200" dirty="0">
                <a:solidFill>
                  <a:srgbClr val="FF0000"/>
                </a:solidFill>
              </a:rPr>
              <a:t> </a:t>
            </a:r>
            <a:r>
              <a:rPr lang="en-US" sz="2200" dirty="0"/>
              <a:t>who have close relationships with researchers and knowledge of research methods; and </a:t>
            </a:r>
            <a:r>
              <a:rPr lang="en-US" sz="2200" b="1" dirty="0">
                <a:solidFill>
                  <a:srgbClr val="FF0000"/>
                </a:solidFill>
              </a:rPr>
              <a:t>metadata</a:t>
            </a:r>
            <a:r>
              <a:rPr lang="en-US" sz="2200" dirty="0">
                <a:solidFill>
                  <a:srgbClr val="FF0000"/>
                </a:solidFill>
              </a:rPr>
              <a:t> </a:t>
            </a:r>
            <a:r>
              <a:rPr lang="en-US" sz="2200" dirty="0"/>
              <a:t>specialists. Some of these actors may have expertise that overlaps with that of archivists.”</a:t>
            </a:r>
          </a:p>
          <a:p>
            <a:endParaRPr lang="en-US" dirty="0"/>
          </a:p>
        </p:txBody>
      </p:sp>
    </p:spTree>
    <p:extLst>
      <p:ext uri="{BB962C8B-B14F-4D97-AF65-F5344CB8AC3E}">
        <p14:creationId xmlns:p14="http://schemas.microsoft.com/office/powerpoint/2010/main" val="96256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Secondary Audience: Archivists</a:t>
            </a:r>
            <a:endParaRPr lang="en-US" dirty="0"/>
          </a:p>
        </p:txBody>
      </p:sp>
      <p:sp>
        <p:nvSpPr>
          <p:cNvPr id="7" name="Text Placeholder 6"/>
          <p:cNvSpPr>
            <a:spLocks noGrp="1"/>
          </p:cNvSpPr>
          <p:nvPr>
            <p:ph type="body" sz="quarter" idx="14"/>
          </p:nvPr>
        </p:nvSpPr>
        <p:spPr/>
        <p:txBody>
          <a:bodyPr/>
          <a:lstStyle/>
          <a:p>
            <a:pPr marL="0" lvl="0" indent="0">
              <a:buNone/>
            </a:pPr>
            <a:endParaRPr lang="en-US" dirty="0" smtClean="0"/>
          </a:p>
          <a:p>
            <a:pPr lvl="1">
              <a:buFont typeface="Arial"/>
              <a:buChar char="•"/>
            </a:pPr>
            <a:r>
              <a:rPr lang="en-US" dirty="0"/>
              <a:t>Arguments for </a:t>
            </a:r>
            <a:r>
              <a:rPr lang="en-US" dirty="0" smtClean="0"/>
              <a:t>becoming </a:t>
            </a:r>
            <a:r>
              <a:rPr lang="en-US" dirty="0"/>
              <a:t>involved</a:t>
            </a:r>
            <a:endParaRPr lang="en-US" sz="2000" dirty="0"/>
          </a:p>
          <a:p>
            <a:pPr lvl="1">
              <a:buFont typeface="Arial"/>
              <a:buChar char="•"/>
            </a:pPr>
            <a:r>
              <a:rPr lang="en-US" dirty="0" smtClean="0"/>
              <a:t>Areas </a:t>
            </a:r>
            <a:r>
              <a:rPr lang="en-US" dirty="0"/>
              <a:t>of expertise </a:t>
            </a:r>
            <a:r>
              <a:rPr lang="en-US" dirty="0" smtClean="0"/>
              <a:t>described for </a:t>
            </a:r>
            <a:r>
              <a:rPr lang="en-US" dirty="0"/>
              <a:t>a non-archivist audience</a:t>
            </a:r>
            <a:endParaRPr lang="en-US" sz="1800" dirty="0"/>
          </a:p>
          <a:p>
            <a:pPr lvl="1">
              <a:buFont typeface="Arial"/>
              <a:buChar char="•"/>
            </a:pPr>
            <a:r>
              <a:rPr lang="en-US" dirty="0" smtClean="0"/>
              <a:t>Sample questions that may arise in the born-digital context</a:t>
            </a:r>
          </a:p>
          <a:p>
            <a:pPr lvl="1">
              <a:buFont typeface="Arial"/>
              <a:buChar char="•"/>
            </a:pPr>
            <a:r>
              <a:rPr lang="en-US" dirty="0" smtClean="0"/>
              <a:t>Be the evangelists!</a:t>
            </a:r>
            <a:endParaRPr lang="en-US" dirty="0"/>
          </a:p>
          <a:p>
            <a:endParaRPr lang="en-US" dirty="0"/>
          </a:p>
        </p:txBody>
      </p:sp>
    </p:spTree>
    <p:extLst>
      <p:ext uri="{BB962C8B-B14F-4D97-AF65-F5344CB8AC3E}">
        <p14:creationId xmlns:p14="http://schemas.microsoft.com/office/powerpoint/2010/main" val="104225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61" y="1108083"/>
            <a:ext cx="8174039" cy="1246495"/>
          </a:xfrm>
        </p:spPr>
        <p:txBody>
          <a:bodyPr/>
          <a:lstStyle/>
          <a:p>
            <a:r>
              <a:rPr lang="en-US" dirty="0" smtClean="0"/>
              <a:t>B. Characteristics of archival materials</a:t>
            </a:r>
            <a:endParaRPr lang="en-US" dirty="0"/>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endParaRPr lang="en-US" dirty="0"/>
          </a:p>
        </p:txBody>
      </p:sp>
      <p:pic>
        <p:nvPicPr>
          <p:cNvPr id="7" name="Picture 6"/>
          <p:cNvPicPr>
            <a:picLocks noChangeAspect="1"/>
          </p:cNvPicPr>
          <p:nvPr/>
        </p:nvPicPr>
        <p:blipFill>
          <a:blip r:embed="rId2"/>
          <a:stretch>
            <a:fillRect/>
          </a:stretch>
        </p:blipFill>
        <p:spPr>
          <a:xfrm>
            <a:off x="2411885" y="3077354"/>
            <a:ext cx="5567867" cy="3259689"/>
          </a:xfrm>
          <a:prstGeom prst="rect">
            <a:avLst/>
          </a:prstGeom>
        </p:spPr>
      </p:pic>
    </p:spTree>
    <p:extLst>
      <p:ext uri="{BB962C8B-B14F-4D97-AF65-F5344CB8AC3E}">
        <p14:creationId xmlns:p14="http://schemas.microsoft.com/office/powerpoint/2010/main" val="9822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A</a:t>
            </a:r>
            <a:r>
              <a:rPr lang="en-US" dirty="0" smtClean="0"/>
              <a:t>rchival materials are …</a:t>
            </a:r>
            <a:endParaRPr lang="en-US" dirty="0"/>
          </a:p>
        </p:txBody>
      </p:sp>
      <p:sp>
        <p:nvSpPr>
          <p:cNvPr id="7" name="Text Placeholder 6"/>
          <p:cNvSpPr>
            <a:spLocks noGrp="1"/>
          </p:cNvSpPr>
          <p:nvPr>
            <p:ph type="body" sz="quarter" idx="14"/>
          </p:nvPr>
        </p:nvSpPr>
        <p:spPr>
          <a:xfrm>
            <a:off x="683107" y="1136650"/>
            <a:ext cx="8181975" cy="4776788"/>
          </a:xfrm>
        </p:spPr>
        <p:txBody>
          <a:bodyPr/>
          <a:lstStyle/>
          <a:p>
            <a:pPr lvl="0"/>
            <a:r>
              <a:rPr lang="en-US" sz="2000" dirty="0"/>
              <a:t>Unique, unpublished, “originals”</a:t>
            </a:r>
          </a:p>
          <a:p>
            <a:pPr lvl="0"/>
            <a:r>
              <a:rPr lang="en-US" sz="2000" dirty="0"/>
              <a:t>Not publicly </a:t>
            </a:r>
            <a:r>
              <a:rPr lang="en-US" sz="2000" dirty="0" smtClean="0"/>
              <a:t>accessible until </a:t>
            </a:r>
            <a:r>
              <a:rPr lang="en-US" sz="2000" dirty="0"/>
              <a:t>acquired</a:t>
            </a:r>
          </a:p>
          <a:p>
            <a:pPr lvl="0"/>
            <a:r>
              <a:rPr lang="en-US" sz="2000" dirty="0"/>
              <a:t>Small percentage warrant acquisition</a:t>
            </a:r>
          </a:p>
          <a:p>
            <a:pPr lvl="0"/>
            <a:r>
              <a:rPr lang="en-US" sz="2000" dirty="0"/>
              <a:t>Limited meaning without context</a:t>
            </a:r>
          </a:p>
          <a:p>
            <a:pPr lvl="0"/>
            <a:r>
              <a:rPr lang="en-US" sz="2000" dirty="0"/>
              <a:t>A discrete collection may be enormous and grow over time</a:t>
            </a:r>
          </a:p>
          <a:p>
            <a:pPr lvl="0"/>
            <a:r>
              <a:rPr lang="en-US" sz="2000" dirty="0"/>
              <a:t>Nonstandard IP considerations, must be actively managed</a:t>
            </a:r>
          </a:p>
          <a:p>
            <a:pPr lvl="0"/>
            <a:r>
              <a:rPr lang="en-US" sz="2000" dirty="0"/>
              <a:t>Privacy issues</a:t>
            </a:r>
          </a:p>
          <a:p>
            <a:pPr lvl="0"/>
            <a:r>
              <a:rPr lang="en-US" sz="2000" dirty="0"/>
              <a:t>Restrictions may be imposed by donor or library</a:t>
            </a:r>
          </a:p>
          <a:p>
            <a:pPr lvl="0"/>
            <a:r>
              <a:rPr lang="en-US" sz="2000" dirty="0"/>
              <a:t>Permanent retention is the </a:t>
            </a:r>
            <a:r>
              <a:rPr lang="en-US" sz="2000" dirty="0" smtClean="0"/>
              <a:t>norm; deaccession possible</a:t>
            </a:r>
            <a:endParaRPr lang="en-US" sz="2000" dirty="0"/>
          </a:p>
          <a:p>
            <a:pPr lvl="0"/>
            <a:r>
              <a:rPr lang="en-US" sz="2000" dirty="0"/>
              <a:t>Secure conditions for storage and use</a:t>
            </a:r>
          </a:p>
          <a:p>
            <a:pPr lvl="0"/>
            <a:r>
              <a:rPr lang="en-US" sz="2000" dirty="0"/>
              <a:t>Custodian is uniquely responsible for preservation</a:t>
            </a:r>
          </a:p>
          <a:p>
            <a:pPr lvl="0"/>
            <a:r>
              <a:rPr lang="en-US" sz="2000" dirty="0"/>
              <a:t>Standard descriptive elements often not present</a:t>
            </a:r>
          </a:p>
          <a:p>
            <a:pPr lvl="0"/>
            <a:r>
              <a:rPr lang="en-US" sz="2000" dirty="0"/>
              <a:t>Prevalence of collection-level metadata</a:t>
            </a:r>
          </a:p>
          <a:p>
            <a:endParaRPr lang="en-US" sz="2000" dirty="0"/>
          </a:p>
        </p:txBody>
      </p:sp>
    </p:spTree>
    <p:extLst>
      <p:ext uri="{BB962C8B-B14F-4D97-AF65-F5344CB8AC3E}">
        <p14:creationId xmlns:p14="http://schemas.microsoft.com/office/powerpoint/2010/main" val="93377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61" y="1108083"/>
            <a:ext cx="8174039" cy="1246495"/>
          </a:xfrm>
        </p:spPr>
        <p:txBody>
          <a:bodyPr/>
          <a:lstStyle/>
          <a:p>
            <a:r>
              <a:rPr lang="en-US" dirty="0" smtClean="0"/>
              <a:t>c. Characteristics of born-digital materials</a:t>
            </a:r>
            <a:endParaRPr lang="en-US" dirty="0"/>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endParaRPr lang="en-US" dirty="0"/>
          </a:p>
        </p:txBody>
      </p:sp>
      <p:pic>
        <p:nvPicPr>
          <p:cNvPr id="5" name="Picture 4"/>
          <p:cNvPicPr>
            <a:picLocks noChangeAspect="1"/>
          </p:cNvPicPr>
          <p:nvPr/>
        </p:nvPicPr>
        <p:blipFill>
          <a:blip r:embed="rId2"/>
          <a:stretch>
            <a:fillRect/>
          </a:stretch>
        </p:blipFill>
        <p:spPr>
          <a:xfrm>
            <a:off x="2740464" y="2937539"/>
            <a:ext cx="4464440" cy="3399063"/>
          </a:xfrm>
          <a:prstGeom prst="rect">
            <a:avLst/>
          </a:prstGeom>
        </p:spPr>
      </p:pic>
    </p:spTree>
    <p:extLst>
      <p:ext uri="{BB962C8B-B14F-4D97-AF65-F5344CB8AC3E}">
        <p14:creationId xmlns:p14="http://schemas.microsoft.com/office/powerpoint/2010/main" val="242883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Sample analog-to-digital formats</a:t>
            </a:r>
            <a:endParaRPr lang="en-US" dirty="0"/>
          </a:p>
        </p:txBody>
      </p:sp>
      <p:pic>
        <p:nvPicPr>
          <p:cNvPr id="5" name="Picture 4" descr="Screen Shot 2015-08-10 at 10.27.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029" y="1622536"/>
            <a:ext cx="7035800" cy="2984500"/>
          </a:xfrm>
          <a:prstGeom prst="rect">
            <a:avLst/>
          </a:prstGeom>
        </p:spPr>
      </p:pic>
    </p:spTree>
    <p:extLst>
      <p:ext uri="{BB962C8B-B14F-4D97-AF65-F5344CB8AC3E}">
        <p14:creationId xmlns:p14="http://schemas.microsoft.com/office/powerpoint/2010/main" val="218190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Correlation with archival materials</a:t>
            </a:r>
            <a:endParaRPr lang="en-US" dirty="0"/>
          </a:p>
        </p:txBody>
      </p:sp>
      <p:sp>
        <p:nvSpPr>
          <p:cNvPr id="7" name="Text Placeholder 6"/>
          <p:cNvSpPr>
            <a:spLocks noGrp="1"/>
          </p:cNvSpPr>
          <p:nvPr>
            <p:ph type="body" sz="quarter" idx="14"/>
          </p:nvPr>
        </p:nvSpPr>
        <p:spPr>
          <a:xfrm>
            <a:off x="772913" y="1534307"/>
            <a:ext cx="7681521" cy="4331559"/>
          </a:xfrm>
        </p:spPr>
        <p:txBody>
          <a:bodyPr/>
          <a:lstStyle/>
          <a:p>
            <a:pPr lvl="0"/>
            <a:r>
              <a:rPr lang="en-US" sz="2400" dirty="0" smtClean="0"/>
              <a:t>All </a:t>
            </a:r>
            <a:r>
              <a:rPr lang="en-US" sz="2400" dirty="0"/>
              <a:t>of these sample digital formats have “archival” </a:t>
            </a:r>
            <a:r>
              <a:rPr lang="en-US" sz="2400" dirty="0" smtClean="0"/>
              <a:t>characteristics</a:t>
            </a:r>
          </a:p>
          <a:p>
            <a:pPr lvl="1"/>
            <a:r>
              <a:rPr lang="en-US" sz="2000" dirty="0" smtClean="0"/>
              <a:t>The exception: formally published materials such as music CDs or commercial films</a:t>
            </a:r>
          </a:p>
          <a:p>
            <a:pPr marL="457200" lvl="1" indent="0">
              <a:buNone/>
            </a:pPr>
            <a:endParaRPr lang="en-US" sz="1000" dirty="0" smtClean="0"/>
          </a:p>
          <a:p>
            <a:pPr lvl="0"/>
            <a:r>
              <a:rPr lang="en-US" sz="2400" dirty="0" smtClean="0"/>
              <a:t>Any </a:t>
            </a:r>
            <a:r>
              <a:rPr lang="en-US" sz="2400" dirty="0"/>
              <a:t>could be managed by either the archives or the broader </a:t>
            </a:r>
            <a:r>
              <a:rPr lang="en-US" sz="2400" dirty="0" smtClean="0"/>
              <a:t>library in e-environments such as …</a:t>
            </a:r>
          </a:p>
          <a:p>
            <a:pPr marL="685800" lvl="1"/>
            <a:r>
              <a:rPr lang="en-US" sz="2000" dirty="0"/>
              <a:t>Institutional repositories</a:t>
            </a:r>
          </a:p>
          <a:p>
            <a:pPr marL="685800" lvl="1"/>
            <a:r>
              <a:rPr lang="en-US" sz="2000" dirty="0"/>
              <a:t>Data repositories</a:t>
            </a:r>
          </a:p>
          <a:p>
            <a:pPr marL="685800" lvl="1"/>
            <a:r>
              <a:rPr lang="en-US" sz="2000" dirty="0"/>
              <a:t>Web </a:t>
            </a:r>
            <a:r>
              <a:rPr lang="en-US" sz="2000" dirty="0" smtClean="0"/>
              <a:t>archives… </a:t>
            </a:r>
            <a:endParaRPr lang="en-US" sz="2400" dirty="0" smtClean="0"/>
          </a:p>
          <a:p>
            <a:pPr marL="0" lvl="0" indent="0">
              <a:buNone/>
            </a:pPr>
            <a:endParaRPr lang="en-US" sz="1200" i="1" dirty="0" smtClean="0"/>
          </a:p>
          <a:p>
            <a:pPr marL="0" lvl="0" indent="0">
              <a:buNone/>
            </a:pPr>
            <a:endParaRPr lang="en-US" sz="2400" dirty="0"/>
          </a:p>
          <a:p>
            <a:endParaRPr lang="en-US" dirty="0"/>
          </a:p>
        </p:txBody>
      </p:sp>
    </p:spTree>
    <p:extLst>
      <p:ext uri="{BB962C8B-B14F-4D97-AF65-F5344CB8AC3E}">
        <p14:creationId xmlns:p14="http://schemas.microsoft.com/office/powerpoint/2010/main" val="46457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overview</a:t>
            </a:r>
            <a:endParaRPr lang="en-US" dirty="0"/>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a:xfrm>
            <a:off x="8677068" y="850902"/>
            <a:ext cx="265112" cy="5432839"/>
          </a:xfrm>
        </p:spPr>
        <p:txBody>
          <a:bodyPr/>
          <a:lstStyle/>
          <a:p>
            <a:endParaRPr lang="en-US" dirty="0"/>
          </a:p>
        </p:txBody>
      </p:sp>
      <p:sp>
        <p:nvSpPr>
          <p:cNvPr id="6" name="TextBox 5"/>
          <p:cNvSpPr txBox="1"/>
          <p:nvPr/>
        </p:nvSpPr>
        <p:spPr>
          <a:xfrm>
            <a:off x="602975" y="2591192"/>
            <a:ext cx="5914252" cy="2308324"/>
          </a:xfrm>
          <a:prstGeom prst="rect">
            <a:avLst/>
          </a:prstGeom>
          <a:noFill/>
        </p:spPr>
        <p:txBody>
          <a:bodyPr wrap="square" rtlCol="0">
            <a:spAutoFit/>
          </a:bodyPr>
          <a:lstStyle/>
          <a:p>
            <a:pPr marL="285750" indent="-285750">
              <a:buFont typeface="Arial"/>
              <a:buChar char="•"/>
            </a:pPr>
            <a:r>
              <a:rPr lang="en-US" sz="2400" dirty="0" smtClean="0"/>
              <a:t>Impetus for the work</a:t>
            </a:r>
          </a:p>
          <a:p>
            <a:pPr marL="285750" indent="-285750">
              <a:buFont typeface="Arial"/>
              <a:buChar char="•"/>
            </a:pPr>
            <a:r>
              <a:rPr lang="en-US" sz="2400" dirty="0" smtClean="0"/>
              <a:t>Audience</a:t>
            </a:r>
          </a:p>
          <a:p>
            <a:pPr marL="285750" indent="-285750">
              <a:buFont typeface="Arial"/>
              <a:buChar char="•"/>
            </a:pPr>
            <a:r>
              <a:rPr lang="en-US" sz="2400" dirty="0" smtClean="0"/>
              <a:t>External reviewers</a:t>
            </a:r>
            <a:endParaRPr lang="en-US" sz="2400" dirty="0"/>
          </a:p>
          <a:p>
            <a:pPr marL="285750" indent="-285750">
              <a:buFont typeface="Arial"/>
              <a:buChar char="•"/>
            </a:pPr>
            <a:r>
              <a:rPr lang="en-US" sz="2400" dirty="0" smtClean="0"/>
              <a:t>Characteristics </a:t>
            </a:r>
            <a:r>
              <a:rPr lang="en-US" sz="2400" dirty="0"/>
              <a:t>of Archival </a:t>
            </a:r>
            <a:r>
              <a:rPr lang="en-US" sz="2400" dirty="0" smtClean="0"/>
              <a:t>Materials</a:t>
            </a:r>
          </a:p>
          <a:p>
            <a:pPr marL="285750" indent="-285750">
              <a:buFont typeface="Arial"/>
              <a:buChar char="•"/>
            </a:pPr>
            <a:r>
              <a:rPr lang="en-US" sz="2400" dirty="0" smtClean="0"/>
              <a:t>Characteristics </a:t>
            </a:r>
            <a:r>
              <a:rPr lang="en-US" sz="2400" dirty="0"/>
              <a:t>of Born-</a:t>
            </a:r>
            <a:r>
              <a:rPr lang="en-US" sz="2400" dirty="0" smtClean="0"/>
              <a:t>digital Materials</a:t>
            </a:r>
          </a:p>
          <a:p>
            <a:pPr marL="285750" indent="-285750">
              <a:buFont typeface="Arial"/>
              <a:buChar char="•"/>
            </a:pPr>
            <a:r>
              <a:rPr lang="en-US" sz="2400" dirty="0" smtClean="0"/>
              <a:t>Ten </a:t>
            </a:r>
            <a:r>
              <a:rPr lang="en-US" sz="2400" dirty="0"/>
              <a:t>Areas of Archival Expertise </a:t>
            </a:r>
            <a:endParaRPr lang="en-US" sz="2400" dirty="0" smtClean="0"/>
          </a:p>
        </p:txBody>
      </p:sp>
      <p:pic>
        <p:nvPicPr>
          <p:cNvPr id="9" name="Picture 8" descr="Screen Shot 2015-08-10 at 10.33.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7803" y="2185410"/>
            <a:ext cx="2474377" cy="3159590"/>
          </a:xfrm>
          <a:prstGeom prst="rect">
            <a:avLst/>
          </a:prstGeom>
        </p:spPr>
      </p:pic>
    </p:spTree>
    <p:extLst>
      <p:ext uri="{BB962C8B-B14F-4D97-AF65-F5344CB8AC3E}">
        <p14:creationId xmlns:p14="http://schemas.microsoft.com/office/powerpoint/2010/main" val="291259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61" y="1108084"/>
            <a:ext cx="8174039" cy="1246495"/>
          </a:xfrm>
        </p:spPr>
        <p:txBody>
          <a:bodyPr/>
          <a:lstStyle/>
          <a:p>
            <a:r>
              <a:rPr lang="en-US" dirty="0" smtClean="0"/>
              <a:t>d. Ten areas of archival expertise</a:t>
            </a:r>
            <a:endParaRPr lang="en-US" dirty="0"/>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endParaRPr lang="en-US" dirty="0"/>
          </a:p>
        </p:txBody>
      </p:sp>
      <p:pic>
        <p:nvPicPr>
          <p:cNvPr id="5" name="Picture 4"/>
          <p:cNvPicPr>
            <a:picLocks noChangeAspect="1"/>
          </p:cNvPicPr>
          <p:nvPr/>
        </p:nvPicPr>
        <p:blipFill>
          <a:blip r:embed="rId2"/>
          <a:stretch>
            <a:fillRect/>
          </a:stretch>
        </p:blipFill>
        <p:spPr>
          <a:xfrm>
            <a:off x="2873739" y="2861015"/>
            <a:ext cx="4263652" cy="3422724"/>
          </a:xfrm>
          <a:prstGeom prst="rect">
            <a:avLst/>
          </a:prstGeom>
        </p:spPr>
      </p:pic>
    </p:spTree>
    <p:extLst>
      <p:ext uri="{BB962C8B-B14F-4D97-AF65-F5344CB8AC3E}">
        <p14:creationId xmlns:p14="http://schemas.microsoft.com/office/powerpoint/2010/main" val="142870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ten areas</a:t>
            </a:r>
            <a:endParaRPr lang="en-US" dirty="0"/>
          </a:p>
        </p:txBody>
      </p:sp>
      <p:sp>
        <p:nvSpPr>
          <p:cNvPr id="7" name="Text Placeholder 6"/>
          <p:cNvSpPr>
            <a:spLocks noGrp="1"/>
          </p:cNvSpPr>
          <p:nvPr>
            <p:ph type="body" sz="quarter" idx="14"/>
          </p:nvPr>
        </p:nvSpPr>
        <p:spPr>
          <a:xfrm>
            <a:off x="962027" y="1169391"/>
            <a:ext cx="8181975" cy="4866706"/>
          </a:xfrm>
        </p:spPr>
        <p:txBody>
          <a:bodyPr/>
          <a:lstStyle/>
          <a:p>
            <a:pPr marL="514350" lvl="0" indent="-514350">
              <a:buFont typeface="+mj-lt"/>
              <a:buAutoNum type="arabicPeriod"/>
            </a:pPr>
            <a:r>
              <a:rPr lang="en-US" sz="2400" dirty="0"/>
              <a:t>Ownership</a:t>
            </a:r>
          </a:p>
          <a:p>
            <a:pPr marL="514350" lvl="0" indent="-514350">
              <a:buFont typeface="+mj-lt"/>
              <a:buAutoNum type="arabicPeriod"/>
            </a:pPr>
            <a:r>
              <a:rPr lang="en-US" sz="2400" dirty="0"/>
              <a:t>Donor Relations</a:t>
            </a:r>
          </a:p>
          <a:p>
            <a:pPr marL="514350" lvl="0" indent="-514350">
              <a:buFont typeface="+mj-lt"/>
              <a:buAutoNum type="arabicPeriod"/>
            </a:pPr>
            <a:r>
              <a:rPr lang="en-US" sz="2400" dirty="0"/>
              <a:t>Intellectual Property </a:t>
            </a:r>
          </a:p>
          <a:p>
            <a:pPr marL="514350" lvl="0" indent="-514350">
              <a:buFont typeface="+mj-lt"/>
              <a:buAutoNum type="arabicPeriod"/>
            </a:pPr>
            <a:r>
              <a:rPr lang="en-US" sz="2400" dirty="0"/>
              <a:t>Appraisal</a:t>
            </a:r>
          </a:p>
          <a:p>
            <a:pPr marL="514350" lvl="0" indent="-514350">
              <a:buFont typeface="+mj-lt"/>
              <a:buAutoNum type="arabicPeriod"/>
            </a:pPr>
            <a:r>
              <a:rPr lang="en-US" sz="2400" dirty="0"/>
              <a:t>Context of Creation and Use </a:t>
            </a:r>
          </a:p>
          <a:p>
            <a:pPr marL="514350" lvl="0" indent="-514350">
              <a:buFont typeface="+mj-lt"/>
              <a:buAutoNum type="arabicPeriod"/>
            </a:pPr>
            <a:r>
              <a:rPr lang="en-US" sz="2400" dirty="0"/>
              <a:t>Authenticity</a:t>
            </a:r>
          </a:p>
          <a:p>
            <a:pPr marL="514350" lvl="0" indent="-514350">
              <a:buFont typeface="+mj-lt"/>
              <a:buAutoNum type="arabicPeriod"/>
            </a:pPr>
            <a:r>
              <a:rPr lang="en-US" sz="2400" dirty="0"/>
              <a:t>Restrictions on Access and Use </a:t>
            </a:r>
          </a:p>
          <a:p>
            <a:pPr marL="514350" lvl="0" indent="-514350">
              <a:buFont typeface="+mj-lt"/>
              <a:buAutoNum type="arabicPeriod"/>
            </a:pPr>
            <a:r>
              <a:rPr lang="en-US" sz="2400" dirty="0"/>
              <a:t>Transfer of Ownership</a:t>
            </a:r>
          </a:p>
          <a:p>
            <a:pPr marL="514350" lvl="0" indent="-514350">
              <a:buFont typeface="+mj-lt"/>
              <a:buAutoNum type="arabicPeriod"/>
            </a:pPr>
            <a:r>
              <a:rPr lang="en-US" sz="2400" dirty="0"/>
              <a:t>Permanence</a:t>
            </a:r>
          </a:p>
          <a:p>
            <a:pPr marL="514350" lvl="0" indent="-514350">
              <a:buFont typeface="+mj-lt"/>
              <a:buAutoNum type="arabicPeriod"/>
            </a:pPr>
            <a:r>
              <a:rPr lang="en-US" sz="2400" dirty="0"/>
              <a:t>Collection-Level Metadata</a:t>
            </a:r>
          </a:p>
          <a:p>
            <a:endParaRPr lang="en-US" dirty="0"/>
          </a:p>
        </p:txBody>
      </p:sp>
    </p:spTree>
    <p:extLst>
      <p:ext uri="{BB962C8B-B14F-4D97-AF65-F5344CB8AC3E}">
        <p14:creationId xmlns:p14="http://schemas.microsoft.com/office/powerpoint/2010/main" val="335846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1. Ownership</a:t>
            </a:r>
            <a:endParaRPr lang="en-US" dirty="0"/>
          </a:p>
        </p:txBody>
      </p:sp>
      <p:sp>
        <p:nvSpPr>
          <p:cNvPr id="7" name="Text Placeholder 6"/>
          <p:cNvSpPr>
            <a:spLocks noGrp="1"/>
          </p:cNvSpPr>
          <p:nvPr>
            <p:ph type="body" sz="quarter" idx="14"/>
          </p:nvPr>
        </p:nvSpPr>
        <p:spPr>
          <a:xfrm>
            <a:off x="477840" y="1136652"/>
            <a:ext cx="7925277" cy="4007251"/>
          </a:xfrm>
        </p:spPr>
        <p:txBody>
          <a:bodyPr/>
          <a:lstStyle/>
          <a:p>
            <a:pPr lvl="1">
              <a:buFont typeface="Arial"/>
              <a:buChar char="•"/>
            </a:pPr>
            <a:r>
              <a:rPr lang="en-US" dirty="0"/>
              <a:t>The issue</a:t>
            </a:r>
            <a:r>
              <a:rPr lang="en-US" dirty="0" smtClean="0"/>
              <a:t>: </a:t>
            </a:r>
            <a:r>
              <a:rPr lang="en-US" dirty="0"/>
              <a:t>Legal ownership of the digital property</a:t>
            </a:r>
            <a:endParaRPr lang="en-US" sz="2800" dirty="0"/>
          </a:p>
          <a:p>
            <a:pPr lvl="1">
              <a:buFont typeface="Arial"/>
              <a:buChar char="•"/>
            </a:pPr>
            <a:r>
              <a:rPr lang="en-US" dirty="0"/>
              <a:t>Description: Almost everything is owned by someone (person or organization), but who that is may not be apparent. It is paramount to ascertain that the person offering the material has the right to do so.</a:t>
            </a:r>
            <a:endParaRPr lang="en-US" sz="2800" dirty="0"/>
          </a:p>
          <a:p>
            <a:pPr lvl="1">
              <a:buFont typeface="Arial"/>
              <a:buChar char="•"/>
            </a:pPr>
            <a:r>
              <a:rPr lang="en-US" dirty="0"/>
              <a:t>Sample question: What does “ownership” mean when it’s so easy to make identical copies of digital files? </a:t>
            </a:r>
            <a:endParaRPr lang="en-US" sz="2800" dirty="0"/>
          </a:p>
          <a:p>
            <a:endParaRPr lang="en-US" b="1" dirty="0"/>
          </a:p>
        </p:txBody>
      </p:sp>
    </p:spTree>
    <p:extLst>
      <p:ext uri="{BB962C8B-B14F-4D97-AF65-F5344CB8AC3E}">
        <p14:creationId xmlns:p14="http://schemas.microsoft.com/office/powerpoint/2010/main" val="404777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2. Donor relations</a:t>
            </a:r>
            <a:endParaRPr lang="en-US" dirty="0"/>
          </a:p>
        </p:txBody>
      </p:sp>
      <p:sp>
        <p:nvSpPr>
          <p:cNvPr id="3" name="Text Placeholder 2"/>
          <p:cNvSpPr>
            <a:spLocks noGrp="1"/>
          </p:cNvSpPr>
          <p:nvPr>
            <p:ph type="body" sz="quarter" idx="14"/>
          </p:nvPr>
        </p:nvSpPr>
        <p:spPr/>
        <p:txBody>
          <a:bodyPr/>
          <a:lstStyle/>
          <a:p>
            <a:pPr lvl="1">
              <a:buFont typeface="Arial"/>
              <a:buChar char="•"/>
            </a:pPr>
            <a:r>
              <a:rPr lang="en-US" dirty="0"/>
              <a:t>The issue: Factors to address when working with donors of digital content. </a:t>
            </a:r>
            <a:endParaRPr lang="en-US" sz="2800" dirty="0"/>
          </a:p>
          <a:p>
            <a:pPr lvl="1">
              <a:buFont typeface="Arial"/>
              <a:buChar char="•"/>
            </a:pPr>
            <a:r>
              <a:rPr lang="en-US" dirty="0"/>
              <a:t>Description: Issues may be sensitive, donors may be emotional, relationships can be </a:t>
            </a:r>
            <a:r>
              <a:rPr lang="en-US" dirty="0" smtClean="0"/>
              <a:t>long and must be actively stewarded</a:t>
            </a:r>
            <a:endParaRPr lang="en-US" sz="2800" dirty="0"/>
          </a:p>
          <a:p>
            <a:pPr lvl="1">
              <a:buFont typeface="Arial"/>
              <a:buChar char="•"/>
            </a:pPr>
            <a:r>
              <a:rPr lang="en-US" dirty="0"/>
              <a:t>Sample question: Do we have to ask the donor before we recover deleted files?</a:t>
            </a:r>
            <a:endParaRPr lang="en-US" sz="2800" dirty="0"/>
          </a:p>
        </p:txBody>
      </p:sp>
    </p:spTree>
    <p:extLst>
      <p:ext uri="{BB962C8B-B14F-4D97-AF65-F5344CB8AC3E}">
        <p14:creationId xmlns:p14="http://schemas.microsoft.com/office/powerpoint/2010/main" val="325869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3. Intellectual property</a:t>
            </a:r>
            <a:endParaRPr lang="en-US" dirty="0"/>
          </a:p>
        </p:txBody>
      </p:sp>
      <p:sp>
        <p:nvSpPr>
          <p:cNvPr id="3" name="Text Placeholder 2"/>
          <p:cNvSpPr>
            <a:spLocks noGrp="1"/>
          </p:cNvSpPr>
          <p:nvPr>
            <p:ph type="body" sz="quarter" idx="14"/>
          </p:nvPr>
        </p:nvSpPr>
        <p:spPr>
          <a:xfrm>
            <a:off x="477841" y="1195045"/>
            <a:ext cx="8181975" cy="4776788"/>
          </a:xfrm>
        </p:spPr>
        <p:txBody>
          <a:bodyPr/>
          <a:lstStyle/>
          <a:p>
            <a:pPr lvl="1">
              <a:buFont typeface="Arial"/>
              <a:buChar char="•"/>
            </a:pPr>
            <a:r>
              <a:rPr lang="en-US" dirty="0"/>
              <a:t>The issue: Legal ownership of the intellectual property rights.</a:t>
            </a:r>
          </a:p>
          <a:p>
            <a:pPr lvl="1">
              <a:buFont typeface="Arial"/>
              <a:buChar char="•"/>
            </a:pPr>
            <a:r>
              <a:rPr lang="en-US" dirty="0"/>
              <a:t>Description: IP rights are completely distinct from ownership of the property </a:t>
            </a:r>
            <a:r>
              <a:rPr lang="en-US" i="1" dirty="0"/>
              <a:t>per se</a:t>
            </a:r>
            <a:r>
              <a:rPr lang="en-US" dirty="0"/>
              <a:t>. Many people don’t realize they own any rights, let alone which ones.</a:t>
            </a:r>
          </a:p>
          <a:p>
            <a:pPr lvl="1">
              <a:buFont typeface="Arial"/>
              <a:buChar char="•"/>
            </a:pPr>
            <a:r>
              <a:rPr lang="en-US" dirty="0"/>
              <a:t>Sample question: What happens if the donor doesn’t know who holds copyright? </a:t>
            </a:r>
          </a:p>
          <a:p>
            <a:endParaRPr lang="en-US" dirty="0"/>
          </a:p>
        </p:txBody>
      </p:sp>
    </p:spTree>
    <p:extLst>
      <p:ext uri="{BB962C8B-B14F-4D97-AF65-F5344CB8AC3E}">
        <p14:creationId xmlns:p14="http://schemas.microsoft.com/office/powerpoint/2010/main" val="117453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4. Appraisal</a:t>
            </a:r>
            <a:endParaRPr lang="en-US" dirty="0"/>
          </a:p>
        </p:txBody>
      </p:sp>
      <p:sp>
        <p:nvSpPr>
          <p:cNvPr id="3" name="Text Placeholder 2"/>
          <p:cNvSpPr>
            <a:spLocks noGrp="1"/>
          </p:cNvSpPr>
          <p:nvPr>
            <p:ph type="body" sz="quarter" idx="14"/>
          </p:nvPr>
        </p:nvSpPr>
        <p:spPr>
          <a:xfrm>
            <a:off x="477841" y="1290583"/>
            <a:ext cx="8181975" cy="4776788"/>
          </a:xfrm>
        </p:spPr>
        <p:txBody>
          <a:bodyPr/>
          <a:lstStyle/>
          <a:p>
            <a:pPr lvl="1">
              <a:buFont typeface="Arial"/>
              <a:buChar char="•"/>
            </a:pPr>
            <a:r>
              <a:rPr lang="en-US" dirty="0"/>
              <a:t>The issue: Significance of the material in the context of the institution’s collecting mission.</a:t>
            </a:r>
          </a:p>
          <a:p>
            <a:pPr lvl="1">
              <a:buFont typeface="Arial"/>
              <a:buChar char="•"/>
            </a:pPr>
            <a:r>
              <a:rPr lang="en-US" dirty="0"/>
              <a:t>Description: The content must be sufficiently significant to warrant the costs of acquisition, preservation, access, and all other considerations. It must also have strong potential to attract users.</a:t>
            </a:r>
          </a:p>
          <a:p>
            <a:pPr lvl="1">
              <a:buFont typeface="Arial"/>
              <a:buChar char="•"/>
            </a:pPr>
            <a:r>
              <a:rPr lang="en-US" dirty="0"/>
              <a:t>Sample question: Should we consider the high cost of processing materials in obsolete digital formats as  part of the appraisal decision? </a:t>
            </a:r>
          </a:p>
          <a:p>
            <a:endParaRPr lang="en-US" dirty="0"/>
          </a:p>
        </p:txBody>
      </p:sp>
    </p:spTree>
    <p:extLst>
      <p:ext uri="{BB962C8B-B14F-4D97-AF65-F5344CB8AC3E}">
        <p14:creationId xmlns:p14="http://schemas.microsoft.com/office/powerpoint/2010/main" val="68745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5. Context of creation and use</a:t>
            </a:r>
            <a:endParaRPr lang="en-US" dirty="0"/>
          </a:p>
        </p:txBody>
      </p:sp>
      <p:sp>
        <p:nvSpPr>
          <p:cNvPr id="3" name="Text Placeholder 2"/>
          <p:cNvSpPr>
            <a:spLocks noGrp="1"/>
          </p:cNvSpPr>
          <p:nvPr>
            <p:ph type="body" sz="quarter" idx="14"/>
          </p:nvPr>
        </p:nvSpPr>
        <p:spPr/>
        <p:txBody>
          <a:bodyPr/>
          <a:lstStyle/>
          <a:p>
            <a:pPr lvl="1">
              <a:buFont typeface="Arial"/>
              <a:buChar char="•"/>
            </a:pPr>
            <a:r>
              <a:rPr lang="en-US" dirty="0"/>
              <a:t>The issue: The circumstances under which the materials were produced and their relationship to the creator’s overall output.</a:t>
            </a:r>
          </a:p>
          <a:p>
            <a:pPr lvl="1">
              <a:buFont typeface="Arial"/>
              <a:buChar char="•"/>
            </a:pPr>
            <a:r>
              <a:rPr lang="en-US" dirty="0"/>
              <a:t>Description: The circumstances surrounding creation, ownership, custody, and intended use inform understanding of the material so that its full significance can be determined.</a:t>
            </a:r>
          </a:p>
          <a:p>
            <a:pPr lvl="1">
              <a:buFont typeface="Arial"/>
              <a:buChar char="•"/>
            </a:pPr>
            <a:r>
              <a:rPr lang="en-US" dirty="0"/>
              <a:t>Sample question: What sort of contextual information is needed for a website? </a:t>
            </a:r>
          </a:p>
          <a:p>
            <a:endParaRPr lang="en-US" dirty="0"/>
          </a:p>
        </p:txBody>
      </p:sp>
    </p:spTree>
    <p:extLst>
      <p:ext uri="{BB962C8B-B14F-4D97-AF65-F5344CB8AC3E}">
        <p14:creationId xmlns:p14="http://schemas.microsoft.com/office/powerpoint/2010/main" val="403891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6</a:t>
            </a:r>
            <a:r>
              <a:rPr lang="en-US" dirty="0" smtClean="0"/>
              <a:t>. Authenticity</a:t>
            </a:r>
            <a:endParaRPr lang="en-US" dirty="0"/>
          </a:p>
        </p:txBody>
      </p:sp>
      <p:sp>
        <p:nvSpPr>
          <p:cNvPr id="3" name="Text Placeholder 2"/>
          <p:cNvSpPr>
            <a:spLocks noGrp="1"/>
          </p:cNvSpPr>
          <p:nvPr>
            <p:ph type="body" sz="quarter" idx="14"/>
          </p:nvPr>
        </p:nvSpPr>
        <p:spPr>
          <a:xfrm>
            <a:off x="477841" y="1380376"/>
            <a:ext cx="8181975" cy="4776788"/>
          </a:xfrm>
        </p:spPr>
        <p:txBody>
          <a:bodyPr/>
          <a:lstStyle/>
          <a:p>
            <a:pPr lvl="1">
              <a:buFont typeface="Arial"/>
              <a:buChar char="•"/>
            </a:pPr>
            <a:r>
              <a:rPr lang="en-US" dirty="0"/>
              <a:t>The issue: Factors that help determine whether the materials can serve as an accurate, reliable record of the creator’s output. </a:t>
            </a:r>
          </a:p>
          <a:p>
            <a:pPr lvl="1">
              <a:buFont typeface="Arial"/>
              <a:buChar char="•"/>
            </a:pPr>
            <a:r>
              <a:rPr lang="en-US" dirty="0"/>
              <a:t>Description: An authentic document is one that is complete and unchanged since it left the custody of its creator.</a:t>
            </a:r>
          </a:p>
          <a:p>
            <a:pPr lvl="1">
              <a:buFont typeface="Arial"/>
              <a:buChar char="•"/>
            </a:pPr>
            <a:r>
              <a:rPr lang="en-US" dirty="0"/>
              <a:t>Sample question: Are the copies that we make for digital processing and preservation considered authentic</a:t>
            </a:r>
            <a:r>
              <a:rPr lang="en-US" dirty="0" smtClean="0"/>
              <a:t>?</a:t>
            </a:r>
          </a:p>
        </p:txBody>
      </p:sp>
    </p:spTree>
    <p:extLst>
      <p:ext uri="{BB962C8B-B14F-4D97-AF65-F5344CB8AC3E}">
        <p14:creationId xmlns:p14="http://schemas.microsoft.com/office/powerpoint/2010/main" val="154881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7</a:t>
            </a:r>
            <a:r>
              <a:rPr lang="en-US" dirty="0" smtClean="0"/>
              <a:t>. Restrictions on access and use</a:t>
            </a:r>
            <a:endParaRPr lang="en-US" dirty="0"/>
          </a:p>
        </p:txBody>
      </p:sp>
      <p:sp>
        <p:nvSpPr>
          <p:cNvPr id="3" name="Text Placeholder 2"/>
          <p:cNvSpPr>
            <a:spLocks noGrp="1"/>
          </p:cNvSpPr>
          <p:nvPr>
            <p:ph type="body" sz="quarter" idx="14"/>
          </p:nvPr>
        </p:nvSpPr>
        <p:spPr>
          <a:xfrm>
            <a:off x="477841" y="1393204"/>
            <a:ext cx="8181975" cy="4776788"/>
          </a:xfrm>
        </p:spPr>
        <p:txBody>
          <a:bodyPr/>
          <a:lstStyle/>
          <a:p>
            <a:pPr lvl="1">
              <a:buFont typeface="Arial"/>
              <a:buChar char="•"/>
            </a:pPr>
            <a:r>
              <a:rPr lang="en-US" dirty="0"/>
              <a:t>The issue: Limitations on access to or use of the materials.</a:t>
            </a:r>
            <a:endParaRPr lang="en-US" sz="2800" dirty="0"/>
          </a:p>
          <a:p>
            <a:pPr lvl="1">
              <a:buFont typeface="Arial"/>
              <a:buChar char="•"/>
            </a:pPr>
            <a:r>
              <a:rPr lang="en-US" dirty="0"/>
              <a:t>Description: Some materials must be held inaccessible due to the requirements of U.S. or State </a:t>
            </a:r>
            <a:r>
              <a:rPr lang="en-US" dirty="0" smtClean="0"/>
              <a:t>statutes, donor requirements, privacy issues, or intellectual property.</a:t>
            </a:r>
            <a:endParaRPr lang="en-US" sz="2800" dirty="0"/>
          </a:p>
          <a:p>
            <a:pPr lvl="1">
              <a:buFont typeface="Arial"/>
              <a:buChar char="•"/>
            </a:pPr>
            <a:r>
              <a:rPr lang="en-US" dirty="0"/>
              <a:t>Sample question: Are there issues associated with providing digital access to papers written by students as course assignments? </a:t>
            </a:r>
            <a:r>
              <a:rPr lang="en-US" dirty="0" smtClean="0"/>
              <a:t>What about letters of recommendation for students?</a:t>
            </a:r>
            <a:endParaRPr lang="en-US" sz="2800" dirty="0"/>
          </a:p>
          <a:p>
            <a:pPr marL="0" indent="0">
              <a:buNone/>
            </a:pPr>
            <a:endParaRPr lang="en-US" dirty="0" smtClean="0"/>
          </a:p>
        </p:txBody>
      </p:sp>
    </p:spTree>
    <p:extLst>
      <p:ext uri="{BB962C8B-B14F-4D97-AF65-F5344CB8AC3E}">
        <p14:creationId xmlns:p14="http://schemas.microsoft.com/office/powerpoint/2010/main" val="375633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8. Transfer of ownership</a:t>
            </a:r>
            <a:endParaRPr lang="en-US" dirty="0"/>
          </a:p>
        </p:txBody>
      </p:sp>
      <p:sp>
        <p:nvSpPr>
          <p:cNvPr id="3" name="Text Placeholder 2"/>
          <p:cNvSpPr>
            <a:spLocks noGrp="1"/>
          </p:cNvSpPr>
          <p:nvPr>
            <p:ph type="body" sz="quarter" idx="14"/>
          </p:nvPr>
        </p:nvSpPr>
        <p:spPr>
          <a:xfrm>
            <a:off x="477841" y="1380376"/>
            <a:ext cx="8181975" cy="4776788"/>
          </a:xfrm>
        </p:spPr>
        <p:txBody>
          <a:bodyPr/>
          <a:lstStyle/>
          <a:p>
            <a:pPr lvl="1">
              <a:buFont typeface="Arial"/>
              <a:buChar char="•"/>
            </a:pPr>
            <a:r>
              <a:rPr lang="en-US" dirty="0"/>
              <a:t>The issue: Terms and conditions to be discussed at the time of transferring ownership to the institution.</a:t>
            </a:r>
            <a:endParaRPr lang="en-US" sz="2800" dirty="0"/>
          </a:p>
          <a:p>
            <a:pPr lvl="1">
              <a:buFont typeface="Arial"/>
              <a:buChar char="•"/>
            </a:pPr>
            <a:r>
              <a:rPr lang="en-US" dirty="0"/>
              <a:t>Description: A formal deed of gift is necessary to avoid any future questions regarding whether the gift was legally made, as well as the terms that were specified.</a:t>
            </a:r>
            <a:endParaRPr lang="en-US" sz="2800" dirty="0"/>
          </a:p>
          <a:p>
            <a:pPr lvl="1">
              <a:buFont typeface="Arial"/>
              <a:buChar char="•"/>
            </a:pPr>
            <a:r>
              <a:rPr lang="en-US" dirty="0"/>
              <a:t>Sample question: Is a deed of gift necessary for a professor’s research data?</a:t>
            </a:r>
            <a:endParaRPr lang="en-US" sz="2800" dirty="0"/>
          </a:p>
          <a:p>
            <a:endParaRPr lang="en-US" dirty="0"/>
          </a:p>
        </p:txBody>
      </p:sp>
    </p:spTree>
    <p:extLst>
      <p:ext uri="{BB962C8B-B14F-4D97-AF65-F5344CB8AC3E}">
        <p14:creationId xmlns:p14="http://schemas.microsoft.com/office/powerpoint/2010/main" val="29602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61" y="1108084"/>
            <a:ext cx="8174039" cy="692497"/>
          </a:xfrm>
        </p:spPr>
        <p:txBody>
          <a:bodyPr/>
          <a:lstStyle/>
          <a:p>
            <a:r>
              <a:rPr lang="en-US" dirty="0" smtClean="0"/>
              <a:t>Impetus for the work</a:t>
            </a:r>
            <a:endParaRPr lang="en-US" dirty="0"/>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endParaRPr lang="en-US" dirty="0"/>
          </a:p>
        </p:txBody>
      </p:sp>
      <p:pic>
        <p:nvPicPr>
          <p:cNvPr id="5" name="Picture 4"/>
          <p:cNvPicPr>
            <a:picLocks noChangeAspect="1"/>
          </p:cNvPicPr>
          <p:nvPr/>
        </p:nvPicPr>
        <p:blipFill>
          <a:blip r:embed="rId2"/>
          <a:stretch>
            <a:fillRect/>
          </a:stretch>
        </p:blipFill>
        <p:spPr>
          <a:xfrm>
            <a:off x="2399059" y="2507118"/>
            <a:ext cx="4964893" cy="3461075"/>
          </a:xfrm>
          <a:prstGeom prst="rect">
            <a:avLst/>
          </a:prstGeom>
        </p:spPr>
      </p:pic>
    </p:spTree>
    <p:extLst>
      <p:ext uri="{BB962C8B-B14F-4D97-AF65-F5344CB8AC3E}">
        <p14:creationId xmlns:p14="http://schemas.microsoft.com/office/powerpoint/2010/main" val="310836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9. Permanence</a:t>
            </a:r>
            <a:endParaRPr lang="en-US" dirty="0"/>
          </a:p>
        </p:txBody>
      </p:sp>
      <p:sp>
        <p:nvSpPr>
          <p:cNvPr id="3" name="Text Placeholder 2"/>
          <p:cNvSpPr>
            <a:spLocks noGrp="1"/>
          </p:cNvSpPr>
          <p:nvPr>
            <p:ph type="body" sz="quarter" idx="14"/>
          </p:nvPr>
        </p:nvSpPr>
        <p:spPr>
          <a:xfrm>
            <a:off x="477841" y="1418860"/>
            <a:ext cx="8181975" cy="4776788"/>
          </a:xfrm>
        </p:spPr>
        <p:txBody>
          <a:bodyPr/>
          <a:lstStyle/>
          <a:p>
            <a:pPr lvl="1">
              <a:buFont typeface="Arial"/>
              <a:buChar char="•"/>
            </a:pPr>
            <a:r>
              <a:rPr lang="en-US" dirty="0"/>
              <a:t>The issue: Preservation of the authentic materials into the foreseeable future.</a:t>
            </a:r>
          </a:p>
          <a:p>
            <a:pPr lvl="1">
              <a:buFont typeface="Arial"/>
              <a:buChar char="•"/>
            </a:pPr>
            <a:r>
              <a:rPr lang="en-US" dirty="0"/>
              <a:t>Description: Questions may arise about continuing to devote server space to material that has seen little or no use several years after being acquired.</a:t>
            </a:r>
          </a:p>
          <a:p>
            <a:pPr lvl="1">
              <a:buFont typeface="Arial"/>
              <a:buChar char="•"/>
            </a:pPr>
            <a:r>
              <a:rPr lang="en-US" dirty="0"/>
              <a:t>Sample question: If standard back-up systems aren’t sufficient for preserving files over the long term, what type of environment meets digital preservation standards? </a:t>
            </a:r>
          </a:p>
          <a:p>
            <a:endParaRPr lang="en-US" dirty="0"/>
          </a:p>
        </p:txBody>
      </p:sp>
    </p:spTree>
    <p:extLst>
      <p:ext uri="{BB962C8B-B14F-4D97-AF65-F5344CB8AC3E}">
        <p14:creationId xmlns:p14="http://schemas.microsoft.com/office/powerpoint/2010/main" val="94612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10. Collection-level metadata</a:t>
            </a:r>
            <a:endParaRPr lang="en-US" dirty="0"/>
          </a:p>
        </p:txBody>
      </p:sp>
      <p:sp>
        <p:nvSpPr>
          <p:cNvPr id="3" name="Text Placeholder 2"/>
          <p:cNvSpPr>
            <a:spLocks noGrp="1"/>
          </p:cNvSpPr>
          <p:nvPr>
            <p:ph type="body" sz="quarter" idx="14"/>
          </p:nvPr>
        </p:nvSpPr>
        <p:spPr>
          <a:xfrm>
            <a:off x="477841" y="1354723"/>
            <a:ext cx="8181975" cy="4776788"/>
          </a:xfrm>
        </p:spPr>
        <p:txBody>
          <a:bodyPr/>
          <a:lstStyle/>
          <a:p>
            <a:pPr lvl="1">
              <a:buFont typeface="Arial"/>
              <a:buChar char="•"/>
            </a:pPr>
            <a:r>
              <a:rPr lang="en-US" dirty="0"/>
              <a:t>The issue: Efficient creation of contextual and descriptive data for discovery and access. </a:t>
            </a:r>
            <a:endParaRPr lang="en-US" sz="2800" dirty="0"/>
          </a:p>
          <a:p>
            <a:pPr lvl="1">
              <a:buFont typeface="Arial"/>
              <a:buChar char="•"/>
            </a:pPr>
            <a:r>
              <a:rPr lang="en-US" dirty="0"/>
              <a:t>Description: Collection-level description is the archival norm. The usual identifying elements (author, title, extent</a:t>
            </a:r>
            <a:r>
              <a:rPr lang="en-US" dirty="0" smtClean="0"/>
              <a:t>, etc</a:t>
            </a:r>
            <a:r>
              <a:rPr lang="en-US" dirty="0"/>
              <a:t>.) usually must be determined by the archivist because they don’t explicitly appear on the material.</a:t>
            </a:r>
            <a:endParaRPr lang="en-US" sz="2800" dirty="0"/>
          </a:p>
          <a:p>
            <a:pPr lvl="1">
              <a:buFont typeface="Arial"/>
              <a:buChar char="•"/>
            </a:pPr>
            <a:r>
              <a:rPr lang="en-US" dirty="0"/>
              <a:t>Sample question: Is one metadata record sufficient for this complex website?</a:t>
            </a:r>
            <a:endParaRPr lang="en-US" sz="2800" dirty="0"/>
          </a:p>
          <a:p>
            <a:endParaRPr lang="en-US" dirty="0"/>
          </a:p>
        </p:txBody>
      </p:sp>
    </p:spTree>
    <p:extLst>
      <p:ext uri="{BB962C8B-B14F-4D97-AF65-F5344CB8AC3E}">
        <p14:creationId xmlns:p14="http://schemas.microsoft.com/office/powerpoint/2010/main" val="373063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ten areas, redux</a:t>
            </a:r>
            <a:endParaRPr lang="en-US" dirty="0"/>
          </a:p>
        </p:txBody>
      </p:sp>
      <p:sp>
        <p:nvSpPr>
          <p:cNvPr id="7" name="Text Placeholder 6"/>
          <p:cNvSpPr>
            <a:spLocks noGrp="1"/>
          </p:cNvSpPr>
          <p:nvPr>
            <p:ph type="body" sz="quarter" idx="14"/>
          </p:nvPr>
        </p:nvSpPr>
        <p:spPr>
          <a:xfrm>
            <a:off x="962027" y="1169391"/>
            <a:ext cx="8181975" cy="4866706"/>
          </a:xfrm>
        </p:spPr>
        <p:txBody>
          <a:bodyPr/>
          <a:lstStyle/>
          <a:p>
            <a:pPr marL="514350" lvl="0" indent="-514350">
              <a:buFont typeface="+mj-lt"/>
              <a:buAutoNum type="arabicPeriod"/>
            </a:pPr>
            <a:r>
              <a:rPr lang="en-US" sz="2400" dirty="0"/>
              <a:t>Ownership</a:t>
            </a:r>
          </a:p>
          <a:p>
            <a:pPr marL="514350" lvl="0" indent="-514350">
              <a:buFont typeface="+mj-lt"/>
              <a:buAutoNum type="arabicPeriod"/>
            </a:pPr>
            <a:r>
              <a:rPr lang="en-US" sz="2400" dirty="0"/>
              <a:t>Donor Relations</a:t>
            </a:r>
          </a:p>
          <a:p>
            <a:pPr marL="514350" lvl="0" indent="-514350">
              <a:buFont typeface="+mj-lt"/>
              <a:buAutoNum type="arabicPeriod"/>
            </a:pPr>
            <a:r>
              <a:rPr lang="en-US" sz="2400" dirty="0"/>
              <a:t>Intellectual Property </a:t>
            </a:r>
          </a:p>
          <a:p>
            <a:pPr marL="514350" lvl="0" indent="-514350">
              <a:buFont typeface="+mj-lt"/>
              <a:buAutoNum type="arabicPeriod"/>
            </a:pPr>
            <a:r>
              <a:rPr lang="en-US" sz="2400" dirty="0"/>
              <a:t>Appraisal</a:t>
            </a:r>
          </a:p>
          <a:p>
            <a:pPr marL="514350" lvl="0" indent="-514350">
              <a:buFont typeface="+mj-lt"/>
              <a:buAutoNum type="arabicPeriod"/>
            </a:pPr>
            <a:r>
              <a:rPr lang="en-US" sz="2400" dirty="0"/>
              <a:t>Context of Creation and Use </a:t>
            </a:r>
          </a:p>
          <a:p>
            <a:pPr marL="514350" lvl="0" indent="-514350">
              <a:buFont typeface="+mj-lt"/>
              <a:buAutoNum type="arabicPeriod"/>
            </a:pPr>
            <a:r>
              <a:rPr lang="en-US" sz="2400" dirty="0"/>
              <a:t>Authenticity</a:t>
            </a:r>
          </a:p>
          <a:p>
            <a:pPr marL="514350" lvl="0" indent="-514350">
              <a:buFont typeface="+mj-lt"/>
              <a:buAutoNum type="arabicPeriod"/>
            </a:pPr>
            <a:r>
              <a:rPr lang="en-US" sz="2400" dirty="0"/>
              <a:t>Restrictions on Access and Use </a:t>
            </a:r>
          </a:p>
          <a:p>
            <a:pPr marL="514350" lvl="0" indent="-514350">
              <a:buFont typeface="+mj-lt"/>
              <a:buAutoNum type="arabicPeriod"/>
            </a:pPr>
            <a:r>
              <a:rPr lang="en-US" sz="2400" dirty="0"/>
              <a:t>Transfer of Ownership</a:t>
            </a:r>
          </a:p>
          <a:p>
            <a:pPr marL="514350" lvl="0" indent="-514350">
              <a:buFont typeface="+mj-lt"/>
              <a:buAutoNum type="arabicPeriod"/>
            </a:pPr>
            <a:r>
              <a:rPr lang="en-US" sz="2400" dirty="0"/>
              <a:t>Permanence</a:t>
            </a:r>
          </a:p>
          <a:p>
            <a:pPr marL="514350" lvl="0" indent="-514350">
              <a:buFont typeface="+mj-lt"/>
              <a:buAutoNum type="arabicPeriod"/>
            </a:pPr>
            <a:r>
              <a:rPr lang="en-US" sz="2400" dirty="0"/>
              <a:t>Collection-Level Metadata</a:t>
            </a:r>
          </a:p>
          <a:p>
            <a:endParaRPr lang="en-US" dirty="0"/>
          </a:p>
        </p:txBody>
      </p:sp>
    </p:spTree>
    <p:extLst>
      <p:ext uri="{BB962C8B-B14F-4D97-AF65-F5344CB8AC3E}">
        <p14:creationId xmlns:p14="http://schemas.microsoft.com/office/powerpoint/2010/main" val="28342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61" y="1108083"/>
            <a:ext cx="8174039" cy="692497"/>
          </a:xfrm>
        </p:spPr>
        <p:txBody>
          <a:bodyPr/>
          <a:lstStyle/>
          <a:p>
            <a:r>
              <a:rPr lang="en-US" dirty="0" smtClean="0"/>
              <a:t>Read the report!</a:t>
            </a:r>
            <a:endParaRPr lang="en-US" dirty="0"/>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endParaRPr lang="en-US" dirty="0"/>
          </a:p>
        </p:txBody>
      </p:sp>
      <p:sp>
        <p:nvSpPr>
          <p:cNvPr id="7" name="TextBox 6"/>
          <p:cNvSpPr txBox="1"/>
          <p:nvPr/>
        </p:nvSpPr>
        <p:spPr>
          <a:xfrm>
            <a:off x="441327" y="2745127"/>
            <a:ext cx="4865620" cy="2954655"/>
          </a:xfrm>
          <a:prstGeom prst="rect">
            <a:avLst/>
          </a:prstGeom>
          <a:noFill/>
        </p:spPr>
        <p:txBody>
          <a:bodyPr wrap="none" rtlCol="0">
            <a:spAutoFit/>
          </a:bodyPr>
          <a:lstStyle/>
          <a:p>
            <a:r>
              <a:rPr lang="en-US" i="1" dirty="0"/>
              <a:t>The Archival Advantage: </a:t>
            </a:r>
            <a:endParaRPr lang="en-US" i="1" dirty="0" smtClean="0"/>
          </a:p>
          <a:p>
            <a:r>
              <a:rPr lang="en-US" i="1" dirty="0" smtClean="0"/>
              <a:t>Integrating </a:t>
            </a:r>
            <a:r>
              <a:rPr lang="en-US" i="1" dirty="0"/>
              <a:t>Archival Expertise into </a:t>
            </a:r>
            <a:endParaRPr lang="en-US" i="1" dirty="0" smtClean="0"/>
          </a:p>
          <a:p>
            <a:r>
              <a:rPr lang="en-US" i="1" dirty="0" smtClean="0"/>
              <a:t>Management </a:t>
            </a:r>
            <a:r>
              <a:rPr lang="en-US" i="1" dirty="0"/>
              <a:t>of Born-digital Library Materials</a:t>
            </a:r>
            <a:r>
              <a:rPr lang="en-US" dirty="0"/>
              <a:t>. </a:t>
            </a:r>
            <a:endParaRPr lang="en-US" dirty="0" smtClean="0"/>
          </a:p>
          <a:p>
            <a:endParaRPr lang="en-US" dirty="0" smtClean="0"/>
          </a:p>
          <a:p>
            <a:r>
              <a:rPr lang="en-US" dirty="0" smtClean="0"/>
              <a:t>2015. Dublin</a:t>
            </a:r>
            <a:r>
              <a:rPr lang="en-US" dirty="0"/>
              <a:t>, Ohio: OCLC Research</a:t>
            </a:r>
            <a:r>
              <a:rPr lang="en-US" dirty="0" smtClean="0"/>
              <a:t>.</a:t>
            </a:r>
          </a:p>
          <a:p>
            <a:endParaRPr lang="en-US" dirty="0" smtClean="0"/>
          </a:p>
          <a:p>
            <a:endParaRPr lang="en-US" dirty="0"/>
          </a:p>
          <a:p>
            <a:pPr lvl="2" algn="ctr"/>
            <a:r>
              <a:rPr lang="en-US" sz="2400" dirty="0" smtClean="0"/>
              <a:t>oc.lc</a:t>
            </a:r>
            <a:r>
              <a:rPr lang="en-US" sz="2400" dirty="0"/>
              <a:t>/</a:t>
            </a:r>
            <a:r>
              <a:rPr lang="en-US" sz="2400" dirty="0" smtClean="0"/>
              <a:t>archadv</a:t>
            </a:r>
          </a:p>
          <a:p>
            <a:endParaRPr lang="en-US" dirty="0"/>
          </a:p>
          <a:p>
            <a:endParaRPr lang="en-US" dirty="0"/>
          </a:p>
        </p:txBody>
      </p:sp>
      <p:pic>
        <p:nvPicPr>
          <p:cNvPr id="8" name="Picture 7" descr="Screen Shot 2015-08-10 at 10.33.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5879" y="2514226"/>
            <a:ext cx="2726077" cy="3480991"/>
          </a:xfrm>
          <a:prstGeom prst="rect">
            <a:avLst/>
          </a:prstGeom>
        </p:spPr>
      </p:pic>
    </p:spTree>
    <p:extLst>
      <p:ext uri="{BB962C8B-B14F-4D97-AF65-F5344CB8AC3E}">
        <p14:creationId xmlns:p14="http://schemas.microsoft.com/office/powerpoint/2010/main" val="217519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31837" y="1108606"/>
            <a:ext cx="4895274" cy="1492716"/>
          </a:xfrm>
        </p:spPr>
        <p:txBody>
          <a:bodyPr/>
          <a:lstStyle/>
          <a:p>
            <a:r>
              <a:rPr lang="en-US" dirty="0" smtClean="0"/>
              <a:t>Questions?</a:t>
            </a:r>
            <a:endParaRPr lang="en-US" dirty="0"/>
          </a:p>
        </p:txBody>
      </p:sp>
      <p:sp>
        <p:nvSpPr>
          <p:cNvPr id="3" name="Text Placeholder 2"/>
          <p:cNvSpPr>
            <a:spLocks noGrp="1"/>
          </p:cNvSpPr>
          <p:nvPr>
            <p:ph type="body" sz="quarter" idx="11"/>
          </p:nvPr>
        </p:nvSpPr>
        <p:spPr/>
        <p:txBody>
          <a:bodyPr/>
          <a:lstStyle/>
          <a:p>
            <a:r>
              <a:rPr lang="en-US" dirty="0" smtClean="0"/>
              <a:t>Jackie Dooley</a:t>
            </a:r>
            <a:endParaRPr lang="en-US" dirty="0"/>
          </a:p>
        </p:txBody>
      </p:sp>
      <p:sp>
        <p:nvSpPr>
          <p:cNvPr id="4" name="Text Placeholder 3"/>
          <p:cNvSpPr>
            <a:spLocks noGrp="1"/>
          </p:cNvSpPr>
          <p:nvPr>
            <p:ph type="body" sz="quarter" idx="12"/>
          </p:nvPr>
        </p:nvSpPr>
        <p:spPr/>
        <p:txBody>
          <a:bodyPr/>
          <a:lstStyle/>
          <a:p>
            <a:r>
              <a:rPr lang="en-US" dirty="0" smtClean="0"/>
              <a:t>Program Officer, OCLC Research</a:t>
            </a:r>
            <a:endParaRPr lang="en-US" dirty="0"/>
          </a:p>
        </p:txBody>
      </p:sp>
      <p:sp>
        <p:nvSpPr>
          <p:cNvPr id="5" name="Text Placeholder 4"/>
          <p:cNvSpPr>
            <a:spLocks noGrp="1"/>
          </p:cNvSpPr>
          <p:nvPr>
            <p:ph type="body" sz="quarter" idx="13"/>
          </p:nvPr>
        </p:nvSpPr>
        <p:spPr>
          <a:xfrm>
            <a:off x="608359" y="3588611"/>
            <a:ext cx="3887788" cy="580386"/>
          </a:xfrm>
        </p:spPr>
        <p:txBody>
          <a:bodyPr/>
          <a:lstStyle/>
          <a:p>
            <a:r>
              <a:rPr lang="en-US" dirty="0" smtClean="0">
                <a:hlinkClick r:id="rId2"/>
              </a:rPr>
              <a:t>dooleyj@oclc.org</a:t>
            </a:r>
            <a:endParaRPr lang="en-US" dirty="0" smtClean="0"/>
          </a:p>
          <a:p>
            <a:r>
              <a:rPr lang="en-US" dirty="0" smtClean="0"/>
              <a:t>@minniedw</a:t>
            </a:r>
            <a:endParaRPr lang="en-US" dirty="0"/>
          </a:p>
        </p:txBody>
      </p:sp>
      <p:sp>
        <p:nvSpPr>
          <p:cNvPr id="6" name="Text Placeholder 5"/>
          <p:cNvSpPr>
            <a:spLocks noGrp="1"/>
          </p:cNvSpPr>
          <p:nvPr>
            <p:ph type="body" sz="quarter" idx="14"/>
          </p:nvPr>
        </p:nvSpPr>
        <p:spPr>
          <a:xfrm>
            <a:off x="2" y="587634"/>
            <a:ext cx="3679825" cy="566309"/>
          </a:xfrm>
        </p:spPr>
        <p:txBody>
          <a:bodyPr/>
          <a:lstStyle/>
          <a:p>
            <a:r>
              <a:rPr lang="en-US" dirty="0" smtClean="0"/>
              <a:t>The Archival Advantage</a:t>
            </a:r>
            <a:endParaRPr lang="en-US" dirty="0"/>
          </a:p>
        </p:txBody>
      </p:sp>
      <p:pic>
        <p:nvPicPr>
          <p:cNvPr id="7" name="Picture 6" descr="JD headshot 2011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300" y="2858447"/>
            <a:ext cx="2386229" cy="2983152"/>
          </a:xfrm>
          <a:prstGeom prst="rect">
            <a:avLst/>
          </a:prstGeom>
        </p:spPr>
      </p:pic>
    </p:spTree>
    <p:extLst>
      <p:ext uri="{BB962C8B-B14F-4D97-AF65-F5344CB8AC3E}">
        <p14:creationId xmlns:p14="http://schemas.microsoft.com/office/powerpoint/2010/main" val="219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Why this essay?</a:t>
            </a:r>
            <a:endParaRPr lang="en-US" dirty="0"/>
          </a:p>
        </p:txBody>
      </p:sp>
      <p:sp>
        <p:nvSpPr>
          <p:cNvPr id="7" name="Text Placeholder 6"/>
          <p:cNvSpPr>
            <a:spLocks noGrp="1"/>
          </p:cNvSpPr>
          <p:nvPr>
            <p:ph type="body" sz="quarter" idx="14"/>
          </p:nvPr>
        </p:nvSpPr>
        <p:spPr>
          <a:xfrm>
            <a:off x="888373" y="1277755"/>
            <a:ext cx="7129867" cy="4520358"/>
          </a:xfrm>
        </p:spPr>
        <p:txBody>
          <a:bodyPr/>
          <a:lstStyle/>
          <a:p>
            <a:pPr marL="285750" indent="-285750"/>
            <a:r>
              <a:rPr lang="en-US" sz="2400" dirty="0"/>
              <a:t>L</a:t>
            </a:r>
            <a:r>
              <a:rPr lang="en-US" sz="2400" dirty="0" smtClean="0"/>
              <a:t>everage archivists</a:t>
            </a:r>
            <a:r>
              <a:rPr lang="en-US" sz="2400" dirty="0"/>
              <a:t>’ traditional </a:t>
            </a:r>
            <a:r>
              <a:rPr lang="en-US" sz="2400" dirty="0" smtClean="0"/>
              <a:t>skills and expertise to enhance digital library planning and management</a:t>
            </a:r>
          </a:p>
          <a:p>
            <a:pPr marL="0" indent="0">
              <a:buNone/>
            </a:pPr>
            <a:endParaRPr lang="en-US" sz="1000" dirty="0" smtClean="0"/>
          </a:p>
          <a:p>
            <a:pPr marL="285750" indent="-285750"/>
            <a:r>
              <a:rPr lang="en-US" dirty="0" smtClean="0"/>
              <a:t>I</a:t>
            </a:r>
            <a:r>
              <a:rPr lang="en-US" sz="2400" dirty="0" smtClean="0"/>
              <a:t>ntegrate archivists into the research library “mainstream”</a:t>
            </a:r>
          </a:p>
          <a:p>
            <a:pPr marL="285750" indent="-285750"/>
            <a:endParaRPr lang="en-US" sz="1000" dirty="0" smtClean="0"/>
          </a:p>
          <a:p>
            <a:pPr marL="285750" indent="-285750"/>
            <a:r>
              <a:rPr lang="en-US" sz="2400" dirty="0" smtClean="0"/>
              <a:t>Include archivists in planning for born-digital materials not in the custody of the archives</a:t>
            </a:r>
          </a:p>
          <a:p>
            <a:pPr marL="285750" indent="-285750"/>
            <a:endParaRPr lang="en-US" dirty="0" smtClean="0"/>
          </a:p>
          <a:p>
            <a:pPr marL="285750" indent="-285750"/>
            <a:endParaRPr lang="en-US" dirty="0"/>
          </a:p>
          <a:p>
            <a:pPr marL="285750" indent="-285750"/>
            <a:endParaRPr lang="en-US" dirty="0"/>
          </a:p>
          <a:p>
            <a:endParaRPr lang="en-US" dirty="0"/>
          </a:p>
        </p:txBody>
      </p:sp>
    </p:spTree>
    <p:extLst>
      <p:ext uri="{BB962C8B-B14F-4D97-AF65-F5344CB8AC3E}">
        <p14:creationId xmlns:p14="http://schemas.microsoft.com/office/powerpoint/2010/main" val="423777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external reviewers</a:t>
            </a:r>
            <a:endParaRPr lang="en-US" dirty="0"/>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endParaRPr lang="en-US" dirty="0"/>
          </a:p>
        </p:txBody>
      </p:sp>
      <p:pic>
        <p:nvPicPr>
          <p:cNvPr id="5" name="Picture 4"/>
          <p:cNvPicPr>
            <a:picLocks noChangeAspect="1"/>
          </p:cNvPicPr>
          <p:nvPr/>
        </p:nvPicPr>
        <p:blipFill>
          <a:blip r:embed="rId2"/>
          <a:stretch>
            <a:fillRect/>
          </a:stretch>
        </p:blipFill>
        <p:spPr>
          <a:xfrm>
            <a:off x="2800202" y="2497629"/>
            <a:ext cx="4762500" cy="3556000"/>
          </a:xfrm>
          <a:prstGeom prst="rect">
            <a:avLst/>
          </a:prstGeom>
        </p:spPr>
      </p:pic>
    </p:spTree>
    <p:extLst>
      <p:ext uri="{BB962C8B-B14F-4D97-AF65-F5344CB8AC3E}">
        <p14:creationId xmlns:p14="http://schemas.microsoft.com/office/powerpoint/2010/main" val="29200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Who were our reviewers?</a:t>
            </a:r>
            <a:endParaRPr lang="en-US" dirty="0"/>
          </a:p>
        </p:txBody>
      </p:sp>
      <p:sp>
        <p:nvSpPr>
          <p:cNvPr id="7" name="Text Placeholder 6"/>
          <p:cNvSpPr>
            <a:spLocks noGrp="1"/>
          </p:cNvSpPr>
          <p:nvPr>
            <p:ph type="body" sz="quarter" idx="14"/>
          </p:nvPr>
        </p:nvSpPr>
        <p:spPr>
          <a:xfrm>
            <a:off x="708767" y="1028284"/>
            <a:ext cx="8181975" cy="4776788"/>
          </a:xfrm>
        </p:spPr>
        <p:txBody>
          <a:bodyPr/>
          <a:lstStyle/>
          <a:p>
            <a:pPr marL="285750" lvl="0" indent="-285750"/>
            <a:r>
              <a:rPr lang="en-US" dirty="0" smtClean="0"/>
              <a:t>Demystifying Born Digital advisory group</a:t>
            </a:r>
            <a:endParaRPr lang="en-US" dirty="0"/>
          </a:p>
          <a:p>
            <a:pPr marL="285750" lvl="0" indent="-285750"/>
            <a:r>
              <a:rPr lang="en-US" dirty="0"/>
              <a:t>Library directors</a:t>
            </a:r>
          </a:p>
          <a:p>
            <a:pPr marL="285750" lvl="0" indent="-285750"/>
            <a:r>
              <a:rPr lang="en-US" dirty="0"/>
              <a:t>Heads of special </a:t>
            </a:r>
            <a:r>
              <a:rPr lang="en-US" dirty="0" smtClean="0"/>
              <a:t>collections</a:t>
            </a:r>
            <a:endParaRPr lang="en-US" dirty="0"/>
          </a:p>
          <a:p>
            <a:pPr marL="285750" lvl="0" indent="-285750"/>
            <a:r>
              <a:rPr lang="en-US" dirty="0" smtClean="0"/>
              <a:t>IT professionals</a:t>
            </a:r>
            <a:endParaRPr lang="en-US" dirty="0"/>
          </a:p>
          <a:p>
            <a:pPr marL="0" indent="0">
              <a:buNone/>
            </a:pPr>
            <a:endParaRPr lang="en-US" dirty="0"/>
          </a:p>
        </p:txBody>
      </p:sp>
      <p:pic>
        <p:nvPicPr>
          <p:cNvPr id="5" name="Picture 4" descr="Screen Shot 2015-08-06 at 12.11.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0409" y="2688410"/>
            <a:ext cx="3927651" cy="3394485"/>
          </a:xfrm>
          <a:prstGeom prst="rect">
            <a:avLst/>
          </a:prstGeom>
        </p:spPr>
      </p:pic>
    </p:spTree>
    <p:extLst>
      <p:ext uri="{BB962C8B-B14F-4D97-AF65-F5344CB8AC3E}">
        <p14:creationId xmlns:p14="http://schemas.microsoft.com/office/powerpoint/2010/main" val="351759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Reviewers’ big debate!</a:t>
            </a:r>
          </a:p>
          <a:p>
            <a:endParaRPr lang="en-US" dirty="0"/>
          </a:p>
        </p:txBody>
      </p:sp>
      <p:sp>
        <p:nvSpPr>
          <p:cNvPr id="7" name="Text Placeholder 6"/>
          <p:cNvSpPr>
            <a:spLocks noGrp="1"/>
          </p:cNvSpPr>
          <p:nvPr>
            <p:ph type="body" sz="quarter" idx="14"/>
          </p:nvPr>
        </p:nvSpPr>
        <p:spPr>
          <a:xfrm>
            <a:off x="1221935" y="2235145"/>
            <a:ext cx="8181975" cy="4776788"/>
          </a:xfrm>
        </p:spPr>
        <p:txBody>
          <a:bodyPr/>
          <a:lstStyle/>
          <a:p>
            <a:pPr marL="0" lvl="0" indent="0">
              <a:buNone/>
            </a:pPr>
            <a:r>
              <a:rPr lang="en-US" sz="3400" dirty="0" smtClean="0"/>
              <a:t>Is it “</a:t>
            </a:r>
            <a:r>
              <a:rPr lang="en-US" sz="3400" dirty="0"/>
              <a:t>born digital</a:t>
            </a:r>
            <a:r>
              <a:rPr lang="en-US" sz="3400" dirty="0" smtClean="0"/>
              <a:t>” or “digital”?</a:t>
            </a:r>
            <a:endParaRPr lang="en-US" sz="3400" dirty="0"/>
          </a:p>
          <a:p>
            <a:pPr marL="0" indent="0">
              <a:buNone/>
            </a:pPr>
            <a:endParaRPr lang="en-US" dirty="0"/>
          </a:p>
        </p:txBody>
      </p:sp>
    </p:spTree>
    <p:extLst>
      <p:ext uri="{BB962C8B-B14F-4D97-AF65-F5344CB8AC3E}">
        <p14:creationId xmlns:p14="http://schemas.microsoft.com/office/powerpoint/2010/main" val="153688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61" y="1108081"/>
            <a:ext cx="8174039" cy="1788182"/>
          </a:xfrm>
        </p:spPr>
        <p:txBody>
          <a:bodyPr/>
          <a:lstStyle/>
          <a:p>
            <a:r>
              <a:rPr lang="en-US" sz="2800" dirty="0" smtClean="0"/>
              <a:t>first, A tip of the hat to …</a:t>
            </a:r>
          </a:p>
          <a:p>
            <a:r>
              <a:rPr lang="en-US" i="1" dirty="0" smtClean="0"/>
              <a:t>The Evolving Scholarly Record</a:t>
            </a:r>
            <a:endParaRPr lang="en-US" i="1" dirty="0"/>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endParaRPr lang="en-US" dirty="0"/>
          </a:p>
        </p:txBody>
      </p:sp>
      <p:pic>
        <p:nvPicPr>
          <p:cNvPr id="5" name="Picture 4"/>
          <p:cNvPicPr>
            <a:picLocks noChangeAspect="1"/>
          </p:cNvPicPr>
          <p:nvPr/>
        </p:nvPicPr>
        <p:blipFill>
          <a:blip r:embed="rId2"/>
          <a:stretch>
            <a:fillRect/>
          </a:stretch>
        </p:blipFill>
        <p:spPr>
          <a:xfrm>
            <a:off x="3695632" y="3311297"/>
            <a:ext cx="3866840" cy="2651296"/>
          </a:xfrm>
          <a:prstGeom prst="rect">
            <a:avLst/>
          </a:prstGeom>
        </p:spPr>
      </p:pic>
    </p:spTree>
    <p:extLst>
      <p:ext uri="{BB962C8B-B14F-4D97-AF65-F5344CB8AC3E}">
        <p14:creationId xmlns:p14="http://schemas.microsoft.com/office/powerpoint/2010/main" val="307529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0402" y="1032824"/>
            <a:ext cx="7068880" cy="2523768"/>
          </a:xfrm>
          <a:prstGeom prst="rect">
            <a:avLst/>
          </a:prstGeom>
        </p:spPr>
        <p:txBody>
          <a:bodyPr wrap="square">
            <a:spAutoFit/>
          </a:bodyPr>
          <a:lstStyle/>
          <a:p>
            <a:r>
              <a:rPr lang="en-US" sz="2600" dirty="0"/>
              <a:t>“</a:t>
            </a:r>
            <a:r>
              <a:rPr lang="en-US" sz="2400" dirty="0"/>
              <a:t>Much of what was considered “grey literature” in the print context is now digital. The scholarly and </a:t>
            </a:r>
            <a:r>
              <a:rPr lang="en-US" sz="2400" dirty="0" smtClean="0"/>
              <a:t>cultural </a:t>
            </a:r>
            <a:r>
              <a:rPr lang="en-US" sz="2400" dirty="0"/>
              <a:t>records are becoming more complex as evidence, methodology, and discussion join more traditional outputs.</a:t>
            </a:r>
            <a:r>
              <a:rPr lang="en-US" sz="2400" dirty="0" smtClean="0"/>
              <a:t>”</a:t>
            </a:r>
            <a:endParaRPr lang="en-US" dirty="0" smtClean="0"/>
          </a:p>
          <a:p>
            <a:endParaRPr lang="en-US" dirty="0"/>
          </a:p>
          <a:p>
            <a:pPr algn="r"/>
            <a:r>
              <a:rPr lang="en-US" dirty="0"/>
              <a:t>--</a:t>
            </a:r>
            <a:r>
              <a:rPr lang="en-US" i="1" dirty="0"/>
              <a:t>The Archival Advantage</a:t>
            </a:r>
            <a:endParaRPr lang="en-US" dirty="0"/>
          </a:p>
        </p:txBody>
      </p:sp>
      <p:pic>
        <p:nvPicPr>
          <p:cNvPr id="4" name="Picture 3"/>
          <p:cNvPicPr>
            <a:picLocks noChangeAspect="1"/>
          </p:cNvPicPr>
          <p:nvPr/>
        </p:nvPicPr>
        <p:blipFill>
          <a:blip r:embed="rId2"/>
          <a:stretch>
            <a:fillRect/>
          </a:stretch>
        </p:blipFill>
        <p:spPr>
          <a:xfrm>
            <a:off x="3857315" y="4691799"/>
            <a:ext cx="4876800" cy="1168400"/>
          </a:xfrm>
          <a:prstGeom prst="rect">
            <a:avLst/>
          </a:prstGeom>
        </p:spPr>
      </p:pic>
    </p:spTree>
    <p:extLst>
      <p:ext uri="{BB962C8B-B14F-4D97-AF65-F5344CB8AC3E}">
        <p14:creationId xmlns:p14="http://schemas.microsoft.com/office/powerpoint/2010/main" val="235230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Master_Slides_V2">
  <a:themeElements>
    <a:clrScheme name="Custom 3">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18473</TotalTime>
  <Words>1199</Words>
  <Application>Microsoft Office PowerPoint</Application>
  <PresentationFormat>On-screen Show (4:3)</PresentationFormat>
  <Paragraphs>158</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ＭＳ Ｐゴシック</vt:lpstr>
      <vt:lpstr>Arial</vt:lpstr>
      <vt:lpstr>Calibri</vt:lpstr>
      <vt:lpstr>Wingdings</vt:lpstr>
      <vt:lpstr>Master_Slides_V2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Archival Advantage: Integrating Archival Expertise Into Management of Born-Digital Library Materials</dc:title>
  <dc:creator>Jackie Dooley</dc:creator>
  <cp:keywords>“Jackie Dooley”, archives, born-digital, “OCLC research”, “archival management”, “born digital materials”, “collection management”</cp:keywords>
  <dc:description>Presented as an OCLC Research webinar, 11 August 2015</dc:description>
  <cp:lastModifiedBy>McNicol,Jeanette</cp:lastModifiedBy>
  <cp:revision>190</cp:revision>
  <cp:lastPrinted>2015-08-10T20:20:06Z</cp:lastPrinted>
  <dcterms:created xsi:type="dcterms:W3CDTF">2015-04-17T19:58:50Z</dcterms:created>
  <dcterms:modified xsi:type="dcterms:W3CDTF">2015-08-13T23:55:26Z</dcterms:modified>
</cp:coreProperties>
</file>