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36" r:id="rId2"/>
    <p:sldId id="364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55" r:id="rId11"/>
    <p:sldId id="357" r:id="rId12"/>
    <p:sldId id="358" r:id="rId13"/>
    <p:sldId id="359" r:id="rId14"/>
    <p:sldId id="360" r:id="rId15"/>
    <p:sldId id="361" r:id="rId16"/>
    <p:sldId id="348" r:id="rId17"/>
    <p:sldId id="350" r:id="rId18"/>
    <p:sldId id="351" r:id="rId19"/>
    <p:sldId id="352" r:id="rId20"/>
    <p:sldId id="353" r:id="rId21"/>
    <p:sldId id="362" r:id="rId22"/>
    <p:sldId id="363" r:id="rId23"/>
    <p:sldId id="354" r:id="rId2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529DC"/>
    <a:srgbClr val="004890"/>
    <a:srgbClr val="42767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4" autoAdjust="0"/>
    <p:restoredTop sz="80556" autoAdjust="0"/>
  </p:normalViewPr>
  <p:slideViewPr>
    <p:cSldViewPr snapToObjects="1">
      <p:cViewPr varScale="1">
        <p:scale>
          <a:sx n="74" d="100"/>
          <a:sy n="74" d="100"/>
        </p:scale>
        <p:origin x="-20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8" d="100"/>
          <a:sy n="78" d="100"/>
        </p:scale>
        <p:origin x="-3306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vuw\Public\ResearchData\FSW\CWTS\costascomesanar\DEVELOPMENTS\2013_Altmetrics_analysis\Total_Altmetrics_Experiment\Trend_analysi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ew\AppData\Local\Microsoft\Windows\Temporary%20Internet%20Files\Content.Outlook\1JYX37RR\Scenario%201_Markk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cat>
            <c:strRef>
              <c:f>Trend_analysis_data!$D$4:$D$28</c:f>
              <c:strCache>
                <c:ptCount val="25"/>
                <c:pt idx="0">
                  <c:v>Before 1990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</c:strCache>
            </c:strRef>
          </c:cat>
          <c:val>
            <c:numRef>
              <c:f>Trend_analysis_data!$G$4:$G$28</c:f>
              <c:numCache>
                <c:formatCode>General</c:formatCode>
                <c:ptCount val="25"/>
                <c:pt idx="0">
                  <c:v>7</c:v>
                </c:pt>
                <c:pt idx="1">
                  <c:v>4</c:v>
                </c:pt>
                <c:pt idx="2">
                  <c:v>10</c:v>
                </c:pt>
                <c:pt idx="3">
                  <c:v>4</c:v>
                </c:pt>
                <c:pt idx="4">
                  <c:v>3</c:v>
                </c:pt>
                <c:pt idx="5">
                  <c:v>4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4</c:v>
                </c:pt>
                <c:pt idx="10">
                  <c:v>4</c:v>
                </c:pt>
                <c:pt idx="11">
                  <c:v>95</c:v>
                </c:pt>
                <c:pt idx="12">
                  <c:v>351</c:v>
                </c:pt>
                <c:pt idx="13">
                  <c:v>3963</c:v>
                </c:pt>
                <c:pt idx="14">
                  <c:v>6754</c:v>
                </c:pt>
                <c:pt idx="15">
                  <c:v>10556</c:v>
                </c:pt>
                <c:pt idx="16">
                  <c:v>14817</c:v>
                </c:pt>
                <c:pt idx="17">
                  <c:v>20424</c:v>
                </c:pt>
                <c:pt idx="18">
                  <c:v>24838</c:v>
                </c:pt>
                <c:pt idx="19">
                  <c:v>32043</c:v>
                </c:pt>
                <c:pt idx="20">
                  <c:v>40265</c:v>
                </c:pt>
                <c:pt idx="21">
                  <c:v>53909</c:v>
                </c:pt>
                <c:pt idx="22">
                  <c:v>135013</c:v>
                </c:pt>
                <c:pt idx="23">
                  <c:v>313612</c:v>
                </c:pt>
                <c:pt idx="24">
                  <c:v>61603</c:v>
                </c:pt>
              </c:numCache>
            </c:numRef>
          </c:val>
        </c:ser>
        <c:axId val="82333696"/>
        <c:axId val="82335232"/>
      </c:barChart>
      <c:lineChart>
        <c:grouping val="standard"/>
        <c:ser>
          <c:idx val="1"/>
          <c:order val="1"/>
          <c:tx>
            <c:v>%alt</c:v>
          </c:tx>
          <c:cat>
            <c:strRef>
              <c:f>Trend_analysis_data!$D$4:$D$28</c:f>
              <c:strCache>
                <c:ptCount val="25"/>
                <c:pt idx="0">
                  <c:v>Before 1990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</c:strCache>
            </c:strRef>
          </c:cat>
          <c:val>
            <c:numRef>
              <c:f>Trend_analysis_data!$H$4:$H$28</c:f>
              <c:numCache>
                <c:formatCode>0.00%</c:formatCode>
                <c:ptCount val="25"/>
                <c:pt idx="0">
                  <c:v>1.1737089201877906E-3</c:v>
                </c:pt>
                <c:pt idx="1">
                  <c:v>8.4210526315789524E-3</c:v>
                </c:pt>
                <c:pt idx="2">
                  <c:v>2.2321428571428614E-2</c:v>
                </c:pt>
                <c:pt idx="3">
                  <c:v>1.0958904109589001E-2</c:v>
                </c:pt>
                <c:pt idx="4">
                  <c:v>7.4812967581047449E-3</c:v>
                </c:pt>
                <c:pt idx="5">
                  <c:v>6.7001675041876135E-3</c:v>
                </c:pt>
                <c:pt idx="6">
                  <c:v>3.7313432835820934E-3</c:v>
                </c:pt>
                <c:pt idx="7">
                  <c:v>4.6511627906976822E-3</c:v>
                </c:pt>
                <c:pt idx="8">
                  <c:v>3.4722222222222212E-3</c:v>
                </c:pt>
                <c:pt idx="9">
                  <c:v>6.1255742725880502E-3</c:v>
                </c:pt>
                <c:pt idx="10">
                  <c:v>9.8280098280098347E-3</c:v>
                </c:pt>
                <c:pt idx="11">
                  <c:v>6.6022656195705142E-3</c:v>
                </c:pt>
                <c:pt idx="12">
                  <c:v>9.1511106476170594E-3</c:v>
                </c:pt>
                <c:pt idx="13">
                  <c:v>1.6405046942526511E-2</c:v>
                </c:pt>
                <c:pt idx="14">
                  <c:v>1.4483367929869102E-2</c:v>
                </c:pt>
                <c:pt idx="15">
                  <c:v>1.8038924841800506E-2</c:v>
                </c:pt>
                <c:pt idx="16">
                  <c:v>2.195846312987761E-2</c:v>
                </c:pt>
                <c:pt idx="17">
                  <c:v>2.5944133226630108E-2</c:v>
                </c:pt>
                <c:pt idx="18">
                  <c:v>2.8538534720083809E-2</c:v>
                </c:pt>
                <c:pt idx="19">
                  <c:v>3.3103298655950124E-2</c:v>
                </c:pt>
                <c:pt idx="20">
                  <c:v>3.7486849577790013E-2</c:v>
                </c:pt>
                <c:pt idx="21">
                  <c:v>4.6949162284605502E-2</c:v>
                </c:pt>
                <c:pt idx="22">
                  <c:v>0.10816676587675106</c:v>
                </c:pt>
                <c:pt idx="23">
                  <c:v>0.23813436156464104</c:v>
                </c:pt>
                <c:pt idx="24">
                  <c:v>0.27005830520363011</c:v>
                </c:pt>
              </c:numCache>
            </c:numRef>
          </c:val>
        </c:ser>
        <c:ser>
          <c:idx val="2"/>
          <c:order val="2"/>
          <c:tx>
            <c:v>%alt_all</c:v>
          </c:tx>
          <c:val>
            <c:numRef>
              <c:f>Trend_analysis_data!$I$4:$I$28</c:f>
              <c:numCache>
                <c:formatCode>0.00%</c:formatCode>
                <c:ptCount val="25"/>
                <c:pt idx="0">
                  <c:v>2.6138909634055319E-6</c:v>
                </c:pt>
                <c:pt idx="1">
                  <c:v>4.5421099008911651E-6</c:v>
                </c:pt>
                <c:pt idx="2">
                  <c:v>1.109719030238731E-5</c:v>
                </c:pt>
                <c:pt idx="3">
                  <c:v>4.3409748961421821E-6</c:v>
                </c:pt>
                <c:pt idx="4">
                  <c:v>3.1155171446908519E-6</c:v>
                </c:pt>
                <c:pt idx="5">
                  <c:v>3.9419974495276533E-6</c:v>
                </c:pt>
                <c:pt idx="6">
                  <c:v>9.2597994142251113E-7</c:v>
                </c:pt>
                <c:pt idx="7">
                  <c:v>2.6533902809851931E-6</c:v>
                </c:pt>
                <c:pt idx="8">
                  <c:v>8.6216633085288173E-7</c:v>
                </c:pt>
                <c:pt idx="9">
                  <c:v>3.4429304157941019E-6</c:v>
                </c:pt>
                <c:pt idx="10">
                  <c:v>3.367947412869102E-6</c:v>
                </c:pt>
                <c:pt idx="11">
                  <c:v>7.8841314840757265E-5</c:v>
                </c:pt>
                <c:pt idx="12">
                  <c:v>2.9520555894775629E-4</c:v>
                </c:pt>
                <c:pt idx="13">
                  <c:v>3.212423641103461E-3</c:v>
                </c:pt>
                <c:pt idx="14">
                  <c:v>5.3249991918679004E-3</c:v>
                </c:pt>
                <c:pt idx="15">
                  <c:v>7.7845057657406538E-3</c:v>
                </c:pt>
                <c:pt idx="16">
                  <c:v>1.0337877012962609E-2</c:v>
                </c:pt>
                <c:pt idx="17">
                  <c:v>1.3671131114742106E-2</c:v>
                </c:pt>
                <c:pt idx="18">
                  <c:v>1.5885726126960507E-2</c:v>
                </c:pt>
                <c:pt idx="19">
                  <c:v>1.9440618838161703E-2</c:v>
                </c:pt>
                <c:pt idx="20">
                  <c:v>2.365190319548871E-2</c:v>
                </c:pt>
                <c:pt idx="21">
                  <c:v>3.1350771687593718E-2</c:v>
                </c:pt>
                <c:pt idx="22">
                  <c:v>7.5468038450337629E-2</c:v>
                </c:pt>
                <c:pt idx="23">
                  <c:v>0.174753537843615</c:v>
                </c:pt>
                <c:pt idx="24">
                  <c:v>0.23224242515636015</c:v>
                </c:pt>
              </c:numCache>
            </c:numRef>
          </c:val>
        </c:ser>
        <c:marker val="1"/>
        <c:axId val="82338560"/>
        <c:axId val="82336768"/>
      </c:lineChart>
      <c:catAx>
        <c:axId val="82333696"/>
        <c:scaling>
          <c:orientation val="minMax"/>
        </c:scaling>
        <c:axPos val="b"/>
        <c:tickLblPos val="nextTo"/>
        <c:crossAx val="82335232"/>
        <c:crosses val="autoZero"/>
        <c:auto val="1"/>
        <c:lblAlgn val="ctr"/>
        <c:lblOffset val="100"/>
      </c:catAx>
      <c:valAx>
        <c:axId val="82335232"/>
        <c:scaling>
          <c:orientation val="minMax"/>
        </c:scaling>
        <c:axPos val="l"/>
        <c:majorGridlines/>
        <c:numFmt formatCode="General" sourceLinked="1"/>
        <c:tickLblPos val="nextTo"/>
        <c:crossAx val="82333696"/>
        <c:crosses val="autoZero"/>
        <c:crossBetween val="between"/>
      </c:valAx>
      <c:valAx>
        <c:axId val="82336768"/>
        <c:scaling>
          <c:orientation val="minMax"/>
        </c:scaling>
        <c:axPos val="r"/>
        <c:numFmt formatCode="0%" sourceLinked="0"/>
        <c:tickLblPos val="nextTo"/>
        <c:crossAx val="82338560"/>
        <c:crosses val="max"/>
        <c:crossBetween val="between"/>
      </c:valAx>
      <c:catAx>
        <c:axId val="82338560"/>
        <c:scaling>
          <c:orientation val="minMax"/>
        </c:scaling>
        <c:delete val="1"/>
        <c:axPos val="b"/>
        <c:tickLblPos val="none"/>
        <c:crossAx val="82336768"/>
        <c:crosses val="autoZero"/>
        <c:auto val="1"/>
        <c:lblAlgn val="ctr"/>
        <c:lblOffset val="100"/>
      </c:cat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da-DK"/>
              <a:t>Publications related</a:t>
            </a:r>
            <a:r>
              <a:rPr lang="da-DK" baseline="0"/>
              <a:t> to career path</a:t>
            </a:r>
            <a:endParaRPr lang="da-DK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Publications</c:v>
          </c:tx>
          <c:marker>
            <c:symbol val="none"/>
          </c:marker>
          <c:cat>
            <c:numRef>
              <c:f>'[Scenario 1_Markku.xlsx]Roinila markku analysis'!$C$39:$U$39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'[Scenario 1_Markku.xlsx]Roinila markku analysis'!$B$41:$U$41</c:f>
              <c:numCache>
                <c:formatCode>General</c:formatCode>
                <c:ptCount val="20"/>
                <c:pt idx="1">
                  <c:v>2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5</c:v>
                </c:pt>
                <c:pt idx="8">
                  <c:v>4</c:v>
                </c:pt>
                <c:pt idx="9">
                  <c:v>1</c:v>
                </c:pt>
                <c:pt idx="10">
                  <c:v>7</c:v>
                </c:pt>
                <c:pt idx="11">
                  <c:v>3</c:v>
                </c:pt>
                <c:pt idx="12">
                  <c:v>3</c:v>
                </c:pt>
                <c:pt idx="13">
                  <c:v>9</c:v>
                </c:pt>
                <c:pt idx="14">
                  <c:v>2</c:v>
                </c:pt>
                <c:pt idx="15">
                  <c:v>5</c:v>
                </c:pt>
                <c:pt idx="16">
                  <c:v>5</c:v>
                </c:pt>
                <c:pt idx="17">
                  <c:v>12</c:v>
                </c:pt>
                <c:pt idx="18">
                  <c:v>6</c:v>
                </c:pt>
                <c:pt idx="19">
                  <c:v>4</c:v>
                </c:pt>
              </c:numCache>
            </c:numRef>
          </c:val>
        </c:ser>
        <c:marker val="1"/>
        <c:axId val="82353152"/>
        <c:axId val="82359040"/>
      </c:lineChart>
      <c:catAx>
        <c:axId val="82353152"/>
        <c:scaling>
          <c:orientation val="minMax"/>
        </c:scaling>
        <c:axPos val="b"/>
        <c:numFmt formatCode="General" sourceLinked="1"/>
        <c:tickLblPos val="nextTo"/>
        <c:crossAx val="82359040"/>
        <c:crosses val="autoZero"/>
        <c:auto val="1"/>
        <c:lblAlgn val="ctr"/>
        <c:lblOffset val="100"/>
      </c:catAx>
      <c:valAx>
        <c:axId val="82359040"/>
        <c:scaling>
          <c:orientation val="minMax"/>
        </c:scaling>
        <c:axPos val="l"/>
        <c:majorGridlines/>
        <c:numFmt formatCode="General" sourceLinked="1"/>
        <c:tickLblPos val="nextTo"/>
        <c:crossAx val="8235315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0.73467</cdr:x>
      <cdr:y>0.20817</cdr:y>
    </cdr:from>
    <cdr:to>
      <cdr:x>0.74218</cdr:x>
      <cdr:y>0.88911</cdr:y>
    </cdr:to>
    <cdr:cxnSp macro="">
      <cdr:nvCxnSpPr>
        <cdr:cNvPr id="3" name="Lige forbindelse 2"/>
        <cdr:cNvCxnSpPr/>
      </cdr:nvCxnSpPr>
      <cdr:spPr>
        <a:xfrm xmlns:a="http://schemas.openxmlformats.org/drawingml/2006/main" flipH="1" flipV="1">
          <a:off x="4472940" y="815340"/>
          <a:ext cx="45720" cy="266700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0.66416</cdr:x>
      <cdr:y>0.21206</cdr:y>
    </cdr:from>
    <cdr:to>
      <cdr:x>0.67084</cdr:x>
      <cdr:y>0.88911</cdr:y>
    </cdr:to>
    <cdr:cxnSp macro="">
      <cdr:nvCxnSpPr>
        <cdr:cNvPr id="5" name="Lige forbindelse 4"/>
        <cdr:cNvCxnSpPr/>
      </cdr:nvCxnSpPr>
      <cdr:spPr>
        <a:xfrm xmlns:a="http://schemas.openxmlformats.org/drawingml/2006/main" flipH="1" flipV="1">
          <a:off x="4043680" y="830580"/>
          <a:ext cx="40640" cy="265176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0.17814</cdr:x>
      <cdr:y>0.20169</cdr:y>
    </cdr:from>
    <cdr:to>
      <cdr:x>0.18565</cdr:x>
      <cdr:y>0.88262</cdr:y>
    </cdr:to>
    <cdr:cxnSp macro="">
      <cdr:nvCxnSpPr>
        <cdr:cNvPr id="6" name="Lige forbindelse 5"/>
        <cdr:cNvCxnSpPr/>
      </cdr:nvCxnSpPr>
      <cdr:spPr>
        <a:xfrm xmlns:a="http://schemas.openxmlformats.org/drawingml/2006/main" flipH="1" flipV="1">
          <a:off x="1084580" y="789940"/>
          <a:ext cx="45720" cy="266700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0.12985</cdr:x>
      <cdr:y>0.14478</cdr:y>
    </cdr:from>
    <cdr:to>
      <cdr:x>0.22028</cdr:x>
      <cdr:y>0.2012</cdr:y>
    </cdr:to>
    <cdr:sp macro="" textlink="">
      <cdr:nvSpPr>
        <cdr:cNvPr id="7" name="Tekstfelt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0575" y="567055"/>
          <a:ext cx="550545" cy="22098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r>
            <a:rPr lang="da-DK" sz="800"/>
            <a:t>Lic</a:t>
          </a:r>
          <a:r>
            <a:rPr lang="da-DK" sz="800" baseline="0"/>
            <a:t> Phil</a:t>
          </a:r>
          <a:endParaRPr lang="da-DK" sz="800"/>
        </a:p>
      </cdr:txBody>
    </cdr:sp>
  </cdr:relSizeAnchor>
  <cdr:relSizeAnchor xmlns:cdr="http://schemas.openxmlformats.org/drawingml/2006/chartDrawing">
    <cdr:from>
      <cdr:x>0.51564</cdr:x>
      <cdr:y>0.40078</cdr:y>
    </cdr:from>
    <cdr:to>
      <cdr:x>0.52065</cdr:x>
      <cdr:y>0.893</cdr:y>
    </cdr:to>
    <cdr:cxnSp macro="">
      <cdr:nvCxnSpPr>
        <cdr:cNvPr id="8" name="Lige forbindelse 7"/>
        <cdr:cNvCxnSpPr/>
      </cdr:nvCxnSpPr>
      <cdr:spPr>
        <a:xfrm xmlns:a="http://schemas.openxmlformats.org/drawingml/2006/main" flipH="1" flipV="1">
          <a:off x="3139440" y="1569720"/>
          <a:ext cx="30480" cy="192786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0.47862</cdr:x>
      <cdr:y>0.34241</cdr:y>
    </cdr:from>
    <cdr:to>
      <cdr:x>0.54819</cdr:x>
      <cdr:y>0.39883</cdr:y>
    </cdr:to>
    <cdr:sp macro="" textlink="">
      <cdr:nvSpPr>
        <cdr:cNvPr id="9" name="Tekstfelt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14015" y="1341120"/>
          <a:ext cx="423545" cy="22098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r>
            <a:rPr lang="da-DK" sz="900"/>
            <a:t>PHD</a:t>
          </a:r>
        </a:p>
      </cdr:txBody>
    </cdr:sp>
  </cdr:relSizeAnchor>
  <cdr:relSizeAnchor xmlns:cdr="http://schemas.openxmlformats.org/drawingml/2006/chartDrawing">
    <cdr:from>
      <cdr:x>0.403</cdr:x>
      <cdr:y>0.38911</cdr:y>
    </cdr:from>
    <cdr:to>
      <cdr:x>0.40676</cdr:x>
      <cdr:y>0.893</cdr:y>
    </cdr:to>
    <cdr:cxnSp macro="">
      <cdr:nvCxnSpPr>
        <cdr:cNvPr id="10" name="Lige forbindelse 9"/>
        <cdr:cNvCxnSpPr/>
      </cdr:nvCxnSpPr>
      <cdr:spPr>
        <a:xfrm xmlns:a="http://schemas.openxmlformats.org/drawingml/2006/main" flipH="1" flipV="1">
          <a:off x="2453640" y="1524000"/>
          <a:ext cx="22860" cy="197358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0.47309</cdr:x>
      <cdr:y>0.27626</cdr:y>
    </cdr:from>
    <cdr:to>
      <cdr:x>0.4806</cdr:x>
      <cdr:y>0.88911</cdr:y>
    </cdr:to>
    <cdr:cxnSp macro="">
      <cdr:nvCxnSpPr>
        <cdr:cNvPr id="11" name="Lige forbindelse 10"/>
        <cdr:cNvCxnSpPr/>
      </cdr:nvCxnSpPr>
      <cdr:spPr>
        <a:xfrm xmlns:a="http://schemas.openxmlformats.org/drawingml/2006/main" flipH="1" flipV="1">
          <a:off x="2880360" y="1082040"/>
          <a:ext cx="45720" cy="240030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0.38048</cdr:x>
      <cdr:y>0.14397</cdr:y>
    </cdr:from>
    <cdr:to>
      <cdr:x>0.56821</cdr:x>
      <cdr:y>0.27432</cdr:y>
    </cdr:to>
    <cdr:sp macro="" textlink="">
      <cdr:nvSpPr>
        <cdr:cNvPr id="13" name="Tekstfelt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16481" y="563880"/>
          <a:ext cx="1142999" cy="51054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r>
            <a:rPr lang="da-DK" sz="900"/>
            <a:t>Website</a:t>
          </a:r>
          <a:r>
            <a:rPr lang="da-DK" sz="900" baseline="0"/>
            <a:t> launched, advisory committees joined</a:t>
          </a:r>
          <a:endParaRPr lang="da-DK" sz="900"/>
        </a:p>
      </cdr:txBody>
    </cdr:sp>
  </cdr:relSizeAnchor>
  <cdr:relSizeAnchor xmlns:cdr="http://schemas.openxmlformats.org/drawingml/2006/chartDrawing">
    <cdr:from>
      <cdr:x>0.35169</cdr:x>
      <cdr:y>0.33285</cdr:y>
    </cdr:from>
    <cdr:to>
      <cdr:x>0.4393</cdr:x>
      <cdr:y>0.4144</cdr:y>
    </cdr:to>
    <cdr:sp macro="" textlink="">
      <cdr:nvSpPr>
        <cdr:cNvPr id="19" name="Tekstfelt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41221" y="1303654"/>
          <a:ext cx="533400" cy="31940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r>
            <a:rPr lang="da-DK" sz="800"/>
            <a:t>Project </a:t>
          </a:r>
          <a:br>
            <a:rPr lang="da-DK" sz="800"/>
          </a:br>
          <a:r>
            <a:rPr lang="da-DK" sz="800"/>
            <a:t>2004-6</a:t>
          </a:r>
        </a:p>
      </cdr:txBody>
    </cdr:sp>
  </cdr:relSizeAnchor>
  <cdr:relSizeAnchor xmlns:cdr="http://schemas.openxmlformats.org/drawingml/2006/chartDrawing">
    <cdr:from>
      <cdr:x>0.62662</cdr:x>
      <cdr:y>0.38067</cdr:y>
    </cdr:from>
    <cdr:to>
      <cdr:x>0.63037</cdr:x>
      <cdr:y>0.88457</cdr:y>
    </cdr:to>
    <cdr:cxnSp macro="">
      <cdr:nvCxnSpPr>
        <cdr:cNvPr id="20" name="Lige forbindelse 19"/>
        <cdr:cNvCxnSpPr/>
      </cdr:nvCxnSpPr>
      <cdr:spPr>
        <a:xfrm xmlns:a="http://schemas.openxmlformats.org/drawingml/2006/main" flipH="1" flipV="1">
          <a:off x="3815080" y="1490980"/>
          <a:ext cx="22860" cy="197358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0.5632</cdr:x>
      <cdr:y>0.34193</cdr:y>
    </cdr:from>
    <cdr:to>
      <cdr:x>0.68335</cdr:x>
      <cdr:y>0.40272</cdr:y>
    </cdr:to>
    <cdr:sp macro="" textlink="">
      <cdr:nvSpPr>
        <cdr:cNvPr id="21" name="Tekstfelt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29000" y="1339215"/>
          <a:ext cx="731520" cy="23812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r>
            <a:rPr lang="da-DK" sz="900"/>
            <a:t>1yr Project</a:t>
          </a:r>
        </a:p>
      </cdr:txBody>
    </cdr:sp>
  </cdr:relSizeAnchor>
  <cdr:relSizeAnchor xmlns:cdr="http://schemas.openxmlformats.org/drawingml/2006/chartDrawing">
    <cdr:from>
      <cdr:x>0.58907</cdr:x>
      <cdr:y>0.54086</cdr:y>
    </cdr:from>
    <cdr:to>
      <cdr:x>0.59116</cdr:x>
      <cdr:y>0.88781</cdr:y>
    </cdr:to>
    <cdr:cxnSp macro="">
      <cdr:nvCxnSpPr>
        <cdr:cNvPr id="22" name="Lige forbindelse 21"/>
        <cdr:cNvCxnSpPr>
          <a:endCxn xmlns:a="http://schemas.openxmlformats.org/drawingml/2006/main" id="25" idx="0"/>
        </cdr:cNvCxnSpPr>
      </cdr:nvCxnSpPr>
      <cdr:spPr>
        <a:xfrm xmlns:a="http://schemas.openxmlformats.org/drawingml/2006/main" flipH="1" flipV="1">
          <a:off x="3586480" y="2118359"/>
          <a:ext cx="12700" cy="1358901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0.52899</cdr:x>
      <cdr:y>0.54086</cdr:y>
    </cdr:from>
    <cdr:to>
      <cdr:x>0.64914</cdr:x>
      <cdr:y>0.59857</cdr:y>
    </cdr:to>
    <cdr:sp macro="" textlink="">
      <cdr:nvSpPr>
        <cdr:cNvPr id="25" name="Tekstfelt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20720" y="2118359"/>
          <a:ext cx="731520" cy="226061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r>
            <a:rPr lang="da-DK" sz="800"/>
            <a:t>1yr project</a:t>
          </a:r>
        </a:p>
      </cdr:txBody>
    </cdr:sp>
  </cdr:relSizeAnchor>
  <cdr:relSizeAnchor xmlns:cdr="http://schemas.openxmlformats.org/drawingml/2006/chartDrawing">
    <cdr:from>
      <cdr:x>0.2549</cdr:x>
      <cdr:y>0.38262</cdr:y>
    </cdr:from>
    <cdr:to>
      <cdr:x>0.25866</cdr:x>
      <cdr:y>0.88651</cdr:y>
    </cdr:to>
    <cdr:cxnSp macro="">
      <cdr:nvCxnSpPr>
        <cdr:cNvPr id="27" name="Lige forbindelse 26"/>
        <cdr:cNvCxnSpPr/>
      </cdr:nvCxnSpPr>
      <cdr:spPr>
        <a:xfrm xmlns:a="http://schemas.openxmlformats.org/drawingml/2006/main" flipH="1" flipV="1">
          <a:off x="1551940" y="1498600"/>
          <a:ext cx="22860" cy="197358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0.20985</cdr:x>
      <cdr:y>0.32879</cdr:y>
    </cdr:from>
    <cdr:to>
      <cdr:x>0.31509</cdr:x>
      <cdr:y>0.40986</cdr:y>
    </cdr:to>
    <cdr:sp macro="" textlink="">
      <cdr:nvSpPr>
        <cdr:cNvPr id="28" name="Tekstfelt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02756" y="1212186"/>
          <a:ext cx="603183" cy="29889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r>
            <a:rPr lang="da-DK" sz="900"/>
            <a:t>Project 2000-3</a:t>
          </a:r>
        </a:p>
      </cdr:txBody>
    </cdr:sp>
  </cdr:relSizeAnchor>
  <cdr:relSizeAnchor xmlns:cdr="http://schemas.openxmlformats.org/drawingml/2006/chartDrawing">
    <cdr:from>
      <cdr:x>0.14643</cdr:x>
      <cdr:y>0.55058</cdr:y>
    </cdr:from>
    <cdr:to>
      <cdr:x>0.1481</cdr:x>
      <cdr:y>0.88392</cdr:y>
    </cdr:to>
    <cdr:cxnSp macro="">
      <cdr:nvCxnSpPr>
        <cdr:cNvPr id="29" name="Lige forbindelse 28"/>
        <cdr:cNvCxnSpPr/>
      </cdr:nvCxnSpPr>
      <cdr:spPr>
        <a:xfrm xmlns:a="http://schemas.openxmlformats.org/drawingml/2006/main" flipH="1" flipV="1">
          <a:off x="891540" y="2156460"/>
          <a:ext cx="10160" cy="130556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0.08803</cdr:x>
      <cdr:y>0.48768</cdr:y>
    </cdr:from>
    <cdr:to>
      <cdr:x>0.20401</cdr:x>
      <cdr:y>0.54864</cdr:y>
    </cdr:to>
    <cdr:sp macro="" textlink="">
      <cdr:nvSpPr>
        <cdr:cNvPr id="31" name="Tekstfelt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5940" y="1910081"/>
          <a:ext cx="706120" cy="23876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r>
            <a:rPr lang="da-DK" sz="800"/>
            <a:t>3m</a:t>
          </a:r>
          <a:r>
            <a:rPr lang="da-DK" sz="800" baseline="0"/>
            <a:t> project</a:t>
          </a:r>
          <a:endParaRPr lang="da-DK" sz="800"/>
        </a:p>
      </cdr:txBody>
    </cdr:sp>
  </cdr:relSizeAnchor>
  <cdr:relSizeAnchor xmlns:cdr="http://schemas.openxmlformats.org/drawingml/2006/chartDrawing">
    <cdr:from>
      <cdr:x>0.70713</cdr:x>
      <cdr:y>0.72374</cdr:y>
    </cdr:from>
    <cdr:to>
      <cdr:x>0.70713</cdr:x>
      <cdr:y>0.88521</cdr:y>
    </cdr:to>
    <cdr:cxnSp macro="">
      <cdr:nvCxnSpPr>
        <cdr:cNvPr id="33" name="Lige forbindelse 32"/>
        <cdr:cNvCxnSpPr/>
      </cdr:nvCxnSpPr>
      <cdr:spPr>
        <a:xfrm xmlns:a="http://schemas.openxmlformats.org/drawingml/2006/main" flipV="1">
          <a:off x="4305300" y="2834640"/>
          <a:ext cx="0" cy="63246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0.67543</cdr:x>
      <cdr:y>0.67656</cdr:y>
    </cdr:from>
    <cdr:to>
      <cdr:x>0.73467</cdr:x>
      <cdr:y>0.72763</cdr:y>
    </cdr:to>
    <cdr:sp macro="" textlink="">
      <cdr:nvSpPr>
        <cdr:cNvPr id="40" name="Tekstfelt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12261" y="2649855"/>
          <a:ext cx="360679" cy="20002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FF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r>
            <a:rPr lang="da-DK" sz="900">
              <a:solidFill>
                <a:srgbClr val="FF0000"/>
              </a:solidFill>
            </a:rPr>
            <a:t>FR</a:t>
          </a:r>
        </a:p>
      </cdr:txBody>
    </cdr:sp>
  </cdr:relSizeAnchor>
  <cdr:relSizeAnchor xmlns:cdr="http://schemas.openxmlformats.org/drawingml/2006/chartDrawing">
    <cdr:from>
      <cdr:x>0.66333</cdr:x>
      <cdr:y>0.744</cdr:y>
    </cdr:from>
    <cdr:to>
      <cdr:x>0.66416</cdr:x>
      <cdr:y>0.89429</cdr:y>
    </cdr:to>
    <cdr:cxnSp macro="">
      <cdr:nvCxnSpPr>
        <cdr:cNvPr id="45" name="Lige forbindelse 44"/>
        <cdr:cNvCxnSpPr>
          <a:endCxn xmlns:a="http://schemas.openxmlformats.org/drawingml/2006/main" id="46" idx="0"/>
        </cdr:cNvCxnSpPr>
      </cdr:nvCxnSpPr>
      <cdr:spPr>
        <a:xfrm xmlns:a="http://schemas.openxmlformats.org/drawingml/2006/main" flipH="1" flipV="1">
          <a:off x="4038601" y="2914015"/>
          <a:ext cx="5079" cy="588645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0.63371</cdr:x>
      <cdr:y>0.744</cdr:y>
    </cdr:from>
    <cdr:to>
      <cdr:x>0.69295</cdr:x>
      <cdr:y>0.79507</cdr:y>
    </cdr:to>
    <cdr:sp macro="" textlink="">
      <cdr:nvSpPr>
        <cdr:cNvPr id="46" name="Tekstfelt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58261" y="2914015"/>
          <a:ext cx="360679" cy="20002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FF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r>
            <a:rPr lang="da-DK" sz="900">
              <a:solidFill>
                <a:srgbClr val="FF0000"/>
              </a:solidFill>
            </a:rPr>
            <a:t>DE</a:t>
          </a:r>
        </a:p>
      </cdr:txBody>
    </cdr:sp>
  </cdr:relSizeAnchor>
  <cdr:relSizeAnchor xmlns:cdr="http://schemas.openxmlformats.org/drawingml/2006/chartDrawing">
    <cdr:from>
      <cdr:x>0.58156</cdr:x>
      <cdr:y>0.75308</cdr:y>
    </cdr:from>
    <cdr:to>
      <cdr:x>0.58323</cdr:x>
      <cdr:y>0.88716</cdr:y>
    </cdr:to>
    <cdr:cxnSp macro="">
      <cdr:nvCxnSpPr>
        <cdr:cNvPr id="48" name="Lige forbindelse 47"/>
        <cdr:cNvCxnSpPr>
          <a:endCxn xmlns:a="http://schemas.openxmlformats.org/drawingml/2006/main" id="49" idx="0"/>
        </cdr:cNvCxnSpPr>
      </cdr:nvCxnSpPr>
      <cdr:spPr>
        <a:xfrm xmlns:a="http://schemas.openxmlformats.org/drawingml/2006/main" flipH="1" flipV="1">
          <a:off x="3540761" y="2949575"/>
          <a:ext cx="10159" cy="525145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0.55194</cdr:x>
      <cdr:y>0.75308</cdr:y>
    </cdr:from>
    <cdr:to>
      <cdr:x>0.61118</cdr:x>
      <cdr:y>0.80415</cdr:y>
    </cdr:to>
    <cdr:sp macro="" textlink="">
      <cdr:nvSpPr>
        <cdr:cNvPr id="49" name="Tekstfelt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60421" y="2949575"/>
          <a:ext cx="360679" cy="20002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FF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da-DK" sz="900">
              <a:solidFill>
                <a:srgbClr val="FF0000"/>
              </a:solidFill>
            </a:rPr>
            <a:t>IL</a:t>
          </a:r>
        </a:p>
      </cdr:txBody>
    </cdr:sp>
  </cdr:relSizeAnchor>
  <cdr:relSizeAnchor xmlns:cdr="http://schemas.openxmlformats.org/drawingml/2006/chartDrawing">
    <cdr:from>
      <cdr:x>0.55361</cdr:x>
      <cdr:y>0.75049</cdr:y>
    </cdr:from>
    <cdr:to>
      <cdr:x>0.55444</cdr:x>
      <cdr:y>0.88327</cdr:y>
    </cdr:to>
    <cdr:cxnSp macro="">
      <cdr:nvCxnSpPr>
        <cdr:cNvPr id="51" name="Lige forbindelse 50"/>
        <cdr:cNvCxnSpPr/>
      </cdr:nvCxnSpPr>
      <cdr:spPr>
        <a:xfrm xmlns:a="http://schemas.openxmlformats.org/drawingml/2006/main" flipH="1" flipV="1">
          <a:off x="3370581" y="2939415"/>
          <a:ext cx="5079" cy="520065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0.50787</cdr:x>
      <cdr:y>0.6999</cdr:y>
    </cdr:from>
    <cdr:to>
      <cdr:x>0.57947</cdr:x>
      <cdr:y>0.75097</cdr:y>
    </cdr:to>
    <cdr:sp macro="" textlink="">
      <cdr:nvSpPr>
        <cdr:cNvPr id="52" name="Tekstfelt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10841" y="2580398"/>
          <a:ext cx="410398" cy="18828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FF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r>
            <a:rPr lang="da-DK" sz="900">
              <a:solidFill>
                <a:srgbClr val="FF0000"/>
              </a:solidFill>
            </a:rPr>
            <a:t>USA</a:t>
          </a:r>
        </a:p>
      </cdr:txBody>
    </cdr:sp>
  </cdr:relSizeAnchor>
  <cdr:relSizeAnchor xmlns:cdr="http://schemas.openxmlformats.org/drawingml/2006/chartDrawing">
    <cdr:from>
      <cdr:x>0.44222</cdr:x>
      <cdr:y>0.74854</cdr:y>
    </cdr:from>
    <cdr:to>
      <cdr:x>0.44389</cdr:x>
      <cdr:y>0.88262</cdr:y>
    </cdr:to>
    <cdr:cxnSp macro="">
      <cdr:nvCxnSpPr>
        <cdr:cNvPr id="56" name="Lige forbindelse 55"/>
        <cdr:cNvCxnSpPr/>
      </cdr:nvCxnSpPr>
      <cdr:spPr>
        <a:xfrm xmlns:a="http://schemas.openxmlformats.org/drawingml/2006/main" flipH="1" flipV="1">
          <a:off x="2692401" y="2931795"/>
          <a:ext cx="10159" cy="525145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0.4151</cdr:x>
      <cdr:y>0.70185</cdr:y>
    </cdr:from>
    <cdr:to>
      <cdr:x>0.47995</cdr:x>
      <cdr:y>0.75292</cdr:y>
    </cdr:to>
    <cdr:sp macro="" textlink="">
      <cdr:nvSpPr>
        <cdr:cNvPr id="57" name="Tekstfelt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79150" y="2587588"/>
          <a:ext cx="371670" cy="18828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FF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da-DK" sz="900">
              <a:solidFill>
                <a:srgbClr val="FF0000"/>
              </a:solidFill>
            </a:rPr>
            <a:t>DE</a:t>
          </a:r>
        </a:p>
      </cdr:txBody>
    </cdr:sp>
  </cdr:relSizeAnchor>
  <cdr:relSizeAnchor xmlns:cdr="http://schemas.openxmlformats.org/drawingml/2006/chartDrawing">
    <cdr:from>
      <cdr:x>0.36295</cdr:x>
      <cdr:y>0.75178</cdr:y>
    </cdr:from>
    <cdr:to>
      <cdr:x>0.36462</cdr:x>
      <cdr:y>0.88586</cdr:y>
    </cdr:to>
    <cdr:cxnSp macro="">
      <cdr:nvCxnSpPr>
        <cdr:cNvPr id="58" name="Lige forbindelse 57"/>
        <cdr:cNvCxnSpPr/>
      </cdr:nvCxnSpPr>
      <cdr:spPr>
        <a:xfrm xmlns:a="http://schemas.openxmlformats.org/drawingml/2006/main" flipH="1" flipV="1">
          <a:off x="2209801" y="2944495"/>
          <a:ext cx="10159" cy="525145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0.32666</cdr:x>
      <cdr:y>0.69925</cdr:y>
    </cdr:from>
    <cdr:to>
      <cdr:x>0.39508</cdr:x>
      <cdr:y>0.75032</cdr:y>
    </cdr:to>
    <cdr:sp macro="" textlink="">
      <cdr:nvSpPr>
        <cdr:cNvPr id="59" name="Tekstfelt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88821" y="2738755"/>
          <a:ext cx="416560" cy="20002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FF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r>
            <a:rPr lang="da-DK" sz="900">
              <a:solidFill>
                <a:srgbClr val="FF0000"/>
              </a:solidFill>
            </a:rPr>
            <a:t>DK</a:t>
          </a:r>
        </a:p>
      </cdr:txBody>
    </cdr:sp>
  </cdr:relSizeAnchor>
  <cdr:relSizeAnchor xmlns:cdr="http://schemas.openxmlformats.org/drawingml/2006/chartDrawing">
    <cdr:from>
      <cdr:x>0.28995</cdr:x>
      <cdr:y>0.74919</cdr:y>
    </cdr:from>
    <cdr:to>
      <cdr:x>0.29161</cdr:x>
      <cdr:y>0.88327</cdr:y>
    </cdr:to>
    <cdr:cxnSp macro="">
      <cdr:nvCxnSpPr>
        <cdr:cNvPr id="60" name="Lige forbindelse 59"/>
        <cdr:cNvCxnSpPr/>
      </cdr:nvCxnSpPr>
      <cdr:spPr>
        <a:xfrm xmlns:a="http://schemas.openxmlformats.org/drawingml/2006/main" flipH="1" flipV="1">
          <a:off x="1765301" y="2934335"/>
          <a:ext cx="10159" cy="525145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0.25991</cdr:x>
      <cdr:y>0.69666</cdr:y>
    </cdr:from>
    <cdr:to>
      <cdr:x>0.3179</cdr:x>
      <cdr:y>0.74773</cdr:y>
    </cdr:to>
    <cdr:sp macro="" textlink="">
      <cdr:nvSpPr>
        <cdr:cNvPr id="61" name="Tekstfelt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82421" y="2728595"/>
          <a:ext cx="353059" cy="20002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FF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r>
            <a:rPr lang="da-DK" sz="900">
              <a:solidFill>
                <a:srgbClr val="FF0000"/>
              </a:solidFill>
            </a:rPr>
            <a:t>UK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98C3A-D083-4E5B-A60A-D7EFAA1B624C}" type="datetimeFigureOut">
              <a:rPr lang="nl-NL" smtClean="0"/>
              <a:pPr/>
              <a:t>27-6-2014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7850D-EA72-4F3F-930A-B7B076698AF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474473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4DCE4-9E54-4E4E-A534-595F71E05B70}" type="datetimeFigureOut">
              <a:rPr lang="nl-NL" smtClean="0"/>
              <a:pPr/>
              <a:t>27-6-2014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A19B4-3A96-4A65-85BC-00AC2E095AE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70881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B6032D4-64BB-45B4-9FBB-D3F91CB97408}" type="slidenum">
              <a:rPr lang="en-US" altLang="nl-NL" sz="1200">
                <a:latin typeface="Arial" charset="0"/>
              </a:rPr>
              <a:pPr eaLnBrk="1" hangingPunct="1"/>
              <a:t>0</a:t>
            </a:fld>
            <a:endParaRPr lang="en-US" altLang="nl-NL" sz="1200">
              <a:latin typeface="Arial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 smtClean="0">
                <a:cs typeface="+mn-cs"/>
              </a:rPr>
              <a:t>[Onszelf voorstellen]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A19B4-3A96-4A65-85BC-00AC2E095AED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92457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88840"/>
            <a:ext cx="7772400" cy="128016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52999"/>
            <a:ext cx="6400800" cy="17526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0427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752"/>
            <a:ext cx="8229600" cy="10972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36505"/>
          </a:xfrm>
        </p:spPr>
        <p:txBody>
          <a:bodyPr/>
          <a:lstStyle>
            <a:lvl1pPr>
              <a:spcBef>
                <a:spcPts val="1400"/>
              </a:spcBef>
              <a:spcAft>
                <a:spcPts val="0"/>
              </a:spcAft>
              <a:defRPr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3800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926224"/>
            <a:ext cx="3494160" cy="27188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768" y="612648"/>
            <a:ext cx="3494160" cy="310896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147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Midd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0360"/>
            <a:ext cx="8229600" cy="109728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528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4890">
                <a:alpha val="50000"/>
                <a:lumMod val="75000"/>
                <a:lumOff val="25000"/>
              </a:srgbClr>
            </a:gs>
            <a:gs pos="100000">
              <a:srgbClr val="00489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1752"/>
            <a:ext cx="8229600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600" cy="45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8959" y="6099048"/>
            <a:ext cx="721280" cy="36576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rgbClr val="004890"/>
                </a:solidFill>
              </a:defRPr>
            </a:lvl1pPr>
          </a:lstStyle>
          <a:p>
            <a:fld id="{F045888D-9AB1-6B4D-8F49-EDCF20386F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9" r:id="rId8"/>
    <p:sldLayoutId id="2147483661" r:id="rId9"/>
    <p:sldLayoutId id="2147483655" r:id="rId10"/>
    <p:sldLayoutId id="2147483660" r:id="rId11"/>
    <p:sldLayoutId id="2147483656" r:id="rId12"/>
    <p:sldLayoutId id="2147483657" r:id="rId13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0048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6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6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Document3.docx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wts.nl/Reports/Researcher/16fdebd7-27df-4bd8-8ba8-cad00f8deda7" TargetMode="External"/><Relationship Id="rId2" Type="http://schemas.openxmlformats.org/officeDocument/2006/relationships/hyperlink" Target="http://www.leidenranking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subTitle" idx="1"/>
          </p:nvPr>
        </p:nvSpPr>
        <p:spPr>
          <a:xfrm>
            <a:off x="685800" y="3205057"/>
            <a:ext cx="6400800" cy="432048"/>
          </a:xfrm>
        </p:spPr>
        <p:txBody>
          <a:bodyPr>
            <a:normAutofit/>
          </a:bodyPr>
          <a:lstStyle/>
          <a:p>
            <a:r>
              <a:rPr lang="en-US" altLang="nl-NL" dirty="0" smtClean="0">
                <a:latin typeface="Calibri" pitchFamily="34" charset="0"/>
              </a:rPr>
              <a:t>OCLC Changing support/supporting change, 10-12 June 2014, Amsterdam</a:t>
            </a:r>
          </a:p>
        </p:txBody>
      </p:sp>
      <p:sp>
        <p:nvSpPr>
          <p:cNvPr id="16386" name="Rectangle 4"/>
          <p:cNvSpPr>
            <a:spLocks/>
          </p:cNvSpPr>
          <p:nvPr/>
        </p:nvSpPr>
        <p:spPr bwMode="auto">
          <a:xfrm>
            <a:off x="609600" y="1583204"/>
            <a:ext cx="70104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40000"/>
              </a:spcBef>
              <a:spcAft>
                <a:spcPct val="10000"/>
              </a:spcAft>
              <a:buFont typeface="Arial" charset="0"/>
              <a:buNone/>
            </a:pPr>
            <a:endParaRPr lang="nl-NL" altLang="nl-NL">
              <a:solidFill>
                <a:srgbClr val="0E3178"/>
              </a:solidFill>
            </a:endParaRPr>
          </a:p>
        </p:txBody>
      </p:sp>
      <p:sp>
        <p:nvSpPr>
          <p:cNvPr id="16387" name="Rectangle 5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342584" cy="875928"/>
          </a:xfrm>
        </p:spPr>
        <p:txBody>
          <a:bodyPr>
            <a:normAutofit fontScale="90000"/>
          </a:bodyPr>
          <a:lstStyle/>
          <a:p>
            <a:r>
              <a:rPr lang="en-US" altLang="nl-NL" dirty="0" err="1">
                <a:latin typeface="Calibri" pitchFamily="34" charset="0"/>
              </a:rPr>
              <a:t>New roles for research libraries in performance measurement?</a:t>
            </a:r>
            <a:endParaRPr lang="en-US" altLang="nl-NL" dirty="0" smtClean="0"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778383" y="4797152"/>
            <a:ext cx="64008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6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nl-NL" dirty="0" smtClean="0">
              <a:latin typeface="Calibri" pitchFamily="34" charset="0"/>
            </a:endParaRPr>
          </a:p>
          <a:p>
            <a:r>
              <a:rPr lang="en-US" altLang="nl-NL" dirty="0" smtClean="0">
                <a:latin typeface="Calibri" pitchFamily="34" charset="0"/>
              </a:rPr>
              <a:t>Paul Wouters, Centre for Science and Technology Studies (CWTS)</a:t>
            </a:r>
          </a:p>
        </p:txBody>
      </p:sp>
    </p:spTree>
    <p:extLst>
      <p:ext uri="{BB962C8B-B14F-4D97-AF65-F5344CB8AC3E}">
        <p14:creationId xmlns="" xmlns:p14="http://schemas.microsoft.com/office/powerpoint/2010/main" val="37318163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Altmetrics</a:t>
            </a:r>
            <a:r>
              <a:rPr lang="nl-NL" dirty="0" smtClean="0"/>
              <a:t> </a:t>
            </a:r>
            <a:r>
              <a:rPr lang="nl-NL" dirty="0" err="1" smtClean="0"/>
              <a:t>projects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0924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Promise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potential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 smtClean="0"/>
              <a:t>Overcome</a:t>
            </a:r>
            <a:r>
              <a:rPr lang="nl-NL" dirty="0" smtClean="0"/>
              <a:t> </a:t>
            </a:r>
            <a:r>
              <a:rPr lang="nl-NL" dirty="0" err="1" smtClean="0"/>
              <a:t>limitations</a:t>
            </a:r>
            <a:r>
              <a:rPr lang="nl-NL" dirty="0"/>
              <a:t> </a:t>
            </a:r>
            <a:r>
              <a:rPr lang="nl-NL" dirty="0" smtClean="0"/>
              <a:t>peer review</a:t>
            </a:r>
          </a:p>
          <a:p>
            <a:r>
              <a:rPr lang="nl-NL" dirty="0" smtClean="0"/>
              <a:t>Be </a:t>
            </a:r>
            <a:r>
              <a:rPr lang="nl-NL" dirty="0" err="1" smtClean="0"/>
              <a:t>faster</a:t>
            </a:r>
            <a:r>
              <a:rPr lang="nl-NL" dirty="0" smtClean="0"/>
              <a:t> </a:t>
            </a:r>
            <a:r>
              <a:rPr lang="nl-NL" dirty="0" err="1" smtClean="0"/>
              <a:t>than</a:t>
            </a:r>
            <a:r>
              <a:rPr lang="nl-NL" dirty="0" smtClean="0"/>
              <a:t> </a:t>
            </a:r>
            <a:r>
              <a:rPr lang="nl-NL" dirty="0" err="1" smtClean="0"/>
              <a:t>citation</a:t>
            </a:r>
            <a:r>
              <a:rPr lang="nl-NL" dirty="0" smtClean="0"/>
              <a:t> analysis (“real-time”)</a:t>
            </a:r>
          </a:p>
          <a:p>
            <a:r>
              <a:rPr lang="nl-NL" dirty="0" smtClean="0"/>
              <a:t>Be </a:t>
            </a:r>
            <a:r>
              <a:rPr lang="nl-NL" dirty="0" err="1" smtClean="0"/>
              <a:t>able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capture</a:t>
            </a:r>
            <a:r>
              <a:rPr lang="nl-NL" dirty="0" smtClean="0"/>
              <a:t> non-traditional </a:t>
            </a:r>
            <a:r>
              <a:rPr lang="nl-NL" dirty="0" err="1" smtClean="0"/>
              <a:t>influence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activity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Various</a:t>
            </a:r>
            <a:r>
              <a:rPr lang="nl-NL" dirty="0" smtClean="0"/>
              <a:t> </a:t>
            </a:r>
            <a:r>
              <a:rPr lang="nl-NL" dirty="0" err="1" smtClean="0"/>
              <a:t>projects</a:t>
            </a:r>
            <a:r>
              <a:rPr lang="nl-NL" dirty="0" smtClean="0"/>
              <a:t> at CWTS:</a:t>
            </a:r>
          </a:p>
          <a:p>
            <a:pPr lvl="1"/>
            <a:r>
              <a:rPr lang="nl-NL" dirty="0" smtClean="0"/>
              <a:t>Open Access </a:t>
            </a:r>
            <a:r>
              <a:rPr lang="nl-NL" dirty="0" err="1" smtClean="0"/>
              <a:t>Laboratory</a:t>
            </a:r>
            <a:r>
              <a:rPr lang="nl-NL" dirty="0" smtClean="0"/>
              <a:t> (eg editorial board </a:t>
            </a:r>
            <a:r>
              <a:rPr lang="nl-NL" dirty="0" err="1" smtClean="0"/>
              <a:t>membership</a:t>
            </a:r>
            <a:r>
              <a:rPr lang="nl-NL" dirty="0" smtClean="0"/>
              <a:t> indicators)</a:t>
            </a:r>
          </a:p>
          <a:p>
            <a:pPr lvl="1"/>
            <a:r>
              <a:rPr lang="nl-NL" dirty="0" err="1" smtClean="0"/>
              <a:t>Usage</a:t>
            </a:r>
            <a:r>
              <a:rPr lang="nl-NL" dirty="0" smtClean="0"/>
              <a:t>, </a:t>
            </a:r>
            <a:r>
              <a:rPr lang="nl-NL" dirty="0" err="1" smtClean="0"/>
              <a:t>readership</a:t>
            </a:r>
            <a:r>
              <a:rPr lang="nl-NL" dirty="0" smtClean="0"/>
              <a:t>, </a:t>
            </a:r>
            <a:r>
              <a:rPr lang="nl-NL" dirty="0" err="1" smtClean="0"/>
              <a:t>and</a:t>
            </a:r>
            <a:r>
              <a:rPr lang="nl-NL" dirty="0" smtClean="0"/>
              <a:t> download analysis (eg </a:t>
            </a:r>
            <a:r>
              <a:rPr lang="nl-NL" dirty="0" err="1" smtClean="0"/>
              <a:t>Mendeley</a:t>
            </a:r>
            <a:r>
              <a:rPr lang="nl-NL" dirty="0" smtClean="0"/>
              <a:t>)</a:t>
            </a:r>
          </a:p>
          <a:p>
            <a:pPr lvl="1"/>
            <a:r>
              <a:rPr lang="nl-NL" dirty="0" err="1" smtClean="0"/>
              <a:t>What</a:t>
            </a:r>
            <a:r>
              <a:rPr lang="nl-NL" dirty="0" smtClean="0"/>
              <a:t> do </a:t>
            </a:r>
            <a:r>
              <a:rPr lang="nl-NL" dirty="0" err="1" smtClean="0"/>
              <a:t>altmetrics</a:t>
            </a:r>
            <a:r>
              <a:rPr lang="nl-NL" dirty="0" smtClean="0"/>
              <a:t> indicators </a:t>
            </a:r>
            <a:r>
              <a:rPr lang="nl-NL" dirty="0" err="1" smtClean="0"/>
              <a:t>signify</a:t>
            </a:r>
            <a:r>
              <a:rPr lang="nl-NL" dirty="0" smtClean="0"/>
              <a:t> or </a:t>
            </a:r>
            <a:r>
              <a:rPr lang="nl-NL" dirty="0" err="1" smtClean="0"/>
              <a:t>represent</a:t>
            </a:r>
            <a:r>
              <a:rPr lang="nl-NL" dirty="0" smtClean="0"/>
              <a:t>?</a:t>
            </a:r>
          </a:p>
          <a:p>
            <a:pPr lvl="1"/>
            <a:r>
              <a:rPr lang="nl-NL" dirty="0" smtClean="0"/>
              <a:t>Google </a:t>
            </a:r>
            <a:r>
              <a:rPr lang="nl-NL" dirty="0" err="1" smtClean="0"/>
              <a:t>Scholar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SSH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6114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1752"/>
            <a:ext cx="8229600" cy="13990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Extensive </a:t>
            </a:r>
            <a:r>
              <a:rPr lang="en-US" dirty="0"/>
              <a:t>comparison of </a:t>
            </a:r>
            <a:r>
              <a:rPr lang="en-US" dirty="0" err="1"/>
              <a:t>altmetric</a:t>
            </a:r>
            <a:r>
              <a:rPr lang="en-US" dirty="0"/>
              <a:t> indicators with </a:t>
            </a:r>
            <a:r>
              <a:rPr lang="en-US" dirty="0" smtClean="0"/>
              <a:t>citations (Costas, </a:t>
            </a:r>
            <a:r>
              <a:rPr lang="en-US" dirty="0" err="1" smtClean="0"/>
              <a:t>Zahedi</a:t>
            </a:r>
            <a:r>
              <a:rPr lang="en-US" dirty="0" smtClean="0"/>
              <a:t>, Wouters, 2014 – with </a:t>
            </a:r>
            <a:r>
              <a:rPr lang="en-US" dirty="0" err="1" smtClean="0"/>
              <a:t>Altmetric.com</a:t>
            </a:r>
            <a:r>
              <a:rPr lang="en-US" dirty="0" smtClean="0"/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1"/>
          </a:xfrm>
        </p:spPr>
        <p:txBody>
          <a:bodyPr/>
          <a:lstStyle/>
          <a:p>
            <a:r>
              <a:rPr lang="en-US" dirty="0"/>
              <a:t>15%-24% of the publications </a:t>
            </a:r>
            <a:r>
              <a:rPr lang="en-US" dirty="0" smtClean="0"/>
              <a:t>present </a:t>
            </a:r>
            <a:r>
              <a:rPr lang="en-US" dirty="0"/>
              <a:t>some </a:t>
            </a:r>
            <a:r>
              <a:rPr lang="en-US" dirty="0" err="1"/>
              <a:t>altmetric</a:t>
            </a:r>
            <a:r>
              <a:rPr lang="en-US" dirty="0"/>
              <a:t> </a:t>
            </a:r>
            <a:r>
              <a:rPr lang="en-US" dirty="0" smtClean="0"/>
              <a:t>activity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6454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Chart 2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99716361"/>
              </p:ext>
            </p:extLst>
          </p:nvPr>
        </p:nvGraphicFramePr>
        <p:xfrm>
          <a:off x="107504" y="116632"/>
          <a:ext cx="8856983" cy="576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001471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1752"/>
            <a:ext cx="8229600" cy="13990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Extensive </a:t>
            </a:r>
            <a:r>
              <a:rPr lang="en-US" dirty="0"/>
              <a:t>comparison of </a:t>
            </a:r>
            <a:r>
              <a:rPr lang="en-US" dirty="0" err="1"/>
              <a:t>altmetric</a:t>
            </a:r>
            <a:r>
              <a:rPr lang="en-US" dirty="0"/>
              <a:t> indicators with </a:t>
            </a:r>
            <a:r>
              <a:rPr lang="en-US" dirty="0" smtClean="0"/>
              <a:t>citations (Costas, </a:t>
            </a:r>
            <a:r>
              <a:rPr lang="en-US" dirty="0" err="1" smtClean="0"/>
              <a:t>Zahedi</a:t>
            </a:r>
            <a:r>
              <a:rPr lang="en-US" dirty="0" smtClean="0"/>
              <a:t>, Wouters, 2014 – with </a:t>
            </a:r>
            <a:r>
              <a:rPr lang="en-US" dirty="0" err="1" smtClean="0"/>
              <a:t>Altmetric.com</a:t>
            </a:r>
            <a:r>
              <a:rPr lang="en-US" dirty="0" smtClean="0"/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1"/>
          </a:xfrm>
        </p:spPr>
        <p:txBody>
          <a:bodyPr/>
          <a:lstStyle/>
          <a:p>
            <a:r>
              <a:rPr lang="en-US" dirty="0"/>
              <a:t>15%-24% of the publications </a:t>
            </a:r>
            <a:r>
              <a:rPr lang="en-US" dirty="0" smtClean="0"/>
              <a:t>present </a:t>
            </a:r>
            <a:r>
              <a:rPr lang="en-US" dirty="0"/>
              <a:t>some </a:t>
            </a:r>
            <a:r>
              <a:rPr lang="en-US" dirty="0" err="1"/>
              <a:t>altmetric</a:t>
            </a:r>
            <a:r>
              <a:rPr lang="en-US" dirty="0"/>
              <a:t> </a:t>
            </a:r>
            <a:r>
              <a:rPr lang="en-US" dirty="0" smtClean="0"/>
              <a:t>activity</a:t>
            </a:r>
          </a:p>
          <a:p>
            <a:r>
              <a:rPr lang="en-US" dirty="0" smtClean="0"/>
              <a:t>Most active: </a:t>
            </a:r>
            <a:r>
              <a:rPr lang="en-US" dirty="0"/>
              <a:t>social sciences, humanities and the </a:t>
            </a:r>
            <a:r>
              <a:rPr lang="en-US" dirty="0" smtClean="0"/>
              <a:t>medical/life sciences</a:t>
            </a:r>
          </a:p>
          <a:p>
            <a:r>
              <a:rPr lang="en-US" dirty="0"/>
              <a:t>P</a:t>
            </a:r>
            <a:r>
              <a:rPr lang="en-US" dirty="0" smtClean="0"/>
              <a:t>ositive </a:t>
            </a:r>
            <a:r>
              <a:rPr lang="en-US" dirty="0"/>
              <a:t>correlations but relatively weak </a:t>
            </a:r>
            <a:r>
              <a:rPr lang="en-US" dirty="0" smtClean="0"/>
              <a:t>correlations with citations</a:t>
            </a:r>
          </a:p>
          <a:p>
            <a:r>
              <a:rPr lang="en-US" dirty="0" err="1"/>
              <a:t>A</a:t>
            </a:r>
            <a:r>
              <a:rPr lang="en-US" dirty="0" err="1" smtClean="0"/>
              <a:t>ltmetrics</a:t>
            </a:r>
            <a:r>
              <a:rPr lang="en-US" dirty="0" smtClean="0"/>
              <a:t> </a:t>
            </a:r>
            <a:r>
              <a:rPr lang="en-US" dirty="0"/>
              <a:t>do not reflect </a:t>
            </a:r>
            <a:r>
              <a:rPr lang="en-US" dirty="0" smtClean="0"/>
              <a:t>the same concept of impact as citations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667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34337127"/>
              </p:ext>
            </p:extLst>
          </p:nvPr>
        </p:nvGraphicFramePr>
        <p:xfrm>
          <a:off x="0" y="116632"/>
          <a:ext cx="9036496" cy="5981509"/>
        </p:xfrm>
        <a:graphic>
          <a:graphicData uri="http://schemas.openxmlformats.org/presentationml/2006/ole">
            <p:oleObj spid="_x0000_s1040" name="Document" r:id="rId3" imgW="5321104" imgH="3263780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587146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923544"/>
            <a:ext cx="3494160" cy="271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ACUMEN project</a:t>
            </a:r>
            <a:endParaRPr lang="nl-NL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2949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-2382" y="354807"/>
            <a:ext cx="9148763" cy="8929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2E2E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44710">
              <a:defRPr/>
            </a:pPr>
            <a:endParaRPr lang="en-US" sz="2400">
              <a:solidFill>
                <a:srgbClr val="1D3EE2"/>
              </a:solidFill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122" name="AutoShape 2"/>
          <p:cNvSpPr>
            <a:spLocks/>
          </p:cNvSpPr>
          <p:nvPr/>
        </p:nvSpPr>
        <p:spPr bwMode="auto">
          <a:xfrm>
            <a:off x="1515666" y="1607344"/>
            <a:ext cx="6409134" cy="2000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0">
              <a:tabLst>
                <a:tab pos="538734" algn="l"/>
              </a:tabLst>
              <a:defRPr/>
            </a:pPr>
            <a:r>
              <a:rPr lang="en-US" i="1">
                <a:solidFill>
                  <a:srgbClr val="717171"/>
                </a:solidFill>
                <a:latin typeface="TheMix" charset="0"/>
                <a:cs typeface="TheMix" charset="0"/>
                <a:sym typeface="TheMix" charset="0"/>
              </a:rPr>
              <a:t>Academic Careers Understood through Measurements and Norms</a:t>
            </a:r>
          </a:p>
          <a:p>
            <a:pPr defTabSz="0">
              <a:tabLst>
                <a:tab pos="538734" algn="l"/>
              </a:tabLst>
              <a:defRPr/>
            </a:pPr>
            <a:endParaRPr lang="en-US">
              <a:solidFill>
                <a:srgbClr val="717171"/>
              </a:solidFill>
              <a:latin typeface="TheMix" charset="0"/>
              <a:cs typeface="TheMix" charset="0"/>
              <a:sym typeface="TheMix" charset="0"/>
            </a:endParaRPr>
          </a:p>
          <a:p>
            <a:pPr defTabSz="0">
              <a:tabLst>
                <a:tab pos="538734" algn="l"/>
              </a:tabLst>
              <a:defRPr/>
            </a:pPr>
            <a:r>
              <a:rPr lang="en-US" sz="1300">
                <a:solidFill>
                  <a:srgbClr val="717171"/>
                </a:solidFill>
                <a:latin typeface="TheMix" charset="0"/>
                <a:cs typeface="TheMix" charset="0"/>
                <a:sym typeface="TheMix" charset="0"/>
              </a:rPr>
              <a:t>European 7th Framework collaborative project</a:t>
            </a:r>
          </a:p>
          <a:p>
            <a:pPr defTabSz="0">
              <a:tabLst>
                <a:tab pos="538734" algn="l"/>
              </a:tabLst>
              <a:defRPr/>
            </a:pPr>
            <a:r>
              <a:rPr lang="en-US" sz="1300">
                <a:solidFill>
                  <a:srgbClr val="717171"/>
                </a:solidFill>
                <a:latin typeface="TheMix" charset="0"/>
                <a:cs typeface="TheMix" charset="0"/>
                <a:sym typeface="TheMix" charset="0"/>
              </a:rPr>
              <a:t>Capacities, Science in Society 2010</a:t>
            </a:r>
          </a:p>
          <a:p>
            <a:pPr defTabSz="0">
              <a:tabLst>
                <a:tab pos="538734" algn="l"/>
              </a:tabLst>
              <a:defRPr/>
            </a:pPr>
            <a:r>
              <a:rPr lang="en-US" sz="1300">
                <a:solidFill>
                  <a:srgbClr val="717171"/>
                </a:solidFill>
                <a:latin typeface="TheMix" charset="0"/>
                <a:cs typeface="TheMix" charset="0"/>
                <a:sym typeface="TheMix" charset="0"/>
              </a:rPr>
              <a:t>Grant Agreement: 266632</a:t>
            </a:r>
          </a:p>
          <a:p>
            <a:pPr defTabSz="0">
              <a:tabLst>
                <a:tab pos="538734" algn="l"/>
              </a:tabLst>
              <a:defRPr/>
            </a:pPr>
            <a:endParaRPr lang="en-US" sz="1300">
              <a:solidFill>
                <a:srgbClr val="717171"/>
              </a:solidFill>
              <a:latin typeface="TheMix" charset="0"/>
              <a:cs typeface="TheMix" charset="0"/>
              <a:sym typeface="TheMix" charset="0"/>
            </a:endParaRPr>
          </a:p>
          <a:p>
            <a:pPr defTabSz="0">
              <a:tabLst>
                <a:tab pos="538734" algn="l"/>
              </a:tabLst>
              <a:defRPr/>
            </a:pPr>
            <a:r>
              <a:rPr lang="en-US" sz="1300">
                <a:solidFill>
                  <a:srgbClr val="717171"/>
                </a:solidFill>
                <a:latin typeface="TheMix" charset="0"/>
                <a:cs typeface="TheMix" charset="0"/>
                <a:sym typeface="TheMix" charset="0"/>
              </a:rPr>
              <a:t>9 institutional partners, in 7 countries</a:t>
            </a:r>
            <a:endParaRPr lang="en-US">
              <a:cs typeface="Helvetica Light" charset="0"/>
            </a:endParaRPr>
          </a:p>
        </p:txBody>
      </p:sp>
      <p:pic>
        <p:nvPicPr>
          <p:cNvPr id="5123" name="Picture 3" descr="acumen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27" y="577850"/>
            <a:ext cx="2397919" cy="44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4" name="Picture 4" descr="consorti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14" y="3794919"/>
            <a:ext cx="6007894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15270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/>
          </p:cNvSpPr>
          <p:nvPr/>
        </p:nvSpPr>
        <p:spPr bwMode="auto">
          <a:xfrm>
            <a:off x="-2382" y="330994"/>
            <a:ext cx="9148763" cy="8929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2E2E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44710">
              <a:defRPr/>
            </a:pPr>
            <a:endParaRPr lang="en-US" sz="2400">
              <a:solidFill>
                <a:srgbClr val="1D3EE2"/>
              </a:solidFill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242" name="AutoShape 2"/>
          <p:cNvSpPr>
            <a:spLocks/>
          </p:cNvSpPr>
          <p:nvPr/>
        </p:nvSpPr>
        <p:spPr bwMode="auto">
          <a:xfrm>
            <a:off x="1498997" y="468313"/>
            <a:ext cx="7159228" cy="7556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 defTabSz="344710">
              <a:defRPr/>
            </a:pPr>
            <a:r>
              <a:rPr lang="en-US" sz="4700" b="1" dirty="0">
                <a:solidFill>
                  <a:srgbClr val="0365C0"/>
                </a:solidFill>
                <a:latin typeface="Frutiger" charset="0"/>
                <a:cs typeface="Frutiger" charset="0"/>
                <a:sym typeface="Frutiger" charset="0"/>
              </a:rPr>
              <a:t>ACUMEN research</a:t>
            </a:r>
            <a:endParaRPr lang="en-US" dirty="0">
              <a:cs typeface="Helvetica Light" charset="0"/>
            </a:endParaRPr>
          </a:p>
        </p:txBody>
      </p:sp>
      <p:pic>
        <p:nvPicPr>
          <p:cNvPr id="10243" name="Picture 3" descr="stick-fig-leo2.png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955" y="2246313"/>
            <a:ext cx="2695575" cy="366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5727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4" name="AutoShape 4"/>
          <p:cNvSpPr>
            <a:spLocks/>
          </p:cNvSpPr>
          <p:nvPr/>
        </p:nvSpPr>
        <p:spPr bwMode="auto">
          <a:xfrm>
            <a:off x="594122" y="3804444"/>
            <a:ext cx="1988939" cy="4675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 algn="r">
              <a:defRPr/>
            </a:pPr>
            <a:r>
              <a:rPr lang="en-US" sz="1200">
                <a:latin typeface="Cambria"/>
                <a:cs typeface="Cambria"/>
                <a:sym typeface="TheSans" charset="0"/>
              </a:rPr>
              <a:t>comparative analysis of peer review systems in Europe</a:t>
            </a:r>
            <a:endParaRPr lang="en-US">
              <a:latin typeface="Cambria"/>
              <a:cs typeface="Cambria"/>
            </a:endParaRPr>
          </a:p>
        </p:txBody>
      </p:sp>
      <p:sp>
        <p:nvSpPr>
          <p:cNvPr id="10245" name="AutoShape 5"/>
          <p:cNvSpPr>
            <a:spLocks/>
          </p:cNvSpPr>
          <p:nvPr/>
        </p:nvSpPr>
        <p:spPr bwMode="auto">
          <a:xfrm>
            <a:off x="1271588" y="1840707"/>
            <a:ext cx="2234208" cy="468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 algn="r">
              <a:defRPr/>
            </a:pPr>
            <a:r>
              <a:rPr lang="en-US" sz="1200" dirty="0">
                <a:latin typeface="Cambria"/>
                <a:cs typeface="Cambria"/>
                <a:sym typeface="TheSans" charset="0"/>
              </a:rPr>
              <a:t>assessment of scientometric indicators in performance evaluation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10246" name="AutoShape 6"/>
          <p:cNvSpPr>
            <a:spLocks/>
          </p:cNvSpPr>
          <p:nvPr/>
        </p:nvSpPr>
        <p:spPr bwMode="auto">
          <a:xfrm>
            <a:off x="904875" y="4785519"/>
            <a:ext cx="1865114" cy="4675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 algn="r">
              <a:defRPr/>
            </a:pPr>
            <a:r>
              <a:rPr lang="en-US" sz="1200">
                <a:latin typeface="Cambria"/>
                <a:cs typeface="Cambria"/>
                <a:sym typeface="TheSans" charset="0"/>
              </a:rPr>
              <a:t>analysis of gender dimension in researcher evaluation </a:t>
            </a:r>
            <a:endParaRPr lang="en-US">
              <a:latin typeface="Cambria"/>
              <a:cs typeface="Cambria"/>
            </a:endParaRPr>
          </a:p>
        </p:txBody>
      </p:sp>
      <p:sp>
        <p:nvSpPr>
          <p:cNvPr id="10247" name="AutoShape 7"/>
          <p:cNvSpPr>
            <a:spLocks/>
          </p:cNvSpPr>
          <p:nvPr/>
        </p:nvSpPr>
        <p:spPr bwMode="auto">
          <a:xfrm>
            <a:off x="5328047" y="1844675"/>
            <a:ext cx="1719858" cy="2524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 algn="l">
              <a:defRPr/>
            </a:pPr>
            <a:r>
              <a:rPr lang="en-US" sz="1200" u="sng" dirty="0">
                <a:latin typeface="Cambria"/>
                <a:cs typeface="Cambria"/>
                <a:sym typeface="TheSans" charset="0"/>
              </a:rPr>
              <a:t>Common Data Strategy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10248" name="AutoShape 8"/>
          <p:cNvSpPr>
            <a:spLocks/>
          </p:cNvSpPr>
          <p:nvPr/>
        </p:nvSpPr>
        <p:spPr bwMode="auto">
          <a:xfrm>
            <a:off x="1095971" y="2822575"/>
            <a:ext cx="1661517" cy="4675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 algn="r">
              <a:defRPr/>
            </a:pPr>
            <a:r>
              <a:rPr lang="en-US" sz="1200">
                <a:latin typeface="Cambria"/>
                <a:cs typeface="Cambria"/>
                <a:sym typeface="TheSans" charset="0"/>
              </a:rPr>
              <a:t>assessment of webometric (and altmetric) indicators</a:t>
            </a:r>
            <a:endParaRPr lang="en-US">
              <a:latin typeface="Cambria"/>
              <a:cs typeface="Cambria"/>
            </a:endParaRPr>
          </a:p>
        </p:txBody>
      </p:sp>
      <p:sp>
        <p:nvSpPr>
          <p:cNvPr id="10252" name="AutoShape 12"/>
          <p:cNvSpPr>
            <a:spLocks/>
          </p:cNvSpPr>
          <p:nvPr/>
        </p:nvSpPr>
        <p:spPr bwMode="auto">
          <a:xfrm>
            <a:off x="5948958" y="2852738"/>
            <a:ext cx="1444823" cy="13255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1200" dirty="0">
                <a:latin typeface="Cambria"/>
                <a:cs typeface="Cambria"/>
                <a:sym typeface="TheSans" charset="0"/>
              </a:rPr>
              <a:t>Bulgaria</a:t>
            </a:r>
          </a:p>
          <a:p>
            <a:pPr algn="l">
              <a:defRPr/>
            </a:pPr>
            <a:r>
              <a:rPr lang="en-US" sz="1200" dirty="0">
                <a:latin typeface="Cambria"/>
                <a:cs typeface="Cambria"/>
                <a:sym typeface="TheSans" charset="0"/>
              </a:rPr>
              <a:t>Czech Republic</a:t>
            </a:r>
          </a:p>
          <a:p>
            <a:pPr algn="l">
              <a:defRPr/>
            </a:pPr>
            <a:r>
              <a:rPr lang="en-US" sz="1200" dirty="0">
                <a:latin typeface="Cambria"/>
                <a:cs typeface="Cambria"/>
                <a:sym typeface="TheSans" charset="0"/>
              </a:rPr>
              <a:t>Denmark</a:t>
            </a:r>
          </a:p>
          <a:p>
            <a:pPr algn="l">
              <a:defRPr/>
            </a:pPr>
            <a:r>
              <a:rPr lang="en-US" sz="1200" dirty="0">
                <a:latin typeface="Cambria"/>
                <a:cs typeface="Cambria"/>
                <a:sym typeface="TheSans" charset="0"/>
              </a:rPr>
              <a:t>Estonia</a:t>
            </a:r>
          </a:p>
          <a:p>
            <a:pPr algn="l">
              <a:defRPr/>
            </a:pPr>
            <a:r>
              <a:rPr lang="en-US" sz="1200" dirty="0">
                <a:latin typeface="Cambria"/>
                <a:cs typeface="Cambria"/>
                <a:sym typeface="TheSans" charset="0"/>
              </a:rPr>
              <a:t>Finland</a:t>
            </a:r>
          </a:p>
          <a:p>
            <a:pPr algn="l">
              <a:defRPr/>
            </a:pPr>
            <a:r>
              <a:rPr lang="en-US" sz="1200" dirty="0">
                <a:latin typeface="Cambria"/>
                <a:cs typeface="Cambria"/>
                <a:sym typeface="TheSans" charset="0"/>
              </a:rPr>
              <a:t>France</a:t>
            </a:r>
          </a:p>
          <a:p>
            <a:pPr algn="l">
              <a:defRPr/>
            </a:pPr>
            <a:r>
              <a:rPr lang="en-US" sz="1200" dirty="0">
                <a:latin typeface="Cambria"/>
                <a:cs typeface="Cambria"/>
                <a:sym typeface="TheSans" charset="0"/>
              </a:rPr>
              <a:t>Germany</a:t>
            </a:r>
          </a:p>
          <a:p>
            <a:pPr algn="l">
              <a:defRPr/>
            </a:pPr>
            <a:r>
              <a:rPr lang="en-US" sz="1200" dirty="0">
                <a:latin typeface="Cambria"/>
                <a:cs typeface="Cambria"/>
                <a:sym typeface="TheSans" charset="0"/>
              </a:rPr>
              <a:t>Hungary</a:t>
            </a:r>
          </a:p>
        </p:txBody>
      </p:sp>
      <p:sp>
        <p:nvSpPr>
          <p:cNvPr id="10253" name="AutoShape 13"/>
          <p:cNvSpPr>
            <a:spLocks/>
          </p:cNvSpPr>
          <p:nvPr/>
        </p:nvSpPr>
        <p:spPr bwMode="auto">
          <a:xfrm>
            <a:off x="5948958" y="4760913"/>
            <a:ext cx="2695575" cy="1585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 marL="183356" indent="-183356">
              <a:spcBef>
                <a:spcPts val="420"/>
              </a:spcBef>
              <a:buSzPct val="100000"/>
              <a:buFontTx/>
              <a:buAutoNum type="alphaLcParenBoth"/>
              <a:defRPr/>
            </a:pPr>
            <a:r>
              <a:rPr lang="en-US" sz="1200" dirty="0">
                <a:latin typeface="Cambria"/>
                <a:cs typeface="Cambria"/>
                <a:sym typeface="TheSans" charset="0"/>
              </a:rPr>
              <a:t> astronomy and astrophysics</a:t>
            </a:r>
          </a:p>
          <a:p>
            <a:pPr marL="183356" indent="-183356">
              <a:spcBef>
                <a:spcPts val="420"/>
              </a:spcBef>
              <a:buSzPct val="100000"/>
              <a:buFontTx/>
              <a:buAutoNum type="alphaLcParenBoth"/>
              <a:defRPr/>
            </a:pPr>
            <a:r>
              <a:rPr lang="en-US" sz="1200" dirty="0">
                <a:latin typeface="Cambria"/>
                <a:cs typeface="Cambria"/>
                <a:sym typeface="TheSans" charset="0"/>
              </a:rPr>
              <a:t> public and occupational health</a:t>
            </a:r>
          </a:p>
          <a:p>
            <a:pPr marL="183356" indent="-183356">
              <a:spcBef>
                <a:spcPts val="420"/>
              </a:spcBef>
              <a:buSzPct val="100000"/>
              <a:buFontTx/>
              <a:buAutoNum type="alphaLcParenBoth"/>
              <a:defRPr/>
            </a:pPr>
            <a:r>
              <a:rPr lang="en-US" sz="1200" dirty="0">
                <a:latin typeface="Cambria"/>
                <a:cs typeface="Cambria"/>
                <a:sym typeface="TheSans" charset="0"/>
              </a:rPr>
              <a:t> environmental engineering</a:t>
            </a:r>
          </a:p>
          <a:p>
            <a:pPr marL="183356" indent="-183356">
              <a:spcBef>
                <a:spcPts val="420"/>
              </a:spcBef>
              <a:buSzPct val="100000"/>
              <a:buFontTx/>
              <a:buAutoNum type="alphaLcParenBoth"/>
              <a:defRPr/>
            </a:pPr>
            <a:r>
              <a:rPr lang="en-US" sz="1200" dirty="0">
                <a:latin typeface="Cambria"/>
                <a:cs typeface="Cambria"/>
                <a:sym typeface="TheSans" charset="0"/>
              </a:rPr>
              <a:t> philosophy (including history and</a:t>
            </a:r>
            <a:br>
              <a:rPr lang="en-US" sz="1200" dirty="0">
                <a:latin typeface="Cambria"/>
                <a:cs typeface="Cambria"/>
                <a:sym typeface="TheSans" charset="0"/>
              </a:rPr>
            </a:br>
            <a:r>
              <a:rPr lang="en-US" sz="1200" dirty="0">
                <a:latin typeface="Cambria"/>
                <a:cs typeface="Cambria"/>
                <a:sym typeface="TheSans" charset="0"/>
              </a:rPr>
              <a:t> philosophy of science) 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10254" name="AutoShape 14"/>
          <p:cNvSpPr>
            <a:spLocks/>
          </p:cNvSpPr>
          <p:nvPr/>
        </p:nvSpPr>
        <p:spPr bwMode="auto">
          <a:xfrm>
            <a:off x="1641872" y="5767388"/>
            <a:ext cx="1864519" cy="4675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 algn="r">
              <a:defRPr/>
            </a:pPr>
            <a:r>
              <a:rPr lang="en-US" sz="1200">
                <a:latin typeface="Cambria"/>
                <a:cs typeface="Cambria"/>
                <a:sym typeface="TheSans" charset="0"/>
              </a:rPr>
              <a:t>ethnographic study of</a:t>
            </a:r>
          </a:p>
          <a:p>
            <a:pPr algn="r">
              <a:defRPr/>
            </a:pPr>
            <a:r>
              <a:rPr lang="en-US" sz="1200">
                <a:latin typeface="Cambria"/>
                <a:cs typeface="Cambria"/>
                <a:sym typeface="TheSans" charset="0"/>
              </a:rPr>
              <a:t>important evaluation events</a:t>
            </a:r>
            <a:endParaRPr lang="en-US">
              <a:latin typeface="Cambria"/>
              <a:cs typeface="Cambria"/>
            </a:endParaRPr>
          </a:p>
        </p:txBody>
      </p:sp>
      <p:sp>
        <p:nvSpPr>
          <p:cNvPr id="10255" name="AutoShape 15"/>
          <p:cNvSpPr>
            <a:spLocks/>
          </p:cNvSpPr>
          <p:nvPr/>
        </p:nvSpPr>
        <p:spPr bwMode="auto">
          <a:xfrm>
            <a:off x="5706071" y="2312988"/>
            <a:ext cx="1998464" cy="251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spcBef>
                <a:spcPts val="504"/>
              </a:spcBef>
              <a:defRPr/>
            </a:pPr>
            <a:r>
              <a:rPr lang="en-US" sz="1200" b="1" dirty="0">
                <a:latin typeface="Cambria"/>
                <a:cs typeface="Cambria"/>
                <a:sym typeface="TheSans" charset="0"/>
              </a:rPr>
              <a:t>15 European countries</a:t>
            </a:r>
            <a:endParaRPr lang="en-US" b="1" dirty="0">
              <a:latin typeface="Cambria"/>
              <a:cs typeface="Cambria"/>
            </a:endParaRPr>
          </a:p>
        </p:txBody>
      </p:sp>
      <p:sp>
        <p:nvSpPr>
          <p:cNvPr id="19" name="AutoShape 12"/>
          <p:cNvSpPr>
            <a:spLocks/>
          </p:cNvSpPr>
          <p:nvPr/>
        </p:nvSpPr>
        <p:spPr bwMode="auto">
          <a:xfrm>
            <a:off x="7056239" y="2744788"/>
            <a:ext cx="1444823" cy="13255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1200" dirty="0">
                <a:latin typeface="Cambria"/>
                <a:cs typeface="Cambria"/>
                <a:sym typeface="TheSans" charset="0"/>
              </a:rPr>
              <a:t>Israel</a:t>
            </a:r>
          </a:p>
          <a:p>
            <a:pPr algn="l">
              <a:defRPr/>
            </a:pPr>
            <a:r>
              <a:rPr lang="en-US" sz="1200" dirty="0">
                <a:latin typeface="Cambria"/>
                <a:cs typeface="Cambria"/>
                <a:sym typeface="TheSans" charset="0"/>
              </a:rPr>
              <a:t>Italy</a:t>
            </a:r>
          </a:p>
          <a:p>
            <a:pPr algn="l">
              <a:defRPr/>
            </a:pPr>
            <a:r>
              <a:rPr lang="en-US" sz="1200" dirty="0">
                <a:latin typeface="Cambria"/>
                <a:cs typeface="Cambria"/>
                <a:sym typeface="TheSans" charset="0"/>
              </a:rPr>
              <a:t>Netherlands</a:t>
            </a:r>
          </a:p>
          <a:p>
            <a:pPr algn="l">
              <a:defRPr/>
            </a:pPr>
            <a:r>
              <a:rPr lang="en-US" sz="1200" dirty="0">
                <a:latin typeface="Cambria"/>
                <a:cs typeface="Cambria"/>
                <a:sym typeface="TheSans" charset="0"/>
              </a:rPr>
              <a:t>Poland</a:t>
            </a:r>
          </a:p>
          <a:p>
            <a:pPr algn="l">
              <a:defRPr/>
            </a:pPr>
            <a:r>
              <a:rPr lang="en-US" sz="1200" dirty="0">
                <a:latin typeface="Cambria"/>
                <a:cs typeface="Cambria"/>
                <a:sym typeface="TheSans" charset="0"/>
              </a:rPr>
              <a:t>Slovenia</a:t>
            </a:r>
          </a:p>
          <a:p>
            <a:pPr algn="l">
              <a:defRPr/>
            </a:pPr>
            <a:r>
              <a:rPr lang="en-US" sz="1200" dirty="0">
                <a:latin typeface="Cambria"/>
                <a:cs typeface="Cambria"/>
                <a:sym typeface="TheSans" charset="0"/>
              </a:rPr>
              <a:t>Spain</a:t>
            </a:r>
          </a:p>
          <a:p>
            <a:pPr algn="l">
              <a:defRPr/>
            </a:pPr>
            <a:r>
              <a:rPr lang="en-US" sz="1200" dirty="0">
                <a:latin typeface="Cambria"/>
                <a:cs typeface="Cambria"/>
                <a:sym typeface="TheSans" charset="0"/>
              </a:rPr>
              <a:t>United Kingdom 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20" name="AutoShape 13"/>
          <p:cNvSpPr>
            <a:spLocks/>
          </p:cNvSpPr>
          <p:nvPr/>
        </p:nvSpPr>
        <p:spPr bwMode="auto">
          <a:xfrm>
            <a:off x="5732860" y="4545013"/>
            <a:ext cx="1674614" cy="3603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 marL="183356" indent="-183356">
              <a:spcBef>
                <a:spcPts val="420"/>
              </a:spcBef>
              <a:defRPr/>
            </a:pPr>
            <a:r>
              <a:rPr lang="en-US" sz="1200" b="1" dirty="0">
                <a:latin typeface="Cambria"/>
                <a:cs typeface="Cambria"/>
                <a:sym typeface="TheSans" charset="0"/>
              </a:rPr>
              <a:t>4 Academic Disciplines</a:t>
            </a:r>
          </a:p>
        </p:txBody>
      </p:sp>
      <p:grpSp>
        <p:nvGrpSpPr>
          <p:cNvPr id="11279" name="Group 4"/>
          <p:cNvGrpSpPr>
            <a:grpSpLocks/>
          </p:cNvGrpSpPr>
          <p:nvPr/>
        </p:nvGrpSpPr>
        <p:grpSpPr bwMode="auto">
          <a:xfrm>
            <a:off x="6785967" y="6405563"/>
            <a:ext cx="1872258" cy="332582"/>
            <a:chOff x="430945" y="88900"/>
            <a:chExt cx="4992350" cy="664613"/>
          </a:xfrm>
        </p:grpSpPr>
        <p:pic>
          <p:nvPicPr>
            <p:cNvPr id="18" name="Picture 5" descr="cwts-foo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7014" y="88900"/>
              <a:ext cx="1576281" cy="664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1" name="AutoShape 6"/>
            <p:cNvSpPr>
              <a:spLocks/>
            </p:cNvSpPr>
            <p:nvPr/>
          </p:nvSpPr>
          <p:spPr bwMode="auto">
            <a:xfrm>
              <a:off x="430945" y="298277"/>
              <a:ext cx="4684396" cy="3172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71437" tIns="71437" rIns="71437" bIns="71437" anchor="ctr"/>
            <a:lstStyle/>
            <a:p>
              <a:pPr defTabSz="0">
                <a:spcBef>
                  <a:spcPts val="504"/>
                </a:spcBef>
                <a:tabLst>
                  <a:tab pos="538734" algn="l"/>
                </a:tabLst>
                <a:defRPr/>
              </a:pPr>
              <a:r>
                <a:rPr lang="en-US" sz="600" dirty="0">
                  <a:solidFill>
                    <a:srgbClr val="161616"/>
                  </a:solidFill>
                  <a:latin typeface="Cambria"/>
                  <a:cs typeface="Cambria"/>
                  <a:sym typeface="TheMix" charset="0"/>
                </a:rPr>
                <a:t>Tatum &amp; Wouters  |  14 November 2013</a:t>
              </a:r>
              <a:endParaRPr lang="en-US" dirty="0">
                <a:latin typeface="Cambria"/>
                <a:cs typeface="Cambria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795697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-8930" y="241101"/>
            <a:ext cx="9161859" cy="89296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1228949" y="1799332"/>
            <a:ext cx="6974086" cy="343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tabLst>
                <a:tab pos="642915" algn="l"/>
              </a:tabLst>
            </a:pPr>
            <a:r>
              <a:rPr lang="en-US" sz="2500">
                <a:solidFill>
                  <a:srgbClr val="343434"/>
                </a:solidFill>
                <a:latin typeface="TheMix Regular" charset="0"/>
                <a:ea typeface="ＭＳ Ｐゴシック" charset="0"/>
                <a:sym typeface="TheMix Regular" charset="0"/>
              </a:rPr>
              <a:t>aim is to give researchers a voice in evaluation</a:t>
            </a:r>
            <a:r>
              <a:rPr lang="en-US" sz="2100">
                <a:solidFill>
                  <a:srgbClr val="343434"/>
                </a:solidFill>
                <a:latin typeface="TheMix Regular" charset="0"/>
                <a:ea typeface="ＭＳ Ｐゴシック" charset="0"/>
                <a:sym typeface="TheMix Regular" charset="0"/>
              </a:rPr>
              <a:t> </a:t>
            </a:r>
          </a:p>
          <a:p>
            <a:pPr>
              <a:tabLst>
                <a:tab pos="642915" algn="l"/>
              </a:tabLst>
            </a:pPr>
            <a:endParaRPr lang="en-US" sz="2100">
              <a:solidFill>
                <a:srgbClr val="343434"/>
              </a:solidFill>
              <a:latin typeface="TheMix Regular" charset="0"/>
              <a:ea typeface="ＭＳ Ｐゴシック" charset="0"/>
              <a:sym typeface="TheMix Regular" charset="0"/>
            </a:endParaRPr>
          </a:p>
          <a:p>
            <a:pPr>
              <a:tabLst>
                <a:tab pos="642915" algn="l"/>
              </a:tabLst>
            </a:pPr>
            <a:endParaRPr lang="en-US" sz="800">
              <a:solidFill>
                <a:srgbClr val="343434"/>
              </a:solidFill>
              <a:latin typeface="TheMix Regular" charset="0"/>
              <a:ea typeface="ＭＳ Ｐゴシック" charset="0"/>
              <a:sym typeface="TheMix Regular" charset="0"/>
            </a:endParaRPr>
          </a:p>
          <a:p>
            <a:pPr>
              <a:buClr>
                <a:srgbClr val="2176BF"/>
              </a:buClr>
              <a:buSzPct val="100000"/>
              <a:buFont typeface="Zapf Dingbats" charset="0"/>
              <a:buChar char="➡"/>
              <a:tabLst>
                <a:tab pos="642915" algn="l"/>
              </a:tabLst>
            </a:pPr>
            <a:r>
              <a:rPr lang="en-US" sz="2200">
                <a:solidFill>
                  <a:srgbClr val="343434"/>
                </a:solidFill>
                <a:latin typeface="TheMix Regular" charset="0"/>
                <a:ea typeface="ＭＳ Ｐゴシック" charset="0"/>
                <a:sym typeface="TheMix Regular" charset="0"/>
              </a:rPr>
              <a:t>evidence based arguments</a:t>
            </a:r>
          </a:p>
          <a:p>
            <a:pPr>
              <a:buClr>
                <a:srgbClr val="2176BF"/>
              </a:buClr>
              <a:buSzPct val="100000"/>
              <a:buFont typeface="Zapf Dingbats" charset="0"/>
              <a:buChar char="➡"/>
              <a:tabLst>
                <a:tab pos="642915" algn="l"/>
              </a:tabLst>
            </a:pPr>
            <a:r>
              <a:rPr lang="en-US" sz="2200">
                <a:solidFill>
                  <a:srgbClr val="343434"/>
                </a:solidFill>
                <a:latin typeface="TheMix Regular" charset="0"/>
                <a:ea typeface="ＭＳ Ｐゴシック" charset="0"/>
                <a:sym typeface="TheMix Regular" charset="0"/>
              </a:rPr>
              <a:t>shift to dialog orientation</a:t>
            </a:r>
          </a:p>
          <a:p>
            <a:pPr>
              <a:buClr>
                <a:srgbClr val="2176BF"/>
              </a:buClr>
              <a:buSzPct val="100000"/>
              <a:buFont typeface="Zapf Dingbats" charset="0"/>
              <a:buChar char="➡"/>
              <a:tabLst>
                <a:tab pos="642915" algn="l"/>
              </a:tabLst>
            </a:pPr>
            <a:r>
              <a:rPr lang="en-US" sz="2200">
                <a:solidFill>
                  <a:srgbClr val="343434"/>
                </a:solidFill>
                <a:latin typeface="TheMix Regular" charset="0"/>
                <a:ea typeface="ＭＳ Ｐゴシック" charset="0"/>
                <a:sym typeface="TheMix Regular" charset="0"/>
              </a:rPr>
              <a:t>selection of indicators</a:t>
            </a:r>
          </a:p>
          <a:p>
            <a:pPr>
              <a:buClr>
                <a:srgbClr val="2176BF"/>
              </a:buClr>
              <a:buSzPct val="100000"/>
              <a:buFont typeface="Zapf Dingbats" charset="0"/>
              <a:buChar char="➡"/>
              <a:tabLst>
                <a:tab pos="642915" algn="l"/>
              </a:tabLst>
            </a:pPr>
            <a:r>
              <a:rPr lang="en-US" sz="2200">
                <a:solidFill>
                  <a:srgbClr val="343434"/>
                </a:solidFill>
                <a:latin typeface="TheMix Regular" charset="0"/>
                <a:ea typeface="ＭＳ Ｐゴシック" charset="0"/>
                <a:sym typeface="TheMix Regular" charset="0"/>
              </a:rPr>
              <a:t>narrative component</a:t>
            </a:r>
          </a:p>
          <a:p>
            <a:pPr>
              <a:buClr>
                <a:srgbClr val="2176BF"/>
              </a:buClr>
              <a:buSzPct val="100000"/>
              <a:buFont typeface="Zapf Dingbats" charset="0"/>
              <a:buChar char="➡"/>
              <a:tabLst>
                <a:tab pos="642915" algn="l"/>
              </a:tabLst>
            </a:pPr>
            <a:r>
              <a:rPr lang="en-US" sz="2200">
                <a:solidFill>
                  <a:srgbClr val="343434"/>
                </a:solidFill>
                <a:latin typeface="TheMix Regular" charset="0"/>
                <a:ea typeface="ＭＳ Ｐゴシック" charset="0"/>
                <a:sym typeface="TheMix Regular" charset="0"/>
              </a:rPr>
              <a:t>Good Evaluation Practices</a:t>
            </a:r>
          </a:p>
          <a:p>
            <a:pPr>
              <a:buClr>
                <a:srgbClr val="2176BF"/>
              </a:buClr>
              <a:buSzPct val="100000"/>
              <a:buFont typeface="Zapf Dingbats" charset="0"/>
              <a:buChar char="➡"/>
              <a:tabLst>
                <a:tab pos="642915" algn="l"/>
              </a:tabLst>
            </a:pPr>
            <a:r>
              <a:rPr lang="en-US" sz="2200">
                <a:solidFill>
                  <a:srgbClr val="343434"/>
                </a:solidFill>
                <a:latin typeface="TheMix Regular" charset="0"/>
                <a:ea typeface="ＭＳ Ｐゴシック" charset="0"/>
                <a:sym typeface="TheMix Regular" charset="0"/>
              </a:rPr>
              <a:t>envisioned as web service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664" y="464344"/>
            <a:ext cx="3196828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/>
          </p:cNvSpPr>
          <p:nvPr/>
        </p:nvSpPr>
        <p:spPr bwMode="auto">
          <a:xfrm>
            <a:off x="4575349" y="405363"/>
            <a:ext cx="177929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900">
                <a:solidFill>
                  <a:srgbClr val="4D4D4D"/>
                </a:solidFill>
                <a:latin typeface="TheSans Bold" charset="0"/>
                <a:ea typeface="ＭＳ Ｐゴシック" charset="0"/>
                <a:sym typeface="TheSans Bold" charset="0"/>
              </a:rPr>
              <a:t>portfolio</a:t>
            </a:r>
          </a:p>
        </p:txBody>
      </p:sp>
      <p:grpSp>
        <p:nvGrpSpPr>
          <p:cNvPr id="20485" name="Group 10"/>
          <p:cNvGrpSpPr>
            <a:grpSpLocks/>
          </p:cNvGrpSpPr>
          <p:nvPr/>
        </p:nvGrpSpPr>
        <p:grpSpPr bwMode="auto">
          <a:xfrm rot="-5400000">
            <a:off x="4945931" y="2589610"/>
            <a:ext cx="3163342" cy="2723555"/>
            <a:chOff x="0" y="0"/>
            <a:chExt cx="2833" cy="2440"/>
          </a:xfrm>
        </p:grpSpPr>
        <p:grpSp>
          <p:nvGrpSpPr>
            <p:cNvPr id="20486" name="Group 8"/>
            <p:cNvGrpSpPr>
              <a:grpSpLocks/>
            </p:cNvGrpSpPr>
            <p:nvPr/>
          </p:nvGrpSpPr>
          <p:grpSpPr bwMode="auto">
            <a:xfrm>
              <a:off x="0" y="0"/>
              <a:ext cx="2833" cy="2440"/>
              <a:chOff x="0" y="0"/>
              <a:chExt cx="2833" cy="2440"/>
            </a:xfrm>
          </p:grpSpPr>
          <p:sp>
            <p:nvSpPr>
              <p:cNvPr id="20488" name="AutoShape 5"/>
              <p:cNvSpPr>
                <a:spLocks/>
              </p:cNvSpPr>
              <p:nvPr/>
            </p:nvSpPr>
            <p:spPr bwMode="auto">
              <a:xfrm rot="7199520">
                <a:off x="323" y="44"/>
                <a:ext cx="800" cy="1208"/>
              </a:xfrm>
              <a:prstGeom prst="roundRect">
                <a:avLst>
                  <a:gd name="adj" fmla="val 15000"/>
                </a:avLst>
              </a:prstGeom>
              <a:solidFill>
                <a:srgbClr val="676767"/>
              </a:solidFill>
              <a:ln w="25400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lIns="0" tIns="0" rIns="0" bIns="0" anchor="b"/>
              <a:lstStyle/>
              <a:p>
                <a:r>
                  <a:rPr lang="en-US" sz="1700">
                    <a:solidFill>
                      <a:srgbClr val="FFFFFF"/>
                    </a:solidFill>
                    <a:latin typeface="Arial Narrow" charset="0"/>
                    <a:ea typeface="ＭＳ Ｐゴシック" charset="0"/>
                    <a:sym typeface="Arial Narrow" charset="0"/>
                  </a:rPr>
                  <a:t>expertise</a:t>
                </a:r>
              </a:p>
            </p:txBody>
          </p:sp>
          <p:sp>
            <p:nvSpPr>
              <p:cNvPr id="20489" name="AutoShape 6"/>
              <p:cNvSpPr>
                <a:spLocks/>
              </p:cNvSpPr>
              <p:nvPr/>
            </p:nvSpPr>
            <p:spPr bwMode="auto">
              <a:xfrm rot="3597562">
                <a:off x="1714" y="47"/>
                <a:ext cx="800" cy="1200"/>
              </a:xfrm>
              <a:prstGeom prst="roundRect">
                <a:avLst>
                  <a:gd name="adj" fmla="val 15000"/>
                </a:avLst>
              </a:prstGeom>
              <a:solidFill>
                <a:srgbClr val="676767"/>
              </a:solidFill>
              <a:ln w="25400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1700">
                    <a:solidFill>
                      <a:srgbClr val="FFFFFF"/>
                    </a:solidFill>
                    <a:latin typeface="Arial Narrow" charset="0"/>
                    <a:ea typeface="ＭＳ Ｐゴシック" charset="0"/>
                    <a:sym typeface="Arial Narrow" charset="0"/>
                  </a:rPr>
                  <a:t>output</a:t>
                </a:r>
              </a:p>
            </p:txBody>
          </p:sp>
          <p:sp>
            <p:nvSpPr>
              <p:cNvPr id="20490" name="AutoShape 7"/>
              <p:cNvSpPr>
                <a:spLocks/>
              </p:cNvSpPr>
              <p:nvPr/>
            </p:nvSpPr>
            <p:spPr bwMode="auto">
              <a:xfrm rot="10800000">
                <a:off x="1015" y="1240"/>
                <a:ext cx="800" cy="1200"/>
              </a:xfrm>
              <a:prstGeom prst="roundRect">
                <a:avLst>
                  <a:gd name="adj" fmla="val 15000"/>
                </a:avLst>
              </a:prstGeom>
              <a:solidFill>
                <a:srgbClr val="676767"/>
              </a:solidFill>
              <a:ln w="25400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1700">
                    <a:solidFill>
                      <a:srgbClr val="FFFFFF"/>
                    </a:solidFill>
                    <a:latin typeface="Arial Narrow" charset="0"/>
                    <a:ea typeface="ＭＳ Ｐゴシック" charset="0"/>
                    <a:sym typeface="Arial Narrow" charset="0"/>
                  </a:rPr>
                  <a:t>influence</a:t>
                </a:r>
              </a:p>
            </p:txBody>
          </p:sp>
        </p:grpSp>
        <p:sp>
          <p:nvSpPr>
            <p:cNvPr id="20487" name="Oval 9"/>
            <p:cNvSpPr>
              <a:spLocks/>
            </p:cNvSpPr>
            <p:nvPr/>
          </p:nvSpPr>
          <p:spPr bwMode="auto">
            <a:xfrm rot="5400000">
              <a:off x="868" y="494"/>
              <a:ext cx="1096" cy="1096"/>
            </a:xfrm>
            <a:prstGeom prst="ellipse">
              <a:avLst/>
            </a:prstGeom>
            <a:solidFill>
              <a:srgbClr val="ADE188"/>
            </a:solidFill>
            <a:ln w="25400">
              <a:solidFill>
                <a:srgbClr val="96C41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343434"/>
                  </a:solidFill>
                  <a:latin typeface="Arial Narrow" charset="0"/>
                  <a:ea typeface="ＭＳ Ｐゴシック" charset="0"/>
                  <a:sym typeface="Arial Narrow" charset="0"/>
                </a:rPr>
                <a:t>narrative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266225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CWTS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Innovative Contract Research Organization</a:t>
            </a:r>
          </a:p>
          <a:p>
            <a:r>
              <a:rPr lang="en-US" dirty="0"/>
              <a:t>Research Performance- and Benchmark studies</a:t>
            </a:r>
          </a:p>
          <a:p>
            <a:r>
              <a:rPr lang="en-US" dirty="0"/>
              <a:t>Tailor-made solutions</a:t>
            </a:r>
          </a:p>
          <a:p>
            <a:r>
              <a:rPr lang="en-US" dirty="0"/>
              <a:t>Input for strategic decision making</a:t>
            </a:r>
          </a:p>
          <a:p>
            <a:r>
              <a:rPr lang="en-US" dirty="0"/>
              <a:t>Based in Leiden, the </a:t>
            </a:r>
            <a:r>
              <a:rPr lang="en-US" dirty="0" smtClean="0"/>
              <a:t>Netherlands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426" y="3717032"/>
            <a:ext cx="2012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25566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/>
          </p:cNvSpPr>
          <p:nvPr/>
        </p:nvSpPr>
        <p:spPr bwMode="auto">
          <a:xfrm>
            <a:off x="-2382" y="354807"/>
            <a:ext cx="9148763" cy="8929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2E2E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44710">
              <a:defRPr/>
            </a:pPr>
            <a:endParaRPr lang="en-US" sz="2400">
              <a:solidFill>
                <a:srgbClr val="1D3EE2"/>
              </a:solidFill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314" name="AutoShape 2"/>
          <p:cNvSpPr>
            <a:spLocks/>
          </p:cNvSpPr>
          <p:nvPr/>
        </p:nvSpPr>
        <p:spPr bwMode="auto">
          <a:xfrm>
            <a:off x="1498996" y="468313"/>
            <a:ext cx="6275067" cy="7556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 defTabSz="344710">
              <a:defRPr/>
            </a:pPr>
            <a:r>
              <a:rPr lang="en-US" sz="4700" b="1" dirty="0">
                <a:solidFill>
                  <a:srgbClr val="0365C0"/>
                </a:solidFill>
                <a:latin typeface="Frutiger" charset="0"/>
                <a:cs typeface="Frutiger" charset="0"/>
                <a:sym typeface="Frutiger" charset="0"/>
              </a:rPr>
              <a:t>ACUMEN Portfolio</a:t>
            </a:r>
            <a:endParaRPr lang="en-US" dirty="0">
              <a:cs typeface="Helvetica Light" charset="0"/>
            </a:endParaRP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288727" y="1756569"/>
            <a:ext cx="4365426" cy="4140994"/>
            <a:chOff x="0" y="0"/>
            <a:chExt cx="11641592" cy="8282059"/>
          </a:xfrm>
        </p:grpSpPr>
        <p:sp>
          <p:nvSpPr>
            <p:cNvPr id="13316" name="AutoShape 4"/>
            <p:cNvSpPr>
              <a:spLocks/>
            </p:cNvSpPr>
            <p:nvPr/>
          </p:nvSpPr>
          <p:spPr bwMode="auto">
            <a:xfrm>
              <a:off x="0" y="0"/>
              <a:ext cx="11641592" cy="8282059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DBECFF"/>
                </a:gs>
                <a:gs pos="100000">
                  <a:srgbClr val="7898E9"/>
                </a:gs>
              </a:gsLst>
              <a:lin ang="2700000"/>
            </a:gradFill>
            <a:ln>
              <a:noFill/>
            </a:ln>
            <a:effectLst>
              <a:outerShdw blurRad="50800" dist="25400" dir="54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1300">
                <a:solidFill>
                  <a:srgbClr val="FFFFFF"/>
                </a:solidFill>
                <a:cs typeface="Helvetica Light" charset="0"/>
              </a:endParaRPr>
            </a:p>
          </p:txBody>
        </p:sp>
        <p:grpSp>
          <p:nvGrpSpPr>
            <p:cNvPr id="13323" name="Group 5"/>
            <p:cNvGrpSpPr>
              <a:grpSpLocks/>
            </p:cNvGrpSpPr>
            <p:nvPr/>
          </p:nvGrpSpPr>
          <p:grpSpPr bwMode="auto">
            <a:xfrm>
              <a:off x="523312" y="331402"/>
              <a:ext cx="10426072" cy="2784699"/>
              <a:chOff x="2398064" y="-446812"/>
              <a:chExt cx="10426072" cy="2784699"/>
            </a:xfrm>
          </p:grpSpPr>
          <p:sp>
            <p:nvSpPr>
              <p:cNvPr id="13318" name="AutoShape 6"/>
              <p:cNvSpPr>
                <a:spLocks/>
              </p:cNvSpPr>
              <p:nvPr/>
            </p:nvSpPr>
            <p:spPr bwMode="auto">
              <a:xfrm>
                <a:off x="2398647" y="-446424"/>
                <a:ext cx="10425519" cy="2784499"/>
              </a:xfrm>
              <a:prstGeom prst="roundRect">
                <a:avLst>
                  <a:gd name="adj" fmla="val 22866"/>
                </a:avLst>
              </a:prstGeom>
              <a:solidFill>
                <a:srgbClr val="D9D9D9"/>
              </a:soli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/>
              <a:p>
                <a:pPr defTabSz="619411">
                  <a:defRPr/>
                </a:pPr>
                <a:endParaRPr lang="en-US" sz="2400">
                  <a:solidFill>
                    <a:srgbClr val="FFFFFF"/>
                  </a:solidFill>
                  <a:latin typeface="Calibri" charset="0"/>
                  <a:cs typeface="Calibri" charset="0"/>
                  <a:sym typeface="Calibri" charset="0"/>
                </a:endParaRPr>
              </a:p>
            </p:txBody>
          </p:sp>
          <p:sp>
            <p:nvSpPr>
              <p:cNvPr id="2" name="AutoShape 7"/>
              <p:cNvSpPr>
                <a:spLocks/>
              </p:cNvSpPr>
              <p:nvPr/>
            </p:nvSpPr>
            <p:spPr bwMode="auto">
              <a:xfrm>
                <a:off x="2771724" y="-333710"/>
                <a:ext cx="9961952" cy="236857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defTabSz="619411">
                  <a:defRPr/>
                </a:pPr>
                <a:r>
                  <a:rPr lang="en-US" sz="2200">
                    <a:solidFill>
                      <a:srgbClr val="4950A8"/>
                    </a:solidFill>
                    <a:latin typeface="Calibri" charset="0"/>
                    <a:cs typeface="Calibri" charset="0"/>
                    <a:sym typeface="Calibri" charset="0"/>
                  </a:rPr>
                  <a:t>Career Narrative</a:t>
                </a:r>
                <a:r>
                  <a:rPr lang="en-US">
                    <a:solidFill>
                      <a:srgbClr val="595959"/>
                    </a:solidFill>
                    <a:latin typeface="Calibri" charset="0"/>
                    <a:cs typeface="Calibri" charset="0"/>
                    <a:sym typeface="Calibri" charset="0"/>
                  </a:rPr>
                  <a:t/>
                </a:r>
                <a:br>
                  <a:rPr lang="en-US">
                    <a:solidFill>
                      <a:srgbClr val="595959"/>
                    </a:solidFill>
                    <a:latin typeface="Calibri" charset="0"/>
                    <a:cs typeface="Calibri" charset="0"/>
                    <a:sym typeface="Calibri" charset="0"/>
                  </a:rPr>
                </a:br>
                <a:r>
                  <a:rPr lang="en-US" sz="1300">
                    <a:solidFill>
                      <a:srgbClr val="595959"/>
                    </a:solidFill>
                    <a:latin typeface="Calibri" charset="0"/>
                    <a:cs typeface="Calibri" charset="0"/>
                    <a:sym typeface="Calibri" charset="0"/>
                  </a:rPr>
                  <a:t>Links expertise, output, and influence together in an evidence-based argument; included content is negotiated with evaluator and tailored to the particular evaluation</a:t>
                </a:r>
                <a:endParaRPr lang="en-US">
                  <a:cs typeface="Helvetica Light" charset="0"/>
                </a:endParaRPr>
              </a:p>
            </p:txBody>
          </p:sp>
        </p:grpSp>
        <p:grpSp>
          <p:nvGrpSpPr>
            <p:cNvPr id="13324" name="Group 8"/>
            <p:cNvGrpSpPr>
              <a:grpSpLocks/>
            </p:cNvGrpSpPr>
            <p:nvPr/>
          </p:nvGrpSpPr>
          <p:grpSpPr bwMode="auto">
            <a:xfrm>
              <a:off x="4113490" y="3356852"/>
              <a:ext cx="3316515" cy="4753216"/>
              <a:chOff x="0" y="0"/>
              <a:chExt cx="3316514" cy="4753215"/>
            </a:xfrm>
          </p:grpSpPr>
          <p:sp>
            <p:nvSpPr>
              <p:cNvPr id="13321" name="AutoShape 9"/>
              <p:cNvSpPr>
                <a:spLocks/>
              </p:cNvSpPr>
              <p:nvPr/>
            </p:nvSpPr>
            <p:spPr bwMode="auto">
              <a:xfrm>
                <a:off x="-117" y="739"/>
                <a:ext cx="3316417" cy="4565688"/>
              </a:xfrm>
              <a:prstGeom prst="roundRect">
                <a:avLst>
                  <a:gd name="adj" fmla="val 21935"/>
                </a:avLst>
              </a:prstGeom>
              <a:solidFill>
                <a:srgbClr val="595959"/>
              </a:soli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/>
              <a:p>
                <a:pPr defTabSz="619411">
                  <a:defRPr/>
                </a:pPr>
                <a:endParaRPr lang="en-US" sz="2400">
                  <a:solidFill>
                    <a:srgbClr val="FFFFFF"/>
                  </a:solidFill>
                  <a:latin typeface="Calibri" charset="0"/>
                  <a:cs typeface="Calibri" charset="0"/>
                  <a:sym typeface="Calibri" charset="0"/>
                </a:endParaRPr>
              </a:p>
            </p:txBody>
          </p:sp>
          <p:sp>
            <p:nvSpPr>
              <p:cNvPr id="13322" name="AutoShape 10"/>
              <p:cNvSpPr>
                <a:spLocks/>
              </p:cNvSpPr>
              <p:nvPr/>
            </p:nvSpPr>
            <p:spPr bwMode="auto">
              <a:xfrm>
                <a:off x="326921" y="124565"/>
                <a:ext cx="2782996" cy="46291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defTabSz="619411">
                  <a:defRPr/>
                </a:pPr>
                <a:r>
                  <a:rPr lang="en-US" sz="220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Output</a:t>
                </a:r>
              </a:p>
              <a:p>
                <a:pPr defTabSz="619411">
                  <a:defRPr/>
                </a:pPr>
                <a:endParaRPr lang="en-US" sz="500">
                  <a:solidFill>
                    <a:srgbClr val="FFFFFF"/>
                  </a:solidFill>
                  <a:latin typeface="Calibri" charset="0"/>
                  <a:cs typeface="Calibri" charset="0"/>
                  <a:sym typeface="Calibri" charset="0"/>
                </a:endParaRPr>
              </a:p>
              <a:p>
                <a:pPr defTabSz="619411">
                  <a:defRPr/>
                </a:pPr>
                <a:r>
                  <a:rPr lang="en-US" sz="110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publications</a:t>
                </a:r>
              </a:p>
              <a:p>
                <a:pPr defTabSz="619411">
                  <a:defRPr/>
                </a:pPr>
                <a:r>
                  <a:rPr lang="en-US" sz="110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public media</a:t>
                </a:r>
              </a:p>
              <a:p>
                <a:pPr defTabSz="619411">
                  <a:defRPr/>
                </a:pPr>
                <a:r>
                  <a:rPr lang="en-US" sz="110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teaching</a:t>
                </a:r>
              </a:p>
              <a:p>
                <a:pPr defTabSz="619411">
                  <a:defRPr/>
                </a:pPr>
                <a:r>
                  <a:rPr lang="en-US" sz="110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web/social media</a:t>
                </a:r>
              </a:p>
              <a:p>
                <a:pPr defTabSz="619411">
                  <a:defRPr/>
                </a:pPr>
                <a:r>
                  <a:rPr lang="en-US" sz="110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data sets</a:t>
                </a:r>
              </a:p>
              <a:p>
                <a:pPr defTabSz="619411">
                  <a:defRPr/>
                </a:pPr>
                <a:r>
                  <a:rPr lang="en-US" sz="110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software/tools</a:t>
                </a:r>
              </a:p>
              <a:p>
                <a:pPr defTabSz="619411">
                  <a:defRPr/>
                </a:pPr>
                <a:r>
                  <a:rPr lang="en-US" sz="110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infrastructure</a:t>
                </a:r>
              </a:p>
              <a:p>
                <a:pPr defTabSz="619411">
                  <a:defRPr/>
                </a:pPr>
                <a:r>
                  <a:rPr lang="en-US" sz="110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grant proposals</a:t>
                </a:r>
                <a:endParaRPr lang="en-US">
                  <a:cs typeface="Helvetica Light" charset="0"/>
                </a:endParaRPr>
              </a:p>
            </p:txBody>
          </p:sp>
        </p:grpSp>
        <p:grpSp>
          <p:nvGrpSpPr>
            <p:cNvPr id="13325" name="Group 11"/>
            <p:cNvGrpSpPr>
              <a:grpSpLocks/>
            </p:cNvGrpSpPr>
            <p:nvPr/>
          </p:nvGrpSpPr>
          <p:grpSpPr bwMode="auto">
            <a:xfrm>
              <a:off x="533421" y="3357591"/>
              <a:ext cx="3316417" cy="4564103"/>
              <a:chOff x="646" y="739"/>
              <a:chExt cx="3316416" cy="4564102"/>
            </a:xfrm>
          </p:grpSpPr>
          <p:sp>
            <p:nvSpPr>
              <p:cNvPr id="3" name="AutoShape 12"/>
              <p:cNvSpPr>
                <a:spLocks/>
              </p:cNvSpPr>
              <p:nvPr/>
            </p:nvSpPr>
            <p:spPr bwMode="auto">
              <a:xfrm>
                <a:off x="646" y="739"/>
                <a:ext cx="3316416" cy="4564102"/>
              </a:xfrm>
              <a:prstGeom prst="roundRect">
                <a:avLst>
                  <a:gd name="adj" fmla="val 21935"/>
                </a:avLst>
              </a:prstGeom>
              <a:solidFill>
                <a:srgbClr val="595959"/>
              </a:soli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/>
              <a:p>
                <a:pPr defTabSz="619411">
                  <a:defRPr/>
                </a:pPr>
                <a:endParaRPr lang="en-US" sz="2400">
                  <a:solidFill>
                    <a:srgbClr val="FFFFFF"/>
                  </a:solidFill>
                  <a:latin typeface="Calibri" charset="0"/>
                  <a:cs typeface="Calibri" charset="0"/>
                  <a:sym typeface="Calibri" charset="0"/>
                </a:endParaRPr>
              </a:p>
            </p:txBody>
          </p:sp>
          <p:sp>
            <p:nvSpPr>
              <p:cNvPr id="4" name="AutoShape 13"/>
              <p:cNvSpPr>
                <a:spLocks/>
              </p:cNvSpPr>
              <p:nvPr/>
            </p:nvSpPr>
            <p:spPr bwMode="auto">
              <a:xfrm>
                <a:off x="38749" y="130914"/>
                <a:ext cx="3278312" cy="397195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defTabSz="619411">
                  <a:defRPr/>
                </a:pPr>
                <a:r>
                  <a:rPr lang="en-US" sz="22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Expertise</a:t>
                </a:r>
              </a:p>
              <a:p>
                <a:pPr defTabSz="619411">
                  <a:defRPr/>
                </a:pPr>
                <a:r>
                  <a:rPr lang="en-US" sz="5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/>
                </a:r>
                <a:br>
                  <a:rPr lang="en-US" sz="5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</a:br>
                <a:r>
                  <a:rPr lang="en-US" sz="11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scientific/scholarly</a:t>
                </a:r>
              </a:p>
              <a:p>
                <a:pPr defTabSz="619411">
                  <a:defRPr/>
                </a:pPr>
                <a:r>
                  <a:rPr lang="en-US" sz="11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technological</a:t>
                </a:r>
              </a:p>
              <a:p>
                <a:pPr defTabSz="619411">
                  <a:defRPr/>
                </a:pPr>
                <a:r>
                  <a:rPr lang="en-US" sz="11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communication</a:t>
                </a:r>
              </a:p>
              <a:p>
                <a:pPr defTabSz="619411">
                  <a:defRPr/>
                </a:pPr>
                <a:r>
                  <a:rPr lang="en-US" sz="11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organizational</a:t>
                </a:r>
              </a:p>
              <a:p>
                <a:pPr defTabSz="619411">
                  <a:defRPr/>
                </a:pPr>
                <a:r>
                  <a:rPr lang="en-US" sz="11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knowledge transfer</a:t>
                </a:r>
              </a:p>
              <a:p>
                <a:pPr defTabSz="619411">
                  <a:defRPr/>
                </a:pPr>
                <a:r>
                  <a:rPr lang="en-US" sz="11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educational</a:t>
                </a:r>
                <a:endParaRPr lang="en-US" dirty="0">
                  <a:cs typeface="Helvetica Light" charset="0"/>
                </a:endParaRPr>
              </a:p>
            </p:txBody>
          </p:sp>
        </p:grpSp>
        <p:grpSp>
          <p:nvGrpSpPr>
            <p:cNvPr id="13326" name="Group 14"/>
            <p:cNvGrpSpPr>
              <a:grpSpLocks/>
            </p:cNvGrpSpPr>
            <p:nvPr/>
          </p:nvGrpSpPr>
          <p:grpSpPr bwMode="auto">
            <a:xfrm>
              <a:off x="7694913" y="3357591"/>
              <a:ext cx="3690039" cy="4564103"/>
              <a:chOff x="709" y="739"/>
              <a:chExt cx="3690038" cy="4564102"/>
            </a:xfrm>
          </p:grpSpPr>
          <p:sp>
            <p:nvSpPr>
              <p:cNvPr id="13327" name="AutoShape 15"/>
              <p:cNvSpPr>
                <a:spLocks/>
              </p:cNvSpPr>
              <p:nvPr/>
            </p:nvSpPr>
            <p:spPr bwMode="auto">
              <a:xfrm>
                <a:off x="709" y="739"/>
                <a:ext cx="3316417" cy="4564102"/>
              </a:xfrm>
              <a:prstGeom prst="roundRect">
                <a:avLst>
                  <a:gd name="adj" fmla="val 21935"/>
                </a:avLst>
              </a:prstGeom>
              <a:solidFill>
                <a:srgbClr val="595959"/>
              </a:soli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/>
              <a:p>
                <a:pPr defTabSz="619411">
                  <a:defRPr/>
                </a:pPr>
                <a:endParaRPr lang="en-US" sz="2400">
                  <a:solidFill>
                    <a:srgbClr val="FFFFFF"/>
                  </a:solidFill>
                  <a:latin typeface="Calibri" charset="0"/>
                  <a:cs typeface="Calibri" charset="0"/>
                  <a:sym typeface="Calibri" charset="0"/>
                </a:endParaRPr>
              </a:p>
            </p:txBody>
          </p:sp>
          <p:sp>
            <p:nvSpPr>
              <p:cNvPr id="13328" name="AutoShape 16"/>
              <p:cNvSpPr>
                <a:spLocks/>
              </p:cNvSpPr>
              <p:nvPr/>
            </p:nvSpPr>
            <p:spPr bwMode="auto">
              <a:xfrm>
                <a:off x="305518" y="122976"/>
                <a:ext cx="3385229" cy="397989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defTabSz="619411">
                  <a:defRPr/>
                </a:pPr>
                <a:r>
                  <a:rPr lang="en-US" sz="22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Influence</a:t>
                </a:r>
                <a:br>
                  <a:rPr lang="en-US" sz="22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</a:br>
                <a:r>
                  <a:rPr lang="en-US" sz="8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/>
                </a:r>
                <a:br>
                  <a:rPr lang="en-US" sz="8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</a:br>
                <a:r>
                  <a:rPr lang="en-US" sz="11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on science</a:t>
                </a:r>
              </a:p>
              <a:p>
                <a:pPr defTabSz="619411">
                  <a:defRPr/>
                </a:pPr>
                <a:endParaRPr lang="en-US" sz="500" dirty="0">
                  <a:solidFill>
                    <a:srgbClr val="FFFFFF"/>
                  </a:solidFill>
                  <a:latin typeface="Calibri" charset="0"/>
                  <a:cs typeface="Calibri" charset="0"/>
                  <a:sym typeface="Calibri" charset="0"/>
                </a:endParaRPr>
              </a:p>
              <a:p>
                <a:pPr defTabSz="619411">
                  <a:defRPr/>
                </a:pPr>
                <a:r>
                  <a:rPr lang="en-US" sz="11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on society</a:t>
                </a:r>
              </a:p>
              <a:p>
                <a:pPr defTabSz="619411">
                  <a:defRPr/>
                </a:pPr>
                <a:endParaRPr lang="en-US" sz="500" dirty="0">
                  <a:solidFill>
                    <a:srgbClr val="FFFFFF"/>
                  </a:solidFill>
                  <a:latin typeface="Calibri" charset="0"/>
                  <a:cs typeface="Calibri" charset="0"/>
                  <a:sym typeface="Calibri" charset="0"/>
                </a:endParaRPr>
              </a:p>
              <a:p>
                <a:pPr defTabSz="619411">
                  <a:defRPr/>
                </a:pPr>
                <a:r>
                  <a:rPr lang="en-US" sz="11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on economy</a:t>
                </a:r>
              </a:p>
              <a:p>
                <a:pPr defTabSz="619411">
                  <a:defRPr/>
                </a:pPr>
                <a:endParaRPr lang="en-US" sz="500" dirty="0">
                  <a:solidFill>
                    <a:srgbClr val="FFFFFF"/>
                  </a:solidFill>
                  <a:latin typeface="Calibri" charset="0"/>
                  <a:cs typeface="Calibri" charset="0"/>
                  <a:sym typeface="Calibri" charset="0"/>
                </a:endParaRPr>
              </a:p>
              <a:p>
                <a:pPr defTabSz="619411">
                  <a:defRPr/>
                </a:pPr>
                <a:r>
                  <a:rPr lang="en-US" sz="11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on teaching</a:t>
                </a:r>
                <a:endParaRPr lang="en-US" dirty="0">
                  <a:cs typeface="Helvetica Light" charset="0"/>
                </a:endParaRPr>
              </a:p>
            </p:txBody>
          </p:sp>
        </p:grpSp>
      </p:grpSp>
      <p:sp>
        <p:nvSpPr>
          <p:cNvPr id="13329" name="AutoShape 17"/>
          <p:cNvSpPr>
            <a:spLocks/>
          </p:cNvSpPr>
          <p:nvPr/>
        </p:nvSpPr>
        <p:spPr bwMode="auto">
          <a:xfrm>
            <a:off x="5324475" y="1756569"/>
            <a:ext cx="3530203" cy="4140994"/>
          </a:xfrm>
          <a:prstGeom prst="roundRect">
            <a:avLst>
              <a:gd name="adj" fmla="val 12477"/>
            </a:avLst>
          </a:prstGeom>
          <a:solidFill>
            <a:srgbClr val="BDC1C0"/>
          </a:solidFill>
          <a:ln>
            <a:noFill/>
          </a:ln>
          <a:effectLst>
            <a:outerShdw blurRad="508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13330" name="AutoShape 18"/>
          <p:cNvSpPr>
            <a:spLocks/>
          </p:cNvSpPr>
          <p:nvPr/>
        </p:nvSpPr>
        <p:spPr bwMode="auto">
          <a:xfrm>
            <a:off x="5547122" y="1953419"/>
            <a:ext cx="3092053" cy="38957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202" tIns="19202" rIns="19202" bIns="19202"/>
          <a:lstStyle/>
          <a:p>
            <a:pPr marL="110014" indent="-110014" defTabSz="619411">
              <a:defRPr/>
            </a:pPr>
            <a:r>
              <a:rPr lang="en-US" sz="2200" dirty="0">
                <a:solidFill>
                  <a:srgbClr val="4950A8"/>
                </a:solidFill>
                <a:latin typeface="Calibri" charset="0"/>
                <a:cs typeface="Calibri" charset="0"/>
                <a:sym typeface="Calibri" charset="0"/>
              </a:rPr>
              <a:t>Evaluation Guidelines </a:t>
            </a:r>
            <a:r>
              <a:rPr lang="en-US" dirty="0">
                <a:solidFill>
                  <a:srgbClr val="595959"/>
                </a:solidFill>
                <a:latin typeface="Calibri" charset="0"/>
                <a:cs typeface="Calibri" charset="0"/>
                <a:sym typeface="Calibri" charset="0"/>
              </a:rPr>
              <a:t/>
            </a:r>
            <a:br>
              <a:rPr lang="en-US" dirty="0">
                <a:solidFill>
                  <a:srgbClr val="595959"/>
                </a:solidFill>
                <a:latin typeface="Calibri" charset="0"/>
                <a:cs typeface="Calibri" charset="0"/>
                <a:sym typeface="Calibri" charset="0"/>
              </a:rPr>
            </a:br>
            <a:endParaRPr lang="en-US" sz="800" dirty="0">
              <a:solidFill>
                <a:srgbClr val="595959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110014" indent="-110014" defTabSz="619411">
              <a:spcBef>
                <a:spcPts val="630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1300" dirty="0">
                <a:solidFill>
                  <a:srgbClr val="595959"/>
                </a:solidFill>
                <a:latin typeface="Calibri" charset="0"/>
                <a:cs typeface="Calibri" charset="0"/>
                <a:sym typeface="Calibri" charset="0"/>
              </a:rPr>
              <a:t>aimed at both researchers and evaluators</a:t>
            </a:r>
          </a:p>
          <a:p>
            <a:pPr marL="110014" indent="-110014" defTabSz="619411">
              <a:spcBef>
                <a:spcPts val="630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1300" dirty="0">
                <a:solidFill>
                  <a:srgbClr val="595959"/>
                </a:solidFill>
                <a:latin typeface="Calibri" charset="0"/>
                <a:cs typeface="Calibri" charset="0"/>
                <a:sym typeface="Calibri" charset="0"/>
              </a:rPr>
              <a:t>development of evidence based arguments (what counts as evidence?)</a:t>
            </a:r>
          </a:p>
          <a:p>
            <a:pPr marL="110014" indent="-110014" defTabSz="619411">
              <a:spcBef>
                <a:spcPts val="630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1300" dirty="0">
                <a:solidFill>
                  <a:srgbClr val="595959"/>
                </a:solidFill>
                <a:latin typeface="Calibri" charset="0"/>
                <a:cs typeface="Calibri" charset="0"/>
                <a:sym typeface="Calibri" charset="0"/>
              </a:rPr>
              <a:t>expanded list of research output</a:t>
            </a:r>
          </a:p>
          <a:p>
            <a:pPr marL="110014" indent="-110014" defTabSz="619411">
              <a:spcBef>
                <a:spcPts val="630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1300" dirty="0">
                <a:solidFill>
                  <a:srgbClr val="595959"/>
                </a:solidFill>
                <a:latin typeface="Calibri" charset="0"/>
                <a:cs typeface="Calibri" charset="0"/>
                <a:sym typeface="Calibri" charset="0"/>
              </a:rPr>
              <a:t>establishing provenance</a:t>
            </a:r>
          </a:p>
          <a:p>
            <a:pPr marL="110014" indent="-110014" defTabSz="619411">
              <a:spcBef>
                <a:spcPts val="630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1300" dirty="0">
                <a:solidFill>
                  <a:srgbClr val="595959"/>
                </a:solidFill>
                <a:latin typeface="Calibri" charset="0"/>
                <a:cs typeface="Calibri" charset="0"/>
                <a:sym typeface="Calibri" charset="0"/>
              </a:rPr>
              <a:t>taxonomy of indicators: bibliometric, webometric, altmetric</a:t>
            </a:r>
          </a:p>
          <a:p>
            <a:pPr marL="110014" indent="-110014" defTabSz="619411">
              <a:spcBef>
                <a:spcPts val="630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1300" dirty="0">
                <a:solidFill>
                  <a:srgbClr val="595959"/>
                </a:solidFill>
                <a:latin typeface="Calibri" charset="0"/>
                <a:cs typeface="Calibri" charset="0"/>
                <a:sym typeface="Calibri" charset="0"/>
              </a:rPr>
              <a:t>guidance on use of indicators</a:t>
            </a:r>
          </a:p>
          <a:p>
            <a:pPr marL="110014" indent="-110014" defTabSz="619411">
              <a:spcBef>
                <a:spcPts val="630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1300" dirty="0">
                <a:solidFill>
                  <a:srgbClr val="595959"/>
                </a:solidFill>
                <a:latin typeface="Calibri" charset="0"/>
                <a:cs typeface="Calibri" charset="0"/>
                <a:sym typeface="Calibri" charset="0"/>
              </a:rPr>
              <a:t>contextual considerations, such as: stage of career, discipline, and country of residence</a:t>
            </a:r>
            <a:endParaRPr lang="en-US" dirty="0">
              <a:cs typeface="Helvetica Light" charset="0"/>
            </a:endParaRPr>
          </a:p>
        </p:txBody>
      </p:sp>
      <p:sp>
        <p:nvSpPr>
          <p:cNvPr id="13334" name="AutoShape 22"/>
          <p:cNvSpPr>
            <a:spLocks/>
          </p:cNvSpPr>
          <p:nvPr/>
        </p:nvSpPr>
        <p:spPr bwMode="auto">
          <a:xfrm>
            <a:off x="4664274" y="3602832"/>
            <a:ext cx="650676" cy="447675"/>
          </a:xfrm>
          <a:prstGeom prst="leftRightArrow">
            <a:avLst>
              <a:gd name="adj1" fmla="val 32000"/>
              <a:gd name="adj2" fmla="val 75239"/>
            </a:avLst>
          </a:prstGeom>
          <a:solidFill>
            <a:srgbClr val="70BF41"/>
          </a:solidFill>
          <a:ln>
            <a:noFill/>
          </a:ln>
          <a:effectLst>
            <a:outerShdw blurRad="635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1300">
              <a:solidFill>
                <a:srgbClr val="FFFFFF"/>
              </a:solidFill>
              <a:cs typeface="Helvetica Light" charset="0"/>
            </a:endParaRPr>
          </a:p>
        </p:txBody>
      </p:sp>
      <p:grpSp>
        <p:nvGrpSpPr>
          <p:cNvPr id="13319" name="Group 4"/>
          <p:cNvGrpSpPr>
            <a:grpSpLocks/>
          </p:cNvGrpSpPr>
          <p:nvPr/>
        </p:nvGrpSpPr>
        <p:grpSpPr bwMode="auto">
          <a:xfrm>
            <a:off x="6785967" y="6405563"/>
            <a:ext cx="1872258" cy="332582"/>
            <a:chOff x="430945" y="88900"/>
            <a:chExt cx="4992350" cy="664613"/>
          </a:xfrm>
        </p:grpSpPr>
        <p:pic>
          <p:nvPicPr>
            <p:cNvPr id="25" name="Picture 5" descr="cwts-foot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7014" y="88900"/>
              <a:ext cx="1576281" cy="664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6" name="AutoShape 6"/>
            <p:cNvSpPr>
              <a:spLocks/>
            </p:cNvSpPr>
            <p:nvPr/>
          </p:nvSpPr>
          <p:spPr bwMode="auto">
            <a:xfrm>
              <a:off x="430945" y="298277"/>
              <a:ext cx="4684396" cy="3172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71437" tIns="71437" rIns="71437" bIns="71437" anchor="ctr"/>
            <a:lstStyle/>
            <a:p>
              <a:pPr defTabSz="0">
                <a:spcBef>
                  <a:spcPts val="504"/>
                </a:spcBef>
                <a:tabLst>
                  <a:tab pos="538734" algn="l"/>
                </a:tabLst>
                <a:defRPr/>
              </a:pPr>
              <a:r>
                <a:rPr lang="en-US" sz="600" dirty="0">
                  <a:solidFill>
                    <a:srgbClr val="161616"/>
                  </a:solidFill>
                  <a:latin typeface="Cambria"/>
                  <a:cs typeface="Cambria"/>
                  <a:sym typeface="TheMix" charset="0"/>
                </a:rPr>
                <a:t>Tatum &amp; Wouters  |  14 November 2013</a:t>
              </a:r>
              <a:endParaRPr lang="en-US" dirty="0">
                <a:latin typeface="Cambria"/>
                <a:cs typeface="Cambria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634123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4"/>
          <p:cNvGraphicFramePr/>
          <p:nvPr>
            <p:extLst>
              <p:ext uri="{D42A27DB-BD31-4B8C-83A1-F6EECF244321}">
                <p14:modId xmlns="" xmlns:p14="http://schemas.microsoft.com/office/powerpoint/2010/main" val="1742611788"/>
              </p:ext>
            </p:extLst>
          </p:nvPr>
        </p:nvGraphicFramePr>
        <p:xfrm>
          <a:off x="0" y="8396"/>
          <a:ext cx="9144000" cy="6849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725574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41390963"/>
              </p:ext>
            </p:extLst>
          </p:nvPr>
        </p:nvGraphicFramePr>
        <p:xfrm>
          <a:off x="304800" y="590550"/>
          <a:ext cx="8534400" cy="5676900"/>
        </p:xfrm>
        <a:graphic>
          <a:graphicData uri="http://schemas.openxmlformats.org/presentationml/2006/ole">
            <p:oleObj spid="_x0000_s2053" name="Document" r:id="rId3" imgW="8534086" imgH="5676691" progId="Word.Document.12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59933609"/>
              </p:ext>
            </p:extLst>
          </p:nvPr>
        </p:nvGraphicFramePr>
        <p:xfrm>
          <a:off x="304800" y="590550"/>
          <a:ext cx="8534400" cy="5676900"/>
        </p:xfrm>
        <a:graphic>
          <a:graphicData uri="http://schemas.openxmlformats.org/presentationml/2006/ole">
            <p:oleObj spid="_x0000_s2054" name="Document" r:id="rId4" imgW="8534086" imgH="5676691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863515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/>
          </p:cNvSpPr>
          <p:nvPr/>
        </p:nvSpPr>
        <p:spPr bwMode="auto">
          <a:xfrm>
            <a:off x="-2382" y="354807"/>
            <a:ext cx="9148763" cy="8929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2E2E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44710">
              <a:defRPr/>
            </a:pPr>
            <a:endParaRPr lang="en-US" sz="2400">
              <a:solidFill>
                <a:srgbClr val="1D3EE2"/>
              </a:solidFill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1489472" y="509588"/>
            <a:ext cx="6293644" cy="673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 defTabSz="344710">
              <a:defRPr/>
            </a:pPr>
            <a:r>
              <a:rPr lang="en-US" sz="4200" b="1" dirty="0" smtClean="0">
                <a:solidFill>
                  <a:srgbClr val="0365C0"/>
                </a:solidFill>
                <a:latin typeface="Frutiger" charset="0"/>
                <a:cs typeface="Frutiger" charset="0"/>
                <a:sym typeface="Frutiger" charset="0"/>
              </a:rPr>
              <a:t>Portfolio </a:t>
            </a:r>
            <a:r>
              <a:rPr lang="en-US" sz="4200" b="1" dirty="0">
                <a:solidFill>
                  <a:srgbClr val="0365C0"/>
                </a:solidFill>
                <a:latin typeface="Frutiger" charset="0"/>
                <a:cs typeface="Frutiger" charset="0"/>
                <a:sym typeface="Frutiger" charset="0"/>
              </a:rPr>
              <a:t>&amp; Guidelines</a:t>
            </a:r>
            <a:endParaRPr lang="en-US" dirty="0">
              <a:cs typeface="Helvetica Light" charset="0"/>
            </a:endParaRPr>
          </a:p>
        </p:txBody>
      </p:sp>
      <p:sp>
        <p:nvSpPr>
          <p:cNvPr id="14342" name="AutoShape 6"/>
          <p:cNvSpPr>
            <a:spLocks/>
          </p:cNvSpPr>
          <p:nvPr/>
        </p:nvSpPr>
        <p:spPr bwMode="auto">
          <a:xfrm>
            <a:off x="1272183" y="2630488"/>
            <a:ext cx="6728222" cy="23280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 marL="245364" indent="-245364">
              <a:buClr>
                <a:srgbClr val="0365C0"/>
              </a:buClr>
              <a:buSzPct val="100000"/>
              <a:buFontTx/>
              <a:buChar char="➡"/>
              <a:defRPr/>
            </a:pPr>
            <a:r>
              <a:rPr lang="en-US" dirty="0">
                <a:latin typeface="Cambria"/>
                <a:cs typeface="Cambria"/>
                <a:sym typeface="TheSans" charset="0"/>
              </a:rPr>
              <a:t>Instrument for empowering researchers in the processes of evaluation</a:t>
            </a:r>
          </a:p>
          <a:p>
            <a:pPr marL="245364" indent="-245364">
              <a:buClr>
                <a:srgbClr val="0365C0"/>
              </a:buClr>
              <a:buSzPct val="100000"/>
              <a:buFontTx/>
              <a:buChar char="➡"/>
              <a:defRPr/>
            </a:pPr>
            <a:endParaRPr lang="en-US" dirty="0">
              <a:latin typeface="Cambria"/>
              <a:cs typeface="Cambria"/>
              <a:sym typeface="TheSans" charset="0"/>
            </a:endParaRPr>
          </a:p>
          <a:p>
            <a:pPr marL="245364" indent="-245364">
              <a:buClr>
                <a:srgbClr val="0365C0"/>
              </a:buClr>
              <a:buSzPct val="100000"/>
              <a:buFontTx/>
              <a:buChar char="➡"/>
              <a:defRPr/>
            </a:pPr>
            <a:r>
              <a:rPr lang="en-US" dirty="0">
                <a:latin typeface="Cambria"/>
                <a:cs typeface="Cambria"/>
                <a:sym typeface="TheSans" charset="0"/>
              </a:rPr>
              <a:t>Taking in to consideration all academic disciplines</a:t>
            </a:r>
          </a:p>
          <a:p>
            <a:pPr marL="245364" indent="-245364">
              <a:buClr>
                <a:srgbClr val="0365C0"/>
              </a:buClr>
              <a:buSzPct val="100000"/>
              <a:buFontTx/>
              <a:buChar char="➡"/>
              <a:defRPr/>
            </a:pPr>
            <a:endParaRPr lang="en-US" dirty="0">
              <a:latin typeface="Cambria"/>
              <a:cs typeface="Cambria"/>
              <a:sym typeface="TheSans" charset="0"/>
            </a:endParaRPr>
          </a:p>
          <a:p>
            <a:pPr marL="245364" indent="-245364">
              <a:buClr>
                <a:srgbClr val="0365C0"/>
              </a:buClr>
              <a:buSzPct val="100000"/>
              <a:buFontTx/>
              <a:buChar char="➡"/>
              <a:defRPr/>
            </a:pPr>
            <a:r>
              <a:rPr lang="en-US" dirty="0">
                <a:latin typeface="Cambria"/>
                <a:cs typeface="Cambria"/>
                <a:sym typeface="TheSans" charset="0"/>
              </a:rPr>
              <a:t>Suitable for other uses (e.g. career planning)</a:t>
            </a:r>
          </a:p>
          <a:p>
            <a:pPr marL="245364" indent="-245364">
              <a:buClr>
                <a:srgbClr val="0365C0"/>
              </a:buClr>
              <a:buSzPct val="100000"/>
              <a:buFontTx/>
              <a:buChar char="➡"/>
              <a:defRPr/>
            </a:pPr>
            <a:endParaRPr lang="en-US" dirty="0">
              <a:latin typeface="Cambria"/>
              <a:cs typeface="Cambria"/>
              <a:sym typeface="TheSans" charset="0"/>
            </a:endParaRPr>
          </a:p>
          <a:p>
            <a:pPr marL="245364" indent="-245364">
              <a:buClr>
                <a:srgbClr val="0365C0"/>
              </a:buClr>
              <a:buSzPct val="100000"/>
              <a:buFontTx/>
              <a:buChar char="➡"/>
              <a:defRPr/>
            </a:pPr>
            <a:r>
              <a:rPr lang="en-US" dirty="0">
                <a:latin typeface="Cambria"/>
                <a:cs typeface="Cambria"/>
                <a:sym typeface="TheSans" charset="0"/>
              </a:rPr>
              <a:t>Able to integrate into different evaluation systems</a:t>
            </a:r>
            <a:endParaRPr lang="en-US" dirty="0">
              <a:latin typeface="Cambria"/>
              <a:cs typeface="Cambria"/>
            </a:endParaRP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6785967" y="6405563"/>
            <a:ext cx="1872258" cy="332582"/>
            <a:chOff x="430945" y="88900"/>
            <a:chExt cx="4992350" cy="664613"/>
          </a:xfrm>
        </p:grpSpPr>
        <p:pic>
          <p:nvPicPr>
            <p:cNvPr id="9" name="Picture 5" descr="cwts-foot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7014" y="88900"/>
              <a:ext cx="1576281" cy="664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0" name="AutoShape 6"/>
            <p:cNvSpPr>
              <a:spLocks/>
            </p:cNvSpPr>
            <p:nvPr/>
          </p:nvSpPr>
          <p:spPr bwMode="auto">
            <a:xfrm>
              <a:off x="430945" y="298277"/>
              <a:ext cx="4684396" cy="3172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71437" tIns="71437" rIns="71437" bIns="71437" anchor="ctr"/>
            <a:lstStyle/>
            <a:p>
              <a:pPr defTabSz="0">
                <a:spcBef>
                  <a:spcPts val="504"/>
                </a:spcBef>
                <a:tabLst>
                  <a:tab pos="538734" algn="l"/>
                </a:tabLst>
                <a:defRPr/>
              </a:pPr>
              <a:r>
                <a:rPr lang="en-US" sz="600" dirty="0">
                  <a:solidFill>
                    <a:srgbClr val="161616"/>
                  </a:solidFill>
                  <a:latin typeface="Cambria"/>
                  <a:cs typeface="Cambria"/>
                  <a:sym typeface="TheMix" charset="0"/>
                </a:rPr>
                <a:t>Tatum &amp; Wouters  |  14 November 2013</a:t>
              </a:r>
              <a:endParaRPr lang="en-US" dirty="0">
                <a:latin typeface="Cambria"/>
                <a:cs typeface="Cambria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835695" y="5733256"/>
            <a:ext cx="49502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©2014 Paul </a:t>
            </a:r>
            <a:r>
              <a:rPr lang="en-US" sz="900" dirty="0" err="1" smtClean="0"/>
              <a:t>Wouters</a:t>
            </a:r>
            <a:r>
              <a:rPr lang="en-US" sz="900" dirty="0" smtClean="0"/>
              <a:t>. This work is licensed under a Creative Commons Attribution 3.0 </a:t>
            </a:r>
            <a:r>
              <a:rPr lang="en-US" sz="900" dirty="0" err="1" smtClean="0"/>
              <a:t>Unported</a:t>
            </a:r>
            <a:r>
              <a:rPr lang="en-US" sz="900" dirty="0" smtClean="0"/>
              <a:t> License. Suggested attribution: “This work uses content from "New roles for research libraries in performance measurement?" © Paul </a:t>
            </a:r>
            <a:r>
              <a:rPr lang="en-US" sz="900" dirty="0" err="1" smtClean="0"/>
              <a:t>Wouters</a:t>
            </a:r>
            <a:r>
              <a:rPr lang="en-US" sz="900" dirty="0" smtClean="0"/>
              <a:t>, used under a Creative Commons Attribution license:  http://creativecommons.org/licenses/by/3.0/”</a:t>
            </a:r>
            <a:endParaRPr lang="en-US" sz="900" dirty="0"/>
          </a:p>
        </p:txBody>
      </p:sp>
    </p:spTree>
    <p:extLst>
      <p:ext uri="{BB962C8B-B14F-4D97-AF65-F5344CB8AC3E}">
        <p14:creationId xmlns="" xmlns:p14="http://schemas.microsoft.com/office/powerpoint/2010/main" val="15535397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Backbone: the Center for Science and Technology Studies (CWTS) of Leiden University</a:t>
            </a:r>
          </a:p>
          <a:p>
            <a:endParaRPr lang="en-US" dirty="0"/>
          </a:p>
          <a:p>
            <a:r>
              <a:rPr lang="en-US" dirty="0" err="1" smtClean="0"/>
              <a:t>Recognised</a:t>
            </a:r>
            <a:r>
              <a:rPr lang="en-US" dirty="0" smtClean="0"/>
              <a:t> </a:t>
            </a:r>
            <a:r>
              <a:rPr lang="en-US" dirty="0"/>
              <a:t>leader in the field for more than 20 years: </a:t>
            </a:r>
            <a:r>
              <a:rPr lang="en-US" dirty="0" err="1"/>
              <a:t>bibliometrics</a:t>
            </a:r>
            <a:r>
              <a:rPr lang="en-US" dirty="0"/>
              <a:t>, </a:t>
            </a:r>
            <a:r>
              <a:rPr lang="en-US" dirty="0" err="1"/>
              <a:t>scientometrics</a:t>
            </a:r>
            <a:r>
              <a:rPr lang="en-US" dirty="0"/>
              <a:t>, and research evaluation</a:t>
            </a:r>
          </a:p>
          <a:p>
            <a:endParaRPr lang="en-US" dirty="0"/>
          </a:p>
          <a:p>
            <a:r>
              <a:rPr lang="en-US" dirty="0"/>
              <a:t>Strong expertise: science and technology indicators &amp; network analyses and </a:t>
            </a:r>
            <a:r>
              <a:rPr lang="en-US" dirty="0" smtClean="0"/>
              <a:t>mapping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2641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Clients</a:t>
            </a:r>
            <a:r>
              <a:rPr lang="nl-NL" dirty="0"/>
              <a:t> face </a:t>
            </a:r>
            <a:r>
              <a:rPr lang="nl-NL" dirty="0" err="1"/>
              <a:t>key</a:t>
            </a:r>
            <a:r>
              <a:rPr lang="nl-NL" dirty="0"/>
              <a:t> </a:t>
            </a:r>
            <a:r>
              <a:rPr lang="nl-NL" dirty="0" err="1"/>
              <a:t>questions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should we </a:t>
            </a:r>
            <a:r>
              <a:rPr lang="en-US" dirty="0" smtClean="0"/>
              <a:t>monitor </a:t>
            </a:r>
            <a:r>
              <a:rPr lang="en-US" dirty="0"/>
              <a:t>our </a:t>
            </a:r>
            <a:r>
              <a:rPr lang="en-US" dirty="0" smtClean="0"/>
              <a:t>research?</a:t>
            </a:r>
          </a:p>
          <a:p>
            <a:r>
              <a:rPr lang="en-US" dirty="0" smtClean="0"/>
              <a:t>How can we profile ourselves to attract the right students and staff?</a:t>
            </a:r>
            <a:endParaRPr lang="en-US" dirty="0"/>
          </a:p>
          <a:p>
            <a:r>
              <a:rPr lang="en-US" dirty="0"/>
              <a:t>How should we divide funds?</a:t>
            </a:r>
          </a:p>
          <a:p>
            <a:r>
              <a:rPr lang="en-US" dirty="0" smtClean="0"/>
              <a:t>What </a:t>
            </a:r>
            <a:r>
              <a:rPr lang="en-US" dirty="0"/>
              <a:t>is our scientific- and </a:t>
            </a:r>
            <a:r>
              <a:rPr lang="en-US" dirty="0" smtClean="0"/>
              <a:t>societal </a:t>
            </a:r>
            <a:r>
              <a:rPr lang="en-US" dirty="0"/>
              <a:t>impact?</a:t>
            </a:r>
          </a:p>
          <a:p>
            <a:r>
              <a:rPr lang="en-US" dirty="0" smtClean="0"/>
              <a:t>What is our area of expertise?</a:t>
            </a:r>
          </a:p>
          <a:p>
            <a:r>
              <a:rPr lang="en-US" dirty="0" smtClean="0"/>
              <a:t>How is our research trans-disciplinary connected?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4606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Products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CWTS B.V. </a:t>
            </a:r>
            <a:r>
              <a:rPr lang="nl-NL" b="1" dirty="0">
                <a:solidFill>
                  <a:srgbClr val="0048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&amp; Evaluation</a:t>
            </a:r>
          </a:p>
          <a:p>
            <a:r>
              <a:rPr lang="nl-NL" dirty="0"/>
              <a:t>Performance Analysis</a:t>
            </a:r>
          </a:p>
          <a:p>
            <a:r>
              <a:rPr lang="nl-NL" dirty="0">
                <a:hlinkClick r:id="rId2"/>
              </a:rPr>
              <a:t>Leiden Ranking</a:t>
            </a:r>
            <a:endParaRPr lang="nl-NL" dirty="0"/>
          </a:p>
          <a:p>
            <a:r>
              <a:rPr lang="nl-NL" dirty="0"/>
              <a:t>Benchmark </a:t>
            </a:r>
            <a:r>
              <a:rPr lang="nl-NL" dirty="0" err="1"/>
              <a:t>Reports</a:t>
            </a:r>
            <a:endParaRPr lang="nl-NL" dirty="0"/>
          </a:p>
          <a:p>
            <a:r>
              <a:rPr lang="nl-NL" dirty="0">
                <a:hlinkClick r:id="rId3"/>
              </a:rPr>
              <a:t>Researcher </a:t>
            </a:r>
            <a:r>
              <a:rPr lang="nl-NL" dirty="0" err="1">
                <a:hlinkClick r:id="rId3"/>
              </a:rPr>
              <a:t>Profiles</a:t>
            </a:r>
            <a:endParaRPr lang="nl-NL" dirty="0"/>
          </a:p>
          <a:p>
            <a:r>
              <a:rPr lang="nl-NL" dirty="0"/>
              <a:t>Journal </a:t>
            </a:r>
            <a:r>
              <a:rPr lang="nl-NL" dirty="0" err="1"/>
              <a:t>Profiles</a:t>
            </a:r>
            <a:r>
              <a:rPr lang="nl-NL" dirty="0"/>
              <a:t> &amp; Indicators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0025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Products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Services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CWTS </a:t>
            </a:r>
            <a:r>
              <a:rPr lang="nl-NL"/>
              <a:t>B.V</a:t>
            </a:r>
            <a:r>
              <a:rPr lang="nl-NL" smtClean="0"/>
              <a:t>. </a:t>
            </a:r>
            <a:r>
              <a:rPr lang="nl-NL" b="1" smtClean="0">
                <a:solidFill>
                  <a:srgbClr val="0048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Analytics</a:t>
            </a:r>
          </a:p>
          <a:p>
            <a:pPr marL="0" indent="0">
              <a:buNone/>
            </a:pPr>
            <a:r>
              <a:rPr lang="nl-NL" sz="1800" smtClean="0"/>
              <a:t>Tailor-made analysis based on network analysis, text mining and visualisation techniques</a:t>
            </a:r>
          </a:p>
          <a:p>
            <a:r>
              <a:rPr lang="nl-NL" smtClean="0"/>
              <a:t>Research strengths analysis</a:t>
            </a:r>
          </a:p>
          <a:p>
            <a:r>
              <a:rPr lang="nl-NL" smtClean="0"/>
              <a:t>Find blind spots/hot spots</a:t>
            </a:r>
          </a:p>
          <a:p>
            <a:r>
              <a:rPr lang="nl-NL" smtClean="0"/>
              <a:t>Identification of partners/potential new staff</a:t>
            </a:r>
          </a:p>
          <a:p>
            <a:r>
              <a:rPr lang="nl-NL" smtClean="0"/>
              <a:t>Enhanced collaborative network analysis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4871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Products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Services</a:t>
            </a:r>
            <a:br>
              <a:rPr lang="nl-NL" dirty="0"/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CWTS B.V. </a:t>
            </a:r>
            <a:r>
              <a:rPr lang="en-US" b="1" dirty="0">
                <a:solidFill>
                  <a:srgbClr val="0048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Analytics</a:t>
            </a:r>
          </a:p>
          <a:p>
            <a:pPr marL="0" indent="0">
              <a:buNone/>
            </a:pPr>
            <a:r>
              <a:rPr lang="en-US" sz="1800" dirty="0"/>
              <a:t>Mapping &amp; Network Analysis</a:t>
            </a:r>
          </a:p>
          <a:p>
            <a:r>
              <a:rPr lang="en-US" dirty="0" err="1"/>
              <a:t>VOSviewer</a:t>
            </a:r>
            <a:r>
              <a:rPr lang="en-US" dirty="0"/>
              <a:t> </a:t>
            </a:r>
            <a:r>
              <a:rPr lang="en-US" dirty="0" smtClean="0"/>
              <a:t>1.5.5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Readily available via www.vosviewer.com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7" descr="ma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704" y="3498676"/>
            <a:ext cx="4176712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84241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Products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CWTS B.V. </a:t>
            </a:r>
            <a:r>
              <a:rPr lang="en-US" b="1" dirty="0">
                <a:solidFill>
                  <a:srgbClr val="0048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&amp; Education</a:t>
            </a:r>
          </a:p>
          <a:p>
            <a:r>
              <a:rPr lang="en-US" dirty="0"/>
              <a:t>CWTS Course 'Measuring Science and Research Performance'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140968"/>
            <a:ext cx="6756400" cy="275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1958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New roles for research libraries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Increased bibliometric services at university level available through databases</a:t>
            </a:r>
          </a:p>
          <a:p>
            <a:r>
              <a:rPr lang="nl-NL"/>
              <a:t>Increased self-assessment via “gratis bibliometrics” on the web (h-index; publish or perish; etc.)</a:t>
            </a:r>
          </a:p>
          <a:p>
            <a:r>
              <a:rPr lang="nl-NL"/>
              <a:t>Emergence of altmetrics</a:t>
            </a:r>
          </a:p>
          <a:p>
            <a:r>
              <a:rPr lang="nl-NL"/>
              <a:t>Increased demand for bibliometrics at the level of the individual researcher</a:t>
            </a:r>
          </a:p>
          <a:p>
            <a:r>
              <a:rPr lang="nl-NL"/>
              <a:t>Societal impact measurements required</a:t>
            </a:r>
          </a:p>
          <a:p>
            <a:r>
              <a:rPr lang="nl-NL"/>
              <a:t>Career advice – where to publish?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91449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8228</TotalTime>
  <Words>792</Words>
  <Application>Microsoft Office PowerPoint</Application>
  <PresentationFormat>On-screen Show (4:3)</PresentationFormat>
  <Paragraphs>200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Document</vt:lpstr>
      <vt:lpstr>New roles for research libraries in performance measurement?</vt:lpstr>
      <vt:lpstr>CWTS Profile</vt:lpstr>
      <vt:lpstr>Slide 2</vt:lpstr>
      <vt:lpstr>Clients face key questions</vt:lpstr>
      <vt:lpstr>Products and Services</vt:lpstr>
      <vt:lpstr>Products and Services</vt:lpstr>
      <vt:lpstr>Products and Services </vt:lpstr>
      <vt:lpstr>Products and Services</vt:lpstr>
      <vt:lpstr>New roles for research libraries</vt:lpstr>
      <vt:lpstr>Altmetrics projects</vt:lpstr>
      <vt:lpstr>Promise and potential</vt:lpstr>
      <vt:lpstr>Extensive comparison of altmetric indicators with citations (Costas, Zahedi, Wouters, 2014 – with Altmetric.com)</vt:lpstr>
      <vt:lpstr>Slide 12</vt:lpstr>
      <vt:lpstr>Extensive comparison of altmetric indicators with citations (Costas, Zahedi, Wouters, 2014 – with Altmetric.com)</vt:lpstr>
      <vt:lpstr>Slide 14</vt:lpstr>
      <vt:lpstr>The ACUMEN project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Centre for Science and Technology Studies, Leiden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Roles for Research Libraries in Performance Measurement?</dc:title>
  <dc:creator>Paul Wouters</dc:creator>
  <cp:lastModifiedBy>Windows User</cp:lastModifiedBy>
  <cp:revision>145</cp:revision>
  <cp:lastPrinted>2014-03-13T08:04:39Z</cp:lastPrinted>
  <dcterms:created xsi:type="dcterms:W3CDTF">2013-08-28T08:22:29Z</dcterms:created>
  <dcterms:modified xsi:type="dcterms:W3CDTF">2014-06-27T11:43:52Z</dcterms:modified>
</cp:coreProperties>
</file>