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handoutMasterIdLst>
    <p:handoutMasterId r:id="rId29"/>
  </p:handoutMasterIdLst>
  <p:sldIdLst>
    <p:sldId id="274" r:id="rId2"/>
    <p:sldId id="288" r:id="rId3"/>
    <p:sldId id="276" r:id="rId4"/>
    <p:sldId id="277" r:id="rId5"/>
    <p:sldId id="278" r:id="rId6"/>
    <p:sldId id="279" r:id="rId7"/>
    <p:sldId id="289" r:id="rId8"/>
    <p:sldId id="290" r:id="rId9"/>
    <p:sldId id="291" r:id="rId10"/>
    <p:sldId id="292" r:id="rId11"/>
    <p:sldId id="293" r:id="rId12"/>
    <p:sldId id="294" r:id="rId13"/>
    <p:sldId id="295" r:id="rId14"/>
    <p:sldId id="297" r:id="rId15"/>
    <p:sldId id="298" r:id="rId16"/>
    <p:sldId id="299" r:id="rId17"/>
    <p:sldId id="300" r:id="rId18"/>
    <p:sldId id="301" r:id="rId19"/>
    <p:sldId id="302" r:id="rId20"/>
    <p:sldId id="303" r:id="rId21"/>
    <p:sldId id="304" r:id="rId22"/>
    <p:sldId id="305" r:id="rId23"/>
    <p:sldId id="306" r:id="rId24"/>
    <p:sldId id="307" r:id="rId25"/>
    <p:sldId id="308" r:id="rId26"/>
    <p:sldId id="309" r:id="rId27"/>
  </p:sldIdLst>
  <p:sldSz cx="9144000" cy="6858000" type="screen4x3"/>
  <p:notesSz cx="6858000" cy="9144000"/>
  <p:embeddedFontLst>
    <p:embeddedFont>
      <p:font typeface="Open Sans" charset="0"/>
      <p:regular r:id="rId30"/>
      <p:bold r:id="rId31"/>
      <p:italic r:id="rId32"/>
      <p:boldItalic r:id="rId33"/>
    </p:embeddedFont>
    <p:embeddedFont>
      <p:font typeface="Open Sans Semibold" charset="0"/>
      <p:bold r:id="rId34"/>
      <p:boldItalic r:id="rId35"/>
    </p:embeddedFont>
    <p:embeddedFont>
      <p:font typeface="Calibri" pitchFamily="34" charset="0"/>
      <p:regular r:id="rId36"/>
      <p:bold r:id="rId37"/>
      <p:italic r:id="rId38"/>
      <p:boldItalic r:id="rId39"/>
    </p:embeddedFont>
    <p:embeddedFont>
      <p:font typeface="Trebuchet MS"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646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4660"/>
  </p:normalViewPr>
  <p:slideViewPr>
    <p:cSldViewPr>
      <p:cViewPr>
        <p:scale>
          <a:sx n="100" d="100"/>
          <a:sy n="100" d="100"/>
        </p:scale>
        <p:origin x="-1932" y="-3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042" y="-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4"/>
  <c:chart>
    <c:title>
      <c:tx>
        <c:rich>
          <a:bodyPr/>
          <a:lstStyle/>
          <a:p>
            <a:pPr>
              <a:defRPr/>
            </a:pPr>
            <a:r>
              <a:rPr lang="en-US" dirty="0" smtClean="0">
                <a:latin typeface="Calibri" pitchFamily="34" charset="0"/>
              </a:rPr>
              <a:t>Libraries</a:t>
            </a:r>
            <a:r>
              <a:rPr lang="en-US" baseline="0" dirty="0" smtClean="0">
                <a:latin typeface="Calibri" pitchFamily="34" charset="0"/>
              </a:rPr>
              <a:t> that have registered “E” collections in WorldCat</a:t>
            </a:r>
            <a:endParaRPr lang="en-US" dirty="0">
              <a:latin typeface="Calibri" pitchFamily="34" charset="0"/>
            </a:endParaRPr>
          </a:p>
        </c:rich>
      </c:tx>
    </c:title>
    <c:plotArea>
      <c:layout/>
      <c:barChart>
        <c:barDir val="col"/>
        <c:grouping val="clustered"/>
        <c:ser>
          <c:idx val="0"/>
          <c:order val="0"/>
          <c:tx>
            <c:strRef>
              <c:f>Sheet1!$A$2</c:f>
              <c:strCache>
                <c:ptCount val="1"/>
                <c:pt idx="0">
                  <c:v>Libraries</c:v>
                </c:pt>
              </c:strCache>
            </c:strRef>
          </c:tx>
          <c:cat>
            <c:strRef>
              <c:f>Sheet1!$B$1:$C$1</c:f>
              <c:strCache>
                <c:ptCount val="2"/>
                <c:pt idx="0">
                  <c:v>Current</c:v>
                </c:pt>
                <c:pt idx="1">
                  <c:v>Potential</c:v>
                </c:pt>
              </c:strCache>
            </c:strRef>
          </c:cat>
          <c:val>
            <c:numRef>
              <c:f>Sheet1!$B$2:$C$2</c:f>
              <c:numCache>
                <c:formatCode>General</c:formatCode>
                <c:ptCount val="2"/>
                <c:pt idx="0">
                  <c:v>500</c:v>
                </c:pt>
                <c:pt idx="1">
                  <c:v>10000</c:v>
                </c:pt>
              </c:numCache>
            </c:numRef>
          </c:val>
        </c:ser>
        <c:axId val="89806336"/>
        <c:axId val="89807872"/>
      </c:barChart>
      <c:catAx>
        <c:axId val="89806336"/>
        <c:scaling>
          <c:orientation val="minMax"/>
        </c:scaling>
        <c:axPos val="b"/>
        <c:tickLblPos val="nextTo"/>
        <c:crossAx val="89807872"/>
        <c:crosses val="autoZero"/>
        <c:auto val="1"/>
        <c:lblAlgn val="ctr"/>
        <c:lblOffset val="100"/>
      </c:catAx>
      <c:valAx>
        <c:axId val="89807872"/>
        <c:scaling>
          <c:orientation val="minMax"/>
        </c:scaling>
        <c:axPos val="l"/>
        <c:majorGridlines/>
        <c:numFmt formatCode="General" sourceLinked="1"/>
        <c:tickLblPos val="nextTo"/>
        <c:crossAx val="89806336"/>
        <c:crosses val="autoZero"/>
        <c:crossBetween val="between"/>
      </c:valAx>
    </c:plotArea>
    <c:plotVisOnly val="1"/>
  </c:chart>
  <c:txPr>
    <a:bodyPr/>
    <a:lstStyle/>
    <a:p>
      <a:pPr>
        <a:defRPr sz="1800"/>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588CA0-556C-48FF-86E2-FF35850D4988}" type="datetimeFigureOut">
              <a:rPr lang="en-US" smtClean="0"/>
              <a:pPr/>
              <a:t>3/7/2014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D6B667-2232-4724-A11E-410F123D3A13}"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8C6BD-D8CF-43CE-9A0D-DA4E77A4F016}" type="datetimeFigureOut">
              <a:rPr lang="en-US" smtClean="0"/>
              <a:pPr/>
              <a:t>3/7/2014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1E8577-7E78-41DF-96AC-A776B0057BBB}"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Reliability_of_Wikipedi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Wikipedi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slideshare.net/JakeOcaasi/wikipedia-and-medicine-keys-to-succes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Special:Statistic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Wikipedia:PILLAR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talk about why Wikipedia is important to libraries (highly ranked, ideologically aligned)</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 Want students, professionals, and the public to read critically.  At any given moment there could be an error, and we admit that.  but what happens to an error in a traditional volume compared to on wikipedia?</a:t>
            </a:r>
          </a:p>
          <a:p>
            <a:pPr lvl="0" rtl="0">
              <a:buNone/>
            </a:pPr>
            <a:r>
              <a:rPr lang="en" u="sng">
                <a:solidFill>
                  <a:schemeClr val="hlink"/>
                </a:solidFill>
                <a:hlinkClick r:id="rId3"/>
              </a:rPr>
              <a:t>https://en.wikipedia.org/wiki/Reliability_of_Wikipedia</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buNone/>
            </a:pPr>
            <a:r>
              <a:rPr lang="en"/>
              <a:t>More motivated, interested, self-aware, thoughtful, capable researchers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WVS, research affiliate + WIR (peter suber)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AE25A75-528B-463D-B6EF-2C29CA7C7214}" type="slidenum">
              <a:rPr lang="en-US" smtClean="0"/>
              <a:pPr/>
              <a:t>18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AE25A75-528B-463D-B6EF-2C29CA7C7214}" type="slidenum">
              <a:rPr lang="en-US" smtClean="0"/>
              <a:pPr/>
              <a:t>19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AE25A75-528B-463D-B6EF-2C29CA7C7214}" type="slidenum">
              <a:rPr lang="en-US" smtClean="0"/>
              <a:pPr/>
              <a:t>20</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AE25A75-528B-463D-B6EF-2C29CA7C7214}" type="slidenum">
              <a:rPr lang="en-US" smtClean="0"/>
              <a:pPr/>
              <a:t>21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Further challenges</a:t>
            </a:r>
            <a:r>
              <a:rPr lang="en-US" baseline="0" dirty="0" smtClean="0"/>
              <a:t> – library resources are pretty invisible, even to the earnest community of Wikipedia editors. Despite preference for free sources of information, it’s easy to link to free sites. </a:t>
            </a:r>
            <a:endParaRPr lang="en-US" dirty="0" smtClean="0"/>
          </a:p>
          <a:p>
            <a:r>
              <a:rPr lang="en-US" dirty="0" smtClean="0"/>
              <a:t>World</a:t>
            </a:r>
            <a:r>
              <a:rPr lang="en-US" baseline="0" dirty="0" smtClean="0"/>
              <a:t>cat comes in at #81 on this list, Hathi Trust not even in top 100. </a:t>
            </a: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4</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AE25A75-528B-463D-B6EF-2C29CA7C7214}" type="slidenum">
              <a:rPr lang="en-US" smtClean="0"/>
              <a:pPr/>
              <a:t>22</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AE25A75-528B-463D-B6EF-2C29CA7C7214}" type="slidenum">
              <a:rPr lang="en-US" smtClean="0"/>
              <a:pPr/>
              <a:t>23</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But there are challenges for working with such a dispersed, heterogeneous (in terms of interests) and virtual communities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Sarah will mention</a:t>
            </a:r>
            <a:r>
              <a:rPr lang="en-US" sz="1200" kern="1200" baseline="0" dirty="0" smtClean="0">
                <a:solidFill>
                  <a:schemeClr val="tx1"/>
                </a:solidFill>
                <a:latin typeface="+mn-lt"/>
                <a:ea typeface="+mn-ea"/>
                <a:cs typeface="+mn-cs"/>
              </a:rPr>
              <a:t> link spam challenges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Whenever</a:t>
            </a:r>
            <a:r>
              <a:rPr lang="en-US" baseline="0" dirty="0" smtClean="0"/>
              <a:t> I talked to someone who was involved with Wikipedia, it turned out that disambiguation, for names in particular, is really important. Just as it is for libraries. There was is a growing recognition of the importance of library name authorities, and some Wikipedia articles have started incorporating authority control into articles. Not surprisingly, the German language Wikipedia had already started to add in authority control, and xxx articles has name authority data. But the English language Wikipedia has only 4k articles with authority data (on perhaps 1m articles about people – kind of difficult to tell). </a:t>
            </a: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Shape 2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 name="Shape 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JAKE STARTS HERE wales and sanger, citizendium vs. wikipedia. bold, radical, awesome, inspiring.  it is happening.  </a:t>
            </a:r>
          </a:p>
          <a:p>
            <a:pPr lvl="0" rtl="0">
              <a:buNone/>
            </a:pPr>
            <a:r>
              <a:rPr lang="en" u="sng">
                <a:solidFill>
                  <a:schemeClr val="hlink"/>
                </a:solidFill>
                <a:hlinkClick r:id="rId3"/>
              </a:rPr>
              <a:t>https://en.wikipedia.org/wiki/Wikipedia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Shape 3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 name="Shape 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5th largest website, 2000 times as large as encyclopedia britannica’s deluxe edition.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Shape 4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 name="Shape 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Even doctors! A survey of clinical docs found that 90% looked up clinical info on WP, and the 10% who denied usage, stated they used it for background information--they were using it too.</a:t>
            </a:r>
          </a:p>
          <a:p>
            <a:pPr lvl="0" rtl="0">
              <a:buNone/>
            </a:pPr>
            <a:r>
              <a:rPr lang="en" u="sng">
                <a:solidFill>
                  <a:schemeClr val="hlink"/>
                </a:solidFill>
                <a:hlinkClick r:id="rId3"/>
              </a:rPr>
              <a:t>http://www.slideshare.net/JakeOcaasi/wikipedia-and-medicine-keys-to-success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 name="Shape 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crowdsourced collaboration, enwikipedia alone</a:t>
            </a:r>
          </a:p>
          <a:p>
            <a:pPr lvl="0" rtl="0">
              <a:buNone/>
            </a:pPr>
            <a:r>
              <a:rPr lang="en" u="sng">
                <a:solidFill>
                  <a:schemeClr val="hlink"/>
                </a:solidFill>
                <a:hlinkClick r:id="rId3"/>
              </a:rPr>
              <a:t>https://en.wikipedia.org/wiki/Special:Statistics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buNone/>
            </a:pPr>
            <a:r>
              <a:rPr lang="en"/>
              <a:t>*** describe don’t engage, reliable source, not a democracy, discourse, free culture </a:t>
            </a:r>
            <a:r>
              <a:rPr lang="en" u="sng">
                <a:solidFill>
                  <a:schemeClr val="hlink"/>
                </a:solidFill>
                <a:hlinkClick r:id="rId3"/>
              </a:rPr>
              <a:t>https://en.wikipedia.org/wiki/Wikipedia:PILLARS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creativecommons.org/licenses/by/3.0/"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hyperlink" Target="http://creativecommons.org/licenses/by/3.0/"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Color Log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p:spPr>
        <p:txBody>
          <a:bodyPr>
            <a:normAutofit/>
          </a:bodyPr>
          <a:lstStyle>
            <a:lvl1pPr marL="0" indent="0" algn="l">
              <a:buNone/>
              <a:defRPr sz="2000">
                <a:solidFill>
                  <a:srgbClr val="6464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pic>
        <p:nvPicPr>
          <p:cNvPr id="7" name="Picture 2"/>
          <p:cNvPicPr>
            <a:picLocks noChangeAspect="1" noChangeArrowheads="1"/>
          </p:cNvPicPr>
          <p:nvPr userDrawn="1"/>
        </p:nvPicPr>
        <p:blipFill>
          <a:blip r:embed="rId2" cstate="print"/>
          <a:srcRect/>
          <a:stretch>
            <a:fillRect/>
          </a:stretch>
        </p:blipFill>
        <p:spPr bwMode="auto">
          <a:xfrm>
            <a:off x="805456" y="533400"/>
            <a:ext cx="1632944" cy="1752600"/>
          </a:xfrm>
          <a:prstGeom prst="rect">
            <a:avLst/>
          </a:prstGeom>
          <a:noFill/>
          <a:ln w="9525">
            <a:noFill/>
            <a:miter lim="800000"/>
            <a:headEnd/>
            <a:tailEnd/>
          </a:ln>
          <a:effectLst/>
        </p:spPr>
      </p:pic>
      <p:sp>
        <p:nvSpPr>
          <p:cNvPr id="16" name="Text Placeholder 15"/>
          <p:cNvSpPr>
            <a:spLocks noGrp="1"/>
          </p:cNvSpPr>
          <p:nvPr>
            <p:ph type="body" sz="quarter" idx="13" hasCustomPrompt="1"/>
          </p:nvPr>
        </p:nvSpPr>
        <p:spPr>
          <a:xfrm>
            <a:off x="914400" y="4419600"/>
            <a:ext cx="4343400" cy="381000"/>
          </a:xfrm>
        </p:spPr>
        <p:txBody>
          <a:bodyPr>
            <a:normAutofit/>
          </a:bodyPr>
          <a:lstStyle>
            <a:lvl1pPr>
              <a:buNone/>
              <a:defRPr sz="1800" baseline="0"/>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p:spPr>
        <p:txBody>
          <a:bodyPr>
            <a:normAutofit/>
          </a:bodyPr>
          <a:lstStyle>
            <a:lvl1pPr>
              <a:buNone/>
              <a:defRPr sz="1800" baseline="0"/>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p:spPr>
        <p:txBody>
          <a:bodyPr>
            <a:normAutofit/>
          </a:bodyPr>
          <a:lstStyle>
            <a:lvl1pPr>
              <a:buNone/>
              <a:defRPr sz="1200" baseline="0"/>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p:spPr>
        <p:txBody>
          <a:bodyPr>
            <a:normAutofit/>
          </a:bodyPr>
          <a:lstStyle>
            <a:lvl1pPr>
              <a:buNone/>
              <a:defRPr sz="1200" baseline="0"/>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p:spPr>
        <p:txBody>
          <a:bodyPr>
            <a:normAutofit/>
          </a:bodyPr>
          <a:lstStyle>
            <a:lvl1pPr>
              <a:buNone/>
              <a:defRPr sz="1200" baseline="0"/>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2514600"/>
            <a:ext cx="7772400" cy="1143000"/>
          </a:xfrm>
        </p:spPr>
        <p:txBody>
          <a:bodyPr/>
          <a:lstStyle>
            <a:lvl1pPr>
              <a:defRPr/>
            </a:lvl1pPr>
          </a:lstStyle>
          <a:p>
            <a:r>
              <a:rPr lang="en-US" dirty="0" smtClean="0"/>
              <a:t>Click to edit Master title style</a:t>
            </a:r>
            <a:br>
              <a:rPr lang="en-US" dirty="0" smtClean="0"/>
            </a:br>
            <a:r>
              <a:rPr lang="en-US" dirty="0" smtClean="0"/>
              <a:t>Up to two Lines</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with Content Box Color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dirty="0"/>
          </a:p>
        </p:txBody>
      </p:sp>
      <p:pic>
        <p:nvPicPr>
          <p:cNvPr id="7" name="Picture 6"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with Content Box Grey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57200" y="6358484"/>
            <a:ext cx="1676400" cy="346274"/>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Color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dirty="0"/>
          </a:p>
        </p:txBody>
      </p:sp>
      <p:pic>
        <p:nvPicPr>
          <p:cNvPr id="7" name="Picture 6"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57200" y="6358484"/>
            <a:ext cx="1676400" cy="346274"/>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Color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dirty="0"/>
          </a:p>
        </p:txBody>
      </p:sp>
      <p:pic>
        <p:nvPicPr>
          <p:cNvPr id="8" name="Picture 7"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57200" y="6358484"/>
            <a:ext cx="1676400" cy="346274"/>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Dark">
    <p:bg>
      <p:bgPr>
        <a:solidFill>
          <a:srgbClr val="646464"/>
        </a:solidFill>
        <a:effectLst/>
      </p:bgPr>
    </p:bg>
    <p:spTree>
      <p:nvGrpSpPr>
        <p:cNvPr id="1" name=""/>
        <p:cNvGrpSpPr/>
        <p:nvPr/>
      </p:nvGrpSpPr>
      <p:grpSpPr>
        <a:xfrm>
          <a:off x="0" y="0"/>
          <a:ext cx="0" cy="0"/>
          <a:chOff x="0" y="0"/>
          <a:chExt cx="0" cy="0"/>
        </a:xfrm>
      </p:grpSpPr>
      <p:pic>
        <p:nvPicPr>
          <p:cNvPr id="6" name="Picture 5" descr="OCLC-R-white-square.png"/>
          <p:cNvPicPr>
            <a:picLocks noChangeAspect="1"/>
          </p:cNvPicPr>
          <p:nvPr userDrawn="1"/>
        </p:nvPicPr>
        <p:blipFill>
          <a:blip r:embed="rId2" cstate="print"/>
          <a:stretch>
            <a:fillRect/>
          </a:stretch>
        </p:blipFill>
        <p:spPr>
          <a:xfrm>
            <a:off x="990600" y="762000"/>
            <a:ext cx="1219200" cy="1408670"/>
          </a:xfrm>
          <a:prstGeom prst="rect">
            <a:avLst/>
          </a:prstGeom>
        </p:spPr>
      </p:pic>
      <p:pic>
        <p:nvPicPr>
          <p:cNvPr id="13" name="Picture 1" descr="image003"/>
          <p:cNvPicPr>
            <a:picLocks noChangeAspect="1" noChangeArrowheads="1"/>
          </p:cNvPicPr>
          <p:nvPr userDrawn="1"/>
        </p:nvPicPr>
        <p:blipFill>
          <a:blip r:embed="rId3" cstate="print"/>
          <a:srcRect/>
          <a:stretch>
            <a:fillRect/>
          </a:stretch>
        </p:blipFill>
        <p:spPr bwMode="auto">
          <a:xfrm>
            <a:off x="7239000" y="6324600"/>
            <a:ext cx="1310640" cy="457200"/>
          </a:xfrm>
          <a:prstGeom prst="rect">
            <a:avLst/>
          </a:prstGeom>
          <a:noFill/>
          <a:ln w="9525">
            <a:noFill/>
            <a:miter lim="800000"/>
            <a:headEnd/>
            <a:tailEnd/>
          </a:ln>
        </p:spPr>
      </p:pic>
      <p:sp>
        <p:nvSpPr>
          <p:cNvPr id="14" name="TextBox 13"/>
          <p:cNvSpPr txBox="1"/>
          <p:nvPr userDrawn="1"/>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©2013 OCLC.</a:t>
            </a:r>
            <a:r>
              <a:rPr lang="en-US" sz="800" kern="1200" baseline="0" dirty="0" smtClean="0">
                <a:solidFill>
                  <a:schemeClr val="tx1"/>
                </a:solidFill>
                <a:latin typeface="Open Sans" pitchFamily="34" charset="0"/>
                <a:ea typeface="Open Sans" pitchFamily="34" charset="0"/>
                <a:cs typeface="Open Sans" pitchFamily="34" charset="0"/>
              </a:rPr>
              <a:t> </a:t>
            </a:r>
            <a:r>
              <a:rPr lang="en-US" sz="800" dirty="0" smtClean="0">
                <a:solidFill>
                  <a:schemeClr val="tx1"/>
                </a:solidFill>
                <a:latin typeface="Open Sans" pitchFamily="34" charset="0"/>
                <a:ea typeface="Open Sans" pitchFamily="34" charset="0"/>
                <a:cs typeface="Open Sans" pitchFamily="34" charset="0"/>
              </a:rPr>
              <a:t>This work is licensed</a:t>
            </a:r>
            <a:r>
              <a:rPr lang="en-US" sz="800" baseline="0" dirty="0" smtClean="0">
                <a:solidFill>
                  <a:schemeClr val="tx1"/>
                </a:solidFill>
                <a:latin typeface="Open Sans" pitchFamily="34" charset="0"/>
                <a:ea typeface="Open Sans" pitchFamily="34" charset="0"/>
                <a:cs typeface="Open Sans" pitchFamily="34" charset="0"/>
              </a:rPr>
              <a:t> under a Creative Commons Attribution 3.0 Unported License. </a:t>
            </a:r>
            <a:r>
              <a:rPr lang="en-US" sz="800" kern="1200" dirty="0" smtClean="0">
                <a:solidFill>
                  <a:schemeClr val="tx1"/>
                </a:solidFill>
                <a:latin typeface="Open Sans" charset="0"/>
                <a:ea typeface="Open Sans" charset="0"/>
                <a:cs typeface="Open Sans" charset="0"/>
              </a:rPr>
              <a:t>Suggested attribution: “This work uses content from </a:t>
            </a:r>
            <a:r>
              <a:rPr lang="en-US" sz="800" kern="1200" dirty="0" smtClean="0">
                <a:solidFill>
                  <a:schemeClr val="tx1"/>
                </a:solidFill>
                <a:latin typeface="Open Sans" charset="0"/>
                <a:ea typeface="Open Sans" charset="0"/>
                <a:cs typeface="Open Sans" charset="0"/>
              </a:rPr>
              <a:t>“</a:t>
            </a:r>
            <a:r>
              <a:rPr lang="en-US" sz="800" dirty="0" smtClean="0"/>
              <a:t>Wikipedia Library Project  and OCLC full-text delivery” </a:t>
            </a:r>
            <a:r>
              <a:rPr lang="en-US" sz="800" kern="1200" dirty="0" smtClean="0">
                <a:solidFill>
                  <a:schemeClr val="tx1"/>
                </a:solidFill>
                <a:latin typeface="Open Sans" charset="0"/>
                <a:ea typeface="Open Sans" charset="0"/>
                <a:cs typeface="Open Sans" charset="0"/>
              </a:rPr>
              <a:t>© </a:t>
            </a:r>
            <a:r>
              <a:rPr lang="en-US" sz="800" kern="1200" dirty="0" smtClean="0">
                <a:solidFill>
                  <a:schemeClr val="tx1"/>
                </a:solidFill>
                <a:latin typeface="Open Sans" charset="0"/>
                <a:ea typeface="Open Sans" charset="0"/>
                <a:cs typeface="Open Sans" charset="0"/>
              </a:rPr>
              <a:t>OCLC, used under a Creative Commons Attribution license:  </a:t>
            </a:r>
            <a:r>
              <a:rPr lang="en-US" sz="800" u="sng" kern="1200" dirty="0" smtClean="0">
                <a:solidFill>
                  <a:schemeClr val="tx1"/>
                </a:solidFill>
                <a:latin typeface="Open Sans" charset="0"/>
                <a:ea typeface="Open Sans" charset="0"/>
                <a:cs typeface="Open Sans" charset="0"/>
                <a:hlinkClick r:id="rId4"/>
              </a:rPr>
              <a:t>http</a:t>
            </a:r>
            <a:r>
              <a:rPr lang="en-US" sz="800" u="sng" kern="1200" dirty="0" smtClean="0">
                <a:solidFill>
                  <a:schemeClr val="bg1"/>
                </a:solidFill>
                <a:latin typeface="Open Sans" charset="0"/>
                <a:ea typeface="Open Sans" charset="0"/>
                <a:cs typeface="Open Sans" charset="0"/>
                <a:hlinkClick r:id="rId4"/>
              </a:rPr>
              <a:t>://</a:t>
            </a:r>
            <a:r>
              <a:rPr lang="en-US" sz="800" u="sng" kern="1200" dirty="0" smtClean="0">
                <a:solidFill>
                  <a:schemeClr val="tx1"/>
                </a:solidFill>
                <a:latin typeface="Open Sans" charset="0"/>
                <a:ea typeface="Open Sans" charset="0"/>
                <a:cs typeface="Open Sans" charset="0"/>
                <a:hlinkClick r:id="rId4"/>
              </a:rPr>
              <a:t>creativecommons.org/licenses/by/3.0/</a:t>
            </a:r>
            <a:r>
              <a:rPr lang="en-US" sz="800" kern="1200" dirty="0" smtClean="0">
                <a:solidFill>
                  <a:schemeClr val="tx1"/>
                </a:solidFill>
                <a:latin typeface="Open Sans" charset="0"/>
                <a:ea typeface="Open Sans" charset="0"/>
                <a:cs typeface="Open Sans" charset="0"/>
                <a:hlinkClick r:id="rId4"/>
              </a:rPr>
              <a:t>” </a:t>
            </a:r>
            <a:endParaRPr lang="en-US" sz="800" dirty="0" smtClean="0">
              <a:solidFill>
                <a:schemeClr val="tx1"/>
              </a:solidFill>
              <a:latin typeface="Open Sans" pitchFamily="34" charset="0"/>
              <a:ea typeface="Open Sans" pitchFamily="34" charset="0"/>
              <a:cs typeface="Open Sans" pitchFamily="34" charset="0"/>
            </a:endParaRPr>
          </a:p>
        </p:txBody>
      </p:sp>
      <p:sp>
        <p:nvSpPr>
          <p:cNvPr id="22" name="TextBox 21"/>
          <p:cNvSpPr txBox="1"/>
          <p:nvPr userDrawn="1"/>
        </p:nvSpPr>
        <p:spPr>
          <a:xfrm>
            <a:off x="914400" y="2590800"/>
            <a:ext cx="5334000" cy="830997"/>
          </a:xfrm>
          <a:prstGeom prst="rect">
            <a:avLst/>
          </a:prstGeom>
          <a:noFill/>
        </p:spPr>
        <p:txBody>
          <a:bodyPr wrap="square" rtlCol="0">
            <a:spAutoFit/>
          </a:bodyPr>
          <a:lstStyle/>
          <a:p>
            <a:r>
              <a:rPr lang="en-US" sz="4800" dirty="0" smtClean="0">
                <a:solidFill>
                  <a:schemeClr val="bg1">
                    <a:lumMod val="85000"/>
                  </a:schemeClr>
                </a:solidFill>
                <a:latin typeface="Open Sans Semibold" pitchFamily="34" charset="0"/>
                <a:ea typeface="Open Sans Semibold" pitchFamily="34" charset="0"/>
                <a:cs typeface="Open Sans Semibold" pitchFamily="34" charset="0"/>
              </a:rPr>
              <a:t>Thank You!</a:t>
            </a:r>
            <a:endParaRPr lang="en-US" sz="4800" dirty="0">
              <a:solidFill>
                <a:schemeClr val="bg1">
                  <a:lumMod val="85000"/>
                </a:schemeClr>
              </a:solidFill>
              <a:latin typeface="Open Sans Semibold" pitchFamily="34" charset="0"/>
              <a:ea typeface="Open Sans Semibold" pitchFamily="34" charset="0"/>
              <a:cs typeface="Open Sans Semibold" pitchFamily="34" charset="0"/>
            </a:endParaRPr>
          </a:p>
        </p:txBody>
      </p:sp>
      <p:sp>
        <p:nvSpPr>
          <p:cNvPr id="24" name="Text Placeholder 23"/>
          <p:cNvSpPr>
            <a:spLocks noGrp="1"/>
          </p:cNvSpPr>
          <p:nvPr>
            <p:ph type="body" sz="quarter" idx="12" hasCustomPrompt="1"/>
          </p:nvPr>
        </p:nvSpPr>
        <p:spPr>
          <a:xfrm>
            <a:off x="990600" y="3505200"/>
            <a:ext cx="5410200" cy="2438400"/>
          </a:xfrm>
        </p:spPr>
        <p:txBody>
          <a:bodyPr>
            <a:normAutofit/>
          </a:bodyPr>
          <a:lstStyle>
            <a:lvl1pPr>
              <a:buNone/>
              <a:defRPr sz="1400" baseline="0">
                <a:solidFill>
                  <a:schemeClr val="bg1">
                    <a:lumMod val="85000"/>
                  </a:schemeClr>
                </a:solidFill>
              </a:defRPr>
            </a:lvl1pPr>
          </a:lstStyle>
          <a:p>
            <a:pPr lvl="0"/>
            <a:r>
              <a:rPr lang="en-US" dirty="0" smtClean="0">
                <a:solidFill>
                  <a:schemeClr val="bg1">
                    <a:lumMod val="85000"/>
                  </a:schemeClr>
                </a:solidFill>
              </a:rPr>
              <a:t>Parting slide contact info; name, twitter, email, etc… </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White Color Logo">
    <p:spTree>
      <p:nvGrpSpPr>
        <p:cNvPr id="1" name=""/>
        <p:cNvGrpSpPr/>
        <p:nvPr/>
      </p:nvGrpSpPr>
      <p:grpSpPr>
        <a:xfrm>
          <a:off x="0" y="0"/>
          <a:ext cx="0" cy="0"/>
          <a:chOff x="0" y="0"/>
          <a:chExt cx="0" cy="0"/>
        </a:xfrm>
      </p:grpSpPr>
      <p:pic>
        <p:nvPicPr>
          <p:cNvPr id="5" name="Picture 1" descr="image003"/>
          <p:cNvPicPr>
            <a:picLocks noChangeAspect="1" noChangeArrowheads="1"/>
          </p:cNvPicPr>
          <p:nvPr userDrawn="1"/>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userDrawn="1"/>
        </p:nvSpPr>
        <p:spPr>
          <a:xfrm>
            <a:off x="914400" y="2590800"/>
            <a:ext cx="5334000" cy="830997"/>
          </a:xfrm>
          <a:prstGeom prst="rect">
            <a:avLst/>
          </a:prstGeom>
          <a:noFill/>
        </p:spPr>
        <p:txBody>
          <a:bodyPr wrap="square" rtlCol="0">
            <a:spAutoFit/>
          </a:bodyPr>
          <a:lstStyle/>
          <a:p>
            <a:r>
              <a:rPr lang="en-US" sz="4800" dirty="0" smtClean="0">
                <a:solidFill>
                  <a:srgbClr val="646464"/>
                </a:solidFill>
                <a:latin typeface="Open Sans Semibold" pitchFamily="34" charset="0"/>
                <a:ea typeface="Open Sans Semibold" pitchFamily="34" charset="0"/>
                <a:cs typeface="Open Sans Semibold" pitchFamily="34" charset="0"/>
              </a:rPr>
              <a:t>Thank You!</a:t>
            </a:r>
            <a:endParaRPr lang="en-US" sz="4800" dirty="0">
              <a:solidFill>
                <a:srgbClr val="646464"/>
              </a:solidFill>
              <a:latin typeface="Open Sans Semibold" pitchFamily="34" charset="0"/>
              <a:ea typeface="Open Sans Semibold" pitchFamily="34" charset="0"/>
              <a:cs typeface="Open Sans Semibold" pitchFamily="34" charset="0"/>
            </a:endParaRPr>
          </a:p>
        </p:txBody>
      </p:sp>
      <p:pic>
        <p:nvPicPr>
          <p:cNvPr id="9" name="Picture 2"/>
          <p:cNvPicPr>
            <a:picLocks noChangeAspect="1" noChangeArrowheads="1"/>
          </p:cNvPicPr>
          <p:nvPr userDrawn="1"/>
        </p:nvPicPr>
        <p:blipFill>
          <a:blip r:embed="rId3" cstate="print"/>
          <a:srcRect/>
          <a:stretch>
            <a:fillRect/>
          </a:stretch>
        </p:blipFill>
        <p:spPr bwMode="auto">
          <a:xfrm>
            <a:off x="805456" y="533400"/>
            <a:ext cx="1632944" cy="1752600"/>
          </a:xfrm>
          <a:prstGeom prst="rect">
            <a:avLst/>
          </a:prstGeom>
          <a:noFill/>
          <a:ln w="9525">
            <a:noFill/>
            <a:miter lim="800000"/>
            <a:headEnd/>
            <a:tailEnd/>
          </a:ln>
          <a:effectLst/>
        </p:spPr>
      </p:pic>
      <p:sp>
        <p:nvSpPr>
          <p:cNvPr id="11" name="Text Placeholder 10"/>
          <p:cNvSpPr>
            <a:spLocks noGrp="1"/>
          </p:cNvSpPr>
          <p:nvPr>
            <p:ph type="body" sz="quarter" idx="11" hasCustomPrompt="1"/>
          </p:nvPr>
        </p:nvSpPr>
        <p:spPr>
          <a:xfrm>
            <a:off x="914400" y="3429000"/>
            <a:ext cx="5181600" cy="1981200"/>
          </a:xfrm>
        </p:spPr>
        <p:txBody>
          <a:bodyPr>
            <a:normAutofit/>
          </a:bodyPr>
          <a:lstStyle>
            <a:lvl1pPr>
              <a:buNone/>
              <a:defRPr sz="1400" baseline="0"/>
            </a:lvl1pPr>
          </a:lstStyle>
          <a:p>
            <a:pPr lvl="0"/>
            <a:r>
              <a:rPr lang="en-US" dirty="0" smtClean="0"/>
              <a:t>Name, Email, Twitter, other closing contact info here…. </a:t>
            </a:r>
            <a:endParaRPr lang="en-US" dirty="0"/>
          </a:p>
        </p:txBody>
      </p:sp>
      <p:sp>
        <p:nvSpPr>
          <p:cNvPr id="10" name="TextBox 9"/>
          <p:cNvSpPr txBox="1"/>
          <p:nvPr userDrawn="1"/>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©2014 OCLC.</a:t>
            </a:r>
            <a:r>
              <a:rPr lang="en-US" sz="800" kern="1200" baseline="0" dirty="0" smtClean="0">
                <a:solidFill>
                  <a:schemeClr val="tx1"/>
                </a:solidFill>
                <a:latin typeface="Open Sans" pitchFamily="34" charset="0"/>
                <a:ea typeface="Open Sans" pitchFamily="34" charset="0"/>
                <a:cs typeface="Open Sans" pitchFamily="34" charset="0"/>
              </a:rPr>
              <a:t> </a:t>
            </a:r>
            <a:r>
              <a:rPr lang="en-US" sz="800" dirty="0" smtClean="0">
                <a:solidFill>
                  <a:schemeClr val="tx1"/>
                </a:solidFill>
                <a:latin typeface="Open Sans" pitchFamily="34" charset="0"/>
                <a:ea typeface="Open Sans" pitchFamily="34" charset="0"/>
                <a:cs typeface="Open Sans" pitchFamily="34" charset="0"/>
              </a:rPr>
              <a:t>This work is licensed</a:t>
            </a:r>
            <a:r>
              <a:rPr lang="en-US" sz="800" baseline="0" dirty="0" smtClean="0">
                <a:solidFill>
                  <a:schemeClr val="tx1"/>
                </a:solidFill>
                <a:latin typeface="Open Sans" pitchFamily="34" charset="0"/>
                <a:ea typeface="Open Sans" pitchFamily="34" charset="0"/>
                <a:cs typeface="Open Sans" pitchFamily="34" charset="0"/>
              </a:rPr>
              <a:t> under a Creative Commons Attribution 3.0 Unported License. </a:t>
            </a:r>
            <a:r>
              <a:rPr lang="en-US" sz="800" kern="1200" dirty="0" smtClean="0">
                <a:solidFill>
                  <a:schemeClr val="tx1"/>
                </a:solidFill>
                <a:latin typeface="Open Sans" charset="0"/>
                <a:ea typeface="Open Sans" charset="0"/>
                <a:cs typeface="Open Sans" charset="0"/>
              </a:rPr>
              <a:t>Suggested attribution: “This work uses content </a:t>
            </a:r>
            <a:r>
              <a:rPr lang="en-US" sz="800" kern="1200" dirty="0" smtClean="0">
                <a:solidFill>
                  <a:schemeClr val="tx1"/>
                </a:solidFill>
                <a:latin typeface="Open Sans" charset="0"/>
                <a:ea typeface="Open Sans" charset="0"/>
                <a:cs typeface="Open Sans" charset="0"/>
              </a:rPr>
              <a:t>from “</a:t>
            </a:r>
            <a:r>
              <a:rPr lang="en-US" sz="800" dirty="0" smtClean="0"/>
              <a:t>Wikipedia Library Project  and OCLC full-text delivery” </a:t>
            </a:r>
            <a:r>
              <a:rPr lang="en-US" sz="800" kern="1200" dirty="0" smtClean="0">
                <a:solidFill>
                  <a:schemeClr val="tx1"/>
                </a:solidFill>
                <a:latin typeface="Open Sans" charset="0"/>
                <a:ea typeface="Open Sans" charset="0"/>
                <a:cs typeface="Open Sans" charset="0"/>
              </a:rPr>
              <a:t>© </a:t>
            </a:r>
            <a:r>
              <a:rPr lang="en-US" sz="800" kern="1200" dirty="0" smtClean="0">
                <a:solidFill>
                  <a:schemeClr val="tx1"/>
                </a:solidFill>
                <a:latin typeface="Open Sans" charset="0"/>
                <a:ea typeface="Open Sans" charset="0"/>
                <a:cs typeface="Open Sans" charset="0"/>
              </a:rPr>
              <a:t>OCLC, used under a Creative Commons Attribution license:  </a:t>
            </a:r>
            <a:r>
              <a:rPr lang="en-US" sz="800" u="sng" kern="1200" dirty="0" smtClean="0">
                <a:solidFill>
                  <a:schemeClr val="tx1"/>
                </a:solidFill>
                <a:latin typeface="Open Sans" charset="0"/>
                <a:ea typeface="Open Sans" charset="0"/>
                <a:cs typeface="Open Sans" charset="0"/>
                <a:hlinkClick r:id="rId4"/>
              </a:rPr>
              <a:t>http</a:t>
            </a:r>
            <a:r>
              <a:rPr lang="en-US" sz="800" u="sng" kern="1200" dirty="0" smtClean="0">
                <a:solidFill>
                  <a:schemeClr val="bg1"/>
                </a:solidFill>
                <a:latin typeface="Open Sans" charset="0"/>
                <a:ea typeface="Open Sans" charset="0"/>
                <a:cs typeface="Open Sans" charset="0"/>
                <a:hlinkClick r:id="rId4"/>
              </a:rPr>
              <a:t>://</a:t>
            </a:r>
            <a:r>
              <a:rPr lang="en-US" sz="800" u="sng" kern="1200" dirty="0" smtClean="0">
                <a:solidFill>
                  <a:schemeClr val="tx1"/>
                </a:solidFill>
                <a:latin typeface="Open Sans" charset="0"/>
                <a:ea typeface="Open Sans" charset="0"/>
                <a:cs typeface="Open Sans" charset="0"/>
                <a:hlinkClick r:id="rId4"/>
              </a:rPr>
              <a:t>creativecommons.org/licenses/by/3.0/</a:t>
            </a:r>
            <a:r>
              <a:rPr lang="en-US" sz="800" kern="1200" dirty="0" smtClean="0">
                <a:solidFill>
                  <a:schemeClr val="tx1"/>
                </a:solidFill>
                <a:latin typeface="Open Sans" charset="0"/>
                <a:ea typeface="Open Sans" charset="0"/>
                <a:cs typeface="Open Sans" charset="0"/>
                <a:hlinkClick r:id="rId4"/>
              </a:rPr>
              <a:t>” </a:t>
            </a:r>
            <a:endParaRPr lang="en-US" sz="800" dirty="0" smtClean="0">
              <a:solidFill>
                <a:schemeClr val="tx1"/>
              </a:solidFill>
              <a:latin typeface="Open Sans" pitchFamily="34" charset="0"/>
              <a:ea typeface="Open Sans" pitchFamily="34" charset="0"/>
              <a:cs typeface="Open Sans"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White Grey Logo">
    <p:spTree>
      <p:nvGrpSpPr>
        <p:cNvPr id="1" name=""/>
        <p:cNvGrpSpPr/>
        <p:nvPr/>
      </p:nvGrpSpPr>
      <p:grpSpPr>
        <a:xfrm>
          <a:off x="0" y="0"/>
          <a:ext cx="0" cy="0"/>
          <a:chOff x="0" y="0"/>
          <a:chExt cx="0" cy="0"/>
        </a:xfrm>
      </p:grpSpPr>
      <p:pic>
        <p:nvPicPr>
          <p:cNvPr id="5" name="Picture 1" descr="image003"/>
          <p:cNvPicPr>
            <a:picLocks noChangeAspect="1" noChangeArrowheads="1"/>
          </p:cNvPicPr>
          <p:nvPr userDrawn="1"/>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userDrawn="1"/>
        </p:nvSpPr>
        <p:spPr>
          <a:xfrm>
            <a:off x="914400" y="2590800"/>
            <a:ext cx="5334000" cy="830997"/>
          </a:xfrm>
          <a:prstGeom prst="rect">
            <a:avLst/>
          </a:prstGeom>
          <a:noFill/>
        </p:spPr>
        <p:txBody>
          <a:bodyPr wrap="square" rtlCol="0">
            <a:spAutoFit/>
          </a:bodyPr>
          <a:lstStyle/>
          <a:p>
            <a:r>
              <a:rPr lang="en-US" sz="4800" dirty="0" smtClean="0">
                <a:solidFill>
                  <a:srgbClr val="646464"/>
                </a:solidFill>
                <a:latin typeface="Open Sans Semibold" pitchFamily="34" charset="0"/>
                <a:ea typeface="Open Sans Semibold" pitchFamily="34" charset="0"/>
                <a:cs typeface="Open Sans Semibold" pitchFamily="34" charset="0"/>
              </a:rPr>
              <a:t>Thank You!</a:t>
            </a:r>
            <a:endParaRPr lang="en-US" sz="4800" dirty="0">
              <a:solidFill>
                <a:srgbClr val="646464"/>
              </a:solidFill>
              <a:latin typeface="Open Sans Semibold" pitchFamily="34" charset="0"/>
              <a:ea typeface="Open Sans Semibold" pitchFamily="34" charset="0"/>
              <a:cs typeface="Open Sans Semibold" pitchFamily="34" charset="0"/>
            </a:endParaRPr>
          </a:p>
        </p:txBody>
      </p:sp>
      <p:sp>
        <p:nvSpPr>
          <p:cNvPr id="11" name="Text Placeholder 10"/>
          <p:cNvSpPr>
            <a:spLocks noGrp="1"/>
          </p:cNvSpPr>
          <p:nvPr>
            <p:ph type="body" sz="quarter" idx="11" hasCustomPrompt="1"/>
          </p:nvPr>
        </p:nvSpPr>
        <p:spPr>
          <a:xfrm>
            <a:off x="914400" y="3429000"/>
            <a:ext cx="5181600" cy="1981200"/>
          </a:xfrm>
        </p:spPr>
        <p:txBody>
          <a:bodyPr>
            <a:normAutofit/>
          </a:bodyPr>
          <a:lstStyle>
            <a:lvl1pPr>
              <a:buNone/>
              <a:defRPr sz="1400" baseline="0"/>
            </a:lvl1pPr>
          </a:lstStyle>
          <a:p>
            <a:pPr lvl="0"/>
            <a:r>
              <a:rPr lang="en-US" dirty="0" smtClean="0"/>
              <a:t>Name, Email, Twitter, other closing contact info here…. </a:t>
            </a:r>
            <a:endParaRPr lang="en-US" dirty="0"/>
          </a:p>
        </p:txBody>
      </p:sp>
      <p:sp>
        <p:nvSpPr>
          <p:cNvPr id="10" name="TextBox 9"/>
          <p:cNvSpPr txBox="1"/>
          <p:nvPr userDrawn="1"/>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©2013 OCLC.</a:t>
            </a:r>
            <a:r>
              <a:rPr lang="en-US" sz="800" kern="1200" baseline="0" dirty="0" smtClean="0">
                <a:solidFill>
                  <a:schemeClr val="tx1"/>
                </a:solidFill>
                <a:latin typeface="Open Sans" pitchFamily="34" charset="0"/>
                <a:ea typeface="Open Sans" pitchFamily="34" charset="0"/>
                <a:cs typeface="Open Sans" pitchFamily="34" charset="0"/>
              </a:rPr>
              <a:t> </a:t>
            </a:r>
            <a:r>
              <a:rPr lang="en-US" sz="800" dirty="0" smtClean="0">
                <a:solidFill>
                  <a:schemeClr val="tx1"/>
                </a:solidFill>
                <a:latin typeface="Open Sans" pitchFamily="34" charset="0"/>
                <a:ea typeface="Open Sans" pitchFamily="34" charset="0"/>
                <a:cs typeface="Open Sans" pitchFamily="34" charset="0"/>
              </a:rPr>
              <a:t>This work is licensed</a:t>
            </a:r>
            <a:r>
              <a:rPr lang="en-US" sz="800" baseline="0" dirty="0" smtClean="0">
                <a:solidFill>
                  <a:schemeClr val="tx1"/>
                </a:solidFill>
                <a:latin typeface="Open Sans" pitchFamily="34" charset="0"/>
                <a:ea typeface="Open Sans" pitchFamily="34" charset="0"/>
                <a:cs typeface="Open Sans" pitchFamily="34" charset="0"/>
              </a:rPr>
              <a:t> under a Creative Commons Attribution 3.0 Unported License. </a:t>
            </a:r>
            <a:r>
              <a:rPr lang="en-US" sz="800" kern="1200" dirty="0" smtClean="0">
                <a:solidFill>
                  <a:schemeClr val="tx1"/>
                </a:solidFill>
                <a:latin typeface="Open Sans" charset="0"/>
                <a:ea typeface="Open Sans" charset="0"/>
                <a:cs typeface="Open Sans" charset="0"/>
              </a:rPr>
              <a:t>Suggested attribution: “This work uses content </a:t>
            </a:r>
            <a:r>
              <a:rPr lang="en-US" sz="800" kern="1200" dirty="0" smtClean="0">
                <a:solidFill>
                  <a:schemeClr val="tx1"/>
                </a:solidFill>
                <a:latin typeface="Open Sans" charset="0"/>
                <a:ea typeface="Open Sans" charset="0"/>
                <a:cs typeface="Open Sans" charset="0"/>
              </a:rPr>
              <a:t>from “</a:t>
            </a:r>
            <a:r>
              <a:rPr lang="en-US" sz="800" dirty="0" smtClean="0"/>
              <a:t>Wikipedia Library Project  and OCLC full-text delivery” </a:t>
            </a:r>
            <a:r>
              <a:rPr lang="en-US" sz="800" kern="1200" dirty="0" smtClean="0">
                <a:solidFill>
                  <a:schemeClr val="tx1"/>
                </a:solidFill>
                <a:latin typeface="Open Sans" charset="0"/>
                <a:ea typeface="Open Sans" charset="0"/>
                <a:cs typeface="Open Sans" charset="0"/>
              </a:rPr>
              <a:t>© </a:t>
            </a:r>
            <a:r>
              <a:rPr lang="en-US" sz="800" kern="1200" dirty="0" smtClean="0">
                <a:solidFill>
                  <a:schemeClr val="tx1"/>
                </a:solidFill>
                <a:latin typeface="Open Sans" charset="0"/>
                <a:ea typeface="Open Sans" charset="0"/>
                <a:cs typeface="Open Sans" charset="0"/>
              </a:rPr>
              <a:t>OCLC, used under a Creative Commons Attribution license:  </a:t>
            </a:r>
            <a:r>
              <a:rPr lang="en-US" sz="800" u="sng" kern="1200" dirty="0" smtClean="0">
                <a:solidFill>
                  <a:schemeClr val="tx1"/>
                </a:solidFill>
                <a:latin typeface="Open Sans" charset="0"/>
                <a:ea typeface="Open Sans" charset="0"/>
                <a:cs typeface="Open Sans" charset="0"/>
                <a:hlinkClick r:id="rId3"/>
              </a:rPr>
              <a:t>http</a:t>
            </a:r>
            <a:r>
              <a:rPr lang="en-US" sz="800" u="sng" kern="1200" dirty="0" smtClean="0">
                <a:solidFill>
                  <a:schemeClr val="bg1"/>
                </a:solidFill>
                <a:latin typeface="Open Sans" charset="0"/>
                <a:ea typeface="Open Sans" charset="0"/>
                <a:cs typeface="Open Sans" charset="0"/>
                <a:hlinkClick r:id="rId3"/>
              </a:rPr>
              <a:t>://</a:t>
            </a:r>
            <a:r>
              <a:rPr lang="en-US" sz="800" u="sng" kern="1200" dirty="0" smtClean="0">
                <a:solidFill>
                  <a:schemeClr val="tx1"/>
                </a:solidFill>
                <a:latin typeface="Open Sans" charset="0"/>
                <a:ea typeface="Open Sans" charset="0"/>
                <a:cs typeface="Open Sans" charset="0"/>
                <a:hlinkClick r:id="rId3"/>
              </a:rPr>
              <a:t>creativecommons.org/licenses/by/3.0/</a:t>
            </a:r>
            <a:r>
              <a:rPr lang="en-US" sz="800" kern="1200" dirty="0" smtClean="0">
                <a:solidFill>
                  <a:schemeClr val="tx1"/>
                </a:solidFill>
                <a:latin typeface="Open Sans" charset="0"/>
                <a:ea typeface="Open Sans" charset="0"/>
                <a:cs typeface="Open Sans" charset="0"/>
                <a:hlinkClick r:id="rId3"/>
              </a:rPr>
              <a:t>” </a:t>
            </a:r>
            <a:endParaRPr lang="en-US" sz="800" dirty="0" smtClean="0">
              <a:solidFill>
                <a:schemeClr val="tx1"/>
              </a:solidFill>
              <a:latin typeface="Open Sans" pitchFamily="34" charset="0"/>
              <a:ea typeface="Open Sans" pitchFamily="34" charset="0"/>
              <a:cs typeface="Open Sans" pitchFamily="34" charset="0"/>
            </a:endParaRP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019628" y="740229"/>
            <a:ext cx="1219200" cy="1336964"/>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6F9B8CD-342D-4579-98EC-A8FD6B7370E1}" type="datetimeFigureOut">
              <a:rPr lang="en-US" smtClean="0"/>
              <a:pPr/>
              <a:t>3/7/2014</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kumimoji="0"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BBB5E19-F10A-4C2F-BF6F-11C513378A2E}" type="slidenum">
              <a:rPr kumimoji="0" lang="en-US" smtClean="0"/>
              <a:pPr/>
              <a:t>‹#›</a:t>
            </a:fld>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y Log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p:spPr>
        <p:txBody>
          <a:bodyPr>
            <a:normAutofit/>
          </a:bodyPr>
          <a:lstStyle>
            <a:lvl1pPr marL="0" indent="0" algn="l">
              <a:buNone/>
              <a:defRPr sz="2000">
                <a:solidFill>
                  <a:srgbClr val="6464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sp>
        <p:nvSpPr>
          <p:cNvPr id="16" name="Text Placeholder 15"/>
          <p:cNvSpPr>
            <a:spLocks noGrp="1"/>
          </p:cNvSpPr>
          <p:nvPr>
            <p:ph type="body" sz="quarter" idx="13" hasCustomPrompt="1"/>
          </p:nvPr>
        </p:nvSpPr>
        <p:spPr>
          <a:xfrm>
            <a:off x="914400" y="4419600"/>
            <a:ext cx="4343400" cy="381000"/>
          </a:xfrm>
        </p:spPr>
        <p:txBody>
          <a:bodyPr>
            <a:normAutofit/>
          </a:bodyPr>
          <a:lstStyle>
            <a:lvl1pPr>
              <a:buNone/>
              <a:defRPr sz="1800" baseline="0"/>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p:spPr>
        <p:txBody>
          <a:bodyPr>
            <a:normAutofit/>
          </a:bodyPr>
          <a:lstStyle>
            <a:lvl1pPr>
              <a:buNone/>
              <a:defRPr sz="1800" baseline="0"/>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p:spPr>
        <p:txBody>
          <a:bodyPr>
            <a:normAutofit/>
          </a:bodyPr>
          <a:lstStyle>
            <a:lvl1pPr>
              <a:buNone/>
              <a:defRPr sz="1200" baseline="0"/>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p:spPr>
        <p:txBody>
          <a:bodyPr>
            <a:normAutofit/>
          </a:bodyPr>
          <a:lstStyle>
            <a:lvl1pPr>
              <a:buNone/>
              <a:defRPr sz="1200" baseline="0"/>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p:spPr>
        <p:txBody>
          <a:bodyPr>
            <a:normAutofit/>
          </a:bodyPr>
          <a:lstStyle>
            <a:lvl1pPr>
              <a:buNone/>
              <a:defRPr sz="1200" baseline="0"/>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2514600"/>
            <a:ext cx="7772400" cy="1143000"/>
          </a:xfrm>
        </p:spPr>
        <p:txBody>
          <a:bodyPr/>
          <a:lstStyle>
            <a:lvl1pPr>
              <a:defRPr/>
            </a:lvl1pPr>
          </a:lstStyle>
          <a:p>
            <a:r>
              <a:rPr lang="en-US" dirty="0" smtClean="0"/>
              <a:t>Click to edit Master title style</a:t>
            </a:r>
            <a:br>
              <a:rPr lang="en-US" dirty="0" smtClean="0"/>
            </a:br>
            <a:r>
              <a:rPr lang="en-US" dirty="0" smtClean="0"/>
              <a:t>Up to two Lines</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997857" y="735776"/>
            <a:ext cx="1248228" cy="1368796"/>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41FFC51-6763-4CB4-B334-FF66D49EFFA7}" type="datetimeFigureOut">
              <a:rPr lang="en-US" smtClean="0"/>
              <a:pPr/>
              <a:t>3/7/2014</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2487C11D-6078-413B-9A76-C2DE9CC6DAB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age Color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pPr/>
              <a:t>‹#›</a:t>
            </a:fld>
            <a:endParaRPr lang="en-US" dirty="0"/>
          </a:p>
        </p:txBody>
      </p:sp>
      <p:pic>
        <p:nvPicPr>
          <p:cNvPr id="5" name="Picture 4"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age Grey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57200" y="6358484"/>
            <a:ext cx="1676400" cy="34627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Blank with Title Color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dirty="0"/>
          </a:p>
        </p:txBody>
      </p:sp>
      <p:pic>
        <p:nvPicPr>
          <p:cNvPr id="6" name="Picture 5"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lank with Title Gre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57200" y="6358484"/>
            <a:ext cx="1676400" cy="34627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gue Dark">
    <p:bg>
      <p:bgPr>
        <a:solidFill>
          <a:srgbClr val="64646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7467600" cy="1143000"/>
          </a:xfrm>
        </p:spPr>
        <p:txBody>
          <a:bodyPr/>
          <a:lstStyle>
            <a:lvl1pPr>
              <a:defRPr>
                <a:solidFill>
                  <a:schemeClr val="bg1">
                    <a:lumMod val="85000"/>
                  </a:schemeClr>
                </a:solidFill>
              </a:defRPr>
            </a:lvl1pPr>
          </a:lstStyle>
          <a:p>
            <a:r>
              <a:rPr lang="en-US" dirty="0" smtClean="0"/>
              <a:t>Segue Slide Dark – Add Title</a:t>
            </a:r>
            <a:endParaRPr lang="en-US" dirty="0"/>
          </a:p>
        </p:txBody>
      </p:sp>
      <p:sp>
        <p:nvSpPr>
          <p:cNvPr id="3" name="Slide Number Placeholder 2"/>
          <p:cNvSpPr>
            <a:spLocks noGrp="1"/>
          </p:cNvSpPr>
          <p:nvPr>
            <p:ph type="sldNum" sz="quarter" idx="10"/>
          </p:nvPr>
        </p:nvSpPr>
        <p:spPr/>
        <p:txBody>
          <a:bodyPr/>
          <a:lstStyle>
            <a:lvl1pPr>
              <a:defRPr>
                <a:solidFill>
                  <a:schemeClr val="bg1">
                    <a:lumMod val="85000"/>
                  </a:schemeClr>
                </a:solidFill>
              </a:defRPr>
            </a:lvl1pPr>
          </a:lstStyle>
          <a:p>
            <a:fld id="{6B3AA010-7757-41E0-A212-D41514C97AA5}" type="slidenum">
              <a:rPr lang="en-US" smtClean="0"/>
              <a:pPr/>
              <a:t>‹#›</a:t>
            </a:fld>
            <a:endParaRPr lang="en-US" dirty="0"/>
          </a:p>
        </p:txBody>
      </p:sp>
      <p:pic>
        <p:nvPicPr>
          <p:cNvPr id="5" name="Picture 4" descr="OCLC-R-white-square.png"/>
          <p:cNvPicPr>
            <a:picLocks noChangeAspect="1"/>
          </p:cNvPicPr>
          <p:nvPr userDrawn="1"/>
        </p:nvPicPr>
        <p:blipFill>
          <a:blip r:embed="rId2" cstate="print"/>
          <a:stretch>
            <a:fillRect/>
          </a:stretch>
        </p:blipFill>
        <p:spPr>
          <a:xfrm>
            <a:off x="990600" y="762000"/>
            <a:ext cx="1219200" cy="140867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que White Color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8229600" cy="1143000"/>
          </a:xfrm>
        </p:spPr>
        <p:txBody>
          <a:bodyPr/>
          <a:lstStyle>
            <a:lvl1pPr>
              <a:defRPr baseline="0"/>
            </a:lvl1pPr>
          </a:lstStyle>
          <a:p>
            <a:r>
              <a:rPr lang="en-US" dirty="0" smtClean="0"/>
              <a:t>Segue Slide – White- Add Title</a:t>
            </a:r>
            <a:endParaRPr lang="en-US" dirty="0"/>
          </a:p>
        </p:txBody>
      </p:sp>
      <p:sp>
        <p:nvSpPr>
          <p:cNvPr id="3" name="Slide Number Placeholder 2"/>
          <p:cNvSpPr>
            <a:spLocks noGrp="1"/>
          </p:cNvSpPr>
          <p:nvPr>
            <p:ph type="sldNum" sz="quarter" idx="10"/>
          </p:nvPr>
        </p:nvSpPr>
        <p:spPr/>
        <p:txBody>
          <a:bodyPr/>
          <a:lstStyle/>
          <a:p>
            <a:fld id="{6B3AA010-7757-41E0-A212-D41514C97AA5}" type="slidenum">
              <a:rPr lang="en-US" smtClean="0"/>
              <a:pPr/>
              <a:t>‹#›</a:t>
            </a:fld>
            <a:endParaRPr lang="en-US" dirty="0"/>
          </a:p>
        </p:txBody>
      </p:sp>
      <p:pic>
        <p:nvPicPr>
          <p:cNvPr id="4" name="Picture 2"/>
          <p:cNvPicPr>
            <a:picLocks noChangeAspect="1" noChangeArrowheads="1"/>
          </p:cNvPicPr>
          <p:nvPr userDrawn="1"/>
        </p:nvPicPr>
        <p:blipFill>
          <a:blip r:embed="rId2" cstate="print"/>
          <a:srcRect/>
          <a:stretch>
            <a:fillRect/>
          </a:stretch>
        </p:blipFill>
        <p:spPr bwMode="auto">
          <a:xfrm>
            <a:off x="805456" y="533400"/>
            <a:ext cx="1632944" cy="1752600"/>
          </a:xfrm>
          <a:prstGeom prst="rect">
            <a:avLst/>
          </a:prstGeom>
          <a:noFill/>
          <a:ln w="9525">
            <a:noFill/>
            <a:miter lim="800000"/>
            <a:headEnd/>
            <a:tailEnd/>
          </a:ln>
          <a:effec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que White Grey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8229600" cy="1143000"/>
          </a:xfrm>
        </p:spPr>
        <p:txBody>
          <a:bodyPr/>
          <a:lstStyle>
            <a:lvl1pPr>
              <a:defRPr baseline="0"/>
            </a:lvl1pPr>
          </a:lstStyle>
          <a:p>
            <a:r>
              <a:rPr lang="en-US" dirty="0" smtClean="0"/>
              <a:t>Segue Slide – White- Add Title</a:t>
            </a:r>
            <a:endParaRPr lang="en-US" dirty="0"/>
          </a:p>
        </p:txBody>
      </p:sp>
      <p:sp>
        <p:nvSpPr>
          <p:cNvPr id="3" name="Slide Number Placeholder 2"/>
          <p:cNvSpPr>
            <a:spLocks noGrp="1"/>
          </p:cNvSpPr>
          <p:nvPr>
            <p:ph type="sldNum" sz="quarter" idx="10"/>
          </p:nvPr>
        </p:nvSpPr>
        <p:spPr/>
        <p:txBody>
          <a:bodyPr/>
          <a:lstStyle/>
          <a:p>
            <a:fld id="{6B3AA010-7757-41E0-A212-D41514C97AA5}" type="slidenum">
              <a:rPr lang="en-US" smtClean="0"/>
              <a:pPr/>
              <a:t>‹#›</a:t>
            </a:fld>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990600" y="762000"/>
            <a:ext cx="1219200" cy="133696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rgbClr val="646464"/>
                </a:solidFill>
                <a:latin typeface="Open Sans" pitchFamily="34" charset="0"/>
                <a:ea typeface="Open Sans" pitchFamily="34" charset="0"/>
                <a:cs typeface="Open Sans" pitchFamily="34" charset="0"/>
              </a:defRPr>
            </a:lvl1pPr>
          </a:lstStyle>
          <a:p>
            <a:fld id="{6B3AA010-7757-41E0-A212-D41514C97AA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7" r:id="rId2"/>
    <p:sldLayoutId id="2147483655" r:id="rId3"/>
    <p:sldLayoutId id="2147483668" r:id="rId4"/>
    <p:sldLayoutId id="2147483654" r:id="rId5"/>
    <p:sldLayoutId id="2147483669" r:id="rId6"/>
    <p:sldLayoutId id="2147483656" r:id="rId7"/>
    <p:sldLayoutId id="2147483658" r:id="rId8"/>
    <p:sldLayoutId id="2147483672" r:id="rId9"/>
    <p:sldLayoutId id="2147483650" r:id="rId10"/>
    <p:sldLayoutId id="2147483673" r:id="rId11"/>
    <p:sldLayoutId id="2147483659" r:id="rId12"/>
    <p:sldLayoutId id="2147483670" r:id="rId13"/>
    <p:sldLayoutId id="2147483652" r:id="rId14"/>
    <p:sldLayoutId id="2147483671" r:id="rId15"/>
    <p:sldLayoutId id="2147483657" r:id="rId16"/>
    <p:sldLayoutId id="2147483660" r:id="rId17"/>
    <p:sldLayoutId id="2147483666" r:id="rId18"/>
    <p:sldLayoutId id="2147483675" r:id="rId19"/>
    <p:sldLayoutId id="2147483676" r:id="rId20"/>
    <p:sldLayoutId id="2147483677" r:id="rId21"/>
  </p:sldLayoutIdLst>
  <p:hf hdr="0" ftr="0" dt="0"/>
  <p:txStyles>
    <p:titleStyle>
      <a:lvl1pPr algn="l" defTabSz="914400" rtl="0" eaLnBrk="1" latinLnBrk="0" hangingPunct="1">
        <a:spcBef>
          <a:spcPct val="0"/>
        </a:spcBef>
        <a:buNone/>
        <a:defRPr sz="4000" kern="1200">
          <a:solidFill>
            <a:schemeClr val="tx1"/>
          </a:solidFill>
          <a:latin typeface="Open Sans Semibold" pitchFamily="34" charset="0"/>
          <a:ea typeface="Open Sans Semibold" pitchFamily="34" charset="0"/>
          <a:cs typeface="Open Sans Semibold"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rgbClr val="646464"/>
          </a:solidFill>
          <a:latin typeface="Open Sans" pitchFamily="34" charset="0"/>
          <a:ea typeface="Open Sans" pitchFamily="34" charset="0"/>
          <a:cs typeface="Open Sans" pitchFamily="34" charset="0"/>
        </a:defRPr>
      </a:lvl1pPr>
      <a:lvl2pPr marL="742950" indent="-285750" algn="l" defTabSz="914400" rtl="0" eaLnBrk="1" latinLnBrk="0" hangingPunct="1">
        <a:spcBef>
          <a:spcPct val="20000"/>
        </a:spcBef>
        <a:buFont typeface="Arial" pitchFamily="34" charset="0"/>
        <a:buChar char="–"/>
        <a:defRPr sz="2400" kern="1200">
          <a:solidFill>
            <a:srgbClr val="646464"/>
          </a:solidFill>
          <a:latin typeface="Open Sans" pitchFamily="34" charset="0"/>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2000" kern="1200">
          <a:solidFill>
            <a:srgbClr val="646464"/>
          </a:solidFill>
          <a:latin typeface="Open Sans" pitchFamily="34" charset="0"/>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800" kern="1200">
          <a:solidFill>
            <a:srgbClr val="646464"/>
          </a:solidFill>
          <a:latin typeface="Open Sans" pitchFamily="34" charset="0"/>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800" kern="1200">
          <a:solidFill>
            <a:srgbClr val="646464"/>
          </a:solidFill>
          <a:latin typeface="Open Sans" pitchFamily="34" charset="0"/>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hyperlink" Target="http://www.worldcat.org/config" TargetMode="External"/><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hyperlink" Target="http://www.oclc.org/knowledge-base/start.en.htm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oclc.org/content/dam/support/knowledge-base/kb_tree.pdf" TargetMode="External"/><Relationship Id="rId2" Type="http://schemas.openxmlformats.org/officeDocument/2006/relationships/notesSlide" Target="../notesSlides/notesSlide21.xml"/><Relationship Id="rId1" Type="http://schemas.openxmlformats.org/officeDocument/2006/relationships/slideLayout" Target="../slideLayouts/slideLayout21.xml"/><Relationship Id="rId5" Type="http://schemas.openxmlformats.org/officeDocument/2006/relationships/hyperlink" Target="http://www.oclc.org/content/forms/worldwide/en/wckb-request.html" TargetMode="External"/><Relationship Id="rId4" Type="http://schemas.openxmlformats.org/officeDocument/2006/relationships/hyperlink" Target="http://www.oclc.org/knowledge-base/start.en.html"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mailto:proffittm@oclc.org" TargetMode="External"/><Relationship Id="rId2" Type="http://schemas.openxmlformats.org/officeDocument/2006/relationships/hyperlink" Target="mailto:cunningc@oclc.org" TargetMode="External"/><Relationship Id="rId1" Type="http://schemas.openxmlformats.org/officeDocument/2006/relationships/slideLayout" Target="../slideLayouts/slideLayout12.xml"/><Relationship Id="rId4" Type="http://schemas.openxmlformats.org/officeDocument/2006/relationships/hyperlink" Target="mailto:jorlowitz@gmail.com"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proffitm@oclc.org" TargetMode="External"/><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hyperlink" Target="mailto:jorlowitz@gmail.com" TargetMode="External"/><Relationship Id="rId4" Type="http://schemas.openxmlformats.org/officeDocument/2006/relationships/hyperlink" Target="mailto:cunningc@oclc.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7"/>
          </p:nvPr>
        </p:nvSpPr>
        <p:spPr>
          <a:xfrm>
            <a:off x="990600" y="6019800"/>
            <a:ext cx="4343400" cy="457200"/>
          </a:xfrm>
        </p:spPr>
        <p:txBody>
          <a:bodyPr>
            <a:normAutofit/>
          </a:bodyPr>
          <a:lstStyle/>
          <a:p>
            <a:r>
              <a:rPr lang="en-US" sz="1900" dirty="0" smtClean="0"/>
              <a:t>25 February 2014</a:t>
            </a:r>
            <a:r>
              <a:rPr lang="en-US" dirty="0" smtClean="0"/>
              <a:t>	</a:t>
            </a:r>
            <a:endParaRPr lang="en-US" dirty="0"/>
          </a:p>
        </p:txBody>
      </p:sp>
      <p:sp>
        <p:nvSpPr>
          <p:cNvPr id="10" name="Title 9"/>
          <p:cNvSpPr>
            <a:spLocks noGrp="1"/>
          </p:cNvSpPr>
          <p:nvPr>
            <p:ph type="title"/>
          </p:nvPr>
        </p:nvSpPr>
        <p:spPr>
          <a:xfrm>
            <a:off x="914400" y="2362200"/>
            <a:ext cx="7772400" cy="1143000"/>
          </a:xfrm>
        </p:spPr>
        <p:txBody>
          <a:bodyPr>
            <a:normAutofit fontScale="90000"/>
          </a:bodyPr>
          <a:lstStyle/>
          <a:p>
            <a:r>
              <a:rPr lang="en-US" dirty="0" smtClean="0"/>
              <a:t>Wikipedia Library Project  and OCLC full-text delivery</a:t>
            </a:r>
            <a:endParaRPr lang="en-US" dirty="0"/>
          </a:p>
        </p:txBody>
      </p:sp>
      <p:sp>
        <p:nvSpPr>
          <p:cNvPr id="7" name="Text Placeholder 11"/>
          <p:cNvSpPr>
            <a:spLocks noGrp="1"/>
          </p:cNvSpPr>
          <p:nvPr>
            <p:ph type="body" sz="quarter" idx="13"/>
          </p:nvPr>
        </p:nvSpPr>
        <p:spPr>
          <a:xfrm>
            <a:off x="990600" y="5203294"/>
            <a:ext cx="1828800" cy="664106"/>
          </a:xfrm>
        </p:spPr>
        <p:txBody>
          <a:bodyPr>
            <a:noAutofit/>
          </a:bodyPr>
          <a:lstStyle/>
          <a:p>
            <a:r>
              <a:rPr lang="en-US" sz="1000" dirty="0" smtClean="0"/>
              <a:t>Merrilee Proffitt</a:t>
            </a:r>
          </a:p>
          <a:p>
            <a:r>
              <a:rPr lang="en-US" sz="1000" dirty="0" smtClean="0"/>
              <a:t>Senior Program Officer </a:t>
            </a:r>
          </a:p>
          <a:p>
            <a:r>
              <a:rPr lang="en-US" sz="1000" dirty="0" smtClean="0"/>
              <a:t>OCLC Research		</a:t>
            </a:r>
            <a:endParaRPr lang="en-US" sz="1000" dirty="0"/>
          </a:p>
        </p:txBody>
      </p:sp>
      <p:pic>
        <p:nvPicPr>
          <p:cNvPr id="8" name="Picture 7" descr="proffitt.jpg"/>
          <p:cNvPicPr>
            <a:picLocks noChangeAspect="1"/>
          </p:cNvPicPr>
          <p:nvPr/>
        </p:nvPicPr>
        <p:blipFill>
          <a:blip r:embed="rId2" cstate="print"/>
          <a:stretch>
            <a:fillRect/>
          </a:stretch>
        </p:blipFill>
        <p:spPr>
          <a:xfrm flipH="1">
            <a:off x="1096613" y="3733095"/>
            <a:ext cx="1097928" cy="1372304"/>
          </a:xfrm>
          <a:prstGeom prst="rect">
            <a:avLst/>
          </a:prstGeom>
        </p:spPr>
      </p:pic>
      <p:sp>
        <p:nvSpPr>
          <p:cNvPr id="9" name="Text Placeholder 11"/>
          <p:cNvSpPr>
            <a:spLocks noGrp="1"/>
          </p:cNvSpPr>
          <p:nvPr>
            <p:ph type="body" sz="quarter" idx="13"/>
          </p:nvPr>
        </p:nvSpPr>
        <p:spPr>
          <a:xfrm>
            <a:off x="2819400" y="5191124"/>
            <a:ext cx="1828800" cy="664106"/>
          </a:xfrm>
        </p:spPr>
        <p:txBody>
          <a:bodyPr>
            <a:noAutofit/>
          </a:bodyPr>
          <a:lstStyle/>
          <a:p>
            <a:r>
              <a:rPr lang="en-US" sz="1000" dirty="0" smtClean="0"/>
              <a:t>Cindy Cunningham</a:t>
            </a:r>
          </a:p>
          <a:p>
            <a:r>
              <a:rPr lang="en-US" sz="1000" dirty="0" smtClean="0"/>
              <a:t>Director, Partner Program </a:t>
            </a:r>
          </a:p>
          <a:p>
            <a:r>
              <a:rPr lang="en-US" sz="1000" dirty="0" smtClean="0"/>
              <a:t>OCLC 		</a:t>
            </a:r>
            <a:endParaRPr lang="en-US" sz="1000" dirty="0"/>
          </a:p>
        </p:txBody>
      </p:sp>
      <p:sp>
        <p:nvSpPr>
          <p:cNvPr id="11" name="Text Placeholder 11"/>
          <p:cNvSpPr>
            <a:spLocks noGrp="1"/>
          </p:cNvSpPr>
          <p:nvPr>
            <p:ph type="body" sz="quarter" idx="13"/>
          </p:nvPr>
        </p:nvSpPr>
        <p:spPr>
          <a:xfrm>
            <a:off x="4648200" y="5203293"/>
            <a:ext cx="1828800" cy="664106"/>
          </a:xfrm>
        </p:spPr>
        <p:txBody>
          <a:bodyPr>
            <a:noAutofit/>
          </a:bodyPr>
          <a:lstStyle/>
          <a:p>
            <a:r>
              <a:rPr lang="en-US" sz="1000" dirty="0" smtClean="0"/>
              <a:t>Jake Orlowitz</a:t>
            </a:r>
          </a:p>
          <a:p>
            <a:r>
              <a:rPr lang="en-US" sz="1000" dirty="0" err="1" smtClean="0"/>
              <a:t>Wikipedian</a:t>
            </a:r>
            <a:r>
              <a:rPr lang="en-US" sz="1000" dirty="0" smtClean="0"/>
              <a:t>		</a:t>
            </a:r>
            <a:endParaRPr lang="en-US" sz="1000" dirty="0"/>
          </a:p>
        </p:txBody>
      </p:sp>
      <p:pic>
        <p:nvPicPr>
          <p:cNvPr id="13" name="Picture 12" descr="cunningham_cindy.jpg"/>
          <p:cNvPicPr>
            <a:picLocks noChangeAspect="1"/>
          </p:cNvPicPr>
          <p:nvPr/>
        </p:nvPicPr>
        <p:blipFill>
          <a:blip r:embed="rId3" cstate="print"/>
          <a:stretch>
            <a:fillRect/>
          </a:stretch>
        </p:blipFill>
        <p:spPr>
          <a:xfrm>
            <a:off x="2928830" y="3733799"/>
            <a:ext cx="1033570" cy="1374648"/>
          </a:xfrm>
          <a:prstGeom prst="rect">
            <a:avLst/>
          </a:prstGeom>
        </p:spPr>
      </p:pic>
      <p:pic>
        <p:nvPicPr>
          <p:cNvPr id="16" name="Picture 15" descr="jake2.jpg"/>
          <p:cNvPicPr>
            <a:picLocks noChangeAspect="1"/>
          </p:cNvPicPr>
          <p:nvPr/>
        </p:nvPicPr>
        <p:blipFill>
          <a:blip r:embed="rId4" cstate="print"/>
          <a:stretch>
            <a:fillRect/>
          </a:stretch>
        </p:blipFill>
        <p:spPr>
          <a:xfrm>
            <a:off x="4724400" y="3733799"/>
            <a:ext cx="1081089" cy="1371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lvl="0" rtl="0">
              <a:buNone/>
            </a:pPr>
            <a:r>
              <a:rPr lang="en" sz="5200">
                <a:latin typeface="Trebuchet MS"/>
                <a:ea typeface="Trebuchet MS"/>
                <a:cs typeface="Trebuchet MS"/>
                <a:sym typeface="Trebuchet MS"/>
              </a:rPr>
              <a:t>Wikipedia’s volunteers</a:t>
            </a:r>
          </a:p>
        </p:txBody>
      </p:sp>
      <p:sp>
        <p:nvSpPr>
          <p:cNvPr id="45" name="Shape 45"/>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buNone/>
            </a:pPr>
            <a:r>
              <a:rPr lang="en">
                <a:latin typeface="Trebuchet MS"/>
                <a:ea typeface="Trebuchet MS"/>
                <a:cs typeface="Trebuchet MS"/>
                <a:sym typeface="Trebuchet MS"/>
              </a:rPr>
              <a:t>20 million registered users</a:t>
            </a:r>
          </a:p>
          <a:p>
            <a:endParaRPr dirty="0"/>
          </a:p>
          <a:p>
            <a:pPr lvl="0" rtl="0">
              <a:buNone/>
            </a:pPr>
            <a:r>
              <a:rPr lang="en">
                <a:latin typeface="Trebuchet MS"/>
                <a:ea typeface="Trebuchet MS"/>
                <a:cs typeface="Trebuchet MS"/>
                <a:sym typeface="Trebuchet MS"/>
              </a:rPr>
              <a:t>120,000 active editors</a:t>
            </a:r>
          </a:p>
          <a:p>
            <a:endParaRPr dirty="0"/>
          </a:p>
          <a:p>
            <a:pPr lvl="0" rtl="0">
              <a:buNone/>
            </a:pPr>
            <a:r>
              <a:rPr lang="en">
                <a:latin typeface="Trebuchet MS"/>
                <a:ea typeface="Trebuchet MS"/>
                <a:cs typeface="Trebuchet MS"/>
                <a:sym typeface="Trebuchet MS"/>
              </a:rPr>
              <a:t>1,400 administrators</a:t>
            </a:r>
          </a:p>
          <a:p>
            <a:endParaRPr dirty="0"/>
          </a:p>
          <a:p>
            <a:endParaRPr dirty="0"/>
          </a:p>
          <a:p>
            <a:pPr lvl="0" rtl="0">
              <a:buNone/>
            </a:pPr>
            <a:r>
              <a:rPr lang="en">
                <a:latin typeface="Trebuchet MS"/>
                <a:ea typeface="Trebuchet MS"/>
                <a:cs typeface="Trebuchet MS"/>
                <a:sym typeface="Trebuchet MS"/>
              </a:rPr>
              <a:t>… working for free, with no central control</a:t>
            </a:r>
          </a:p>
        </p:txBody>
      </p:sp>
      <p:pic>
        <p:nvPicPr>
          <p:cNvPr id="46" name="Shape 46"/>
          <p:cNvPicPr preferRelativeResize="0"/>
          <p:nvPr/>
        </p:nvPicPr>
        <p:blipFill>
          <a:blip r:embed="rId3" cstate="print"/>
          <a:stretch>
            <a:fillRect/>
          </a:stretch>
        </p:blipFill>
        <p:spPr>
          <a:xfrm>
            <a:off x="5398750" y="1876724"/>
            <a:ext cx="3288049" cy="2464424"/>
          </a:xfrm>
          <a:prstGeom prst="rect">
            <a:avLst/>
          </a:prstGeom>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lvl="0" rtl="0">
              <a:buNone/>
            </a:pPr>
            <a:r>
              <a:rPr lang="en" sz="5200" dirty="0">
                <a:latin typeface="Trebuchet MS"/>
                <a:ea typeface="Trebuchet MS"/>
                <a:cs typeface="Trebuchet MS"/>
                <a:sym typeface="Trebuchet MS"/>
              </a:rPr>
              <a:t>Wikipedia’s pillars</a:t>
            </a:r>
          </a:p>
        </p:txBody>
      </p:sp>
      <p:sp>
        <p:nvSpPr>
          <p:cNvPr id="52" name="Shape 52"/>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buNone/>
            </a:pPr>
            <a:r>
              <a:rPr lang="en">
                <a:latin typeface="Trebuchet MS"/>
                <a:ea typeface="Trebuchet MS"/>
                <a:cs typeface="Trebuchet MS"/>
                <a:sym typeface="Trebuchet MS"/>
              </a:rPr>
              <a:t>Neutral point of view</a:t>
            </a:r>
          </a:p>
          <a:p>
            <a:endParaRPr dirty="0"/>
          </a:p>
          <a:p>
            <a:pPr lvl="0" rtl="0">
              <a:buNone/>
            </a:pPr>
            <a:r>
              <a:rPr lang="en">
                <a:latin typeface="Trebuchet MS"/>
                <a:ea typeface="Trebuchet MS"/>
                <a:cs typeface="Trebuchet MS"/>
                <a:sym typeface="Trebuchet MS"/>
              </a:rPr>
              <a:t>Verifiability</a:t>
            </a:r>
          </a:p>
          <a:p>
            <a:endParaRPr dirty="0"/>
          </a:p>
          <a:p>
            <a:pPr lvl="0" rtl="0">
              <a:buNone/>
            </a:pPr>
            <a:r>
              <a:rPr lang="en">
                <a:latin typeface="Trebuchet MS"/>
                <a:ea typeface="Trebuchet MS"/>
                <a:cs typeface="Trebuchet MS"/>
                <a:sym typeface="Trebuchet MS"/>
              </a:rPr>
              <a:t>Consensus</a:t>
            </a:r>
          </a:p>
          <a:p>
            <a:endParaRPr dirty="0"/>
          </a:p>
          <a:p>
            <a:pPr lvl="0" rtl="0">
              <a:buNone/>
            </a:pPr>
            <a:r>
              <a:rPr lang="en">
                <a:latin typeface="Trebuchet MS"/>
                <a:ea typeface="Trebuchet MS"/>
                <a:cs typeface="Trebuchet MS"/>
                <a:sym typeface="Trebuchet MS"/>
              </a:rPr>
              <a:t>Civility</a:t>
            </a:r>
          </a:p>
          <a:p>
            <a:endParaRPr dirty="0"/>
          </a:p>
          <a:p>
            <a:pPr lvl="0" rtl="0">
              <a:buNone/>
            </a:pPr>
            <a:r>
              <a:rPr lang="en">
                <a:latin typeface="Trebuchet MS"/>
                <a:ea typeface="Trebuchet MS"/>
                <a:cs typeface="Trebuchet MS"/>
                <a:sym typeface="Trebuchet MS"/>
              </a:rPr>
              <a:t>Open copyright</a:t>
            </a:r>
          </a:p>
        </p:txBody>
      </p:sp>
      <p:pic>
        <p:nvPicPr>
          <p:cNvPr id="53" name="Shape 53"/>
          <p:cNvPicPr preferRelativeResize="0"/>
          <p:nvPr/>
        </p:nvPicPr>
        <p:blipFill>
          <a:blip r:embed="rId3" cstate="print"/>
          <a:stretch>
            <a:fillRect/>
          </a:stretch>
        </p:blipFill>
        <p:spPr>
          <a:xfrm>
            <a:off x="4457600" y="2970100"/>
            <a:ext cx="4496825" cy="3597799"/>
          </a:xfrm>
          <a:prstGeom prst="rect">
            <a:avLst/>
          </a:prstGeom>
        </p:spPr>
      </p:pic>
      <p:sp>
        <p:nvSpPr>
          <p:cNvPr id="54" name="Shape 54"/>
          <p:cNvSpPr txBox="1"/>
          <p:nvPr/>
        </p:nvSpPr>
        <p:spPr>
          <a:xfrm>
            <a:off x="6155225" y="530275"/>
            <a:ext cx="403499" cy="305400"/>
          </a:xfrm>
          <a:prstGeom prst="rect">
            <a:avLst/>
          </a:prstGeom>
        </p:spPr>
        <p:txBody>
          <a:bodyPr lIns="91425" tIns="91425" rIns="91425" bIns="91425" anchor="t" anchorCtr="0">
            <a:noAutofit/>
          </a:bodyPr>
          <a:lstStyle/>
          <a:p>
            <a:endParaRPr dirty="0"/>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lvl="0" rtl="0">
              <a:buNone/>
            </a:pPr>
            <a:r>
              <a:rPr lang="en" sz="5200" dirty="0"/>
              <a:t>Wikipedia’s reliability</a:t>
            </a:r>
          </a:p>
        </p:txBody>
      </p:sp>
      <p:sp>
        <p:nvSpPr>
          <p:cNvPr id="60" name="Shape 60"/>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buNone/>
            </a:pPr>
            <a:r>
              <a:rPr lang="en" dirty="0">
                <a:latin typeface="Trebuchet MS"/>
                <a:ea typeface="Trebuchet MS"/>
                <a:cs typeface="Trebuchet MS"/>
                <a:sym typeface="Trebuchet MS"/>
              </a:rPr>
              <a:t>As accurate as Britannica</a:t>
            </a:r>
          </a:p>
          <a:p>
            <a:endParaRPr dirty="0"/>
          </a:p>
          <a:p>
            <a:pPr lvl="0" rtl="0">
              <a:buNone/>
            </a:pPr>
            <a:r>
              <a:rPr lang="en" dirty="0">
                <a:latin typeface="Trebuchet MS"/>
                <a:ea typeface="Trebuchet MS"/>
                <a:cs typeface="Trebuchet MS"/>
                <a:sym typeface="Trebuchet MS"/>
              </a:rPr>
              <a:t>Errors fixed quickly over time</a:t>
            </a:r>
          </a:p>
          <a:p>
            <a:endParaRPr dirty="0"/>
          </a:p>
          <a:p>
            <a:pPr lvl="0" rtl="0">
              <a:buNone/>
            </a:pPr>
            <a:r>
              <a:rPr lang="en" dirty="0">
                <a:latin typeface="Trebuchet MS"/>
                <a:ea typeface="Trebuchet MS"/>
                <a:cs typeface="Trebuchet MS"/>
                <a:sym typeface="Trebuchet MS"/>
              </a:rPr>
              <a:t>“Many eyeballs make all bugs shallow”</a:t>
            </a:r>
          </a:p>
          <a:p>
            <a:endParaRPr dirty="0"/>
          </a:p>
          <a:p>
            <a:pPr lvl="0" rtl="0">
              <a:buNone/>
            </a:pPr>
            <a:r>
              <a:rPr lang="en" dirty="0">
                <a:latin typeface="Trebuchet MS"/>
                <a:ea typeface="Trebuchet MS"/>
                <a:cs typeface="Trebuchet MS"/>
                <a:sym typeface="Trebuchet MS"/>
              </a:rPr>
              <a:t>Virtual filter</a:t>
            </a:r>
          </a:p>
          <a:p>
            <a:endParaRPr dirty="0"/>
          </a:p>
          <a:p>
            <a:pPr lvl="0" rtl="0">
              <a:buNone/>
            </a:pPr>
            <a:r>
              <a:rPr lang="en" dirty="0">
                <a:latin typeface="Trebuchet MS"/>
                <a:ea typeface="Trebuchet MS"/>
                <a:cs typeface="Trebuchet MS"/>
                <a:sym typeface="Trebuchet MS"/>
              </a:rPr>
              <a:t>Teaches information literacy</a:t>
            </a:r>
          </a:p>
          <a:p>
            <a:endParaRPr dirty="0"/>
          </a:p>
          <a:p>
            <a:endParaRPr dirty="0"/>
          </a:p>
        </p:txBody>
      </p:sp>
      <p:pic>
        <p:nvPicPr>
          <p:cNvPr id="61" name="Shape 61"/>
          <p:cNvPicPr preferRelativeResize="0"/>
          <p:nvPr/>
        </p:nvPicPr>
        <p:blipFill>
          <a:blip r:embed="rId3" cstate="print"/>
          <a:stretch>
            <a:fillRect/>
          </a:stretch>
        </p:blipFill>
        <p:spPr>
          <a:xfrm>
            <a:off x="6635850" y="1600200"/>
            <a:ext cx="2050950" cy="2312099"/>
          </a:xfrm>
          <a:prstGeom prst="rect">
            <a:avLst/>
          </a:prstGeom>
        </p:spPr>
      </p:pic>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buNone/>
            </a:pPr>
            <a:r>
              <a:rPr lang="en" sz="5200" dirty="0">
                <a:latin typeface="Trebuchet MS"/>
                <a:ea typeface="Trebuchet MS"/>
                <a:cs typeface="Trebuchet MS"/>
                <a:sym typeface="Trebuchet MS"/>
              </a:rPr>
              <a:t>Pedagogical </a:t>
            </a:r>
            <a:r>
              <a:rPr lang="en" sz="5200" dirty="0" smtClean="0">
                <a:latin typeface="Trebuchet MS"/>
                <a:ea typeface="Trebuchet MS"/>
                <a:cs typeface="Trebuchet MS"/>
                <a:sym typeface="Trebuchet MS"/>
              </a:rPr>
              <a:t>benefit</a:t>
            </a:r>
            <a:endParaRPr lang="en" sz="5200" dirty="0">
              <a:latin typeface="Trebuchet MS"/>
              <a:ea typeface="Trebuchet MS"/>
              <a:cs typeface="Trebuchet MS"/>
              <a:sym typeface="Trebuchet MS"/>
            </a:endParaRPr>
          </a:p>
        </p:txBody>
      </p:sp>
      <p:sp>
        <p:nvSpPr>
          <p:cNvPr id="67" name="Shape 67"/>
          <p:cNvSpPr txBox="1">
            <a:spLocks noGrp="1"/>
          </p:cNvSpPr>
          <p:nvPr>
            <p:ph type="body" idx="1"/>
          </p:nvPr>
        </p:nvSpPr>
        <p:spPr>
          <a:xfrm>
            <a:off x="457200" y="1371600"/>
            <a:ext cx="8229600" cy="5196300"/>
          </a:xfrm>
          <a:prstGeom prst="rect">
            <a:avLst/>
          </a:prstGeom>
        </p:spPr>
        <p:txBody>
          <a:bodyPr lIns="91425" tIns="91425" rIns="91425" bIns="91425" anchor="t" anchorCtr="0">
            <a:noAutofit/>
          </a:bodyPr>
          <a:lstStyle/>
          <a:p>
            <a:pPr marL="457200" lvl="0" indent="-381000" rtl="0">
              <a:lnSpc>
                <a:spcPct val="150000"/>
              </a:lnSpc>
              <a:spcBef>
                <a:spcPts val="400"/>
              </a:spcBef>
              <a:spcAft>
                <a:spcPts val="600"/>
              </a:spcAft>
              <a:buClr>
                <a:schemeClr val="dk1"/>
              </a:buClr>
              <a:buSzPct val="166666"/>
              <a:buFont typeface="Arial"/>
              <a:buChar char="•"/>
            </a:pPr>
            <a:r>
              <a:rPr lang="en" sz="1800" b="1" dirty="0">
                <a:latin typeface="Trebuchet MS"/>
                <a:ea typeface="Trebuchet MS"/>
                <a:cs typeface="Trebuchet MS"/>
                <a:sym typeface="Trebuchet MS"/>
              </a:rPr>
              <a:t>Engaged students</a:t>
            </a:r>
            <a:r>
              <a:rPr lang="en" sz="1800" dirty="0">
                <a:latin typeface="Trebuchet MS"/>
                <a:ea typeface="Trebuchet MS"/>
                <a:cs typeface="Trebuchet MS"/>
                <a:sym typeface="Trebuchet MS"/>
              </a:rPr>
              <a:t>, global audience, realworld purpose</a:t>
            </a:r>
          </a:p>
          <a:p>
            <a:pPr marL="457200" lvl="0" indent="-381000" rtl="0">
              <a:lnSpc>
                <a:spcPct val="150000"/>
              </a:lnSpc>
              <a:spcBef>
                <a:spcPts val="400"/>
              </a:spcBef>
              <a:spcAft>
                <a:spcPts val="600"/>
              </a:spcAft>
              <a:buClr>
                <a:schemeClr val="dk1"/>
              </a:buClr>
              <a:buSzPct val="166666"/>
              <a:buFont typeface="Arial"/>
              <a:buChar char="•"/>
            </a:pPr>
            <a:r>
              <a:rPr lang="en" sz="1800" b="1" dirty="0">
                <a:latin typeface="Trebuchet MS"/>
                <a:ea typeface="Trebuchet MS"/>
                <a:cs typeface="Trebuchet MS"/>
                <a:sym typeface="Trebuchet MS"/>
              </a:rPr>
              <a:t>Unique assignment</a:t>
            </a:r>
            <a:r>
              <a:rPr lang="en" sz="1800" dirty="0">
                <a:latin typeface="Trebuchet MS"/>
                <a:ea typeface="Trebuchet MS"/>
                <a:cs typeface="Trebuchet MS"/>
                <a:sym typeface="Trebuchet MS"/>
              </a:rPr>
              <a:t>, peer feedback, cool and different</a:t>
            </a:r>
          </a:p>
          <a:p>
            <a:pPr marL="457200" lvl="0" indent="-381000" rtl="0">
              <a:lnSpc>
                <a:spcPct val="150000"/>
              </a:lnSpc>
              <a:spcBef>
                <a:spcPts val="400"/>
              </a:spcBef>
              <a:spcAft>
                <a:spcPts val="600"/>
              </a:spcAft>
              <a:buClr>
                <a:schemeClr val="dk1"/>
              </a:buClr>
              <a:buSzPct val="166666"/>
              <a:buFont typeface="Arial"/>
              <a:buChar char="•"/>
            </a:pPr>
            <a:r>
              <a:rPr lang="en" sz="1800" b="1" dirty="0">
                <a:latin typeface="Trebuchet MS"/>
                <a:ea typeface="Trebuchet MS"/>
                <a:cs typeface="Trebuchet MS"/>
                <a:sym typeface="Trebuchet MS"/>
              </a:rPr>
              <a:t>Media literac</a:t>
            </a:r>
            <a:r>
              <a:rPr lang="en" sz="1800" dirty="0">
                <a:latin typeface="Trebuchet MS"/>
                <a:ea typeface="Trebuchet MS"/>
                <a:cs typeface="Trebuchet MS"/>
                <a:sym typeface="Trebuchet MS"/>
              </a:rPr>
              <a:t>y, identify bias, evaluate credibility</a:t>
            </a:r>
          </a:p>
          <a:p>
            <a:pPr marL="457200" lvl="0" indent="-381000" rtl="0">
              <a:lnSpc>
                <a:spcPct val="150000"/>
              </a:lnSpc>
              <a:spcBef>
                <a:spcPts val="400"/>
              </a:spcBef>
              <a:spcAft>
                <a:spcPts val="600"/>
              </a:spcAft>
              <a:buClr>
                <a:schemeClr val="dk1"/>
              </a:buClr>
              <a:buSzPct val="166666"/>
              <a:buFont typeface="Arial"/>
              <a:buChar char="•"/>
            </a:pPr>
            <a:r>
              <a:rPr lang="en" sz="1800" b="1" dirty="0">
                <a:latin typeface="Trebuchet MS"/>
                <a:ea typeface="Trebuchet MS"/>
                <a:cs typeface="Trebuchet MS"/>
                <a:sym typeface="Trebuchet MS"/>
              </a:rPr>
              <a:t>Constructing knowledge</a:t>
            </a:r>
            <a:r>
              <a:rPr lang="en" sz="1800" dirty="0">
                <a:latin typeface="Trebuchet MS"/>
                <a:ea typeface="Trebuchet MS"/>
                <a:cs typeface="Trebuchet MS"/>
                <a:sym typeface="Trebuchet MS"/>
              </a:rPr>
              <a:t>, content gaps</a:t>
            </a:r>
          </a:p>
          <a:p>
            <a:pPr marL="457200" lvl="0" indent="-381000" rtl="0">
              <a:lnSpc>
                <a:spcPct val="150000"/>
              </a:lnSpc>
              <a:spcBef>
                <a:spcPts val="400"/>
              </a:spcBef>
              <a:spcAft>
                <a:spcPts val="600"/>
              </a:spcAft>
              <a:buClr>
                <a:schemeClr val="dk1"/>
              </a:buClr>
              <a:buSzPct val="166666"/>
              <a:buFont typeface="Arial"/>
              <a:buChar char="•"/>
            </a:pPr>
            <a:r>
              <a:rPr lang="en" sz="1800" b="1" dirty="0">
                <a:latin typeface="Trebuchet MS"/>
                <a:ea typeface="Trebuchet MS"/>
                <a:cs typeface="Trebuchet MS"/>
                <a:sym typeface="Trebuchet MS"/>
              </a:rPr>
              <a:t>Discourse</a:t>
            </a:r>
            <a:r>
              <a:rPr lang="en" sz="1800" dirty="0">
                <a:latin typeface="Trebuchet MS"/>
                <a:ea typeface="Trebuchet MS"/>
                <a:cs typeface="Trebuchet MS"/>
                <a:sym typeface="Trebuchet MS"/>
              </a:rPr>
              <a:t>, collaboration, community of practice</a:t>
            </a:r>
          </a:p>
          <a:p>
            <a:pPr marL="457200" lvl="0" indent="-381000" rtl="0">
              <a:lnSpc>
                <a:spcPct val="150000"/>
              </a:lnSpc>
              <a:spcBef>
                <a:spcPts val="400"/>
              </a:spcBef>
              <a:spcAft>
                <a:spcPts val="600"/>
              </a:spcAft>
              <a:buClr>
                <a:schemeClr val="dk1"/>
              </a:buClr>
              <a:buSzPct val="166666"/>
              <a:buFont typeface="Arial"/>
              <a:buChar char="•"/>
            </a:pPr>
            <a:r>
              <a:rPr lang="en" sz="1800" b="1" dirty="0">
                <a:latin typeface="Trebuchet MS"/>
                <a:ea typeface="Trebuchet MS"/>
                <a:cs typeface="Trebuchet MS"/>
                <a:sym typeface="Trebuchet MS"/>
              </a:rPr>
              <a:t>Expository writing</a:t>
            </a:r>
            <a:r>
              <a:rPr lang="en" sz="1800" dirty="0">
                <a:latin typeface="Trebuchet MS"/>
                <a:ea typeface="Trebuchet MS"/>
                <a:cs typeface="Trebuchet MS"/>
                <a:sym typeface="Trebuchet MS"/>
              </a:rPr>
              <a:t>, literature review, citation</a:t>
            </a:r>
          </a:p>
          <a:p>
            <a:pPr marL="457200" lvl="0" indent="-381000" rtl="0">
              <a:lnSpc>
                <a:spcPct val="150000"/>
              </a:lnSpc>
              <a:spcBef>
                <a:spcPts val="400"/>
              </a:spcBef>
              <a:spcAft>
                <a:spcPts val="600"/>
              </a:spcAft>
              <a:buClr>
                <a:schemeClr val="dk1"/>
              </a:buClr>
              <a:buSzPct val="166666"/>
              <a:buFont typeface="Arial"/>
              <a:buChar char="•"/>
            </a:pPr>
            <a:r>
              <a:rPr lang="en" sz="1800" b="1" dirty="0">
                <a:latin typeface="Trebuchet MS"/>
                <a:ea typeface="Trebuchet MS"/>
                <a:cs typeface="Trebuchet MS"/>
                <a:sym typeface="Trebuchet MS"/>
              </a:rPr>
              <a:t>Critical thinking</a:t>
            </a:r>
            <a:r>
              <a:rPr lang="en" sz="1800" dirty="0">
                <a:latin typeface="Trebuchet MS"/>
                <a:ea typeface="Trebuchet MS"/>
                <a:cs typeface="Trebuchet MS"/>
                <a:sym typeface="Trebuchet MS"/>
              </a:rPr>
              <a:t>, process reflection</a:t>
            </a:r>
          </a:p>
          <a:p>
            <a:pPr marL="457200" lvl="0" indent="-381000" rtl="0">
              <a:lnSpc>
                <a:spcPct val="150000"/>
              </a:lnSpc>
              <a:spcBef>
                <a:spcPts val="400"/>
              </a:spcBef>
              <a:spcAft>
                <a:spcPts val="600"/>
              </a:spcAft>
              <a:buClr>
                <a:schemeClr val="dk1"/>
              </a:buClr>
              <a:buSzPct val="166666"/>
              <a:buFont typeface="Arial"/>
              <a:buChar char="•"/>
            </a:pPr>
            <a:r>
              <a:rPr lang="en" sz="1800" b="1" dirty="0">
                <a:latin typeface="Trebuchet MS"/>
                <a:ea typeface="Trebuchet MS"/>
                <a:cs typeface="Trebuchet MS"/>
                <a:sym typeface="Trebuchet MS"/>
              </a:rPr>
              <a:t>Plagiarism</a:t>
            </a:r>
            <a:r>
              <a:rPr lang="en" sz="1800" dirty="0">
                <a:latin typeface="Trebuchet MS"/>
                <a:ea typeface="Trebuchet MS"/>
                <a:cs typeface="Trebuchet MS"/>
                <a:sym typeface="Trebuchet MS"/>
              </a:rPr>
              <a:t>, close paraphrasing, copyright</a:t>
            </a:r>
          </a:p>
          <a:p>
            <a:pPr marL="457200" lvl="0" indent="-381000" rtl="0">
              <a:lnSpc>
                <a:spcPct val="150000"/>
              </a:lnSpc>
              <a:spcBef>
                <a:spcPts val="400"/>
              </a:spcBef>
              <a:spcAft>
                <a:spcPts val="600"/>
              </a:spcAft>
              <a:buClr>
                <a:schemeClr val="dk1"/>
              </a:buClr>
              <a:buSzPct val="166666"/>
              <a:buFont typeface="Arial"/>
              <a:buChar char="•"/>
            </a:pPr>
            <a:r>
              <a:rPr lang="en" sz="1800" b="1" dirty="0">
                <a:latin typeface="Trebuchet MS"/>
                <a:ea typeface="Trebuchet MS"/>
                <a:cs typeface="Trebuchet MS"/>
                <a:sym typeface="Trebuchet MS"/>
              </a:rPr>
              <a:t>Digital citizenship</a:t>
            </a:r>
            <a:r>
              <a:rPr lang="en" sz="1800" dirty="0">
                <a:latin typeface="Trebuchet MS"/>
                <a:ea typeface="Trebuchet MS"/>
                <a:cs typeface="Trebuchet MS"/>
                <a:sym typeface="Trebuchet MS"/>
              </a:rPr>
              <a:t>, online etiquette, wiki code</a:t>
            </a:r>
          </a:p>
          <a:p>
            <a:endParaRPr dirty="0"/>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457200" y="274637"/>
            <a:ext cx="8229600" cy="1020763"/>
          </a:xfrm>
          <a:prstGeom prst="rect">
            <a:avLst/>
          </a:prstGeom>
        </p:spPr>
        <p:txBody>
          <a:bodyPr lIns="91425" tIns="91425" rIns="91425" bIns="91425" anchor="b" anchorCtr="0">
            <a:noAutofit/>
          </a:bodyPr>
          <a:lstStyle/>
          <a:p>
            <a:pPr lvl="0" rtl="0">
              <a:buNone/>
            </a:pPr>
            <a:r>
              <a:rPr lang="en" sz="4400" dirty="0">
                <a:solidFill>
                  <a:schemeClr val="tx1"/>
                </a:solidFill>
              </a:rPr>
              <a:t>Wikipedia Visiting Scholars</a:t>
            </a:r>
          </a:p>
        </p:txBody>
      </p:sp>
      <p:sp>
        <p:nvSpPr>
          <p:cNvPr id="119" name="Shape 119"/>
          <p:cNvSpPr txBox="1">
            <a:spLocks noGrp="1"/>
          </p:cNvSpPr>
          <p:nvPr>
            <p:ph type="body" idx="1"/>
          </p:nvPr>
        </p:nvSpPr>
        <p:spPr>
          <a:xfrm>
            <a:off x="457200" y="1447800"/>
            <a:ext cx="8229600" cy="4620299"/>
          </a:xfrm>
          <a:prstGeom prst="rect">
            <a:avLst/>
          </a:prstGeom>
        </p:spPr>
        <p:txBody>
          <a:bodyPr lIns="91425" tIns="91425" rIns="91425" bIns="91425" anchor="t" anchorCtr="0">
            <a:noAutofit/>
          </a:bodyPr>
          <a:lstStyle/>
          <a:p>
            <a:pPr lvl="0" algn="l" rtl="0">
              <a:buNone/>
            </a:pPr>
            <a:r>
              <a:rPr lang="en" dirty="0"/>
              <a:t>Academic tradition</a:t>
            </a:r>
          </a:p>
          <a:p>
            <a:endParaRPr dirty="0"/>
          </a:p>
          <a:p>
            <a:pPr lvl="0" algn="l" rtl="0">
              <a:buNone/>
            </a:pPr>
            <a:r>
              <a:rPr lang="en" dirty="0"/>
              <a:t>Research affiliates</a:t>
            </a:r>
          </a:p>
          <a:p>
            <a:endParaRPr dirty="0"/>
          </a:p>
          <a:p>
            <a:pPr lvl="0" algn="l" rtl="0">
              <a:buNone/>
            </a:pPr>
            <a:r>
              <a:rPr lang="en" dirty="0"/>
              <a:t>Unpaid, remote positions</a:t>
            </a:r>
          </a:p>
          <a:p>
            <a:endParaRPr dirty="0"/>
          </a:p>
          <a:p>
            <a:pPr lvl="0" algn="l" rtl="0">
              <a:buNone/>
            </a:pPr>
            <a:r>
              <a:rPr lang="en" dirty="0"/>
              <a:t>Full access to collections</a:t>
            </a:r>
          </a:p>
          <a:p>
            <a:endParaRPr dirty="0"/>
          </a:p>
          <a:p>
            <a:pPr lvl="0" algn="l" rtl="0">
              <a:buNone/>
            </a:pPr>
            <a:r>
              <a:rPr lang="en" dirty="0"/>
              <a:t>Liason to Wikipedia’s community</a:t>
            </a:r>
          </a:p>
        </p:txBody>
      </p:sp>
      <p:pic>
        <p:nvPicPr>
          <p:cNvPr id="120" name="Shape 120"/>
          <p:cNvPicPr preferRelativeResize="0"/>
          <p:nvPr/>
        </p:nvPicPr>
        <p:blipFill>
          <a:blip r:embed="rId3" cstate="print"/>
          <a:stretch>
            <a:fillRect/>
          </a:stretch>
        </p:blipFill>
        <p:spPr>
          <a:xfrm>
            <a:off x="5913400" y="1981200"/>
            <a:ext cx="2534300" cy="3462025"/>
          </a:xfrm>
          <a:prstGeom prst="rect">
            <a:avLst/>
          </a:prstGeom>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457200" y="488806"/>
            <a:ext cx="8229600" cy="836399"/>
          </a:xfrm>
          <a:prstGeom prst="rect">
            <a:avLst/>
          </a:prstGeom>
        </p:spPr>
        <p:txBody>
          <a:bodyPr lIns="91425" tIns="91425" rIns="91425" bIns="91425" anchor="b" anchorCtr="0">
            <a:noAutofit/>
          </a:bodyPr>
          <a:lstStyle/>
          <a:p>
            <a:pPr lvl="0" rtl="0">
              <a:buNone/>
            </a:pPr>
            <a:r>
              <a:rPr lang="en" sz="4400" dirty="0">
                <a:solidFill>
                  <a:schemeClr val="tx1"/>
                </a:solidFill>
              </a:rPr>
              <a:t>Wikipedia Visiting Scholars</a:t>
            </a:r>
          </a:p>
        </p:txBody>
      </p:sp>
      <p:sp>
        <p:nvSpPr>
          <p:cNvPr id="126" name="Shape 126"/>
          <p:cNvSpPr txBox="1">
            <a:spLocks noGrp="1"/>
          </p:cNvSpPr>
          <p:nvPr>
            <p:ph type="body" idx="1"/>
          </p:nvPr>
        </p:nvSpPr>
        <p:spPr>
          <a:xfrm>
            <a:off x="457200" y="1475701"/>
            <a:ext cx="8229600" cy="4620299"/>
          </a:xfrm>
          <a:prstGeom prst="rect">
            <a:avLst/>
          </a:prstGeom>
        </p:spPr>
        <p:txBody>
          <a:bodyPr lIns="91425" tIns="91425" rIns="91425" bIns="91425" anchor="t" anchorCtr="0">
            <a:noAutofit/>
          </a:bodyPr>
          <a:lstStyle/>
          <a:p>
            <a:pPr lvl="0" rtl="0">
              <a:buNone/>
            </a:pPr>
            <a:r>
              <a:rPr lang="en" dirty="0"/>
              <a:t>
</a:t>
            </a:r>
          </a:p>
          <a:p>
            <a:pPr lvl="0" algn="ctr" rtl="0">
              <a:buNone/>
            </a:pPr>
            <a:r>
              <a:rPr lang="en" i="1" dirty="0"/>
              <a:t>What if </a:t>
            </a:r>
            <a:r>
              <a:rPr lang="en" b="1" i="1" dirty="0"/>
              <a:t>every library</a:t>
            </a:r>
            <a:r>
              <a:rPr lang="en" i="1" dirty="0"/>
              <a:t> or research institution had</a:t>
            </a:r>
          </a:p>
          <a:p>
            <a:pPr lvl="0" algn="ctr" rtl="0">
              <a:buNone/>
            </a:pPr>
            <a:r>
              <a:rPr lang="en" i="1" dirty="0"/>
              <a:t> one Wikipedia on staff to </a:t>
            </a:r>
            <a:r>
              <a:rPr lang="en" b="1" i="1" dirty="0"/>
              <a:t>access their </a:t>
            </a:r>
          </a:p>
          <a:p>
            <a:pPr lvl="0" algn="ctr" rtl="0">
              <a:buNone/>
            </a:pPr>
            <a:r>
              <a:rPr lang="en" b="1" i="1" dirty="0"/>
              <a:t>collections</a:t>
            </a:r>
            <a:r>
              <a:rPr lang="en" i="1" dirty="0"/>
              <a:t> and add to the encyclopedia?</a:t>
            </a:r>
          </a:p>
        </p:txBody>
      </p:sp>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457200" y="457200"/>
            <a:ext cx="8229600" cy="806236"/>
          </a:xfrm>
          <a:prstGeom prst="rect">
            <a:avLst/>
          </a:prstGeom>
        </p:spPr>
        <p:txBody>
          <a:bodyPr lIns="91425" tIns="91425" rIns="91425" bIns="91425" anchor="b" anchorCtr="0">
            <a:noAutofit/>
          </a:bodyPr>
          <a:lstStyle/>
          <a:p>
            <a:pPr lvl="0" rtl="0">
              <a:buNone/>
            </a:pPr>
            <a:r>
              <a:rPr lang="en" sz="4400" dirty="0">
                <a:solidFill>
                  <a:schemeClr val="tx1"/>
                </a:solidFill>
              </a:rPr>
              <a:t>Fulfillment tool</a:t>
            </a:r>
          </a:p>
        </p:txBody>
      </p:sp>
      <p:sp>
        <p:nvSpPr>
          <p:cNvPr id="158" name="Shape 158"/>
          <p:cNvSpPr txBox="1">
            <a:spLocks noGrp="1"/>
          </p:cNvSpPr>
          <p:nvPr>
            <p:ph type="body" idx="1"/>
          </p:nvPr>
        </p:nvSpPr>
        <p:spPr>
          <a:xfrm>
            <a:off x="457200" y="1413932"/>
            <a:ext cx="8229600" cy="4620299"/>
          </a:xfrm>
          <a:prstGeom prst="rect">
            <a:avLst/>
          </a:prstGeom>
        </p:spPr>
        <p:txBody>
          <a:bodyPr lIns="91425" tIns="91425" rIns="91425" bIns="91425" anchor="t" anchorCtr="0">
            <a:noAutofit/>
          </a:bodyPr>
          <a:lstStyle/>
          <a:p>
            <a:pPr lvl="0" algn="l" rtl="0">
              <a:buNone/>
            </a:pPr>
            <a:r>
              <a:rPr lang="en" dirty="0"/>
              <a:t>OCLC Pilot</a:t>
            </a:r>
          </a:p>
          <a:p>
            <a:endParaRPr dirty="0"/>
          </a:p>
          <a:p>
            <a:pPr lvl="0" algn="l" rtl="0">
              <a:buNone/>
            </a:pPr>
            <a:r>
              <a:rPr lang="en" dirty="0"/>
              <a:t>IP affiliation</a:t>
            </a:r>
          </a:p>
          <a:p>
            <a:endParaRPr dirty="0"/>
          </a:p>
          <a:p>
            <a:pPr lvl="0" algn="l" rtl="0">
              <a:buNone/>
            </a:pPr>
            <a:r>
              <a:rPr lang="en" dirty="0"/>
              <a:t>Open URL </a:t>
            </a:r>
          </a:p>
          <a:p>
            <a:endParaRPr dirty="0"/>
          </a:p>
          <a:p>
            <a:pPr lvl="0" algn="l" rtl="0">
              <a:buNone/>
            </a:pPr>
            <a:r>
              <a:rPr lang="en" dirty="0"/>
              <a:t>Proxy Resolver</a:t>
            </a:r>
          </a:p>
          <a:p>
            <a:endParaRPr dirty="0"/>
          </a:p>
          <a:p>
            <a:pPr lvl="0" algn="l" rtl="0">
              <a:buNone/>
            </a:pPr>
            <a:r>
              <a:rPr lang="en" dirty="0"/>
              <a:t>University initiative</a:t>
            </a:r>
          </a:p>
        </p:txBody>
      </p:sp>
      <p:pic>
        <p:nvPicPr>
          <p:cNvPr id="159" name="Shape 159"/>
          <p:cNvPicPr preferRelativeResize="0"/>
          <p:nvPr/>
        </p:nvPicPr>
        <p:blipFill>
          <a:blip r:embed="rId3" cstate="print"/>
          <a:stretch>
            <a:fillRect/>
          </a:stretch>
        </p:blipFill>
        <p:spPr>
          <a:xfrm>
            <a:off x="4359575" y="1623700"/>
            <a:ext cx="4327224" cy="2895624"/>
          </a:xfrm>
          <a:prstGeom prst="rect">
            <a:avLst/>
          </a:prstGeom>
        </p:spPr>
      </p:pic>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457200" y="457200"/>
            <a:ext cx="8229600" cy="806236"/>
          </a:xfrm>
          <a:prstGeom prst="rect">
            <a:avLst/>
          </a:prstGeom>
        </p:spPr>
        <p:txBody>
          <a:bodyPr lIns="91425" tIns="91425" rIns="91425" bIns="91425" anchor="b" anchorCtr="0">
            <a:noAutofit/>
          </a:bodyPr>
          <a:lstStyle/>
          <a:p>
            <a:pPr lvl="0" rtl="0">
              <a:buNone/>
            </a:pPr>
            <a:r>
              <a:rPr lang="en" sz="4400" dirty="0">
                <a:solidFill>
                  <a:schemeClr val="tx1"/>
                </a:solidFill>
              </a:rPr>
              <a:t>Fulfillment tool</a:t>
            </a:r>
          </a:p>
        </p:txBody>
      </p:sp>
      <p:sp>
        <p:nvSpPr>
          <p:cNvPr id="165" name="Shape 165"/>
          <p:cNvSpPr txBox="1">
            <a:spLocks noGrp="1"/>
          </p:cNvSpPr>
          <p:nvPr>
            <p:ph type="body" idx="1"/>
          </p:nvPr>
        </p:nvSpPr>
        <p:spPr>
          <a:xfrm>
            <a:off x="457200" y="1413932"/>
            <a:ext cx="8229600" cy="4620299"/>
          </a:xfrm>
          <a:prstGeom prst="rect">
            <a:avLst/>
          </a:prstGeom>
        </p:spPr>
        <p:txBody>
          <a:bodyPr lIns="91425" tIns="91425" rIns="91425" bIns="91425" anchor="t" anchorCtr="0">
            <a:noAutofit/>
          </a:bodyPr>
          <a:lstStyle/>
          <a:p>
            <a:pPr lvl="0" rtl="0">
              <a:buNone/>
            </a:pPr>
            <a:r>
              <a:rPr lang="en" dirty="0"/>
              <a:t>
</a:t>
            </a:r>
          </a:p>
          <a:p>
            <a:pPr lvl="0" algn="ctr" rtl="0">
              <a:buNone/>
            </a:pPr>
            <a:r>
              <a:rPr lang="en" i="1" dirty="0"/>
              <a:t>What if </a:t>
            </a:r>
            <a:r>
              <a:rPr lang="en" b="1" i="1" dirty="0"/>
              <a:t>every reference</a:t>
            </a:r>
            <a:r>
              <a:rPr lang="en" i="1" dirty="0"/>
              <a:t> in a Wikipedia article </a:t>
            </a:r>
          </a:p>
          <a:p>
            <a:pPr lvl="0" algn="ctr" rtl="0">
              <a:buNone/>
            </a:pPr>
            <a:r>
              <a:rPr lang="en" i="1" dirty="0"/>
              <a:t>had the </a:t>
            </a:r>
            <a:r>
              <a:rPr lang="en" b="1" i="1" dirty="0"/>
              <a:t>link to the full text</a:t>
            </a:r>
            <a:r>
              <a:rPr lang="en" i="1" dirty="0"/>
              <a:t> source next to it?</a:t>
            </a:r>
          </a:p>
        </p:txBody>
      </p:sp>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OCLC Pilot Project using library digital collections</a:t>
            </a:r>
            <a:endParaRPr lang="en-US" sz="2800" dirty="0"/>
          </a:p>
        </p:txBody>
      </p:sp>
      <p:sp>
        <p:nvSpPr>
          <p:cNvPr id="6" name="Content Placeholder 5"/>
          <p:cNvSpPr>
            <a:spLocks noGrp="1"/>
          </p:cNvSpPr>
          <p:nvPr>
            <p:ph sz="quarter" idx="4"/>
          </p:nvPr>
        </p:nvSpPr>
        <p:spPr>
          <a:xfrm>
            <a:off x="228600" y="1447800"/>
            <a:ext cx="8686800" cy="4038600"/>
          </a:xfrm>
        </p:spPr>
        <p:txBody>
          <a:bodyPr/>
          <a:lstStyle/>
          <a:p>
            <a:pPr marL="960437" lvl="1" indent="-457200">
              <a:buNone/>
            </a:pPr>
            <a:endParaRPr lang="en-US" sz="1800" dirty="0" smtClean="0">
              <a:latin typeface="Calibri" pitchFamily="34" charset="0"/>
            </a:endParaRPr>
          </a:p>
          <a:p>
            <a:pPr marL="960437" lvl="1" indent="-457200">
              <a:buNone/>
            </a:pPr>
            <a:r>
              <a:rPr lang="en-US" sz="2400" b="0" u="sng" dirty="0" smtClean="0">
                <a:latin typeface="Calibri" pitchFamily="34" charset="0"/>
              </a:rPr>
              <a:t>Deploying  OCLC’s KnowledgeBase API on Wikipedia pages, using a downloadable script:</a:t>
            </a:r>
          </a:p>
          <a:p>
            <a:pPr marL="960437" lvl="1" indent="-457200">
              <a:buNone/>
            </a:pPr>
            <a:endParaRPr lang="en-US" sz="2400" b="0" u="sng" dirty="0" smtClean="0">
              <a:latin typeface="Calibri" pitchFamily="34" charset="0"/>
            </a:endParaRPr>
          </a:p>
          <a:p>
            <a:pPr marL="1419225" lvl="2" indent="-457200"/>
            <a:r>
              <a:rPr lang="en-US" sz="2000" b="0" dirty="0" smtClean="0">
                <a:latin typeface="Calibri" pitchFamily="34" charset="0"/>
              </a:rPr>
              <a:t>Provides authenticated users with direct access to full-text licensed by libraries</a:t>
            </a:r>
          </a:p>
          <a:p>
            <a:pPr marL="1419225" lvl="2" indent="-457200"/>
            <a:r>
              <a:rPr lang="en-US" sz="2000" b="0" dirty="0" smtClean="0">
                <a:latin typeface="Calibri" pitchFamily="34" charset="0"/>
              </a:rPr>
              <a:t>Improves workflows to support research and editing Wikipedia pages</a:t>
            </a:r>
          </a:p>
          <a:p>
            <a:pPr marL="1419225" lvl="2" indent="-457200"/>
            <a:r>
              <a:rPr lang="en-US" sz="2000" b="0" dirty="0" smtClean="0">
                <a:latin typeface="Calibri" pitchFamily="34" charset="0"/>
              </a:rPr>
              <a:t>Supports Wikipedia Loves Libraries program, by demonstrating the value-add that editors bring to libraries by highlighting library-hosted materials. </a:t>
            </a:r>
          </a:p>
          <a:p>
            <a:pPr marL="960437" lvl="1" indent="-457200">
              <a:buNone/>
            </a:pPr>
            <a:endParaRPr lang="en-US" sz="1800" b="0" dirty="0" smtClean="0">
              <a:latin typeface="Calibri" pitchFamily="34"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p:cNvPicPr>
            <a:picLocks noChangeAspect="1" noChangeArrowheads="1"/>
          </p:cNvPicPr>
          <p:nvPr/>
        </p:nvPicPr>
        <p:blipFill>
          <a:blip r:embed="rId3" cstate="print"/>
          <a:srcRect l="38276" t="44905" r="37000" b="51111"/>
          <a:stretch>
            <a:fillRect/>
          </a:stretch>
        </p:blipFill>
        <p:spPr bwMode="auto">
          <a:xfrm>
            <a:off x="304800" y="3429000"/>
            <a:ext cx="5751094" cy="521368"/>
          </a:xfrm>
          <a:prstGeom prst="rect">
            <a:avLst/>
          </a:prstGeom>
          <a:noFill/>
          <a:ln w="9525">
            <a:noFill/>
            <a:miter lim="800000"/>
            <a:headEnd/>
            <a:tailEnd/>
          </a:ln>
        </p:spPr>
      </p:pic>
      <p:sp>
        <p:nvSpPr>
          <p:cNvPr id="2" name="Title 1"/>
          <p:cNvSpPr>
            <a:spLocks noGrp="1"/>
          </p:cNvSpPr>
          <p:nvPr>
            <p:ph type="title"/>
          </p:nvPr>
        </p:nvSpPr>
        <p:spPr/>
        <p:txBody>
          <a:bodyPr/>
          <a:lstStyle/>
          <a:p>
            <a:r>
              <a:rPr lang="en-US" sz="2400" dirty="0" smtClean="0"/>
              <a:t>Access to electronic collections</a:t>
            </a:r>
            <a:endParaRPr lang="en-US" sz="2400" dirty="0"/>
          </a:p>
        </p:txBody>
      </p:sp>
      <p:sp>
        <p:nvSpPr>
          <p:cNvPr id="15" name="Rectangle 14"/>
          <p:cNvSpPr/>
          <p:nvPr/>
        </p:nvSpPr>
        <p:spPr bwMode="auto">
          <a:xfrm>
            <a:off x="-3276600" y="990600"/>
            <a:ext cx="1524000" cy="190500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dirty="0" smtClean="0">
              <a:ln>
                <a:noFill/>
              </a:ln>
              <a:solidFill>
                <a:srgbClr val="000000"/>
              </a:solidFill>
              <a:effectLst/>
              <a:latin typeface="Trebuchet MS" pitchFamily="34" charset="0"/>
            </a:endParaRPr>
          </a:p>
        </p:txBody>
      </p:sp>
      <p:sp>
        <p:nvSpPr>
          <p:cNvPr id="16" name="Rectangle 15"/>
          <p:cNvSpPr/>
          <p:nvPr/>
        </p:nvSpPr>
        <p:spPr bwMode="auto">
          <a:xfrm>
            <a:off x="-3810000" y="1295400"/>
            <a:ext cx="2743200" cy="152400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dirty="0" smtClean="0">
              <a:ln>
                <a:noFill/>
              </a:ln>
              <a:solidFill>
                <a:srgbClr val="000000"/>
              </a:solidFill>
              <a:effectLst/>
              <a:latin typeface="Trebuchet MS" pitchFamily="34" charset="0"/>
            </a:endParaRPr>
          </a:p>
        </p:txBody>
      </p:sp>
      <p:sp>
        <p:nvSpPr>
          <p:cNvPr id="17" name="Rectangle 16"/>
          <p:cNvSpPr/>
          <p:nvPr/>
        </p:nvSpPr>
        <p:spPr bwMode="auto">
          <a:xfrm>
            <a:off x="-3733800" y="1600200"/>
            <a:ext cx="2590800" cy="91440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dirty="0" smtClean="0">
              <a:ln>
                <a:noFill/>
              </a:ln>
              <a:solidFill>
                <a:srgbClr val="000000"/>
              </a:solidFill>
              <a:effectLst/>
              <a:latin typeface="Trebuchet MS" pitchFamily="34" charset="0"/>
            </a:endParaRPr>
          </a:p>
        </p:txBody>
      </p:sp>
      <p:pic>
        <p:nvPicPr>
          <p:cNvPr id="22" name="Picture 2"/>
          <p:cNvPicPr>
            <a:picLocks noChangeAspect="1" noChangeArrowheads="1"/>
          </p:cNvPicPr>
          <p:nvPr/>
        </p:nvPicPr>
        <p:blipFill>
          <a:blip r:embed="rId4" cstate="print"/>
          <a:srcRect l="51923" t="10256" r="15598" b="46154"/>
          <a:stretch>
            <a:fillRect/>
          </a:stretch>
        </p:blipFill>
        <p:spPr bwMode="auto">
          <a:xfrm>
            <a:off x="7626474" y="1676400"/>
            <a:ext cx="984126" cy="990600"/>
          </a:xfrm>
          <a:prstGeom prst="rect">
            <a:avLst/>
          </a:prstGeom>
          <a:noFill/>
          <a:ln w="9525">
            <a:noFill/>
            <a:miter lim="800000"/>
            <a:headEnd/>
            <a:tailEnd/>
          </a:ln>
        </p:spPr>
      </p:pic>
      <p:sp>
        <p:nvSpPr>
          <p:cNvPr id="23" name="TextBox 22"/>
          <p:cNvSpPr txBox="1"/>
          <p:nvPr/>
        </p:nvSpPr>
        <p:spPr>
          <a:xfrm>
            <a:off x="4800600" y="2462150"/>
            <a:ext cx="2895600" cy="609398"/>
          </a:xfrm>
          <a:prstGeom prst="rect">
            <a:avLst/>
          </a:prstGeom>
          <a:noFill/>
        </p:spPr>
        <p:txBody>
          <a:bodyPr wrap="square" rtlCol="0">
            <a:spAutoFit/>
          </a:bodyPr>
          <a:lstStyle/>
          <a:p>
            <a:pPr>
              <a:spcBef>
                <a:spcPts val="0"/>
              </a:spcBef>
            </a:pPr>
            <a:r>
              <a:rPr lang="en-US" sz="1400" i="1" dirty="0" smtClean="0">
                <a:latin typeface="Calibri" pitchFamily="34" charset="0"/>
              </a:rPr>
              <a:t>An end user can be affiliated with</a:t>
            </a:r>
          </a:p>
          <a:p>
            <a:pPr>
              <a:spcBef>
                <a:spcPts val="0"/>
              </a:spcBef>
            </a:pPr>
            <a:r>
              <a:rPr lang="en-US" sz="1400" i="1" dirty="0" smtClean="0">
                <a:latin typeface="Calibri" pitchFamily="34" charset="0"/>
              </a:rPr>
              <a:t>an institution via IP address</a:t>
            </a:r>
            <a:endParaRPr lang="en-US" sz="1400" i="1" dirty="0">
              <a:latin typeface="Calibri" pitchFamily="34" charset="0"/>
            </a:endParaRPr>
          </a:p>
        </p:txBody>
      </p:sp>
      <p:grpSp>
        <p:nvGrpSpPr>
          <p:cNvPr id="3" name="Group 46"/>
          <p:cNvGrpSpPr/>
          <p:nvPr/>
        </p:nvGrpSpPr>
        <p:grpSpPr>
          <a:xfrm>
            <a:off x="3952638" y="4267200"/>
            <a:ext cx="4200764" cy="441901"/>
            <a:chOff x="3952638" y="4267200"/>
            <a:chExt cx="4200764" cy="441901"/>
          </a:xfrm>
        </p:grpSpPr>
        <p:sp>
          <p:nvSpPr>
            <p:cNvPr id="24" name="TextBox 23"/>
            <p:cNvSpPr txBox="1"/>
            <p:nvPr/>
          </p:nvSpPr>
          <p:spPr>
            <a:xfrm>
              <a:off x="3952638" y="4375484"/>
              <a:ext cx="1063304" cy="333617"/>
            </a:xfrm>
            <a:prstGeom prst="rect">
              <a:avLst/>
            </a:prstGeom>
            <a:noFill/>
          </p:spPr>
          <p:txBody>
            <a:bodyPr wrap="none" rtlCol="0">
              <a:spAutoFit/>
            </a:bodyPr>
            <a:lstStyle/>
            <a:p>
              <a:r>
                <a:rPr lang="en-US" sz="1400" u="sng" dirty="0" smtClean="0">
                  <a:solidFill>
                    <a:srgbClr val="0070C0"/>
                  </a:solidFill>
                  <a:latin typeface="Calibri" pitchFamily="34" charset="0"/>
                </a:rPr>
                <a:t>Get full text</a:t>
              </a:r>
              <a:endParaRPr lang="en-US" sz="1400" dirty="0">
                <a:latin typeface="Calibri" pitchFamily="34" charset="0"/>
              </a:endParaRPr>
            </a:p>
          </p:txBody>
        </p:sp>
        <p:grpSp>
          <p:nvGrpSpPr>
            <p:cNvPr id="4" name="Group 45"/>
            <p:cNvGrpSpPr/>
            <p:nvPr/>
          </p:nvGrpSpPr>
          <p:grpSpPr>
            <a:xfrm>
              <a:off x="5334000" y="4267200"/>
              <a:ext cx="2819402" cy="304802"/>
              <a:chOff x="5334000" y="4267200"/>
              <a:chExt cx="2819402" cy="304802"/>
            </a:xfrm>
          </p:grpSpPr>
          <p:cxnSp>
            <p:nvCxnSpPr>
              <p:cNvPr id="26" name="Straight Connector 25"/>
              <p:cNvCxnSpPr/>
              <p:nvPr/>
            </p:nvCxnSpPr>
            <p:spPr bwMode="auto">
              <a:xfrm>
                <a:off x="8153400" y="4267200"/>
                <a:ext cx="0" cy="304800"/>
              </a:xfrm>
              <a:prstGeom prst="line">
                <a:avLst/>
              </a:prstGeom>
              <a:noFill/>
              <a:ln w="9525" cap="flat" cmpd="sng" algn="ctr">
                <a:solidFill>
                  <a:schemeClr val="bg2"/>
                </a:solidFill>
                <a:prstDash val="solid"/>
                <a:round/>
                <a:headEnd type="none" w="med" len="med"/>
                <a:tailEnd type="none" w="med" len="med"/>
              </a:ln>
              <a:effectLst/>
            </p:spPr>
          </p:cxnSp>
          <p:cxnSp>
            <p:nvCxnSpPr>
              <p:cNvPr id="30" name="Straight Arrow Connector 29"/>
              <p:cNvCxnSpPr/>
              <p:nvPr/>
            </p:nvCxnSpPr>
            <p:spPr bwMode="auto">
              <a:xfrm flipH="1" flipV="1">
                <a:off x="5334000" y="4572000"/>
                <a:ext cx="2819402" cy="2"/>
              </a:xfrm>
              <a:prstGeom prst="straightConnector1">
                <a:avLst/>
              </a:prstGeom>
              <a:noFill/>
              <a:ln w="9525" cap="flat" cmpd="sng" algn="ctr">
                <a:solidFill>
                  <a:schemeClr val="bg2"/>
                </a:solidFill>
                <a:prstDash val="solid"/>
                <a:round/>
                <a:headEnd type="none" w="med" len="med"/>
                <a:tailEnd type="arrow"/>
              </a:ln>
              <a:effectLst/>
            </p:spPr>
          </p:cxnSp>
        </p:grpSp>
      </p:grpSp>
      <p:grpSp>
        <p:nvGrpSpPr>
          <p:cNvPr id="5" name="Group 38"/>
          <p:cNvGrpSpPr/>
          <p:nvPr/>
        </p:nvGrpSpPr>
        <p:grpSpPr>
          <a:xfrm>
            <a:off x="228600" y="1524000"/>
            <a:ext cx="3181350" cy="1828800"/>
            <a:chOff x="228600" y="1524000"/>
            <a:chExt cx="3181350" cy="1828800"/>
          </a:xfrm>
        </p:grpSpPr>
        <p:pic>
          <p:nvPicPr>
            <p:cNvPr id="1026" name="Picture 2"/>
            <p:cNvPicPr>
              <a:picLocks noChangeAspect="1" noChangeArrowheads="1"/>
            </p:cNvPicPr>
            <p:nvPr/>
          </p:nvPicPr>
          <p:blipFill>
            <a:blip r:embed="rId5" cstate="print"/>
            <a:srcRect l="12000" t="25778" r="77000" b="53778"/>
            <a:stretch>
              <a:fillRect/>
            </a:stretch>
          </p:blipFill>
          <p:spPr bwMode="auto">
            <a:xfrm>
              <a:off x="228600" y="1524000"/>
              <a:ext cx="1676400" cy="1752600"/>
            </a:xfrm>
            <a:prstGeom prst="rect">
              <a:avLst/>
            </a:prstGeom>
            <a:noFill/>
            <a:ln w="9525">
              <a:noFill/>
              <a:miter lim="800000"/>
              <a:headEnd/>
              <a:tailEnd/>
            </a:ln>
          </p:spPr>
        </p:pic>
        <p:pic>
          <p:nvPicPr>
            <p:cNvPr id="25" name="Picture 2"/>
            <p:cNvPicPr>
              <a:picLocks noChangeAspect="1" noChangeArrowheads="1"/>
            </p:cNvPicPr>
            <p:nvPr/>
          </p:nvPicPr>
          <p:blipFill>
            <a:blip r:embed="rId5" cstate="print"/>
            <a:srcRect l="83500" t="37333" r="4000" b="34223"/>
            <a:stretch>
              <a:fillRect/>
            </a:stretch>
          </p:blipFill>
          <p:spPr bwMode="auto">
            <a:xfrm>
              <a:off x="1981200" y="1524000"/>
              <a:ext cx="1428750" cy="1828800"/>
            </a:xfrm>
            <a:prstGeom prst="rect">
              <a:avLst/>
            </a:prstGeom>
            <a:noFill/>
            <a:ln w="9525">
              <a:noFill/>
              <a:miter lim="800000"/>
              <a:headEnd/>
              <a:tailEnd/>
            </a:ln>
          </p:spPr>
        </p:pic>
      </p:grpSp>
      <p:pic>
        <p:nvPicPr>
          <p:cNvPr id="27" name="Picture 2"/>
          <p:cNvPicPr>
            <a:picLocks noChangeAspect="1" noChangeArrowheads="1"/>
          </p:cNvPicPr>
          <p:nvPr/>
        </p:nvPicPr>
        <p:blipFill>
          <a:blip r:embed="rId5" cstate="print"/>
          <a:srcRect l="1500" t="15111" r="90500" b="69778"/>
          <a:stretch>
            <a:fillRect/>
          </a:stretch>
        </p:blipFill>
        <p:spPr bwMode="auto">
          <a:xfrm>
            <a:off x="3581400" y="1524000"/>
            <a:ext cx="1219200" cy="1295400"/>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l="55500" t="60211" r="9763" b="37824"/>
          <a:stretch>
            <a:fillRect/>
          </a:stretch>
        </p:blipFill>
        <p:spPr bwMode="auto">
          <a:xfrm>
            <a:off x="152400" y="4191000"/>
            <a:ext cx="7184587" cy="228600"/>
          </a:xfrm>
          <a:prstGeom prst="rect">
            <a:avLst/>
          </a:prstGeom>
          <a:noFill/>
          <a:ln w="9525">
            <a:noFill/>
            <a:miter lim="800000"/>
            <a:headEnd/>
            <a:tailEnd/>
          </a:ln>
        </p:spPr>
      </p:pic>
      <p:pic>
        <p:nvPicPr>
          <p:cNvPr id="1029" name="Picture 5"/>
          <p:cNvPicPr>
            <a:picLocks noChangeAspect="1" noChangeArrowheads="1"/>
          </p:cNvPicPr>
          <p:nvPr/>
        </p:nvPicPr>
        <p:blipFill>
          <a:blip r:embed="rId7" cstate="print"/>
          <a:srcRect l="1500" t="15111" r="70000" b="71556"/>
          <a:stretch>
            <a:fillRect/>
          </a:stretch>
        </p:blipFill>
        <p:spPr bwMode="auto">
          <a:xfrm>
            <a:off x="304800" y="4712368"/>
            <a:ext cx="2362200" cy="621632"/>
          </a:xfrm>
          <a:prstGeom prst="rect">
            <a:avLst/>
          </a:prstGeom>
          <a:noFill/>
          <a:ln w="9525">
            <a:noFill/>
            <a:miter lim="800000"/>
            <a:headEnd/>
            <a:tailEnd/>
          </a:ln>
        </p:spPr>
      </p:pic>
      <p:grpSp>
        <p:nvGrpSpPr>
          <p:cNvPr id="6" name="Group 32"/>
          <p:cNvGrpSpPr/>
          <p:nvPr/>
        </p:nvGrpSpPr>
        <p:grpSpPr>
          <a:xfrm>
            <a:off x="2819400" y="4724400"/>
            <a:ext cx="4876800" cy="1905000"/>
            <a:chOff x="2819400" y="4724400"/>
            <a:chExt cx="4876800" cy="1905000"/>
          </a:xfrm>
        </p:grpSpPr>
        <p:pic>
          <p:nvPicPr>
            <p:cNvPr id="1030" name="Picture 6"/>
            <p:cNvPicPr>
              <a:picLocks noChangeAspect="1" noChangeArrowheads="1"/>
            </p:cNvPicPr>
            <p:nvPr/>
          </p:nvPicPr>
          <p:blipFill>
            <a:blip r:embed="rId8" cstate="print"/>
            <a:srcRect l="15500" t="15111" r="52500" b="74222"/>
            <a:stretch>
              <a:fillRect/>
            </a:stretch>
          </p:blipFill>
          <p:spPr bwMode="auto">
            <a:xfrm>
              <a:off x="2819400" y="4724400"/>
              <a:ext cx="4876800" cy="914400"/>
            </a:xfrm>
            <a:prstGeom prst="rect">
              <a:avLst/>
            </a:prstGeom>
            <a:noFill/>
            <a:ln w="9525">
              <a:noFill/>
              <a:miter lim="800000"/>
              <a:headEnd/>
              <a:tailEnd/>
            </a:ln>
          </p:spPr>
        </p:pic>
        <p:pic>
          <p:nvPicPr>
            <p:cNvPr id="32" name="Picture 6"/>
            <p:cNvPicPr>
              <a:picLocks noChangeAspect="1" noChangeArrowheads="1"/>
            </p:cNvPicPr>
            <p:nvPr/>
          </p:nvPicPr>
          <p:blipFill>
            <a:blip r:embed="rId8" cstate="print"/>
            <a:srcRect l="15500" t="37334" r="52500" b="51110"/>
            <a:stretch>
              <a:fillRect/>
            </a:stretch>
          </p:blipFill>
          <p:spPr bwMode="auto">
            <a:xfrm>
              <a:off x="2819400" y="5638800"/>
              <a:ext cx="4876800" cy="990600"/>
            </a:xfrm>
            <a:prstGeom prst="rect">
              <a:avLst/>
            </a:prstGeom>
            <a:noFill/>
            <a:ln w="9525">
              <a:noFill/>
              <a:miter lim="800000"/>
              <a:headEnd/>
              <a:tailEnd/>
            </a:ln>
          </p:spPr>
        </p:pic>
      </p:grpSp>
      <p:sp>
        <p:nvSpPr>
          <p:cNvPr id="34" name="TextBox 33"/>
          <p:cNvSpPr txBox="1"/>
          <p:nvPr/>
        </p:nvSpPr>
        <p:spPr>
          <a:xfrm>
            <a:off x="7162800" y="2743200"/>
            <a:ext cx="1769652" cy="609398"/>
          </a:xfrm>
          <a:prstGeom prst="rect">
            <a:avLst/>
          </a:prstGeom>
          <a:noFill/>
        </p:spPr>
        <p:txBody>
          <a:bodyPr wrap="none" rtlCol="0">
            <a:spAutoFit/>
          </a:bodyPr>
          <a:lstStyle/>
          <a:p>
            <a:pPr>
              <a:spcBef>
                <a:spcPts val="0"/>
              </a:spcBef>
            </a:pPr>
            <a:r>
              <a:rPr lang="en-US" sz="1400" dirty="0" smtClean="0"/>
              <a:t> </a:t>
            </a:r>
            <a:r>
              <a:rPr lang="en-US" sz="1400" dirty="0" smtClean="0">
                <a:latin typeface="Calibri" pitchFamily="34" charset="0"/>
              </a:rPr>
              <a:t>Glen Heights College</a:t>
            </a:r>
          </a:p>
          <a:p>
            <a:pPr>
              <a:spcBef>
                <a:spcPts val="0"/>
              </a:spcBef>
            </a:pPr>
            <a:r>
              <a:rPr lang="en-US" sz="1400" b="0" i="1" dirty="0" smtClean="0">
                <a:latin typeface="Calibri" pitchFamily="34" charset="0"/>
              </a:rPr>
              <a:t>     (a fictitious school)</a:t>
            </a:r>
            <a:endParaRPr lang="en-US" sz="1400" b="0" i="1" dirty="0">
              <a:latin typeface="Calibri" pitchFamily="34" charset="0"/>
            </a:endParaRPr>
          </a:p>
        </p:txBody>
      </p:sp>
      <p:cxnSp>
        <p:nvCxnSpPr>
          <p:cNvPr id="36" name="Straight Arrow Connector 35"/>
          <p:cNvCxnSpPr/>
          <p:nvPr/>
        </p:nvCxnSpPr>
        <p:spPr bwMode="auto">
          <a:xfrm>
            <a:off x="7010400" y="2895600"/>
            <a:ext cx="228600" cy="0"/>
          </a:xfrm>
          <a:prstGeom prst="straightConnector1">
            <a:avLst/>
          </a:prstGeom>
          <a:noFill/>
          <a:ln w="9525" cap="flat" cmpd="sng" algn="ctr">
            <a:solidFill>
              <a:schemeClr val="bg2"/>
            </a:solidFill>
            <a:prstDash val="solid"/>
            <a:round/>
            <a:headEnd type="none" w="med" len="med"/>
            <a:tailEnd type="arrow"/>
          </a:ln>
          <a:effectLst/>
        </p:spPr>
      </p:cxnSp>
      <p:grpSp>
        <p:nvGrpSpPr>
          <p:cNvPr id="7" name="Group 49"/>
          <p:cNvGrpSpPr/>
          <p:nvPr/>
        </p:nvGrpSpPr>
        <p:grpSpPr>
          <a:xfrm>
            <a:off x="7467600" y="3320724"/>
            <a:ext cx="1393202" cy="898350"/>
            <a:chOff x="7467600" y="3320724"/>
            <a:chExt cx="1393202" cy="898350"/>
          </a:xfrm>
        </p:grpSpPr>
        <p:grpSp>
          <p:nvGrpSpPr>
            <p:cNvPr id="8" name="Group 30"/>
            <p:cNvGrpSpPr/>
            <p:nvPr/>
          </p:nvGrpSpPr>
          <p:grpSpPr>
            <a:xfrm>
              <a:off x="7467600" y="3581400"/>
              <a:ext cx="1393202" cy="637674"/>
              <a:chOff x="11072966" y="3276600"/>
              <a:chExt cx="1393202" cy="637674"/>
            </a:xfrm>
          </p:grpSpPr>
          <p:pic>
            <p:nvPicPr>
              <p:cNvPr id="38" name="Picture 4" descr="https://encrypted-tbn3.gstatic.com/images?q=tbn:ANd9GcSPQwNGG5-JFUqxsY6XB2lDx90KaClIfeqOoLy2l2cnj3qFt8bK"/>
              <p:cNvPicPr>
                <a:picLocks noChangeAspect="1" noChangeArrowheads="1"/>
              </p:cNvPicPr>
              <p:nvPr/>
            </p:nvPicPr>
            <p:blipFill>
              <a:blip r:embed="rId9" cstate="print"/>
              <a:srcRect t="69378"/>
              <a:stretch>
                <a:fillRect/>
              </a:stretch>
            </p:blipFill>
            <p:spPr bwMode="auto">
              <a:xfrm>
                <a:off x="11377766" y="3657600"/>
                <a:ext cx="709766" cy="256674"/>
              </a:xfrm>
              <a:prstGeom prst="rect">
                <a:avLst/>
              </a:prstGeom>
              <a:noFill/>
            </p:spPr>
          </p:pic>
          <p:sp>
            <p:nvSpPr>
              <p:cNvPr id="29" name="TextBox 28"/>
              <p:cNvSpPr txBox="1"/>
              <p:nvPr/>
            </p:nvSpPr>
            <p:spPr>
              <a:xfrm>
                <a:off x="11072966" y="3276600"/>
                <a:ext cx="1393202" cy="368049"/>
              </a:xfrm>
              <a:prstGeom prst="rect">
                <a:avLst/>
              </a:prstGeom>
              <a:noFill/>
            </p:spPr>
            <p:txBody>
              <a:bodyPr wrap="none" rtlCol="0">
                <a:spAutoFit/>
              </a:bodyPr>
              <a:lstStyle/>
              <a:p>
                <a:r>
                  <a:rPr lang="en-US" sz="1600" b="0" dirty="0" smtClean="0">
                    <a:latin typeface="Calibri" pitchFamily="34" charset="0"/>
                  </a:rPr>
                  <a:t>”E” collections</a:t>
                </a:r>
                <a:endParaRPr lang="en-US" sz="1600" b="0" dirty="0">
                  <a:latin typeface="Calibri" pitchFamily="34" charset="0"/>
                </a:endParaRPr>
              </a:p>
            </p:txBody>
          </p:sp>
        </p:grpSp>
        <p:cxnSp>
          <p:nvCxnSpPr>
            <p:cNvPr id="44" name="Straight Arrow Connector 43"/>
            <p:cNvCxnSpPr/>
            <p:nvPr/>
          </p:nvCxnSpPr>
          <p:spPr bwMode="auto">
            <a:xfrm>
              <a:off x="8153400" y="3320724"/>
              <a:ext cx="0" cy="316832"/>
            </a:xfrm>
            <a:prstGeom prst="straightConnector1">
              <a:avLst/>
            </a:prstGeom>
            <a:noFill/>
            <a:ln w="9525" cap="flat" cmpd="sng" algn="ctr">
              <a:solidFill>
                <a:schemeClr val="bg2"/>
              </a:solidFill>
              <a:prstDash val="solid"/>
              <a:round/>
              <a:headEnd type="none" w="med" len="med"/>
              <a:tailEnd type="arrow"/>
            </a:ln>
            <a:effectLst/>
          </p:spPr>
        </p:cxnSp>
      </p:grpSp>
    </p:spTree>
    <p:extLst>
      <p:ext uri="{BB962C8B-B14F-4D97-AF65-F5344CB8AC3E}">
        <p14:creationId xmlns="" xmlns:p14="http://schemas.microsoft.com/office/powerpoint/2010/main" val="635392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wipe(left)">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slide(fromTop)">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1" nodeType="clickEffect">
                                  <p:stCondLst>
                                    <p:cond delay="0"/>
                                  </p:stCondLst>
                                  <p:childTnLst>
                                    <p:animEffect transition="out" filter="wipe(left)">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par>
                                <p:cTn id="36" presetID="22" presetClass="entr" presetSubtype="8"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left)">
                                      <p:cBhvr>
                                        <p:cTn id="38" dur="500"/>
                                        <p:tgtEl>
                                          <p:spTgt spid="3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down)">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1"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slide(fromTop)">
                                      <p:cBhvr>
                                        <p:cTn id="46" dur="500"/>
                                        <p:tgtEl>
                                          <p:spTgt spid="7"/>
                                        </p:tgtEl>
                                      </p:cBhvr>
                                    </p:animEffect>
                                  </p:childTnLst>
                                </p:cTn>
                              </p:par>
                              <p:par>
                                <p:cTn id="47" presetID="22" presetClass="exit" presetSubtype="8" fill="hold" nodeType="withEffect">
                                  <p:stCondLst>
                                    <p:cond delay="0"/>
                                  </p:stCondLst>
                                  <p:childTnLst>
                                    <p:animEffect transition="out" filter="wipe(left)">
                                      <p:cBhvr>
                                        <p:cTn id="48" dur="500"/>
                                        <p:tgtEl>
                                          <p:spTgt spid="36"/>
                                        </p:tgtEl>
                                      </p:cBhvr>
                                    </p:animEffect>
                                    <p:set>
                                      <p:cBhvr>
                                        <p:cTn id="49" dur="1" fill="hold">
                                          <p:stCondLst>
                                            <p:cond delay="499"/>
                                          </p:stCondLst>
                                        </p:cTn>
                                        <p:tgtEl>
                                          <p:spTgt spid="3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right)">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1" fill="hold" nodeType="clickEffect">
                                  <p:stCondLst>
                                    <p:cond delay="0"/>
                                  </p:stCondLst>
                                  <p:childTnLst>
                                    <p:set>
                                      <p:cBhvr>
                                        <p:cTn id="58" dur="1" fill="hold">
                                          <p:stCondLst>
                                            <p:cond delay="0"/>
                                          </p:stCondLst>
                                        </p:cTn>
                                        <p:tgtEl>
                                          <p:spTgt spid="1029"/>
                                        </p:tgtEl>
                                        <p:attrNameLst>
                                          <p:attrName>style.visibility</p:attrName>
                                        </p:attrNameLst>
                                      </p:cBhvr>
                                      <p:to>
                                        <p:strVal val="visible"/>
                                      </p:to>
                                    </p:set>
                                    <p:animEffect transition="in" filter="slide(fromTop)">
                                      <p:cBhvr>
                                        <p:cTn id="59" dur="500"/>
                                        <p:tgtEl>
                                          <p:spTgt spid="1029"/>
                                        </p:tgtEl>
                                      </p:cBhvr>
                                    </p:animEffect>
                                  </p:childTnLst>
                                </p:cTn>
                              </p:par>
                              <p:par>
                                <p:cTn id="60" presetID="12" presetClass="entr" presetSubtype="4"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slide(fromBottom)">
                                      <p:cBhvr>
                                        <p:cTn id="62" dur="500"/>
                                        <p:tgtEl>
                                          <p:spTgt spid="6"/>
                                        </p:tgtEl>
                                      </p:cBhvr>
                                    </p:animEffect>
                                  </p:childTnLst>
                                </p:cTn>
                              </p:par>
                              <p:par>
                                <p:cTn id="63" presetID="42" presetClass="exit" presetSubtype="0" fill="hold" nodeType="withEffect">
                                  <p:stCondLst>
                                    <p:cond delay="0"/>
                                  </p:stCondLst>
                                  <p:childTnLst>
                                    <p:animEffect transition="out" filter="fade">
                                      <p:cBhvr>
                                        <p:cTn id="64" dur="1000"/>
                                        <p:tgtEl>
                                          <p:spTgt spid="3"/>
                                        </p:tgtEl>
                                      </p:cBhvr>
                                    </p:animEffect>
                                    <p:anim calcmode="lin" valueType="num">
                                      <p:cBhvr>
                                        <p:cTn id="65" dur="1000"/>
                                        <p:tgtEl>
                                          <p:spTgt spid="3"/>
                                        </p:tgtEl>
                                        <p:attrNameLst>
                                          <p:attrName>ppt_x</p:attrName>
                                        </p:attrNameLst>
                                      </p:cBhvr>
                                      <p:tavLst>
                                        <p:tav tm="0">
                                          <p:val>
                                            <p:strVal val="ppt_x"/>
                                          </p:val>
                                        </p:tav>
                                        <p:tav tm="100000">
                                          <p:val>
                                            <p:strVal val="ppt_x"/>
                                          </p:val>
                                        </p:tav>
                                      </p:tavLst>
                                    </p:anim>
                                    <p:anim calcmode="lin" valueType="num">
                                      <p:cBhvr>
                                        <p:cTn id="66" dur="1000"/>
                                        <p:tgtEl>
                                          <p:spTgt spid="3"/>
                                        </p:tgtEl>
                                        <p:attrNameLst>
                                          <p:attrName>ppt_y</p:attrName>
                                        </p:attrNameLst>
                                      </p:cBhvr>
                                      <p:tavLst>
                                        <p:tav tm="0">
                                          <p:val>
                                            <p:strVal val="ppt_y"/>
                                          </p:val>
                                        </p:tav>
                                        <p:tav tm="100000">
                                          <p:val>
                                            <p:strVal val="ppt_y+.1"/>
                                          </p:val>
                                        </p:tav>
                                      </p:tavLst>
                                    </p:anim>
                                    <p:set>
                                      <p:cBhvr>
                                        <p:cTn id="67"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dirty="0" smtClean="0"/>
              <a:t>“Discovery happens elsewhere…”</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How the WCKB can work with Wikipedia pages</a:t>
            </a:r>
            <a:endParaRPr lang="en-US" sz="2400" dirty="0"/>
          </a:p>
        </p:txBody>
      </p:sp>
      <p:sp>
        <p:nvSpPr>
          <p:cNvPr id="15" name="Rectangle 14"/>
          <p:cNvSpPr/>
          <p:nvPr/>
        </p:nvSpPr>
        <p:spPr bwMode="auto">
          <a:xfrm>
            <a:off x="-3276600" y="990600"/>
            <a:ext cx="1524000" cy="190500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dirty="0" smtClean="0">
              <a:ln>
                <a:noFill/>
              </a:ln>
              <a:solidFill>
                <a:srgbClr val="000000"/>
              </a:solidFill>
              <a:effectLst/>
              <a:latin typeface="Trebuchet MS" pitchFamily="34" charset="0"/>
            </a:endParaRPr>
          </a:p>
        </p:txBody>
      </p:sp>
      <p:sp>
        <p:nvSpPr>
          <p:cNvPr id="17" name="Rectangle 16"/>
          <p:cNvSpPr/>
          <p:nvPr/>
        </p:nvSpPr>
        <p:spPr bwMode="auto">
          <a:xfrm>
            <a:off x="-3276600" y="1524000"/>
            <a:ext cx="2590800" cy="91440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dirty="0" smtClean="0">
              <a:ln>
                <a:noFill/>
              </a:ln>
              <a:solidFill>
                <a:srgbClr val="000000"/>
              </a:solidFill>
              <a:effectLst/>
              <a:latin typeface="Trebuchet MS" pitchFamily="34" charset="0"/>
            </a:endParaRPr>
          </a:p>
        </p:txBody>
      </p:sp>
      <p:cxnSp>
        <p:nvCxnSpPr>
          <p:cNvPr id="55" name="Straight Connector 54"/>
          <p:cNvCxnSpPr/>
          <p:nvPr/>
        </p:nvCxnSpPr>
        <p:spPr bwMode="auto">
          <a:xfrm>
            <a:off x="762000" y="4724400"/>
            <a:ext cx="7162800" cy="0"/>
          </a:xfrm>
          <a:prstGeom prst="line">
            <a:avLst/>
          </a:prstGeom>
          <a:noFill/>
          <a:ln w="9525" cap="flat" cmpd="sng" algn="ctr">
            <a:noFill/>
            <a:prstDash val="solid"/>
            <a:round/>
            <a:headEnd type="none" w="med" len="med"/>
            <a:tailEnd type="none" w="med" len="med"/>
          </a:ln>
          <a:effectLst/>
        </p:spPr>
      </p:cxnSp>
      <p:sp>
        <p:nvSpPr>
          <p:cNvPr id="51" name="TextBox 50"/>
          <p:cNvSpPr txBox="1"/>
          <p:nvPr/>
        </p:nvSpPr>
        <p:spPr>
          <a:xfrm>
            <a:off x="381000" y="1524000"/>
            <a:ext cx="4845622" cy="646331"/>
          </a:xfrm>
          <a:prstGeom prst="rect">
            <a:avLst/>
          </a:prstGeom>
          <a:noFill/>
        </p:spPr>
        <p:txBody>
          <a:bodyPr wrap="none" rtlCol="0">
            <a:spAutoFit/>
          </a:bodyPr>
          <a:lstStyle/>
          <a:p>
            <a:pPr>
              <a:spcBef>
                <a:spcPts val="0"/>
              </a:spcBef>
            </a:pPr>
            <a:r>
              <a:rPr lang="en-US" dirty="0" smtClean="0">
                <a:latin typeface="Calibri" pitchFamily="34" charset="0"/>
              </a:rPr>
              <a:t>4. Via WorldCat KB API, Wikipedia displays link(s)</a:t>
            </a:r>
          </a:p>
          <a:p>
            <a:pPr>
              <a:spcBef>
                <a:spcPts val="0"/>
              </a:spcBef>
            </a:pPr>
            <a:r>
              <a:rPr lang="en-US" dirty="0" smtClean="0">
                <a:latin typeface="Calibri" pitchFamily="34" charset="0"/>
              </a:rPr>
              <a:t>    to full text content to editors on campus</a:t>
            </a:r>
            <a:endParaRPr lang="en-US" dirty="0">
              <a:latin typeface="Calibri" pitchFamily="34" charset="0"/>
            </a:endParaRPr>
          </a:p>
        </p:txBody>
      </p:sp>
      <p:pic>
        <p:nvPicPr>
          <p:cNvPr id="22" name="Picture 2"/>
          <p:cNvPicPr>
            <a:picLocks noChangeAspect="1" noChangeArrowheads="1"/>
          </p:cNvPicPr>
          <p:nvPr/>
        </p:nvPicPr>
        <p:blipFill>
          <a:blip r:embed="rId3" cstate="print"/>
          <a:srcRect l="51923" t="10256" r="15598" b="46154"/>
          <a:stretch>
            <a:fillRect/>
          </a:stretch>
        </p:blipFill>
        <p:spPr bwMode="auto">
          <a:xfrm>
            <a:off x="7620000" y="1600200"/>
            <a:ext cx="1219200" cy="1227221"/>
          </a:xfrm>
          <a:prstGeom prst="rect">
            <a:avLst/>
          </a:prstGeom>
          <a:noFill/>
          <a:ln w="9525">
            <a:noFill/>
            <a:miter lim="800000"/>
            <a:headEnd/>
            <a:tailEnd/>
          </a:ln>
        </p:spPr>
      </p:pic>
      <p:sp>
        <p:nvSpPr>
          <p:cNvPr id="23" name="TextBox 22"/>
          <p:cNvSpPr txBox="1"/>
          <p:nvPr/>
        </p:nvSpPr>
        <p:spPr>
          <a:xfrm>
            <a:off x="7239000" y="2819400"/>
            <a:ext cx="1977963" cy="333617"/>
          </a:xfrm>
          <a:prstGeom prst="rect">
            <a:avLst/>
          </a:prstGeom>
          <a:noFill/>
        </p:spPr>
        <p:txBody>
          <a:bodyPr wrap="square" rtlCol="0">
            <a:spAutoFit/>
          </a:bodyPr>
          <a:lstStyle/>
          <a:p>
            <a:pPr>
              <a:spcBef>
                <a:spcPts val="0"/>
              </a:spcBef>
            </a:pPr>
            <a:r>
              <a:rPr lang="en-US" sz="1400" dirty="0" smtClean="0">
                <a:latin typeface="Calibri" pitchFamily="34" charset="0"/>
              </a:rPr>
              <a:t>Glen Heights College</a:t>
            </a:r>
            <a:endParaRPr lang="en-US" sz="1400" dirty="0">
              <a:latin typeface="Calibri" pitchFamily="34" charset="0"/>
            </a:endParaRPr>
          </a:p>
        </p:txBody>
      </p:sp>
      <p:grpSp>
        <p:nvGrpSpPr>
          <p:cNvPr id="3" name="Group 23"/>
          <p:cNvGrpSpPr/>
          <p:nvPr/>
        </p:nvGrpSpPr>
        <p:grpSpPr>
          <a:xfrm>
            <a:off x="3886200" y="3276600"/>
            <a:ext cx="4267203" cy="1432501"/>
            <a:chOff x="3886200" y="3276600"/>
            <a:chExt cx="4267203" cy="1432501"/>
          </a:xfrm>
        </p:grpSpPr>
        <p:sp>
          <p:nvSpPr>
            <p:cNvPr id="25" name="TextBox 24"/>
            <p:cNvSpPr txBox="1"/>
            <p:nvPr/>
          </p:nvSpPr>
          <p:spPr>
            <a:xfrm>
              <a:off x="3886200" y="4375484"/>
              <a:ext cx="1063304" cy="333617"/>
            </a:xfrm>
            <a:prstGeom prst="rect">
              <a:avLst/>
            </a:prstGeom>
            <a:noFill/>
          </p:spPr>
          <p:txBody>
            <a:bodyPr wrap="none" rtlCol="0">
              <a:spAutoFit/>
            </a:bodyPr>
            <a:lstStyle/>
            <a:p>
              <a:r>
                <a:rPr lang="en-US" sz="1400" u="sng" dirty="0" smtClean="0">
                  <a:solidFill>
                    <a:srgbClr val="0070C0"/>
                  </a:solidFill>
                  <a:latin typeface="Calibri" pitchFamily="34" charset="0"/>
                </a:rPr>
                <a:t>Get full text</a:t>
              </a:r>
              <a:endParaRPr lang="en-US" sz="1400" dirty="0">
                <a:latin typeface="Calibri" pitchFamily="34" charset="0"/>
              </a:endParaRPr>
            </a:p>
          </p:txBody>
        </p:sp>
        <p:grpSp>
          <p:nvGrpSpPr>
            <p:cNvPr id="4" name="Group 45"/>
            <p:cNvGrpSpPr/>
            <p:nvPr/>
          </p:nvGrpSpPr>
          <p:grpSpPr>
            <a:xfrm>
              <a:off x="4881966" y="3276600"/>
              <a:ext cx="3271437" cy="1295401"/>
              <a:chOff x="4881966" y="3276600"/>
              <a:chExt cx="3271437" cy="1295401"/>
            </a:xfrm>
          </p:grpSpPr>
          <p:cxnSp>
            <p:nvCxnSpPr>
              <p:cNvPr id="27" name="Straight Connector 26"/>
              <p:cNvCxnSpPr/>
              <p:nvPr/>
            </p:nvCxnSpPr>
            <p:spPr bwMode="auto">
              <a:xfrm>
                <a:off x="8153400" y="3276600"/>
                <a:ext cx="0" cy="1295400"/>
              </a:xfrm>
              <a:prstGeom prst="line">
                <a:avLst/>
              </a:prstGeom>
              <a:noFill/>
              <a:ln w="9525" cap="flat" cmpd="sng" algn="ctr">
                <a:solidFill>
                  <a:schemeClr val="bg2"/>
                </a:solidFill>
                <a:prstDash val="solid"/>
                <a:round/>
                <a:headEnd type="none" w="med" len="med"/>
                <a:tailEnd type="none" w="med" len="med"/>
              </a:ln>
              <a:effectLst/>
            </p:spPr>
          </p:cxnSp>
          <p:cxnSp>
            <p:nvCxnSpPr>
              <p:cNvPr id="30" name="Straight Arrow Connector 29"/>
              <p:cNvCxnSpPr/>
              <p:nvPr/>
            </p:nvCxnSpPr>
            <p:spPr bwMode="auto">
              <a:xfrm flipH="1" flipV="1">
                <a:off x="4881966" y="4572000"/>
                <a:ext cx="3271437" cy="1"/>
              </a:xfrm>
              <a:prstGeom prst="straightConnector1">
                <a:avLst/>
              </a:prstGeom>
              <a:noFill/>
              <a:ln w="9525" cap="flat" cmpd="sng" algn="ctr">
                <a:solidFill>
                  <a:schemeClr val="bg2"/>
                </a:solidFill>
                <a:prstDash val="solid"/>
                <a:round/>
                <a:headEnd type="none" w="med" len="med"/>
                <a:tailEnd type="arrow"/>
              </a:ln>
              <a:effectLst/>
            </p:spPr>
          </p:cxnSp>
        </p:grpSp>
      </p:grpSp>
      <p:grpSp>
        <p:nvGrpSpPr>
          <p:cNvPr id="5" name="Group 36"/>
          <p:cNvGrpSpPr/>
          <p:nvPr/>
        </p:nvGrpSpPr>
        <p:grpSpPr>
          <a:xfrm>
            <a:off x="304800" y="2819400"/>
            <a:ext cx="5751094" cy="1130968"/>
            <a:chOff x="304800" y="2819400"/>
            <a:chExt cx="5751094" cy="1130968"/>
          </a:xfrm>
        </p:grpSpPr>
        <p:pic>
          <p:nvPicPr>
            <p:cNvPr id="21" name="Picture 3"/>
            <p:cNvPicPr>
              <a:picLocks noChangeAspect="1" noChangeArrowheads="1"/>
            </p:cNvPicPr>
            <p:nvPr/>
          </p:nvPicPr>
          <p:blipFill>
            <a:blip r:embed="rId4" cstate="print"/>
            <a:srcRect l="38276" t="44905" r="37000" b="51111"/>
            <a:stretch>
              <a:fillRect/>
            </a:stretch>
          </p:blipFill>
          <p:spPr bwMode="auto">
            <a:xfrm>
              <a:off x="304800" y="3429000"/>
              <a:ext cx="5751094" cy="521368"/>
            </a:xfrm>
            <a:prstGeom prst="rect">
              <a:avLst/>
            </a:prstGeom>
            <a:noFill/>
            <a:ln w="9525">
              <a:noFill/>
              <a:miter lim="800000"/>
              <a:headEnd/>
              <a:tailEnd/>
            </a:ln>
          </p:spPr>
        </p:pic>
        <p:pic>
          <p:nvPicPr>
            <p:cNvPr id="35" name="Picture 2"/>
            <p:cNvPicPr>
              <a:picLocks noChangeAspect="1" noChangeArrowheads="1"/>
            </p:cNvPicPr>
            <p:nvPr/>
          </p:nvPicPr>
          <p:blipFill>
            <a:blip r:embed="rId5" cstate="print"/>
            <a:srcRect l="12000" t="25778" r="77000" b="68000"/>
            <a:stretch>
              <a:fillRect/>
            </a:stretch>
          </p:blipFill>
          <p:spPr bwMode="auto">
            <a:xfrm>
              <a:off x="304800" y="2819400"/>
              <a:ext cx="1676400" cy="533400"/>
            </a:xfrm>
            <a:prstGeom prst="rect">
              <a:avLst/>
            </a:prstGeom>
            <a:noFill/>
            <a:ln w="9525">
              <a:noFill/>
              <a:miter lim="800000"/>
              <a:headEnd/>
              <a:tailEnd/>
            </a:ln>
          </p:spPr>
        </p:pic>
      </p:grpSp>
      <p:pic>
        <p:nvPicPr>
          <p:cNvPr id="39" name="Picture 4"/>
          <p:cNvPicPr>
            <a:picLocks noChangeAspect="1" noChangeArrowheads="1"/>
          </p:cNvPicPr>
          <p:nvPr/>
        </p:nvPicPr>
        <p:blipFill>
          <a:blip r:embed="rId6" cstate="print"/>
          <a:srcRect l="55500" t="60211" r="9763" b="37824"/>
          <a:stretch>
            <a:fillRect/>
          </a:stretch>
        </p:blipFill>
        <p:spPr bwMode="auto">
          <a:xfrm>
            <a:off x="152400" y="4191000"/>
            <a:ext cx="7184587" cy="228600"/>
          </a:xfrm>
          <a:prstGeom prst="rect">
            <a:avLst/>
          </a:prstGeom>
          <a:noFill/>
          <a:ln w="9525">
            <a:noFill/>
            <a:miter lim="800000"/>
            <a:headEnd/>
            <a:tailEnd/>
          </a:ln>
        </p:spPr>
      </p:pic>
      <p:pic>
        <p:nvPicPr>
          <p:cNvPr id="42" name="Picture 5"/>
          <p:cNvPicPr>
            <a:picLocks noChangeAspect="1" noChangeArrowheads="1"/>
          </p:cNvPicPr>
          <p:nvPr/>
        </p:nvPicPr>
        <p:blipFill>
          <a:blip r:embed="rId7" cstate="print"/>
          <a:srcRect l="1500" t="15111" r="70000" b="71556"/>
          <a:stretch>
            <a:fillRect/>
          </a:stretch>
        </p:blipFill>
        <p:spPr bwMode="auto">
          <a:xfrm>
            <a:off x="304800" y="4712368"/>
            <a:ext cx="2362200" cy="621632"/>
          </a:xfrm>
          <a:prstGeom prst="rect">
            <a:avLst/>
          </a:prstGeom>
          <a:noFill/>
          <a:ln w="9525">
            <a:noFill/>
            <a:miter lim="800000"/>
            <a:headEnd/>
            <a:tailEnd/>
          </a:ln>
        </p:spPr>
      </p:pic>
      <p:grpSp>
        <p:nvGrpSpPr>
          <p:cNvPr id="6" name="Group 43"/>
          <p:cNvGrpSpPr/>
          <p:nvPr/>
        </p:nvGrpSpPr>
        <p:grpSpPr>
          <a:xfrm>
            <a:off x="2819400" y="4724400"/>
            <a:ext cx="4876800" cy="1905000"/>
            <a:chOff x="2819400" y="4724400"/>
            <a:chExt cx="4876800" cy="1905000"/>
          </a:xfrm>
        </p:grpSpPr>
        <p:pic>
          <p:nvPicPr>
            <p:cNvPr id="45" name="Picture 6"/>
            <p:cNvPicPr>
              <a:picLocks noChangeAspect="1" noChangeArrowheads="1"/>
            </p:cNvPicPr>
            <p:nvPr/>
          </p:nvPicPr>
          <p:blipFill>
            <a:blip r:embed="rId8" cstate="print"/>
            <a:srcRect l="15500" t="15111" r="52500" b="74222"/>
            <a:stretch>
              <a:fillRect/>
            </a:stretch>
          </p:blipFill>
          <p:spPr bwMode="auto">
            <a:xfrm>
              <a:off x="2819400" y="4724400"/>
              <a:ext cx="4876800" cy="914400"/>
            </a:xfrm>
            <a:prstGeom prst="rect">
              <a:avLst/>
            </a:prstGeom>
            <a:noFill/>
            <a:ln w="9525">
              <a:noFill/>
              <a:miter lim="800000"/>
              <a:headEnd/>
              <a:tailEnd/>
            </a:ln>
          </p:spPr>
        </p:pic>
        <p:pic>
          <p:nvPicPr>
            <p:cNvPr id="46" name="Picture 6"/>
            <p:cNvPicPr>
              <a:picLocks noChangeAspect="1" noChangeArrowheads="1"/>
            </p:cNvPicPr>
            <p:nvPr/>
          </p:nvPicPr>
          <p:blipFill>
            <a:blip r:embed="rId8" cstate="print"/>
            <a:srcRect l="15500" t="37334" r="52500" b="51110"/>
            <a:stretch>
              <a:fillRect/>
            </a:stretch>
          </p:blipFill>
          <p:spPr bwMode="auto">
            <a:xfrm>
              <a:off x="2819400" y="5638800"/>
              <a:ext cx="4876800" cy="990600"/>
            </a:xfrm>
            <a:prstGeom prst="rect">
              <a:avLst/>
            </a:prstGeom>
            <a:noFill/>
            <a:ln w="9525">
              <a:noFill/>
              <a:miter lim="800000"/>
              <a:headEnd/>
              <a:tailEnd/>
            </a:ln>
          </p:spPr>
        </p:pic>
      </p:grpSp>
    </p:spTree>
    <p:extLst>
      <p:ext uri="{BB962C8B-B14F-4D97-AF65-F5344CB8AC3E}">
        <p14:creationId xmlns="" xmlns:p14="http://schemas.microsoft.com/office/powerpoint/2010/main" val="635392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par>
                                <p:cTn id="18" presetID="12" presetClass="entr" presetSubtype="1"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slide(fromTo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righ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slide(fromTop)">
                                      <p:cBhvr>
                                        <p:cTn id="30" dur="500"/>
                                        <p:tgtEl>
                                          <p:spTgt spid="42"/>
                                        </p:tgtEl>
                                      </p:cBhvr>
                                    </p:animEffect>
                                  </p:childTnLst>
                                </p:cTn>
                              </p:par>
                              <p:par>
                                <p:cTn id="31" presetID="1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slide(fromBottom)">
                                      <p:cBhvr>
                                        <p:cTn id="33" dur="500"/>
                                        <p:tgtEl>
                                          <p:spTgt spid="6"/>
                                        </p:tgtEl>
                                      </p:cBhvr>
                                    </p:animEffect>
                                  </p:childTnLst>
                                </p:cTn>
                              </p:par>
                              <p:par>
                                <p:cTn id="34" presetID="42" presetClass="exit" presetSubtype="0" fill="hold" nodeType="withEffect">
                                  <p:stCondLst>
                                    <p:cond delay="0"/>
                                  </p:stCondLst>
                                  <p:childTnLst>
                                    <p:animEffect transition="out" filter="fade">
                                      <p:cBhvr>
                                        <p:cTn id="35" dur="1000"/>
                                        <p:tgtEl>
                                          <p:spTgt spid="3"/>
                                        </p:tgtEl>
                                      </p:cBhvr>
                                    </p:animEffect>
                                    <p:anim calcmode="lin" valueType="num">
                                      <p:cBhvr>
                                        <p:cTn id="36" dur="1000"/>
                                        <p:tgtEl>
                                          <p:spTgt spid="3"/>
                                        </p:tgtEl>
                                        <p:attrNameLst>
                                          <p:attrName>ppt_x</p:attrName>
                                        </p:attrNameLst>
                                      </p:cBhvr>
                                      <p:tavLst>
                                        <p:tav tm="0">
                                          <p:val>
                                            <p:strVal val="ppt_x"/>
                                          </p:val>
                                        </p:tav>
                                        <p:tav tm="100000">
                                          <p:val>
                                            <p:strVal val="ppt_x"/>
                                          </p:val>
                                        </p:tav>
                                      </p:tavLst>
                                    </p:anim>
                                    <p:anim calcmode="lin" valueType="num">
                                      <p:cBhvr>
                                        <p:cTn id="37" dur="1000"/>
                                        <p:tgtEl>
                                          <p:spTgt spid="3"/>
                                        </p:tgtEl>
                                        <p:attrNameLst>
                                          <p:attrName>ppt_y</p:attrName>
                                        </p:attrNameLst>
                                      </p:cBhvr>
                                      <p:tavLst>
                                        <p:tav tm="0">
                                          <p:val>
                                            <p:strVal val="ppt_y"/>
                                          </p:val>
                                        </p:tav>
                                        <p:tav tm="100000">
                                          <p:val>
                                            <p:strVal val="ppt_y+.1"/>
                                          </p:val>
                                        </p:tav>
                                      </p:tavLst>
                                    </p:anim>
                                    <p:set>
                                      <p:cBhvr>
                                        <p:cTn id="38"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OCLC KnowledgeBase opportunity based on E-collection registration:</a:t>
            </a:r>
            <a:endParaRPr lang="en-US" sz="2400" dirty="0"/>
          </a:p>
        </p:txBody>
      </p:sp>
      <p:sp>
        <p:nvSpPr>
          <p:cNvPr id="15" name="Rectangle 14"/>
          <p:cNvSpPr/>
          <p:nvPr/>
        </p:nvSpPr>
        <p:spPr bwMode="auto">
          <a:xfrm>
            <a:off x="-3276600" y="990600"/>
            <a:ext cx="1524000" cy="190500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dirty="0" smtClean="0">
              <a:ln>
                <a:noFill/>
              </a:ln>
              <a:solidFill>
                <a:srgbClr val="000000"/>
              </a:solidFill>
              <a:effectLst/>
              <a:latin typeface="Trebuchet MS" pitchFamily="34" charset="0"/>
            </a:endParaRPr>
          </a:p>
        </p:txBody>
      </p:sp>
      <p:sp>
        <p:nvSpPr>
          <p:cNvPr id="17" name="Rectangle 16"/>
          <p:cNvSpPr/>
          <p:nvPr/>
        </p:nvSpPr>
        <p:spPr bwMode="auto">
          <a:xfrm>
            <a:off x="-3276600" y="1524000"/>
            <a:ext cx="2590800" cy="91440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20000"/>
              </a:lnSpc>
              <a:spcBef>
                <a:spcPct val="50000"/>
              </a:spcBef>
              <a:spcAft>
                <a:spcPct val="0"/>
              </a:spcAft>
              <a:buClrTx/>
              <a:buSzTx/>
              <a:buFontTx/>
              <a:buNone/>
              <a:tabLst/>
            </a:pPr>
            <a:endParaRPr kumimoji="0" lang="en-US" sz="2400" b="1" i="0" u="none" strike="noStrike" cap="none" normalizeH="0" baseline="0" dirty="0" smtClean="0">
              <a:ln>
                <a:noFill/>
              </a:ln>
              <a:solidFill>
                <a:srgbClr val="000000"/>
              </a:solidFill>
              <a:effectLst/>
              <a:latin typeface="Trebuchet MS" pitchFamily="34" charset="0"/>
            </a:endParaRPr>
          </a:p>
        </p:txBody>
      </p:sp>
      <p:cxnSp>
        <p:nvCxnSpPr>
          <p:cNvPr id="55" name="Straight Connector 54"/>
          <p:cNvCxnSpPr/>
          <p:nvPr/>
        </p:nvCxnSpPr>
        <p:spPr bwMode="auto">
          <a:xfrm>
            <a:off x="762000" y="4724400"/>
            <a:ext cx="7162800" cy="0"/>
          </a:xfrm>
          <a:prstGeom prst="line">
            <a:avLst/>
          </a:prstGeom>
          <a:noFill/>
          <a:ln w="9525" cap="flat" cmpd="sng" algn="ctr">
            <a:noFill/>
            <a:prstDash val="solid"/>
            <a:round/>
            <a:headEnd type="none" w="med" len="med"/>
            <a:tailEnd type="none" w="med" len="med"/>
          </a:ln>
          <a:effectLst/>
        </p:spPr>
      </p:cxnSp>
      <p:sp>
        <p:nvSpPr>
          <p:cNvPr id="31" name="TextBox 30"/>
          <p:cNvSpPr txBox="1"/>
          <p:nvPr/>
        </p:nvSpPr>
        <p:spPr>
          <a:xfrm>
            <a:off x="1438894" y="2286000"/>
            <a:ext cx="1752852" cy="850682"/>
          </a:xfrm>
          <a:prstGeom prst="rect">
            <a:avLst/>
          </a:prstGeom>
          <a:noFill/>
        </p:spPr>
        <p:txBody>
          <a:bodyPr wrap="none" rtlCol="0">
            <a:spAutoFit/>
          </a:bodyPr>
          <a:lstStyle/>
          <a:p>
            <a:r>
              <a:rPr lang="en-US" sz="4400" dirty="0" smtClean="0">
                <a:latin typeface="Calibri" pitchFamily="34" charset="0"/>
              </a:rPr>
              <a:t>E</a:t>
            </a:r>
            <a:r>
              <a:rPr lang="en-US" sz="2800" dirty="0" smtClean="0">
                <a:latin typeface="Calibri" pitchFamily="34" charset="0"/>
              </a:rPr>
              <a:t>lectronic</a:t>
            </a:r>
            <a:endParaRPr lang="en-US" sz="2800" dirty="0">
              <a:latin typeface="Calibri" pitchFamily="34" charset="0"/>
            </a:endParaRPr>
          </a:p>
        </p:txBody>
      </p:sp>
      <p:sp>
        <p:nvSpPr>
          <p:cNvPr id="36" name="TextBox 35"/>
          <p:cNvSpPr txBox="1"/>
          <p:nvPr/>
        </p:nvSpPr>
        <p:spPr>
          <a:xfrm>
            <a:off x="2200894" y="3124200"/>
            <a:ext cx="524503" cy="978729"/>
          </a:xfrm>
          <a:prstGeom prst="rect">
            <a:avLst/>
          </a:prstGeom>
          <a:noFill/>
        </p:spPr>
        <p:txBody>
          <a:bodyPr wrap="none" rtlCol="0">
            <a:spAutoFit/>
          </a:bodyPr>
          <a:lstStyle/>
          <a:p>
            <a:r>
              <a:rPr lang="en-US" sz="4800" dirty="0" smtClean="0">
                <a:solidFill>
                  <a:schemeClr val="accent1">
                    <a:lumMod val="50000"/>
                  </a:schemeClr>
                </a:solidFill>
                <a:latin typeface="Calibri" pitchFamily="34" charset="0"/>
              </a:rPr>
              <a:t>X</a:t>
            </a:r>
            <a:endParaRPr lang="en-US" sz="4800" dirty="0">
              <a:solidFill>
                <a:schemeClr val="accent1">
                  <a:lumMod val="50000"/>
                </a:schemeClr>
              </a:solidFill>
              <a:latin typeface="Calibri" pitchFamily="34" charset="0"/>
            </a:endParaRPr>
          </a:p>
        </p:txBody>
      </p:sp>
      <p:grpSp>
        <p:nvGrpSpPr>
          <p:cNvPr id="3" name="Group 43"/>
          <p:cNvGrpSpPr/>
          <p:nvPr/>
        </p:nvGrpSpPr>
        <p:grpSpPr>
          <a:xfrm>
            <a:off x="381000" y="3200400"/>
            <a:ext cx="1076510" cy="838200"/>
            <a:chOff x="1143000" y="3200400"/>
            <a:chExt cx="1076510" cy="838200"/>
          </a:xfrm>
        </p:grpSpPr>
        <p:pic>
          <p:nvPicPr>
            <p:cNvPr id="20" name="Picture 4" descr="https://encrypted-tbn1.gstatic.com/images?q=tbn:ANd9GcShCYuJDS7skHfdmwaUSWDyz_2oF_KYeTdbP0yYq19XaHIbgFTEIg"/>
            <p:cNvPicPr>
              <a:picLocks noChangeAspect="1" noChangeArrowheads="1"/>
            </p:cNvPicPr>
            <p:nvPr/>
          </p:nvPicPr>
          <p:blipFill>
            <a:blip r:embed="rId3" cstate="print"/>
            <a:srcRect/>
            <a:stretch>
              <a:fillRect/>
            </a:stretch>
          </p:blipFill>
          <p:spPr bwMode="auto">
            <a:xfrm>
              <a:off x="1143000" y="3200400"/>
              <a:ext cx="838200" cy="838200"/>
            </a:xfrm>
            <a:prstGeom prst="rect">
              <a:avLst/>
            </a:prstGeom>
            <a:noFill/>
            <a:ln w="9525">
              <a:noFill/>
              <a:miter lim="800000"/>
              <a:headEnd/>
              <a:tailEnd/>
            </a:ln>
          </p:spPr>
        </p:pic>
        <p:sp>
          <p:nvSpPr>
            <p:cNvPr id="40" name="TextBox 39"/>
            <p:cNvSpPr txBox="1"/>
            <p:nvPr/>
          </p:nvSpPr>
          <p:spPr>
            <a:xfrm>
              <a:off x="1905000" y="3581400"/>
              <a:ext cx="314510" cy="437043"/>
            </a:xfrm>
            <a:prstGeom prst="rect">
              <a:avLst/>
            </a:prstGeom>
            <a:noFill/>
          </p:spPr>
          <p:txBody>
            <a:bodyPr wrap="none" rtlCol="0">
              <a:spAutoFit/>
            </a:bodyPr>
            <a:lstStyle/>
            <a:p>
              <a:r>
                <a:rPr lang="en-US" sz="2000" dirty="0" smtClean="0">
                  <a:solidFill>
                    <a:schemeClr val="bg2"/>
                  </a:solidFill>
                  <a:latin typeface="Calibri" pitchFamily="34" charset="0"/>
                </a:rPr>
                <a:t>1</a:t>
              </a:r>
              <a:endParaRPr lang="en-US" sz="2000" dirty="0">
                <a:solidFill>
                  <a:schemeClr val="bg2"/>
                </a:solidFill>
                <a:latin typeface="Calibri" pitchFamily="34" charset="0"/>
              </a:endParaRPr>
            </a:p>
          </p:txBody>
        </p:sp>
      </p:grpSp>
      <p:grpSp>
        <p:nvGrpSpPr>
          <p:cNvPr id="4" name="Group 44"/>
          <p:cNvGrpSpPr/>
          <p:nvPr/>
        </p:nvGrpSpPr>
        <p:grpSpPr>
          <a:xfrm>
            <a:off x="381000" y="4191000"/>
            <a:ext cx="1152710" cy="838200"/>
            <a:chOff x="1143000" y="4191000"/>
            <a:chExt cx="1152710" cy="838200"/>
          </a:xfrm>
        </p:grpSpPr>
        <p:pic>
          <p:nvPicPr>
            <p:cNvPr id="28" name="Picture 4" descr="https://encrypted-tbn1.gstatic.com/images?q=tbn:ANd9GcShCYuJDS7skHfdmwaUSWDyz_2oF_KYeTdbP0yYq19XaHIbgFTEIg"/>
            <p:cNvPicPr>
              <a:picLocks noChangeAspect="1" noChangeArrowheads="1"/>
            </p:cNvPicPr>
            <p:nvPr/>
          </p:nvPicPr>
          <p:blipFill>
            <a:blip r:embed="rId3" cstate="print"/>
            <a:srcRect/>
            <a:stretch>
              <a:fillRect/>
            </a:stretch>
          </p:blipFill>
          <p:spPr bwMode="auto">
            <a:xfrm>
              <a:off x="1143000" y="4191000"/>
              <a:ext cx="838200" cy="838200"/>
            </a:xfrm>
            <a:prstGeom prst="rect">
              <a:avLst/>
            </a:prstGeom>
            <a:noFill/>
            <a:ln w="9525">
              <a:noFill/>
              <a:miter lim="800000"/>
              <a:headEnd/>
              <a:tailEnd/>
            </a:ln>
          </p:spPr>
        </p:pic>
        <p:sp>
          <p:nvSpPr>
            <p:cNvPr id="41" name="TextBox 40"/>
            <p:cNvSpPr txBox="1"/>
            <p:nvPr/>
          </p:nvSpPr>
          <p:spPr>
            <a:xfrm>
              <a:off x="1981200" y="4572000"/>
              <a:ext cx="314510" cy="437043"/>
            </a:xfrm>
            <a:prstGeom prst="rect">
              <a:avLst/>
            </a:prstGeom>
            <a:noFill/>
          </p:spPr>
          <p:txBody>
            <a:bodyPr wrap="none" rtlCol="0">
              <a:spAutoFit/>
            </a:bodyPr>
            <a:lstStyle/>
            <a:p>
              <a:r>
                <a:rPr lang="en-US" sz="2000" dirty="0" smtClean="0">
                  <a:solidFill>
                    <a:schemeClr val="bg2"/>
                  </a:solidFill>
                  <a:latin typeface="Calibri" pitchFamily="34" charset="0"/>
                </a:rPr>
                <a:t>8</a:t>
              </a:r>
              <a:endParaRPr lang="en-US" sz="2000" dirty="0">
                <a:solidFill>
                  <a:schemeClr val="bg2"/>
                </a:solidFill>
                <a:latin typeface="Calibri" pitchFamily="34" charset="0"/>
              </a:endParaRPr>
            </a:p>
          </p:txBody>
        </p:sp>
      </p:grpSp>
      <p:grpSp>
        <p:nvGrpSpPr>
          <p:cNvPr id="5" name="Group 45"/>
          <p:cNvGrpSpPr/>
          <p:nvPr/>
        </p:nvGrpSpPr>
        <p:grpSpPr>
          <a:xfrm>
            <a:off x="381000" y="5181600"/>
            <a:ext cx="1412396" cy="894243"/>
            <a:chOff x="1143000" y="5181600"/>
            <a:chExt cx="1412396" cy="894243"/>
          </a:xfrm>
        </p:grpSpPr>
        <p:pic>
          <p:nvPicPr>
            <p:cNvPr id="29" name="Picture 4" descr="https://encrypted-tbn1.gstatic.com/images?q=tbn:ANd9GcShCYuJDS7skHfdmwaUSWDyz_2oF_KYeTdbP0yYq19XaHIbgFTEIg"/>
            <p:cNvPicPr>
              <a:picLocks noChangeAspect="1" noChangeArrowheads="1"/>
            </p:cNvPicPr>
            <p:nvPr/>
          </p:nvPicPr>
          <p:blipFill>
            <a:blip r:embed="rId3" cstate="print"/>
            <a:srcRect/>
            <a:stretch>
              <a:fillRect/>
            </a:stretch>
          </p:blipFill>
          <p:spPr bwMode="auto">
            <a:xfrm>
              <a:off x="1143000" y="5181600"/>
              <a:ext cx="838200" cy="838200"/>
            </a:xfrm>
            <a:prstGeom prst="rect">
              <a:avLst/>
            </a:prstGeom>
            <a:noFill/>
            <a:ln w="9525">
              <a:noFill/>
              <a:miter lim="800000"/>
              <a:headEnd/>
              <a:tailEnd/>
            </a:ln>
          </p:spPr>
        </p:pic>
        <p:sp>
          <p:nvSpPr>
            <p:cNvPr id="43" name="TextBox 42"/>
            <p:cNvSpPr txBox="1"/>
            <p:nvPr/>
          </p:nvSpPr>
          <p:spPr>
            <a:xfrm>
              <a:off x="1981200" y="5638800"/>
              <a:ext cx="574196" cy="437043"/>
            </a:xfrm>
            <a:prstGeom prst="rect">
              <a:avLst/>
            </a:prstGeom>
            <a:noFill/>
          </p:spPr>
          <p:txBody>
            <a:bodyPr wrap="none" rtlCol="0">
              <a:spAutoFit/>
            </a:bodyPr>
            <a:lstStyle/>
            <a:p>
              <a:r>
                <a:rPr lang="en-US" sz="2000" dirty="0" smtClean="0">
                  <a:solidFill>
                    <a:schemeClr val="bg2"/>
                  </a:solidFill>
                  <a:latin typeface="Calibri" pitchFamily="34" charset="0"/>
                </a:rPr>
                <a:t>441</a:t>
              </a:r>
              <a:endParaRPr lang="en-US" sz="2000" dirty="0">
                <a:solidFill>
                  <a:schemeClr val="bg2"/>
                </a:solidFill>
                <a:latin typeface="Calibri" pitchFamily="34" charset="0"/>
              </a:endParaRPr>
            </a:p>
          </p:txBody>
        </p:sp>
      </p:grpSp>
      <p:sp>
        <p:nvSpPr>
          <p:cNvPr id="51" name="TextBox 50"/>
          <p:cNvSpPr txBox="1"/>
          <p:nvPr/>
        </p:nvSpPr>
        <p:spPr>
          <a:xfrm>
            <a:off x="381000" y="1524000"/>
            <a:ext cx="5460021" cy="369332"/>
          </a:xfrm>
          <a:prstGeom prst="rect">
            <a:avLst/>
          </a:prstGeom>
          <a:noFill/>
        </p:spPr>
        <p:txBody>
          <a:bodyPr wrap="none" rtlCol="0">
            <a:spAutoFit/>
          </a:bodyPr>
          <a:lstStyle/>
          <a:p>
            <a:r>
              <a:rPr lang="en-US" dirty="0" smtClean="0">
                <a:latin typeface="Calibri" pitchFamily="34" charset="0"/>
              </a:rPr>
              <a:t> Participating institutions have registered ‘E’ in WorldCat</a:t>
            </a:r>
            <a:endParaRPr lang="en-US" dirty="0">
              <a:latin typeface="Calibri" pitchFamily="34" charset="0"/>
            </a:endParaRPr>
          </a:p>
        </p:txBody>
      </p:sp>
      <p:sp>
        <p:nvSpPr>
          <p:cNvPr id="33" name="TextBox 32"/>
          <p:cNvSpPr txBox="1"/>
          <p:nvPr/>
        </p:nvSpPr>
        <p:spPr>
          <a:xfrm>
            <a:off x="2209800" y="4130749"/>
            <a:ext cx="524503" cy="978729"/>
          </a:xfrm>
          <a:prstGeom prst="rect">
            <a:avLst/>
          </a:prstGeom>
          <a:noFill/>
        </p:spPr>
        <p:txBody>
          <a:bodyPr wrap="none" rtlCol="0">
            <a:spAutoFit/>
          </a:bodyPr>
          <a:lstStyle/>
          <a:p>
            <a:r>
              <a:rPr lang="en-US" sz="4800" dirty="0" smtClean="0">
                <a:solidFill>
                  <a:schemeClr val="accent1">
                    <a:lumMod val="50000"/>
                  </a:schemeClr>
                </a:solidFill>
                <a:latin typeface="Calibri" pitchFamily="34" charset="0"/>
              </a:rPr>
              <a:t>X</a:t>
            </a:r>
            <a:endParaRPr lang="en-US" sz="4800" dirty="0">
              <a:solidFill>
                <a:schemeClr val="accent1">
                  <a:lumMod val="50000"/>
                </a:schemeClr>
              </a:solidFill>
              <a:latin typeface="Calibri" pitchFamily="34" charset="0"/>
            </a:endParaRPr>
          </a:p>
        </p:txBody>
      </p:sp>
      <p:sp>
        <p:nvSpPr>
          <p:cNvPr id="34" name="TextBox 33"/>
          <p:cNvSpPr txBox="1"/>
          <p:nvPr/>
        </p:nvSpPr>
        <p:spPr>
          <a:xfrm>
            <a:off x="2209800" y="5197549"/>
            <a:ext cx="524503" cy="978729"/>
          </a:xfrm>
          <a:prstGeom prst="rect">
            <a:avLst/>
          </a:prstGeom>
          <a:noFill/>
        </p:spPr>
        <p:txBody>
          <a:bodyPr wrap="none" rtlCol="0">
            <a:spAutoFit/>
          </a:bodyPr>
          <a:lstStyle/>
          <a:p>
            <a:r>
              <a:rPr lang="en-US" sz="4800" dirty="0" smtClean="0">
                <a:solidFill>
                  <a:schemeClr val="accent1">
                    <a:lumMod val="50000"/>
                  </a:schemeClr>
                </a:solidFill>
                <a:latin typeface="Calibri" pitchFamily="34" charset="0"/>
              </a:rPr>
              <a:t>X</a:t>
            </a:r>
            <a:endParaRPr lang="en-US" sz="4800" dirty="0">
              <a:solidFill>
                <a:schemeClr val="accent1">
                  <a:lumMod val="50000"/>
                </a:schemeClr>
              </a:solidFill>
              <a:latin typeface="Calibri" pitchFamily="34" charset="0"/>
            </a:endParaRPr>
          </a:p>
        </p:txBody>
      </p:sp>
      <p:graphicFrame>
        <p:nvGraphicFramePr>
          <p:cNvPr id="23" name="Chart 22"/>
          <p:cNvGraphicFramePr/>
          <p:nvPr/>
        </p:nvGraphicFramePr>
        <p:xfrm>
          <a:off x="3581400" y="2590800"/>
          <a:ext cx="5181600" cy="3657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 xmlns:p14="http://schemas.microsoft.com/office/powerpoint/2010/main" val="635392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lide(fromTo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xit" presetSubtype="1" fill="hold" grpId="1" nodeType="clickEffect">
                                  <p:stCondLst>
                                    <p:cond delay="0"/>
                                  </p:stCondLst>
                                  <p:childTnLst>
                                    <p:animEffect transition="out" filter="slide(fromTop)">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Graphic spid="23" grpId="1">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Requirements for library participation:</a:t>
            </a:r>
            <a:endParaRPr lang="en-US" sz="2400" dirty="0"/>
          </a:p>
        </p:txBody>
      </p:sp>
      <p:sp>
        <p:nvSpPr>
          <p:cNvPr id="6" name="Content Placeholder 5"/>
          <p:cNvSpPr>
            <a:spLocks noGrp="1"/>
          </p:cNvSpPr>
          <p:nvPr>
            <p:ph sz="quarter" idx="4"/>
          </p:nvPr>
        </p:nvSpPr>
        <p:spPr>
          <a:xfrm>
            <a:off x="609600" y="1447800"/>
            <a:ext cx="8305800" cy="4495800"/>
          </a:xfrm>
        </p:spPr>
        <p:txBody>
          <a:bodyPr>
            <a:normAutofit fontScale="85000" lnSpcReduction="20000"/>
          </a:bodyPr>
          <a:lstStyle/>
          <a:p>
            <a:pPr marL="960437" lvl="1" indent="-457200">
              <a:buNone/>
            </a:pPr>
            <a:endParaRPr lang="en-US" sz="1800" dirty="0" smtClean="0"/>
          </a:p>
          <a:p>
            <a:pPr marL="960437" lvl="1" indent="-457200">
              <a:buNone/>
            </a:pPr>
            <a:r>
              <a:rPr lang="en-US" sz="2400" b="0" u="sng" dirty="0" smtClean="0"/>
              <a:t>Libraries must be full cataloging members of OCLC and subscribe to FirstSearch, which provides libraries with Discovery features.</a:t>
            </a:r>
          </a:p>
          <a:p>
            <a:pPr marL="960437" lvl="1" indent="-457200">
              <a:buNone/>
            </a:pPr>
            <a:endParaRPr lang="en-US" sz="2400" b="0" u="sng" dirty="0" smtClean="0"/>
          </a:p>
          <a:p>
            <a:r>
              <a:rPr lang="en-US" dirty="0" smtClean="0"/>
              <a:t>Register your library’s e-collection</a:t>
            </a:r>
            <a:r>
              <a:rPr lang="en-US" dirty="0"/>
              <a:t>:</a:t>
            </a:r>
          </a:p>
          <a:p>
            <a:pPr lvl="0"/>
            <a:r>
              <a:rPr lang="en-US" dirty="0"/>
              <a:t>Go to service config </a:t>
            </a:r>
            <a:r>
              <a:rPr lang="en-US" u="sng" dirty="0">
                <a:hlinkClick r:id="rId3"/>
              </a:rPr>
              <a:t>www.worldcat.org/config</a:t>
            </a:r>
            <a:r>
              <a:rPr lang="en-US" dirty="0"/>
              <a:t> and register your collection manually by identifying all the collections to which your library subscribes. Or, start here to find the registration form to begin: </a:t>
            </a:r>
            <a:r>
              <a:rPr lang="en-US" u="sng" dirty="0">
                <a:hlinkClick r:id="rId4"/>
              </a:rPr>
              <a:t>http://</a:t>
            </a:r>
            <a:r>
              <a:rPr lang="en-US" u="sng" dirty="0" smtClean="0">
                <a:hlinkClick r:id="rId4"/>
              </a:rPr>
              <a:t>www.oclc.org/knowledge-base/start.en.html</a:t>
            </a:r>
            <a:r>
              <a:rPr lang="en-US" u="sng" dirty="0" smtClean="0"/>
              <a:t>, OR</a:t>
            </a:r>
          </a:p>
          <a:p>
            <a:pPr lvl="0"/>
            <a:endParaRPr lang="en-US" dirty="0"/>
          </a:p>
          <a:p>
            <a:pPr lvl="0"/>
            <a:r>
              <a:rPr lang="en-US" dirty="0"/>
              <a:t>Sign up for the PubGet service—your credentials are shared with OCLC which is authorized to harvest your holdings from content providers. Details of the PubGet service are here: </a:t>
            </a:r>
            <a:r>
              <a:rPr lang="en-US" u="sng" dirty="0">
                <a:hlinkClick r:id="rId4"/>
              </a:rPr>
              <a:t>http://www.oclc.org/knowledge-base/start.en.html</a:t>
            </a:r>
            <a:endParaRPr lang="en-US" dirty="0"/>
          </a:p>
          <a:p>
            <a:pPr marL="960437" lvl="1" indent="-457200">
              <a:buNone/>
            </a:pPr>
            <a:endParaRPr lang="en-US" sz="1800" b="0" dirty="0" smtClean="0">
              <a:latin typeface="Calibri"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More options for registering your collection:</a:t>
            </a:r>
            <a:endParaRPr lang="en-US" sz="2400" dirty="0"/>
          </a:p>
        </p:txBody>
      </p:sp>
      <p:sp>
        <p:nvSpPr>
          <p:cNvPr id="6" name="Content Placeholder 5"/>
          <p:cNvSpPr>
            <a:spLocks noGrp="1"/>
          </p:cNvSpPr>
          <p:nvPr>
            <p:ph sz="quarter" idx="4"/>
          </p:nvPr>
        </p:nvSpPr>
        <p:spPr>
          <a:xfrm>
            <a:off x="609600" y="1447800"/>
            <a:ext cx="8153400" cy="5029200"/>
          </a:xfrm>
        </p:spPr>
        <p:txBody>
          <a:bodyPr>
            <a:normAutofit fontScale="85000" lnSpcReduction="20000"/>
          </a:bodyPr>
          <a:lstStyle/>
          <a:p>
            <a:pPr marL="960437" lvl="1" indent="-457200">
              <a:buNone/>
            </a:pPr>
            <a:endParaRPr lang="en-US" sz="2400" b="0" u="sng" dirty="0" smtClean="0">
              <a:latin typeface="Calibri" pitchFamily="34" charset="0"/>
            </a:endParaRPr>
          </a:p>
          <a:p>
            <a:pPr lvl="0"/>
            <a:r>
              <a:rPr lang="en-US" dirty="0" smtClean="0"/>
              <a:t>Output your library’s KnowlegeBase file from your resolver, and OCLC will process it for its WCKB. (SerialsSolutions, PBNet and Ebsco all allow sharing of their KBs.) Click here to learn how to export your KB: </a:t>
            </a:r>
            <a:r>
              <a:rPr lang="en-US" u="sng" dirty="0" smtClean="0">
                <a:hlinkClick r:id="rId3"/>
              </a:rPr>
              <a:t>http://www.oclc.org/content/dam/support/knowledge-base/kb_tree.pdf</a:t>
            </a:r>
            <a:endParaRPr lang="en-US" u="sng" dirty="0" smtClean="0"/>
          </a:p>
          <a:p>
            <a:pPr lvl="0"/>
            <a:endParaRPr lang="en-US" dirty="0" smtClean="0"/>
          </a:p>
          <a:p>
            <a:pPr lvl="0"/>
            <a:r>
              <a:rPr lang="en-US" dirty="0" smtClean="0"/>
              <a:t>OCLC has agreements with EBL and Ebrary, where they will automatically send holdings information to OCLC as libraries buy their content, as authorized by the library. Libraries need to contact EBL and Ebrary to indicate that they wish their holdings to be sent OCLC. If they have no existing profile they need to begin with ‘Getting Started’ link </a:t>
            </a:r>
            <a:r>
              <a:rPr lang="en-US" u="sng" dirty="0" smtClean="0">
                <a:hlinkClick r:id="rId4"/>
              </a:rPr>
              <a:t>http://www.oclc.org/knowledge-base/start.en.html</a:t>
            </a:r>
            <a:r>
              <a:rPr lang="en-US" dirty="0" smtClean="0"/>
              <a:t> and submit the KB request form for OCLC profiling </a:t>
            </a:r>
            <a:r>
              <a:rPr lang="en-US" u="sng" dirty="0" smtClean="0">
                <a:hlinkClick r:id="rId5"/>
              </a:rPr>
              <a:t>http://www.oclc.org/content/forms/worldwide/en/wckb-request.html</a:t>
            </a:r>
            <a:endParaRPr lang="en-US" dirty="0" smtClean="0"/>
          </a:p>
          <a:p>
            <a:pPr marL="960437" lvl="1" indent="-457200">
              <a:buNone/>
            </a:pPr>
            <a:endParaRPr lang="en-US" sz="1800" b="0" dirty="0" smtClean="0">
              <a:latin typeface="Calibri"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Pilot Project outcomes:</a:t>
            </a:r>
            <a:endParaRPr lang="en-US" dirty="0"/>
          </a:p>
        </p:txBody>
      </p:sp>
      <p:sp>
        <p:nvSpPr>
          <p:cNvPr id="8" name="Content Placeholder 7"/>
          <p:cNvSpPr>
            <a:spLocks noGrp="1"/>
          </p:cNvSpPr>
          <p:nvPr>
            <p:ph idx="1"/>
          </p:nvPr>
        </p:nvSpPr>
        <p:spPr>
          <a:xfrm>
            <a:off x="457200" y="1752600"/>
            <a:ext cx="8229600" cy="3886201"/>
          </a:xfrm>
        </p:spPr>
        <p:txBody>
          <a:bodyPr>
            <a:normAutofit lnSpcReduction="10000"/>
          </a:bodyPr>
          <a:lstStyle/>
          <a:p>
            <a:pPr>
              <a:buNone/>
            </a:pPr>
            <a:r>
              <a:rPr lang="en-US" sz="2400" dirty="0"/>
              <a:t>Using the </a:t>
            </a:r>
            <a:r>
              <a:rPr lang="en-US" sz="2400" dirty="0" smtClean="0"/>
              <a:t>WorldCatKB </a:t>
            </a:r>
            <a:r>
              <a:rPr lang="en-US" sz="2400" dirty="0"/>
              <a:t>will allow the library to see</a:t>
            </a:r>
            <a:r>
              <a:rPr lang="en-US" sz="2400" dirty="0" smtClean="0"/>
              <a:t>:</a:t>
            </a:r>
          </a:p>
          <a:p>
            <a:pPr>
              <a:buNone/>
            </a:pPr>
            <a:endParaRPr lang="en-US" sz="2400" dirty="0"/>
          </a:p>
          <a:p>
            <a:pPr lvl="0"/>
            <a:r>
              <a:rPr lang="en-US" sz="2400" dirty="0"/>
              <a:t>Total number of full-text article requests via the WCKB API</a:t>
            </a:r>
            <a:r>
              <a:rPr lang="en-US" sz="2400" dirty="0" smtClean="0"/>
              <a:t>,</a:t>
            </a:r>
          </a:p>
          <a:p>
            <a:pPr lvl="0"/>
            <a:endParaRPr lang="en-US" sz="2400" dirty="0"/>
          </a:p>
          <a:p>
            <a:pPr lvl="0"/>
            <a:r>
              <a:rPr lang="en-US" sz="2400" dirty="0"/>
              <a:t>Number of requests from a Wikipedia script to the WCKB API</a:t>
            </a:r>
            <a:r>
              <a:rPr lang="en-US" sz="2400" dirty="0" smtClean="0"/>
              <a:t>,</a:t>
            </a:r>
          </a:p>
          <a:p>
            <a:pPr lvl="0"/>
            <a:endParaRPr lang="en-US" sz="2400" dirty="0"/>
          </a:p>
          <a:p>
            <a:pPr lvl="0"/>
            <a:r>
              <a:rPr lang="en-US" sz="2400" dirty="0"/>
              <a:t>Number of times a full-text link is clicked through on the Wikipedia script.</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What’s next, if you want to join us: </a:t>
            </a:r>
            <a:endParaRPr lang="en-US" dirty="0"/>
          </a:p>
        </p:txBody>
      </p:sp>
      <p:sp>
        <p:nvSpPr>
          <p:cNvPr id="3" name="Content Placeholder 2"/>
          <p:cNvSpPr>
            <a:spLocks noGrp="1"/>
          </p:cNvSpPr>
          <p:nvPr>
            <p:ph idx="1"/>
          </p:nvPr>
        </p:nvSpPr>
        <p:spPr/>
        <p:txBody>
          <a:bodyPr>
            <a:normAutofit lnSpcReduction="10000"/>
          </a:bodyPr>
          <a:lstStyle/>
          <a:p>
            <a:r>
              <a:rPr lang="en-US" sz="2400" dirty="0" smtClean="0"/>
              <a:t>Notify Cindy Cunningham (</a:t>
            </a:r>
            <a:r>
              <a:rPr lang="en-US" sz="2400" dirty="0" smtClean="0">
                <a:hlinkClick r:id="rId2"/>
              </a:rPr>
              <a:t>cunningc@oclc.org</a:t>
            </a:r>
            <a:r>
              <a:rPr lang="en-US" sz="2400" dirty="0" smtClean="0"/>
              <a:t>), Merrilee Proffitt</a:t>
            </a:r>
            <a:r>
              <a:rPr lang="en-US" sz="2400" dirty="0"/>
              <a:t> </a:t>
            </a:r>
            <a:r>
              <a:rPr lang="en-US" sz="2400" dirty="0" smtClean="0"/>
              <a:t>(</a:t>
            </a:r>
            <a:r>
              <a:rPr lang="en-US" sz="2400" dirty="0" smtClean="0">
                <a:hlinkClick r:id="rId3"/>
              </a:rPr>
              <a:t>proffittm@oclc.org</a:t>
            </a:r>
            <a:r>
              <a:rPr lang="en-US" sz="2400" dirty="0" smtClean="0"/>
              <a:t>) or Jake Orlowitz (</a:t>
            </a:r>
            <a:r>
              <a:rPr lang="en-US" sz="2400" dirty="0" smtClean="0">
                <a:hlinkClick r:id="rId4"/>
              </a:rPr>
              <a:t>jorlowitz@gmail.com</a:t>
            </a:r>
            <a:r>
              <a:rPr lang="en-US" sz="2400" dirty="0" smtClean="0"/>
              <a:t>) of your interest.</a:t>
            </a:r>
          </a:p>
          <a:p>
            <a:endParaRPr lang="en-US" sz="2400" dirty="0" smtClean="0"/>
          </a:p>
          <a:p>
            <a:r>
              <a:rPr lang="en-US" sz="2400" dirty="0" smtClean="0"/>
              <a:t>Be prepared to have your e-collection fully represented on the WCKB.</a:t>
            </a:r>
          </a:p>
          <a:p>
            <a:endParaRPr lang="en-US" sz="2400" dirty="0" smtClean="0"/>
          </a:p>
          <a:p>
            <a:r>
              <a:rPr lang="en-US" sz="2400" dirty="0" smtClean="0"/>
              <a:t>Have the support of your institution, if needed, to create a visiting status for the Wikipedia editor.</a:t>
            </a:r>
          </a:p>
          <a:p>
            <a:pPr>
              <a:buNone/>
            </a:pPr>
            <a:r>
              <a:rPr lang="en-US" sz="2400" dirty="0" smtClean="0"/>
              <a:t> </a:t>
            </a:r>
          </a:p>
          <a:p>
            <a:r>
              <a:rPr lang="en-US" sz="2400" dirty="0" smtClean="0"/>
              <a:t>:Pilot for using the WCKB API will run March-May, 2014.</a:t>
            </a:r>
          </a:p>
          <a:p>
            <a:pPr>
              <a:buNone/>
            </a:pP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normAutofit/>
          </a:bodyPr>
          <a:lstStyle/>
          <a:p>
            <a:r>
              <a:rPr lang="en-US" sz="1600" dirty="0" err="1" smtClean="0"/>
              <a:t>Merrilee</a:t>
            </a:r>
            <a:r>
              <a:rPr lang="en-US" sz="1600" dirty="0" smtClean="0"/>
              <a:t> </a:t>
            </a:r>
            <a:r>
              <a:rPr lang="en-US" sz="1600" dirty="0" err="1" smtClean="0"/>
              <a:t>Profffitt</a:t>
            </a:r>
            <a:r>
              <a:rPr lang="en-US" sz="1600" dirty="0" smtClean="0"/>
              <a:t>  </a:t>
            </a:r>
            <a:r>
              <a:rPr lang="en-US" sz="1600" dirty="0" smtClean="0">
                <a:hlinkClick r:id="rId3"/>
              </a:rPr>
              <a:t>proffitm@oclc.org</a:t>
            </a:r>
            <a:endParaRPr lang="en-US" sz="1600" dirty="0" smtClean="0"/>
          </a:p>
          <a:p>
            <a:r>
              <a:rPr lang="en-US" sz="1600" dirty="0" smtClean="0"/>
              <a:t>Cindy Cunningham  </a:t>
            </a:r>
            <a:r>
              <a:rPr lang="en-US" sz="1600" dirty="0" smtClean="0">
                <a:hlinkClick r:id="rId4"/>
              </a:rPr>
              <a:t>cunningc@oclc.org</a:t>
            </a:r>
            <a:endParaRPr lang="en-US" sz="1600" dirty="0" smtClean="0"/>
          </a:p>
          <a:p>
            <a:r>
              <a:rPr lang="en-US" sz="1600" dirty="0" smtClean="0"/>
              <a:t>Jake </a:t>
            </a:r>
            <a:r>
              <a:rPr lang="en-US" sz="1600" dirty="0" err="1" smtClean="0"/>
              <a:t>Orlowitz</a:t>
            </a:r>
            <a:r>
              <a:rPr lang="en-US" sz="1600" dirty="0" smtClean="0"/>
              <a:t>  </a:t>
            </a:r>
            <a:r>
              <a:rPr lang="en-US" sz="1600" dirty="0" smtClean="0">
                <a:hlinkClick r:id="rId5"/>
              </a:rPr>
              <a:t>jorlowitz@gmail.com</a:t>
            </a:r>
            <a:endParaRPr lang="en-US" sz="1600" dirty="0"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Highly ranked (#6 in global traffic via Alexa)</a:t>
            </a:r>
          </a:p>
          <a:p>
            <a:r>
              <a:rPr lang="en-US" dirty="0" smtClean="0"/>
              <a:t>Starting point for research</a:t>
            </a:r>
          </a:p>
          <a:p>
            <a:pPr lvl="1"/>
            <a:r>
              <a:rPr lang="en-US" i="1" dirty="0" smtClean="0"/>
              <a:t>Learning black market and GWR </a:t>
            </a:r>
            <a:br>
              <a:rPr lang="en-US" i="1" dirty="0" smtClean="0"/>
            </a:br>
            <a:r>
              <a:rPr lang="en-US" i="1" dirty="0" smtClean="0"/>
              <a:t>Google &gt; Wikipedia &gt; References</a:t>
            </a:r>
          </a:p>
          <a:p>
            <a:r>
              <a:rPr lang="en-US" dirty="0" smtClean="0"/>
              <a:t>Ideologically aligned with library mission</a:t>
            </a:r>
          </a:p>
          <a:p>
            <a:pPr lvl="1"/>
            <a:r>
              <a:rPr lang="en-US" dirty="0" smtClean="0"/>
              <a:t>Access to knowledge – for free</a:t>
            </a:r>
          </a:p>
          <a:p>
            <a:r>
              <a:rPr lang="en-US" dirty="0" smtClean="0"/>
              <a:t>Shared appreciation of quality sources</a:t>
            </a:r>
          </a:p>
          <a:p>
            <a:pPr>
              <a:buNone/>
            </a:pPr>
            <a:endParaRPr lang="en-US" dirty="0" smtClean="0"/>
          </a:p>
        </p:txBody>
      </p:sp>
      <p:sp>
        <p:nvSpPr>
          <p:cNvPr id="2" name="Title 1"/>
          <p:cNvSpPr>
            <a:spLocks noGrp="1"/>
          </p:cNvSpPr>
          <p:nvPr>
            <p:ph type="title"/>
          </p:nvPr>
        </p:nvSpPr>
        <p:spPr/>
        <p:txBody>
          <a:bodyPr/>
          <a:lstStyle/>
          <a:p>
            <a:r>
              <a:rPr lang="en-US" dirty="0" smtClean="0"/>
              <a:t>Why Wikipedia?</a:t>
            </a:r>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3" cstate="screen"/>
          <a:srcRect/>
          <a:stretch>
            <a:fillRect/>
          </a:stretch>
        </p:blipFill>
        <p:spPr bwMode="auto">
          <a:xfrm>
            <a:off x="1185863" y="76200"/>
            <a:ext cx="7958137" cy="6818313"/>
          </a:xfrm>
          <a:prstGeom prst="rect">
            <a:avLst/>
          </a:prstGeom>
          <a:noFill/>
          <a:ln w="9525">
            <a:noFill/>
            <a:miter lim="800000"/>
            <a:headEnd/>
            <a:tailEnd/>
          </a:ln>
        </p:spPr>
      </p:pic>
      <p:sp>
        <p:nvSpPr>
          <p:cNvPr id="5" name="TextBox 4"/>
          <p:cNvSpPr txBox="1"/>
          <p:nvPr/>
        </p:nvSpPr>
        <p:spPr>
          <a:xfrm>
            <a:off x="838200" y="3962400"/>
            <a:ext cx="7958673" cy="523220"/>
          </a:xfrm>
          <a:prstGeom prst="rect">
            <a:avLst/>
          </a:prstGeom>
          <a:solidFill>
            <a:schemeClr val="bg1"/>
          </a:solidFill>
        </p:spPr>
        <p:txBody>
          <a:bodyPr wrap="square" rtlCol="0">
            <a:spAutoFit/>
          </a:bodyPr>
          <a:lstStyle/>
          <a:p>
            <a:r>
              <a:rPr lang="en-US" sz="2800" dirty="0" smtClean="0">
                <a:latin typeface="Courier New" pitchFamily="49" charset="0"/>
                <a:cs typeface="Courier New" pitchFamily="49" charset="0"/>
              </a:rPr>
              <a:t>http://webempires.org/wikirank/top/</a:t>
            </a:r>
            <a:endParaRPr lang="en-US" sz="2800" dirty="0">
              <a:latin typeface="Courier New" pitchFamily="49" charset="0"/>
              <a:cs typeface="Courier New" pitchFamily="49" charset="0"/>
            </a:endParaRPr>
          </a:p>
        </p:txBody>
      </p:sp>
      <p:sp>
        <p:nvSpPr>
          <p:cNvPr id="8" name="Left Arrow 7"/>
          <p:cNvSpPr/>
          <p:nvPr/>
        </p:nvSpPr>
        <p:spPr>
          <a:xfrm>
            <a:off x="3505200" y="1434084"/>
            <a:ext cx="978408"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Left Arrow 9"/>
          <p:cNvSpPr/>
          <p:nvPr/>
        </p:nvSpPr>
        <p:spPr>
          <a:xfrm>
            <a:off x="3505200" y="6373368"/>
            <a:ext cx="978408" cy="484632"/>
          </a:xfrm>
          <a:prstGeom prst="leftArrow">
            <a:avLst>
              <a:gd name="adj1" fmla="val 50000"/>
              <a:gd name="adj2" fmla="val 4288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 order to collaborate, negotiate with… who?</a:t>
            </a:r>
          </a:p>
          <a:p>
            <a:r>
              <a:rPr lang="en-US" dirty="0" smtClean="0"/>
              <a:t>Community of editors is</a:t>
            </a:r>
          </a:p>
          <a:p>
            <a:pPr lvl="1"/>
            <a:r>
              <a:rPr lang="en-US" dirty="0" smtClean="0"/>
              <a:t>Distributed and virtual</a:t>
            </a:r>
          </a:p>
          <a:p>
            <a:pPr lvl="1"/>
            <a:r>
              <a:rPr lang="en-US" dirty="0" smtClean="0"/>
              <a:t>Pulled in by heterogeneous interests</a:t>
            </a:r>
          </a:p>
          <a:p>
            <a:r>
              <a:rPr lang="en-US" dirty="0" smtClean="0"/>
              <a:t>Culture of combating “link spam”</a:t>
            </a:r>
          </a:p>
        </p:txBody>
      </p:sp>
      <p:sp>
        <p:nvSpPr>
          <p:cNvPr id="3" name="Title 2"/>
          <p:cNvSpPr>
            <a:spLocks noGrp="1"/>
          </p:cNvSpPr>
          <p:nvPr>
            <p:ph type="title"/>
          </p:nvPr>
        </p:nvSpPr>
        <p:spPr/>
        <p:txBody>
          <a:bodyPr/>
          <a:lstStyle/>
          <a:p>
            <a:r>
              <a:rPr lang="en-US" dirty="0" smtClean="0"/>
              <a:t>Special challenges</a:t>
            </a:r>
            <a:endParaRPr lang="en-US"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1"/>
            <a:r>
              <a:rPr lang="en-US" sz="4000" dirty="0" smtClean="0"/>
              <a:t>Disambiguation is important!</a:t>
            </a:r>
          </a:p>
          <a:p>
            <a:pPr lvl="1"/>
            <a:r>
              <a:rPr lang="en-US" sz="4000" dirty="0" smtClean="0"/>
              <a:t>Wikipedia articles utilize Authority Control</a:t>
            </a:r>
          </a:p>
        </p:txBody>
      </p:sp>
      <p:sp>
        <p:nvSpPr>
          <p:cNvPr id="3" name="Title 2"/>
          <p:cNvSpPr>
            <a:spLocks noGrp="1"/>
          </p:cNvSpPr>
          <p:nvPr>
            <p:ph type="title"/>
          </p:nvPr>
        </p:nvSpPr>
        <p:spPr>
          <a:xfrm>
            <a:off x="457200" y="0"/>
            <a:ext cx="8229600" cy="1143000"/>
          </a:xfrm>
        </p:spPr>
        <p:txBody>
          <a:bodyPr>
            <a:normAutofit/>
          </a:bodyPr>
          <a:lstStyle/>
          <a:p>
            <a:r>
              <a:rPr lang="en-US" dirty="0" smtClean="0"/>
              <a:t>Shared challenges!</a:t>
            </a:r>
            <a:endParaRPr lang="en-US" dirty="0"/>
          </a:p>
        </p:txBody>
      </p:sp>
      <p:pic>
        <p:nvPicPr>
          <p:cNvPr id="4100" name="Picture 4"/>
          <p:cNvPicPr>
            <a:picLocks noChangeAspect="1" noChangeArrowheads="1"/>
          </p:cNvPicPr>
          <p:nvPr/>
        </p:nvPicPr>
        <p:blipFill>
          <a:blip r:embed="rId3" cstate="screen"/>
          <a:srcRect/>
          <a:stretch>
            <a:fillRect/>
          </a:stretch>
        </p:blipFill>
        <p:spPr bwMode="auto">
          <a:xfrm>
            <a:off x="914400" y="1018270"/>
            <a:ext cx="7391400" cy="5839730"/>
          </a:xfrm>
          <a:prstGeom prst="rect">
            <a:avLst/>
          </a:prstGeom>
          <a:noFill/>
          <a:ln w="9525">
            <a:solidFill>
              <a:schemeClr val="accent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lvl="0" rtl="0">
              <a:buNone/>
            </a:pPr>
            <a:r>
              <a:rPr lang="en" sz="5200" dirty="0">
                <a:latin typeface="Trebuchet MS"/>
                <a:ea typeface="Trebuchet MS"/>
                <a:cs typeface="Trebuchet MS"/>
                <a:sym typeface="Trebuchet MS"/>
              </a:rPr>
              <a:t>Wikipedia’s mission</a:t>
            </a:r>
          </a:p>
        </p:txBody>
      </p:sp>
      <p:sp>
        <p:nvSpPr>
          <p:cNvPr id="24" name="Shape 24"/>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buNone/>
            </a:pPr>
            <a:r>
              <a:rPr lang="en" b="1">
                <a:latin typeface="Trebuchet MS"/>
                <a:ea typeface="Trebuchet MS"/>
                <a:cs typeface="Trebuchet MS"/>
                <a:sym typeface="Trebuchet MS"/>
              </a:rPr>
              <a:t>Imagine a world in which every person on the planet shares in the sum of all human knowledge.  That is what we’re doing.</a:t>
            </a:r>
          </a:p>
          <a:p>
            <a:endParaRPr dirty="0"/>
          </a:p>
          <a:p>
            <a:endParaRPr dirty="0"/>
          </a:p>
          <a:p>
            <a:endParaRPr dirty="0"/>
          </a:p>
          <a:p>
            <a:endParaRPr dirty="0"/>
          </a:p>
          <a:p>
            <a:endParaRPr dirty="0"/>
          </a:p>
          <a:p>
            <a:pPr lvl="0" rtl="0">
              <a:buNone/>
            </a:pPr>
            <a:r>
              <a:rPr lang="en">
                <a:latin typeface="Trebuchet MS"/>
                <a:ea typeface="Trebuchet MS"/>
                <a:cs typeface="Trebuchet MS"/>
                <a:sym typeface="Trebuchet MS"/>
              </a:rPr>
              <a:t>(for free, in the language of their choice)</a:t>
            </a:r>
          </a:p>
        </p:txBody>
      </p:sp>
      <p:pic>
        <p:nvPicPr>
          <p:cNvPr id="25" name="Shape 25"/>
          <p:cNvPicPr preferRelativeResize="0"/>
          <p:nvPr/>
        </p:nvPicPr>
        <p:blipFill>
          <a:blip r:embed="rId3" cstate="print"/>
          <a:stretch>
            <a:fillRect/>
          </a:stretch>
        </p:blipFill>
        <p:spPr>
          <a:xfrm>
            <a:off x="402602" y="3481202"/>
            <a:ext cx="2382149" cy="1841250"/>
          </a:xfrm>
          <a:prstGeom prst="rect">
            <a:avLst/>
          </a:prstGeom>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lvl="0" rtl="0">
              <a:buNone/>
            </a:pPr>
            <a:r>
              <a:rPr lang="en" sz="5200" dirty="0">
                <a:latin typeface="Trebuchet MS"/>
                <a:ea typeface="Trebuchet MS"/>
                <a:cs typeface="Trebuchet MS"/>
                <a:sym typeface="Trebuchet MS"/>
              </a:rPr>
              <a:t>Wikipedia’s scale</a:t>
            </a:r>
          </a:p>
        </p:txBody>
      </p:sp>
      <p:sp>
        <p:nvSpPr>
          <p:cNvPr id="31" name="Shape 31"/>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buNone/>
            </a:pPr>
            <a:r>
              <a:rPr lang="en">
                <a:latin typeface="Trebuchet MS"/>
                <a:ea typeface="Trebuchet MS"/>
                <a:cs typeface="Trebuchet MS"/>
                <a:sym typeface="Trebuchet MS"/>
              </a:rPr>
              <a:t>30m articles, 4m English</a:t>
            </a:r>
          </a:p>
          <a:p>
            <a:pPr lvl="0" rtl="0">
              <a:buNone/>
            </a:pPr>
            <a:r>
              <a:rPr lang="en">
                <a:latin typeface="Trebuchet MS"/>
                <a:ea typeface="Trebuchet MS"/>
                <a:cs typeface="Trebuchet MS"/>
                <a:sym typeface="Trebuchet MS"/>
              </a:rPr>
              <a:t>16 million images</a:t>
            </a:r>
          </a:p>
          <a:p>
            <a:endParaRPr dirty="0"/>
          </a:p>
          <a:p>
            <a:pPr lvl="0" rtl="0">
              <a:buNone/>
            </a:pPr>
            <a:r>
              <a:rPr lang="en">
                <a:latin typeface="Trebuchet MS"/>
                <a:ea typeface="Trebuchet MS"/>
                <a:cs typeface="Trebuchet MS"/>
                <a:sym typeface="Trebuchet MS"/>
              </a:rPr>
              <a:t>8000 views per second</a:t>
            </a:r>
          </a:p>
          <a:p>
            <a:endParaRPr dirty="0"/>
          </a:p>
          <a:p>
            <a:pPr lvl="0" rtl="0">
              <a:buNone/>
            </a:pPr>
            <a:r>
              <a:rPr lang="en">
                <a:latin typeface="Trebuchet MS"/>
                <a:ea typeface="Trebuchet MS"/>
                <a:cs typeface="Trebuchet MS"/>
                <a:sym typeface="Trebuchet MS"/>
              </a:rPr>
              <a:t>500 million unique visitors per month</a:t>
            </a:r>
          </a:p>
          <a:p>
            <a:pPr lvl="0" rtl="0">
              <a:buNone/>
            </a:pPr>
            <a:r>
              <a:rPr lang="en">
                <a:latin typeface="Trebuchet MS"/>
                <a:ea typeface="Trebuchet MS"/>
                <a:cs typeface="Trebuchet MS"/>
                <a:sym typeface="Trebuchet MS"/>
              </a:rPr>
              <a:t>3.7 billion monthly mobile pageviews</a:t>
            </a:r>
          </a:p>
          <a:p>
            <a:endParaRPr dirty="0"/>
          </a:p>
          <a:p>
            <a:pPr lvl="0" rtl="0">
              <a:buNone/>
            </a:pPr>
            <a:r>
              <a:rPr lang="en">
                <a:latin typeface="Trebuchet MS"/>
                <a:ea typeface="Trebuchet MS"/>
                <a:cs typeface="Trebuchet MS"/>
                <a:sym typeface="Trebuchet MS"/>
              </a:rPr>
              <a:t>2.1 billion edits, 700 million English</a:t>
            </a:r>
          </a:p>
        </p:txBody>
      </p:sp>
      <p:pic>
        <p:nvPicPr>
          <p:cNvPr id="32" name="Shape 32"/>
          <p:cNvPicPr preferRelativeResize="0"/>
          <p:nvPr/>
        </p:nvPicPr>
        <p:blipFill>
          <a:blip r:embed="rId3" cstate="print"/>
          <a:stretch>
            <a:fillRect/>
          </a:stretch>
        </p:blipFill>
        <p:spPr>
          <a:xfrm>
            <a:off x="5349500" y="1417650"/>
            <a:ext cx="3506850" cy="2633800"/>
          </a:xfrm>
          <a:prstGeom prst="rect">
            <a:avLst/>
          </a:prstGeom>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Shape 37"/>
          <p:cNvSpPr txBox="1">
            <a:spLocks noGrp="1"/>
          </p:cNvSpPr>
          <p:nvPr>
            <p:ph type="body" idx="1"/>
          </p:nvPr>
        </p:nvSpPr>
        <p:spPr>
          <a:xfrm>
            <a:off x="457200" y="1600200"/>
            <a:ext cx="8229600" cy="4967700"/>
          </a:xfrm>
          <a:prstGeom prst="rect">
            <a:avLst/>
          </a:prstGeom>
          <a:solidFill>
            <a:srgbClr val="FFFFFF"/>
          </a:solidFill>
          <a:ln w="9525" cap="flat">
            <a:solidFill>
              <a:srgbClr val="FFFFFF"/>
            </a:solidFill>
            <a:prstDash val="solid"/>
            <a:round/>
            <a:headEnd type="none" w="med" len="med"/>
            <a:tailEnd type="none" w="med" len="med"/>
          </a:ln>
        </p:spPr>
        <p:txBody>
          <a:bodyPr lIns="91425" tIns="91425" rIns="91425" bIns="91425" anchor="t" anchorCtr="0">
            <a:noAutofit/>
          </a:bodyPr>
          <a:lstStyle/>
          <a:p>
            <a:pPr marL="381000" lvl="0" indent="-241300" rtl="0">
              <a:spcBef>
                <a:spcPts val="0"/>
              </a:spcBef>
              <a:buClr>
                <a:schemeClr val="dk1"/>
              </a:buClr>
              <a:buSzPct val="166666"/>
              <a:buFont typeface="Arial"/>
              <a:buChar char="•"/>
            </a:pPr>
            <a:r>
              <a:rPr lang="en" dirty="0">
                <a:latin typeface="Trebuchet MS"/>
                <a:ea typeface="Trebuchet MS"/>
                <a:cs typeface="Trebuchet MS"/>
                <a:sym typeface="Trebuchet MS"/>
              </a:rPr>
              <a:t>50% to 90% of </a:t>
            </a:r>
            <a:r>
              <a:rPr lang="en" b="1" dirty="0">
                <a:latin typeface="Trebuchet MS"/>
                <a:ea typeface="Trebuchet MS"/>
                <a:cs typeface="Trebuchet MS"/>
                <a:sym typeface="Trebuchet MS"/>
              </a:rPr>
              <a:t>physicians</a:t>
            </a:r>
          </a:p>
          <a:p>
            <a:endParaRPr dirty="0"/>
          </a:p>
          <a:p>
            <a:pPr marL="381000" lvl="0" indent="-241300" rtl="0">
              <a:spcBef>
                <a:spcPts val="0"/>
              </a:spcBef>
              <a:buClr>
                <a:schemeClr val="dk1"/>
              </a:buClr>
              <a:buSzPct val="166666"/>
              <a:buFont typeface="Arial"/>
              <a:buChar char="•"/>
            </a:pPr>
            <a:r>
              <a:rPr lang="en" dirty="0">
                <a:latin typeface="Trebuchet MS"/>
                <a:ea typeface="Trebuchet MS"/>
                <a:cs typeface="Trebuchet MS"/>
                <a:sym typeface="Trebuchet MS"/>
              </a:rPr>
              <a:t>35 to 70% of </a:t>
            </a:r>
            <a:r>
              <a:rPr lang="en" b="1" dirty="0">
                <a:latin typeface="Trebuchet MS"/>
                <a:ea typeface="Trebuchet MS"/>
                <a:cs typeface="Trebuchet MS"/>
                <a:sym typeface="Trebuchet MS"/>
              </a:rPr>
              <a:t>pharmacists</a:t>
            </a:r>
          </a:p>
          <a:p>
            <a:endParaRPr dirty="0"/>
          </a:p>
          <a:p>
            <a:pPr marL="381000" lvl="0" indent="-241300" rtl="0">
              <a:spcBef>
                <a:spcPts val="0"/>
              </a:spcBef>
              <a:buClr>
                <a:schemeClr val="dk1"/>
              </a:buClr>
              <a:buSzPct val="166666"/>
              <a:buFont typeface="Arial"/>
              <a:buChar char="•"/>
            </a:pPr>
            <a:r>
              <a:rPr lang="en" dirty="0">
                <a:latin typeface="Trebuchet MS"/>
                <a:ea typeface="Trebuchet MS"/>
                <a:cs typeface="Trebuchet MS"/>
                <a:sym typeface="Trebuchet MS"/>
              </a:rPr>
              <a:t>94% of </a:t>
            </a:r>
            <a:r>
              <a:rPr lang="en" b="1" dirty="0">
                <a:latin typeface="Trebuchet MS"/>
                <a:ea typeface="Trebuchet MS"/>
                <a:cs typeface="Trebuchet MS"/>
                <a:sym typeface="Trebuchet MS"/>
              </a:rPr>
              <a:t>medical students</a:t>
            </a:r>
            <a:r>
              <a:rPr lang="en" dirty="0">
                <a:latin typeface="Trebuchet MS"/>
                <a:ea typeface="Trebuchet MS"/>
                <a:cs typeface="Trebuchet MS"/>
                <a:sym typeface="Trebuchet MS"/>
              </a:rPr>
              <a:t> use Wikipedia</a:t>
            </a:r>
          </a:p>
          <a:p>
            <a:endParaRPr dirty="0"/>
          </a:p>
          <a:p>
            <a:endParaRPr dirty="0"/>
          </a:p>
          <a:p>
            <a:endParaRPr dirty="0"/>
          </a:p>
        </p:txBody>
      </p:sp>
      <p:sp>
        <p:nvSpPr>
          <p:cNvPr id="38" name="Shape 38"/>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lvl="0" rtl="0">
              <a:buNone/>
            </a:pPr>
            <a:r>
              <a:rPr lang="en" sz="5200" dirty="0">
                <a:latin typeface="Trebuchet MS"/>
                <a:ea typeface="Trebuchet MS"/>
                <a:cs typeface="Trebuchet MS"/>
                <a:sym typeface="Trebuchet MS"/>
              </a:rPr>
              <a:t>Ubiquitous usage</a:t>
            </a:r>
          </a:p>
        </p:txBody>
      </p:sp>
      <p:pic>
        <p:nvPicPr>
          <p:cNvPr id="39" name="Shape 39"/>
          <p:cNvPicPr preferRelativeResize="0"/>
          <p:nvPr/>
        </p:nvPicPr>
        <p:blipFill>
          <a:blip r:embed="rId3" cstate="print"/>
          <a:stretch>
            <a:fillRect/>
          </a:stretch>
        </p:blipFill>
        <p:spPr>
          <a:xfrm>
            <a:off x="3299462" y="4553800"/>
            <a:ext cx="2545074" cy="1689049"/>
          </a:xfrm>
          <a:prstGeom prst="rect">
            <a:avLst/>
          </a:prstGeom>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CLC Research Template 2013">
  <a:themeElements>
    <a:clrScheme name="Hyperlink">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00000"/>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OCLC Research Template 2013</Template>
  <TotalTime>3309</TotalTime>
  <Words>1272</Words>
  <Application>Microsoft Office PowerPoint</Application>
  <PresentationFormat>On-screen Show (4:3)</PresentationFormat>
  <Paragraphs>212</Paragraphs>
  <Slides>26</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Open Sans</vt:lpstr>
      <vt:lpstr>Open Sans Semibold</vt:lpstr>
      <vt:lpstr>Courier New</vt:lpstr>
      <vt:lpstr>Calibri</vt:lpstr>
      <vt:lpstr>Trebuchet MS</vt:lpstr>
      <vt:lpstr>OCLC Research Template 2013</vt:lpstr>
      <vt:lpstr>Wikipedia Library Project  and OCLC full-text delivery</vt:lpstr>
      <vt:lpstr>“Discovery happens elsewhere…”</vt:lpstr>
      <vt:lpstr>Why Wikipedia?</vt:lpstr>
      <vt:lpstr>Slide 4</vt:lpstr>
      <vt:lpstr>Special challenges</vt:lpstr>
      <vt:lpstr>Shared challenges!</vt:lpstr>
      <vt:lpstr>Wikipedia’s mission</vt:lpstr>
      <vt:lpstr>Wikipedia’s scale</vt:lpstr>
      <vt:lpstr>Ubiquitous usage</vt:lpstr>
      <vt:lpstr>Wikipedia’s volunteers</vt:lpstr>
      <vt:lpstr>Wikipedia’s pillars</vt:lpstr>
      <vt:lpstr>Wikipedia’s reliability</vt:lpstr>
      <vt:lpstr>Pedagogical benefit</vt:lpstr>
      <vt:lpstr>Wikipedia Visiting Scholars</vt:lpstr>
      <vt:lpstr>Wikipedia Visiting Scholars</vt:lpstr>
      <vt:lpstr>Fulfillment tool</vt:lpstr>
      <vt:lpstr>Fulfillment tool</vt:lpstr>
      <vt:lpstr>OCLC Pilot Project using library digital collections</vt:lpstr>
      <vt:lpstr>Access to electronic collections</vt:lpstr>
      <vt:lpstr>How the WCKB can work with Wikipedia pages</vt:lpstr>
      <vt:lpstr>OCLC KnowledgeBase opportunity based on E-collection registration:</vt:lpstr>
      <vt:lpstr>Requirements for library participation:</vt:lpstr>
      <vt:lpstr>More options for registering your collection:</vt:lpstr>
      <vt:lpstr>Pilot Project outcomes:</vt:lpstr>
      <vt:lpstr>What’s next, if you want to join us: </vt:lpstr>
      <vt:lpstr>Slide 26</vt:lpstr>
    </vt:vector>
  </TitlesOfParts>
  <Company>OCLC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Wikipedia Library Project  and OCLC full-text delivery</dc:title>
  <dc:creator>Merrilee Proffitt, Cindy Cunningham, Jake Orlowitz</dc:creator>
  <cp:lastModifiedBy>Windows User</cp:lastModifiedBy>
  <cp:revision>15</cp:revision>
  <dcterms:created xsi:type="dcterms:W3CDTF">2013-11-04T21:44:21Z</dcterms:created>
  <dcterms:modified xsi:type="dcterms:W3CDTF">2014-03-07T19:01:53Z</dcterms:modified>
</cp:coreProperties>
</file>